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58" r:id="rId6"/>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A7E8"/>
    <a:srgbClr val="7F9FF9"/>
    <a:srgbClr val="9E88F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2677" autoAdjust="0"/>
    <p:restoredTop sz="94660"/>
  </p:normalViewPr>
  <p:slideViewPr>
    <p:cSldViewPr>
      <p:cViewPr varScale="1">
        <p:scale>
          <a:sx n="66" d="100"/>
          <a:sy n="66" d="100"/>
        </p:scale>
        <p:origin x="-918"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5AC09159-E194-4940-8390-1525A96B39EE}" type="datetimeFigureOut">
              <a:rPr lang="pt-PT" smtClean="0"/>
              <a:t>03/02/2021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5D5F3461-8681-4008-BCE3-95E5B3072181}" type="slidenum">
              <a:rPr lang="pt-PT" smtClean="0"/>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5AC09159-E194-4940-8390-1525A96B39EE}" type="datetimeFigureOut">
              <a:rPr lang="pt-PT" smtClean="0"/>
              <a:t>03/02/2021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5D5F3461-8681-4008-BCE3-95E5B3072181}" type="slidenum">
              <a:rPr lang="pt-PT" smtClean="0"/>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5AC09159-E194-4940-8390-1525A96B39EE}" type="datetimeFigureOut">
              <a:rPr lang="pt-PT" smtClean="0"/>
              <a:t>03/02/2021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5D5F3461-8681-4008-BCE3-95E5B3072181}" type="slidenum">
              <a:rPr lang="pt-PT" smtClean="0"/>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5AC09159-E194-4940-8390-1525A96B39EE}" type="datetimeFigureOut">
              <a:rPr lang="pt-PT" smtClean="0"/>
              <a:t>03/02/2021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5D5F3461-8681-4008-BCE3-95E5B3072181}" type="slidenum">
              <a:rPr lang="pt-PT" smtClean="0"/>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5AC09159-E194-4940-8390-1525A96B39EE}" type="datetimeFigureOut">
              <a:rPr lang="pt-PT" smtClean="0"/>
              <a:t>03/02/2021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5D5F3461-8681-4008-BCE3-95E5B3072181}" type="slidenum">
              <a:rPr lang="pt-PT" smtClean="0"/>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5AC09159-E194-4940-8390-1525A96B39EE}" type="datetimeFigureOut">
              <a:rPr lang="pt-PT" smtClean="0"/>
              <a:t>03/02/2021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5D5F3461-8681-4008-BCE3-95E5B3072181}" type="slidenum">
              <a:rPr lang="pt-PT" smtClean="0"/>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5AC09159-E194-4940-8390-1525A96B39EE}" type="datetimeFigureOut">
              <a:rPr lang="pt-PT" smtClean="0"/>
              <a:t>03/02/2021</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5D5F3461-8681-4008-BCE3-95E5B3072181}" type="slidenum">
              <a:rPr lang="pt-PT" smtClean="0"/>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5AC09159-E194-4940-8390-1525A96B39EE}" type="datetimeFigureOut">
              <a:rPr lang="pt-PT" smtClean="0"/>
              <a:t>03/02/2021</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5D5F3461-8681-4008-BCE3-95E5B3072181}" type="slidenum">
              <a:rPr lang="pt-PT" smtClean="0"/>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5AC09159-E194-4940-8390-1525A96B39EE}" type="datetimeFigureOut">
              <a:rPr lang="pt-PT" smtClean="0"/>
              <a:t>03/02/2021</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5D5F3461-8681-4008-BCE3-95E5B3072181}" type="slidenum">
              <a:rPr lang="pt-PT" smtClean="0"/>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5AC09159-E194-4940-8390-1525A96B39EE}" type="datetimeFigureOut">
              <a:rPr lang="pt-PT" smtClean="0"/>
              <a:t>03/02/2021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5D5F3461-8681-4008-BCE3-95E5B3072181}" type="slidenum">
              <a:rPr lang="pt-PT" smtClean="0"/>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5AC09159-E194-4940-8390-1525A96B39EE}" type="datetimeFigureOut">
              <a:rPr lang="pt-PT" smtClean="0"/>
              <a:t>03/02/2021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5D5F3461-8681-4008-BCE3-95E5B3072181}" type="slidenum">
              <a:rPr lang="pt-PT" smtClean="0"/>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0A7E8"/>
        </a:solidFill>
        <a:effectLst/>
      </p:bgPr>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09159-E194-4940-8390-1525A96B39EE}" type="datetimeFigureOut">
              <a:rPr lang="pt-PT" smtClean="0"/>
              <a:t>03/02/2021</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F3461-8681-4008-BCE3-95E5B3072181}" type="slidenum">
              <a:rPr lang="pt-PT" smtClean="0"/>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14348" y="714356"/>
            <a:ext cx="7772400" cy="1470025"/>
          </a:xfrm>
        </p:spPr>
        <p:txBody>
          <a:bodyPr/>
          <a:lstStyle/>
          <a:p>
            <a:pPr>
              <a:tabLst>
                <a:tab pos="3048000" algn="l"/>
              </a:tabLst>
            </a:pPr>
            <a:r>
              <a:rPr lang="pt-PT" dirty="0" smtClean="0">
                <a:latin typeface="Arial Nova Light" pitchFamily="34" charset="0"/>
                <a:ea typeface="Cambria Math" pitchFamily="18" charset="0"/>
                <a:cs typeface="Arial Nova Light" pitchFamily="34" charset="0"/>
              </a:rPr>
              <a:t>Climate change and Sea level</a:t>
            </a:r>
            <a:endParaRPr lang="pt-PT" dirty="0">
              <a:latin typeface="Arial Nova Light" pitchFamily="34" charset="0"/>
              <a:ea typeface="Cambria Math" pitchFamily="18" charset="0"/>
              <a:cs typeface="Arial Nova Light" pitchFamily="34" charset="0"/>
            </a:endParaRPr>
          </a:p>
        </p:txBody>
      </p:sp>
      <p:sp>
        <p:nvSpPr>
          <p:cNvPr id="3" name="Subtítulo 2"/>
          <p:cNvSpPr>
            <a:spLocks noGrp="1"/>
          </p:cNvSpPr>
          <p:nvPr>
            <p:ph type="subTitle" idx="1"/>
          </p:nvPr>
        </p:nvSpPr>
        <p:spPr>
          <a:xfrm>
            <a:off x="8715404" y="4857760"/>
            <a:ext cx="57128" cy="1752600"/>
          </a:xfrm>
        </p:spPr>
        <p:txBody>
          <a:bodyPr/>
          <a:lstStyle/>
          <a:p>
            <a:endParaRPr lang="pt-PT" dirty="0"/>
          </a:p>
        </p:txBody>
      </p:sp>
      <p:sp>
        <p:nvSpPr>
          <p:cNvPr id="5" name="Nuvem 4"/>
          <p:cNvSpPr/>
          <p:nvPr/>
        </p:nvSpPr>
        <p:spPr>
          <a:xfrm>
            <a:off x="214282" y="214290"/>
            <a:ext cx="1714512" cy="785818"/>
          </a:xfrm>
          <a:prstGeom prst="cloud">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pt-PT"/>
          </a:p>
        </p:txBody>
      </p:sp>
      <p:sp>
        <p:nvSpPr>
          <p:cNvPr id="6" name="Nuvem 5"/>
          <p:cNvSpPr/>
          <p:nvPr/>
        </p:nvSpPr>
        <p:spPr>
          <a:xfrm>
            <a:off x="5715008" y="214290"/>
            <a:ext cx="2286016" cy="928694"/>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PT"/>
          </a:p>
        </p:txBody>
      </p:sp>
      <p:sp>
        <p:nvSpPr>
          <p:cNvPr id="7" name="Nuvem 6"/>
          <p:cNvSpPr/>
          <p:nvPr/>
        </p:nvSpPr>
        <p:spPr>
          <a:xfrm>
            <a:off x="7072330" y="0"/>
            <a:ext cx="1357322" cy="642942"/>
          </a:xfrm>
          <a:prstGeom prst="cloud">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pt-PT"/>
          </a:p>
        </p:txBody>
      </p:sp>
      <p:pic>
        <p:nvPicPr>
          <p:cNvPr id="9" name="Imagem 8" descr="taltaluga.jpg"/>
          <p:cNvPicPr>
            <a:picLocks noChangeAspect="1"/>
          </p:cNvPicPr>
          <p:nvPr/>
        </p:nvPicPr>
        <p:blipFill>
          <a:blip r:embed="rId2"/>
          <a:srcRect t="25410"/>
          <a:stretch>
            <a:fillRect/>
          </a:stretch>
        </p:blipFill>
        <p:spPr>
          <a:xfrm>
            <a:off x="0" y="2571744"/>
            <a:ext cx="9144000" cy="4286256"/>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latin typeface="Arial Nova Light" pitchFamily="34" charset="0"/>
                <a:cs typeface="Arial Nova Light" pitchFamily="34" charset="0"/>
              </a:rPr>
              <a:t>What is Global warming?</a:t>
            </a:r>
            <a:endParaRPr lang="pt-PT" dirty="0">
              <a:latin typeface="Arial Nova Light" pitchFamily="34" charset="0"/>
              <a:cs typeface="Arial Nova Light" pitchFamily="34" charset="0"/>
            </a:endParaRPr>
          </a:p>
        </p:txBody>
      </p:sp>
      <p:sp>
        <p:nvSpPr>
          <p:cNvPr id="5" name="Marcador de Posição de Conteúdo 4"/>
          <p:cNvSpPr>
            <a:spLocks noGrp="1"/>
          </p:cNvSpPr>
          <p:nvPr>
            <p:ph idx="1"/>
          </p:nvPr>
        </p:nvSpPr>
        <p:spPr/>
        <p:txBody>
          <a:bodyPr>
            <a:normAutofit/>
          </a:bodyPr>
          <a:lstStyle/>
          <a:p>
            <a:pPr>
              <a:buNone/>
            </a:pPr>
            <a:r>
              <a:rPr lang="pt-PT" sz="2800" dirty="0" smtClean="0">
                <a:latin typeface="Arial Nova Light" pitchFamily="34" charset="0"/>
                <a:cs typeface="Arial Nova Light" pitchFamily="34" charset="0"/>
              </a:rPr>
              <a:t>What is pollution? Pollution</a:t>
            </a:r>
            <a:r>
              <a:rPr lang="en-US" sz="2800" dirty="0" smtClean="0">
                <a:latin typeface="Arial Nova Light" pitchFamily="34" charset="0"/>
                <a:cs typeface="Arial Nova Light" pitchFamily="34" charset="0"/>
              </a:rPr>
              <a:t> is the excessive act of soiling a place. </a:t>
            </a:r>
          </a:p>
          <a:p>
            <a:pPr>
              <a:buNone/>
            </a:pPr>
            <a:r>
              <a:rPr lang="en-US" sz="2800" dirty="0" smtClean="0">
                <a:latin typeface="Arial Nova Light" pitchFamily="34" charset="0"/>
                <a:cs typeface="Arial Nova Light" pitchFamily="34" charset="0"/>
              </a:rPr>
              <a:t>But what is </a:t>
            </a:r>
            <a:r>
              <a:rPr lang="en-US" sz="2800" i="1" u="sng" dirty="0" smtClean="0">
                <a:solidFill>
                  <a:schemeClr val="accent2">
                    <a:lumMod val="75000"/>
                  </a:schemeClr>
                </a:solidFill>
                <a:latin typeface="Arial Nova Light" pitchFamily="34" charset="0"/>
                <a:cs typeface="Arial Nova Light" pitchFamily="34" charset="0"/>
              </a:rPr>
              <a:t>Global warming</a:t>
            </a:r>
            <a:r>
              <a:rPr lang="en-US" sz="2800" dirty="0" smtClean="0">
                <a:latin typeface="Arial Nova Light" pitchFamily="34" charset="0"/>
                <a:cs typeface="Arial Nova Light" pitchFamily="34" charset="0"/>
              </a:rPr>
              <a:t>? I think you know, except if you live under a rock.</a:t>
            </a:r>
          </a:p>
          <a:p>
            <a:pPr>
              <a:buNone/>
            </a:pPr>
            <a:r>
              <a:rPr lang="en-US" sz="2800" dirty="0" smtClean="0">
                <a:latin typeface="Arial Nova Light" pitchFamily="34" charset="0"/>
                <a:cs typeface="Arial Nova Light" pitchFamily="34" charset="0"/>
              </a:rPr>
              <a:t>But I can…explain how it’s.</a:t>
            </a:r>
          </a:p>
          <a:p>
            <a:pPr>
              <a:buNone/>
            </a:pPr>
            <a:r>
              <a:rPr lang="en-US" sz="2800" dirty="0" smtClean="0">
                <a:latin typeface="Arial Nova Light" pitchFamily="34" charset="0"/>
                <a:cs typeface="Arial Nova Light" pitchFamily="34" charset="0"/>
              </a:rPr>
              <a:t>Global Warming became a big problem by a small problem(pollution), and today it affects the whole world.</a:t>
            </a:r>
          </a:p>
          <a:p>
            <a:pPr>
              <a:buNone/>
            </a:pPr>
            <a:r>
              <a:rPr lang="en-US" sz="2800" dirty="0" smtClean="0">
                <a:latin typeface="Arial Nova Light" pitchFamily="34" charset="0"/>
                <a:cs typeface="Arial Nova Light" pitchFamily="34" charset="0"/>
              </a:rPr>
              <a:t>Here some images</a:t>
            </a:r>
            <a:endParaRPr lang="pt-PT" sz="2800" dirty="0">
              <a:latin typeface="Arial Nova Light" pitchFamily="34" charset="0"/>
              <a:cs typeface="Arial Nova Light" pitchFamily="34" charset="0"/>
            </a:endParaRPr>
          </a:p>
        </p:txBody>
      </p:sp>
      <p:sp>
        <p:nvSpPr>
          <p:cNvPr id="6" name="CaixaDeTexto 5"/>
          <p:cNvSpPr txBox="1"/>
          <p:nvPr/>
        </p:nvSpPr>
        <p:spPr>
          <a:xfrm>
            <a:off x="8536777" y="6488668"/>
            <a:ext cx="1214446" cy="369332"/>
          </a:xfrm>
          <a:prstGeom prst="rect">
            <a:avLst/>
          </a:prstGeom>
          <a:noFill/>
        </p:spPr>
        <p:txBody>
          <a:bodyPr wrap="square" rtlCol="0">
            <a:spAutoFit/>
          </a:bodyPr>
          <a:lstStyle/>
          <a:p>
            <a:r>
              <a:rPr lang="pt-PT" dirty="0" smtClean="0"/>
              <a:t>2</a:t>
            </a:r>
            <a:endParaRPr lang="pt-PT" dirty="0"/>
          </a:p>
        </p:txBody>
      </p:sp>
      <p:cxnSp>
        <p:nvCxnSpPr>
          <p:cNvPr id="8" name="Conexão recta unidireccional 7"/>
          <p:cNvCxnSpPr/>
          <p:nvPr/>
        </p:nvCxnSpPr>
        <p:spPr>
          <a:xfrm>
            <a:off x="3500430" y="5643578"/>
            <a:ext cx="428628"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9" name="Nuvem 8"/>
          <p:cNvSpPr/>
          <p:nvPr/>
        </p:nvSpPr>
        <p:spPr>
          <a:xfrm>
            <a:off x="7358082" y="214290"/>
            <a:ext cx="1214446" cy="500066"/>
          </a:xfrm>
          <a:prstGeom prst="cloud">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pt-PT"/>
          </a:p>
        </p:txBody>
      </p:sp>
      <p:sp>
        <p:nvSpPr>
          <p:cNvPr id="10" name="Nuvem 9"/>
          <p:cNvSpPr/>
          <p:nvPr/>
        </p:nvSpPr>
        <p:spPr>
          <a:xfrm>
            <a:off x="7643834" y="357166"/>
            <a:ext cx="1500166" cy="857256"/>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PT"/>
          </a:p>
        </p:txBody>
      </p:sp>
      <p:sp>
        <p:nvSpPr>
          <p:cNvPr id="11" name="Nuvem 10"/>
          <p:cNvSpPr/>
          <p:nvPr/>
        </p:nvSpPr>
        <p:spPr>
          <a:xfrm>
            <a:off x="214282" y="0"/>
            <a:ext cx="1428728" cy="857256"/>
          </a:xfrm>
          <a:prstGeom prst="cloud">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pt-PT"/>
          </a:p>
        </p:txBody>
      </p:sp>
      <p:sp>
        <p:nvSpPr>
          <p:cNvPr id="12" name="Nuvem 11"/>
          <p:cNvSpPr/>
          <p:nvPr/>
        </p:nvSpPr>
        <p:spPr>
          <a:xfrm>
            <a:off x="500034" y="428604"/>
            <a:ext cx="1143008" cy="642942"/>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PT"/>
          </a:p>
        </p:txBody>
      </p:sp>
      <p:pic>
        <p:nvPicPr>
          <p:cNvPr id="13" name="Imagem 12" descr="rrrrrrrr.jpg"/>
          <p:cNvPicPr>
            <a:picLocks noChangeAspect="1"/>
          </p:cNvPicPr>
          <p:nvPr/>
        </p:nvPicPr>
        <p:blipFill>
          <a:blip r:embed="rId2"/>
          <a:stretch>
            <a:fillRect/>
          </a:stretch>
        </p:blipFill>
        <p:spPr>
          <a:xfrm>
            <a:off x="3857620" y="4929198"/>
            <a:ext cx="2643206" cy="1514475"/>
          </a:xfrm>
          <a:prstGeom prst="rect">
            <a:avLst/>
          </a:prstGeom>
          <a:ln>
            <a:noFill/>
          </a:ln>
          <a:effectLst>
            <a:softEdge rad="112500"/>
          </a:effectLst>
        </p:spPr>
      </p:pic>
      <p:pic>
        <p:nvPicPr>
          <p:cNvPr id="14" name="Imagem 13" descr="aquecimento-global-polar.jpg"/>
          <p:cNvPicPr>
            <a:picLocks noChangeAspect="1"/>
          </p:cNvPicPr>
          <p:nvPr/>
        </p:nvPicPr>
        <p:blipFill>
          <a:blip r:embed="rId3"/>
          <a:stretch>
            <a:fillRect/>
          </a:stretch>
        </p:blipFill>
        <p:spPr>
          <a:xfrm>
            <a:off x="6486043" y="4929198"/>
            <a:ext cx="2657957" cy="1519233"/>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latin typeface="Arial Nova Light" pitchFamily="34" charset="0"/>
                <a:cs typeface="Arial Nova Light" pitchFamily="34" charset="0"/>
              </a:rPr>
              <a:t>What causes</a:t>
            </a:r>
            <a:r>
              <a:rPr lang="pt-PT" dirty="0" smtClean="0">
                <a:latin typeface="Arial Nova Light" pitchFamily="34" charset="0"/>
                <a:cs typeface="Arial Nova Light" pitchFamily="34" charset="0"/>
              </a:rPr>
              <a:t> Global warming</a:t>
            </a:r>
            <a:r>
              <a:rPr lang="pt-PT" dirty="0" smtClean="0">
                <a:latin typeface="Arial Nova Light" pitchFamily="34" charset="0"/>
                <a:cs typeface="Arial Nova Light" pitchFamily="34" charset="0"/>
              </a:rPr>
              <a:t>?</a:t>
            </a:r>
            <a:endParaRPr lang="pt-PT" dirty="0">
              <a:latin typeface="Arial Nova Light" pitchFamily="34" charset="0"/>
              <a:cs typeface="Arial Nova Light" pitchFamily="34" charset="0"/>
            </a:endParaRPr>
          </a:p>
        </p:txBody>
      </p:sp>
      <p:sp>
        <p:nvSpPr>
          <p:cNvPr id="3" name="Marcador de Posição de Conteúdo 2"/>
          <p:cNvSpPr>
            <a:spLocks noGrp="1"/>
          </p:cNvSpPr>
          <p:nvPr>
            <p:ph idx="1"/>
          </p:nvPr>
        </p:nvSpPr>
        <p:spPr/>
        <p:txBody>
          <a:bodyPr/>
          <a:lstStyle/>
          <a:p>
            <a:pPr>
              <a:buNone/>
            </a:pPr>
            <a:r>
              <a:rPr lang="pt-PT" dirty="0" smtClean="0">
                <a:latin typeface="Arial Nova Light" pitchFamily="34" charset="0"/>
                <a:cs typeface="Arial Nova Light" pitchFamily="34" charset="0"/>
              </a:rPr>
              <a:t>What causes Global warming? </a:t>
            </a:r>
            <a:r>
              <a:rPr lang="pt-PT" i="1" u="sng" dirty="0" smtClean="0">
                <a:solidFill>
                  <a:schemeClr val="accent2">
                    <a:lumMod val="75000"/>
                  </a:schemeClr>
                </a:solidFill>
                <a:latin typeface="Arial Nova Light" pitchFamily="34" charset="0"/>
                <a:cs typeface="Arial Nova Light" pitchFamily="34" charset="0"/>
              </a:rPr>
              <a:t>Pollution</a:t>
            </a:r>
            <a:r>
              <a:rPr lang="pt-PT" dirty="0" smtClean="0">
                <a:latin typeface="Arial Nova Light" pitchFamily="34" charset="0"/>
                <a:cs typeface="Arial Nova Light" pitchFamily="34" charset="0"/>
              </a:rPr>
              <a:t>.</a:t>
            </a:r>
          </a:p>
          <a:p>
            <a:pPr>
              <a:buNone/>
            </a:pPr>
            <a:r>
              <a:rPr lang="en-US" dirty="0">
                <a:latin typeface="Arial Nova Light" pitchFamily="34" charset="0"/>
                <a:cs typeface="Arial Nova Light" pitchFamily="34" charset="0"/>
              </a:rPr>
              <a:t>B</a:t>
            </a:r>
            <a:r>
              <a:rPr lang="en-US" dirty="0" smtClean="0">
                <a:latin typeface="Arial Nova Light" pitchFamily="34" charset="0"/>
                <a:cs typeface="Arial Nova Light" pitchFamily="34" charset="0"/>
              </a:rPr>
              <a:t>ecause of people's slouch, and their excessive acts, now the planet, including us, is dealing with their bad results. I’ll try to explain with an image:</a:t>
            </a:r>
            <a:endParaRPr lang="pt-PT" dirty="0">
              <a:latin typeface="Arial Nova Light" pitchFamily="34" charset="0"/>
              <a:cs typeface="Arial Nova Light" pitchFamily="34" charset="0"/>
            </a:endParaRPr>
          </a:p>
        </p:txBody>
      </p:sp>
      <p:sp>
        <p:nvSpPr>
          <p:cNvPr id="4" name="CaixaDeTexto 3"/>
          <p:cNvSpPr txBox="1"/>
          <p:nvPr/>
        </p:nvSpPr>
        <p:spPr>
          <a:xfrm>
            <a:off x="8572528" y="6488668"/>
            <a:ext cx="1428760" cy="369332"/>
          </a:xfrm>
          <a:prstGeom prst="rect">
            <a:avLst/>
          </a:prstGeom>
          <a:noFill/>
        </p:spPr>
        <p:txBody>
          <a:bodyPr wrap="square" rtlCol="0">
            <a:spAutoFit/>
          </a:bodyPr>
          <a:lstStyle/>
          <a:p>
            <a:r>
              <a:rPr lang="pt-PT" dirty="0" smtClean="0"/>
              <a:t>3</a:t>
            </a:r>
            <a:endParaRPr lang="pt-PT" dirty="0"/>
          </a:p>
        </p:txBody>
      </p:sp>
      <p:pic>
        <p:nvPicPr>
          <p:cNvPr id="5" name="Imagem 4" descr="stufaa.jpg"/>
          <p:cNvPicPr>
            <a:picLocks noChangeAspect="1"/>
          </p:cNvPicPr>
          <p:nvPr/>
        </p:nvPicPr>
        <p:blipFill>
          <a:blip r:embed="rId2" cstate="print"/>
          <a:stretch>
            <a:fillRect/>
          </a:stretch>
        </p:blipFill>
        <p:spPr>
          <a:xfrm>
            <a:off x="4786314" y="3810000"/>
            <a:ext cx="3405190" cy="3048000"/>
          </a:xfrm>
          <a:prstGeom prst="rect">
            <a:avLst/>
          </a:prstGeom>
          <a:ln>
            <a:noFill/>
          </a:ln>
          <a:effectLst>
            <a:softEdge rad="112500"/>
          </a:effectLst>
        </p:spPr>
      </p:pic>
      <p:cxnSp>
        <p:nvCxnSpPr>
          <p:cNvPr id="7" name="Conexão recta unidireccional 6"/>
          <p:cNvCxnSpPr/>
          <p:nvPr/>
        </p:nvCxnSpPr>
        <p:spPr>
          <a:xfrm>
            <a:off x="285720" y="5286388"/>
            <a:ext cx="500066"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9" name="Conexão recta unidireccional 8"/>
          <p:cNvCxnSpPr/>
          <p:nvPr/>
        </p:nvCxnSpPr>
        <p:spPr>
          <a:xfrm>
            <a:off x="1000100" y="5286388"/>
            <a:ext cx="571504"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1" name="Conexão recta unidireccional 10"/>
          <p:cNvCxnSpPr/>
          <p:nvPr/>
        </p:nvCxnSpPr>
        <p:spPr>
          <a:xfrm>
            <a:off x="1714480" y="5286388"/>
            <a:ext cx="500066"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3" name="Conexão recta unidireccional 12"/>
          <p:cNvCxnSpPr/>
          <p:nvPr/>
        </p:nvCxnSpPr>
        <p:spPr>
          <a:xfrm>
            <a:off x="2500298" y="5286388"/>
            <a:ext cx="500066"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5" name="Conexão recta unidireccional 14"/>
          <p:cNvCxnSpPr/>
          <p:nvPr/>
        </p:nvCxnSpPr>
        <p:spPr>
          <a:xfrm>
            <a:off x="3286116" y="5286388"/>
            <a:ext cx="571504"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16" name="CaixaDeTexto 15"/>
          <p:cNvSpPr txBox="1"/>
          <p:nvPr/>
        </p:nvSpPr>
        <p:spPr>
          <a:xfrm>
            <a:off x="214282" y="5643578"/>
            <a:ext cx="4286280" cy="923330"/>
          </a:xfrm>
          <a:prstGeom prst="rect">
            <a:avLst/>
          </a:prstGeom>
          <a:noFill/>
        </p:spPr>
        <p:txBody>
          <a:bodyPr wrap="square" rtlCol="0">
            <a:spAutoFit/>
          </a:bodyPr>
          <a:lstStyle/>
          <a:p>
            <a:r>
              <a:rPr lang="en-US" dirty="0" smtClean="0"/>
              <a:t>Pollution ruins the ozone layer and the greenhouse effect, so sunlight enters more easily ,warming the planet</a:t>
            </a:r>
            <a:endParaRPr lang="pt-PT" dirty="0"/>
          </a:p>
        </p:txBody>
      </p:sp>
      <p:sp>
        <p:nvSpPr>
          <p:cNvPr id="17" name="Nuvem 16"/>
          <p:cNvSpPr/>
          <p:nvPr/>
        </p:nvSpPr>
        <p:spPr>
          <a:xfrm>
            <a:off x="214282" y="0"/>
            <a:ext cx="1000132" cy="571480"/>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PT"/>
          </a:p>
        </p:txBody>
      </p:sp>
      <p:sp>
        <p:nvSpPr>
          <p:cNvPr id="18" name="Nuvem 17"/>
          <p:cNvSpPr/>
          <p:nvPr/>
        </p:nvSpPr>
        <p:spPr>
          <a:xfrm>
            <a:off x="785786" y="285728"/>
            <a:ext cx="642942" cy="428628"/>
          </a:xfrm>
          <a:prstGeom prst="cloud">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pt-P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smtClean="0">
                <a:latin typeface="Arial Nova Light" pitchFamily="34" charset="0"/>
                <a:cs typeface="Arial Nova Light" pitchFamily="34" charset="0"/>
              </a:rPr>
              <a:t>What consequences does pollution have?</a:t>
            </a:r>
            <a:endParaRPr lang="pt-PT" dirty="0">
              <a:latin typeface="Arial Nova Light" pitchFamily="34" charset="0"/>
              <a:cs typeface="Arial Nova Light" pitchFamily="34" charset="0"/>
            </a:endParaRPr>
          </a:p>
        </p:txBody>
      </p:sp>
      <p:sp>
        <p:nvSpPr>
          <p:cNvPr id="3" name="Marcador de Posição de Conteúdo 2"/>
          <p:cNvSpPr>
            <a:spLocks noGrp="1"/>
          </p:cNvSpPr>
          <p:nvPr>
            <p:ph idx="1"/>
          </p:nvPr>
        </p:nvSpPr>
        <p:spPr>
          <a:xfrm>
            <a:off x="457200" y="1600200"/>
            <a:ext cx="8229600" cy="4900634"/>
          </a:xfrm>
        </p:spPr>
        <p:txBody>
          <a:bodyPr>
            <a:normAutofit fontScale="92500"/>
          </a:bodyPr>
          <a:lstStyle/>
          <a:p>
            <a:pPr>
              <a:buNone/>
            </a:pPr>
            <a:r>
              <a:rPr lang="en-US" dirty="0" smtClean="0">
                <a:latin typeface="Arial Nova Light" pitchFamily="34" charset="0"/>
                <a:cs typeface="Arial Nova Light" pitchFamily="34" charset="0"/>
              </a:rPr>
              <a:t>Because pollution, today there are many bad consequences, because people chose to be ignorant and dirty. I don't even think I can say them all here on this slide. So, I will say some:</a:t>
            </a:r>
          </a:p>
          <a:p>
            <a:pPr>
              <a:buFont typeface="Mongolian Baiti" pitchFamily="66" charset="0"/>
              <a:buChar char="ᠫ"/>
            </a:pPr>
            <a:r>
              <a:rPr lang="en-US" u="sng" dirty="0" smtClean="0">
                <a:latin typeface="Arial Nova Light" pitchFamily="34" charset="0"/>
                <a:cs typeface="Arial Nova Light" pitchFamily="34" charset="0"/>
              </a:rPr>
              <a:t>Destroyed habitats</a:t>
            </a:r>
          </a:p>
          <a:p>
            <a:pPr>
              <a:buFont typeface="Mongolian Baiti" pitchFamily="66" charset="0"/>
              <a:buChar char="ᠫ"/>
            </a:pPr>
            <a:r>
              <a:rPr lang="en-US" u="sng" dirty="0" smtClean="0">
                <a:latin typeface="Arial Nova Light" pitchFamily="34" charset="0"/>
                <a:cs typeface="Arial Nova Light" pitchFamily="34" charset="0"/>
              </a:rPr>
              <a:t>Animals in danger</a:t>
            </a:r>
          </a:p>
          <a:p>
            <a:pPr>
              <a:buFont typeface="Mongolian Baiti" pitchFamily="66" charset="0"/>
              <a:buChar char="ᠫ"/>
            </a:pPr>
            <a:r>
              <a:rPr lang="en-US" u="sng" dirty="0" smtClean="0">
                <a:latin typeface="Arial Nova Light" pitchFamily="34" charset="0"/>
                <a:cs typeface="Arial Nova Light" pitchFamily="34" charset="0"/>
              </a:rPr>
              <a:t>Very bad air quality</a:t>
            </a:r>
          </a:p>
          <a:p>
            <a:pPr>
              <a:buFont typeface="Mongolian Baiti" pitchFamily="66" charset="0"/>
              <a:buChar char="ᠫ"/>
            </a:pPr>
            <a:r>
              <a:rPr lang="en-US" u="sng" dirty="0" smtClean="0">
                <a:latin typeface="Arial Nova Light" pitchFamily="34" charset="0"/>
                <a:cs typeface="Arial Nova Light" pitchFamily="34" charset="0"/>
              </a:rPr>
              <a:t>Global warming</a:t>
            </a:r>
          </a:p>
          <a:p>
            <a:pPr>
              <a:buFont typeface="Mongolian Baiti" pitchFamily="66" charset="0"/>
              <a:buChar char="ᠫ"/>
            </a:pPr>
            <a:r>
              <a:rPr lang="en-US" u="sng" dirty="0" smtClean="0">
                <a:latin typeface="Arial Nova Light" pitchFamily="34" charset="0"/>
                <a:cs typeface="Arial Nova Light" pitchFamily="34" charset="0"/>
              </a:rPr>
              <a:t>Sea level has upped</a:t>
            </a:r>
          </a:p>
        </p:txBody>
      </p:sp>
      <p:sp>
        <p:nvSpPr>
          <p:cNvPr id="4" name="CaixaDeTexto 3"/>
          <p:cNvSpPr txBox="1"/>
          <p:nvPr/>
        </p:nvSpPr>
        <p:spPr>
          <a:xfrm>
            <a:off x="8572512" y="6488668"/>
            <a:ext cx="1142976" cy="369332"/>
          </a:xfrm>
          <a:prstGeom prst="rect">
            <a:avLst/>
          </a:prstGeom>
          <a:noFill/>
        </p:spPr>
        <p:txBody>
          <a:bodyPr wrap="square" rtlCol="0">
            <a:spAutoFit/>
          </a:bodyPr>
          <a:lstStyle/>
          <a:p>
            <a:r>
              <a:rPr lang="pt-PT" dirty="0"/>
              <a:t>4</a:t>
            </a:r>
            <a:endParaRPr lang="pt-PT" dirty="0"/>
          </a:p>
        </p:txBody>
      </p:sp>
      <p:sp>
        <p:nvSpPr>
          <p:cNvPr id="5" name="CaixaDeTexto 4"/>
          <p:cNvSpPr txBox="1"/>
          <p:nvPr/>
        </p:nvSpPr>
        <p:spPr>
          <a:xfrm>
            <a:off x="4357686" y="3714752"/>
            <a:ext cx="4500594" cy="2585323"/>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endParaRPr lang="pt-PT" dirty="0" smtClean="0"/>
          </a:p>
          <a:p>
            <a:endParaRPr lang="pt-PT" dirty="0"/>
          </a:p>
          <a:p>
            <a:endParaRPr lang="pt-PT" dirty="0" smtClean="0"/>
          </a:p>
          <a:p>
            <a:endParaRPr lang="pt-PT" dirty="0"/>
          </a:p>
          <a:p>
            <a:endParaRPr lang="pt-PT" dirty="0" smtClean="0"/>
          </a:p>
          <a:p>
            <a:endParaRPr lang="pt-PT" dirty="0"/>
          </a:p>
          <a:p>
            <a:endParaRPr lang="pt-PT" dirty="0" smtClean="0"/>
          </a:p>
          <a:p>
            <a:endParaRPr lang="pt-PT" dirty="0"/>
          </a:p>
          <a:p>
            <a:endParaRPr lang="pt-PT" dirty="0"/>
          </a:p>
        </p:txBody>
      </p:sp>
      <p:pic>
        <p:nvPicPr>
          <p:cNvPr id="6" name="Imagem 5" descr="shutterstock_155217797.jpg"/>
          <p:cNvPicPr>
            <a:picLocks noChangeAspect="1"/>
          </p:cNvPicPr>
          <p:nvPr/>
        </p:nvPicPr>
        <p:blipFill>
          <a:blip r:embed="rId2" cstate="print"/>
          <a:stretch>
            <a:fillRect/>
          </a:stretch>
        </p:blipFill>
        <p:spPr>
          <a:xfrm>
            <a:off x="4429124" y="3786191"/>
            <a:ext cx="2071702" cy="1285884"/>
          </a:xfrm>
          <a:prstGeom prst="rect">
            <a:avLst/>
          </a:prstGeom>
        </p:spPr>
      </p:pic>
      <p:pic>
        <p:nvPicPr>
          <p:cNvPr id="7" name="Imagem 6" descr="images.jpg"/>
          <p:cNvPicPr>
            <a:picLocks noChangeAspect="1"/>
          </p:cNvPicPr>
          <p:nvPr/>
        </p:nvPicPr>
        <p:blipFill>
          <a:blip r:embed="rId3"/>
          <a:stretch>
            <a:fillRect/>
          </a:stretch>
        </p:blipFill>
        <p:spPr>
          <a:xfrm>
            <a:off x="6572264" y="3786190"/>
            <a:ext cx="2214578" cy="1285884"/>
          </a:xfrm>
          <a:prstGeom prst="rect">
            <a:avLst/>
          </a:prstGeom>
        </p:spPr>
      </p:pic>
      <p:pic>
        <p:nvPicPr>
          <p:cNvPr id="8" name="Imagem 7" descr="transferir.jpg"/>
          <p:cNvPicPr>
            <a:picLocks noChangeAspect="1"/>
          </p:cNvPicPr>
          <p:nvPr/>
        </p:nvPicPr>
        <p:blipFill>
          <a:blip r:embed="rId4"/>
          <a:stretch>
            <a:fillRect/>
          </a:stretch>
        </p:blipFill>
        <p:spPr>
          <a:xfrm>
            <a:off x="4429124" y="5114925"/>
            <a:ext cx="2071701" cy="1188469"/>
          </a:xfrm>
          <a:prstGeom prst="rect">
            <a:avLst/>
          </a:prstGeom>
        </p:spPr>
      </p:pic>
      <p:pic>
        <p:nvPicPr>
          <p:cNvPr id="9" name="Imagem 8" descr="transferir (1).jpg"/>
          <p:cNvPicPr>
            <a:picLocks noChangeAspect="1"/>
          </p:cNvPicPr>
          <p:nvPr/>
        </p:nvPicPr>
        <p:blipFill>
          <a:blip r:embed="rId5"/>
          <a:stretch>
            <a:fillRect/>
          </a:stretch>
        </p:blipFill>
        <p:spPr>
          <a:xfrm>
            <a:off x="6572264" y="5143512"/>
            <a:ext cx="2214578" cy="1071570"/>
          </a:xfrm>
          <a:prstGeom prst="rect">
            <a:avLst/>
          </a:prstGeom>
        </p:spPr>
      </p:pic>
      <p:sp>
        <p:nvSpPr>
          <p:cNvPr id="10" name="Nuvem 9"/>
          <p:cNvSpPr/>
          <p:nvPr/>
        </p:nvSpPr>
        <p:spPr>
          <a:xfrm>
            <a:off x="357158" y="714356"/>
            <a:ext cx="1285884" cy="857256"/>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PT"/>
          </a:p>
        </p:txBody>
      </p:sp>
      <p:sp>
        <p:nvSpPr>
          <p:cNvPr id="11" name="Nuvem 10"/>
          <p:cNvSpPr/>
          <p:nvPr/>
        </p:nvSpPr>
        <p:spPr>
          <a:xfrm>
            <a:off x="857224" y="1142984"/>
            <a:ext cx="1214446" cy="571504"/>
          </a:xfrm>
          <a:prstGeom prst="cloud">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pt-P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latin typeface="Arial Nova Light" pitchFamily="34" charset="0"/>
                <a:cs typeface="Arial Nova Light" pitchFamily="34" charset="0"/>
              </a:rPr>
              <a:t>What we can do?</a:t>
            </a:r>
            <a:endParaRPr lang="pt-PT" dirty="0">
              <a:latin typeface="Arial Nova Light" pitchFamily="34" charset="0"/>
              <a:cs typeface="Arial Nova Light" pitchFamily="34" charset="0"/>
            </a:endParaRPr>
          </a:p>
        </p:txBody>
      </p:sp>
      <p:sp>
        <p:nvSpPr>
          <p:cNvPr id="3" name="Marcador de Posição de Conteúdo 2"/>
          <p:cNvSpPr>
            <a:spLocks noGrp="1"/>
          </p:cNvSpPr>
          <p:nvPr>
            <p:ph idx="1"/>
          </p:nvPr>
        </p:nvSpPr>
        <p:spPr/>
        <p:txBody>
          <a:bodyPr>
            <a:normAutofit/>
          </a:bodyPr>
          <a:lstStyle/>
          <a:p>
            <a:pPr>
              <a:buNone/>
            </a:pPr>
            <a:r>
              <a:rPr lang="pt-PT" sz="2800" dirty="0" smtClean="0">
                <a:latin typeface="Arial Nova Light" pitchFamily="34" charset="0"/>
                <a:cs typeface="Arial Nova Light" pitchFamily="34" charset="0"/>
              </a:rPr>
              <a:t>Well,we can help</a:t>
            </a:r>
            <a:r>
              <a:rPr lang="en-US" sz="2800" dirty="0" smtClean="0">
                <a:latin typeface="Arial Nova Light" pitchFamily="34" charset="0"/>
                <a:cs typeface="Arial Nova Light" pitchFamily="34" charset="0"/>
              </a:rPr>
              <a:t> by, first, warn others. We can also try recycling. If we're willing, we can even pick up garbage from some places, people will thank you. But you don’t have to do this alone…you can call your friends! Do a recycling contest among you. Many people are creating online accounts to sensitive people too.</a:t>
            </a:r>
          </a:p>
          <a:p>
            <a:pPr>
              <a:buNone/>
            </a:pPr>
            <a:r>
              <a:rPr lang="en-US" sz="2800" dirty="0" smtClean="0">
                <a:latin typeface="Arial Nova Light" pitchFamily="34" charset="0"/>
                <a:cs typeface="Arial Nova Light" pitchFamily="34" charset="0"/>
              </a:rPr>
              <a:t>So the planet can be cleaner</a:t>
            </a:r>
            <a:endParaRPr lang="pt-PT" sz="2800" dirty="0">
              <a:latin typeface="Arial Nova Light" pitchFamily="34" charset="0"/>
              <a:cs typeface="Arial Nova Light" pitchFamily="34" charset="0"/>
            </a:endParaRPr>
          </a:p>
        </p:txBody>
      </p:sp>
      <p:sp>
        <p:nvSpPr>
          <p:cNvPr id="4" name="CaixaDeTexto 3"/>
          <p:cNvSpPr txBox="1"/>
          <p:nvPr/>
        </p:nvSpPr>
        <p:spPr>
          <a:xfrm>
            <a:off x="8536793" y="6488668"/>
            <a:ext cx="1214414" cy="369332"/>
          </a:xfrm>
          <a:prstGeom prst="rect">
            <a:avLst/>
          </a:prstGeom>
          <a:noFill/>
        </p:spPr>
        <p:txBody>
          <a:bodyPr wrap="square" rtlCol="0">
            <a:spAutoFit/>
          </a:bodyPr>
          <a:lstStyle/>
          <a:p>
            <a:r>
              <a:rPr lang="pt-PT" dirty="0"/>
              <a:t>5</a:t>
            </a:r>
            <a:endParaRPr lang="pt-PT" dirty="0"/>
          </a:p>
        </p:txBody>
      </p:sp>
      <p:sp>
        <p:nvSpPr>
          <p:cNvPr id="5" name="CaixaDeTexto 4"/>
          <p:cNvSpPr txBox="1"/>
          <p:nvPr/>
        </p:nvSpPr>
        <p:spPr>
          <a:xfrm>
            <a:off x="7786710" y="0"/>
            <a:ext cx="3429024" cy="369332"/>
          </a:xfrm>
          <a:prstGeom prst="rect">
            <a:avLst/>
          </a:prstGeom>
          <a:noFill/>
        </p:spPr>
        <p:txBody>
          <a:bodyPr wrap="square" rtlCol="0">
            <a:spAutoFit/>
          </a:bodyPr>
          <a:lstStyle/>
          <a:p>
            <a:r>
              <a:rPr lang="pt-PT" dirty="0" smtClean="0"/>
              <a:t>Núria Jesus</a:t>
            </a:r>
            <a:endParaRPr lang="pt-PT" dirty="0"/>
          </a:p>
        </p:txBody>
      </p:sp>
      <p:pic>
        <p:nvPicPr>
          <p:cNvPr id="6" name="Imagem 5" descr="dinheiroreciclagem_1600x500.jpg"/>
          <p:cNvPicPr>
            <a:picLocks noChangeAspect="1"/>
          </p:cNvPicPr>
          <p:nvPr/>
        </p:nvPicPr>
        <p:blipFill>
          <a:blip r:embed="rId2"/>
          <a:stretch>
            <a:fillRect/>
          </a:stretch>
        </p:blipFill>
        <p:spPr>
          <a:xfrm>
            <a:off x="0" y="5072074"/>
            <a:ext cx="8501090" cy="1785926"/>
          </a:xfrm>
          <a:prstGeom prst="rect">
            <a:avLst/>
          </a:prstGeom>
          <a:ln>
            <a:noFill/>
          </a:ln>
          <a:effectLst>
            <a:softEdge rad="112500"/>
          </a:effectLst>
        </p:spPr>
      </p:pic>
      <p:sp>
        <p:nvSpPr>
          <p:cNvPr id="7" name="Meia Moldura 6"/>
          <p:cNvSpPr/>
          <p:nvPr/>
        </p:nvSpPr>
        <p:spPr>
          <a:xfrm>
            <a:off x="0" y="5143512"/>
            <a:ext cx="571472" cy="214314"/>
          </a:xfrm>
          <a:prstGeom prst="halfFram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PT">
              <a:solidFill>
                <a:schemeClr val="tx1"/>
              </a:solidFill>
            </a:endParaRPr>
          </a:p>
        </p:txBody>
      </p:sp>
      <p:sp>
        <p:nvSpPr>
          <p:cNvPr id="10" name="Nuvem 9"/>
          <p:cNvSpPr/>
          <p:nvPr/>
        </p:nvSpPr>
        <p:spPr>
          <a:xfrm>
            <a:off x="214282" y="285728"/>
            <a:ext cx="1500198" cy="857256"/>
          </a:xfrm>
          <a:prstGeom prst="cloud">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PT"/>
          </a:p>
        </p:txBody>
      </p:sp>
      <p:sp>
        <p:nvSpPr>
          <p:cNvPr id="11" name="Nuvem 10"/>
          <p:cNvSpPr/>
          <p:nvPr/>
        </p:nvSpPr>
        <p:spPr>
          <a:xfrm>
            <a:off x="7072330" y="928670"/>
            <a:ext cx="1071570" cy="500066"/>
          </a:xfrm>
          <a:prstGeom prst="cloud">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pt-PT"/>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278</Words>
  <Application>Microsoft Office PowerPoint</Application>
  <PresentationFormat>Apresentação no Ecrã (4:3)</PresentationFormat>
  <Paragraphs>33</Paragraphs>
  <Slides>5</Slides>
  <Notes>0</Notes>
  <HiddenSlides>0</HiddenSlides>
  <MMClips>0</MMClips>
  <ScaleCrop>false</ScaleCrop>
  <HeadingPairs>
    <vt:vector size="4" baseType="variant">
      <vt:variant>
        <vt:lpstr>Tema</vt:lpstr>
      </vt:variant>
      <vt:variant>
        <vt:i4>1</vt:i4>
      </vt:variant>
      <vt:variant>
        <vt:lpstr>Títulos dos diapositivos</vt:lpstr>
      </vt:variant>
      <vt:variant>
        <vt:i4>5</vt:i4>
      </vt:variant>
    </vt:vector>
  </HeadingPairs>
  <TitlesOfParts>
    <vt:vector size="6" baseType="lpstr">
      <vt:lpstr>Tema do Office</vt:lpstr>
      <vt:lpstr>Climate change and Sea level</vt:lpstr>
      <vt:lpstr>What is Global warming?</vt:lpstr>
      <vt:lpstr>What causes Global warming?</vt:lpstr>
      <vt:lpstr>What consequences does pollution have?</vt:lpstr>
      <vt:lpstr>What we can do?</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HP</dc:creator>
  <cp:lastModifiedBy>HP</cp:lastModifiedBy>
  <cp:revision>20</cp:revision>
  <dcterms:created xsi:type="dcterms:W3CDTF">2021-02-03T16:46:01Z</dcterms:created>
  <dcterms:modified xsi:type="dcterms:W3CDTF">2021-02-03T20:01:41Z</dcterms:modified>
</cp:coreProperties>
</file>