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23"/>
  </p:notesMasterIdLst>
  <p:sldIdLst>
    <p:sldId id="2203" r:id="rId5"/>
    <p:sldId id="2204" r:id="rId6"/>
    <p:sldId id="263" r:id="rId7"/>
    <p:sldId id="256" r:id="rId8"/>
    <p:sldId id="2173" r:id="rId9"/>
    <p:sldId id="2176" r:id="rId10"/>
    <p:sldId id="2199" r:id="rId11"/>
    <p:sldId id="2200" r:id="rId12"/>
    <p:sldId id="2180" r:id="rId13"/>
    <p:sldId id="2208" r:id="rId14"/>
    <p:sldId id="2201" r:id="rId15"/>
    <p:sldId id="2209" r:id="rId16"/>
    <p:sldId id="2202" r:id="rId17"/>
    <p:sldId id="2210" r:id="rId18"/>
    <p:sldId id="2206" r:id="rId19"/>
    <p:sldId id="275" r:id="rId20"/>
    <p:sldId id="2205" r:id="rId21"/>
    <p:sldId id="2207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3YP3xexYcFoahXa2ehi0H5V4Z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449"/>
    <a:srgbClr val="90C852"/>
    <a:srgbClr val="D56214"/>
    <a:srgbClr val="55813B"/>
    <a:srgbClr val="92A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DFC47D-8249-5F44-9EBA-8BC8C88FC1E8}" v="125" dt="2024-06-25T12:12:58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03447BB-5D67-496B-8E87-E561075AD55C}" styleName="Dark Style 1 –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6" autoAdjust="0"/>
    <p:restoredTop sz="95213" autoAdjust="0"/>
  </p:normalViewPr>
  <p:slideViewPr>
    <p:cSldViewPr snapToGrid="0">
      <p:cViewPr varScale="1">
        <p:scale>
          <a:sx n="87" d="100"/>
          <a:sy n="87" d="100"/>
        </p:scale>
        <p:origin x="536" y="192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3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D1DD82-F67C-4D68-B1F7-15AB7ABDAC51}" type="doc">
      <dgm:prSet loTypeId="urn:microsoft.com/office/officeart/2009/3/layout/StepUpProcess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20E1A6-8CFD-4FEB-9616-C88943219ED3}">
      <dgm:prSet/>
      <dgm:spPr/>
      <dgm:t>
        <a:bodyPr/>
        <a:lstStyle/>
        <a:p>
          <a:r>
            <a:rPr lang="en-DE" dirty="0"/>
            <a:t>Use cases to record barriers &amp; gaps </a:t>
          </a:r>
          <a:endParaRPr lang="en-US" dirty="0"/>
        </a:p>
      </dgm:t>
    </dgm:pt>
    <dgm:pt modelId="{DF0B109B-2B22-4C4E-AB7E-D652E8892F6C}" type="parTrans" cxnId="{DB03E09D-6F1C-4D17-842F-9F9F869CAE99}">
      <dgm:prSet/>
      <dgm:spPr/>
      <dgm:t>
        <a:bodyPr/>
        <a:lstStyle/>
        <a:p>
          <a:endParaRPr lang="en-US"/>
        </a:p>
      </dgm:t>
    </dgm:pt>
    <dgm:pt modelId="{A4E745B8-E0AB-4979-B1F6-7D8561674CCA}" type="sibTrans" cxnId="{DB03E09D-6F1C-4D17-842F-9F9F869CAE99}">
      <dgm:prSet/>
      <dgm:spPr/>
      <dgm:t>
        <a:bodyPr/>
        <a:lstStyle/>
        <a:p>
          <a:endParaRPr lang="en-US"/>
        </a:p>
      </dgm:t>
    </dgm:pt>
    <dgm:pt modelId="{68FFAC5D-E16F-414F-9ACD-D1424B09916B}">
      <dgm:prSet/>
      <dgm:spPr/>
      <dgm:t>
        <a:bodyPr/>
        <a:lstStyle/>
        <a:p>
          <a:r>
            <a:rPr lang="en-DE" dirty="0"/>
            <a:t>Round up knowledge gaps and recommendations</a:t>
          </a:r>
          <a:endParaRPr lang="en-US" dirty="0"/>
        </a:p>
      </dgm:t>
    </dgm:pt>
    <dgm:pt modelId="{C671F028-F974-4926-A83B-5CC072D18B84}" type="parTrans" cxnId="{B4A6446E-BBAA-486D-B106-109F9EADCF69}">
      <dgm:prSet/>
      <dgm:spPr/>
      <dgm:t>
        <a:bodyPr/>
        <a:lstStyle/>
        <a:p>
          <a:endParaRPr lang="en-US"/>
        </a:p>
      </dgm:t>
    </dgm:pt>
    <dgm:pt modelId="{AFE91EB6-4601-4A6F-A68F-8A93C1EC07BE}" type="sibTrans" cxnId="{B4A6446E-BBAA-486D-B106-109F9EADCF69}">
      <dgm:prSet/>
      <dgm:spPr/>
      <dgm:t>
        <a:bodyPr/>
        <a:lstStyle/>
        <a:p>
          <a:endParaRPr lang="en-US"/>
        </a:p>
      </dgm:t>
    </dgm:pt>
    <dgm:pt modelId="{4B402275-DF87-D14A-A491-3891AEAA796F}">
      <dgm:prSet/>
      <dgm:spPr/>
      <dgm:t>
        <a:bodyPr/>
        <a:lstStyle/>
        <a:p>
          <a:r>
            <a:rPr lang="en-DE" dirty="0"/>
            <a:t>Connecting the dots from project results, studies &amp; consultations</a:t>
          </a:r>
          <a:endParaRPr lang="en-US" dirty="0"/>
        </a:p>
      </dgm:t>
    </dgm:pt>
    <dgm:pt modelId="{BAEFE670-C01D-8343-97DA-17CB093E9658}" type="parTrans" cxnId="{11E53B8F-A511-A54E-B695-70D3BBA0C723}">
      <dgm:prSet/>
      <dgm:spPr/>
      <dgm:t>
        <a:bodyPr/>
        <a:lstStyle/>
        <a:p>
          <a:endParaRPr lang="en-GB"/>
        </a:p>
      </dgm:t>
    </dgm:pt>
    <dgm:pt modelId="{41DB6352-C517-E545-96C5-8E0CE3A240A2}" type="sibTrans" cxnId="{11E53B8F-A511-A54E-B695-70D3BBA0C723}">
      <dgm:prSet/>
      <dgm:spPr/>
      <dgm:t>
        <a:bodyPr/>
        <a:lstStyle/>
        <a:p>
          <a:endParaRPr lang="en-GB"/>
        </a:p>
      </dgm:t>
    </dgm:pt>
    <dgm:pt modelId="{4FEF1AE8-23A5-E848-B688-AC235E1565AA}" type="pres">
      <dgm:prSet presAssocID="{95D1DD82-F67C-4D68-B1F7-15AB7ABDAC51}" presName="rootnode" presStyleCnt="0">
        <dgm:presLayoutVars>
          <dgm:chMax/>
          <dgm:chPref/>
          <dgm:dir/>
          <dgm:animLvl val="lvl"/>
        </dgm:presLayoutVars>
      </dgm:prSet>
      <dgm:spPr/>
    </dgm:pt>
    <dgm:pt modelId="{FA5F84DA-D9B3-2F4A-BF0B-AB0D92F9B712}" type="pres">
      <dgm:prSet presAssocID="{4B402275-DF87-D14A-A491-3891AEAA796F}" presName="composite" presStyleCnt="0"/>
      <dgm:spPr/>
    </dgm:pt>
    <dgm:pt modelId="{B262B955-3349-0743-8F06-6A495B01A761}" type="pres">
      <dgm:prSet presAssocID="{4B402275-DF87-D14A-A491-3891AEAA796F}" presName="LShape" presStyleLbl="alignNode1" presStyleIdx="0" presStyleCnt="5"/>
      <dgm:spPr/>
    </dgm:pt>
    <dgm:pt modelId="{D6C8935F-CD7D-2A49-8873-B49386ED48A1}" type="pres">
      <dgm:prSet presAssocID="{4B402275-DF87-D14A-A491-3891AEAA796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616FF39-73F2-5D4B-9C7B-EA8DB7A55631}" type="pres">
      <dgm:prSet presAssocID="{4B402275-DF87-D14A-A491-3891AEAA796F}" presName="Triangle" presStyleLbl="alignNode1" presStyleIdx="1" presStyleCnt="5"/>
      <dgm:spPr/>
    </dgm:pt>
    <dgm:pt modelId="{FA7E33A7-DD52-824C-82EE-DBC61166D7BA}" type="pres">
      <dgm:prSet presAssocID="{41DB6352-C517-E545-96C5-8E0CE3A240A2}" presName="sibTrans" presStyleCnt="0"/>
      <dgm:spPr/>
    </dgm:pt>
    <dgm:pt modelId="{9519D051-895D-DA45-A129-C30A36945E67}" type="pres">
      <dgm:prSet presAssocID="{41DB6352-C517-E545-96C5-8E0CE3A240A2}" presName="space" presStyleCnt="0"/>
      <dgm:spPr/>
    </dgm:pt>
    <dgm:pt modelId="{323124C4-5677-DD42-80B9-CB66F12BFA11}" type="pres">
      <dgm:prSet presAssocID="{4F20E1A6-8CFD-4FEB-9616-C88943219ED3}" presName="composite" presStyleCnt="0"/>
      <dgm:spPr/>
    </dgm:pt>
    <dgm:pt modelId="{D6818103-8E22-A345-9C60-DCCA02DD204A}" type="pres">
      <dgm:prSet presAssocID="{4F20E1A6-8CFD-4FEB-9616-C88943219ED3}" presName="LShape" presStyleLbl="alignNode1" presStyleIdx="2" presStyleCnt="5"/>
      <dgm:spPr/>
    </dgm:pt>
    <dgm:pt modelId="{FB3F9824-3D51-E348-A626-82011FB464DD}" type="pres">
      <dgm:prSet presAssocID="{4F20E1A6-8CFD-4FEB-9616-C88943219ED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82DAFAA-772A-E745-AEDC-AFD9E0F67C30}" type="pres">
      <dgm:prSet presAssocID="{4F20E1A6-8CFD-4FEB-9616-C88943219ED3}" presName="Triangle" presStyleLbl="alignNode1" presStyleIdx="3" presStyleCnt="5"/>
      <dgm:spPr/>
    </dgm:pt>
    <dgm:pt modelId="{B48EDE9B-EDA0-0A4C-93CD-2D4AA74A89DB}" type="pres">
      <dgm:prSet presAssocID="{A4E745B8-E0AB-4979-B1F6-7D8561674CCA}" presName="sibTrans" presStyleCnt="0"/>
      <dgm:spPr/>
    </dgm:pt>
    <dgm:pt modelId="{0B9D147E-2B7E-1B4B-86B0-78B58C79A893}" type="pres">
      <dgm:prSet presAssocID="{A4E745B8-E0AB-4979-B1F6-7D8561674CCA}" presName="space" presStyleCnt="0"/>
      <dgm:spPr/>
    </dgm:pt>
    <dgm:pt modelId="{0C8CF560-F404-C643-ADC3-5BC65E3E85DB}" type="pres">
      <dgm:prSet presAssocID="{68FFAC5D-E16F-414F-9ACD-D1424B09916B}" presName="composite" presStyleCnt="0"/>
      <dgm:spPr/>
    </dgm:pt>
    <dgm:pt modelId="{CE4F867A-85DE-B848-A2D0-65225CCEC3E5}" type="pres">
      <dgm:prSet presAssocID="{68FFAC5D-E16F-414F-9ACD-D1424B09916B}" presName="LShape" presStyleLbl="alignNode1" presStyleIdx="4" presStyleCnt="5"/>
      <dgm:spPr/>
    </dgm:pt>
    <dgm:pt modelId="{23DDDB52-914A-ED44-AF35-5DCF48DEA17B}" type="pres">
      <dgm:prSet presAssocID="{68FFAC5D-E16F-414F-9ACD-D1424B09916B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35DC801-BBB0-B84C-BEAE-4138553E8B22}" type="presOf" srcId="{95D1DD82-F67C-4D68-B1F7-15AB7ABDAC51}" destId="{4FEF1AE8-23A5-E848-B688-AC235E1565AA}" srcOrd="0" destOrd="0" presId="urn:microsoft.com/office/officeart/2009/3/layout/StepUpProcess"/>
    <dgm:cxn modelId="{6B78E201-66DA-A74C-90DC-AE7F55FCF6C5}" type="presOf" srcId="{4B402275-DF87-D14A-A491-3891AEAA796F}" destId="{D6C8935F-CD7D-2A49-8873-B49386ED48A1}" srcOrd="0" destOrd="0" presId="urn:microsoft.com/office/officeart/2009/3/layout/StepUpProcess"/>
    <dgm:cxn modelId="{B4A6446E-BBAA-486D-B106-109F9EADCF69}" srcId="{95D1DD82-F67C-4D68-B1F7-15AB7ABDAC51}" destId="{68FFAC5D-E16F-414F-9ACD-D1424B09916B}" srcOrd="2" destOrd="0" parTransId="{C671F028-F974-4926-A83B-5CC072D18B84}" sibTransId="{AFE91EB6-4601-4A6F-A68F-8A93C1EC07BE}"/>
    <dgm:cxn modelId="{11E53B8F-A511-A54E-B695-70D3BBA0C723}" srcId="{95D1DD82-F67C-4D68-B1F7-15AB7ABDAC51}" destId="{4B402275-DF87-D14A-A491-3891AEAA796F}" srcOrd="0" destOrd="0" parTransId="{BAEFE670-C01D-8343-97DA-17CB093E9658}" sibTransId="{41DB6352-C517-E545-96C5-8E0CE3A240A2}"/>
    <dgm:cxn modelId="{DB03E09D-6F1C-4D17-842F-9F9F869CAE99}" srcId="{95D1DD82-F67C-4D68-B1F7-15AB7ABDAC51}" destId="{4F20E1A6-8CFD-4FEB-9616-C88943219ED3}" srcOrd="1" destOrd="0" parTransId="{DF0B109B-2B22-4C4E-AB7E-D652E8892F6C}" sibTransId="{A4E745B8-E0AB-4979-B1F6-7D8561674CCA}"/>
    <dgm:cxn modelId="{7F696BC3-D873-C649-8565-0CEFF8B7C427}" type="presOf" srcId="{4F20E1A6-8CFD-4FEB-9616-C88943219ED3}" destId="{FB3F9824-3D51-E348-A626-82011FB464DD}" srcOrd="0" destOrd="0" presId="urn:microsoft.com/office/officeart/2009/3/layout/StepUpProcess"/>
    <dgm:cxn modelId="{500ABFD4-7C76-D44D-A5F3-D99181DB6A16}" type="presOf" srcId="{68FFAC5D-E16F-414F-9ACD-D1424B09916B}" destId="{23DDDB52-914A-ED44-AF35-5DCF48DEA17B}" srcOrd="0" destOrd="0" presId="urn:microsoft.com/office/officeart/2009/3/layout/StepUpProcess"/>
    <dgm:cxn modelId="{27D05AD7-4B5E-A84E-A860-232C5056A55D}" type="presParOf" srcId="{4FEF1AE8-23A5-E848-B688-AC235E1565AA}" destId="{FA5F84DA-D9B3-2F4A-BF0B-AB0D92F9B712}" srcOrd="0" destOrd="0" presId="urn:microsoft.com/office/officeart/2009/3/layout/StepUpProcess"/>
    <dgm:cxn modelId="{7F83104E-EF3D-184A-A9F5-930EE72156A1}" type="presParOf" srcId="{FA5F84DA-D9B3-2F4A-BF0B-AB0D92F9B712}" destId="{B262B955-3349-0743-8F06-6A495B01A761}" srcOrd="0" destOrd="0" presId="urn:microsoft.com/office/officeart/2009/3/layout/StepUpProcess"/>
    <dgm:cxn modelId="{8A602DBD-2CA6-1647-A226-17C04146F580}" type="presParOf" srcId="{FA5F84DA-D9B3-2F4A-BF0B-AB0D92F9B712}" destId="{D6C8935F-CD7D-2A49-8873-B49386ED48A1}" srcOrd="1" destOrd="0" presId="urn:microsoft.com/office/officeart/2009/3/layout/StepUpProcess"/>
    <dgm:cxn modelId="{C648522A-0EDE-3644-808B-811F519C936D}" type="presParOf" srcId="{FA5F84DA-D9B3-2F4A-BF0B-AB0D92F9B712}" destId="{8616FF39-73F2-5D4B-9C7B-EA8DB7A55631}" srcOrd="2" destOrd="0" presId="urn:microsoft.com/office/officeart/2009/3/layout/StepUpProcess"/>
    <dgm:cxn modelId="{6FABFEC5-1D9A-344D-8713-7215394D0C3B}" type="presParOf" srcId="{4FEF1AE8-23A5-E848-B688-AC235E1565AA}" destId="{FA7E33A7-DD52-824C-82EE-DBC61166D7BA}" srcOrd="1" destOrd="0" presId="urn:microsoft.com/office/officeart/2009/3/layout/StepUpProcess"/>
    <dgm:cxn modelId="{959151EF-C4BF-8442-B342-389A61FC316A}" type="presParOf" srcId="{FA7E33A7-DD52-824C-82EE-DBC61166D7BA}" destId="{9519D051-895D-DA45-A129-C30A36945E67}" srcOrd="0" destOrd="0" presId="urn:microsoft.com/office/officeart/2009/3/layout/StepUpProcess"/>
    <dgm:cxn modelId="{F44A4D5E-5545-2345-A809-F846EE6989F5}" type="presParOf" srcId="{4FEF1AE8-23A5-E848-B688-AC235E1565AA}" destId="{323124C4-5677-DD42-80B9-CB66F12BFA11}" srcOrd="2" destOrd="0" presId="urn:microsoft.com/office/officeart/2009/3/layout/StepUpProcess"/>
    <dgm:cxn modelId="{322CC474-382C-1F44-A8E2-E4AC288AD418}" type="presParOf" srcId="{323124C4-5677-DD42-80B9-CB66F12BFA11}" destId="{D6818103-8E22-A345-9C60-DCCA02DD204A}" srcOrd="0" destOrd="0" presId="urn:microsoft.com/office/officeart/2009/3/layout/StepUpProcess"/>
    <dgm:cxn modelId="{1E18F70F-F4D8-E149-B076-5EC97D51DD78}" type="presParOf" srcId="{323124C4-5677-DD42-80B9-CB66F12BFA11}" destId="{FB3F9824-3D51-E348-A626-82011FB464DD}" srcOrd="1" destOrd="0" presId="urn:microsoft.com/office/officeart/2009/3/layout/StepUpProcess"/>
    <dgm:cxn modelId="{5FA280BD-AD2D-3847-94B8-506ABA50FBE9}" type="presParOf" srcId="{323124C4-5677-DD42-80B9-CB66F12BFA11}" destId="{782DAFAA-772A-E745-AEDC-AFD9E0F67C30}" srcOrd="2" destOrd="0" presId="urn:microsoft.com/office/officeart/2009/3/layout/StepUpProcess"/>
    <dgm:cxn modelId="{FD929183-BB8E-F34C-B7F0-B18B7B897D5D}" type="presParOf" srcId="{4FEF1AE8-23A5-E848-B688-AC235E1565AA}" destId="{B48EDE9B-EDA0-0A4C-93CD-2D4AA74A89DB}" srcOrd="3" destOrd="0" presId="urn:microsoft.com/office/officeart/2009/3/layout/StepUpProcess"/>
    <dgm:cxn modelId="{82D5ED52-C7EB-D94C-B3D8-B1F467818CA6}" type="presParOf" srcId="{B48EDE9B-EDA0-0A4C-93CD-2D4AA74A89DB}" destId="{0B9D147E-2B7E-1B4B-86B0-78B58C79A893}" srcOrd="0" destOrd="0" presId="urn:microsoft.com/office/officeart/2009/3/layout/StepUpProcess"/>
    <dgm:cxn modelId="{51AE8EC8-B037-E443-85C3-570D9AEC42CB}" type="presParOf" srcId="{4FEF1AE8-23A5-E848-B688-AC235E1565AA}" destId="{0C8CF560-F404-C643-ADC3-5BC65E3E85DB}" srcOrd="4" destOrd="0" presId="urn:microsoft.com/office/officeart/2009/3/layout/StepUpProcess"/>
    <dgm:cxn modelId="{C0096F74-2386-C545-B919-053C78F7F3FF}" type="presParOf" srcId="{0C8CF560-F404-C643-ADC3-5BC65E3E85DB}" destId="{CE4F867A-85DE-B848-A2D0-65225CCEC3E5}" srcOrd="0" destOrd="0" presId="urn:microsoft.com/office/officeart/2009/3/layout/StepUpProcess"/>
    <dgm:cxn modelId="{AA7EA57F-B994-D047-9672-6A36661CA5DA}" type="presParOf" srcId="{0C8CF560-F404-C643-ADC3-5BC65E3E85DB}" destId="{23DDDB52-914A-ED44-AF35-5DCF48DEA17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2B955-3349-0743-8F06-6A495B01A761}">
      <dsp:nvSpPr>
        <dsp:cNvPr id="0" name=""/>
        <dsp:cNvSpPr/>
      </dsp:nvSpPr>
      <dsp:spPr>
        <a:xfrm rot="5400000">
          <a:off x="540711" y="1785509"/>
          <a:ext cx="1626959" cy="270722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8935F-CD7D-2A49-8873-B49386ED48A1}">
      <dsp:nvSpPr>
        <dsp:cNvPr id="0" name=""/>
        <dsp:cNvSpPr/>
      </dsp:nvSpPr>
      <dsp:spPr>
        <a:xfrm>
          <a:off x="269131" y="2594386"/>
          <a:ext cx="2444096" cy="214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400" kern="1200" dirty="0"/>
            <a:t>Connecting the dots from project results, studies &amp; consultations</a:t>
          </a:r>
          <a:endParaRPr lang="en-US" sz="2400" kern="1200" dirty="0"/>
        </a:p>
      </dsp:txBody>
      <dsp:txXfrm>
        <a:off x="269131" y="2594386"/>
        <a:ext cx="2444096" cy="2142394"/>
      </dsp:txXfrm>
    </dsp:sp>
    <dsp:sp modelId="{8616FF39-73F2-5D4B-9C7B-EA8DB7A55631}">
      <dsp:nvSpPr>
        <dsp:cNvPr id="0" name=""/>
        <dsp:cNvSpPr/>
      </dsp:nvSpPr>
      <dsp:spPr>
        <a:xfrm>
          <a:off x="2252078" y="1586200"/>
          <a:ext cx="461150" cy="461150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18103-8E22-A345-9C60-DCCA02DD204A}">
      <dsp:nvSpPr>
        <dsp:cNvPr id="0" name=""/>
        <dsp:cNvSpPr/>
      </dsp:nvSpPr>
      <dsp:spPr>
        <a:xfrm rot="5400000">
          <a:off x="3532763" y="1045123"/>
          <a:ext cx="1626959" cy="270722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F9824-3D51-E348-A626-82011FB464DD}">
      <dsp:nvSpPr>
        <dsp:cNvPr id="0" name=""/>
        <dsp:cNvSpPr/>
      </dsp:nvSpPr>
      <dsp:spPr>
        <a:xfrm>
          <a:off x="3261183" y="1854000"/>
          <a:ext cx="2444096" cy="214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400" kern="1200" dirty="0"/>
            <a:t>Use cases to record barriers &amp; gaps </a:t>
          </a:r>
          <a:endParaRPr lang="en-US" sz="2400" kern="1200" dirty="0"/>
        </a:p>
      </dsp:txBody>
      <dsp:txXfrm>
        <a:off x="3261183" y="1854000"/>
        <a:ext cx="2444096" cy="2142394"/>
      </dsp:txXfrm>
    </dsp:sp>
    <dsp:sp modelId="{782DAFAA-772A-E745-AEDC-AFD9E0F67C30}">
      <dsp:nvSpPr>
        <dsp:cNvPr id="0" name=""/>
        <dsp:cNvSpPr/>
      </dsp:nvSpPr>
      <dsp:spPr>
        <a:xfrm>
          <a:off x="5244130" y="845814"/>
          <a:ext cx="461150" cy="461150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F867A-85DE-B848-A2D0-65225CCEC3E5}">
      <dsp:nvSpPr>
        <dsp:cNvPr id="0" name=""/>
        <dsp:cNvSpPr/>
      </dsp:nvSpPr>
      <dsp:spPr>
        <a:xfrm rot="5400000">
          <a:off x="6524815" y="304737"/>
          <a:ext cx="1626959" cy="270722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DDB52-914A-ED44-AF35-5DCF48DEA17B}">
      <dsp:nvSpPr>
        <dsp:cNvPr id="0" name=""/>
        <dsp:cNvSpPr/>
      </dsp:nvSpPr>
      <dsp:spPr>
        <a:xfrm>
          <a:off x="6253235" y="1113613"/>
          <a:ext cx="2444096" cy="214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400" kern="1200" dirty="0"/>
            <a:t>Round up knowledge gaps and recommendations</a:t>
          </a:r>
          <a:endParaRPr lang="en-US" sz="2400" kern="1200" dirty="0"/>
        </a:p>
      </dsp:txBody>
      <dsp:txXfrm>
        <a:off x="6253235" y="1113613"/>
        <a:ext cx="2444096" cy="2142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yintracomm.ec.europa.eu/corp/intellectual-property/Documents/2019_Reuse-guidelines%28CC-BY%29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07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91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623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60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Update/add/delete parts of the copy right notice where appropriate.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https://myintracomm.ec.europa.eu/corp/intellectual-property/Documents/2019_Reuse-guidelines%28CC-BY%29.pdf</a:t>
            </a:r>
            <a:endParaRPr/>
          </a:p>
        </p:txBody>
      </p:sp>
      <p:sp>
        <p:nvSpPr>
          <p:cNvPr id="440" name="Google Shape;44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2"/>
          <p:cNvSpPr/>
          <p:nvPr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;p22"/>
          <p:cNvCxnSpPr/>
          <p:nvPr/>
        </p:nvCxnSpPr>
        <p:spPr>
          <a:xfrm>
            <a:off x="846746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oogle Shape;17;p22" descr="European Commission">
            <a:extLst>
              <a:ext uri="{FF2B5EF4-FFF2-40B4-BE49-F238E27FC236}">
                <a16:creationId xmlns:a16="http://schemas.microsoft.com/office/drawing/2014/main" id="{B45F4576-0280-9ABD-3693-C3C51E11FA1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1)">
  <p:cSld name="Last slide (option 1)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715108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rgbClr val="073449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37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E134B54-1FF4-4BC9-D80F-7355BCDF3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/>
          <a:srcRect t="46224" b="38084"/>
          <a:stretch/>
        </p:blipFill>
        <p:spPr>
          <a:xfrm>
            <a:off x="0" y="3961206"/>
            <a:ext cx="12192000" cy="28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/>
          <p:nvPr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8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2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8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39"/>
          <p:cNvPicPr preferRelativeResize="0"/>
          <p:nvPr/>
        </p:nvPicPr>
        <p:blipFill>
          <a:blip r:embed="rId2"/>
          <a:srcRect t="34304" b="34304"/>
          <a:stretch/>
        </p:blipFill>
        <p:spPr>
          <a:xfrm>
            <a:off x="0" y="1078173"/>
            <a:ext cx="12192000" cy="5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9"/>
          <p:cNvSpPr/>
          <p:nvPr/>
        </p:nvSpPr>
        <p:spPr>
          <a:xfrm>
            <a:off x="1" y="1078173"/>
            <a:ext cx="12202634" cy="5783239"/>
          </a:xfrm>
          <a:prstGeom prst="rect">
            <a:avLst/>
          </a:prstGeom>
          <a:solidFill>
            <a:srgbClr val="024EA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9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2" name="Google Shape;162;p39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9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C2565D5C-2E5F-E187-FFAB-599D397FC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181" name="Google Shape;181;p42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69E9A4D-8115-D6EB-492D-E22EDA18C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C041FB-369D-7E02-BAEC-240EAA719E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3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7344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07958-6FDB-9429-56A8-764426C9F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CF5D8-4F10-5D47-A52E-4122A96391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2E4228-4CDC-357E-F184-DAC5DCF87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65901">
            <a:off x="4078487" y="-1582621"/>
            <a:ext cx="7962900" cy="677227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3F0519F2-DF5A-2BAC-020D-30A275FFE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1880" y="6169409"/>
            <a:ext cx="16887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6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2D0CAC-7309-F99E-2C40-31D7F9AAC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1E116-EAAF-CAB1-D669-BE643F26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56BAC-A44A-7024-215A-E2BDB5D83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48E55"/>
                </a:solidFill>
              </a:defRPr>
            </a:lvl1pPr>
            <a:lvl2pPr>
              <a:defRPr>
                <a:solidFill>
                  <a:srgbClr val="648E55"/>
                </a:solidFill>
              </a:defRPr>
            </a:lvl2pPr>
            <a:lvl3pPr>
              <a:defRPr>
                <a:solidFill>
                  <a:srgbClr val="648E55"/>
                </a:solidFill>
              </a:defRPr>
            </a:lvl3pPr>
            <a:lvl4pPr>
              <a:defRPr>
                <a:solidFill>
                  <a:srgbClr val="648E55"/>
                </a:solidFill>
              </a:defRPr>
            </a:lvl4pPr>
            <a:lvl5pPr>
              <a:defRPr>
                <a:solidFill>
                  <a:srgbClr val="648E5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30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C3D390E-729A-DC12-C167-0760FB3BE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179"/>
          <a:stretch/>
        </p:blipFill>
        <p:spPr>
          <a:xfrm>
            <a:off x="10374594" y="0"/>
            <a:ext cx="1817406" cy="245449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6DDABFA-065D-A987-DC7D-D35AC1B33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077"/>
          <a:stretch/>
        </p:blipFill>
        <p:spPr>
          <a:xfrm>
            <a:off x="0" y="3621299"/>
            <a:ext cx="2351945" cy="3314700"/>
          </a:xfrm>
          <a:prstGeom prst="rect">
            <a:avLst/>
          </a:prstGeom>
        </p:spPr>
      </p:pic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62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58404897-335A-F471-E797-86009C8DE5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BC04673-4171-50CD-5590-EB998F063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3668"/>
          <a:stretch/>
        </p:blipFill>
        <p:spPr>
          <a:xfrm>
            <a:off x="0" y="2252102"/>
            <a:ext cx="697524" cy="1514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C3D390E-729A-DC12-C167-0760FB3BE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179"/>
          <a:stretch/>
        </p:blipFill>
        <p:spPr>
          <a:xfrm>
            <a:off x="10374594" y="0"/>
            <a:ext cx="1817406" cy="245449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6DDABFA-065D-A987-DC7D-D35AC1B33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077"/>
          <a:stretch/>
        </p:blipFill>
        <p:spPr>
          <a:xfrm flipH="1">
            <a:off x="9840055" y="3181711"/>
            <a:ext cx="2351945" cy="3314700"/>
          </a:xfrm>
          <a:prstGeom prst="rect">
            <a:avLst/>
          </a:prstGeom>
        </p:spPr>
      </p:pic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BC04673-4171-50CD-5590-EB998F063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668"/>
          <a:stretch/>
        </p:blipFill>
        <p:spPr>
          <a:xfrm>
            <a:off x="11353801" y="1803204"/>
            <a:ext cx="697524" cy="1514475"/>
          </a:xfrm>
          <a:prstGeom prst="rect">
            <a:avLst/>
          </a:prstGeom>
        </p:spPr>
      </p:pic>
      <p:sp>
        <p:nvSpPr>
          <p:cNvPr id="2" name="Google Shape;25;p23">
            <a:extLst>
              <a:ext uri="{FF2B5EF4-FFF2-40B4-BE49-F238E27FC236}">
                <a16:creationId xmlns:a16="http://schemas.microsoft.com/office/drawing/2014/main" id="{9FE47C2D-0B22-E570-8C20-66E34E3E8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F44AB8-4A0D-77DA-9417-C4ACF7BA7E8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type="title" preserve="1">
  <p:cSld name="1_Chapter Slide">
    <p:bg>
      <p:bgPr>
        <a:solidFill>
          <a:srgbClr val="0356B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DE81B9-912C-E890-671A-C80A2E5FBD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0C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73449"/>
              </a:solidFill>
            </a:endParaRPr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rgbClr val="073449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24"/>
          <p:cNvSpPr txBox="1"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73449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33" name="Google Shape;33;p24"/>
          <p:cNvCxnSpPr/>
          <p:nvPr/>
        </p:nvCxnSpPr>
        <p:spPr>
          <a:xfrm>
            <a:off x="838200" y="0"/>
            <a:ext cx="0" cy="3295934"/>
          </a:xfrm>
          <a:prstGeom prst="straightConnector1">
            <a:avLst/>
          </a:prstGeom>
          <a:ln w="38100">
            <a:solidFill>
              <a:srgbClr val="D56214"/>
            </a:solidFill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0BFF9B4A-EDAD-AD6E-5831-FE632D38B7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502" y="2596258"/>
            <a:ext cx="3827609" cy="466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D9D48B2-5EBE-0952-CFE7-103F3B92D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639633" y="1"/>
            <a:ext cx="343569" cy="195526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B9D0155-778B-8E3F-03F1-DBCD369BFF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1880" y="354430"/>
            <a:ext cx="16887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preserve="1" userDrawn="1">
  <p:cSld name="1_Chapter Slide">
    <p:bg>
      <p:bgPr>
        <a:solidFill>
          <a:srgbClr val="0356B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193E3-81E2-6DD3-D2D4-2B1F11B27C70}"/>
              </a:ext>
            </a:extLst>
          </p:cNvPr>
          <p:cNvSpPr/>
          <p:nvPr userDrawn="1"/>
        </p:nvSpPr>
        <p:spPr>
          <a:xfrm>
            <a:off x="0" y="0"/>
            <a:ext cx="6391072" cy="6858000"/>
          </a:xfrm>
          <a:prstGeom prst="rect">
            <a:avLst/>
          </a:prstGeom>
          <a:solidFill>
            <a:srgbClr val="073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7344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256BA-8163-6D83-FE94-1CFCB00E8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b="17438"/>
          <a:stretch/>
        </p:blipFill>
        <p:spPr>
          <a:xfrm>
            <a:off x="6391073" y="0"/>
            <a:ext cx="5800928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639E1E-6A0D-8FCB-CA03-4D24C3CC2A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1880" y="6169409"/>
            <a:ext cx="16887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rgbClr val="073449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1"/>
          </p:nvPr>
        </p:nvSpPr>
        <p:spPr>
          <a:xfrm>
            <a:off x="838198" y="1825626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2"/>
          </p:nvPr>
        </p:nvSpPr>
        <p:spPr>
          <a:xfrm>
            <a:off x="4604979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3"/>
          </p:nvPr>
        </p:nvSpPr>
        <p:spPr>
          <a:xfrm>
            <a:off x="8371761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" name="Google Shape;52;p27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026406AB-61DE-DBE7-7FD9-D4B5585D3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179"/>
          <a:stretch/>
        </p:blipFill>
        <p:spPr>
          <a:xfrm>
            <a:off x="10930210" y="0"/>
            <a:ext cx="1261789" cy="17041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4B0468-500A-37DE-6495-75ED54E90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68"/>
          <a:stretch/>
        </p:blipFill>
        <p:spPr>
          <a:xfrm>
            <a:off x="11381488" y="1265217"/>
            <a:ext cx="697524" cy="15144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5DE202C-162E-6B18-C92C-63ACF6F77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68"/>
          <a:stretch/>
        </p:blipFill>
        <p:spPr>
          <a:xfrm>
            <a:off x="-410695" y="4066761"/>
            <a:ext cx="1248893" cy="27116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26BDE65-A75B-B481-2AE0-C5495A9961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0" name="Google Shape;60;p28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C8FB8239-90C1-A74E-D859-1C1F990BF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userDrawn="1">
  <p:cSld name="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C412A-51C8-4177-E993-F48A424E5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9" b="51604"/>
          <a:stretch/>
        </p:blipFill>
        <p:spPr>
          <a:xfrm>
            <a:off x="0" y="0"/>
            <a:ext cx="12192000" cy="2646643"/>
          </a:xfrm>
          <a:prstGeom prst="rect">
            <a:avLst/>
          </a:prstGeom>
        </p:spPr>
      </p:pic>
      <p:sp>
        <p:nvSpPr>
          <p:cNvPr id="74" name="Google Shape;74;p3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1"/>
          <p:cNvSpPr txBox="1">
            <a:spLocks noGrp="1"/>
          </p:cNvSpPr>
          <p:nvPr>
            <p:ph type="body" idx="1"/>
          </p:nvPr>
        </p:nvSpPr>
        <p:spPr>
          <a:xfrm>
            <a:off x="838200" y="3630613"/>
            <a:ext cx="10515600" cy="203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627292-8FA8-AB97-67D8-A499BE99F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">
  <p:cSld name="3 image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>
            <a:spLocks noGrp="1"/>
          </p:cNvSpPr>
          <p:nvPr>
            <p:ph type="pic" idx="2"/>
          </p:nvPr>
        </p:nvSpPr>
        <p:spPr>
          <a:xfrm>
            <a:off x="970722" y="2284667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32"/>
          <p:cNvSpPr txBox="1">
            <a:spLocks noGrp="1"/>
          </p:cNvSpPr>
          <p:nvPr>
            <p:ph type="body" idx="1"/>
          </p:nvPr>
        </p:nvSpPr>
        <p:spPr>
          <a:xfrm>
            <a:off x="1206774" y="4038684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>
            <a:spLocks noGrp="1"/>
          </p:cNvSpPr>
          <p:nvPr>
            <p:ph type="pic" idx="3"/>
          </p:nvPr>
        </p:nvSpPr>
        <p:spPr>
          <a:xfrm>
            <a:off x="4436086" y="2284667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4" name="Google Shape;84;p32"/>
          <p:cNvSpPr txBox="1">
            <a:spLocks noGrp="1"/>
          </p:cNvSpPr>
          <p:nvPr>
            <p:ph type="body" idx="4"/>
          </p:nvPr>
        </p:nvSpPr>
        <p:spPr>
          <a:xfrm>
            <a:off x="4672139" y="4041944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>
            <a:spLocks noGrp="1"/>
          </p:cNvSpPr>
          <p:nvPr>
            <p:ph type="pic" idx="5"/>
          </p:nvPr>
        </p:nvSpPr>
        <p:spPr>
          <a:xfrm>
            <a:off x="7901451" y="2284668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6" name="Google Shape;86;p32"/>
          <p:cNvSpPr txBox="1">
            <a:spLocks noGrp="1"/>
          </p:cNvSpPr>
          <p:nvPr>
            <p:ph type="body" idx="6"/>
          </p:nvPr>
        </p:nvSpPr>
        <p:spPr>
          <a:xfrm>
            <a:off x="8137503" y="4037437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" name="Google Shape;87;p32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93109DE3-6AE3-DEE4-3080-41B06A4E4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068" y="6161465"/>
            <a:ext cx="1694829" cy="3669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2" r:id="rId4"/>
    <p:sldLayoutId id="2147483673" r:id="rId5"/>
    <p:sldLayoutId id="2147483654" r:id="rId6"/>
    <p:sldLayoutId id="2147483655" r:id="rId7"/>
    <p:sldLayoutId id="2147483658" r:id="rId8"/>
    <p:sldLayoutId id="2147483659" r:id="rId9"/>
    <p:sldLayoutId id="2147483664" r:id="rId10"/>
    <p:sldLayoutId id="2147483665" r:id="rId11"/>
    <p:sldLayoutId id="2147483666" r:id="rId12"/>
    <p:sldLayoutId id="2147483668" r:id="rId13"/>
    <p:sldLayoutId id="2147483669" r:id="rId14"/>
    <p:sldLayoutId id="2147483676" r:id="rId15"/>
    <p:sldLayoutId id="2147483670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/4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54621-78B2-B2D0-E13D-A4A9396622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1</a:t>
            </a:fld>
            <a:endParaRPr lang="en-GB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A50A40-0830-08CB-6A8C-A82219C60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EU4Algae WG5/WG6 joint meeting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EA8091-61DA-25A2-2EF8-E208C0336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Algae industry recovering nutrients and carbon from effluents to use in (organic) agricultural products</a:t>
            </a:r>
            <a:endParaRPr lang="en-DE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22181A-FE68-6227-3E7C-523F1F4381B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DE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25/06/2024</a:t>
            </a:r>
          </a:p>
        </p:txBody>
      </p:sp>
      <p:sp>
        <p:nvSpPr>
          <p:cNvPr id="8" name="Google Shape;189;p1">
            <a:extLst>
              <a:ext uri="{FF2B5EF4-FFF2-40B4-BE49-F238E27FC236}">
                <a16:creationId xmlns:a16="http://schemas.microsoft.com/office/drawing/2014/main" id="{140F9348-9274-0AE7-5EFD-65D68ACD602E}"/>
              </a:ext>
            </a:extLst>
          </p:cNvPr>
          <p:cNvSpPr txBox="1">
            <a:spLocks/>
          </p:cNvSpPr>
          <p:nvPr/>
        </p:nvSpPr>
        <p:spPr>
          <a:xfrm>
            <a:off x="1168333" y="6158404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DE" sz="200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Efthalia Arvaniti, s.Pro - sustainable projects GmbH</a:t>
            </a:r>
            <a:endParaRPr lang="en-DE" sz="2000" dirty="0">
              <a:solidFill>
                <a:schemeClr val="bg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4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0B021-4864-3BD9-ACB9-C9E19F01E4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63FBAA-9377-5546-D44C-35AC8B4C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Solution #1 flashcard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24B20E-1A9B-D0FA-65F7-D0B802AAB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874FB8-E129-E99B-3543-41C222553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749568"/>
              </p:ext>
            </p:extLst>
          </p:nvPr>
        </p:nvGraphicFramePr>
        <p:xfrm>
          <a:off x="970722" y="1934749"/>
          <a:ext cx="10773176" cy="3634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3294">
                  <a:extLst>
                    <a:ext uri="{9D8B030D-6E8A-4147-A177-3AD203B41FA5}">
                      <a16:colId xmlns:a16="http://schemas.microsoft.com/office/drawing/2014/main" val="2026007417"/>
                    </a:ext>
                  </a:extLst>
                </a:gridCol>
                <a:gridCol w="5386588">
                  <a:extLst>
                    <a:ext uri="{9D8B030D-6E8A-4147-A177-3AD203B41FA5}">
                      <a16:colId xmlns:a16="http://schemas.microsoft.com/office/drawing/2014/main" val="4185388355"/>
                    </a:ext>
                  </a:extLst>
                </a:gridCol>
                <a:gridCol w="2693294">
                  <a:extLst>
                    <a:ext uri="{9D8B030D-6E8A-4147-A177-3AD203B41FA5}">
                      <a16:colId xmlns:a16="http://schemas.microsoft.com/office/drawing/2014/main" val="717447555"/>
                    </a:ext>
                  </a:extLst>
                </a:gridCol>
              </a:tblGrid>
              <a:tr h="1211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Solution #1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IS using industrial nutrient-rich side-streams at enclosed industrial systems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TRL7-8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334117"/>
                  </a:ext>
                </a:extLst>
              </a:tr>
              <a:tr h="1211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Relevant EU projects: 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Alg-AD, SCALE, AlgaeNauts, LOCALITY, REALM, AlgaeProBanos, FertiManure, CIRCALGAE, </a:t>
                      </a:r>
                      <a:r>
                        <a:rPr lang="en-GB" sz="20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xx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33150"/>
                  </a:ext>
                </a:extLst>
              </a:tr>
              <a:tr h="1211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Industry practitioners: 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A4F (PT), </a:t>
                      </a:r>
                      <a:r>
                        <a:rPr lang="en-GB" sz="2000" kern="100" dirty="0" err="1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Necton</a:t>
                      </a:r>
                      <a:r>
                        <a:rPr lang="en-GB" sz="20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(PT), </a:t>
                      </a:r>
                      <a:r>
                        <a:rPr lang="en-GB" sz="2000" kern="100" dirty="0" err="1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Biorizon</a:t>
                      </a:r>
                      <a:r>
                        <a:rPr lang="en-GB" sz="2000" kern="100" dirty="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Biotech (SP),</a:t>
                      </a:r>
                      <a:r>
                        <a:rPr lang="en-GB" sz="20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Pure Algae (DK), </a:t>
                      </a:r>
                      <a:r>
                        <a:rPr lang="en-GB" sz="2000" kern="100" dirty="0" err="1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Algiecel</a:t>
                      </a:r>
                      <a:r>
                        <a:rPr lang="en-GB" sz="20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(DK), Swedish Algae Factory (SE), </a:t>
                      </a:r>
                      <a:r>
                        <a:rPr lang="en-GB" sz="2000" kern="100" dirty="0" err="1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Sotenas</a:t>
                      </a:r>
                      <a:r>
                        <a:rPr lang="en-GB" sz="20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Symbiose (SE)</a:t>
                      </a:r>
                      <a:endParaRPr lang="en-DE" sz="20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75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28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816EF-913C-1058-C2D9-2B3557DF33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561B08-1324-8AAC-C550-60DA8559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423" y="299964"/>
            <a:ext cx="10515600" cy="782357"/>
          </a:xfrm>
        </p:spPr>
        <p:txBody>
          <a:bodyPr/>
          <a:lstStyle/>
          <a:p>
            <a:r>
              <a:rPr lang="en-DE" dirty="0"/>
              <a:t>Benchmarking #1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600DE-A7FB-FEDD-AF21-4C7FCE9BF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8B0E3-664E-3F77-E54B-D34CEF19BE6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0A5D05-AF5C-E2D3-034D-36D8B9ED938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D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606327-CE0D-2569-A64F-DA09C47E5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560890"/>
              </p:ext>
            </p:extLst>
          </p:nvPr>
        </p:nvGraphicFramePr>
        <p:xfrm>
          <a:off x="697524" y="1190820"/>
          <a:ext cx="10844500" cy="4578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8900">
                  <a:extLst>
                    <a:ext uri="{9D8B030D-6E8A-4147-A177-3AD203B41FA5}">
                      <a16:colId xmlns:a16="http://schemas.microsoft.com/office/drawing/2014/main" val="410879427"/>
                    </a:ext>
                  </a:extLst>
                </a:gridCol>
                <a:gridCol w="2168900">
                  <a:extLst>
                    <a:ext uri="{9D8B030D-6E8A-4147-A177-3AD203B41FA5}">
                      <a16:colId xmlns:a16="http://schemas.microsoft.com/office/drawing/2014/main" val="3281184251"/>
                    </a:ext>
                  </a:extLst>
                </a:gridCol>
                <a:gridCol w="3651476">
                  <a:extLst>
                    <a:ext uri="{9D8B030D-6E8A-4147-A177-3AD203B41FA5}">
                      <a16:colId xmlns:a16="http://schemas.microsoft.com/office/drawing/2014/main" val="3605717407"/>
                    </a:ext>
                  </a:extLst>
                </a:gridCol>
                <a:gridCol w="2050026">
                  <a:extLst>
                    <a:ext uri="{9D8B030D-6E8A-4147-A177-3AD203B41FA5}">
                      <a16:colId xmlns:a16="http://schemas.microsoft.com/office/drawing/2014/main" val="864524983"/>
                    </a:ext>
                  </a:extLst>
                </a:gridCol>
                <a:gridCol w="805198">
                  <a:extLst>
                    <a:ext uri="{9D8B030D-6E8A-4147-A177-3AD203B41FA5}">
                      <a16:colId xmlns:a16="http://schemas.microsoft.com/office/drawing/2014/main" val="1698026831"/>
                    </a:ext>
                  </a:extLst>
                </a:gridCol>
              </a:tblGrid>
              <a:tr h="913166"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Environmental impacts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KPIs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Sol</a:t>
                      </a:r>
                      <a:r>
                        <a:rPr lang="en-GB" sz="1200" kern="100" dirty="0">
                          <a:solidFill>
                            <a:srgbClr val="FFFF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utions #1:</a:t>
                      </a:r>
                      <a:endParaRPr lang="en-DE" sz="1200" kern="100" dirty="0">
                        <a:solidFill>
                          <a:srgbClr val="FFFF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solidFill>
                            <a:srgbClr val="FFFF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Benchmark technology: denitrification</a:t>
                      </a:r>
                      <a:endParaRPr lang="en-DE" sz="1200" kern="100" dirty="0">
                        <a:solidFill>
                          <a:srgbClr val="FFFF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 treatment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3654290"/>
                  </a:ext>
                </a:extLst>
              </a:tr>
              <a:tr h="458155"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Pollution prevention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Nutrient recycling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nutrients are recovered in the algae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</a:t>
                      </a:r>
                      <a:r>
                        <a:rPr lang="en-GB" sz="12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xxx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618963"/>
                  </a:ext>
                </a:extLst>
              </a:tr>
              <a:tr h="687233">
                <a:tc rowSpan="3"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Climate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Energy recovery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C0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Partly; solar energy is captured and stored in algae in the form of lipids and carbohydrates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079424"/>
                  </a:ext>
                </a:extLst>
              </a:tr>
              <a:tr h="229078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Energy use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278495"/>
                  </a:ext>
                </a:extLst>
              </a:tr>
              <a:tr h="687233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Carbon recovery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Fed CO2 is captured by algae and produces biomass (lipids &amp; carbohydrates)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1010361"/>
                  </a:ext>
                </a:extLst>
              </a:tr>
              <a:tr h="458155"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Soil health*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Soil improvement 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algae can have crop biostimulants activity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8703660"/>
                  </a:ext>
                </a:extLst>
              </a:tr>
              <a:tr h="687233"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Biosecurity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C0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Partly; the system is land-locked, but there is a risk for algae escapism. If algae is invasive, it can be problem.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577650"/>
                  </a:ext>
                </a:extLst>
              </a:tr>
              <a:tr h="229078"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Biodiversity loss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892265"/>
                  </a:ext>
                </a:extLst>
              </a:tr>
              <a:tr h="229078"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Socioeconomic risks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Large land use 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No, the system is compacted in PBR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2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2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2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71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169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0B021-4864-3BD9-ACB9-C9E19F01E4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63FBAA-9377-5546-D44C-35AC8B4C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Solution #2 flashcard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24B20E-1A9B-D0FA-65F7-D0B802AAB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CC63723-85F3-A6D6-7189-85AE58CBE151}"/>
              </a:ext>
            </a:extLst>
          </p:cNvPr>
          <p:cNvGraphicFramePr>
            <a:graphicFrameLocks noGrp="1"/>
          </p:cNvGraphicFramePr>
          <p:nvPr/>
        </p:nvGraphicFramePr>
        <p:xfrm>
          <a:off x="448102" y="2327564"/>
          <a:ext cx="11295796" cy="3150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3949">
                  <a:extLst>
                    <a:ext uri="{9D8B030D-6E8A-4147-A177-3AD203B41FA5}">
                      <a16:colId xmlns:a16="http://schemas.microsoft.com/office/drawing/2014/main" val="2046385150"/>
                    </a:ext>
                  </a:extLst>
                </a:gridCol>
                <a:gridCol w="5647898">
                  <a:extLst>
                    <a:ext uri="{9D8B030D-6E8A-4147-A177-3AD203B41FA5}">
                      <a16:colId xmlns:a16="http://schemas.microsoft.com/office/drawing/2014/main" val="1670925724"/>
                    </a:ext>
                  </a:extLst>
                </a:gridCol>
                <a:gridCol w="2823949">
                  <a:extLst>
                    <a:ext uri="{9D8B030D-6E8A-4147-A177-3AD203B41FA5}">
                      <a16:colId xmlns:a16="http://schemas.microsoft.com/office/drawing/2014/main" val="1659482414"/>
                    </a:ext>
                  </a:extLst>
                </a:gridCol>
              </a:tblGrid>
              <a:tr h="655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Solution #2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Use of a mixture of microalgae and aerobic bacteria in open ponds for treating (urban) wastewaters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TRL 8-9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688006"/>
                  </a:ext>
                </a:extLst>
              </a:tr>
              <a:tr h="1064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Relevant EU projects: 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SABANA, AlgaeNauts, </a:t>
                      </a:r>
                      <a:r>
                        <a:rPr lang="en-GB" sz="20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Water2Return?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252760"/>
                  </a:ext>
                </a:extLst>
              </a:tr>
              <a:tr h="1064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Industry practitioners: </a:t>
                      </a:r>
                      <a:endParaRPr lang="en-DE" sz="20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Industry practitioners: Aqualia (SP), </a:t>
                      </a:r>
                      <a:r>
                        <a:rPr lang="en-GB" sz="2000" kern="100" dirty="0" err="1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Biorizon</a:t>
                      </a:r>
                      <a:r>
                        <a:rPr lang="en-GB" sz="20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Biotech (SP)</a:t>
                      </a:r>
                      <a:endParaRPr lang="en-DE" sz="20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12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8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19797B-930B-B1A5-9F89-F25506461A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CB1AA-830E-CAD7-532A-4DFE5F76D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6DC494-6D6C-ECBB-70A2-4584F074C5B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C9E08B-364E-EAD1-A299-8A5BA230914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F7D900-1E9D-7632-49E0-F6023164A562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D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D21B46E-9BBE-74DE-AAC1-AEA75F1ED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052967"/>
              </p:ext>
            </p:extLst>
          </p:nvPr>
        </p:nvGraphicFramePr>
        <p:xfrm>
          <a:off x="305631" y="311107"/>
          <a:ext cx="11383887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9781">
                  <a:extLst>
                    <a:ext uri="{9D8B030D-6E8A-4147-A177-3AD203B41FA5}">
                      <a16:colId xmlns:a16="http://schemas.microsoft.com/office/drawing/2014/main" val="2687497807"/>
                    </a:ext>
                  </a:extLst>
                </a:gridCol>
                <a:gridCol w="1777291">
                  <a:extLst>
                    <a:ext uri="{9D8B030D-6E8A-4147-A177-3AD203B41FA5}">
                      <a16:colId xmlns:a16="http://schemas.microsoft.com/office/drawing/2014/main" val="3994995273"/>
                    </a:ext>
                  </a:extLst>
                </a:gridCol>
                <a:gridCol w="1777291">
                  <a:extLst>
                    <a:ext uri="{9D8B030D-6E8A-4147-A177-3AD203B41FA5}">
                      <a16:colId xmlns:a16="http://schemas.microsoft.com/office/drawing/2014/main" val="2760994531"/>
                    </a:ext>
                  </a:extLst>
                </a:gridCol>
                <a:gridCol w="3099762">
                  <a:extLst>
                    <a:ext uri="{9D8B030D-6E8A-4147-A177-3AD203B41FA5}">
                      <a16:colId xmlns:a16="http://schemas.microsoft.com/office/drawing/2014/main" val="765595141"/>
                    </a:ext>
                  </a:extLst>
                </a:gridCol>
                <a:gridCol w="3099762">
                  <a:extLst>
                    <a:ext uri="{9D8B030D-6E8A-4147-A177-3AD203B41FA5}">
                      <a16:colId xmlns:a16="http://schemas.microsoft.com/office/drawing/2014/main" val="3874181925"/>
                    </a:ext>
                  </a:extLst>
                </a:gridCol>
              </a:tblGrid>
              <a:tr h="280455"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Environmental impacts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KPI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</a:t>
                      </a:r>
                      <a:r>
                        <a:rPr lang="en-GB" sz="1400" kern="100" dirty="0">
                          <a:solidFill>
                            <a:srgbClr val="FFFF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olution #2</a:t>
                      </a:r>
                      <a:endParaRPr lang="en-DE" sz="1400" kern="100" dirty="0">
                        <a:solidFill>
                          <a:srgbClr val="FFFF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solidFill>
                            <a:srgbClr val="FFFF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Benchmark technology: Aerobic treatment/</a:t>
                      </a:r>
                      <a:r>
                        <a:rPr lang="en-DE" sz="1400" kern="100" dirty="0">
                          <a:solidFill>
                            <a:srgbClr val="FFFF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GB" sz="1400" kern="100" dirty="0">
                          <a:solidFill>
                            <a:srgbClr val="FFFF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Activated sludge </a:t>
                      </a:r>
                      <a:endParaRPr lang="en-DE" sz="1400" kern="100" dirty="0">
                        <a:solidFill>
                          <a:srgbClr val="FFFF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 treatment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3086054046"/>
                  </a:ext>
                </a:extLst>
              </a:tr>
              <a:tr h="560911"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Pollution prevention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Nutrient recycling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</a:t>
                      </a:r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xx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</a:t>
                      </a:r>
                      <a:r>
                        <a:rPr lang="en-GB" sz="1400" kern="100" dirty="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; xx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C0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Limited; for some byproducts such as manure, nutrients can be recovered when applied without treatment. </a:t>
                      </a:r>
                      <a:endParaRPr lang="en-DE" sz="1400" kern="100">
                        <a:effectLst/>
                        <a:highlight>
                          <a:srgbClr val="FFC00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C0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2644417586"/>
                  </a:ext>
                </a:extLst>
              </a:tr>
              <a:tr h="560911">
                <a:tc rowSpan="3"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Climate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Energy recovery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C0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Partly; solar energy is captured and stored in the form of lipids and carbohydrates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4294279971"/>
                  </a:ext>
                </a:extLst>
              </a:tr>
              <a:tr h="140228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</a:t>
                      </a:r>
                      <a:r>
                        <a:rPr lang="en-GB" sz="1400" kern="100" dirty="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nergy use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650782995"/>
                  </a:ext>
                </a:extLst>
              </a:tr>
              <a:tr h="981594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Carbon recovery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Activated sludge converts organic carbon to CO2, but microalgae converts CO2 into algae biomass (lipids, carbohydrates)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No; Activated sludge converts organic carbon to CO2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4022808450"/>
                  </a:ext>
                </a:extLst>
              </a:tr>
              <a:tr h="701139"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Soil health*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Soil improvement 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highlight>
                            <a:srgbClr val="92D05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the product contributes to humus formation and algae can have crop biostimulants activity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No; untreated organic waste or byproducts can result in high concentration of minerals in a reduced place, with risks for soil health. </a:t>
                      </a:r>
                      <a:endParaRPr lang="en-DE" sz="1400" kern="100" dirty="0"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just"/>
                      <a:r>
                        <a:rPr lang="en-GB" sz="1400" kern="100" dirty="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3159049787"/>
                  </a:ext>
                </a:extLst>
              </a:tr>
              <a:tr h="280455"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Biosecurity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7E79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highlight>
                          <a:srgbClr val="FF7E79"/>
                        </a:highlight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645316671"/>
                  </a:ext>
                </a:extLst>
              </a:tr>
              <a:tr h="280455"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Contaminants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?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585663144"/>
                  </a:ext>
                </a:extLst>
              </a:tr>
              <a:tr h="420683"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Socioeconomic risks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Large land use 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estimated </a:t>
                      </a:r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xx</a:t>
                      </a:r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m2 per inhabitant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Yes; estimated </a:t>
                      </a:r>
                      <a:r>
                        <a:rPr lang="en-GB" sz="1400" kern="100">
                          <a:effectLst/>
                          <a:highlight>
                            <a:srgbClr val="FFFF00"/>
                          </a:highlight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xx</a:t>
                      </a:r>
                      <a:r>
                        <a:rPr lang="en-GB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m2 per inhabitant</a:t>
                      </a:r>
                      <a:endParaRPr lang="en-DE" sz="14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</a:t>
                      </a:r>
                      <a:endParaRPr lang="en-DE" sz="14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1757" marR="31757" marT="0" marB="0"/>
                </a:tc>
                <a:extLst>
                  <a:ext uri="{0D108BD9-81ED-4DB2-BD59-A6C34878D82A}">
                    <a16:rowId xmlns:a16="http://schemas.microsoft.com/office/drawing/2014/main" val="995390104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EF369868-9BD8-F938-B65D-407BD611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313018" y="1640116"/>
            <a:ext cx="5009011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DE" sz="800" b="1" i="0" u="none" strike="noStrike" cap="none" normalizeH="0" baseline="0">
                <a:ln>
                  <a:noFill/>
                </a:ln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Calibri Light" panose="020F0302020204030204" pitchFamily="34" charset="0"/>
              </a:rPr>
              <a:t>Table 10 Comparison of Solution #2 WW, the benchmark technology, and 3) no treatment as organic waste management practices [adapted from EBA report]</a:t>
            </a:r>
            <a:endParaRPr kumimoji="0" lang="en-GB" altLang="en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1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C78F1-E9A2-FC1E-9FD3-55B037957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102FEF-2E2F-A9F1-7B6C-72BC319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>
                <a:solidFill>
                  <a:srgbClr val="91C853"/>
                </a:solidFill>
              </a:rPr>
              <a:t>How</a:t>
            </a:r>
            <a:r>
              <a:rPr lang="de-DE" sz="4000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to</a:t>
            </a:r>
            <a:r>
              <a:rPr lang="de-DE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get</a:t>
            </a:r>
            <a:r>
              <a:rPr lang="de-DE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involved</a:t>
            </a:r>
            <a:r>
              <a:rPr lang="de-DE" dirty="0">
                <a:solidFill>
                  <a:srgbClr val="91C853"/>
                </a:solidFill>
              </a:rPr>
              <a:t> – </a:t>
            </a:r>
            <a:r>
              <a:rPr lang="de-DE" dirty="0" err="1">
                <a:solidFill>
                  <a:srgbClr val="91C853"/>
                </a:solidFill>
              </a:rPr>
              <a:t>before</a:t>
            </a:r>
            <a:r>
              <a:rPr lang="de-DE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October</a:t>
            </a:r>
            <a:r>
              <a:rPr lang="de-DE" dirty="0">
                <a:solidFill>
                  <a:srgbClr val="91C853"/>
                </a:solidFill>
              </a:rPr>
              <a:t> 2024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5DB07-71E3-65C8-88B0-16F7AB312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Provide consultation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B5B8F-1493-33DE-98CD-565A5027B7D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DE" dirty="0"/>
              <a:t>Interview (written)</a:t>
            </a:r>
          </a:p>
          <a:p>
            <a:r>
              <a:rPr lang="en-DE" dirty="0"/>
              <a:t>DPN secured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B6FB64-5496-5158-B0D1-C8A96921742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DE" dirty="0"/>
              <a:t>Content validation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68329D-FCB0-1DEB-145B-BDEE0DB8CAA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r>
              <a:rPr lang="en-DE" dirty="0"/>
              <a:t>Shared Word Document</a:t>
            </a:r>
          </a:p>
        </p:txBody>
      </p:sp>
    </p:spTree>
    <p:extLst>
      <p:ext uri="{BB962C8B-B14F-4D97-AF65-F5344CB8AC3E}">
        <p14:creationId xmlns:p14="http://schemas.microsoft.com/office/powerpoint/2010/main" val="274198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BE394-A8E4-AE6E-1663-EC89C0DECB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>
              <a:buSzPts val="4000"/>
            </a:pPr>
            <a:r>
              <a:rPr lang="de-DE" sz="4000" dirty="0" err="1">
                <a:solidFill>
                  <a:srgbClr val="91C853"/>
                </a:solidFill>
              </a:rPr>
              <a:t>How</a:t>
            </a:r>
            <a:r>
              <a:rPr lang="de-DE" sz="4000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to</a:t>
            </a:r>
            <a:r>
              <a:rPr lang="de-DE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get</a:t>
            </a:r>
            <a:r>
              <a:rPr lang="de-DE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involved</a:t>
            </a:r>
            <a:r>
              <a:rPr lang="de-DE" dirty="0">
                <a:solidFill>
                  <a:srgbClr val="91C853"/>
                </a:solidFill>
              </a:rPr>
              <a:t> – </a:t>
            </a:r>
            <a:r>
              <a:rPr lang="de-DE" dirty="0" err="1">
                <a:solidFill>
                  <a:srgbClr val="91C853"/>
                </a:solidFill>
              </a:rPr>
              <a:t>before</a:t>
            </a:r>
            <a:r>
              <a:rPr lang="de-DE" dirty="0">
                <a:solidFill>
                  <a:srgbClr val="91C853"/>
                </a:solidFill>
              </a:rPr>
              <a:t> </a:t>
            </a:r>
            <a:r>
              <a:rPr lang="de-DE" dirty="0" err="1">
                <a:solidFill>
                  <a:srgbClr val="91C853"/>
                </a:solidFill>
              </a:rPr>
              <a:t>October</a:t>
            </a:r>
            <a:r>
              <a:rPr lang="de-DE" dirty="0">
                <a:solidFill>
                  <a:srgbClr val="91C853"/>
                </a:solidFill>
              </a:rPr>
              <a:t> 2024</a:t>
            </a:r>
            <a:endParaRPr lang="de-DE" dirty="0"/>
          </a:p>
        </p:txBody>
      </p:sp>
      <p:sp>
        <p:nvSpPr>
          <p:cNvPr id="298" name="Google Shape;298;p8"/>
          <p:cNvSpPr txBox="1">
            <a:spLocks noGrp="1"/>
          </p:cNvSpPr>
          <p:nvPr>
            <p:ph type="body" idx="2"/>
          </p:nvPr>
        </p:nvSpPr>
        <p:spPr>
          <a:xfrm>
            <a:off x="6372226" y="2804260"/>
            <a:ext cx="5157787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Tx/>
              <a:buSzTx/>
              <a:buNone/>
              <a:defRPr/>
            </a:pPr>
            <a:r>
              <a:rPr lang="en-US" sz="20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3. Verification of </a:t>
            </a:r>
            <a:r>
              <a:rPr lang="en-US" sz="2000" b="1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high potential Algae products &amp; possible criteria</a:t>
            </a:r>
            <a:r>
              <a:rPr lang="en-US" sz="20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, </a:t>
            </a:r>
            <a:r>
              <a:rPr lang="en-US" sz="2000" b="1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labels, tools (LCAs) </a:t>
            </a:r>
            <a:r>
              <a:rPr lang="en-US" sz="20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to assess environmental footprint </a:t>
            </a:r>
          </a:p>
          <a:p>
            <a:pPr marL="0" indent="0">
              <a:buClrTx/>
              <a:buSzTx/>
              <a:buNone/>
              <a:defRPr/>
            </a:pPr>
            <a:endParaRPr lang="en-US" sz="2000" dirty="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>
              <a:buClrTx/>
              <a:buSz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4. </a:t>
            </a:r>
            <a:r>
              <a:rPr lang="en-US" sz="2000" b="0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List of </a:t>
            </a:r>
            <a:r>
              <a:rPr lang="en-US" sz="2000" b="1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social aspects </a:t>
            </a:r>
            <a:r>
              <a:rPr lang="en-US" sz="2000" b="0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related to the algae industry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3509B-70D0-C9AD-2DD0-F1C0DE37AB2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DE" dirty="0"/>
              <a:t>Algae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1E9E9-7F1A-C5E7-9FFF-8E7C68126C11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849130" y="2769515"/>
            <a:ext cx="5183188" cy="3097331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Developing a </a:t>
            </a:r>
            <a:r>
              <a:rPr lang="en-GB" sz="2000" b="1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Monitoring Framework to Assess the Bioremediation </a:t>
            </a:r>
            <a:r>
              <a:rPr lang="en-GB" sz="2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</a:t>
            </a: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cosystem </a:t>
            </a:r>
            <a:r>
              <a:rPr lang="en-GB" sz="2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</a:t>
            </a: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ervices </a:t>
            </a:r>
            <a:r>
              <a:rPr lang="en-GB" sz="2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</a:t>
            </a: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ffered by Algae in Europe</a:t>
            </a:r>
            <a:endParaRPr lang="en-US" sz="2000" b="1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571500" indent="-457200">
              <a:buFont typeface="+mj-lt"/>
              <a:buAutoNum type="arabicPeriod"/>
            </a:pPr>
            <a:endParaRPr lang="en-US" sz="2000" b="1" i="1" dirty="0">
              <a:solidFill>
                <a:schemeClr val="tx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5715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Developments of a </a:t>
            </a:r>
            <a:r>
              <a:rPr lang="en-US" sz="2000" b="1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restorative ocean farming </a:t>
            </a:r>
            <a:r>
              <a:rPr lang="en-US" sz="20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&amp; use for </a:t>
            </a:r>
            <a:r>
              <a:rPr lang="en-US" sz="2000" b="1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offshore cultivation (O1.25)</a:t>
            </a:r>
            <a:r>
              <a:rPr lang="en-US" sz="20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marL="571500" indent="-457200">
              <a:buFont typeface="+mj-lt"/>
              <a:buAutoNum type="arabicPeriod"/>
            </a:pPr>
            <a:endParaRPr lang="en-GB" sz="2400" b="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endParaRPr lang="en-DE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21C1CF-04E0-BDD2-4873-06AD3EBE0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Algae cultivation</a:t>
            </a:r>
          </a:p>
        </p:txBody>
      </p:sp>
    </p:spTree>
    <p:extLst>
      <p:ext uri="{BB962C8B-B14F-4D97-AF65-F5344CB8AC3E}">
        <p14:creationId xmlns:p14="http://schemas.microsoft.com/office/powerpoint/2010/main" val="3065529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 dirty="0"/>
          </a:p>
        </p:txBody>
      </p:sp>
      <p:sp>
        <p:nvSpPr>
          <p:cNvPr id="443" name="Google Shape;443;p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pic>
        <p:nvPicPr>
          <p:cNvPr id="444" name="Google Shape;44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524" y="4040561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0"/>
          <p:cNvSpPr txBox="1"/>
          <p:nvPr/>
        </p:nvSpPr>
        <p:spPr>
          <a:xfrm>
            <a:off x="735992" y="4479624"/>
            <a:ext cx="89410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© European Union 2023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Unless otherwise noted the reuse of this presentation is authorised under the </a:t>
            </a:r>
            <a:r>
              <a:rPr lang="en-GB" sz="105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en-GB" sz="105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license. For any use or reproduction of elements that are not owned by the EU, permission may need to be sought directly from the respective right holders.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xx: element concerned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, source: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e.g. Fotolia.com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Slide xx: element concerned</a:t>
            </a:r>
            <a:r>
              <a:rPr lang="en-GB" sz="1050" dirty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, source: </a:t>
            </a:r>
            <a:r>
              <a:rPr lang="en-GB" sz="1050" dirty="0">
                <a:solidFill>
                  <a:srgbClr val="CE3A1C"/>
                </a:solidFill>
                <a:latin typeface="Arial"/>
                <a:ea typeface="Arial"/>
                <a:cs typeface="Arial"/>
                <a:sym typeface="Arial"/>
              </a:rPr>
              <a:t>e.g. iStock.com</a:t>
            </a:r>
            <a:endParaRPr sz="1050" dirty="0">
              <a:solidFill>
                <a:srgbClr val="CE3A1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84D725D-4187-D9CD-ECC7-C134672B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56" y="2753989"/>
            <a:ext cx="4813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F0860-465C-69AA-ADB8-98540BBFE0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17</a:t>
            </a:fld>
            <a:endParaRPr lang="en-GB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E482A0-3D73-B7E0-6107-F734F42C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Next WG5 meetings</a:t>
            </a:r>
            <a:endParaRPr lang="en-DE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6568A-547E-2F1B-39DF-2571334AE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22" y="1346552"/>
            <a:ext cx="9264659" cy="1885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E74E3-BBBF-C83B-7D3E-E6D5D0C56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28" y="4879818"/>
            <a:ext cx="7772400" cy="1647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D07526-3F1F-E2FE-449D-A87AE240D5E2}"/>
              </a:ext>
            </a:extLst>
          </p:cNvPr>
          <p:cNvSpPr txBox="1"/>
          <p:nvPr/>
        </p:nvSpPr>
        <p:spPr>
          <a:xfrm>
            <a:off x="1028701" y="3559262"/>
            <a:ext cx="553433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Tentative title: </a:t>
            </a:r>
          </a:p>
          <a:p>
            <a:r>
              <a:rPr lang="en-US" sz="140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Legal status of algae fertilizers/biostimulants produced with recycled nutrients</a:t>
            </a:r>
            <a:r>
              <a:rPr lang="en-DE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endParaRPr lang="en-DE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E67089-67BA-E051-3A65-BA5B464D6E48}"/>
              </a:ext>
            </a:extLst>
          </p:cNvPr>
          <p:cNvSpPr/>
          <p:nvPr/>
        </p:nvSpPr>
        <p:spPr>
          <a:xfrm>
            <a:off x="7395458" y="161859"/>
            <a:ext cx="30463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2400" b="1" cap="none" spc="0" dirty="0">
                <a:ln/>
                <a:solidFill>
                  <a:schemeClr val="accent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EU4Algae Info day September 2024 </a:t>
            </a:r>
            <a:r>
              <a:rPr lang="en-GB" sz="2400" b="1" cap="none" spc="0" dirty="0" err="1">
                <a:ln/>
                <a:solidFill>
                  <a:schemeClr val="accent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tbd</a:t>
            </a:r>
            <a:endParaRPr lang="en-GB" sz="2400" b="1" cap="none" spc="0" dirty="0">
              <a:ln/>
              <a:solidFill>
                <a:schemeClr val="accent4"/>
              </a:solidFill>
              <a:effectLst/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60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FF480FE-37A5-836E-D1C8-013C629B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650" y="441327"/>
            <a:ext cx="11950700" cy="5975347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1D194A7-97E0-9451-0891-11E8145287E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697524" y="6162398"/>
            <a:ext cx="2743200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GB" smtClean="0"/>
              <a:pPr marL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26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D36D9-E81C-74F0-9A05-2BB52BB5FB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E48383-BE7A-8869-0E89-D7B071A2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Agenda for today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6C98D-2082-B8DB-882B-59CE8145C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567C69-2FE7-205E-A946-4BC856E4E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8783"/>
              </p:ext>
            </p:extLst>
          </p:nvPr>
        </p:nvGraphicFramePr>
        <p:xfrm>
          <a:off x="838198" y="1486412"/>
          <a:ext cx="10905699" cy="4945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0700">
                  <a:extLst>
                    <a:ext uri="{9D8B030D-6E8A-4147-A177-3AD203B41FA5}">
                      <a16:colId xmlns:a16="http://schemas.microsoft.com/office/drawing/2014/main" val="740205016"/>
                    </a:ext>
                  </a:extLst>
                </a:gridCol>
                <a:gridCol w="4604925">
                  <a:extLst>
                    <a:ext uri="{9D8B030D-6E8A-4147-A177-3AD203B41FA5}">
                      <a16:colId xmlns:a16="http://schemas.microsoft.com/office/drawing/2014/main" val="2440578017"/>
                    </a:ext>
                  </a:extLst>
                </a:gridCol>
                <a:gridCol w="2719166">
                  <a:extLst>
                    <a:ext uri="{9D8B030D-6E8A-4147-A177-3AD203B41FA5}">
                      <a16:colId xmlns:a16="http://schemas.microsoft.com/office/drawing/2014/main" val="1712230711"/>
                    </a:ext>
                  </a:extLst>
                </a:gridCol>
                <a:gridCol w="2030908">
                  <a:extLst>
                    <a:ext uri="{9D8B030D-6E8A-4147-A177-3AD203B41FA5}">
                      <a16:colId xmlns:a16="http://schemas.microsoft.com/office/drawing/2014/main" val="2130698010"/>
                    </a:ext>
                  </a:extLst>
                </a:gridCol>
              </a:tblGrid>
              <a:tr h="97036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Time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Title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Confirmed Speakers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Notes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546162790"/>
                  </a:ext>
                </a:extLst>
              </a:tr>
              <a:tr h="582216">
                <a:tc>
                  <a:txBody>
                    <a:bodyPr/>
                    <a:lstStyle/>
                    <a:p>
                      <a:r>
                        <a:rPr lang="en-US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14.00 – 14.10</a:t>
                      </a:r>
                      <a:endParaRPr lang="en-DE" sz="14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Welcome, new faces &amp; recap on WG5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Efthalia Arvaniti, EU4Algae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Recording starts, house rules (Mic, chat, Q&amp;A); Welcome intro + 3 slides</a:t>
                      </a:r>
                      <a:endParaRPr lang="en-DE" sz="14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3100309428"/>
                  </a:ext>
                </a:extLst>
              </a:tr>
              <a:tr h="291108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14.15 – 14.30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EU4Algae Bioremediation potential with algae: nutrient recovery by algae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Efthalia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EA shares PPT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1933024194"/>
                  </a:ext>
                </a:extLst>
              </a:tr>
              <a:tr h="464471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14.30 – 14.45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Introduction to microalgae-based biofertilisers produced with circulated nutrients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Gabriel Acien, University of Almeria/ EABA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Gabriel shares PPT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3879466178"/>
                  </a:ext>
                </a:extLst>
              </a:tr>
              <a:tr h="309300">
                <a:tc>
                  <a:txBody>
                    <a:bodyPr/>
                    <a:lstStyle/>
                    <a:p>
                      <a:r>
                        <a:rPr lang="en-US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14.45 – 15.00</a:t>
                      </a:r>
                      <a:endParaRPr lang="en-DE" sz="14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Tentative title: Microalgae biomass obtained from nutrients recovered from urban wastewaters</a:t>
                      </a:r>
                      <a:endParaRPr lang="en-DE" sz="14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Frank Rogalla, Aqualia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Frank shares PPT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1844134965"/>
                  </a:ext>
                </a:extLst>
              </a:tr>
              <a:tr h="388144">
                <a:tc>
                  <a:txBody>
                    <a:bodyPr/>
                    <a:lstStyle/>
                    <a:p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15.00 - 15.10</a:t>
                      </a:r>
                      <a:endParaRPr lang="en-DE" sz="1400" kern="100" dirty="0">
                        <a:solidFill>
                          <a:srgbClr val="FF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Q&amp;A with 1’ Comfort break</a:t>
                      </a:r>
                      <a:endParaRPr lang="en-DE" sz="1400" kern="100" dirty="0">
                        <a:solidFill>
                          <a:srgbClr val="FF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Efthalia invites questions from audience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1232621653"/>
                  </a:ext>
                </a:extLst>
              </a:tr>
              <a:tr h="291108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15.10 - 15.25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Microalgae-based biostimulants products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Joaquín Pozo Dengra, Biorizon Biotech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Joachim share PPT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2019364184"/>
                  </a:ext>
                </a:extLst>
              </a:tr>
              <a:tr h="776288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15.25– 15.45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Study to support a Sustainable Algae Industry: 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Nutrients for organic microalgae/cyanobacteria production 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Use of algae for wastewater and water treatment and use of resulting algae biomass in fertilisation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Efthalia/Tina;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Marcella de Souza, University Ghent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Efthalia and Marcella share PPT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336808534"/>
                  </a:ext>
                </a:extLst>
              </a:tr>
              <a:tr h="388144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15.45 - 15.55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Q&amp;A 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Ethalia/ Tina/ Marcella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Efthalia invites questions from audience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273966141"/>
                  </a:ext>
                </a:extLst>
              </a:tr>
              <a:tr h="194072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15.55 – 16.00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AOB followup and next steps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Efthalia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3391264298"/>
                  </a:ext>
                </a:extLst>
              </a:tr>
              <a:tr h="97036"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16.00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End of meeting</a:t>
                      </a:r>
                      <a:endParaRPr lang="en-DE" sz="14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tc>
                  <a:txBody>
                    <a:bodyPr/>
                    <a:lstStyle/>
                    <a:p>
                      <a:r>
                        <a:rPr lang="en-US" sz="14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 </a:t>
                      </a:r>
                      <a:endParaRPr lang="en-DE" sz="14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36388" marR="36388" marT="0" marB="0"/>
                </a:tc>
                <a:extLst>
                  <a:ext uri="{0D108BD9-81ED-4DB2-BD59-A6C34878D82A}">
                    <a16:rowId xmlns:a16="http://schemas.microsoft.com/office/drawing/2014/main" val="1610949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64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BE394-A8E4-AE6E-1663-EC89C0DECB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>
              <a:buSzPts val="4000"/>
            </a:pPr>
            <a:r>
              <a:rPr lang="de-DE" sz="4000" dirty="0">
                <a:solidFill>
                  <a:srgbClr val="91C853"/>
                </a:solidFill>
              </a:rPr>
              <a:t>Outcomes</a:t>
            </a:r>
            <a:endParaRPr dirty="0"/>
          </a:p>
        </p:txBody>
      </p:sp>
      <p:sp>
        <p:nvSpPr>
          <p:cNvPr id="298" name="Google Shape;298;p8"/>
          <p:cNvSpPr txBox="1">
            <a:spLocks noGrp="1"/>
          </p:cNvSpPr>
          <p:nvPr>
            <p:ph type="body" idx="2"/>
          </p:nvPr>
        </p:nvSpPr>
        <p:spPr>
          <a:xfrm>
            <a:off x="6372226" y="2804260"/>
            <a:ext cx="5157787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Tx/>
              <a:buSzTx/>
              <a:buNone/>
              <a:defRPr/>
            </a:pPr>
            <a:r>
              <a:rPr lang="en-US" sz="20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3. Verification of </a:t>
            </a:r>
            <a:r>
              <a:rPr lang="en-US" sz="2000" b="1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high potential Algae products &amp; possible criteria</a:t>
            </a:r>
            <a:r>
              <a:rPr lang="en-US" sz="20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, </a:t>
            </a:r>
            <a:r>
              <a:rPr lang="en-US" sz="2000" b="1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labels, tools (LCAs) </a:t>
            </a:r>
            <a:r>
              <a:rPr lang="en-US" sz="20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to assess environmental footprint </a:t>
            </a:r>
          </a:p>
          <a:p>
            <a:pPr marL="0" indent="0">
              <a:buClrTx/>
              <a:buSzTx/>
              <a:buNone/>
              <a:defRPr/>
            </a:pPr>
            <a:endParaRPr lang="en-US" sz="2000" dirty="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>
              <a:buClrTx/>
              <a:buSz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4. </a:t>
            </a:r>
            <a:r>
              <a:rPr lang="en-US" sz="2000" b="0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List of </a:t>
            </a:r>
            <a:r>
              <a:rPr lang="en-US" sz="2000" b="1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social aspects </a:t>
            </a:r>
            <a:r>
              <a:rPr lang="en-US" sz="2000" b="0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related to the algae industry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3509B-70D0-C9AD-2DD0-F1C0DE37AB2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DE" dirty="0"/>
              <a:t>Algae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1E9E9-7F1A-C5E7-9FFF-8E7C68126C11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849130" y="2769515"/>
            <a:ext cx="5183188" cy="3097331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Developing a </a:t>
            </a:r>
            <a:r>
              <a:rPr lang="en-GB" sz="2000" b="1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Monitoring Framework to Assess the Bioremediation </a:t>
            </a:r>
            <a:r>
              <a:rPr lang="en-GB" sz="2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</a:t>
            </a: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cosystem </a:t>
            </a:r>
            <a:r>
              <a:rPr lang="en-GB" sz="2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</a:t>
            </a: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ervices </a:t>
            </a:r>
            <a:r>
              <a:rPr lang="en-GB" sz="2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</a:t>
            </a:r>
            <a:r>
              <a:rPr lang="en-GB" sz="2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ffered by Algae in Europe</a:t>
            </a:r>
            <a:endParaRPr lang="en-US" sz="2000" b="1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571500" indent="-457200">
              <a:buFont typeface="+mj-lt"/>
              <a:buAutoNum type="arabicPeriod"/>
            </a:pPr>
            <a:endParaRPr lang="en-US" sz="2000" b="1" i="1" dirty="0">
              <a:solidFill>
                <a:schemeClr val="tx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5715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Developments of a </a:t>
            </a:r>
            <a:r>
              <a:rPr lang="en-US" sz="2000" b="1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restorative ocean farming </a:t>
            </a:r>
            <a:r>
              <a:rPr lang="en-US" sz="20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&amp; use for </a:t>
            </a:r>
            <a:r>
              <a:rPr lang="en-US" sz="2000" b="1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offshore cultivation (O1.25)</a:t>
            </a:r>
            <a:r>
              <a:rPr lang="en-US" sz="20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marL="571500" indent="-457200">
              <a:buFont typeface="+mj-lt"/>
              <a:buAutoNum type="arabicPeriod"/>
            </a:pPr>
            <a:endParaRPr lang="en-GB" sz="2400" b="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endParaRPr lang="en-DE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21C1CF-04E0-BDD2-4873-06AD3EBE0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Algae cultivation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;p22" descr="European Commission">
            <a:extLst>
              <a:ext uri="{FF2B5EF4-FFF2-40B4-BE49-F238E27FC236}">
                <a16:creationId xmlns:a16="http://schemas.microsoft.com/office/drawing/2014/main" id="{F331827D-67AB-BC45-5244-975836C82E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/>
          <a:p>
            <a:r>
              <a:rPr lang="en-US" sz="6000" b="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Upcoming Outcomes of EU4Agae</a:t>
            </a:r>
            <a:br>
              <a:rPr lang="en-US" sz="6000" b="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</a:br>
            <a:endParaRPr dirty="0"/>
          </a:p>
        </p:txBody>
      </p:sp>
      <p:sp>
        <p:nvSpPr>
          <p:cNvPr id="189" name="Google Shape;189;p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DE" dirty="0"/>
              <a:t>Efthalia Arvaniti, s.Pro - sustainable projects GmbH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EEDD8-3653-D66C-E3F5-44FD92C286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A3A91BF-EAD7-45DD-2D52-23F8F42C7A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GB"/>
              <a:pPr marL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t>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1EF6CB-A513-2CD8-2664-12BAE1CA7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89" y="516195"/>
            <a:ext cx="9504405" cy="2720643"/>
          </a:xfrm>
        </p:spPr>
        <p:txBody>
          <a:bodyPr wrap="square" anchor="b">
            <a:normAutofit/>
          </a:bodyPr>
          <a:lstStyle/>
          <a:p>
            <a:r>
              <a:rPr lang="en-GB" sz="4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Developing a Monitoring Framework to Assess the </a:t>
            </a:r>
            <a:br>
              <a:rPr lang="en-GB" sz="4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GB" sz="4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Bioremediation </a:t>
            </a:r>
            <a:r>
              <a:rPr lang="en-GB" sz="4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</a:t>
            </a:r>
            <a:r>
              <a:rPr lang="en-GB" sz="4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cosystem </a:t>
            </a:r>
            <a:r>
              <a:rPr lang="en-GB" sz="4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</a:t>
            </a:r>
            <a:r>
              <a:rPr lang="en-GB" sz="4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ervices </a:t>
            </a:r>
            <a:r>
              <a:rPr lang="en-GB" sz="40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</a:t>
            </a:r>
            <a:r>
              <a:rPr lang="en-GB" sz="4000" kern="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ffered by Algae in Europe</a:t>
            </a:r>
            <a:r>
              <a:rPr lang="en-DE" sz="4000" dirty="0"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endParaRPr lang="en-DE" sz="4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0571E7-EDEA-6B81-1228-931C6F43B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983" y="3236838"/>
            <a:ext cx="8742218" cy="3458929"/>
          </a:xfrm>
        </p:spPr>
        <p:txBody>
          <a:bodyPr wrap="square" anchor="t">
            <a:noAutofit/>
          </a:bodyPr>
          <a:lstStyle/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This report will </a:t>
            </a:r>
            <a:r>
              <a:rPr lang="en-GB" sz="1400" b="1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summarize finding of EU projects and studies</a:t>
            </a: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</a:t>
            </a:r>
            <a:endParaRPr lang="en-DE" sz="14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On the ecosystems services based on the </a:t>
            </a:r>
            <a:r>
              <a:rPr lang="en-GB" sz="1400" b="1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bioremediation potential of algae.</a:t>
            </a:r>
            <a:endParaRPr lang="en-DE" sz="1400" b="1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On </a:t>
            </a:r>
            <a:r>
              <a:rPr lang="en-GB" sz="1400" b="1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carrying capacities of EU waters for seaweed aquaculture </a:t>
            </a: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and marine permaculture (regeneration)</a:t>
            </a:r>
            <a:endParaRPr lang="en-DE" sz="14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Assess impacts of algae cultivation, restoration and harvesting</a:t>
            </a: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on the health of the ocean and humans</a:t>
            </a:r>
            <a:endParaRPr lang="en-DE" sz="14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Assess and synthesise findings on the </a:t>
            </a:r>
            <a:r>
              <a:rPr lang="en-GB" sz="1400" b="1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frameworks, methodologies and tools, for quantifying ecosystem services</a:t>
            </a: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on bioremediation potential of algae.</a:t>
            </a:r>
            <a:endParaRPr lang="en-DE" sz="14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Compile </a:t>
            </a:r>
            <a:r>
              <a:rPr lang="en-GB" sz="1400" b="1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knowledge gaps and provide further recommendations </a:t>
            </a:r>
            <a:r>
              <a:rPr lang="en-GB" sz="14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for developing a monitoring framework and targets for quantifying ecosystem services.</a:t>
            </a:r>
            <a:endParaRPr lang="en-DE" sz="14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3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59E9-03B0-D72C-69C4-B138C472C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5200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Approach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BC65FA-7B40-205F-2D75-C8F01266F9E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65488625"/>
              </p:ext>
            </p:extLst>
          </p:nvPr>
        </p:nvGraphicFramePr>
        <p:xfrm>
          <a:off x="1879566" y="1276350"/>
          <a:ext cx="8697912" cy="558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125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654B-3123-7012-2C9E-21BAC749B4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83E761A-29F8-2833-791C-C197B7F4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117988"/>
            <a:ext cx="10515600" cy="781664"/>
          </a:xfrm>
        </p:spPr>
        <p:txBody>
          <a:bodyPr/>
          <a:lstStyle/>
          <a:p>
            <a:r>
              <a:rPr lang="en-DE" b="1" dirty="0">
                <a:solidFill>
                  <a:schemeClr val="accent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EU Algae Initiative action taken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9CEB15-5256-37C0-20B3-F09CA2815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CE45948-B96A-05F5-E7E4-C12133CAB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93305"/>
              </p:ext>
            </p:extLst>
          </p:nvPr>
        </p:nvGraphicFramePr>
        <p:xfrm>
          <a:off x="838200" y="1032387"/>
          <a:ext cx="10515600" cy="566972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4292">
                  <a:extLst>
                    <a:ext uri="{9D8B030D-6E8A-4147-A177-3AD203B41FA5}">
                      <a16:colId xmlns:a16="http://schemas.microsoft.com/office/drawing/2014/main" val="2944313009"/>
                    </a:ext>
                  </a:extLst>
                </a:gridCol>
                <a:gridCol w="5261308">
                  <a:extLst>
                    <a:ext uri="{9D8B030D-6E8A-4147-A177-3AD203B41FA5}">
                      <a16:colId xmlns:a16="http://schemas.microsoft.com/office/drawing/2014/main" val="171603011"/>
                    </a:ext>
                  </a:extLst>
                </a:gridCol>
              </a:tblGrid>
              <a:tr h="508147">
                <a:tc>
                  <a:txBody>
                    <a:bodyPr/>
                    <a:lstStyle/>
                    <a:p>
                      <a:r>
                        <a:rPr lang="fr-FR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Relevant EU </a:t>
                      </a:r>
                      <a:r>
                        <a:rPr lang="fr-FR" sz="1600" kern="100" dirty="0" err="1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Algae</a:t>
                      </a:r>
                      <a:r>
                        <a:rPr lang="fr-FR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Initiative actions</a:t>
                      </a:r>
                    </a:p>
                    <a:p>
                      <a:endParaRPr lang="en-DE" sz="16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tc>
                  <a:txBody>
                    <a:bodyPr/>
                    <a:lstStyle/>
                    <a:p>
                      <a:r>
                        <a:rPr lang="en-GB" sz="1600" kern="10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This work</a:t>
                      </a:r>
                      <a:endParaRPr lang="en-DE" sz="1600" kern="10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extLst>
                  <a:ext uri="{0D108BD9-81ED-4DB2-BD59-A6C34878D82A}">
                    <a16:rowId xmlns:a16="http://schemas.microsoft.com/office/drawing/2014/main" val="26047766"/>
                  </a:ext>
                </a:extLst>
              </a:tr>
              <a:tr h="2794810">
                <a:tc>
                  <a:txBody>
                    <a:bodyPr/>
                    <a:lstStyle/>
                    <a:p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8) Work with the algae industry and Member States to: </a:t>
                      </a:r>
                      <a:endParaRPr lang="en-DE" sz="16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342900" indent="-342900">
                        <a:buAutoNum type="alphaUcPeriod"/>
                      </a:pP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identify valid and safe </a:t>
                      </a:r>
                      <a:r>
                        <a:rPr lang="en-GB" sz="1600" b="1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alternatives to the use of nutrients and CO2 from various sources for microalgae cultivation</a:t>
                      </a: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and organic certification.</a:t>
                      </a:r>
                    </a:p>
                    <a:p>
                      <a:pPr marL="342900" indent="-342900">
                        <a:buAutoNum type="alphaUcPeriod"/>
                      </a:pP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promote the extraction of nutrients from algae biomass</a:t>
                      </a:r>
                      <a:endParaRPr lang="en-DE" sz="16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342900" indent="-342900">
                        <a:buAutoNum type="alphaUcPeriod"/>
                      </a:pP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support the life cycle assessment of the environmental and climate impact of algae cultivation and production by </a:t>
                      </a:r>
                      <a:r>
                        <a:rPr lang="en-GB" sz="1600" b="1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considering the development of monitoring methodologies and indicators to measure the environmental impact and sustainability </a:t>
                      </a: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of seaweed cultivation; </a:t>
                      </a:r>
                      <a:endParaRPr lang="en-DE" sz="16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tc>
                  <a:txBody>
                    <a:bodyPr/>
                    <a:lstStyle/>
                    <a:p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This work will contribute to:</a:t>
                      </a:r>
                      <a:endParaRPr lang="en-DE" sz="1600" kern="100" dirty="0"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By showcasing  algae bioremediation solutions and </a:t>
                      </a:r>
                      <a:r>
                        <a:rPr lang="en-GB" sz="1600" b="1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available N P discharges and CO2 emission points </a:t>
                      </a: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relevant for microalgae cultivation by presenting European</a:t>
                      </a:r>
                    </a:p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NA</a:t>
                      </a:r>
                    </a:p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consolidate knowledge on methods to measure environmental impacts and bioremediation ecosystem services of seaweed cultivation.</a:t>
                      </a:r>
                      <a:endParaRPr lang="en-DE" sz="16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extLst>
                  <a:ext uri="{0D108BD9-81ED-4DB2-BD59-A6C34878D82A}">
                    <a16:rowId xmlns:a16="http://schemas.microsoft.com/office/drawing/2014/main" val="1846929656"/>
                  </a:ext>
                </a:extLst>
              </a:tr>
              <a:tr h="1016295">
                <a:tc>
                  <a:txBody>
                    <a:bodyPr/>
                    <a:lstStyle/>
                    <a:p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12) by the end of 2023, integrate </a:t>
                      </a:r>
                      <a:r>
                        <a:rPr lang="en-GB" sz="1600" b="1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algae sector knowledge into the EU aquaculture assistance mechanism</a:t>
                      </a: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; </a:t>
                      </a:r>
                      <a:endParaRPr lang="en-DE" sz="16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tc>
                  <a:txBody>
                    <a:bodyPr/>
                    <a:lstStyle/>
                    <a:p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This work is well aligned with the parallel </a:t>
                      </a:r>
                      <a:r>
                        <a:rPr lang="en-GB" sz="1600" b="1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Aquaculture Assistance Mechanism</a:t>
                      </a:r>
                      <a:r>
                        <a:rPr lang="en-GB" sz="1600" b="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that updates guidelines,</a:t>
                      </a: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especially the Environmental Performance chapter. For this, </a:t>
                      </a:r>
                      <a:r>
                        <a:rPr lang="en-GB" sz="1600" b="1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findings and recommendations are informed </a:t>
                      </a:r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and integrated. </a:t>
                      </a:r>
                      <a:endParaRPr lang="en-DE" sz="16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extLst>
                  <a:ext uri="{0D108BD9-81ED-4DB2-BD59-A6C34878D82A}">
                    <a16:rowId xmlns:a16="http://schemas.microsoft.com/office/drawing/2014/main" val="1491285526"/>
                  </a:ext>
                </a:extLst>
              </a:tr>
              <a:tr h="1016295">
                <a:tc>
                  <a:txBody>
                    <a:bodyPr/>
                    <a:lstStyle/>
                    <a:p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13) by the end of 2025 and in collaboration with relevant stakeholders, do a study to gain better knowledge </a:t>
                      </a:r>
                      <a:r>
                        <a:rPr lang="en-GB" sz="1600" b="1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of seaweed climate change mitigation opportunities and the role of seaweed as blue carbon sinks; </a:t>
                      </a:r>
                      <a:endParaRPr lang="en-DE" sz="1600" b="1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tc>
                  <a:txBody>
                    <a:bodyPr/>
                    <a:lstStyle/>
                    <a:p>
                      <a:r>
                        <a:rPr lang="en-GB" sz="1600" kern="100" dirty="0">
                          <a:effectLst/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The work will contribute with identifying bioremediation ecosystem service solutions relevant to seaweed and climate mitigation as opportunities, and address knowledge gaps </a:t>
                      </a:r>
                      <a:endParaRPr lang="en-DE" sz="1600" kern="100" dirty="0">
                        <a:solidFill>
                          <a:srgbClr val="000000"/>
                        </a:solidFill>
                        <a:effectLst/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marL="63514" marR="63514" marT="0" marB="0"/>
                </a:tc>
                <a:extLst>
                  <a:ext uri="{0D108BD9-81ED-4DB2-BD59-A6C34878D82A}">
                    <a16:rowId xmlns:a16="http://schemas.microsoft.com/office/drawing/2014/main" val="3055486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609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00074-CA90-C8C0-AD24-005F085105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C4A5E78-CF1C-E5F6-13FF-221521C3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 algae bioremediation solutions</a:t>
            </a:r>
            <a:endParaRPr lang="en-D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848BD3-84DD-D2BA-0972-71399D215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9661A1-CBAB-A8A4-C0A6-0FBC7245E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126521"/>
              </p:ext>
            </p:extLst>
          </p:nvPr>
        </p:nvGraphicFramePr>
        <p:xfrm>
          <a:off x="838199" y="1629064"/>
          <a:ext cx="10515600" cy="4715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61879650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598541578"/>
                    </a:ext>
                  </a:extLst>
                </a:gridCol>
              </a:tblGrid>
              <a:tr h="233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 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b="0" kern="100">
                          <a:effectLst/>
                        </a:rPr>
                        <a:t>Regulating/ supporting ES</a:t>
                      </a:r>
                      <a:endParaRPr lang="en-DE" sz="1800" b="0" kern="1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679423"/>
                  </a:ext>
                </a:extLst>
              </a:tr>
              <a:tr h="3111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b="0" kern="100" dirty="0">
                          <a:effectLst/>
                          <a:highlight>
                            <a:srgbClr val="70AD47"/>
                          </a:highlight>
                        </a:rPr>
                        <a:t>Industrial systems on land /Microalgae</a:t>
                      </a:r>
                      <a:endParaRPr lang="en-DE" sz="2000" b="0" kern="100" dirty="0">
                        <a:effectLst/>
                        <a:highlight>
                          <a:srgbClr val="70AD47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114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#1: Algae using nutrient-rich side-streams at enclosed Industrial Systems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 dirty="0">
                          <a:effectLst/>
                          <a:highlight>
                            <a:srgbClr val="FFC000"/>
                          </a:highlight>
                        </a:rPr>
                        <a:t>Water Quality</a:t>
                      </a:r>
                      <a:endParaRPr lang="en-DE" sz="2000" b="0" kern="100" dirty="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3819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#2: A mixture of microalgae and aerobic bacteria in open ponds for treating wastewaters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 dirty="0">
                          <a:effectLst/>
                          <a:highlight>
                            <a:srgbClr val="FFC000"/>
                          </a:highlight>
                        </a:rPr>
                        <a:t>Water Quality</a:t>
                      </a:r>
                      <a:endParaRPr lang="en-DE" sz="2000" b="0" kern="100" dirty="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9998191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#3: Algae for blue carbon capture and utilization in enclosed industrial systems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 dirty="0">
                          <a:effectLst/>
                          <a:highlight>
                            <a:srgbClr val="5B9BD5"/>
                          </a:highlight>
                        </a:rPr>
                        <a:t>Climate Regulation</a:t>
                      </a:r>
                      <a:endParaRPr lang="en-DE" sz="2000" b="0" kern="100" dirty="0">
                        <a:effectLst/>
                        <a:highlight>
                          <a:srgbClr val="5B9BD5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980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#4: Using nutrient-rich industrial side-streams in dark fermenters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  <a:highlight>
                            <a:srgbClr val="FFC000"/>
                          </a:highlight>
                        </a:rPr>
                        <a:t>Water Quality</a:t>
                      </a:r>
                      <a:endParaRPr lang="en-DE" sz="2000" b="0" kern="10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579447"/>
                  </a:ext>
                </a:extLst>
              </a:tr>
              <a:tr h="3111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2000" b="0" kern="100">
                          <a:effectLst/>
                          <a:highlight>
                            <a:srgbClr val="70AD47"/>
                          </a:highlight>
                        </a:rPr>
                        <a:t>Open water systems / Macroalgae</a:t>
                      </a:r>
                      <a:endParaRPr lang="en-DE" sz="2000" b="0" kern="100">
                        <a:effectLst/>
                        <a:highlight>
                          <a:srgbClr val="70AD47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97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#5: Seaweed farming as nutrient catch-crop in open water systems 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  <a:highlight>
                            <a:srgbClr val="FFC000"/>
                          </a:highlight>
                        </a:rPr>
                        <a:t>Water Quality</a:t>
                      </a:r>
                      <a:endParaRPr lang="en-DE" sz="2000" b="0" kern="10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044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#6: IMTA as nutrient catch-crop in open water systems 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  <a:highlight>
                            <a:srgbClr val="FFC000"/>
                          </a:highlight>
                        </a:rPr>
                        <a:t>Water Quality</a:t>
                      </a:r>
                      <a:endParaRPr lang="en-DE" sz="2000" b="0" kern="10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17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#7: Seaweed farming for Blue Carbon Capture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  <a:highlight>
                            <a:srgbClr val="5B9BD5"/>
                          </a:highlight>
                        </a:rPr>
                        <a:t>Climate Regulation</a:t>
                      </a:r>
                      <a:endParaRPr lang="en-DE" sz="2000" b="0" kern="100">
                        <a:effectLst/>
                        <a:highlight>
                          <a:srgbClr val="5B9BD5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1251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#8: Wild harvesting of seaweed from coastal waters for nutrient removal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  <a:highlight>
                            <a:srgbClr val="FFC000"/>
                          </a:highlight>
                        </a:rPr>
                        <a:t>Water Quality</a:t>
                      </a:r>
                      <a:endParaRPr lang="en-DE" sz="2000" b="0" kern="10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792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#9: Collection of algal blooms for nutrient removal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  <a:highlight>
                            <a:srgbClr val="FFC000"/>
                          </a:highlight>
                        </a:rPr>
                        <a:t>Water Quality, Biodiversity</a:t>
                      </a:r>
                      <a:endParaRPr lang="en-DE" sz="2000" b="0" kern="10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1471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>
                          <a:effectLst/>
                        </a:rPr>
                        <a:t>Solution #10: Collection of algae beach-cast for nutrient removal</a:t>
                      </a:r>
                      <a:endParaRPr lang="en-DE" sz="2000" b="0" kern="100">
                        <a:effectLst/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b="0" kern="100" dirty="0">
                          <a:effectLst/>
                          <a:highlight>
                            <a:srgbClr val="FFC000"/>
                          </a:highlight>
                        </a:rPr>
                        <a:t>Water Quality, Biodiversity</a:t>
                      </a:r>
                      <a:endParaRPr lang="en-DE" sz="2000" b="0" kern="100" dirty="0">
                        <a:effectLst/>
                        <a:highlight>
                          <a:srgbClr val="FFC000"/>
                        </a:highlight>
                        <a:latin typeface="Calibri Light" panose="020F0302020204030204" pitchFamily="34" charset="0"/>
                        <a:ea typeface="Yu Mincho" panose="02020400000000000000" pitchFamily="18" charset="-128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1075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24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83BF65-8CE8-7BBB-06EA-98DB633427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9</a:t>
            </a:fld>
            <a:endParaRPr lang="en-GB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A79E04-A129-062E-A6F0-2223D323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Three Industrial Algae Bioremediation Solutions on Land </a:t>
            </a:r>
            <a:endParaRPr lang="en-DE" b="1" dirty="0">
              <a:solidFill>
                <a:schemeClr val="accent2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117FB-8C17-ADC1-5081-969AAA6C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4632158"/>
            <a:ext cx="3358489" cy="956601"/>
          </a:xfrm>
        </p:spPr>
        <p:txBody>
          <a:bodyPr/>
          <a:lstStyle/>
          <a:p>
            <a:pPr marL="0" lvl="0" indent="0" algn="ctr"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S1: IS using industrial nutrient-rich side-streams at enclosed industrial systems (incl. IMTA)</a:t>
            </a:r>
            <a:endParaRPr lang="en-DE" sz="2000" b="1" dirty="0">
              <a:solidFill>
                <a:srgbClr val="000000"/>
              </a:solidFill>
              <a:effectLst/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1EA73-62E8-90E8-6D1D-E549E8B411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15263" y="1825625"/>
            <a:ext cx="3548205" cy="1603375"/>
          </a:xfrm>
        </p:spPr>
        <p:txBody>
          <a:bodyPr/>
          <a:lstStyle/>
          <a:p>
            <a:pPr marL="114300" indent="0" algn="ctr">
              <a:buNone/>
            </a:pPr>
            <a:r>
              <a:rPr lang="en-GB" sz="2000" b="1" dirty="0">
                <a:solidFill>
                  <a:srgbClr val="00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S2: Use of a mixture of microalgae and aerobic bacteria in open ponds for treating (urban) wastewaters</a:t>
            </a:r>
            <a:endParaRPr lang="en-DE" sz="2000" b="1" dirty="0">
              <a:solidFill>
                <a:srgbClr val="000000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endParaRPr lang="en-DE" sz="2000" b="1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28689-23D2-FD22-47E2-5D7DD456EA8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8371761" y="4323695"/>
            <a:ext cx="3358489" cy="1265064"/>
          </a:xfrm>
        </p:spPr>
        <p:txBody>
          <a:bodyPr/>
          <a:lstStyle/>
          <a:p>
            <a:pPr marL="114300" indent="0" algn="ctr">
              <a:buNone/>
            </a:pPr>
            <a:r>
              <a:rPr lang="en-GB" sz="2000" b="1" dirty="0">
                <a:solidFill>
                  <a:srgbClr val="00000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S3: Algae for blue carbon capture and utilization (CCU) in enclosed industrial systems</a:t>
            </a:r>
            <a:endParaRPr lang="en-DE" sz="2000" b="1" dirty="0">
              <a:solidFill>
                <a:srgbClr val="000000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endParaRPr lang="en-DE" sz="2000" b="1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056" name="Picture 8" descr="Algal cultivation on wastewater">
            <a:extLst>
              <a:ext uri="{FF2B5EF4-FFF2-40B4-BE49-F238E27FC236}">
                <a16:creationId xmlns:a16="http://schemas.microsoft.com/office/drawing/2014/main" id="{FEC51C43-7135-1F4F-B57A-8AC8E189A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-4033" r="1003" b="4033"/>
          <a:stretch/>
        </p:blipFill>
        <p:spPr bwMode="auto">
          <a:xfrm>
            <a:off x="729586" y="1730864"/>
            <a:ext cx="3038302" cy="2349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7EABF0-A7E3-C7CC-5C4E-7C58822288CB}"/>
              </a:ext>
            </a:extLst>
          </p:cNvPr>
          <p:cNvSpPr txBox="1"/>
          <p:nvPr/>
        </p:nvSpPr>
        <p:spPr>
          <a:xfrm>
            <a:off x="1336399" y="4015917"/>
            <a:ext cx="6307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W</a:t>
            </a:r>
            <a:r>
              <a:rPr lang="en-DE" dirty="0"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ater2return</a:t>
            </a:r>
          </a:p>
        </p:txBody>
      </p:sp>
      <p:pic>
        <p:nvPicPr>
          <p:cNvPr id="11" name="Picture 10" descr="A diagram of a plant&#10;&#10;Description automatically generated">
            <a:extLst>
              <a:ext uri="{FF2B5EF4-FFF2-40B4-BE49-F238E27FC236}">
                <a16:creationId xmlns:a16="http://schemas.microsoft.com/office/drawing/2014/main" id="{1A2F3DAB-0D1E-0A48-4B84-80D3349B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79" y="4015917"/>
            <a:ext cx="3548206" cy="1712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Mobirise">
            <a:extLst>
              <a:ext uri="{FF2B5EF4-FFF2-40B4-BE49-F238E27FC236}">
                <a16:creationId xmlns:a16="http://schemas.microsoft.com/office/drawing/2014/main" id="{1B25E290-C8F3-480B-17DD-F346B5C3E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14" y="1378310"/>
            <a:ext cx="3479758" cy="231198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95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U4Algae">
      <a:dk1>
        <a:srgbClr val="262626"/>
      </a:dk1>
      <a:lt1>
        <a:srgbClr val="FFFFFF"/>
      </a:lt1>
      <a:dk2>
        <a:srgbClr val="55813B"/>
      </a:dk2>
      <a:lt2>
        <a:srgbClr val="FFFFFF"/>
      </a:lt2>
      <a:accent1>
        <a:srgbClr val="455C42"/>
      </a:accent1>
      <a:accent2>
        <a:srgbClr val="55813B"/>
      </a:accent2>
      <a:accent3>
        <a:srgbClr val="073449"/>
      </a:accent3>
      <a:accent4>
        <a:srgbClr val="FF8552"/>
      </a:accent4>
      <a:accent5>
        <a:srgbClr val="90C852"/>
      </a:accent5>
      <a:accent6>
        <a:srgbClr val="E76C53"/>
      </a:accent6>
      <a:hlink>
        <a:srgbClr val="90C852"/>
      </a:hlink>
      <a:folHlink>
        <a:srgbClr val="455C4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4Algae_Presentation_Template  -  Read-Only" id="{C5D9CAFE-010D-E642-89D2-37A881C5B1C0}" vid="{76293BCE-C487-2244-A048-1CFA742826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b11e54-1c5d-4898-aa3b-e5e3784bc69d">
      <Terms xmlns="http://schemas.microsoft.com/office/infopath/2007/PartnerControls"/>
    </lcf76f155ced4ddcb4097134ff3c332f>
    <TaxCatchAll xmlns="a9ba1632-c2a4-40ff-a0bc-a08ba0b22165" xsi:nil="true"/>
    <SharedWithUsers xmlns="a9ba1632-c2a4-40ff-a0bc-a08ba0b22165">
      <UserInfo>
        <DisplayName>Maragna, Laura</DisplayName>
        <AccountId>184</AccountId>
        <AccountType/>
      </UserInfo>
      <UserInfo>
        <DisplayName>João, Rute Mata</DisplayName>
        <AccountId>435</AccountId>
        <AccountType/>
      </UserInfo>
      <UserInfo>
        <DisplayName>Baptista, Oriana</DisplayName>
        <AccountId>35</AccountId>
        <AccountType/>
      </UserInfo>
      <UserInfo>
        <DisplayName>Baptista, Sofia</DisplayName>
        <AccountId>173</AccountId>
        <AccountType/>
      </UserInfo>
      <UserInfo>
        <DisplayName>Gonçalves, Cristiana</DisplayName>
        <AccountId>92</AccountId>
        <AccountType/>
      </UserInfo>
    </SharedWithUsers>
    <CostUnit xmlns="18b11e54-1c5d-4898-aa3b-e5e3784bc69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B4537707456740B0FED61AF6E57B4B" ma:contentTypeVersion="16" ma:contentTypeDescription="Create a new document." ma:contentTypeScope="" ma:versionID="d8d657d4ac486e7189319839726353e4">
  <xsd:schema xmlns:xsd="http://www.w3.org/2001/XMLSchema" xmlns:xs="http://www.w3.org/2001/XMLSchema" xmlns:p="http://schemas.microsoft.com/office/2006/metadata/properties" xmlns:ns2="18b11e54-1c5d-4898-aa3b-e5e3784bc69d" xmlns:ns3="a9ba1632-c2a4-40ff-a0bc-a08ba0b22165" targetNamespace="http://schemas.microsoft.com/office/2006/metadata/properties" ma:root="true" ma:fieldsID="aab76283b08c7ba5e99d13d8ea5cfb61" ns2:_="" ns3:_="">
    <xsd:import namespace="18b11e54-1c5d-4898-aa3b-e5e3784bc69d"/>
    <xsd:import namespace="a9ba1632-c2a4-40ff-a0bc-a08ba0b22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CostUn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11e54-1c5d-4898-aa3b-e5e3784bc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822ac0e-e204-4635-b95e-889568c26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stUnit" ma:index="23" nillable="true" ma:displayName="Cost Unit" ma:format="Dropdown" ma:internalName="CostUni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a1632-c2a4-40ff-a0bc-a08ba0b2216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248e1f0-5c6b-4181-a240-01e0e062798f}" ma:internalName="TaxCatchAll" ma:showField="CatchAllData" ma:web="a9ba1632-c2a4-40ff-a0bc-a08ba0b221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5523A8-E18F-4B1A-8801-7278CF9E3826}">
  <ds:schemaRefs>
    <ds:schemaRef ds:uri="http://schemas.microsoft.com/office/2006/documentManagement/types"/>
    <ds:schemaRef ds:uri="a9ba1632-c2a4-40ff-a0bc-a08ba0b22165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18b11e54-1c5d-4898-aa3b-e5e3784bc69d"/>
  </ds:schemaRefs>
</ds:datastoreItem>
</file>

<file path=customXml/itemProps2.xml><?xml version="1.0" encoding="utf-8"?>
<ds:datastoreItem xmlns:ds="http://schemas.openxmlformats.org/officeDocument/2006/customXml" ds:itemID="{2D913BB8-DDEE-4628-9486-F0FFB4B4D8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D986CD-82E9-43C4-AB99-2B597C00EC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11e54-1c5d-4898-aa3b-e5e3784bc69d"/>
    <ds:schemaRef ds:uri="a9ba1632-c2a4-40ff-a0bc-a08ba0b221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1694</Words>
  <Application>Microsoft Macintosh PowerPoint</Application>
  <PresentationFormat>Widescreen</PresentationFormat>
  <Paragraphs>272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Nirmala UI</vt:lpstr>
      <vt:lpstr>Nirmala UI Semilight</vt:lpstr>
      <vt:lpstr>Office Theme</vt:lpstr>
      <vt:lpstr>EU4Algae WG5/WG6 joint meeting</vt:lpstr>
      <vt:lpstr>Agenda for today</vt:lpstr>
      <vt:lpstr>Outcomes</vt:lpstr>
      <vt:lpstr>Upcoming Outcomes of EU4Agae </vt:lpstr>
      <vt:lpstr>Developing a Monitoring Framework to Assess the  Bioremediation Ecosystem Services Offered by Algae in Europe </vt:lpstr>
      <vt:lpstr>Approach</vt:lpstr>
      <vt:lpstr>EU Algae Initiative action taken</vt:lpstr>
      <vt:lpstr>10 algae bioremediation solutions</vt:lpstr>
      <vt:lpstr>Three Industrial Algae Bioremediation Solutions on Land </vt:lpstr>
      <vt:lpstr>Solution #1 flashcard </vt:lpstr>
      <vt:lpstr>Benchmarking #1</vt:lpstr>
      <vt:lpstr>Solution #2 flashcard </vt:lpstr>
      <vt:lpstr>PowerPoint Presentation</vt:lpstr>
      <vt:lpstr>How to get involved – before October 2024</vt:lpstr>
      <vt:lpstr>How to get involved – before October 2024</vt:lpstr>
      <vt:lpstr>Thank you</vt:lpstr>
      <vt:lpstr>Next WG5 meetings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EA - E Arvaniti</cp:lastModifiedBy>
  <cp:revision>25</cp:revision>
  <dcterms:created xsi:type="dcterms:W3CDTF">2019-08-09T12:06:42Z</dcterms:created>
  <dcterms:modified xsi:type="dcterms:W3CDTF">2024-06-25T12:20:57Z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0x01010014B4537707456740B0FED61AF6E57B4B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