
<file path=[Content_Types].xml><?xml version="1.0" encoding="utf-8"?>
<Types xmlns="http://schemas.openxmlformats.org/package/2006/content-types">
  <Default Extension="jpeg" ContentType="image/jpe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259" r:id="rId3"/>
    <p:sldId id="278" r:id="rId4"/>
    <p:sldId id="279" r:id="rId6"/>
    <p:sldId id="280" r:id="rId7"/>
    <p:sldId id="281" r:id="rId8"/>
    <p:sldId id="257" r:id="rId9"/>
    <p:sldId id="267" r:id="rId10"/>
    <p:sldId id="268" r:id="rId11"/>
    <p:sldId id="269" r:id="rId12"/>
    <p:sldId id="270" r:id="rId13"/>
    <p:sldId id="271" r:id="rId14"/>
    <p:sldId id="272" r:id="rId15"/>
    <p:sldId id="274" r:id="rId16"/>
    <p:sldId id="260" r:id="rId17"/>
    <p:sldId id="258" r:id="rId18"/>
    <p:sldId id="275" r:id="rId19"/>
    <p:sldId id="261" r:id="rId20"/>
    <p:sldId id="264" r:id="rId21"/>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4A5FE"/>
    <a:srgbClr val="0255A0"/>
    <a:srgbClr val="026DCE"/>
    <a:srgbClr val="016BBB"/>
    <a:srgbClr val="0276E0"/>
    <a:srgbClr val="02539C"/>
    <a:srgbClr val="026AC8"/>
    <a:srgbClr val="025AAA"/>
    <a:srgbClr val="026B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9" d="100"/>
          <a:sy n="79" d="100"/>
        </p:scale>
        <p:origin x="-1116" y="-8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BBA40E-5606-4029-863C-DF903B52E7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8C17DF-1D58-4647-8B50-01AC3290640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10. to undertake the routine work of National ocean Committee, to carry out other relevant work required by the State Council, National Ocean Committee and the Ministry of Land Resources.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9. to conduct international cooperation</a:t>
            </a:r>
            <a:r>
              <a:rPr lang="en-US" sz="1200" kern="1200" dirty="0" smtClean="0">
                <a:solidFill>
                  <a:schemeClr val="tx1"/>
                </a:solidFill>
                <a:latin typeface="+mn-lt"/>
                <a:ea typeface="+mn-ea"/>
                <a:cs typeface="+mn-cs"/>
              </a:rPr>
              <a:t> and exchange</a:t>
            </a:r>
            <a:r>
              <a:rPr lang="en-GB" sz="1200" kern="1200" dirty="0" smtClean="0">
                <a:solidFill>
                  <a:schemeClr val="tx1"/>
                </a:solidFill>
                <a:latin typeface="+mn-lt"/>
                <a:ea typeface="+mn-ea"/>
                <a:cs typeface="+mn-cs"/>
              </a:rPr>
              <a:t>, to participate in ocean-related international consultation and negotiation, to organize the implementation  of international ocean-related conventions and treaties like UN Convention on the Law of the Sea, the Treaty on Antarctica and so on, and take a charge of  affairs related to China in the fields of polar regions, high sea and international seabed area.</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latin typeface="+mn-lt"/>
                <a:ea typeface="+mn-ea"/>
                <a:cs typeface="+mn-cs"/>
              </a:rPr>
              <a:t>2.</a:t>
            </a:r>
            <a:r>
              <a:rPr lang="en-GB" sz="1200" kern="1200" dirty="0" smtClean="0">
                <a:solidFill>
                  <a:schemeClr val="tx1"/>
                </a:solidFill>
                <a:latin typeface="+mn-lt"/>
                <a:ea typeface="+mn-ea"/>
                <a:cs typeface="+mn-cs"/>
              </a:rPr>
              <a:t>To be responsible for the drafting and formulation of the regime and measures on safeguarding maritime rights and interests, to develop norms  and procedures for law enforcement; to conduct maritime law enforcement  in the sea areas under China’s jurisdiction; to carry out maritime boundary patrol, to prevent and crack down on criminal activities such as smuggling, illegal immigration, and drug trafficking, to safeguard national maritime safety and security, and the maintaining of public order; to guard against the security of the important targets at the sea, to cope with the occurrence of maritime emergencies; to conduct fishery law enforcement and inspection in the area outward of the prohibited fishing zone for motor trawlers,  and specifically-designated fishing grounds  , and to investigate and handle with </a:t>
            </a:r>
            <a:r>
              <a:rPr lang="en-GB" sz="1200" kern="1200" dirty="0" err="1" smtClean="0">
                <a:solidFill>
                  <a:schemeClr val="tx1"/>
                </a:solidFill>
                <a:latin typeface="+mn-lt"/>
                <a:ea typeface="+mn-ea"/>
                <a:cs typeface="+mn-cs"/>
              </a:rPr>
              <a:t>disbutes</a:t>
            </a:r>
            <a:r>
              <a:rPr lang="en-GB" sz="1200" kern="1200" dirty="0" smtClean="0">
                <a:solidFill>
                  <a:schemeClr val="tx1"/>
                </a:solidFill>
                <a:latin typeface="+mn-lt"/>
                <a:ea typeface="+mn-ea"/>
                <a:cs typeface="+mn-cs"/>
              </a:rPr>
              <a:t>  over the fishing activities; to conduct law enforcement and inspection and on sea area use and management, island protection, development and utilization of non-inhabitants islands, ocean mineral resource exploration and exploitation, sea bed cable and pipeline laying, ocean survey, and to make inspection on foreign related marine scientific research activities; to guide and coordinate with local government on maritime law enforcement activities; to participate in maritime search and rescue and emergency response, to lead or participate in the  investigation and prosecution on fishing production accidents in terms of safety in accordance with  laws, and to conduct investigation and prosecution on marine environment pollution accident in line with the authority entrusted by laws and regulations.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10. to undertake the routine work of National ocean Committee, to carry out other relevant work required by the State Council, National Ocean Committee and the Ministry of Land Resources.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10. to undertake the routine work of National ocean Committee, to carry out other relevant work required by the State Council, National Ocean Committee and the Ministry of Land Resources.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To draft laws and regulations, as well as rules on sea  use, marine eco-environment protection, ocean survey and scientific research, protection of island of inland sea, territorial sea, contiguous zone, exclusive economic zone, continental shelves and other sea areas; in collaboration  with other relevant government agencies, to coordinate the formulation  of marine development strategy and national plans for ocean development programme, major marine functional zoning scheme, marine eco-environment protection, marine economic development, island protection and the development and utilization of  non-inhabitant </a:t>
            </a:r>
            <a:r>
              <a:rPr lang="en-GB" sz="1200" kern="1200" dirty="0" err="1" smtClean="0">
                <a:solidFill>
                  <a:schemeClr val="tx1"/>
                </a:solidFill>
                <a:latin typeface="+mn-lt"/>
                <a:ea typeface="+mn-ea"/>
                <a:cs typeface="+mn-cs"/>
              </a:rPr>
              <a:t>islandas</a:t>
            </a:r>
            <a:r>
              <a:rPr lang="en-GB" sz="1200" kern="1200" dirty="0" smtClean="0">
                <a:solidFill>
                  <a:schemeClr val="tx1"/>
                </a:solidFill>
                <a:latin typeface="+mn-lt"/>
                <a:ea typeface="+mn-ea"/>
                <a:cs typeface="+mn-cs"/>
              </a:rPr>
              <a:t> well as the </a:t>
            </a:r>
            <a:r>
              <a:rPr lang="en-GB" sz="1200" kern="1200" dirty="0" err="1" smtClean="0">
                <a:solidFill>
                  <a:schemeClr val="tx1"/>
                </a:solidFill>
                <a:latin typeface="+mn-lt"/>
                <a:ea typeface="+mn-ea"/>
                <a:cs typeface="+mn-cs"/>
              </a:rPr>
              <a:t>the</a:t>
            </a:r>
            <a:r>
              <a:rPr lang="en-GB" sz="1200" kern="1200" dirty="0" smtClean="0">
                <a:solidFill>
                  <a:schemeClr val="tx1"/>
                </a:solidFill>
                <a:latin typeface="+mn-lt"/>
                <a:ea typeface="+mn-ea"/>
                <a:cs typeface="+mn-cs"/>
              </a:rPr>
              <a:t> supervision of the </a:t>
            </a:r>
            <a:r>
              <a:rPr lang="en-GB" sz="1200" kern="1200" dirty="0" err="1" smtClean="0">
                <a:solidFill>
                  <a:schemeClr val="tx1"/>
                </a:solidFill>
                <a:latin typeface="+mn-lt"/>
                <a:ea typeface="+mn-ea"/>
                <a:cs typeface="+mn-cs"/>
              </a:rPr>
              <a:t>imlementation</a:t>
            </a:r>
            <a:r>
              <a:rPr lang="en-GB" sz="1200" kern="1200" dirty="0" smtClean="0">
                <a:solidFill>
                  <a:schemeClr val="tx1"/>
                </a:solidFill>
                <a:latin typeface="+mn-lt"/>
                <a:ea typeface="+mn-ea"/>
                <a:cs typeface="+mn-cs"/>
              </a:rPr>
              <a:t>; to further promote and develop the  integrated planning and coordinating mechanism .</a:t>
            </a:r>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3. To formulate and supervise the implementation of marine functional zoning scheme, to draft and supervise the implementation of sea area use and management scheme, to conduct coast line and sea area boundary delimitation at provincial level, to draft and supervise the implementation of regulation on the construction of artificial islands, installation and structure in the exclusive economic zone and on the continental shelf.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4.To draft and supervise the implementation of regulation on island protection and non-inhabitants island development and utilization, to be responsible for the management of names of the  sea area, non-inhabitant island, undersea feature beyond the scope of coast zone of China, to formulate and supervise the implementation of regulation on islands protection with specific use for baseline point of the territorial sea.</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5. To conduct marine eco-environment protection, to draft and supervise the implementation of the standards and norms for marine eco-environment protection and the regime for total discharge loading  control of pollutants  into the sea, to formulate and supervise the implementation of criteria for marine environment monitoring and evaluation, to publish marine environment information; to take a charge of compensation claim for marine eco-environment damages, to conduct work related to climate change in terms of adaption and response.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6. to draft and supervise the implementation of regulations on ocean observation and forecasting, marine hazards warning , to develop ocean observation network programme, to </a:t>
            </a:r>
            <a:r>
              <a:rPr lang="en-GB" sz="1200" kern="1200" dirty="0" err="1" smtClean="0">
                <a:solidFill>
                  <a:schemeClr val="tx1"/>
                </a:solidFill>
                <a:latin typeface="+mn-lt"/>
                <a:ea typeface="+mn-ea"/>
                <a:cs typeface="+mn-cs"/>
              </a:rPr>
              <a:t>issueocean</a:t>
            </a:r>
            <a:r>
              <a:rPr lang="en-GB" sz="1200" kern="1200" dirty="0" smtClean="0">
                <a:solidFill>
                  <a:schemeClr val="tx1"/>
                </a:solidFill>
                <a:latin typeface="+mn-lt"/>
                <a:ea typeface="+mn-ea"/>
                <a:cs typeface="+mn-cs"/>
              </a:rPr>
              <a:t> forecasting, marine hazards warning and ocean bulletin; to construct ocean environment security system; to participate in major  marine disaster emergency response and its handling..</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standards, metrology and norms for marine technology, to conduct ocean survey, to establish mechanism for furthering  marine scientific and technological innovation.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latin typeface="+mn-lt"/>
                <a:ea typeface="+mn-ea"/>
                <a:cs typeface="+mn-cs"/>
              </a:rPr>
              <a:t>8. to conduct the comprehensive monitoring of operation of marine economy, statistics accounting, assessment and information dissemination, to provide the policy recommendation with regard to  the optimization of marine industry structure.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865"/>
            <a:ext cx="6019800" cy="487627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6F384C6-77FA-4AF6-AF10-492DE6DC1E29}" type="datetimeFigureOut">
              <a:rPr lang="zh-CN" altLang="en-US" smtClean="0"/>
            </a:fld>
            <a:endParaRPr lang="zh-CN" altLang="en-US"/>
          </a:p>
        </p:txBody>
      </p:sp>
      <p:sp>
        <p:nvSpPr>
          <p:cNvPr id="5" name="页脚占位符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01218CE-149D-49E3-8033-D5CD97556C9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1.tiff"/></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pn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0" Type="http://schemas.openxmlformats.org/officeDocument/2006/relationships/notesSlide" Target="../notesSlides/notesSlide11.xml"/><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image" Target="../media/image58.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2.pn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矩形 4"/>
          <p:cNvSpPr/>
          <p:nvPr/>
        </p:nvSpPr>
        <p:spPr>
          <a:xfrm>
            <a:off x="0" y="1802780"/>
            <a:ext cx="9144000" cy="22322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56135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400481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descr="田园大图 点击还原"/>
          <p:cNvPicPr>
            <a:picLocks noChangeArrowheads="1"/>
          </p:cNvPicPr>
          <p:nvPr/>
        </p:nvPicPr>
        <p:blipFill>
          <a:blip r:embed="rId1" cstate="print"/>
          <a:stretch>
            <a:fillRect/>
          </a:stretch>
        </p:blipFill>
        <p:spPr bwMode="auto">
          <a:xfrm>
            <a:off x="-3090" y="1849356"/>
            <a:ext cx="9144000" cy="21554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36222" y="4500574"/>
            <a:ext cx="7807778" cy="1077218"/>
          </a:xfrm>
          <a:prstGeom prst="rect">
            <a:avLst/>
          </a:prstGeom>
          <a:noFill/>
        </p:spPr>
        <p:txBody>
          <a:bodyPr wrap="none" rtlCol="0">
            <a:spAutoFit/>
          </a:bodyPr>
          <a:lstStyle/>
          <a:p>
            <a:pPr algn="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The State Oceanic Administration</a:t>
            </a:r>
            <a:endPar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endParaRPr>
          </a:p>
          <a:p>
            <a:pPr algn="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People’s Republic Of China</a:t>
            </a:r>
            <a:endParaRPr lang="zh-CN"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endParaRPr>
          </a:p>
        </p:txBody>
      </p:sp>
      <p:pic>
        <p:nvPicPr>
          <p:cNvPr id="14" name="Picture 8" descr="d:\program files\360se6\User Data\temp\9c16fdfaaf51f3de8b74dd5495eef01f3a29793f.jpg"/>
          <p:cNvPicPr>
            <a:picLocks noChangeAspect="1" noChangeArrowheads="1"/>
          </p:cNvPicPr>
          <p:nvPr/>
        </p:nvPicPr>
        <p:blipFill>
          <a:blip r:embed="rId2"/>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714776" y="2053285"/>
            <a:ext cx="3421129"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5.Marine Public Service</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3714776" y="2556217"/>
            <a:ext cx="5429224" cy="1015663"/>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Ocean observation and forecasting, marine hazards warning </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Develop ocean observation network program </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Issue ocean forecasting, marine hazards warning and ocean bulletin</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Construct ocean environment security system</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Participate in major marine disaster emergency response and its handling</a:t>
            </a:r>
            <a:endParaRPr lang="zh-CN" altLang="en-US" sz="1200" dirty="0">
              <a:solidFill>
                <a:schemeClr val="bg1"/>
              </a:solidFill>
            </a:endParaRPr>
          </a:p>
        </p:txBody>
      </p:sp>
      <p:sp>
        <p:nvSpPr>
          <p:cNvPr id="13" name="TextBox 12"/>
          <p:cNvSpPr txBox="1"/>
          <p:nvPr/>
        </p:nvSpPr>
        <p:spPr>
          <a:xfrm>
            <a:off x="3742710" y="3600738"/>
            <a:ext cx="4979248"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ECO-ENVIRONMENT             COMPENSATION            CLIMATE CHANGE</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698" name="Picture 2" descr="C:\Users\lenovo\Desktop\海洋局英文简介\Links\xb05.jpg"/>
          <p:cNvPicPr>
            <a:picLocks noChangeAspect="1" noChangeArrowheads="1"/>
          </p:cNvPicPr>
          <p:nvPr/>
        </p:nvPicPr>
        <p:blipFill>
          <a:blip r:embed="rId1"/>
          <a:srcRect/>
          <a:stretch>
            <a:fillRect/>
          </a:stretch>
        </p:blipFill>
        <p:spPr bwMode="auto">
          <a:xfrm>
            <a:off x="6429388" y="3929070"/>
            <a:ext cx="2352000" cy="1764000"/>
          </a:xfrm>
          <a:prstGeom prst="rect">
            <a:avLst/>
          </a:prstGeom>
          <a:noFill/>
        </p:spPr>
      </p:pic>
      <p:pic>
        <p:nvPicPr>
          <p:cNvPr id="29699" name="Picture 3" descr="C:\Users\lenovo\Desktop\海洋局英文简介\Links\图片1(1).jpg"/>
          <p:cNvPicPr>
            <a:picLocks noChangeAspect="1" noChangeArrowheads="1"/>
          </p:cNvPicPr>
          <p:nvPr/>
        </p:nvPicPr>
        <p:blipFill>
          <a:blip r:embed="rId2" cstate="print"/>
          <a:srcRect/>
          <a:stretch>
            <a:fillRect/>
          </a:stretch>
        </p:blipFill>
        <p:spPr bwMode="auto">
          <a:xfrm>
            <a:off x="152837" y="1052308"/>
            <a:ext cx="3133279" cy="3591142"/>
          </a:xfrm>
          <a:prstGeom prst="rect">
            <a:avLst/>
          </a:prstGeom>
          <a:noFill/>
          <a:effectLst>
            <a:outerShdw blurRad="50800" dist="215900" dir="18600000" sx="101000" sy="101000" algn="l" rotWithShape="0">
              <a:prstClr val="black">
                <a:alpha val="40000"/>
              </a:prstClr>
            </a:outerShdw>
          </a:effectLst>
        </p:spPr>
      </p:pic>
      <p:pic>
        <p:nvPicPr>
          <p:cNvPr id="29700" name="Picture 4" descr="C:\Users\lenovo\Desktop\海洋局英文简介\Links\小麦岛海洋站 副本.jpg"/>
          <p:cNvPicPr>
            <a:picLocks noChangeAspect="1" noChangeArrowheads="1"/>
          </p:cNvPicPr>
          <p:nvPr/>
        </p:nvPicPr>
        <p:blipFill>
          <a:blip r:embed="rId3" cstate="print"/>
          <a:srcRect/>
          <a:stretch>
            <a:fillRect/>
          </a:stretch>
        </p:blipFill>
        <p:spPr bwMode="auto">
          <a:xfrm>
            <a:off x="3929058" y="4024144"/>
            <a:ext cx="2302412" cy="1548000"/>
          </a:xfrm>
          <a:prstGeom prst="rect">
            <a:avLst/>
          </a:prstGeom>
          <a:noFill/>
        </p:spPr>
      </p:pic>
      <p:pic>
        <p:nvPicPr>
          <p:cNvPr id="19" name="Picture 8" descr="d:\program files\360se6\User Data\temp\9c16fdfaaf51f3de8b74dd5495eef01f3a29793f.jpg"/>
          <p:cNvPicPr>
            <a:picLocks noChangeAspect="1" noChangeArrowheads="1"/>
          </p:cNvPicPr>
          <p:nvPr/>
        </p:nvPicPr>
        <p:blipFill>
          <a:blip r:embed="rId4"/>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500298" y="2053285"/>
            <a:ext cx="6704464"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6.Marine Science and Technology Development</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2500298" y="2556217"/>
            <a:ext cx="5429224" cy="830997"/>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Draft and implement marine science and technology development plan</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Draft standards, metrology and norms for marine technology</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Conduct ocean survey</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Establish mechanism for furthering  marine scientific and technological innovation</a:t>
            </a:r>
            <a:endParaRPr lang="zh-CN" altLang="en-US" sz="1200" dirty="0">
              <a:solidFill>
                <a:schemeClr val="bg1"/>
              </a:solidFill>
            </a:endParaRPr>
          </a:p>
        </p:txBody>
      </p:sp>
      <p:sp>
        <p:nvSpPr>
          <p:cNvPr id="13" name="TextBox 12"/>
          <p:cNvSpPr txBox="1"/>
          <p:nvPr/>
        </p:nvSpPr>
        <p:spPr>
          <a:xfrm>
            <a:off x="2528232" y="3600738"/>
            <a:ext cx="5546711"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MARINE SCIENCE             STANDARDS AND NORMS       FURTHER INNOVATION</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21" name="Picture 1" descr="C:\Users\lenovo\Desktop\海洋局英文简介\Links\海洋三.jpg"/>
          <p:cNvPicPr>
            <a:picLocks noChangeAspect="1" noChangeArrowheads="1"/>
          </p:cNvPicPr>
          <p:nvPr/>
        </p:nvPicPr>
        <p:blipFill>
          <a:blip r:embed="rId1" cstate="print"/>
          <a:srcRect/>
          <a:stretch>
            <a:fillRect/>
          </a:stretch>
        </p:blipFill>
        <p:spPr bwMode="auto">
          <a:xfrm>
            <a:off x="642910" y="4000508"/>
            <a:ext cx="1110730" cy="1548000"/>
          </a:xfrm>
          <a:prstGeom prst="rect">
            <a:avLst/>
          </a:prstGeom>
          <a:noFill/>
        </p:spPr>
      </p:pic>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3702" y="435616"/>
            <a:ext cx="2166836" cy="1391108"/>
          </a:xfrm>
          <a:prstGeom prst="rect">
            <a:avLst/>
          </a:prstGeom>
          <a:noFill/>
        </p:spPr>
      </p:pic>
      <p:pic>
        <p:nvPicPr>
          <p:cNvPr id="30724" name="Picture 4" descr="C:\Users\lenovo\Desktop\海洋局英文简介\Links\海洋科技研发-4.jpg"/>
          <p:cNvPicPr>
            <a:picLocks noChangeAspect="1" noChangeArrowheads="1"/>
          </p:cNvPicPr>
          <p:nvPr/>
        </p:nvPicPr>
        <p:blipFill>
          <a:blip r:embed="rId3" cstate="print"/>
          <a:srcRect/>
          <a:stretch>
            <a:fillRect/>
          </a:stretch>
        </p:blipFill>
        <p:spPr bwMode="auto">
          <a:xfrm>
            <a:off x="2095306" y="4000508"/>
            <a:ext cx="1548000" cy="1500198"/>
          </a:xfrm>
          <a:prstGeom prst="rect">
            <a:avLst/>
          </a:prstGeom>
          <a:noFill/>
        </p:spPr>
      </p:pic>
      <p:pic>
        <p:nvPicPr>
          <p:cNvPr id="30725" name="Picture 5" descr="C:\Users\lenovo\Desktop\海洋局英文简介\Links\海洋科技研发-9.jpg"/>
          <p:cNvPicPr>
            <a:picLocks noChangeAspect="1" noChangeArrowheads="1"/>
          </p:cNvPicPr>
          <p:nvPr/>
        </p:nvPicPr>
        <p:blipFill>
          <a:blip r:embed="rId4"/>
          <a:srcRect/>
          <a:stretch>
            <a:fillRect/>
          </a:stretch>
        </p:blipFill>
        <p:spPr bwMode="auto">
          <a:xfrm>
            <a:off x="6643702" y="4000508"/>
            <a:ext cx="2136525" cy="1428760"/>
          </a:xfrm>
          <a:prstGeom prst="rect">
            <a:avLst/>
          </a:prstGeom>
          <a:noFill/>
        </p:spPr>
      </p:pic>
      <p:pic>
        <p:nvPicPr>
          <p:cNvPr id="30727" name="Picture 7" descr="d:\program files\360se6\User Data\temp\0030600169.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7158" y="555718"/>
            <a:ext cx="2137720" cy="2880000"/>
          </a:xfrm>
          <a:prstGeom prst="rect">
            <a:avLst/>
          </a:prstGeom>
          <a:noFill/>
        </p:spPr>
      </p:pic>
      <p:pic>
        <p:nvPicPr>
          <p:cNvPr id="16" name="图片 15"/>
          <p:cNvPicPr/>
          <p:nvPr/>
        </p:nvPicPr>
        <p:blipFill>
          <a:blip r:embed="rId6">
            <a:extLst>
              <a:ext uri="{28A0092B-C50C-407E-A947-70E740481C1C}">
                <a14:useLocalDpi xmlns:a14="http://schemas.microsoft.com/office/drawing/2010/main" val="0"/>
              </a:ext>
            </a:extLst>
          </a:blip>
          <a:srcRect/>
          <a:stretch>
            <a:fillRect/>
          </a:stretch>
        </p:blipFill>
        <p:spPr bwMode="auto">
          <a:xfrm>
            <a:off x="3857620" y="4000508"/>
            <a:ext cx="2571768" cy="142876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C:\Users\lenovo\Desktop\海洋局英文简介\Links\发展海洋经济-10.tif"/>
          <p:cNvPicPr>
            <a:picLocks noChangeAspect="1" noChangeArrowheads="1"/>
          </p:cNvPicPr>
          <p:nvPr/>
        </p:nvPicPr>
        <p:blipFill>
          <a:blip r:embed="rId1"/>
          <a:srcRect/>
          <a:stretch>
            <a:fillRect/>
          </a:stretch>
        </p:blipFill>
        <p:spPr bwMode="auto">
          <a:xfrm rot="1653041">
            <a:off x="5452386" y="-328297"/>
            <a:ext cx="3929090" cy="2916688"/>
          </a:xfrm>
          <a:prstGeom prst="rect">
            <a:avLst/>
          </a:prstGeom>
          <a:noFill/>
        </p:spPr>
      </p:pic>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712263" y="2053285"/>
            <a:ext cx="4687502"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7.Ocean Economic Development</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3712263" y="2526569"/>
            <a:ext cx="5429224" cy="830997"/>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Conduct the comprehensive monitoring of operation of marine economy, statistics accounting, assessment and information dissemination</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Provide the policy recommendation with regard to  the optimization of marine industry structure</a:t>
            </a:r>
            <a:endParaRPr lang="zh-CN" altLang="en-US" sz="1200" dirty="0">
              <a:solidFill>
                <a:schemeClr val="bg1"/>
              </a:solidFill>
            </a:endParaRPr>
          </a:p>
        </p:txBody>
      </p:sp>
      <p:sp>
        <p:nvSpPr>
          <p:cNvPr id="13" name="TextBox 12"/>
          <p:cNvSpPr txBox="1"/>
          <p:nvPr/>
        </p:nvSpPr>
        <p:spPr>
          <a:xfrm>
            <a:off x="3740197" y="3600738"/>
            <a:ext cx="4984057"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MARINE ECONOMY             ASSESSMENT                RECOMMENDATION</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770" name="Picture 2" descr="C:\Users\lenovo\Desktop\海洋局英文简介\Links\发展海洋经济-3.jpg"/>
          <p:cNvPicPr>
            <a:picLocks noChangeAspect="1" noChangeArrowheads="1"/>
          </p:cNvPicPr>
          <p:nvPr/>
        </p:nvPicPr>
        <p:blipFill>
          <a:blip r:embed="rId2"/>
          <a:srcRect/>
          <a:stretch>
            <a:fillRect/>
          </a:stretch>
        </p:blipFill>
        <p:spPr bwMode="auto">
          <a:xfrm>
            <a:off x="2071670" y="4024144"/>
            <a:ext cx="2285291" cy="1548000"/>
          </a:xfrm>
          <a:prstGeom prst="rect">
            <a:avLst/>
          </a:prstGeom>
          <a:noFill/>
        </p:spPr>
      </p:pic>
      <p:pic>
        <p:nvPicPr>
          <p:cNvPr id="32771" name="Picture 3" descr="C:\Users\lenovo\Desktop\海洋局英文简介\Links\发展海洋经济-5.jpg"/>
          <p:cNvPicPr>
            <a:picLocks noChangeAspect="1" noChangeArrowheads="1"/>
          </p:cNvPicPr>
          <p:nvPr/>
        </p:nvPicPr>
        <p:blipFill>
          <a:blip r:embed="rId3"/>
          <a:srcRect/>
          <a:stretch>
            <a:fillRect/>
          </a:stretch>
        </p:blipFill>
        <p:spPr bwMode="auto">
          <a:xfrm>
            <a:off x="237918" y="4024144"/>
            <a:ext cx="1548000" cy="1548000"/>
          </a:xfrm>
          <a:prstGeom prst="rect">
            <a:avLst/>
          </a:prstGeom>
          <a:noFill/>
        </p:spPr>
      </p:pic>
      <p:pic>
        <p:nvPicPr>
          <p:cNvPr id="32772" name="Picture 4" descr="C:\Users\lenovo\Desktop\海洋局英文简介\Links\发展海洋经济-6.jpg"/>
          <p:cNvPicPr>
            <a:picLocks noChangeAspect="1" noChangeArrowheads="1"/>
          </p:cNvPicPr>
          <p:nvPr/>
        </p:nvPicPr>
        <p:blipFill>
          <a:blip r:embed="rId4" cstate="print"/>
          <a:srcRect/>
          <a:stretch>
            <a:fillRect/>
          </a:stretch>
        </p:blipFill>
        <p:spPr bwMode="auto">
          <a:xfrm>
            <a:off x="7358082" y="4024144"/>
            <a:ext cx="1548000" cy="1548000"/>
          </a:xfrm>
          <a:prstGeom prst="rect">
            <a:avLst/>
          </a:prstGeom>
          <a:noFill/>
        </p:spPr>
      </p:pic>
      <p:pic>
        <p:nvPicPr>
          <p:cNvPr id="32773" name="Picture 5" descr="C:\Users\lenovo\Desktop\海洋局英文简介\Links\发展海洋经济-9.jpg"/>
          <p:cNvPicPr>
            <a:picLocks noChangeAspect="1" noChangeArrowheads="1"/>
          </p:cNvPicPr>
          <p:nvPr/>
        </p:nvPicPr>
        <p:blipFill>
          <a:blip r:embed="rId5"/>
          <a:srcRect/>
          <a:stretch>
            <a:fillRect/>
          </a:stretch>
        </p:blipFill>
        <p:spPr bwMode="auto">
          <a:xfrm>
            <a:off x="4662987" y="4024144"/>
            <a:ext cx="2409343" cy="1548000"/>
          </a:xfrm>
          <a:prstGeom prst="rect">
            <a:avLst/>
          </a:prstGeom>
          <a:noFill/>
        </p:spPr>
      </p:pic>
      <p:pic>
        <p:nvPicPr>
          <p:cNvPr id="32776" name="Picture 8" descr="d:\program files\360se6\User Data\temp\201209041301180.jpg"/>
          <p:cNvPicPr>
            <a:picLocks noChangeAspect="1" noChangeArrowheads="1"/>
          </p:cNvPicPr>
          <p:nvPr/>
        </p:nvPicPr>
        <p:blipFill>
          <a:blip r:embed="rId6">
            <a:clrChange>
              <a:clrFrom>
                <a:srgbClr val="F3F5F4"/>
              </a:clrFrom>
              <a:clrTo>
                <a:srgbClr val="F3F5F4">
                  <a:alpha val="0"/>
                </a:srgbClr>
              </a:clrTo>
            </a:clrChange>
          </a:blip>
          <a:srcRect b="18354"/>
          <a:stretch>
            <a:fillRect/>
          </a:stretch>
        </p:blipFill>
        <p:spPr bwMode="auto">
          <a:xfrm rot="2766205" flipH="1">
            <a:off x="895312" y="1568272"/>
            <a:ext cx="2616116" cy="160196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712263" y="2053285"/>
            <a:ext cx="4894289"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8.Ocean International Cooperation</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3712263" y="2556217"/>
            <a:ext cx="5429224" cy="1015663"/>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Conduct international cooperation and exchange</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Participate in ocean-related international consultation and negotiation</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Organize the implementation  of international ocean-related conventions and treaties like UN Convention on the Law of the Sea, the Treaty on Antarctica</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Affairs related to China of polar regions, high sea and international seabed area</a:t>
            </a:r>
            <a:endParaRPr lang="zh-CN" altLang="en-US" sz="1200" dirty="0">
              <a:solidFill>
                <a:schemeClr val="bg1"/>
              </a:solidFill>
            </a:endParaRPr>
          </a:p>
        </p:txBody>
      </p:sp>
      <p:sp>
        <p:nvSpPr>
          <p:cNvPr id="13" name="TextBox 12"/>
          <p:cNvSpPr txBox="1"/>
          <p:nvPr/>
        </p:nvSpPr>
        <p:spPr>
          <a:xfrm>
            <a:off x="3740197" y="3600738"/>
            <a:ext cx="5330305"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CONSULATION     CONVENTIONS AND TREATIES      POLAR AND HIGH SEA</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794" name="Picture 2" descr="C:\Users\lenovo\Desktop\海洋局英文简介\Links\官员合影12X20英寸ok.jpg"/>
          <p:cNvPicPr>
            <a:picLocks noChangeAspect="1" noChangeArrowheads="1"/>
          </p:cNvPicPr>
          <p:nvPr/>
        </p:nvPicPr>
        <p:blipFill>
          <a:blip r:embed="rId1" cstate="print"/>
          <a:srcRect/>
          <a:stretch>
            <a:fillRect/>
          </a:stretch>
        </p:blipFill>
        <p:spPr bwMode="auto">
          <a:xfrm>
            <a:off x="6215074" y="4000508"/>
            <a:ext cx="2578105" cy="1548000"/>
          </a:xfrm>
          <a:prstGeom prst="rect">
            <a:avLst/>
          </a:prstGeom>
          <a:noFill/>
        </p:spPr>
      </p:pic>
      <p:pic>
        <p:nvPicPr>
          <p:cNvPr id="33795" name="Picture 3" descr="C:\Users\lenovo\Desktop\海洋局英文简介\Links\_MG_8533.JPG"/>
          <p:cNvPicPr>
            <a:picLocks noChangeAspect="1" noChangeArrowheads="1"/>
          </p:cNvPicPr>
          <p:nvPr/>
        </p:nvPicPr>
        <p:blipFill>
          <a:blip r:embed="rId2"/>
          <a:srcRect/>
          <a:stretch>
            <a:fillRect/>
          </a:stretch>
        </p:blipFill>
        <p:spPr bwMode="auto">
          <a:xfrm>
            <a:off x="3443790" y="4000508"/>
            <a:ext cx="2342656" cy="1548000"/>
          </a:xfrm>
          <a:prstGeom prst="rect">
            <a:avLst/>
          </a:prstGeom>
          <a:noFill/>
        </p:spPr>
      </p:pic>
      <p:pic>
        <p:nvPicPr>
          <p:cNvPr id="33796" name="Picture 4" descr="C:\Users\lenovo\Desktop\海洋局英文简介\Links\20X12寸1张(1)x.jpg"/>
          <p:cNvPicPr>
            <a:picLocks noChangeAspect="1" noChangeArrowheads="1"/>
          </p:cNvPicPr>
          <p:nvPr/>
        </p:nvPicPr>
        <p:blipFill>
          <a:blip r:embed="rId3" cstate="print"/>
          <a:srcRect/>
          <a:stretch>
            <a:fillRect/>
          </a:stretch>
        </p:blipFill>
        <p:spPr bwMode="auto">
          <a:xfrm>
            <a:off x="357158" y="4000508"/>
            <a:ext cx="2581547" cy="1548000"/>
          </a:xfrm>
          <a:prstGeom prst="rect">
            <a:avLst/>
          </a:prstGeom>
          <a:noFill/>
        </p:spPr>
      </p:pic>
      <p:pic>
        <p:nvPicPr>
          <p:cNvPr id="33797" name="Picture 5"/>
          <p:cNvPicPr>
            <a:picLocks noChangeAspect="1" noChangeArrowheads="1"/>
          </p:cNvPicPr>
          <p:nvPr/>
        </p:nvPicPr>
        <p:blipFill>
          <a:blip r:embed="rId4">
            <a:clrChange>
              <a:clrFrom>
                <a:srgbClr val="161815"/>
              </a:clrFrom>
              <a:clrTo>
                <a:srgbClr val="161815">
                  <a:alpha val="0"/>
                </a:srgbClr>
              </a:clrTo>
            </a:clrChange>
          </a:blip>
          <a:srcRect/>
          <a:stretch>
            <a:fillRect/>
          </a:stretch>
        </p:blipFill>
        <p:spPr bwMode="auto">
          <a:xfrm>
            <a:off x="4500562" y="142856"/>
            <a:ext cx="4500594" cy="1766589"/>
          </a:xfrm>
          <a:prstGeom prst="rect">
            <a:avLst/>
          </a:prstGeom>
          <a:noFill/>
          <a:ln w="9525">
            <a:noFill/>
            <a:miter lim="800000"/>
            <a:headEnd/>
            <a:tailEnd/>
          </a:ln>
          <a:effectLst/>
        </p:spPr>
      </p:pic>
      <p:pic>
        <p:nvPicPr>
          <p:cNvPr id="33799" name="Picture 7" descr="d:\program files\360se6\User Data\temp\2010820133727.jpg"/>
          <p:cNvPicPr>
            <a:picLocks noChangeAspect="1" noChangeArrowheads="1"/>
          </p:cNvPicPr>
          <p:nvPr/>
        </p:nvPicPr>
        <p:blipFill>
          <a:blip r:embed="rId5">
            <a:clrChange>
              <a:clrFrom>
                <a:srgbClr val="191B16"/>
              </a:clrFrom>
              <a:clrTo>
                <a:srgbClr val="191B16">
                  <a:alpha val="0"/>
                </a:srgbClr>
              </a:clrTo>
            </a:clrChange>
          </a:blip>
          <a:srcRect/>
          <a:stretch>
            <a:fillRect/>
          </a:stretch>
        </p:blipFill>
        <p:spPr bwMode="auto">
          <a:xfrm>
            <a:off x="500034" y="1142988"/>
            <a:ext cx="2643206" cy="2357454"/>
          </a:xfrm>
          <a:prstGeom prst="rect">
            <a:avLst/>
          </a:prstGeom>
          <a:noFill/>
          <a:effectLst>
            <a:glow rad="228600">
              <a:schemeClr val="accent4">
                <a:satMod val="175000"/>
                <a:alpha val="40000"/>
              </a:schemeClr>
            </a:glo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198" name="Picture 6" descr="C:\Users\lenovo\Desktop\海洋局英文简介\Links\中山.jpg"/>
          <p:cNvPicPr>
            <a:picLocks noChangeAspect="1" noChangeArrowheads="1"/>
          </p:cNvPicPr>
          <p:nvPr/>
        </p:nvPicPr>
        <p:blipFill>
          <a:blip r:embed="rId1"/>
          <a:srcRect/>
          <a:stretch>
            <a:fillRect/>
          </a:stretch>
        </p:blipFill>
        <p:spPr bwMode="auto">
          <a:xfrm>
            <a:off x="6929453" y="1857367"/>
            <a:ext cx="2028228" cy="1476000"/>
          </a:xfrm>
          <a:prstGeom prst="rect">
            <a:avLst/>
          </a:prstGeom>
          <a:noFill/>
        </p:spPr>
      </p:pic>
      <p:sp>
        <p:nvSpPr>
          <p:cNvPr id="20" name="矩形 19"/>
          <p:cNvSpPr/>
          <p:nvPr/>
        </p:nvSpPr>
        <p:spPr>
          <a:xfrm>
            <a:off x="71406" y="1000112"/>
            <a:ext cx="3780000"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1406" y="838104"/>
            <a:ext cx="3780000"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1406" y="712096"/>
            <a:ext cx="3780000" cy="7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31532" y="266600"/>
            <a:ext cx="4038285" cy="954107"/>
          </a:xfrm>
          <a:prstGeom prst="rect">
            <a:avLst/>
          </a:prstGeom>
          <a:noFill/>
        </p:spPr>
        <p:txBody>
          <a:bodyPr wrap="none" rtlCol="0">
            <a:spAutoFit/>
          </a:bodyPr>
          <a:lstStyle/>
          <a:p>
            <a:r>
              <a:rPr lang="en-US" altLang="zh-CN" sz="2800" dirty="0" smtClean="0">
                <a:solidFill>
                  <a:schemeClr val="bg1"/>
                </a:solidFill>
                <a:latin typeface="Impact" panose="020B0806030902050204" pitchFamily="34" charset="0"/>
                <a:ea typeface="Arial Unicode MS" pitchFamily="34" charset="-122"/>
                <a:cs typeface="Arial" panose="020B0604020202020204" pitchFamily="34" charset="0"/>
              </a:rPr>
              <a:t>Polar Scientific Expedition</a:t>
            </a:r>
            <a:endParaRPr lang="en-US" altLang="zh-CN" sz="2800" dirty="0" smtClean="0">
              <a:solidFill>
                <a:schemeClr val="bg1"/>
              </a:solidFill>
              <a:latin typeface="Impact" panose="020B0806030902050204" pitchFamily="34" charset="0"/>
              <a:ea typeface="Arial Unicode MS" pitchFamily="34" charset="-122"/>
              <a:cs typeface="Arial" panose="020B0604020202020204" pitchFamily="34" charset="0"/>
            </a:endParaRPr>
          </a:p>
          <a:p>
            <a:endParaRPr lang="zh-CN" altLang="en-US" sz="2800" dirty="0">
              <a:solidFill>
                <a:schemeClr val="bg1"/>
              </a:solidFill>
              <a:latin typeface="Impact" panose="020B0806030902050204" pitchFamily="34" charset="0"/>
              <a:ea typeface="Arial Unicode MS" pitchFamily="34" charset="-122"/>
              <a:cs typeface="Arial" panose="020B0604020202020204" pitchFamily="34" charset="0"/>
            </a:endParaRPr>
          </a:p>
        </p:txBody>
      </p:sp>
      <p:sp>
        <p:nvSpPr>
          <p:cNvPr id="27" name="矩形 26"/>
          <p:cNvSpPr/>
          <p:nvPr/>
        </p:nvSpPr>
        <p:spPr>
          <a:xfrm>
            <a:off x="71406" y="606922"/>
            <a:ext cx="2196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8194" name="Picture 2" descr="C:\Users\lenovo\Desktop\海洋局英文简介\Links\黄河站.jpg"/>
          <p:cNvPicPr>
            <a:picLocks noChangeAspect="1" noChangeArrowheads="1"/>
          </p:cNvPicPr>
          <p:nvPr/>
        </p:nvPicPr>
        <p:blipFill>
          <a:blip r:embed="rId2" cstate="print"/>
          <a:srcRect/>
          <a:stretch>
            <a:fillRect/>
          </a:stretch>
        </p:blipFill>
        <p:spPr bwMode="auto">
          <a:xfrm>
            <a:off x="4857752" y="219426"/>
            <a:ext cx="2451781" cy="1495066"/>
          </a:xfrm>
          <a:prstGeom prst="rect">
            <a:avLst/>
          </a:prstGeom>
          <a:noFill/>
        </p:spPr>
      </p:pic>
      <p:pic>
        <p:nvPicPr>
          <p:cNvPr id="8195" name="Picture 3" descr="C:\Users\lenovo\Desktop\海洋局英文简介\Links\昆仑站.jpg"/>
          <p:cNvPicPr>
            <a:picLocks noChangeAspect="1" noChangeArrowheads="1"/>
          </p:cNvPicPr>
          <p:nvPr/>
        </p:nvPicPr>
        <p:blipFill>
          <a:blip r:embed="rId3"/>
          <a:srcRect/>
          <a:stretch>
            <a:fillRect/>
          </a:stretch>
        </p:blipFill>
        <p:spPr bwMode="auto">
          <a:xfrm>
            <a:off x="3303393" y="3857632"/>
            <a:ext cx="2697367" cy="1800000"/>
          </a:xfrm>
          <a:prstGeom prst="rect">
            <a:avLst/>
          </a:prstGeom>
          <a:noFill/>
        </p:spPr>
      </p:pic>
      <p:pic>
        <p:nvPicPr>
          <p:cNvPr id="8196" name="Picture 4" descr="C:\Users\lenovo\Desktop\海洋局英文简介\Links\泰山.jpg"/>
          <p:cNvPicPr>
            <a:picLocks noChangeAspect="1" noChangeArrowheads="1"/>
          </p:cNvPicPr>
          <p:nvPr/>
        </p:nvPicPr>
        <p:blipFill>
          <a:blip r:embed="rId4" cstate="print"/>
          <a:srcRect/>
          <a:stretch>
            <a:fillRect/>
          </a:stretch>
        </p:blipFill>
        <p:spPr bwMode="auto">
          <a:xfrm>
            <a:off x="6227102" y="3557830"/>
            <a:ext cx="2416864" cy="1800000"/>
          </a:xfrm>
          <a:prstGeom prst="rect">
            <a:avLst/>
          </a:prstGeom>
          <a:noFill/>
        </p:spPr>
      </p:pic>
      <p:pic>
        <p:nvPicPr>
          <p:cNvPr id="8197" name="Picture 5" descr="C:\Users\lenovo\Desktop\海洋局英文简介\Links\长城.jpg"/>
          <p:cNvPicPr>
            <a:picLocks noChangeAspect="1" noChangeArrowheads="1"/>
          </p:cNvPicPr>
          <p:nvPr/>
        </p:nvPicPr>
        <p:blipFill>
          <a:blip r:embed="rId5" cstate="print"/>
          <a:srcRect/>
          <a:stretch>
            <a:fillRect/>
          </a:stretch>
        </p:blipFill>
        <p:spPr bwMode="auto">
          <a:xfrm>
            <a:off x="428596" y="3357566"/>
            <a:ext cx="2700371" cy="1800000"/>
          </a:xfrm>
          <a:prstGeom prst="rect">
            <a:avLst/>
          </a:prstGeom>
          <a:noFill/>
        </p:spPr>
      </p:pic>
      <p:pic>
        <p:nvPicPr>
          <p:cNvPr id="8199" name="Picture 7" descr="C:\Users\lenovo\Desktop\海洋局英文简介\Links\登顶.jpg"/>
          <p:cNvPicPr>
            <a:picLocks noChangeAspect="1" noChangeArrowheads="1"/>
          </p:cNvPicPr>
          <p:nvPr/>
        </p:nvPicPr>
        <p:blipFill>
          <a:blip r:embed="rId6" cstate="print"/>
          <a:srcRect/>
          <a:stretch>
            <a:fillRect/>
          </a:stretch>
        </p:blipFill>
        <p:spPr bwMode="auto">
          <a:xfrm>
            <a:off x="214282" y="1285864"/>
            <a:ext cx="2547902" cy="1910927"/>
          </a:xfrm>
          <a:prstGeom prst="rect">
            <a:avLst/>
          </a:prstGeom>
          <a:noFill/>
        </p:spPr>
      </p:pic>
      <p:pic>
        <p:nvPicPr>
          <p:cNvPr id="8193" name="Picture 1" descr="C:\Users\lenovo\Desktop\海洋局英文简介\Links\改装后雪龙1.jpg"/>
          <p:cNvPicPr>
            <a:picLocks noChangeAspect="1" noChangeArrowheads="1"/>
          </p:cNvPicPr>
          <p:nvPr/>
        </p:nvPicPr>
        <p:blipFill>
          <a:blip r:embed="rId7" cstate="print"/>
          <a:srcRect/>
          <a:stretch>
            <a:fillRect/>
          </a:stretch>
        </p:blipFill>
        <p:spPr bwMode="auto">
          <a:xfrm>
            <a:off x="2714612" y="1500178"/>
            <a:ext cx="3786214" cy="2522937"/>
          </a:xfrm>
          <a:prstGeom prst="rect">
            <a:avLst/>
          </a:prstGeom>
          <a:noFill/>
          <a:effectLst>
            <a:outerShdw blurRad="342900" dist="381000" dir="2940000" sx="103000" sy="103000" algn="tl" rotWithShape="0">
              <a:prstClr val="black">
                <a:alpha val="40000"/>
              </a:prstClr>
            </a:outerShdw>
          </a:effectLst>
          <a:scene3d>
            <a:camera prst="orthographicFront"/>
            <a:lightRig rig="threePt" dir="t"/>
          </a:scene3d>
          <a:sp3d>
            <a:bevelT w="139700" h="139700" prst="divot"/>
          </a:sp3d>
        </p:spPr>
      </p:pic>
      <p:pic>
        <p:nvPicPr>
          <p:cNvPr id="32" name="Picture 8" descr="d:\program files\360se6\User Data\temp\9c16fdfaaf51f3de8b74dd5495eef01f3a29793f.jpg"/>
          <p:cNvPicPr>
            <a:picLocks noChangeAspect="1" noChangeArrowheads="1"/>
          </p:cNvPicPr>
          <p:nvPr/>
        </p:nvPicPr>
        <p:blipFill>
          <a:blip r:embed="rId8"/>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矩形 3"/>
          <p:cNvSpPr/>
          <p:nvPr/>
        </p:nvSpPr>
        <p:spPr>
          <a:xfrm>
            <a:off x="0" y="1000112"/>
            <a:ext cx="3672000"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838104"/>
            <a:ext cx="3672000"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712096"/>
            <a:ext cx="3672000" cy="7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31532" y="266600"/>
            <a:ext cx="3585597" cy="523220"/>
          </a:xfrm>
          <a:prstGeom prst="rect">
            <a:avLst/>
          </a:prstGeom>
          <a:noFill/>
        </p:spPr>
        <p:txBody>
          <a:bodyPr wrap="none" rtlCol="0">
            <a:spAutoFit/>
          </a:bodyPr>
          <a:lstStyle/>
          <a:p>
            <a:r>
              <a:rPr lang="en-US" altLang="zh-CN" sz="2800" dirty="0" smtClean="0">
                <a:solidFill>
                  <a:schemeClr val="bg1"/>
                </a:solidFill>
                <a:latin typeface="Impact" panose="020B0806030902050204" pitchFamily="34" charset="0"/>
                <a:ea typeface="Arial Unicode MS" pitchFamily="34" charset="-122"/>
                <a:cs typeface="Arial" panose="020B0604020202020204" pitchFamily="34" charset="0"/>
              </a:rPr>
              <a:t>JIAOLONG  SUBMERSIBLE</a:t>
            </a:r>
            <a:endParaRPr lang="zh-CN" altLang="en-US" sz="2800" dirty="0">
              <a:solidFill>
                <a:schemeClr val="bg1"/>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0" y="480914"/>
            <a:ext cx="2196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2" name="Picture 2" descr="C:\Users\lenovo\Desktop\海洋局英文简介\Links\11蛟龙号7000米级海试第三次下潜结束，回收蛟龙号潜水器IMG_3235 - 副本.JPG"/>
          <p:cNvPicPr>
            <a:picLocks noChangeAspect="1" noChangeArrowheads="1"/>
          </p:cNvPicPr>
          <p:nvPr/>
        </p:nvPicPr>
        <p:blipFill>
          <a:blip r:embed="rId1" cstate="print"/>
          <a:srcRect/>
          <a:stretch>
            <a:fillRect/>
          </a:stretch>
        </p:blipFill>
        <p:spPr bwMode="auto">
          <a:xfrm>
            <a:off x="1928794" y="2800706"/>
            <a:ext cx="4052604" cy="2700000"/>
          </a:xfrm>
          <a:prstGeom prst="rect">
            <a:avLst/>
          </a:prstGeom>
          <a:noFill/>
        </p:spPr>
      </p:pic>
      <p:pic>
        <p:nvPicPr>
          <p:cNvPr id="23" name="Picture 3" descr="C:\Users\lenovo\Desktop\海洋局英文简介\Links\22、蛟龙号7000米级海试第三次下潜布放标志物。照片 187 - 副本.jpg"/>
          <p:cNvPicPr>
            <a:picLocks noChangeAspect="1" noChangeArrowheads="1"/>
          </p:cNvPicPr>
          <p:nvPr/>
        </p:nvPicPr>
        <p:blipFill>
          <a:blip r:embed="rId2" cstate="print"/>
          <a:srcRect/>
          <a:stretch>
            <a:fillRect/>
          </a:stretch>
        </p:blipFill>
        <p:spPr bwMode="auto">
          <a:xfrm>
            <a:off x="6072198" y="1229070"/>
            <a:ext cx="2880232" cy="2160000"/>
          </a:xfrm>
          <a:prstGeom prst="rect">
            <a:avLst/>
          </a:prstGeom>
          <a:noFill/>
        </p:spPr>
      </p:pic>
      <p:pic>
        <p:nvPicPr>
          <p:cNvPr id="24" name="Picture 4" descr="C:\Users\lenovo\Desktop\海洋局英文简介\Links\31、蛟龙号7000米级海试第三次下潜采集海参照片。 306 - 副本.jpg"/>
          <p:cNvPicPr>
            <a:picLocks noChangeAspect="1" noChangeArrowheads="1"/>
          </p:cNvPicPr>
          <p:nvPr/>
        </p:nvPicPr>
        <p:blipFill>
          <a:blip r:embed="rId3"/>
          <a:srcRect/>
          <a:stretch>
            <a:fillRect/>
          </a:stretch>
        </p:blipFill>
        <p:spPr bwMode="auto">
          <a:xfrm>
            <a:off x="3500430" y="857830"/>
            <a:ext cx="2401205" cy="1800000"/>
          </a:xfrm>
          <a:prstGeom prst="rect">
            <a:avLst/>
          </a:prstGeom>
          <a:noFill/>
        </p:spPr>
      </p:pic>
      <p:pic>
        <p:nvPicPr>
          <p:cNvPr id="27" name="Picture 5" descr="C:\Users\lenovo\Desktop\海洋局英文简介\Links\图片2 副本.jpg"/>
          <p:cNvPicPr>
            <a:picLocks noChangeAspect="1" noChangeArrowheads="1"/>
          </p:cNvPicPr>
          <p:nvPr/>
        </p:nvPicPr>
        <p:blipFill>
          <a:blip r:embed="rId4"/>
          <a:srcRect/>
          <a:stretch>
            <a:fillRect/>
          </a:stretch>
        </p:blipFill>
        <p:spPr bwMode="auto">
          <a:xfrm>
            <a:off x="6072198" y="3515086"/>
            <a:ext cx="2647924" cy="1980000"/>
          </a:xfrm>
          <a:prstGeom prst="rect">
            <a:avLst/>
          </a:prstGeom>
          <a:noFill/>
        </p:spPr>
      </p:pic>
      <p:pic>
        <p:nvPicPr>
          <p:cNvPr id="29" name="Picture 8" descr="d:\program files\360se6\User Data\temp\9c16fdfaaf51f3de8b74dd5495eef01f3a29793f.jpg"/>
          <p:cNvPicPr>
            <a:picLocks noChangeAspect="1" noChangeArrowheads="1"/>
          </p:cNvPicPr>
          <p:nvPr/>
        </p:nvPicPr>
        <p:blipFill>
          <a:blip r:embed="rId5"/>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143240" y="2053285"/>
            <a:ext cx="5576206" cy="1200329"/>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Ocean Administrative Law Enforcement</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a:p>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 </a:t>
            </a:r>
            <a:endParaRPr lang="zh-CN" altLang="en-US" sz="2400" dirty="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3143240" y="2556217"/>
            <a:ext cx="5786478" cy="1015663"/>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Conduct maritime law enforcement  in the sea areas under China’s jurisdiction </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National maritime safety and security, Fishery, sea area use and management, island affairs, ocean mineral resource, sea bed cable and pipeline laying, ocean survey, and inspect on foreign related marine scientific research activities</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investigation and prosecution on marine environment pollution accident</a:t>
            </a:r>
            <a:endParaRPr lang="zh-CN" altLang="en-US" sz="1200" dirty="0">
              <a:solidFill>
                <a:schemeClr val="bg1"/>
              </a:solidFill>
            </a:endParaRPr>
          </a:p>
        </p:txBody>
      </p:sp>
      <p:sp>
        <p:nvSpPr>
          <p:cNvPr id="13" name="TextBox 12"/>
          <p:cNvSpPr txBox="1"/>
          <p:nvPr/>
        </p:nvSpPr>
        <p:spPr>
          <a:xfrm>
            <a:off x="3143240" y="3600738"/>
            <a:ext cx="4333238"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 JURISDICTION                 SAFEGUARD            PRESECUTION</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602" name="Picture 2" descr="C:\Users\lenovo\Desktop\海洋局英文简介\Links\5wwww.jpg"/>
          <p:cNvPicPr>
            <a:picLocks noChangeAspect="1" noChangeArrowheads="1"/>
          </p:cNvPicPr>
          <p:nvPr/>
        </p:nvPicPr>
        <p:blipFill>
          <a:blip r:embed="rId1"/>
          <a:srcRect/>
          <a:stretch>
            <a:fillRect/>
          </a:stretch>
        </p:blipFill>
        <p:spPr bwMode="auto">
          <a:xfrm>
            <a:off x="428596" y="3929070"/>
            <a:ext cx="2265004" cy="1512000"/>
          </a:xfrm>
          <a:prstGeom prst="rect">
            <a:avLst/>
          </a:prstGeom>
          <a:noFill/>
        </p:spPr>
      </p:pic>
      <p:pic>
        <p:nvPicPr>
          <p:cNvPr id="25603" name="Picture 3" descr="C:\Users\lenovo\Desktop\海洋局英文简介\Links\1374889655_96748300[1].jpg"/>
          <p:cNvPicPr>
            <a:picLocks noChangeAspect="1" noChangeArrowheads="1"/>
          </p:cNvPicPr>
          <p:nvPr/>
        </p:nvPicPr>
        <p:blipFill>
          <a:blip r:embed="rId2" cstate="print"/>
          <a:srcRect/>
          <a:stretch>
            <a:fillRect/>
          </a:stretch>
        </p:blipFill>
        <p:spPr bwMode="auto">
          <a:xfrm>
            <a:off x="6549699" y="142856"/>
            <a:ext cx="2308581" cy="1512000"/>
          </a:xfrm>
          <a:prstGeom prst="rect">
            <a:avLst/>
          </a:prstGeom>
          <a:noFill/>
        </p:spPr>
      </p:pic>
      <p:pic>
        <p:nvPicPr>
          <p:cNvPr id="25604" name="Picture 4" descr="C:\Users\lenovo\Desktop\海洋局英文简介\Links\海监人员在石油平台执法.jpg"/>
          <p:cNvPicPr>
            <a:picLocks noChangeAspect="1" noChangeArrowheads="1"/>
          </p:cNvPicPr>
          <p:nvPr/>
        </p:nvPicPr>
        <p:blipFill>
          <a:blip r:embed="rId3" cstate="print"/>
          <a:srcRect/>
          <a:stretch>
            <a:fillRect/>
          </a:stretch>
        </p:blipFill>
        <p:spPr bwMode="auto">
          <a:xfrm>
            <a:off x="2857488" y="4131582"/>
            <a:ext cx="2273511" cy="1512000"/>
          </a:xfrm>
          <a:prstGeom prst="rect">
            <a:avLst/>
          </a:prstGeom>
          <a:noFill/>
        </p:spPr>
      </p:pic>
      <p:pic>
        <p:nvPicPr>
          <p:cNvPr id="25605" name="Picture 5" descr="C:\Users\lenovo\Desktop\海洋局英文简介\Links\3 平台监视.jpg"/>
          <p:cNvPicPr>
            <a:picLocks noChangeAspect="1" noChangeArrowheads="1"/>
          </p:cNvPicPr>
          <p:nvPr/>
        </p:nvPicPr>
        <p:blipFill>
          <a:blip r:embed="rId4" cstate="print"/>
          <a:srcRect/>
          <a:stretch>
            <a:fillRect/>
          </a:stretch>
        </p:blipFill>
        <p:spPr bwMode="auto">
          <a:xfrm>
            <a:off x="4000496" y="428608"/>
            <a:ext cx="2393707" cy="1512000"/>
          </a:xfrm>
          <a:prstGeom prst="rect">
            <a:avLst/>
          </a:prstGeom>
          <a:noFill/>
        </p:spPr>
      </p:pic>
      <p:pic>
        <p:nvPicPr>
          <p:cNvPr id="19" name="图片 18" descr="图片5_副本.png"/>
          <p:cNvPicPr>
            <a:picLocks noChangeAspect="1"/>
          </p:cNvPicPr>
          <p:nvPr/>
        </p:nvPicPr>
        <p:blipFill>
          <a:blip r:embed="rId5" cstate="print"/>
          <a:stretch>
            <a:fillRect/>
          </a:stretch>
        </p:blipFill>
        <p:spPr>
          <a:xfrm>
            <a:off x="785786" y="1339880"/>
            <a:ext cx="2162791" cy="2232000"/>
          </a:xfrm>
          <a:prstGeom prst="rect">
            <a:avLst/>
          </a:prstGeom>
        </p:spPr>
      </p:pic>
      <p:pic>
        <p:nvPicPr>
          <p:cNvPr id="20" name="Picture 8" descr="d:\program files\360se6\User Data\temp\9c16fdfaaf51f3de8b74dd5495eef01f3a29793f.jpg"/>
          <p:cNvPicPr>
            <a:picLocks noChangeAspect="1" noChangeArrowheads="1"/>
          </p:cNvPicPr>
          <p:nvPr/>
        </p:nvPicPr>
        <p:blipFill>
          <a:blip r:embed="rId6"/>
          <a:stretch>
            <a:fillRect/>
          </a:stretch>
        </p:blipFill>
        <p:spPr bwMode="auto">
          <a:xfrm>
            <a:off x="8001024" y="4674781"/>
            <a:ext cx="900000" cy="89736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矩形 4"/>
          <p:cNvSpPr/>
          <p:nvPr/>
        </p:nvSpPr>
        <p:spPr>
          <a:xfrm>
            <a:off x="0" y="1849388"/>
            <a:ext cx="9144000" cy="22322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56135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400481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203848" y="2172260"/>
            <a:ext cx="4368548" cy="1200329"/>
          </a:xfrm>
          <a:prstGeom prst="rect">
            <a:avLst/>
          </a:prstGeom>
        </p:spPr>
        <p:txBody>
          <a:bodyPr wrap="square">
            <a:spAutoFit/>
          </a:bodyPr>
          <a:lstStyle/>
          <a:p>
            <a:pPr algn="just">
              <a:lnSpc>
                <a:spcPct val="150000"/>
              </a:lnSpc>
            </a:pPr>
            <a:r>
              <a:rPr lang="en-GB" sz="1200" dirty="0" smtClean="0"/>
              <a:t>As a government agency, SOA also undertake the routine work of National ocean Committee, to carry out other relevant work required by the State Council, National Ocean Committee and the Ministry of Land Resources</a:t>
            </a:r>
            <a:endParaRPr lang="zh-CN" altLang="en-US" sz="1200" dirty="0">
              <a:solidFill>
                <a:schemeClr val="tx1">
                  <a:lumMod val="85000"/>
                  <a:lumOff val="15000"/>
                </a:schemeClr>
              </a:solidFill>
            </a:endParaRPr>
          </a:p>
        </p:txBody>
      </p:sp>
      <p:sp>
        <p:nvSpPr>
          <p:cNvPr id="13" name="TextBox 12"/>
          <p:cNvSpPr txBox="1"/>
          <p:nvPr/>
        </p:nvSpPr>
        <p:spPr>
          <a:xfrm>
            <a:off x="285720" y="193204"/>
            <a:ext cx="1535998" cy="369332"/>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ea typeface="Arial Unicode MS" pitchFamily="34" charset="-122"/>
                <a:cs typeface="Arial" panose="020B0604020202020204" pitchFamily="34" charset="0"/>
              </a:rPr>
              <a:t>FURTHER MORE</a:t>
            </a:r>
            <a:endParaRPr lang="zh-CN" altLang="en-US" dirty="0">
              <a:solidFill>
                <a:schemeClr val="bg1"/>
              </a:solidFill>
              <a:latin typeface="Impact" panose="020B0806030902050204" pitchFamily="34" charset="0"/>
              <a:ea typeface="Arial Unicode MS" pitchFamily="34" charset="-122"/>
              <a:cs typeface="Arial" panose="020B0604020202020204" pitchFamily="34" charset="0"/>
            </a:endParaRPr>
          </a:p>
        </p:txBody>
      </p:sp>
      <p:sp>
        <p:nvSpPr>
          <p:cNvPr id="14" name="矩形 13"/>
          <p:cNvSpPr/>
          <p:nvPr/>
        </p:nvSpPr>
        <p:spPr>
          <a:xfrm>
            <a:off x="359728" y="517244"/>
            <a:ext cx="176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4098" name="Picture 2" descr="d:\program files\360se6\User Data\temp\4946096_142345093685_2.jpg"/>
          <p:cNvPicPr>
            <a:picLocks noChangeAspect="1" noChangeArrowheads="1"/>
          </p:cNvPicPr>
          <p:nvPr/>
        </p:nvPicPr>
        <p:blipFill>
          <a:blip r:embed="rId1" cstate="print"/>
          <a:srcRect/>
          <a:stretch>
            <a:fillRect/>
          </a:stretch>
        </p:blipFill>
        <p:spPr bwMode="auto">
          <a:xfrm>
            <a:off x="1000100" y="1986194"/>
            <a:ext cx="1617188" cy="1727978"/>
          </a:xfrm>
          <a:prstGeom prst="rect">
            <a:avLst/>
          </a:prstGeom>
          <a:noFill/>
        </p:spPr>
      </p:pic>
      <p:pic>
        <p:nvPicPr>
          <p:cNvPr id="4100" name="Picture 4" descr="d:\program files\360se6\User Data\temp\02b1OOOPICae.jpg"/>
          <p:cNvPicPr>
            <a:picLocks noChangeAspect="1" noChangeArrowheads="1"/>
          </p:cNvPicPr>
          <p:nvPr/>
        </p:nvPicPr>
        <p:blipFill>
          <a:blip r:embed="rId2" cstate="print"/>
          <a:srcRect/>
          <a:stretch>
            <a:fillRect/>
          </a:stretch>
        </p:blipFill>
        <p:spPr bwMode="auto">
          <a:xfrm>
            <a:off x="7143768" y="3286128"/>
            <a:ext cx="799544" cy="540000"/>
          </a:xfrm>
          <a:prstGeom prst="rect">
            <a:avLst/>
          </a:prstGeom>
          <a:noFill/>
        </p:spPr>
      </p:pic>
      <p:sp>
        <p:nvSpPr>
          <p:cNvPr id="15" name="矩形 14"/>
          <p:cNvSpPr/>
          <p:nvPr/>
        </p:nvSpPr>
        <p:spPr>
          <a:xfrm>
            <a:off x="0" y="1520816"/>
            <a:ext cx="3608745" cy="369332"/>
          </a:xfrm>
          <a:prstGeom prst="rect">
            <a:avLst/>
          </a:prstGeom>
        </p:spPr>
        <p:txBody>
          <a:bodyPr wrap="none">
            <a:spAutoFit/>
          </a:bodyPr>
          <a:lstStyle/>
          <a:p>
            <a:r>
              <a:rPr lang="en-US" altLang="zh-CN" dirty="0" smtClean="0">
                <a:solidFill>
                  <a:schemeClr val="bg1"/>
                </a:solidFill>
                <a:latin typeface="Arial" panose="020B0604020202020204" pitchFamily="34" charset="0"/>
                <a:cs typeface="Arial" panose="020B0604020202020204" pitchFamily="34" charset="0"/>
              </a:rPr>
              <a:t>The State Oceanic Administration</a:t>
            </a:r>
            <a:endParaRPr lang="zh-CN" altLang="en-US" dirty="0">
              <a:solidFill>
                <a:schemeClr val="bg1"/>
              </a:solidFill>
              <a:latin typeface="Arial" panose="020B0604020202020204" pitchFamily="34" charset="0"/>
              <a:cs typeface="Arial" panose="020B0604020202020204" pitchFamily="34" charset="0"/>
            </a:endParaRPr>
          </a:p>
        </p:txBody>
      </p:sp>
      <p:pic>
        <p:nvPicPr>
          <p:cNvPr id="17" name="Picture 8" descr="d:\program files\360se6\User Data\temp\9c16fdfaaf51f3de8b74dd5495eef01f3a29793f.jpg"/>
          <p:cNvPicPr>
            <a:picLocks noChangeAspect="1" noChangeArrowheads="1"/>
          </p:cNvPicPr>
          <p:nvPr/>
        </p:nvPicPr>
        <p:blipFill>
          <a:blip r:embed="rId3"/>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矩形 4"/>
          <p:cNvSpPr/>
          <p:nvPr/>
        </p:nvSpPr>
        <p:spPr>
          <a:xfrm>
            <a:off x="0" y="1849388"/>
            <a:ext cx="9144000" cy="22322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56135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400481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84259" y="2180682"/>
            <a:ext cx="7254422" cy="1569660"/>
          </a:xfrm>
          <a:prstGeom prst="rect">
            <a:avLst/>
          </a:prstGeom>
          <a:noFill/>
        </p:spPr>
        <p:txBody>
          <a:bodyPr wrap="none" rtlCol="0">
            <a:spAutoFit/>
          </a:bodyPr>
          <a:lstStyle/>
          <a:p>
            <a:r>
              <a:rPr lang="en-US" altLang="zh-CN" sz="4800" dirty="0" smtClean="0">
                <a:solidFill>
                  <a:schemeClr val="accent1"/>
                </a:solidFill>
                <a:latin typeface="Arial" panose="020B0604020202020204" pitchFamily="34" charset="0"/>
                <a:cs typeface="Arial" panose="020B0604020202020204" pitchFamily="34" charset="0"/>
              </a:rPr>
              <a:t>THANK YOU </a:t>
            </a:r>
            <a:endParaRPr lang="en-US" altLang="zh-CN" sz="4800" dirty="0" smtClean="0">
              <a:solidFill>
                <a:schemeClr val="accent1"/>
              </a:solidFill>
              <a:latin typeface="Arial" panose="020B0604020202020204" pitchFamily="34" charset="0"/>
              <a:cs typeface="Arial" panose="020B0604020202020204" pitchFamily="34" charset="0"/>
            </a:endParaRPr>
          </a:p>
          <a:p>
            <a:r>
              <a:rPr lang="en-US" altLang="zh-CN" sz="4800" dirty="0" smtClean="0">
                <a:solidFill>
                  <a:schemeClr val="accent1"/>
                </a:solidFill>
                <a:latin typeface="Arial" panose="020B0604020202020204" pitchFamily="34" charset="0"/>
                <a:cs typeface="Arial" panose="020B0604020202020204" pitchFamily="34" charset="0"/>
              </a:rPr>
              <a:t>FOR YOUR ATTENTION!</a:t>
            </a:r>
            <a:endParaRPr lang="zh-CN" altLang="en-US" sz="4800" dirty="0">
              <a:solidFill>
                <a:schemeClr val="accent1"/>
              </a:solidFill>
              <a:latin typeface="Arial" panose="020B0604020202020204" pitchFamily="34" charset="0"/>
              <a:cs typeface="Arial" panose="020B0604020202020204" pitchFamily="34" charset="0"/>
            </a:endParaRPr>
          </a:p>
        </p:txBody>
      </p:sp>
      <p:pic>
        <p:nvPicPr>
          <p:cNvPr id="3073" name="Picture 1"/>
          <p:cNvPicPr>
            <a:picLocks noChangeAspect="1" noChangeArrowheads="1"/>
          </p:cNvPicPr>
          <p:nvPr/>
        </p:nvPicPr>
        <p:blipFill>
          <a:blip r:embed="rId1"/>
          <a:srcRect/>
          <a:stretch>
            <a:fillRect/>
          </a:stretch>
        </p:blipFill>
        <p:spPr bwMode="auto">
          <a:xfrm>
            <a:off x="6715140" y="1900228"/>
            <a:ext cx="2143108" cy="1028710"/>
          </a:xfrm>
          <a:prstGeom prst="rect">
            <a:avLst/>
          </a:prstGeom>
          <a:noFill/>
          <a:ln w="9525">
            <a:noFill/>
            <a:miter lim="800000"/>
            <a:headEnd/>
            <a:tailEnd/>
          </a:ln>
          <a:effectLst/>
        </p:spPr>
      </p:pic>
      <p:sp>
        <p:nvSpPr>
          <p:cNvPr id="9" name="矩形 8"/>
          <p:cNvSpPr/>
          <p:nvPr/>
        </p:nvSpPr>
        <p:spPr>
          <a:xfrm>
            <a:off x="1549946" y="4424306"/>
            <a:ext cx="7808400" cy="1076400"/>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8" descr="d:\program files\360se6\User Data\temp\9c16fdfaaf51f3de8b74dd5495eef01f3a29793f.jpg"/>
          <p:cNvPicPr>
            <a:picLocks noChangeAspect="1" noChangeArrowheads="1"/>
          </p:cNvPicPr>
          <p:nvPr/>
        </p:nvPicPr>
        <p:blipFill>
          <a:blip r:embed="rId3"/>
          <a:stretch>
            <a:fillRect/>
          </a:stretch>
        </p:blipFill>
        <p:spPr bwMode="auto">
          <a:xfrm>
            <a:off x="7743126" y="2714624"/>
            <a:ext cx="1186592" cy="118311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857368"/>
            <a:ext cx="9144000" cy="28575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smtClean="0">
              <a:solidFill>
                <a:schemeClr val="tx1"/>
              </a:solidFill>
            </a:endParaRPr>
          </a:p>
          <a:p>
            <a:r>
              <a:rPr lang="en-US" altLang="zh-CN" dirty="0" smtClean="0">
                <a:solidFill>
                  <a:schemeClr val="tx1"/>
                </a:solidFill>
              </a:rPr>
              <a:t>Founded in 1964, SOA has about 30,000 staff.</a:t>
            </a:r>
            <a:endParaRPr lang="en-US" altLang="zh-CN" dirty="0" smtClean="0">
              <a:solidFill>
                <a:schemeClr val="tx1"/>
              </a:solidFill>
            </a:endParaRPr>
          </a:p>
          <a:p>
            <a:r>
              <a:rPr lang="en-US" altLang="zh-CN" dirty="0" smtClean="0">
                <a:solidFill>
                  <a:schemeClr val="tx1"/>
                </a:solidFill>
              </a:rPr>
              <a:t>SOA is consisted of 11 departments and more than 20 affiliated institutes and research centers, including:</a:t>
            </a:r>
            <a:endParaRPr lang="en-US" altLang="zh-CN" dirty="0" smtClean="0">
              <a:solidFill>
                <a:schemeClr val="tx1"/>
              </a:solidFill>
            </a:endParaRPr>
          </a:p>
          <a:p>
            <a:pPr marL="303530" lvl="1"/>
            <a:r>
              <a:rPr lang="en-US" altLang="zh-CN" i="1" dirty="0" smtClean="0">
                <a:solidFill>
                  <a:schemeClr val="tx1"/>
                </a:solidFill>
              </a:rPr>
              <a:t>3 branches</a:t>
            </a:r>
            <a:endParaRPr lang="en-US" altLang="zh-CN" i="1" dirty="0" smtClean="0">
              <a:solidFill>
                <a:schemeClr val="tx1"/>
              </a:solidFill>
            </a:endParaRPr>
          </a:p>
          <a:p>
            <a:pPr marL="303530" lvl="1"/>
            <a:r>
              <a:rPr lang="en-US" altLang="zh-CN" i="1" dirty="0" smtClean="0">
                <a:solidFill>
                  <a:schemeClr val="tx1"/>
                </a:solidFill>
              </a:rPr>
              <a:t>12 national research centers</a:t>
            </a:r>
            <a:endParaRPr lang="en-US" altLang="zh-CN" i="1" dirty="0" smtClean="0">
              <a:solidFill>
                <a:schemeClr val="tx1"/>
              </a:solidFill>
            </a:endParaRPr>
          </a:p>
          <a:p>
            <a:pPr marL="303530" lvl="1"/>
            <a:r>
              <a:rPr lang="en-US" altLang="zh-CN" i="1" dirty="0" smtClean="0">
                <a:solidFill>
                  <a:schemeClr val="tx1"/>
                </a:solidFill>
              </a:rPr>
              <a:t>5 national marine research centers</a:t>
            </a:r>
            <a:endParaRPr lang="en-US" altLang="zh-CN" i="1" dirty="0" smtClean="0">
              <a:solidFill>
                <a:schemeClr val="tx1"/>
              </a:solidFill>
            </a:endParaRPr>
          </a:p>
          <a:p>
            <a:pPr marL="303530" lvl="1"/>
            <a:r>
              <a:rPr lang="en-US" altLang="zh-CN" i="1" dirty="0" smtClean="0">
                <a:solidFill>
                  <a:schemeClr val="tx1"/>
                </a:solidFill>
              </a:rPr>
              <a:t>2 offices for polar affaires</a:t>
            </a:r>
            <a:endParaRPr lang="en-US" altLang="zh-CN" i="1" dirty="0" smtClean="0">
              <a:solidFill>
                <a:schemeClr val="tx1"/>
              </a:solidFill>
            </a:endParaRPr>
          </a:p>
          <a:p>
            <a:pPr marL="303530" lvl="1"/>
            <a:r>
              <a:rPr lang="en-US" altLang="zh-CN" i="1" dirty="0" smtClean="0">
                <a:solidFill>
                  <a:schemeClr val="tx1"/>
                </a:solidFill>
              </a:rPr>
              <a:t>China Ocean News (newspaper)</a:t>
            </a:r>
            <a:endParaRPr lang="en-US" altLang="zh-CN" i="1" dirty="0" smtClean="0">
              <a:solidFill>
                <a:schemeClr val="tx1"/>
              </a:solidFill>
            </a:endParaRPr>
          </a:p>
          <a:p>
            <a:pPr marL="303530" lvl="1"/>
            <a:r>
              <a:rPr lang="en-US" altLang="zh-CN" i="1" dirty="0" smtClean="0">
                <a:solidFill>
                  <a:schemeClr val="tx1"/>
                </a:solidFill>
              </a:rPr>
              <a:t>China Ocean Press</a:t>
            </a:r>
            <a:endParaRPr lang="en-US" altLang="zh-CN" i="1" dirty="0" smtClean="0">
              <a:solidFill>
                <a:schemeClr val="tx1"/>
              </a:solidFill>
            </a:endParaRPr>
          </a:p>
        </p:txBody>
      </p:sp>
      <p:sp>
        <p:nvSpPr>
          <p:cNvPr id="6" name="矩形 5"/>
          <p:cNvSpPr/>
          <p:nvPr/>
        </p:nvSpPr>
        <p:spPr>
          <a:xfrm>
            <a:off x="0" y="156135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478632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285720" y="193204"/>
            <a:ext cx="1535998" cy="369332"/>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ea typeface="Arial Unicode MS" pitchFamily="34" charset="-122"/>
                <a:cs typeface="Arial" panose="020B0604020202020204" pitchFamily="34" charset="0"/>
              </a:rPr>
              <a:t>FURTHER MORE</a:t>
            </a:r>
            <a:endParaRPr lang="zh-CN" altLang="en-US" dirty="0">
              <a:solidFill>
                <a:schemeClr val="bg1"/>
              </a:solidFill>
              <a:latin typeface="Impact" panose="020B0806030902050204" pitchFamily="34" charset="0"/>
              <a:ea typeface="Arial Unicode MS" pitchFamily="34" charset="-122"/>
              <a:cs typeface="Arial" panose="020B0604020202020204" pitchFamily="34" charset="0"/>
            </a:endParaRPr>
          </a:p>
        </p:txBody>
      </p:sp>
      <p:sp>
        <p:nvSpPr>
          <p:cNvPr id="14" name="矩形 13"/>
          <p:cNvSpPr/>
          <p:nvPr/>
        </p:nvSpPr>
        <p:spPr>
          <a:xfrm>
            <a:off x="359728" y="517244"/>
            <a:ext cx="176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矩形 14"/>
          <p:cNvSpPr/>
          <p:nvPr/>
        </p:nvSpPr>
        <p:spPr>
          <a:xfrm>
            <a:off x="0" y="1520816"/>
            <a:ext cx="4326890" cy="369332"/>
          </a:xfrm>
          <a:prstGeom prst="rect">
            <a:avLst/>
          </a:prstGeom>
        </p:spPr>
        <p:txBody>
          <a:bodyPr wrap="none">
            <a:spAutoFit/>
          </a:bodyPr>
          <a:lstStyle/>
          <a:p>
            <a:r>
              <a:rPr lang="en-US" altLang="zh-CN" dirty="0" smtClean="0">
                <a:solidFill>
                  <a:schemeClr val="bg1"/>
                </a:solidFill>
                <a:latin typeface="Arial" panose="020B0604020202020204" pitchFamily="34" charset="0"/>
                <a:cs typeface="Arial" panose="020B0604020202020204" pitchFamily="34" charset="0"/>
              </a:rPr>
              <a:t>The State Oceanic Administration Profile</a:t>
            </a:r>
            <a:endParaRPr lang="zh-CN" altLang="en-US" dirty="0">
              <a:solidFill>
                <a:schemeClr val="bg1"/>
              </a:solidFill>
              <a:latin typeface="Arial" panose="020B0604020202020204" pitchFamily="34" charset="0"/>
              <a:cs typeface="Arial" panose="020B0604020202020204" pitchFamily="34" charset="0"/>
            </a:endParaRPr>
          </a:p>
        </p:txBody>
      </p:sp>
      <p:pic>
        <p:nvPicPr>
          <p:cNvPr id="17" name="Picture 8" descr="d:\program files\360se6\User Data\temp\9c16fdfaaf51f3de8b74dd5495eef01f3a29793f.jpg"/>
          <p:cNvPicPr>
            <a:picLocks noChangeAspect="1" noChangeArrowheads="1"/>
          </p:cNvPicPr>
          <p:nvPr/>
        </p:nvPicPr>
        <p:blipFill>
          <a:blip r:embed="rId1"/>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928806"/>
            <a:ext cx="9144000" cy="28575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chemeClr val="tx1"/>
                </a:solidFill>
              </a:rPr>
              <a:t>SOA  operates one ten-</a:t>
            </a:r>
            <a:r>
              <a:rPr lang="en-US" altLang="zh-CN" dirty="0" err="1" smtClean="0">
                <a:solidFill>
                  <a:schemeClr val="tx1"/>
                </a:solidFill>
              </a:rPr>
              <a:t>thounsand</a:t>
            </a:r>
            <a:r>
              <a:rPr lang="en-US" altLang="zh-CN" dirty="0" smtClean="0">
                <a:solidFill>
                  <a:schemeClr val="tx1"/>
                </a:solidFill>
              </a:rPr>
              <a:t>-</a:t>
            </a:r>
            <a:r>
              <a:rPr lang="en-US" altLang="zh-CN" dirty="0" err="1" smtClean="0">
                <a:solidFill>
                  <a:schemeClr val="tx1"/>
                </a:solidFill>
              </a:rPr>
              <a:t>tonne</a:t>
            </a:r>
            <a:r>
              <a:rPr lang="en-US" altLang="zh-CN" dirty="0" smtClean="0">
                <a:solidFill>
                  <a:schemeClr val="tx1"/>
                </a:solidFill>
              </a:rPr>
              <a:t> ocean-going research ship and more than 50 thousand-</a:t>
            </a:r>
            <a:r>
              <a:rPr lang="en-US" altLang="zh-CN" dirty="0" err="1" smtClean="0">
                <a:solidFill>
                  <a:schemeClr val="tx1"/>
                </a:solidFill>
              </a:rPr>
              <a:t>tonne</a:t>
            </a:r>
            <a:r>
              <a:rPr lang="en-US" altLang="zh-CN" dirty="0" smtClean="0">
                <a:solidFill>
                  <a:schemeClr val="tx1"/>
                </a:solidFill>
              </a:rPr>
              <a:t>  ships, one of which is ice breaker for polar expedition and transportation. The second new ice breaker is under construction.</a:t>
            </a:r>
            <a:endParaRPr lang="en-US" altLang="zh-CN" dirty="0" smtClean="0">
              <a:solidFill>
                <a:schemeClr val="tx1"/>
              </a:solidFill>
            </a:endParaRPr>
          </a:p>
          <a:p>
            <a:r>
              <a:rPr lang="en-US" altLang="zh-CN" dirty="0" smtClean="0">
                <a:solidFill>
                  <a:schemeClr val="tx1"/>
                </a:solidFill>
              </a:rPr>
              <a:t>SOA operates 10 aircrafts and 2 marine satellites.</a:t>
            </a:r>
            <a:endParaRPr lang="en-US" altLang="zh-CN" dirty="0" smtClean="0">
              <a:solidFill>
                <a:schemeClr val="tx1"/>
              </a:solidFill>
            </a:endParaRPr>
          </a:p>
          <a:p>
            <a:r>
              <a:rPr lang="en-US" altLang="zh-CN" dirty="0" smtClean="0">
                <a:solidFill>
                  <a:schemeClr val="tx1"/>
                </a:solidFill>
              </a:rPr>
              <a:t>SOA operates 5 research stations in Arctic and Antarctic. </a:t>
            </a:r>
            <a:endParaRPr lang="zh-CN" altLang="en-US" dirty="0" smtClean="0">
              <a:solidFill>
                <a:schemeClr val="tx1"/>
              </a:solidFill>
            </a:endParaRPr>
          </a:p>
        </p:txBody>
      </p:sp>
      <p:sp>
        <p:nvSpPr>
          <p:cNvPr id="6" name="矩形 5"/>
          <p:cNvSpPr/>
          <p:nvPr/>
        </p:nvSpPr>
        <p:spPr>
          <a:xfrm>
            <a:off x="0" y="156135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478632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285720" y="193204"/>
            <a:ext cx="1535998" cy="369332"/>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ea typeface="Arial Unicode MS" pitchFamily="34" charset="-122"/>
                <a:cs typeface="Arial" panose="020B0604020202020204" pitchFamily="34" charset="0"/>
              </a:rPr>
              <a:t>FURTHER MORE</a:t>
            </a:r>
            <a:endParaRPr lang="zh-CN" altLang="en-US" dirty="0">
              <a:solidFill>
                <a:schemeClr val="bg1"/>
              </a:solidFill>
              <a:latin typeface="Impact" panose="020B0806030902050204" pitchFamily="34" charset="0"/>
              <a:ea typeface="Arial Unicode MS" pitchFamily="34" charset="-122"/>
              <a:cs typeface="Arial" panose="020B0604020202020204" pitchFamily="34" charset="0"/>
            </a:endParaRPr>
          </a:p>
        </p:txBody>
      </p:sp>
      <p:sp>
        <p:nvSpPr>
          <p:cNvPr id="14" name="矩形 13"/>
          <p:cNvSpPr/>
          <p:nvPr/>
        </p:nvSpPr>
        <p:spPr>
          <a:xfrm>
            <a:off x="359728" y="517244"/>
            <a:ext cx="176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矩形 14"/>
          <p:cNvSpPr/>
          <p:nvPr/>
        </p:nvSpPr>
        <p:spPr>
          <a:xfrm>
            <a:off x="0" y="1520816"/>
            <a:ext cx="4326890" cy="369332"/>
          </a:xfrm>
          <a:prstGeom prst="rect">
            <a:avLst/>
          </a:prstGeom>
        </p:spPr>
        <p:txBody>
          <a:bodyPr wrap="none">
            <a:spAutoFit/>
          </a:bodyPr>
          <a:lstStyle/>
          <a:p>
            <a:r>
              <a:rPr lang="en-US" altLang="zh-CN" dirty="0" smtClean="0">
                <a:solidFill>
                  <a:schemeClr val="bg1"/>
                </a:solidFill>
                <a:latin typeface="Arial" panose="020B0604020202020204" pitchFamily="34" charset="0"/>
                <a:cs typeface="Arial" panose="020B0604020202020204" pitchFamily="34" charset="0"/>
              </a:rPr>
              <a:t>The State Oceanic Administration Profile</a:t>
            </a:r>
            <a:endParaRPr lang="zh-CN" altLang="en-US" dirty="0">
              <a:solidFill>
                <a:schemeClr val="bg1"/>
              </a:solidFill>
              <a:latin typeface="Arial" panose="020B0604020202020204" pitchFamily="34" charset="0"/>
              <a:cs typeface="Arial" panose="020B0604020202020204" pitchFamily="34" charset="0"/>
            </a:endParaRPr>
          </a:p>
        </p:txBody>
      </p:sp>
      <p:pic>
        <p:nvPicPr>
          <p:cNvPr id="17" name="Picture 8" descr="d:\program files\360se6\User Data\temp\9c16fdfaaf51f3de8b74dd5495eef01f3a29793f.jpg"/>
          <p:cNvPicPr>
            <a:picLocks noChangeAspect="1" noChangeArrowheads="1"/>
          </p:cNvPicPr>
          <p:nvPr/>
        </p:nvPicPr>
        <p:blipFill>
          <a:blip r:embed="rId1"/>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内容占位符 3"/>
          <p:cNvPicPr>
            <a:picLocks noGrp="1" noChangeAspect="1"/>
          </p:cNvPicPr>
          <p:nvPr>
            <p:ph idx="1"/>
          </p:nvPr>
        </p:nvPicPr>
        <p:blipFill>
          <a:blip r:embed="rId1"/>
          <a:srcRect l="8148" t="26659" r="7037" b="13266"/>
          <a:stretch>
            <a:fillRect/>
          </a:stretch>
        </p:blipFill>
        <p:spPr>
          <a:xfrm>
            <a:off x="-1588" y="0"/>
            <a:ext cx="9145588" cy="5711032"/>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4"/>
          <p:cNvPicPr>
            <a:picLocks noChangeAspect="1"/>
          </p:cNvPicPr>
          <p:nvPr/>
        </p:nvPicPr>
        <p:blipFill>
          <a:blip r:embed="rId1"/>
          <a:srcRect l="5760" t="15932" r="2623" b="6841"/>
          <a:stretch>
            <a:fillRect/>
          </a:stretch>
        </p:blipFill>
        <p:spPr bwMode="auto">
          <a:xfrm>
            <a:off x="0" y="96573"/>
            <a:ext cx="9144000" cy="55932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635896" y="2053285"/>
            <a:ext cx="5607241" cy="830997"/>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1.Ocean Policy, Laws and Regulations</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 </a:t>
            </a:r>
            <a:endParaRPr lang="zh-CN" altLang="en-US" sz="2400" dirty="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3635896" y="2713484"/>
            <a:ext cx="4663061" cy="1015663"/>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AREA: Inland sea, territorial sea, contiguous zone, exclusive economic zone, continental shelves and other sea areas</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RULES on : sea  use, marine eco-environment protection, ocean survey and scientific research, protection of island</a:t>
            </a:r>
            <a:endParaRPr lang="en-US" altLang="zh-CN" sz="1200" dirty="0" smtClean="0">
              <a:solidFill>
                <a:schemeClr val="bg1"/>
              </a:solidFill>
            </a:endParaRPr>
          </a:p>
          <a:p>
            <a:pPr>
              <a:buFont typeface="Arial" panose="020B0604020202020204" pitchFamily="34" charset="0"/>
              <a:buChar char="•"/>
            </a:pPr>
            <a:endParaRPr lang="zh-CN" altLang="en-US" sz="1200" dirty="0">
              <a:solidFill>
                <a:schemeClr val="bg1"/>
              </a:solidFill>
            </a:endParaRPr>
          </a:p>
        </p:txBody>
      </p:sp>
      <p:sp>
        <p:nvSpPr>
          <p:cNvPr id="13" name="TextBox 12"/>
          <p:cNvSpPr txBox="1"/>
          <p:nvPr/>
        </p:nvSpPr>
        <p:spPr>
          <a:xfrm>
            <a:off x="3626947" y="3600738"/>
            <a:ext cx="3302507"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 DRAFT         COORDINATE           UTILIZATION</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C:\Users\lenovo\Desktop\海洋局英文简介\Links\3-02.jpg"/>
          <p:cNvPicPr>
            <a:picLocks noChangeAspect="1" noChangeArrowheads="1"/>
          </p:cNvPicPr>
          <p:nvPr/>
        </p:nvPicPr>
        <p:blipFill>
          <a:blip r:embed="rId1" cstate="print"/>
          <a:srcRect/>
          <a:stretch>
            <a:fillRect/>
          </a:stretch>
        </p:blipFill>
        <p:spPr bwMode="auto">
          <a:xfrm>
            <a:off x="3143240" y="4000508"/>
            <a:ext cx="2817181" cy="1548000"/>
          </a:xfrm>
          <a:prstGeom prst="rect">
            <a:avLst/>
          </a:prstGeom>
          <a:noFill/>
        </p:spPr>
      </p:pic>
      <p:pic>
        <p:nvPicPr>
          <p:cNvPr id="2051" name="Picture 3" descr="C:\Users\lenovo\Desktop\海洋局英文简介\Links\发放海域使用管理法.jpg"/>
          <p:cNvPicPr>
            <a:picLocks noChangeAspect="1" noChangeArrowheads="1"/>
          </p:cNvPicPr>
          <p:nvPr/>
        </p:nvPicPr>
        <p:blipFill>
          <a:blip r:embed="rId2" cstate="print"/>
          <a:srcRect/>
          <a:stretch>
            <a:fillRect/>
          </a:stretch>
        </p:blipFill>
        <p:spPr bwMode="auto">
          <a:xfrm>
            <a:off x="420658" y="3952706"/>
            <a:ext cx="2328034" cy="1548000"/>
          </a:xfrm>
          <a:prstGeom prst="rect">
            <a:avLst/>
          </a:prstGeom>
          <a:noFill/>
        </p:spPr>
      </p:pic>
      <p:pic>
        <p:nvPicPr>
          <p:cNvPr id="2052" name="Picture 4" descr="C:\Users\lenovo\Desktop\海洋局英文简介\Links\国家海~2.jpg"/>
          <p:cNvPicPr>
            <a:picLocks noChangeAspect="1" noChangeArrowheads="1"/>
          </p:cNvPicPr>
          <p:nvPr/>
        </p:nvPicPr>
        <p:blipFill>
          <a:blip r:embed="rId3" cstate="print"/>
          <a:srcRect/>
          <a:stretch>
            <a:fillRect/>
          </a:stretch>
        </p:blipFill>
        <p:spPr bwMode="auto">
          <a:xfrm>
            <a:off x="6322990" y="4000508"/>
            <a:ext cx="2320976" cy="1548000"/>
          </a:xfrm>
          <a:prstGeom prst="rect">
            <a:avLst/>
          </a:prstGeom>
          <a:noFill/>
        </p:spPr>
      </p:pic>
      <p:sp>
        <p:nvSpPr>
          <p:cNvPr id="20" name="TextBox 19"/>
          <p:cNvSpPr txBox="1"/>
          <p:nvPr/>
        </p:nvSpPr>
        <p:spPr>
          <a:xfrm>
            <a:off x="4929190" y="3964150"/>
            <a:ext cx="3608745" cy="369332"/>
          </a:xfrm>
          <a:prstGeom prst="rect">
            <a:avLst/>
          </a:prstGeom>
          <a:noFill/>
        </p:spPr>
        <p:txBody>
          <a:bodyPr wrap="none" rtlCol="0">
            <a:spAutoFit/>
          </a:bodyPr>
          <a:lstStyle/>
          <a:p>
            <a:r>
              <a:rPr lang="en-US" altLang="zh-CN" dirty="0" smtClean="0">
                <a:solidFill>
                  <a:schemeClr val="bg1"/>
                </a:solidFill>
                <a:latin typeface="Arial" panose="020B0604020202020204" pitchFamily="34" charset="0"/>
                <a:cs typeface="Arial" panose="020B0604020202020204" pitchFamily="34" charset="0"/>
              </a:rPr>
              <a:t>The State Oceanic Administration</a:t>
            </a:r>
            <a:endParaRPr lang="zh-CN" altLang="en-US" dirty="0">
              <a:solidFill>
                <a:schemeClr val="bg1"/>
              </a:solidFill>
              <a:latin typeface="Arial" panose="020B0604020202020204" pitchFamily="34" charset="0"/>
              <a:cs typeface="Arial" panose="020B0604020202020204" pitchFamily="34" charset="0"/>
            </a:endParaRPr>
          </a:p>
        </p:txBody>
      </p:sp>
      <p:pic>
        <p:nvPicPr>
          <p:cNvPr id="23" name="Picture 8" descr="d:\program files\360se6\User Data\temp\9c16fdfaaf51f3de8b74dd5495eef01f3a29793f.jpg"/>
          <p:cNvPicPr>
            <a:picLocks noChangeAspect="1" noChangeArrowheads="1"/>
          </p:cNvPicPr>
          <p:nvPr/>
        </p:nvPicPr>
        <p:blipFill>
          <a:blip r:embed="rId4"/>
          <a:stretch>
            <a:fillRect/>
          </a:stretch>
        </p:blipFill>
        <p:spPr bwMode="auto">
          <a:xfrm>
            <a:off x="8001024" y="144174"/>
            <a:ext cx="900000" cy="897363"/>
          </a:xfrm>
          <a:prstGeom prst="rect">
            <a:avLst/>
          </a:prstGeom>
          <a:noFill/>
        </p:spPr>
      </p:pic>
      <p:grpSp>
        <p:nvGrpSpPr>
          <p:cNvPr id="3" name="组合 2"/>
          <p:cNvGrpSpPr/>
          <p:nvPr/>
        </p:nvGrpSpPr>
        <p:grpSpPr>
          <a:xfrm>
            <a:off x="642910" y="1287405"/>
            <a:ext cx="3195623" cy="2221718"/>
            <a:chOff x="642910" y="1287405"/>
            <a:chExt cx="3195623" cy="2221718"/>
          </a:xfrm>
        </p:grpSpPr>
        <p:pic>
          <p:nvPicPr>
            <p:cNvPr id="2056"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42910" y="1287405"/>
              <a:ext cx="3195623" cy="2221718"/>
            </a:xfrm>
            <a:prstGeom prst="rect">
              <a:avLst/>
            </a:prstGeom>
            <a:noFill/>
          </p:spPr>
        </p:pic>
        <p:sp>
          <p:nvSpPr>
            <p:cNvPr id="2" name="矩形 1"/>
            <p:cNvSpPr/>
            <p:nvPr/>
          </p:nvSpPr>
          <p:spPr>
            <a:xfrm rot="602835">
              <a:off x="1401124" y="2582769"/>
              <a:ext cx="1152881" cy="707886"/>
            </a:xfrm>
            <a:prstGeom prst="rect">
              <a:avLst/>
            </a:prstGeom>
            <a:noFill/>
          </p:spPr>
          <p:txBody>
            <a:bodyPr wrap="none" lIns="91440" tIns="45720" rIns="91440" bIns="45720">
              <a:spAutoFit/>
            </a:bodyPr>
            <a:lstStyle/>
            <a:p>
              <a:pPr algn="ctr"/>
              <a:r>
                <a:rPr lang="en-US" altLang="zh-CN" sz="4000" b="1" dirty="0">
                  <a:ln w="6600">
                    <a:solidFill>
                      <a:schemeClr val="accent2"/>
                    </a:solidFill>
                    <a:prstDash val="solid"/>
                  </a:ln>
                  <a:solidFill>
                    <a:srgbClr val="FFC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Law</a:t>
              </a:r>
              <a:endParaRPr lang="zh-CN" altLang="en-US" sz="4000" b="1" dirty="0">
                <a:ln w="6600">
                  <a:solidFill>
                    <a:schemeClr val="accent2"/>
                  </a:solidFill>
                  <a:prstDash val="solid"/>
                </a:ln>
                <a:solidFill>
                  <a:srgbClr val="FFC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143240" y="2053285"/>
            <a:ext cx="4738798" cy="830997"/>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2.Marine Integrated Management</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 </a:t>
            </a:r>
            <a:endParaRPr lang="zh-CN" altLang="en-US" sz="2400" dirty="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3143240" y="2556217"/>
            <a:ext cx="6000760" cy="1015663"/>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Marine functional zoning scheme</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Sea area use and management scheme</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Coast line and sea area boundary delimitation at provincial level</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Draft and supervise the implementation of regulation on the construction of artificial islands, installation and structure in the exclusive economic zone and on the continental shelf</a:t>
            </a:r>
            <a:endParaRPr lang="zh-CN" altLang="en-US" sz="1200" dirty="0">
              <a:solidFill>
                <a:schemeClr val="bg1"/>
              </a:solidFill>
            </a:endParaRPr>
          </a:p>
        </p:txBody>
      </p:sp>
      <p:sp>
        <p:nvSpPr>
          <p:cNvPr id="13" name="TextBox 12"/>
          <p:cNvSpPr txBox="1"/>
          <p:nvPr/>
        </p:nvSpPr>
        <p:spPr>
          <a:xfrm>
            <a:off x="3143240" y="3600738"/>
            <a:ext cx="3937296"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 FUNCTIONAL ZONE            ISLANDS            COASTLINE</a:t>
            </a:r>
            <a:endParaRPr lang="zh-CN" altLang="en-US" sz="1100" b="1" dirty="0" smtClean="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626" name="Picture 2"/>
          <p:cNvPicPr>
            <a:picLocks noChangeAspect="1" noChangeArrowheads="1"/>
          </p:cNvPicPr>
          <p:nvPr/>
        </p:nvPicPr>
        <p:blipFill>
          <a:blip r:embed="rId1">
            <a:clrChange>
              <a:clrFrom>
                <a:srgbClr val="949494"/>
              </a:clrFrom>
              <a:clrTo>
                <a:srgbClr val="949494">
                  <a:alpha val="0"/>
                </a:srgbClr>
              </a:clrTo>
            </a:clrChange>
          </a:blip>
          <a:srcRect/>
          <a:stretch>
            <a:fillRect/>
          </a:stretch>
        </p:blipFill>
        <p:spPr bwMode="auto">
          <a:xfrm>
            <a:off x="3000364" y="4000508"/>
            <a:ext cx="2984678" cy="1548000"/>
          </a:xfrm>
          <a:prstGeom prst="rect">
            <a:avLst/>
          </a:prstGeom>
          <a:noFill/>
          <a:ln w="9525">
            <a:noFill/>
            <a:miter lim="800000"/>
            <a:headEnd/>
            <a:tailEnd/>
          </a:ln>
          <a:effectLst/>
        </p:spPr>
      </p:pic>
      <p:pic>
        <p:nvPicPr>
          <p:cNvPr id="26628" name="Picture 4"/>
          <p:cNvPicPr>
            <a:picLocks noChangeAspect="1" noChangeArrowheads="1"/>
          </p:cNvPicPr>
          <p:nvPr/>
        </p:nvPicPr>
        <p:blipFill>
          <a:blip r:embed="rId2">
            <a:clrChange>
              <a:clrFrom>
                <a:srgbClr val="949494"/>
              </a:clrFrom>
              <a:clrTo>
                <a:srgbClr val="949494">
                  <a:alpha val="0"/>
                </a:srgbClr>
              </a:clrTo>
            </a:clrChange>
          </a:blip>
          <a:srcRect/>
          <a:stretch>
            <a:fillRect/>
          </a:stretch>
        </p:blipFill>
        <p:spPr bwMode="auto">
          <a:xfrm>
            <a:off x="285720" y="3714756"/>
            <a:ext cx="2454460" cy="1836000"/>
          </a:xfrm>
          <a:prstGeom prst="rect">
            <a:avLst/>
          </a:prstGeom>
          <a:noFill/>
          <a:ln w="9525">
            <a:noFill/>
            <a:miter lim="800000"/>
            <a:headEnd/>
            <a:tailEnd/>
          </a:ln>
          <a:effectLst/>
        </p:spPr>
      </p:pic>
      <p:pic>
        <p:nvPicPr>
          <p:cNvPr id="17" name="Picture 4"/>
          <p:cNvPicPr>
            <a:picLocks noChangeAspect="1" noChangeArrowheads="1"/>
          </p:cNvPicPr>
          <p:nvPr/>
        </p:nvPicPr>
        <p:blipFill>
          <a:blip r:embed="rId3">
            <a:clrChange>
              <a:clrFrom>
                <a:srgbClr val="949494"/>
              </a:clrFrom>
              <a:clrTo>
                <a:srgbClr val="949494">
                  <a:alpha val="0"/>
                </a:srgbClr>
              </a:clrTo>
            </a:clrChange>
          </a:blip>
          <a:srcRect/>
          <a:stretch>
            <a:fillRect/>
          </a:stretch>
        </p:blipFill>
        <p:spPr bwMode="auto">
          <a:xfrm>
            <a:off x="6215074" y="4094458"/>
            <a:ext cx="2961049" cy="1692000"/>
          </a:xfrm>
          <a:prstGeom prst="rect">
            <a:avLst/>
          </a:prstGeom>
          <a:noFill/>
          <a:ln w="9525">
            <a:noFill/>
            <a:miter lim="800000"/>
            <a:headEnd/>
            <a:tailEnd/>
          </a:ln>
          <a:effectLst/>
        </p:spPr>
      </p:pic>
      <p:pic>
        <p:nvPicPr>
          <p:cNvPr id="24" name="图片 23" descr="1350436339_62024600_副本.png"/>
          <p:cNvPicPr>
            <a:picLocks noChangeAspect="1"/>
          </p:cNvPicPr>
          <p:nvPr/>
        </p:nvPicPr>
        <p:blipFill>
          <a:blip r:embed="rId4"/>
          <a:stretch>
            <a:fillRect/>
          </a:stretch>
        </p:blipFill>
        <p:spPr>
          <a:xfrm>
            <a:off x="1142976" y="1142988"/>
            <a:ext cx="1982298" cy="2443437"/>
          </a:xfrm>
          <a:prstGeom prst="rect">
            <a:avLst/>
          </a:prstGeom>
          <a:effectLst>
            <a:outerShdw blurRad="50800" dist="165100" dir="1200000" sx="113000" sy="113000" algn="tl" rotWithShape="0">
              <a:prstClr val="black">
                <a:alpha val="63000"/>
              </a:prstClr>
            </a:outerShdw>
          </a:effectLst>
          <a:scene3d>
            <a:camera prst="orthographicFront"/>
            <a:lightRig rig="threePt" dir="t"/>
          </a:scene3d>
          <a:sp3d>
            <a:bevelT prst="slope"/>
          </a:sp3d>
        </p:spPr>
      </p:pic>
      <p:pic>
        <p:nvPicPr>
          <p:cNvPr id="26" name="Picture 8" descr="d:\program files\360se6\User Data\temp\9c16fdfaaf51f3de8b74dd5495eef01f3a29793f.jpg"/>
          <p:cNvPicPr>
            <a:picLocks noChangeAspect="1" noChangeArrowheads="1"/>
          </p:cNvPicPr>
          <p:nvPr/>
        </p:nvPicPr>
        <p:blipFill>
          <a:blip r:embed="rId5"/>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786050" y="2053285"/>
            <a:ext cx="6431569"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3.Protection and Management of Sea Islands </a:t>
            </a:r>
            <a:endParaRPr lang="zh-CN" altLang="en-US" sz="2400" dirty="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2786050" y="2556217"/>
            <a:ext cx="6000760" cy="830997"/>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Island protection and non-inhabitants island development and utilization</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Management of names of the  sea area, non-inhabitant island, undersea feature beyond the scope of coast zone of China</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Islands protection with specific use for baseline point of the territorial sea</a:t>
            </a:r>
            <a:endParaRPr lang="zh-CN" altLang="en-US" sz="1200" dirty="0">
              <a:solidFill>
                <a:schemeClr val="bg1"/>
              </a:solidFill>
            </a:endParaRPr>
          </a:p>
        </p:txBody>
      </p:sp>
      <p:sp>
        <p:nvSpPr>
          <p:cNvPr id="13" name="TextBox 12"/>
          <p:cNvSpPr txBox="1"/>
          <p:nvPr/>
        </p:nvSpPr>
        <p:spPr>
          <a:xfrm>
            <a:off x="2857488" y="3600738"/>
            <a:ext cx="3972562"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PROTECTION                BASELINE             MANAGEMENT</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650" name="Picture 2" descr="C:\Users\lenovo\Desktop\海洋局英文简介\Links\无居民海岛.jpg"/>
          <p:cNvPicPr>
            <a:picLocks noChangeAspect="1" noChangeArrowheads="1"/>
          </p:cNvPicPr>
          <p:nvPr/>
        </p:nvPicPr>
        <p:blipFill>
          <a:blip r:embed="rId1"/>
          <a:srcRect/>
          <a:stretch>
            <a:fillRect/>
          </a:stretch>
        </p:blipFill>
        <p:spPr bwMode="auto">
          <a:xfrm>
            <a:off x="6286512" y="4000508"/>
            <a:ext cx="2247861" cy="1548000"/>
          </a:xfrm>
          <a:prstGeom prst="rect">
            <a:avLst/>
          </a:prstGeom>
          <a:noFill/>
        </p:spPr>
      </p:pic>
      <p:pic>
        <p:nvPicPr>
          <p:cNvPr id="27651" name="Picture 3" descr="C:\Users\lenovo\Desktop\海洋局英文简介\Links\图题为原P6的上图题.jpg"/>
          <p:cNvPicPr>
            <a:picLocks noChangeAspect="1" noChangeArrowheads="1"/>
          </p:cNvPicPr>
          <p:nvPr/>
        </p:nvPicPr>
        <p:blipFill>
          <a:blip r:embed="rId2" cstate="print"/>
          <a:srcRect/>
          <a:stretch>
            <a:fillRect/>
          </a:stretch>
        </p:blipFill>
        <p:spPr bwMode="auto">
          <a:xfrm>
            <a:off x="525948" y="4024144"/>
            <a:ext cx="2474416" cy="1548000"/>
          </a:xfrm>
          <a:prstGeom prst="rect">
            <a:avLst/>
          </a:prstGeom>
          <a:noFill/>
        </p:spPr>
      </p:pic>
      <p:pic>
        <p:nvPicPr>
          <p:cNvPr id="27652" name="Picture 4"/>
          <p:cNvPicPr>
            <a:picLocks noChangeAspect="1" noChangeArrowheads="1"/>
          </p:cNvPicPr>
          <p:nvPr/>
        </p:nvPicPr>
        <p:blipFill>
          <a:blip r:embed="rId3"/>
          <a:srcRect/>
          <a:stretch>
            <a:fillRect/>
          </a:stretch>
        </p:blipFill>
        <p:spPr bwMode="auto">
          <a:xfrm>
            <a:off x="3387046" y="4000508"/>
            <a:ext cx="2455200" cy="1584000"/>
          </a:xfrm>
          <a:prstGeom prst="rect">
            <a:avLst/>
          </a:prstGeom>
          <a:noFill/>
          <a:ln w="9525">
            <a:noFill/>
            <a:miter lim="800000"/>
            <a:headEnd/>
            <a:tailEnd/>
          </a:ln>
          <a:effectLst/>
        </p:spPr>
      </p:pic>
      <p:pic>
        <p:nvPicPr>
          <p:cNvPr id="27656" name="Picture 8" descr="d:\program files\360se6\User Data\temp\235084-13060PQ64699.jpg"/>
          <p:cNvPicPr>
            <a:picLocks noChangeAspect="1" noChangeArrowheads="1"/>
          </p:cNvPicPr>
          <p:nvPr/>
        </p:nvPicPr>
        <p:blipFill>
          <a:blip r:embed="rId4" cstate="print"/>
          <a:srcRect/>
          <a:stretch>
            <a:fillRect/>
          </a:stretch>
        </p:blipFill>
        <p:spPr bwMode="auto">
          <a:xfrm>
            <a:off x="500034" y="1397208"/>
            <a:ext cx="2160000" cy="21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8" descr="d:\program files\360se6\User Data\temp\9c16fdfaaf51f3de8b74dd5495eef01f3a29793f.jpg"/>
          <p:cNvPicPr>
            <a:picLocks noChangeAspect="1" noChangeArrowheads="1"/>
          </p:cNvPicPr>
          <p:nvPr/>
        </p:nvPicPr>
        <p:blipFill>
          <a:blip r:embed="rId5"/>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2207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755576" y="2022078"/>
            <a:ext cx="3528392" cy="1656000"/>
          </a:xfrm>
          <a:prstGeom prst="rect">
            <a:avLst/>
          </a:prstGeom>
          <a:gradFill flip="none" rotWithShape="1">
            <a:gsLst>
              <a:gs pos="0">
                <a:srgbClr val="026DCE"/>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614348"/>
            <a:ext cx="9144000" cy="2220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714776" y="2053285"/>
            <a:ext cx="4910319"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rPr>
              <a:t>4.Marine Environmental Protection</a:t>
            </a:r>
            <a:endParaRPr lang="en-US" altLang="zh-CN" sz="2400" dirty="0" smtClean="0">
              <a:solidFill>
                <a:schemeClr val="bg1"/>
              </a:solidFill>
              <a:latin typeface="Arial" panose="020B0604020202020204" pitchFamily="34" charset="0"/>
              <a:ea typeface="Arial Unicode MS" pitchFamily="34" charset="-122"/>
              <a:cs typeface="Arial" panose="020B0604020202020204" pitchFamily="34" charset="0"/>
            </a:endParaRPr>
          </a:p>
        </p:txBody>
      </p:sp>
      <p:sp>
        <p:nvSpPr>
          <p:cNvPr id="12" name="矩形 11"/>
          <p:cNvSpPr/>
          <p:nvPr/>
        </p:nvSpPr>
        <p:spPr>
          <a:xfrm>
            <a:off x="3714776" y="2556217"/>
            <a:ext cx="5429224" cy="1200329"/>
          </a:xfrm>
          <a:prstGeom prst="rect">
            <a:avLst/>
          </a:prstGeom>
        </p:spPr>
        <p:txBody>
          <a:bodyPr wrap="square">
            <a:spAutoFit/>
          </a:bodyPr>
          <a:lstStyle/>
          <a:p>
            <a:pPr>
              <a:buFont typeface="Arial" panose="020B0604020202020204" pitchFamily="34" charset="0"/>
              <a:buChar char="•"/>
            </a:pPr>
            <a:r>
              <a:rPr lang="en-US" altLang="zh-CN" sz="1200" dirty="0" smtClean="0">
                <a:solidFill>
                  <a:schemeClr val="bg1"/>
                </a:solidFill>
              </a:rPr>
              <a:t> Marine eco-environment protection &amp; Publish marine environment information</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Charge of compensation claim for marine eco-environment damages</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Total discharge loading  control of pollutants  into the sea</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Criteria for marine environment monitoring and evaluation</a:t>
            </a:r>
            <a:endParaRPr lang="en-US" altLang="zh-CN" sz="1200" dirty="0" smtClean="0">
              <a:solidFill>
                <a:schemeClr val="bg1"/>
              </a:solidFill>
            </a:endParaRPr>
          </a:p>
          <a:p>
            <a:pPr>
              <a:buFont typeface="Arial" panose="020B0604020202020204" pitchFamily="34" charset="0"/>
              <a:buChar char="•"/>
            </a:pPr>
            <a:r>
              <a:rPr lang="en-US" altLang="zh-CN" sz="1200" dirty="0" smtClean="0">
                <a:solidFill>
                  <a:schemeClr val="bg1"/>
                </a:solidFill>
              </a:rPr>
              <a:t> Climate change in terms of adaption and response</a:t>
            </a:r>
            <a:endParaRPr lang="en-US" altLang="zh-CN" sz="1200" dirty="0" smtClean="0">
              <a:solidFill>
                <a:schemeClr val="bg1"/>
              </a:solidFill>
            </a:endParaRPr>
          </a:p>
          <a:p>
            <a:pPr>
              <a:buFont typeface="Arial" panose="020B0604020202020204" pitchFamily="34" charset="0"/>
              <a:buChar char="•"/>
            </a:pPr>
            <a:endParaRPr lang="zh-CN" altLang="en-US" sz="1200" dirty="0">
              <a:solidFill>
                <a:schemeClr val="bg1"/>
              </a:solidFill>
            </a:endParaRPr>
          </a:p>
        </p:txBody>
      </p:sp>
      <p:sp>
        <p:nvSpPr>
          <p:cNvPr id="13" name="TextBox 12"/>
          <p:cNvSpPr txBox="1"/>
          <p:nvPr/>
        </p:nvSpPr>
        <p:spPr>
          <a:xfrm>
            <a:off x="3742710" y="3600738"/>
            <a:ext cx="4979248" cy="261610"/>
          </a:xfrm>
          <a:prstGeom prst="rect">
            <a:avLst/>
          </a:prstGeom>
          <a:noFill/>
        </p:spPr>
        <p:txBody>
          <a:bodyPr wrap="none" rtlCol="0">
            <a:spAutoFit/>
          </a:bodyPr>
          <a:lstStyle/>
          <a:p>
            <a:r>
              <a:rPr lang="en-US" altLang="zh-CN" sz="1100" b="1" dirty="0" smtClean="0">
                <a:solidFill>
                  <a:schemeClr val="tx2"/>
                </a:solidFill>
                <a:latin typeface="Arial" panose="020B0604020202020204" pitchFamily="34" charset="0"/>
                <a:cs typeface="Arial" panose="020B0604020202020204" pitchFamily="34" charset="0"/>
              </a:rPr>
              <a:t>ECO-ENVIRONMENT             COMPENSATION            CLIMATE CHANGE</a:t>
            </a:r>
            <a:endParaRPr lang="zh-CN" altLang="en-US" sz="11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251520" y="193204"/>
            <a:ext cx="1896673" cy="369332"/>
          </a:xfrm>
          <a:prstGeom prst="rect">
            <a:avLst/>
          </a:prstGeom>
          <a:noFill/>
        </p:spPr>
        <p:txBody>
          <a:bodyPr wrap="none" rtlCol="0">
            <a:spAutoFit/>
          </a:bodyPr>
          <a:lstStyle/>
          <a:p>
            <a:r>
              <a:rPr lang="en-US" altLang="zh-CN" dirty="0" smtClean="0">
                <a:solidFill>
                  <a:schemeClr val="tx2"/>
                </a:solidFill>
                <a:latin typeface="Impact" panose="020B0806030902050204" pitchFamily="34" charset="0"/>
                <a:ea typeface="Arial Unicode MS" pitchFamily="34" charset="-122"/>
                <a:cs typeface="Arial" panose="020B0604020202020204" pitchFamily="34" charset="0"/>
              </a:rPr>
              <a:t>   Responsibilities </a:t>
            </a:r>
            <a:endParaRPr lang="zh-CN" altLang="en-US" dirty="0">
              <a:solidFill>
                <a:schemeClr val="tx2"/>
              </a:solidFill>
              <a:latin typeface="Impact" panose="020B0806030902050204" pitchFamily="34" charset="0"/>
              <a:ea typeface="Arial Unicode MS" pitchFamily="34" charset="-122"/>
              <a:cs typeface="Arial" panose="020B0604020202020204" pitchFamily="34" charset="0"/>
            </a:endParaRPr>
          </a:p>
        </p:txBody>
      </p:sp>
      <p:sp>
        <p:nvSpPr>
          <p:cNvPr id="15" name="矩形 14"/>
          <p:cNvSpPr/>
          <p:nvPr/>
        </p:nvSpPr>
        <p:spPr>
          <a:xfrm>
            <a:off x="359728" y="517244"/>
            <a:ext cx="1764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674" name="Picture 2" descr="C:\Users\lenovo\Desktop\海洋局英文简介\Links\slide0001_image019.jpg"/>
          <p:cNvPicPr>
            <a:picLocks noChangeAspect="1" noChangeArrowheads="1"/>
          </p:cNvPicPr>
          <p:nvPr/>
        </p:nvPicPr>
        <p:blipFill>
          <a:blip r:embed="rId1"/>
          <a:srcRect/>
          <a:stretch>
            <a:fillRect/>
          </a:stretch>
        </p:blipFill>
        <p:spPr bwMode="auto">
          <a:xfrm>
            <a:off x="2325890" y="4024144"/>
            <a:ext cx="2131417" cy="1548000"/>
          </a:xfrm>
          <a:prstGeom prst="rect">
            <a:avLst/>
          </a:prstGeom>
          <a:noFill/>
        </p:spPr>
      </p:pic>
      <p:pic>
        <p:nvPicPr>
          <p:cNvPr id="28675" name="Picture 3" descr="C:\Users\lenovo\Desktop\海洋局英文简介\Links\slide0001_image024.jpg"/>
          <p:cNvPicPr>
            <a:picLocks noChangeAspect="1" noChangeArrowheads="1"/>
          </p:cNvPicPr>
          <p:nvPr/>
        </p:nvPicPr>
        <p:blipFill>
          <a:blip r:embed="rId2"/>
          <a:srcRect/>
          <a:stretch>
            <a:fillRect/>
          </a:stretch>
        </p:blipFill>
        <p:spPr bwMode="auto">
          <a:xfrm>
            <a:off x="2857488" y="1156046"/>
            <a:ext cx="6286512" cy="772760"/>
          </a:xfrm>
          <a:prstGeom prst="rect">
            <a:avLst/>
          </a:prstGeom>
          <a:noFill/>
        </p:spPr>
      </p:pic>
      <p:pic>
        <p:nvPicPr>
          <p:cNvPr id="28676" name="Picture 4" descr="C:\Users\lenovo\Desktop\海洋局英文简介\Links\slide0001_image025.jpg"/>
          <p:cNvPicPr>
            <a:picLocks noChangeAspect="1" noChangeArrowheads="1"/>
          </p:cNvPicPr>
          <p:nvPr/>
        </p:nvPicPr>
        <p:blipFill>
          <a:blip r:embed="rId3"/>
          <a:srcRect/>
          <a:stretch>
            <a:fillRect/>
          </a:stretch>
        </p:blipFill>
        <p:spPr bwMode="auto">
          <a:xfrm>
            <a:off x="31448" y="4023640"/>
            <a:ext cx="2223004" cy="1548000"/>
          </a:xfrm>
          <a:prstGeom prst="rect">
            <a:avLst/>
          </a:prstGeom>
          <a:noFill/>
        </p:spPr>
      </p:pic>
      <p:pic>
        <p:nvPicPr>
          <p:cNvPr id="28678" name="Picture 6" descr="C:\Users\lenovo\Desktop\海洋局英文简介\Links\slide0001_image026.jpg"/>
          <p:cNvPicPr>
            <a:picLocks noChangeAspect="1" noChangeArrowheads="1"/>
          </p:cNvPicPr>
          <p:nvPr/>
        </p:nvPicPr>
        <p:blipFill>
          <a:blip r:embed="rId4" cstate="print"/>
          <a:srcRect/>
          <a:stretch>
            <a:fillRect/>
          </a:stretch>
        </p:blipFill>
        <p:spPr bwMode="auto">
          <a:xfrm>
            <a:off x="4540468" y="4023640"/>
            <a:ext cx="2176364" cy="1548000"/>
          </a:xfrm>
          <a:prstGeom prst="rect">
            <a:avLst/>
          </a:prstGeom>
          <a:noFill/>
        </p:spPr>
      </p:pic>
      <p:pic>
        <p:nvPicPr>
          <p:cNvPr id="28680" name="Picture 8" descr="d:\program files\360se6\User Data\temp\2576114_c0283db00a922151bd17ad0cee39fd6b.jpg"/>
          <p:cNvPicPr>
            <a:picLocks noChangeAspect="1" noChangeArrowheads="1"/>
          </p:cNvPicPr>
          <p:nvPr/>
        </p:nvPicPr>
        <p:blipFill>
          <a:blip r:embed="rId5"/>
          <a:srcRect/>
          <a:stretch>
            <a:fillRect/>
          </a:stretch>
        </p:blipFill>
        <p:spPr bwMode="auto">
          <a:xfrm>
            <a:off x="6782735" y="4000004"/>
            <a:ext cx="2329765" cy="1548000"/>
          </a:xfrm>
          <a:prstGeom prst="rect">
            <a:avLst/>
          </a:prstGeom>
          <a:noFill/>
        </p:spPr>
      </p:pic>
      <p:pic>
        <p:nvPicPr>
          <p:cNvPr id="28682" name="Picture 10" descr="d:\program files\360se6\User Data\temp\14300000932803128391305208551.jpg"/>
          <p:cNvPicPr>
            <a:picLocks noChangeArrowheads="1"/>
          </p:cNvPicPr>
          <p:nvPr/>
        </p:nvPicPr>
        <p:blipFill>
          <a:blip r:embed="rId6"/>
          <a:srcRect l="11339" r="13606"/>
          <a:stretch>
            <a:fillRect/>
          </a:stretch>
        </p:blipFill>
        <p:spPr bwMode="auto">
          <a:xfrm>
            <a:off x="849217" y="1428740"/>
            <a:ext cx="2151147" cy="2151147"/>
          </a:xfrm>
          <a:prstGeom prst="ellipse">
            <a:avLst/>
          </a:prstGeom>
          <a:ln>
            <a:noFill/>
          </a:ln>
          <a:effectLst>
            <a:outerShdw blurRad="304800" dist="203200" dir="3000000" sx="99000" sy="99000" algn="t" rotWithShape="0">
              <a:prstClr val="black">
                <a:alpha val="40000"/>
              </a:prstClr>
            </a:outerShdw>
            <a:softEdge rad="112500"/>
          </a:effectLst>
          <a:scene3d>
            <a:camera prst="orthographicFront"/>
            <a:lightRig rig="threePt" dir="t"/>
          </a:scene3d>
          <a:sp3d>
            <a:bevelT w="165100" prst="coolSlant"/>
          </a:sp3d>
        </p:spPr>
      </p:pic>
      <p:pic>
        <p:nvPicPr>
          <p:cNvPr id="22" name="Picture 8" descr="d:\program files\360se6\User Data\temp\9c16fdfaaf51f3de8b74dd5495eef01f3a29793f.jpg"/>
          <p:cNvPicPr>
            <a:picLocks noChangeAspect="1" noChangeArrowheads="1"/>
          </p:cNvPicPr>
          <p:nvPr/>
        </p:nvPicPr>
        <p:blipFill>
          <a:blip r:embed="rId7"/>
          <a:stretch>
            <a:fillRect/>
          </a:stretch>
        </p:blipFill>
        <p:spPr bwMode="auto">
          <a:xfrm>
            <a:off x="8001024" y="144174"/>
            <a:ext cx="900000" cy="89736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014C83"/>
      </a:dk2>
      <a:lt2>
        <a:srgbClr val="EEECE1"/>
      </a:lt2>
      <a:accent1>
        <a:srgbClr val="014C8D"/>
      </a:accent1>
      <a:accent2>
        <a:srgbClr val="012E57"/>
      </a:accent2>
      <a:accent3>
        <a:srgbClr val="24673E"/>
      </a:accent3>
      <a:accent4>
        <a:srgbClr val="3371A4"/>
      </a:accent4>
      <a:accent5>
        <a:srgbClr val="4BACC6"/>
      </a:accent5>
      <a:accent6>
        <a:srgbClr val="7FA6C7"/>
      </a:accent6>
      <a:hlink>
        <a:srgbClr val="0000FF"/>
      </a:hlink>
      <a:folHlink>
        <a:srgbClr val="CDDB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4800</Words>
  <Application>WPS 演示</Application>
  <PresentationFormat>全屏显示(16:10)</PresentationFormat>
  <Paragraphs>143</Paragraphs>
  <Slides>18</Slides>
  <Notes>14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18</vt:i4>
      </vt:variant>
    </vt:vector>
  </HeadingPairs>
  <TitlesOfParts>
    <vt:vector size="28" baseType="lpstr">
      <vt:lpstr>Arial</vt:lpstr>
      <vt:lpstr>宋体</vt:lpstr>
      <vt:lpstr>Wingdings</vt:lpstr>
      <vt:lpstr>Arial Black</vt:lpstr>
      <vt:lpstr>Impact</vt:lpstr>
      <vt:lpstr>Arial Unicode MS</vt:lpstr>
      <vt:lpstr>Times New Roman</vt:lpstr>
      <vt:lpstr>Calibri</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Sophie</dc:creator>
  <cp:lastModifiedBy>Admin</cp:lastModifiedBy>
  <cp:revision>51</cp:revision>
  <dcterms:created xsi:type="dcterms:W3CDTF">2011-06-03T14:53:00Z</dcterms:created>
  <dcterms:modified xsi:type="dcterms:W3CDTF">2017-03-03T06:25:07Z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