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4027" r:id="rId1"/>
    <p:sldMasterId id="2147484052" r:id="rId2"/>
    <p:sldMasterId id="2147484064" r:id="rId3"/>
  </p:sldMasterIdLst>
  <p:notesMasterIdLst>
    <p:notesMasterId r:id="rId25"/>
  </p:notesMasterIdLst>
  <p:handoutMasterIdLst>
    <p:handoutMasterId r:id="rId26"/>
  </p:handoutMasterIdLst>
  <p:sldIdLst>
    <p:sldId id="668" r:id="rId4"/>
    <p:sldId id="716" r:id="rId5"/>
    <p:sldId id="713" r:id="rId6"/>
    <p:sldId id="714" r:id="rId7"/>
    <p:sldId id="715" r:id="rId8"/>
    <p:sldId id="688" r:id="rId9"/>
    <p:sldId id="664" r:id="rId10"/>
    <p:sldId id="696" r:id="rId11"/>
    <p:sldId id="669" r:id="rId12"/>
    <p:sldId id="717" r:id="rId13"/>
    <p:sldId id="697" r:id="rId14"/>
    <p:sldId id="710" r:id="rId15"/>
    <p:sldId id="687" r:id="rId16"/>
    <p:sldId id="705" r:id="rId17"/>
    <p:sldId id="694" r:id="rId18"/>
    <p:sldId id="706" r:id="rId19"/>
    <p:sldId id="707" r:id="rId20"/>
    <p:sldId id="695" r:id="rId21"/>
    <p:sldId id="672" r:id="rId22"/>
    <p:sldId id="673" r:id="rId23"/>
    <p:sldId id="718" r:id="rId24"/>
  </p:sldIdLst>
  <p:sldSz cx="9906000" cy="6858000" type="A4"/>
  <p:notesSz cx="6797675" cy="9926638"/>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rgbClr val="00007E"/>
        </a:solidFill>
        <a:latin typeface="Verdana" pitchFamily="34" charset="0"/>
        <a:ea typeface="+mn-ea"/>
        <a:cs typeface="+mn-cs"/>
      </a:defRPr>
    </a:lvl1pPr>
    <a:lvl2pPr marL="457200" algn="l" rtl="0" fontAlgn="base">
      <a:spcBef>
        <a:spcPct val="0"/>
      </a:spcBef>
      <a:spcAft>
        <a:spcPct val="0"/>
      </a:spcAft>
      <a:defRPr sz="2400" kern="1200">
        <a:solidFill>
          <a:srgbClr val="00007E"/>
        </a:solidFill>
        <a:latin typeface="Verdana" pitchFamily="34" charset="0"/>
        <a:ea typeface="+mn-ea"/>
        <a:cs typeface="+mn-cs"/>
      </a:defRPr>
    </a:lvl2pPr>
    <a:lvl3pPr marL="914400" algn="l" rtl="0" fontAlgn="base">
      <a:spcBef>
        <a:spcPct val="0"/>
      </a:spcBef>
      <a:spcAft>
        <a:spcPct val="0"/>
      </a:spcAft>
      <a:defRPr sz="2400" kern="1200">
        <a:solidFill>
          <a:srgbClr val="00007E"/>
        </a:solidFill>
        <a:latin typeface="Verdana" pitchFamily="34" charset="0"/>
        <a:ea typeface="+mn-ea"/>
        <a:cs typeface="+mn-cs"/>
      </a:defRPr>
    </a:lvl3pPr>
    <a:lvl4pPr marL="1371600" algn="l" rtl="0" fontAlgn="base">
      <a:spcBef>
        <a:spcPct val="0"/>
      </a:spcBef>
      <a:spcAft>
        <a:spcPct val="0"/>
      </a:spcAft>
      <a:defRPr sz="2400" kern="1200">
        <a:solidFill>
          <a:srgbClr val="00007E"/>
        </a:solidFill>
        <a:latin typeface="Verdana" pitchFamily="34" charset="0"/>
        <a:ea typeface="+mn-ea"/>
        <a:cs typeface="+mn-cs"/>
      </a:defRPr>
    </a:lvl4pPr>
    <a:lvl5pPr marL="1828800" algn="l" rtl="0" fontAlgn="base">
      <a:spcBef>
        <a:spcPct val="0"/>
      </a:spcBef>
      <a:spcAft>
        <a:spcPct val="0"/>
      </a:spcAft>
      <a:defRPr sz="2400" kern="1200">
        <a:solidFill>
          <a:srgbClr val="00007E"/>
        </a:solidFill>
        <a:latin typeface="Verdana" pitchFamily="34" charset="0"/>
        <a:ea typeface="+mn-ea"/>
        <a:cs typeface="+mn-cs"/>
      </a:defRPr>
    </a:lvl5pPr>
    <a:lvl6pPr marL="2286000" algn="l" defTabSz="914400" rtl="0" eaLnBrk="1" latinLnBrk="0" hangingPunct="1">
      <a:defRPr sz="2400" kern="1200">
        <a:solidFill>
          <a:srgbClr val="00007E"/>
        </a:solidFill>
        <a:latin typeface="Verdana" pitchFamily="34" charset="0"/>
        <a:ea typeface="+mn-ea"/>
        <a:cs typeface="+mn-cs"/>
      </a:defRPr>
    </a:lvl6pPr>
    <a:lvl7pPr marL="2743200" algn="l" defTabSz="914400" rtl="0" eaLnBrk="1" latinLnBrk="0" hangingPunct="1">
      <a:defRPr sz="2400" kern="1200">
        <a:solidFill>
          <a:srgbClr val="00007E"/>
        </a:solidFill>
        <a:latin typeface="Verdana" pitchFamily="34" charset="0"/>
        <a:ea typeface="+mn-ea"/>
        <a:cs typeface="+mn-cs"/>
      </a:defRPr>
    </a:lvl7pPr>
    <a:lvl8pPr marL="3200400" algn="l" defTabSz="914400" rtl="0" eaLnBrk="1" latinLnBrk="0" hangingPunct="1">
      <a:defRPr sz="2400" kern="1200">
        <a:solidFill>
          <a:srgbClr val="00007E"/>
        </a:solidFill>
        <a:latin typeface="Verdana" pitchFamily="34" charset="0"/>
        <a:ea typeface="+mn-ea"/>
        <a:cs typeface="+mn-cs"/>
      </a:defRPr>
    </a:lvl8pPr>
    <a:lvl9pPr marL="3657600" algn="l" defTabSz="914400" rtl="0" eaLnBrk="1" latinLnBrk="0" hangingPunct="1">
      <a:defRPr sz="2400" kern="1200">
        <a:solidFill>
          <a:srgbClr val="00007E"/>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99FF"/>
    <a:srgbClr val="66CCFF"/>
    <a:srgbClr val="66FFFF"/>
    <a:srgbClr val="3399FF"/>
    <a:srgbClr val="33CCFF"/>
    <a:srgbClr val="0202AE"/>
    <a:srgbClr val="66FFCC"/>
    <a:srgbClr val="FF0000"/>
    <a:srgbClr val="81B8F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28" autoAdjust="0"/>
  </p:normalViewPr>
  <p:slideViewPr>
    <p:cSldViewPr>
      <p:cViewPr>
        <p:scale>
          <a:sx n="60" d="100"/>
          <a:sy n="60" d="100"/>
        </p:scale>
        <p:origin x="-1212" y="-33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93" d="100"/>
          <a:sy n="93" d="100"/>
        </p:scale>
        <p:origin x="-292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108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06463" y="4730750"/>
            <a:ext cx="4984750" cy="4198938"/>
          </a:xfrm>
          <a:prstGeom prst="rect">
            <a:avLst/>
          </a:prstGeom>
          <a:noFill/>
          <a:ln w="12700">
            <a:noFill/>
            <a:miter lim="800000"/>
            <a:headEnd/>
            <a:tailEnd/>
          </a:ln>
          <a:effectLst/>
        </p:spPr>
        <p:txBody>
          <a:bodyPr vert="horz" wrap="square" lIns="90678" tIns="44543" rIns="90678" bIns="4454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5603" name="Rectangle 3"/>
          <p:cNvSpPr>
            <a:spLocks noGrp="1" noRot="1" noChangeAspect="1" noChangeArrowheads="1" noTextEdit="1"/>
          </p:cNvSpPr>
          <p:nvPr>
            <p:ph type="sldImg" idx="2"/>
          </p:nvPr>
        </p:nvSpPr>
        <p:spPr bwMode="auto">
          <a:xfrm>
            <a:off x="889000" y="865188"/>
            <a:ext cx="5021263" cy="3478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94384384"/>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711200" y="744538"/>
            <a:ext cx="5375275" cy="3722687"/>
          </a:xfrm>
          <a:ln/>
        </p:spPr>
      </p:sp>
      <p:sp>
        <p:nvSpPr>
          <p:cNvPr id="34819" name="Rectangle 3"/>
          <p:cNvSpPr>
            <a:spLocks noGrp="1" noChangeArrowheads="1"/>
          </p:cNvSpPr>
          <p:nvPr>
            <p:ph type="body" idx="1"/>
          </p:nvPr>
        </p:nvSpPr>
        <p:spPr>
          <a:xfrm>
            <a:off x="906463" y="4716463"/>
            <a:ext cx="4984750" cy="44656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b="1" dirty="0" smtClean="0"/>
              <a:t>For example, as the Marine Strategy Framework Directive, develops, more and more data on the marine environment will be made available to the EEA and this will happen through WISE-Marine. Wise Marine will be based on SEIS principles which are:</a:t>
            </a:r>
          </a:p>
          <a:p>
            <a:endParaRPr lang="en-GB" b="1" dirty="0" smtClean="0"/>
          </a:p>
          <a:p>
            <a:r>
              <a:rPr lang="en-GB" b="1" dirty="0" smtClean="0"/>
              <a:t>SEIS Principles</a:t>
            </a:r>
          </a:p>
          <a:p>
            <a:r>
              <a:rPr lang="en-GB" dirty="0" smtClean="0"/>
              <a:t>information should be managed as </a:t>
            </a:r>
            <a:r>
              <a:rPr lang="en-GB" b="1" dirty="0" smtClean="0"/>
              <a:t>close as possible to its source</a:t>
            </a:r>
          </a:p>
          <a:p>
            <a:r>
              <a:rPr lang="en-GB" dirty="0" smtClean="0"/>
              <a:t>information is provided </a:t>
            </a:r>
            <a:r>
              <a:rPr lang="en-GB" b="1" dirty="0" smtClean="0"/>
              <a:t>once and shared with others for many</a:t>
            </a:r>
            <a:r>
              <a:rPr lang="en-GB" dirty="0" smtClean="0"/>
              <a:t> purposes</a:t>
            </a:r>
          </a:p>
          <a:p>
            <a:r>
              <a:rPr lang="en-GB" dirty="0" smtClean="0"/>
              <a:t>data and information should be </a:t>
            </a:r>
            <a:r>
              <a:rPr lang="en-GB" b="1" dirty="0" smtClean="0"/>
              <a:t>readily</a:t>
            </a:r>
            <a:r>
              <a:rPr lang="en-GB" dirty="0" smtClean="0"/>
              <a:t> </a:t>
            </a:r>
            <a:r>
              <a:rPr lang="en-GB" b="1" dirty="0" smtClean="0"/>
              <a:t>accessible</a:t>
            </a:r>
            <a:r>
              <a:rPr lang="en-GB" dirty="0" smtClean="0"/>
              <a:t> to end-users to enable them to access it timely</a:t>
            </a:r>
          </a:p>
          <a:p>
            <a:r>
              <a:rPr lang="en-GB" dirty="0" smtClean="0"/>
              <a:t>information should be made available to the public after due consideration of the </a:t>
            </a:r>
            <a:r>
              <a:rPr lang="en-GB" b="1" dirty="0" smtClean="0"/>
              <a:t>appropriate level of aggregation</a:t>
            </a:r>
            <a:r>
              <a:rPr lang="en-GB" dirty="0" smtClean="0"/>
              <a:t>, given possible confidentiality constraints, and at national level in the </a:t>
            </a:r>
            <a:r>
              <a:rPr lang="en-GB" b="1" dirty="0" smtClean="0"/>
              <a:t>national language(s)</a:t>
            </a:r>
          </a:p>
          <a:p>
            <a:endParaRPr lang="en-GB" sz="1400" dirty="0" smtClean="0"/>
          </a:p>
          <a:p>
            <a:r>
              <a:rPr lang="en-GB" sz="1400" dirty="0" smtClean="0"/>
              <a:t>WISE-Marine under development as part of MSFD implementation. Preparatory work lead by the EEA and DG ENV over 2007-12</a:t>
            </a:r>
          </a:p>
          <a:p>
            <a:r>
              <a:rPr lang="en-GB" sz="1400" dirty="0" smtClean="0"/>
              <a:t>Partnership of a wide range of data providers at different level, keeping data as close as possible to its source, to ensure quality and maintenance, e.g. FP projects</a:t>
            </a:r>
          </a:p>
          <a:p>
            <a:endParaRPr lang="en-GB" sz="1400" dirty="0" smtClean="0"/>
          </a:p>
          <a:p>
            <a:r>
              <a:rPr lang="en-GB" sz="1400" b="1" dirty="0" smtClean="0"/>
              <a:t>Links to data sources include the Integrated Maritime Policy’s EMODNET and the Sea bottom mapping project (highlighted with fly-in)</a:t>
            </a:r>
          </a:p>
          <a:p>
            <a:r>
              <a:rPr lang="en-GB" sz="1400" b="1" dirty="0" smtClean="0"/>
              <a:t>WISE-Marine should allow access to the data and information but it mainly aims at providing an ‘interpretation’ of this information such as  Indicators and assessments</a:t>
            </a:r>
          </a:p>
          <a:p>
            <a:endParaRPr lang="en-GB" sz="1400" b="1" dirty="0" smtClean="0"/>
          </a:p>
          <a:p>
            <a:endParaRPr lang="en-GB" sz="14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xfrm>
            <a:off x="711200" y="744538"/>
            <a:ext cx="5375275" cy="3722687"/>
          </a:xfrm>
          <a:ln/>
        </p:spPr>
      </p:sp>
      <p:sp>
        <p:nvSpPr>
          <p:cNvPr id="673795" name="Rectangle 3"/>
          <p:cNvSpPr>
            <a:spLocks noGrp="1" noChangeArrowheads="1"/>
          </p:cNvSpPr>
          <p:nvPr>
            <p:ph type="body" idx="1"/>
          </p:nvPr>
        </p:nvSpPr>
        <p:spPr>
          <a:xfrm>
            <a:off x="330200" y="4714875"/>
            <a:ext cx="6137275" cy="4467225"/>
          </a:xfrm>
        </p:spPr>
        <p:txBody>
          <a:bodyPr/>
          <a:lstStyle/>
          <a:p>
            <a:pPr>
              <a:buClr>
                <a:srgbClr val="000099"/>
              </a:buClr>
            </a:pPr>
            <a:r>
              <a:rPr lang="en-GB" dirty="0">
                <a:latin typeface="Arial" charset="0"/>
                <a:sym typeface="Wingdings" pitchFamily="2" charset="2"/>
              </a:rPr>
              <a:t>Now (beyond the WFD – pioneer!) there is stronger promotion of the ecosystem-based approach to the management of human activities in the EU’s marine environment:</a:t>
            </a:r>
            <a:endParaRPr lang="en-GB" b="1" dirty="0">
              <a:latin typeface="Arial" charset="0"/>
              <a:sym typeface="Wingdings" pitchFamily="2" charset="2"/>
            </a:endParaRPr>
          </a:p>
          <a:p>
            <a:pPr lvl="1">
              <a:buClr>
                <a:srgbClr val="000099"/>
              </a:buClr>
              <a:buFont typeface="Arial" charset="0"/>
              <a:buChar char="–"/>
            </a:pPr>
            <a:r>
              <a:rPr lang="en-GB" b="1" dirty="0">
                <a:latin typeface="Arial" charset="0"/>
                <a:sym typeface="Wingdings" pitchFamily="2" charset="2"/>
              </a:rPr>
              <a:t>Marine Strategy Framework Directive</a:t>
            </a:r>
            <a:r>
              <a:rPr lang="en-GB" dirty="0">
                <a:latin typeface="Arial" charset="0"/>
                <a:sym typeface="Wingdings" pitchFamily="2" charset="2"/>
              </a:rPr>
              <a:t> (entry into force June 2008)</a:t>
            </a:r>
          </a:p>
          <a:p>
            <a:pPr lvl="1">
              <a:buClr>
                <a:srgbClr val="000099"/>
              </a:buClr>
              <a:buFont typeface="Arial" charset="0"/>
              <a:buChar char="–"/>
            </a:pPr>
            <a:r>
              <a:rPr lang="en-GB" b="1" dirty="0">
                <a:latin typeface="Arial" charset="0"/>
                <a:sym typeface="Wingdings" pitchFamily="2" charset="2"/>
              </a:rPr>
              <a:t>Integrated Maritime Policy</a:t>
            </a:r>
            <a:r>
              <a:rPr lang="en-GB" dirty="0">
                <a:latin typeface="Arial" charset="0"/>
                <a:sym typeface="Wingdings" pitchFamily="2" charset="2"/>
              </a:rPr>
              <a:t> driving also the Common Fisheries Policy and all other </a:t>
            </a:r>
            <a:r>
              <a:rPr lang="en-GB" dirty="0" err="1">
                <a:latin typeface="Arial" charset="0"/>
                <a:sym typeface="Wingdings" pitchFamily="2" charset="2"/>
              </a:rPr>
              <a:t>sectoral</a:t>
            </a:r>
            <a:r>
              <a:rPr lang="en-GB" dirty="0">
                <a:latin typeface="Arial" charset="0"/>
                <a:sym typeface="Wingdings" pitchFamily="2" charset="2"/>
              </a:rPr>
              <a:t> actions (e</a:t>
            </a:r>
            <a:r>
              <a:rPr lang="en-GB" dirty="0">
                <a:latin typeface="Arial" charset="0"/>
              </a:rPr>
              <a:t>ndorsement of ‘Blue book’ by  European Council 14 December 2007), </a:t>
            </a:r>
            <a:r>
              <a:rPr lang="en-GB" b="1" dirty="0">
                <a:effectLst>
                  <a:outerShdw blurRad="38100" dist="38100" dir="2700000" algn="tl">
                    <a:srgbClr val="C0C0C0"/>
                  </a:outerShdw>
                </a:effectLst>
                <a:latin typeface="Arial" charset="0"/>
              </a:rPr>
              <a:t>the MSFD is its ‘environmental pillar’</a:t>
            </a:r>
          </a:p>
          <a:p>
            <a:pPr lvl="1">
              <a:lnSpc>
                <a:spcPct val="80000"/>
              </a:lnSpc>
              <a:buClr>
                <a:srgbClr val="000099"/>
              </a:buClr>
              <a:buFont typeface="Arial" charset="0"/>
              <a:buChar char="–"/>
            </a:pPr>
            <a:endParaRPr lang="en-GB" b="1" dirty="0">
              <a:effectLst>
                <a:outerShdw blurRad="38100" dist="38100" dir="2700000" algn="tl">
                  <a:srgbClr val="C0C0C0"/>
                </a:outerShdw>
              </a:effectLst>
              <a:latin typeface="Arial" charset="0"/>
            </a:endParaRPr>
          </a:p>
          <a:p>
            <a:pPr>
              <a:buClr>
                <a:srgbClr val="000099"/>
              </a:buClr>
            </a:pPr>
            <a:r>
              <a:rPr lang="en-GB" b="1" dirty="0">
                <a:latin typeface="Arial" charset="0"/>
                <a:sym typeface="Wingdings" pitchFamily="2" charset="2"/>
              </a:rPr>
              <a:t>Marine Strategy Framework Directive</a:t>
            </a:r>
            <a:r>
              <a:rPr lang="en-GB" dirty="0">
                <a:latin typeface="Arial" charset="0"/>
                <a:sym typeface="Wingdings" pitchFamily="2" charset="2"/>
              </a:rPr>
              <a:t> (</a:t>
            </a:r>
            <a:r>
              <a:rPr lang="en-GB" dirty="0">
                <a:latin typeface="Arial" charset="0"/>
              </a:rPr>
              <a:t>MSFD) sets </a:t>
            </a:r>
            <a:r>
              <a:rPr lang="en-GB" i="1" dirty="0">
                <a:latin typeface="Arial" charset="0"/>
              </a:rPr>
              <a:t>'boundary conditions'</a:t>
            </a:r>
            <a:r>
              <a:rPr lang="en-GB" dirty="0">
                <a:latin typeface="Arial" charset="0"/>
              </a:rPr>
              <a:t> (sustainability) for maritime activities – including fisheries - in Europe,  which will need to work towards achieving 'good environmental status' (GES) in marine waters by 2020. GES = the ultimate aim of the Directive). </a:t>
            </a:r>
          </a:p>
          <a:p>
            <a:pPr>
              <a:buClr>
                <a:srgbClr val="000099"/>
              </a:buClr>
            </a:pPr>
            <a:endParaRPr lang="en-GB" dirty="0">
              <a:latin typeface="Arial" charset="0"/>
            </a:endParaRPr>
          </a:p>
          <a:p>
            <a:pPr>
              <a:buClr>
                <a:srgbClr val="000099"/>
              </a:buClr>
            </a:pPr>
            <a:r>
              <a:rPr lang="en-GB" dirty="0">
                <a:latin typeface="Arial" charset="0"/>
              </a:rPr>
              <a:t>The MSFD also:</a:t>
            </a:r>
          </a:p>
          <a:p>
            <a:pPr lvl="1">
              <a:buClr>
                <a:srgbClr val="000099"/>
              </a:buClr>
              <a:buFont typeface="Arial" charset="0"/>
              <a:buChar char="–"/>
            </a:pPr>
            <a:r>
              <a:rPr lang="en-GB" dirty="0">
                <a:latin typeface="Arial" charset="0"/>
              </a:rPr>
              <a:t>Places the Habitats and Birds directives into a GES context =&gt; Clearly indicates that marine protected areas (MPAs) within Natura2000 are a TOOL to achieve GES</a:t>
            </a:r>
          </a:p>
          <a:p>
            <a:pPr lvl="1">
              <a:buClr>
                <a:srgbClr val="000099"/>
              </a:buClr>
              <a:buFont typeface="Arial" charset="0"/>
              <a:buChar char="–"/>
            </a:pPr>
            <a:r>
              <a:rPr lang="en-GB" dirty="0">
                <a:latin typeface="Arial" charset="0"/>
              </a:rPr>
              <a:t>Reinforces marine biodiversity international commitments/agreements, such as the CBDs’ halting of biodiversity loss’ (2010) and MPA network establishment (2012) </a:t>
            </a:r>
          </a:p>
          <a:p>
            <a:pPr>
              <a:buClr>
                <a:srgbClr val="000099"/>
              </a:buClr>
            </a:pPr>
            <a:endParaRPr lang="en-GB" dirty="0">
              <a:latin typeface="Arial" charset="0"/>
            </a:endParaRPr>
          </a:p>
          <a:p>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711200" y="744538"/>
            <a:ext cx="5375275" cy="3722687"/>
          </a:xfrm>
          <a:ln/>
        </p:spPr>
      </p:sp>
      <p:sp>
        <p:nvSpPr>
          <p:cNvPr id="19459" name="Rectangle 3"/>
          <p:cNvSpPr>
            <a:spLocks noGrp="1" noChangeArrowheads="1"/>
          </p:cNvSpPr>
          <p:nvPr>
            <p:ph type="body" idx="1"/>
          </p:nvPr>
        </p:nvSpPr>
        <p:spPr>
          <a:xfrm>
            <a:off x="1036638" y="4659313"/>
            <a:ext cx="4984750" cy="4465637"/>
          </a:xfrm>
          <a:noFill/>
        </p:spPr>
        <p:txBody>
          <a:bodyPr/>
          <a:lstStyle/>
          <a:p>
            <a:r>
              <a:rPr lang="en-GB" sz="1400" smtClean="0">
                <a:latin typeface="Arial" charset="0"/>
              </a:rPr>
              <a:t>The 3 aspects (called ‘tools’ for EEA work on the previous slide): </a:t>
            </a:r>
          </a:p>
          <a:p>
            <a:endParaRPr lang="en-GB" sz="1400" smtClean="0">
              <a:latin typeface="Arial" charset="0"/>
            </a:endParaRPr>
          </a:p>
          <a:p>
            <a:pPr>
              <a:buFontTx/>
              <a:buChar char="•"/>
            </a:pPr>
            <a:r>
              <a:rPr lang="en-GB" sz="1400" smtClean="0">
                <a:latin typeface="Arial" charset="0"/>
              </a:rPr>
              <a:t>Indicators</a:t>
            </a:r>
          </a:p>
          <a:p>
            <a:pPr>
              <a:buFontTx/>
              <a:buChar char="•"/>
            </a:pPr>
            <a:r>
              <a:rPr lang="en-GB" sz="1400" smtClean="0">
                <a:latin typeface="Arial" charset="0"/>
              </a:rPr>
              <a:t>Assessments  (both methods and outputs)</a:t>
            </a:r>
          </a:p>
          <a:p>
            <a:pPr>
              <a:buFontTx/>
              <a:buChar char="•"/>
            </a:pPr>
            <a:r>
              <a:rPr lang="en-GB" sz="1400" smtClean="0">
                <a:latin typeface="Arial" charset="0"/>
              </a:rPr>
              <a:t>Information systems </a:t>
            </a:r>
          </a:p>
          <a:p>
            <a:pPr>
              <a:buFontTx/>
              <a:buChar char="•"/>
            </a:pPr>
            <a:endParaRPr lang="en-GB" sz="1400" smtClean="0">
              <a:latin typeface="Arial" charset="0"/>
            </a:endParaRPr>
          </a:p>
          <a:p>
            <a:r>
              <a:rPr lang="en-GB" sz="1400" smtClean="0">
                <a:latin typeface="Arial" charset="0"/>
              </a:rPr>
              <a:t>are highlighted here as there are ‘entry points’ for addressing deep-sea issues in all of them that could be strengthened (with help from HERMES). This will be illustrated in detail as we go along </a:t>
            </a:r>
            <a:endParaRPr lang="en-US" sz="14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76864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199" y="1371600"/>
            <a:ext cx="89154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pPr>
              <a:defRPr/>
            </a:pPr>
            <a:fld id="{65DF5711-AA4A-44E6-86E7-EFB04AD0CB9E}" type="slidenum">
              <a:rPr lang="en-GB" smtClean="0"/>
              <a:pPr>
                <a:defRPr/>
              </a:pPr>
              <a:t>‹#›</a:t>
            </a:fld>
            <a:endParaRPr lang="en-GB"/>
          </a:p>
        </p:txBody>
      </p:sp>
      <p:sp>
        <p:nvSpPr>
          <p:cNvPr id="9" name="Subtitle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5DF5711-AA4A-44E6-86E7-EFB04AD0CB9E}"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41"/>
            <a:ext cx="65214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65DF5711-AA4A-44E6-86E7-EFB04AD0CB9E}"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gradFill rotWithShape="0">
          <a:gsLst>
            <a:gs pos="0">
              <a:srgbClr val="204162"/>
            </a:gs>
            <a:gs pos="100000">
              <a:srgbClr val="8EB1C0"/>
            </a:gs>
          </a:gsLst>
          <a:lin ang="5400000" scaled="1"/>
        </a:gradFill>
        <a:effectLst/>
      </p:bgPr>
    </p:bg>
    <p:spTree>
      <p:nvGrpSpPr>
        <p:cNvPr id="1" name=""/>
        <p:cNvGrpSpPr/>
        <p:nvPr/>
      </p:nvGrpSpPr>
      <p:grpSpPr>
        <a:xfrm>
          <a:off x="0" y="0"/>
          <a:ext cx="0" cy="0"/>
          <a:chOff x="0" y="0"/>
          <a:chExt cx="0" cy="0"/>
        </a:xfrm>
      </p:grpSpPr>
      <p:sp>
        <p:nvSpPr>
          <p:cNvPr id="3" name="Rectangle 17"/>
          <p:cNvSpPr>
            <a:spLocks noChangeArrowheads="1"/>
          </p:cNvSpPr>
          <p:nvPr userDrawn="1"/>
        </p:nvSpPr>
        <p:spPr bwMode="auto">
          <a:xfrm>
            <a:off x="0" y="0"/>
            <a:ext cx="9906000" cy="6858000"/>
          </a:xfrm>
          <a:prstGeom prst="rect">
            <a:avLst/>
          </a:prstGeom>
          <a:gradFill rotWithShape="1">
            <a:gsLst>
              <a:gs pos="0">
                <a:srgbClr val="204162"/>
              </a:gs>
              <a:gs pos="100000">
                <a:srgbClr val="68A1B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AT"/>
          </a:p>
        </p:txBody>
      </p:sp>
      <p:sp>
        <p:nvSpPr>
          <p:cNvPr id="4" name="AutoShape 1206"/>
          <p:cNvSpPr>
            <a:spLocks noChangeAspect="1" noChangeArrowheads="1" noTextEdit="1"/>
          </p:cNvSpPr>
          <p:nvPr/>
        </p:nvSpPr>
        <p:spPr bwMode="auto">
          <a:xfrm>
            <a:off x="-1547811" y="4286250"/>
            <a:ext cx="140176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 name="Picture 453" descr="SOER 2010 neg-smal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138" y="6143629"/>
            <a:ext cx="12795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4" descr="EEA-logo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6252" y="6165850"/>
            <a:ext cx="30162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userDrawn="1"/>
        </p:nvSpPr>
        <p:spPr bwMode="auto">
          <a:xfrm>
            <a:off x="1754190" y="6308728"/>
            <a:ext cx="46815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spcBef>
                <a:spcPct val="50000"/>
              </a:spcBef>
              <a:defRPr/>
            </a:pPr>
            <a:r>
              <a:rPr lang="en-GB" sz="1200" smtClean="0">
                <a:solidFill>
                  <a:schemeClr val="bg1"/>
                </a:solidFill>
              </a:rPr>
              <a:t>Peter Kristensen, EEA  - UNECE transboundary waters</a:t>
            </a:r>
          </a:p>
        </p:txBody>
      </p:sp>
      <p:sp>
        <p:nvSpPr>
          <p:cNvPr id="2" name="Title 1"/>
          <p:cNvSpPr>
            <a:spLocks noGrp="1"/>
          </p:cNvSpPr>
          <p:nvPr>
            <p:ph type="title"/>
          </p:nvPr>
        </p:nvSpPr>
        <p:spPr/>
        <p:txBody>
          <a:bodyPr/>
          <a:lstStyle/>
          <a:p>
            <a:r>
              <a:rPr lang="en-US" dirty="0" smtClean="0"/>
              <a:t>Click to edit Master title style</a:t>
            </a:r>
            <a:endParaRPr lang="de-AT" dirty="0"/>
          </a:p>
        </p:txBody>
      </p:sp>
    </p:spTree>
    <p:extLst>
      <p:ext uri="{BB962C8B-B14F-4D97-AF65-F5344CB8AC3E}">
        <p14:creationId xmlns:p14="http://schemas.microsoft.com/office/powerpoint/2010/main" val="212099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bg>
      <p:bgPr>
        <a:gradFill rotWithShape="0">
          <a:gsLst>
            <a:gs pos="0">
              <a:srgbClr val="204162"/>
            </a:gs>
            <a:gs pos="100000">
              <a:srgbClr val="8EB1C0"/>
            </a:gs>
          </a:gsLst>
          <a:lin ang="5400000" scaled="1"/>
        </a:gradFill>
        <a:effectLst/>
      </p:bgPr>
    </p:bg>
    <p:spTree>
      <p:nvGrpSpPr>
        <p:cNvPr id="1" name=""/>
        <p:cNvGrpSpPr/>
        <p:nvPr/>
      </p:nvGrpSpPr>
      <p:grpSpPr>
        <a:xfrm>
          <a:off x="0" y="0"/>
          <a:ext cx="0" cy="0"/>
          <a:chOff x="0" y="0"/>
          <a:chExt cx="0" cy="0"/>
        </a:xfrm>
      </p:grpSpPr>
      <p:sp>
        <p:nvSpPr>
          <p:cNvPr id="4" name="AutoShape 1206"/>
          <p:cNvSpPr>
            <a:spLocks noChangeAspect="1" noChangeArrowheads="1" noTextEdit="1"/>
          </p:cNvSpPr>
          <p:nvPr/>
        </p:nvSpPr>
        <p:spPr bwMode="auto">
          <a:xfrm>
            <a:off x="-1547813" y="4286250"/>
            <a:ext cx="14016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 name="Picture 454" descr="EEA-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25854" y="6165850"/>
            <a:ext cx="301651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0" y="1"/>
            <a:ext cx="9906000" cy="792163"/>
          </a:xfrm>
          <a:prstGeom prst="rect">
            <a:avLst/>
          </a:prstGeom>
          <a:gradFill rotWithShape="1">
            <a:gsLst>
              <a:gs pos="0">
                <a:srgbClr val="23476B"/>
              </a:gs>
              <a:gs pos="100000">
                <a:srgbClr val="84ADD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lstStyle/>
          <a:p>
            <a:pPr marL="177800" algn="ctr"/>
            <a:endParaRPr lang="en-GB" sz="3600" dirty="0">
              <a:solidFill>
                <a:schemeClr val="bg1"/>
              </a:solidFill>
              <a:latin typeface="Trebuchet MS" pitchFamily="34" charset="0"/>
            </a:endParaRPr>
          </a:p>
        </p:txBody>
      </p:sp>
      <p:sp>
        <p:nvSpPr>
          <p:cNvPr id="7" name="Title 1"/>
          <p:cNvSpPr>
            <a:spLocks noGrp="1"/>
          </p:cNvSpPr>
          <p:nvPr>
            <p:ph type="title"/>
          </p:nvPr>
        </p:nvSpPr>
        <p:spPr>
          <a:xfrm>
            <a:off x="495300" y="0"/>
            <a:ext cx="8915400" cy="980728"/>
          </a:xfrm>
        </p:spPr>
        <p:txBody>
          <a:bodyPr/>
          <a:lstStyle>
            <a:lvl1pPr>
              <a:defRPr>
                <a:solidFill>
                  <a:schemeClr val="bg1"/>
                </a:solidFill>
              </a:defRPr>
            </a:lvl1pPr>
          </a:lstStyle>
          <a:p>
            <a:r>
              <a:rPr lang="en-US" smtClean="0"/>
              <a:t>Click to edit Master title style</a:t>
            </a:r>
            <a:endParaRPr lang="en-GB" dirty="0"/>
          </a:p>
        </p:txBody>
      </p:sp>
      <p:sp>
        <p:nvSpPr>
          <p:cNvPr id="9" name="Text Placeholder 2"/>
          <p:cNvSpPr>
            <a:spLocks noGrp="1"/>
          </p:cNvSpPr>
          <p:nvPr>
            <p:ph idx="1"/>
          </p:nvPr>
        </p:nvSpPr>
        <p:spPr>
          <a:xfrm>
            <a:off x="495300" y="1600201"/>
            <a:ext cx="8915400" cy="452596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82321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bg>
      <p:bgPr>
        <a:gradFill rotWithShape="0">
          <a:gsLst>
            <a:gs pos="0">
              <a:srgbClr val="204162"/>
            </a:gs>
            <a:gs pos="100000">
              <a:srgbClr val="8EB1C0"/>
            </a:gs>
          </a:gsLst>
          <a:lin ang="5400000" scaled="1"/>
        </a:gradFill>
        <a:effectLst/>
      </p:bgPr>
    </p:bg>
    <p:spTree>
      <p:nvGrpSpPr>
        <p:cNvPr id="1" name=""/>
        <p:cNvGrpSpPr/>
        <p:nvPr/>
      </p:nvGrpSpPr>
      <p:grpSpPr>
        <a:xfrm>
          <a:off x="0" y="0"/>
          <a:ext cx="0" cy="0"/>
          <a:chOff x="0" y="0"/>
          <a:chExt cx="0" cy="0"/>
        </a:xfrm>
      </p:grpSpPr>
      <p:sp>
        <p:nvSpPr>
          <p:cNvPr id="4" name="AutoShape 1206"/>
          <p:cNvSpPr>
            <a:spLocks noChangeAspect="1" noChangeArrowheads="1" noTextEdit="1"/>
          </p:cNvSpPr>
          <p:nvPr/>
        </p:nvSpPr>
        <p:spPr bwMode="auto">
          <a:xfrm>
            <a:off x="-1547813" y="4286250"/>
            <a:ext cx="14016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 name="Picture 454" descr="EEA-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25854" y="6165850"/>
            <a:ext cx="301651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0" y="1"/>
            <a:ext cx="9906000" cy="792163"/>
          </a:xfrm>
          <a:prstGeom prst="rect">
            <a:avLst/>
          </a:prstGeom>
          <a:gradFill rotWithShape="1">
            <a:gsLst>
              <a:gs pos="0">
                <a:srgbClr val="23476B"/>
              </a:gs>
              <a:gs pos="100000">
                <a:srgbClr val="84ADD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lstStyle/>
          <a:p>
            <a:pPr marL="177800" algn="ctr"/>
            <a:endParaRPr lang="en-GB" sz="3600" dirty="0">
              <a:solidFill>
                <a:schemeClr val="bg1"/>
              </a:solidFill>
              <a:latin typeface="Trebuchet MS" pitchFamily="34" charset="0"/>
            </a:endParaRPr>
          </a:p>
        </p:txBody>
      </p:sp>
      <p:sp>
        <p:nvSpPr>
          <p:cNvPr id="7" name="Title 1"/>
          <p:cNvSpPr>
            <a:spLocks noGrp="1"/>
          </p:cNvSpPr>
          <p:nvPr>
            <p:ph type="title"/>
          </p:nvPr>
        </p:nvSpPr>
        <p:spPr>
          <a:xfrm>
            <a:off x="495300" y="0"/>
            <a:ext cx="8915400" cy="980728"/>
          </a:xfrm>
        </p:spPr>
        <p:txBody>
          <a:bodyPr/>
          <a:lstStyle>
            <a:lvl1pPr>
              <a:defRPr>
                <a:solidFill>
                  <a:schemeClr val="bg1"/>
                </a:solidFill>
              </a:defRPr>
            </a:lvl1pPr>
          </a:lstStyle>
          <a:p>
            <a:r>
              <a:rPr lang="en-US" smtClean="0"/>
              <a:t>Click to edit Master title style</a:t>
            </a:r>
            <a:endParaRPr lang="en-GB" dirty="0"/>
          </a:p>
        </p:txBody>
      </p:sp>
      <p:sp>
        <p:nvSpPr>
          <p:cNvPr id="9" name="Text Placeholder 2"/>
          <p:cNvSpPr>
            <a:spLocks noGrp="1"/>
          </p:cNvSpPr>
          <p:nvPr>
            <p:ph idx="1"/>
          </p:nvPr>
        </p:nvSpPr>
        <p:spPr>
          <a:xfrm>
            <a:off x="495300" y="1600201"/>
            <a:ext cx="8915400" cy="452596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82321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bg>
      <p:bgPr>
        <a:gradFill rotWithShape="0">
          <a:gsLst>
            <a:gs pos="0">
              <a:srgbClr val="204162"/>
            </a:gs>
            <a:gs pos="100000">
              <a:srgbClr val="8EB1C0"/>
            </a:gs>
          </a:gsLst>
          <a:lin ang="5400000" scaled="1"/>
        </a:gradFill>
        <a:effectLst/>
      </p:bgPr>
    </p:bg>
    <p:spTree>
      <p:nvGrpSpPr>
        <p:cNvPr id="1" name=""/>
        <p:cNvGrpSpPr/>
        <p:nvPr/>
      </p:nvGrpSpPr>
      <p:grpSpPr>
        <a:xfrm>
          <a:off x="0" y="0"/>
          <a:ext cx="0" cy="0"/>
          <a:chOff x="0" y="0"/>
          <a:chExt cx="0" cy="0"/>
        </a:xfrm>
      </p:grpSpPr>
      <p:sp>
        <p:nvSpPr>
          <p:cNvPr id="4" name="AutoShape 1206"/>
          <p:cNvSpPr>
            <a:spLocks noChangeAspect="1" noChangeArrowheads="1" noTextEdit="1"/>
          </p:cNvSpPr>
          <p:nvPr/>
        </p:nvSpPr>
        <p:spPr bwMode="auto">
          <a:xfrm>
            <a:off x="-1547813" y="4286250"/>
            <a:ext cx="14016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 name="Picture 454" descr="EEA-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25854" y="6165850"/>
            <a:ext cx="301651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0" y="1"/>
            <a:ext cx="9906000" cy="792163"/>
          </a:xfrm>
          <a:prstGeom prst="rect">
            <a:avLst/>
          </a:prstGeom>
          <a:gradFill rotWithShape="1">
            <a:gsLst>
              <a:gs pos="0">
                <a:srgbClr val="23476B"/>
              </a:gs>
              <a:gs pos="100000">
                <a:srgbClr val="84ADD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lstStyle/>
          <a:p>
            <a:pPr marL="177800" algn="ctr"/>
            <a:endParaRPr lang="en-GB" sz="3600" dirty="0">
              <a:solidFill>
                <a:schemeClr val="bg1"/>
              </a:solidFill>
              <a:latin typeface="Trebuchet MS" pitchFamily="34" charset="0"/>
            </a:endParaRPr>
          </a:p>
        </p:txBody>
      </p:sp>
      <p:sp>
        <p:nvSpPr>
          <p:cNvPr id="7" name="Title 1"/>
          <p:cNvSpPr>
            <a:spLocks noGrp="1"/>
          </p:cNvSpPr>
          <p:nvPr>
            <p:ph type="title"/>
          </p:nvPr>
        </p:nvSpPr>
        <p:spPr>
          <a:xfrm>
            <a:off x="495300" y="0"/>
            <a:ext cx="8915400" cy="980728"/>
          </a:xfrm>
        </p:spPr>
        <p:txBody>
          <a:bodyPr/>
          <a:lstStyle>
            <a:lvl1pPr>
              <a:defRPr>
                <a:solidFill>
                  <a:schemeClr val="bg1"/>
                </a:solidFill>
              </a:defRPr>
            </a:lvl1pPr>
          </a:lstStyle>
          <a:p>
            <a:r>
              <a:rPr lang="en-US" smtClean="0"/>
              <a:t>Click to edit Master title style</a:t>
            </a:r>
            <a:endParaRPr lang="en-GB" dirty="0"/>
          </a:p>
        </p:txBody>
      </p:sp>
      <p:sp>
        <p:nvSpPr>
          <p:cNvPr id="9" name="Text Placeholder 2"/>
          <p:cNvSpPr>
            <a:spLocks noGrp="1"/>
          </p:cNvSpPr>
          <p:nvPr>
            <p:ph idx="1"/>
          </p:nvPr>
        </p:nvSpPr>
        <p:spPr>
          <a:xfrm>
            <a:off x="495300" y="1600201"/>
            <a:ext cx="8915400" cy="452596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82321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199" y="1371600"/>
            <a:ext cx="89154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GB"/>
          </a:p>
        </p:txBody>
      </p:sp>
      <p:sp>
        <p:nvSpPr>
          <p:cNvPr id="17" name="Footer Placeholder 16"/>
          <p:cNvSpPr>
            <a:spLocks noGrp="1"/>
          </p:cNvSpPr>
          <p:nvPr>
            <p:ph type="ftr" sz="quarter" idx="11"/>
          </p:nvPr>
        </p:nvSpPr>
        <p:spPr/>
        <p:txBody>
          <a:bodyPr/>
          <a:lstStyle/>
          <a:p>
            <a:pPr>
              <a:defRPr/>
            </a:pPr>
            <a:endParaRPr lang="en-GB"/>
          </a:p>
        </p:txBody>
      </p:sp>
      <p:sp>
        <p:nvSpPr>
          <p:cNvPr id="29" name="Slide Number Placeholder 28"/>
          <p:cNvSpPr>
            <a:spLocks noGrp="1"/>
          </p:cNvSpPr>
          <p:nvPr>
            <p:ph type="sldNum" sz="quarter" idx="12"/>
          </p:nvPr>
        </p:nvSpPr>
        <p:spPr/>
        <p:txBody>
          <a:bodyPr/>
          <a:lstStyle/>
          <a:p>
            <a:pPr>
              <a:defRPr/>
            </a:pPr>
            <a:fld id="{5BC6D270-24EA-43A9-ADE6-3AB1F515545A}" type="slidenum">
              <a:rPr lang="en-GB" smtClean="0"/>
              <a:pPr>
                <a:defRPr/>
              </a:pPr>
              <a:t>‹#›</a:t>
            </a:fld>
            <a:endParaRPr lang="en-GB"/>
          </a:p>
        </p:txBody>
      </p:sp>
      <p:sp>
        <p:nvSpPr>
          <p:cNvPr id="9" name="Subtitle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987E4E5-38B9-4670-B851-A4B048F9917C}" type="slidenum">
              <a:rPr lang="en-GB" smtClean="0"/>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33550" y="609600"/>
            <a:ext cx="767715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33550" y="2507786"/>
            <a:ext cx="767715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a:xfrm>
            <a:off x="8585200" y="6416676"/>
            <a:ext cx="825500" cy="365125"/>
          </a:xfrm>
        </p:spPr>
        <p:txBody>
          <a:bodyPr/>
          <a:lstStyle/>
          <a:p>
            <a:pPr>
              <a:defRPr/>
            </a:pPr>
            <a:fld id="{A1BA2AB2-941B-4CF2-97C4-EC600A033097}"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60020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60020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5CC9D25-E40B-4B1C-9F8E-FD2D54B798E4}"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1928664" y="6446046"/>
            <a:ext cx="825500" cy="365125"/>
          </a:xfrm>
        </p:spPr>
        <p:txBody>
          <a:bodyPr/>
          <a:lstStyle/>
          <a:p>
            <a:pPr>
              <a:defRPr/>
            </a:pPr>
            <a:fld id="{65DF5711-AA4A-44E6-86E7-EFB04AD0CB9E}" type="slidenum">
              <a:rPr lang="en-GB" smtClean="0"/>
              <a:pPr>
                <a:defRPr/>
              </a:pPr>
              <a:t>‹#›</a:t>
            </a:fld>
            <a:endParaRPr lang="en-GB"/>
          </a:p>
        </p:txBody>
      </p:sp>
      <p:pic>
        <p:nvPicPr>
          <p:cNvPr id="7" name="Picture 454" descr="EEA-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69225" y="6165850"/>
            <a:ext cx="27844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1535113"/>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1" y="1535113"/>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362201"/>
            <a:ext cx="437687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1" y="2362201"/>
            <a:ext cx="437859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151A6693-0304-4DE1-8C18-51EA4FD14B10}" type="slidenum">
              <a:rPr lang="en-GB" smtClean="0"/>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2479CAFE-352A-4BE6-9C4B-DF5315F6178B}" type="slidenum">
              <a:rPr lang="en-GB" smtClean="0"/>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1787C0CB-4C57-4868-B394-50CB039E2806}" type="slidenum">
              <a:rPr lang="en-GB" smtClean="0"/>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524001"/>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72971" y="273051"/>
            <a:ext cx="5537729"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49B299D-BAE9-4B4C-9FE1-02AE38A4E57F}" type="slidenum">
              <a:rPr lang="en-GB" smtClean="0"/>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59436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981200" y="1166787"/>
            <a:ext cx="59436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1BB191FA-7B9D-43FA-A663-912567BE4FB1}" type="slidenum">
              <a:rPr lang="en-GB" smtClean="0"/>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2CF6416-93D9-4382-A678-CD4E1334C084}" type="slidenum">
              <a:rPr lang="en-GB" smtClean="0"/>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39"/>
            <a:ext cx="652145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078E624-6682-4710-B201-473DD937F989}" type="slidenum">
              <a:rPr lang="en-GB" smtClean="0"/>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bg>
      <p:bgPr>
        <a:gradFill rotWithShape="0">
          <a:gsLst>
            <a:gs pos="0">
              <a:srgbClr val="204162"/>
            </a:gs>
            <a:gs pos="100000">
              <a:srgbClr val="8EB1C0"/>
            </a:gs>
          </a:gsLst>
          <a:lin ang="5400000" scaled="1"/>
        </a:gradFill>
        <a:effectLst/>
      </p:bgPr>
    </p:bg>
    <p:spTree>
      <p:nvGrpSpPr>
        <p:cNvPr id="1" name=""/>
        <p:cNvGrpSpPr/>
        <p:nvPr/>
      </p:nvGrpSpPr>
      <p:grpSpPr>
        <a:xfrm>
          <a:off x="0" y="0"/>
          <a:ext cx="0" cy="0"/>
          <a:chOff x="0" y="0"/>
          <a:chExt cx="0" cy="0"/>
        </a:xfrm>
      </p:grpSpPr>
      <p:sp>
        <p:nvSpPr>
          <p:cNvPr id="4" name="AutoShape 1206"/>
          <p:cNvSpPr>
            <a:spLocks noChangeAspect="1" noChangeArrowheads="1" noTextEdit="1"/>
          </p:cNvSpPr>
          <p:nvPr/>
        </p:nvSpPr>
        <p:spPr bwMode="auto">
          <a:xfrm>
            <a:off x="-1547813" y="4286250"/>
            <a:ext cx="140163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 name="Picture 454" descr="EEA-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25854" y="6165850"/>
            <a:ext cx="301651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0" y="1"/>
            <a:ext cx="9906000" cy="792163"/>
          </a:xfrm>
          <a:prstGeom prst="rect">
            <a:avLst/>
          </a:prstGeom>
          <a:gradFill rotWithShape="1">
            <a:gsLst>
              <a:gs pos="0">
                <a:srgbClr val="23476B"/>
              </a:gs>
              <a:gs pos="100000">
                <a:srgbClr val="84ADD6"/>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108000" tIns="0" rIns="0" bIns="36000" anchor="ctr"/>
          <a:lstStyle/>
          <a:p>
            <a:pPr marL="177800" algn="ctr"/>
            <a:endParaRPr lang="en-GB" sz="3600" dirty="0">
              <a:solidFill>
                <a:schemeClr val="bg1"/>
              </a:solidFill>
              <a:latin typeface="Trebuchet MS" pitchFamily="34" charset="0"/>
            </a:endParaRPr>
          </a:p>
        </p:txBody>
      </p:sp>
      <p:sp>
        <p:nvSpPr>
          <p:cNvPr id="7" name="Title 1"/>
          <p:cNvSpPr>
            <a:spLocks noGrp="1"/>
          </p:cNvSpPr>
          <p:nvPr>
            <p:ph type="title"/>
          </p:nvPr>
        </p:nvSpPr>
        <p:spPr>
          <a:xfrm>
            <a:off x="495300" y="0"/>
            <a:ext cx="8915400" cy="980728"/>
          </a:xfrm>
        </p:spPr>
        <p:txBody>
          <a:bodyPr/>
          <a:lstStyle>
            <a:lvl1pPr>
              <a:defRPr>
                <a:solidFill>
                  <a:schemeClr val="bg1"/>
                </a:solidFill>
              </a:defRPr>
            </a:lvl1pPr>
          </a:lstStyle>
          <a:p>
            <a:r>
              <a:rPr lang="en-US" smtClean="0"/>
              <a:t>Click to edit Master title style</a:t>
            </a:r>
            <a:endParaRPr lang="en-GB" dirty="0"/>
          </a:p>
        </p:txBody>
      </p:sp>
      <p:sp>
        <p:nvSpPr>
          <p:cNvPr id="9" name="Text Placeholder 2"/>
          <p:cNvSpPr>
            <a:spLocks noGrp="1"/>
          </p:cNvSpPr>
          <p:nvPr>
            <p:ph idx="1"/>
          </p:nvPr>
        </p:nvSpPr>
        <p:spPr>
          <a:xfrm>
            <a:off x="495300" y="1600201"/>
            <a:ext cx="8915400" cy="452596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285709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2D3097C-8DF0-4B0A-AE33-E301933842A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053423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32BC3E-C457-45EC-B185-B4475BCAB5A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1386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33550" y="609600"/>
            <a:ext cx="767715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733550" y="2507786"/>
            <a:ext cx="767715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8585200" y="6416678"/>
            <a:ext cx="825500" cy="365125"/>
          </a:xfrm>
        </p:spPr>
        <p:txBody>
          <a:bodyPr/>
          <a:lstStyle/>
          <a:p>
            <a:pPr>
              <a:defRPr/>
            </a:pPr>
            <a:fld id="{65DF5711-AA4A-44E6-86E7-EFB04AD0CB9E}"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616FA45-8A58-4783-9F73-ABA9793BE6F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824681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9530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5035550" y="160020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0F9C9C4-BB6D-430E-91F9-7FECE464379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445547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2D30D14-7524-4CD4-8440-1579C2748B9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8965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3FADA16-F9A8-4934-A89D-E490BA396B5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436224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4225302-D3F0-4625-AA92-903C01DEA65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15395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E3FB64-0098-4F87-B256-6A2E57F0637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93704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CE7B42C-99A8-41B1-9884-36E670F1DF8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85993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4241B9-4E9A-4F17-813F-C27541E2896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47586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6BE0897-C2D8-4D93-8C34-FE90C69C2DF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88654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600203"/>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600203"/>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65DF5711-AA4A-44E6-86E7-EFB04AD0CB9E}"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1535113"/>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2" y="1535113"/>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2362203"/>
            <a:ext cx="437687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2" y="2362203"/>
            <a:ext cx="437859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defRPr/>
            </a:pPr>
            <a:fld id="{65DF5711-AA4A-44E6-86E7-EFB04AD0CB9E}"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defRPr/>
            </a:pPr>
            <a:fld id="{65DF5711-AA4A-44E6-86E7-EFB04AD0CB9E}"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a:defRPr/>
            </a:pPr>
            <a:fld id="{65DF5711-AA4A-44E6-86E7-EFB04AD0CB9E}"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524003"/>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72972" y="273053"/>
            <a:ext cx="5537729"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65DF5711-AA4A-44E6-86E7-EFB04AD0CB9E}"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59436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981200" y="1166787"/>
            <a:ext cx="59436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6/19/2012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65DF5711-AA4A-44E6-86E7-EFB04AD0CB9E}"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95300" y="1600200"/>
            <a:ext cx="89154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95300" y="6416678"/>
            <a:ext cx="23114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6/19/2012</a:t>
            </a:fld>
            <a:endParaRPr lang="en-US">
              <a:solidFill>
                <a:schemeClr val="tx1">
                  <a:shade val="50000"/>
                </a:schemeClr>
              </a:solidFill>
            </a:endParaRPr>
          </a:p>
        </p:txBody>
      </p:sp>
      <p:sp>
        <p:nvSpPr>
          <p:cNvPr id="3" name="Footer Placeholder 2"/>
          <p:cNvSpPr>
            <a:spLocks noGrp="1"/>
          </p:cNvSpPr>
          <p:nvPr>
            <p:ph type="ftr" sz="quarter" idx="3"/>
          </p:nvPr>
        </p:nvSpPr>
        <p:spPr>
          <a:xfrm>
            <a:off x="3384550" y="6416678"/>
            <a:ext cx="31369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8585200" y="6416678"/>
            <a:ext cx="8255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5DF5711-AA4A-44E6-86E7-EFB04AD0CB9E}"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01" r:id="rId12"/>
    <p:sldLayoutId id="2147484077" r:id="rId13"/>
    <p:sldLayoutId id="2147484078" r:id="rId14"/>
    <p:sldLayoutId id="2147484079" r:id="rId15"/>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1600200"/>
            <a:ext cx="89154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95300" y="6416676"/>
            <a:ext cx="23114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6/19/2012</a:t>
            </a:fld>
            <a:endParaRPr lang="en-US">
              <a:solidFill>
                <a:schemeClr val="tx1">
                  <a:shade val="50000"/>
                </a:schemeClr>
              </a:solidFill>
            </a:endParaRPr>
          </a:p>
        </p:txBody>
      </p:sp>
      <p:sp>
        <p:nvSpPr>
          <p:cNvPr id="3" name="Footer Placeholder 2"/>
          <p:cNvSpPr>
            <a:spLocks noGrp="1"/>
          </p:cNvSpPr>
          <p:nvPr>
            <p:ph type="ftr" sz="quarter" idx="3"/>
          </p:nvPr>
        </p:nvSpPr>
        <p:spPr>
          <a:xfrm>
            <a:off x="3384550" y="6416676"/>
            <a:ext cx="31369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8585200" y="6416676"/>
            <a:ext cx="8255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65DF5711-AA4A-44E6-86E7-EFB04AD0CB9E}" type="slidenum">
              <a:rPr lang="en-GB" smtClean="0"/>
              <a:pPr>
                <a:defRPr/>
              </a:pPr>
              <a:t>‹#›</a:t>
            </a:fld>
            <a:endParaRPr lang="en-GB"/>
          </a:p>
        </p:txBody>
      </p:sp>
      <p:pic>
        <p:nvPicPr>
          <p:cNvPr id="7" name="Picture 454" descr="EEA-logo_white"/>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033859" y="6245614"/>
            <a:ext cx="27844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76"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95300" y="1600203"/>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smtClean="0">
              <a:solidFill>
                <a:srgbClr val="000000"/>
              </a:solidFill>
              <a:latin typeface="Arial" pitchFamily="34" charset="0"/>
            </a:endParaRPr>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smtClean="0">
              <a:solidFill>
                <a:srgbClr val="000000"/>
              </a:solidFill>
              <a:latin typeface="Arial" pitchFamily="34" charset="0"/>
            </a:endParaRPr>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70CAD50-B160-4586-9BFA-B958E7BC00E3}" type="slidenum">
              <a:rPr lang="en-GB" smtClean="0">
                <a:solidFill>
                  <a:srgbClr val="000000"/>
                </a:solidFill>
                <a:latin typeface="Arial" pitchFamily="34" charset="0"/>
              </a:rPr>
              <a:pPr/>
              <a:t>‹#›</a:t>
            </a:fld>
            <a:endParaRPr lang="en-GB" smtClean="0">
              <a:solidFill>
                <a:srgbClr val="000000"/>
              </a:solidFill>
              <a:latin typeface="Arial" pitchFamily="34" charset="0"/>
            </a:endParaRPr>
          </a:p>
        </p:txBody>
      </p:sp>
    </p:spTree>
    <p:extLst>
      <p:ext uri="{BB962C8B-B14F-4D97-AF65-F5344CB8AC3E}">
        <p14:creationId xmlns:p14="http://schemas.microsoft.com/office/powerpoint/2010/main" val="4159224033"/>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hyperlink" Target="http://dataservice.eea.europa.eu/2F1AFB93-73BC-4BC5-A180-D6180FACE5AA"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1.xml"/><Relationship Id="rId5" Type="http://schemas.openxmlformats.org/officeDocument/2006/relationships/image" Target="../media/image37.jpe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wmf"/><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noProof="0" dirty="0" smtClean="0"/>
              <a:t>Access </a:t>
            </a:r>
            <a:r>
              <a:rPr lang="en-GB" noProof="0" smtClean="0"/>
              <a:t>to data </a:t>
            </a:r>
            <a:r>
              <a:rPr lang="en-GB" noProof="0" dirty="0" smtClean="0"/>
              <a:t>from MSFD reporting</a:t>
            </a:r>
            <a:endParaRPr lang="en-GB" noProof="0" dirty="0"/>
          </a:p>
        </p:txBody>
      </p:sp>
      <p:sp>
        <p:nvSpPr>
          <p:cNvPr id="3" name="Subtitle 2"/>
          <p:cNvSpPr>
            <a:spLocks noGrp="1"/>
          </p:cNvSpPr>
          <p:nvPr>
            <p:ph type="subTitle" idx="1"/>
          </p:nvPr>
        </p:nvSpPr>
        <p:spPr/>
        <p:txBody>
          <a:bodyPr/>
          <a:lstStyle/>
          <a:p>
            <a:r>
              <a:rPr lang="en-GB" noProof="0" dirty="0" smtClean="0"/>
              <a:t>Trine Christiansen</a:t>
            </a:r>
          </a:p>
          <a:p>
            <a:r>
              <a:rPr lang="en-GB" noProof="0" dirty="0" smtClean="0"/>
              <a:t>European Environment Agency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3176"/>
            <a:ext cx="9906000"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165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In the long term: an </a:t>
            </a:r>
            <a:r>
              <a:rPr lang="da-DK" dirty="0" err="1" smtClean="0"/>
              <a:t>operational</a:t>
            </a:r>
            <a:r>
              <a:rPr lang="da-DK" dirty="0" smtClean="0"/>
              <a:t> </a:t>
            </a:r>
            <a:r>
              <a:rPr lang="da-DK" dirty="0" err="1" smtClean="0"/>
              <a:t>structure</a:t>
            </a:r>
            <a:endParaRPr lang="da-DK" dirty="0"/>
          </a:p>
        </p:txBody>
      </p:sp>
      <p:sp>
        <p:nvSpPr>
          <p:cNvPr id="3" name="Content Placeholder 2"/>
          <p:cNvSpPr>
            <a:spLocks noGrp="1"/>
          </p:cNvSpPr>
          <p:nvPr>
            <p:ph idx="1"/>
          </p:nvPr>
        </p:nvSpPr>
        <p:spPr/>
        <p:txBody>
          <a:bodyPr/>
          <a:lstStyle/>
          <a:p>
            <a:r>
              <a:rPr lang="da-DK" dirty="0" err="1" smtClean="0"/>
              <a:t>Wise</a:t>
            </a:r>
            <a:r>
              <a:rPr lang="da-DK" dirty="0" smtClean="0"/>
              <a:t> Marine and </a:t>
            </a:r>
            <a:r>
              <a:rPr lang="da-DK" dirty="0" err="1" smtClean="0"/>
              <a:t>EMODnet</a:t>
            </a:r>
            <a:r>
              <a:rPr lang="da-DK" dirty="0" smtClean="0"/>
              <a:t> </a:t>
            </a:r>
            <a:r>
              <a:rPr lang="da-DK" dirty="0" err="1" smtClean="0"/>
              <a:t>need</a:t>
            </a:r>
            <a:r>
              <a:rPr lang="da-DK" dirty="0" smtClean="0"/>
              <a:t> a </a:t>
            </a:r>
            <a:r>
              <a:rPr lang="da-DK" dirty="0" err="1" smtClean="0"/>
              <a:t>working</a:t>
            </a:r>
            <a:r>
              <a:rPr lang="da-DK" dirty="0" smtClean="0"/>
              <a:t> </a:t>
            </a:r>
            <a:r>
              <a:rPr lang="da-DK" dirty="0" err="1" smtClean="0"/>
              <a:t>structure</a:t>
            </a:r>
            <a:r>
              <a:rPr lang="da-DK" dirty="0" smtClean="0"/>
              <a:t> </a:t>
            </a:r>
            <a:r>
              <a:rPr lang="da-DK" dirty="0" err="1" smtClean="0"/>
              <a:t>that</a:t>
            </a:r>
            <a:r>
              <a:rPr lang="da-DK" dirty="0" smtClean="0"/>
              <a:t> </a:t>
            </a:r>
            <a:r>
              <a:rPr lang="da-DK" dirty="0" err="1" smtClean="0"/>
              <a:t>can</a:t>
            </a:r>
            <a:r>
              <a:rPr lang="da-DK" dirty="0" smtClean="0"/>
              <a:t> </a:t>
            </a:r>
            <a:r>
              <a:rPr lang="da-DK" dirty="0" err="1" smtClean="0"/>
              <a:t>consider</a:t>
            </a:r>
            <a:r>
              <a:rPr lang="da-DK" dirty="0" smtClean="0"/>
              <a:t> normal data management </a:t>
            </a:r>
            <a:r>
              <a:rPr lang="da-DK" dirty="0" err="1" smtClean="0"/>
              <a:t>issues</a:t>
            </a:r>
            <a:r>
              <a:rPr lang="da-DK" dirty="0" smtClean="0"/>
              <a:t>:</a:t>
            </a:r>
          </a:p>
          <a:p>
            <a:pPr lvl="1"/>
            <a:r>
              <a:rPr lang="da-DK" dirty="0" err="1" smtClean="0"/>
              <a:t>Quality</a:t>
            </a:r>
            <a:r>
              <a:rPr lang="da-DK" dirty="0" smtClean="0"/>
              <a:t> assurance and feedback </a:t>
            </a:r>
            <a:r>
              <a:rPr lang="da-DK" dirty="0" err="1" smtClean="0"/>
              <a:t>mechanisms</a:t>
            </a:r>
            <a:r>
              <a:rPr lang="da-DK" dirty="0" smtClean="0"/>
              <a:t> to data </a:t>
            </a:r>
            <a:r>
              <a:rPr lang="da-DK" dirty="0" err="1" smtClean="0"/>
              <a:t>providers</a:t>
            </a:r>
            <a:r>
              <a:rPr lang="da-DK" dirty="0" smtClean="0"/>
              <a:t> on </a:t>
            </a:r>
            <a:r>
              <a:rPr lang="da-DK" dirty="0" err="1" smtClean="0"/>
              <a:t>e.g</a:t>
            </a:r>
            <a:r>
              <a:rPr lang="da-DK" dirty="0" smtClean="0"/>
              <a:t>. </a:t>
            </a:r>
            <a:r>
              <a:rPr lang="da-DK" dirty="0" err="1" smtClean="0"/>
              <a:t>meta</a:t>
            </a:r>
            <a:r>
              <a:rPr lang="da-DK" dirty="0" smtClean="0"/>
              <a:t> data and data;</a:t>
            </a:r>
          </a:p>
          <a:p>
            <a:pPr lvl="1"/>
            <a:r>
              <a:rPr lang="da-DK" dirty="0" smtClean="0"/>
              <a:t>Features and </a:t>
            </a:r>
            <a:r>
              <a:rPr lang="da-DK" dirty="0" err="1" smtClean="0"/>
              <a:t>functions</a:t>
            </a:r>
            <a:r>
              <a:rPr lang="da-DK" dirty="0" smtClean="0"/>
              <a:t> </a:t>
            </a:r>
            <a:r>
              <a:rPr lang="da-DK" dirty="0" err="1" smtClean="0"/>
              <a:t>needed</a:t>
            </a:r>
            <a:r>
              <a:rPr lang="da-DK" dirty="0" smtClean="0"/>
              <a:t> by </a:t>
            </a:r>
            <a:r>
              <a:rPr lang="da-DK" dirty="0" err="1" smtClean="0"/>
              <a:t>users</a:t>
            </a:r>
            <a:r>
              <a:rPr lang="da-DK" dirty="0" smtClean="0"/>
              <a:t> of the system;</a:t>
            </a:r>
          </a:p>
          <a:p>
            <a:pPr lvl="1"/>
            <a:r>
              <a:rPr lang="da-DK" dirty="0" smtClean="0"/>
              <a:t>Development of </a:t>
            </a:r>
            <a:r>
              <a:rPr lang="da-DK" dirty="0" err="1" smtClean="0"/>
              <a:t>specific</a:t>
            </a:r>
            <a:r>
              <a:rPr lang="da-DK" dirty="0" smtClean="0"/>
              <a:t> data products: </a:t>
            </a:r>
            <a:r>
              <a:rPr lang="da-DK" dirty="0" err="1" smtClean="0"/>
              <a:t>specific</a:t>
            </a:r>
            <a:r>
              <a:rPr lang="da-DK" dirty="0" smtClean="0"/>
              <a:t> analyses, data </a:t>
            </a:r>
            <a:r>
              <a:rPr lang="da-DK" dirty="0" err="1" smtClean="0"/>
              <a:t>layers</a:t>
            </a:r>
            <a:r>
              <a:rPr lang="da-DK" dirty="0" smtClean="0"/>
              <a:t> for </a:t>
            </a:r>
            <a:r>
              <a:rPr lang="da-DK" dirty="0" err="1" smtClean="0"/>
              <a:t>specific</a:t>
            </a:r>
            <a:r>
              <a:rPr lang="da-DK" dirty="0" smtClean="0"/>
              <a:t> purposes.</a:t>
            </a:r>
          </a:p>
          <a:p>
            <a:r>
              <a:rPr lang="da-DK" dirty="0" smtClean="0"/>
              <a:t>MS and researchers </a:t>
            </a:r>
            <a:r>
              <a:rPr lang="da-DK" dirty="0" err="1" smtClean="0"/>
              <a:t>are</a:t>
            </a:r>
            <a:r>
              <a:rPr lang="da-DK" dirty="0" smtClean="0"/>
              <a:t> </a:t>
            </a:r>
            <a:r>
              <a:rPr lang="da-DK" dirty="0" err="1" smtClean="0"/>
              <a:t>important</a:t>
            </a:r>
            <a:r>
              <a:rPr lang="da-DK" dirty="0" smtClean="0"/>
              <a:t> </a:t>
            </a:r>
            <a:r>
              <a:rPr lang="da-DK" dirty="0" err="1" smtClean="0"/>
              <a:t>users</a:t>
            </a:r>
            <a:r>
              <a:rPr lang="da-DK" dirty="0" smtClean="0"/>
              <a:t> </a:t>
            </a:r>
            <a:r>
              <a:rPr lang="da-DK" dirty="0" err="1" smtClean="0"/>
              <a:t>because</a:t>
            </a:r>
            <a:r>
              <a:rPr lang="da-DK" dirty="0" smtClean="0"/>
              <a:t> </a:t>
            </a:r>
            <a:r>
              <a:rPr lang="da-DK" dirty="0" err="1" smtClean="0"/>
              <a:t>both</a:t>
            </a:r>
            <a:r>
              <a:rPr lang="da-DK" dirty="0" smtClean="0"/>
              <a:t> </a:t>
            </a:r>
            <a:r>
              <a:rPr lang="da-DK" dirty="0" err="1" smtClean="0"/>
              <a:t>can</a:t>
            </a:r>
            <a:r>
              <a:rPr lang="da-DK" dirty="0" smtClean="0"/>
              <a:t> </a:t>
            </a:r>
            <a:r>
              <a:rPr lang="da-DK" dirty="0" err="1" smtClean="0"/>
              <a:t>contribute</a:t>
            </a:r>
            <a:r>
              <a:rPr lang="da-DK" dirty="0" smtClean="0"/>
              <a:t> with data and </a:t>
            </a:r>
            <a:r>
              <a:rPr lang="da-DK" dirty="0" err="1" smtClean="0"/>
              <a:t>needs</a:t>
            </a:r>
            <a:r>
              <a:rPr lang="da-DK" dirty="0" smtClean="0"/>
              <a:t>.</a:t>
            </a:r>
          </a:p>
          <a:p>
            <a:pPr lvl="1"/>
            <a:endParaRPr lang="da-DK" dirty="0" smtClean="0"/>
          </a:p>
          <a:p>
            <a:pPr lvl="1"/>
            <a:endParaRPr lang="da-DK" dirty="0"/>
          </a:p>
        </p:txBody>
      </p:sp>
    </p:spTree>
    <p:extLst>
      <p:ext uri="{BB962C8B-B14F-4D97-AF65-F5344CB8AC3E}">
        <p14:creationId xmlns:p14="http://schemas.microsoft.com/office/powerpoint/2010/main" val="66678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6560" y="644494"/>
            <a:ext cx="9459641" cy="1200329"/>
          </a:xfrm>
          <a:prstGeom prst="rect">
            <a:avLst/>
          </a:prstGeom>
          <a:noFill/>
        </p:spPr>
        <p:txBody>
          <a:bodyPr wrap="none" rtlCol="0">
            <a:spAutoFit/>
          </a:bodyPr>
          <a:lstStyle/>
          <a:p>
            <a:r>
              <a:rPr lang="da-DK" dirty="0" smtClean="0"/>
              <a:t>An experience is that it is more productive to develop a</a:t>
            </a:r>
          </a:p>
          <a:p>
            <a:r>
              <a:rPr lang="da-DK" dirty="0" smtClean="0"/>
              <a:t>data flow from a specific need, than to ask for ‘all data’ and</a:t>
            </a:r>
          </a:p>
          <a:p>
            <a:r>
              <a:rPr lang="da-DK" dirty="0" smtClean="0"/>
              <a:t>see if they happen to fit your need. </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504" y="2246404"/>
            <a:ext cx="4876800" cy="3901440"/>
          </a:xfrm>
          <a:prstGeom prst="rect">
            <a:avLst/>
          </a:prstGeom>
        </p:spPr>
      </p:pic>
      <p:sp>
        <p:nvSpPr>
          <p:cNvPr id="4" name="Rounded Rectangle 3"/>
          <p:cNvSpPr/>
          <p:nvPr/>
        </p:nvSpPr>
        <p:spPr>
          <a:xfrm>
            <a:off x="6105128" y="2348880"/>
            <a:ext cx="2664296"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ysClr val="window" lastClr="FFFFFF"/>
                </a:solidFill>
                <a:effectLst/>
                <a:uLnTx/>
                <a:uFillTx/>
                <a:latin typeface="Calibri"/>
                <a:ea typeface="+mn-ea"/>
                <a:cs typeface="+mn-cs"/>
              </a:rPr>
              <a:t>WG-DIKE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ysClr val="window" lastClr="FFFFFF"/>
                </a:solidFill>
                <a:effectLst/>
                <a:uLnTx/>
                <a:uFillTx/>
                <a:latin typeface="Calibri"/>
                <a:ea typeface="+mn-ea"/>
                <a:cs typeface="+mn-cs"/>
              </a:rPr>
              <a:t>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ysClr val="window" lastClr="FFFFFF"/>
                </a:solidFill>
                <a:effectLst/>
                <a:uLnTx/>
                <a:uFillTx/>
                <a:latin typeface="Calibri"/>
                <a:ea typeface="+mn-ea"/>
                <a:cs typeface="+mn-cs"/>
              </a:rPr>
              <a:t>(data providers)</a:t>
            </a:r>
          </a:p>
        </p:txBody>
      </p:sp>
      <p:sp>
        <p:nvSpPr>
          <p:cNvPr id="7" name="Rounded Rectangle 6"/>
          <p:cNvSpPr/>
          <p:nvPr/>
        </p:nvSpPr>
        <p:spPr>
          <a:xfrm>
            <a:off x="6105128" y="3861048"/>
            <a:ext cx="2664296" cy="914400"/>
          </a:xfrm>
          <a:prstGeom prst="roundRect">
            <a:avLst/>
          </a:prstGeom>
          <a:solidFill>
            <a:srgbClr val="00B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ysClr val="window" lastClr="FFFFFF"/>
                </a:solidFill>
                <a:effectLst/>
                <a:uLnTx/>
                <a:uFillTx/>
                <a:latin typeface="Calibri"/>
                <a:ea typeface="+mn-ea"/>
                <a:cs typeface="+mn-cs"/>
              </a:rPr>
              <a:t>WG-GES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ysClr val="window" lastClr="FFFFFF"/>
                </a:solidFill>
                <a:effectLst/>
                <a:uLnTx/>
                <a:uFillTx/>
                <a:latin typeface="Calibri"/>
                <a:ea typeface="+mn-ea"/>
                <a:cs typeface="+mn-cs"/>
              </a:rPr>
              <a:t>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ysClr val="window" lastClr="FFFFFF"/>
                </a:solidFill>
                <a:effectLst/>
                <a:uLnTx/>
                <a:uFillTx/>
                <a:latin typeface="Calibri"/>
                <a:ea typeface="+mn-ea"/>
                <a:cs typeface="+mn-cs"/>
              </a:rPr>
              <a:t>(indicator providers)</a:t>
            </a:r>
          </a:p>
        </p:txBody>
      </p:sp>
    </p:spTree>
    <p:extLst>
      <p:ext uri="{BB962C8B-B14F-4D97-AF65-F5344CB8AC3E}">
        <p14:creationId xmlns:p14="http://schemas.microsoft.com/office/powerpoint/2010/main" val="1383348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oday's sea surface temperature for the Baltic S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2"/>
            <a:ext cx="2371725"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Today's sea surface temperature in global oc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
            <a:ext cx="5743576"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Today's sea surface temper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0965" y="2"/>
            <a:ext cx="2205037"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Today's sea surface temperat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2362202"/>
            <a:ext cx="26670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Line 7"/>
          <p:cNvSpPr>
            <a:spLocks noChangeShapeType="1"/>
          </p:cNvSpPr>
          <p:nvPr/>
        </p:nvSpPr>
        <p:spPr bwMode="auto">
          <a:xfrm flipV="1">
            <a:off x="3352799" y="533400"/>
            <a:ext cx="2895601"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a:p>
        </p:txBody>
      </p:sp>
      <p:sp>
        <p:nvSpPr>
          <p:cNvPr id="24584" name="Line 8"/>
          <p:cNvSpPr>
            <a:spLocks noChangeShapeType="1"/>
          </p:cNvSpPr>
          <p:nvPr/>
        </p:nvSpPr>
        <p:spPr bwMode="auto">
          <a:xfrm>
            <a:off x="3048000" y="762000"/>
            <a:ext cx="533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a:p>
        </p:txBody>
      </p:sp>
      <p:sp>
        <p:nvSpPr>
          <p:cNvPr id="24585" name="Line 9"/>
          <p:cNvSpPr>
            <a:spLocks noChangeShapeType="1"/>
          </p:cNvSpPr>
          <p:nvPr/>
        </p:nvSpPr>
        <p:spPr bwMode="auto">
          <a:xfrm>
            <a:off x="3505200" y="1066800"/>
            <a:ext cx="327660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a:p>
        </p:txBody>
      </p:sp>
      <p:pic>
        <p:nvPicPr>
          <p:cNvPr id="24586" name="Picture 10" descr="Sea surface temperature anomaly for period 1870–2006">
            <a:hlinkClick r:id="rId7" tooltip="Downloads and more inf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4038602"/>
            <a:ext cx="33337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 Box 11"/>
          <p:cNvSpPr txBox="1">
            <a:spLocks noChangeArrowheads="1"/>
          </p:cNvSpPr>
          <p:nvPr/>
        </p:nvSpPr>
        <p:spPr bwMode="auto">
          <a:xfrm>
            <a:off x="52388" y="3841750"/>
            <a:ext cx="4900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endParaRPr lang="en-US"/>
          </a:p>
        </p:txBody>
      </p:sp>
      <p:sp>
        <p:nvSpPr>
          <p:cNvPr id="24588" name="Text Box 12"/>
          <p:cNvSpPr txBox="1">
            <a:spLocks noChangeArrowheads="1"/>
          </p:cNvSpPr>
          <p:nvPr/>
        </p:nvSpPr>
        <p:spPr bwMode="auto">
          <a:xfrm>
            <a:off x="4953002" y="4343401"/>
            <a:ext cx="45116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en-US" sz="1200"/>
              <a:t>Over the past 25 years the rate of increase in sea surface temperature in all European seas has been about 10 times faster than the average rate of increase during the past century. In five European seas the warming occurs even more rapidly. In the North and Baltic Seas temperature rose five to six times faster than the global average over the past 25 years, and three times faster in the Black and Mediterranean Seas.</a:t>
            </a:r>
          </a:p>
        </p:txBody>
      </p:sp>
      <p:sp>
        <p:nvSpPr>
          <p:cNvPr id="24589" name="Text Box 13"/>
          <p:cNvSpPr txBox="1">
            <a:spLocks noChangeArrowheads="1"/>
          </p:cNvSpPr>
          <p:nvPr/>
        </p:nvSpPr>
        <p:spPr bwMode="auto">
          <a:xfrm>
            <a:off x="4953001" y="3962400"/>
            <a:ext cx="21579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a:t>Assessment:</a:t>
            </a:r>
            <a:endParaRPr lang="en-US"/>
          </a:p>
        </p:txBody>
      </p:sp>
      <p:sp>
        <p:nvSpPr>
          <p:cNvPr id="24590" name="Text Box 14"/>
          <p:cNvSpPr txBox="1">
            <a:spLocks noChangeArrowheads="1"/>
          </p:cNvSpPr>
          <p:nvPr/>
        </p:nvSpPr>
        <p:spPr bwMode="auto">
          <a:xfrm>
            <a:off x="441325" y="3460751"/>
            <a:ext cx="15872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a:t>Analysis:</a:t>
            </a:r>
            <a:endParaRPr lang="en-US"/>
          </a:p>
        </p:txBody>
      </p:sp>
      <p:sp>
        <p:nvSpPr>
          <p:cNvPr id="24591" name="Text Box 15"/>
          <p:cNvSpPr txBox="1">
            <a:spLocks noChangeArrowheads="1"/>
          </p:cNvSpPr>
          <p:nvPr/>
        </p:nvSpPr>
        <p:spPr bwMode="auto">
          <a:xfrm>
            <a:off x="0" y="1"/>
            <a:ext cx="5850704" cy="46166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a:t>Data input: sea surface temperature</a:t>
            </a:r>
            <a:endParaRPr lang="en-US"/>
          </a:p>
        </p:txBody>
      </p:sp>
      <p:pic>
        <p:nvPicPr>
          <p:cNvPr id="24592" name="Picture 16" descr="ARC-latest-SS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 y="1447802"/>
            <a:ext cx="2195513"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3" name="Line 17"/>
          <p:cNvSpPr>
            <a:spLocks noChangeShapeType="1"/>
          </p:cNvSpPr>
          <p:nvPr/>
        </p:nvSpPr>
        <p:spPr bwMode="auto">
          <a:xfrm flipV="1">
            <a:off x="1066799" y="457200"/>
            <a:ext cx="1905001" cy="175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a:p>
        </p:txBody>
      </p:sp>
    </p:spTree>
    <p:extLst>
      <p:ext uri="{BB962C8B-B14F-4D97-AF65-F5344CB8AC3E}">
        <p14:creationId xmlns:p14="http://schemas.microsoft.com/office/powerpoint/2010/main" val="116555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09" y="1052514"/>
            <a:ext cx="3675195" cy="479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5" name="Rectangle 6"/>
          <p:cNvSpPr>
            <a:spLocks noChangeArrowheads="1"/>
          </p:cNvSpPr>
          <p:nvPr/>
        </p:nvSpPr>
        <p:spPr bwMode="auto">
          <a:xfrm>
            <a:off x="0" y="723530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1800">
              <a:latin typeface="Arial" charset="0"/>
            </a:endParaRPr>
          </a:p>
        </p:txBody>
      </p:sp>
      <p:sp>
        <p:nvSpPr>
          <p:cNvPr id="54276" name="Rectangle 7"/>
          <p:cNvSpPr>
            <a:spLocks noChangeArrowheads="1"/>
          </p:cNvSpPr>
          <p:nvPr/>
        </p:nvSpPr>
        <p:spPr bwMode="auto">
          <a:xfrm>
            <a:off x="0" y="10343376"/>
            <a:ext cx="1847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GB" sz="1200">
                <a:latin typeface="Arial" charset="0"/>
                <a:cs typeface="Times New Roman" pitchFamily="18" charset="0"/>
              </a:rPr>
              <a:t/>
            </a:r>
            <a:br>
              <a:rPr lang="en-GB" sz="1200">
                <a:latin typeface="Arial" charset="0"/>
                <a:cs typeface="Times New Roman" pitchFamily="18" charset="0"/>
              </a:rPr>
            </a:br>
            <a:endParaRPr lang="en-GB" sz="1800">
              <a:latin typeface="Arial" charset="0"/>
            </a:endParaRPr>
          </a:p>
        </p:txBody>
      </p:sp>
      <p:pic>
        <p:nvPicPr>
          <p:cNvPr id="1464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796" y="1268414"/>
            <a:ext cx="3620161" cy="472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4729" y="1628775"/>
            <a:ext cx="4292600" cy="41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4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9606" y="2420938"/>
            <a:ext cx="5656394" cy="369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95300" y="0"/>
            <a:ext cx="8915400" cy="1143000"/>
          </a:xfrm>
        </p:spPr>
        <p:txBody>
          <a:bodyPr/>
          <a:lstStyle/>
          <a:p>
            <a:r>
              <a:rPr lang="en-GB" dirty="0" smtClean="0"/>
              <a:t>Predominant habitat maps</a:t>
            </a:r>
            <a:endParaRPr lang="en-GB" dirty="0"/>
          </a:p>
        </p:txBody>
      </p:sp>
      <p:sp>
        <p:nvSpPr>
          <p:cNvPr id="54282" name="TextBox 4"/>
          <p:cNvSpPr txBox="1">
            <a:spLocks noChangeArrowheads="1"/>
          </p:cNvSpPr>
          <p:nvPr/>
        </p:nvSpPr>
        <p:spPr bwMode="auto">
          <a:xfrm>
            <a:off x="7197329" y="2060576"/>
            <a:ext cx="2436944"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en-US" sz="1400" i="1">
                <a:solidFill>
                  <a:srgbClr val="000000"/>
                </a:solidFill>
                <a:latin typeface="Calibri" pitchFamily="34" charset="0"/>
              </a:rPr>
              <a:t>Courtesy: EUSEAMAP</a:t>
            </a:r>
          </a:p>
        </p:txBody>
      </p:sp>
    </p:spTree>
    <p:extLst>
      <p:ext uri="{BB962C8B-B14F-4D97-AF65-F5344CB8AC3E}">
        <p14:creationId xmlns:p14="http://schemas.microsoft.com/office/powerpoint/2010/main" val="369373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4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64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6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Bringing </a:t>
            </a:r>
            <a:r>
              <a:rPr lang="en-GB" dirty="0" smtClean="0"/>
              <a:t>WISE-Marine and </a:t>
            </a:r>
            <a:r>
              <a:rPr lang="en-GB" dirty="0" err="1" smtClean="0"/>
              <a:t>EMODnet</a:t>
            </a:r>
            <a:r>
              <a:rPr lang="en-GB" dirty="0" smtClean="0"/>
              <a:t> </a:t>
            </a:r>
            <a:r>
              <a:rPr lang="en-GB" dirty="0" smtClean="0"/>
              <a:t>together</a:t>
            </a:r>
            <a:endParaRPr lang="en-GB" dirty="0" smtClean="0"/>
          </a:p>
        </p:txBody>
      </p:sp>
      <p:sp>
        <p:nvSpPr>
          <p:cNvPr id="4" name="Date Placeholder 3"/>
          <p:cNvSpPr>
            <a:spLocks noGrp="1"/>
          </p:cNvSpPr>
          <p:nvPr>
            <p:ph type="dt" sz="half" idx="10"/>
          </p:nvPr>
        </p:nvSpPr>
        <p:spPr/>
        <p:txBody>
          <a:bodyPr/>
          <a:lstStyle/>
          <a:p>
            <a:fld id="{7D5E7A12-A309-4204-B1E3-84AE7D16B5F2}" type="datetime1">
              <a:rPr lang="en-US" smtClean="0"/>
              <a:pPr/>
              <a:t>6/19/2012</a:t>
            </a:fld>
            <a:endParaRPr lang="en-US"/>
          </a:p>
        </p:txBody>
      </p:sp>
      <p:sp>
        <p:nvSpPr>
          <p:cNvPr id="5" name="Footer Placeholder 4"/>
          <p:cNvSpPr>
            <a:spLocks noGrp="1"/>
          </p:cNvSpPr>
          <p:nvPr>
            <p:ph type="ftr" sz="quarter" idx="11"/>
          </p:nvPr>
        </p:nvSpPr>
        <p:spPr/>
        <p:txBody>
          <a:bodyPr/>
          <a:lstStyle/>
          <a:p>
            <a:r>
              <a:rPr lang="en-US" smtClean="0"/>
              <a:t>EMODnet</a:t>
            </a:r>
            <a:endParaRPr lang="en-US"/>
          </a:p>
        </p:txBody>
      </p:sp>
      <p:sp>
        <p:nvSpPr>
          <p:cNvPr id="6" name="Slide Number Placeholder 5"/>
          <p:cNvSpPr>
            <a:spLocks noGrp="1"/>
          </p:cNvSpPr>
          <p:nvPr>
            <p:ph type="sldNum" sz="quarter" idx="12"/>
          </p:nvPr>
        </p:nvSpPr>
        <p:spPr/>
        <p:txBody>
          <a:bodyPr/>
          <a:lstStyle/>
          <a:p>
            <a:fld id="{05853CD9-AC77-4DD0-B6BC-2AE48F3D1F8C}" type="slidenum">
              <a:rPr lang="en-US" smtClean="0"/>
              <a:pPr/>
              <a:t>14</a:t>
            </a:fld>
            <a:endParaRPr lang="en-US"/>
          </a:p>
        </p:txBody>
      </p:sp>
      <p:sp>
        <p:nvSpPr>
          <p:cNvPr id="21" name="Rectangle 20"/>
          <p:cNvSpPr/>
          <p:nvPr/>
        </p:nvSpPr>
        <p:spPr>
          <a:xfrm>
            <a:off x="1208585" y="1427292"/>
            <a:ext cx="7240483" cy="1938992"/>
          </a:xfrm>
          <a:prstGeom prst="rect">
            <a:avLst/>
          </a:prstGeom>
        </p:spPr>
        <p:txBody>
          <a:bodyPr wrap="square">
            <a:spAutoFit/>
          </a:bodyPr>
          <a:lstStyle/>
          <a:p>
            <a:r>
              <a:rPr lang="en-GB" sz="2400" b="1" dirty="0" smtClean="0">
                <a:solidFill>
                  <a:schemeClr val="accent3">
                    <a:lumMod val="60000"/>
                    <a:lumOff val="40000"/>
                  </a:schemeClr>
                </a:solidFill>
              </a:rPr>
              <a:t>WISE-Marine/MSFD process</a:t>
            </a:r>
          </a:p>
          <a:p>
            <a:r>
              <a:rPr lang="en-GB" sz="2400" dirty="0" smtClean="0">
                <a:solidFill>
                  <a:schemeClr val="accent2">
                    <a:lumMod val="60000"/>
                    <a:lumOff val="40000"/>
                  </a:schemeClr>
                </a:solidFill>
              </a:rPr>
              <a:t>Use of </a:t>
            </a:r>
            <a:r>
              <a:rPr lang="en-GB" sz="2400" dirty="0" err="1" smtClean="0">
                <a:solidFill>
                  <a:schemeClr val="accent2">
                    <a:lumMod val="60000"/>
                    <a:lumOff val="40000"/>
                  </a:schemeClr>
                </a:solidFill>
              </a:rPr>
              <a:t>EMODnet</a:t>
            </a:r>
            <a:r>
              <a:rPr lang="en-GB" sz="2400" dirty="0" smtClean="0">
                <a:solidFill>
                  <a:schemeClr val="accent2">
                    <a:lumMod val="60000"/>
                    <a:lumOff val="40000"/>
                  </a:schemeClr>
                </a:solidFill>
              </a:rPr>
              <a:t> for MSFD purposes should be operational, where possible, from 2012 onwards and fully support </a:t>
            </a:r>
            <a:r>
              <a:rPr lang="en-GB" sz="2400" b="1" dirty="0" smtClean="0">
                <a:solidFill>
                  <a:schemeClr val="accent2">
                    <a:lumMod val="60000"/>
                    <a:lumOff val="40000"/>
                  </a:schemeClr>
                </a:solidFill>
              </a:rPr>
              <a:t>MSFD reporting by 2018 *</a:t>
            </a:r>
          </a:p>
        </p:txBody>
      </p:sp>
      <p:sp>
        <p:nvSpPr>
          <p:cNvPr id="7" name="Rectangle 6"/>
          <p:cNvSpPr/>
          <p:nvPr/>
        </p:nvSpPr>
        <p:spPr>
          <a:xfrm>
            <a:off x="272480" y="5877273"/>
            <a:ext cx="2886321" cy="461665"/>
          </a:xfrm>
          <a:prstGeom prst="rect">
            <a:avLst/>
          </a:prstGeom>
        </p:spPr>
        <p:txBody>
          <a:bodyPr wrap="square">
            <a:spAutoFit/>
          </a:bodyPr>
          <a:lstStyle/>
          <a:p>
            <a:r>
              <a:rPr lang="en-GB" sz="1200" dirty="0" smtClean="0">
                <a:solidFill>
                  <a:schemeClr val="bg1"/>
                </a:solidFill>
              </a:rPr>
              <a:t>*WG-DIKE doc. </a:t>
            </a:r>
            <a:r>
              <a:rPr lang="en-GB" sz="1200" b="1" dirty="0" smtClean="0">
                <a:solidFill>
                  <a:schemeClr val="bg1"/>
                </a:solidFill>
              </a:rPr>
              <a:t>DIKE 5/2012/09.a</a:t>
            </a:r>
          </a:p>
        </p:txBody>
      </p:sp>
      <p:sp>
        <p:nvSpPr>
          <p:cNvPr id="8" name="Rectangle 7"/>
          <p:cNvSpPr/>
          <p:nvPr/>
        </p:nvSpPr>
        <p:spPr>
          <a:xfrm>
            <a:off x="1208584" y="4221089"/>
            <a:ext cx="4953000" cy="1569660"/>
          </a:xfrm>
          <a:prstGeom prst="rect">
            <a:avLst/>
          </a:prstGeom>
        </p:spPr>
        <p:txBody>
          <a:bodyPr>
            <a:spAutoFit/>
          </a:bodyPr>
          <a:lstStyle/>
          <a:p>
            <a:r>
              <a:rPr lang="en-GB" sz="2400" b="1" dirty="0" smtClean="0">
                <a:solidFill>
                  <a:schemeClr val="accent3">
                    <a:lumMod val="60000"/>
                    <a:lumOff val="40000"/>
                  </a:schemeClr>
                </a:solidFill>
              </a:rPr>
              <a:t>EMODNET (goal for pilot):</a:t>
            </a:r>
            <a:r>
              <a:rPr lang="en-GB" sz="2400" dirty="0" smtClean="0">
                <a:solidFill>
                  <a:srgbClr val="FFFF00"/>
                </a:solidFill>
              </a:rPr>
              <a:t/>
            </a:r>
            <a:br>
              <a:rPr lang="en-GB" sz="2400" dirty="0" smtClean="0">
                <a:solidFill>
                  <a:srgbClr val="FFFF00"/>
                </a:solidFill>
              </a:rPr>
            </a:br>
            <a:r>
              <a:rPr lang="en-GB" sz="2400" dirty="0" smtClean="0">
                <a:solidFill>
                  <a:schemeClr val="accent2">
                    <a:lumMod val="60000"/>
                    <a:lumOff val="40000"/>
                  </a:schemeClr>
                </a:solidFill>
              </a:rPr>
              <a:t>Develop, test, operate and maintain a portal for </a:t>
            </a:r>
            <a:r>
              <a:rPr lang="en-GB" sz="2400" b="1" dirty="0" smtClean="0">
                <a:solidFill>
                  <a:schemeClr val="accent2">
                    <a:lumMod val="60000"/>
                    <a:lumOff val="40000"/>
                  </a:schemeClr>
                </a:solidFill>
              </a:rPr>
              <a:t>data access</a:t>
            </a:r>
            <a:r>
              <a:rPr lang="en-GB" sz="2400" dirty="0" smtClean="0">
                <a:solidFill>
                  <a:schemeClr val="accent2">
                    <a:lumMod val="60000"/>
                    <a:lumOff val="40000"/>
                  </a:schemeClr>
                </a:solidFill>
              </a:rPr>
              <a:t>;</a:t>
            </a:r>
            <a:endParaRPr lang="en-GB" sz="2400" dirty="0">
              <a:solidFill>
                <a:schemeClr val="accent2">
                  <a:lumMod val="60000"/>
                  <a:lumOff val="40000"/>
                </a:schemeClr>
              </a:solidFill>
            </a:endParaRPr>
          </a:p>
        </p:txBody>
      </p:sp>
      <p:sp>
        <p:nvSpPr>
          <p:cNvPr id="9" name="Rectangle 8"/>
          <p:cNvSpPr/>
          <p:nvPr/>
        </p:nvSpPr>
        <p:spPr>
          <a:xfrm>
            <a:off x="1208586" y="3501008"/>
            <a:ext cx="5616622" cy="461665"/>
          </a:xfrm>
          <a:prstGeom prst="rect">
            <a:avLst/>
          </a:prstGeom>
        </p:spPr>
        <p:txBody>
          <a:bodyPr wrap="square">
            <a:spAutoFit/>
          </a:bodyPr>
          <a:lstStyle/>
          <a:p>
            <a:pPr algn="ctr"/>
            <a:r>
              <a:rPr lang="en-GB" sz="2400" b="1" dirty="0" smtClean="0">
                <a:solidFill>
                  <a:schemeClr val="accent3">
                    <a:lumMod val="60000"/>
                    <a:lumOff val="40000"/>
                  </a:schemeClr>
                </a:solidFill>
              </a:rPr>
              <a:t>‘Making data available’</a:t>
            </a:r>
          </a:p>
        </p:txBody>
      </p:sp>
      <p:cxnSp>
        <p:nvCxnSpPr>
          <p:cNvPr id="11" name="Straight Arrow Connector 10"/>
          <p:cNvCxnSpPr/>
          <p:nvPr/>
        </p:nvCxnSpPr>
        <p:spPr>
          <a:xfrm>
            <a:off x="3938887" y="3140968"/>
            <a:ext cx="0" cy="36004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938887" y="3933056"/>
            <a:ext cx="0" cy="36004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30445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914" y="1563312"/>
            <a:ext cx="8858172" cy="550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err="1" smtClean="0"/>
              <a:t>EMODnet</a:t>
            </a:r>
            <a:endParaRPr lang="en-GB" dirty="0"/>
          </a:p>
        </p:txBody>
      </p:sp>
    </p:spTree>
    <p:extLst>
      <p:ext uri="{BB962C8B-B14F-4D97-AF65-F5344CB8AC3E}">
        <p14:creationId xmlns:p14="http://schemas.microsoft.com/office/powerpoint/2010/main" val="494907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how far away is 2018?</a:t>
            </a:r>
          </a:p>
        </p:txBody>
      </p:sp>
      <p:sp>
        <p:nvSpPr>
          <p:cNvPr id="6" name="Slide Number Placeholder 5"/>
          <p:cNvSpPr>
            <a:spLocks noGrp="1"/>
          </p:cNvSpPr>
          <p:nvPr>
            <p:ph type="sldNum" sz="quarter" idx="12"/>
          </p:nvPr>
        </p:nvSpPr>
        <p:spPr/>
        <p:txBody>
          <a:bodyPr/>
          <a:lstStyle/>
          <a:p>
            <a:fld id="{05853CD9-AC77-4DD0-B6BC-2AE48F3D1F8C}" type="slidenum">
              <a:rPr lang="en-US" smtClean="0"/>
              <a:pPr/>
              <a:t>16</a:t>
            </a:fld>
            <a:endParaRPr lang="en-US"/>
          </a:p>
        </p:txBody>
      </p:sp>
      <p:sp>
        <p:nvSpPr>
          <p:cNvPr id="7" name="Rectangle 6"/>
          <p:cNvSpPr/>
          <p:nvPr/>
        </p:nvSpPr>
        <p:spPr>
          <a:xfrm>
            <a:off x="818541" y="1340768"/>
            <a:ext cx="8526947" cy="2308324"/>
          </a:xfrm>
          <a:prstGeom prst="rect">
            <a:avLst/>
          </a:prstGeom>
        </p:spPr>
        <p:txBody>
          <a:bodyPr wrap="square">
            <a:spAutoFit/>
          </a:bodyPr>
          <a:lstStyle/>
          <a:p>
            <a:r>
              <a:rPr lang="en-GB" sz="2400" b="1" dirty="0" smtClean="0">
                <a:solidFill>
                  <a:schemeClr val="bg1"/>
                </a:solidFill>
              </a:rPr>
              <a:t>EMODNET:</a:t>
            </a:r>
          </a:p>
          <a:p>
            <a:pPr marL="342900" indent="-342900">
              <a:buFont typeface="Arial" pitchFamily="34" charset="0"/>
              <a:buChar char="•"/>
              <a:tabLst>
                <a:tab pos="95250" algn="l"/>
              </a:tabLst>
            </a:pPr>
            <a:r>
              <a:rPr lang="en-GB" sz="2400" dirty="0" smtClean="0">
                <a:solidFill>
                  <a:schemeClr val="tx1">
                    <a:lumMod val="95000"/>
                  </a:schemeClr>
                </a:solidFill>
              </a:rPr>
              <a:t>Is having success in: formats, data discovery and making data </a:t>
            </a:r>
            <a:r>
              <a:rPr lang="en-GB" sz="2400" dirty="0" smtClean="0">
                <a:solidFill>
                  <a:schemeClr val="tx1">
                    <a:lumMod val="95000"/>
                  </a:schemeClr>
                </a:solidFill>
              </a:rPr>
              <a:t>available;</a:t>
            </a:r>
            <a:endParaRPr lang="en-GB" sz="2400" dirty="0" smtClean="0">
              <a:solidFill>
                <a:schemeClr val="tx1">
                  <a:lumMod val="95000"/>
                </a:schemeClr>
              </a:solidFill>
            </a:endParaRPr>
          </a:p>
          <a:p>
            <a:pPr marL="342900" indent="-342900">
              <a:buFont typeface="Arial" pitchFamily="34" charset="0"/>
              <a:buChar char="•"/>
              <a:tabLst>
                <a:tab pos="95250" algn="l"/>
              </a:tabLst>
            </a:pPr>
            <a:r>
              <a:rPr lang="en-GB" sz="2400" dirty="0" smtClean="0">
                <a:solidFill>
                  <a:schemeClr val="tx1">
                    <a:lumMod val="95000"/>
                  </a:schemeClr>
                </a:solidFill>
              </a:rPr>
              <a:t>Is finding it harder to </a:t>
            </a:r>
            <a:r>
              <a:rPr lang="en-GB" sz="2400" dirty="0" smtClean="0">
                <a:solidFill>
                  <a:schemeClr val="tx1">
                    <a:lumMod val="95000"/>
                  </a:schemeClr>
                </a:solidFill>
              </a:rPr>
              <a:t>develop meaningful </a:t>
            </a:r>
            <a:r>
              <a:rPr lang="en-GB" sz="2400" dirty="0" smtClean="0">
                <a:solidFill>
                  <a:schemeClr val="tx1">
                    <a:lumMod val="95000"/>
                  </a:schemeClr>
                </a:solidFill>
              </a:rPr>
              <a:t>overall datasets and data </a:t>
            </a:r>
            <a:r>
              <a:rPr lang="en-GB" sz="2400" dirty="0" smtClean="0">
                <a:solidFill>
                  <a:schemeClr val="tx1">
                    <a:lumMod val="95000"/>
                  </a:schemeClr>
                </a:solidFill>
              </a:rPr>
              <a:t>products – they will typically need interactions with users.</a:t>
            </a:r>
            <a:endParaRPr lang="en-GB" sz="2400" dirty="0">
              <a:solidFill>
                <a:schemeClr val="tx1">
                  <a:lumMod val="95000"/>
                </a:schemeClr>
              </a:solidFill>
            </a:endParaRPr>
          </a:p>
        </p:txBody>
      </p:sp>
      <p:sp>
        <p:nvSpPr>
          <p:cNvPr id="8" name="Rectangle 7"/>
          <p:cNvSpPr/>
          <p:nvPr/>
        </p:nvSpPr>
        <p:spPr>
          <a:xfrm>
            <a:off x="896550" y="4005064"/>
            <a:ext cx="8736970" cy="1938992"/>
          </a:xfrm>
          <a:prstGeom prst="rect">
            <a:avLst/>
          </a:prstGeom>
        </p:spPr>
        <p:txBody>
          <a:bodyPr wrap="square">
            <a:spAutoFit/>
          </a:bodyPr>
          <a:lstStyle/>
          <a:p>
            <a:r>
              <a:rPr lang="en-GB" sz="2400" b="1" dirty="0" smtClean="0">
                <a:solidFill>
                  <a:schemeClr val="bg1"/>
                </a:solidFill>
              </a:rPr>
              <a:t>An inverted process?</a:t>
            </a:r>
            <a:endParaRPr lang="en-GB" dirty="0">
              <a:solidFill>
                <a:srgbClr val="FFFF00"/>
              </a:solidFill>
            </a:endParaRPr>
          </a:p>
          <a:p>
            <a:pPr marL="342900" indent="-342900">
              <a:buFont typeface="Arial" pitchFamily="34" charset="0"/>
              <a:buChar char="•"/>
            </a:pPr>
            <a:r>
              <a:rPr lang="en-GB" sz="2400" dirty="0" smtClean="0">
                <a:solidFill>
                  <a:schemeClr val="tx1">
                    <a:lumMod val="95000"/>
                  </a:schemeClr>
                </a:solidFill>
              </a:rPr>
              <a:t>Outside </a:t>
            </a:r>
            <a:r>
              <a:rPr lang="en-GB" sz="2400" dirty="0" err="1" smtClean="0">
                <a:solidFill>
                  <a:schemeClr val="tx1">
                    <a:lumMod val="95000"/>
                  </a:schemeClr>
                </a:solidFill>
              </a:rPr>
              <a:t>EMODnet</a:t>
            </a:r>
            <a:r>
              <a:rPr lang="en-GB" sz="2400" dirty="0" smtClean="0">
                <a:solidFill>
                  <a:schemeClr val="tx1">
                    <a:lumMod val="95000"/>
                  </a:schemeClr>
                </a:solidFill>
              </a:rPr>
              <a:t>, most used </a:t>
            </a:r>
            <a:r>
              <a:rPr lang="en-GB" sz="2400" dirty="0" smtClean="0">
                <a:solidFill>
                  <a:schemeClr val="tx1">
                    <a:lumMod val="95000"/>
                  </a:schemeClr>
                </a:solidFill>
              </a:rPr>
              <a:t>datasets/products </a:t>
            </a:r>
            <a:r>
              <a:rPr lang="en-GB" sz="2400" dirty="0" smtClean="0">
                <a:solidFill>
                  <a:schemeClr val="tx1">
                    <a:lumMod val="95000"/>
                  </a:schemeClr>
                </a:solidFill>
              </a:rPr>
              <a:t>arise from a </a:t>
            </a:r>
            <a:r>
              <a:rPr lang="en-GB" sz="2400" dirty="0" smtClean="0">
                <a:solidFill>
                  <a:schemeClr val="tx1">
                    <a:lumMod val="95000"/>
                  </a:schemeClr>
                </a:solidFill>
              </a:rPr>
              <a:t>specific </a:t>
            </a:r>
            <a:r>
              <a:rPr lang="en-GB" sz="2400" dirty="0" smtClean="0">
                <a:solidFill>
                  <a:schemeClr val="tx1">
                    <a:lumMod val="95000"/>
                  </a:schemeClr>
                </a:solidFill>
              </a:rPr>
              <a:t>need, and the need drives the request for data. </a:t>
            </a:r>
          </a:p>
          <a:p>
            <a:pPr marL="342900" indent="-342900">
              <a:buFont typeface="Arial" pitchFamily="34" charset="0"/>
              <a:buChar char="•"/>
            </a:pPr>
            <a:endParaRPr lang="en-GB" sz="2400" dirty="0" smtClean="0">
              <a:solidFill>
                <a:schemeClr val="tx1">
                  <a:lumMod val="95000"/>
                </a:schemeClr>
              </a:solidFill>
            </a:endParaRPr>
          </a:p>
        </p:txBody>
      </p:sp>
    </p:spTree>
    <p:extLst>
      <p:ext uri="{BB962C8B-B14F-4D97-AF65-F5344CB8AC3E}">
        <p14:creationId xmlns:p14="http://schemas.microsoft.com/office/powerpoint/2010/main" val="117538258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Practical issues</a:t>
            </a:r>
          </a:p>
        </p:txBody>
      </p:sp>
      <p:sp>
        <p:nvSpPr>
          <p:cNvPr id="10" name="Text Placeholder 9"/>
          <p:cNvSpPr>
            <a:spLocks noGrp="1"/>
          </p:cNvSpPr>
          <p:nvPr>
            <p:ph type="body" idx="1"/>
          </p:nvPr>
        </p:nvSpPr>
        <p:spPr>
          <a:xfrm>
            <a:off x="495300" y="1340769"/>
            <a:ext cx="4376870" cy="945232"/>
          </a:xfrm>
        </p:spPr>
        <p:txBody>
          <a:bodyPr>
            <a:normAutofit fontScale="85000" lnSpcReduction="20000"/>
          </a:bodyPr>
          <a:lstStyle/>
          <a:p>
            <a:r>
              <a:rPr lang="en-GB" dirty="0" smtClean="0"/>
              <a:t>data </a:t>
            </a:r>
            <a:r>
              <a:rPr lang="en-GB" dirty="0"/>
              <a:t>through </a:t>
            </a:r>
            <a:r>
              <a:rPr lang="en-GB" dirty="0" err="1"/>
              <a:t>EMODnet</a:t>
            </a:r>
            <a:r>
              <a:rPr lang="en-GB" dirty="0"/>
              <a:t> </a:t>
            </a:r>
            <a:endParaRPr lang="en-GB" dirty="0" smtClean="0"/>
          </a:p>
          <a:p>
            <a:r>
              <a:rPr lang="en-GB" dirty="0" smtClean="0"/>
              <a:t>physical </a:t>
            </a:r>
            <a:r>
              <a:rPr lang="en-GB" dirty="0"/>
              <a:t>and chemical portals</a:t>
            </a:r>
          </a:p>
          <a:p>
            <a:endParaRPr lang="en-GB" dirty="0"/>
          </a:p>
        </p:txBody>
      </p:sp>
      <p:sp>
        <p:nvSpPr>
          <p:cNvPr id="3" name="Content Placeholder 2"/>
          <p:cNvSpPr>
            <a:spLocks noGrp="1"/>
          </p:cNvSpPr>
          <p:nvPr>
            <p:ph sz="quarter" idx="2"/>
          </p:nvPr>
        </p:nvSpPr>
        <p:spPr/>
        <p:txBody>
          <a:bodyPr/>
          <a:lstStyle/>
          <a:p>
            <a:r>
              <a:rPr lang="en-GB" dirty="0" smtClean="0"/>
              <a:t>Large </a:t>
            </a:r>
            <a:r>
              <a:rPr lang="en-GB" dirty="0"/>
              <a:t>data extractions are not practical:</a:t>
            </a:r>
          </a:p>
          <a:p>
            <a:r>
              <a:rPr lang="en-GB" dirty="0"/>
              <a:t> shopping basket issues</a:t>
            </a:r>
          </a:p>
          <a:p>
            <a:r>
              <a:rPr lang="en-GB" dirty="0"/>
              <a:t> timings</a:t>
            </a:r>
          </a:p>
          <a:p>
            <a:r>
              <a:rPr lang="en-GB" dirty="0"/>
              <a:t> permissions</a:t>
            </a:r>
          </a:p>
          <a:p>
            <a:r>
              <a:rPr lang="en-GB" dirty="0"/>
              <a:t> definition of a dataset </a:t>
            </a:r>
            <a:r>
              <a:rPr lang="en-GB" dirty="0" smtClean="0"/>
              <a:t>file</a:t>
            </a:r>
            <a:endParaRPr lang="en-GB" dirty="0"/>
          </a:p>
          <a:p>
            <a:endParaRPr lang="en-GB" dirty="0"/>
          </a:p>
        </p:txBody>
      </p:sp>
      <p:sp>
        <p:nvSpPr>
          <p:cNvPr id="12" name="Content Placeholder 11"/>
          <p:cNvSpPr>
            <a:spLocks noGrp="1"/>
          </p:cNvSpPr>
          <p:nvPr>
            <p:ph sz="quarter" idx="4"/>
          </p:nvPr>
        </p:nvSpPr>
        <p:spPr>
          <a:xfrm>
            <a:off x="5032111" y="1340769"/>
            <a:ext cx="4378590" cy="4785396"/>
          </a:xfrm>
          <a:solidFill>
            <a:schemeClr val="accent3"/>
          </a:solidFill>
        </p:spPr>
        <p:txBody>
          <a:bodyPr>
            <a:normAutofit/>
          </a:bodyPr>
          <a:lstStyle/>
          <a:p>
            <a:pPr marL="342900" indent="-342900">
              <a:buFont typeface="Arial" pitchFamily="34" charset="0"/>
              <a:buChar char="•"/>
            </a:pPr>
            <a:r>
              <a:rPr lang="en-GB" dirty="0">
                <a:solidFill>
                  <a:schemeClr val="tx1">
                    <a:lumMod val="95000"/>
                  </a:schemeClr>
                </a:solidFill>
              </a:rPr>
              <a:t>The ‘dataset’ entity varies in definition between the EMODNET lots</a:t>
            </a:r>
          </a:p>
          <a:p>
            <a:pPr marL="342900" indent="-342900">
              <a:buFont typeface="Arial" pitchFamily="34" charset="0"/>
              <a:buChar char="•"/>
            </a:pPr>
            <a:r>
              <a:rPr lang="en-GB" dirty="0">
                <a:solidFill>
                  <a:schemeClr val="tx1">
                    <a:lumMod val="95000"/>
                  </a:schemeClr>
                </a:solidFill>
              </a:rPr>
              <a:t>A dataset can consist of one depth profile (EMD Chem.), therefore 1000’s of dataset files would be required to gather enough information</a:t>
            </a:r>
          </a:p>
          <a:p>
            <a:pPr marL="342900" indent="-342900">
              <a:buFont typeface="Arial" pitchFamily="34" charset="0"/>
              <a:buChar char="•"/>
            </a:pPr>
            <a:r>
              <a:rPr lang="en-GB" dirty="0">
                <a:solidFill>
                  <a:schemeClr val="tx1">
                    <a:lumMod val="95000"/>
                  </a:schemeClr>
                </a:solidFill>
              </a:rPr>
              <a:t>A dataset can consist of an entire data collection of 1000’s of measurements (EMD Bio)</a:t>
            </a:r>
          </a:p>
          <a:p>
            <a:endParaRPr lang="en-GB" dirty="0"/>
          </a:p>
        </p:txBody>
      </p:sp>
      <p:sp>
        <p:nvSpPr>
          <p:cNvPr id="6" name="Slide Number Placeholder 5"/>
          <p:cNvSpPr>
            <a:spLocks noGrp="1"/>
          </p:cNvSpPr>
          <p:nvPr>
            <p:ph type="sldNum" sz="quarter" idx="12"/>
          </p:nvPr>
        </p:nvSpPr>
        <p:spPr/>
        <p:txBody>
          <a:bodyPr/>
          <a:lstStyle/>
          <a:p>
            <a:fld id="{05853CD9-AC77-4DD0-B6BC-2AE48F3D1F8C}" type="slidenum">
              <a:rPr lang="en-US" smtClean="0"/>
              <a:pPr/>
              <a:t>17</a:t>
            </a:fld>
            <a:endParaRPr lang="en-US"/>
          </a:p>
        </p:txBody>
      </p:sp>
    </p:spTree>
    <p:extLst>
      <p:ext uri="{BB962C8B-B14F-4D97-AF65-F5344CB8AC3E}">
        <p14:creationId xmlns:p14="http://schemas.microsoft.com/office/powerpoint/2010/main" val="85324829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 name="AutoShape 62"/>
          <p:cNvSpPr>
            <a:spLocks noChangeArrowheads="1"/>
          </p:cNvSpPr>
          <p:nvPr/>
        </p:nvSpPr>
        <p:spPr bwMode="auto">
          <a:xfrm>
            <a:off x="662120" y="2347913"/>
            <a:ext cx="8893042" cy="576262"/>
          </a:xfrm>
          <a:prstGeom prst="rightArrow">
            <a:avLst>
              <a:gd name="adj1" fmla="val 61981"/>
              <a:gd name="adj2" fmla="val 152081"/>
            </a:avLst>
          </a:prstGeom>
          <a:gradFill rotWithShape="1">
            <a:gsLst>
              <a:gs pos="0">
                <a:srgbClr val="FFFF66"/>
              </a:gs>
              <a:gs pos="100000">
                <a:schemeClr val="accent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smtClean="0">
              <a:solidFill>
                <a:srgbClr val="000000"/>
              </a:solidFill>
              <a:latin typeface="Arial" pitchFamily="34" charset="0"/>
            </a:endParaRPr>
          </a:p>
        </p:txBody>
      </p:sp>
      <p:graphicFrame>
        <p:nvGraphicFramePr>
          <p:cNvPr id="2081" name="Group 33"/>
          <p:cNvGraphicFramePr>
            <a:graphicFrameLocks noGrp="1"/>
          </p:cNvGraphicFramePr>
          <p:nvPr/>
        </p:nvGraphicFramePr>
        <p:xfrm>
          <a:off x="1651000" y="1397005"/>
          <a:ext cx="6604000" cy="519113"/>
        </p:xfrm>
        <a:graphic>
          <a:graphicData uri="http://schemas.openxmlformats.org/drawingml/2006/table">
            <a:tbl>
              <a:tblPr/>
              <a:tblGrid>
                <a:gridCol w="825500"/>
                <a:gridCol w="825500"/>
                <a:gridCol w="825500"/>
                <a:gridCol w="825500"/>
                <a:gridCol w="825500"/>
                <a:gridCol w="825500"/>
                <a:gridCol w="825500"/>
                <a:gridCol w="825500"/>
              </a:tblGrid>
              <a:tr h="519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2012</a:t>
                      </a:r>
                    </a:p>
                  </a:txBody>
                  <a:tcPr marL="97500" marR="975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2013</a:t>
                      </a:r>
                    </a:p>
                  </a:txBody>
                  <a:tcPr marL="97500" marR="975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2014</a:t>
                      </a:r>
                    </a:p>
                  </a:txBody>
                  <a:tcPr marL="97500" marR="975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2015</a:t>
                      </a:r>
                    </a:p>
                  </a:txBody>
                  <a:tcPr marL="97500" marR="975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2016</a:t>
                      </a:r>
                    </a:p>
                  </a:txBody>
                  <a:tcPr marL="97500" marR="975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2017</a:t>
                      </a:r>
                    </a:p>
                  </a:txBody>
                  <a:tcPr marL="97500" marR="975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2018</a:t>
                      </a:r>
                    </a:p>
                  </a:txBody>
                  <a:tcPr marL="97500" marR="975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99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Arial" pitchFamily="34" charset="0"/>
                        </a:rPr>
                        <a:t>2019</a:t>
                      </a:r>
                    </a:p>
                  </a:txBody>
                  <a:tcPr marL="97500" marR="975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grpSp>
        <p:nvGrpSpPr>
          <p:cNvPr id="2084" name="Group 36"/>
          <p:cNvGrpSpPr>
            <a:grpSpLocks/>
          </p:cNvGrpSpPr>
          <p:nvPr/>
        </p:nvGrpSpPr>
        <p:grpSpPr bwMode="auto">
          <a:xfrm>
            <a:off x="1988079" y="620717"/>
            <a:ext cx="703395" cy="720725"/>
            <a:chOff x="1202" y="391"/>
            <a:chExt cx="409" cy="454"/>
          </a:xfrm>
        </p:grpSpPr>
        <p:sp>
          <p:nvSpPr>
            <p:cNvPr id="2082" name="Line 34"/>
            <p:cNvSpPr>
              <a:spLocks noChangeShapeType="1"/>
            </p:cNvSpPr>
            <p:nvPr/>
          </p:nvSpPr>
          <p:spPr bwMode="auto">
            <a:xfrm>
              <a:off x="1338" y="618"/>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083" name="Text Box 35"/>
            <p:cNvSpPr txBox="1">
              <a:spLocks noChangeArrowheads="1"/>
            </p:cNvSpPr>
            <p:nvPr/>
          </p:nvSpPr>
          <p:spPr bwMode="auto">
            <a:xfrm>
              <a:off x="1202" y="391"/>
              <a:ext cx="4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smtClean="0">
                  <a:solidFill>
                    <a:srgbClr val="000000"/>
                  </a:solidFill>
                  <a:latin typeface="Arial" pitchFamily="34" charset="0"/>
                </a:rPr>
                <a:t>Oct.</a:t>
              </a:r>
            </a:p>
          </p:txBody>
        </p:sp>
      </p:grpSp>
      <p:grpSp>
        <p:nvGrpSpPr>
          <p:cNvPr id="2085" name="Group 37"/>
          <p:cNvGrpSpPr>
            <a:grpSpLocks/>
          </p:cNvGrpSpPr>
          <p:nvPr/>
        </p:nvGrpSpPr>
        <p:grpSpPr bwMode="auto">
          <a:xfrm>
            <a:off x="2376752" y="620717"/>
            <a:ext cx="703395" cy="720725"/>
            <a:chOff x="1202" y="391"/>
            <a:chExt cx="409" cy="454"/>
          </a:xfrm>
        </p:grpSpPr>
        <p:sp>
          <p:nvSpPr>
            <p:cNvPr id="2086" name="Line 38"/>
            <p:cNvSpPr>
              <a:spLocks noChangeShapeType="1"/>
            </p:cNvSpPr>
            <p:nvPr/>
          </p:nvSpPr>
          <p:spPr bwMode="auto">
            <a:xfrm>
              <a:off x="1338" y="618"/>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087" name="Text Box 39"/>
            <p:cNvSpPr txBox="1">
              <a:spLocks noChangeArrowheads="1"/>
            </p:cNvSpPr>
            <p:nvPr/>
          </p:nvSpPr>
          <p:spPr bwMode="auto">
            <a:xfrm>
              <a:off x="1202" y="391"/>
              <a:ext cx="4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smtClean="0">
                  <a:solidFill>
                    <a:srgbClr val="000000"/>
                  </a:solidFill>
                  <a:latin typeface="Arial" pitchFamily="34" charset="0"/>
                </a:rPr>
                <a:t>Jan.</a:t>
              </a:r>
            </a:p>
          </p:txBody>
        </p:sp>
      </p:grpSp>
      <p:grpSp>
        <p:nvGrpSpPr>
          <p:cNvPr id="2088" name="Group 40"/>
          <p:cNvGrpSpPr>
            <a:grpSpLocks/>
          </p:cNvGrpSpPr>
          <p:nvPr/>
        </p:nvGrpSpPr>
        <p:grpSpPr bwMode="auto">
          <a:xfrm>
            <a:off x="3702715" y="620717"/>
            <a:ext cx="703394" cy="720725"/>
            <a:chOff x="1202" y="391"/>
            <a:chExt cx="409" cy="454"/>
          </a:xfrm>
        </p:grpSpPr>
        <p:sp>
          <p:nvSpPr>
            <p:cNvPr id="2089" name="Line 41"/>
            <p:cNvSpPr>
              <a:spLocks noChangeShapeType="1"/>
            </p:cNvSpPr>
            <p:nvPr/>
          </p:nvSpPr>
          <p:spPr bwMode="auto">
            <a:xfrm>
              <a:off x="1338" y="618"/>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090" name="Text Box 42"/>
            <p:cNvSpPr txBox="1">
              <a:spLocks noChangeArrowheads="1"/>
            </p:cNvSpPr>
            <p:nvPr/>
          </p:nvSpPr>
          <p:spPr bwMode="auto">
            <a:xfrm>
              <a:off x="1202" y="391"/>
              <a:ext cx="4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smtClean="0">
                  <a:solidFill>
                    <a:srgbClr val="000000"/>
                  </a:solidFill>
                  <a:latin typeface="Arial" pitchFamily="34" charset="0"/>
                </a:rPr>
                <a:t>Oct.</a:t>
              </a:r>
            </a:p>
          </p:txBody>
        </p:sp>
      </p:grpSp>
      <p:grpSp>
        <p:nvGrpSpPr>
          <p:cNvPr id="2091" name="Group 43"/>
          <p:cNvGrpSpPr>
            <a:grpSpLocks/>
          </p:cNvGrpSpPr>
          <p:nvPr/>
        </p:nvGrpSpPr>
        <p:grpSpPr bwMode="auto">
          <a:xfrm>
            <a:off x="6980638" y="620717"/>
            <a:ext cx="703394" cy="720725"/>
            <a:chOff x="1202" y="391"/>
            <a:chExt cx="409" cy="454"/>
          </a:xfrm>
        </p:grpSpPr>
        <p:sp>
          <p:nvSpPr>
            <p:cNvPr id="2092" name="Line 44"/>
            <p:cNvSpPr>
              <a:spLocks noChangeShapeType="1"/>
            </p:cNvSpPr>
            <p:nvPr/>
          </p:nvSpPr>
          <p:spPr bwMode="auto">
            <a:xfrm>
              <a:off x="1338" y="618"/>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093" name="Text Box 45"/>
            <p:cNvSpPr txBox="1">
              <a:spLocks noChangeArrowheads="1"/>
            </p:cNvSpPr>
            <p:nvPr/>
          </p:nvSpPr>
          <p:spPr bwMode="auto">
            <a:xfrm>
              <a:off x="1202" y="391"/>
              <a:ext cx="4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smtClean="0">
                  <a:solidFill>
                    <a:srgbClr val="000000"/>
                  </a:solidFill>
                  <a:latin typeface="Arial" pitchFamily="34" charset="0"/>
                </a:rPr>
                <a:t>Oct.</a:t>
              </a:r>
            </a:p>
          </p:txBody>
        </p:sp>
      </p:grpSp>
      <p:grpSp>
        <p:nvGrpSpPr>
          <p:cNvPr id="2094" name="Group 46"/>
          <p:cNvGrpSpPr>
            <a:grpSpLocks/>
          </p:cNvGrpSpPr>
          <p:nvPr/>
        </p:nvGrpSpPr>
        <p:grpSpPr bwMode="auto">
          <a:xfrm>
            <a:off x="7369308" y="620717"/>
            <a:ext cx="703394" cy="720725"/>
            <a:chOff x="1202" y="391"/>
            <a:chExt cx="409" cy="454"/>
          </a:xfrm>
        </p:grpSpPr>
        <p:sp>
          <p:nvSpPr>
            <p:cNvPr id="2095" name="Line 47"/>
            <p:cNvSpPr>
              <a:spLocks noChangeShapeType="1"/>
            </p:cNvSpPr>
            <p:nvPr/>
          </p:nvSpPr>
          <p:spPr bwMode="auto">
            <a:xfrm>
              <a:off x="1338" y="618"/>
              <a:ext cx="0" cy="22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096" name="Text Box 48"/>
            <p:cNvSpPr txBox="1">
              <a:spLocks noChangeArrowheads="1"/>
            </p:cNvSpPr>
            <p:nvPr/>
          </p:nvSpPr>
          <p:spPr bwMode="auto">
            <a:xfrm>
              <a:off x="1202" y="391"/>
              <a:ext cx="4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600" smtClean="0">
                  <a:solidFill>
                    <a:srgbClr val="000000"/>
                  </a:solidFill>
                  <a:latin typeface="Arial" pitchFamily="34" charset="0"/>
                </a:rPr>
                <a:t>Jan.</a:t>
              </a:r>
            </a:p>
          </p:txBody>
        </p:sp>
      </p:grpSp>
      <p:sp>
        <p:nvSpPr>
          <p:cNvPr id="2097" name="Text Box 49"/>
          <p:cNvSpPr txBox="1">
            <a:spLocks noChangeArrowheads="1"/>
          </p:cNvSpPr>
          <p:nvPr/>
        </p:nvSpPr>
        <p:spPr bwMode="auto">
          <a:xfrm>
            <a:off x="1207294" y="3423435"/>
            <a:ext cx="1405070" cy="954107"/>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GB" sz="1400" smtClean="0">
                <a:solidFill>
                  <a:srgbClr val="000000"/>
                </a:solidFill>
                <a:latin typeface="Arial" pitchFamily="34" charset="0"/>
              </a:rPr>
              <a:t>Indicators (Art 9/10) defined for future assessments</a:t>
            </a:r>
          </a:p>
        </p:txBody>
      </p:sp>
      <p:sp>
        <p:nvSpPr>
          <p:cNvPr id="2099" name="Line 51"/>
          <p:cNvSpPr>
            <a:spLocks noChangeShapeType="1"/>
          </p:cNvSpPr>
          <p:nvPr/>
        </p:nvSpPr>
        <p:spPr bwMode="auto">
          <a:xfrm>
            <a:off x="2144581" y="2852738"/>
            <a:ext cx="0" cy="576262"/>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101" name="Text Box 53"/>
          <p:cNvSpPr txBox="1">
            <a:spLocks noChangeArrowheads="1"/>
          </p:cNvSpPr>
          <p:nvPr/>
        </p:nvSpPr>
        <p:spPr bwMode="auto">
          <a:xfrm>
            <a:off x="3236648" y="3350642"/>
            <a:ext cx="1559852" cy="1169551"/>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GB" sz="1400" smtClean="0">
                <a:solidFill>
                  <a:srgbClr val="000000"/>
                </a:solidFill>
                <a:latin typeface="Arial" pitchFamily="34" charset="0"/>
              </a:rPr>
              <a:t>Methods defined for data collection, sample design &amp; assessment</a:t>
            </a:r>
          </a:p>
        </p:txBody>
      </p:sp>
      <p:sp>
        <p:nvSpPr>
          <p:cNvPr id="2102" name="Line 54"/>
          <p:cNvSpPr>
            <a:spLocks noChangeShapeType="1"/>
          </p:cNvSpPr>
          <p:nvPr/>
        </p:nvSpPr>
        <p:spPr bwMode="auto">
          <a:xfrm>
            <a:off x="2612364" y="3860800"/>
            <a:ext cx="624284" cy="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103" name="Text Box 55"/>
          <p:cNvSpPr txBox="1">
            <a:spLocks noChangeArrowheads="1"/>
          </p:cNvSpPr>
          <p:nvPr/>
        </p:nvSpPr>
        <p:spPr bwMode="auto">
          <a:xfrm>
            <a:off x="1442908" y="2346654"/>
            <a:ext cx="1012957" cy="52322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GB" sz="1400" smtClean="0">
                <a:solidFill>
                  <a:srgbClr val="000000"/>
                </a:solidFill>
                <a:latin typeface="Arial" pitchFamily="34" charset="0"/>
              </a:rPr>
              <a:t>IA, GES &amp; targets</a:t>
            </a:r>
          </a:p>
        </p:txBody>
      </p:sp>
      <p:sp>
        <p:nvSpPr>
          <p:cNvPr id="2104" name="Line 56"/>
          <p:cNvSpPr>
            <a:spLocks noChangeShapeType="1"/>
          </p:cNvSpPr>
          <p:nvPr/>
        </p:nvSpPr>
        <p:spPr bwMode="auto">
          <a:xfrm flipV="1">
            <a:off x="2144581" y="1916113"/>
            <a:ext cx="0" cy="431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105" name="Line 57"/>
          <p:cNvSpPr>
            <a:spLocks noChangeShapeType="1"/>
          </p:cNvSpPr>
          <p:nvPr/>
        </p:nvSpPr>
        <p:spPr bwMode="auto">
          <a:xfrm flipV="1">
            <a:off x="3938323" y="1916113"/>
            <a:ext cx="0" cy="431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106" name="Text Box 58"/>
          <p:cNvSpPr txBox="1">
            <a:spLocks noChangeArrowheads="1"/>
          </p:cNvSpPr>
          <p:nvPr/>
        </p:nvSpPr>
        <p:spPr bwMode="auto">
          <a:xfrm>
            <a:off x="3159260" y="2346654"/>
            <a:ext cx="1325959" cy="52322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GB" sz="1400" smtClean="0">
                <a:solidFill>
                  <a:srgbClr val="000000"/>
                </a:solidFill>
                <a:latin typeface="Arial" pitchFamily="34" charset="0"/>
              </a:rPr>
              <a:t>Monitoring programmes</a:t>
            </a:r>
          </a:p>
        </p:txBody>
      </p:sp>
      <p:sp>
        <p:nvSpPr>
          <p:cNvPr id="2107" name="Line 59"/>
          <p:cNvSpPr>
            <a:spLocks noChangeShapeType="1"/>
          </p:cNvSpPr>
          <p:nvPr/>
        </p:nvSpPr>
        <p:spPr bwMode="auto">
          <a:xfrm flipV="1">
            <a:off x="3938323" y="2852743"/>
            <a:ext cx="0" cy="504825"/>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108" name="Text Box 60"/>
          <p:cNvSpPr txBox="1">
            <a:spLocks noChangeArrowheads="1"/>
          </p:cNvSpPr>
          <p:nvPr/>
        </p:nvSpPr>
        <p:spPr bwMode="auto">
          <a:xfrm>
            <a:off x="6435463" y="2345293"/>
            <a:ext cx="1559852" cy="738664"/>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GB" sz="1400" smtClean="0">
                <a:solidFill>
                  <a:srgbClr val="000000"/>
                </a:solidFill>
                <a:latin typeface="Arial" pitchFamily="34" charset="0"/>
              </a:rPr>
              <a:t>Updated assessment, GES &amp; targets</a:t>
            </a:r>
          </a:p>
        </p:txBody>
      </p:sp>
      <p:sp>
        <p:nvSpPr>
          <p:cNvPr id="2109" name="Line 61"/>
          <p:cNvSpPr>
            <a:spLocks noChangeShapeType="1"/>
          </p:cNvSpPr>
          <p:nvPr/>
        </p:nvSpPr>
        <p:spPr bwMode="auto">
          <a:xfrm flipV="1">
            <a:off x="7214527" y="1916113"/>
            <a:ext cx="0" cy="431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111" name="Text Box 63"/>
          <p:cNvSpPr txBox="1">
            <a:spLocks noChangeArrowheads="1"/>
          </p:cNvSpPr>
          <p:nvPr/>
        </p:nvSpPr>
        <p:spPr bwMode="auto">
          <a:xfrm>
            <a:off x="4485217" y="2200707"/>
            <a:ext cx="19502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en-GB" sz="1200" b="1" smtClean="0">
                <a:solidFill>
                  <a:srgbClr val="000000"/>
                </a:solidFill>
                <a:latin typeface="Arial" pitchFamily="34" charset="0"/>
              </a:rPr>
              <a:t>Data collected to support future assessments for specified indicators</a:t>
            </a:r>
          </a:p>
        </p:txBody>
      </p:sp>
      <p:sp>
        <p:nvSpPr>
          <p:cNvPr id="2112" name="Line 64"/>
          <p:cNvSpPr>
            <a:spLocks noChangeShapeType="1"/>
          </p:cNvSpPr>
          <p:nvPr/>
        </p:nvSpPr>
        <p:spPr bwMode="auto">
          <a:xfrm flipV="1">
            <a:off x="4875613" y="3933825"/>
            <a:ext cx="1480740" cy="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113" name="Text Box 65"/>
          <p:cNvSpPr txBox="1">
            <a:spLocks noChangeArrowheads="1"/>
          </p:cNvSpPr>
          <p:nvPr/>
        </p:nvSpPr>
        <p:spPr bwMode="auto">
          <a:xfrm>
            <a:off x="6433744" y="3457004"/>
            <a:ext cx="1405069" cy="1169551"/>
          </a:xfrm>
          <a:prstGeom prst="rect">
            <a:avLst/>
          </a:prstGeom>
          <a:solidFill>
            <a:srgbClr val="99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GB" sz="1400" smtClean="0">
                <a:solidFill>
                  <a:srgbClr val="000000"/>
                </a:solidFill>
                <a:latin typeface="Arial" pitchFamily="34" charset="0"/>
              </a:rPr>
              <a:t>Assessments using GES indicators and data from monitoring</a:t>
            </a:r>
          </a:p>
        </p:txBody>
      </p:sp>
      <p:sp>
        <p:nvSpPr>
          <p:cNvPr id="2114" name="Line 66"/>
          <p:cNvSpPr>
            <a:spLocks noChangeShapeType="1"/>
          </p:cNvSpPr>
          <p:nvPr/>
        </p:nvSpPr>
        <p:spPr bwMode="auto">
          <a:xfrm flipV="1">
            <a:off x="7214527" y="3068638"/>
            <a:ext cx="0" cy="43180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115" name="Text Box 67"/>
          <p:cNvSpPr txBox="1">
            <a:spLocks noChangeArrowheads="1"/>
          </p:cNvSpPr>
          <p:nvPr/>
        </p:nvSpPr>
        <p:spPr bwMode="auto">
          <a:xfrm>
            <a:off x="194337" y="5003681"/>
            <a:ext cx="1793742" cy="1600438"/>
          </a:xfrm>
          <a:prstGeom prst="rect">
            <a:avLst/>
          </a:prstGeom>
          <a:solidFill>
            <a:srgbClr val="FF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spcBef>
                <a:spcPct val="50000"/>
              </a:spcBef>
            </a:pPr>
            <a:r>
              <a:rPr lang="en-GB" sz="1400" smtClean="0">
                <a:solidFill>
                  <a:srgbClr val="000000"/>
                </a:solidFill>
                <a:latin typeface="Arial" pitchFamily="34" charset="0"/>
              </a:rPr>
              <a:t>Data used in Initial Assessment:</a:t>
            </a:r>
          </a:p>
          <a:p>
            <a:pPr>
              <a:spcBef>
                <a:spcPct val="50000"/>
              </a:spcBef>
            </a:pPr>
            <a:r>
              <a:rPr lang="en-GB" sz="1400" smtClean="0">
                <a:solidFill>
                  <a:srgbClr val="000000"/>
                </a:solidFill>
                <a:latin typeface="Arial" pitchFamily="34" charset="0"/>
              </a:rPr>
              <a:t>-Some using ‘future’ indicators</a:t>
            </a:r>
          </a:p>
          <a:p>
            <a:pPr>
              <a:spcBef>
                <a:spcPct val="50000"/>
              </a:spcBef>
            </a:pPr>
            <a:r>
              <a:rPr lang="en-GB" sz="1400" smtClean="0">
                <a:solidFill>
                  <a:srgbClr val="000000"/>
                </a:solidFill>
                <a:latin typeface="Arial" pitchFamily="34" charset="0"/>
              </a:rPr>
              <a:t>-Some using ‘old’ methods</a:t>
            </a:r>
          </a:p>
        </p:txBody>
      </p:sp>
      <p:sp>
        <p:nvSpPr>
          <p:cNvPr id="2116" name="Line 68"/>
          <p:cNvSpPr>
            <a:spLocks noChangeShapeType="1"/>
          </p:cNvSpPr>
          <p:nvPr/>
        </p:nvSpPr>
        <p:spPr bwMode="auto">
          <a:xfrm>
            <a:off x="1988082" y="5734050"/>
            <a:ext cx="624285" cy="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117" name="Text Box 69"/>
          <p:cNvSpPr txBox="1">
            <a:spLocks noChangeArrowheads="1"/>
          </p:cNvSpPr>
          <p:nvPr/>
        </p:nvSpPr>
        <p:spPr bwMode="auto">
          <a:xfrm>
            <a:off x="2612364" y="5513717"/>
            <a:ext cx="858176" cy="52322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GB" sz="1400" smtClean="0">
                <a:solidFill>
                  <a:srgbClr val="000000"/>
                </a:solidFill>
                <a:latin typeface="Arial" pitchFamily="34" charset="0"/>
              </a:rPr>
              <a:t>Access to data</a:t>
            </a:r>
          </a:p>
        </p:txBody>
      </p:sp>
      <p:sp>
        <p:nvSpPr>
          <p:cNvPr id="2119" name="Line 71"/>
          <p:cNvSpPr>
            <a:spLocks noChangeShapeType="1"/>
          </p:cNvSpPr>
          <p:nvPr/>
        </p:nvSpPr>
        <p:spPr bwMode="auto">
          <a:xfrm flipV="1">
            <a:off x="3470540" y="5734050"/>
            <a:ext cx="3979598" cy="0"/>
          </a:xfrm>
          <a:prstGeom prst="line">
            <a:avLst/>
          </a:prstGeom>
          <a:noFill/>
          <a:ln w="5715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a-DK" sz="1800" smtClean="0">
              <a:solidFill>
                <a:srgbClr val="000000"/>
              </a:solidFill>
              <a:latin typeface="Arial" pitchFamily="34" charset="0"/>
            </a:endParaRPr>
          </a:p>
        </p:txBody>
      </p:sp>
      <p:sp>
        <p:nvSpPr>
          <p:cNvPr id="2120" name="Text Box 72"/>
          <p:cNvSpPr txBox="1">
            <a:spLocks noChangeArrowheads="1"/>
          </p:cNvSpPr>
          <p:nvPr/>
        </p:nvSpPr>
        <p:spPr bwMode="auto">
          <a:xfrm>
            <a:off x="7448418" y="5513717"/>
            <a:ext cx="858176" cy="523220"/>
          </a:xfrm>
          <a:prstGeom prst="rect">
            <a:avLst/>
          </a:prstGeom>
          <a:solidFill>
            <a:srgbClr val="99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algn="ctr">
              <a:spcBef>
                <a:spcPct val="50000"/>
              </a:spcBef>
            </a:pPr>
            <a:r>
              <a:rPr lang="en-GB" sz="1400" smtClean="0">
                <a:solidFill>
                  <a:srgbClr val="000000"/>
                </a:solidFill>
                <a:latin typeface="Arial" pitchFamily="34" charset="0"/>
              </a:rPr>
              <a:t>Access to data</a:t>
            </a:r>
          </a:p>
        </p:txBody>
      </p:sp>
      <p:sp>
        <p:nvSpPr>
          <p:cNvPr id="2121" name="Text Box 73"/>
          <p:cNvSpPr txBox="1">
            <a:spLocks noChangeArrowheads="1"/>
          </p:cNvSpPr>
          <p:nvPr/>
        </p:nvSpPr>
        <p:spPr bwMode="auto">
          <a:xfrm>
            <a:off x="3783542" y="4743381"/>
            <a:ext cx="31197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en-GB" sz="1200" b="1" smtClean="0">
                <a:solidFill>
                  <a:srgbClr val="000000"/>
                </a:solidFill>
                <a:latin typeface="Arial" pitchFamily="34" charset="0"/>
              </a:rPr>
              <a:t>Focus on priority data for longer perspective:</a:t>
            </a:r>
          </a:p>
          <a:p>
            <a:pPr>
              <a:buFontTx/>
              <a:buChar char="-"/>
            </a:pPr>
            <a:r>
              <a:rPr lang="en-GB" sz="1200" b="1" smtClean="0">
                <a:solidFill>
                  <a:srgbClr val="000000"/>
                </a:solidFill>
                <a:latin typeface="Arial" pitchFamily="34" charset="0"/>
              </a:rPr>
              <a:t> Consistent format/content</a:t>
            </a:r>
          </a:p>
          <a:p>
            <a:pPr>
              <a:buFontTx/>
              <a:buChar char="-"/>
            </a:pPr>
            <a:r>
              <a:rPr lang="en-GB" sz="1200" b="1" smtClean="0">
                <a:solidFill>
                  <a:srgbClr val="000000"/>
                </a:solidFill>
                <a:latin typeface="Arial" pitchFamily="34" charset="0"/>
              </a:rPr>
              <a:t> Data can be aggregated at regional/EU level</a:t>
            </a:r>
          </a:p>
          <a:p>
            <a:pPr>
              <a:buFontTx/>
              <a:buChar char="-"/>
            </a:pPr>
            <a:r>
              <a:rPr lang="en-GB" sz="1200" b="1" smtClean="0">
                <a:solidFill>
                  <a:srgbClr val="000000"/>
                </a:solidFill>
                <a:latin typeface="Arial" pitchFamily="34" charset="0"/>
              </a:rPr>
              <a:t>- INSPIRE compliant</a:t>
            </a:r>
          </a:p>
          <a:p>
            <a:pPr>
              <a:buFontTx/>
              <a:buChar char="-"/>
            </a:pPr>
            <a:r>
              <a:rPr lang="en-GB" sz="1200" b="1" smtClean="0">
                <a:solidFill>
                  <a:srgbClr val="000000"/>
                </a:solidFill>
                <a:latin typeface="Arial" pitchFamily="34" charset="0"/>
              </a:rPr>
              <a:t>- access via distributed networks (e.g. EMODnet)</a:t>
            </a:r>
          </a:p>
          <a:p>
            <a:pPr>
              <a:buFontTx/>
              <a:buChar char="-"/>
            </a:pPr>
            <a:r>
              <a:rPr lang="en-GB" sz="1200" b="1" smtClean="0">
                <a:solidFill>
                  <a:srgbClr val="000000"/>
                </a:solidFill>
                <a:latin typeface="Arial" pitchFamily="34" charset="0"/>
              </a:rPr>
              <a:t>- regular updating</a:t>
            </a:r>
          </a:p>
        </p:txBody>
      </p:sp>
      <p:sp>
        <p:nvSpPr>
          <p:cNvPr id="2122" name="Text Box 74"/>
          <p:cNvSpPr txBox="1">
            <a:spLocks noChangeArrowheads="1"/>
          </p:cNvSpPr>
          <p:nvPr/>
        </p:nvSpPr>
        <p:spPr bwMode="auto">
          <a:xfrm>
            <a:off x="2163500" y="65088"/>
            <a:ext cx="5070619" cy="369332"/>
          </a:xfrm>
          <a:prstGeom prst="rect">
            <a:avLst/>
          </a:prstGeom>
          <a:solidFill>
            <a:srgbClr val="00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800" smtClean="0">
                <a:solidFill>
                  <a:srgbClr val="000000"/>
                </a:solidFill>
                <a:latin typeface="Arial" pitchFamily="34" charset="0"/>
              </a:rPr>
              <a:t>MSFD – linking data access to future processes</a:t>
            </a:r>
          </a:p>
        </p:txBody>
      </p:sp>
    </p:spTree>
    <p:extLst>
      <p:ext uri="{BB962C8B-B14F-4D97-AF65-F5344CB8AC3E}">
        <p14:creationId xmlns:p14="http://schemas.microsoft.com/office/powerpoint/2010/main" val="501423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four phases</a:t>
            </a:r>
            <a:endParaRPr lang="en-GB" dirty="0"/>
          </a:p>
        </p:txBody>
      </p:sp>
      <p:sp>
        <p:nvSpPr>
          <p:cNvPr id="3" name="Content Placeholder 2"/>
          <p:cNvSpPr>
            <a:spLocks noGrp="1"/>
          </p:cNvSpPr>
          <p:nvPr>
            <p:ph idx="1"/>
          </p:nvPr>
        </p:nvSpPr>
        <p:spPr/>
        <p:txBody>
          <a:bodyPr/>
          <a:lstStyle/>
          <a:p>
            <a:r>
              <a:rPr lang="en-GB" smtClean="0"/>
              <a:t>2012-2013: Phase 1 - Quick wins; </a:t>
            </a:r>
          </a:p>
          <a:p>
            <a:r>
              <a:rPr lang="en-GB" smtClean="0"/>
              <a:t>2012-2014: Phase 2 -Indicators and monitoring;</a:t>
            </a:r>
          </a:p>
          <a:p>
            <a:r>
              <a:rPr lang="en-GB" smtClean="0"/>
              <a:t>2014-2016: Phase 3 - Developing more data sets and indicators, and </a:t>
            </a:r>
          </a:p>
          <a:p>
            <a:r>
              <a:rPr lang="en-GB" smtClean="0"/>
              <a:t>2016-2018: Phase 4 - Preparing for reporting in 2018. </a:t>
            </a:r>
          </a:p>
          <a:p>
            <a:endParaRPr lang="en-GB" dirty="0"/>
          </a:p>
        </p:txBody>
      </p:sp>
    </p:spTree>
    <p:extLst>
      <p:ext uri="{BB962C8B-B14F-4D97-AF65-F5344CB8AC3E}">
        <p14:creationId xmlns:p14="http://schemas.microsoft.com/office/powerpoint/2010/main" val="4185636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3"/>
          <p:cNvSpPr>
            <a:spLocks noChangeArrowheads="1"/>
          </p:cNvSpPr>
          <p:nvPr/>
        </p:nvSpPr>
        <p:spPr bwMode="auto">
          <a:xfrm>
            <a:off x="6429376" y="1231902"/>
            <a:ext cx="1252538" cy="962025"/>
          </a:xfrm>
          <a:prstGeom prst="roundRect">
            <a:avLst>
              <a:gd name="adj" fmla="val 16667"/>
            </a:avLst>
          </a:prstGeom>
          <a:solidFill>
            <a:srgbClr val="EAEAEA"/>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3556" name="AutoShape 4"/>
          <p:cNvSpPr>
            <a:spLocks noChangeArrowheads="1"/>
          </p:cNvSpPr>
          <p:nvPr/>
        </p:nvSpPr>
        <p:spPr bwMode="auto">
          <a:xfrm>
            <a:off x="6569075" y="1257300"/>
            <a:ext cx="1092200" cy="908050"/>
          </a:xfrm>
          <a:prstGeom prst="roundRect">
            <a:avLst>
              <a:gd name="adj" fmla="val 16667"/>
            </a:avLst>
          </a:prstGeom>
          <a:solidFill>
            <a:srgbClr val="FFFFCC"/>
          </a:solidFill>
          <a:ln w="254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23557" name="Rectangle 5"/>
          <p:cNvSpPr>
            <a:spLocks noChangeArrowheads="1"/>
          </p:cNvSpPr>
          <p:nvPr/>
        </p:nvSpPr>
        <p:spPr bwMode="auto">
          <a:xfrm>
            <a:off x="7153276" y="1327150"/>
            <a:ext cx="396875" cy="133350"/>
          </a:xfrm>
          <a:prstGeom prst="rect">
            <a:avLst/>
          </a:prstGeom>
          <a:solidFill>
            <a:srgbClr val="CCFFCC"/>
          </a:solidFill>
          <a:ln w="190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b="1">
              <a:solidFill>
                <a:schemeClr val="tx1"/>
              </a:solidFill>
              <a:latin typeface="Arial" charset="0"/>
            </a:endParaRPr>
          </a:p>
        </p:txBody>
      </p:sp>
      <p:sp>
        <p:nvSpPr>
          <p:cNvPr id="23558" name="Rectangle 6"/>
          <p:cNvSpPr>
            <a:spLocks noChangeArrowheads="1"/>
          </p:cNvSpPr>
          <p:nvPr/>
        </p:nvSpPr>
        <p:spPr bwMode="auto">
          <a:xfrm>
            <a:off x="7153276" y="1493838"/>
            <a:ext cx="398463" cy="133350"/>
          </a:xfrm>
          <a:prstGeom prst="rect">
            <a:avLst/>
          </a:prstGeom>
          <a:solidFill>
            <a:srgbClr val="CCFFCC"/>
          </a:solidFill>
          <a:ln w="190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b="1">
              <a:solidFill>
                <a:schemeClr val="tx1"/>
              </a:solidFill>
              <a:latin typeface="Arial" charset="0"/>
            </a:endParaRPr>
          </a:p>
        </p:txBody>
      </p:sp>
      <p:sp>
        <p:nvSpPr>
          <p:cNvPr id="23559" name="Rectangle 7"/>
          <p:cNvSpPr>
            <a:spLocks noChangeArrowheads="1"/>
          </p:cNvSpPr>
          <p:nvPr/>
        </p:nvSpPr>
        <p:spPr bwMode="auto">
          <a:xfrm>
            <a:off x="7153276" y="1825625"/>
            <a:ext cx="398463" cy="133350"/>
          </a:xfrm>
          <a:prstGeom prst="rect">
            <a:avLst/>
          </a:prstGeom>
          <a:solidFill>
            <a:srgbClr val="CCFFCC"/>
          </a:solidFill>
          <a:ln w="190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b="1">
              <a:solidFill>
                <a:schemeClr val="tx1"/>
              </a:solidFill>
              <a:latin typeface="Arial" charset="0"/>
            </a:endParaRPr>
          </a:p>
        </p:txBody>
      </p:sp>
      <p:sp>
        <p:nvSpPr>
          <p:cNvPr id="23560" name="Rectangle 8"/>
          <p:cNvSpPr>
            <a:spLocks noChangeArrowheads="1"/>
          </p:cNvSpPr>
          <p:nvPr/>
        </p:nvSpPr>
        <p:spPr bwMode="auto">
          <a:xfrm>
            <a:off x="7153276" y="1662113"/>
            <a:ext cx="398463" cy="133350"/>
          </a:xfrm>
          <a:prstGeom prst="rect">
            <a:avLst/>
          </a:prstGeom>
          <a:solidFill>
            <a:srgbClr val="CCFFCC"/>
          </a:solidFill>
          <a:ln w="190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b="1">
              <a:solidFill>
                <a:schemeClr val="tx1"/>
              </a:solidFill>
              <a:latin typeface="Arial" charset="0"/>
            </a:endParaRPr>
          </a:p>
        </p:txBody>
      </p:sp>
      <p:sp>
        <p:nvSpPr>
          <p:cNvPr id="23561" name="Rectangle 9"/>
          <p:cNvSpPr>
            <a:spLocks noChangeArrowheads="1"/>
          </p:cNvSpPr>
          <p:nvPr/>
        </p:nvSpPr>
        <p:spPr bwMode="auto">
          <a:xfrm>
            <a:off x="6672263" y="1603377"/>
            <a:ext cx="412750" cy="131763"/>
          </a:xfrm>
          <a:prstGeom prst="rect">
            <a:avLst/>
          </a:prstGeom>
          <a:solidFill>
            <a:srgbClr val="CCFFCC"/>
          </a:solidFill>
          <a:ln w="190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b="1">
              <a:solidFill>
                <a:schemeClr val="tx1"/>
              </a:solidFill>
              <a:latin typeface="Arial" charset="0"/>
            </a:endParaRPr>
          </a:p>
        </p:txBody>
      </p:sp>
      <p:sp>
        <p:nvSpPr>
          <p:cNvPr id="23562" name="Rectangle 10"/>
          <p:cNvSpPr>
            <a:spLocks noChangeArrowheads="1"/>
          </p:cNvSpPr>
          <p:nvPr/>
        </p:nvSpPr>
        <p:spPr bwMode="auto">
          <a:xfrm>
            <a:off x="6699250" y="1997075"/>
            <a:ext cx="393700" cy="134938"/>
          </a:xfrm>
          <a:prstGeom prst="rect">
            <a:avLst/>
          </a:prstGeom>
          <a:solidFill>
            <a:srgbClr val="CCFFCC"/>
          </a:solidFill>
          <a:ln w="190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b="1">
              <a:solidFill>
                <a:schemeClr val="tx1"/>
              </a:solidFill>
              <a:latin typeface="Arial" charset="0"/>
            </a:endParaRPr>
          </a:p>
        </p:txBody>
      </p:sp>
      <p:sp>
        <p:nvSpPr>
          <p:cNvPr id="23563" name="Rectangle 11"/>
          <p:cNvSpPr>
            <a:spLocks noChangeArrowheads="1"/>
          </p:cNvSpPr>
          <p:nvPr/>
        </p:nvSpPr>
        <p:spPr bwMode="auto">
          <a:xfrm>
            <a:off x="6678613" y="1395413"/>
            <a:ext cx="396875" cy="131762"/>
          </a:xfrm>
          <a:prstGeom prst="rect">
            <a:avLst/>
          </a:prstGeom>
          <a:solidFill>
            <a:srgbClr val="CCFFCC"/>
          </a:solidFill>
          <a:ln w="190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b="1">
              <a:solidFill>
                <a:schemeClr val="tx1"/>
              </a:solidFill>
              <a:latin typeface="Arial" charset="0"/>
            </a:endParaRPr>
          </a:p>
        </p:txBody>
      </p:sp>
      <p:sp>
        <p:nvSpPr>
          <p:cNvPr id="23564" name="Rectangle 12"/>
          <p:cNvSpPr>
            <a:spLocks noChangeArrowheads="1"/>
          </p:cNvSpPr>
          <p:nvPr/>
        </p:nvSpPr>
        <p:spPr bwMode="auto">
          <a:xfrm>
            <a:off x="7159626" y="2005013"/>
            <a:ext cx="393700" cy="133350"/>
          </a:xfrm>
          <a:prstGeom prst="rect">
            <a:avLst/>
          </a:prstGeom>
          <a:solidFill>
            <a:srgbClr val="CCFFCC"/>
          </a:solidFill>
          <a:ln w="190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b="1">
              <a:solidFill>
                <a:schemeClr val="tx1"/>
              </a:solidFill>
              <a:latin typeface="Arial" charset="0"/>
            </a:endParaRPr>
          </a:p>
        </p:txBody>
      </p:sp>
      <p:sp>
        <p:nvSpPr>
          <p:cNvPr id="23565" name="Rectangle 13"/>
          <p:cNvSpPr>
            <a:spLocks noChangeArrowheads="1"/>
          </p:cNvSpPr>
          <p:nvPr/>
        </p:nvSpPr>
        <p:spPr bwMode="auto">
          <a:xfrm rot="-5400000">
            <a:off x="6172995" y="1680371"/>
            <a:ext cx="661987" cy="104775"/>
          </a:xfrm>
          <a:prstGeom prst="rect">
            <a:avLst/>
          </a:prstGeom>
          <a:solidFill>
            <a:srgbClr val="CCFFCC"/>
          </a:solidFill>
          <a:ln w="1905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sz="1600" b="1">
              <a:solidFill>
                <a:schemeClr val="tx1"/>
              </a:solidFill>
              <a:latin typeface="Arial" charset="0"/>
            </a:endParaRPr>
          </a:p>
        </p:txBody>
      </p:sp>
      <p:sp>
        <p:nvSpPr>
          <p:cNvPr id="23566" name="Oval 14"/>
          <p:cNvSpPr>
            <a:spLocks noChangeArrowheads="1"/>
          </p:cNvSpPr>
          <p:nvPr/>
        </p:nvSpPr>
        <p:spPr bwMode="auto">
          <a:xfrm>
            <a:off x="1862137" y="4476752"/>
            <a:ext cx="88901" cy="74613"/>
          </a:xfrm>
          <a:prstGeom prst="ellipse">
            <a:avLst/>
          </a:prstGeom>
          <a:solidFill>
            <a:srgbClr val="A6A6A6"/>
          </a:solidFill>
          <a:ln w="0">
            <a:solidFill>
              <a:srgbClr val="000000"/>
            </a:solidFill>
            <a:round/>
            <a:headEnd/>
            <a:tailEnd/>
          </a:ln>
        </p:spPr>
        <p:txBody>
          <a:bodyPr/>
          <a:lstStyle/>
          <a:p>
            <a:endParaRPr lang="en-US"/>
          </a:p>
        </p:txBody>
      </p:sp>
      <p:sp>
        <p:nvSpPr>
          <p:cNvPr id="23567" name="AutoShape 15"/>
          <p:cNvSpPr>
            <a:spLocks noChangeAspect="1" noChangeArrowheads="1" noTextEdit="1"/>
          </p:cNvSpPr>
          <p:nvPr/>
        </p:nvSpPr>
        <p:spPr bwMode="auto">
          <a:xfrm>
            <a:off x="228601" y="3259140"/>
            <a:ext cx="180181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a:p>
        </p:txBody>
      </p:sp>
      <p:sp>
        <p:nvSpPr>
          <p:cNvPr id="23568" name="Freeform 16"/>
          <p:cNvSpPr>
            <a:spLocks/>
          </p:cNvSpPr>
          <p:nvPr/>
        </p:nvSpPr>
        <p:spPr bwMode="auto">
          <a:xfrm>
            <a:off x="679450" y="4041775"/>
            <a:ext cx="735014" cy="312738"/>
          </a:xfrm>
          <a:custGeom>
            <a:avLst/>
            <a:gdLst>
              <a:gd name="T0" fmla="*/ 0 w 905"/>
              <a:gd name="T1" fmla="*/ 28548191 h 418"/>
              <a:gd name="T2" fmla="*/ 31661599 w 905"/>
              <a:gd name="T3" fmla="*/ 0 h 418"/>
              <a:gd name="T4" fmla="*/ 596954818 w 905"/>
              <a:gd name="T5" fmla="*/ 101877770 h 418"/>
              <a:gd name="T6" fmla="*/ 468988648 w 905"/>
              <a:gd name="T7" fmla="*/ 222228032 h 418"/>
              <a:gd name="T8" fmla="*/ 396431089 w 905"/>
              <a:gd name="T9" fmla="*/ 233983389 h 418"/>
              <a:gd name="T10" fmla="*/ 302765255 w 905"/>
              <a:gd name="T11" fmla="*/ 226706619 h 418"/>
              <a:gd name="T12" fmla="*/ 54748316 w 905"/>
              <a:gd name="T13" fmla="*/ 164012377 h 418"/>
              <a:gd name="T14" fmla="*/ 26384936 w 905"/>
              <a:gd name="T15" fmla="*/ 124268464 h 418"/>
              <a:gd name="T16" fmla="*/ 15171318 w 905"/>
              <a:gd name="T17" fmla="*/ 48139955 h 418"/>
              <a:gd name="T18" fmla="*/ 0 w 905"/>
              <a:gd name="T19" fmla="*/ 28548191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5" h="418">
                <a:moveTo>
                  <a:pt x="0" y="51"/>
                </a:moveTo>
                <a:lnTo>
                  <a:pt x="48" y="0"/>
                </a:lnTo>
                <a:lnTo>
                  <a:pt x="905" y="182"/>
                </a:lnTo>
                <a:lnTo>
                  <a:pt x="711" y="397"/>
                </a:lnTo>
                <a:lnTo>
                  <a:pt x="601" y="418"/>
                </a:lnTo>
                <a:lnTo>
                  <a:pt x="459" y="405"/>
                </a:lnTo>
                <a:lnTo>
                  <a:pt x="83" y="293"/>
                </a:lnTo>
                <a:lnTo>
                  <a:pt x="40" y="222"/>
                </a:lnTo>
                <a:lnTo>
                  <a:pt x="23" y="86"/>
                </a:lnTo>
                <a:lnTo>
                  <a:pt x="0" y="51"/>
                </a:lnTo>
                <a:close/>
              </a:path>
            </a:pathLst>
          </a:custGeom>
          <a:solidFill>
            <a:srgbClr val="F2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69" name="Freeform 17"/>
          <p:cNvSpPr>
            <a:spLocks/>
          </p:cNvSpPr>
          <p:nvPr/>
        </p:nvSpPr>
        <p:spPr bwMode="auto">
          <a:xfrm>
            <a:off x="1130301" y="4173538"/>
            <a:ext cx="79375" cy="25400"/>
          </a:xfrm>
          <a:custGeom>
            <a:avLst/>
            <a:gdLst>
              <a:gd name="T0" fmla="*/ 64289700 w 98"/>
              <a:gd name="T1" fmla="*/ 8294255 h 33"/>
              <a:gd name="T2" fmla="*/ 55761747 w 98"/>
              <a:gd name="T3" fmla="*/ 19550303 h 33"/>
              <a:gd name="T4" fmla="*/ 0 w 98"/>
              <a:gd name="T5" fmla="*/ 7108921 h 33"/>
              <a:gd name="T6" fmla="*/ 0 w 98"/>
              <a:gd name="T7" fmla="*/ 0 h 33"/>
              <a:gd name="T8" fmla="*/ 50513278 w 98"/>
              <a:gd name="T9" fmla="*/ 11256048 h 33"/>
              <a:gd name="T10" fmla="*/ 64289700 w 98"/>
              <a:gd name="T11" fmla="*/ 1184564 h 33"/>
              <a:gd name="T12" fmla="*/ 64289700 w 98"/>
              <a:gd name="T13" fmla="*/ 8294255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33">
                <a:moveTo>
                  <a:pt x="98" y="14"/>
                </a:moveTo>
                <a:lnTo>
                  <a:pt x="85" y="33"/>
                </a:lnTo>
                <a:lnTo>
                  <a:pt x="0" y="12"/>
                </a:lnTo>
                <a:lnTo>
                  <a:pt x="0" y="0"/>
                </a:lnTo>
                <a:lnTo>
                  <a:pt x="77" y="19"/>
                </a:lnTo>
                <a:lnTo>
                  <a:pt x="98" y="2"/>
                </a:lnTo>
                <a:lnTo>
                  <a:pt x="9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70" name="Freeform 18"/>
          <p:cNvSpPr>
            <a:spLocks/>
          </p:cNvSpPr>
          <p:nvPr/>
        </p:nvSpPr>
        <p:spPr bwMode="auto">
          <a:xfrm>
            <a:off x="1096963" y="4203702"/>
            <a:ext cx="80962" cy="23813"/>
          </a:xfrm>
          <a:custGeom>
            <a:avLst/>
            <a:gdLst>
              <a:gd name="T0" fmla="*/ 65548454 w 100"/>
              <a:gd name="T1" fmla="*/ 8190878 h 30"/>
              <a:gd name="T2" fmla="*/ 56371412 w 100"/>
              <a:gd name="T3" fmla="*/ 18901966 h 30"/>
              <a:gd name="T4" fmla="*/ 0 w 100"/>
              <a:gd name="T5" fmla="*/ 5670669 h 30"/>
              <a:gd name="T6" fmla="*/ 0 w 100"/>
              <a:gd name="T7" fmla="*/ 0 h 30"/>
              <a:gd name="T8" fmla="*/ 51127503 w 100"/>
              <a:gd name="T9" fmla="*/ 10711087 h 30"/>
              <a:gd name="T10" fmla="*/ 65548454 w 100"/>
              <a:gd name="T11" fmla="*/ 0 h 30"/>
              <a:gd name="T12" fmla="*/ 65548454 w 100"/>
              <a:gd name="T13" fmla="*/ 8190878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30">
                <a:moveTo>
                  <a:pt x="100" y="13"/>
                </a:moveTo>
                <a:lnTo>
                  <a:pt x="86" y="30"/>
                </a:lnTo>
                <a:lnTo>
                  <a:pt x="0" y="9"/>
                </a:lnTo>
                <a:lnTo>
                  <a:pt x="0" y="0"/>
                </a:lnTo>
                <a:lnTo>
                  <a:pt x="78" y="17"/>
                </a:lnTo>
                <a:lnTo>
                  <a:pt x="100" y="0"/>
                </a:lnTo>
                <a:lnTo>
                  <a:pt x="10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71" name="Freeform 19"/>
          <p:cNvSpPr>
            <a:spLocks/>
          </p:cNvSpPr>
          <p:nvPr/>
        </p:nvSpPr>
        <p:spPr bwMode="auto">
          <a:xfrm>
            <a:off x="1076326" y="4227515"/>
            <a:ext cx="80963" cy="22225"/>
          </a:xfrm>
          <a:custGeom>
            <a:avLst/>
            <a:gdLst>
              <a:gd name="T0" fmla="*/ 65550074 w 100"/>
              <a:gd name="T1" fmla="*/ 7195881 h 31"/>
              <a:gd name="T2" fmla="*/ 55062127 w 100"/>
              <a:gd name="T3" fmla="*/ 15933891 h 31"/>
              <a:gd name="T4" fmla="*/ 0 w 100"/>
              <a:gd name="T5" fmla="*/ 5139710 h 31"/>
              <a:gd name="T6" fmla="*/ 0 w 100"/>
              <a:gd name="T7" fmla="*/ 0 h 31"/>
              <a:gd name="T8" fmla="*/ 51128944 w 100"/>
              <a:gd name="T9" fmla="*/ 9252052 h 31"/>
              <a:gd name="T10" fmla="*/ 65550074 w 100"/>
              <a:gd name="T11" fmla="*/ 0 h 31"/>
              <a:gd name="T12" fmla="*/ 65550074 w 100"/>
              <a:gd name="T13" fmla="*/ 7195881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31">
                <a:moveTo>
                  <a:pt x="100" y="14"/>
                </a:moveTo>
                <a:lnTo>
                  <a:pt x="84" y="31"/>
                </a:lnTo>
                <a:lnTo>
                  <a:pt x="0" y="10"/>
                </a:lnTo>
                <a:lnTo>
                  <a:pt x="0" y="0"/>
                </a:lnTo>
                <a:lnTo>
                  <a:pt x="78" y="18"/>
                </a:lnTo>
                <a:lnTo>
                  <a:pt x="100" y="0"/>
                </a:lnTo>
                <a:lnTo>
                  <a:pt x="10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72" name="Freeform 20"/>
          <p:cNvSpPr>
            <a:spLocks/>
          </p:cNvSpPr>
          <p:nvPr/>
        </p:nvSpPr>
        <p:spPr bwMode="auto">
          <a:xfrm>
            <a:off x="1025526" y="4276727"/>
            <a:ext cx="79375" cy="23813"/>
          </a:xfrm>
          <a:custGeom>
            <a:avLst/>
            <a:gdLst>
              <a:gd name="T0" fmla="*/ 64289700 w 98"/>
              <a:gd name="T1" fmla="*/ 7198968 h 32"/>
              <a:gd name="T2" fmla="*/ 55761747 w 98"/>
              <a:gd name="T3" fmla="*/ 17720593 h 32"/>
              <a:gd name="T4" fmla="*/ 0 w 98"/>
              <a:gd name="T5" fmla="*/ 4983614 h 32"/>
              <a:gd name="T6" fmla="*/ 0 w 98"/>
              <a:gd name="T7" fmla="*/ 0 h 32"/>
              <a:gd name="T8" fmla="*/ 50513278 w 98"/>
              <a:gd name="T9" fmla="*/ 10521625 h 32"/>
              <a:gd name="T10" fmla="*/ 64289700 w 98"/>
              <a:gd name="T11" fmla="*/ 1107305 h 32"/>
              <a:gd name="T12" fmla="*/ 64289700 w 98"/>
              <a:gd name="T13" fmla="*/ 7198968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32">
                <a:moveTo>
                  <a:pt x="98" y="13"/>
                </a:moveTo>
                <a:lnTo>
                  <a:pt x="85" y="32"/>
                </a:lnTo>
                <a:lnTo>
                  <a:pt x="0" y="9"/>
                </a:lnTo>
                <a:lnTo>
                  <a:pt x="0" y="0"/>
                </a:lnTo>
                <a:lnTo>
                  <a:pt x="77" y="19"/>
                </a:lnTo>
                <a:lnTo>
                  <a:pt x="98" y="2"/>
                </a:lnTo>
                <a:lnTo>
                  <a:pt x="98"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73" name="Freeform 21"/>
          <p:cNvSpPr>
            <a:spLocks/>
          </p:cNvSpPr>
          <p:nvPr/>
        </p:nvSpPr>
        <p:spPr bwMode="auto">
          <a:xfrm>
            <a:off x="1057275" y="4252915"/>
            <a:ext cx="39688" cy="20637"/>
          </a:xfrm>
          <a:custGeom>
            <a:avLst/>
            <a:gdLst>
              <a:gd name="T0" fmla="*/ 0 w 48"/>
              <a:gd name="T1" fmla="*/ 11099649 h 27"/>
              <a:gd name="T2" fmla="*/ 19825810 w 48"/>
              <a:gd name="T3" fmla="*/ 15773547 h 27"/>
              <a:gd name="T4" fmla="*/ 32815361 w 48"/>
              <a:gd name="T5" fmla="*/ 5257849 h 27"/>
              <a:gd name="T6" fmla="*/ 32815361 w 48"/>
              <a:gd name="T7" fmla="*/ 0 h 27"/>
              <a:gd name="T8" fmla="*/ 19825810 w 48"/>
              <a:gd name="T9" fmla="*/ 8763082 h 27"/>
              <a:gd name="T10" fmla="*/ 1367582 w 48"/>
              <a:gd name="T11" fmla="*/ 4673898 h 27"/>
              <a:gd name="T12" fmla="*/ 0 w 48"/>
              <a:gd name="T13" fmla="*/ 11099649 h 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27">
                <a:moveTo>
                  <a:pt x="0" y="19"/>
                </a:moveTo>
                <a:lnTo>
                  <a:pt x="29" y="27"/>
                </a:lnTo>
                <a:lnTo>
                  <a:pt x="48" y="9"/>
                </a:lnTo>
                <a:lnTo>
                  <a:pt x="48" y="0"/>
                </a:lnTo>
                <a:lnTo>
                  <a:pt x="29" y="15"/>
                </a:lnTo>
                <a:lnTo>
                  <a:pt x="2" y="8"/>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74" name="Freeform 22"/>
          <p:cNvSpPr>
            <a:spLocks/>
          </p:cNvSpPr>
          <p:nvPr/>
        </p:nvSpPr>
        <p:spPr bwMode="auto">
          <a:xfrm>
            <a:off x="1128713" y="4227513"/>
            <a:ext cx="185738" cy="88900"/>
          </a:xfrm>
          <a:custGeom>
            <a:avLst/>
            <a:gdLst>
              <a:gd name="T0" fmla="*/ 55917381 w 229"/>
              <a:gd name="T1" fmla="*/ 0 h 119"/>
              <a:gd name="T2" fmla="*/ 137489989 w 229"/>
              <a:gd name="T3" fmla="*/ 12835965 h 119"/>
              <a:gd name="T4" fmla="*/ 150647306 w 229"/>
              <a:gd name="T5" fmla="*/ 3348318 h 119"/>
              <a:gd name="T6" fmla="*/ 150647306 w 229"/>
              <a:gd name="T7" fmla="*/ 12835965 h 119"/>
              <a:gd name="T8" fmla="*/ 92098786 w 229"/>
              <a:gd name="T9" fmla="*/ 66413529 h 119"/>
              <a:gd name="T10" fmla="*/ 2631139 w 229"/>
              <a:gd name="T11" fmla="*/ 45206024 h 119"/>
              <a:gd name="T12" fmla="*/ 0 w 229"/>
              <a:gd name="T13" fmla="*/ 38508641 h 119"/>
              <a:gd name="T14" fmla="*/ 89467647 w 229"/>
              <a:gd name="T15" fmla="*/ 58041988 h 119"/>
              <a:gd name="T16" fmla="*/ 131569927 w 229"/>
              <a:gd name="T17" fmla="*/ 19533347 h 119"/>
              <a:gd name="T18" fmla="*/ 50654292 w 229"/>
              <a:gd name="T19" fmla="*/ 5581276 h 119"/>
              <a:gd name="T20" fmla="*/ 55917381 w 229"/>
              <a:gd name="T21" fmla="*/ 0 h 1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9" h="119">
                <a:moveTo>
                  <a:pt x="85" y="0"/>
                </a:moveTo>
                <a:lnTo>
                  <a:pt x="209" y="23"/>
                </a:lnTo>
                <a:lnTo>
                  <a:pt x="229" y="6"/>
                </a:lnTo>
                <a:lnTo>
                  <a:pt x="229" y="23"/>
                </a:lnTo>
                <a:lnTo>
                  <a:pt x="140" y="119"/>
                </a:lnTo>
                <a:lnTo>
                  <a:pt x="4" y="81"/>
                </a:lnTo>
                <a:lnTo>
                  <a:pt x="0" y="69"/>
                </a:lnTo>
                <a:lnTo>
                  <a:pt x="136" y="104"/>
                </a:lnTo>
                <a:lnTo>
                  <a:pt x="200" y="35"/>
                </a:lnTo>
                <a:lnTo>
                  <a:pt x="77" y="10"/>
                </a:lnTo>
                <a:lnTo>
                  <a:pt x="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75" name="Freeform 23"/>
          <p:cNvSpPr>
            <a:spLocks/>
          </p:cNvSpPr>
          <p:nvPr/>
        </p:nvSpPr>
        <p:spPr bwMode="auto">
          <a:xfrm>
            <a:off x="866777" y="4119563"/>
            <a:ext cx="80963" cy="23812"/>
          </a:xfrm>
          <a:custGeom>
            <a:avLst/>
            <a:gdLst>
              <a:gd name="T0" fmla="*/ 65550074 w 100"/>
              <a:gd name="T1" fmla="*/ 7289358 h 33"/>
              <a:gd name="T2" fmla="*/ 55717927 w 100"/>
              <a:gd name="T3" fmla="*/ 17182162 h 33"/>
              <a:gd name="T4" fmla="*/ 0 w 100"/>
              <a:gd name="T5" fmla="*/ 5206891 h 33"/>
              <a:gd name="T6" fmla="*/ 0 w 100"/>
              <a:gd name="T7" fmla="*/ 0 h 33"/>
              <a:gd name="T8" fmla="*/ 51784744 w 100"/>
              <a:gd name="T9" fmla="*/ 9371826 h 33"/>
              <a:gd name="T10" fmla="*/ 65550074 w 100"/>
              <a:gd name="T11" fmla="*/ 0 h 33"/>
              <a:gd name="T12" fmla="*/ 65550074 w 100"/>
              <a:gd name="T13" fmla="*/ 7289358 h 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33">
                <a:moveTo>
                  <a:pt x="100" y="14"/>
                </a:moveTo>
                <a:lnTo>
                  <a:pt x="85" y="33"/>
                </a:lnTo>
                <a:lnTo>
                  <a:pt x="0" y="10"/>
                </a:lnTo>
                <a:lnTo>
                  <a:pt x="0" y="0"/>
                </a:lnTo>
                <a:lnTo>
                  <a:pt x="79" y="18"/>
                </a:lnTo>
                <a:lnTo>
                  <a:pt x="100" y="0"/>
                </a:lnTo>
                <a:lnTo>
                  <a:pt x="10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76" name="Freeform 24"/>
          <p:cNvSpPr>
            <a:spLocks/>
          </p:cNvSpPr>
          <p:nvPr/>
        </p:nvSpPr>
        <p:spPr bwMode="auto">
          <a:xfrm>
            <a:off x="712788" y="4090988"/>
            <a:ext cx="38100" cy="19050"/>
          </a:xfrm>
          <a:custGeom>
            <a:avLst/>
            <a:gdLst>
              <a:gd name="T0" fmla="*/ 0 w 50"/>
              <a:gd name="T1" fmla="*/ 9870948 h 25"/>
              <a:gd name="T2" fmla="*/ 19161252 w 50"/>
              <a:gd name="T3" fmla="*/ 14516100 h 25"/>
              <a:gd name="T4" fmla="*/ 29032200 w 50"/>
              <a:gd name="T5" fmla="*/ 5225796 h 25"/>
              <a:gd name="T6" fmla="*/ 29032200 w 50"/>
              <a:gd name="T7" fmla="*/ 0 h 25"/>
              <a:gd name="T8" fmla="*/ 19161252 w 50"/>
              <a:gd name="T9" fmla="*/ 7548372 h 25"/>
              <a:gd name="T10" fmla="*/ 2322576 w 50"/>
              <a:gd name="T11" fmla="*/ 3483864 h 25"/>
              <a:gd name="T12" fmla="*/ 0 w 50"/>
              <a:gd name="T13" fmla="*/ 9870948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25">
                <a:moveTo>
                  <a:pt x="0" y="17"/>
                </a:moveTo>
                <a:lnTo>
                  <a:pt x="33" y="25"/>
                </a:lnTo>
                <a:lnTo>
                  <a:pt x="50" y="9"/>
                </a:lnTo>
                <a:lnTo>
                  <a:pt x="50" y="0"/>
                </a:lnTo>
                <a:lnTo>
                  <a:pt x="33" y="13"/>
                </a:lnTo>
                <a:lnTo>
                  <a:pt x="4" y="6"/>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77" name="Freeform 25"/>
          <p:cNvSpPr>
            <a:spLocks/>
          </p:cNvSpPr>
          <p:nvPr/>
        </p:nvSpPr>
        <p:spPr bwMode="auto">
          <a:xfrm>
            <a:off x="712788" y="4060825"/>
            <a:ext cx="73025" cy="25400"/>
          </a:xfrm>
          <a:custGeom>
            <a:avLst/>
            <a:gdLst>
              <a:gd name="T0" fmla="*/ 15413772 w 93"/>
              <a:gd name="T1" fmla="*/ 0 h 34"/>
              <a:gd name="T2" fmla="*/ 57340329 w 93"/>
              <a:gd name="T3" fmla="*/ 8371541 h 34"/>
              <a:gd name="T4" fmla="*/ 42542952 w 93"/>
              <a:gd name="T5" fmla="*/ 18975294 h 34"/>
              <a:gd name="T6" fmla="*/ 0 w 93"/>
              <a:gd name="T7" fmla="*/ 11719859 h 34"/>
              <a:gd name="T8" fmla="*/ 15413772 w 93"/>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 h="34">
                <a:moveTo>
                  <a:pt x="25" y="0"/>
                </a:moveTo>
                <a:lnTo>
                  <a:pt x="93" y="15"/>
                </a:lnTo>
                <a:lnTo>
                  <a:pt x="69" y="34"/>
                </a:lnTo>
                <a:lnTo>
                  <a:pt x="0" y="21"/>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78" name="Freeform 26"/>
          <p:cNvSpPr>
            <a:spLocks/>
          </p:cNvSpPr>
          <p:nvPr/>
        </p:nvSpPr>
        <p:spPr bwMode="auto">
          <a:xfrm>
            <a:off x="738188" y="4241800"/>
            <a:ext cx="412750" cy="109538"/>
          </a:xfrm>
          <a:custGeom>
            <a:avLst/>
            <a:gdLst>
              <a:gd name="T0" fmla="*/ 0 w 509"/>
              <a:gd name="T1" fmla="*/ 0 h 148"/>
              <a:gd name="T2" fmla="*/ 334700516 w 509"/>
              <a:gd name="T3" fmla="*/ 81071442 h 148"/>
              <a:gd name="T4" fmla="*/ 253820167 w 509"/>
              <a:gd name="T5" fmla="*/ 76141492 h 148"/>
              <a:gd name="T6" fmla="*/ 6575618 w 509"/>
              <a:gd name="T7" fmla="*/ 14789850 h 148"/>
              <a:gd name="T8" fmla="*/ 0 w 509"/>
              <a:gd name="T9" fmla="*/ 0 h 1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9" h="148">
                <a:moveTo>
                  <a:pt x="0" y="0"/>
                </a:moveTo>
                <a:lnTo>
                  <a:pt x="509" y="148"/>
                </a:lnTo>
                <a:lnTo>
                  <a:pt x="386" y="139"/>
                </a:lnTo>
                <a:lnTo>
                  <a:pt x="10"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79" name="Freeform 27"/>
          <p:cNvSpPr>
            <a:spLocks/>
          </p:cNvSpPr>
          <p:nvPr/>
        </p:nvSpPr>
        <p:spPr bwMode="auto">
          <a:xfrm>
            <a:off x="1143000" y="4262438"/>
            <a:ext cx="114300" cy="30162"/>
          </a:xfrm>
          <a:custGeom>
            <a:avLst/>
            <a:gdLst>
              <a:gd name="T0" fmla="*/ 93989137 w 139"/>
              <a:gd name="T1" fmla="*/ 18541896 h 39"/>
              <a:gd name="T2" fmla="*/ 4057239 w 139"/>
              <a:gd name="T3" fmla="*/ 0 h 39"/>
              <a:gd name="T4" fmla="*/ 0 w 139"/>
              <a:gd name="T5" fmla="*/ 4784931 h 39"/>
              <a:gd name="T6" fmla="*/ 88580033 w 139"/>
              <a:gd name="T7" fmla="*/ 23326827 h 39"/>
              <a:gd name="T8" fmla="*/ 93989137 w 139"/>
              <a:gd name="T9" fmla="*/ 18541896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 h="39">
                <a:moveTo>
                  <a:pt x="139" y="31"/>
                </a:moveTo>
                <a:lnTo>
                  <a:pt x="6" y="0"/>
                </a:lnTo>
                <a:lnTo>
                  <a:pt x="0" y="8"/>
                </a:lnTo>
                <a:lnTo>
                  <a:pt x="131" y="39"/>
                </a:lnTo>
                <a:lnTo>
                  <a:pt x="139" y="31"/>
                </a:lnTo>
                <a:close/>
              </a:path>
            </a:pathLst>
          </a:custGeom>
          <a:solidFill>
            <a:srgbClr val="8073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80" name="Freeform 28"/>
          <p:cNvSpPr>
            <a:spLocks/>
          </p:cNvSpPr>
          <p:nvPr/>
        </p:nvSpPr>
        <p:spPr bwMode="auto">
          <a:xfrm>
            <a:off x="1166813" y="4243388"/>
            <a:ext cx="107950" cy="30162"/>
          </a:xfrm>
          <a:custGeom>
            <a:avLst/>
            <a:gdLst>
              <a:gd name="T0" fmla="*/ 87618064 w 133"/>
              <a:gd name="T1" fmla="*/ 18541896 h 39"/>
              <a:gd name="T2" fmla="*/ 3952756 w 133"/>
              <a:gd name="T3" fmla="*/ 0 h 39"/>
              <a:gd name="T4" fmla="*/ 0 w 133"/>
              <a:gd name="T5" fmla="*/ 4784931 h 39"/>
              <a:gd name="T6" fmla="*/ 83665308 w 133"/>
              <a:gd name="T7" fmla="*/ 23326827 h 39"/>
              <a:gd name="T8" fmla="*/ 87618064 w 133"/>
              <a:gd name="T9" fmla="*/ 18541896 h 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 h="39">
                <a:moveTo>
                  <a:pt x="133" y="31"/>
                </a:moveTo>
                <a:lnTo>
                  <a:pt x="6" y="0"/>
                </a:lnTo>
                <a:lnTo>
                  <a:pt x="0" y="8"/>
                </a:lnTo>
                <a:lnTo>
                  <a:pt x="127" y="39"/>
                </a:lnTo>
                <a:lnTo>
                  <a:pt x="133" y="31"/>
                </a:lnTo>
                <a:close/>
              </a:path>
            </a:pathLst>
          </a:custGeom>
          <a:solidFill>
            <a:srgbClr val="8073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81" name="Freeform 29"/>
          <p:cNvSpPr>
            <a:spLocks/>
          </p:cNvSpPr>
          <p:nvPr/>
        </p:nvSpPr>
        <p:spPr bwMode="auto">
          <a:xfrm>
            <a:off x="1001714" y="4148140"/>
            <a:ext cx="77787" cy="22225"/>
          </a:xfrm>
          <a:custGeom>
            <a:avLst/>
            <a:gdLst>
              <a:gd name="T0" fmla="*/ 61743034 w 98"/>
              <a:gd name="T1" fmla="*/ 7134966 h 30"/>
              <a:gd name="T2" fmla="*/ 52922941 w 98"/>
              <a:gd name="T3" fmla="*/ 16465021 h 30"/>
              <a:gd name="T4" fmla="*/ 0 w 98"/>
              <a:gd name="T5" fmla="*/ 4939877 h 30"/>
              <a:gd name="T6" fmla="*/ 0 w 98"/>
              <a:gd name="T7" fmla="*/ 0 h 30"/>
              <a:gd name="T8" fmla="*/ 47882661 w 98"/>
              <a:gd name="T9" fmla="*/ 9330055 h 30"/>
              <a:gd name="T10" fmla="*/ 61743034 w 98"/>
              <a:gd name="T11" fmla="*/ 0 h 30"/>
              <a:gd name="T12" fmla="*/ 61743034 w 98"/>
              <a:gd name="T13" fmla="*/ 7134966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30">
                <a:moveTo>
                  <a:pt x="98" y="13"/>
                </a:moveTo>
                <a:lnTo>
                  <a:pt x="84" y="30"/>
                </a:lnTo>
                <a:lnTo>
                  <a:pt x="0" y="9"/>
                </a:lnTo>
                <a:lnTo>
                  <a:pt x="0" y="0"/>
                </a:lnTo>
                <a:lnTo>
                  <a:pt x="76" y="17"/>
                </a:lnTo>
                <a:lnTo>
                  <a:pt x="98" y="0"/>
                </a:lnTo>
                <a:lnTo>
                  <a:pt x="98" y="13"/>
                </a:lnTo>
                <a:close/>
              </a:path>
            </a:pathLst>
          </a:custGeom>
          <a:solidFill>
            <a:srgbClr val="8073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82" name="Freeform 30"/>
          <p:cNvSpPr>
            <a:spLocks/>
          </p:cNvSpPr>
          <p:nvPr/>
        </p:nvSpPr>
        <p:spPr bwMode="auto">
          <a:xfrm>
            <a:off x="763589" y="4125913"/>
            <a:ext cx="287337" cy="74612"/>
          </a:xfrm>
          <a:custGeom>
            <a:avLst/>
            <a:gdLst>
              <a:gd name="T0" fmla="*/ 229949731 w 355"/>
              <a:gd name="T1" fmla="*/ 56805618 h 98"/>
              <a:gd name="T2" fmla="*/ 0 w 355"/>
              <a:gd name="T3" fmla="*/ 4637364 h 98"/>
              <a:gd name="T4" fmla="*/ 0 w 355"/>
              <a:gd name="T5" fmla="*/ 0 h 98"/>
              <a:gd name="T6" fmla="*/ 232570568 w 355"/>
              <a:gd name="T7" fmla="*/ 52168254 h 98"/>
              <a:gd name="T8" fmla="*/ 229949731 w 355"/>
              <a:gd name="T9" fmla="*/ 56805618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5" h="98">
                <a:moveTo>
                  <a:pt x="351" y="98"/>
                </a:moveTo>
                <a:lnTo>
                  <a:pt x="0" y="8"/>
                </a:lnTo>
                <a:lnTo>
                  <a:pt x="0" y="0"/>
                </a:lnTo>
                <a:lnTo>
                  <a:pt x="355" y="90"/>
                </a:lnTo>
                <a:lnTo>
                  <a:pt x="351" y="98"/>
                </a:lnTo>
                <a:close/>
              </a:path>
            </a:pathLst>
          </a:custGeom>
          <a:solidFill>
            <a:srgbClr val="8073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83" name="Freeform 31"/>
          <p:cNvSpPr>
            <a:spLocks/>
          </p:cNvSpPr>
          <p:nvPr/>
        </p:nvSpPr>
        <p:spPr bwMode="auto">
          <a:xfrm>
            <a:off x="744538" y="4144965"/>
            <a:ext cx="288925" cy="73025"/>
          </a:xfrm>
          <a:custGeom>
            <a:avLst/>
            <a:gdLst>
              <a:gd name="T0" fmla="*/ 229900941 w 357"/>
              <a:gd name="T1" fmla="*/ 54414802 h 98"/>
              <a:gd name="T2" fmla="*/ 0 w 357"/>
              <a:gd name="T3" fmla="*/ 4996996 h 98"/>
              <a:gd name="T4" fmla="*/ 0 w 357"/>
              <a:gd name="T5" fmla="*/ 0 h 98"/>
              <a:gd name="T6" fmla="*/ 233830968 w 357"/>
              <a:gd name="T7" fmla="*/ 49972945 h 98"/>
              <a:gd name="T8" fmla="*/ 229900941 w 357"/>
              <a:gd name="T9" fmla="*/ 54414802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98">
                <a:moveTo>
                  <a:pt x="351" y="98"/>
                </a:moveTo>
                <a:lnTo>
                  <a:pt x="0" y="9"/>
                </a:lnTo>
                <a:lnTo>
                  <a:pt x="0" y="0"/>
                </a:lnTo>
                <a:lnTo>
                  <a:pt x="357" y="90"/>
                </a:lnTo>
                <a:lnTo>
                  <a:pt x="351" y="98"/>
                </a:lnTo>
                <a:close/>
              </a:path>
            </a:pathLst>
          </a:custGeom>
          <a:solidFill>
            <a:srgbClr val="8073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84" name="Freeform 32"/>
          <p:cNvSpPr>
            <a:spLocks/>
          </p:cNvSpPr>
          <p:nvPr/>
        </p:nvSpPr>
        <p:spPr bwMode="auto">
          <a:xfrm>
            <a:off x="725489" y="4164013"/>
            <a:ext cx="288925" cy="74612"/>
          </a:xfrm>
          <a:custGeom>
            <a:avLst/>
            <a:gdLst>
              <a:gd name="T0" fmla="*/ 229900941 w 357"/>
              <a:gd name="T1" fmla="*/ 55669505 h 100"/>
              <a:gd name="T2" fmla="*/ 0 w 357"/>
              <a:gd name="T3" fmla="*/ 5010196 h 100"/>
              <a:gd name="T4" fmla="*/ 0 w 357"/>
              <a:gd name="T5" fmla="*/ 0 h 100"/>
              <a:gd name="T6" fmla="*/ 233830968 w 357"/>
              <a:gd name="T7" fmla="*/ 50102704 h 100"/>
              <a:gd name="T8" fmla="*/ 229900941 w 357"/>
              <a:gd name="T9" fmla="*/ 55669505 h 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100">
                <a:moveTo>
                  <a:pt x="351" y="100"/>
                </a:moveTo>
                <a:lnTo>
                  <a:pt x="0" y="9"/>
                </a:lnTo>
                <a:lnTo>
                  <a:pt x="0" y="0"/>
                </a:lnTo>
                <a:lnTo>
                  <a:pt x="357" y="90"/>
                </a:lnTo>
                <a:lnTo>
                  <a:pt x="351" y="100"/>
                </a:lnTo>
                <a:close/>
              </a:path>
            </a:pathLst>
          </a:custGeom>
          <a:solidFill>
            <a:srgbClr val="8073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85" name="Freeform 33"/>
          <p:cNvSpPr>
            <a:spLocks/>
          </p:cNvSpPr>
          <p:nvPr/>
        </p:nvSpPr>
        <p:spPr bwMode="auto">
          <a:xfrm>
            <a:off x="706439" y="4184652"/>
            <a:ext cx="290512" cy="73025"/>
          </a:xfrm>
          <a:custGeom>
            <a:avLst/>
            <a:gdLst>
              <a:gd name="T0" fmla="*/ 233757999 w 357"/>
              <a:gd name="T1" fmla="*/ 54414802 h 98"/>
              <a:gd name="T2" fmla="*/ 0 w 357"/>
              <a:gd name="T3" fmla="*/ 3886718 h 98"/>
              <a:gd name="T4" fmla="*/ 0 w 357"/>
              <a:gd name="T5" fmla="*/ 0 h 98"/>
              <a:gd name="T6" fmla="*/ 236406785 w 357"/>
              <a:gd name="T7" fmla="*/ 49972945 h 98"/>
              <a:gd name="T8" fmla="*/ 233757999 w 357"/>
              <a:gd name="T9" fmla="*/ 54414802 h 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7" h="98">
                <a:moveTo>
                  <a:pt x="353" y="98"/>
                </a:moveTo>
                <a:lnTo>
                  <a:pt x="0" y="7"/>
                </a:lnTo>
                <a:lnTo>
                  <a:pt x="0" y="0"/>
                </a:lnTo>
                <a:lnTo>
                  <a:pt x="357" y="90"/>
                </a:lnTo>
                <a:lnTo>
                  <a:pt x="353" y="98"/>
                </a:lnTo>
                <a:close/>
              </a:path>
            </a:pathLst>
          </a:custGeom>
          <a:solidFill>
            <a:srgbClr val="80735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86" name="Freeform 34"/>
          <p:cNvSpPr>
            <a:spLocks/>
          </p:cNvSpPr>
          <p:nvPr/>
        </p:nvSpPr>
        <p:spPr bwMode="auto">
          <a:xfrm>
            <a:off x="1255714" y="4178300"/>
            <a:ext cx="161925" cy="160338"/>
          </a:xfrm>
          <a:custGeom>
            <a:avLst/>
            <a:gdLst>
              <a:gd name="T0" fmla="*/ 128447210 w 199"/>
              <a:gd name="T1" fmla="*/ 0 h 215"/>
              <a:gd name="T2" fmla="*/ 131757315 w 199"/>
              <a:gd name="T3" fmla="*/ 40599073 h 215"/>
              <a:gd name="T4" fmla="*/ 58264521 w 199"/>
              <a:gd name="T5" fmla="*/ 109006721 h 215"/>
              <a:gd name="T6" fmla="*/ 0 w 199"/>
              <a:gd name="T7" fmla="*/ 119573369 h 215"/>
              <a:gd name="T8" fmla="*/ 128447210 w 199"/>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9" h="215">
                <a:moveTo>
                  <a:pt x="194" y="0"/>
                </a:moveTo>
                <a:lnTo>
                  <a:pt x="199" y="73"/>
                </a:lnTo>
                <a:lnTo>
                  <a:pt x="88" y="196"/>
                </a:lnTo>
                <a:lnTo>
                  <a:pt x="0" y="215"/>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87" name="Freeform 35"/>
          <p:cNvSpPr>
            <a:spLocks/>
          </p:cNvSpPr>
          <p:nvPr/>
        </p:nvSpPr>
        <p:spPr bwMode="auto">
          <a:xfrm>
            <a:off x="1355726" y="4337050"/>
            <a:ext cx="217488" cy="103188"/>
          </a:xfrm>
          <a:custGeom>
            <a:avLst/>
            <a:gdLst>
              <a:gd name="T0" fmla="*/ 170569022 w 268"/>
              <a:gd name="T1" fmla="*/ 0 h 138"/>
              <a:gd name="T2" fmla="*/ 170569022 w 268"/>
              <a:gd name="T3" fmla="*/ 2236488 h 138"/>
              <a:gd name="T4" fmla="*/ 171886122 w 268"/>
              <a:gd name="T5" fmla="*/ 6709463 h 138"/>
              <a:gd name="T6" fmla="*/ 176496381 w 268"/>
              <a:gd name="T7" fmla="*/ 34665186 h 138"/>
              <a:gd name="T8" fmla="*/ 175179280 w 268"/>
              <a:gd name="T9" fmla="*/ 39696723 h 138"/>
              <a:gd name="T10" fmla="*/ 174520324 w 268"/>
              <a:gd name="T11" fmla="*/ 41933210 h 138"/>
              <a:gd name="T12" fmla="*/ 163983517 w 268"/>
              <a:gd name="T13" fmla="*/ 46406186 h 138"/>
              <a:gd name="T14" fmla="*/ 151470654 w 268"/>
              <a:gd name="T15" fmla="*/ 51438470 h 138"/>
              <a:gd name="T16" fmla="*/ 121176523 w 268"/>
              <a:gd name="T17" fmla="*/ 60384421 h 138"/>
              <a:gd name="T18" fmla="*/ 88248191 w 268"/>
              <a:gd name="T19" fmla="*/ 68771063 h 138"/>
              <a:gd name="T20" fmla="*/ 54002757 w 268"/>
              <a:gd name="T21" fmla="*/ 75480527 h 138"/>
              <a:gd name="T22" fmla="*/ 38855692 w 268"/>
              <a:gd name="T23" fmla="*/ 77157705 h 138"/>
              <a:gd name="T24" fmla="*/ 27659929 w 268"/>
              <a:gd name="T25" fmla="*/ 76039835 h 138"/>
              <a:gd name="T26" fmla="*/ 17123122 w 268"/>
              <a:gd name="T27" fmla="*/ 75480527 h 138"/>
              <a:gd name="T28" fmla="*/ 11195763 w 268"/>
              <a:gd name="T29" fmla="*/ 73244039 h 138"/>
              <a:gd name="T30" fmla="*/ 1976057 w 268"/>
              <a:gd name="T31" fmla="*/ 67652446 h 138"/>
              <a:gd name="T32" fmla="*/ 0 w 268"/>
              <a:gd name="T33" fmla="*/ 65415958 h 138"/>
              <a:gd name="T34" fmla="*/ 0 w 268"/>
              <a:gd name="T35" fmla="*/ 64298088 h 138"/>
              <a:gd name="T36" fmla="*/ 88248191 w 268"/>
              <a:gd name="T37" fmla="*/ 21805569 h 138"/>
              <a:gd name="T38" fmla="*/ 147519351 w 268"/>
              <a:gd name="T39" fmla="*/ 23482747 h 138"/>
              <a:gd name="T40" fmla="*/ 137640689 w 268"/>
              <a:gd name="T41" fmla="*/ 10623130 h 138"/>
              <a:gd name="T42" fmla="*/ 123810725 w 268"/>
              <a:gd name="T43" fmla="*/ 2236488 h 138"/>
              <a:gd name="T44" fmla="*/ 158056158 w 268"/>
              <a:gd name="T45" fmla="*/ 3354358 h 138"/>
              <a:gd name="T46" fmla="*/ 170569022 w 268"/>
              <a:gd name="T47" fmla="*/ 0 h 1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8" h="138">
                <a:moveTo>
                  <a:pt x="259" y="0"/>
                </a:moveTo>
                <a:lnTo>
                  <a:pt x="259" y="4"/>
                </a:lnTo>
                <a:lnTo>
                  <a:pt x="261" y="12"/>
                </a:lnTo>
                <a:lnTo>
                  <a:pt x="268" y="62"/>
                </a:lnTo>
                <a:lnTo>
                  <a:pt x="266" y="71"/>
                </a:lnTo>
                <a:lnTo>
                  <a:pt x="265" y="75"/>
                </a:lnTo>
                <a:lnTo>
                  <a:pt x="249" y="83"/>
                </a:lnTo>
                <a:lnTo>
                  <a:pt x="230" y="92"/>
                </a:lnTo>
                <a:lnTo>
                  <a:pt x="184" y="108"/>
                </a:lnTo>
                <a:lnTo>
                  <a:pt x="134" y="123"/>
                </a:lnTo>
                <a:lnTo>
                  <a:pt x="82" y="135"/>
                </a:lnTo>
                <a:lnTo>
                  <a:pt x="59" y="138"/>
                </a:lnTo>
                <a:lnTo>
                  <a:pt x="42" y="136"/>
                </a:lnTo>
                <a:lnTo>
                  <a:pt x="26" y="135"/>
                </a:lnTo>
                <a:lnTo>
                  <a:pt x="17" y="131"/>
                </a:lnTo>
                <a:lnTo>
                  <a:pt x="3" y="121"/>
                </a:lnTo>
                <a:lnTo>
                  <a:pt x="0" y="117"/>
                </a:lnTo>
                <a:lnTo>
                  <a:pt x="0" y="115"/>
                </a:lnTo>
                <a:lnTo>
                  <a:pt x="134" y="39"/>
                </a:lnTo>
                <a:lnTo>
                  <a:pt x="224" y="42"/>
                </a:lnTo>
                <a:lnTo>
                  <a:pt x="209" y="19"/>
                </a:lnTo>
                <a:lnTo>
                  <a:pt x="188" y="4"/>
                </a:lnTo>
                <a:lnTo>
                  <a:pt x="240" y="6"/>
                </a:lnTo>
                <a:lnTo>
                  <a:pt x="259" y="0"/>
                </a:lnTo>
                <a:close/>
              </a:path>
            </a:pathLst>
          </a:custGeom>
          <a:solidFill>
            <a:srgbClr val="000000"/>
          </a:solidFill>
          <a:ln w="0">
            <a:solidFill>
              <a:srgbClr val="000000"/>
            </a:solidFill>
            <a:prstDash val="solid"/>
            <a:round/>
            <a:headEnd/>
            <a:tailEnd/>
          </a:ln>
        </p:spPr>
        <p:txBody>
          <a:bodyPr/>
          <a:lstStyle/>
          <a:p>
            <a:endParaRPr lang="da-DK"/>
          </a:p>
        </p:txBody>
      </p:sp>
      <p:sp>
        <p:nvSpPr>
          <p:cNvPr id="23588" name="Freeform 36"/>
          <p:cNvSpPr>
            <a:spLocks/>
          </p:cNvSpPr>
          <p:nvPr/>
        </p:nvSpPr>
        <p:spPr bwMode="auto">
          <a:xfrm>
            <a:off x="1377951" y="4349752"/>
            <a:ext cx="188913" cy="80963"/>
          </a:xfrm>
          <a:custGeom>
            <a:avLst/>
            <a:gdLst>
              <a:gd name="T0" fmla="*/ 0 w 233"/>
              <a:gd name="T1" fmla="*/ 56827113 h 109"/>
              <a:gd name="T2" fmla="*/ 5258754 w 233"/>
              <a:gd name="T3" fmla="*/ 59033911 h 109"/>
              <a:gd name="T4" fmla="*/ 11832602 w 233"/>
              <a:gd name="T5" fmla="*/ 60137682 h 109"/>
              <a:gd name="T6" fmla="*/ 28924769 w 233"/>
              <a:gd name="T7" fmla="*/ 59033911 h 109"/>
              <a:gd name="T8" fmla="*/ 51932427 w 233"/>
              <a:gd name="T9" fmla="*/ 55724085 h 109"/>
              <a:gd name="T10" fmla="*/ 76255178 w 233"/>
              <a:gd name="T11" fmla="*/ 50758602 h 109"/>
              <a:gd name="T12" fmla="*/ 121613757 w 233"/>
              <a:gd name="T13" fmla="*/ 38068951 h 109"/>
              <a:gd name="T14" fmla="*/ 139363471 w 233"/>
              <a:gd name="T15" fmla="*/ 31447812 h 109"/>
              <a:gd name="T16" fmla="*/ 145279772 w 233"/>
              <a:gd name="T17" fmla="*/ 29241013 h 109"/>
              <a:gd name="T18" fmla="*/ 150538527 w 233"/>
              <a:gd name="T19" fmla="*/ 27034214 h 109"/>
              <a:gd name="T20" fmla="*/ 151852810 w 233"/>
              <a:gd name="T21" fmla="*/ 25379301 h 109"/>
              <a:gd name="T22" fmla="*/ 153167904 w 233"/>
              <a:gd name="T23" fmla="*/ 22068731 h 109"/>
              <a:gd name="T24" fmla="*/ 151852810 w 233"/>
              <a:gd name="T25" fmla="*/ 12689650 h 109"/>
              <a:gd name="T26" fmla="*/ 150538527 w 233"/>
              <a:gd name="T27" fmla="*/ 3861712 h 109"/>
              <a:gd name="T28" fmla="*/ 149223433 w 233"/>
              <a:gd name="T29" fmla="*/ 551885 h 109"/>
              <a:gd name="T30" fmla="*/ 149223433 w 233"/>
              <a:gd name="T31" fmla="*/ 0 h 109"/>
              <a:gd name="T32" fmla="*/ 147909150 w 233"/>
              <a:gd name="T33" fmla="*/ 0 h 109"/>
              <a:gd name="T34" fmla="*/ 145279772 w 233"/>
              <a:gd name="T35" fmla="*/ 551885 h 109"/>
              <a:gd name="T36" fmla="*/ 135419000 w 233"/>
              <a:gd name="T37" fmla="*/ 4965483 h 109"/>
              <a:gd name="T38" fmla="*/ 118984380 w 233"/>
              <a:gd name="T39" fmla="*/ 11585880 h 109"/>
              <a:gd name="T40" fmla="*/ 98606100 w 233"/>
              <a:gd name="T41" fmla="*/ 18758904 h 109"/>
              <a:gd name="T42" fmla="*/ 51932427 w 233"/>
              <a:gd name="T43" fmla="*/ 32551583 h 109"/>
              <a:gd name="T44" fmla="*/ 26952129 w 233"/>
              <a:gd name="T45" fmla="*/ 39171979 h 109"/>
              <a:gd name="T46" fmla="*/ 3944471 w 233"/>
              <a:gd name="T47" fmla="*/ 41930663 h 109"/>
              <a:gd name="T48" fmla="*/ 0 w 233"/>
              <a:gd name="T49" fmla="*/ 56827113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33" h="109">
                <a:moveTo>
                  <a:pt x="0" y="103"/>
                </a:moveTo>
                <a:lnTo>
                  <a:pt x="8" y="107"/>
                </a:lnTo>
                <a:lnTo>
                  <a:pt x="18" y="109"/>
                </a:lnTo>
                <a:lnTo>
                  <a:pt x="44" y="107"/>
                </a:lnTo>
                <a:lnTo>
                  <a:pt x="79" y="101"/>
                </a:lnTo>
                <a:lnTo>
                  <a:pt x="116" y="92"/>
                </a:lnTo>
                <a:lnTo>
                  <a:pt x="185" y="69"/>
                </a:lnTo>
                <a:lnTo>
                  <a:pt x="212" y="57"/>
                </a:lnTo>
                <a:lnTo>
                  <a:pt x="221" y="53"/>
                </a:lnTo>
                <a:lnTo>
                  <a:pt x="229" y="49"/>
                </a:lnTo>
                <a:lnTo>
                  <a:pt x="231" y="46"/>
                </a:lnTo>
                <a:lnTo>
                  <a:pt x="233" y="40"/>
                </a:lnTo>
                <a:lnTo>
                  <a:pt x="231" y="23"/>
                </a:lnTo>
                <a:lnTo>
                  <a:pt x="229" y="7"/>
                </a:lnTo>
                <a:lnTo>
                  <a:pt x="227" y="1"/>
                </a:lnTo>
                <a:lnTo>
                  <a:pt x="227" y="0"/>
                </a:lnTo>
                <a:lnTo>
                  <a:pt x="225" y="0"/>
                </a:lnTo>
                <a:lnTo>
                  <a:pt x="221" y="1"/>
                </a:lnTo>
                <a:lnTo>
                  <a:pt x="206" y="9"/>
                </a:lnTo>
                <a:lnTo>
                  <a:pt x="181" y="21"/>
                </a:lnTo>
                <a:lnTo>
                  <a:pt x="150" y="34"/>
                </a:lnTo>
                <a:lnTo>
                  <a:pt x="79" y="59"/>
                </a:lnTo>
                <a:lnTo>
                  <a:pt x="41" y="71"/>
                </a:lnTo>
                <a:lnTo>
                  <a:pt x="6" y="76"/>
                </a:lnTo>
                <a:lnTo>
                  <a:pt x="0" y="103"/>
                </a:lnTo>
                <a:close/>
              </a:path>
            </a:pathLst>
          </a:custGeom>
          <a:solidFill>
            <a:srgbClr val="FFFFFF"/>
          </a:solidFill>
          <a:ln w="0">
            <a:solidFill>
              <a:srgbClr val="000000"/>
            </a:solidFill>
            <a:prstDash val="solid"/>
            <a:round/>
            <a:headEnd/>
            <a:tailEnd/>
          </a:ln>
        </p:spPr>
        <p:txBody>
          <a:bodyPr/>
          <a:lstStyle/>
          <a:p>
            <a:endParaRPr lang="da-DK"/>
          </a:p>
        </p:txBody>
      </p:sp>
      <p:sp>
        <p:nvSpPr>
          <p:cNvPr id="23589" name="Freeform 37"/>
          <p:cNvSpPr>
            <a:spLocks/>
          </p:cNvSpPr>
          <p:nvPr/>
        </p:nvSpPr>
        <p:spPr bwMode="auto">
          <a:xfrm>
            <a:off x="1568450" y="4127502"/>
            <a:ext cx="420688" cy="288925"/>
          </a:xfrm>
          <a:custGeom>
            <a:avLst/>
            <a:gdLst>
              <a:gd name="T0" fmla="*/ 337725090 w 520"/>
              <a:gd name="T1" fmla="*/ 34176235 h 386"/>
              <a:gd name="T2" fmla="*/ 325289715 w 520"/>
              <a:gd name="T3" fmla="*/ 63310503 h 386"/>
              <a:gd name="T4" fmla="*/ 306308596 w 520"/>
              <a:gd name="T5" fmla="*/ 86841424 h 386"/>
              <a:gd name="T6" fmla="*/ 272274128 w 520"/>
              <a:gd name="T7" fmla="*/ 112614133 h 386"/>
              <a:gd name="T8" fmla="*/ 225804284 w 520"/>
              <a:gd name="T9" fmla="*/ 133343379 h 386"/>
              <a:gd name="T10" fmla="*/ 199624546 w 520"/>
              <a:gd name="T11" fmla="*/ 141747653 h 386"/>
              <a:gd name="T12" fmla="*/ 191115322 w 520"/>
              <a:gd name="T13" fmla="*/ 146229733 h 386"/>
              <a:gd name="T14" fmla="*/ 193079612 w 520"/>
              <a:gd name="T15" fmla="*/ 156875047 h 386"/>
              <a:gd name="T16" fmla="*/ 210750935 w 520"/>
              <a:gd name="T17" fmla="*/ 175364002 h 386"/>
              <a:gd name="T18" fmla="*/ 223186310 w 520"/>
              <a:gd name="T19" fmla="*/ 194412842 h 386"/>
              <a:gd name="T20" fmla="*/ 218604856 w 520"/>
              <a:gd name="T21" fmla="*/ 203377002 h 386"/>
              <a:gd name="T22" fmla="*/ 203551507 w 520"/>
              <a:gd name="T23" fmla="*/ 209540236 h 386"/>
              <a:gd name="T24" fmla="*/ 134173584 w 520"/>
              <a:gd name="T25" fmla="*/ 216263357 h 386"/>
              <a:gd name="T26" fmla="*/ 68723430 w 520"/>
              <a:gd name="T27" fmla="*/ 209540236 h 386"/>
              <a:gd name="T28" fmla="*/ 20943790 w 520"/>
              <a:gd name="T29" fmla="*/ 197774402 h 386"/>
              <a:gd name="T30" fmla="*/ 7199428 w 520"/>
              <a:gd name="T31" fmla="*/ 194412842 h 386"/>
              <a:gd name="T32" fmla="*/ 1963480 w 520"/>
              <a:gd name="T33" fmla="*/ 192732436 h 386"/>
              <a:gd name="T34" fmla="*/ 1308987 w 520"/>
              <a:gd name="T35" fmla="*/ 186008568 h 386"/>
              <a:gd name="T36" fmla="*/ 9817402 w 520"/>
              <a:gd name="T37" fmla="*/ 189370876 h 386"/>
              <a:gd name="T38" fmla="*/ 38615922 w 520"/>
              <a:gd name="T39" fmla="*/ 196653882 h 386"/>
              <a:gd name="T40" fmla="*/ 95557661 w 520"/>
              <a:gd name="T41" fmla="*/ 206178676 h 386"/>
              <a:gd name="T42" fmla="*/ 164281091 w 520"/>
              <a:gd name="T43" fmla="*/ 208419716 h 386"/>
              <a:gd name="T44" fmla="*/ 206823974 w 520"/>
              <a:gd name="T45" fmla="*/ 201135962 h 386"/>
              <a:gd name="T46" fmla="*/ 213368909 w 520"/>
              <a:gd name="T47" fmla="*/ 194412842 h 386"/>
              <a:gd name="T48" fmla="*/ 208132961 w 520"/>
              <a:gd name="T49" fmla="*/ 182647008 h 386"/>
              <a:gd name="T50" fmla="*/ 189806335 w 520"/>
              <a:gd name="T51" fmla="*/ 163598167 h 386"/>
              <a:gd name="T52" fmla="*/ 180643427 w 520"/>
              <a:gd name="T53" fmla="*/ 146229733 h 386"/>
              <a:gd name="T54" fmla="*/ 187188362 w 520"/>
              <a:gd name="T55" fmla="*/ 138946727 h 386"/>
              <a:gd name="T56" fmla="*/ 200933533 w 520"/>
              <a:gd name="T57" fmla="*/ 133343379 h 386"/>
              <a:gd name="T58" fmla="*/ 244785403 w 520"/>
              <a:gd name="T59" fmla="*/ 117096213 h 386"/>
              <a:gd name="T60" fmla="*/ 293873220 w 520"/>
              <a:gd name="T61" fmla="*/ 86841424 h 386"/>
              <a:gd name="T62" fmla="*/ 314162517 w 520"/>
              <a:gd name="T63" fmla="*/ 64431024 h 386"/>
              <a:gd name="T64" fmla="*/ 327907689 w 520"/>
              <a:gd name="T65" fmla="*/ 35296755 h 386"/>
              <a:gd name="T66" fmla="*/ 331834649 w 520"/>
              <a:gd name="T67" fmla="*/ 0 h 3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20" h="386">
                <a:moveTo>
                  <a:pt x="520" y="31"/>
                </a:moveTo>
                <a:lnTo>
                  <a:pt x="516" y="61"/>
                </a:lnTo>
                <a:lnTo>
                  <a:pt x="507" y="88"/>
                </a:lnTo>
                <a:lnTo>
                  <a:pt x="497" y="113"/>
                </a:lnTo>
                <a:lnTo>
                  <a:pt x="484" y="136"/>
                </a:lnTo>
                <a:lnTo>
                  <a:pt x="468" y="155"/>
                </a:lnTo>
                <a:lnTo>
                  <a:pt x="453" y="173"/>
                </a:lnTo>
                <a:lnTo>
                  <a:pt x="416" y="201"/>
                </a:lnTo>
                <a:lnTo>
                  <a:pt x="380" y="223"/>
                </a:lnTo>
                <a:lnTo>
                  <a:pt x="345" y="238"/>
                </a:lnTo>
                <a:lnTo>
                  <a:pt x="316" y="249"/>
                </a:lnTo>
                <a:lnTo>
                  <a:pt x="305" y="253"/>
                </a:lnTo>
                <a:lnTo>
                  <a:pt x="297" y="257"/>
                </a:lnTo>
                <a:lnTo>
                  <a:pt x="292" y="261"/>
                </a:lnTo>
                <a:lnTo>
                  <a:pt x="290" y="267"/>
                </a:lnTo>
                <a:lnTo>
                  <a:pt x="295" y="280"/>
                </a:lnTo>
                <a:lnTo>
                  <a:pt x="307" y="296"/>
                </a:lnTo>
                <a:lnTo>
                  <a:pt x="322" y="313"/>
                </a:lnTo>
                <a:lnTo>
                  <a:pt x="336" y="330"/>
                </a:lnTo>
                <a:lnTo>
                  <a:pt x="341" y="347"/>
                </a:lnTo>
                <a:lnTo>
                  <a:pt x="340" y="355"/>
                </a:lnTo>
                <a:lnTo>
                  <a:pt x="334" y="363"/>
                </a:lnTo>
                <a:lnTo>
                  <a:pt x="324" y="368"/>
                </a:lnTo>
                <a:lnTo>
                  <a:pt x="311" y="374"/>
                </a:lnTo>
                <a:lnTo>
                  <a:pt x="257" y="384"/>
                </a:lnTo>
                <a:lnTo>
                  <a:pt x="205" y="386"/>
                </a:lnTo>
                <a:lnTo>
                  <a:pt x="153" y="382"/>
                </a:lnTo>
                <a:lnTo>
                  <a:pt x="105" y="374"/>
                </a:lnTo>
                <a:lnTo>
                  <a:pt x="65" y="363"/>
                </a:lnTo>
                <a:lnTo>
                  <a:pt x="32" y="353"/>
                </a:lnTo>
                <a:lnTo>
                  <a:pt x="21" y="349"/>
                </a:lnTo>
                <a:lnTo>
                  <a:pt x="11" y="347"/>
                </a:lnTo>
                <a:lnTo>
                  <a:pt x="5" y="344"/>
                </a:lnTo>
                <a:lnTo>
                  <a:pt x="3" y="344"/>
                </a:lnTo>
                <a:lnTo>
                  <a:pt x="0" y="332"/>
                </a:lnTo>
                <a:lnTo>
                  <a:pt x="2" y="332"/>
                </a:lnTo>
                <a:lnTo>
                  <a:pt x="7" y="334"/>
                </a:lnTo>
                <a:lnTo>
                  <a:pt x="15" y="338"/>
                </a:lnTo>
                <a:lnTo>
                  <a:pt x="27" y="342"/>
                </a:lnTo>
                <a:lnTo>
                  <a:pt x="59" y="351"/>
                </a:lnTo>
                <a:lnTo>
                  <a:pt x="98" y="361"/>
                </a:lnTo>
                <a:lnTo>
                  <a:pt x="146" y="368"/>
                </a:lnTo>
                <a:lnTo>
                  <a:pt x="197" y="374"/>
                </a:lnTo>
                <a:lnTo>
                  <a:pt x="251" y="372"/>
                </a:lnTo>
                <a:lnTo>
                  <a:pt x="305" y="363"/>
                </a:lnTo>
                <a:lnTo>
                  <a:pt x="316" y="359"/>
                </a:lnTo>
                <a:lnTo>
                  <a:pt x="322" y="353"/>
                </a:lnTo>
                <a:lnTo>
                  <a:pt x="326" y="347"/>
                </a:lnTo>
                <a:lnTo>
                  <a:pt x="326" y="342"/>
                </a:lnTo>
                <a:lnTo>
                  <a:pt x="318" y="326"/>
                </a:lnTo>
                <a:lnTo>
                  <a:pt x="305" y="309"/>
                </a:lnTo>
                <a:lnTo>
                  <a:pt x="290" y="292"/>
                </a:lnTo>
                <a:lnTo>
                  <a:pt x="280" y="276"/>
                </a:lnTo>
                <a:lnTo>
                  <a:pt x="276" y="261"/>
                </a:lnTo>
                <a:lnTo>
                  <a:pt x="280" y="253"/>
                </a:lnTo>
                <a:lnTo>
                  <a:pt x="286" y="248"/>
                </a:lnTo>
                <a:lnTo>
                  <a:pt x="293" y="244"/>
                </a:lnTo>
                <a:lnTo>
                  <a:pt x="307" y="238"/>
                </a:lnTo>
                <a:lnTo>
                  <a:pt x="336" y="226"/>
                </a:lnTo>
                <a:lnTo>
                  <a:pt x="374" y="209"/>
                </a:lnTo>
                <a:lnTo>
                  <a:pt x="413" y="186"/>
                </a:lnTo>
                <a:lnTo>
                  <a:pt x="449" y="155"/>
                </a:lnTo>
                <a:lnTo>
                  <a:pt x="464" y="136"/>
                </a:lnTo>
                <a:lnTo>
                  <a:pt x="480" y="115"/>
                </a:lnTo>
                <a:lnTo>
                  <a:pt x="491" y="92"/>
                </a:lnTo>
                <a:lnTo>
                  <a:pt x="501" y="63"/>
                </a:lnTo>
                <a:lnTo>
                  <a:pt x="505" y="34"/>
                </a:lnTo>
                <a:lnTo>
                  <a:pt x="507" y="0"/>
                </a:lnTo>
                <a:lnTo>
                  <a:pt x="520" y="31"/>
                </a:lnTo>
                <a:close/>
              </a:path>
            </a:pathLst>
          </a:custGeom>
          <a:solidFill>
            <a:srgbClr val="000000"/>
          </a:solidFill>
          <a:ln w="0">
            <a:solidFill>
              <a:srgbClr val="000000"/>
            </a:solidFill>
            <a:prstDash val="solid"/>
            <a:round/>
            <a:headEnd/>
            <a:tailEnd/>
          </a:ln>
        </p:spPr>
        <p:txBody>
          <a:bodyPr/>
          <a:lstStyle/>
          <a:p>
            <a:endParaRPr lang="da-DK"/>
          </a:p>
        </p:txBody>
      </p:sp>
      <p:sp>
        <p:nvSpPr>
          <p:cNvPr id="23590" name="Freeform 38"/>
          <p:cNvSpPr>
            <a:spLocks/>
          </p:cNvSpPr>
          <p:nvPr/>
        </p:nvSpPr>
        <p:spPr bwMode="auto">
          <a:xfrm>
            <a:off x="263525" y="3883027"/>
            <a:ext cx="1031875" cy="625475"/>
          </a:xfrm>
          <a:custGeom>
            <a:avLst/>
            <a:gdLst>
              <a:gd name="T0" fmla="*/ 23033040 w 1272"/>
              <a:gd name="T1" fmla="*/ 0 h 836"/>
              <a:gd name="T2" fmla="*/ 0 w 1272"/>
              <a:gd name="T3" fmla="*/ 25189584 h 836"/>
              <a:gd name="T4" fmla="*/ 0 w 1272"/>
              <a:gd name="T5" fmla="*/ 467965282 h 836"/>
              <a:gd name="T6" fmla="*/ 729155162 w 1272"/>
              <a:gd name="T7" fmla="*/ 467965282 h 836"/>
              <a:gd name="T8" fmla="*/ 786408000 w 1272"/>
              <a:gd name="T9" fmla="*/ 420385039 h 836"/>
              <a:gd name="T10" fmla="*/ 837080201 w 1272"/>
              <a:gd name="T11" fmla="*/ 397994381 h 836"/>
              <a:gd name="T12" fmla="*/ 814047161 w 1272"/>
              <a:gd name="T13" fmla="*/ 342017361 h 836"/>
              <a:gd name="T14" fmla="*/ 745606754 w 1272"/>
              <a:gd name="T15" fmla="*/ 354891971 h 836"/>
              <a:gd name="T16" fmla="*/ 610699643 w 1272"/>
              <a:gd name="T17" fmla="*/ 340898090 h 836"/>
              <a:gd name="T18" fmla="*/ 544891653 w 1272"/>
              <a:gd name="T19" fmla="*/ 362169478 h 836"/>
              <a:gd name="T20" fmla="*/ 521858613 w 1272"/>
              <a:gd name="T21" fmla="*/ 352653429 h 836"/>
              <a:gd name="T22" fmla="*/ 500800088 w 1272"/>
              <a:gd name="T23" fmla="*/ 354891971 h 836"/>
              <a:gd name="T24" fmla="*/ 481716080 w 1272"/>
              <a:gd name="T25" fmla="*/ 344256652 h 836"/>
              <a:gd name="T26" fmla="*/ 451444501 w 1272"/>
              <a:gd name="T27" fmla="*/ 320746722 h 836"/>
              <a:gd name="T28" fmla="*/ 440914833 w 1272"/>
              <a:gd name="T29" fmla="*/ 270927190 h 836"/>
              <a:gd name="T30" fmla="*/ 392217148 w 1272"/>
              <a:gd name="T31" fmla="*/ 273166480 h 836"/>
              <a:gd name="T32" fmla="*/ 366551691 w 1272"/>
              <a:gd name="T33" fmla="*/ 246297241 h 836"/>
              <a:gd name="T34" fmla="*/ 351415902 w 1272"/>
              <a:gd name="T35" fmla="*/ 167930311 h 836"/>
              <a:gd name="T36" fmla="*/ 254019719 w 1272"/>
              <a:gd name="T37" fmla="*/ 54857001 h 836"/>
              <a:gd name="T38" fmla="*/ 197424782 w 1272"/>
              <a:gd name="T39" fmla="*/ 22950294 h 836"/>
              <a:gd name="T40" fmla="*/ 164520787 w 1272"/>
              <a:gd name="T41" fmla="*/ 48699513 h 836"/>
              <a:gd name="T42" fmla="*/ 72388627 w 1272"/>
              <a:gd name="T43" fmla="*/ 12874610 h 836"/>
              <a:gd name="T44" fmla="*/ 23033040 w 1272"/>
              <a:gd name="T45" fmla="*/ 0 h 8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72" h="836">
                <a:moveTo>
                  <a:pt x="35" y="0"/>
                </a:moveTo>
                <a:lnTo>
                  <a:pt x="0" y="45"/>
                </a:lnTo>
                <a:lnTo>
                  <a:pt x="0" y="836"/>
                </a:lnTo>
                <a:lnTo>
                  <a:pt x="1108" y="836"/>
                </a:lnTo>
                <a:lnTo>
                  <a:pt x="1195" y="751"/>
                </a:lnTo>
                <a:lnTo>
                  <a:pt x="1272" y="711"/>
                </a:lnTo>
                <a:lnTo>
                  <a:pt x="1237" y="611"/>
                </a:lnTo>
                <a:lnTo>
                  <a:pt x="1133" y="634"/>
                </a:lnTo>
                <a:lnTo>
                  <a:pt x="928" y="609"/>
                </a:lnTo>
                <a:lnTo>
                  <a:pt x="828" y="647"/>
                </a:lnTo>
                <a:lnTo>
                  <a:pt x="793" y="630"/>
                </a:lnTo>
                <a:lnTo>
                  <a:pt x="761" y="634"/>
                </a:lnTo>
                <a:lnTo>
                  <a:pt x="732" y="615"/>
                </a:lnTo>
                <a:lnTo>
                  <a:pt x="686" y="573"/>
                </a:lnTo>
                <a:lnTo>
                  <a:pt x="670" y="484"/>
                </a:lnTo>
                <a:lnTo>
                  <a:pt x="596" y="488"/>
                </a:lnTo>
                <a:lnTo>
                  <a:pt x="557" y="440"/>
                </a:lnTo>
                <a:lnTo>
                  <a:pt x="534" y="300"/>
                </a:lnTo>
                <a:lnTo>
                  <a:pt x="386" y="98"/>
                </a:lnTo>
                <a:lnTo>
                  <a:pt x="300" y="41"/>
                </a:lnTo>
                <a:lnTo>
                  <a:pt x="250" y="87"/>
                </a:lnTo>
                <a:lnTo>
                  <a:pt x="110" y="23"/>
                </a:lnTo>
                <a:lnTo>
                  <a:pt x="35" y="0"/>
                </a:lnTo>
                <a:close/>
              </a:path>
            </a:pathLst>
          </a:custGeom>
          <a:solidFill>
            <a:srgbClr val="FFC25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91" name="Freeform 39"/>
          <p:cNvSpPr>
            <a:spLocks/>
          </p:cNvSpPr>
          <p:nvPr/>
        </p:nvSpPr>
        <p:spPr bwMode="auto">
          <a:xfrm>
            <a:off x="263526" y="3365500"/>
            <a:ext cx="541338" cy="742950"/>
          </a:xfrm>
          <a:custGeom>
            <a:avLst/>
            <a:gdLst>
              <a:gd name="T0" fmla="*/ 217381597 w 669"/>
              <a:gd name="T1" fmla="*/ 484773005 h 993"/>
              <a:gd name="T2" fmla="*/ 182679323 w 669"/>
              <a:gd name="T3" fmla="*/ 461261966 h 993"/>
              <a:gd name="T4" fmla="*/ 134881362 w 669"/>
              <a:gd name="T5" fmla="*/ 434392316 h 993"/>
              <a:gd name="T6" fmla="*/ 53035750 w 669"/>
              <a:gd name="T7" fmla="*/ 409761989 h 993"/>
              <a:gd name="T8" fmla="*/ 18988098 w 669"/>
              <a:gd name="T9" fmla="*/ 401924727 h 993"/>
              <a:gd name="T10" fmla="*/ 0 w 669"/>
              <a:gd name="T11" fmla="*/ 400805439 h 993"/>
              <a:gd name="T12" fmla="*/ 0 w 669"/>
              <a:gd name="T13" fmla="*/ 292207547 h 993"/>
              <a:gd name="T14" fmla="*/ 7857088 w 669"/>
              <a:gd name="T15" fmla="*/ 284929929 h 993"/>
              <a:gd name="T16" fmla="*/ 24225887 w 669"/>
              <a:gd name="T17" fmla="*/ 259180315 h 993"/>
              <a:gd name="T18" fmla="*/ 37976196 w 669"/>
              <a:gd name="T19" fmla="*/ 221674433 h 993"/>
              <a:gd name="T20" fmla="*/ 41904740 w 669"/>
              <a:gd name="T21" fmla="*/ 186968268 h 993"/>
              <a:gd name="T22" fmla="*/ 66786059 w 669"/>
              <a:gd name="T23" fmla="*/ 95723085 h 993"/>
              <a:gd name="T24" fmla="*/ 96905166 w 669"/>
              <a:gd name="T25" fmla="*/ 59337239 h 993"/>
              <a:gd name="T26" fmla="*/ 143393073 w 669"/>
              <a:gd name="T27" fmla="*/ 41983783 h 993"/>
              <a:gd name="T28" fmla="*/ 167619769 w 669"/>
              <a:gd name="T29" fmla="*/ 27988939 h 993"/>
              <a:gd name="T30" fmla="*/ 212798430 w 669"/>
              <a:gd name="T31" fmla="*/ 8396906 h 993"/>
              <a:gd name="T32" fmla="*/ 281548356 w 669"/>
              <a:gd name="T33" fmla="*/ 1119288 h 993"/>
              <a:gd name="T34" fmla="*/ 348334415 w 669"/>
              <a:gd name="T35" fmla="*/ 2239325 h 993"/>
              <a:gd name="T36" fmla="*/ 401370165 w 669"/>
              <a:gd name="T37" fmla="*/ 18472745 h 993"/>
              <a:gd name="T38" fmla="*/ 424942238 w 669"/>
              <a:gd name="T39" fmla="*/ 43103071 h 993"/>
              <a:gd name="T40" fmla="*/ 421668317 w 669"/>
              <a:gd name="T41" fmla="*/ 94603796 h 993"/>
              <a:gd name="T42" fmla="*/ 402680219 w 669"/>
              <a:gd name="T43" fmla="*/ 130989642 h 993"/>
              <a:gd name="T44" fmla="*/ 400060920 w 669"/>
              <a:gd name="T45" fmla="*/ 136587579 h 993"/>
              <a:gd name="T46" fmla="*/ 402680219 w 669"/>
              <a:gd name="T47" fmla="*/ 169055168 h 993"/>
              <a:gd name="T48" fmla="*/ 424942238 w 669"/>
              <a:gd name="T49" fmla="*/ 198723039 h 993"/>
              <a:gd name="T50" fmla="*/ 435417816 w 669"/>
              <a:gd name="T51" fmla="*/ 207679589 h 993"/>
              <a:gd name="T52" fmla="*/ 434108571 w 669"/>
              <a:gd name="T53" fmla="*/ 221674433 h 993"/>
              <a:gd name="T54" fmla="*/ 428870782 w 669"/>
              <a:gd name="T55" fmla="*/ 227832015 h 993"/>
              <a:gd name="T56" fmla="*/ 419049018 w 669"/>
              <a:gd name="T57" fmla="*/ 233429952 h 993"/>
              <a:gd name="T58" fmla="*/ 428870782 w 669"/>
              <a:gd name="T59" fmla="*/ 249664120 h 993"/>
              <a:gd name="T60" fmla="*/ 419049018 w 669"/>
              <a:gd name="T61" fmla="*/ 259180315 h 993"/>
              <a:gd name="T62" fmla="*/ 419049018 w 669"/>
              <a:gd name="T63" fmla="*/ 269815797 h 993"/>
              <a:gd name="T64" fmla="*/ 426251483 w 669"/>
              <a:gd name="T65" fmla="*/ 278212703 h 993"/>
              <a:gd name="T66" fmla="*/ 419049018 w 669"/>
              <a:gd name="T67" fmla="*/ 284929929 h 993"/>
              <a:gd name="T68" fmla="*/ 417739773 w 669"/>
              <a:gd name="T69" fmla="*/ 294446872 h 993"/>
              <a:gd name="T70" fmla="*/ 424942238 w 669"/>
              <a:gd name="T71" fmla="*/ 319077198 h 993"/>
              <a:gd name="T72" fmla="*/ 411191929 w 669"/>
              <a:gd name="T73" fmla="*/ 335310618 h 993"/>
              <a:gd name="T74" fmla="*/ 364703214 w 669"/>
              <a:gd name="T75" fmla="*/ 343147880 h 993"/>
              <a:gd name="T76" fmla="*/ 324763150 w 669"/>
              <a:gd name="T77" fmla="*/ 352664075 h 993"/>
              <a:gd name="T78" fmla="*/ 312322087 w 669"/>
              <a:gd name="T79" fmla="*/ 375055076 h 993"/>
              <a:gd name="T80" fmla="*/ 288096200 w 669"/>
              <a:gd name="T81" fmla="*/ 431033703 h 993"/>
              <a:gd name="T82" fmla="*/ 276965190 w 669"/>
              <a:gd name="T83" fmla="*/ 457903354 h 993"/>
              <a:gd name="T84" fmla="*/ 353572204 w 669"/>
              <a:gd name="T85" fmla="*/ 555865763 h 993"/>
              <a:gd name="T86" fmla="*/ 301846508 w 669"/>
              <a:gd name="T87" fmla="*/ 509403331 h 993"/>
              <a:gd name="T88" fmla="*/ 285476900 w 669"/>
              <a:gd name="T89" fmla="*/ 485893041 h 993"/>
              <a:gd name="T90" fmla="*/ 245536837 w 669"/>
              <a:gd name="T91" fmla="*/ 445028546 h 993"/>
              <a:gd name="T92" fmla="*/ 214107675 w 669"/>
              <a:gd name="T93" fmla="*/ 428794378 h 993"/>
              <a:gd name="T94" fmla="*/ 185953244 w 669"/>
              <a:gd name="T95" fmla="*/ 424876121 h 993"/>
              <a:gd name="T96" fmla="*/ 197738877 w 669"/>
              <a:gd name="T97" fmla="*/ 442789222 h 993"/>
              <a:gd name="T98" fmla="*/ 226548739 w 669"/>
              <a:gd name="T99" fmla="*/ 475256810 h 993"/>
              <a:gd name="T100" fmla="*/ 252739303 w 669"/>
              <a:gd name="T101" fmla="*/ 493729555 h 9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69" h="993">
                <a:moveTo>
                  <a:pt x="386" y="882"/>
                </a:moveTo>
                <a:lnTo>
                  <a:pt x="356" y="876"/>
                </a:lnTo>
                <a:lnTo>
                  <a:pt x="332" y="866"/>
                </a:lnTo>
                <a:lnTo>
                  <a:pt x="313" y="853"/>
                </a:lnTo>
                <a:lnTo>
                  <a:pt x="296" y="839"/>
                </a:lnTo>
                <a:lnTo>
                  <a:pt x="279" y="824"/>
                </a:lnTo>
                <a:lnTo>
                  <a:pt x="260" y="809"/>
                </a:lnTo>
                <a:lnTo>
                  <a:pt x="236" y="791"/>
                </a:lnTo>
                <a:lnTo>
                  <a:pt x="206" y="776"/>
                </a:lnTo>
                <a:lnTo>
                  <a:pt x="139" y="749"/>
                </a:lnTo>
                <a:lnTo>
                  <a:pt x="110" y="739"/>
                </a:lnTo>
                <a:lnTo>
                  <a:pt x="81" y="732"/>
                </a:lnTo>
                <a:lnTo>
                  <a:pt x="58" y="726"/>
                </a:lnTo>
                <a:lnTo>
                  <a:pt x="41" y="722"/>
                </a:lnTo>
                <a:lnTo>
                  <a:pt x="29" y="718"/>
                </a:lnTo>
                <a:lnTo>
                  <a:pt x="25" y="718"/>
                </a:lnTo>
                <a:lnTo>
                  <a:pt x="0" y="751"/>
                </a:lnTo>
                <a:lnTo>
                  <a:pt x="0" y="716"/>
                </a:lnTo>
                <a:lnTo>
                  <a:pt x="12" y="688"/>
                </a:lnTo>
                <a:lnTo>
                  <a:pt x="0" y="680"/>
                </a:lnTo>
                <a:lnTo>
                  <a:pt x="0" y="522"/>
                </a:lnTo>
                <a:lnTo>
                  <a:pt x="2" y="521"/>
                </a:lnTo>
                <a:lnTo>
                  <a:pt x="6" y="517"/>
                </a:lnTo>
                <a:lnTo>
                  <a:pt x="12" y="509"/>
                </a:lnTo>
                <a:lnTo>
                  <a:pt x="19" y="499"/>
                </a:lnTo>
                <a:lnTo>
                  <a:pt x="29" y="484"/>
                </a:lnTo>
                <a:lnTo>
                  <a:pt x="37" y="463"/>
                </a:lnTo>
                <a:lnTo>
                  <a:pt x="46" y="438"/>
                </a:lnTo>
                <a:lnTo>
                  <a:pt x="56" y="407"/>
                </a:lnTo>
                <a:lnTo>
                  <a:pt x="58" y="396"/>
                </a:lnTo>
                <a:lnTo>
                  <a:pt x="60" y="378"/>
                </a:lnTo>
                <a:lnTo>
                  <a:pt x="62" y="357"/>
                </a:lnTo>
                <a:lnTo>
                  <a:pt x="64" y="334"/>
                </a:lnTo>
                <a:lnTo>
                  <a:pt x="71" y="282"/>
                </a:lnTo>
                <a:lnTo>
                  <a:pt x="83" y="225"/>
                </a:lnTo>
                <a:lnTo>
                  <a:pt x="102" y="171"/>
                </a:lnTo>
                <a:lnTo>
                  <a:pt x="115" y="146"/>
                </a:lnTo>
                <a:lnTo>
                  <a:pt x="129" y="123"/>
                </a:lnTo>
                <a:lnTo>
                  <a:pt x="148" y="106"/>
                </a:lnTo>
                <a:lnTo>
                  <a:pt x="167" y="90"/>
                </a:lnTo>
                <a:lnTo>
                  <a:pt x="192" y="79"/>
                </a:lnTo>
                <a:lnTo>
                  <a:pt x="219" y="75"/>
                </a:lnTo>
                <a:lnTo>
                  <a:pt x="229" y="69"/>
                </a:lnTo>
                <a:lnTo>
                  <a:pt x="240" y="62"/>
                </a:lnTo>
                <a:lnTo>
                  <a:pt x="256" y="50"/>
                </a:lnTo>
                <a:lnTo>
                  <a:pt x="275" y="39"/>
                </a:lnTo>
                <a:lnTo>
                  <a:pt x="298" y="27"/>
                </a:lnTo>
                <a:lnTo>
                  <a:pt x="325" y="15"/>
                </a:lnTo>
                <a:lnTo>
                  <a:pt x="356" y="8"/>
                </a:lnTo>
                <a:lnTo>
                  <a:pt x="392" y="4"/>
                </a:lnTo>
                <a:lnTo>
                  <a:pt x="430" y="2"/>
                </a:lnTo>
                <a:lnTo>
                  <a:pt x="467" y="0"/>
                </a:lnTo>
                <a:lnTo>
                  <a:pt x="500" y="0"/>
                </a:lnTo>
                <a:lnTo>
                  <a:pt x="532" y="4"/>
                </a:lnTo>
                <a:lnTo>
                  <a:pt x="561" y="10"/>
                </a:lnTo>
                <a:lnTo>
                  <a:pt x="588" y="19"/>
                </a:lnTo>
                <a:lnTo>
                  <a:pt x="613" y="33"/>
                </a:lnTo>
                <a:lnTo>
                  <a:pt x="634" y="52"/>
                </a:lnTo>
                <a:lnTo>
                  <a:pt x="642" y="63"/>
                </a:lnTo>
                <a:lnTo>
                  <a:pt x="649" y="77"/>
                </a:lnTo>
                <a:lnTo>
                  <a:pt x="653" y="106"/>
                </a:lnTo>
                <a:lnTo>
                  <a:pt x="651" y="138"/>
                </a:lnTo>
                <a:lnTo>
                  <a:pt x="644" y="169"/>
                </a:lnTo>
                <a:lnTo>
                  <a:pt x="632" y="196"/>
                </a:lnTo>
                <a:lnTo>
                  <a:pt x="622" y="219"/>
                </a:lnTo>
                <a:lnTo>
                  <a:pt x="615" y="234"/>
                </a:lnTo>
                <a:lnTo>
                  <a:pt x="611" y="238"/>
                </a:lnTo>
                <a:lnTo>
                  <a:pt x="611" y="240"/>
                </a:lnTo>
                <a:lnTo>
                  <a:pt x="611" y="244"/>
                </a:lnTo>
                <a:lnTo>
                  <a:pt x="615" y="252"/>
                </a:lnTo>
                <a:lnTo>
                  <a:pt x="617" y="275"/>
                </a:lnTo>
                <a:lnTo>
                  <a:pt x="615" y="302"/>
                </a:lnTo>
                <a:lnTo>
                  <a:pt x="613" y="309"/>
                </a:lnTo>
                <a:lnTo>
                  <a:pt x="613" y="313"/>
                </a:lnTo>
                <a:lnTo>
                  <a:pt x="649" y="355"/>
                </a:lnTo>
                <a:lnTo>
                  <a:pt x="651" y="357"/>
                </a:lnTo>
                <a:lnTo>
                  <a:pt x="659" y="363"/>
                </a:lnTo>
                <a:lnTo>
                  <a:pt x="665" y="371"/>
                </a:lnTo>
                <a:lnTo>
                  <a:pt x="669" y="378"/>
                </a:lnTo>
                <a:lnTo>
                  <a:pt x="667" y="386"/>
                </a:lnTo>
                <a:lnTo>
                  <a:pt x="663" y="396"/>
                </a:lnTo>
                <a:lnTo>
                  <a:pt x="659" y="403"/>
                </a:lnTo>
                <a:lnTo>
                  <a:pt x="657" y="407"/>
                </a:lnTo>
                <a:lnTo>
                  <a:pt x="655" y="407"/>
                </a:lnTo>
                <a:lnTo>
                  <a:pt x="649" y="409"/>
                </a:lnTo>
                <a:lnTo>
                  <a:pt x="642" y="411"/>
                </a:lnTo>
                <a:lnTo>
                  <a:pt x="640" y="417"/>
                </a:lnTo>
                <a:lnTo>
                  <a:pt x="642" y="426"/>
                </a:lnTo>
                <a:lnTo>
                  <a:pt x="653" y="438"/>
                </a:lnTo>
                <a:lnTo>
                  <a:pt x="655" y="446"/>
                </a:lnTo>
                <a:lnTo>
                  <a:pt x="651" y="455"/>
                </a:lnTo>
                <a:lnTo>
                  <a:pt x="646" y="461"/>
                </a:lnTo>
                <a:lnTo>
                  <a:pt x="640" y="463"/>
                </a:lnTo>
                <a:lnTo>
                  <a:pt x="638" y="465"/>
                </a:lnTo>
                <a:lnTo>
                  <a:pt x="638" y="480"/>
                </a:lnTo>
                <a:lnTo>
                  <a:pt x="640" y="482"/>
                </a:lnTo>
                <a:lnTo>
                  <a:pt x="646" y="484"/>
                </a:lnTo>
                <a:lnTo>
                  <a:pt x="649" y="490"/>
                </a:lnTo>
                <a:lnTo>
                  <a:pt x="651" y="497"/>
                </a:lnTo>
                <a:lnTo>
                  <a:pt x="647" y="505"/>
                </a:lnTo>
                <a:lnTo>
                  <a:pt x="644" y="509"/>
                </a:lnTo>
                <a:lnTo>
                  <a:pt x="640" y="509"/>
                </a:lnTo>
                <a:lnTo>
                  <a:pt x="636" y="515"/>
                </a:lnTo>
                <a:lnTo>
                  <a:pt x="636" y="519"/>
                </a:lnTo>
                <a:lnTo>
                  <a:pt x="638" y="526"/>
                </a:lnTo>
                <a:lnTo>
                  <a:pt x="644" y="540"/>
                </a:lnTo>
                <a:lnTo>
                  <a:pt x="649" y="559"/>
                </a:lnTo>
                <a:lnTo>
                  <a:pt x="649" y="570"/>
                </a:lnTo>
                <a:lnTo>
                  <a:pt x="647" y="580"/>
                </a:lnTo>
                <a:lnTo>
                  <a:pt x="640" y="590"/>
                </a:lnTo>
                <a:lnTo>
                  <a:pt x="628" y="599"/>
                </a:lnTo>
                <a:lnTo>
                  <a:pt x="615" y="605"/>
                </a:lnTo>
                <a:lnTo>
                  <a:pt x="598" y="607"/>
                </a:lnTo>
                <a:lnTo>
                  <a:pt x="557" y="613"/>
                </a:lnTo>
                <a:lnTo>
                  <a:pt x="519" y="618"/>
                </a:lnTo>
                <a:lnTo>
                  <a:pt x="505" y="624"/>
                </a:lnTo>
                <a:lnTo>
                  <a:pt x="496" y="630"/>
                </a:lnTo>
                <a:lnTo>
                  <a:pt x="492" y="636"/>
                </a:lnTo>
                <a:lnTo>
                  <a:pt x="488" y="645"/>
                </a:lnTo>
                <a:lnTo>
                  <a:pt x="477" y="670"/>
                </a:lnTo>
                <a:lnTo>
                  <a:pt x="465" y="701"/>
                </a:lnTo>
                <a:lnTo>
                  <a:pt x="452" y="736"/>
                </a:lnTo>
                <a:lnTo>
                  <a:pt x="440" y="770"/>
                </a:lnTo>
                <a:lnTo>
                  <a:pt x="430" y="799"/>
                </a:lnTo>
                <a:lnTo>
                  <a:pt x="427" y="810"/>
                </a:lnTo>
                <a:lnTo>
                  <a:pt x="423" y="818"/>
                </a:lnTo>
                <a:lnTo>
                  <a:pt x="421" y="824"/>
                </a:lnTo>
                <a:lnTo>
                  <a:pt x="421" y="826"/>
                </a:lnTo>
                <a:lnTo>
                  <a:pt x="540" y="993"/>
                </a:lnTo>
                <a:lnTo>
                  <a:pt x="413" y="899"/>
                </a:lnTo>
                <a:lnTo>
                  <a:pt x="463" y="914"/>
                </a:lnTo>
                <a:lnTo>
                  <a:pt x="461" y="910"/>
                </a:lnTo>
                <a:lnTo>
                  <a:pt x="455" y="901"/>
                </a:lnTo>
                <a:lnTo>
                  <a:pt x="448" y="885"/>
                </a:lnTo>
                <a:lnTo>
                  <a:pt x="436" y="868"/>
                </a:lnTo>
                <a:lnTo>
                  <a:pt x="407" y="830"/>
                </a:lnTo>
                <a:lnTo>
                  <a:pt x="392" y="810"/>
                </a:lnTo>
                <a:lnTo>
                  <a:pt x="375" y="795"/>
                </a:lnTo>
                <a:lnTo>
                  <a:pt x="357" y="782"/>
                </a:lnTo>
                <a:lnTo>
                  <a:pt x="342" y="772"/>
                </a:lnTo>
                <a:lnTo>
                  <a:pt x="327" y="766"/>
                </a:lnTo>
                <a:lnTo>
                  <a:pt x="313" y="762"/>
                </a:lnTo>
                <a:lnTo>
                  <a:pt x="302" y="759"/>
                </a:lnTo>
                <a:lnTo>
                  <a:pt x="284" y="759"/>
                </a:lnTo>
                <a:lnTo>
                  <a:pt x="286" y="762"/>
                </a:lnTo>
                <a:lnTo>
                  <a:pt x="292" y="774"/>
                </a:lnTo>
                <a:lnTo>
                  <a:pt x="302" y="791"/>
                </a:lnTo>
                <a:lnTo>
                  <a:pt x="313" y="810"/>
                </a:lnTo>
                <a:lnTo>
                  <a:pt x="329" y="830"/>
                </a:lnTo>
                <a:lnTo>
                  <a:pt x="346" y="849"/>
                </a:lnTo>
                <a:lnTo>
                  <a:pt x="365" y="864"/>
                </a:lnTo>
                <a:lnTo>
                  <a:pt x="386" y="874"/>
                </a:lnTo>
                <a:lnTo>
                  <a:pt x="386" y="882"/>
                </a:lnTo>
                <a:close/>
              </a:path>
            </a:pathLst>
          </a:custGeom>
          <a:solidFill>
            <a:srgbClr val="000000"/>
          </a:solidFill>
          <a:ln w="0">
            <a:solidFill>
              <a:srgbClr val="000000"/>
            </a:solidFill>
            <a:prstDash val="solid"/>
            <a:round/>
            <a:headEnd/>
            <a:tailEnd/>
          </a:ln>
        </p:spPr>
        <p:txBody>
          <a:bodyPr/>
          <a:lstStyle/>
          <a:p>
            <a:endParaRPr lang="da-DK"/>
          </a:p>
        </p:txBody>
      </p:sp>
      <p:sp>
        <p:nvSpPr>
          <p:cNvPr id="23592" name="Freeform 40"/>
          <p:cNvSpPr>
            <a:spLocks/>
          </p:cNvSpPr>
          <p:nvPr/>
        </p:nvSpPr>
        <p:spPr bwMode="auto">
          <a:xfrm>
            <a:off x="1274764" y="4264027"/>
            <a:ext cx="293687" cy="157163"/>
          </a:xfrm>
          <a:custGeom>
            <a:avLst/>
            <a:gdLst>
              <a:gd name="T0" fmla="*/ 13745846 w 363"/>
              <a:gd name="T1" fmla="*/ 117620041 h 210"/>
              <a:gd name="T2" fmla="*/ 0 w 363"/>
              <a:gd name="T3" fmla="*/ 68892027 h 210"/>
              <a:gd name="T4" fmla="*/ 112585680 w 363"/>
              <a:gd name="T5" fmla="*/ 4480642 h 210"/>
              <a:gd name="T6" fmla="*/ 158405706 w 363"/>
              <a:gd name="T7" fmla="*/ 0 h 210"/>
              <a:gd name="T8" fmla="*/ 183279296 w 363"/>
              <a:gd name="T9" fmla="*/ 14002475 h 210"/>
              <a:gd name="T10" fmla="*/ 217317053 w 363"/>
              <a:gd name="T11" fmla="*/ 38646382 h 210"/>
              <a:gd name="T12" fmla="*/ 237608964 w 363"/>
              <a:gd name="T13" fmla="*/ 45367719 h 210"/>
              <a:gd name="T14" fmla="*/ 227135746 w 363"/>
              <a:gd name="T15" fmla="*/ 54889552 h 210"/>
              <a:gd name="T16" fmla="*/ 181970245 w 363"/>
              <a:gd name="T17" fmla="*/ 54889552 h 210"/>
              <a:gd name="T18" fmla="*/ 212080849 w 363"/>
              <a:gd name="T19" fmla="*/ 72252321 h 210"/>
              <a:gd name="T20" fmla="*/ 195716091 w 363"/>
              <a:gd name="T21" fmla="*/ 78413111 h 210"/>
              <a:gd name="T22" fmla="*/ 153169502 w 363"/>
              <a:gd name="T23" fmla="*/ 78413111 h 210"/>
              <a:gd name="T24" fmla="*/ 54984193 w 363"/>
              <a:gd name="T25" fmla="*/ 117620041 h 210"/>
              <a:gd name="T26" fmla="*/ 13745846 w 363"/>
              <a:gd name="T27" fmla="*/ 117620041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3" h="210">
                <a:moveTo>
                  <a:pt x="21" y="210"/>
                </a:moveTo>
                <a:lnTo>
                  <a:pt x="0" y="123"/>
                </a:lnTo>
                <a:lnTo>
                  <a:pt x="172" y="8"/>
                </a:lnTo>
                <a:lnTo>
                  <a:pt x="242" y="0"/>
                </a:lnTo>
                <a:lnTo>
                  <a:pt x="280" y="25"/>
                </a:lnTo>
                <a:lnTo>
                  <a:pt x="332" y="69"/>
                </a:lnTo>
                <a:lnTo>
                  <a:pt x="363" y="81"/>
                </a:lnTo>
                <a:lnTo>
                  <a:pt x="347" y="98"/>
                </a:lnTo>
                <a:lnTo>
                  <a:pt x="278" y="98"/>
                </a:lnTo>
                <a:lnTo>
                  <a:pt x="324" y="129"/>
                </a:lnTo>
                <a:lnTo>
                  <a:pt x="299" y="140"/>
                </a:lnTo>
                <a:lnTo>
                  <a:pt x="234" y="140"/>
                </a:lnTo>
                <a:lnTo>
                  <a:pt x="84" y="210"/>
                </a:lnTo>
                <a:lnTo>
                  <a:pt x="21" y="210"/>
                </a:lnTo>
                <a:close/>
              </a:path>
            </a:pathLst>
          </a:custGeom>
          <a:solidFill>
            <a:srgbClr val="FFF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93" name="Freeform 41"/>
          <p:cNvSpPr>
            <a:spLocks/>
          </p:cNvSpPr>
          <p:nvPr/>
        </p:nvSpPr>
        <p:spPr bwMode="auto">
          <a:xfrm>
            <a:off x="804863" y="4141788"/>
            <a:ext cx="271462" cy="171450"/>
          </a:xfrm>
          <a:custGeom>
            <a:avLst/>
            <a:gdLst>
              <a:gd name="T0" fmla="*/ 7266079 w 334"/>
              <a:gd name="T1" fmla="*/ 119394336 h 229"/>
              <a:gd name="T2" fmla="*/ 0 w 334"/>
              <a:gd name="T3" fmla="*/ 88004012 h 229"/>
              <a:gd name="T4" fmla="*/ 5945343 w 334"/>
              <a:gd name="T5" fmla="*/ 78475435 h 229"/>
              <a:gd name="T6" fmla="*/ 93802312 w 334"/>
              <a:gd name="T7" fmla="*/ 11770903 h 229"/>
              <a:gd name="T8" fmla="*/ 143345753 w 334"/>
              <a:gd name="T9" fmla="*/ 0 h 229"/>
              <a:gd name="T10" fmla="*/ 164484027 w 334"/>
              <a:gd name="T11" fmla="*/ 1120789 h 229"/>
              <a:gd name="T12" fmla="*/ 182320056 w 334"/>
              <a:gd name="T13" fmla="*/ 10650115 h 229"/>
              <a:gd name="T14" fmla="*/ 215349017 w 334"/>
              <a:gd name="T15" fmla="*/ 40918901 h 229"/>
              <a:gd name="T16" fmla="*/ 220633585 w 334"/>
              <a:gd name="T17" fmla="*/ 46524343 h 229"/>
              <a:gd name="T18" fmla="*/ 204119105 w 334"/>
              <a:gd name="T19" fmla="*/ 50448227 h 229"/>
              <a:gd name="T20" fmla="*/ 177035488 w 334"/>
              <a:gd name="T21" fmla="*/ 43161227 h 229"/>
              <a:gd name="T22" fmla="*/ 187604625 w 334"/>
              <a:gd name="T23" fmla="*/ 48205900 h 229"/>
              <a:gd name="T24" fmla="*/ 190246909 w 334"/>
              <a:gd name="T25" fmla="*/ 61098341 h 229"/>
              <a:gd name="T26" fmla="*/ 151933380 w 334"/>
              <a:gd name="T27" fmla="*/ 88004012 h 229"/>
              <a:gd name="T28" fmla="*/ 83233175 w 334"/>
              <a:gd name="T29" fmla="*/ 121636662 h 229"/>
              <a:gd name="T30" fmla="*/ 5945343 w 334"/>
              <a:gd name="T31" fmla="*/ 128362893 h 229"/>
              <a:gd name="T32" fmla="*/ 7266079 w 334"/>
              <a:gd name="T33" fmla="*/ 119394336 h 2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4" h="229">
                <a:moveTo>
                  <a:pt x="11" y="213"/>
                </a:moveTo>
                <a:lnTo>
                  <a:pt x="0" y="157"/>
                </a:lnTo>
                <a:lnTo>
                  <a:pt x="9" y="140"/>
                </a:lnTo>
                <a:lnTo>
                  <a:pt x="142" y="21"/>
                </a:lnTo>
                <a:lnTo>
                  <a:pt x="217" y="0"/>
                </a:lnTo>
                <a:lnTo>
                  <a:pt x="249" y="2"/>
                </a:lnTo>
                <a:lnTo>
                  <a:pt x="276" y="19"/>
                </a:lnTo>
                <a:lnTo>
                  <a:pt x="326" y="73"/>
                </a:lnTo>
                <a:lnTo>
                  <a:pt x="334" y="83"/>
                </a:lnTo>
                <a:lnTo>
                  <a:pt x="309" y="90"/>
                </a:lnTo>
                <a:lnTo>
                  <a:pt x="268" y="77"/>
                </a:lnTo>
                <a:lnTo>
                  <a:pt x="284" y="86"/>
                </a:lnTo>
                <a:lnTo>
                  <a:pt x="288" y="109"/>
                </a:lnTo>
                <a:lnTo>
                  <a:pt x="230" y="157"/>
                </a:lnTo>
                <a:lnTo>
                  <a:pt x="126" y="217"/>
                </a:lnTo>
                <a:lnTo>
                  <a:pt x="9" y="229"/>
                </a:lnTo>
                <a:lnTo>
                  <a:pt x="11" y="213"/>
                </a:lnTo>
                <a:close/>
              </a:path>
            </a:pathLst>
          </a:custGeom>
          <a:solidFill>
            <a:srgbClr val="FFF2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594" name="Freeform 42"/>
          <p:cNvSpPr>
            <a:spLocks/>
          </p:cNvSpPr>
          <p:nvPr/>
        </p:nvSpPr>
        <p:spPr bwMode="auto">
          <a:xfrm>
            <a:off x="452440" y="3375025"/>
            <a:ext cx="331787" cy="427038"/>
          </a:xfrm>
          <a:custGeom>
            <a:avLst/>
            <a:gdLst>
              <a:gd name="T0" fmla="*/ 217163109 w 409"/>
              <a:gd name="T1" fmla="*/ 76916860 h 572"/>
              <a:gd name="T2" fmla="*/ 240853837 w 409"/>
              <a:gd name="T3" fmla="*/ 129308898 h 572"/>
              <a:gd name="T4" fmla="*/ 243486230 w 409"/>
              <a:gd name="T5" fmla="*/ 139898993 h 572"/>
              <a:gd name="T6" fmla="*/ 213214925 w 409"/>
              <a:gd name="T7" fmla="*/ 156062978 h 572"/>
              <a:gd name="T8" fmla="*/ 211898323 w 409"/>
              <a:gd name="T9" fmla="*/ 161636123 h 572"/>
              <a:gd name="T10" fmla="*/ 237563548 w 409"/>
              <a:gd name="T11" fmla="*/ 154947603 h 572"/>
              <a:gd name="T12" fmla="*/ 213214925 w 409"/>
              <a:gd name="T13" fmla="*/ 174455475 h 572"/>
              <a:gd name="T14" fmla="*/ 222427896 w 409"/>
              <a:gd name="T15" fmla="*/ 174455475 h 572"/>
              <a:gd name="T16" fmla="*/ 243486230 w 409"/>
              <a:gd name="T17" fmla="*/ 181701683 h 572"/>
              <a:gd name="T18" fmla="*/ 254014991 w 409"/>
              <a:gd name="T19" fmla="*/ 219045111 h 572"/>
              <a:gd name="T20" fmla="*/ 262570067 w 409"/>
              <a:gd name="T21" fmla="*/ 229077517 h 572"/>
              <a:gd name="T22" fmla="*/ 255989489 w 409"/>
              <a:gd name="T23" fmla="*/ 251372335 h 572"/>
              <a:gd name="T24" fmla="*/ 242169628 w 409"/>
              <a:gd name="T25" fmla="*/ 258617796 h 572"/>
              <a:gd name="T26" fmla="*/ 238879339 w 409"/>
              <a:gd name="T27" fmla="*/ 268650950 h 572"/>
              <a:gd name="T28" fmla="*/ 269150644 w 409"/>
              <a:gd name="T29" fmla="*/ 269765579 h 572"/>
              <a:gd name="T30" fmla="*/ 247434414 w 409"/>
              <a:gd name="T31" fmla="*/ 270322520 h 572"/>
              <a:gd name="T32" fmla="*/ 257305280 w 409"/>
              <a:gd name="T33" fmla="*/ 287601134 h 572"/>
              <a:gd name="T34" fmla="*/ 266518251 w 409"/>
              <a:gd name="T35" fmla="*/ 309338264 h 572"/>
              <a:gd name="T36" fmla="*/ 230982971 w 409"/>
              <a:gd name="T37" fmla="*/ 314354468 h 572"/>
              <a:gd name="T38" fmla="*/ 209265930 w 409"/>
              <a:gd name="T39" fmla="*/ 272552524 h 572"/>
              <a:gd name="T40" fmla="*/ 190839989 w 409"/>
              <a:gd name="T41" fmla="*/ 223504373 h 572"/>
              <a:gd name="T42" fmla="*/ 166491366 w 409"/>
              <a:gd name="T43" fmla="*/ 197864922 h 572"/>
              <a:gd name="T44" fmla="*/ 182943620 w 409"/>
              <a:gd name="T45" fmla="*/ 174455475 h 572"/>
              <a:gd name="T46" fmla="*/ 190839989 w 409"/>
              <a:gd name="T47" fmla="*/ 142128250 h 572"/>
              <a:gd name="T48" fmla="*/ 175704336 w 409"/>
              <a:gd name="T49" fmla="*/ 114260288 h 572"/>
              <a:gd name="T50" fmla="*/ 186891804 w 409"/>
              <a:gd name="T51" fmla="*/ 68556024 h 572"/>
              <a:gd name="T52" fmla="*/ 173072754 w 409"/>
              <a:gd name="T53" fmla="*/ 66326766 h 572"/>
              <a:gd name="T54" fmla="*/ 140169056 w 409"/>
              <a:gd name="T55" fmla="*/ 73572227 h 572"/>
              <a:gd name="T56" fmla="*/ 150039922 w 409"/>
              <a:gd name="T57" fmla="*/ 59638246 h 572"/>
              <a:gd name="T58" fmla="*/ 115820433 w 409"/>
              <a:gd name="T59" fmla="*/ 70228340 h 572"/>
              <a:gd name="T60" fmla="*/ 115820433 w 409"/>
              <a:gd name="T61" fmla="*/ 57408988 h 572"/>
              <a:gd name="T62" fmla="*/ 88181521 w 409"/>
              <a:gd name="T63" fmla="*/ 60752875 h 572"/>
              <a:gd name="T64" fmla="*/ 80942237 w 409"/>
              <a:gd name="T65" fmla="*/ 54622042 h 572"/>
              <a:gd name="T66" fmla="*/ 67781083 w 409"/>
              <a:gd name="T67" fmla="*/ 52392785 h 572"/>
              <a:gd name="T68" fmla="*/ 38826380 w 409"/>
              <a:gd name="T69" fmla="*/ 73572227 h 572"/>
              <a:gd name="T70" fmla="*/ 41458773 w 409"/>
              <a:gd name="T71" fmla="*/ 49048151 h 572"/>
              <a:gd name="T72" fmla="*/ 31587096 w 409"/>
              <a:gd name="T73" fmla="*/ 44589636 h 572"/>
              <a:gd name="T74" fmla="*/ 1974498 w 409"/>
              <a:gd name="T75" fmla="*/ 54622042 h 572"/>
              <a:gd name="T76" fmla="*/ 12503259 w 409"/>
              <a:gd name="T77" fmla="*/ 40688061 h 572"/>
              <a:gd name="T78" fmla="*/ 25006518 w 409"/>
              <a:gd name="T79" fmla="*/ 23409447 h 572"/>
              <a:gd name="T80" fmla="*/ 109897751 w 409"/>
              <a:gd name="T81" fmla="*/ 1114629 h 572"/>
              <a:gd name="T82" fmla="*/ 199395064 w 409"/>
              <a:gd name="T83" fmla="*/ 3901574 h 572"/>
              <a:gd name="T84" fmla="*/ 254014991 w 409"/>
              <a:gd name="T85" fmla="*/ 25638705 h 572"/>
              <a:gd name="T86" fmla="*/ 233614553 w 409"/>
              <a:gd name="T87" fmla="*/ 24524076 h 572"/>
              <a:gd name="T88" fmla="*/ 229666369 w 409"/>
              <a:gd name="T89" fmla="*/ 29540279 h 572"/>
              <a:gd name="T90" fmla="*/ 259937673 w 409"/>
              <a:gd name="T91" fmla="*/ 55178984 h 572"/>
              <a:gd name="T92" fmla="*/ 219795502 w 409"/>
              <a:gd name="T93" fmla="*/ 50162780 h 572"/>
              <a:gd name="T94" fmla="*/ 195446879 w 409"/>
              <a:gd name="T95" fmla="*/ 66326766 h 5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09" h="572">
                <a:moveTo>
                  <a:pt x="297" y="119"/>
                </a:moveTo>
                <a:lnTo>
                  <a:pt x="303" y="121"/>
                </a:lnTo>
                <a:lnTo>
                  <a:pt x="315" y="124"/>
                </a:lnTo>
                <a:lnTo>
                  <a:pt x="330" y="138"/>
                </a:lnTo>
                <a:lnTo>
                  <a:pt x="338" y="147"/>
                </a:lnTo>
                <a:lnTo>
                  <a:pt x="343" y="159"/>
                </a:lnTo>
                <a:lnTo>
                  <a:pt x="363" y="219"/>
                </a:lnTo>
                <a:lnTo>
                  <a:pt x="366" y="232"/>
                </a:lnTo>
                <a:lnTo>
                  <a:pt x="370" y="242"/>
                </a:lnTo>
                <a:lnTo>
                  <a:pt x="372" y="249"/>
                </a:lnTo>
                <a:lnTo>
                  <a:pt x="372" y="251"/>
                </a:lnTo>
                <a:lnTo>
                  <a:pt x="370" y="251"/>
                </a:lnTo>
                <a:lnTo>
                  <a:pt x="366" y="253"/>
                </a:lnTo>
                <a:lnTo>
                  <a:pt x="359" y="255"/>
                </a:lnTo>
                <a:lnTo>
                  <a:pt x="349" y="259"/>
                </a:lnTo>
                <a:lnTo>
                  <a:pt x="324" y="280"/>
                </a:lnTo>
                <a:lnTo>
                  <a:pt x="317" y="288"/>
                </a:lnTo>
                <a:lnTo>
                  <a:pt x="315" y="293"/>
                </a:lnTo>
                <a:lnTo>
                  <a:pt x="318" y="293"/>
                </a:lnTo>
                <a:lnTo>
                  <a:pt x="322" y="290"/>
                </a:lnTo>
                <a:lnTo>
                  <a:pt x="338" y="280"/>
                </a:lnTo>
                <a:lnTo>
                  <a:pt x="353" y="274"/>
                </a:lnTo>
                <a:lnTo>
                  <a:pt x="357" y="274"/>
                </a:lnTo>
                <a:lnTo>
                  <a:pt x="361" y="278"/>
                </a:lnTo>
                <a:lnTo>
                  <a:pt x="353" y="288"/>
                </a:lnTo>
                <a:lnTo>
                  <a:pt x="340" y="299"/>
                </a:lnTo>
                <a:lnTo>
                  <a:pt x="328" y="311"/>
                </a:lnTo>
                <a:lnTo>
                  <a:pt x="324" y="313"/>
                </a:lnTo>
                <a:lnTo>
                  <a:pt x="322" y="315"/>
                </a:lnTo>
                <a:lnTo>
                  <a:pt x="332" y="316"/>
                </a:lnTo>
                <a:lnTo>
                  <a:pt x="336" y="311"/>
                </a:lnTo>
                <a:lnTo>
                  <a:pt x="338" y="313"/>
                </a:lnTo>
                <a:lnTo>
                  <a:pt x="345" y="315"/>
                </a:lnTo>
                <a:lnTo>
                  <a:pt x="355" y="316"/>
                </a:lnTo>
                <a:lnTo>
                  <a:pt x="368" y="316"/>
                </a:lnTo>
                <a:lnTo>
                  <a:pt x="370" y="326"/>
                </a:lnTo>
                <a:lnTo>
                  <a:pt x="374" y="336"/>
                </a:lnTo>
                <a:lnTo>
                  <a:pt x="378" y="349"/>
                </a:lnTo>
                <a:lnTo>
                  <a:pt x="384" y="368"/>
                </a:lnTo>
                <a:lnTo>
                  <a:pt x="386" y="393"/>
                </a:lnTo>
                <a:lnTo>
                  <a:pt x="384" y="414"/>
                </a:lnTo>
                <a:lnTo>
                  <a:pt x="382" y="428"/>
                </a:lnTo>
                <a:lnTo>
                  <a:pt x="382" y="432"/>
                </a:lnTo>
                <a:lnTo>
                  <a:pt x="399" y="411"/>
                </a:lnTo>
                <a:lnTo>
                  <a:pt x="399" y="412"/>
                </a:lnTo>
                <a:lnTo>
                  <a:pt x="403" y="424"/>
                </a:lnTo>
                <a:lnTo>
                  <a:pt x="409" y="428"/>
                </a:lnTo>
                <a:lnTo>
                  <a:pt x="389" y="451"/>
                </a:lnTo>
                <a:lnTo>
                  <a:pt x="382" y="455"/>
                </a:lnTo>
                <a:lnTo>
                  <a:pt x="376" y="459"/>
                </a:lnTo>
                <a:lnTo>
                  <a:pt x="370" y="459"/>
                </a:lnTo>
                <a:lnTo>
                  <a:pt x="368" y="464"/>
                </a:lnTo>
                <a:lnTo>
                  <a:pt x="365" y="474"/>
                </a:lnTo>
                <a:lnTo>
                  <a:pt x="361" y="482"/>
                </a:lnTo>
                <a:lnTo>
                  <a:pt x="361" y="484"/>
                </a:lnTo>
                <a:lnTo>
                  <a:pt x="363" y="482"/>
                </a:lnTo>
                <a:lnTo>
                  <a:pt x="376" y="474"/>
                </a:lnTo>
                <a:lnTo>
                  <a:pt x="391" y="474"/>
                </a:lnTo>
                <a:lnTo>
                  <a:pt x="403" y="478"/>
                </a:lnTo>
                <a:lnTo>
                  <a:pt x="409" y="484"/>
                </a:lnTo>
                <a:lnTo>
                  <a:pt x="403" y="487"/>
                </a:lnTo>
                <a:lnTo>
                  <a:pt x="393" y="487"/>
                </a:lnTo>
                <a:lnTo>
                  <a:pt x="382" y="485"/>
                </a:lnTo>
                <a:lnTo>
                  <a:pt x="376" y="485"/>
                </a:lnTo>
                <a:lnTo>
                  <a:pt x="376" y="493"/>
                </a:lnTo>
                <a:lnTo>
                  <a:pt x="382" y="507"/>
                </a:lnTo>
                <a:lnTo>
                  <a:pt x="386" y="512"/>
                </a:lnTo>
                <a:lnTo>
                  <a:pt x="391" y="516"/>
                </a:lnTo>
                <a:lnTo>
                  <a:pt x="395" y="522"/>
                </a:lnTo>
                <a:lnTo>
                  <a:pt x="401" y="535"/>
                </a:lnTo>
                <a:lnTo>
                  <a:pt x="405" y="547"/>
                </a:lnTo>
                <a:lnTo>
                  <a:pt x="405" y="555"/>
                </a:lnTo>
                <a:lnTo>
                  <a:pt x="399" y="566"/>
                </a:lnTo>
                <a:lnTo>
                  <a:pt x="386" y="572"/>
                </a:lnTo>
                <a:lnTo>
                  <a:pt x="370" y="570"/>
                </a:lnTo>
                <a:lnTo>
                  <a:pt x="351" y="564"/>
                </a:lnTo>
                <a:lnTo>
                  <a:pt x="336" y="553"/>
                </a:lnTo>
                <a:lnTo>
                  <a:pt x="324" y="537"/>
                </a:lnTo>
                <a:lnTo>
                  <a:pt x="320" y="518"/>
                </a:lnTo>
                <a:lnTo>
                  <a:pt x="318" y="489"/>
                </a:lnTo>
                <a:lnTo>
                  <a:pt x="317" y="464"/>
                </a:lnTo>
                <a:lnTo>
                  <a:pt x="311" y="443"/>
                </a:lnTo>
                <a:lnTo>
                  <a:pt x="305" y="426"/>
                </a:lnTo>
                <a:lnTo>
                  <a:pt x="290" y="401"/>
                </a:lnTo>
                <a:lnTo>
                  <a:pt x="274" y="384"/>
                </a:lnTo>
                <a:lnTo>
                  <a:pt x="263" y="372"/>
                </a:lnTo>
                <a:lnTo>
                  <a:pt x="255" y="361"/>
                </a:lnTo>
                <a:lnTo>
                  <a:pt x="253" y="355"/>
                </a:lnTo>
                <a:lnTo>
                  <a:pt x="255" y="347"/>
                </a:lnTo>
                <a:lnTo>
                  <a:pt x="261" y="338"/>
                </a:lnTo>
                <a:lnTo>
                  <a:pt x="268" y="326"/>
                </a:lnTo>
                <a:lnTo>
                  <a:pt x="278" y="313"/>
                </a:lnTo>
                <a:lnTo>
                  <a:pt x="286" y="299"/>
                </a:lnTo>
                <a:lnTo>
                  <a:pt x="293" y="280"/>
                </a:lnTo>
                <a:lnTo>
                  <a:pt x="295" y="265"/>
                </a:lnTo>
                <a:lnTo>
                  <a:pt x="290" y="255"/>
                </a:lnTo>
                <a:lnTo>
                  <a:pt x="282" y="244"/>
                </a:lnTo>
                <a:lnTo>
                  <a:pt x="274" y="234"/>
                </a:lnTo>
                <a:lnTo>
                  <a:pt x="268" y="222"/>
                </a:lnTo>
                <a:lnTo>
                  <a:pt x="267" y="205"/>
                </a:lnTo>
                <a:lnTo>
                  <a:pt x="270" y="171"/>
                </a:lnTo>
                <a:lnTo>
                  <a:pt x="276" y="144"/>
                </a:lnTo>
                <a:lnTo>
                  <a:pt x="282" y="126"/>
                </a:lnTo>
                <a:lnTo>
                  <a:pt x="284" y="123"/>
                </a:lnTo>
                <a:lnTo>
                  <a:pt x="284" y="121"/>
                </a:lnTo>
                <a:lnTo>
                  <a:pt x="282" y="121"/>
                </a:lnTo>
                <a:lnTo>
                  <a:pt x="278" y="119"/>
                </a:lnTo>
                <a:lnTo>
                  <a:pt x="263" y="119"/>
                </a:lnTo>
                <a:lnTo>
                  <a:pt x="242" y="121"/>
                </a:lnTo>
                <a:lnTo>
                  <a:pt x="217" y="132"/>
                </a:lnTo>
                <a:lnTo>
                  <a:pt x="213" y="134"/>
                </a:lnTo>
                <a:lnTo>
                  <a:pt x="213" y="132"/>
                </a:lnTo>
                <a:lnTo>
                  <a:pt x="217" y="123"/>
                </a:lnTo>
                <a:lnTo>
                  <a:pt x="224" y="113"/>
                </a:lnTo>
                <a:lnTo>
                  <a:pt x="226" y="109"/>
                </a:lnTo>
                <a:lnTo>
                  <a:pt x="228" y="107"/>
                </a:lnTo>
                <a:lnTo>
                  <a:pt x="213" y="107"/>
                </a:lnTo>
                <a:lnTo>
                  <a:pt x="197" y="111"/>
                </a:lnTo>
                <a:lnTo>
                  <a:pt x="180" y="124"/>
                </a:lnTo>
                <a:lnTo>
                  <a:pt x="176" y="126"/>
                </a:lnTo>
                <a:lnTo>
                  <a:pt x="176" y="124"/>
                </a:lnTo>
                <a:lnTo>
                  <a:pt x="174" y="117"/>
                </a:lnTo>
                <a:lnTo>
                  <a:pt x="176" y="107"/>
                </a:lnTo>
                <a:lnTo>
                  <a:pt x="176" y="103"/>
                </a:lnTo>
                <a:lnTo>
                  <a:pt x="172" y="101"/>
                </a:lnTo>
                <a:lnTo>
                  <a:pt x="161" y="99"/>
                </a:lnTo>
                <a:lnTo>
                  <a:pt x="144" y="103"/>
                </a:lnTo>
                <a:lnTo>
                  <a:pt x="134" y="109"/>
                </a:lnTo>
                <a:lnTo>
                  <a:pt x="123" y="117"/>
                </a:lnTo>
                <a:lnTo>
                  <a:pt x="119" y="119"/>
                </a:lnTo>
                <a:lnTo>
                  <a:pt x="119" y="109"/>
                </a:lnTo>
                <a:lnTo>
                  <a:pt x="123" y="98"/>
                </a:lnTo>
                <a:lnTo>
                  <a:pt x="124" y="94"/>
                </a:lnTo>
                <a:lnTo>
                  <a:pt x="123" y="94"/>
                </a:lnTo>
                <a:lnTo>
                  <a:pt x="119" y="92"/>
                </a:lnTo>
                <a:lnTo>
                  <a:pt x="103" y="94"/>
                </a:lnTo>
                <a:lnTo>
                  <a:pt x="94" y="98"/>
                </a:lnTo>
                <a:lnTo>
                  <a:pt x="82" y="105"/>
                </a:lnTo>
                <a:lnTo>
                  <a:pt x="71" y="117"/>
                </a:lnTo>
                <a:lnTo>
                  <a:pt x="59" y="132"/>
                </a:lnTo>
                <a:lnTo>
                  <a:pt x="57" y="134"/>
                </a:lnTo>
                <a:lnTo>
                  <a:pt x="57" y="130"/>
                </a:lnTo>
                <a:lnTo>
                  <a:pt x="59" y="111"/>
                </a:lnTo>
                <a:lnTo>
                  <a:pt x="63" y="88"/>
                </a:lnTo>
                <a:lnTo>
                  <a:pt x="65" y="80"/>
                </a:lnTo>
                <a:lnTo>
                  <a:pt x="65" y="78"/>
                </a:lnTo>
                <a:lnTo>
                  <a:pt x="61" y="78"/>
                </a:lnTo>
                <a:lnTo>
                  <a:pt x="48" y="80"/>
                </a:lnTo>
                <a:lnTo>
                  <a:pt x="28" y="86"/>
                </a:lnTo>
                <a:lnTo>
                  <a:pt x="5" y="99"/>
                </a:lnTo>
                <a:lnTo>
                  <a:pt x="3" y="99"/>
                </a:lnTo>
                <a:lnTo>
                  <a:pt x="3" y="98"/>
                </a:lnTo>
                <a:lnTo>
                  <a:pt x="7" y="88"/>
                </a:lnTo>
                <a:lnTo>
                  <a:pt x="15" y="78"/>
                </a:lnTo>
                <a:lnTo>
                  <a:pt x="17" y="75"/>
                </a:lnTo>
                <a:lnTo>
                  <a:pt x="19" y="73"/>
                </a:lnTo>
                <a:lnTo>
                  <a:pt x="0" y="61"/>
                </a:lnTo>
                <a:lnTo>
                  <a:pt x="3" y="59"/>
                </a:lnTo>
                <a:lnTo>
                  <a:pt x="17" y="51"/>
                </a:lnTo>
                <a:lnTo>
                  <a:pt x="38" y="42"/>
                </a:lnTo>
                <a:lnTo>
                  <a:pt x="65" y="30"/>
                </a:lnTo>
                <a:lnTo>
                  <a:pt x="96" y="19"/>
                </a:lnTo>
                <a:lnTo>
                  <a:pt x="130" y="9"/>
                </a:lnTo>
                <a:lnTo>
                  <a:pt x="167" y="2"/>
                </a:lnTo>
                <a:lnTo>
                  <a:pt x="205" y="0"/>
                </a:lnTo>
                <a:lnTo>
                  <a:pt x="242" y="0"/>
                </a:lnTo>
                <a:lnTo>
                  <a:pt x="274" y="3"/>
                </a:lnTo>
                <a:lnTo>
                  <a:pt x="303" y="7"/>
                </a:lnTo>
                <a:lnTo>
                  <a:pt x="328" y="13"/>
                </a:lnTo>
                <a:lnTo>
                  <a:pt x="351" y="21"/>
                </a:lnTo>
                <a:lnTo>
                  <a:pt x="370" y="32"/>
                </a:lnTo>
                <a:lnTo>
                  <a:pt x="386" y="46"/>
                </a:lnTo>
                <a:lnTo>
                  <a:pt x="399" y="61"/>
                </a:lnTo>
                <a:lnTo>
                  <a:pt x="380" y="51"/>
                </a:lnTo>
                <a:lnTo>
                  <a:pt x="365" y="46"/>
                </a:lnTo>
                <a:lnTo>
                  <a:pt x="355" y="44"/>
                </a:lnTo>
                <a:lnTo>
                  <a:pt x="351" y="44"/>
                </a:lnTo>
                <a:lnTo>
                  <a:pt x="347" y="48"/>
                </a:lnTo>
                <a:lnTo>
                  <a:pt x="347" y="51"/>
                </a:lnTo>
                <a:lnTo>
                  <a:pt x="349" y="53"/>
                </a:lnTo>
                <a:lnTo>
                  <a:pt x="357" y="59"/>
                </a:lnTo>
                <a:lnTo>
                  <a:pt x="374" y="78"/>
                </a:lnTo>
                <a:lnTo>
                  <a:pt x="391" y="96"/>
                </a:lnTo>
                <a:lnTo>
                  <a:pt x="395" y="99"/>
                </a:lnTo>
                <a:lnTo>
                  <a:pt x="393" y="99"/>
                </a:lnTo>
                <a:lnTo>
                  <a:pt x="380" y="94"/>
                </a:lnTo>
                <a:lnTo>
                  <a:pt x="365" y="90"/>
                </a:lnTo>
                <a:lnTo>
                  <a:pt x="334" y="90"/>
                </a:lnTo>
                <a:lnTo>
                  <a:pt x="318" y="94"/>
                </a:lnTo>
                <a:lnTo>
                  <a:pt x="307" y="101"/>
                </a:lnTo>
                <a:lnTo>
                  <a:pt x="299" y="109"/>
                </a:lnTo>
                <a:lnTo>
                  <a:pt x="297" y="119"/>
                </a:lnTo>
                <a:close/>
              </a:path>
            </a:pathLst>
          </a:custGeom>
          <a:solidFill>
            <a:srgbClr val="FFF2DE"/>
          </a:solidFill>
          <a:ln w="0">
            <a:solidFill>
              <a:srgbClr val="000000"/>
            </a:solidFill>
            <a:prstDash val="solid"/>
            <a:round/>
            <a:headEnd/>
            <a:tailEnd/>
          </a:ln>
        </p:spPr>
        <p:txBody>
          <a:bodyPr/>
          <a:lstStyle/>
          <a:p>
            <a:endParaRPr lang="da-DK"/>
          </a:p>
        </p:txBody>
      </p:sp>
      <p:sp>
        <p:nvSpPr>
          <p:cNvPr id="23595" name="Freeform 43"/>
          <p:cNvSpPr>
            <a:spLocks/>
          </p:cNvSpPr>
          <p:nvPr/>
        </p:nvSpPr>
        <p:spPr bwMode="auto">
          <a:xfrm>
            <a:off x="758826" y="3608388"/>
            <a:ext cx="39688" cy="50800"/>
          </a:xfrm>
          <a:custGeom>
            <a:avLst/>
            <a:gdLst>
              <a:gd name="T0" fmla="*/ 1367582 w 48"/>
              <a:gd name="T1" fmla="*/ 0 h 69"/>
              <a:gd name="T2" fmla="*/ 23927730 w 48"/>
              <a:gd name="T3" fmla="*/ 22765762 h 69"/>
              <a:gd name="T4" fmla="*/ 24611521 w 48"/>
              <a:gd name="T5" fmla="*/ 23849496 h 69"/>
              <a:gd name="T6" fmla="*/ 28713441 w 48"/>
              <a:gd name="T7" fmla="*/ 24933965 h 69"/>
              <a:gd name="T8" fmla="*/ 31447779 w 48"/>
              <a:gd name="T9" fmla="*/ 27644035 h 69"/>
              <a:gd name="T10" fmla="*/ 32815361 w 48"/>
              <a:gd name="T11" fmla="*/ 31980441 h 69"/>
              <a:gd name="T12" fmla="*/ 27345859 w 48"/>
              <a:gd name="T13" fmla="*/ 36316846 h 69"/>
              <a:gd name="T14" fmla="*/ 23927730 w 48"/>
              <a:gd name="T15" fmla="*/ 37400580 h 69"/>
              <a:gd name="T16" fmla="*/ 15723890 w 48"/>
              <a:gd name="T17" fmla="*/ 37400580 h 69"/>
              <a:gd name="T18" fmla="*/ 15723890 w 48"/>
              <a:gd name="T19" fmla="*/ 35232377 h 69"/>
              <a:gd name="T20" fmla="*/ 12989552 w 48"/>
              <a:gd name="T21" fmla="*/ 30895971 h 69"/>
              <a:gd name="T22" fmla="*/ 8887632 w 48"/>
              <a:gd name="T23" fmla="*/ 18429357 h 69"/>
              <a:gd name="T24" fmla="*/ 2734338 w 48"/>
              <a:gd name="T25" fmla="*/ 7046475 h 69"/>
              <a:gd name="T26" fmla="*/ 1367582 w 48"/>
              <a:gd name="T27" fmla="*/ 2710070 h 69"/>
              <a:gd name="T28" fmla="*/ 0 w 48"/>
              <a:gd name="T29" fmla="*/ 1626336 h 69"/>
              <a:gd name="T30" fmla="*/ 1367582 w 48"/>
              <a:gd name="T31" fmla="*/ 0 h 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 h="69">
                <a:moveTo>
                  <a:pt x="2" y="0"/>
                </a:moveTo>
                <a:lnTo>
                  <a:pt x="35" y="42"/>
                </a:lnTo>
                <a:lnTo>
                  <a:pt x="36" y="44"/>
                </a:lnTo>
                <a:lnTo>
                  <a:pt x="42" y="46"/>
                </a:lnTo>
                <a:lnTo>
                  <a:pt x="46" y="51"/>
                </a:lnTo>
                <a:lnTo>
                  <a:pt x="48" y="59"/>
                </a:lnTo>
                <a:lnTo>
                  <a:pt x="40" y="67"/>
                </a:lnTo>
                <a:lnTo>
                  <a:pt x="35" y="69"/>
                </a:lnTo>
                <a:lnTo>
                  <a:pt x="23" y="69"/>
                </a:lnTo>
                <a:lnTo>
                  <a:pt x="23" y="65"/>
                </a:lnTo>
                <a:lnTo>
                  <a:pt x="19" y="57"/>
                </a:lnTo>
                <a:lnTo>
                  <a:pt x="13" y="34"/>
                </a:lnTo>
                <a:lnTo>
                  <a:pt x="4" y="13"/>
                </a:lnTo>
                <a:lnTo>
                  <a:pt x="2" y="5"/>
                </a:lnTo>
                <a:lnTo>
                  <a:pt x="0" y="3"/>
                </a:lnTo>
                <a:lnTo>
                  <a:pt x="2" y="0"/>
                </a:lnTo>
                <a:close/>
              </a:path>
            </a:pathLst>
          </a:custGeom>
          <a:solidFill>
            <a:srgbClr val="FFF2DE"/>
          </a:solidFill>
          <a:ln w="0">
            <a:solidFill>
              <a:srgbClr val="000000"/>
            </a:solidFill>
            <a:prstDash val="solid"/>
            <a:round/>
            <a:headEnd/>
            <a:tailEnd/>
          </a:ln>
        </p:spPr>
        <p:txBody>
          <a:bodyPr/>
          <a:lstStyle/>
          <a:p>
            <a:endParaRPr lang="da-DK"/>
          </a:p>
        </p:txBody>
      </p:sp>
      <p:sp>
        <p:nvSpPr>
          <p:cNvPr id="23596" name="Freeform 44"/>
          <p:cNvSpPr>
            <a:spLocks/>
          </p:cNvSpPr>
          <p:nvPr/>
        </p:nvSpPr>
        <p:spPr bwMode="auto">
          <a:xfrm>
            <a:off x="588964" y="3765550"/>
            <a:ext cx="65087" cy="196850"/>
          </a:xfrm>
          <a:custGeom>
            <a:avLst/>
            <a:gdLst>
              <a:gd name="T0" fmla="*/ 3309674 w 80"/>
              <a:gd name="T1" fmla="*/ 0 h 263"/>
              <a:gd name="T2" fmla="*/ 3309674 w 80"/>
              <a:gd name="T3" fmla="*/ 1120473 h 263"/>
              <a:gd name="T4" fmla="*/ 4633381 w 80"/>
              <a:gd name="T5" fmla="*/ 3361420 h 263"/>
              <a:gd name="T6" fmla="*/ 7280795 w 80"/>
              <a:gd name="T7" fmla="*/ 10644121 h 263"/>
              <a:gd name="T8" fmla="*/ 13900142 w 80"/>
              <a:gd name="T9" fmla="*/ 19047296 h 263"/>
              <a:gd name="T10" fmla="*/ 22505457 w 80"/>
              <a:gd name="T11" fmla="*/ 26890608 h 263"/>
              <a:gd name="T12" fmla="*/ 33758186 w 80"/>
              <a:gd name="T13" fmla="*/ 33052837 h 263"/>
              <a:gd name="T14" fmla="*/ 44348655 w 80"/>
              <a:gd name="T15" fmla="*/ 38655202 h 263"/>
              <a:gd name="T16" fmla="*/ 50306556 w 80"/>
              <a:gd name="T17" fmla="*/ 42016622 h 263"/>
              <a:gd name="T18" fmla="*/ 52953970 w 80"/>
              <a:gd name="T19" fmla="*/ 43137095 h 263"/>
              <a:gd name="T20" fmla="*/ 50306556 w 80"/>
              <a:gd name="T21" fmla="*/ 45378042 h 263"/>
              <a:gd name="T22" fmla="*/ 45673175 w 80"/>
              <a:gd name="T23" fmla="*/ 51540270 h 263"/>
              <a:gd name="T24" fmla="*/ 39053827 w 80"/>
              <a:gd name="T25" fmla="*/ 64425337 h 263"/>
              <a:gd name="T26" fmla="*/ 36405600 w 80"/>
              <a:gd name="T27" fmla="*/ 72828512 h 263"/>
              <a:gd name="T28" fmla="*/ 33758186 w 80"/>
              <a:gd name="T29" fmla="*/ 84033244 h 263"/>
              <a:gd name="T30" fmla="*/ 19858044 w 80"/>
              <a:gd name="T31" fmla="*/ 126049866 h 263"/>
              <a:gd name="T32" fmla="*/ 16548370 w 80"/>
              <a:gd name="T33" fmla="*/ 134453041 h 263"/>
              <a:gd name="T34" fmla="*/ 12576436 w 80"/>
              <a:gd name="T35" fmla="*/ 140615269 h 263"/>
              <a:gd name="T36" fmla="*/ 11252729 w 80"/>
              <a:gd name="T37" fmla="*/ 145097162 h 263"/>
              <a:gd name="T38" fmla="*/ 9929022 w 80"/>
              <a:gd name="T39" fmla="*/ 147338108 h 263"/>
              <a:gd name="T40" fmla="*/ 9929022 w 80"/>
              <a:gd name="T41" fmla="*/ 145097162 h 263"/>
              <a:gd name="T42" fmla="*/ 11252729 w 80"/>
              <a:gd name="T43" fmla="*/ 140615269 h 263"/>
              <a:gd name="T44" fmla="*/ 11252729 w 80"/>
              <a:gd name="T45" fmla="*/ 133332568 h 263"/>
              <a:gd name="T46" fmla="*/ 13900142 w 80"/>
              <a:gd name="T47" fmla="*/ 123808920 h 263"/>
              <a:gd name="T48" fmla="*/ 19858044 w 80"/>
              <a:gd name="T49" fmla="*/ 80671825 h 263"/>
              <a:gd name="T50" fmla="*/ 23829164 w 80"/>
              <a:gd name="T51" fmla="*/ 63304864 h 263"/>
              <a:gd name="T52" fmla="*/ 26477392 w 80"/>
              <a:gd name="T53" fmla="*/ 51540270 h 263"/>
              <a:gd name="T54" fmla="*/ 29124805 w 80"/>
              <a:gd name="T55" fmla="*/ 44257568 h 263"/>
              <a:gd name="T56" fmla="*/ 30448512 w 80"/>
              <a:gd name="T57" fmla="*/ 42016622 h 263"/>
              <a:gd name="T58" fmla="*/ 27801098 w 80"/>
              <a:gd name="T59" fmla="*/ 39775676 h 263"/>
              <a:gd name="T60" fmla="*/ 22505457 w 80"/>
              <a:gd name="T61" fmla="*/ 35293783 h 263"/>
              <a:gd name="T62" fmla="*/ 8605315 w 80"/>
              <a:gd name="T63" fmla="*/ 23529189 h 263"/>
              <a:gd name="T64" fmla="*/ 3309674 w 80"/>
              <a:gd name="T65" fmla="*/ 16246487 h 263"/>
              <a:gd name="T66" fmla="*/ 1323707 w 80"/>
              <a:gd name="T67" fmla="*/ 9523648 h 263"/>
              <a:gd name="T68" fmla="*/ 0 w 80"/>
              <a:gd name="T69" fmla="*/ 3361420 h 263"/>
              <a:gd name="T70" fmla="*/ 0 w 80"/>
              <a:gd name="T71" fmla="*/ 1120473 h 263"/>
              <a:gd name="T72" fmla="*/ 3309674 w 80"/>
              <a:gd name="T73" fmla="*/ 0 h 2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0" h="263">
                <a:moveTo>
                  <a:pt x="5" y="0"/>
                </a:moveTo>
                <a:lnTo>
                  <a:pt x="5" y="2"/>
                </a:lnTo>
                <a:lnTo>
                  <a:pt x="7" y="6"/>
                </a:lnTo>
                <a:lnTo>
                  <a:pt x="11" y="19"/>
                </a:lnTo>
                <a:lnTo>
                  <a:pt x="21" y="34"/>
                </a:lnTo>
                <a:lnTo>
                  <a:pt x="34" y="48"/>
                </a:lnTo>
                <a:lnTo>
                  <a:pt x="51" y="59"/>
                </a:lnTo>
                <a:lnTo>
                  <a:pt x="67" y="69"/>
                </a:lnTo>
                <a:lnTo>
                  <a:pt x="76" y="75"/>
                </a:lnTo>
                <a:lnTo>
                  <a:pt x="80" y="77"/>
                </a:lnTo>
                <a:lnTo>
                  <a:pt x="76" y="81"/>
                </a:lnTo>
                <a:lnTo>
                  <a:pt x="69" y="92"/>
                </a:lnTo>
                <a:lnTo>
                  <a:pt x="59" y="115"/>
                </a:lnTo>
                <a:lnTo>
                  <a:pt x="55" y="130"/>
                </a:lnTo>
                <a:lnTo>
                  <a:pt x="51" y="150"/>
                </a:lnTo>
                <a:lnTo>
                  <a:pt x="30" y="225"/>
                </a:lnTo>
                <a:lnTo>
                  <a:pt x="25" y="240"/>
                </a:lnTo>
                <a:lnTo>
                  <a:pt x="19" y="251"/>
                </a:lnTo>
                <a:lnTo>
                  <a:pt x="17" y="259"/>
                </a:lnTo>
                <a:lnTo>
                  <a:pt x="15" y="263"/>
                </a:lnTo>
                <a:lnTo>
                  <a:pt x="15" y="259"/>
                </a:lnTo>
                <a:lnTo>
                  <a:pt x="17" y="251"/>
                </a:lnTo>
                <a:lnTo>
                  <a:pt x="17" y="238"/>
                </a:lnTo>
                <a:lnTo>
                  <a:pt x="21" y="221"/>
                </a:lnTo>
                <a:lnTo>
                  <a:pt x="30" y="144"/>
                </a:lnTo>
                <a:lnTo>
                  <a:pt x="36" y="113"/>
                </a:lnTo>
                <a:lnTo>
                  <a:pt x="40" y="92"/>
                </a:lnTo>
                <a:lnTo>
                  <a:pt x="44" y="79"/>
                </a:lnTo>
                <a:lnTo>
                  <a:pt x="46" y="75"/>
                </a:lnTo>
                <a:lnTo>
                  <a:pt x="42" y="71"/>
                </a:lnTo>
                <a:lnTo>
                  <a:pt x="34" y="63"/>
                </a:lnTo>
                <a:lnTo>
                  <a:pt x="13" y="42"/>
                </a:lnTo>
                <a:lnTo>
                  <a:pt x="5" y="29"/>
                </a:lnTo>
                <a:lnTo>
                  <a:pt x="2" y="17"/>
                </a:lnTo>
                <a:lnTo>
                  <a:pt x="0" y="6"/>
                </a:lnTo>
                <a:lnTo>
                  <a:pt x="0" y="2"/>
                </a:lnTo>
                <a:lnTo>
                  <a:pt x="5" y="0"/>
                </a:lnTo>
                <a:close/>
              </a:path>
            </a:pathLst>
          </a:custGeom>
          <a:solidFill>
            <a:srgbClr val="FFF2DE"/>
          </a:solidFill>
          <a:ln w="0">
            <a:solidFill>
              <a:srgbClr val="000000"/>
            </a:solidFill>
            <a:prstDash val="solid"/>
            <a:round/>
            <a:headEnd/>
            <a:tailEnd/>
          </a:ln>
        </p:spPr>
        <p:txBody>
          <a:bodyPr/>
          <a:lstStyle/>
          <a:p>
            <a:endParaRPr lang="da-DK"/>
          </a:p>
        </p:txBody>
      </p:sp>
      <p:sp>
        <p:nvSpPr>
          <p:cNvPr id="23597" name="Freeform 45"/>
          <p:cNvSpPr>
            <a:spLocks/>
          </p:cNvSpPr>
          <p:nvPr/>
        </p:nvSpPr>
        <p:spPr bwMode="auto">
          <a:xfrm>
            <a:off x="520701" y="3609975"/>
            <a:ext cx="61913" cy="76200"/>
          </a:xfrm>
          <a:custGeom>
            <a:avLst/>
            <a:gdLst>
              <a:gd name="T0" fmla="*/ 51109594 w 75"/>
              <a:gd name="T1" fmla="*/ 27890709 h 101"/>
              <a:gd name="T2" fmla="*/ 51109594 w 75"/>
              <a:gd name="T3" fmla="*/ 27321850 h 101"/>
              <a:gd name="T4" fmla="*/ 49746683 w 75"/>
              <a:gd name="T5" fmla="*/ 22767956 h 101"/>
              <a:gd name="T6" fmla="*/ 44295037 w 75"/>
              <a:gd name="T7" fmla="*/ 13091311 h 101"/>
              <a:gd name="T8" fmla="*/ 40887345 w 75"/>
              <a:gd name="T9" fmla="*/ 6261226 h 101"/>
              <a:gd name="T10" fmla="*/ 34072788 w 75"/>
              <a:gd name="T11" fmla="*/ 1707333 h 101"/>
              <a:gd name="T12" fmla="*/ 25895319 w 75"/>
              <a:gd name="T13" fmla="*/ 0 h 101"/>
              <a:gd name="T14" fmla="*/ 17036807 w 75"/>
              <a:gd name="T15" fmla="*/ 0 h 101"/>
              <a:gd name="T16" fmla="*/ 8177469 w 75"/>
              <a:gd name="T17" fmla="*/ 2845806 h 101"/>
              <a:gd name="T18" fmla="*/ 2725823 w 75"/>
              <a:gd name="T19" fmla="*/ 8538172 h 101"/>
              <a:gd name="T20" fmla="*/ 0 w 75"/>
              <a:gd name="T21" fmla="*/ 17076345 h 101"/>
              <a:gd name="T22" fmla="*/ 0 w 75"/>
              <a:gd name="T23" fmla="*/ 27890709 h 101"/>
              <a:gd name="T24" fmla="*/ 2725823 w 75"/>
              <a:gd name="T25" fmla="*/ 39274687 h 101"/>
              <a:gd name="T26" fmla="*/ 8859338 w 75"/>
              <a:gd name="T27" fmla="*/ 47812859 h 101"/>
              <a:gd name="T28" fmla="*/ 14310984 w 75"/>
              <a:gd name="T29" fmla="*/ 55212558 h 101"/>
              <a:gd name="T30" fmla="*/ 17036807 w 75"/>
              <a:gd name="T31" fmla="*/ 57489505 h 101"/>
              <a:gd name="T32" fmla="*/ 15673895 w 75"/>
              <a:gd name="T33" fmla="*/ 55212558 h 101"/>
              <a:gd name="T34" fmla="*/ 14310984 w 75"/>
              <a:gd name="T35" fmla="*/ 50089806 h 101"/>
              <a:gd name="T36" fmla="*/ 8859338 w 75"/>
              <a:gd name="T37" fmla="*/ 31306129 h 101"/>
              <a:gd name="T38" fmla="*/ 8859338 w 75"/>
              <a:gd name="T39" fmla="*/ 21629483 h 101"/>
              <a:gd name="T40" fmla="*/ 10222249 w 75"/>
              <a:gd name="T41" fmla="*/ 14229784 h 101"/>
              <a:gd name="T42" fmla="*/ 15673895 w 75"/>
              <a:gd name="T43" fmla="*/ 8538172 h 101"/>
              <a:gd name="T44" fmla="*/ 25214276 w 75"/>
              <a:gd name="T45" fmla="*/ 6261226 h 101"/>
              <a:gd name="T46" fmla="*/ 31346965 w 75"/>
              <a:gd name="T47" fmla="*/ 7399699 h 101"/>
              <a:gd name="T48" fmla="*/ 35435699 w 75"/>
              <a:gd name="T49" fmla="*/ 9676646 h 101"/>
              <a:gd name="T50" fmla="*/ 42250257 w 75"/>
              <a:gd name="T51" fmla="*/ 18214818 h 101"/>
              <a:gd name="T52" fmla="*/ 44295037 w 75"/>
              <a:gd name="T53" fmla="*/ 27321850 h 101"/>
              <a:gd name="T54" fmla="*/ 45657948 w 75"/>
              <a:gd name="T55" fmla="*/ 29029182 h 101"/>
              <a:gd name="T56" fmla="*/ 45657948 w 75"/>
              <a:gd name="T57" fmla="*/ 30167655 h 101"/>
              <a:gd name="T58" fmla="*/ 51109594 w 75"/>
              <a:gd name="T59" fmla="*/ 27890709 h 1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5" h="101">
                <a:moveTo>
                  <a:pt x="75" y="49"/>
                </a:moveTo>
                <a:lnTo>
                  <a:pt x="75" y="48"/>
                </a:lnTo>
                <a:lnTo>
                  <a:pt x="73" y="40"/>
                </a:lnTo>
                <a:lnTo>
                  <a:pt x="65" y="23"/>
                </a:lnTo>
                <a:lnTo>
                  <a:pt x="60" y="11"/>
                </a:lnTo>
                <a:lnTo>
                  <a:pt x="50" y="3"/>
                </a:lnTo>
                <a:lnTo>
                  <a:pt x="38" y="0"/>
                </a:lnTo>
                <a:lnTo>
                  <a:pt x="25" y="0"/>
                </a:lnTo>
                <a:lnTo>
                  <a:pt x="12" y="5"/>
                </a:lnTo>
                <a:lnTo>
                  <a:pt x="4" y="15"/>
                </a:lnTo>
                <a:lnTo>
                  <a:pt x="0" y="30"/>
                </a:lnTo>
                <a:lnTo>
                  <a:pt x="0" y="49"/>
                </a:lnTo>
                <a:lnTo>
                  <a:pt x="4" y="69"/>
                </a:lnTo>
                <a:lnTo>
                  <a:pt x="13" y="84"/>
                </a:lnTo>
                <a:lnTo>
                  <a:pt x="21" y="97"/>
                </a:lnTo>
                <a:lnTo>
                  <a:pt x="25" y="101"/>
                </a:lnTo>
                <a:lnTo>
                  <a:pt x="23" y="97"/>
                </a:lnTo>
                <a:lnTo>
                  <a:pt x="21" y="88"/>
                </a:lnTo>
                <a:lnTo>
                  <a:pt x="13" y="55"/>
                </a:lnTo>
                <a:lnTo>
                  <a:pt x="13" y="38"/>
                </a:lnTo>
                <a:lnTo>
                  <a:pt x="15" y="25"/>
                </a:lnTo>
                <a:lnTo>
                  <a:pt x="23" y="15"/>
                </a:lnTo>
                <a:lnTo>
                  <a:pt x="37" y="11"/>
                </a:lnTo>
                <a:lnTo>
                  <a:pt x="46" y="13"/>
                </a:lnTo>
                <a:lnTo>
                  <a:pt x="52" y="17"/>
                </a:lnTo>
                <a:lnTo>
                  <a:pt x="62" y="32"/>
                </a:lnTo>
                <a:lnTo>
                  <a:pt x="65" y="48"/>
                </a:lnTo>
                <a:lnTo>
                  <a:pt x="67" y="51"/>
                </a:lnTo>
                <a:lnTo>
                  <a:pt x="67" y="53"/>
                </a:lnTo>
                <a:lnTo>
                  <a:pt x="75" y="49"/>
                </a:lnTo>
                <a:close/>
              </a:path>
            </a:pathLst>
          </a:custGeom>
          <a:solidFill>
            <a:srgbClr val="FFF2DE"/>
          </a:solidFill>
          <a:ln w="0">
            <a:solidFill>
              <a:srgbClr val="000000"/>
            </a:solidFill>
            <a:prstDash val="solid"/>
            <a:round/>
            <a:headEnd/>
            <a:tailEnd/>
          </a:ln>
        </p:spPr>
        <p:txBody>
          <a:bodyPr/>
          <a:lstStyle/>
          <a:p>
            <a:endParaRPr lang="da-DK"/>
          </a:p>
        </p:txBody>
      </p:sp>
      <p:sp>
        <p:nvSpPr>
          <p:cNvPr id="23598" name="Freeform 46"/>
          <p:cNvSpPr>
            <a:spLocks/>
          </p:cNvSpPr>
          <p:nvPr/>
        </p:nvSpPr>
        <p:spPr bwMode="auto">
          <a:xfrm>
            <a:off x="544513" y="3630613"/>
            <a:ext cx="17462" cy="52387"/>
          </a:xfrm>
          <a:custGeom>
            <a:avLst/>
            <a:gdLst>
              <a:gd name="T0" fmla="*/ 6223124 w 21"/>
              <a:gd name="T1" fmla="*/ 1152514 h 69"/>
              <a:gd name="T2" fmla="*/ 6223124 w 21"/>
              <a:gd name="T3" fmla="*/ 6917362 h 69"/>
              <a:gd name="T4" fmla="*/ 5531296 w 21"/>
              <a:gd name="T5" fmla="*/ 11528936 h 69"/>
              <a:gd name="T6" fmla="*/ 2765648 w 21"/>
              <a:gd name="T7" fmla="*/ 14410980 h 69"/>
              <a:gd name="T8" fmla="*/ 0 w 21"/>
              <a:gd name="T9" fmla="*/ 15563494 h 69"/>
              <a:gd name="T10" fmla="*/ 0 w 21"/>
              <a:gd name="T11" fmla="*/ 20175069 h 69"/>
              <a:gd name="T12" fmla="*/ 2765648 w 21"/>
              <a:gd name="T13" fmla="*/ 27668688 h 69"/>
              <a:gd name="T14" fmla="*/ 6223124 w 21"/>
              <a:gd name="T15" fmla="*/ 33432776 h 69"/>
              <a:gd name="T16" fmla="*/ 11754421 w 21"/>
              <a:gd name="T17" fmla="*/ 38044350 h 69"/>
              <a:gd name="T18" fmla="*/ 13137245 w 21"/>
              <a:gd name="T19" fmla="*/ 39773881 h 69"/>
              <a:gd name="T20" fmla="*/ 11754421 w 21"/>
              <a:gd name="T21" fmla="*/ 36891836 h 69"/>
              <a:gd name="T22" fmla="*/ 7605948 w 21"/>
              <a:gd name="T23" fmla="*/ 29974475 h 69"/>
              <a:gd name="T24" fmla="*/ 6223124 w 21"/>
              <a:gd name="T25" fmla="*/ 22480856 h 69"/>
              <a:gd name="T26" fmla="*/ 6223124 w 21"/>
              <a:gd name="T27" fmla="*/ 15563494 h 69"/>
              <a:gd name="T28" fmla="*/ 10371596 w 21"/>
              <a:gd name="T29" fmla="*/ 11528936 h 69"/>
              <a:gd name="T30" fmla="*/ 13137245 w 21"/>
              <a:gd name="T31" fmla="*/ 9223149 h 69"/>
              <a:gd name="T32" fmla="*/ 14520069 w 21"/>
              <a:gd name="T33" fmla="*/ 6917362 h 69"/>
              <a:gd name="T34" fmla="*/ 11754421 w 21"/>
              <a:gd name="T35" fmla="*/ 0 h 69"/>
              <a:gd name="T36" fmla="*/ 6223124 w 21"/>
              <a:gd name="T37" fmla="*/ 1152514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 h="69">
                <a:moveTo>
                  <a:pt x="9" y="2"/>
                </a:moveTo>
                <a:lnTo>
                  <a:pt x="9" y="12"/>
                </a:lnTo>
                <a:lnTo>
                  <a:pt x="8" y="20"/>
                </a:lnTo>
                <a:lnTo>
                  <a:pt x="4" y="25"/>
                </a:lnTo>
                <a:lnTo>
                  <a:pt x="0" y="27"/>
                </a:lnTo>
                <a:lnTo>
                  <a:pt x="0" y="35"/>
                </a:lnTo>
                <a:lnTo>
                  <a:pt x="4" y="48"/>
                </a:lnTo>
                <a:lnTo>
                  <a:pt x="9" y="58"/>
                </a:lnTo>
                <a:lnTo>
                  <a:pt x="17" y="66"/>
                </a:lnTo>
                <a:lnTo>
                  <a:pt x="19" y="69"/>
                </a:lnTo>
                <a:lnTo>
                  <a:pt x="17" y="64"/>
                </a:lnTo>
                <a:lnTo>
                  <a:pt x="11" y="52"/>
                </a:lnTo>
                <a:lnTo>
                  <a:pt x="9" y="39"/>
                </a:lnTo>
                <a:lnTo>
                  <a:pt x="9" y="27"/>
                </a:lnTo>
                <a:lnTo>
                  <a:pt x="15" y="20"/>
                </a:lnTo>
                <a:lnTo>
                  <a:pt x="19" y="16"/>
                </a:lnTo>
                <a:lnTo>
                  <a:pt x="21" y="12"/>
                </a:lnTo>
                <a:lnTo>
                  <a:pt x="17" y="0"/>
                </a:lnTo>
                <a:lnTo>
                  <a:pt x="9" y="2"/>
                </a:lnTo>
                <a:close/>
              </a:path>
            </a:pathLst>
          </a:custGeom>
          <a:solidFill>
            <a:srgbClr val="FFF2DE"/>
          </a:solidFill>
          <a:ln w="0">
            <a:solidFill>
              <a:srgbClr val="000000"/>
            </a:solidFill>
            <a:prstDash val="solid"/>
            <a:round/>
            <a:headEnd/>
            <a:tailEnd/>
          </a:ln>
        </p:spPr>
        <p:txBody>
          <a:bodyPr/>
          <a:lstStyle/>
          <a:p>
            <a:endParaRPr lang="da-DK"/>
          </a:p>
        </p:txBody>
      </p:sp>
      <p:sp>
        <p:nvSpPr>
          <p:cNvPr id="23599" name="Freeform 47"/>
          <p:cNvSpPr>
            <a:spLocks/>
          </p:cNvSpPr>
          <p:nvPr/>
        </p:nvSpPr>
        <p:spPr bwMode="auto">
          <a:xfrm>
            <a:off x="590550" y="3502027"/>
            <a:ext cx="50800" cy="119063"/>
          </a:xfrm>
          <a:custGeom>
            <a:avLst/>
            <a:gdLst>
              <a:gd name="T0" fmla="*/ 39661898 w 63"/>
              <a:gd name="T1" fmla="*/ 0 h 159"/>
              <a:gd name="T2" fmla="*/ 28608463 w 63"/>
              <a:gd name="T3" fmla="*/ 7289801 h 159"/>
              <a:gd name="T4" fmla="*/ 22106870 w 63"/>
              <a:gd name="T5" fmla="*/ 16822329 h 159"/>
              <a:gd name="T6" fmla="*/ 18205752 w 63"/>
              <a:gd name="T7" fmla="*/ 28597585 h 159"/>
              <a:gd name="T8" fmla="*/ 16905111 w 63"/>
              <a:gd name="T9" fmla="*/ 41494579 h 159"/>
              <a:gd name="T10" fmla="*/ 16255194 w 63"/>
              <a:gd name="T11" fmla="*/ 55513311 h 159"/>
              <a:gd name="T12" fmla="*/ 13653911 w 63"/>
              <a:gd name="T13" fmla="*/ 68410305 h 159"/>
              <a:gd name="T14" fmla="*/ 8452959 w 63"/>
              <a:gd name="T15" fmla="*/ 79624692 h 159"/>
              <a:gd name="T16" fmla="*/ 0 w 63"/>
              <a:gd name="T17" fmla="*/ 89157220 h 159"/>
              <a:gd name="T18" fmla="*/ 8452959 w 63"/>
              <a:gd name="T19" fmla="*/ 85792754 h 159"/>
              <a:gd name="T20" fmla="*/ 14954552 w 63"/>
              <a:gd name="T21" fmla="*/ 81306550 h 159"/>
              <a:gd name="T22" fmla="*/ 23407511 w 63"/>
              <a:gd name="T23" fmla="*/ 70653033 h 159"/>
              <a:gd name="T24" fmla="*/ 27308629 w 63"/>
              <a:gd name="T25" fmla="*/ 58877777 h 159"/>
              <a:gd name="T26" fmla="*/ 28608463 w 63"/>
              <a:gd name="T27" fmla="*/ 45980783 h 159"/>
              <a:gd name="T28" fmla="*/ 29909105 w 63"/>
              <a:gd name="T29" fmla="*/ 20186795 h 159"/>
              <a:gd name="T30" fmla="*/ 33160305 w 63"/>
              <a:gd name="T31" fmla="*/ 10654266 h 159"/>
              <a:gd name="T32" fmla="*/ 40962540 w 63"/>
              <a:gd name="T33" fmla="*/ 2803597 h 159"/>
              <a:gd name="T34" fmla="*/ 39661898 w 63"/>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3" h="159">
                <a:moveTo>
                  <a:pt x="61" y="0"/>
                </a:moveTo>
                <a:lnTo>
                  <a:pt x="44" y="13"/>
                </a:lnTo>
                <a:lnTo>
                  <a:pt x="34" y="30"/>
                </a:lnTo>
                <a:lnTo>
                  <a:pt x="28" y="51"/>
                </a:lnTo>
                <a:lnTo>
                  <a:pt x="26" y="74"/>
                </a:lnTo>
                <a:lnTo>
                  <a:pt x="25" y="99"/>
                </a:lnTo>
                <a:lnTo>
                  <a:pt x="21" y="122"/>
                </a:lnTo>
                <a:lnTo>
                  <a:pt x="13" y="142"/>
                </a:lnTo>
                <a:lnTo>
                  <a:pt x="0" y="159"/>
                </a:lnTo>
                <a:lnTo>
                  <a:pt x="13" y="153"/>
                </a:lnTo>
                <a:lnTo>
                  <a:pt x="23" y="145"/>
                </a:lnTo>
                <a:lnTo>
                  <a:pt x="36" y="126"/>
                </a:lnTo>
                <a:lnTo>
                  <a:pt x="42" y="105"/>
                </a:lnTo>
                <a:lnTo>
                  <a:pt x="44" y="82"/>
                </a:lnTo>
                <a:lnTo>
                  <a:pt x="46" y="36"/>
                </a:lnTo>
                <a:lnTo>
                  <a:pt x="51" y="19"/>
                </a:lnTo>
                <a:lnTo>
                  <a:pt x="63" y="5"/>
                </a:lnTo>
                <a:lnTo>
                  <a:pt x="61" y="0"/>
                </a:lnTo>
                <a:close/>
              </a:path>
            </a:pathLst>
          </a:custGeom>
          <a:solidFill>
            <a:srgbClr val="FFF28C"/>
          </a:solidFill>
          <a:ln w="0">
            <a:solidFill>
              <a:srgbClr val="000000"/>
            </a:solidFill>
            <a:prstDash val="solid"/>
            <a:round/>
            <a:headEnd/>
            <a:tailEnd/>
          </a:ln>
        </p:spPr>
        <p:txBody>
          <a:bodyPr/>
          <a:lstStyle/>
          <a:p>
            <a:endParaRPr lang="da-DK"/>
          </a:p>
        </p:txBody>
      </p:sp>
      <p:sp>
        <p:nvSpPr>
          <p:cNvPr id="23600" name="Freeform 48"/>
          <p:cNvSpPr>
            <a:spLocks/>
          </p:cNvSpPr>
          <p:nvPr/>
        </p:nvSpPr>
        <p:spPr bwMode="auto">
          <a:xfrm>
            <a:off x="271463" y="3748088"/>
            <a:ext cx="311150" cy="176212"/>
          </a:xfrm>
          <a:custGeom>
            <a:avLst/>
            <a:gdLst>
              <a:gd name="T0" fmla="*/ 227171101 w 384"/>
              <a:gd name="T1" fmla="*/ 12822410 h 236"/>
              <a:gd name="T2" fmla="*/ 229140908 w 384"/>
              <a:gd name="T3" fmla="*/ 47945344 h 236"/>
              <a:gd name="T4" fmla="*/ 249494493 w 384"/>
              <a:gd name="T5" fmla="*/ 87528084 h 236"/>
              <a:gd name="T6" fmla="*/ 244242216 w 384"/>
              <a:gd name="T7" fmla="*/ 94218167 h 236"/>
              <a:gd name="T8" fmla="*/ 212726935 w 384"/>
              <a:gd name="T9" fmla="*/ 82510522 h 236"/>
              <a:gd name="T10" fmla="*/ 206817516 w 384"/>
              <a:gd name="T11" fmla="*/ 86412573 h 236"/>
              <a:gd name="T12" fmla="*/ 214039599 w 384"/>
              <a:gd name="T13" fmla="*/ 113172904 h 236"/>
              <a:gd name="T14" fmla="*/ 195655820 w 384"/>
              <a:gd name="T15" fmla="*/ 117632710 h 236"/>
              <a:gd name="T16" fmla="*/ 148383708 w 384"/>
              <a:gd name="T17" fmla="*/ 108155342 h 236"/>
              <a:gd name="T18" fmla="*/ 138534676 w 384"/>
              <a:gd name="T19" fmla="*/ 117632710 h 236"/>
              <a:gd name="T20" fmla="*/ 152322510 w 384"/>
              <a:gd name="T21" fmla="*/ 127110825 h 236"/>
              <a:gd name="T22" fmla="*/ 133282399 w 384"/>
              <a:gd name="T23" fmla="*/ 131570631 h 236"/>
              <a:gd name="T24" fmla="*/ 95858509 w 384"/>
              <a:gd name="T25" fmla="*/ 114288415 h 236"/>
              <a:gd name="T26" fmla="*/ 55151338 w 384"/>
              <a:gd name="T27" fmla="*/ 87528084 h 236"/>
              <a:gd name="T28" fmla="*/ 60403614 w 384"/>
              <a:gd name="T29" fmla="*/ 102580770 h 236"/>
              <a:gd name="T30" fmla="*/ 51868867 w 384"/>
              <a:gd name="T31" fmla="*/ 101465259 h 236"/>
              <a:gd name="T32" fmla="*/ 34141420 w 384"/>
              <a:gd name="T33" fmla="*/ 83625287 h 236"/>
              <a:gd name="T34" fmla="*/ 22323392 w 384"/>
              <a:gd name="T35" fmla="*/ 75820440 h 236"/>
              <a:gd name="T36" fmla="*/ 17727447 w 384"/>
              <a:gd name="T37" fmla="*/ 81395757 h 236"/>
              <a:gd name="T38" fmla="*/ 1313474 w 384"/>
              <a:gd name="T39" fmla="*/ 53519915 h 236"/>
              <a:gd name="T40" fmla="*/ 5909419 w 384"/>
              <a:gd name="T41" fmla="*/ 21185013 h 236"/>
              <a:gd name="T42" fmla="*/ 17727447 w 384"/>
              <a:gd name="T43" fmla="*/ 5575318 h 236"/>
              <a:gd name="T44" fmla="*/ 17727447 w 384"/>
              <a:gd name="T45" fmla="*/ 31220137 h 236"/>
              <a:gd name="T46" fmla="*/ 28889143 w 384"/>
              <a:gd name="T47" fmla="*/ 61882518 h 236"/>
              <a:gd name="T48" fmla="*/ 36767558 w 384"/>
              <a:gd name="T49" fmla="*/ 52405150 h 236"/>
              <a:gd name="T50" fmla="*/ 38737365 w 384"/>
              <a:gd name="T51" fmla="*/ 39582740 h 236"/>
              <a:gd name="T52" fmla="*/ 53837863 w 384"/>
              <a:gd name="T53" fmla="*/ 55750191 h 236"/>
              <a:gd name="T54" fmla="*/ 60403614 w 384"/>
              <a:gd name="T55" fmla="*/ 54635427 h 236"/>
              <a:gd name="T56" fmla="*/ 59090950 w 384"/>
              <a:gd name="T57" fmla="*/ 30105372 h 236"/>
              <a:gd name="T58" fmla="*/ 71565310 w 384"/>
              <a:gd name="T59" fmla="*/ 36237699 h 236"/>
              <a:gd name="T60" fmla="*/ 79444536 w 384"/>
              <a:gd name="T61" fmla="*/ 72475398 h 236"/>
              <a:gd name="T62" fmla="*/ 113585956 w 384"/>
              <a:gd name="T63" fmla="*/ 98677973 h 236"/>
              <a:gd name="T64" fmla="*/ 124746841 w 384"/>
              <a:gd name="T65" fmla="*/ 100350494 h 236"/>
              <a:gd name="T66" fmla="*/ 101767117 w 384"/>
              <a:gd name="T67" fmla="*/ 75820440 h 236"/>
              <a:gd name="T68" fmla="*/ 98484647 w 384"/>
              <a:gd name="T69" fmla="*/ 46830579 h 236"/>
              <a:gd name="T70" fmla="*/ 107020205 w 384"/>
              <a:gd name="T71" fmla="*/ 31220137 h 236"/>
              <a:gd name="T72" fmla="*/ 133282399 w 384"/>
              <a:gd name="T73" fmla="*/ 4459806 h 236"/>
              <a:gd name="T74" fmla="*/ 131312593 w 384"/>
              <a:gd name="T75" fmla="*/ 57980468 h 236"/>
              <a:gd name="T76" fmla="*/ 147726565 w 384"/>
              <a:gd name="T77" fmla="*/ 84740052 h 236"/>
              <a:gd name="T78" fmla="*/ 166110345 w 384"/>
              <a:gd name="T79" fmla="*/ 89757614 h 236"/>
              <a:gd name="T80" fmla="*/ 161514400 w 384"/>
              <a:gd name="T81" fmla="*/ 65227560 h 236"/>
              <a:gd name="T82" fmla="*/ 161514400 w 384"/>
              <a:gd name="T83" fmla="*/ 55750191 h 236"/>
              <a:gd name="T84" fmla="*/ 167423819 w 384"/>
              <a:gd name="T85" fmla="*/ 65227560 h 236"/>
              <a:gd name="T86" fmla="*/ 179241847 w 384"/>
              <a:gd name="T87" fmla="*/ 66343071 h 236"/>
              <a:gd name="T88" fmla="*/ 179241847 w 384"/>
              <a:gd name="T89" fmla="*/ 28989861 h 236"/>
              <a:gd name="T90" fmla="*/ 195655820 w 384"/>
              <a:gd name="T91" fmla="*/ 4459806 h 236"/>
              <a:gd name="T92" fmla="*/ 206817516 w 384"/>
              <a:gd name="T93" fmla="*/ 2230276 h 236"/>
              <a:gd name="T94" fmla="*/ 198939100 w 384"/>
              <a:gd name="T95" fmla="*/ 28989861 h 236"/>
              <a:gd name="T96" fmla="*/ 202878713 w 384"/>
              <a:gd name="T97" fmla="*/ 61882518 h 236"/>
              <a:gd name="T98" fmla="*/ 210757128 w 384"/>
              <a:gd name="T99" fmla="*/ 57980468 h 236"/>
              <a:gd name="T100" fmla="*/ 215353073 w 384"/>
              <a:gd name="T101" fmla="*/ 25644819 h 236"/>
              <a:gd name="T102" fmla="*/ 225858437 w 384"/>
              <a:gd name="T103" fmla="*/ 7247838 h 2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84" h="236">
                <a:moveTo>
                  <a:pt x="347" y="8"/>
                </a:moveTo>
                <a:lnTo>
                  <a:pt x="347" y="11"/>
                </a:lnTo>
                <a:lnTo>
                  <a:pt x="346" y="23"/>
                </a:lnTo>
                <a:lnTo>
                  <a:pt x="346" y="42"/>
                </a:lnTo>
                <a:lnTo>
                  <a:pt x="347" y="63"/>
                </a:lnTo>
                <a:lnTo>
                  <a:pt x="349" y="86"/>
                </a:lnTo>
                <a:lnTo>
                  <a:pt x="355" y="111"/>
                </a:lnTo>
                <a:lnTo>
                  <a:pt x="365" y="136"/>
                </a:lnTo>
                <a:lnTo>
                  <a:pt x="380" y="157"/>
                </a:lnTo>
                <a:lnTo>
                  <a:pt x="384" y="165"/>
                </a:lnTo>
                <a:lnTo>
                  <a:pt x="380" y="169"/>
                </a:lnTo>
                <a:lnTo>
                  <a:pt x="372" y="169"/>
                </a:lnTo>
                <a:lnTo>
                  <a:pt x="361" y="165"/>
                </a:lnTo>
                <a:lnTo>
                  <a:pt x="336" y="155"/>
                </a:lnTo>
                <a:lnTo>
                  <a:pt x="324" y="148"/>
                </a:lnTo>
                <a:lnTo>
                  <a:pt x="317" y="142"/>
                </a:lnTo>
                <a:lnTo>
                  <a:pt x="313" y="148"/>
                </a:lnTo>
                <a:lnTo>
                  <a:pt x="315" y="155"/>
                </a:lnTo>
                <a:lnTo>
                  <a:pt x="322" y="177"/>
                </a:lnTo>
                <a:lnTo>
                  <a:pt x="328" y="196"/>
                </a:lnTo>
                <a:lnTo>
                  <a:pt x="326" y="203"/>
                </a:lnTo>
                <a:lnTo>
                  <a:pt x="321" y="209"/>
                </a:lnTo>
                <a:lnTo>
                  <a:pt x="309" y="211"/>
                </a:lnTo>
                <a:lnTo>
                  <a:pt x="298" y="211"/>
                </a:lnTo>
                <a:lnTo>
                  <a:pt x="269" y="203"/>
                </a:lnTo>
                <a:lnTo>
                  <a:pt x="238" y="196"/>
                </a:lnTo>
                <a:lnTo>
                  <a:pt x="226" y="194"/>
                </a:lnTo>
                <a:lnTo>
                  <a:pt x="215" y="196"/>
                </a:lnTo>
                <a:lnTo>
                  <a:pt x="209" y="203"/>
                </a:lnTo>
                <a:lnTo>
                  <a:pt x="211" y="211"/>
                </a:lnTo>
                <a:lnTo>
                  <a:pt x="223" y="223"/>
                </a:lnTo>
                <a:lnTo>
                  <a:pt x="228" y="227"/>
                </a:lnTo>
                <a:lnTo>
                  <a:pt x="232" y="228"/>
                </a:lnTo>
                <a:lnTo>
                  <a:pt x="232" y="232"/>
                </a:lnTo>
                <a:lnTo>
                  <a:pt x="223" y="234"/>
                </a:lnTo>
                <a:lnTo>
                  <a:pt x="203" y="236"/>
                </a:lnTo>
                <a:lnTo>
                  <a:pt x="182" y="230"/>
                </a:lnTo>
                <a:lnTo>
                  <a:pt x="165" y="219"/>
                </a:lnTo>
                <a:lnTo>
                  <a:pt x="146" y="205"/>
                </a:lnTo>
                <a:lnTo>
                  <a:pt x="113" y="177"/>
                </a:lnTo>
                <a:lnTo>
                  <a:pt x="98" y="165"/>
                </a:lnTo>
                <a:lnTo>
                  <a:pt x="84" y="157"/>
                </a:lnTo>
                <a:lnTo>
                  <a:pt x="82" y="157"/>
                </a:lnTo>
                <a:lnTo>
                  <a:pt x="84" y="161"/>
                </a:lnTo>
                <a:lnTo>
                  <a:pt x="92" y="184"/>
                </a:lnTo>
                <a:lnTo>
                  <a:pt x="92" y="188"/>
                </a:lnTo>
                <a:lnTo>
                  <a:pt x="90" y="188"/>
                </a:lnTo>
                <a:lnTo>
                  <a:pt x="79" y="182"/>
                </a:lnTo>
                <a:lnTo>
                  <a:pt x="69" y="175"/>
                </a:lnTo>
                <a:lnTo>
                  <a:pt x="57" y="161"/>
                </a:lnTo>
                <a:lnTo>
                  <a:pt x="52" y="150"/>
                </a:lnTo>
                <a:lnTo>
                  <a:pt x="42" y="138"/>
                </a:lnTo>
                <a:lnTo>
                  <a:pt x="36" y="136"/>
                </a:lnTo>
                <a:lnTo>
                  <a:pt x="34" y="136"/>
                </a:lnTo>
                <a:lnTo>
                  <a:pt x="33" y="144"/>
                </a:lnTo>
                <a:lnTo>
                  <a:pt x="31" y="148"/>
                </a:lnTo>
                <a:lnTo>
                  <a:pt x="27" y="146"/>
                </a:lnTo>
                <a:lnTo>
                  <a:pt x="21" y="140"/>
                </a:lnTo>
                <a:lnTo>
                  <a:pt x="8" y="119"/>
                </a:lnTo>
                <a:lnTo>
                  <a:pt x="2" y="96"/>
                </a:lnTo>
                <a:lnTo>
                  <a:pt x="0" y="75"/>
                </a:lnTo>
                <a:lnTo>
                  <a:pt x="4" y="56"/>
                </a:lnTo>
                <a:lnTo>
                  <a:pt x="9" y="38"/>
                </a:lnTo>
                <a:lnTo>
                  <a:pt x="17" y="25"/>
                </a:lnTo>
                <a:lnTo>
                  <a:pt x="23" y="15"/>
                </a:lnTo>
                <a:lnTo>
                  <a:pt x="27" y="10"/>
                </a:lnTo>
                <a:lnTo>
                  <a:pt x="29" y="11"/>
                </a:lnTo>
                <a:lnTo>
                  <a:pt x="27" y="21"/>
                </a:lnTo>
                <a:lnTo>
                  <a:pt x="27" y="56"/>
                </a:lnTo>
                <a:lnTo>
                  <a:pt x="29" y="92"/>
                </a:lnTo>
                <a:lnTo>
                  <a:pt x="34" y="106"/>
                </a:lnTo>
                <a:lnTo>
                  <a:pt x="44" y="111"/>
                </a:lnTo>
                <a:lnTo>
                  <a:pt x="50" y="111"/>
                </a:lnTo>
                <a:lnTo>
                  <a:pt x="52" y="107"/>
                </a:lnTo>
                <a:lnTo>
                  <a:pt x="56" y="94"/>
                </a:lnTo>
                <a:lnTo>
                  <a:pt x="56" y="79"/>
                </a:lnTo>
                <a:lnTo>
                  <a:pt x="57" y="73"/>
                </a:lnTo>
                <a:lnTo>
                  <a:pt x="59" y="71"/>
                </a:lnTo>
                <a:lnTo>
                  <a:pt x="63" y="73"/>
                </a:lnTo>
                <a:lnTo>
                  <a:pt x="67" y="77"/>
                </a:lnTo>
                <a:lnTo>
                  <a:pt x="82" y="100"/>
                </a:lnTo>
                <a:lnTo>
                  <a:pt x="86" y="102"/>
                </a:lnTo>
                <a:lnTo>
                  <a:pt x="90" y="102"/>
                </a:lnTo>
                <a:lnTo>
                  <a:pt x="92" y="98"/>
                </a:lnTo>
                <a:lnTo>
                  <a:pt x="92" y="81"/>
                </a:lnTo>
                <a:lnTo>
                  <a:pt x="90" y="71"/>
                </a:lnTo>
                <a:lnTo>
                  <a:pt x="90" y="54"/>
                </a:lnTo>
                <a:lnTo>
                  <a:pt x="94" y="52"/>
                </a:lnTo>
                <a:lnTo>
                  <a:pt x="102" y="56"/>
                </a:lnTo>
                <a:lnTo>
                  <a:pt x="109" y="65"/>
                </a:lnTo>
                <a:lnTo>
                  <a:pt x="111" y="79"/>
                </a:lnTo>
                <a:lnTo>
                  <a:pt x="115" y="111"/>
                </a:lnTo>
                <a:lnTo>
                  <a:pt x="121" y="130"/>
                </a:lnTo>
                <a:lnTo>
                  <a:pt x="134" y="150"/>
                </a:lnTo>
                <a:lnTo>
                  <a:pt x="157" y="167"/>
                </a:lnTo>
                <a:lnTo>
                  <a:pt x="173" y="177"/>
                </a:lnTo>
                <a:lnTo>
                  <a:pt x="192" y="184"/>
                </a:lnTo>
                <a:lnTo>
                  <a:pt x="194" y="184"/>
                </a:lnTo>
                <a:lnTo>
                  <a:pt x="190" y="180"/>
                </a:lnTo>
                <a:lnTo>
                  <a:pt x="182" y="173"/>
                </a:lnTo>
                <a:lnTo>
                  <a:pt x="175" y="163"/>
                </a:lnTo>
                <a:lnTo>
                  <a:pt x="155" y="136"/>
                </a:lnTo>
                <a:lnTo>
                  <a:pt x="150" y="121"/>
                </a:lnTo>
                <a:lnTo>
                  <a:pt x="148" y="106"/>
                </a:lnTo>
                <a:lnTo>
                  <a:pt x="150" y="84"/>
                </a:lnTo>
                <a:lnTo>
                  <a:pt x="152" y="71"/>
                </a:lnTo>
                <a:lnTo>
                  <a:pt x="157" y="61"/>
                </a:lnTo>
                <a:lnTo>
                  <a:pt x="163" y="56"/>
                </a:lnTo>
                <a:lnTo>
                  <a:pt x="180" y="40"/>
                </a:lnTo>
                <a:lnTo>
                  <a:pt x="192" y="27"/>
                </a:lnTo>
                <a:lnTo>
                  <a:pt x="203" y="8"/>
                </a:lnTo>
                <a:lnTo>
                  <a:pt x="198" y="46"/>
                </a:lnTo>
                <a:lnTo>
                  <a:pt x="198" y="79"/>
                </a:lnTo>
                <a:lnTo>
                  <a:pt x="200" y="104"/>
                </a:lnTo>
                <a:lnTo>
                  <a:pt x="207" y="125"/>
                </a:lnTo>
                <a:lnTo>
                  <a:pt x="215" y="140"/>
                </a:lnTo>
                <a:lnTo>
                  <a:pt x="225" y="152"/>
                </a:lnTo>
                <a:lnTo>
                  <a:pt x="246" y="165"/>
                </a:lnTo>
                <a:lnTo>
                  <a:pt x="251" y="165"/>
                </a:lnTo>
                <a:lnTo>
                  <a:pt x="253" y="161"/>
                </a:lnTo>
                <a:lnTo>
                  <a:pt x="253" y="152"/>
                </a:lnTo>
                <a:lnTo>
                  <a:pt x="251" y="140"/>
                </a:lnTo>
                <a:lnTo>
                  <a:pt x="246" y="117"/>
                </a:lnTo>
                <a:lnTo>
                  <a:pt x="244" y="107"/>
                </a:lnTo>
                <a:lnTo>
                  <a:pt x="244" y="102"/>
                </a:lnTo>
                <a:lnTo>
                  <a:pt x="246" y="100"/>
                </a:lnTo>
                <a:lnTo>
                  <a:pt x="250" y="104"/>
                </a:lnTo>
                <a:lnTo>
                  <a:pt x="251" y="109"/>
                </a:lnTo>
                <a:lnTo>
                  <a:pt x="255" y="117"/>
                </a:lnTo>
                <a:lnTo>
                  <a:pt x="261" y="127"/>
                </a:lnTo>
                <a:lnTo>
                  <a:pt x="267" y="125"/>
                </a:lnTo>
                <a:lnTo>
                  <a:pt x="273" y="119"/>
                </a:lnTo>
                <a:lnTo>
                  <a:pt x="269" y="94"/>
                </a:lnTo>
                <a:lnTo>
                  <a:pt x="269" y="71"/>
                </a:lnTo>
                <a:lnTo>
                  <a:pt x="273" y="52"/>
                </a:lnTo>
                <a:lnTo>
                  <a:pt x="280" y="34"/>
                </a:lnTo>
                <a:lnTo>
                  <a:pt x="288" y="19"/>
                </a:lnTo>
                <a:lnTo>
                  <a:pt x="298" y="8"/>
                </a:lnTo>
                <a:lnTo>
                  <a:pt x="305" y="2"/>
                </a:lnTo>
                <a:lnTo>
                  <a:pt x="313" y="0"/>
                </a:lnTo>
                <a:lnTo>
                  <a:pt x="315" y="4"/>
                </a:lnTo>
                <a:lnTo>
                  <a:pt x="311" y="15"/>
                </a:lnTo>
                <a:lnTo>
                  <a:pt x="307" y="31"/>
                </a:lnTo>
                <a:lnTo>
                  <a:pt x="303" y="52"/>
                </a:lnTo>
                <a:lnTo>
                  <a:pt x="299" y="71"/>
                </a:lnTo>
                <a:lnTo>
                  <a:pt x="301" y="92"/>
                </a:lnTo>
                <a:lnTo>
                  <a:pt x="309" y="111"/>
                </a:lnTo>
                <a:lnTo>
                  <a:pt x="317" y="119"/>
                </a:lnTo>
                <a:lnTo>
                  <a:pt x="326" y="125"/>
                </a:lnTo>
                <a:lnTo>
                  <a:pt x="321" y="104"/>
                </a:lnTo>
                <a:lnTo>
                  <a:pt x="321" y="82"/>
                </a:lnTo>
                <a:lnTo>
                  <a:pt x="322" y="63"/>
                </a:lnTo>
                <a:lnTo>
                  <a:pt x="328" y="46"/>
                </a:lnTo>
                <a:lnTo>
                  <a:pt x="334" y="31"/>
                </a:lnTo>
                <a:lnTo>
                  <a:pt x="340" y="21"/>
                </a:lnTo>
                <a:lnTo>
                  <a:pt x="344" y="13"/>
                </a:lnTo>
                <a:lnTo>
                  <a:pt x="346" y="11"/>
                </a:lnTo>
                <a:lnTo>
                  <a:pt x="347" y="8"/>
                </a:lnTo>
                <a:close/>
              </a:path>
            </a:pathLst>
          </a:custGeom>
          <a:solidFill>
            <a:srgbClr val="FFF28C"/>
          </a:solidFill>
          <a:ln w="0">
            <a:solidFill>
              <a:srgbClr val="000000"/>
            </a:solidFill>
            <a:prstDash val="solid"/>
            <a:round/>
            <a:headEnd/>
            <a:tailEnd/>
          </a:ln>
        </p:spPr>
        <p:txBody>
          <a:bodyPr/>
          <a:lstStyle/>
          <a:p>
            <a:endParaRPr lang="da-DK"/>
          </a:p>
        </p:txBody>
      </p:sp>
      <p:sp>
        <p:nvSpPr>
          <p:cNvPr id="23601" name="Freeform 49"/>
          <p:cNvSpPr>
            <a:spLocks/>
          </p:cNvSpPr>
          <p:nvPr/>
        </p:nvSpPr>
        <p:spPr bwMode="auto">
          <a:xfrm>
            <a:off x="554039" y="3689352"/>
            <a:ext cx="36512" cy="49213"/>
          </a:xfrm>
          <a:custGeom>
            <a:avLst/>
            <a:gdLst>
              <a:gd name="T0" fmla="*/ 6583519 w 45"/>
              <a:gd name="T1" fmla="*/ 0 h 65"/>
              <a:gd name="T2" fmla="*/ 9216440 w 45"/>
              <a:gd name="T3" fmla="*/ 0 h 65"/>
              <a:gd name="T4" fmla="*/ 16457987 w 45"/>
              <a:gd name="T5" fmla="*/ 1146284 h 65"/>
              <a:gd name="T6" fmla="*/ 24358372 w 45"/>
              <a:gd name="T7" fmla="*/ 5732179 h 65"/>
              <a:gd name="T8" fmla="*/ 26991293 w 45"/>
              <a:gd name="T9" fmla="*/ 9744931 h 65"/>
              <a:gd name="T10" fmla="*/ 29625025 w 45"/>
              <a:gd name="T11" fmla="*/ 16624151 h 65"/>
              <a:gd name="T12" fmla="*/ 29625025 w 45"/>
              <a:gd name="T13" fmla="*/ 22929472 h 65"/>
              <a:gd name="T14" fmla="*/ 28308159 w 45"/>
              <a:gd name="T15" fmla="*/ 27515367 h 65"/>
              <a:gd name="T16" fmla="*/ 21724640 w 45"/>
              <a:gd name="T17" fmla="*/ 35540871 h 65"/>
              <a:gd name="T18" fmla="*/ 13167039 w 45"/>
              <a:gd name="T19" fmla="*/ 37260298 h 65"/>
              <a:gd name="T20" fmla="*/ 3949787 w 45"/>
              <a:gd name="T21" fmla="*/ 36114014 h 65"/>
              <a:gd name="T22" fmla="*/ 0 w 45"/>
              <a:gd name="T23" fmla="*/ 33247546 h 65"/>
              <a:gd name="T24" fmla="*/ 0 w 45"/>
              <a:gd name="T25" fmla="*/ 30954977 h 65"/>
              <a:gd name="T26" fmla="*/ 5266653 w 45"/>
              <a:gd name="T27" fmla="*/ 29807936 h 65"/>
              <a:gd name="T28" fmla="*/ 11850172 w 45"/>
              <a:gd name="T29" fmla="*/ 27515367 h 65"/>
              <a:gd name="T30" fmla="*/ 15141932 w 45"/>
              <a:gd name="T31" fmla="*/ 22929472 h 65"/>
              <a:gd name="T32" fmla="*/ 16457987 w 45"/>
              <a:gd name="T33" fmla="*/ 16624151 h 65"/>
              <a:gd name="T34" fmla="*/ 15141932 w 45"/>
              <a:gd name="T35" fmla="*/ 8025505 h 65"/>
              <a:gd name="T36" fmla="*/ 10533306 w 45"/>
              <a:gd name="T37" fmla="*/ 4585894 h 65"/>
              <a:gd name="T38" fmla="*/ 6583519 w 45"/>
              <a:gd name="T39" fmla="*/ 2292569 h 65"/>
              <a:gd name="T40" fmla="*/ 3949787 w 45"/>
              <a:gd name="T41" fmla="*/ 2292569 h 65"/>
              <a:gd name="T42" fmla="*/ 6583519 w 45"/>
              <a:gd name="T43" fmla="*/ 0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 h="65">
                <a:moveTo>
                  <a:pt x="10" y="0"/>
                </a:moveTo>
                <a:lnTo>
                  <a:pt x="14" y="0"/>
                </a:lnTo>
                <a:lnTo>
                  <a:pt x="25" y="2"/>
                </a:lnTo>
                <a:lnTo>
                  <a:pt x="37" y="10"/>
                </a:lnTo>
                <a:lnTo>
                  <a:pt x="41" y="17"/>
                </a:lnTo>
                <a:lnTo>
                  <a:pt x="45" y="29"/>
                </a:lnTo>
                <a:lnTo>
                  <a:pt x="45" y="40"/>
                </a:lnTo>
                <a:lnTo>
                  <a:pt x="43" y="48"/>
                </a:lnTo>
                <a:lnTo>
                  <a:pt x="33" y="62"/>
                </a:lnTo>
                <a:lnTo>
                  <a:pt x="20" y="65"/>
                </a:lnTo>
                <a:lnTo>
                  <a:pt x="6" y="63"/>
                </a:lnTo>
                <a:lnTo>
                  <a:pt x="0" y="58"/>
                </a:lnTo>
                <a:lnTo>
                  <a:pt x="0" y="54"/>
                </a:lnTo>
                <a:lnTo>
                  <a:pt x="8" y="52"/>
                </a:lnTo>
                <a:lnTo>
                  <a:pt x="18" y="48"/>
                </a:lnTo>
                <a:lnTo>
                  <a:pt x="23" y="40"/>
                </a:lnTo>
                <a:lnTo>
                  <a:pt x="25" y="29"/>
                </a:lnTo>
                <a:lnTo>
                  <a:pt x="23" y="14"/>
                </a:lnTo>
                <a:lnTo>
                  <a:pt x="16" y="8"/>
                </a:lnTo>
                <a:lnTo>
                  <a:pt x="10" y="4"/>
                </a:lnTo>
                <a:lnTo>
                  <a:pt x="6" y="4"/>
                </a:lnTo>
                <a:lnTo>
                  <a:pt x="10" y="0"/>
                </a:lnTo>
                <a:close/>
              </a:path>
            </a:pathLst>
          </a:custGeom>
          <a:solidFill>
            <a:srgbClr val="FFF28C"/>
          </a:solidFill>
          <a:ln w="0">
            <a:solidFill>
              <a:srgbClr val="000000"/>
            </a:solidFill>
            <a:prstDash val="solid"/>
            <a:round/>
            <a:headEnd/>
            <a:tailEnd/>
          </a:ln>
        </p:spPr>
        <p:txBody>
          <a:bodyPr/>
          <a:lstStyle/>
          <a:p>
            <a:endParaRPr lang="da-DK"/>
          </a:p>
        </p:txBody>
      </p:sp>
      <p:sp>
        <p:nvSpPr>
          <p:cNvPr id="23602" name="Freeform 50"/>
          <p:cNvSpPr>
            <a:spLocks/>
          </p:cNvSpPr>
          <p:nvPr/>
        </p:nvSpPr>
        <p:spPr bwMode="auto">
          <a:xfrm>
            <a:off x="450850" y="3375027"/>
            <a:ext cx="325438" cy="100013"/>
          </a:xfrm>
          <a:custGeom>
            <a:avLst/>
            <a:gdLst>
              <a:gd name="T0" fmla="*/ 173222288 w 401"/>
              <a:gd name="T1" fmla="*/ 67404284 h 134"/>
              <a:gd name="T2" fmla="*/ 144242075 w 401"/>
              <a:gd name="T3" fmla="*/ 73531946 h 134"/>
              <a:gd name="T4" fmla="*/ 141607731 w 401"/>
              <a:gd name="T5" fmla="*/ 73531946 h 134"/>
              <a:gd name="T6" fmla="*/ 147535410 w 401"/>
              <a:gd name="T7" fmla="*/ 62947734 h 134"/>
              <a:gd name="T8" fmla="*/ 146218238 w 401"/>
              <a:gd name="T9" fmla="*/ 59605509 h 134"/>
              <a:gd name="T10" fmla="*/ 129093382 w 401"/>
              <a:gd name="T11" fmla="*/ 62947734 h 134"/>
              <a:gd name="T12" fmla="*/ 117238025 w 401"/>
              <a:gd name="T13" fmla="*/ 69075397 h 134"/>
              <a:gd name="T14" fmla="*/ 115920853 w 401"/>
              <a:gd name="T15" fmla="*/ 57377607 h 134"/>
              <a:gd name="T16" fmla="*/ 106040848 w 401"/>
              <a:gd name="T17" fmla="*/ 56263283 h 134"/>
              <a:gd name="T18" fmla="*/ 81012961 w 401"/>
              <a:gd name="T19" fmla="*/ 65176382 h 134"/>
              <a:gd name="T20" fmla="*/ 78377806 w 401"/>
              <a:gd name="T21" fmla="*/ 59605509 h 134"/>
              <a:gd name="T22" fmla="*/ 82330133 w 401"/>
              <a:gd name="T23" fmla="*/ 52363523 h 134"/>
              <a:gd name="T24" fmla="*/ 66522449 w 401"/>
              <a:gd name="T25" fmla="*/ 53477847 h 134"/>
              <a:gd name="T26" fmla="*/ 46763249 w 401"/>
              <a:gd name="T27" fmla="*/ 66290706 h 134"/>
              <a:gd name="T28" fmla="*/ 38859407 w 401"/>
              <a:gd name="T29" fmla="*/ 74646270 h 134"/>
              <a:gd name="T30" fmla="*/ 40177391 w 401"/>
              <a:gd name="T31" fmla="*/ 61834157 h 134"/>
              <a:gd name="T32" fmla="*/ 42811734 w 401"/>
              <a:gd name="T33" fmla="*/ 44564748 h 134"/>
              <a:gd name="T34" fmla="*/ 41494562 w 401"/>
              <a:gd name="T35" fmla="*/ 43451170 h 134"/>
              <a:gd name="T36" fmla="*/ 28980213 w 401"/>
              <a:gd name="T37" fmla="*/ 46793396 h 134"/>
              <a:gd name="T38" fmla="*/ 3293335 w 401"/>
              <a:gd name="T39" fmla="*/ 55148959 h 134"/>
              <a:gd name="T40" fmla="*/ 5927679 w 401"/>
              <a:gd name="T41" fmla="*/ 49021297 h 134"/>
              <a:gd name="T42" fmla="*/ 13831521 w 401"/>
              <a:gd name="T43" fmla="*/ 40665734 h 134"/>
              <a:gd name="T44" fmla="*/ 1317172 w 401"/>
              <a:gd name="T45" fmla="*/ 33980536 h 134"/>
              <a:gd name="T46" fmla="*/ 12514349 w 401"/>
              <a:gd name="T47" fmla="*/ 28410409 h 134"/>
              <a:gd name="T48" fmla="*/ 44128906 w 401"/>
              <a:gd name="T49" fmla="*/ 16711874 h 134"/>
              <a:gd name="T50" fmla="*/ 86940640 w 401"/>
              <a:gd name="T51" fmla="*/ 5013338 h 134"/>
              <a:gd name="T52" fmla="*/ 136338233 w 401"/>
              <a:gd name="T53" fmla="*/ 0 h 134"/>
              <a:gd name="T54" fmla="*/ 180467139 w 401"/>
              <a:gd name="T55" fmla="*/ 1671113 h 134"/>
              <a:gd name="T56" fmla="*/ 217351194 w 401"/>
              <a:gd name="T57" fmla="*/ 7241986 h 134"/>
              <a:gd name="T58" fmla="*/ 243696252 w 401"/>
              <a:gd name="T59" fmla="*/ 17826198 h 134"/>
              <a:gd name="T60" fmla="*/ 264114444 w 401"/>
              <a:gd name="T61" fmla="*/ 33980536 h 134"/>
              <a:gd name="T62" fmla="*/ 247648579 w 401"/>
              <a:gd name="T63" fmla="*/ 26739297 h 134"/>
              <a:gd name="T64" fmla="*/ 236451402 w 401"/>
              <a:gd name="T65" fmla="*/ 24510649 h 134"/>
              <a:gd name="T66" fmla="*/ 229865543 w 401"/>
              <a:gd name="T67" fmla="*/ 27852874 h 134"/>
              <a:gd name="T68" fmla="*/ 236451402 w 401"/>
              <a:gd name="T69" fmla="*/ 32866959 h 134"/>
              <a:gd name="T70" fmla="*/ 255552421 w 401"/>
              <a:gd name="T71" fmla="*/ 49021297 h 134"/>
              <a:gd name="T72" fmla="*/ 262797272 w 401"/>
              <a:gd name="T73" fmla="*/ 55148959 h 134"/>
              <a:gd name="T74" fmla="*/ 241720901 w 401"/>
              <a:gd name="T75" fmla="*/ 51249945 h 134"/>
              <a:gd name="T76" fmla="*/ 214716851 w 401"/>
              <a:gd name="T77" fmla="*/ 51249945 h 134"/>
              <a:gd name="T78" fmla="*/ 202202502 w 401"/>
              <a:gd name="T79" fmla="*/ 58491185 h 134"/>
              <a:gd name="T80" fmla="*/ 196933003 w 401"/>
              <a:gd name="T81" fmla="*/ 65176382 h 134"/>
              <a:gd name="T82" fmla="*/ 188370981 w 401"/>
              <a:gd name="T83" fmla="*/ 67404284 h 1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01" h="134">
                <a:moveTo>
                  <a:pt x="286" y="121"/>
                </a:moveTo>
                <a:lnTo>
                  <a:pt x="263" y="121"/>
                </a:lnTo>
                <a:lnTo>
                  <a:pt x="240" y="124"/>
                </a:lnTo>
                <a:lnTo>
                  <a:pt x="219" y="132"/>
                </a:lnTo>
                <a:lnTo>
                  <a:pt x="215" y="134"/>
                </a:lnTo>
                <a:lnTo>
                  <a:pt x="215" y="132"/>
                </a:lnTo>
                <a:lnTo>
                  <a:pt x="219" y="123"/>
                </a:lnTo>
                <a:lnTo>
                  <a:pt x="224" y="113"/>
                </a:lnTo>
                <a:lnTo>
                  <a:pt x="228" y="107"/>
                </a:lnTo>
                <a:lnTo>
                  <a:pt x="222" y="107"/>
                </a:lnTo>
                <a:lnTo>
                  <a:pt x="211" y="109"/>
                </a:lnTo>
                <a:lnTo>
                  <a:pt x="196" y="113"/>
                </a:lnTo>
                <a:lnTo>
                  <a:pt x="182" y="123"/>
                </a:lnTo>
                <a:lnTo>
                  <a:pt x="178" y="124"/>
                </a:lnTo>
                <a:lnTo>
                  <a:pt x="176" y="124"/>
                </a:lnTo>
                <a:lnTo>
                  <a:pt x="176" y="103"/>
                </a:lnTo>
                <a:lnTo>
                  <a:pt x="173" y="103"/>
                </a:lnTo>
                <a:lnTo>
                  <a:pt x="161" y="101"/>
                </a:lnTo>
                <a:lnTo>
                  <a:pt x="144" y="105"/>
                </a:lnTo>
                <a:lnTo>
                  <a:pt x="123" y="117"/>
                </a:lnTo>
                <a:lnTo>
                  <a:pt x="119" y="117"/>
                </a:lnTo>
                <a:lnTo>
                  <a:pt x="119" y="107"/>
                </a:lnTo>
                <a:lnTo>
                  <a:pt x="123" y="98"/>
                </a:lnTo>
                <a:lnTo>
                  <a:pt x="125" y="94"/>
                </a:lnTo>
                <a:lnTo>
                  <a:pt x="119" y="94"/>
                </a:lnTo>
                <a:lnTo>
                  <a:pt x="101" y="96"/>
                </a:lnTo>
                <a:lnTo>
                  <a:pt x="82" y="107"/>
                </a:lnTo>
                <a:lnTo>
                  <a:pt x="71" y="119"/>
                </a:lnTo>
                <a:lnTo>
                  <a:pt x="61" y="132"/>
                </a:lnTo>
                <a:lnTo>
                  <a:pt x="59" y="134"/>
                </a:lnTo>
                <a:lnTo>
                  <a:pt x="59" y="130"/>
                </a:lnTo>
                <a:lnTo>
                  <a:pt x="61" y="111"/>
                </a:lnTo>
                <a:lnTo>
                  <a:pt x="63" y="88"/>
                </a:lnTo>
                <a:lnTo>
                  <a:pt x="65" y="80"/>
                </a:lnTo>
                <a:lnTo>
                  <a:pt x="65" y="78"/>
                </a:lnTo>
                <a:lnTo>
                  <a:pt x="63" y="78"/>
                </a:lnTo>
                <a:lnTo>
                  <a:pt x="59" y="80"/>
                </a:lnTo>
                <a:lnTo>
                  <a:pt x="44" y="84"/>
                </a:lnTo>
                <a:lnTo>
                  <a:pt x="7" y="99"/>
                </a:lnTo>
                <a:lnTo>
                  <a:pt x="5" y="99"/>
                </a:lnTo>
                <a:lnTo>
                  <a:pt x="5" y="98"/>
                </a:lnTo>
                <a:lnTo>
                  <a:pt x="9" y="88"/>
                </a:lnTo>
                <a:lnTo>
                  <a:pt x="17" y="76"/>
                </a:lnTo>
                <a:lnTo>
                  <a:pt x="21" y="73"/>
                </a:lnTo>
                <a:lnTo>
                  <a:pt x="0" y="61"/>
                </a:lnTo>
                <a:lnTo>
                  <a:pt x="2" y="61"/>
                </a:lnTo>
                <a:lnTo>
                  <a:pt x="5" y="59"/>
                </a:lnTo>
                <a:lnTo>
                  <a:pt x="19" y="51"/>
                </a:lnTo>
                <a:lnTo>
                  <a:pt x="38" y="42"/>
                </a:lnTo>
                <a:lnTo>
                  <a:pt x="67" y="30"/>
                </a:lnTo>
                <a:lnTo>
                  <a:pt x="98" y="19"/>
                </a:lnTo>
                <a:lnTo>
                  <a:pt x="132" y="9"/>
                </a:lnTo>
                <a:lnTo>
                  <a:pt x="169" y="2"/>
                </a:lnTo>
                <a:lnTo>
                  <a:pt x="207" y="0"/>
                </a:lnTo>
                <a:lnTo>
                  <a:pt x="244" y="0"/>
                </a:lnTo>
                <a:lnTo>
                  <a:pt x="274" y="3"/>
                </a:lnTo>
                <a:lnTo>
                  <a:pt x="303" y="7"/>
                </a:lnTo>
                <a:lnTo>
                  <a:pt x="330" y="13"/>
                </a:lnTo>
                <a:lnTo>
                  <a:pt x="351" y="21"/>
                </a:lnTo>
                <a:lnTo>
                  <a:pt x="370" y="32"/>
                </a:lnTo>
                <a:lnTo>
                  <a:pt x="388" y="46"/>
                </a:lnTo>
                <a:lnTo>
                  <a:pt x="401" y="61"/>
                </a:lnTo>
                <a:lnTo>
                  <a:pt x="388" y="51"/>
                </a:lnTo>
                <a:lnTo>
                  <a:pt x="376" y="48"/>
                </a:lnTo>
                <a:lnTo>
                  <a:pt x="367" y="46"/>
                </a:lnTo>
                <a:lnTo>
                  <a:pt x="359" y="44"/>
                </a:lnTo>
                <a:lnTo>
                  <a:pt x="351" y="48"/>
                </a:lnTo>
                <a:lnTo>
                  <a:pt x="349" y="50"/>
                </a:lnTo>
                <a:lnTo>
                  <a:pt x="351" y="51"/>
                </a:lnTo>
                <a:lnTo>
                  <a:pt x="359" y="59"/>
                </a:lnTo>
                <a:lnTo>
                  <a:pt x="378" y="78"/>
                </a:lnTo>
                <a:lnTo>
                  <a:pt x="388" y="88"/>
                </a:lnTo>
                <a:lnTo>
                  <a:pt x="395" y="96"/>
                </a:lnTo>
                <a:lnTo>
                  <a:pt x="399" y="99"/>
                </a:lnTo>
                <a:lnTo>
                  <a:pt x="395" y="99"/>
                </a:lnTo>
                <a:lnTo>
                  <a:pt x="367" y="92"/>
                </a:lnTo>
                <a:lnTo>
                  <a:pt x="343" y="90"/>
                </a:lnTo>
                <a:lnTo>
                  <a:pt x="326" y="92"/>
                </a:lnTo>
                <a:lnTo>
                  <a:pt x="315" y="98"/>
                </a:lnTo>
                <a:lnTo>
                  <a:pt x="307" y="105"/>
                </a:lnTo>
                <a:lnTo>
                  <a:pt x="301" y="111"/>
                </a:lnTo>
                <a:lnTo>
                  <a:pt x="299" y="117"/>
                </a:lnTo>
                <a:lnTo>
                  <a:pt x="299" y="119"/>
                </a:lnTo>
                <a:lnTo>
                  <a:pt x="286" y="121"/>
                </a:lnTo>
                <a:close/>
              </a:path>
            </a:pathLst>
          </a:custGeom>
          <a:solidFill>
            <a:srgbClr val="FFF2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03" name="Freeform 51"/>
          <p:cNvSpPr>
            <a:spLocks/>
          </p:cNvSpPr>
          <p:nvPr/>
        </p:nvSpPr>
        <p:spPr bwMode="auto">
          <a:xfrm>
            <a:off x="741364" y="4140202"/>
            <a:ext cx="339725" cy="195263"/>
          </a:xfrm>
          <a:custGeom>
            <a:avLst/>
            <a:gdLst>
              <a:gd name="T0" fmla="*/ 118331326 w 419"/>
              <a:gd name="T1" fmla="*/ 23507870 h 261"/>
              <a:gd name="T2" fmla="*/ 191959219 w 419"/>
              <a:gd name="T3" fmla="*/ 0 h 261"/>
              <a:gd name="T4" fmla="*/ 222199609 w 419"/>
              <a:gd name="T5" fmla="*/ 3358374 h 261"/>
              <a:gd name="T6" fmla="*/ 248495459 w 419"/>
              <a:gd name="T7" fmla="*/ 23507870 h 261"/>
              <a:gd name="T8" fmla="*/ 272819445 w 419"/>
              <a:gd name="T9" fmla="*/ 50373365 h 261"/>
              <a:gd name="T10" fmla="*/ 249810576 w 419"/>
              <a:gd name="T11" fmla="*/ 52612531 h 261"/>
              <a:gd name="T12" fmla="*/ 243236614 w 419"/>
              <a:gd name="T13" fmla="*/ 52612531 h 261"/>
              <a:gd name="T14" fmla="*/ 242579055 w 419"/>
              <a:gd name="T15" fmla="*/ 66604883 h 261"/>
              <a:gd name="T16" fmla="*/ 222199609 w 419"/>
              <a:gd name="T17" fmla="*/ 85074817 h 261"/>
              <a:gd name="T18" fmla="*/ 196561317 w 419"/>
              <a:gd name="T19" fmla="*/ 97947961 h 261"/>
              <a:gd name="T20" fmla="*/ 190644913 w 419"/>
              <a:gd name="T21" fmla="*/ 102985896 h 261"/>
              <a:gd name="T22" fmla="*/ 165006622 w 419"/>
              <a:gd name="T23" fmla="*/ 124814204 h 261"/>
              <a:gd name="T24" fmla="*/ 118331326 w 419"/>
              <a:gd name="T25" fmla="*/ 137687348 h 261"/>
              <a:gd name="T26" fmla="*/ 78229992 w 419"/>
              <a:gd name="T27" fmla="*/ 142724535 h 261"/>
              <a:gd name="T28" fmla="*/ 27610967 w 419"/>
              <a:gd name="T29" fmla="*/ 111941061 h 261"/>
              <a:gd name="T30" fmla="*/ 75600569 w 419"/>
              <a:gd name="T31" fmla="*/ 115299435 h 261"/>
              <a:gd name="T32" fmla="*/ 111099805 w 419"/>
              <a:gd name="T33" fmla="*/ 95709543 h 261"/>
              <a:gd name="T34" fmla="*/ 141340194 w 419"/>
              <a:gd name="T35" fmla="*/ 91231961 h 261"/>
              <a:gd name="T36" fmla="*/ 159089407 w 419"/>
              <a:gd name="T37" fmla="*/ 102985896 h 261"/>
              <a:gd name="T38" fmla="*/ 178154547 w 419"/>
              <a:gd name="T39" fmla="*/ 93470378 h 261"/>
              <a:gd name="T40" fmla="*/ 197876434 w 419"/>
              <a:gd name="T41" fmla="*/ 77239609 h 261"/>
              <a:gd name="T42" fmla="*/ 215625647 w 419"/>
              <a:gd name="T43" fmla="*/ 74440839 h 261"/>
              <a:gd name="T44" fmla="*/ 222199609 w 419"/>
              <a:gd name="T45" fmla="*/ 58209322 h 261"/>
              <a:gd name="T46" fmla="*/ 236005093 w 419"/>
              <a:gd name="T47" fmla="*/ 57090113 h 261"/>
              <a:gd name="T48" fmla="*/ 230746247 w 419"/>
              <a:gd name="T49" fmla="*/ 51492574 h 261"/>
              <a:gd name="T50" fmla="*/ 199190740 w 419"/>
              <a:gd name="T51" fmla="*/ 58209322 h 261"/>
              <a:gd name="T52" fmla="*/ 193274336 w 419"/>
              <a:gd name="T53" fmla="*/ 61567696 h 261"/>
              <a:gd name="T54" fmla="*/ 164349063 w 419"/>
              <a:gd name="T55" fmla="*/ 80597235 h 261"/>
              <a:gd name="T56" fmla="*/ 161719640 w 419"/>
              <a:gd name="T57" fmla="*/ 76119652 h 261"/>
              <a:gd name="T58" fmla="*/ 176839430 w 419"/>
              <a:gd name="T59" fmla="*/ 48134948 h 261"/>
              <a:gd name="T60" fmla="*/ 184070951 w 419"/>
              <a:gd name="T61" fmla="*/ 38619430 h 261"/>
              <a:gd name="T62" fmla="*/ 232060553 w 419"/>
              <a:gd name="T63" fmla="*/ 38619430 h 261"/>
              <a:gd name="T64" fmla="*/ 244550920 w 419"/>
              <a:gd name="T65" fmla="*/ 45336178 h 261"/>
              <a:gd name="T66" fmla="*/ 267559788 w 419"/>
              <a:gd name="T67" fmla="*/ 46455387 h 261"/>
              <a:gd name="T68" fmla="*/ 249810576 w 419"/>
              <a:gd name="T69" fmla="*/ 32463035 h 261"/>
              <a:gd name="T70" fmla="*/ 179468853 w 419"/>
              <a:gd name="T71" fmla="*/ 25746287 h 261"/>
              <a:gd name="T72" fmla="*/ 238634516 w 419"/>
              <a:gd name="T73" fmla="*/ 20709100 h 261"/>
              <a:gd name="T74" fmla="*/ 214311341 w 419"/>
              <a:gd name="T75" fmla="*/ 5596791 h 261"/>
              <a:gd name="T76" fmla="*/ 190644913 w 419"/>
              <a:gd name="T77" fmla="*/ 6716748 h 261"/>
              <a:gd name="T78" fmla="*/ 146599040 w 419"/>
              <a:gd name="T79" fmla="*/ 26865496 h 261"/>
              <a:gd name="T80" fmla="*/ 156459984 w 419"/>
              <a:gd name="T81" fmla="*/ 29104661 h 261"/>
              <a:gd name="T82" fmla="*/ 165006622 w 419"/>
              <a:gd name="T83" fmla="*/ 26865496 h 261"/>
              <a:gd name="T84" fmla="*/ 155145678 w 419"/>
              <a:gd name="T85" fmla="*/ 40858596 h 261"/>
              <a:gd name="T86" fmla="*/ 146599040 w 419"/>
              <a:gd name="T87" fmla="*/ 37500222 h 261"/>
              <a:gd name="T88" fmla="*/ 130164134 w 419"/>
              <a:gd name="T89" fmla="*/ 41977804 h 261"/>
              <a:gd name="T90" fmla="*/ 103211536 w 419"/>
              <a:gd name="T91" fmla="*/ 63246509 h 261"/>
              <a:gd name="T92" fmla="*/ 94664898 w 419"/>
              <a:gd name="T93" fmla="*/ 80597235 h 261"/>
              <a:gd name="T94" fmla="*/ 97294321 w 419"/>
              <a:gd name="T95" fmla="*/ 90112752 h 261"/>
              <a:gd name="T96" fmla="*/ 83489648 w 419"/>
              <a:gd name="T97" fmla="*/ 92351170 h 261"/>
              <a:gd name="T98" fmla="*/ 59165663 w 419"/>
              <a:gd name="T99" fmla="*/ 83955609 h 261"/>
              <a:gd name="T100" fmla="*/ 55221123 w 419"/>
              <a:gd name="T101" fmla="*/ 88992796 h 261"/>
              <a:gd name="T102" fmla="*/ 55221123 w 419"/>
              <a:gd name="T103" fmla="*/ 101306335 h 261"/>
              <a:gd name="T104" fmla="*/ 49304719 w 419"/>
              <a:gd name="T105" fmla="*/ 86194774 h 261"/>
              <a:gd name="T106" fmla="*/ 0 w 419"/>
              <a:gd name="T107" fmla="*/ 75000443 h 2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19" h="261">
                <a:moveTo>
                  <a:pt x="0" y="134"/>
                </a:moveTo>
                <a:lnTo>
                  <a:pt x="90" y="134"/>
                </a:lnTo>
                <a:lnTo>
                  <a:pt x="180" y="42"/>
                </a:lnTo>
                <a:lnTo>
                  <a:pt x="207" y="15"/>
                </a:lnTo>
                <a:lnTo>
                  <a:pt x="234" y="10"/>
                </a:lnTo>
                <a:lnTo>
                  <a:pt x="292" y="0"/>
                </a:lnTo>
                <a:lnTo>
                  <a:pt x="299" y="0"/>
                </a:lnTo>
                <a:lnTo>
                  <a:pt x="317" y="2"/>
                </a:lnTo>
                <a:lnTo>
                  <a:pt x="338" y="6"/>
                </a:lnTo>
                <a:lnTo>
                  <a:pt x="353" y="14"/>
                </a:lnTo>
                <a:lnTo>
                  <a:pt x="370" y="33"/>
                </a:lnTo>
                <a:lnTo>
                  <a:pt x="378" y="42"/>
                </a:lnTo>
                <a:lnTo>
                  <a:pt x="382" y="46"/>
                </a:lnTo>
                <a:lnTo>
                  <a:pt x="419" y="85"/>
                </a:lnTo>
                <a:lnTo>
                  <a:pt x="415" y="90"/>
                </a:lnTo>
                <a:lnTo>
                  <a:pt x="409" y="94"/>
                </a:lnTo>
                <a:lnTo>
                  <a:pt x="401" y="96"/>
                </a:lnTo>
                <a:lnTo>
                  <a:pt x="380" y="94"/>
                </a:lnTo>
                <a:lnTo>
                  <a:pt x="372" y="92"/>
                </a:lnTo>
                <a:lnTo>
                  <a:pt x="369" y="92"/>
                </a:lnTo>
                <a:lnTo>
                  <a:pt x="370" y="94"/>
                </a:lnTo>
                <a:lnTo>
                  <a:pt x="372" y="100"/>
                </a:lnTo>
                <a:lnTo>
                  <a:pt x="372" y="108"/>
                </a:lnTo>
                <a:lnTo>
                  <a:pt x="369" y="119"/>
                </a:lnTo>
                <a:lnTo>
                  <a:pt x="357" y="134"/>
                </a:lnTo>
                <a:lnTo>
                  <a:pt x="347" y="142"/>
                </a:lnTo>
                <a:lnTo>
                  <a:pt x="338" y="152"/>
                </a:lnTo>
                <a:lnTo>
                  <a:pt x="324" y="163"/>
                </a:lnTo>
                <a:lnTo>
                  <a:pt x="311" y="171"/>
                </a:lnTo>
                <a:lnTo>
                  <a:pt x="299" y="175"/>
                </a:lnTo>
                <a:lnTo>
                  <a:pt x="296" y="177"/>
                </a:lnTo>
                <a:lnTo>
                  <a:pt x="294" y="179"/>
                </a:lnTo>
                <a:lnTo>
                  <a:pt x="290" y="184"/>
                </a:lnTo>
                <a:lnTo>
                  <a:pt x="284" y="194"/>
                </a:lnTo>
                <a:lnTo>
                  <a:pt x="276" y="204"/>
                </a:lnTo>
                <a:lnTo>
                  <a:pt x="251" y="223"/>
                </a:lnTo>
                <a:lnTo>
                  <a:pt x="236" y="232"/>
                </a:lnTo>
                <a:lnTo>
                  <a:pt x="219" y="238"/>
                </a:lnTo>
                <a:lnTo>
                  <a:pt x="180" y="246"/>
                </a:lnTo>
                <a:lnTo>
                  <a:pt x="146" y="252"/>
                </a:lnTo>
                <a:lnTo>
                  <a:pt x="130" y="254"/>
                </a:lnTo>
                <a:lnTo>
                  <a:pt x="119" y="255"/>
                </a:lnTo>
                <a:lnTo>
                  <a:pt x="109" y="255"/>
                </a:lnTo>
                <a:lnTo>
                  <a:pt x="86" y="261"/>
                </a:lnTo>
                <a:lnTo>
                  <a:pt x="42" y="200"/>
                </a:lnTo>
                <a:lnTo>
                  <a:pt x="90" y="190"/>
                </a:lnTo>
                <a:lnTo>
                  <a:pt x="113" y="207"/>
                </a:lnTo>
                <a:lnTo>
                  <a:pt x="115" y="206"/>
                </a:lnTo>
                <a:lnTo>
                  <a:pt x="121" y="202"/>
                </a:lnTo>
                <a:lnTo>
                  <a:pt x="142" y="186"/>
                </a:lnTo>
                <a:lnTo>
                  <a:pt x="169" y="171"/>
                </a:lnTo>
                <a:lnTo>
                  <a:pt x="196" y="161"/>
                </a:lnTo>
                <a:lnTo>
                  <a:pt x="207" y="161"/>
                </a:lnTo>
                <a:lnTo>
                  <a:pt x="215" y="163"/>
                </a:lnTo>
                <a:lnTo>
                  <a:pt x="226" y="173"/>
                </a:lnTo>
                <a:lnTo>
                  <a:pt x="236" y="183"/>
                </a:lnTo>
                <a:lnTo>
                  <a:pt x="242" y="184"/>
                </a:lnTo>
                <a:lnTo>
                  <a:pt x="250" y="184"/>
                </a:lnTo>
                <a:lnTo>
                  <a:pt x="261" y="179"/>
                </a:lnTo>
                <a:lnTo>
                  <a:pt x="271" y="167"/>
                </a:lnTo>
                <a:lnTo>
                  <a:pt x="278" y="156"/>
                </a:lnTo>
                <a:lnTo>
                  <a:pt x="290" y="144"/>
                </a:lnTo>
                <a:lnTo>
                  <a:pt x="301" y="138"/>
                </a:lnTo>
                <a:lnTo>
                  <a:pt x="311" y="140"/>
                </a:lnTo>
                <a:lnTo>
                  <a:pt x="324" y="140"/>
                </a:lnTo>
                <a:lnTo>
                  <a:pt x="328" y="133"/>
                </a:lnTo>
                <a:lnTo>
                  <a:pt x="330" y="119"/>
                </a:lnTo>
                <a:lnTo>
                  <a:pt x="334" y="108"/>
                </a:lnTo>
                <a:lnTo>
                  <a:pt x="338" y="104"/>
                </a:lnTo>
                <a:lnTo>
                  <a:pt x="342" y="104"/>
                </a:lnTo>
                <a:lnTo>
                  <a:pt x="353" y="104"/>
                </a:lnTo>
                <a:lnTo>
                  <a:pt x="359" y="102"/>
                </a:lnTo>
                <a:lnTo>
                  <a:pt x="361" y="98"/>
                </a:lnTo>
                <a:lnTo>
                  <a:pt x="361" y="96"/>
                </a:lnTo>
                <a:lnTo>
                  <a:pt x="351" y="92"/>
                </a:lnTo>
                <a:lnTo>
                  <a:pt x="342" y="92"/>
                </a:lnTo>
                <a:lnTo>
                  <a:pt x="321" y="96"/>
                </a:lnTo>
                <a:lnTo>
                  <a:pt x="303" y="104"/>
                </a:lnTo>
                <a:lnTo>
                  <a:pt x="298" y="106"/>
                </a:lnTo>
                <a:lnTo>
                  <a:pt x="296" y="108"/>
                </a:lnTo>
                <a:lnTo>
                  <a:pt x="294" y="110"/>
                </a:lnTo>
                <a:lnTo>
                  <a:pt x="288" y="115"/>
                </a:lnTo>
                <a:lnTo>
                  <a:pt x="271" y="131"/>
                </a:lnTo>
                <a:lnTo>
                  <a:pt x="250" y="144"/>
                </a:lnTo>
                <a:lnTo>
                  <a:pt x="242" y="148"/>
                </a:lnTo>
                <a:lnTo>
                  <a:pt x="234" y="148"/>
                </a:lnTo>
                <a:lnTo>
                  <a:pt x="246" y="136"/>
                </a:lnTo>
                <a:lnTo>
                  <a:pt x="253" y="123"/>
                </a:lnTo>
                <a:lnTo>
                  <a:pt x="265" y="98"/>
                </a:lnTo>
                <a:lnTo>
                  <a:pt x="269" y="86"/>
                </a:lnTo>
                <a:lnTo>
                  <a:pt x="273" y="77"/>
                </a:lnTo>
                <a:lnTo>
                  <a:pt x="276" y="71"/>
                </a:lnTo>
                <a:lnTo>
                  <a:pt x="280" y="69"/>
                </a:lnTo>
                <a:lnTo>
                  <a:pt x="313" y="71"/>
                </a:lnTo>
                <a:lnTo>
                  <a:pt x="338" y="71"/>
                </a:lnTo>
                <a:lnTo>
                  <a:pt x="353" y="69"/>
                </a:lnTo>
                <a:lnTo>
                  <a:pt x="359" y="69"/>
                </a:lnTo>
                <a:lnTo>
                  <a:pt x="363" y="73"/>
                </a:lnTo>
                <a:lnTo>
                  <a:pt x="372" y="81"/>
                </a:lnTo>
                <a:lnTo>
                  <a:pt x="388" y="85"/>
                </a:lnTo>
                <a:lnTo>
                  <a:pt x="397" y="85"/>
                </a:lnTo>
                <a:lnTo>
                  <a:pt x="407" y="83"/>
                </a:lnTo>
                <a:lnTo>
                  <a:pt x="407" y="81"/>
                </a:lnTo>
                <a:lnTo>
                  <a:pt x="403" y="77"/>
                </a:lnTo>
                <a:lnTo>
                  <a:pt x="380" y="58"/>
                </a:lnTo>
                <a:lnTo>
                  <a:pt x="376" y="56"/>
                </a:lnTo>
                <a:lnTo>
                  <a:pt x="374" y="54"/>
                </a:lnTo>
                <a:lnTo>
                  <a:pt x="273" y="46"/>
                </a:lnTo>
                <a:lnTo>
                  <a:pt x="321" y="27"/>
                </a:lnTo>
                <a:lnTo>
                  <a:pt x="365" y="38"/>
                </a:lnTo>
                <a:lnTo>
                  <a:pt x="363" y="37"/>
                </a:lnTo>
                <a:lnTo>
                  <a:pt x="359" y="31"/>
                </a:lnTo>
                <a:lnTo>
                  <a:pt x="342" y="15"/>
                </a:lnTo>
                <a:lnTo>
                  <a:pt x="326" y="10"/>
                </a:lnTo>
                <a:lnTo>
                  <a:pt x="296" y="10"/>
                </a:lnTo>
                <a:lnTo>
                  <a:pt x="292" y="12"/>
                </a:lnTo>
                <a:lnTo>
                  <a:pt x="290" y="12"/>
                </a:lnTo>
                <a:lnTo>
                  <a:pt x="223" y="33"/>
                </a:lnTo>
                <a:lnTo>
                  <a:pt x="221" y="38"/>
                </a:lnTo>
                <a:lnTo>
                  <a:pt x="223" y="48"/>
                </a:lnTo>
                <a:lnTo>
                  <a:pt x="225" y="52"/>
                </a:lnTo>
                <a:lnTo>
                  <a:pt x="230" y="54"/>
                </a:lnTo>
                <a:lnTo>
                  <a:pt x="238" y="52"/>
                </a:lnTo>
                <a:lnTo>
                  <a:pt x="251" y="46"/>
                </a:lnTo>
                <a:lnTo>
                  <a:pt x="253" y="46"/>
                </a:lnTo>
                <a:lnTo>
                  <a:pt x="251" y="48"/>
                </a:lnTo>
                <a:lnTo>
                  <a:pt x="246" y="58"/>
                </a:lnTo>
                <a:lnTo>
                  <a:pt x="238" y="69"/>
                </a:lnTo>
                <a:lnTo>
                  <a:pt x="236" y="73"/>
                </a:lnTo>
                <a:lnTo>
                  <a:pt x="234" y="75"/>
                </a:lnTo>
                <a:lnTo>
                  <a:pt x="230" y="73"/>
                </a:lnTo>
                <a:lnTo>
                  <a:pt x="223" y="67"/>
                </a:lnTo>
                <a:lnTo>
                  <a:pt x="211" y="67"/>
                </a:lnTo>
                <a:lnTo>
                  <a:pt x="203" y="69"/>
                </a:lnTo>
                <a:lnTo>
                  <a:pt x="198" y="75"/>
                </a:lnTo>
                <a:lnTo>
                  <a:pt x="182" y="90"/>
                </a:lnTo>
                <a:lnTo>
                  <a:pt x="171" y="102"/>
                </a:lnTo>
                <a:lnTo>
                  <a:pt x="157" y="113"/>
                </a:lnTo>
                <a:lnTo>
                  <a:pt x="148" y="129"/>
                </a:lnTo>
                <a:lnTo>
                  <a:pt x="144" y="136"/>
                </a:lnTo>
                <a:lnTo>
                  <a:pt x="144" y="144"/>
                </a:lnTo>
                <a:lnTo>
                  <a:pt x="146" y="154"/>
                </a:lnTo>
                <a:lnTo>
                  <a:pt x="148" y="159"/>
                </a:lnTo>
                <a:lnTo>
                  <a:pt x="148" y="161"/>
                </a:lnTo>
                <a:lnTo>
                  <a:pt x="146" y="165"/>
                </a:lnTo>
                <a:lnTo>
                  <a:pt x="142" y="167"/>
                </a:lnTo>
                <a:lnTo>
                  <a:pt x="127" y="165"/>
                </a:lnTo>
                <a:lnTo>
                  <a:pt x="109" y="159"/>
                </a:lnTo>
                <a:lnTo>
                  <a:pt x="94" y="154"/>
                </a:lnTo>
                <a:lnTo>
                  <a:pt x="90" y="150"/>
                </a:lnTo>
                <a:lnTo>
                  <a:pt x="88" y="150"/>
                </a:lnTo>
                <a:lnTo>
                  <a:pt x="86" y="152"/>
                </a:lnTo>
                <a:lnTo>
                  <a:pt x="84" y="159"/>
                </a:lnTo>
                <a:lnTo>
                  <a:pt x="84" y="169"/>
                </a:lnTo>
                <a:lnTo>
                  <a:pt x="88" y="181"/>
                </a:lnTo>
                <a:lnTo>
                  <a:pt x="84" y="181"/>
                </a:lnTo>
                <a:lnTo>
                  <a:pt x="80" y="177"/>
                </a:lnTo>
                <a:lnTo>
                  <a:pt x="77" y="165"/>
                </a:lnTo>
                <a:lnTo>
                  <a:pt x="75" y="154"/>
                </a:lnTo>
                <a:lnTo>
                  <a:pt x="75" y="148"/>
                </a:lnTo>
                <a:lnTo>
                  <a:pt x="8" y="154"/>
                </a:lnTo>
                <a:lnTo>
                  <a:pt x="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04" name="Freeform 52"/>
          <p:cNvSpPr>
            <a:spLocks/>
          </p:cNvSpPr>
          <p:nvPr/>
        </p:nvSpPr>
        <p:spPr bwMode="auto">
          <a:xfrm>
            <a:off x="261939" y="4071940"/>
            <a:ext cx="1308100" cy="439737"/>
          </a:xfrm>
          <a:custGeom>
            <a:avLst/>
            <a:gdLst>
              <a:gd name="T0" fmla="*/ 13794214 w 1614"/>
              <a:gd name="T1" fmla="*/ 80536934 h 588"/>
              <a:gd name="T2" fmla="*/ 42039125 w 1614"/>
              <a:gd name="T3" fmla="*/ 59283727 h 588"/>
              <a:gd name="T4" fmla="*/ 97215982 w 1614"/>
              <a:gd name="T5" fmla="*/ 48098104 h 588"/>
              <a:gd name="T6" fmla="*/ 172097818 w 1614"/>
              <a:gd name="T7" fmla="*/ 9507443 h 588"/>
              <a:gd name="T8" fmla="*/ 187205806 w 1614"/>
              <a:gd name="T9" fmla="*/ 27964431 h 588"/>
              <a:gd name="T10" fmla="*/ 160274669 w 1614"/>
              <a:gd name="T11" fmla="*/ 59283727 h 588"/>
              <a:gd name="T12" fmla="*/ 245010210 w 1614"/>
              <a:gd name="T13" fmla="*/ 13981842 h 588"/>
              <a:gd name="T14" fmla="*/ 271284055 w 1614"/>
              <a:gd name="T15" fmla="*/ 95637563 h 588"/>
              <a:gd name="T16" fmla="*/ 398716012 w 1614"/>
              <a:gd name="T17" fmla="*/ 179530109 h 588"/>
              <a:gd name="T18" fmla="*/ 317921791 w 1614"/>
              <a:gd name="T19" fmla="*/ 180648148 h 588"/>
              <a:gd name="T20" fmla="*/ 413824000 w 1614"/>
              <a:gd name="T21" fmla="*/ 226509426 h 588"/>
              <a:gd name="T22" fmla="*/ 434186270 w 1614"/>
              <a:gd name="T23" fmla="*/ 302012568 h 588"/>
              <a:gd name="T24" fmla="*/ 439441363 w 1614"/>
              <a:gd name="T25" fmla="*/ 274048885 h 588"/>
              <a:gd name="T26" fmla="*/ 484765326 w 1614"/>
              <a:gd name="T27" fmla="*/ 212527584 h 588"/>
              <a:gd name="T28" fmla="*/ 465716019 w 1614"/>
              <a:gd name="T29" fmla="*/ 311520759 h 588"/>
              <a:gd name="T30" fmla="*/ 503813823 w 1614"/>
              <a:gd name="T31" fmla="*/ 295301344 h 588"/>
              <a:gd name="T32" fmla="*/ 587892073 w 1614"/>
              <a:gd name="T33" fmla="*/ 299775743 h 588"/>
              <a:gd name="T34" fmla="*/ 634529809 w 1614"/>
              <a:gd name="T35" fmla="*/ 290826945 h 588"/>
              <a:gd name="T36" fmla="*/ 725833406 w 1614"/>
              <a:gd name="T37" fmla="*/ 311520759 h 588"/>
              <a:gd name="T38" fmla="*/ 695618241 w 1614"/>
              <a:gd name="T39" fmla="*/ 294182557 h 588"/>
              <a:gd name="T40" fmla="*/ 738313847 w 1614"/>
              <a:gd name="T41" fmla="*/ 261744475 h 588"/>
              <a:gd name="T42" fmla="*/ 763274729 w 1614"/>
              <a:gd name="T43" fmla="*/ 281319502 h 588"/>
              <a:gd name="T44" fmla="*/ 772471142 w 1614"/>
              <a:gd name="T45" fmla="*/ 252236284 h 588"/>
              <a:gd name="T46" fmla="*/ 828960962 w 1614"/>
              <a:gd name="T47" fmla="*/ 241610055 h 588"/>
              <a:gd name="T48" fmla="*/ 883480528 w 1614"/>
              <a:gd name="T49" fmla="*/ 249999459 h 588"/>
              <a:gd name="T50" fmla="*/ 970186324 w 1614"/>
              <a:gd name="T51" fmla="*/ 219238809 h 588"/>
              <a:gd name="T52" fmla="*/ 1027333436 w 1614"/>
              <a:gd name="T53" fmla="*/ 219238809 h 588"/>
              <a:gd name="T54" fmla="*/ 983980538 w 1614"/>
              <a:gd name="T55" fmla="*/ 199663781 h 588"/>
              <a:gd name="T56" fmla="*/ 981352992 w 1614"/>
              <a:gd name="T57" fmla="*/ 194071344 h 588"/>
              <a:gd name="T58" fmla="*/ 1047040035 w 1614"/>
              <a:gd name="T59" fmla="*/ 196308169 h 588"/>
              <a:gd name="T60" fmla="*/ 971500097 w 1614"/>
              <a:gd name="T61" fmla="*/ 179530109 h 588"/>
              <a:gd name="T62" fmla="*/ 1001716072 w 1614"/>
              <a:gd name="T63" fmla="*/ 173936923 h 588"/>
              <a:gd name="T64" fmla="*/ 1005657392 w 1614"/>
              <a:gd name="T65" fmla="*/ 164429480 h 588"/>
              <a:gd name="T66" fmla="*/ 937343612 w 1614"/>
              <a:gd name="T67" fmla="*/ 149328104 h 588"/>
              <a:gd name="T68" fmla="*/ 946540025 w 1614"/>
              <a:gd name="T69" fmla="*/ 170581311 h 588"/>
              <a:gd name="T70" fmla="*/ 949166761 w 1614"/>
              <a:gd name="T71" fmla="*/ 198544995 h 588"/>
              <a:gd name="T72" fmla="*/ 886765367 w 1614"/>
              <a:gd name="T73" fmla="*/ 226509426 h 588"/>
              <a:gd name="T74" fmla="*/ 834216056 w 1614"/>
              <a:gd name="T75" fmla="*/ 227628213 h 588"/>
              <a:gd name="T76" fmla="*/ 801372534 w 1614"/>
              <a:gd name="T77" fmla="*/ 208053186 h 588"/>
              <a:gd name="T78" fmla="*/ 761960956 w 1614"/>
              <a:gd name="T79" fmla="*/ 230983825 h 588"/>
              <a:gd name="T80" fmla="*/ 727147179 w 1614"/>
              <a:gd name="T81" fmla="*/ 213645623 h 588"/>
              <a:gd name="T82" fmla="*/ 568843575 w 1614"/>
              <a:gd name="T83" fmla="*/ 237135656 h 588"/>
              <a:gd name="T84" fmla="*/ 564244964 w 1614"/>
              <a:gd name="T85" fmla="*/ 265100087 h 588"/>
              <a:gd name="T86" fmla="*/ 494618221 w 1614"/>
              <a:gd name="T87" fmla="*/ 213645623 h 588"/>
              <a:gd name="T88" fmla="*/ 457176898 w 1614"/>
              <a:gd name="T89" fmla="*/ 220916989 h 588"/>
              <a:gd name="T90" fmla="*/ 394774692 w 1614"/>
              <a:gd name="T91" fmla="*/ 145972492 h 588"/>
              <a:gd name="T92" fmla="*/ 383608024 w 1614"/>
              <a:gd name="T93" fmla="*/ 133109437 h 588"/>
              <a:gd name="T94" fmla="*/ 290333362 w 1614"/>
              <a:gd name="T95" fmla="*/ 59283727 h 588"/>
              <a:gd name="T96" fmla="*/ 279166695 w 1614"/>
              <a:gd name="T97" fmla="*/ 31320043 h 588"/>
              <a:gd name="T98" fmla="*/ 357333369 w 1614"/>
              <a:gd name="T99" fmla="*/ 94518776 h 588"/>
              <a:gd name="T100" fmla="*/ 372441357 w 1614"/>
              <a:gd name="T101" fmla="*/ 101789393 h 588"/>
              <a:gd name="T102" fmla="*/ 434186270 w 1614"/>
              <a:gd name="T103" fmla="*/ 177292535 h 588"/>
              <a:gd name="T104" fmla="*/ 474255140 w 1614"/>
              <a:gd name="T105" fmla="*/ 195189383 h 588"/>
              <a:gd name="T106" fmla="*/ 605627607 w 1614"/>
              <a:gd name="T107" fmla="*/ 195189383 h 588"/>
              <a:gd name="T108" fmla="*/ 926176944 w 1614"/>
              <a:gd name="T109" fmla="*/ 144854453 h 588"/>
              <a:gd name="T110" fmla="*/ 1008284939 w 1614"/>
              <a:gd name="T111" fmla="*/ 154361896 h 588"/>
              <a:gd name="T112" fmla="*/ 1050980545 w 1614"/>
              <a:gd name="T113" fmla="*/ 182326328 h 588"/>
              <a:gd name="T114" fmla="*/ 1042441424 w 1614"/>
              <a:gd name="T115" fmla="*/ 205256967 h 588"/>
              <a:gd name="T116" fmla="*/ 1028647209 w 1614"/>
              <a:gd name="T117" fmla="*/ 210290011 h 588"/>
              <a:gd name="T118" fmla="*/ 980696510 w 1614"/>
              <a:gd name="T119" fmla="*/ 225390639 h 588"/>
              <a:gd name="T120" fmla="*/ 930118264 w 1614"/>
              <a:gd name="T121" fmla="*/ 252236284 h 588"/>
              <a:gd name="T122" fmla="*/ 853921845 w 1614"/>
              <a:gd name="T123" fmla="*/ 265100087 h 588"/>
              <a:gd name="T124" fmla="*/ 777068943 w 1614"/>
              <a:gd name="T125" fmla="*/ 297538169 h 5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14" h="588">
                <a:moveTo>
                  <a:pt x="2" y="588"/>
                </a:moveTo>
                <a:lnTo>
                  <a:pt x="0" y="56"/>
                </a:lnTo>
                <a:lnTo>
                  <a:pt x="0" y="59"/>
                </a:lnTo>
                <a:lnTo>
                  <a:pt x="2" y="71"/>
                </a:lnTo>
                <a:lnTo>
                  <a:pt x="6" y="88"/>
                </a:lnTo>
                <a:lnTo>
                  <a:pt x="10" y="107"/>
                </a:lnTo>
                <a:lnTo>
                  <a:pt x="21" y="144"/>
                </a:lnTo>
                <a:lnTo>
                  <a:pt x="27" y="159"/>
                </a:lnTo>
                <a:lnTo>
                  <a:pt x="33" y="167"/>
                </a:lnTo>
                <a:lnTo>
                  <a:pt x="39" y="167"/>
                </a:lnTo>
                <a:lnTo>
                  <a:pt x="43" y="163"/>
                </a:lnTo>
                <a:lnTo>
                  <a:pt x="48" y="142"/>
                </a:lnTo>
                <a:lnTo>
                  <a:pt x="58" y="117"/>
                </a:lnTo>
                <a:lnTo>
                  <a:pt x="64" y="106"/>
                </a:lnTo>
                <a:lnTo>
                  <a:pt x="73" y="96"/>
                </a:lnTo>
                <a:lnTo>
                  <a:pt x="85" y="90"/>
                </a:lnTo>
                <a:lnTo>
                  <a:pt x="96" y="86"/>
                </a:lnTo>
                <a:lnTo>
                  <a:pt x="121" y="82"/>
                </a:lnTo>
                <a:lnTo>
                  <a:pt x="141" y="84"/>
                </a:lnTo>
                <a:lnTo>
                  <a:pt x="146" y="86"/>
                </a:lnTo>
                <a:lnTo>
                  <a:pt x="148" y="86"/>
                </a:lnTo>
                <a:lnTo>
                  <a:pt x="150" y="84"/>
                </a:lnTo>
                <a:lnTo>
                  <a:pt x="154" y="81"/>
                </a:lnTo>
                <a:lnTo>
                  <a:pt x="162" y="77"/>
                </a:lnTo>
                <a:lnTo>
                  <a:pt x="169" y="69"/>
                </a:lnTo>
                <a:lnTo>
                  <a:pt x="194" y="52"/>
                </a:lnTo>
                <a:lnTo>
                  <a:pt x="225" y="34"/>
                </a:lnTo>
                <a:lnTo>
                  <a:pt x="262" y="17"/>
                </a:lnTo>
                <a:lnTo>
                  <a:pt x="300" y="4"/>
                </a:lnTo>
                <a:lnTo>
                  <a:pt x="340" y="0"/>
                </a:lnTo>
                <a:lnTo>
                  <a:pt x="359" y="2"/>
                </a:lnTo>
                <a:lnTo>
                  <a:pt x="379" y="6"/>
                </a:lnTo>
                <a:lnTo>
                  <a:pt x="340" y="17"/>
                </a:lnTo>
                <a:lnTo>
                  <a:pt x="310" y="33"/>
                </a:lnTo>
                <a:lnTo>
                  <a:pt x="285" y="50"/>
                </a:lnTo>
                <a:lnTo>
                  <a:pt x="267" y="67"/>
                </a:lnTo>
                <a:lnTo>
                  <a:pt x="254" y="82"/>
                </a:lnTo>
                <a:lnTo>
                  <a:pt x="244" y="96"/>
                </a:lnTo>
                <a:lnTo>
                  <a:pt x="240" y="106"/>
                </a:lnTo>
                <a:lnTo>
                  <a:pt x="238" y="109"/>
                </a:lnTo>
                <a:lnTo>
                  <a:pt x="240" y="107"/>
                </a:lnTo>
                <a:lnTo>
                  <a:pt x="244" y="106"/>
                </a:lnTo>
                <a:lnTo>
                  <a:pt x="262" y="92"/>
                </a:lnTo>
                <a:lnTo>
                  <a:pt x="285" y="77"/>
                </a:lnTo>
                <a:lnTo>
                  <a:pt x="310" y="58"/>
                </a:lnTo>
                <a:lnTo>
                  <a:pt x="336" y="42"/>
                </a:lnTo>
                <a:lnTo>
                  <a:pt x="358" y="29"/>
                </a:lnTo>
                <a:lnTo>
                  <a:pt x="367" y="25"/>
                </a:lnTo>
                <a:lnTo>
                  <a:pt x="373" y="25"/>
                </a:lnTo>
                <a:lnTo>
                  <a:pt x="379" y="27"/>
                </a:lnTo>
                <a:lnTo>
                  <a:pt x="379" y="31"/>
                </a:lnTo>
                <a:lnTo>
                  <a:pt x="377" y="63"/>
                </a:lnTo>
                <a:lnTo>
                  <a:pt x="381" y="94"/>
                </a:lnTo>
                <a:lnTo>
                  <a:pt x="386" y="123"/>
                </a:lnTo>
                <a:lnTo>
                  <a:pt x="398" y="148"/>
                </a:lnTo>
                <a:lnTo>
                  <a:pt x="413" y="171"/>
                </a:lnTo>
                <a:lnTo>
                  <a:pt x="431" y="192"/>
                </a:lnTo>
                <a:lnTo>
                  <a:pt x="469" y="226"/>
                </a:lnTo>
                <a:lnTo>
                  <a:pt x="511" y="255"/>
                </a:lnTo>
                <a:lnTo>
                  <a:pt x="552" y="280"/>
                </a:lnTo>
                <a:lnTo>
                  <a:pt x="586" y="301"/>
                </a:lnTo>
                <a:lnTo>
                  <a:pt x="598" y="311"/>
                </a:lnTo>
                <a:lnTo>
                  <a:pt x="607" y="321"/>
                </a:lnTo>
                <a:lnTo>
                  <a:pt x="609" y="328"/>
                </a:lnTo>
                <a:lnTo>
                  <a:pt x="603" y="334"/>
                </a:lnTo>
                <a:lnTo>
                  <a:pt x="592" y="338"/>
                </a:lnTo>
                <a:lnTo>
                  <a:pt x="573" y="340"/>
                </a:lnTo>
                <a:lnTo>
                  <a:pt x="552" y="338"/>
                </a:lnTo>
                <a:lnTo>
                  <a:pt x="528" y="336"/>
                </a:lnTo>
                <a:lnTo>
                  <a:pt x="484" y="323"/>
                </a:lnTo>
                <a:lnTo>
                  <a:pt x="488" y="332"/>
                </a:lnTo>
                <a:lnTo>
                  <a:pt x="494" y="342"/>
                </a:lnTo>
                <a:lnTo>
                  <a:pt x="515" y="357"/>
                </a:lnTo>
                <a:lnTo>
                  <a:pt x="540" y="371"/>
                </a:lnTo>
                <a:lnTo>
                  <a:pt x="594" y="390"/>
                </a:lnTo>
                <a:lnTo>
                  <a:pt x="615" y="397"/>
                </a:lnTo>
                <a:lnTo>
                  <a:pt x="630" y="405"/>
                </a:lnTo>
                <a:lnTo>
                  <a:pt x="636" y="411"/>
                </a:lnTo>
                <a:lnTo>
                  <a:pt x="636" y="415"/>
                </a:lnTo>
                <a:lnTo>
                  <a:pt x="636" y="447"/>
                </a:lnTo>
                <a:lnTo>
                  <a:pt x="638" y="478"/>
                </a:lnTo>
                <a:lnTo>
                  <a:pt x="646" y="503"/>
                </a:lnTo>
                <a:lnTo>
                  <a:pt x="653" y="522"/>
                </a:lnTo>
                <a:lnTo>
                  <a:pt x="661" y="540"/>
                </a:lnTo>
                <a:lnTo>
                  <a:pt x="667" y="551"/>
                </a:lnTo>
                <a:lnTo>
                  <a:pt x="672" y="559"/>
                </a:lnTo>
                <a:lnTo>
                  <a:pt x="674" y="561"/>
                </a:lnTo>
                <a:lnTo>
                  <a:pt x="674" y="559"/>
                </a:lnTo>
                <a:lnTo>
                  <a:pt x="672" y="551"/>
                </a:lnTo>
                <a:lnTo>
                  <a:pt x="669" y="524"/>
                </a:lnTo>
                <a:lnTo>
                  <a:pt x="669" y="490"/>
                </a:lnTo>
                <a:lnTo>
                  <a:pt x="674" y="472"/>
                </a:lnTo>
                <a:lnTo>
                  <a:pt x="682" y="455"/>
                </a:lnTo>
                <a:lnTo>
                  <a:pt x="699" y="428"/>
                </a:lnTo>
                <a:lnTo>
                  <a:pt x="717" y="399"/>
                </a:lnTo>
                <a:lnTo>
                  <a:pt x="726" y="388"/>
                </a:lnTo>
                <a:lnTo>
                  <a:pt x="732" y="380"/>
                </a:lnTo>
                <a:lnTo>
                  <a:pt x="738" y="380"/>
                </a:lnTo>
                <a:lnTo>
                  <a:pt x="742" y="386"/>
                </a:lnTo>
                <a:lnTo>
                  <a:pt x="742" y="401"/>
                </a:lnTo>
                <a:lnTo>
                  <a:pt x="738" y="424"/>
                </a:lnTo>
                <a:lnTo>
                  <a:pt x="726" y="484"/>
                </a:lnTo>
                <a:lnTo>
                  <a:pt x="719" y="515"/>
                </a:lnTo>
                <a:lnTo>
                  <a:pt x="713" y="540"/>
                </a:lnTo>
                <a:lnTo>
                  <a:pt x="709" y="557"/>
                </a:lnTo>
                <a:lnTo>
                  <a:pt x="707" y="561"/>
                </a:lnTo>
                <a:lnTo>
                  <a:pt x="707" y="563"/>
                </a:lnTo>
                <a:lnTo>
                  <a:pt x="734" y="574"/>
                </a:lnTo>
                <a:lnTo>
                  <a:pt x="736" y="570"/>
                </a:lnTo>
                <a:lnTo>
                  <a:pt x="740" y="563"/>
                </a:lnTo>
                <a:lnTo>
                  <a:pt x="757" y="538"/>
                </a:lnTo>
                <a:lnTo>
                  <a:pt x="767" y="528"/>
                </a:lnTo>
                <a:lnTo>
                  <a:pt x="780" y="522"/>
                </a:lnTo>
                <a:lnTo>
                  <a:pt x="793" y="524"/>
                </a:lnTo>
                <a:lnTo>
                  <a:pt x="807" y="534"/>
                </a:lnTo>
                <a:lnTo>
                  <a:pt x="822" y="541"/>
                </a:lnTo>
                <a:lnTo>
                  <a:pt x="843" y="543"/>
                </a:lnTo>
                <a:lnTo>
                  <a:pt x="868" y="541"/>
                </a:lnTo>
                <a:lnTo>
                  <a:pt x="895" y="536"/>
                </a:lnTo>
                <a:lnTo>
                  <a:pt x="920" y="530"/>
                </a:lnTo>
                <a:lnTo>
                  <a:pt x="941" y="524"/>
                </a:lnTo>
                <a:lnTo>
                  <a:pt x="955" y="518"/>
                </a:lnTo>
                <a:lnTo>
                  <a:pt x="959" y="516"/>
                </a:lnTo>
                <a:lnTo>
                  <a:pt x="961" y="516"/>
                </a:lnTo>
                <a:lnTo>
                  <a:pt x="962" y="516"/>
                </a:lnTo>
                <a:lnTo>
                  <a:pt x="966" y="520"/>
                </a:lnTo>
                <a:lnTo>
                  <a:pt x="982" y="528"/>
                </a:lnTo>
                <a:lnTo>
                  <a:pt x="1003" y="540"/>
                </a:lnTo>
                <a:lnTo>
                  <a:pt x="1028" y="551"/>
                </a:lnTo>
                <a:lnTo>
                  <a:pt x="1057" y="559"/>
                </a:lnTo>
                <a:lnTo>
                  <a:pt x="1082" y="563"/>
                </a:lnTo>
                <a:lnTo>
                  <a:pt x="1095" y="561"/>
                </a:lnTo>
                <a:lnTo>
                  <a:pt x="1105" y="557"/>
                </a:lnTo>
                <a:lnTo>
                  <a:pt x="1114" y="549"/>
                </a:lnTo>
                <a:lnTo>
                  <a:pt x="1122" y="540"/>
                </a:lnTo>
                <a:lnTo>
                  <a:pt x="1103" y="543"/>
                </a:lnTo>
                <a:lnTo>
                  <a:pt x="1087" y="541"/>
                </a:lnTo>
                <a:lnTo>
                  <a:pt x="1074" y="538"/>
                </a:lnTo>
                <a:lnTo>
                  <a:pt x="1064" y="532"/>
                </a:lnTo>
                <a:lnTo>
                  <a:pt x="1059" y="526"/>
                </a:lnTo>
                <a:lnTo>
                  <a:pt x="1057" y="518"/>
                </a:lnTo>
                <a:lnTo>
                  <a:pt x="1059" y="511"/>
                </a:lnTo>
                <a:lnTo>
                  <a:pt x="1064" y="507"/>
                </a:lnTo>
                <a:lnTo>
                  <a:pt x="1085" y="495"/>
                </a:lnTo>
                <a:lnTo>
                  <a:pt x="1101" y="486"/>
                </a:lnTo>
                <a:lnTo>
                  <a:pt x="1114" y="476"/>
                </a:lnTo>
                <a:lnTo>
                  <a:pt x="1124" y="468"/>
                </a:lnTo>
                <a:lnTo>
                  <a:pt x="1130" y="463"/>
                </a:lnTo>
                <a:lnTo>
                  <a:pt x="1133" y="457"/>
                </a:lnTo>
                <a:lnTo>
                  <a:pt x="1135" y="453"/>
                </a:lnTo>
                <a:lnTo>
                  <a:pt x="1137" y="455"/>
                </a:lnTo>
                <a:lnTo>
                  <a:pt x="1139" y="463"/>
                </a:lnTo>
                <a:lnTo>
                  <a:pt x="1151" y="484"/>
                </a:lnTo>
                <a:lnTo>
                  <a:pt x="1162" y="503"/>
                </a:lnTo>
                <a:lnTo>
                  <a:pt x="1168" y="511"/>
                </a:lnTo>
                <a:lnTo>
                  <a:pt x="1172" y="513"/>
                </a:lnTo>
                <a:lnTo>
                  <a:pt x="1174" y="509"/>
                </a:lnTo>
                <a:lnTo>
                  <a:pt x="1174" y="501"/>
                </a:lnTo>
                <a:lnTo>
                  <a:pt x="1172" y="478"/>
                </a:lnTo>
                <a:lnTo>
                  <a:pt x="1174" y="457"/>
                </a:lnTo>
                <a:lnTo>
                  <a:pt x="1176" y="451"/>
                </a:lnTo>
                <a:lnTo>
                  <a:pt x="1181" y="449"/>
                </a:lnTo>
                <a:lnTo>
                  <a:pt x="1203" y="455"/>
                </a:lnTo>
                <a:lnTo>
                  <a:pt x="1222" y="455"/>
                </a:lnTo>
                <a:lnTo>
                  <a:pt x="1235" y="451"/>
                </a:lnTo>
                <a:lnTo>
                  <a:pt x="1249" y="445"/>
                </a:lnTo>
                <a:lnTo>
                  <a:pt x="1256" y="438"/>
                </a:lnTo>
                <a:lnTo>
                  <a:pt x="1262" y="432"/>
                </a:lnTo>
                <a:lnTo>
                  <a:pt x="1266" y="426"/>
                </a:lnTo>
                <a:lnTo>
                  <a:pt x="1268" y="424"/>
                </a:lnTo>
                <a:lnTo>
                  <a:pt x="1302" y="432"/>
                </a:lnTo>
                <a:lnTo>
                  <a:pt x="1306" y="436"/>
                </a:lnTo>
                <a:lnTo>
                  <a:pt x="1316" y="442"/>
                </a:lnTo>
                <a:lnTo>
                  <a:pt x="1333" y="447"/>
                </a:lnTo>
                <a:lnTo>
                  <a:pt x="1345" y="447"/>
                </a:lnTo>
                <a:lnTo>
                  <a:pt x="1360" y="445"/>
                </a:lnTo>
                <a:lnTo>
                  <a:pt x="1377" y="440"/>
                </a:lnTo>
                <a:lnTo>
                  <a:pt x="1397" y="432"/>
                </a:lnTo>
                <a:lnTo>
                  <a:pt x="1435" y="415"/>
                </a:lnTo>
                <a:lnTo>
                  <a:pt x="1454" y="405"/>
                </a:lnTo>
                <a:lnTo>
                  <a:pt x="1468" y="397"/>
                </a:lnTo>
                <a:lnTo>
                  <a:pt x="1477" y="392"/>
                </a:lnTo>
                <a:lnTo>
                  <a:pt x="1481" y="390"/>
                </a:lnTo>
                <a:lnTo>
                  <a:pt x="1531" y="386"/>
                </a:lnTo>
                <a:lnTo>
                  <a:pt x="1533" y="386"/>
                </a:lnTo>
                <a:lnTo>
                  <a:pt x="1537" y="388"/>
                </a:lnTo>
                <a:lnTo>
                  <a:pt x="1550" y="392"/>
                </a:lnTo>
                <a:lnTo>
                  <a:pt x="1562" y="394"/>
                </a:lnTo>
                <a:lnTo>
                  <a:pt x="1564" y="392"/>
                </a:lnTo>
                <a:lnTo>
                  <a:pt x="1564" y="386"/>
                </a:lnTo>
                <a:lnTo>
                  <a:pt x="1560" y="380"/>
                </a:lnTo>
                <a:lnTo>
                  <a:pt x="1554" y="376"/>
                </a:lnTo>
                <a:lnTo>
                  <a:pt x="1533" y="365"/>
                </a:lnTo>
                <a:lnTo>
                  <a:pt x="1519" y="361"/>
                </a:lnTo>
                <a:lnTo>
                  <a:pt x="1506" y="359"/>
                </a:lnTo>
                <a:lnTo>
                  <a:pt x="1498" y="357"/>
                </a:lnTo>
                <a:lnTo>
                  <a:pt x="1494" y="357"/>
                </a:lnTo>
                <a:lnTo>
                  <a:pt x="1489" y="353"/>
                </a:lnTo>
                <a:lnTo>
                  <a:pt x="1479" y="347"/>
                </a:lnTo>
                <a:lnTo>
                  <a:pt x="1471" y="344"/>
                </a:lnTo>
                <a:lnTo>
                  <a:pt x="1471" y="342"/>
                </a:lnTo>
                <a:lnTo>
                  <a:pt x="1473" y="344"/>
                </a:lnTo>
                <a:lnTo>
                  <a:pt x="1494" y="347"/>
                </a:lnTo>
                <a:lnTo>
                  <a:pt x="1516" y="347"/>
                </a:lnTo>
                <a:lnTo>
                  <a:pt x="1533" y="346"/>
                </a:lnTo>
                <a:lnTo>
                  <a:pt x="1539" y="346"/>
                </a:lnTo>
                <a:lnTo>
                  <a:pt x="1542" y="347"/>
                </a:lnTo>
                <a:lnTo>
                  <a:pt x="1569" y="355"/>
                </a:lnTo>
                <a:lnTo>
                  <a:pt x="1585" y="355"/>
                </a:lnTo>
                <a:lnTo>
                  <a:pt x="1594" y="351"/>
                </a:lnTo>
                <a:lnTo>
                  <a:pt x="1600" y="346"/>
                </a:lnTo>
                <a:lnTo>
                  <a:pt x="1602" y="340"/>
                </a:lnTo>
                <a:lnTo>
                  <a:pt x="1602" y="338"/>
                </a:lnTo>
                <a:lnTo>
                  <a:pt x="1537" y="323"/>
                </a:lnTo>
                <a:lnTo>
                  <a:pt x="1529" y="323"/>
                </a:lnTo>
                <a:lnTo>
                  <a:pt x="1512" y="321"/>
                </a:lnTo>
                <a:lnTo>
                  <a:pt x="1479" y="321"/>
                </a:lnTo>
                <a:lnTo>
                  <a:pt x="1477" y="315"/>
                </a:lnTo>
                <a:lnTo>
                  <a:pt x="1470" y="313"/>
                </a:lnTo>
                <a:lnTo>
                  <a:pt x="1466" y="311"/>
                </a:lnTo>
                <a:lnTo>
                  <a:pt x="1468" y="309"/>
                </a:lnTo>
                <a:lnTo>
                  <a:pt x="1473" y="309"/>
                </a:lnTo>
                <a:lnTo>
                  <a:pt x="1483" y="307"/>
                </a:lnTo>
                <a:lnTo>
                  <a:pt x="1525" y="311"/>
                </a:lnTo>
                <a:lnTo>
                  <a:pt x="1531" y="313"/>
                </a:lnTo>
                <a:lnTo>
                  <a:pt x="1533" y="313"/>
                </a:lnTo>
                <a:lnTo>
                  <a:pt x="1566" y="321"/>
                </a:lnTo>
                <a:lnTo>
                  <a:pt x="1562" y="317"/>
                </a:lnTo>
                <a:lnTo>
                  <a:pt x="1554" y="307"/>
                </a:lnTo>
                <a:lnTo>
                  <a:pt x="1542" y="299"/>
                </a:lnTo>
                <a:lnTo>
                  <a:pt x="1531" y="294"/>
                </a:lnTo>
                <a:lnTo>
                  <a:pt x="1485" y="288"/>
                </a:lnTo>
                <a:lnTo>
                  <a:pt x="1460" y="288"/>
                </a:lnTo>
                <a:lnTo>
                  <a:pt x="1452" y="299"/>
                </a:lnTo>
                <a:lnTo>
                  <a:pt x="1446" y="276"/>
                </a:lnTo>
                <a:lnTo>
                  <a:pt x="1525" y="282"/>
                </a:lnTo>
                <a:lnTo>
                  <a:pt x="1494" y="265"/>
                </a:lnTo>
                <a:lnTo>
                  <a:pt x="1427" y="267"/>
                </a:lnTo>
                <a:lnTo>
                  <a:pt x="1425" y="269"/>
                </a:lnTo>
                <a:lnTo>
                  <a:pt x="1421" y="280"/>
                </a:lnTo>
                <a:lnTo>
                  <a:pt x="1421" y="288"/>
                </a:lnTo>
                <a:lnTo>
                  <a:pt x="1425" y="296"/>
                </a:lnTo>
                <a:lnTo>
                  <a:pt x="1431" y="299"/>
                </a:lnTo>
                <a:lnTo>
                  <a:pt x="1439" y="303"/>
                </a:lnTo>
                <a:lnTo>
                  <a:pt x="1441" y="305"/>
                </a:lnTo>
                <a:lnTo>
                  <a:pt x="1443" y="307"/>
                </a:lnTo>
                <a:lnTo>
                  <a:pt x="1445" y="311"/>
                </a:lnTo>
                <a:lnTo>
                  <a:pt x="1445" y="317"/>
                </a:lnTo>
                <a:lnTo>
                  <a:pt x="1443" y="328"/>
                </a:lnTo>
                <a:lnTo>
                  <a:pt x="1441" y="342"/>
                </a:lnTo>
                <a:lnTo>
                  <a:pt x="1443" y="347"/>
                </a:lnTo>
                <a:lnTo>
                  <a:pt x="1445" y="355"/>
                </a:lnTo>
                <a:lnTo>
                  <a:pt x="1445" y="367"/>
                </a:lnTo>
                <a:lnTo>
                  <a:pt x="1441" y="374"/>
                </a:lnTo>
                <a:lnTo>
                  <a:pt x="1433" y="380"/>
                </a:lnTo>
                <a:lnTo>
                  <a:pt x="1406" y="392"/>
                </a:lnTo>
                <a:lnTo>
                  <a:pt x="1375" y="399"/>
                </a:lnTo>
                <a:lnTo>
                  <a:pt x="1362" y="403"/>
                </a:lnTo>
                <a:lnTo>
                  <a:pt x="1350" y="405"/>
                </a:lnTo>
                <a:lnTo>
                  <a:pt x="1343" y="407"/>
                </a:lnTo>
                <a:lnTo>
                  <a:pt x="1339" y="407"/>
                </a:lnTo>
                <a:lnTo>
                  <a:pt x="1335" y="407"/>
                </a:lnTo>
                <a:lnTo>
                  <a:pt x="1327" y="405"/>
                </a:lnTo>
                <a:lnTo>
                  <a:pt x="1316" y="401"/>
                </a:lnTo>
                <a:lnTo>
                  <a:pt x="1300" y="401"/>
                </a:lnTo>
                <a:lnTo>
                  <a:pt x="1270" y="407"/>
                </a:lnTo>
                <a:lnTo>
                  <a:pt x="1258" y="411"/>
                </a:lnTo>
                <a:lnTo>
                  <a:pt x="1254" y="413"/>
                </a:lnTo>
                <a:lnTo>
                  <a:pt x="1254" y="411"/>
                </a:lnTo>
                <a:lnTo>
                  <a:pt x="1252" y="405"/>
                </a:lnTo>
                <a:lnTo>
                  <a:pt x="1243" y="390"/>
                </a:lnTo>
                <a:lnTo>
                  <a:pt x="1229" y="376"/>
                </a:lnTo>
                <a:lnTo>
                  <a:pt x="1220" y="372"/>
                </a:lnTo>
                <a:lnTo>
                  <a:pt x="1210" y="372"/>
                </a:lnTo>
                <a:lnTo>
                  <a:pt x="1164" y="378"/>
                </a:lnTo>
                <a:lnTo>
                  <a:pt x="1147" y="380"/>
                </a:lnTo>
                <a:lnTo>
                  <a:pt x="1139" y="380"/>
                </a:lnTo>
                <a:lnTo>
                  <a:pt x="1143" y="384"/>
                </a:lnTo>
                <a:lnTo>
                  <a:pt x="1151" y="395"/>
                </a:lnTo>
                <a:lnTo>
                  <a:pt x="1160" y="413"/>
                </a:lnTo>
                <a:lnTo>
                  <a:pt x="1164" y="436"/>
                </a:lnTo>
                <a:lnTo>
                  <a:pt x="1160" y="430"/>
                </a:lnTo>
                <a:lnTo>
                  <a:pt x="1153" y="420"/>
                </a:lnTo>
                <a:lnTo>
                  <a:pt x="1133" y="403"/>
                </a:lnTo>
                <a:lnTo>
                  <a:pt x="1114" y="388"/>
                </a:lnTo>
                <a:lnTo>
                  <a:pt x="1108" y="384"/>
                </a:lnTo>
                <a:lnTo>
                  <a:pt x="1107" y="382"/>
                </a:lnTo>
                <a:lnTo>
                  <a:pt x="914" y="363"/>
                </a:lnTo>
                <a:lnTo>
                  <a:pt x="866" y="382"/>
                </a:lnTo>
                <a:lnTo>
                  <a:pt x="866" y="388"/>
                </a:lnTo>
                <a:lnTo>
                  <a:pt x="868" y="397"/>
                </a:lnTo>
                <a:lnTo>
                  <a:pt x="870" y="413"/>
                </a:lnTo>
                <a:lnTo>
                  <a:pt x="868" y="420"/>
                </a:lnTo>
                <a:lnTo>
                  <a:pt x="866" y="424"/>
                </a:lnTo>
                <a:lnTo>
                  <a:pt x="861" y="430"/>
                </a:lnTo>
                <a:lnTo>
                  <a:pt x="859" y="434"/>
                </a:lnTo>
                <a:lnTo>
                  <a:pt x="857" y="442"/>
                </a:lnTo>
                <a:lnTo>
                  <a:pt x="857" y="449"/>
                </a:lnTo>
                <a:lnTo>
                  <a:pt x="863" y="463"/>
                </a:lnTo>
                <a:lnTo>
                  <a:pt x="874" y="482"/>
                </a:lnTo>
                <a:lnTo>
                  <a:pt x="859" y="474"/>
                </a:lnTo>
                <a:lnTo>
                  <a:pt x="843" y="463"/>
                </a:lnTo>
                <a:lnTo>
                  <a:pt x="820" y="430"/>
                </a:lnTo>
                <a:lnTo>
                  <a:pt x="813" y="413"/>
                </a:lnTo>
                <a:lnTo>
                  <a:pt x="807" y="399"/>
                </a:lnTo>
                <a:lnTo>
                  <a:pt x="803" y="390"/>
                </a:lnTo>
                <a:lnTo>
                  <a:pt x="801" y="386"/>
                </a:lnTo>
                <a:lnTo>
                  <a:pt x="753" y="382"/>
                </a:lnTo>
                <a:lnTo>
                  <a:pt x="751" y="380"/>
                </a:lnTo>
                <a:lnTo>
                  <a:pt x="745" y="374"/>
                </a:lnTo>
                <a:lnTo>
                  <a:pt x="724" y="361"/>
                </a:lnTo>
                <a:lnTo>
                  <a:pt x="699" y="355"/>
                </a:lnTo>
                <a:lnTo>
                  <a:pt x="686" y="355"/>
                </a:lnTo>
                <a:lnTo>
                  <a:pt x="697" y="399"/>
                </a:lnTo>
                <a:lnTo>
                  <a:pt x="696" y="395"/>
                </a:lnTo>
                <a:lnTo>
                  <a:pt x="692" y="386"/>
                </a:lnTo>
                <a:lnTo>
                  <a:pt x="684" y="372"/>
                </a:lnTo>
                <a:lnTo>
                  <a:pt x="674" y="355"/>
                </a:lnTo>
                <a:lnTo>
                  <a:pt x="651" y="317"/>
                </a:lnTo>
                <a:lnTo>
                  <a:pt x="624" y="282"/>
                </a:lnTo>
                <a:lnTo>
                  <a:pt x="613" y="269"/>
                </a:lnTo>
                <a:lnTo>
                  <a:pt x="601" y="261"/>
                </a:lnTo>
                <a:lnTo>
                  <a:pt x="584" y="251"/>
                </a:lnTo>
                <a:lnTo>
                  <a:pt x="571" y="246"/>
                </a:lnTo>
                <a:lnTo>
                  <a:pt x="559" y="236"/>
                </a:lnTo>
                <a:lnTo>
                  <a:pt x="557" y="232"/>
                </a:lnTo>
                <a:lnTo>
                  <a:pt x="561" y="232"/>
                </a:lnTo>
                <a:lnTo>
                  <a:pt x="575" y="238"/>
                </a:lnTo>
                <a:lnTo>
                  <a:pt x="584" y="238"/>
                </a:lnTo>
                <a:lnTo>
                  <a:pt x="582" y="230"/>
                </a:lnTo>
                <a:lnTo>
                  <a:pt x="578" y="226"/>
                </a:lnTo>
                <a:lnTo>
                  <a:pt x="573" y="219"/>
                </a:lnTo>
                <a:lnTo>
                  <a:pt x="553" y="200"/>
                </a:lnTo>
                <a:lnTo>
                  <a:pt x="528" y="178"/>
                </a:lnTo>
                <a:lnTo>
                  <a:pt x="469" y="129"/>
                </a:lnTo>
                <a:lnTo>
                  <a:pt x="442" y="106"/>
                </a:lnTo>
                <a:lnTo>
                  <a:pt x="419" y="86"/>
                </a:lnTo>
                <a:lnTo>
                  <a:pt x="411" y="79"/>
                </a:lnTo>
                <a:lnTo>
                  <a:pt x="406" y="73"/>
                </a:lnTo>
                <a:lnTo>
                  <a:pt x="404" y="67"/>
                </a:lnTo>
                <a:lnTo>
                  <a:pt x="404" y="65"/>
                </a:lnTo>
                <a:lnTo>
                  <a:pt x="413" y="58"/>
                </a:lnTo>
                <a:lnTo>
                  <a:pt x="425" y="56"/>
                </a:lnTo>
                <a:lnTo>
                  <a:pt x="438" y="58"/>
                </a:lnTo>
                <a:lnTo>
                  <a:pt x="450" y="61"/>
                </a:lnTo>
                <a:lnTo>
                  <a:pt x="475" y="81"/>
                </a:lnTo>
                <a:lnTo>
                  <a:pt x="500" y="106"/>
                </a:lnTo>
                <a:lnTo>
                  <a:pt x="521" y="132"/>
                </a:lnTo>
                <a:lnTo>
                  <a:pt x="538" y="159"/>
                </a:lnTo>
                <a:lnTo>
                  <a:pt x="544" y="169"/>
                </a:lnTo>
                <a:lnTo>
                  <a:pt x="550" y="177"/>
                </a:lnTo>
                <a:lnTo>
                  <a:pt x="552" y="182"/>
                </a:lnTo>
                <a:lnTo>
                  <a:pt x="553" y="184"/>
                </a:lnTo>
                <a:lnTo>
                  <a:pt x="532" y="40"/>
                </a:lnTo>
                <a:lnTo>
                  <a:pt x="540" y="46"/>
                </a:lnTo>
                <a:lnTo>
                  <a:pt x="565" y="178"/>
                </a:lnTo>
                <a:lnTo>
                  <a:pt x="567" y="182"/>
                </a:lnTo>
                <a:lnTo>
                  <a:pt x="571" y="190"/>
                </a:lnTo>
                <a:lnTo>
                  <a:pt x="578" y="202"/>
                </a:lnTo>
                <a:lnTo>
                  <a:pt x="588" y="219"/>
                </a:lnTo>
                <a:lnTo>
                  <a:pt x="613" y="255"/>
                </a:lnTo>
                <a:lnTo>
                  <a:pt x="642" y="292"/>
                </a:lnTo>
                <a:lnTo>
                  <a:pt x="653" y="305"/>
                </a:lnTo>
                <a:lnTo>
                  <a:pt x="661" y="317"/>
                </a:lnTo>
                <a:lnTo>
                  <a:pt x="672" y="334"/>
                </a:lnTo>
                <a:lnTo>
                  <a:pt x="676" y="344"/>
                </a:lnTo>
                <a:lnTo>
                  <a:pt x="678" y="347"/>
                </a:lnTo>
                <a:lnTo>
                  <a:pt x="682" y="347"/>
                </a:lnTo>
                <a:lnTo>
                  <a:pt x="694" y="346"/>
                </a:lnTo>
                <a:lnTo>
                  <a:pt x="707" y="346"/>
                </a:lnTo>
                <a:lnTo>
                  <a:pt x="722" y="349"/>
                </a:lnTo>
                <a:lnTo>
                  <a:pt x="738" y="355"/>
                </a:lnTo>
                <a:lnTo>
                  <a:pt x="749" y="365"/>
                </a:lnTo>
                <a:lnTo>
                  <a:pt x="757" y="371"/>
                </a:lnTo>
                <a:lnTo>
                  <a:pt x="759" y="374"/>
                </a:lnTo>
                <a:lnTo>
                  <a:pt x="801" y="369"/>
                </a:lnTo>
                <a:lnTo>
                  <a:pt x="842" y="382"/>
                </a:lnTo>
                <a:lnTo>
                  <a:pt x="922" y="349"/>
                </a:lnTo>
                <a:lnTo>
                  <a:pt x="1108" y="372"/>
                </a:lnTo>
                <a:lnTo>
                  <a:pt x="1220" y="357"/>
                </a:lnTo>
                <a:lnTo>
                  <a:pt x="1300" y="305"/>
                </a:lnTo>
                <a:lnTo>
                  <a:pt x="1381" y="275"/>
                </a:lnTo>
                <a:lnTo>
                  <a:pt x="1385" y="273"/>
                </a:lnTo>
                <a:lnTo>
                  <a:pt x="1395" y="267"/>
                </a:lnTo>
                <a:lnTo>
                  <a:pt x="1410" y="259"/>
                </a:lnTo>
                <a:lnTo>
                  <a:pt x="1427" y="253"/>
                </a:lnTo>
                <a:lnTo>
                  <a:pt x="1448" y="251"/>
                </a:lnTo>
                <a:lnTo>
                  <a:pt x="1471" y="251"/>
                </a:lnTo>
                <a:lnTo>
                  <a:pt x="1491" y="253"/>
                </a:lnTo>
                <a:lnTo>
                  <a:pt x="1498" y="253"/>
                </a:lnTo>
                <a:lnTo>
                  <a:pt x="1533" y="276"/>
                </a:lnTo>
                <a:lnTo>
                  <a:pt x="1535" y="276"/>
                </a:lnTo>
                <a:lnTo>
                  <a:pt x="1542" y="278"/>
                </a:lnTo>
                <a:lnTo>
                  <a:pt x="1552" y="284"/>
                </a:lnTo>
                <a:lnTo>
                  <a:pt x="1560" y="294"/>
                </a:lnTo>
                <a:lnTo>
                  <a:pt x="1571" y="309"/>
                </a:lnTo>
                <a:lnTo>
                  <a:pt x="1585" y="319"/>
                </a:lnTo>
                <a:lnTo>
                  <a:pt x="1596" y="324"/>
                </a:lnTo>
                <a:lnTo>
                  <a:pt x="1600" y="326"/>
                </a:lnTo>
                <a:lnTo>
                  <a:pt x="1602" y="328"/>
                </a:lnTo>
                <a:lnTo>
                  <a:pt x="1608" y="332"/>
                </a:lnTo>
                <a:lnTo>
                  <a:pt x="1614" y="338"/>
                </a:lnTo>
                <a:lnTo>
                  <a:pt x="1614" y="346"/>
                </a:lnTo>
                <a:lnTo>
                  <a:pt x="1606" y="359"/>
                </a:lnTo>
                <a:lnTo>
                  <a:pt x="1598" y="363"/>
                </a:lnTo>
                <a:lnTo>
                  <a:pt x="1587" y="367"/>
                </a:lnTo>
                <a:lnTo>
                  <a:pt x="1573" y="367"/>
                </a:lnTo>
                <a:lnTo>
                  <a:pt x="1560" y="365"/>
                </a:lnTo>
                <a:lnTo>
                  <a:pt x="1548" y="363"/>
                </a:lnTo>
                <a:lnTo>
                  <a:pt x="1544" y="361"/>
                </a:lnTo>
                <a:lnTo>
                  <a:pt x="1546" y="363"/>
                </a:lnTo>
                <a:lnTo>
                  <a:pt x="1552" y="365"/>
                </a:lnTo>
                <a:lnTo>
                  <a:pt x="1566" y="376"/>
                </a:lnTo>
                <a:lnTo>
                  <a:pt x="1575" y="390"/>
                </a:lnTo>
                <a:lnTo>
                  <a:pt x="1577" y="395"/>
                </a:lnTo>
                <a:lnTo>
                  <a:pt x="1573" y="401"/>
                </a:lnTo>
                <a:lnTo>
                  <a:pt x="1564" y="403"/>
                </a:lnTo>
                <a:lnTo>
                  <a:pt x="1552" y="405"/>
                </a:lnTo>
                <a:lnTo>
                  <a:pt x="1521" y="405"/>
                </a:lnTo>
                <a:lnTo>
                  <a:pt x="1493" y="403"/>
                </a:lnTo>
                <a:lnTo>
                  <a:pt x="1485" y="401"/>
                </a:lnTo>
                <a:lnTo>
                  <a:pt x="1481" y="401"/>
                </a:lnTo>
                <a:lnTo>
                  <a:pt x="1479" y="403"/>
                </a:lnTo>
                <a:lnTo>
                  <a:pt x="1471" y="409"/>
                </a:lnTo>
                <a:lnTo>
                  <a:pt x="1462" y="419"/>
                </a:lnTo>
                <a:lnTo>
                  <a:pt x="1448" y="428"/>
                </a:lnTo>
                <a:lnTo>
                  <a:pt x="1416" y="451"/>
                </a:lnTo>
                <a:lnTo>
                  <a:pt x="1381" y="468"/>
                </a:lnTo>
                <a:lnTo>
                  <a:pt x="1364" y="474"/>
                </a:lnTo>
                <a:lnTo>
                  <a:pt x="1349" y="478"/>
                </a:lnTo>
                <a:lnTo>
                  <a:pt x="1324" y="478"/>
                </a:lnTo>
                <a:lnTo>
                  <a:pt x="1306" y="476"/>
                </a:lnTo>
                <a:lnTo>
                  <a:pt x="1302" y="474"/>
                </a:lnTo>
                <a:lnTo>
                  <a:pt x="1300" y="474"/>
                </a:lnTo>
                <a:lnTo>
                  <a:pt x="1299" y="480"/>
                </a:lnTo>
                <a:lnTo>
                  <a:pt x="1295" y="493"/>
                </a:lnTo>
                <a:lnTo>
                  <a:pt x="1285" y="507"/>
                </a:lnTo>
                <a:lnTo>
                  <a:pt x="1276" y="513"/>
                </a:lnTo>
                <a:lnTo>
                  <a:pt x="1266" y="516"/>
                </a:lnTo>
                <a:lnTo>
                  <a:pt x="1208" y="528"/>
                </a:lnTo>
                <a:lnTo>
                  <a:pt x="1183" y="532"/>
                </a:lnTo>
                <a:lnTo>
                  <a:pt x="1176" y="534"/>
                </a:lnTo>
                <a:lnTo>
                  <a:pt x="1174" y="534"/>
                </a:lnTo>
                <a:lnTo>
                  <a:pt x="1120" y="586"/>
                </a:lnTo>
                <a:lnTo>
                  <a:pt x="2" y="588"/>
                </a:lnTo>
                <a:close/>
              </a:path>
            </a:pathLst>
          </a:custGeom>
          <a:solidFill>
            <a:srgbClr val="000000"/>
          </a:solidFill>
          <a:ln w="0">
            <a:solidFill>
              <a:srgbClr val="000000"/>
            </a:solidFill>
            <a:prstDash val="solid"/>
            <a:round/>
            <a:headEnd/>
            <a:tailEnd/>
          </a:ln>
        </p:spPr>
        <p:txBody>
          <a:bodyPr/>
          <a:lstStyle/>
          <a:p>
            <a:endParaRPr lang="da-DK"/>
          </a:p>
        </p:txBody>
      </p:sp>
      <p:sp>
        <p:nvSpPr>
          <p:cNvPr id="23605" name="Freeform 53"/>
          <p:cNvSpPr>
            <a:spLocks/>
          </p:cNvSpPr>
          <p:nvPr/>
        </p:nvSpPr>
        <p:spPr bwMode="auto">
          <a:xfrm>
            <a:off x="487364" y="3394077"/>
            <a:ext cx="233362" cy="60325"/>
          </a:xfrm>
          <a:custGeom>
            <a:avLst/>
            <a:gdLst>
              <a:gd name="T0" fmla="*/ 0 w 290"/>
              <a:gd name="T1" fmla="*/ 22744787 h 80"/>
              <a:gd name="T2" fmla="*/ 33671723 w 290"/>
              <a:gd name="T3" fmla="*/ 22744787 h 80"/>
              <a:gd name="T4" fmla="*/ 59573295 w 290"/>
              <a:gd name="T5" fmla="*/ 25019040 h 80"/>
              <a:gd name="T6" fmla="*/ 80942012 w 290"/>
              <a:gd name="T7" fmla="*/ 28998982 h 80"/>
              <a:gd name="T8" fmla="*/ 97130093 w 290"/>
              <a:gd name="T9" fmla="*/ 33548241 h 80"/>
              <a:gd name="T10" fmla="*/ 112024221 w 290"/>
              <a:gd name="T11" fmla="*/ 38096746 h 80"/>
              <a:gd name="T12" fmla="*/ 139220550 w 290"/>
              <a:gd name="T13" fmla="*/ 44351694 h 80"/>
              <a:gd name="T14" fmla="*/ 155408631 w 290"/>
              <a:gd name="T15" fmla="*/ 45488820 h 80"/>
              <a:gd name="T16" fmla="*/ 160589267 w 290"/>
              <a:gd name="T17" fmla="*/ 38096746 h 80"/>
              <a:gd name="T18" fmla="*/ 166416880 w 290"/>
              <a:gd name="T19" fmla="*/ 33548241 h 80"/>
              <a:gd name="T20" fmla="*/ 176777348 w 290"/>
              <a:gd name="T21" fmla="*/ 27293292 h 80"/>
              <a:gd name="T22" fmla="*/ 183900522 w 290"/>
              <a:gd name="T23" fmla="*/ 25019040 h 80"/>
              <a:gd name="T24" fmla="*/ 187785597 w 290"/>
              <a:gd name="T25" fmla="*/ 25019040 h 80"/>
              <a:gd name="T26" fmla="*/ 186490840 w 290"/>
              <a:gd name="T27" fmla="*/ 25019040 h 80"/>
              <a:gd name="T28" fmla="*/ 183900522 w 290"/>
              <a:gd name="T29" fmla="*/ 22744787 h 80"/>
              <a:gd name="T30" fmla="*/ 175482591 w 290"/>
              <a:gd name="T31" fmla="*/ 20469781 h 80"/>
              <a:gd name="T32" fmla="*/ 162531805 w 290"/>
              <a:gd name="T33" fmla="*/ 19332654 h 80"/>
              <a:gd name="T34" fmla="*/ 156704192 w 290"/>
              <a:gd name="T35" fmla="*/ 20469781 h 80"/>
              <a:gd name="T36" fmla="*/ 150228799 w 290"/>
              <a:gd name="T37" fmla="*/ 23881913 h 80"/>
              <a:gd name="T38" fmla="*/ 151523556 w 290"/>
              <a:gd name="T39" fmla="*/ 20469781 h 80"/>
              <a:gd name="T40" fmla="*/ 155408631 w 290"/>
              <a:gd name="T41" fmla="*/ 17058402 h 80"/>
              <a:gd name="T42" fmla="*/ 166416880 w 290"/>
              <a:gd name="T43" fmla="*/ 10803453 h 80"/>
              <a:gd name="T44" fmla="*/ 178719885 w 290"/>
              <a:gd name="T45" fmla="*/ 3979942 h 80"/>
              <a:gd name="T46" fmla="*/ 182604960 w 290"/>
              <a:gd name="T47" fmla="*/ 2842816 h 80"/>
              <a:gd name="T48" fmla="*/ 183900522 w 290"/>
              <a:gd name="T49" fmla="*/ 1705689 h 80"/>
              <a:gd name="T50" fmla="*/ 181310204 w 290"/>
              <a:gd name="T51" fmla="*/ 568563 h 80"/>
              <a:gd name="T52" fmla="*/ 172892273 w 290"/>
              <a:gd name="T53" fmla="*/ 0 h 80"/>
              <a:gd name="T54" fmla="*/ 166416880 w 290"/>
              <a:gd name="T55" fmla="*/ 0 h 80"/>
              <a:gd name="T56" fmla="*/ 157998949 w 290"/>
              <a:gd name="T57" fmla="*/ 568563 h 80"/>
              <a:gd name="T58" fmla="*/ 146342920 w 290"/>
              <a:gd name="T59" fmla="*/ 1705689 h 80"/>
              <a:gd name="T60" fmla="*/ 134039914 w 290"/>
              <a:gd name="T61" fmla="*/ 3979942 h 80"/>
              <a:gd name="T62" fmla="*/ 114613735 w 290"/>
              <a:gd name="T63" fmla="*/ 6254948 h 80"/>
              <a:gd name="T64" fmla="*/ 98425654 w 290"/>
              <a:gd name="T65" fmla="*/ 5117822 h 80"/>
              <a:gd name="T66" fmla="*/ 80942012 w 290"/>
              <a:gd name="T67" fmla="*/ 2842816 h 80"/>
              <a:gd name="T68" fmla="*/ 60868052 w 290"/>
              <a:gd name="T69" fmla="*/ 2842816 h 80"/>
              <a:gd name="T70" fmla="*/ 40794896 w 290"/>
              <a:gd name="T71" fmla="*/ 6254948 h 80"/>
              <a:gd name="T72" fmla="*/ 22016498 w 290"/>
              <a:gd name="T73" fmla="*/ 13077706 h 80"/>
              <a:gd name="T74" fmla="*/ 9712687 w 290"/>
              <a:gd name="T75" fmla="*/ 18195528 h 80"/>
              <a:gd name="T76" fmla="*/ 5827612 w 290"/>
              <a:gd name="T77" fmla="*/ 19332654 h 80"/>
              <a:gd name="T78" fmla="*/ 5180636 w 290"/>
              <a:gd name="T79" fmla="*/ 20469781 h 80"/>
              <a:gd name="T80" fmla="*/ 0 w 290"/>
              <a:gd name="T81" fmla="*/ 22744787 h 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0" h="80">
                <a:moveTo>
                  <a:pt x="0" y="40"/>
                </a:moveTo>
                <a:lnTo>
                  <a:pt x="52" y="40"/>
                </a:lnTo>
                <a:lnTo>
                  <a:pt x="92" y="44"/>
                </a:lnTo>
                <a:lnTo>
                  <a:pt x="125" y="51"/>
                </a:lnTo>
                <a:lnTo>
                  <a:pt x="150" y="59"/>
                </a:lnTo>
                <a:lnTo>
                  <a:pt x="173" y="67"/>
                </a:lnTo>
                <a:lnTo>
                  <a:pt x="215" y="78"/>
                </a:lnTo>
                <a:lnTo>
                  <a:pt x="240" y="80"/>
                </a:lnTo>
                <a:lnTo>
                  <a:pt x="248" y="67"/>
                </a:lnTo>
                <a:lnTo>
                  <a:pt x="257" y="59"/>
                </a:lnTo>
                <a:lnTo>
                  <a:pt x="273" y="48"/>
                </a:lnTo>
                <a:lnTo>
                  <a:pt x="284" y="44"/>
                </a:lnTo>
                <a:lnTo>
                  <a:pt x="290" y="44"/>
                </a:lnTo>
                <a:lnTo>
                  <a:pt x="288" y="44"/>
                </a:lnTo>
                <a:lnTo>
                  <a:pt x="284" y="40"/>
                </a:lnTo>
                <a:lnTo>
                  <a:pt x="271" y="36"/>
                </a:lnTo>
                <a:lnTo>
                  <a:pt x="251" y="34"/>
                </a:lnTo>
                <a:lnTo>
                  <a:pt x="242" y="36"/>
                </a:lnTo>
                <a:lnTo>
                  <a:pt x="232" y="42"/>
                </a:lnTo>
                <a:lnTo>
                  <a:pt x="234" y="36"/>
                </a:lnTo>
                <a:lnTo>
                  <a:pt x="240" y="30"/>
                </a:lnTo>
                <a:lnTo>
                  <a:pt x="257" y="19"/>
                </a:lnTo>
                <a:lnTo>
                  <a:pt x="276" y="7"/>
                </a:lnTo>
                <a:lnTo>
                  <a:pt x="282" y="5"/>
                </a:lnTo>
                <a:lnTo>
                  <a:pt x="284" y="3"/>
                </a:lnTo>
                <a:lnTo>
                  <a:pt x="280" y="1"/>
                </a:lnTo>
                <a:lnTo>
                  <a:pt x="267" y="0"/>
                </a:lnTo>
                <a:lnTo>
                  <a:pt x="257" y="0"/>
                </a:lnTo>
                <a:lnTo>
                  <a:pt x="244" y="1"/>
                </a:lnTo>
                <a:lnTo>
                  <a:pt x="226" y="3"/>
                </a:lnTo>
                <a:lnTo>
                  <a:pt x="207" y="7"/>
                </a:lnTo>
                <a:lnTo>
                  <a:pt x="177" y="11"/>
                </a:lnTo>
                <a:lnTo>
                  <a:pt x="152" y="9"/>
                </a:lnTo>
                <a:lnTo>
                  <a:pt x="125" y="5"/>
                </a:lnTo>
                <a:lnTo>
                  <a:pt x="94" y="5"/>
                </a:lnTo>
                <a:lnTo>
                  <a:pt x="63" y="11"/>
                </a:lnTo>
                <a:lnTo>
                  <a:pt x="34" y="23"/>
                </a:lnTo>
                <a:lnTo>
                  <a:pt x="15" y="32"/>
                </a:lnTo>
                <a:lnTo>
                  <a:pt x="9" y="34"/>
                </a:lnTo>
                <a:lnTo>
                  <a:pt x="8" y="36"/>
                </a:lnTo>
                <a:lnTo>
                  <a:pt x="0" y="40"/>
                </a:lnTo>
                <a:close/>
              </a:path>
            </a:pathLst>
          </a:custGeom>
          <a:solidFill>
            <a:srgbClr val="000000"/>
          </a:solidFill>
          <a:ln w="0">
            <a:solidFill>
              <a:srgbClr val="000000"/>
            </a:solidFill>
            <a:prstDash val="solid"/>
            <a:round/>
            <a:headEnd/>
            <a:tailEnd/>
          </a:ln>
        </p:spPr>
        <p:txBody>
          <a:bodyPr/>
          <a:lstStyle/>
          <a:p>
            <a:endParaRPr lang="da-DK"/>
          </a:p>
        </p:txBody>
      </p:sp>
      <p:sp>
        <p:nvSpPr>
          <p:cNvPr id="2" name="Title 1"/>
          <p:cNvSpPr>
            <a:spLocks noGrp="1"/>
          </p:cNvSpPr>
          <p:nvPr>
            <p:ph type="title"/>
          </p:nvPr>
        </p:nvSpPr>
        <p:spPr/>
        <p:txBody>
          <a:bodyPr>
            <a:normAutofit/>
          </a:bodyPr>
          <a:lstStyle/>
          <a:p>
            <a:r>
              <a:rPr lang="da-DK" sz="2700" b="1" dirty="0">
                <a:solidFill>
                  <a:schemeClr val="accent1"/>
                </a:solidFill>
                <a:effectLst/>
                <a:latin typeface="Arial" charset="0"/>
              </a:rPr>
              <a:t>The </a:t>
            </a:r>
            <a:r>
              <a:rPr lang="da-DK" sz="2700" b="1" dirty="0" smtClean="0">
                <a:solidFill>
                  <a:schemeClr val="accent1"/>
                </a:solidFill>
                <a:effectLst/>
                <a:latin typeface="Arial" charset="0"/>
              </a:rPr>
              <a:t>vision </a:t>
            </a:r>
            <a:r>
              <a:rPr lang="da-DK" sz="2700" b="1" dirty="0">
                <a:solidFill>
                  <a:schemeClr val="accent1"/>
                </a:solidFill>
                <a:effectLst/>
                <a:latin typeface="Arial" charset="0"/>
              </a:rPr>
              <a:t>for </a:t>
            </a:r>
            <a:r>
              <a:rPr lang="da-DK" sz="2700" b="1" dirty="0" smtClean="0">
                <a:solidFill>
                  <a:schemeClr val="accent1"/>
                </a:solidFill>
                <a:effectLst/>
                <a:latin typeface="Arial" charset="0"/>
              </a:rPr>
              <a:t>information </a:t>
            </a:r>
            <a:r>
              <a:rPr lang="da-DK" sz="2700" b="1" dirty="0">
                <a:solidFill>
                  <a:schemeClr val="accent1"/>
                </a:solidFill>
                <a:effectLst/>
                <a:latin typeface="Arial" charset="0"/>
              </a:rPr>
              <a:t>systems at </a:t>
            </a:r>
            <a:r>
              <a:rPr lang="da-DK" sz="2700" b="1" dirty="0" smtClean="0">
                <a:solidFill>
                  <a:schemeClr val="accent1"/>
                </a:solidFill>
                <a:effectLst/>
                <a:latin typeface="Arial" charset="0"/>
              </a:rPr>
              <a:t>EEA</a:t>
            </a:r>
            <a:endParaRPr lang="da-DK" dirty="0">
              <a:solidFill>
                <a:schemeClr val="accent1"/>
              </a:solidFill>
              <a:effectLst/>
            </a:endParaRPr>
          </a:p>
        </p:txBody>
      </p:sp>
      <p:pic>
        <p:nvPicPr>
          <p:cNvPr id="23606" name="Picture 54"/>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09538" y="5551218"/>
            <a:ext cx="1257300" cy="990600"/>
          </a:xfrm>
          <a:noFill/>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623" name="Picture 71"/>
          <p:cNvPicPr>
            <a:picLocks noGrp="1" noChangeAspect="1" noChangeArrowheads="1"/>
          </p:cNvPicPr>
          <p:nvPr>
            <p:ph sz="quarter" idx="4294967295"/>
          </p:nvPr>
        </p:nvPicPr>
        <p:blipFill>
          <a:blip r:embed="rId4" cstate="print">
            <a:lum bright="20000" contrast="-20000"/>
            <a:extLst>
              <a:ext uri="{28A0092B-C50C-407E-A947-70E740481C1C}">
                <a14:useLocalDpi xmlns:a14="http://schemas.microsoft.com/office/drawing/2010/main" val="0"/>
              </a:ext>
            </a:extLst>
          </a:blip>
          <a:srcRect/>
          <a:stretch>
            <a:fillRect/>
          </a:stretch>
        </p:blipFill>
        <p:spPr>
          <a:xfrm>
            <a:off x="0" y="4495800"/>
            <a:ext cx="1292225" cy="9255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660" name="Picture 108"/>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7177088" y="3513138"/>
            <a:ext cx="2728912" cy="1641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607" name="Freeform 55"/>
          <p:cNvSpPr>
            <a:spLocks/>
          </p:cNvSpPr>
          <p:nvPr/>
        </p:nvSpPr>
        <p:spPr bwMode="auto">
          <a:xfrm>
            <a:off x="1646238" y="3856038"/>
            <a:ext cx="1873250" cy="190500"/>
          </a:xfrm>
          <a:custGeom>
            <a:avLst/>
            <a:gdLst>
              <a:gd name="T0" fmla="*/ 0 w 864"/>
              <a:gd name="T1" fmla="*/ 477503289 h 76"/>
              <a:gd name="T2" fmla="*/ 465370370 w 864"/>
              <a:gd name="T3" fmla="*/ 0 h 76"/>
              <a:gd name="T4" fmla="*/ 2147483647 w 864"/>
              <a:gd name="T5" fmla="*/ 0 h 76"/>
              <a:gd name="T6" fmla="*/ 2147483647 w 864"/>
              <a:gd name="T7" fmla="*/ 477503289 h 76"/>
              <a:gd name="T8" fmla="*/ 0 w 864"/>
              <a:gd name="T9" fmla="*/ 477503289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76">
                <a:moveTo>
                  <a:pt x="0" y="76"/>
                </a:moveTo>
                <a:lnTo>
                  <a:pt x="99" y="0"/>
                </a:lnTo>
                <a:lnTo>
                  <a:pt x="765" y="0"/>
                </a:lnTo>
                <a:lnTo>
                  <a:pt x="864" y="76"/>
                </a:lnTo>
                <a:lnTo>
                  <a:pt x="0" y="76"/>
                </a:lnTo>
                <a:close/>
              </a:path>
            </a:pathLst>
          </a:custGeom>
          <a:solidFill>
            <a:srgbClr val="FFFFFF"/>
          </a:solidFill>
          <a:ln w="0">
            <a:solidFill>
              <a:srgbClr val="000000"/>
            </a:solidFill>
            <a:prstDash val="solid"/>
            <a:round/>
            <a:headEnd/>
            <a:tailEnd/>
          </a:ln>
          <a:effectLst>
            <a:outerShdw dist="35921" dir="2700000" algn="ctr" rotWithShape="0">
              <a:srgbClr val="808080"/>
            </a:outerShdw>
          </a:effectLst>
        </p:spPr>
        <p:txBody>
          <a:bodyPr/>
          <a:lstStyle/>
          <a:p>
            <a:endParaRPr lang="da-DK"/>
          </a:p>
        </p:txBody>
      </p:sp>
      <p:sp>
        <p:nvSpPr>
          <p:cNvPr id="23608" name="Freeform 56"/>
          <p:cNvSpPr>
            <a:spLocks/>
          </p:cNvSpPr>
          <p:nvPr/>
        </p:nvSpPr>
        <p:spPr bwMode="auto">
          <a:xfrm>
            <a:off x="2171700" y="3775077"/>
            <a:ext cx="819150" cy="193675"/>
          </a:xfrm>
          <a:custGeom>
            <a:avLst/>
            <a:gdLst>
              <a:gd name="T0" fmla="*/ 1775150060 w 378"/>
              <a:gd name="T1" fmla="*/ 0 h 77"/>
              <a:gd name="T2" fmla="*/ 1775150060 w 378"/>
              <a:gd name="T3" fmla="*/ 341632639 h 77"/>
              <a:gd name="T4" fmla="*/ 1732883653 w 378"/>
              <a:gd name="T5" fmla="*/ 373264545 h 77"/>
              <a:gd name="T6" fmla="*/ 1648353008 w 378"/>
              <a:gd name="T7" fmla="*/ 430204995 h 77"/>
              <a:gd name="T8" fmla="*/ 1502771849 w 378"/>
              <a:gd name="T9" fmla="*/ 455511024 h 77"/>
              <a:gd name="T10" fmla="*/ 1291444152 w 378"/>
              <a:gd name="T11" fmla="*/ 455511024 h 77"/>
              <a:gd name="T12" fmla="*/ 1056636321 w 378"/>
              <a:gd name="T13" fmla="*/ 487142930 h 77"/>
              <a:gd name="T14" fmla="*/ 718513738 w 378"/>
              <a:gd name="T15" fmla="*/ 487142930 h 77"/>
              <a:gd name="T16" fmla="*/ 549450280 w 378"/>
              <a:gd name="T17" fmla="*/ 487142930 h 77"/>
              <a:gd name="T18" fmla="*/ 361604883 w 378"/>
              <a:gd name="T19" fmla="*/ 455511024 h 77"/>
              <a:gd name="T20" fmla="*/ 192543591 w 378"/>
              <a:gd name="T21" fmla="*/ 430204995 h 77"/>
              <a:gd name="T22" fmla="*/ 84530646 w 378"/>
              <a:gd name="T23" fmla="*/ 430204995 h 77"/>
              <a:gd name="T24" fmla="*/ 0 w 378"/>
              <a:gd name="T25" fmla="*/ 398570574 h 77"/>
              <a:gd name="T26" fmla="*/ 0 w 378"/>
              <a:gd name="T27" fmla="*/ 0 h 77"/>
              <a:gd name="T28" fmla="*/ 1775150060 w 378"/>
              <a:gd name="T29" fmla="*/ 0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8" h="77">
                <a:moveTo>
                  <a:pt x="378" y="0"/>
                </a:moveTo>
                <a:lnTo>
                  <a:pt x="378" y="54"/>
                </a:lnTo>
                <a:lnTo>
                  <a:pt x="369" y="59"/>
                </a:lnTo>
                <a:lnTo>
                  <a:pt x="351" y="68"/>
                </a:lnTo>
                <a:lnTo>
                  <a:pt x="320" y="72"/>
                </a:lnTo>
                <a:lnTo>
                  <a:pt x="275" y="72"/>
                </a:lnTo>
                <a:lnTo>
                  <a:pt x="225" y="77"/>
                </a:lnTo>
                <a:lnTo>
                  <a:pt x="153" y="77"/>
                </a:lnTo>
                <a:lnTo>
                  <a:pt x="117" y="77"/>
                </a:lnTo>
                <a:lnTo>
                  <a:pt x="77" y="72"/>
                </a:lnTo>
                <a:lnTo>
                  <a:pt x="41" y="68"/>
                </a:lnTo>
                <a:lnTo>
                  <a:pt x="18" y="68"/>
                </a:lnTo>
                <a:lnTo>
                  <a:pt x="0" y="63"/>
                </a:lnTo>
                <a:lnTo>
                  <a:pt x="0" y="0"/>
                </a:lnTo>
                <a:lnTo>
                  <a:pt x="378" y="0"/>
                </a:lnTo>
                <a:close/>
              </a:path>
            </a:pathLst>
          </a:custGeom>
          <a:solidFill>
            <a:srgbClr val="FFFFFF"/>
          </a:solidFill>
          <a:ln w="0">
            <a:solidFill>
              <a:srgbClr val="000000"/>
            </a:solidFill>
            <a:prstDash val="solid"/>
            <a:round/>
            <a:headEnd/>
            <a:tailEnd/>
          </a:ln>
          <a:effectLst>
            <a:outerShdw dist="35921" dir="2700000" algn="ctr" rotWithShape="0">
              <a:srgbClr val="808080"/>
            </a:outerShdw>
          </a:effectLst>
        </p:spPr>
        <p:txBody>
          <a:bodyPr/>
          <a:lstStyle/>
          <a:p>
            <a:endParaRPr lang="da-DK"/>
          </a:p>
        </p:txBody>
      </p:sp>
      <p:sp>
        <p:nvSpPr>
          <p:cNvPr id="23609" name="Freeform 57"/>
          <p:cNvSpPr>
            <a:spLocks/>
          </p:cNvSpPr>
          <p:nvPr/>
        </p:nvSpPr>
        <p:spPr bwMode="auto">
          <a:xfrm>
            <a:off x="1852614" y="3608390"/>
            <a:ext cx="1462087" cy="166687"/>
          </a:xfrm>
          <a:custGeom>
            <a:avLst/>
            <a:gdLst>
              <a:gd name="T0" fmla="*/ 2147483647 w 675"/>
              <a:gd name="T1" fmla="*/ 0 h 67"/>
              <a:gd name="T2" fmla="*/ 2147483647 w 675"/>
              <a:gd name="T3" fmla="*/ 414694865 h 67"/>
              <a:gd name="T4" fmla="*/ 0 w 675"/>
              <a:gd name="T5" fmla="*/ 414694865 h 67"/>
              <a:gd name="T6" fmla="*/ 0 w 675"/>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5" h="67">
                <a:moveTo>
                  <a:pt x="675" y="0"/>
                </a:moveTo>
                <a:lnTo>
                  <a:pt x="675" y="67"/>
                </a:lnTo>
                <a:lnTo>
                  <a:pt x="0" y="67"/>
                </a:lnTo>
                <a:lnTo>
                  <a:pt x="0" y="0"/>
                </a:lnTo>
              </a:path>
            </a:pathLst>
          </a:custGeom>
          <a:noFill/>
          <a:ln w="0">
            <a:solidFill>
              <a:srgbClr val="000000"/>
            </a:solidFill>
            <a:prstDash val="solid"/>
            <a:round/>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txBody>
          <a:bodyPr/>
          <a:lstStyle/>
          <a:p>
            <a:endParaRPr lang="da-DK"/>
          </a:p>
        </p:txBody>
      </p:sp>
      <p:sp>
        <p:nvSpPr>
          <p:cNvPr id="23610" name="Rectangle 58"/>
          <p:cNvSpPr>
            <a:spLocks noChangeArrowheads="1"/>
          </p:cNvSpPr>
          <p:nvPr/>
        </p:nvSpPr>
        <p:spPr bwMode="auto">
          <a:xfrm>
            <a:off x="2017713" y="3775075"/>
            <a:ext cx="87312" cy="171450"/>
          </a:xfrm>
          <a:prstGeom prst="rect">
            <a:avLst/>
          </a:prstGeom>
          <a:solidFill>
            <a:srgbClr val="FFFFFF"/>
          </a:solidFill>
          <a:ln w="0">
            <a:solidFill>
              <a:srgbClr val="000000"/>
            </a:solidFill>
            <a:miter lim="800000"/>
            <a:headEnd/>
            <a:tailEnd/>
          </a:ln>
          <a:effectLst>
            <a:outerShdw dist="35921" dir="2700000" algn="ctr" rotWithShape="0">
              <a:srgbClr val="808080"/>
            </a:outerShdw>
          </a:effectLst>
        </p:spPr>
        <p:txBody>
          <a:bodyPr/>
          <a:lstStyle/>
          <a:p>
            <a:endParaRPr lang="en-US"/>
          </a:p>
        </p:txBody>
      </p:sp>
      <p:sp>
        <p:nvSpPr>
          <p:cNvPr id="23611" name="Rectangle 59"/>
          <p:cNvSpPr>
            <a:spLocks noChangeArrowheads="1"/>
          </p:cNvSpPr>
          <p:nvPr/>
        </p:nvSpPr>
        <p:spPr bwMode="auto">
          <a:xfrm>
            <a:off x="3068638" y="3775075"/>
            <a:ext cx="80962" cy="171450"/>
          </a:xfrm>
          <a:prstGeom prst="rect">
            <a:avLst/>
          </a:prstGeom>
          <a:solidFill>
            <a:srgbClr val="FFFFFF"/>
          </a:solidFill>
          <a:ln w="0">
            <a:solidFill>
              <a:srgbClr val="000000"/>
            </a:solidFill>
            <a:miter lim="800000"/>
            <a:headEnd/>
            <a:tailEnd/>
          </a:ln>
          <a:effectLst>
            <a:outerShdw dist="35921" dir="2700000" algn="ctr" rotWithShape="0">
              <a:srgbClr val="808080"/>
            </a:outerShdw>
          </a:effectLst>
        </p:spPr>
        <p:txBody>
          <a:bodyPr/>
          <a:lstStyle/>
          <a:p>
            <a:endParaRPr lang="en-US"/>
          </a:p>
        </p:txBody>
      </p:sp>
      <p:sp>
        <p:nvSpPr>
          <p:cNvPr id="23612" name="Rectangle 60"/>
          <p:cNvSpPr>
            <a:spLocks noChangeArrowheads="1"/>
          </p:cNvSpPr>
          <p:nvPr/>
        </p:nvSpPr>
        <p:spPr bwMode="auto">
          <a:xfrm>
            <a:off x="1852614" y="3608388"/>
            <a:ext cx="1482725" cy="190500"/>
          </a:xfrm>
          <a:prstGeom prst="rect">
            <a:avLst/>
          </a:prstGeom>
          <a:solidFill>
            <a:srgbClr val="FFFFFF"/>
          </a:solidFill>
          <a:ln w="0">
            <a:solidFill>
              <a:srgbClr val="000000"/>
            </a:solidFill>
            <a:miter lim="800000"/>
            <a:headEnd/>
            <a:tailEnd/>
          </a:ln>
          <a:effectLst>
            <a:outerShdw dist="35921" dir="2700000" algn="ctr" rotWithShape="0">
              <a:srgbClr val="808080"/>
            </a:outerShdw>
          </a:effectLst>
        </p:spPr>
        <p:txBody>
          <a:bodyPr/>
          <a:lstStyle/>
          <a:p>
            <a:endParaRPr lang="en-US"/>
          </a:p>
        </p:txBody>
      </p:sp>
      <p:sp>
        <p:nvSpPr>
          <p:cNvPr id="23613" name="Freeform 61"/>
          <p:cNvSpPr>
            <a:spLocks/>
          </p:cNvSpPr>
          <p:nvPr/>
        </p:nvSpPr>
        <p:spPr bwMode="auto">
          <a:xfrm>
            <a:off x="1617663" y="4035425"/>
            <a:ext cx="1930400" cy="190500"/>
          </a:xfrm>
          <a:custGeom>
            <a:avLst/>
            <a:gdLst>
              <a:gd name="T0" fmla="*/ 145512295 w 891"/>
              <a:gd name="T1" fmla="*/ 0 h 76"/>
              <a:gd name="T2" fmla="*/ 2147483647 w 891"/>
              <a:gd name="T3" fmla="*/ 0 h 76"/>
              <a:gd name="T4" fmla="*/ 2147483647 w 891"/>
              <a:gd name="T5" fmla="*/ 0 h 76"/>
              <a:gd name="T6" fmla="*/ 2147483647 w 891"/>
              <a:gd name="T7" fmla="*/ 81679382 h 76"/>
              <a:gd name="T8" fmla="*/ 2147483647 w 891"/>
              <a:gd name="T9" fmla="*/ 169640250 h 76"/>
              <a:gd name="T10" fmla="*/ 2147483647 w 891"/>
              <a:gd name="T11" fmla="*/ 477503289 h 76"/>
              <a:gd name="T12" fmla="*/ 0 w 891"/>
              <a:gd name="T13" fmla="*/ 477503289 h 76"/>
              <a:gd name="T14" fmla="*/ 18775361 w 891"/>
              <a:gd name="T15" fmla="*/ 81679382 h 76"/>
              <a:gd name="T16" fmla="*/ 103266651 w 891"/>
              <a:gd name="T17" fmla="*/ 0 h 76"/>
              <a:gd name="T18" fmla="*/ 145512295 w 891"/>
              <a:gd name="T19" fmla="*/ 0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91" h="76">
                <a:moveTo>
                  <a:pt x="31" y="0"/>
                </a:moveTo>
                <a:lnTo>
                  <a:pt x="864" y="0"/>
                </a:lnTo>
                <a:lnTo>
                  <a:pt x="873" y="0"/>
                </a:lnTo>
                <a:lnTo>
                  <a:pt x="886" y="13"/>
                </a:lnTo>
                <a:lnTo>
                  <a:pt x="891" y="27"/>
                </a:lnTo>
                <a:lnTo>
                  <a:pt x="891" y="76"/>
                </a:lnTo>
                <a:lnTo>
                  <a:pt x="0" y="76"/>
                </a:lnTo>
                <a:lnTo>
                  <a:pt x="4" y="13"/>
                </a:lnTo>
                <a:lnTo>
                  <a:pt x="22" y="0"/>
                </a:lnTo>
                <a:lnTo>
                  <a:pt x="31" y="0"/>
                </a:lnTo>
                <a:close/>
              </a:path>
            </a:pathLst>
          </a:custGeom>
          <a:solidFill>
            <a:srgbClr val="FFFFFF"/>
          </a:solidFill>
          <a:ln w="0">
            <a:solidFill>
              <a:srgbClr val="000000"/>
            </a:solidFill>
            <a:prstDash val="solid"/>
            <a:round/>
            <a:headEnd/>
            <a:tailEnd/>
          </a:ln>
          <a:effectLst>
            <a:outerShdw dist="35921" dir="2700000" algn="ctr" rotWithShape="0">
              <a:srgbClr val="808080"/>
            </a:outerShdw>
          </a:effectLst>
        </p:spPr>
        <p:txBody>
          <a:bodyPr/>
          <a:lstStyle/>
          <a:p>
            <a:endParaRPr lang="da-DK"/>
          </a:p>
        </p:txBody>
      </p:sp>
      <p:sp>
        <p:nvSpPr>
          <p:cNvPr id="23614" name="Freeform 62"/>
          <p:cNvSpPr>
            <a:spLocks/>
          </p:cNvSpPr>
          <p:nvPr/>
        </p:nvSpPr>
        <p:spPr bwMode="auto">
          <a:xfrm>
            <a:off x="1285875" y="1187452"/>
            <a:ext cx="2593975" cy="2443163"/>
          </a:xfrm>
          <a:custGeom>
            <a:avLst/>
            <a:gdLst>
              <a:gd name="T0" fmla="*/ 187847565 w 1197"/>
              <a:gd name="T1" fmla="*/ 0 h 977"/>
              <a:gd name="T2" fmla="*/ 2147483647 w 1197"/>
              <a:gd name="T3" fmla="*/ 0 h 977"/>
              <a:gd name="T4" fmla="*/ 2147483647 w 1197"/>
              <a:gd name="T5" fmla="*/ 0 h 977"/>
              <a:gd name="T6" fmla="*/ 2147483647 w 1197"/>
              <a:gd name="T7" fmla="*/ 56280273 h 977"/>
              <a:gd name="T8" fmla="*/ 2147483647 w 1197"/>
              <a:gd name="T9" fmla="*/ 200109304 h 977"/>
              <a:gd name="T10" fmla="*/ 2147483647 w 1197"/>
              <a:gd name="T11" fmla="*/ 281403864 h 977"/>
              <a:gd name="T12" fmla="*/ 2147483647 w 1197"/>
              <a:gd name="T13" fmla="*/ 2147483647 h 977"/>
              <a:gd name="T14" fmla="*/ 2147483647 w 1197"/>
              <a:gd name="T15" fmla="*/ 2147483647 h 977"/>
              <a:gd name="T16" fmla="*/ 2147483647 w 1197"/>
              <a:gd name="T17" fmla="*/ 2147483647 h 977"/>
              <a:gd name="T18" fmla="*/ 2147483647 w 1197"/>
              <a:gd name="T19" fmla="*/ 2147483647 h 977"/>
              <a:gd name="T20" fmla="*/ 2147483647 w 1197"/>
              <a:gd name="T21" fmla="*/ 2147483647 h 977"/>
              <a:gd name="T22" fmla="*/ 187847565 w 1197"/>
              <a:gd name="T23" fmla="*/ 2147483647 h 977"/>
              <a:gd name="T24" fmla="*/ 126797052 w 1197"/>
              <a:gd name="T25" fmla="*/ 2147483647 h 977"/>
              <a:gd name="T26" fmla="*/ 42266406 w 1197"/>
              <a:gd name="T27" fmla="*/ 2147483647 h 977"/>
              <a:gd name="T28" fmla="*/ 0 w 1197"/>
              <a:gd name="T29" fmla="*/ 2147483647 h 977"/>
              <a:gd name="T30" fmla="*/ 0 w 1197"/>
              <a:gd name="T31" fmla="*/ 2147483647 h 977"/>
              <a:gd name="T32" fmla="*/ 0 w 1197"/>
              <a:gd name="T33" fmla="*/ 256389576 h 977"/>
              <a:gd name="T34" fmla="*/ 0 w 1197"/>
              <a:gd name="T35" fmla="*/ 168840818 h 977"/>
              <a:gd name="T36" fmla="*/ 42266406 w 1197"/>
              <a:gd name="T37" fmla="*/ 56280273 h 977"/>
              <a:gd name="T38" fmla="*/ 126797052 w 1197"/>
              <a:gd name="T39" fmla="*/ 0 h 977"/>
              <a:gd name="T40" fmla="*/ 187847565 w 1197"/>
              <a:gd name="T41" fmla="*/ 0 h 9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97" h="977">
                <a:moveTo>
                  <a:pt x="40" y="0"/>
                </a:moveTo>
                <a:lnTo>
                  <a:pt x="1156" y="0"/>
                </a:lnTo>
                <a:lnTo>
                  <a:pt x="1170" y="0"/>
                </a:lnTo>
                <a:lnTo>
                  <a:pt x="1188" y="9"/>
                </a:lnTo>
                <a:lnTo>
                  <a:pt x="1197" y="32"/>
                </a:lnTo>
                <a:lnTo>
                  <a:pt x="1197" y="45"/>
                </a:lnTo>
                <a:lnTo>
                  <a:pt x="1197" y="932"/>
                </a:lnTo>
                <a:lnTo>
                  <a:pt x="1197" y="945"/>
                </a:lnTo>
                <a:lnTo>
                  <a:pt x="1188" y="963"/>
                </a:lnTo>
                <a:lnTo>
                  <a:pt x="1170" y="977"/>
                </a:lnTo>
                <a:lnTo>
                  <a:pt x="1156" y="977"/>
                </a:lnTo>
                <a:lnTo>
                  <a:pt x="40" y="977"/>
                </a:lnTo>
                <a:lnTo>
                  <a:pt x="27" y="977"/>
                </a:lnTo>
                <a:lnTo>
                  <a:pt x="9" y="963"/>
                </a:lnTo>
                <a:lnTo>
                  <a:pt x="0" y="945"/>
                </a:lnTo>
                <a:lnTo>
                  <a:pt x="0" y="932"/>
                </a:lnTo>
                <a:lnTo>
                  <a:pt x="0" y="41"/>
                </a:lnTo>
                <a:lnTo>
                  <a:pt x="0" y="27"/>
                </a:lnTo>
                <a:lnTo>
                  <a:pt x="9" y="9"/>
                </a:lnTo>
                <a:lnTo>
                  <a:pt x="27" y="0"/>
                </a:lnTo>
                <a:lnTo>
                  <a:pt x="40" y="0"/>
                </a:lnTo>
                <a:close/>
              </a:path>
            </a:pathLst>
          </a:custGeom>
          <a:solidFill>
            <a:srgbClr val="FFFFFF"/>
          </a:solidFill>
          <a:ln w="0">
            <a:solidFill>
              <a:srgbClr val="000000"/>
            </a:solidFill>
            <a:prstDash val="solid"/>
            <a:round/>
            <a:headEnd/>
            <a:tailEnd/>
          </a:ln>
          <a:effectLst>
            <a:outerShdw dist="35921" dir="2700000" algn="ctr" rotWithShape="0">
              <a:srgbClr val="808080"/>
            </a:outerShdw>
          </a:effectLst>
        </p:spPr>
        <p:txBody>
          <a:bodyPr/>
          <a:lstStyle/>
          <a:p>
            <a:endParaRPr lang="da-DK"/>
          </a:p>
        </p:txBody>
      </p:sp>
      <p:sp>
        <p:nvSpPr>
          <p:cNvPr id="23615" name="Freeform 63"/>
          <p:cNvSpPr>
            <a:spLocks/>
          </p:cNvSpPr>
          <p:nvPr/>
        </p:nvSpPr>
        <p:spPr bwMode="auto">
          <a:xfrm>
            <a:off x="1325564" y="1244602"/>
            <a:ext cx="2514600" cy="2341563"/>
          </a:xfrm>
          <a:custGeom>
            <a:avLst/>
            <a:gdLst>
              <a:gd name="T0" fmla="*/ 211098612 w 1161"/>
              <a:gd name="T1" fmla="*/ 0 h 936"/>
              <a:gd name="T2" fmla="*/ 2147483647 w 1161"/>
              <a:gd name="T3" fmla="*/ 0 h 936"/>
              <a:gd name="T4" fmla="*/ 2147483647 w 1161"/>
              <a:gd name="T5" fmla="*/ 0 h 936"/>
              <a:gd name="T6" fmla="*/ 2147483647 w 1161"/>
              <a:gd name="T7" fmla="*/ 56325097 h 936"/>
              <a:gd name="T8" fmla="*/ 2147483647 w 1161"/>
              <a:gd name="T9" fmla="*/ 168975291 h 936"/>
              <a:gd name="T10" fmla="*/ 2147483647 w 1161"/>
              <a:gd name="T11" fmla="*/ 250334599 h 936"/>
              <a:gd name="T12" fmla="*/ 2147483647 w 1161"/>
              <a:gd name="T13" fmla="*/ 2147483647 h 936"/>
              <a:gd name="T14" fmla="*/ 2147483647 w 1161"/>
              <a:gd name="T15" fmla="*/ 2147483647 h 936"/>
              <a:gd name="T16" fmla="*/ 2147483647 w 1161"/>
              <a:gd name="T17" fmla="*/ 2147483647 h 936"/>
              <a:gd name="T18" fmla="*/ 2147483647 w 1161"/>
              <a:gd name="T19" fmla="*/ 2147483647 h 936"/>
              <a:gd name="T20" fmla="*/ 2147483647 w 1161"/>
              <a:gd name="T21" fmla="*/ 2147483647 h 936"/>
              <a:gd name="T22" fmla="*/ 211098612 w 1161"/>
              <a:gd name="T23" fmla="*/ 2147483647 h 936"/>
              <a:gd name="T24" fmla="*/ 145424451 w 1161"/>
              <a:gd name="T25" fmla="*/ 2147483647 h 936"/>
              <a:gd name="T26" fmla="*/ 42219722 w 1161"/>
              <a:gd name="T27" fmla="*/ 2147483647 h 936"/>
              <a:gd name="T28" fmla="*/ 0 w 1161"/>
              <a:gd name="T29" fmla="*/ 2147483647 h 936"/>
              <a:gd name="T30" fmla="*/ 0 w 1161"/>
              <a:gd name="T31" fmla="*/ 2147483647 h 936"/>
              <a:gd name="T32" fmla="*/ 0 w 1161"/>
              <a:gd name="T33" fmla="*/ 250334599 h 936"/>
              <a:gd name="T34" fmla="*/ 0 w 1161"/>
              <a:gd name="T35" fmla="*/ 168975291 h 936"/>
              <a:gd name="T36" fmla="*/ 42219722 w 1161"/>
              <a:gd name="T37" fmla="*/ 56325097 h 936"/>
              <a:gd name="T38" fmla="*/ 145424451 w 1161"/>
              <a:gd name="T39" fmla="*/ 0 h 936"/>
              <a:gd name="T40" fmla="*/ 211098612 w 1161"/>
              <a:gd name="T41" fmla="*/ 0 h 9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1" h="936">
                <a:moveTo>
                  <a:pt x="45" y="0"/>
                </a:moveTo>
                <a:lnTo>
                  <a:pt x="1116" y="0"/>
                </a:lnTo>
                <a:lnTo>
                  <a:pt x="1129" y="0"/>
                </a:lnTo>
                <a:lnTo>
                  <a:pt x="1147" y="9"/>
                </a:lnTo>
                <a:lnTo>
                  <a:pt x="1161" y="27"/>
                </a:lnTo>
                <a:lnTo>
                  <a:pt x="1161" y="40"/>
                </a:lnTo>
                <a:lnTo>
                  <a:pt x="1161" y="891"/>
                </a:lnTo>
                <a:lnTo>
                  <a:pt x="1161" y="904"/>
                </a:lnTo>
                <a:lnTo>
                  <a:pt x="1147" y="927"/>
                </a:lnTo>
                <a:lnTo>
                  <a:pt x="1129" y="936"/>
                </a:lnTo>
                <a:lnTo>
                  <a:pt x="1116" y="936"/>
                </a:lnTo>
                <a:lnTo>
                  <a:pt x="45" y="936"/>
                </a:lnTo>
                <a:lnTo>
                  <a:pt x="31" y="936"/>
                </a:lnTo>
                <a:lnTo>
                  <a:pt x="9" y="927"/>
                </a:lnTo>
                <a:lnTo>
                  <a:pt x="0" y="904"/>
                </a:lnTo>
                <a:lnTo>
                  <a:pt x="0" y="891"/>
                </a:lnTo>
                <a:lnTo>
                  <a:pt x="0" y="40"/>
                </a:lnTo>
                <a:lnTo>
                  <a:pt x="0" y="27"/>
                </a:lnTo>
                <a:lnTo>
                  <a:pt x="9" y="9"/>
                </a:lnTo>
                <a:lnTo>
                  <a:pt x="31" y="0"/>
                </a:lnTo>
                <a:lnTo>
                  <a:pt x="45" y="0"/>
                </a:lnTo>
                <a:close/>
              </a:path>
            </a:pathLst>
          </a:custGeom>
          <a:solidFill>
            <a:srgbClr val="FFFFFF"/>
          </a:solidFill>
          <a:ln w="0">
            <a:solidFill>
              <a:srgbClr val="000000"/>
            </a:solidFill>
            <a:prstDash val="solid"/>
            <a:round/>
            <a:headEnd/>
            <a:tailEnd/>
          </a:ln>
          <a:effectLst>
            <a:outerShdw dist="35921" dir="2700000" algn="ctr" rotWithShape="0">
              <a:srgbClr val="808080"/>
            </a:outerShdw>
          </a:effectLst>
        </p:spPr>
        <p:txBody>
          <a:bodyPr/>
          <a:lstStyle/>
          <a:p>
            <a:endParaRPr lang="da-DK"/>
          </a:p>
        </p:txBody>
      </p:sp>
      <p:sp>
        <p:nvSpPr>
          <p:cNvPr id="23616" name="Freeform 64"/>
          <p:cNvSpPr>
            <a:spLocks/>
          </p:cNvSpPr>
          <p:nvPr/>
        </p:nvSpPr>
        <p:spPr bwMode="auto">
          <a:xfrm>
            <a:off x="1566864" y="1538288"/>
            <a:ext cx="2058987" cy="1778000"/>
          </a:xfrm>
          <a:custGeom>
            <a:avLst/>
            <a:gdLst>
              <a:gd name="T0" fmla="*/ 169107853 w 950"/>
              <a:gd name="T1" fmla="*/ 0 h 711"/>
              <a:gd name="T2" fmla="*/ 2147483647 w 950"/>
              <a:gd name="T3" fmla="*/ 0 h 711"/>
              <a:gd name="T4" fmla="*/ 2147483647 w 950"/>
              <a:gd name="T5" fmla="*/ 0 h 711"/>
              <a:gd name="T6" fmla="*/ 2147483647 w 950"/>
              <a:gd name="T7" fmla="*/ 56280827 h 711"/>
              <a:gd name="T8" fmla="*/ 2147483647 w 950"/>
              <a:gd name="T9" fmla="*/ 137576188 h 711"/>
              <a:gd name="T10" fmla="*/ 2147483647 w 950"/>
              <a:gd name="T11" fmla="*/ 193859516 h 711"/>
              <a:gd name="T12" fmla="*/ 2147483647 w 950"/>
              <a:gd name="T13" fmla="*/ 2147483647 h 711"/>
              <a:gd name="T14" fmla="*/ 2147483647 w 950"/>
              <a:gd name="T15" fmla="*/ 2147483647 h 711"/>
              <a:gd name="T16" fmla="*/ 2147483647 w 950"/>
              <a:gd name="T17" fmla="*/ 2147483647 h 711"/>
              <a:gd name="T18" fmla="*/ 2147483647 w 950"/>
              <a:gd name="T19" fmla="*/ 2147483647 h 711"/>
              <a:gd name="T20" fmla="*/ 2147483647 w 950"/>
              <a:gd name="T21" fmla="*/ 2147483647 h 711"/>
              <a:gd name="T22" fmla="*/ 169107853 w 950"/>
              <a:gd name="T23" fmla="*/ 2147483647 h 711"/>
              <a:gd name="T24" fmla="*/ 108040466 w 950"/>
              <a:gd name="T25" fmla="*/ 2147483647 h 711"/>
              <a:gd name="T26" fmla="*/ 42276421 w 950"/>
              <a:gd name="T27" fmla="*/ 2147483647 h 711"/>
              <a:gd name="T28" fmla="*/ 0 w 950"/>
              <a:gd name="T29" fmla="*/ 2147483647 h 711"/>
              <a:gd name="T30" fmla="*/ 0 w 950"/>
              <a:gd name="T31" fmla="*/ 2147483647 h 711"/>
              <a:gd name="T32" fmla="*/ 0 w 950"/>
              <a:gd name="T33" fmla="*/ 193859516 h 711"/>
              <a:gd name="T34" fmla="*/ 0 w 950"/>
              <a:gd name="T35" fmla="*/ 137576188 h 711"/>
              <a:gd name="T36" fmla="*/ 42276421 w 950"/>
              <a:gd name="T37" fmla="*/ 56280827 h 711"/>
              <a:gd name="T38" fmla="*/ 108040466 w 950"/>
              <a:gd name="T39" fmla="*/ 0 h 711"/>
              <a:gd name="T40" fmla="*/ 169107853 w 950"/>
              <a:gd name="T41" fmla="*/ 0 h 7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50" h="711">
                <a:moveTo>
                  <a:pt x="36" y="0"/>
                </a:moveTo>
                <a:lnTo>
                  <a:pt x="914" y="0"/>
                </a:lnTo>
                <a:lnTo>
                  <a:pt x="923" y="0"/>
                </a:lnTo>
                <a:lnTo>
                  <a:pt x="941" y="9"/>
                </a:lnTo>
                <a:lnTo>
                  <a:pt x="950" y="22"/>
                </a:lnTo>
                <a:lnTo>
                  <a:pt x="950" y="31"/>
                </a:lnTo>
                <a:lnTo>
                  <a:pt x="950" y="679"/>
                </a:lnTo>
                <a:lnTo>
                  <a:pt x="950" y="688"/>
                </a:lnTo>
                <a:lnTo>
                  <a:pt x="941" y="702"/>
                </a:lnTo>
                <a:lnTo>
                  <a:pt x="923" y="711"/>
                </a:lnTo>
                <a:lnTo>
                  <a:pt x="914" y="711"/>
                </a:lnTo>
                <a:lnTo>
                  <a:pt x="36" y="711"/>
                </a:lnTo>
                <a:lnTo>
                  <a:pt x="23" y="711"/>
                </a:lnTo>
                <a:lnTo>
                  <a:pt x="9" y="702"/>
                </a:lnTo>
                <a:lnTo>
                  <a:pt x="0" y="688"/>
                </a:lnTo>
                <a:lnTo>
                  <a:pt x="0" y="679"/>
                </a:lnTo>
                <a:lnTo>
                  <a:pt x="0" y="31"/>
                </a:lnTo>
                <a:lnTo>
                  <a:pt x="0" y="22"/>
                </a:lnTo>
                <a:lnTo>
                  <a:pt x="9" y="9"/>
                </a:lnTo>
                <a:lnTo>
                  <a:pt x="23" y="0"/>
                </a:lnTo>
                <a:lnTo>
                  <a:pt x="36" y="0"/>
                </a:lnTo>
                <a:close/>
              </a:path>
            </a:pathLst>
          </a:custGeom>
          <a:solidFill>
            <a:srgbClr val="FFFFFF"/>
          </a:solidFill>
          <a:ln w="0">
            <a:solidFill>
              <a:srgbClr val="000000"/>
            </a:solidFill>
            <a:prstDash val="solid"/>
            <a:round/>
            <a:headEnd/>
            <a:tailEnd/>
          </a:ln>
          <a:effectLst>
            <a:outerShdw dist="35921" dir="2700000" algn="ctr" rotWithShape="0">
              <a:srgbClr val="808080"/>
            </a:outerShdw>
          </a:effectLst>
        </p:spPr>
        <p:txBody>
          <a:bodyPr/>
          <a:lstStyle/>
          <a:p>
            <a:endParaRPr lang="da-DK"/>
          </a:p>
        </p:txBody>
      </p:sp>
      <p:sp>
        <p:nvSpPr>
          <p:cNvPr id="23617" name="Freeform 65"/>
          <p:cNvSpPr>
            <a:spLocks/>
          </p:cNvSpPr>
          <p:nvPr/>
        </p:nvSpPr>
        <p:spPr bwMode="auto">
          <a:xfrm>
            <a:off x="1625600" y="1582738"/>
            <a:ext cx="1941513" cy="1687512"/>
          </a:xfrm>
          <a:custGeom>
            <a:avLst/>
            <a:gdLst>
              <a:gd name="T0" fmla="*/ 150250571 w 896"/>
              <a:gd name="T1" fmla="*/ 0 h 675"/>
              <a:gd name="T2" fmla="*/ 2147483647 w 896"/>
              <a:gd name="T3" fmla="*/ 0 h 675"/>
              <a:gd name="T4" fmla="*/ 2147483647 w 896"/>
              <a:gd name="T5" fmla="*/ 25000178 h 675"/>
              <a:gd name="T6" fmla="*/ 2147483647 w 896"/>
              <a:gd name="T7" fmla="*/ 112500800 h 675"/>
              <a:gd name="T8" fmla="*/ 2147483647 w 896"/>
              <a:gd name="T9" fmla="*/ 168751200 h 675"/>
              <a:gd name="T10" fmla="*/ 2147483647 w 896"/>
              <a:gd name="T11" fmla="*/ 2147483647 h 675"/>
              <a:gd name="T12" fmla="*/ 2147483647 w 896"/>
              <a:gd name="T13" fmla="*/ 2147483647 h 675"/>
              <a:gd name="T14" fmla="*/ 2147483647 w 896"/>
              <a:gd name="T15" fmla="*/ 2147483647 h 675"/>
              <a:gd name="T16" fmla="*/ 2147483647 w 896"/>
              <a:gd name="T17" fmla="*/ 2147483647 h 675"/>
              <a:gd name="T18" fmla="*/ 2147483647 w 896"/>
              <a:gd name="T19" fmla="*/ 2147483647 h 675"/>
              <a:gd name="T20" fmla="*/ 150250571 w 896"/>
              <a:gd name="T21" fmla="*/ 2147483647 h 675"/>
              <a:gd name="T22" fmla="*/ 107992327 w 896"/>
              <a:gd name="T23" fmla="*/ 2147483647 h 675"/>
              <a:gd name="T24" fmla="*/ 42258244 w 896"/>
              <a:gd name="T25" fmla="*/ 2147483647 h 675"/>
              <a:gd name="T26" fmla="*/ 0 w 896"/>
              <a:gd name="T27" fmla="*/ 2147483647 h 675"/>
              <a:gd name="T28" fmla="*/ 0 w 896"/>
              <a:gd name="T29" fmla="*/ 2147483647 h 675"/>
              <a:gd name="T30" fmla="*/ 0 w 896"/>
              <a:gd name="T31" fmla="*/ 168751200 h 675"/>
              <a:gd name="T32" fmla="*/ 0 w 896"/>
              <a:gd name="T33" fmla="*/ 112500800 h 675"/>
              <a:gd name="T34" fmla="*/ 42258244 w 896"/>
              <a:gd name="T35" fmla="*/ 25000178 h 675"/>
              <a:gd name="T36" fmla="*/ 150250571 w 896"/>
              <a:gd name="T37" fmla="*/ 0 h 6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6" h="675">
                <a:moveTo>
                  <a:pt x="32" y="0"/>
                </a:moveTo>
                <a:lnTo>
                  <a:pt x="864" y="0"/>
                </a:lnTo>
                <a:lnTo>
                  <a:pt x="887" y="4"/>
                </a:lnTo>
                <a:lnTo>
                  <a:pt x="896" y="18"/>
                </a:lnTo>
                <a:lnTo>
                  <a:pt x="896" y="27"/>
                </a:lnTo>
                <a:lnTo>
                  <a:pt x="896" y="648"/>
                </a:lnTo>
                <a:lnTo>
                  <a:pt x="896" y="657"/>
                </a:lnTo>
                <a:lnTo>
                  <a:pt x="887" y="666"/>
                </a:lnTo>
                <a:lnTo>
                  <a:pt x="873" y="675"/>
                </a:lnTo>
                <a:lnTo>
                  <a:pt x="864" y="675"/>
                </a:lnTo>
                <a:lnTo>
                  <a:pt x="32" y="675"/>
                </a:lnTo>
                <a:lnTo>
                  <a:pt x="23" y="675"/>
                </a:lnTo>
                <a:lnTo>
                  <a:pt x="9" y="666"/>
                </a:lnTo>
                <a:lnTo>
                  <a:pt x="0" y="657"/>
                </a:lnTo>
                <a:lnTo>
                  <a:pt x="0" y="648"/>
                </a:lnTo>
                <a:lnTo>
                  <a:pt x="0" y="27"/>
                </a:lnTo>
                <a:lnTo>
                  <a:pt x="0" y="18"/>
                </a:lnTo>
                <a:lnTo>
                  <a:pt x="9" y="4"/>
                </a:lnTo>
                <a:lnTo>
                  <a:pt x="32" y="0"/>
                </a:lnTo>
                <a:close/>
              </a:path>
            </a:pathLst>
          </a:custGeom>
          <a:solidFill>
            <a:srgbClr val="FFFFFF"/>
          </a:solidFill>
          <a:ln w="0">
            <a:solidFill>
              <a:srgbClr val="000000"/>
            </a:solidFill>
            <a:prstDash val="solid"/>
            <a:round/>
            <a:headEnd/>
            <a:tailEnd/>
          </a:ln>
          <a:effectLst>
            <a:outerShdw dist="35921" dir="2700000" algn="ctr" rotWithShape="0">
              <a:srgbClr val="808080"/>
            </a:outerShdw>
          </a:effectLst>
        </p:spPr>
        <p:txBody>
          <a:bodyPr/>
          <a:lstStyle/>
          <a:p>
            <a:endParaRPr lang="da-DK"/>
          </a:p>
        </p:txBody>
      </p:sp>
      <p:sp>
        <p:nvSpPr>
          <p:cNvPr id="23618" name="Oval 66"/>
          <p:cNvSpPr>
            <a:spLocks noChangeArrowheads="1"/>
          </p:cNvSpPr>
          <p:nvPr/>
        </p:nvSpPr>
        <p:spPr bwMode="auto">
          <a:xfrm>
            <a:off x="6527800" y="2182813"/>
            <a:ext cx="77788" cy="762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19" name="Freeform 67"/>
          <p:cNvSpPr>
            <a:spLocks/>
          </p:cNvSpPr>
          <p:nvPr/>
        </p:nvSpPr>
        <p:spPr bwMode="auto">
          <a:xfrm>
            <a:off x="6519863" y="2173290"/>
            <a:ext cx="88901" cy="92075"/>
          </a:xfrm>
          <a:custGeom>
            <a:avLst/>
            <a:gdLst>
              <a:gd name="T0" fmla="*/ 2433053 w 57"/>
              <a:gd name="T1" fmla="*/ 95765938 h 58"/>
              <a:gd name="T2" fmla="*/ 4864546 w 57"/>
              <a:gd name="T3" fmla="*/ 108367513 h 58"/>
              <a:gd name="T4" fmla="*/ 29190393 w 57"/>
              <a:gd name="T5" fmla="*/ 136088438 h 58"/>
              <a:gd name="T6" fmla="*/ 38919484 w 57"/>
              <a:gd name="T7" fmla="*/ 141128750 h 58"/>
              <a:gd name="T8" fmla="*/ 48650135 w 57"/>
              <a:gd name="T9" fmla="*/ 146169063 h 58"/>
              <a:gd name="T10" fmla="*/ 92435725 w 57"/>
              <a:gd name="T11" fmla="*/ 143649700 h 58"/>
              <a:gd name="T12" fmla="*/ 109462414 w 57"/>
              <a:gd name="T13" fmla="*/ 133569075 h 58"/>
              <a:gd name="T14" fmla="*/ 116760012 w 57"/>
              <a:gd name="T15" fmla="*/ 123488450 h 58"/>
              <a:gd name="T16" fmla="*/ 126490663 w 57"/>
              <a:gd name="T17" fmla="*/ 113407825 h 58"/>
              <a:gd name="T18" fmla="*/ 136219754 w 57"/>
              <a:gd name="T19" fmla="*/ 98286888 h 58"/>
              <a:gd name="T20" fmla="*/ 138652807 w 57"/>
              <a:gd name="T21" fmla="*/ 52924075 h 58"/>
              <a:gd name="T22" fmla="*/ 133788261 w 57"/>
              <a:gd name="T23" fmla="*/ 42843450 h 58"/>
              <a:gd name="T24" fmla="*/ 131355209 w 57"/>
              <a:gd name="T25" fmla="*/ 32762825 h 58"/>
              <a:gd name="T26" fmla="*/ 102164816 w 57"/>
              <a:gd name="T27" fmla="*/ 7561263 h 58"/>
              <a:gd name="T28" fmla="*/ 90002672 w 57"/>
              <a:gd name="T29" fmla="*/ 5040313 h 58"/>
              <a:gd name="T30" fmla="*/ 46217082 w 57"/>
              <a:gd name="T31" fmla="*/ 5040313 h 58"/>
              <a:gd name="T32" fmla="*/ 29190393 w 57"/>
              <a:gd name="T33" fmla="*/ 10080625 h 58"/>
              <a:gd name="T34" fmla="*/ 24324288 w 57"/>
              <a:gd name="T35" fmla="*/ 17641888 h 58"/>
              <a:gd name="T36" fmla="*/ 7297598 w 57"/>
              <a:gd name="T37" fmla="*/ 32762825 h 58"/>
              <a:gd name="T38" fmla="*/ 4864546 w 57"/>
              <a:gd name="T39" fmla="*/ 40322500 h 58"/>
              <a:gd name="T40" fmla="*/ 0 w 57"/>
              <a:gd name="T41" fmla="*/ 52924075 h 58"/>
              <a:gd name="T42" fmla="*/ 24324288 w 57"/>
              <a:gd name="T43" fmla="*/ 65524063 h 58"/>
              <a:gd name="T44" fmla="*/ 29190393 w 57"/>
              <a:gd name="T45" fmla="*/ 52924075 h 58"/>
              <a:gd name="T46" fmla="*/ 34054939 w 57"/>
              <a:gd name="T47" fmla="*/ 45362813 h 58"/>
              <a:gd name="T48" fmla="*/ 36487991 w 57"/>
              <a:gd name="T49" fmla="*/ 42843450 h 58"/>
              <a:gd name="T50" fmla="*/ 48650135 w 57"/>
              <a:gd name="T51" fmla="*/ 30241875 h 58"/>
              <a:gd name="T52" fmla="*/ 58380786 w 57"/>
              <a:gd name="T53" fmla="*/ 30241875 h 58"/>
              <a:gd name="T54" fmla="*/ 72974423 w 57"/>
              <a:gd name="T55" fmla="*/ 27722513 h 58"/>
              <a:gd name="T56" fmla="*/ 87569619 w 57"/>
              <a:gd name="T57" fmla="*/ 32762825 h 58"/>
              <a:gd name="T58" fmla="*/ 99733323 w 57"/>
              <a:gd name="T59" fmla="*/ 40322500 h 58"/>
              <a:gd name="T60" fmla="*/ 111895467 w 57"/>
              <a:gd name="T61" fmla="*/ 52924075 h 58"/>
              <a:gd name="T62" fmla="*/ 111895467 w 57"/>
              <a:gd name="T63" fmla="*/ 63004700 h 58"/>
              <a:gd name="T64" fmla="*/ 114328519 w 57"/>
              <a:gd name="T65" fmla="*/ 78125638 h 58"/>
              <a:gd name="T66" fmla="*/ 109462414 w 57"/>
              <a:gd name="T67" fmla="*/ 88206263 h 58"/>
              <a:gd name="T68" fmla="*/ 102164816 w 57"/>
              <a:gd name="T69" fmla="*/ 105846563 h 58"/>
              <a:gd name="T70" fmla="*/ 94867218 w 57"/>
              <a:gd name="T71" fmla="*/ 110886875 h 58"/>
              <a:gd name="T72" fmla="*/ 90002672 w 57"/>
              <a:gd name="T73" fmla="*/ 113407825 h 58"/>
              <a:gd name="T74" fmla="*/ 77840528 w 57"/>
              <a:gd name="T75" fmla="*/ 118448138 h 58"/>
              <a:gd name="T76" fmla="*/ 60812279 w 57"/>
              <a:gd name="T77" fmla="*/ 120967500 h 58"/>
              <a:gd name="T78" fmla="*/ 51083188 w 57"/>
              <a:gd name="T79" fmla="*/ 113407825 h 58"/>
              <a:gd name="T80" fmla="*/ 43785589 w 57"/>
              <a:gd name="T81" fmla="*/ 110886875 h 58"/>
              <a:gd name="T82" fmla="*/ 29190393 w 57"/>
              <a:gd name="T83" fmla="*/ 95765938 h 58"/>
              <a:gd name="T84" fmla="*/ 26757340 w 57"/>
              <a:gd name="T85" fmla="*/ 83165950 h 58"/>
              <a:gd name="T86" fmla="*/ 0 w 57"/>
              <a:gd name="T87" fmla="*/ 73085325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 h="58">
                <a:moveTo>
                  <a:pt x="0" y="29"/>
                </a:moveTo>
                <a:lnTo>
                  <a:pt x="0" y="36"/>
                </a:lnTo>
                <a:lnTo>
                  <a:pt x="1" y="38"/>
                </a:lnTo>
                <a:lnTo>
                  <a:pt x="1" y="40"/>
                </a:lnTo>
                <a:lnTo>
                  <a:pt x="2" y="42"/>
                </a:lnTo>
                <a:lnTo>
                  <a:pt x="2" y="43"/>
                </a:lnTo>
                <a:lnTo>
                  <a:pt x="5" y="45"/>
                </a:lnTo>
                <a:lnTo>
                  <a:pt x="5" y="47"/>
                </a:lnTo>
                <a:lnTo>
                  <a:pt x="12" y="54"/>
                </a:lnTo>
                <a:lnTo>
                  <a:pt x="12" y="53"/>
                </a:lnTo>
                <a:lnTo>
                  <a:pt x="12" y="54"/>
                </a:lnTo>
                <a:lnTo>
                  <a:pt x="16" y="56"/>
                </a:lnTo>
                <a:lnTo>
                  <a:pt x="18" y="57"/>
                </a:lnTo>
                <a:lnTo>
                  <a:pt x="19" y="57"/>
                </a:lnTo>
                <a:lnTo>
                  <a:pt x="20" y="58"/>
                </a:lnTo>
                <a:lnTo>
                  <a:pt x="36" y="58"/>
                </a:lnTo>
                <a:lnTo>
                  <a:pt x="37" y="57"/>
                </a:lnTo>
                <a:lnTo>
                  <a:pt x="38" y="57"/>
                </a:lnTo>
                <a:lnTo>
                  <a:pt x="39" y="56"/>
                </a:lnTo>
                <a:lnTo>
                  <a:pt x="42" y="56"/>
                </a:lnTo>
                <a:lnTo>
                  <a:pt x="45" y="53"/>
                </a:lnTo>
                <a:lnTo>
                  <a:pt x="46" y="53"/>
                </a:lnTo>
                <a:lnTo>
                  <a:pt x="50" y="49"/>
                </a:lnTo>
                <a:lnTo>
                  <a:pt x="48" y="49"/>
                </a:lnTo>
                <a:lnTo>
                  <a:pt x="48" y="51"/>
                </a:lnTo>
                <a:lnTo>
                  <a:pt x="52" y="47"/>
                </a:lnTo>
                <a:lnTo>
                  <a:pt x="52" y="45"/>
                </a:lnTo>
                <a:lnTo>
                  <a:pt x="55" y="43"/>
                </a:lnTo>
                <a:lnTo>
                  <a:pt x="55" y="40"/>
                </a:lnTo>
                <a:lnTo>
                  <a:pt x="56" y="39"/>
                </a:lnTo>
                <a:lnTo>
                  <a:pt x="56" y="38"/>
                </a:lnTo>
                <a:lnTo>
                  <a:pt x="57" y="36"/>
                </a:lnTo>
                <a:lnTo>
                  <a:pt x="57" y="21"/>
                </a:lnTo>
                <a:lnTo>
                  <a:pt x="56" y="20"/>
                </a:lnTo>
                <a:lnTo>
                  <a:pt x="56" y="18"/>
                </a:lnTo>
                <a:lnTo>
                  <a:pt x="55" y="17"/>
                </a:lnTo>
                <a:lnTo>
                  <a:pt x="54" y="13"/>
                </a:lnTo>
                <a:lnTo>
                  <a:pt x="52" y="13"/>
                </a:lnTo>
                <a:lnTo>
                  <a:pt x="54" y="13"/>
                </a:lnTo>
                <a:lnTo>
                  <a:pt x="46" y="6"/>
                </a:lnTo>
                <a:lnTo>
                  <a:pt x="45" y="6"/>
                </a:lnTo>
                <a:lnTo>
                  <a:pt x="42" y="3"/>
                </a:lnTo>
                <a:lnTo>
                  <a:pt x="41" y="3"/>
                </a:lnTo>
                <a:lnTo>
                  <a:pt x="39" y="2"/>
                </a:lnTo>
                <a:lnTo>
                  <a:pt x="37" y="2"/>
                </a:lnTo>
                <a:lnTo>
                  <a:pt x="36" y="0"/>
                </a:lnTo>
                <a:lnTo>
                  <a:pt x="20" y="0"/>
                </a:lnTo>
                <a:lnTo>
                  <a:pt x="19" y="2"/>
                </a:lnTo>
                <a:lnTo>
                  <a:pt x="16" y="2"/>
                </a:lnTo>
                <a:lnTo>
                  <a:pt x="15" y="3"/>
                </a:lnTo>
                <a:lnTo>
                  <a:pt x="12" y="4"/>
                </a:lnTo>
                <a:lnTo>
                  <a:pt x="12" y="6"/>
                </a:lnTo>
                <a:lnTo>
                  <a:pt x="12" y="4"/>
                </a:lnTo>
                <a:lnTo>
                  <a:pt x="10" y="7"/>
                </a:lnTo>
                <a:lnTo>
                  <a:pt x="7" y="8"/>
                </a:lnTo>
                <a:lnTo>
                  <a:pt x="6" y="11"/>
                </a:lnTo>
                <a:lnTo>
                  <a:pt x="3" y="13"/>
                </a:lnTo>
                <a:lnTo>
                  <a:pt x="5" y="13"/>
                </a:lnTo>
                <a:lnTo>
                  <a:pt x="3" y="13"/>
                </a:lnTo>
                <a:lnTo>
                  <a:pt x="2" y="16"/>
                </a:lnTo>
                <a:lnTo>
                  <a:pt x="1" y="17"/>
                </a:lnTo>
                <a:lnTo>
                  <a:pt x="1" y="20"/>
                </a:lnTo>
                <a:lnTo>
                  <a:pt x="0" y="21"/>
                </a:lnTo>
                <a:lnTo>
                  <a:pt x="0" y="29"/>
                </a:lnTo>
                <a:lnTo>
                  <a:pt x="10" y="29"/>
                </a:lnTo>
                <a:lnTo>
                  <a:pt x="10" y="26"/>
                </a:lnTo>
                <a:lnTo>
                  <a:pt x="11" y="25"/>
                </a:lnTo>
                <a:lnTo>
                  <a:pt x="11" y="22"/>
                </a:lnTo>
                <a:lnTo>
                  <a:pt x="12" y="21"/>
                </a:lnTo>
                <a:lnTo>
                  <a:pt x="11" y="21"/>
                </a:lnTo>
                <a:lnTo>
                  <a:pt x="12" y="21"/>
                </a:lnTo>
                <a:lnTo>
                  <a:pt x="14" y="18"/>
                </a:lnTo>
                <a:lnTo>
                  <a:pt x="16" y="16"/>
                </a:lnTo>
                <a:lnTo>
                  <a:pt x="15" y="16"/>
                </a:lnTo>
                <a:lnTo>
                  <a:pt x="15" y="17"/>
                </a:lnTo>
                <a:lnTo>
                  <a:pt x="18" y="15"/>
                </a:lnTo>
                <a:lnTo>
                  <a:pt x="20" y="13"/>
                </a:lnTo>
                <a:lnTo>
                  <a:pt x="20" y="12"/>
                </a:lnTo>
                <a:lnTo>
                  <a:pt x="20" y="13"/>
                </a:lnTo>
                <a:lnTo>
                  <a:pt x="21" y="12"/>
                </a:lnTo>
                <a:lnTo>
                  <a:pt x="24" y="12"/>
                </a:lnTo>
                <a:lnTo>
                  <a:pt x="25" y="11"/>
                </a:lnTo>
                <a:lnTo>
                  <a:pt x="28" y="11"/>
                </a:lnTo>
                <a:lnTo>
                  <a:pt x="30" y="11"/>
                </a:lnTo>
                <a:lnTo>
                  <a:pt x="32" y="12"/>
                </a:lnTo>
                <a:lnTo>
                  <a:pt x="34" y="12"/>
                </a:lnTo>
                <a:lnTo>
                  <a:pt x="36" y="13"/>
                </a:lnTo>
                <a:lnTo>
                  <a:pt x="37" y="13"/>
                </a:lnTo>
                <a:lnTo>
                  <a:pt x="39" y="16"/>
                </a:lnTo>
                <a:lnTo>
                  <a:pt x="41" y="16"/>
                </a:lnTo>
                <a:lnTo>
                  <a:pt x="43" y="18"/>
                </a:lnTo>
                <a:lnTo>
                  <a:pt x="45" y="21"/>
                </a:lnTo>
                <a:lnTo>
                  <a:pt x="46" y="21"/>
                </a:lnTo>
                <a:lnTo>
                  <a:pt x="45" y="22"/>
                </a:lnTo>
                <a:lnTo>
                  <a:pt x="46" y="24"/>
                </a:lnTo>
                <a:lnTo>
                  <a:pt x="46" y="25"/>
                </a:lnTo>
                <a:lnTo>
                  <a:pt x="47" y="26"/>
                </a:lnTo>
                <a:lnTo>
                  <a:pt x="47" y="29"/>
                </a:lnTo>
                <a:lnTo>
                  <a:pt x="47" y="31"/>
                </a:lnTo>
                <a:lnTo>
                  <a:pt x="46" y="33"/>
                </a:lnTo>
                <a:lnTo>
                  <a:pt x="46" y="34"/>
                </a:lnTo>
                <a:lnTo>
                  <a:pt x="45" y="35"/>
                </a:lnTo>
                <a:lnTo>
                  <a:pt x="45" y="38"/>
                </a:lnTo>
                <a:lnTo>
                  <a:pt x="42" y="40"/>
                </a:lnTo>
                <a:lnTo>
                  <a:pt x="42" y="42"/>
                </a:lnTo>
                <a:lnTo>
                  <a:pt x="43" y="40"/>
                </a:lnTo>
                <a:lnTo>
                  <a:pt x="41" y="42"/>
                </a:lnTo>
                <a:lnTo>
                  <a:pt x="39" y="44"/>
                </a:lnTo>
                <a:lnTo>
                  <a:pt x="41" y="43"/>
                </a:lnTo>
                <a:lnTo>
                  <a:pt x="39" y="43"/>
                </a:lnTo>
                <a:lnTo>
                  <a:pt x="37" y="45"/>
                </a:lnTo>
                <a:lnTo>
                  <a:pt x="34" y="45"/>
                </a:lnTo>
                <a:lnTo>
                  <a:pt x="33" y="47"/>
                </a:lnTo>
                <a:lnTo>
                  <a:pt x="32" y="47"/>
                </a:lnTo>
                <a:lnTo>
                  <a:pt x="30" y="48"/>
                </a:lnTo>
                <a:lnTo>
                  <a:pt x="28" y="48"/>
                </a:lnTo>
                <a:lnTo>
                  <a:pt x="25" y="48"/>
                </a:lnTo>
                <a:lnTo>
                  <a:pt x="24" y="47"/>
                </a:lnTo>
                <a:lnTo>
                  <a:pt x="23" y="47"/>
                </a:lnTo>
                <a:lnTo>
                  <a:pt x="21" y="45"/>
                </a:lnTo>
                <a:lnTo>
                  <a:pt x="20" y="47"/>
                </a:lnTo>
                <a:lnTo>
                  <a:pt x="20" y="45"/>
                </a:lnTo>
                <a:lnTo>
                  <a:pt x="18" y="44"/>
                </a:lnTo>
                <a:lnTo>
                  <a:pt x="15" y="42"/>
                </a:lnTo>
                <a:lnTo>
                  <a:pt x="15" y="40"/>
                </a:lnTo>
                <a:lnTo>
                  <a:pt x="12" y="38"/>
                </a:lnTo>
                <a:lnTo>
                  <a:pt x="12" y="36"/>
                </a:lnTo>
                <a:lnTo>
                  <a:pt x="11" y="35"/>
                </a:lnTo>
                <a:lnTo>
                  <a:pt x="11" y="33"/>
                </a:lnTo>
                <a:lnTo>
                  <a:pt x="10" y="31"/>
                </a:lnTo>
                <a:lnTo>
                  <a:pt x="1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20" name="Oval 68"/>
          <p:cNvSpPr>
            <a:spLocks noChangeArrowheads="1"/>
          </p:cNvSpPr>
          <p:nvPr/>
        </p:nvSpPr>
        <p:spPr bwMode="auto">
          <a:xfrm>
            <a:off x="6451601" y="2098675"/>
            <a:ext cx="288925" cy="2873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1" name="Oval 69"/>
          <p:cNvSpPr>
            <a:spLocks noChangeArrowheads="1"/>
          </p:cNvSpPr>
          <p:nvPr/>
        </p:nvSpPr>
        <p:spPr bwMode="auto">
          <a:xfrm>
            <a:off x="6419850" y="2063750"/>
            <a:ext cx="287338" cy="285750"/>
          </a:xfrm>
          <a:prstGeom prst="ellipse">
            <a:avLst/>
          </a:prstGeom>
          <a:solidFill>
            <a:srgbClr val="000080"/>
          </a:solidFill>
          <a:ln w="0">
            <a:solidFill>
              <a:srgbClr val="000000"/>
            </a:solidFill>
            <a:round/>
            <a:headEnd/>
            <a:tailEnd/>
          </a:ln>
        </p:spPr>
        <p:txBody>
          <a:bodyPr/>
          <a:lstStyle/>
          <a:p>
            <a:endParaRPr lang="en-US"/>
          </a:p>
        </p:txBody>
      </p:sp>
      <p:sp>
        <p:nvSpPr>
          <p:cNvPr id="23622" name="Freeform 70"/>
          <p:cNvSpPr>
            <a:spLocks/>
          </p:cNvSpPr>
          <p:nvPr/>
        </p:nvSpPr>
        <p:spPr bwMode="auto">
          <a:xfrm>
            <a:off x="6465888" y="2120902"/>
            <a:ext cx="82550" cy="79375"/>
          </a:xfrm>
          <a:custGeom>
            <a:avLst/>
            <a:gdLst>
              <a:gd name="T0" fmla="*/ 7561263 w 52"/>
              <a:gd name="T1" fmla="*/ 120967500 h 50"/>
              <a:gd name="T2" fmla="*/ 22682200 w 52"/>
              <a:gd name="T3" fmla="*/ 126007813 h 50"/>
              <a:gd name="T4" fmla="*/ 45362813 w 52"/>
              <a:gd name="T5" fmla="*/ 123488450 h 50"/>
              <a:gd name="T6" fmla="*/ 68045013 w 52"/>
              <a:gd name="T7" fmla="*/ 110886875 h 50"/>
              <a:gd name="T8" fmla="*/ 93246575 w 52"/>
              <a:gd name="T9" fmla="*/ 90725625 h 50"/>
              <a:gd name="T10" fmla="*/ 113407825 w 52"/>
              <a:gd name="T11" fmla="*/ 65524063 h 50"/>
              <a:gd name="T12" fmla="*/ 126007813 w 52"/>
              <a:gd name="T13" fmla="*/ 42843450 h 50"/>
              <a:gd name="T14" fmla="*/ 131048125 w 52"/>
              <a:gd name="T15" fmla="*/ 20161250 h 50"/>
              <a:gd name="T16" fmla="*/ 123488450 w 52"/>
              <a:gd name="T17" fmla="*/ 7561263 h 50"/>
              <a:gd name="T18" fmla="*/ 108367513 w 52"/>
              <a:gd name="T19" fmla="*/ 0 h 50"/>
              <a:gd name="T20" fmla="*/ 85685313 w 52"/>
              <a:gd name="T21" fmla="*/ 0 h 50"/>
              <a:gd name="T22" fmla="*/ 63004700 w 52"/>
              <a:gd name="T23" fmla="*/ 12601575 h 50"/>
              <a:gd name="T24" fmla="*/ 35282188 w 52"/>
              <a:gd name="T25" fmla="*/ 32762825 h 50"/>
              <a:gd name="T26" fmla="*/ 17641888 w 52"/>
              <a:gd name="T27" fmla="*/ 57964388 h 50"/>
              <a:gd name="T28" fmla="*/ 2520950 w 52"/>
              <a:gd name="T29" fmla="*/ 80645000 h 50"/>
              <a:gd name="T30" fmla="*/ 0 w 52"/>
              <a:gd name="T31" fmla="*/ 103327200 h 50"/>
              <a:gd name="T32" fmla="*/ 7561263 w 52"/>
              <a:gd name="T33" fmla="*/ 12096750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3" y="48"/>
                </a:moveTo>
                <a:lnTo>
                  <a:pt x="9" y="50"/>
                </a:lnTo>
                <a:lnTo>
                  <a:pt x="18" y="49"/>
                </a:lnTo>
                <a:lnTo>
                  <a:pt x="27" y="44"/>
                </a:lnTo>
                <a:lnTo>
                  <a:pt x="37" y="36"/>
                </a:lnTo>
                <a:lnTo>
                  <a:pt x="45" y="26"/>
                </a:lnTo>
                <a:lnTo>
                  <a:pt x="50" y="17"/>
                </a:lnTo>
                <a:lnTo>
                  <a:pt x="52" y="8"/>
                </a:lnTo>
                <a:lnTo>
                  <a:pt x="49" y="3"/>
                </a:lnTo>
                <a:lnTo>
                  <a:pt x="43" y="0"/>
                </a:lnTo>
                <a:lnTo>
                  <a:pt x="34" y="0"/>
                </a:lnTo>
                <a:lnTo>
                  <a:pt x="25" y="5"/>
                </a:lnTo>
                <a:lnTo>
                  <a:pt x="14" y="13"/>
                </a:lnTo>
                <a:lnTo>
                  <a:pt x="7" y="23"/>
                </a:lnTo>
                <a:lnTo>
                  <a:pt x="1" y="32"/>
                </a:lnTo>
                <a:lnTo>
                  <a:pt x="0" y="41"/>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24" name="Freeform 72"/>
          <p:cNvSpPr>
            <a:spLocks/>
          </p:cNvSpPr>
          <p:nvPr/>
        </p:nvSpPr>
        <p:spPr bwMode="auto">
          <a:xfrm>
            <a:off x="6049963" y="2320925"/>
            <a:ext cx="436562" cy="1265238"/>
          </a:xfrm>
          <a:custGeom>
            <a:avLst/>
            <a:gdLst>
              <a:gd name="T0" fmla="*/ 0 w 1699"/>
              <a:gd name="T1" fmla="*/ 1354337730 h 1182"/>
              <a:gd name="T2" fmla="*/ 59950318 w 1699"/>
              <a:gd name="T3" fmla="*/ 873100924 h 1182"/>
              <a:gd name="T4" fmla="*/ 75466127 w 1699"/>
              <a:gd name="T5" fmla="*/ 201660954 h 1182"/>
              <a:gd name="T6" fmla="*/ 112175621 w 1699"/>
              <a:gd name="T7" fmla="*/ 0 h 1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9" h="1182">
                <a:moveTo>
                  <a:pt x="0" y="1182"/>
                </a:moveTo>
                <a:cubicBezTo>
                  <a:pt x="359" y="1056"/>
                  <a:pt x="718" y="930"/>
                  <a:pt x="908" y="762"/>
                </a:cubicBezTo>
                <a:cubicBezTo>
                  <a:pt x="1098" y="594"/>
                  <a:pt x="1011" y="303"/>
                  <a:pt x="1143" y="176"/>
                </a:cubicBezTo>
                <a:cubicBezTo>
                  <a:pt x="1275" y="49"/>
                  <a:pt x="1600" y="29"/>
                  <a:pt x="1699" y="0"/>
                </a:cubicBezTo>
              </a:path>
            </a:pathLst>
          </a:custGeom>
          <a:noFill/>
          <a:ln w="25400" cap="flat" cmpd="sng">
            <a:solidFill>
              <a:schemeClr val="tx2"/>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92075" tIns="46038" rIns="92075" bIns="46038" anchor="ctr"/>
          <a:lstStyle/>
          <a:p>
            <a:endParaRPr lang="da-DK"/>
          </a:p>
        </p:txBody>
      </p:sp>
      <p:sp>
        <p:nvSpPr>
          <p:cNvPr id="23625" name="Freeform 73"/>
          <p:cNvSpPr>
            <a:spLocks/>
          </p:cNvSpPr>
          <p:nvPr/>
        </p:nvSpPr>
        <p:spPr bwMode="auto">
          <a:xfrm>
            <a:off x="6519863" y="2416175"/>
            <a:ext cx="1866900" cy="1320800"/>
          </a:xfrm>
          <a:custGeom>
            <a:avLst/>
            <a:gdLst>
              <a:gd name="T0" fmla="*/ 0 w 1699"/>
              <a:gd name="T1" fmla="*/ 1475899019 h 1182"/>
              <a:gd name="T2" fmla="*/ 1096329608 w 1699"/>
              <a:gd name="T3" fmla="*/ 951467668 h 1182"/>
              <a:gd name="T4" fmla="*/ 1380072036 w 1699"/>
              <a:gd name="T5" fmla="*/ 219761230 h 1182"/>
              <a:gd name="T6" fmla="*/ 2051392354 w 1699"/>
              <a:gd name="T7" fmla="*/ 0 h 1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9" h="1182">
                <a:moveTo>
                  <a:pt x="0" y="1182"/>
                </a:moveTo>
                <a:cubicBezTo>
                  <a:pt x="359" y="1056"/>
                  <a:pt x="718" y="930"/>
                  <a:pt x="908" y="762"/>
                </a:cubicBezTo>
                <a:cubicBezTo>
                  <a:pt x="1098" y="594"/>
                  <a:pt x="1011" y="303"/>
                  <a:pt x="1143" y="176"/>
                </a:cubicBezTo>
                <a:cubicBezTo>
                  <a:pt x="1275" y="49"/>
                  <a:pt x="1600" y="29"/>
                  <a:pt x="1699" y="0"/>
                </a:cubicBezTo>
              </a:path>
            </a:pathLst>
          </a:custGeom>
          <a:noFill/>
          <a:ln w="25400" cap="flat" cmpd="sng">
            <a:solidFill>
              <a:schemeClr val="tx2"/>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92075" tIns="46038" rIns="92075" bIns="46038" anchor="ctr"/>
          <a:lstStyle/>
          <a:p>
            <a:endParaRPr lang="da-DK"/>
          </a:p>
        </p:txBody>
      </p:sp>
      <p:sp>
        <p:nvSpPr>
          <p:cNvPr id="23626" name="Freeform 74"/>
          <p:cNvSpPr>
            <a:spLocks/>
          </p:cNvSpPr>
          <p:nvPr/>
        </p:nvSpPr>
        <p:spPr bwMode="auto">
          <a:xfrm flipH="1" flipV="1">
            <a:off x="3549650" y="4437063"/>
            <a:ext cx="1403350" cy="360362"/>
          </a:xfrm>
          <a:custGeom>
            <a:avLst/>
            <a:gdLst>
              <a:gd name="T0" fmla="*/ 0 w 1699"/>
              <a:gd name="T1" fmla="*/ 109865289 h 1182"/>
              <a:gd name="T2" fmla="*/ 619485276 w 1699"/>
              <a:gd name="T3" fmla="*/ 70826986 h 1182"/>
              <a:gd name="T4" fmla="*/ 779814916 w 1699"/>
              <a:gd name="T5" fmla="*/ 16358971 h 1182"/>
              <a:gd name="T6" fmla="*/ 1159147276 w 1699"/>
              <a:gd name="T7" fmla="*/ 0 h 1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9" h="1182">
                <a:moveTo>
                  <a:pt x="0" y="1182"/>
                </a:moveTo>
                <a:cubicBezTo>
                  <a:pt x="359" y="1056"/>
                  <a:pt x="718" y="930"/>
                  <a:pt x="908" y="762"/>
                </a:cubicBezTo>
                <a:cubicBezTo>
                  <a:pt x="1098" y="594"/>
                  <a:pt x="1011" y="303"/>
                  <a:pt x="1143" y="176"/>
                </a:cubicBezTo>
                <a:cubicBezTo>
                  <a:pt x="1275" y="49"/>
                  <a:pt x="1600" y="29"/>
                  <a:pt x="1699" y="0"/>
                </a:cubicBezTo>
              </a:path>
            </a:pathLst>
          </a:custGeom>
          <a:noFill/>
          <a:ln w="25400" cap="flat" cmpd="sng">
            <a:solidFill>
              <a:schemeClr val="tx2"/>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92075" tIns="46038" rIns="92075" bIns="46038" anchor="ctr"/>
          <a:lstStyle/>
          <a:p>
            <a:endParaRPr lang="da-DK"/>
          </a:p>
        </p:txBody>
      </p:sp>
      <p:sp>
        <p:nvSpPr>
          <p:cNvPr id="23627" name="Oval 75"/>
          <p:cNvSpPr>
            <a:spLocks noChangeArrowheads="1"/>
          </p:cNvSpPr>
          <p:nvPr/>
        </p:nvSpPr>
        <p:spPr bwMode="auto">
          <a:xfrm>
            <a:off x="3314701" y="4724400"/>
            <a:ext cx="288925" cy="21748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28" name="Oval 76"/>
          <p:cNvSpPr>
            <a:spLocks noChangeArrowheads="1"/>
          </p:cNvSpPr>
          <p:nvPr/>
        </p:nvSpPr>
        <p:spPr bwMode="auto">
          <a:xfrm>
            <a:off x="3314701" y="4652963"/>
            <a:ext cx="288925" cy="285750"/>
          </a:xfrm>
          <a:prstGeom prst="ellipse">
            <a:avLst/>
          </a:prstGeom>
          <a:solidFill>
            <a:srgbClr val="333399"/>
          </a:solidFill>
          <a:ln w="0">
            <a:solidFill>
              <a:srgbClr val="000000"/>
            </a:solidFill>
            <a:round/>
            <a:headEnd/>
            <a:tailEnd/>
          </a:ln>
        </p:spPr>
        <p:txBody>
          <a:bodyPr/>
          <a:lstStyle/>
          <a:p>
            <a:endParaRPr lang="en-US"/>
          </a:p>
        </p:txBody>
      </p:sp>
      <p:sp>
        <p:nvSpPr>
          <p:cNvPr id="23629" name="Freeform 77"/>
          <p:cNvSpPr>
            <a:spLocks/>
          </p:cNvSpPr>
          <p:nvPr/>
        </p:nvSpPr>
        <p:spPr bwMode="auto">
          <a:xfrm>
            <a:off x="2849563" y="5056190"/>
            <a:ext cx="82550" cy="79375"/>
          </a:xfrm>
          <a:custGeom>
            <a:avLst/>
            <a:gdLst>
              <a:gd name="T0" fmla="*/ 7561263 w 52"/>
              <a:gd name="T1" fmla="*/ 120967500 h 50"/>
              <a:gd name="T2" fmla="*/ 22682200 w 52"/>
              <a:gd name="T3" fmla="*/ 126007813 h 50"/>
              <a:gd name="T4" fmla="*/ 45362813 w 52"/>
              <a:gd name="T5" fmla="*/ 123488450 h 50"/>
              <a:gd name="T6" fmla="*/ 68045013 w 52"/>
              <a:gd name="T7" fmla="*/ 110886875 h 50"/>
              <a:gd name="T8" fmla="*/ 93246575 w 52"/>
              <a:gd name="T9" fmla="*/ 90725625 h 50"/>
              <a:gd name="T10" fmla="*/ 113407825 w 52"/>
              <a:gd name="T11" fmla="*/ 65524063 h 50"/>
              <a:gd name="T12" fmla="*/ 126007813 w 52"/>
              <a:gd name="T13" fmla="*/ 42843450 h 50"/>
              <a:gd name="T14" fmla="*/ 131048125 w 52"/>
              <a:gd name="T15" fmla="*/ 20161250 h 50"/>
              <a:gd name="T16" fmla="*/ 123488450 w 52"/>
              <a:gd name="T17" fmla="*/ 7561263 h 50"/>
              <a:gd name="T18" fmla="*/ 108367513 w 52"/>
              <a:gd name="T19" fmla="*/ 0 h 50"/>
              <a:gd name="T20" fmla="*/ 85685313 w 52"/>
              <a:gd name="T21" fmla="*/ 0 h 50"/>
              <a:gd name="T22" fmla="*/ 63004700 w 52"/>
              <a:gd name="T23" fmla="*/ 12601575 h 50"/>
              <a:gd name="T24" fmla="*/ 35282188 w 52"/>
              <a:gd name="T25" fmla="*/ 32762825 h 50"/>
              <a:gd name="T26" fmla="*/ 17641888 w 52"/>
              <a:gd name="T27" fmla="*/ 57964388 h 50"/>
              <a:gd name="T28" fmla="*/ 2520950 w 52"/>
              <a:gd name="T29" fmla="*/ 80645000 h 50"/>
              <a:gd name="T30" fmla="*/ 0 w 52"/>
              <a:gd name="T31" fmla="*/ 103327200 h 50"/>
              <a:gd name="T32" fmla="*/ 7561263 w 52"/>
              <a:gd name="T33" fmla="*/ 12096750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3" y="48"/>
                </a:moveTo>
                <a:lnTo>
                  <a:pt x="9" y="50"/>
                </a:lnTo>
                <a:lnTo>
                  <a:pt x="18" y="49"/>
                </a:lnTo>
                <a:lnTo>
                  <a:pt x="27" y="44"/>
                </a:lnTo>
                <a:lnTo>
                  <a:pt x="37" y="36"/>
                </a:lnTo>
                <a:lnTo>
                  <a:pt x="45" y="26"/>
                </a:lnTo>
                <a:lnTo>
                  <a:pt x="50" y="17"/>
                </a:lnTo>
                <a:lnTo>
                  <a:pt x="52" y="8"/>
                </a:lnTo>
                <a:lnTo>
                  <a:pt x="49" y="3"/>
                </a:lnTo>
                <a:lnTo>
                  <a:pt x="43" y="0"/>
                </a:lnTo>
                <a:lnTo>
                  <a:pt x="34" y="0"/>
                </a:lnTo>
                <a:lnTo>
                  <a:pt x="25" y="5"/>
                </a:lnTo>
                <a:lnTo>
                  <a:pt x="14" y="13"/>
                </a:lnTo>
                <a:lnTo>
                  <a:pt x="7" y="23"/>
                </a:lnTo>
                <a:lnTo>
                  <a:pt x="1" y="32"/>
                </a:lnTo>
                <a:lnTo>
                  <a:pt x="0" y="41"/>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31" name="Text Box 79"/>
          <p:cNvSpPr txBox="1">
            <a:spLocks noChangeArrowheads="1"/>
          </p:cNvSpPr>
          <p:nvPr/>
        </p:nvSpPr>
        <p:spPr bwMode="auto">
          <a:xfrm>
            <a:off x="228601" y="4506913"/>
            <a:ext cx="1331913" cy="641350"/>
          </a:xfrm>
          <a:prstGeom prst="rect">
            <a:avLst/>
          </a:prstGeom>
          <a:noFill/>
          <a:ln>
            <a:noFill/>
          </a:ln>
          <a:effectLst>
            <a:outerShdw dist="35921" dir="2700000"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defTabSz="428625" eaLnBrk="0" hangingPunct="0">
              <a:defRPr sz="2400">
                <a:solidFill>
                  <a:srgbClr val="00007E"/>
                </a:solidFill>
                <a:latin typeface="Verdana" pitchFamily="34" charset="0"/>
              </a:defRPr>
            </a:lvl1pPr>
            <a:lvl2pPr marL="742950" indent="-285750" defTabSz="428625" eaLnBrk="0" hangingPunct="0">
              <a:defRPr sz="2400">
                <a:solidFill>
                  <a:srgbClr val="00007E"/>
                </a:solidFill>
                <a:latin typeface="Verdana" pitchFamily="34" charset="0"/>
              </a:defRPr>
            </a:lvl2pPr>
            <a:lvl3pPr marL="1143000" indent="-228600" defTabSz="428625" eaLnBrk="0" hangingPunct="0">
              <a:defRPr sz="2400">
                <a:solidFill>
                  <a:srgbClr val="00007E"/>
                </a:solidFill>
                <a:latin typeface="Verdana" pitchFamily="34" charset="0"/>
              </a:defRPr>
            </a:lvl3pPr>
            <a:lvl4pPr marL="1600200" indent="-228600" defTabSz="428625" eaLnBrk="0" hangingPunct="0">
              <a:defRPr sz="2400">
                <a:solidFill>
                  <a:srgbClr val="00007E"/>
                </a:solidFill>
                <a:latin typeface="Verdana" pitchFamily="34" charset="0"/>
              </a:defRPr>
            </a:lvl4pPr>
            <a:lvl5pPr marL="2057400" indent="-228600" defTabSz="428625" eaLnBrk="0" hangingPunct="0">
              <a:defRPr sz="2400">
                <a:solidFill>
                  <a:srgbClr val="00007E"/>
                </a:solidFill>
                <a:latin typeface="Verdana" pitchFamily="34" charset="0"/>
              </a:defRPr>
            </a:lvl5pPr>
            <a:lvl6pPr marL="2514600" indent="-228600" defTabSz="428625" eaLnBrk="0" fontAlgn="base" hangingPunct="0">
              <a:spcBef>
                <a:spcPct val="0"/>
              </a:spcBef>
              <a:spcAft>
                <a:spcPct val="0"/>
              </a:spcAft>
              <a:defRPr sz="2400">
                <a:solidFill>
                  <a:srgbClr val="00007E"/>
                </a:solidFill>
                <a:latin typeface="Verdana" pitchFamily="34" charset="0"/>
              </a:defRPr>
            </a:lvl6pPr>
            <a:lvl7pPr marL="2971800" indent="-228600" defTabSz="428625" eaLnBrk="0" fontAlgn="base" hangingPunct="0">
              <a:spcBef>
                <a:spcPct val="0"/>
              </a:spcBef>
              <a:spcAft>
                <a:spcPct val="0"/>
              </a:spcAft>
              <a:defRPr sz="2400">
                <a:solidFill>
                  <a:srgbClr val="00007E"/>
                </a:solidFill>
                <a:latin typeface="Verdana" pitchFamily="34" charset="0"/>
              </a:defRPr>
            </a:lvl7pPr>
            <a:lvl8pPr marL="3429000" indent="-228600" defTabSz="428625" eaLnBrk="0" fontAlgn="base" hangingPunct="0">
              <a:spcBef>
                <a:spcPct val="0"/>
              </a:spcBef>
              <a:spcAft>
                <a:spcPct val="0"/>
              </a:spcAft>
              <a:defRPr sz="2400">
                <a:solidFill>
                  <a:srgbClr val="00007E"/>
                </a:solidFill>
                <a:latin typeface="Verdana" pitchFamily="34" charset="0"/>
              </a:defRPr>
            </a:lvl8pPr>
            <a:lvl9pPr marL="3886200" indent="-228600" defTabSz="428625" eaLnBrk="0" fontAlgn="base" hangingPunct="0">
              <a:spcBef>
                <a:spcPct val="0"/>
              </a:spcBef>
              <a:spcAft>
                <a:spcPct val="0"/>
              </a:spcAft>
              <a:defRPr sz="2400">
                <a:solidFill>
                  <a:srgbClr val="00007E"/>
                </a:solidFill>
                <a:latin typeface="Verdana" pitchFamily="34" charset="0"/>
              </a:defRPr>
            </a:lvl9pPr>
          </a:lstStyle>
          <a:p>
            <a:pPr algn="ctr"/>
            <a:r>
              <a:rPr lang="en-GB" sz="3600" b="1" dirty="0">
                <a:solidFill>
                  <a:schemeClr val="accent1"/>
                </a:solidFill>
                <a:latin typeface="Arial" charset="0"/>
              </a:rPr>
              <a:t>User</a:t>
            </a:r>
          </a:p>
        </p:txBody>
      </p:sp>
      <p:pic>
        <p:nvPicPr>
          <p:cNvPr id="23632" name="Picture 80" descr="Satellites New GOS"/>
          <p:cNvPicPr>
            <a:picLocks noChangeAspect="1" noChangeArrowheads="1"/>
          </p:cNvPicPr>
          <p:nvPr/>
        </p:nvPicPr>
        <p:blipFill>
          <a:blip r:embed="rId6" cstate="print">
            <a:lum bright="20000" contrast="-14000"/>
            <a:extLst>
              <a:ext uri="{28A0092B-C50C-407E-A947-70E740481C1C}">
                <a14:useLocalDpi xmlns:a14="http://schemas.microsoft.com/office/drawing/2010/main" val="0"/>
              </a:ext>
            </a:extLst>
          </a:blip>
          <a:srcRect/>
          <a:stretch>
            <a:fillRect/>
          </a:stretch>
        </p:blipFill>
        <p:spPr bwMode="auto">
          <a:xfrm>
            <a:off x="8723314" y="4860927"/>
            <a:ext cx="1055687" cy="8429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633" name="Oval 81"/>
          <p:cNvSpPr>
            <a:spLocks noChangeArrowheads="1"/>
          </p:cNvSpPr>
          <p:nvPr/>
        </p:nvSpPr>
        <p:spPr bwMode="auto">
          <a:xfrm>
            <a:off x="8658225" y="5195888"/>
            <a:ext cx="76200" cy="762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4" name="Freeform 82"/>
          <p:cNvSpPr>
            <a:spLocks/>
          </p:cNvSpPr>
          <p:nvPr/>
        </p:nvSpPr>
        <p:spPr bwMode="auto">
          <a:xfrm>
            <a:off x="8648699" y="5186365"/>
            <a:ext cx="88901" cy="92075"/>
          </a:xfrm>
          <a:custGeom>
            <a:avLst/>
            <a:gdLst>
              <a:gd name="T0" fmla="*/ 2433053 w 57"/>
              <a:gd name="T1" fmla="*/ 95765938 h 58"/>
              <a:gd name="T2" fmla="*/ 4864546 w 57"/>
              <a:gd name="T3" fmla="*/ 108367513 h 58"/>
              <a:gd name="T4" fmla="*/ 29190393 w 57"/>
              <a:gd name="T5" fmla="*/ 136088438 h 58"/>
              <a:gd name="T6" fmla="*/ 38919484 w 57"/>
              <a:gd name="T7" fmla="*/ 141128750 h 58"/>
              <a:gd name="T8" fmla="*/ 48650135 w 57"/>
              <a:gd name="T9" fmla="*/ 146169063 h 58"/>
              <a:gd name="T10" fmla="*/ 92435725 w 57"/>
              <a:gd name="T11" fmla="*/ 143649700 h 58"/>
              <a:gd name="T12" fmla="*/ 109462414 w 57"/>
              <a:gd name="T13" fmla="*/ 133569075 h 58"/>
              <a:gd name="T14" fmla="*/ 116760012 w 57"/>
              <a:gd name="T15" fmla="*/ 123488450 h 58"/>
              <a:gd name="T16" fmla="*/ 126490663 w 57"/>
              <a:gd name="T17" fmla="*/ 113407825 h 58"/>
              <a:gd name="T18" fmla="*/ 136219754 w 57"/>
              <a:gd name="T19" fmla="*/ 98286888 h 58"/>
              <a:gd name="T20" fmla="*/ 138652807 w 57"/>
              <a:gd name="T21" fmla="*/ 52924075 h 58"/>
              <a:gd name="T22" fmla="*/ 133788261 w 57"/>
              <a:gd name="T23" fmla="*/ 42843450 h 58"/>
              <a:gd name="T24" fmla="*/ 131355209 w 57"/>
              <a:gd name="T25" fmla="*/ 32762825 h 58"/>
              <a:gd name="T26" fmla="*/ 102164816 w 57"/>
              <a:gd name="T27" fmla="*/ 7561263 h 58"/>
              <a:gd name="T28" fmla="*/ 90002672 w 57"/>
              <a:gd name="T29" fmla="*/ 5040313 h 58"/>
              <a:gd name="T30" fmla="*/ 46217082 w 57"/>
              <a:gd name="T31" fmla="*/ 5040313 h 58"/>
              <a:gd name="T32" fmla="*/ 29190393 w 57"/>
              <a:gd name="T33" fmla="*/ 10080625 h 58"/>
              <a:gd name="T34" fmla="*/ 24324288 w 57"/>
              <a:gd name="T35" fmla="*/ 17641888 h 58"/>
              <a:gd name="T36" fmla="*/ 7297598 w 57"/>
              <a:gd name="T37" fmla="*/ 32762825 h 58"/>
              <a:gd name="T38" fmla="*/ 4864546 w 57"/>
              <a:gd name="T39" fmla="*/ 40322500 h 58"/>
              <a:gd name="T40" fmla="*/ 0 w 57"/>
              <a:gd name="T41" fmla="*/ 52924075 h 58"/>
              <a:gd name="T42" fmla="*/ 24324288 w 57"/>
              <a:gd name="T43" fmla="*/ 65524063 h 58"/>
              <a:gd name="T44" fmla="*/ 29190393 w 57"/>
              <a:gd name="T45" fmla="*/ 52924075 h 58"/>
              <a:gd name="T46" fmla="*/ 34054939 w 57"/>
              <a:gd name="T47" fmla="*/ 45362813 h 58"/>
              <a:gd name="T48" fmla="*/ 36487991 w 57"/>
              <a:gd name="T49" fmla="*/ 42843450 h 58"/>
              <a:gd name="T50" fmla="*/ 48650135 w 57"/>
              <a:gd name="T51" fmla="*/ 30241875 h 58"/>
              <a:gd name="T52" fmla="*/ 58380786 w 57"/>
              <a:gd name="T53" fmla="*/ 30241875 h 58"/>
              <a:gd name="T54" fmla="*/ 72974423 w 57"/>
              <a:gd name="T55" fmla="*/ 27722513 h 58"/>
              <a:gd name="T56" fmla="*/ 87569619 w 57"/>
              <a:gd name="T57" fmla="*/ 32762825 h 58"/>
              <a:gd name="T58" fmla="*/ 99733323 w 57"/>
              <a:gd name="T59" fmla="*/ 40322500 h 58"/>
              <a:gd name="T60" fmla="*/ 111895467 w 57"/>
              <a:gd name="T61" fmla="*/ 52924075 h 58"/>
              <a:gd name="T62" fmla="*/ 111895467 w 57"/>
              <a:gd name="T63" fmla="*/ 63004700 h 58"/>
              <a:gd name="T64" fmla="*/ 114328519 w 57"/>
              <a:gd name="T65" fmla="*/ 78125638 h 58"/>
              <a:gd name="T66" fmla="*/ 109462414 w 57"/>
              <a:gd name="T67" fmla="*/ 88206263 h 58"/>
              <a:gd name="T68" fmla="*/ 102164816 w 57"/>
              <a:gd name="T69" fmla="*/ 105846563 h 58"/>
              <a:gd name="T70" fmla="*/ 94867218 w 57"/>
              <a:gd name="T71" fmla="*/ 110886875 h 58"/>
              <a:gd name="T72" fmla="*/ 90002672 w 57"/>
              <a:gd name="T73" fmla="*/ 113407825 h 58"/>
              <a:gd name="T74" fmla="*/ 77840528 w 57"/>
              <a:gd name="T75" fmla="*/ 118448138 h 58"/>
              <a:gd name="T76" fmla="*/ 60812279 w 57"/>
              <a:gd name="T77" fmla="*/ 120967500 h 58"/>
              <a:gd name="T78" fmla="*/ 51083188 w 57"/>
              <a:gd name="T79" fmla="*/ 113407825 h 58"/>
              <a:gd name="T80" fmla="*/ 43785589 w 57"/>
              <a:gd name="T81" fmla="*/ 110886875 h 58"/>
              <a:gd name="T82" fmla="*/ 29190393 w 57"/>
              <a:gd name="T83" fmla="*/ 95765938 h 58"/>
              <a:gd name="T84" fmla="*/ 26757340 w 57"/>
              <a:gd name="T85" fmla="*/ 83165950 h 58"/>
              <a:gd name="T86" fmla="*/ 0 w 57"/>
              <a:gd name="T87" fmla="*/ 73085325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 h="58">
                <a:moveTo>
                  <a:pt x="0" y="29"/>
                </a:moveTo>
                <a:lnTo>
                  <a:pt x="0" y="36"/>
                </a:lnTo>
                <a:lnTo>
                  <a:pt x="1" y="38"/>
                </a:lnTo>
                <a:lnTo>
                  <a:pt x="1" y="40"/>
                </a:lnTo>
                <a:lnTo>
                  <a:pt x="2" y="42"/>
                </a:lnTo>
                <a:lnTo>
                  <a:pt x="2" y="43"/>
                </a:lnTo>
                <a:lnTo>
                  <a:pt x="5" y="45"/>
                </a:lnTo>
                <a:lnTo>
                  <a:pt x="5" y="47"/>
                </a:lnTo>
                <a:lnTo>
                  <a:pt x="12" y="54"/>
                </a:lnTo>
                <a:lnTo>
                  <a:pt x="12" y="53"/>
                </a:lnTo>
                <a:lnTo>
                  <a:pt x="12" y="54"/>
                </a:lnTo>
                <a:lnTo>
                  <a:pt x="16" y="56"/>
                </a:lnTo>
                <a:lnTo>
                  <a:pt x="18" y="57"/>
                </a:lnTo>
                <a:lnTo>
                  <a:pt x="19" y="57"/>
                </a:lnTo>
                <a:lnTo>
                  <a:pt x="20" y="58"/>
                </a:lnTo>
                <a:lnTo>
                  <a:pt x="36" y="58"/>
                </a:lnTo>
                <a:lnTo>
                  <a:pt x="37" y="57"/>
                </a:lnTo>
                <a:lnTo>
                  <a:pt x="38" y="57"/>
                </a:lnTo>
                <a:lnTo>
                  <a:pt x="39" y="56"/>
                </a:lnTo>
                <a:lnTo>
                  <a:pt x="42" y="56"/>
                </a:lnTo>
                <a:lnTo>
                  <a:pt x="45" y="53"/>
                </a:lnTo>
                <a:lnTo>
                  <a:pt x="46" y="53"/>
                </a:lnTo>
                <a:lnTo>
                  <a:pt x="50" y="49"/>
                </a:lnTo>
                <a:lnTo>
                  <a:pt x="48" y="49"/>
                </a:lnTo>
                <a:lnTo>
                  <a:pt x="48" y="51"/>
                </a:lnTo>
                <a:lnTo>
                  <a:pt x="52" y="47"/>
                </a:lnTo>
                <a:lnTo>
                  <a:pt x="52" y="45"/>
                </a:lnTo>
                <a:lnTo>
                  <a:pt x="55" y="43"/>
                </a:lnTo>
                <a:lnTo>
                  <a:pt x="55" y="40"/>
                </a:lnTo>
                <a:lnTo>
                  <a:pt x="56" y="39"/>
                </a:lnTo>
                <a:lnTo>
                  <a:pt x="56" y="38"/>
                </a:lnTo>
                <a:lnTo>
                  <a:pt x="57" y="36"/>
                </a:lnTo>
                <a:lnTo>
                  <a:pt x="57" y="21"/>
                </a:lnTo>
                <a:lnTo>
                  <a:pt x="56" y="20"/>
                </a:lnTo>
                <a:lnTo>
                  <a:pt x="56" y="18"/>
                </a:lnTo>
                <a:lnTo>
                  <a:pt x="55" y="17"/>
                </a:lnTo>
                <a:lnTo>
                  <a:pt x="54" y="13"/>
                </a:lnTo>
                <a:lnTo>
                  <a:pt x="52" y="13"/>
                </a:lnTo>
                <a:lnTo>
                  <a:pt x="54" y="13"/>
                </a:lnTo>
                <a:lnTo>
                  <a:pt x="46" y="6"/>
                </a:lnTo>
                <a:lnTo>
                  <a:pt x="45" y="6"/>
                </a:lnTo>
                <a:lnTo>
                  <a:pt x="42" y="3"/>
                </a:lnTo>
                <a:lnTo>
                  <a:pt x="41" y="3"/>
                </a:lnTo>
                <a:lnTo>
                  <a:pt x="39" y="2"/>
                </a:lnTo>
                <a:lnTo>
                  <a:pt x="37" y="2"/>
                </a:lnTo>
                <a:lnTo>
                  <a:pt x="36" y="0"/>
                </a:lnTo>
                <a:lnTo>
                  <a:pt x="20" y="0"/>
                </a:lnTo>
                <a:lnTo>
                  <a:pt x="19" y="2"/>
                </a:lnTo>
                <a:lnTo>
                  <a:pt x="16" y="2"/>
                </a:lnTo>
                <a:lnTo>
                  <a:pt x="15" y="3"/>
                </a:lnTo>
                <a:lnTo>
                  <a:pt x="12" y="4"/>
                </a:lnTo>
                <a:lnTo>
                  <a:pt x="12" y="6"/>
                </a:lnTo>
                <a:lnTo>
                  <a:pt x="12" y="4"/>
                </a:lnTo>
                <a:lnTo>
                  <a:pt x="10" y="7"/>
                </a:lnTo>
                <a:lnTo>
                  <a:pt x="7" y="8"/>
                </a:lnTo>
                <a:lnTo>
                  <a:pt x="6" y="11"/>
                </a:lnTo>
                <a:lnTo>
                  <a:pt x="3" y="13"/>
                </a:lnTo>
                <a:lnTo>
                  <a:pt x="5" y="13"/>
                </a:lnTo>
                <a:lnTo>
                  <a:pt x="3" y="13"/>
                </a:lnTo>
                <a:lnTo>
                  <a:pt x="2" y="16"/>
                </a:lnTo>
                <a:lnTo>
                  <a:pt x="1" y="17"/>
                </a:lnTo>
                <a:lnTo>
                  <a:pt x="1" y="20"/>
                </a:lnTo>
                <a:lnTo>
                  <a:pt x="0" y="21"/>
                </a:lnTo>
                <a:lnTo>
                  <a:pt x="0" y="29"/>
                </a:lnTo>
                <a:lnTo>
                  <a:pt x="10" y="29"/>
                </a:lnTo>
                <a:lnTo>
                  <a:pt x="10" y="26"/>
                </a:lnTo>
                <a:lnTo>
                  <a:pt x="11" y="25"/>
                </a:lnTo>
                <a:lnTo>
                  <a:pt x="11" y="22"/>
                </a:lnTo>
                <a:lnTo>
                  <a:pt x="12" y="21"/>
                </a:lnTo>
                <a:lnTo>
                  <a:pt x="11" y="21"/>
                </a:lnTo>
                <a:lnTo>
                  <a:pt x="12" y="21"/>
                </a:lnTo>
                <a:lnTo>
                  <a:pt x="14" y="18"/>
                </a:lnTo>
                <a:lnTo>
                  <a:pt x="16" y="16"/>
                </a:lnTo>
                <a:lnTo>
                  <a:pt x="15" y="16"/>
                </a:lnTo>
                <a:lnTo>
                  <a:pt x="15" y="17"/>
                </a:lnTo>
                <a:lnTo>
                  <a:pt x="18" y="15"/>
                </a:lnTo>
                <a:lnTo>
                  <a:pt x="20" y="13"/>
                </a:lnTo>
                <a:lnTo>
                  <a:pt x="20" y="12"/>
                </a:lnTo>
                <a:lnTo>
                  <a:pt x="20" y="13"/>
                </a:lnTo>
                <a:lnTo>
                  <a:pt x="21" y="12"/>
                </a:lnTo>
                <a:lnTo>
                  <a:pt x="24" y="12"/>
                </a:lnTo>
                <a:lnTo>
                  <a:pt x="25" y="11"/>
                </a:lnTo>
                <a:lnTo>
                  <a:pt x="28" y="11"/>
                </a:lnTo>
                <a:lnTo>
                  <a:pt x="30" y="11"/>
                </a:lnTo>
                <a:lnTo>
                  <a:pt x="32" y="12"/>
                </a:lnTo>
                <a:lnTo>
                  <a:pt x="34" y="12"/>
                </a:lnTo>
                <a:lnTo>
                  <a:pt x="36" y="13"/>
                </a:lnTo>
                <a:lnTo>
                  <a:pt x="37" y="13"/>
                </a:lnTo>
                <a:lnTo>
                  <a:pt x="39" y="16"/>
                </a:lnTo>
                <a:lnTo>
                  <a:pt x="41" y="16"/>
                </a:lnTo>
                <a:lnTo>
                  <a:pt x="43" y="18"/>
                </a:lnTo>
                <a:lnTo>
                  <a:pt x="45" y="21"/>
                </a:lnTo>
                <a:lnTo>
                  <a:pt x="46" y="21"/>
                </a:lnTo>
                <a:lnTo>
                  <a:pt x="45" y="22"/>
                </a:lnTo>
                <a:lnTo>
                  <a:pt x="46" y="24"/>
                </a:lnTo>
                <a:lnTo>
                  <a:pt x="46" y="25"/>
                </a:lnTo>
                <a:lnTo>
                  <a:pt x="47" y="26"/>
                </a:lnTo>
                <a:lnTo>
                  <a:pt x="47" y="29"/>
                </a:lnTo>
                <a:lnTo>
                  <a:pt x="47" y="31"/>
                </a:lnTo>
                <a:lnTo>
                  <a:pt x="46" y="33"/>
                </a:lnTo>
                <a:lnTo>
                  <a:pt x="46" y="34"/>
                </a:lnTo>
                <a:lnTo>
                  <a:pt x="45" y="35"/>
                </a:lnTo>
                <a:lnTo>
                  <a:pt x="45" y="38"/>
                </a:lnTo>
                <a:lnTo>
                  <a:pt x="42" y="40"/>
                </a:lnTo>
                <a:lnTo>
                  <a:pt x="42" y="42"/>
                </a:lnTo>
                <a:lnTo>
                  <a:pt x="43" y="40"/>
                </a:lnTo>
                <a:lnTo>
                  <a:pt x="41" y="42"/>
                </a:lnTo>
                <a:lnTo>
                  <a:pt x="39" y="44"/>
                </a:lnTo>
                <a:lnTo>
                  <a:pt x="41" y="43"/>
                </a:lnTo>
                <a:lnTo>
                  <a:pt x="39" y="43"/>
                </a:lnTo>
                <a:lnTo>
                  <a:pt x="37" y="45"/>
                </a:lnTo>
                <a:lnTo>
                  <a:pt x="34" y="45"/>
                </a:lnTo>
                <a:lnTo>
                  <a:pt x="33" y="47"/>
                </a:lnTo>
                <a:lnTo>
                  <a:pt x="32" y="47"/>
                </a:lnTo>
                <a:lnTo>
                  <a:pt x="30" y="48"/>
                </a:lnTo>
                <a:lnTo>
                  <a:pt x="28" y="48"/>
                </a:lnTo>
                <a:lnTo>
                  <a:pt x="25" y="48"/>
                </a:lnTo>
                <a:lnTo>
                  <a:pt x="24" y="47"/>
                </a:lnTo>
                <a:lnTo>
                  <a:pt x="23" y="47"/>
                </a:lnTo>
                <a:lnTo>
                  <a:pt x="21" y="45"/>
                </a:lnTo>
                <a:lnTo>
                  <a:pt x="20" y="47"/>
                </a:lnTo>
                <a:lnTo>
                  <a:pt x="20" y="45"/>
                </a:lnTo>
                <a:lnTo>
                  <a:pt x="18" y="44"/>
                </a:lnTo>
                <a:lnTo>
                  <a:pt x="15" y="42"/>
                </a:lnTo>
                <a:lnTo>
                  <a:pt x="15" y="40"/>
                </a:lnTo>
                <a:lnTo>
                  <a:pt x="12" y="38"/>
                </a:lnTo>
                <a:lnTo>
                  <a:pt x="12" y="36"/>
                </a:lnTo>
                <a:lnTo>
                  <a:pt x="11" y="35"/>
                </a:lnTo>
                <a:lnTo>
                  <a:pt x="11" y="33"/>
                </a:lnTo>
                <a:lnTo>
                  <a:pt x="10" y="31"/>
                </a:lnTo>
                <a:lnTo>
                  <a:pt x="1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35" name="Oval 83"/>
          <p:cNvSpPr>
            <a:spLocks noChangeArrowheads="1"/>
          </p:cNvSpPr>
          <p:nvPr/>
        </p:nvSpPr>
        <p:spPr bwMode="auto">
          <a:xfrm>
            <a:off x="8580439" y="5111750"/>
            <a:ext cx="288925" cy="2873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6" name="Oval 84"/>
          <p:cNvSpPr>
            <a:spLocks noChangeArrowheads="1"/>
          </p:cNvSpPr>
          <p:nvPr/>
        </p:nvSpPr>
        <p:spPr bwMode="auto">
          <a:xfrm>
            <a:off x="8548688" y="5076825"/>
            <a:ext cx="287337" cy="285750"/>
          </a:xfrm>
          <a:prstGeom prst="ellipse">
            <a:avLst/>
          </a:prstGeom>
          <a:solidFill>
            <a:srgbClr val="000080"/>
          </a:solidFill>
          <a:ln w="0">
            <a:solidFill>
              <a:srgbClr val="000000"/>
            </a:solidFill>
            <a:round/>
            <a:headEnd/>
            <a:tailEnd/>
          </a:ln>
        </p:spPr>
        <p:txBody>
          <a:bodyPr/>
          <a:lstStyle/>
          <a:p>
            <a:endParaRPr lang="en-US"/>
          </a:p>
        </p:txBody>
      </p:sp>
      <p:sp>
        <p:nvSpPr>
          <p:cNvPr id="23637" name="Freeform 85"/>
          <p:cNvSpPr>
            <a:spLocks/>
          </p:cNvSpPr>
          <p:nvPr/>
        </p:nvSpPr>
        <p:spPr bwMode="auto">
          <a:xfrm>
            <a:off x="8596313" y="5133977"/>
            <a:ext cx="82550" cy="79375"/>
          </a:xfrm>
          <a:custGeom>
            <a:avLst/>
            <a:gdLst>
              <a:gd name="T0" fmla="*/ 7561263 w 52"/>
              <a:gd name="T1" fmla="*/ 120967500 h 50"/>
              <a:gd name="T2" fmla="*/ 22682200 w 52"/>
              <a:gd name="T3" fmla="*/ 126007813 h 50"/>
              <a:gd name="T4" fmla="*/ 45362813 w 52"/>
              <a:gd name="T5" fmla="*/ 123488450 h 50"/>
              <a:gd name="T6" fmla="*/ 68045013 w 52"/>
              <a:gd name="T7" fmla="*/ 110886875 h 50"/>
              <a:gd name="T8" fmla="*/ 93246575 w 52"/>
              <a:gd name="T9" fmla="*/ 90725625 h 50"/>
              <a:gd name="T10" fmla="*/ 113407825 w 52"/>
              <a:gd name="T11" fmla="*/ 65524063 h 50"/>
              <a:gd name="T12" fmla="*/ 126007813 w 52"/>
              <a:gd name="T13" fmla="*/ 42843450 h 50"/>
              <a:gd name="T14" fmla="*/ 131048125 w 52"/>
              <a:gd name="T15" fmla="*/ 20161250 h 50"/>
              <a:gd name="T16" fmla="*/ 123488450 w 52"/>
              <a:gd name="T17" fmla="*/ 7561263 h 50"/>
              <a:gd name="T18" fmla="*/ 108367513 w 52"/>
              <a:gd name="T19" fmla="*/ 0 h 50"/>
              <a:gd name="T20" fmla="*/ 85685313 w 52"/>
              <a:gd name="T21" fmla="*/ 0 h 50"/>
              <a:gd name="T22" fmla="*/ 63004700 w 52"/>
              <a:gd name="T23" fmla="*/ 12601575 h 50"/>
              <a:gd name="T24" fmla="*/ 35282188 w 52"/>
              <a:gd name="T25" fmla="*/ 32762825 h 50"/>
              <a:gd name="T26" fmla="*/ 17641888 w 52"/>
              <a:gd name="T27" fmla="*/ 57964388 h 50"/>
              <a:gd name="T28" fmla="*/ 2520950 w 52"/>
              <a:gd name="T29" fmla="*/ 80645000 h 50"/>
              <a:gd name="T30" fmla="*/ 0 w 52"/>
              <a:gd name="T31" fmla="*/ 103327200 h 50"/>
              <a:gd name="T32" fmla="*/ 7561263 w 52"/>
              <a:gd name="T33" fmla="*/ 12096750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3" y="48"/>
                </a:moveTo>
                <a:lnTo>
                  <a:pt x="9" y="50"/>
                </a:lnTo>
                <a:lnTo>
                  <a:pt x="18" y="49"/>
                </a:lnTo>
                <a:lnTo>
                  <a:pt x="27" y="44"/>
                </a:lnTo>
                <a:lnTo>
                  <a:pt x="37" y="36"/>
                </a:lnTo>
                <a:lnTo>
                  <a:pt x="45" y="26"/>
                </a:lnTo>
                <a:lnTo>
                  <a:pt x="50" y="17"/>
                </a:lnTo>
                <a:lnTo>
                  <a:pt x="52" y="8"/>
                </a:lnTo>
                <a:lnTo>
                  <a:pt x="49" y="3"/>
                </a:lnTo>
                <a:lnTo>
                  <a:pt x="43" y="0"/>
                </a:lnTo>
                <a:lnTo>
                  <a:pt x="34" y="0"/>
                </a:lnTo>
                <a:lnTo>
                  <a:pt x="25" y="5"/>
                </a:lnTo>
                <a:lnTo>
                  <a:pt x="14" y="13"/>
                </a:lnTo>
                <a:lnTo>
                  <a:pt x="7" y="23"/>
                </a:lnTo>
                <a:lnTo>
                  <a:pt x="1" y="32"/>
                </a:lnTo>
                <a:lnTo>
                  <a:pt x="0" y="41"/>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38" name="Oval 86"/>
          <p:cNvSpPr>
            <a:spLocks noChangeArrowheads="1"/>
          </p:cNvSpPr>
          <p:nvPr/>
        </p:nvSpPr>
        <p:spPr bwMode="auto">
          <a:xfrm>
            <a:off x="8415339" y="3862388"/>
            <a:ext cx="77787" cy="762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39" name="Freeform 87"/>
          <p:cNvSpPr>
            <a:spLocks/>
          </p:cNvSpPr>
          <p:nvPr/>
        </p:nvSpPr>
        <p:spPr bwMode="auto">
          <a:xfrm>
            <a:off x="8405814" y="3852865"/>
            <a:ext cx="92075" cy="92075"/>
          </a:xfrm>
          <a:custGeom>
            <a:avLst/>
            <a:gdLst>
              <a:gd name="T0" fmla="*/ 2608792 w 57"/>
              <a:gd name="T1" fmla="*/ 95765938 h 58"/>
              <a:gd name="T2" fmla="*/ 5219199 w 57"/>
              <a:gd name="T3" fmla="*/ 108367513 h 58"/>
              <a:gd name="T4" fmla="*/ 31311961 w 57"/>
              <a:gd name="T5" fmla="*/ 136088438 h 58"/>
              <a:gd name="T6" fmla="*/ 41750359 w 57"/>
              <a:gd name="T7" fmla="*/ 141128750 h 58"/>
              <a:gd name="T8" fmla="*/ 52187141 w 57"/>
              <a:gd name="T9" fmla="*/ 146169063 h 58"/>
              <a:gd name="T10" fmla="*/ 99155083 w 57"/>
              <a:gd name="T11" fmla="*/ 143649700 h 58"/>
              <a:gd name="T12" fmla="*/ 117421471 w 57"/>
              <a:gd name="T13" fmla="*/ 133569075 h 58"/>
              <a:gd name="T14" fmla="*/ 125249461 w 57"/>
              <a:gd name="T15" fmla="*/ 123488450 h 58"/>
              <a:gd name="T16" fmla="*/ 135686243 w 57"/>
              <a:gd name="T17" fmla="*/ 113407825 h 58"/>
              <a:gd name="T18" fmla="*/ 146124640 w 57"/>
              <a:gd name="T19" fmla="*/ 98286888 h 58"/>
              <a:gd name="T20" fmla="*/ 148733432 w 57"/>
              <a:gd name="T21" fmla="*/ 52924075 h 58"/>
              <a:gd name="T22" fmla="*/ 143514233 w 57"/>
              <a:gd name="T23" fmla="*/ 42843450 h 58"/>
              <a:gd name="T24" fmla="*/ 140905442 w 57"/>
              <a:gd name="T25" fmla="*/ 32762825 h 58"/>
              <a:gd name="T26" fmla="*/ 109593480 w 57"/>
              <a:gd name="T27" fmla="*/ 7561263 h 58"/>
              <a:gd name="T28" fmla="*/ 96546291 w 57"/>
              <a:gd name="T29" fmla="*/ 5040313 h 58"/>
              <a:gd name="T30" fmla="*/ 49578349 w 57"/>
              <a:gd name="T31" fmla="*/ 5040313 h 58"/>
              <a:gd name="T32" fmla="*/ 31311961 w 57"/>
              <a:gd name="T33" fmla="*/ 10080625 h 58"/>
              <a:gd name="T34" fmla="*/ 26094378 w 57"/>
              <a:gd name="T35" fmla="*/ 17641888 h 58"/>
              <a:gd name="T36" fmla="*/ 7827990 w 57"/>
              <a:gd name="T37" fmla="*/ 32762825 h 58"/>
              <a:gd name="T38" fmla="*/ 5219199 w 57"/>
              <a:gd name="T39" fmla="*/ 40322500 h 58"/>
              <a:gd name="T40" fmla="*/ 0 w 57"/>
              <a:gd name="T41" fmla="*/ 52924075 h 58"/>
              <a:gd name="T42" fmla="*/ 26094378 w 57"/>
              <a:gd name="T43" fmla="*/ 65524063 h 58"/>
              <a:gd name="T44" fmla="*/ 31311961 w 57"/>
              <a:gd name="T45" fmla="*/ 52924075 h 58"/>
              <a:gd name="T46" fmla="*/ 36531160 w 57"/>
              <a:gd name="T47" fmla="*/ 45362813 h 58"/>
              <a:gd name="T48" fmla="*/ 39139952 w 57"/>
              <a:gd name="T49" fmla="*/ 42843450 h 58"/>
              <a:gd name="T50" fmla="*/ 52187141 w 57"/>
              <a:gd name="T51" fmla="*/ 30241875 h 58"/>
              <a:gd name="T52" fmla="*/ 62623923 w 57"/>
              <a:gd name="T53" fmla="*/ 30241875 h 58"/>
              <a:gd name="T54" fmla="*/ 78281519 w 57"/>
              <a:gd name="T55" fmla="*/ 27722513 h 58"/>
              <a:gd name="T56" fmla="*/ 93937500 w 57"/>
              <a:gd name="T57" fmla="*/ 32762825 h 58"/>
              <a:gd name="T58" fmla="*/ 106983073 w 57"/>
              <a:gd name="T59" fmla="*/ 40322500 h 58"/>
              <a:gd name="T60" fmla="*/ 120030262 w 57"/>
              <a:gd name="T61" fmla="*/ 52924075 h 58"/>
              <a:gd name="T62" fmla="*/ 120030262 w 57"/>
              <a:gd name="T63" fmla="*/ 63004700 h 58"/>
              <a:gd name="T64" fmla="*/ 122639054 w 57"/>
              <a:gd name="T65" fmla="*/ 78125638 h 58"/>
              <a:gd name="T66" fmla="*/ 117421471 w 57"/>
              <a:gd name="T67" fmla="*/ 88206263 h 58"/>
              <a:gd name="T68" fmla="*/ 109593480 w 57"/>
              <a:gd name="T69" fmla="*/ 105846563 h 58"/>
              <a:gd name="T70" fmla="*/ 101765490 w 57"/>
              <a:gd name="T71" fmla="*/ 110886875 h 58"/>
              <a:gd name="T72" fmla="*/ 96546291 w 57"/>
              <a:gd name="T73" fmla="*/ 113407825 h 58"/>
              <a:gd name="T74" fmla="*/ 83499102 w 57"/>
              <a:gd name="T75" fmla="*/ 118448138 h 58"/>
              <a:gd name="T76" fmla="*/ 65234330 w 57"/>
              <a:gd name="T77" fmla="*/ 120967500 h 58"/>
              <a:gd name="T78" fmla="*/ 54795932 w 57"/>
              <a:gd name="T79" fmla="*/ 113407825 h 58"/>
              <a:gd name="T80" fmla="*/ 46967942 w 57"/>
              <a:gd name="T81" fmla="*/ 110886875 h 58"/>
              <a:gd name="T82" fmla="*/ 31311961 w 57"/>
              <a:gd name="T83" fmla="*/ 95765938 h 58"/>
              <a:gd name="T84" fmla="*/ 28703170 w 57"/>
              <a:gd name="T85" fmla="*/ 83165950 h 58"/>
              <a:gd name="T86" fmla="*/ 0 w 57"/>
              <a:gd name="T87" fmla="*/ 73085325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 h="58">
                <a:moveTo>
                  <a:pt x="0" y="29"/>
                </a:moveTo>
                <a:lnTo>
                  <a:pt x="0" y="36"/>
                </a:lnTo>
                <a:lnTo>
                  <a:pt x="1" y="38"/>
                </a:lnTo>
                <a:lnTo>
                  <a:pt x="1" y="40"/>
                </a:lnTo>
                <a:lnTo>
                  <a:pt x="2" y="42"/>
                </a:lnTo>
                <a:lnTo>
                  <a:pt x="2" y="43"/>
                </a:lnTo>
                <a:lnTo>
                  <a:pt x="5" y="45"/>
                </a:lnTo>
                <a:lnTo>
                  <a:pt x="5" y="47"/>
                </a:lnTo>
                <a:lnTo>
                  <a:pt x="12" y="54"/>
                </a:lnTo>
                <a:lnTo>
                  <a:pt x="12" y="53"/>
                </a:lnTo>
                <a:lnTo>
                  <a:pt x="12" y="54"/>
                </a:lnTo>
                <a:lnTo>
                  <a:pt x="16" y="56"/>
                </a:lnTo>
                <a:lnTo>
                  <a:pt x="18" y="57"/>
                </a:lnTo>
                <a:lnTo>
                  <a:pt x="19" y="57"/>
                </a:lnTo>
                <a:lnTo>
                  <a:pt x="20" y="58"/>
                </a:lnTo>
                <a:lnTo>
                  <a:pt x="36" y="58"/>
                </a:lnTo>
                <a:lnTo>
                  <a:pt x="37" y="57"/>
                </a:lnTo>
                <a:lnTo>
                  <a:pt x="38" y="57"/>
                </a:lnTo>
                <a:lnTo>
                  <a:pt x="39" y="56"/>
                </a:lnTo>
                <a:lnTo>
                  <a:pt x="42" y="56"/>
                </a:lnTo>
                <a:lnTo>
                  <a:pt x="45" y="53"/>
                </a:lnTo>
                <a:lnTo>
                  <a:pt x="46" y="53"/>
                </a:lnTo>
                <a:lnTo>
                  <a:pt x="50" y="49"/>
                </a:lnTo>
                <a:lnTo>
                  <a:pt x="48" y="49"/>
                </a:lnTo>
                <a:lnTo>
                  <a:pt x="48" y="51"/>
                </a:lnTo>
                <a:lnTo>
                  <a:pt x="52" y="47"/>
                </a:lnTo>
                <a:lnTo>
                  <a:pt x="52" y="45"/>
                </a:lnTo>
                <a:lnTo>
                  <a:pt x="55" y="43"/>
                </a:lnTo>
                <a:lnTo>
                  <a:pt x="55" y="40"/>
                </a:lnTo>
                <a:lnTo>
                  <a:pt x="56" y="39"/>
                </a:lnTo>
                <a:lnTo>
                  <a:pt x="56" y="38"/>
                </a:lnTo>
                <a:lnTo>
                  <a:pt x="57" y="36"/>
                </a:lnTo>
                <a:lnTo>
                  <a:pt x="57" y="21"/>
                </a:lnTo>
                <a:lnTo>
                  <a:pt x="56" y="20"/>
                </a:lnTo>
                <a:lnTo>
                  <a:pt x="56" y="18"/>
                </a:lnTo>
                <a:lnTo>
                  <a:pt x="55" y="17"/>
                </a:lnTo>
                <a:lnTo>
                  <a:pt x="54" y="13"/>
                </a:lnTo>
                <a:lnTo>
                  <a:pt x="52" y="13"/>
                </a:lnTo>
                <a:lnTo>
                  <a:pt x="54" y="13"/>
                </a:lnTo>
                <a:lnTo>
                  <a:pt x="46" y="6"/>
                </a:lnTo>
                <a:lnTo>
                  <a:pt x="45" y="6"/>
                </a:lnTo>
                <a:lnTo>
                  <a:pt x="42" y="3"/>
                </a:lnTo>
                <a:lnTo>
                  <a:pt x="41" y="3"/>
                </a:lnTo>
                <a:lnTo>
                  <a:pt x="39" y="2"/>
                </a:lnTo>
                <a:lnTo>
                  <a:pt x="37" y="2"/>
                </a:lnTo>
                <a:lnTo>
                  <a:pt x="36" y="0"/>
                </a:lnTo>
                <a:lnTo>
                  <a:pt x="20" y="0"/>
                </a:lnTo>
                <a:lnTo>
                  <a:pt x="19" y="2"/>
                </a:lnTo>
                <a:lnTo>
                  <a:pt x="16" y="2"/>
                </a:lnTo>
                <a:lnTo>
                  <a:pt x="15" y="3"/>
                </a:lnTo>
                <a:lnTo>
                  <a:pt x="12" y="4"/>
                </a:lnTo>
                <a:lnTo>
                  <a:pt x="12" y="6"/>
                </a:lnTo>
                <a:lnTo>
                  <a:pt x="12" y="4"/>
                </a:lnTo>
                <a:lnTo>
                  <a:pt x="10" y="7"/>
                </a:lnTo>
                <a:lnTo>
                  <a:pt x="7" y="8"/>
                </a:lnTo>
                <a:lnTo>
                  <a:pt x="6" y="11"/>
                </a:lnTo>
                <a:lnTo>
                  <a:pt x="3" y="13"/>
                </a:lnTo>
                <a:lnTo>
                  <a:pt x="5" y="13"/>
                </a:lnTo>
                <a:lnTo>
                  <a:pt x="3" y="13"/>
                </a:lnTo>
                <a:lnTo>
                  <a:pt x="2" y="16"/>
                </a:lnTo>
                <a:lnTo>
                  <a:pt x="1" y="17"/>
                </a:lnTo>
                <a:lnTo>
                  <a:pt x="1" y="20"/>
                </a:lnTo>
                <a:lnTo>
                  <a:pt x="0" y="21"/>
                </a:lnTo>
                <a:lnTo>
                  <a:pt x="0" y="29"/>
                </a:lnTo>
                <a:lnTo>
                  <a:pt x="10" y="29"/>
                </a:lnTo>
                <a:lnTo>
                  <a:pt x="10" y="26"/>
                </a:lnTo>
                <a:lnTo>
                  <a:pt x="11" y="25"/>
                </a:lnTo>
                <a:lnTo>
                  <a:pt x="11" y="22"/>
                </a:lnTo>
                <a:lnTo>
                  <a:pt x="12" y="21"/>
                </a:lnTo>
                <a:lnTo>
                  <a:pt x="11" y="21"/>
                </a:lnTo>
                <a:lnTo>
                  <a:pt x="12" y="21"/>
                </a:lnTo>
                <a:lnTo>
                  <a:pt x="14" y="18"/>
                </a:lnTo>
                <a:lnTo>
                  <a:pt x="16" y="16"/>
                </a:lnTo>
                <a:lnTo>
                  <a:pt x="15" y="16"/>
                </a:lnTo>
                <a:lnTo>
                  <a:pt x="15" y="17"/>
                </a:lnTo>
                <a:lnTo>
                  <a:pt x="18" y="15"/>
                </a:lnTo>
                <a:lnTo>
                  <a:pt x="20" y="13"/>
                </a:lnTo>
                <a:lnTo>
                  <a:pt x="20" y="12"/>
                </a:lnTo>
                <a:lnTo>
                  <a:pt x="20" y="13"/>
                </a:lnTo>
                <a:lnTo>
                  <a:pt x="21" y="12"/>
                </a:lnTo>
                <a:lnTo>
                  <a:pt x="24" y="12"/>
                </a:lnTo>
                <a:lnTo>
                  <a:pt x="25" y="11"/>
                </a:lnTo>
                <a:lnTo>
                  <a:pt x="28" y="11"/>
                </a:lnTo>
                <a:lnTo>
                  <a:pt x="30" y="11"/>
                </a:lnTo>
                <a:lnTo>
                  <a:pt x="32" y="12"/>
                </a:lnTo>
                <a:lnTo>
                  <a:pt x="34" y="12"/>
                </a:lnTo>
                <a:lnTo>
                  <a:pt x="36" y="13"/>
                </a:lnTo>
                <a:lnTo>
                  <a:pt x="37" y="13"/>
                </a:lnTo>
                <a:lnTo>
                  <a:pt x="39" y="16"/>
                </a:lnTo>
                <a:lnTo>
                  <a:pt x="41" y="16"/>
                </a:lnTo>
                <a:lnTo>
                  <a:pt x="43" y="18"/>
                </a:lnTo>
                <a:lnTo>
                  <a:pt x="45" y="21"/>
                </a:lnTo>
                <a:lnTo>
                  <a:pt x="46" y="21"/>
                </a:lnTo>
                <a:lnTo>
                  <a:pt x="45" y="22"/>
                </a:lnTo>
                <a:lnTo>
                  <a:pt x="46" y="24"/>
                </a:lnTo>
                <a:lnTo>
                  <a:pt x="46" y="25"/>
                </a:lnTo>
                <a:lnTo>
                  <a:pt x="47" y="26"/>
                </a:lnTo>
                <a:lnTo>
                  <a:pt x="47" y="29"/>
                </a:lnTo>
                <a:lnTo>
                  <a:pt x="47" y="31"/>
                </a:lnTo>
                <a:lnTo>
                  <a:pt x="46" y="33"/>
                </a:lnTo>
                <a:lnTo>
                  <a:pt x="46" y="34"/>
                </a:lnTo>
                <a:lnTo>
                  <a:pt x="45" y="35"/>
                </a:lnTo>
                <a:lnTo>
                  <a:pt x="45" y="38"/>
                </a:lnTo>
                <a:lnTo>
                  <a:pt x="42" y="40"/>
                </a:lnTo>
                <a:lnTo>
                  <a:pt x="42" y="42"/>
                </a:lnTo>
                <a:lnTo>
                  <a:pt x="43" y="40"/>
                </a:lnTo>
                <a:lnTo>
                  <a:pt x="41" y="42"/>
                </a:lnTo>
                <a:lnTo>
                  <a:pt x="39" y="44"/>
                </a:lnTo>
                <a:lnTo>
                  <a:pt x="41" y="43"/>
                </a:lnTo>
                <a:lnTo>
                  <a:pt x="39" y="43"/>
                </a:lnTo>
                <a:lnTo>
                  <a:pt x="37" y="45"/>
                </a:lnTo>
                <a:lnTo>
                  <a:pt x="34" y="45"/>
                </a:lnTo>
                <a:lnTo>
                  <a:pt x="33" y="47"/>
                </a:lnTo>
                <a:lnTo>
                  <a:pt x="32" y="47"/>
                </a:lnTo>
                <a:lnTo>
                  <a:pt x="30" y="48"/>
                </a:lnTo>
                <a:lnTo>
                  <a:pt x="28" y="48"/>
                </a:lnTo>
                <a:lnTo>
                  <a:pt x="25" y="48"/>
                </a:lnTo>
                <a:lnTo>
                  <a:pt x="24" y="47"/>
                </a:lnTo>
                <a:lnTo>
                  <a:pt x="23" y="47"/>
                </a:lnTo>
                <a:lnTo>
                  <a:pt x="21" y="45"/>
                </a:lnTo>
                <a:lnTo>
                  <a:pt x="20" y="47"/>
                </a:lnTo>
                <a:lnTo>
                  <a:pt x="20" y="45"/>
                </a:lnTo>
                <a:lnTo>
                  <a:pt x="18" y="44"/>
                </a:lnTo>
                <a:lnTo>
                  <a:pt x="15" y="42"/>
                </a:lnTo>
                <a:lnTo>
                  <a:pt x="15" y="40"/>
                </a:lnTo>
                <a:lnTo>
                  <a:pt x="12" y="38"/>
                </a:lnTo>
                <a:lnTo>
                  <a:pt x="12" y="36"/>
                </a:lnTo>
                <a:lnTo>
                  <a:pt x="11" y="35"/>
                </a:lnTo>
                <a:lnTo>
                  <a:pt x="11" y="33"/>
                </a:lnTo>
                <a:lnTo>
                  <a:pt x="10" y="31"/>
                </a:lnTo>
                <a:lnTo>
                  <a:pt x="1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40" name="Oval 88"/>
          <p:cNvSpPr>
            <a:spLocks noChangeArrowheads="1"/>
          </p:cNvSpPr>
          <p:nvPr/>
        </p:nvSpPr>
        <p:spPr bwMode="auto">
          <a:xfrm>
            <a:off x="8339138" y="3778250"/>
            <a:ext cx="288925" cy="2873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41" name="Oval 89"/>
          <p:cNvSpPr>
            <a:spLocks noChangeArrowheads="1"/>
          </p:cNvSpPr>
          <p:nvPr/>
        </p:nvSpPr>
        <p:spPr bwMode="auto">
          <a:xfrm>
            <a:off x="8307389" y="3743325"/>
            <a:ext cx="288925" cy="285750"/>
          </a:xfrm>
          <a:prstGeom prst="ellipse">
            <a:avLst/>
          </a:prstGeom>
          <a:solidFill>
            <a:srgbClr val="000080"/>
          </a:solidFill>
          <a:ln w="0">
            <a:solidFill>
              <a:srgbClr val="000000"/>
            </a:solidFill>
            <a:round/>
            <a:headEnd/>
            <a:tailEnd/>
          </a:ln>
        </p:spPr>
        <p:txBody>
          <a:bodyPr/>
          <a:lstStyle/>
          <a:p>
            <a:endParaRPr lang="en-US"/>
          </a:p>
        </p:txBody>
      </p:sp>
      <p:sp>
        <p:nvSpPr>
          <p:cNvPr id="23642" name="Freeform 90"/>
          <p:cNvSpPr>
            <a:spLocks/>
          </p:cNvSpPr>
          <p:nvPr/>
        </p:nvSpPr>
        <p:spPr bwMode="auto">
          <a:xfrm>
            <a:off x="8353425" y="3800476"/>
            <a:ext cx="82550" cy="79375"/>
          </a:xfrm>
          <a:custGeom>
            <a:avLst/>
            <a:gdLst>
              <a:gd name="T0" fmla="*/ 7561263 w 52"/>
              <a:gd name="T1" fmla="*/ 120967500 h 50"/>
              <a:gd name="T2" fmla="*/ 22682200 w 52"/>
              <a:gd name="T3" fmla="*/ 126007813 h 50"/>
              <a:gd name="T4" fmla="*/ 45362813 w 52"/>
              <a:gd name="T5" fmla="*/ 123488450 h 50"/>
              <a:gd name="T6" fmla="*/ 68045013 w 52"/>
              <a:gd name="T7" fmla="*/ 110886875 h 50"/>
              <a:gd name="T8" fmla="*/ 93246575 w 52"/>
              <a:gd name="T9" fmla="*/ 90725625 h 50"/>
              <a:gd name="T10" fmla="*/ 113407825 w 52"/>
              <a:gd name="T11" fmla="*/ 65524063 h 50"/>
              <a:gd name="T12" fmla="*/ 126007813 w 52"/>
              <a:gd name="T13" fmla="*/ 42843450 h 50"/>
              <a:gd name="T14" fmla="*/ 131048125 w 52"/>
              <a:gd name="T15" fmla="*/ 20161250 h 50"/>
              <a:gd name="T16" fmla="*/ 123488450 w 52"/>
              <a:gd name="T17" fmla="*/ 7561263 h 50"/>
              <a:gd name="T18" fmla="*/ 108367513 w 52"/>
              <a:gd name="T19" fmla="*/ 0 h 50"/>
              <a:gd name="T20" fmla="*/ 85685313 w 52"/>
              <a:gd name="T21" fmla="*/ 0 h 50"/>
              <a:gd name="T22" fmla="*/ 63004700 w 52"/>
              <a:gd name="T23" fmla="*/ 12601575 h 50"/>
              <a:gd name="T24" fmla="*/ 35282188 w 52"/>
              <a:gd name="T25" fmla="*/ 32762825 h 50"/>
              <a:gd name="T26" fmla="*/ 17641888 w 52"/>
              <a:gd name="T27" fmla="*/ 57964388 h 50"/>
              <a:gd name="T28" fmla="*/ 2520950 w 52"/>
              <a:gd name="T29" fmla="*/ 80645000 h 50"/>
              <a:gd name="T30" fmla="*/ 0 w 52"/>
              <a:gd name="T31" fmla="*/ 103327200 h 50"/>
              <a:gd name="T32" fmla="*/ 7561263 w 52"/>
              <a:gd name="T33" fmla="*/ 12096750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3" y="48"/>
                </a:moveTo>
                <a:lnTo>
                  <a:pt x="9" y="50"/>
                </a:lnTo>
                <a:lnTo>
                  <a:pt x="18" y="49"/>
                </a:lnTo>
                <a:lnTo>
                  <a:pt x="27" y="44"/>
                </a:lnTo>
                <a:lnTo>
                  <a:pt x="37" y="36"/>
                </a:lnTo>
                <a:lnTo>
                  <a:pt x="45" y="26"/>
                </a:lnTo>
                <a:lnTo>
                  <a:pt x="50" y="17"/>
                </a:lnTo>
                <a:lnTo>
                  <a:pt x="52" y="8"/>
                </a:lnTo>
                <a:lnTo>
                  <a:pt x="49" y="3"/>
                </a:lnTo>
                <a:lnTo>
                  <a:pt x="43" y="0"/>
                </a:lnTo>
                <a:lnTo>
                  <a:pt x="34" y="0"/>
                </a:lnTo>
                <a:lnTo>
                  <a:pt x="25" y="5"/>
                </a:lnTo>
                <a:lnTo>
                  <a:pt x="14" y="13"/>
                </a:lnTo>
                <a:lnTo>
                  <a:pt x="7" y="23"/>
                </a:lnTo>
                <a:lnTo>
                  <a:pt x="1" y="32"/>
                </a:lnTo>
                <a:lnTo>
                  <a:pt x="0" y="41"/>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43" name="Freeform 91"/>
          <p:cNvSpPr>
            <a:spLocks/>
          </p:cNvSpPr>
          <p:nvPr/>
        </p:nvSpPr>
        <p:spPr bwMode="auto">
          <a:xfrm flipH="1" flipV="1">
            <a:off x="4635500" y="4581527"/>
            <a:ext cx="865188" cy="1077913"/>
          </a:xfrm>
          <a:custGeom>
            <a:avLst/>
            <a:gdLst>
              <a:gd name="T0" fmla="*/ 0 w 1699"/>
              <a:gd name="T1" fmla="*/ 982991908 h 1182"/>
              <a:gd name="T2" fmla="*/ 235461500 w 1699"/>
              <a:gd name="T3" fmla="*/ 633705235 h 1182"/>
              <a:gd name="T4" fmla="*/ 296401493 w 1699"/>
              <a:gd name="T5" fmla="*/ 146367271 h 1182"/>
              <a:gd name="T6" fmla="*/ 440582858 w 1699"/>
              <a:gd name="T7" fmla="*/ 0 h 1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9" h="1182">
                <a:moveTo>
                  <a:pt x="0" y="1182"/>
                </a:moveTo>
                <a:cubicBezTo>
                  <a:pt x="359" y="1056"/>
                  <a:pt x="718" y="930"/>
                  <a:pt x="908" y="762"/>
                </a:cubicBezTo>
                <a:cubicBezTo>
                  <a:pt x="1098" y="594"/>
                  <a:pt x="1011" y="303"/>
                  <a:pt x="1143" y="176"/>
                </a:cubicBezTo>
                <a:cubicBezTo>
                  <a:pt x="1275" y="49"/>
                  <a:pt x="1600" y="29"/>
                  <a:pt x="1699" y="0"/>
                </a:cubicBezTo>
              </a:path>
            </a:pathLst>
          </a:custGeom>
          <a:noFill/>
          <a:ln w="25400" cap="flat" cmpd="sng">
            <a:solidFill>
              <a:schemeClr val="tx2"/>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92075" tIns="46038" rIns="92075" bIns="46038" anchor="ctr"/>
          <a:lstStyle/>
          <a:p>
            <a:endParaRPr lang="da-DK"/>
          </a:p>
        </p:txBody>
      </p:sp>
      <p:sp>
        <p:nvSpPr>
          <p:cNvPr id="23644" name="Freeform 92"/>
          <p:cNvSpPr>
            <a:spLocks/>
          </p:cNvSpPr>
          <p:nvPr/>
        </p:nvSpPr>
        <p:spPr bwMode="auto">
          <a:xfrm flipH="1" flipV="1">
            <a:off x="6961189" y="3886202"/>
            <a:ext cx="1360487" cy="468313"/>
          </a:xfrm>
          <a:custGeom>
            <a:avLst/>
            <a:gdLst>
              <a:gd name="T0" fmla="*/ 0 w 1699"/>
              <a:gd name="T1" fmla="*/ 185547433 h 1182"/>
              <a:gd name="T2" fmla="*/ 582221172 w 1699"/>
              <a:gd name="T3" fmla="*/ 119616728 h 1182"/>
              <a:gd name="T4" fmla="*/ 732906118 w 1699"/>
              <a:gd name="T5" fmla="*/ 27628090 h 1182"/>
              <a:gd name="T6" fmla="*/ 1089420175 w 1699"/>
              <a:gd name="T7" fmla="*/ 0 h 1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9" h="1182">
                <a:moveTo>
                  <a:pt x="0" y="1182"/>
                </a:moveTo>
                <a:cubicBezTo>
                  <a:pt x="359" y="1056"/>
                  <a:pt x="718" y="930"/>
                  <a:pt x="908" y="762"/>
                </a:cubicBezTo>
                <a:cubicBezTo>
                  <a:pt x="1098" y="594"/>
                  <a:pt x="1011" y="303"/>
                  <a:pt x="1143" y="176"/>
                </a:cubicBezTo>
                <a:cubicBezTo>
                  <a:pt x="1275" y="49"/>
                  <a:pt x="1600" y="29"/>
                  <a:pt x="1699" y="0"/>
                </a:cubicBezTo>
              </a:path>
            </a:pathLst>
          </a:custGeom>
          <a:noFill/>
          <a:ln w="25400" cap="flat" cmpd="sng">
            <a:solidFill>
              <a:schemeClr val="tx2"/>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92075" tIns="46038" rIns="92075" bIns="46038" anchor="ctr"/>
          <a:lstStyle/>
          <a:p>
            <a:endParaRPr lang="da-DK"/>
          </a:p>
        </p:txBody>
      </p:sp>
      <p:sp>
        <p:nvSpPr>
          <p:cNvPr id="23645" name="Freeform 93"/>
          <p:cNvSpPr>
            <a:spLocks/>
          </p:cNvSpPr>
          <p:nvPr/>
        </p:nvSpPr>
        <p:spPr bwMode="auto">
          <a:xfrm flipH="1">
            <a:off x="7050089" y="4545015"/>
            <a:ext cx="1501775" cy="631825"/>
          </a:xfrm>
          <a:custGeom>
            <a:avLst/>
            <a:gdLst>
              <a:gd name="T0" fmla="*/ 0 w 1699"/>
              <a:gd name="T1" fmla="*/ 337735051 h 1182"/>
              <a:gd name="T2" fmla="*/ 709429140 w 1699"/>
              <a:gd name="T3" fmla="*/ 217727857 h 1182"/>
              <a:gd name="T4" fmla="*/ 893036382 w 1699"/>
              <a:gd name="T5" fmla="*/ 50288887 h 1182"/>
              <a:gd name="T6" fmla="*/ 1327444468 w 1699"/>
              <a:gd name="T7" fmla="*/ 0 h 1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9" h="1182">
                <a:moveTo>
                  <a:pt x="0" y="1182"/>
                </a:moveTo>
                <a:cubicBezTo>
                  <a:pt x="359" y="1056"/>
                  <a:pt x="718" y="930"/>
                  <a:pt x="908" y="762"/>
                </a:cubicBezTo>
                <a:cubicBezTo>
                  <a:pt x="1098" y="594"/>
                  <a:pt x="1011" y="303"/>
                  <a:pt x="1143" y="176"/>
                </a:cubicBezTo>
                <a:cubicBezTo>
                  <a:pt x="1275" y="49"/>
                  <a:pt x="1600" y="29"/>
                  <a:pt x="1699" y="0"/>
                </a:cubicBezTo>
              </a:path>
            </a:pathLst>
          </a:custGeom>
          <a:noFill/>
          <a:ln w="25400" cap="flat" cmpd="sng">
            <a:solidFill>
              <a:schemeClr val="tx2"/>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92075" tIns="46038" rIns="92075" bIns="46038" anchor="ctr"/>
          <a:lstStyle/>
          <a:p>
            <a:endParaRPr lang="da-DK"/>
          </a:p>
        </p:txBody>
      </p:sp>
      <p:sp>
        <p:nvSpPr>
          <p:cNvPr id="23646" name="Freeform 94"/>
          <p:cNvSpPr>
            <a:spLocks/>
          </p:cNvSpPr>
          <p:nvPr/>
        </p:nvSpPr>
        <p:spPr bwMode="auto">
          <a:xfrm flipH="1">
            <a:off x="6529388" y="4913313"/>
            <a:ext cx="990600" cy="590550"/>
          </a:xfrm>
          <a:custGeom>
            <a:avLst/>
            <a:gdLst>
              <a:gd name="T0" fmla="*/ 0 w 1699"/>
              <a:gd name="T1" fmla="*/ 295050171 h 1182"/>
              <a:gd name="T2" fmla="*/ 308670727 w 1699"/>
              <a:gd name="T3" fmla="*/ 190210060 h 1182"/>
              <a:gd name="T4" fmla="*/ 388558331 w 1699"/>
              <a:gd name="T5" fmla="*/ 43933023 h 1182"/>
              <a:gd name="T6" fmla="*/ 577568193 w 1699"/>
              <a:gd name="T7" fmla="*/ 0 h 1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9" h="1182">
                <a:moveTo>
                  <a:pt x="0" y="1182"/>
                </a:moveTo>
                <a:cubicBezTo>
                  <a:pt x="359" y="1056"/>
                  <a:pt x="718" y="930"/>
                  <a:pt x="908" y="762"/>
                </a:cubicBezTo>
                <a:cubicBezTo>
                  <a:pt x="1098" y="594"/>
                  <a:pt x="1011" y="303"/>
                  <a:pt x="1143" y="176"/>
                </a:cubicBezTo>
                <a:cubicBezTo>
                  <a:pt x="1275" y="49"/>
                  <a:pt x="1600" y="29"/>
                  <a:pt x="1699" y="0"/>
                </a:cubicBezTo>
              </a:path>
            </a:pathLst>
          </a:custGeom>
          <a:noFill/>
          <a:ln w="25400" cap="flat" cmpd="sng">
            <a:solidFill>
              <a:schemeClr val="tx2"/>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92075" tIns="46038" rIns="92075" bIns="46038" anchor="ctr"/>
          <a:lstStyle/>
          <a:p>
            <a:endParaRPr lang="da-DK"/>
          </a:p>
        </p:txBody>
      </p:sp>
      <p:sp>
        <p:nvSpPr>
          <p:cNvPr id="23647" name="Freeform 95"/>
          <p:cNvSpPr>
            <a:spLocks/>
          </p:cNvSpPr>
          <p:nvPr/>
        </p:nvSpPr>
        <p:spPr bwMode="auto">
          <a:xfrm flipV="1">
            <a:off x="5811839" y="4724400"/>
            <a:ext cx="415925" cy="946150"/>
          </a:xfrm>
          <a:custGeom>
            <a:avLst/>
            <a:gdLst>
              <a:gd name="T0" fmla="*/ 0 w 1699"/>
              <a:gd name="T1" fmla="*/ 757360256 h 1182"/>
              <a:gd name="T2" fmla="*/ 54416405 w 1699"/>
              <a:gd name="T3" fmla="*/ 488247820 h 1182"/>
              <a:gd name="T4" fmla="*/ 68499836 w 1699"/>
              <a:gd name="T5" fmla="*/ 112771154 h 1182"/>
              <a:gd name="T6" fmla="*/ 101820839 w 1699"/>
              <a:gd name="T7" fmla="*/ 0 h 1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9" h="1182">
                <a:moveTo>
                  <a:pt x="0" y="1182"/>
                </a:moveTo>
                <a:cubicBezTo>
                  <a:pt x="359" y="1056"/>
                  <a:pt x="718" y="930"/>
                  <a:pt x="908" y="762"/>
                </a:cubicBezTo>
                <a:cubicBezTo>
                  <a:pt x="1098" y="594"/>
                  <a:pt x="1011" y="303"/>
                  <a:pt x="1143" y="176"/>
                </a:cubicBezTo>
                <a:cubicBezTo>
                  <a:pt x="1275" y="49"/>
                  <a:pt x="1600" y="29"/>
                  <a:pt x="1699" y="0"/>
                </a:cubicBezTo>
              </a:path>
            </a:pathLst>
          </a:custGeom>
          <a:noFill/>
          <a:ln w="25400" cap="flat" cmpd="sng">
            <a:solidFill>
              <a:schemeClr val="tx2"/>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92075" tIns="46038" rIns="92075" bIns="46038" anchor="ctr"/>
          <a:lstStyle/>
          <a:p>
            <a:endParaRPr lang="da-DK"/>
          </a:p>
        </p:txBody>
      </p:sp>
      <p:sp>
        <p:nvSpPr>
          <p:cNvPr id="23649" name="Text Box 97"/>
          <p:cNvSpPr txBox="1">
            <a:spLocks noChangeArrowheads="1"/>
          </p:cNvSpPr>
          <p:nvPr/>
        </p:nvSpPr>
        <p:spPr bwMode="auto">
          <a:xfrm>
            <a:off x="6276976" y="1263650"/>
            <a:ext cx="1581150" cy="915988"/>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defTabSz="428625" eaLnBrk="0" hangingPunct="0">
              <a:defRPr sz="2400">
                <a:solidFill>
                  <a:srgbClr val="00007E"/>
                </a:solidFill>
                <a:latin typeface="Verdana" pitchFamily="34" charset="0"/>
              </a:defRPr>
            </a:lvl1pPr>
            <a:lvl2pPr marL="742950" indent="-285750" defTabSz="428625" eaLnBrk="0" hangingPunct="0">
              <a:defRPr sz="2400">
                <a:solidFill>
                  <a:srgbClr val="00007E"/>
                </a:solidFill>
                <a:latin typeface="Verdana" pitchFamily="34" charset="0"/>
              </a:defRPr>
            </a:lvl2pPr>
            <a:lvl3pPr marL="1143000" indent="-228600" defTabSz="428625" eaLnBrk="0" hangingPunct="0">
              <a:defRPr sz="2400">
                <a:solidFill>
                  <a:srgbClr val="00007E"/>
                </a:solidFill>
                <a:latin typeface="Verdana" pitchFamily="34" charset="0"/>
              </a:defRPr>
            </a:lvl3pPr>
            <a:lvl4pPr marL="1600200" indent="-228600" defTabSz="428625" eaLnBrk="0" hangingPunct="0">
              <a:defRPr sz="2400">
                <a:solidFill>
                  <a:srgbClr val="00007E"/>
                </a:solidFill>
                <a:latin typeface="Verdana" pitchFamily="34" charset="0"/>
              </a:defRPr>
            </a:lvl4pPr>
            <a:lvl5pPr marL="2057400" indent="-228600" defTabSz="428625" eaLnBrk="0" hangingPunct="0">
              <a:defRPr sz="2400">
                <a:solidFill>
                  <a:srgbClr val="00007E"/>
                </a:solidFill>
                <a:latin typeface="Verdana" pitchFamily="34" charset="0"/>
              </a:defRPr>
            </a:lvl5pPr>
            <a:lvl6pPr marL="2514600" indent="-228600" defTabSz="428625" eaLnBrk="0" fontAlgn="base" hangingPunct="0">
              <a:spcBef>
                <a:spcPct val="0"/>
              </a:spcBef>
              <a:spcAft>
                <a:spcPct val="0"/>
              </a:spcAft>
              <a:defRPr sz="2400">
                <a:solidFill>
                  <a:srgbClr val="00007E"/>
                </a:solidFill>
                <a:latin typeface="Verdana" pitchFamily="34" charset="0"/>
              </a:defRPr>
            </a:lvl6pPr>
            <a:lvl7pPr marL="2971800" indent="-228600" defTabSz="428625" eaLnBrk="0" fontAlgn="base" hangingPunct="0">
              <a:spcBef>
                <a:spcPct val="0"/>
              </a:spcBef>
              <a:spcAft>
                <a:spcPct val="0"/>
              </a:spcAft>
              <a:defRPr sz="2400">
                <a:solidFill>
                  <a:srgbClr val="00007E"/>
                </a:solidFill>
                <a:latin typeface="Verdana" pitchFamily="34" charset="0"/>
              </a:defRPr>
            </a:lvl7pPr>
            <a:lvl8pPr marL="3429000" indent="-228600" defTabSz="428625" eaLnBrk="0" fontAlgn="base" hangingPunct="0">
              <a:spcBef>
                <a:spcPct val="0"/>
              </a:spcBef>
              <a:spcAft>
                <a:spcPct val="0"/>
              </a:spcAft>
              <a:defRPr sz="2400">
                <a:solidFill>
                  <a:srgbClr val="00007E"/>
                </a:solidFill>
                <a:latin typeface="Verdana" pitchFamily="34" charset="0"/>
              </a:defRPr>
            </a:lvl8pPr>
            <a:lvl9pPr marL="3886200" indent="-228600" defTabSz="428625" eaLnBrk="0" fontAlgn="base" hangingPunct="0">
              <a:spcBef>
                <a:spcPct val="0"/>
              </a:spcBef>
              <a:spcAft>
                <a:spcPct val="0"/>
              </a:spcAft>
              <a:defRPr sz="2400">
                <a:solidFill>
                  <a:srgbClr val="00007E"/>
                </a:solidFill>
                <a:latin typeface="Verdana" pitchFamily="34" charset="0"/>
              </a:defRPr>
            </a:lvl9pPr>
          </a:lstStyle>
          <a:p>
            <a:pPr algn="ctr"/>
            <a:r>
              <a:rPr lang="en-GB" sz="1800" b="1" dirty="0">
                <a:solidFill>
                  <a:schemeClr val="accent1"/>
                </a:solidFill>
                <a:latin typeface="Arial" charset="0"/>
              </a:rPr>
              <a:t>EEA</a:t>
            </a:r>
          </a:p>
          <a:p>
            <a:pPr algn="ctr"/>
            <a:r>
              <a:rPr lang="en-GB" sz="1800" b="1" dirty="0">
                <a:solidFill>
                  <a:schemeClr val="accent1"/>
                </a:solidFill>
                <a:latin typeface="Arial" charset="0"/>
              </a:rPr>
              <a:t>information services</a:t>
            </a:r>
          </a:p>
        </p:txBody>
      </p:sp>
      <p:pic>
        <p:nvPicPr>
          <p:cNvPr id="23650" name="Picture 98" descr="logo_natura2000"/>
          <p:cNvPicPr>
            <a:picLocks noChangeAspect="1" noChangeArrowheads="1"/>
          </p:cNvPicPr>
          <p:nvPr/>
        </p:nvPicPr>
        <p:blipFill>
          <a:blip r:embed="rId7" cstate="print">
            <a:lum bright="20000" contrast="-20000"/>
            <a:extLst>
              <a:ext uri="{28A0092B-C50C-407E-A947-70E740481C1C}">
                <a14:useLocalDpi xmlns:a14="http://schemas.microsoft.com/office/drawing/2010/main" val="0"/>
              </a:ext>
            </a:extLst>
          </a:blip>
          <a:srcRect/>
          <a:stretch>
            <a:fillRect/>
          </a:stretch>
        </p:blipFill>
        <p:spPr bwMode="auto">
          <a:xfrm>
            <a:off x="4094164" y="5661025"/>
            <a:ext cx="111918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1" name="Text Box 99"/>
          <p:cNvSpPr txBox="1">
            <a:spLocks noChangeArrowheads="1"/>
          </p:cNvSpPr>
          <p:nvPr/>
        </p:nvSpPr>
        <p:spPr bwMode="auto">
          <a:xfrm>
            <a:off x="3938589" y="5876925"/>
            <a:ext cx="1404937" cy="915988"/>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defTabSz="428625" eaLnBrk="0" hangingPunct="0">
              <a:defRPr sz="2400">
                <a:solidFill>
                  <a:srgbClr val="00007E"/>
                </a:solidFill>
                <a:latin typeface="Verdana" pitchFamily="34" charset="0"/>
              </a:defRPr>
            </a:lvl1pPr>
            <a:lvl2pPr marL="742950" indent="-285750" defTabSz="428625" eaLnBrk="0" hangingPunct="0">
              <a:defRPr sz="2400">
                <a:solidFill>
                  <a:srgbClr val="00007E"/>
                </a:solidFill>
                <a:latin typeface="Verdana" pitchFamily="34" charset="0"/>
              </a:defRPr>
            </a:lvl2pPr>
            <a:lvl3pPr marL="1143000" indent="-228600" defTabSz="428625" eaLnBrk="0" hangingPunct="0">
              <a:defRPr sz="2400">
                <a:solidFill>
                  <a:srgbClr val="00007E"/>
                </a:solidFill>
                <a:latin typeface="Verdana" pitchFamily="34" charset="0"/>
              </a:defRPr>
            </a:lvl3pPr>
            <a:lvl4pPr marL="1600200" indent="-228600" defTabSz="428625" eaLnBrk="0" hangingPunct="0">
              <a:defRPr sz="2400">
                <a:solidFill>
                  <a:srgbClr val="00007E"/>
                </a:solidFill>
                <a:latin typeface="Verdana" pitchFamily="34" charset="0"/>
              </a:defRPr>
            </a:lvl4pPr>
            <a:lvl5pPr marL="2057400" indent="-228600" defTabSz="428625" eaLnBrk="0" hangingPunct="0">
              <a:defRPr sz="2400">
                <a:solidFill>
                  <a:srgbClr val="00007E"/>
                </a:solidFill>
                <a:latin typeface="Verdana" pitchFamily="34" charset="0"/>
              </a:defRPr>
            </a:lvl5pPr>
            <a:lvl6pPr marL="2514600" indent="-228600" defTabSz="428625" eaLnBrk="0" fontAlgn="base" hangingPunct="0">
              <a:spcBef>
                <a:spcPct val="0"/>
              </a:spcBef>
              <a:spcAft>
                <a:spcPct val="0"/>
              </a:spcAft>
              <a:defRPr sz="2400">
                <a:solidFill>
                  <a:srgbClr val="00007E"/>
                </a:solidFill>
                <a:latin typeface="Verdana" pitchFamily="34" charset="0"/>
              </a:defRPr>
            </a:lvl6pPr>
            <a:lvl7pPr marL="2971800" indent="-228600" defTabSz="428625" eaLnBrk="0" fontAlgn="base" hangingPunct="0">
              <a:spcBef>
                <a:spcPct val="0"/>
              </a:spcBef>
              <a:spcAft>
                <a:spcPct val="0"/>
              </a:spcAft>
              <a:defRPr sz="2400">
                <a:solidFill>
                  <a:srgbClr val="00007E"/>
                </a:solidFill>
                <a:latin typeface="Verdana" pitchFamily="34" charset="0"/>
              </a:defRPr>
            </a:lvl7pPr>
            <a:lvl8pPr marL="3429000" indent="-228600" defTabSz="428625" eaLnBrk="0" fontAlgn="base" hangingPunct="0">
              <a:spcBef>
                <a:spcPct val="0"/>
              </a:spcBef>
              <a:spcAft>
                <a:spcPct val="0"/>
              </a:spcAft>
              <a:defRPr sz="2400">
                <a:solidFill>
                  <a:srgbClr val="00007E"/>
                </a:solidFill>
                <a:latin typeface="Verdana" pitchFamily="34" charset="0"/>
              </a:defRPr>
            </a:lvl8pPr>
            <a:lvl9pPr marL="3886200" indent="-228600" defTabSz="428625" eaLnBrk="0" fontAlgn="base" hangingPunct="0">
              <a:spcBef>
                <a:spcPct val="0"/>
              </a:spcBef>
              <a:spcAft>
                <a:spcPct val="0"/>
              </a:spcAft>
              <a:defRPr sz="2400">
                <a:solidFill>
                  <a:srgbClr val="00007E"/>
                </a:solidFill>
                <a:latin typeface="Verdana" pitchFamily="34" charset="0"/>
              </a:defRPr>
            </a:lvl9pPr>
          </a:lstStyle>
          <a:p>
            <a:pPr algn="ctr"/>
            <a:r>
              <a:rPr lang="en-GB" sz="1800" b="1" dirty="0">
                <a:solidFill>
                  <a:schemeClr val="accent1"/>
                </a:solidFill>
                <a:latin typeface="Arial" charset="0"/>
              </a:rPr>
              <a:t>Data from</a:t>
            </a:r>
          </a:p>
          <a:p>
            <a:pPr algn="ctr"/>
            <a:r>
              <a:rPr lang="en-GB" sz="1800" b="1" dirty="0">
                <a:solidFill>
                  <a:schemeClr val="accent1"/>
                </a:solidFill>
                <a:latin typeface="Arial" charset="0"/>
              </a:rPr>
              <a:t>other </a:t>
            </a:r>
          </a:p>
          <a:p>
            <a:pPr algn="ctr"/>
            <a:r>
              <a:rPr lang="en-GB" sz="1800" b="1" dirty="0">
                <a:solidFill>
                  <a:schemeClr val="accent1"/>
                </a:solidFill>
                <a:latin typeface="Arial" charset="0"/>
              </a:rPr>
              <a:t>Directives</a:t>
            </a:r>
          </a:p>
        </p:txBody>
      </p:sp>
      <p:sp>
        <p:nvSpPr>
          <p:cNvPr id="23652" name="Oval 100"/>
          <p:cNvSpPr>
            <a:spLocks noChangeArrowheads="1"/>
          </p:cNvSpPr>
          <p:nvPr/>
        </p:nvSpPr>
        <p:spPr bwMode="auto">
          <a:xfrm>
            <a:off x="4864100" y="2743200"/>
            <a:ext cx="2578100" cy="990600"/>
          </a:xfrm>
          <a:prstGeom prst="ellipse">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92075" tIns="46038" rIns="92075" bIns="46038" anchor="ctr"/>
          <a:lstStyle/>
          <a:p>
            <a:endParaRPr lang="en-US"/>
          </a:p>
        </p:txBody>
      </p:sp>
      <p:pic>
        <p:nvPicPr>
          <p:cNvPr id="23653" name="Picture 101" descr="eu_catch"/>
          <p:cNvPicPr>
            <a:picLocks noChangeAspect="1" noChangeArrowheads="1"/>
          </p:cNvPicPr>
          <p:nvPr/>
        </p:nvPicPr>
        <p:blipFill>
          <a:blip r:embed="rId8" cstate="print">
            <a:lum bright="20000" contrast="-20000"/>
            <a:extLst>
              <a:ext uri="{28A0092B-C50C-407E-A947-70E740481C1C}">
                <a14:useLocalDpi xmlns:a14="http://schemas.microsoft.com/office/drawing/2010/main" val="0"/>
              </a:ext>
            </a:extLst>
          </a:blip>
          <a:srcRect/>
          <a:stretch>
            <a:fillRect/>
          </a:stretch>
        </p:blipFill>
        <p:spPr bwMode="auto">
          <a:xfrm>
            <a:off x="5654675" y="5734052"/>
            <a:ext cx="1054100"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 name="Text Box 102"/>
          <p:cNvSpPr txBox="1">
            <a:spLocks noChangeArrowheads="1"/>
          </p:cNvSpPr>
          <p:nvPr/>
        </p:nvSpPr>
        <p:spPr bwMode="auto">
          <a:xfrm>
            <a:off x="5421313" y="6092827"/>
            <a:ext cx="1533526" cy="366713"/>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defTabSz="428625" eaLnBrk="0" hangingPunct="0">
              <a:defRPr sz="2400">
                <a:solidFill>
                  <a:srgbClr val="00007E"/>
                </a:solidFill>
                <a:latin typeface="Verdana" pitchFamily="34" charset="0"/>
              </a:defRPr>
            </a:lvl1pPr>
            <a:lvl2pPr marL="742950" indent="-285750" defTabSz="428625" eaLnBrk="0" hangingPunct="0">
              <a:defRPr sz="2400">
                <a:solidFill>
                  <a:srgbClr val="00007E"/>
                </a:solidFill>
                <a:latin typeface="Verdana" pitchFamily="34" charset="0"/>
              </a:defRPr>
            </a:lvl2pPr>
            <a:lvl3pPr marL="1143000" indent="-228600" defTabSz="428625" eaLnBrk="0" hangingPunct="0">
              <a:defRPr sz="2400">
                <a:solidFill>
                  <a:srgbClr val="00007E"/>
                </a:solidFill>
                <a:latin typeface="Verdana" pitchFamily="34" charset="0"/>
              </a:defRPr>
            </a:lvl3pPr>
            <a:lvl4pPr marL="1600200" indent="-228600" defTabSz="428625" eaLnBrk="0" hangingPunct="0">
              <a:defRPr sz="2400">
                <a:solidFill>
                  <a:srgbClr val="00007E"/>
                </a:solidFill>
                <a:latin typeface="Verdana" pitchFamily="34" charset="0"/>
              </a:defRPr>
            </a:lvl4pPr>
            <a:lvl5pPr marL="2057400" indent="-228600" defTabSz="428625" eaLnBrk="0" hangingPunct="0">
              <a:defRPr sz="2400">
                <a:solidFill>
                  <a:srgbClr val="00007E"/>
                </a:solidFill>
                <a:latin typeface="Verdana" pitchFamily="34" charset="0"/>
              </a:defRPr>
            </a:lvl5pPr>
            <a:lvl6pPr marL="2514600" indent="-228600" defTabSz="428625" eaLnBrk="0" fontAlgn="base" hangingPunct="0">
              <a:spcBef>
                <a:spcPct val="0"/>
              </a:spcBef>
              <a:spcAft>
                <a:spcPct val="0"/>
              </a:spcAft>
              <a:defRPr sz="2400">
                <a:solidFill>
                  <a:srgbClr val="00007E"/>
                </a:solidFill>
                <a:latin typeface="Verdana" pitchFamily="34" charset="0"/>
              </a:defRPr>
            </a:lvl6pPr>
            <a:lvl7pPr marL="2971800" indent="-228600" defTabSz="428625" eaLnBrk="0" fontAlgn="base" hangingPunct="0">
              <a:spcBef>
                <a:spcPct val="0"/>
              </a:spcBef>
              <a:spcAft>
                <a:spcPct val="0"/>
              </a:spcAft>
              <a:defRPr sz="2400">
                <a:solidFill>
                  <a:srgbClr val="00007E"/>
                </a:solidFill>
                <a:latin typeface="Verdana" pitchFamily="34" charset="0"/>
              </a:defRPr>
            </a:lvl7pPr>
            <a:lvl8pPr marL="3429000" indent="-228600" defTabSz="428625" eaLnBrk="0" fontAlgn="base" hangingPunct="0">
              <a:spcBef>
                <a:spcPct val="0"/>
              </a:spcBef>
              <a:spcAft>
                <a:spcPct val="0"/>
              </a:spcAft>
              <a:defRPr sz="2400">
                <a:solidFill>
                  <a:srgbClr val="00007E"/>
                </a:solidFill>
                <a:latin typeface="Verdana" pitchFamily="34" charset="0"/>
              </a:defRPr>
            </a:lvl8pPr>
            <a:lvl9pPr marL="3886200" indent="-228600" defTabSz="428625" eaLnBrk="0" fontAlgn="base" hangingPunct="0">
              <a:spcBef>
                <a:spcPct val="0"/>
              </a:spcBef>
              <a:spcAft>
                <a:spcPct val="0"/>
              </a:spcAft>
              <a:defRPr sz="2400">
                <a:solidFill>
                  <a:srgbClr val="00007E"/>
                </a:solidFill>
                <a:latin typeface="Verdana" pitchFamily="34" charset="0"/>
              </a:defRPr>
            </a:lvl9pPr>
          </a:lstStyle>
          <a:p>
            <a:pPr algn="ctr"/>
            <a:r>
              <a:rPr lang="da-DK" sz="1800" b="1" dirty="0">
                <a:solidFill>
                  <a:schemeClr val="accent1"/>
                </a:solidFill>
                <a:latin typeface="Arial" charset="0"/>
              </a:rPr>
              <a:t>Geo-ref.</a:t>
            </a:r>
            <a:endParaRPr lang="en-GB" sz="1800" b="1" dirty="0">
              <a:solidFill>
                <a:schemeClr val="accent1"/>
              </a:solidFill>
              <a:latin typeface="Arial" charset="0"/>
            </a:endParaRPr>
          </a:p>
        </p:txBody>
      </p:sp>
      <p:pic>
        <p:nvPicPr>
          <p:cNvPr id="23655" name="Picture 103" descr="osp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16788" y="5521327"/>
            <a:ext cx="1193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6" name="Text Box 104"/>
          <p:cNvSpPr txBox="1">
            <a:spLocks noChangeArrowheads="1"/>
          </p:cNvSpPr>
          <p:nvPr/>
        </p:nvSpPr>
        <p:spPr bwMode="auto">
          <a:xfrm>
            <a:off x="6853238" y="5735638"/>
            <a:ext cx="2185987" cy="641350"/>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defTabSz="428625" eaLnBrk="0" hangingPunct="0">
              <a:defRPr sz="2400">
                <a:solidFill>
                  <a:srgbClr val="00007E"/>
                </a:solidFill>
                <a:latin typeface="Verdana" pitchFamily="34" charset="0"/>
              </a:defRPr>
            </a:lvl1pPr>
            <a:lvl2pPr marL="742950" indent="-285750" defTabSz="428625" eaLnBrk="0" hangingPunct="0">
              <a:defRPr sz="2400">
                <a:solidFill>
                  <a:srgbClr val="00007E"/>
                </a:solidFill>
                <a:latin typeface="Verdana" pitchFamily="34" charset="0"/>
              </a:defRPr>
            </a:lvl2pPr>
            <a:lvl3pPr marL="1143000" indent="-228600" defTabSz="428625" eaLnBrk="0" hangingPunct="0">
              <a:defRPr sz="2400">
                <a:solidFill>
                  <a:srgbClr val="00007E"/>
                </a:solidFill>
                <a:latin typeface="Verdana" pitchFamily="34" charset="0"/>
              </a:defRPr>
            </a:lvl3pPr>
            <a:lvl4pPr marL="1600200" indent="-228600" defTabSz="428625" eaLnBrk="0" hangingPunct="0">
              <a:defRPr sz="2400">
                <a:solidFill>
                  <a:srgbClr val="00007E"/>
                </a:solidFill>
                <a:latin typeface="Verdana" pitchFamily="34" charset="0"/>
              </a:defRPr>
            </a:lvl4pPr>
            <a:lvl5pPr marL="2057400" indent="-228600" defTabSz="428625" eaLnBrk="0" hangingPunct="0">
              <a:defRPr sz="2400">
                <a:solidFill>
                  <a:srgbClr val="00007E"/>
                </a:solidFill>
                <a:latin typeface="Verdana" pitchFamily="34" charset="0"/>
              </a:defRPr>
            </a:lvl5pPr>
            <a:lvl6pPr marL="2514600" indent="-228600" defTabSz="428625" eaLnBrk="0" fontAlgn="base" hangingPunct="0">
              <a:spcBef>
                <a:spcPct val="0"/>
              </a:spcBef>
              <a:spcAft>
                <a:spcPct val="0"/>
              </a:spcAft>
              <a:defRPr sz="2400">
                <a:solidFill>
                  <a:srgbClr val="00007E"/>
                </a:solidFill>
                <a:latin typeface="Verdana" pitchFamily="34" charset="0"/>
              </a:defRPr>
            </a:lvl6pPr>
            <a:lvl7pPr marL="2971800" indent="-228600" defTabSz="428625" eaLnBrk="0" fontAlgn="base" hangingPunct="0">
              <a:spcBef>
                <a:spcPct val="0"/>
              </a:spcBef>
              <a:spcAft>
                <a:spcPct val="0"/>
              </a:spcAft>
              <a:defRPr sz="2400">
                <a:solidFill>
                  <a:srgbClr val="00007E"/>
                </a:solidFill>
                <a:latin typeface="Verdana" pitchFamily="34" charset="0"/>
              </a:defRPr>
            </a:lvl7pPr>
            <a:lvl8pPr marL="3429000" indent="-228600" defTabSz="428625" eaLnBrk="0" fontAlgn="base" hangingPunct="0">
              <a:spcBef>
                <a:spcPct val="0"/>
              </a:spcBef>
              <a:spcAft>
                <a:spcPct val="0"/>
              </a:spcAft>
              <a:defRPr sz="2400">
                <a:solidFill>
                  <a:srgbClr val="00007E"/>
                </a:solidFill>
                <a:latin typeface="Verdana" pitchFamily="34" charset="0"/>
              </a:defRPr>
            </a:lvl8pPr>
            <a:lvl9pPr marL="3886200" indent="-228600" defTabSz="428625" eaLnBrk="0" fontAlgn="base" hangingPunct="0">
              <a:spcBef>
                <a:spcPct val="0"/>
              </a:spcBef>
              <a:spcAft>
                <a:spcPct val="0"/>
              </a:spcAft>
              <a:defRPr sz="2400">
                <a:solidFill>
                  <a:srgbClr val="00007E"/>
                </a:solidFill>
                <a:latin typeface="Verdana" pitchFamily="34" charset="0"/>
              </a:defRPr>
            </a:lvl9pPr>
          </a:lstStyle>
          <a:p>
            <a:pPr algn="ctr"/>
            <a:r>
              <a:rPr lang="en-GB" sz="1800" b="1" dirty="0">
                <a:solidFill>
                  <a:schemeClr val="accent1"/>
                </a:solidFill>
                <a:latin typeface="Arial" charset="0"/>
              </a:rPr>
              <a:t>International</a:t>
            </a:r>
          </a:p>
          <a:p>
            <a:pPr algn="ctr"/>
            <a:r>
              <a:rPr lang="en-GB" sz="1800" b="1" dirty="0">
                <a:solidFill>
                  <a:schemeClr val="accent1"/>
                </a:solidFill>
                <a:latin typeface="Arial" charset="0"/>
              </a:rPr>
              <a:t>Conventions</a:t>
            </a:r>
          </a:p>
        </p:txBody>
      </p:sp>
      <p:pic>
        <p:nvPicPr>
          <p:cNvPr id="23657" name="Picture 105" descr="resau eurowaternet_europe"/>
          <p:cNvPicPr>
            <a:picLocks noChangeAspect="1" noChangeArrowheads="1"/>
          </p:cNvPicPr>
          <p:nvPr/>
        </p:nvPicPr>
        <p:blipFill>
          <a:blip r:embed="rId10" cstate="print">
            <a:lum bright="6000" contrast="-20000"/>
            <a:extLst>
              <a:ext uri="{28A0092B-C50C-407E-A947-70E740481C1C}">
                <a14:useLocalDpi xmlns:a14="http://schemas.microsoft.com/office/drawing/2010/main" val="0"/>
              </a:ext>
            </a:extLst>
          </a:blip>
          <a:srcRect l="7146" r="3096"/>
          <a:stretch>
            <a:fillRect/>
          </a:stretch>
        </p:blipFill>
        <p:spPr bwMode="auto">
          <a:xfrm>
            <a:off x="8583614" y="1806577"/>
            <a:ext cx="1230312" cy="106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8" name="Text Box 106"/>
          <p:cNvSpPr txBox="1">
            <a:spLocks noChangeArrowheads="1"/>
          </p:cNvSpPr>
          <p:nvPr/>
        </p:nvSpPr>
        <p:spPr bwMode="auto">
          <a:xfrm>
            <a:off x="8331200" y="1939925"/>
            <a:ext cx="1803400" cy="915988"/>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defTabSz="428625" eaLnBrk="0" hangingPunct="0">
              <a:defRPr sz="2400">
                <a:solidFill>
                  <a:srgbClr val="00007E"/>
                </a:solidFill>
                <a:latin typeface="Verdana" pitchFamily="34" charset="0"/>
              </a:defRPr>
            </a:lvl1pPr>
            <a:lvl2pPr marL="742950" indent="-285750" defTabSz="428625" eaLnBrk="0" hangingPunct="0">
              <a:defRPr sz="2400">
                <a:solidFill>
                  <a:srgbClr val="00007E"/>
                </a:solidFill>
                <a:latin typeface="Verdana" pitchFamily="34" charset="0"/>
              </a:defRPr>
            </a:lvl2pPr>
            <a:lvl3pPr marL="1143000" indent="-228600" defTabSz="428625" eaLnBrk="0" hangingPunct="0">
              <a:defRPr sz="2400">
                <a:solidFill>
                  <a:srgbClr val="00007E"/>
                </a:solidFill>
                <a:latin typeface="Verdana" pitchFamily="34" charset="0"/>
              </a:defRPr>
            </a:lvl3pPr>
            <a:lvl4pPr marL="1600200" indent="-228600" defTabSz="428625" eaLnBrk="0" hangingPunct="0">
              <a:defRPr sz="2400">
                <a:solidFill>
                  <a:srgbClr val="00007E"/>
                </a:solidFill>
                <a:latin typeface="Verdana" pitchFamily="34" charset="0"/>
              </a:defRPr>
            </a:lvl4pPr>
            <a:lvl5pPr marL="2057400" indent="-228600" defTabSz="428625" eaLnBrk="0" hangingPunct="0">
              <a:defRPr sz="2400">
                <a:solidFill>
                  <a:srgbClr val="00007E"/>
                </a:solidFill>
                <a:latin typeface="Verdana" pitchFamily="34" charset="0"/>
              </a:defRPr>
            </a:lvl5pPr>
            <a:lvl6pPr marL="2514600" indent="-228600" defTabSz="428625" eaLnBrk="0" fontAlgn="base" hangingPunct="0">
              <a:spcBef>
                <a:spcPct val="0"/>
              </a:spcBef>
              <a:spcAft>
                <a:spcPct val="0"/>
              </a:spcAft>
              <a:defRPr sz="2400">
                <a:solidFill>
                  <a:srgbClr val="00007E"/>
                </a:solidFill>
                <a:latin typeface="Verdana" pitchFamily="34" charset="0"/>
              </a:defRPr>
            </a:lvl6pPr>
            <a:lvl7pPr marL="2971800" indent="-228600" defTabSz="428625" eaLnBrk="0" fontAlgn="base" hangingPunct="0">
              <a:spcBef>
                <a:spcPct val="0"/>
              </a:spcBef>
              <a:spcAft>
                <a:spcPct val="0"/>
              </a:spcAft>
              <a:defRPr sz="2400">
                <a:solidFill>
                  <a:srgbClr val="00007E"/>
                </a:solidFill>
                <a:latin typeface="Verdana" pitchFamily="34" charset="0"/>
              </a:defRPr>
            </a:lvl7pPr>
            <a:lvl8pPr marL="3429000" indent="-228600" defTabSz="428625" eaLnBrk="0" fontAlgn="base" hangingPunct="0">
              <a:spcBef>
                <a:spcPct val="0"/>
              </a:spcBef>
              <a:spcAft>
                <a:spcPct val="0"/>
              </a:spcAft>
              <a:defRPr sz="2400">
                <a:solidFill>
                  <a:srgbClr val="00007E"/>
                </a:solidFill>
                <a:latin typeface="Verdana" pitchFamily="34" charset="0"/>
              </a:defRPr>
            </a:lvl8pPr>
            <a:lvl9pPr marL="3886200" indent="-228600" defTabSz="428625" eaLnBrk="0" fontAlgn="base" hangingPunct="0">
              <a:spcBef>
                <a:spcPct val="0"/>
              </a:spcBef>
              <a:spcAft>
                <a:spcPct val="0"/>
              </a:spcAft>
              <a:defRPr sz="2400">
                <a:solidFill>
                  <a:srgbClr val="00007E"/>
                </a:solidFill>
                <a:latin typeface="Verdana" pitchFamily="34" charset="0"/>
              </a:defRPr>
            </a:lvl9pPr>
          </a:lstStyle>
          <a:p>
            <a:pPr algn="ctr"/>
            <a:r>
              <a:rPr lang="en-GB" sz="1800" b="1" dirty="0">
                <a:solidFill>
                  <a:schemeClr val="accent1"/>
                </a:solidFill>
                <a:latin typeface="Arial" charset="0"/>
              </a:rPr>
              <a:t>National</a:t>
            </a:r>
          </a:p>
          <a:p>
            <a:pPr algn="ctr"/>
            <a:r>
              <a:rPr lang="en-GB" sz="1800" b="1" dirty="0">
                <a:solidFill>
                  <a:schemeClr val="accent1"/>
                </a:solidFill>
                <a:latin typeface="Arial" charset="0"/>
              </a:rPr>
              <a:t>Data</a:t>
            </a:r>
          </a:p>
          <a:p>
            <a:pPr algn="ctr"/>
            <a:r>
              <a:rPr lang="en-GB" sz="1800" b="1" dirty="0">
                <a:solidFill>
                  <a:schemeClr val="accent1"/>
                </a:solidFill>
                <a:latin typeface="Arial" charset="0"/>
              </a:rPr>
              <a:t>Centres</a:t>
            </a:r>
          </a:p>
        </p:txBody>
      </p:sp>
      <p:sp>
        <p:nvSpPr>
          <p:cNvPr id="23659" name="Freeform 107"/>
          <p:cNvSpPr>
            <a:spLocks/>
          </p:cNvSpPr>
          <p:nvPr/>
        </p:nvSpPr>
        <p:spPr bwMode="auto">
          <a:xfrm flipH="1">
            <a:off x="3341688" y="3736975"/>
            <a:ext cx="2001838" cy="268288"/>
          </a:xfrm>
          <a:custGeom>
            <a:avLst/>
            <a:gdLst>
              <a:gd name="T0" fmla="*/ 0 w 1699"/>
              <a:gd name="T1" fmla="*/ 60895475 h 1182"/>
              <a:gd name="T2" fmla="*/ 1260539910 w 1699"/>
              <a:gd name="T3" fmla="*/ 39257435 h 1182"/>
              <a:gd name="T4" fmla="*/ 1586780429 w 1699"/>
              <a:gd name="T5" fmla="*/ 9067317 h 1182"/>
              <a:gd name="T6" fmla="*/ 2147483647 w 1699"/>
              <a:gd name="T7" fmla="*/ 0 h 11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9" h="1182">
                <a:moveTo>
                  <a:pt x="0" y="1182"/>
                </a:moveTo>
                <a:cubicBezTo>
                  <a:pt x="359" y="1056"/>
                  <a:pt x="718" y="930"/>
                  <a:pt x="908" y="762"/>
                </a:cubicBezTo>
                <a:cubicBezTo>
                  <a:pt x="1098" y="594"/>
                  <a:pt x="1011" y="303"/>
                  <a:pt x="1143" y="176"/>
                </a:cubicBezTo>
                <a:cubicBezTo>
                  <a:pt x="1275" y="49"/>
                  <a:pt x="1600" y="29"/>
                  <a:pt x="1699" y="0"/>
                </a:cubicBezTo>
              </a:path>
            </a:pathLst>
          </a:custGeom>
          <a:noFill/>
          <a:ln w="31750" cap="flat" cmpd="sng">
            <a:solidFill>
              <a:schemeClr val="tx2"/>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92075" tIns="46038" rIns="92075" bIns="46038" anchor="ctr"/>
          <a:lstStyle/>
          <a:p>
            <a:endParaRPr lang="da-DK"/>
          </a:p>
        </p:txBody>
      </p:sp>
      <p:sp>
        <p:nvSpPr>
          <p:cNvPr id="23661" name="Text Box 109"/>
          <p:cNvSpPr txBox="1">
            <a:spLocks noChangeArrowheads="1"/>
          </p:cNvSpPr>
          <p:nvPr/>
        </p:nvSpPr>
        <p:spPr bwMode="auto">
          <a:xfrm>
            <a:off x="4518025" y="3960035"/>
            <a:ext cx="2773362" cy="646973"/>
          </a:xfrm>
          <a:prstGeom prst="rect">
            <a:avLst/>
          </a:prstGeom>
          <a:noFill/>
          <a:ln>
            <a:noFill/>
          </a:ln>
          <a:effectLst>
            <a:outerShdw dist="35921" dir="2700000" algn="ctr" rotWithShape="0">
              <a:schemeClr val="folHlink"/>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defTabSz="428625" eaLnBrk="0" hangingPunct="0">
              <a:defRPr sz="2400">
                <a:solidFill>
                  <a:srgbClr val="00007E"/>
                </a:solidFill>
                <a:latin typeface="Verdana" pitchFamily="34" charset="0"/>
              </a:defRPr>
            </a:lvl1pPr>
            <a:lvl2pPr marL="742950" indent="-285750" defTabSz="428625" eaLnBrk="0" hangingPunct="0">
              <a:defRPr sz="2400">
                <a:solidFill>
                  <a:srgbClr val="00007E"/>
                </a:solidFill>
                <a:latin typeface="Verdana" pitchFamily="34" charset="0"/>
              </a:defRPr>
            </a:lvl2pPr>
            <a:lvl3pPr marL="1143000" indent="-228600" defTabSz="428625" eaLnBrk="0" hangingPunct="0">
              <a:defRPr sz="2400">
                <a:solidFill>
                  <a:srgbClr val="00007E"/>
                </a:solidFill>
                <a:latin typeface="Verdana" pitchFamily="34" charset="0"/>
              </a:defRPr>
            </a:lvl3pPr>
            <a:lvl4pPr marL="1600200" indent="-228600" defTabSz="428625" eaLnBrk="0" hangingPunct="0">
              <a:defRPr sz="2400">
                <a:solidFill>
                  <a:srgbClr val="00007E"/>
                </a:solidFill>
                <a:latin typeface="Verdana" pitchFamily="34" charset="0"/>
              </a:defRPr>
            </a:lvl4pPr>
            <a:lvl5pPr marL="2057400" indent="-228600" defTabSz="428625" eaLnBrk="0" hangingPunct="0">
              <a:defRPr sz="2400">
                <a:solidFill>
                  <a:srgbClr val="00007E"/>
                </a:solidFill>
                <a:latin typeface="Verdana" pitchFamily="34" charset="0"/>
              </a:defRPr>
            </a:lvl5pPr>
            <a:lvl6pPr marL="2514600" indent="-228600" defTabSz="428625" eaLnBrk="0" fontAlgn="base" hangingPunct="0">
              <a:spcBef>
                <a:spcPct val="0"/>
              </a:spcBef>
              <a:spcAft>
                <a:spcPct val="0"/>
              </a:spcAft>
              <a:defRPr sz="2400">
                <a:solidFill>
                  <a:srgbClr val="00007E"/>
                </a:solidFill>
                <a:latin typeface="Verdana" pitchFamily="34" charset="0"/>
              </a:defRPr>
            </a:lvl6pPr>
            <a:lvl7pPr marL="2971800" indent="-228600" defTabSz="428625" eaLnBrk="0" fontAlgn="base" hangingPunct="0">
              <a:spcBef>
                <a:spcPct val="0"/>
              </a:spcBef>
              <a:spcAft>
                <a:spcPct val="0"/>
              </a:spcAft>
              <a:defRPr sz="2400">
                <a:solidFill>
                  <a:srgbClr val="00007E"/>
                </a:solidFill>
                <a:latin typeface="Verdana" pitchFamily="34" charset="0"/>
              </a:defRPr>
            </a:lvl7pPr>
            <a:lvl8pPr marL="3429000" indent="-228600" defTabSz="428625" eaLnBrk="0" fontAlgn="base" hangingPunct="0">
              <a:spcBef>
                <a:spcPct val="0"/>
              </a:spcBef>
              <a:spcAft>
                <a:spcPct val="0"/>
              </a:spcAft>
              <a:defRPr sz="2400">
                <a:solidFill>
                  <a:srgbClr val="00007E"/>
                </a:solidFill>
                <a:latin typeface="Verdana" pitchFamily="34" charset="0"/>
              </a:defRPr>
            </a:lvl8pPr>
            <a:lvl9pPr marL="3886200" indent="-228600" defTabSz="428625" eaLnBrk="0" fontAlgn="base" hangingPunct="0">
              <a:spcBef>
                <a:spcPct val="0"/>
              </a:spcBef>
              <a:spcAft>
                <a:spcPct val="0"/>
              </a:spcAft>
              <a:defRPr sz="2400">
                <a:solidFill>
                  <a:srgbClr val="00007E"/>
                </a:solidFill>
                <a:latin typeface="Verdana" pitchFamily="34" charset="0"/>
              </a:defRPr>
            </a:lvl9pPr>
          </a:lstStyle>
          <a:p>
            <a:pPr algn="ctr"/>
            <a:r>
              <a:rPr lang="en-GB" sz="3600" b="1" dirty="0" smtClean="0">
                <a:solidFill>
                  <a:schemeClr val="tx1"/>
                </a:solidFill>
                <a:latin typeface="Arial" charset="0"/>
              </a:rPr>
              <a:t>INSPIRE</a:t>
            </a:r>
            <a:endParaRPr lang="en-GB" sz="1800" b="1" i="1" dirty="0">
              <a:solidFill>
                <a:schemeClr val="tx1"/>
              </a:solidFill>
              <a:latin typeface="Arial" charset="0"/>
            </a:endParaRPr>
          </a:p>
        </p:txBody>
      </p:sp>
      <p:sp>
        <p:nvSpPr>
          <p:cNvPr id="23662" name="Freeform 110"/>
          <p:cNvSpPr>
            <a:spLocks/>
          </p:cNvSpPr>
          <p:nvPr/>
        </p:nvSpPr>
        <p:spPr bwMode="auto">
          <a:xfrm>
            <a:off x="4476750" y="5648327"/>
            <a:ext cx="82550" cy="79375"/>
          </a:xfrm>
          <a:custGeom>
            <a:avLst/>
            <a:gdLst>
              <a:gd name="T0" fmla="*/ 7561263 w 52"/>
              <a:gd name="T1" fmla="*/ 120967500 h 50"/>
              <a:gd name="T2" fmla="*/ 22682200 w 52"/>
              <a:gd name="T3" fmla="*/ 126007813 h 50"/>
              <a:gd name="T4" fmla="*/ 45362813 w 52"/>
              <a:gd name="T5" fmla="*/ 123488450 h 50"/>
              <a:gd name="T6" fmla="*/ 68045013 w 52"/>
              <a:gd name="T7" fmla="*/ 110886875 h 50"/>
              <a:gd name="T8" fmla="*/ 93246575 w 52"/>
              <a:gd name="T9" fmla="*/ 90725625 h 50"/>
              <a:gd name="T10" fmla="*/ 113407825 w 52"/>
              <a:gd name="T11" fmla="*/ 65524063 h 50"/>
              <a:gd name="T12" fmla="*/ 126007813 w 52"/>
              <a:gd name="T13" fmla="*/ 42843450 h 50"/>
              <a:gd name="T14" fmla="*/ 131048125 w 52"/>
              <a:gd name="T15" fmla="*/ 20161250 h 50"/>
              <a:gd name="T16" fmla="*/ 123488450 w 52"/>
              <a:gd name="T17" fmla="*/ 7561263 h 50"/>
              <a:gd name="T18" fmla="*/ 108367513 w 52"/>
              <a:gd name="T19" fmla="*/ 0 h 50"/>
              <a:gd name="T20" fmla="*/ 85685313 w 52"/>
              <a:gd name="T21" fmla="*/ 0 h 50"/>
              <a:gd name="T22" fmla="*/ 63004700 w 52"/>
              <a:gd name="T23" fmla="*/ 12601575 h 50"/>
              <a:gd name="T24" fmla="*/ 35282188 w 52"/>
              <a:gd name="T25" fmla="*/ 32762825 h 50"/>
              <a:gd name="T26" fmla="*/ 17641888 w 52"/>
              <a:gd name="T27" fmla="*/ 57964388 h 50"/>
              <a:gd name="T28" fmla="*/ 2520950 w 52"/>
              <a:gd name="T29" fmla="*/ 80645000 h 50"/>
              <a:gd name="T30" fmla="*/ 0 w 52"/>
              <a:gd name="T31" fmla="*/ 103327200 h 50"/>
              <a:gd name="T32" fmla="*/ 7561263 w 52"/>
              <a:gd name="T33" fmla="*/ 12096750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3" y="48"/>
                </a:moveTo>
                <a:lnTo>
                  <a:pt x="9" y="50"/>
                </a:lnTo>
                <a:lnTo>
                  <a:pt x="18" y="49"/>
                </a:lnTo>
                <a:lnTo>
                  <a:pt x="27" y="44"/>
                </a:lnTo>
                <a:lnTo>
                  <a:pt x="37" y="36"/>
                </a:lnTo>
                <a:lnTo>
                  <a:pt x="45" y="26"/>
                </a:lnTo>
                <a:lnTo>
                  <a:pt x="50" y="17"/>
                </a:lnTo>
                <a:lnTo>
                  <a:pt x="52" y="8"/>
                </a:lnTo>
                <a:lnTo>
                  <a:pt x="49" y="3"/>
                </a:lnTo>
                <a:lnTo>
                  <a:pt x="43" y="0"/>
                </a:lnTo>
                <a:lnTo>
                  <a:pt x="34" y="0"/>
                </a:lnTo>
                <a:lnTo>
                  <a:pt x="25" y="5"/>
                </a:lnTo>
                <a:lnTo>
                  <a:pt x="14" y="13"/>
                </a:lnTo>
                <a:lnTo>
                  <a:pt x="7" y="23"/>
                </a:lnTo>
                <a:lnTo>
                  <a:pt x="1" y="32"/>
                </a:lnTo>
                <a:lnTo>
                  <a:pt x="0" y="41"/>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63" name="Oval 111"/>
          <p:cNvSpPr>
            <a:spLocks noChangeArrowheads="1"/>
          </p:cNvSpPr>
          <p:nvPr/>
        </p:nvSpPr>
        <p:spPr bwMode="auto">
          <a:xfrm>
            <a:off x="7550150" y="5441950"/>
            <a:ext cx="77788" cy="762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4" name="Freeform 112"/>
          <p:cNvSpPr>
            <a:spLocks/>
          </p:cNvSpPr>
          <p:nvPr/>
        </p:nvSpPr>
        <p:spPr bwMode="auto">
          <a:xfrm>
            <a:off x="7540626" y="5432427"/>
            <a:ext cx="92075" cy="92075"/>
          </a:xfrm>
          <a:custGeom>
            <a:avLst/>
            <a:gdLst>
              <a:gd name="T0" fmla="*/ 2608792 w 57"/>
              <a:gd name="T1" fmla="*/ 95765938 h 58"/>
              <a:gd name="T2" fmla="*/ 5219199 w 57"/>
              <a:gd name="T3" fmla="*/ 108367513 h 58"/>
              <a:gd name="T4" fmla="*/ 31311961 w 57"/>
              <a:gd name="T5" fmla="*/ 136088438 h 58"/>
              <a:gd name="T6" fmla="*/ 41750359 w 57"/>
              <a:gd name="T7" fmla="*/ 141128750 h 58"/>
              <a:gd name="T8" fmla="*/ 52187141 w 57"/>
              <a:gd name="T9" fmla="*/ 146169063 h 58"/>
              <a:gd name="T10" fmla="*/ 99155083 w 57"/>
              <a:gd name="T11" fmla="*/ 143649700 h 58"/>
              <a:gd name="T12" fmla="*/ 117421471 w 57"/>
              <a:gd name="T13" fmla="*/ 133569075 h 58"/>
              <a:gd name="T14" fmla="*/ 125249461 w 57"/>
              <a:gd name="T15" fmla="*/ 123488450 h 58"/>
              <a:gd name="T16" fmla="*/ 135686243 w 57"/>
              <a:gd name="T17" fmla="*/ 113407825 h 58"/>
              <a:gd name="T18" fmla="*/ 146124640 w 57"/>
              <a:gd name="T19" fmla="*/ 98286888 h 58"/>
              <a:gd name="T20" fmla="*/ 148733432 w 57"/>
              <a:gd name="T21" fmla="*/ 52924075 h 58"/>
              <a:gd name="T22" fmla="*/ 143514233 w 57"/>
              <a:gd name="T23" fmla="*/ 42843450 h 58"/>
              <a:gd name="T24" fmla="*/ 140905442 w 57"/>
              <a:gd name="T25" fmla="*/ 32762825 h 58"/>
              <a:gd name="T26" fmla="*/ 109593480 w 57"/>
              <a:gd name="T27" fmla="*/ 7561263 h 58"/>
              <a:gd name="T28" fmla="*/ 96546291 w 57"/>
              <a:gd name="T29" fmla="*/ 5040313 h 58"/>
              <a:gd name="T30" fmla="*/ 49578349 w 57"/>
              <a:gd name="T31" fmla="*/ 5040313 h 58"/>
              <a:gd name="T32" fmla="*/ 31311961 w 57"/>
              <a:gd name="T33" fmla="*/ 10080625 h 58"/>
              <a:gd name="T34" fmla="*/ 26094378 w 57"/>
              <a:gd name="T35" fmla="*/ 17641888 h 58"/>
              <a:gd name="T36" fmla="*/ 7827990 w 57"/>
              <a:gd name="T37" fmla="*/ 32762825 h 58"/>
              <a:gd name="T38" fmla="*/ 5219199 w 57"/>
              <a:gd name="T39" fmla="*/ 40322500 h 58"/>
              <a:gd name="T40" fmla="*/ 0 w 57"/>
              <a:gd name="T41" fmla="*/ 52924075 h 58"/>
              <a:gd name="T42" fmla="*/ 26094378 w 57"/>
              <a:gd name="T43" fmla="*/ 65524063 h 58"/>
              <a:gd name="T44" fmla="*/ 31311961 w 57"/>
              <a:gd name="T45" fmla="*/ 52924075 h 58"/>
              <a:gd name="T46" fmla="*/ 36531160 w 57"/>
              <a:gd name="T47" fmla="*/ 45362813 h 58"/>
              <a:gd name="T48" fmla="*/ 39139952 w 57"/>
              <a:gd name="T49" fmla="*/ 42843450 h 58"/>
              <a:gd name="T50" fmla="*/ 52187141 w 57"/>
              <a:gd name="T51" fmla="*/ 30241875 h 58"/>
              <a:gd name="T52" fmla="*/ 62623923 w 57"/>
              <a:gd name="T53" fmla="*/ 30241875 h 58"/>
              <a:gd name="T54" fmla="*/ 78281519 w 57"/>
              <a:gd name="T55" fmla="*/ 27722513 h 58"/>
              <a:gd name="T56" fmla="*/ 93937500 w 57"/>
              <a:gd name="T57" fmla="*/ 32762825 h 58"/>
              <a:gd name="T58" fmla="*/ 106983073 w 57"/>
              <a:gd name="T59" fmla="*/ 40322500 h 58"/>
              <a:gd name="T60" fmla="*/ 120030262 w 57"/>
              <a:gd name="T61" fmla="*/ 52924075 h 58"/>
              <a:gd name="T62" fmla="*/ 120030262 w 57"/>
              <a:gd name="T63" fmla="*/ 63004700 h 58"/>
              <a:gd name="T64" fmla="*/ 122639054 w 57"/>
              <a:gd name="T65" fmla="*/ 78125638 h 58"/>
              <a:gd name="T66" fmla="*/ 117421471 w 57"/>
              <a:gd name="T67" fmla="*/ 88206263 h 58"/>
              <a:gd name="T68" fmla="*/ 109593480 w 57"/>
              <a:gd name="T69" fmla="*/ 105846563 h 58"/>
              <a:gd name="T70" fmla="*/ 101765490 w 57"/>
              <a:gd name="T71" fmla="*/ 110886875 h 58"/>
              <a:gd name="T72" fmla="*/ 96546291 w 57"/>
              <a:gd name="T73" fmla="*/ 113407825 h 58"/>
              <a:gd name="T74" fmla="*/ 83499102 w 57"/>
              <a:gd name="T75" fmla="*/ 118448138 h 58"/>
              <a:gd name="T76" fmla="*/ 65234330 w 57"/>
              <a:gd name="T77" fmla="*/ 120967500 h 58"/>
              <a:gd name="T78" fmla="*/ 54795932 w 57"/>
              <a:gd name="T79" fmla="*/ 113407825 h 58"/>
              <a:gd name="T80" fmla="*/ 46967942 w 57"/>
              <a:gd name="T81" fmla="*/ 110886875 h 58"/>
              <a:gd name="T82" fmla="*/ 31311961 w 57"/>
              <a:gd name="T83" fmla="*/ 95765938 h 58"/>
              <a:gd name="T84" fmla="*/ 28703170 w 57"/>
              <a:gd name="T85" fmla="*/ 83165950 h 58"/>
              <a:gd name="T86" fmla="*/ 0 w 57"/>
              <a:gd name="T87" fmla="*/ 73085325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 h="58">
                <a:moveTo>
                  <a:pt x="0" y="29"/>
                </a:moveTo>
                <a:lnTo>
                  <a:pt x="0" y="36"/>
                </a:lnTo>
                <a:lnTo>
                  <a:pt x="1" y="38"/>
                </a:lnTo>
                <a:lnTo>
                  <a:pt x="1" y="40"/>
                </a:lnTo>
                <a:lnTo>
                  <a:pt x="2" y="42"/>
                </a:lnTo>
                <a:lnTo>
                  <a:pt x="2" y="43"/>
                </a:lnTo>
                <a:lnTo>
                  <a:pt x="5" y="45"/>
                </a:lnTo>
                <a:lnTo>
                  <a:pt x="5" y="47"/>
                </a:lnTo>
                <a:lnTo>
                  <a:pt x="12" y="54"/>
                </a:lnTo>
                <a:lnTo>
                  <a:pt x="12" y="53"/>
                </a:lnTo>
                <a:lnTo>
                  <a:pt x="12" y="54"/>
                </a:lnTo>
                <a:lnTo>
                  <a:pt x="16" y="56"/>
                </a:lnTo>
                <a:lnTo>
                  <a:pt x="18" y="57"/>
                </a:lnTo>
                <a:lnTo>
                  <a:pt x="19" y="57"/>
                </a:lnTo>
                <a:lnTo>
                  <a:pt x="20" y="58"/>
                </a:lnTo>
                <a:lnTo>
                  <a:pt x="36" y="58"/>
                </a:lnTo>
                <a:lnTo>
                  <a:pt x="37" y="57"/>
                </a:lnTo>
                <a:lnTo>
                  <a:pt x="38" y="57"/>
                </a:lnTo>
                <a:lnTo>
                  <a:pt x="39" y="56"/>
                </a:lnTo>
                <a:lnTo>
                  <a:pt x="42" y="56"/>
                </a:lnTo>
                <a:lnTo>
                  <a:pt x="45" y="53"/>
                </a:lnTo>
                <a:lnTo>
                  <a:pt x="46" y="53"/>
                </a:lnTo>
                <a:lnTo>
                  <a:pt x="50" y="49"/>
                </a:lnTo>
                <a:lnTo>
                  <a:pt x="48" y="49"/>
                </a:lnTo>
                <a:lnTo>
                  <a:pt x="48" y="51"/>
                </a:lnTo>
                <a:lnTo>
                  <a:pt x="52" y="47"/>
                </a:lnTo>
                <a:lnTo>
                  <a:pt x="52" y="45"/>
                </a:lnTo>
                <a:lnTo>
                  <a:pt x="55" y="43"/>
                </a:lnTo>
                <a:lnTo>
                  <a:pt x="55" y="40"/>
                </a:lnTo>
                <a:lnTo>
                  <a:pt x="56" y="39"/>
                </a:lnTo>
                <a:lnTo>
                  <a:pt x="56" y="38"/>
                </a:lnTo>
                <a:lnTo>
                  <a:pt x="57" y="36"/>
                </a:lnTo>
                <a:lnTo>
                  <a:pt x="57" y="21"/>
                </a:lnTo>
                <a:lnTo>
                  <a:pt x="56" y="20"/>
                </a:lnTo>
                <a:lnTo>
                  <a:pt x="56" y="18"/>
                </a:lnTo>
                <a:lnTo>
                  <a:pt x="55" y="17"/>
                </a:lnTo>
                <a:lnTo>
                  <a:pt x="54" y="13"/>
                </a:lnTo>
                <a:lnTo>
                  <a:pt x="52" y="13"/>
                </a:lnTo>
                <a:lnTo>
                  <a:pt x="54" y="13"/>
                </a:lnTo>
                <a:lnTo>
                  <a:pt x="46" y="6"/>
                </a:lnTo>
                <a:lnTo>
                  <a:pt x="45" y="6"/>
                </a:lnTo>
                <a:lnTo>
                  <a:pt x="42" y="3"/>
                </a:lnTo>
                <a:lnTo>
                  <a:pt x="41" y="3"/>
                </a:lnTo>
                <a:lnTo>
                  <a:pt x="39" y="2"/>
                </a:lnTo>
                <a:lnTo>
                  <a:pt x="37" y="2"/>
                </a:lnTo>
                <a:lnTo>
                  <a:pt x="36" y="0"/>
                </a:lnTo>
                <a:lnTo>
                  <a:pt x="20" y="0"/>
                </a:lnTo>
                <a:lnTo>
                  <a:pt x="19" y="2"/>
                </a:lnTo>
                <a:lnTo>
                  <a:pt x="16" y="2"/>
                </a:lnTo>
                <a:lnTo>
                  <a:pt x="15" y="3"/>
                </a:lnTo>
                <a:lnTo>
                  <a:pt x="12" y="4"/>
                </a:lnTo>
                <a:lnTo>
                  <a:pt x="12" y="6"/>
                </a:lnTo>
                <a:lnTo>
                  <a:pt x="12" y="4"/>
                </a:lnTo>
                <a:lnTo>
                  <a:pt x="10" y="7"/>
                </a:lnTo>
                <a:lnTo>
                  <a:pt x="7" y="8"/>
                </a:lnTo>
                <a:lnTo>
                  <a:pt x="6" y="11"/>
                </a:lnTo>
                <a:lnTo>
                  <a:pt x="3" y="13"/>
                </a:lnTo>
                <a:lnTo>
                  <a:pt x="5" y="13"/>
                </a:lnTo>
                <a:lnTo>
                  <a:pt x="3" y="13"/>
                </a:lnTo>
                <a:lnTo>
                  <a:pt x="2" y="16"/>
                </a:lnTo>
                <a:lnTo>
                  <a:pt x="1" y="17"/>
                </a:lnTo>
                <a:lnTo>
                  <a:pt x="1" y="20"/>
                </a:lnTo>
                <a:lnTo>
                  <a:pt x="0" y="21"/>
                </a:lnTo>
                <a:lnTo>
                  <a:pt x="0" y="29"/>
                </a:lnTo>
                <a:lnTo>
                  <a:pt x="10" y="29"/>
                </a:lnTo>
                <a:lnTo>
                  <a:pt x="10" y="26"/>
                </a:lnTo>
                <a:lnTo>
                  <a:pt x="11" y="25"/>
                </a:lnTo>
                <a:lnTo>
                  <a:pt x="11" y="22"/>
                </a:lnTo>
                <a:lnTo>
                  <a:pt x="12" y="21"/>
                </a:lnTo>
                <a:lnTo>
                  <a:pt x="11" y="21"/>
                </a:lnTo>
                <a:lnTo>
                  <a:pt x="12" y="21"/>
                </a:lnTo>
                <a:lnTo>
                  <a:pt x="14" y="18"/>
                </a:lnTo>
                <a:lnTo>
                  <a:pt x="16" y="16"/>
                </a:lnTo>
                <a:lnTo>
                  <a:pt x="15" y="16"/>
                </a:lnTo>
                <a:lnTo>
                  <a:pt x="15" y="17"/>
                </a:lnTo>
                <a:lnTo>
                  <a:pt x="18" y="15"/>
                </a:lnTo>
                <a:lnTo>
                  <a:pt x="20" y="13"/>
                </a:lnTo>
                <a:lnTo>
                  <a:pt x="20" y="12"/>
                </a:lnTo>
                <a:lnTo>
                  <a:pt x="20" y="13"/>
                </a:lnTo>
                <a:lnTo>
                  <a:pt x="21" y="12"/>
                </a:lnTo>
                <a:lnTo>
                  <a:pt x="24" y="12"/>
                </a:lnTo>
                <a:lnTo>
                  <a:pt x="25" y="11"/>
                </a:lnTo>
                <a:lnTo>
                  <a:pt x="28" y="11"/>
                </a:lnTo>
                <a:lnTo>
                  <a:pt x="30" y="11"/>
                </a:lnTo>
                <a:lnTo>
                  <a:pt x="32" y="12"/>
                </a:lnTo>
                <a:lnTo>
                  <a:pt x="34" y="12"/>
                </a:lnTo>
                <a:lnTo>
                  <a:pt x="36" y="13"/>
                </a:lnTo>
                <a:lnTo>
                  <a:pt x="37" y="13"/>
                </a:lnTo>
                <a:lnTo>
                  <a:pt x="39" y="16"/>
                </a:lnTo>
                <a:lnTo>
                  <a:pt x="41" y="16"/>
                </a:lnTo>
                <a:lnTo>
                  <a:pt x="43" y="18"/>
                </a:lnTo>
                <a:lnTo>
                  <a:pt x="45" y="21"/>
                </a:lnTo>
                <a:lnTo>
                  <a:pt x="46" y="21"/>
                </a:lnTo>
                <a:lnTo>
                  <a:pt x="45" y="22"/>
                </a:lnTo>
                <a:lnTo>
                  <a:pt x="46" y="24"/>
                </a:lnTo>
                <a:lnTo>
                  <a:pt x="46" y="25"/>
                </a:lnTo>
                <a:lnTo>
                  <a:pt x="47" y="26"/>
                </a:lnTo>
                <a:lnTo>
                  <a:pt x="47" y="29"/>
                </a:lnTo>
                <a:lnTo>
                  <a:pt x="47" y="31"/>
                </a:lnTo>
                <a:lnTo>
                  <a:pt x="46" y="33"/>
                </a:lnTo>
                <a:lnTo>
                  <a:pt x="46" y="34"/>
                </a:lnTo>
                <a:lnTo>
                  <a:pt x="45" y="35"/>
                </a:lnTo>
                <a:lnTo>
                  <a:pt x="45" y="38"/>
                </a:lnTo>
                <a:lnTo>
                  <a:pt x="42" y="40"/>
                </a:lnTo>
                <a:lnTo>
                  <a:pt x="42" y="42"/>
                </a:lnTo>
                <a:lnTo>
                  <a:pt x="43" y="40"/>
                </a:lnTo>
                <a:lnTo>
                  <a:pt x="41" y="42"/>
                </a:lnTo>
                <a:lnTo>
                  <a:pt x="39" y="44"/>
                </a:lnTo>
                <a:lnTo>
                  <a:pt x="41" y="43"/>
                </a:lnTo>
                <a:lnTo>
                  <a:pt x="39" y="43"/>
                </a:lnTo>
                <a:lnTo>
                  <a:pt x="37" y="45"/>
                </a:lnTo>
                <a:lnTo>
                  <a:pt x="34" y="45"/>
                </a:lnTo>
                <a:lnTo>
                  <a:pt x="33" y="47"/>
                </a:lnTo>
                <a:lnTo>
                  <a:pt x="32" y="47"/>
                </a:lnTo>
                <a:lnTo>
                  <a:pt x="30" y="48"/>
                </a:lnTo>
                <a:lnTo>
                  <a:pt x="28" y="48"/>
                </a:lnTo>
                <a:lnTo>
                  <a:pt x="25" y="48"/>
                </a:lnTo>
                <a:lnTo>
                  <a:pt x="24" y="47"/>
                </a:lnTo>
                <a:lnTo>
                  <a:pt x="23" y="47"/>
                </a:lnTo>
                <a:lnTo>
                  <a:pt x="21" y="45"/>
                </a:lnTo>
                <a:lnTo>
                  <a:pt x="20" y="47"/>
                </a:lnTo>
                <a:lnTo>
                  <a:pt x="20" y="45"/>
                </a:lnTo>
                <a:lnTo>
                  <a:pt x="18" y="44"/>
                </a:lnTo>
                <a:lnTo>
                  <a:pt x="15" y="42"/>
                </a:lnTo>
                <a:lnTo>
                  <a:pt x="15" y="40"/>
                </a:lnTo>
                <a:lnTo>
                  <a:pt x="12" y="38"/>
                </a:lnTo>
                <a:lnTo>
                  <a:pt x="12" y="36"/>
                </a:lnTo>
                <a:lnTo>
                  <a:pt x="11" y="35"/>
                </a:lnTo>
                <a:lnTo>
                  <a:pt x="11" y="33"/>
                </a:lnTo>
                <a:lnTo>
                  <a:pt x="10" y="31"/>
                </a:lnTo>
                <a:lnTo>
                  <a:pt x="1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65" name="Oval 113"/>
          <p:cNvSpPr>
            <a:spLocks noChangeArrowheads="1"/>
          </p:cNvSpPr>
          <p:nvPr/>
        </p:nvSpPr>
        <p:spPr bwMode="auto">
          <a:xfrm>
            <a:off x="7473950" y="5357815"/>
            <a:ext cx="288925" cy="2873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66" name="Oval 114"/>
          <p:cNvSpPr>
            <a:spLocks noChangeArrowheads="1"/>
          </p:cNvSpPr>
          <p:nvPr/>
        </p:nvSpPr>
        <p:spPr bwMode="auto">
          <a:xfrm>
            <a:off x="7442201" y="5322888"/>
            <a:ext cx="288925" cy="285750"/>
          </a:xfrm>
          <a:prstGeom prst="ellipse">
            <a:avLst/>
          </a:prstGeom>
          <a:solidFill>
            <a:srgbClr val="000080"/>
          </a:solidFill>
          <a:ln w="0">
            <a:solidFill>
              <a:srgbClr val="000000"/>
            </a:solidFill>
            <a:round/>
            <a:headEnd/>
            <a:tailEnd/>
          </a:ln>
        </p:spPr>
        <p:txBody>
          <a:bodyPr/>
          <a:lstStyle/>
          <a:p>
            <a:endParaRPr lang="en-US"/>
          </a:p>
        </p:txBody>
      </p:sp>
      <p:sp>
        <p:nvSpPr>
          <p:cNvPr id="23667" name="Freeform 115"/>
          <p:cNvSpPr>
            <a:spLocks/>
          </p:cNvSpPr>
          <p:nvPr/>
        </p:nvSpPr>
        <p:spPr bwMode="auto">
          <a:xfrm>
            <a:off x="7488238" y="5380040"/>
            <a:ext cx="82550" cy="79375"/>
          </a:xfrm>
          <a:custGeom>
            <a:avLst/>
            <a:gdLst>
              <a:gd name="T0" fmla="*/ 7561263 w 52"/>
              <a:gd name="T1" fmla="*/ 120967500 h 50"/>
              <a:gd name="T2" fmla="*/ 22682200 w 52"/>
              <a:gd name="T3" fmla="*/ 126007813 h 50"/>
              <a:gd name="T4" fmla="*/ 45362813 w 52"/>
              <a:gd name="T5" fmla="*/ 123488450 h 50"/>
              <a:gd name="T6" fmla="*/ 68045013 w 52"/>
              <a:gd name="T7" fmla="*/ 110886875 h 50"/>
              <a:gd name="T8" fmla="*/ 93246575 w 52"/>
              <a:gd name="T9" fmla="*/ 90725625 h 50"/>
              <a:gd name="T10" fmla="*/ 113407825 w 52"/>
              <a:gd name="T11" fmla="*/ 65524063 h 50"/>
              <a:gd name="T12" fmla="*/ 126007813 w 52"/>
              <a:gd name="T13" fmla="*/ 42843450 h 50"/>
              <a:gd name="T14" fmla="*/ 131048125 w 52"/>
              <a:gd name="T15" fmla="*/ 20161250 h 50"/>
              <a:gd name="T16" fmla="*/ 123488450 w 52"/>
              <a:gd name="T17" fmla="*/ 7561263 h 50"/>
              <a:gd name="T18" fmla="*/ 108367513 w 52"/>
              <a:gd name="T19" fmla="*/ 0 h 50"/>
              <a:gd name="T20" fmla="*/ 85685313 w 52"/>
              <a:gd name="T21" fmla="*/ 0 h 50"/>
              <a:gd name="T22" fmla="*/ 63004700 w 52"/>
              <a:gd name="T23" fmla="*/ 12601575 h 50"/>
              <a:gd name="T24" fmla="*/ 35282188 w 52"/>
              <a:gd name="T25" fmla="*/ 32762825 h 50"/>
              <a:gd name="T26" fmla="*/ 17641888 w 52"/>
              <a:gd name="T27" fmla="*/ 57964388 h 50"/>
              <a:gd name="T28" fmla="*/ 2520950 w 52"/>
              <a:gd name="T29" fmla="*/ 80645000 h 50"/>
              <a:gd name="T30" fmla="*/ 0 w 52"/>
              <a:gd name="T31" fmla="*/ 103327200 h 50"/>
              <a:gd name="T32" fmla="*/ 7561263 w 52"/>
              <a:gd name="T33" fmla="*/ 12096750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3" y="48"/>
                </a:moveTo>
                <a:lnTo>
                  <a:pt x="9" y="50"/>
                </a:lnTo>
                <a:lnTo>
                  <a:pt x="18" y="49"/>
                </a:lnTo>
                <a:lnTo>
                  <a:pt x="27" y="44"/>
                </a:lnTo>
                <a:lnTo>
                  <a:pt x="37" y="36"/>
                </a:lnTo>
                <a:lnTo>
                  <a:pt x="45" y="26"/>
                </a:lnTo>
                <a:lnTo>
                  <a:pt x="50" y="17"/>
                </a:lnTo>
                <a:lnTo>
                  <a:pt x="52" y="8"/>
                </a:lnTo>
                <a:lnTo>
                  <a:pt x="49" y="3"/>
                </a:lnTo>
                <a:lnTo>
                  <a:pt x="43" y="0"/>
                </a:lnTo>
                <a:lnTo>
                  <a:pt x="34" y="0"/>
                </a:lnTo>
                <a:lnTo>
                  <a:pt x="25" y="5"/>
                </a:lnTo>
                <a:lnTo>
                  <a:pt x="14" y="13"/>
                </a:lnTo>
                <a:lnTo>
                  <a:pt x="7" y="23"/>
                </a:lnTo>
                <a:lnTo>
                  <a:pt x="1" y="32"/>
                </a:lnTo>
                <a:lnTo>
                  <a:pt x="0" y="41"/>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pic>
        <p:nvPicPr>
          <p:cNvPr id="23668" name="Picture 116" descr="nitrogen_leakage_03_200"/>
          <p:cNvPicPr>
            <a:picLocks noChangeAspect="1" noChangeArrowheads="1"/>
          </p:cNvPicPr>
          <p:nvPr/>
        </p:nvPicPr>
        <p:blipFill>
          <a:blip r:embed="rId11">
            <a:lum bright="20000" contrast="-20000"/>
            <a:extLst>
              <a:ext uri="{28A0092B-C50C-407E-A947-70E740481C1C}">
                <a14:useLocalDpi xmlns:a14="http://schemas.microsoft.com/office/drawing/2010/main" val="0"/>
              </a:ext>
            </a:extLst>
          </a:blip>
          <a:srcRect/>
          <a:stretch>
            <a:fillRect/>
          </a:stretch>
        </p:blipFill>
        <p:spPr bwMode="auto">
          <a:xfrm>
            <a:off x="8645526" y="3167063"/>
            <a:ext cx="129222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69" name="Text Box 117"/>
          <p:cNvSpPr txBox="1">
            <a:spLocks noChangeArrowheads="1"/>
          </p:cNvSpPr>
          <p:nvPr/>
        </p:nvSpPr>
        <p:spPr bwMode="auto">
          <a:xfrm>
            <a:off x="8542339" y="3213100"/>
            <a:ext cx="1169987" cy="1190625"/>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defTabSz="428625" eaLnBrk="0" hangingPunct="0">
              <a:defRPr sz="2400">
                <a:solidFill>
                  <a:srgbClr val="00007E"/>
                </a:solidFill>
                <a:latin typeface="Verdana" pitchFamily="34" charset="0"/>
              </a:defRPr>
            </a:lvl1pPr>
            <a:lvl2pPr marL="742950" indent="-285750" defTabSz="428625" eaLnBrk="0" hangingPunct="0">
              <a:defRPr sz="2400">
                <a:solidFill>
                  <a:srgbClr val="00007E"/>
                </a:solidFill>
                <a:latin typeface="Verdana" pitchFamily="34" charset="0"/>
              </a:defRPr>
            </a:lvl2pPr>
            <a:lvl3pPr marL="1143000" indent="-228600" defTabSz="428625" eaLnBrk="0" hangingPunct="0">
              <a:defRPr sz="2400">
                <a:solidFill>
                  <a:srgbClr val="00007E"/>
                </a:solidFill>
                <a:latin typeface="Verdana" pitchFamily="34" charset="0"/>
              </a:defRPr>
            </a:lvl3pPr>
            <a:lvl4pPr marL="1600200" indent="-228600" defTabSz="428625" eaLnBrk="0" hangingPunct="0">
              <a:defRPr sz="2400">
                <a:solidFill>
                  <a:srgbClr val="00007E"/>
                </a:solidFill>
                <a:latin typeface="Verdana" pitchFamily="34" charset="0"/>
              </a:defRPr>
            </a:lvl4pPr>
            <a:lvl5pPr marL="2057400" indent="-228600" defTabSz="428625" eaLnBrk="0" hangingPunct="0">
              <a:defRPr sz="2400">
                <a:solidFill>
                  <a:srgbClr val="00007E"/>
                </a:solidFill>
                <a:latin typeface="Verdana" pitchFamily="34" charset="0"/>
              </a:defRPr>
            </a:lvl5pPr>
            <a:lvl6pPr marL="2514600" indent="-228600" defTabSz="428625" eaLnBrk="0" fontAlgn="base" hangingPunct="0">
              <a:spcBef>
                <a:spcPct val="0"/>
              </a:spcBef>
              <a:spcAft>
                <a:spcPct val="0"/>
              </a:spcAft>
              <a:defRPr sz="2400">
                <a:solidFill>
                  <a:srgbClr val="00007E"/>
                </a:solidFill>
                <a:latin typeface="Verdana" pitchFamily="34" charset="0"/>
              </a:defRPr>
            </a:lvl6pPr>
            <a:lvl7pPr marL="2971800" indent="-228600" defTabSz="428625" eaLnBrk="0" fontAlgn="base" hangingPunct="0">
              <a:spcBef>
                <a:spcPct val="0"/>
              </a:spcBef>
              <a:spcAft>
                <a:spcPct val="0"/>
              </a:spcAft>
              <a:defRPr sz="2400">
                <a:solidFill>
                  <a:srgbClr val="00007E"/>
                </a:solidFill>
                <a:latin typeface="Verdana" pitchFamily="34" charset="0"/>
              </a:defRPr>
            </a:lvl7pPr>
            <a:lvl8pPr marL="3429000" indent="-228600" defTabSz="428625" eaLnBrk="0" fontAlgn="base" hangingPunct="0">
              <a:spcBef>
                <a:spcPct val="0"/>
              </a:spcBef>
              <a:spcAft>
                <a:spcPct val="0"/>
              </a:spcAft>
              <a:defRPr sz="2400">
                <a:solidFill>
                  <a:srgbClr val="00007E"/>
                </a:solidFill>
                <a:latin typeface="Verdana" pitchFamily="34" charset="0"/>
              </a:defRPr>
            </a:lvl8pPr>
            <a:lvl9pPr marL="3886200" indent="-228600" defTabSz="428625" eaLnBrk="0" fontAlgn="base" hangingPunct="0">
              <a:spcBef>
                <a:spcPct val="0"/>
              </a:spcBef>
              <a:spcAft>
                <a:spcPct val="0"/>
              </a:spcAft>
              <a:defRPr sz="2400">
                <a:solidFill>
                  <a:srgbClr val="00007E"/>
                </a:solidFill>
                <a:latin typeface="Verdana" pitchFamily="34" charset="0"/>
              </a:defRPr>
            </a:lvl9pPr>
          </a:lstStyle>
          <a:p>
            <a:pPr algn="ctr"/>
            <a:r>
              <a:rPr lang="en-GB" sz="1800" b="1" dirty="0">
                <a:solidFill>
                  <a:schemeClr val="accent1"/>
                </a:solidFill>
                <a:latin typeface="Arial" charset="0"/>
              </a:rPr>
              <a:t>Sub-national</a:t>
            </a:r>
          </a:p>
          <a:p>
            <a:pPr algn="ctr"/>
            <a:r>
              <a:rPr lang="en-GB" sz="1800" b="1" dirty="0">
                <a:solidFill>
                  <a:schemeClr val="accent1"/>
                </a:solidFill>
                <a:latin typeface="Arial" charset="0"/>
              </a:rPr>
              <a:t>Data </a:t>
            </a:r>
          </a:p>
          <a:p>
            <a:pPr algn="ctr"/>
            <a:r>
              <a:rPr lang="en-GB" sz="1800" b="1" dirty="0">
                <a:solidFill>
                  <a:schemeClr val="accent1"/>
                </a:solidFill>
                <a:latin typeface="Arial" charset="0"/>
              </a:rPr>
              <a:t>Centres</a:t>
            </a:r>
          </a:p>
        </p:txBody>
      </p:sp>
      <p:sp>
        <p:nvSpPr>
          <p:cNvPr id="23670" name="Oval 118"/>
          <p:cNvSpPr>
            <a:spLocks noChangeArrowheads="1"/>
          </p:cNvSpPr>
          <p:nvPr/>
        </p:nvSpPr>
        <p:spPr bwMode="auto">
          <a:xfrm>
            <a:off x="6116639" y="5721350"/>
            <a:ext cx="77787" cy="762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1" name="Freeform 119"/>
          <p:cNvSpPr>
            <a:spLocks/>
          </p:cNvSpPr>
          <p:nvPr/>
        </p:nvSpPr>
        <p:spPr bwMode="auto">
          <a:xfrm>
            <a:off x="6108700" y="5711827"/>
            <a:ext cx="88901" cy="92075"/>
          </a:xfrm>
          <a:custGeom>
            <a:avLst/>
            <a:gdLst>
              <a:gd name="T0" fmla="*/ 2433053 w 57"/>
              <a:gd name="T1" fmla="*/ 95765938 h 58"/>
              <a:gd name="T2" fmla="*/ 4864546 w 57"/>
              <a:gd name="T3" fmla="*/ 108367513 h 58"/>
              <a:gd name="T4" fmla="*/ 29190393 w 57"/>
              <a:gd name="T5" fmla="*/ 136088438 h 58"/>
              <a:gd name="T6" fmla="*/ 38919484 w 57"/>
              <a:gd name="T7" fmla="*/ 141128750 h 58"/>
              <a:gd name="T8" fmla="*/ 48650135 w 57"/>
              <a:gd name="T9" fmla="*/ 146169063 h 58"/>
              <a:gd name="T10" fmla="*/ 92435725 w 57"/>
              <a:gd name="T11" fmla="*/ 143649700 h 58"/>
              <a:gd name="T12" fmla="*/ 109462414 w 57"/>
              <a:gd name="T13" fmla="*/ 133569075 h 58"/>
              <a:gd name="T14" fmla="*/ 116760012 w 57"/>
              <a:gd name="T15" fmla="*/ 123488450 h 58"/>
              <a:gd name="T16" fmla="*/ 126490663 w 57"/>
              <a:gd name="T17" fmla="*/ 113407825 h 58"/>
              <a:gd name="T18" fmla="*/ 136219754 w 57"/>
              <a:gd name="T19" fmla="*/ 98286888 h 58"/>
              <a:gd name="T20" fmla="*/ 138652807 w 57"/>
              <a:gd name="T21" fmla="*/ 52924075 h 58"/>
              <a:gd name="T22" fmla="*/ 133788261 w 57"/>
              <a:gd name="T23" fmla="*/ 42843450 h 58"/>
              <a:gd name="T24" fmla="*/ 131355209 w 57"/>
              <a:gd name="T25" fmla="*/ 32762825 h 58"/>
              <a:gd name="T26" fmla="*/ 102164816 w 57"/>
              <a:gd name="T27" fmla="*/ 7561263 h 58"/>
              <a:gd name="T28" fmla="*/ 90002672 w 57"/>
              <a:gd name="T29" fmla="*/ 5040313 h 58"/>
              <a:gd name="T30" fmla="*/ 46217082 w 57"/>
              <a:gd name="T31" fmla="*/ 5040313 h 58"/>
              <a:gd name="T32" fmla="*/ 29190393 w 57"/>
              <a:gd name="T33" fmla="*/ 10080625 h 58"/>
              <a:gd name="T34" fmla="*/ 24324288 w 57"/>
              <a:gd name="T35" fmla="*/ 17641888 h 58"/>
              <a:gd name="T36" fmla="*/ 7297598 w 57"/>
              <a:gd name="T37" fmla="*/ 32762825 h 58"/>
              <a:gd name="T38" fmla="*/ 4864546 w 57"/>
              <a:gd name="T39" fmla="*/ 40322500 h 58"/>
              <a:gd name="T40" fmla="*/ 0 w 57"/>
              <a:gd name="T41" fmla="*/ 52924075 h 58"/>
              <a:gd name="T42" fmla="*/ 24324288 w 57"/>
              <a:gd name="T43" fmla="*/ 65524063 h 58"/>
              <a:gd name="T44" fmla="*/ 29190393 w 57"/>
              <a:gd name="T45" fmla="*/ 52924075 h 58"/>
              <a:gd name="T46" fmla="*/ 34054939 w 57"/>
              <a:gd name="T47" fmla="*/ 45362813 h 58"/>
              <a:gd name="T48" fmla="*/ 36487991 w 57"/>
              <a:gd name="T49" fmla="*/ 42843450 h 58"/>
              <a:gd name="T50" fmla="*/ 48650135 w 57"/>
              <a:gd name="T51" fmla="*/ 30241875 h 58"/>
              <a:gd name="T52" fmla="*/ 58380786 w 57"/>
              <a:gd name="T53" fmla="*/ 30241875 h 58"/>
              <a:gd name="T54" fmla="*/ 72974423 w 57"/>
              <a:gd name="T55" fmla="*/ 27722513 h 58"/>
              <a:gd name="T56" fmla="*/ 87569619 w 57"/>
              <a:gd name="T57" fmla="*/ 32762825 h 58"/>
              <a:gd name="T58" fmla="*/ 99733323 w 57"/>
              <a:gd name="T59" fmla="*/ 40322500 h 58"/>
              <a:gd name="T60" fmla="*/ 111895467 w 57"/>
              <a:gd name="T61" fmla="*/ 52924075 h 58"/>
              <a:gd name="T62" fmla="*/ 111895467 w 57"/>
              <a:gd name="T63" fmla="*/ 63004700 h 58"/>
              <a:gd name="T64" fmla="*/ 114328519 w 57"/>
              <a:gd name="T65" fmla="*/ 78125638 h 58"/>
              <a:gd name="T66" fmla="*/ 109462414 w 57"/>
              <a:gd name="T67" fmla="*/ 88206263 h 58"/>
              <a:gd name="T68" fmla="*/ 102164816 w 57"/>
              <a:gd name="T69" fmla="*/ 105846563 h 58"/>
              <a:gd name="T70" fmla="*/ 94867218 w 57"/>
              <a:gd name="T71" fmla="*/ 110886875 h 58"/>
              <a:gd name="T72" fmla="*/ 90002672 w 57"/>
              <a:gd name="T73" fmla="*/ 113407825 h 58"/>
              <a:gd name="T74" fmla="*/ 77840528 w 57"/>
              <a:gd name="T75" fmla="*/ 118448138 h 58"/>
              <a:gd name="T76" fmla="*/ 60812279 w 57"/>
              <a:gd name="T77" fmla="*/ 120967500 h 58"/>
              <a:gd name="T78" fmla="*/ 51083188 w 57"/>
              <a:gd name="T79" fmla="*/ 113407825 h 58"/>
              <a:gd name="T80" fmla="*/ 43785589 w 57"/>
              <a:gd name="T81" fmla="*/ 110886875 h 58"/>
              <a:gd name="T82" fmla="*/ 29190393 w 57"/>
              <a:gd name="T83" fmla="*/ 95765938 h 58"/>
              <a:gd name="T84" fmla="*/ 26757340 w 57"/>
              <a:gd name="T85" fmla="*/ 83165950 h 58"/>
              <a:gd name="T86" fmla="*/ 0 w 57"/>
              <a:gd name="T87" fmla="*/ 73085325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 h="58">
                <a:moveTo>
                  <a:pt x="0" y="29"/>
                </a:moveTo>
                <a:lnTo>
                  <a:pt x="0" y="36"/>
                </a:lnTo>
                <a:lnTo>
                  <a:pt x="1" y="38"/>
                </a:lnTo>
                <a:lnTo>
                  <a:pt x="1" y="40"/>
                </a:lnTo>
                <a:lnTo>
                  <a:pt x="2" y="42"/>
                </a:lnTo>
                <a:lnTo>
                  <a:pt x="2" y="43"/>
                </a:lnTo>
                <a:lnTo>
                  <a:pt x="5" y="45"/>
                </a:lnTo>
                <a:lnTo>
                  <a:pt x="5" y="47"/>
                </a:lnTo>
                <a:lnTo>
                  <a:pt x="12" y="54"/>
                </a:lnTo>
                <a:lnTo>
                  <a:pt x="12" y="53"/>
                </a:lnTo>
                <a:lnTo>
                  <a:pt x="12" y="54"/>
                </a:lnTo>
                <a:lnTo>
                  <a:pt x="16" y="56"/>
                </a:lnTo>
                <a:lnTo>
                  <a:pt x="18" y="57"/>
                </a:lnTo>
                <a:lnTo>
                  <a:pt x="19" y="57"/>
                </a:lnTo>
                <a:lnTo>
                  <a:pt x="20" y="58"/>
                </a:lnTo>
                <a:lnTo>
                  <a:pt x="36" y="58"/>
                </a:lnTo>
                <a:lnTo>
                  <a:pt x="37" y="57"/>
                </a:lnTo>
                <a:lnTo>
                  <a:pt x="38" y="57"/>
                </a:lnTo>
                <a:lnTo>
                  <a:pt x="39" y="56"/>
                </a:lnTo>
                <a:lnTo>
                  <a:pt x="42" y="56"/>
                </a:lnTo>
                <a:lnTo>
                  <a:pt x="45" y="53"/>
                </a:lnTo>
                <a:lnTo>
                  <a:pt x="46" y="53"/>
                </a:lnTo>
                <a:lnTo>
                  <a:pt x="50" y="49"/>
                </a:lnTo>
                <a:lnTo>
                  <a:pt x="48" y="49"/>
                </a:lnTo>
                <a:lnTo>
                  <a:pt x="48" y="51"/>
                </a:lnTo>
                <a:lnTo>
                  <a:pt x="52" y="47"/>
                </a:lnTo>
                <a:lnTo>
                  <a:pt x="52" y="45"/>
                </a:lnTo>
                <a:lnTo>
                  <a:pt x="55" y="43"/>
                </a:lnTo>
                <a:lnTo>
                  <a:pt x="55" y="40"/>
                </a:lnTo>
                <a:lnTo>
                  <a:pt x="56" y="39"/>
                </a:lnTo>
                <a:lnTo>
                  <a:pt x="56" y="38"/>
                </a:lnTo>
                <a:lnTo>
                  <a:pt x="57" y="36"/>
                </a:lnTo>
                <a:lnTo>
                  <a:pt x="57" y="21"/>
                </a:lnTo>
                <a:lnTo>
                  <a:pt x="56" y="20"/>
                </a:lnTo>
                <a:lnTo>
                  <a:pt x="56" y="18"/>
                </a:lnTo>
                <a:lnTo>
                  <a:pt x="55" y="17"/>
                </a:lnTo>
                <a:lnTo>
                  <a:pt x="54" y="13"/>
                </a:lnTo>
                <a:lnTo>
                  <a:pt x="52" y="13"/>
                </a:lnTo>
                <a:lnTo>
                  <a:pt x="54" y="13"/>
                </a:lnTo>
                <a:lnTo>
                  <a:pt x="46" y="6"/>
                </a:lnTo>
                <a:lnTo>
                  <a:pt x="45" y="6"/>
                </a:lnTo>
                <a:lnTo>
                  <a:pt x="42" y="3"/>
                </a:lnTo>
                <a:lnTo>
                  <a:pt x="41" y="3"/>
                </a:lnTo>
                <a:lnTo>
                  <a:pt x="39" y="2"/>
                </a:lnTo>
                <a:lnTo>
                  <a:pt x="37" y="2"/>
                </a:lnTo>
                <a:lnTo>
                  <a:pt x="36" y="0"/>
                </a:lnTo>
                <a:lnTo>
                  <a:pt x="20" y="0"/>
                </a:lnTo>
                <a:lnTo>
                  <a:pt x="19" y="2"/>
                </a:lnTo>
                <a:lnTo>
                  <a:pt x="16" y="2"/>
                </a:lnTo>
                <a:lnTo>
                  <a:pt x="15" y="3"/>
                </a:lnTo>
                <a:lnTo>
                  <a:pt x="12" y="4"/>
                </a:lnTo>
                <a:lnTo>
                  <a:pt x="12" y="6"/>
                </a:lnTo>
                <a:lnTo>
                  <a:pt x="12" y="4"/>
                </a:lnTo>
                <a:lnTo>
                  <a:pt x="10" y="7"/>
                </a:lnTo>
                <a:lnTo>
                  <a:pt x="7" y="8"/>
                </a:lnTo>
                <a:lnTo>
                  <a:pt x="6" y="11"/>
                </a:lnTo>
                <a:lnTo>
                  <a:pt x="3" y="13"/>
                </a:lnTo>
                <a:lnTo>
                  <a:pt x="5" y="13"/>
                </a:lnTo>
                <a:lnTo>
                  <a:pt x="3" y="13"/>
                </a:lnTo>
                <a:lnTo>
                  <a:pt x="2" y="16"/>
                </a:lnTo>
                <a:lnTo>
                  <a:pt x="1" y="17"/>
                </a:lnTo>
                <a:lnTo>
                  <a:pt x="1" y="20"/>
                </a:lnTo>
                <a:lnTo>
                  <a:pt x="0" y="21"/>
                </a:lnTo>
                <a:lnTo>
                  <a:pt x="0" y="29"/>
                </a:lnTo>
                <a:lnTo>
                  <a:pt x="10" y="29"/>
                </a:lnTo>
                <a:lnTo>
                  <a:pt x="10" y="26"/>
                </a:lnTo>
                <a:lnTo>
                  <a:pt x="11" y="25"/>
                </a:lnTo>
                <a:lnTo>
                  <a:pt x="11" y="22"/>
                </a:lnTo>
                <a:lnTo>
                  <a:pt x="12" y="21"/>
                </a:lnTo>
                <a:lnTo>
                  <a:pt x="11" y="21"/>
                </a:lnTo>
                <a:lnTo>
                  <a:pt x="12" y="21"/>
                </a:lnTo>
                <a:lnTo>
                  <a:pt x="14" y="18"/>
                </a:lnTo>
                <a:lnTo>
                  <a:pt x="16" y="16"/>
                </a:lnTo>
                <a:lnTo>
                  <a:pt x="15" y="16"/>
                </a:lnTo>
                <a:lnTo>
                  <a:pt x="15" y="17"/>
                </a:lnTo>
                <a:lnTo>
                  <a:pt x="18" y="15"/>
                </a:lnTo>
                <a:lnTo>
                  <a:pt x="20" y="13"/>
                </a:lnTo>
                <a:lnTo>
                  <a:pt x="20" y="12"/>
                </a:lnTo>
                <a:lnTo>
                  <a:pt x="20" y="13"/>
                </a:lnTo>
                <a:lnTo>
                  <a:pt x="21" y="12"/>
                </a:lnTo>
                <a:lnTo>
                  <a:pt x="24" y="12"/>
                </a:lnTo>
                <a:lnTo>
                  <a:pt x="25" y="11"/>
                </a:lnTo>
                <a:lnTo>
                  <a:pt x="28" y="11"/>
                </a:lnTo>
                <a:lnTo>
                  <a:pt x="30" y="11"/>
                </a:lnTo>
                <a:lnTo>
                  <a:pt x="32" y="12"/>
                </a:lnTo>
                <a:lnTo>
                  <a:pt x="34" y="12"/>
                </a:lnTo>
                <a:lnTo>
                  <a:pt x="36" y="13"/>
                </a:lnTo>
                <a:lnTo>
                  <a:pt x="37" y="13"/>
                </a:lnTo>
                <a:lnTo>
                  <a:pt x="39" y="16"/>
                </a:lnTo>
                <a:lnTo>
                  <a:pt x="41" y="16"/>
                </a:lnTo>
                <a:lnTo>
                  <a:pt x="43" y="18"/>
                </a:lnTo>
                <a:lnTo>
                  <a:pt x="45" y="21"/>
                </a:lnTo>
                <a:lnTo>
                  <a:pt x="46" y="21"/>
                </a:lnTo>
                <a:lnTo>
                  <a:pt x="45" y="22"/>
                </a:lnTo>
                <a:lnTo>
                  <a:pt x="46" y="24"/>
                </a:lnTo>
                <a:lnTo>
                  <a:pt x="46" y="25"/>
                </a:lnTo>
                <a:lnTo>
                  <a:pt x="47" y="26"/>
                </a:lnTo>
                <a:lnTo>
                  <a:pt x="47" y="29"/>
                </a:lnTo>
                <a:lnTo>
                  <a:pt x="47" y="31"/>
                </a:lnTo>
                <a:lnTo>
                  <a:pt x="46" y="33"/>
                </a:lnTo>
                <a:lnTo>
                  <a:pt x="46" y="34"/>
                </a:lnTo>
                <a:lnTo>
                  <a:pt x="45" y="35"/>
                </a:lnTo>
                <a:lnTo>
                  <a:pt x="45" y="38"/>
                </a:lnTo>
                <a:lnTo>
                  <a:pt x="42" y="40"/>
                </a:lnTo>
                <a:lnTo>
                  <a:pt x="42" y="42"/>
                </a:lnTo>
                <a:lnTo>
                  <a:pt x="43" y="40"/>
                </a:lnTo>
                <a:lnTo>
                  <a:pt x="41" y="42"/>
                </a:lnTo>
                <a:lnTo>
                  <a:pt x="39" y="44"/>
                </a:lnTo>
                <a:lnTo>
                  <a:pt x="41" y="43"/>
                </a:lnTo>
                <a:lnTo>
                  <a:pt x="39" y="43"/>
                </a:lnTo>
                <a:lnTo>
                  <a:pt x="37" y="45"/>
                </a:lnTo>
                <a:lnTo>
                  <a:pt x="34" y="45"/>
                </a:lnTo>
                <a:lnTo>
                  <a:pt x="33" y="47"/>
                </a:lnTo>
                <a:lnTo>
                  <a:pt x="32" y="47"/>
                </a:lnTo>
                <a:lnTo>
                  <a:pt x="30" y="48"/>
                </a:lnTo>
                <a:lnTo>
                  <a:pt x="28" y="48"/>
                </a:lnTo>
                <a:lnTo>
                  <a:pt x="25" y="48"/>
                </a:lnTo>
                <a:lnTo>
                  <a:pt x="24" y="47"/>
                </a:lnTo>
                <a:lnTo>
                  <a:pt x="23" y="47"/>
                </a:lnTo>
                <a:lnTo>
                  <a:pt x="21" y="45"/>
                </a:lnTo>
                <a:lnTo>
                  <a:pt x="20" y="47"/>
                </a:lnTo>
                <a:lnTo>
                  <a:pt x="20" y="45"/>
                </a:lnTo>
                <a:lnTo>
                  <a:pt x="18" y="44"/>
                </a:lnTo>
                <a:lnTo>
                  <a:pt x="15" y="42"/>
                </a:lnTo>
                <a:lnTo>
                  <a:pt x="15" y="40"/>
                </a:lnTo>
                <a:lnTo>
                  <a:pt x="12" y="38"/>
                </a:lnTo>
                <a:lnTo>
                  <a:pt x="12" y="36"/>
                </a:lnTo>
                <a:lnTo>
                  <a:pt x="11" y="35"/>
                </a:lnTo>
                <a:lnTo>
                  <a:pt x="11" y="33"/>
                </a:lnTo>
                <a:lnTo>
                  <a:pt x="10" y="31"/>
                </a:lnTo>
                <a:lnTo>
                  <a:pt x="1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72" name="Oval 120"/>
          <p:cNvSpPr>
            <a:spLocks noChangeArrowheads="1"/>
          </p:cNvSpPr>
          <p:nvPr/>
        </p:nvSpPr>
        <p:spPr bwMode="auto">
          <a:xfrm>
            <a:off x="6040438" y="5637215"/>
            <a:ext cx="288925" cy="28733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3" name="Oval 121"/>
          <p:cNvSpPr>
            <a:spLocks noChangeArrowheads="1"/>
          </p:cNvSpPr>
          <p:nvPr/>
        </p:nvSpPr>
        <p:spPr bwMode="auto">
          <a:xfrm>
            <a:off x="6045201" y="5589588"/>
            <a:ext cx="287338" cy="285750"/>
          </a:xfrm>
          <a:prstGeom prst="ellipse">
            <a:avLst/>
          </a:prstGeom>
          <a:solidFill>
            <a:srgbClr val="000080"/>
          </a:solidFill>
          <a:ln w="0">
            <a:solidFill>
              <a:srgbClr val="000000"/>
            </a:solidFill>
            <a:round/>
            <a:headEnd/>
            <a:tailEnd/>
          </a:ln>
        </p:spPr>
        <p:txBody>
          <a:bodyPr/>
          <a:lstStyle/>
          <a:p>
            <a:endParaRPr lang="en-US"/>
          </a:p>
        </p:txBody>
      </p:sp>
      <p:sp>
        <p:nvSpPr>
          <p:cNvPr id="23674" name="Freeform 122"/>
          <p:cNvSpPr>
            <a:spLocks/>
          </p:cNvSpPr>
          <p:nvPr/>
        </p:nvSpPr>
        <p:spPr bwMode="auto">
          <a:xfrm>
            <a:off x="6054725" y="5659440"/>
            <a:ext cx="82550" cy="79375"/>
          </a:xfrm>
          <a:custGeom>
            <a:avLst/>
            <a:gdLst>
              <a:gd name="T0" fmla="*/ 7561263 w 52"/>
              <a:gd name="T1" fmla="*/ 120967500 h 50"/>
              <a:gd name="T2" fmla="*/ 22682200 w 52"/>
              <a:gd name="T3" fmla="*/ 126007813 h 50"/>
              <a:gd name="T4" fmla="*/ 45362813 w 52"/>
              <a:gd name="T5" fmla="*/ 123488450 h 50"/>
              <a:gd name="T6" fmla="*/ 68045013 w 52"/>
              <a:gd name="T7" fmla="*/ 110886875 h 50"/>
              <a:gd name="T8" fmla="*/ 93246575 w 52"/>
              <a:gd name="T9" fmla="*/ 90725625 h 50"/>
              <a:gd name="T10" fmla="*/ 113407825 w 52"/>
              <a:gd name="T11" fmla="*/ 65524063 h 50"/>
              <a:gd name="T12" fmla="*/ 126007813 w 52"/>
              <a:gd name="T13" fmla="*/ 42843450 h 50"/>
              <a:gd name="T14" fmla="*/ 131048125 w 52"/>
              <a:gd name="T15" fmla="*/ 20161250 h 50"/>
              <a:gd name="T16" fmla="*/ 123488450 w 52"/>
              <a:gd name="T17" fmla="*/ 7561263 h 50"/>
              <a:gd name="T18" fmla="*/ 108367513 w 52"/>
              <a:gd name="T19" fmla="*/ 0 h 50"/>
              <a:gd name="T20" fmla="*/ 85685313 w 52"/>
              <a:gd name="T21" fmla="*/ 0 h 50"/>
              <a:gd name="T22" fmla="*/ 63004700 w 52"/>
              <a:gd name="T23" fmla="*/ 12601575 h 50"/>
              <a:gd name="T24" fmla="*/ 35282188 w 52"/>
              <a:gd name="T25" fmla="*/ 32762825 h 50"/>
              <a:gd name="T26" fmla="*/ 17641888 w 52"/>
              <a:gd name="T27" fmla="*/ 57964388 h 50"/>
              <a:gd name="T28" fmla="*/ 2520950 w 52"/>
              <a:gd name="T29" fmla="*/ 80645000 h 50"/>
              <a:gd name="T30" fmla="*/ 0 w 52"/>
              <a:gd name="T31" fmla="*/ 103327200 h 50"/>
              <a:gd name="T32" fmla="*/ 7561263 w 52"/>
              <a:gd name="T33" fmla="*/ 12096750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3" y="48"/>
                </a:moveTo>
                <a:lnTo>
                  <a:pt x="9" y="50"/>
                </a:lnTo>
                <a:lnTo>
                  <a:pt x="18" y="49"/>
                </a:lnTo>
                <a:lnTo>
                  <a:pt x="27" y="44"/>
                </a:lnTo>
                <a:lnTo>
                  <a:pt x="37" y="36"/>
                </a:lnTo>
                <a:lnTo>
                  <a:pt x="45" y="26"/>
                </a:lnTo>
                <a:lnTo>
                  <a:pt x="50" y="17"/>
                </a:lnTo>
                <a:lnTo>
                  <a:pt x="52" y="8"/>
                </a:lnTo>
                <a:lnTo>
                  <a:pt x="49" y="3"/>
                </a:lnTo>
                <a:lnTo>
                  <a:pt x="43" y="0"/>
                </a:lnTo>
                <a:lnTo>
                  <a:pt x="34" y="0"/>
                </a:lnTo>
                <a:lnTo>
                  <a:pt x="25" y="5"/>
                </a:lnTo>
                <a:lnTo>
                  <a:pt x="14" y="13"/>
                </a:lnTo>
                <a:lnTo>
                  <a:pt x="7" y="23"/>
                </a:lnTo>
                <a:lnTo>
                  <a:pt x="1" y="32"/>
                </a:lnTo>
                <a:lnTo>
                  <a:pt x="0" y="41"/>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75" name="Text Box 123"/>
          <p:cNvSpPr txBox="1">
            <a:spLocks noChangeArrowheads="1"/>
          </p:cNvSpPr>
          <p:nvPr/>
        </p:nvSpPr>
        <p:spPr bwMode="auto">
          <a:xfrm>
            <a:off x="8269236" y="5120483"/>
            <a:ext cx="2185988" cy="366713"/>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spAutoFit/>
          </a:bodyPr>
          <a:lstStyle>
            <a:lvl1pPr defTabSz="428625" eaLnBrk="0" hangingPunct="0">
              <a:defRPr sz="2400">
                <a:solidFill>
                  <a:srgbClr val="00007E"/>
                </a:solidFill>
                <a:latin typeface="Verdana" pitchFamily="34" charset="0"/>
              </a:defRPr>
            </a:lvl1pPr>
            <a:lvl2pPr marL="742950" indent="-285750" defTabSz="428625" eaLnBrk="0" hangingPunct="0">
              <a:defRPr sz="2400">
                <a:solidFill>
                  <a:srgbClr val="00007E"/>
                </a:solidFill>
                <a:latin typeface="Verdana" pitchFamily="34" charset="0"/>
              </a:defRPr>
            </a:lvl2pPr>
            <a:lvl3pPr marL="1143000" indent="-228600" defTabSz="428625" eaLnBrk="0" hangingPunct="0">
              <a:defRPr sz="2400">
                <a:solidFill>
                  <a:srgbClr val="00007E"/>
                </a:solidFill>
                <a:latin typeface="Verdana" pitchFamily="34" charset="0"/>
              </a:defRPr>
            </a:lvl3pPr>
            <a:lvl4pPr marL="1600200" indent="-228600" defTabSz="428625" eaLnBrk="0" hangingPunct="0">
              <a:defRPr sz="2400">
                <a:solidFill>
                  <a:srgbClr val="00007E"/>
                </a:solidFill>
                <a:latin typeface="Verdana" pitchFamily="34" charset="0"/>
              </a:defRPr>
            </a:lvl4pPr>
            <a:lvl5pPr marL="2057400" indent="-228600" defTabSz="428625" eaLnBrk="0" hangingPunct="0">
              <a:defRPr sz="2400">
                <a:solidFill>
                  <a:srgbClr val="00007E"/>
                </a:solidFill>
                <a:latin typeface="Verdana" pitchFamily="34" charset="0"/>
              </a:defRPr>
            </a:lvl5pPr>
            <a:lvl6pPr marL="2514600" indent="-228600" defTabSz="428625" eaLnBrk="0" fontAlgn="base" hangingPunct="0">
              <a:spcBef>
                <a:spcPct val="0"/>
              </a:spcBef>
              <a:spcAft>
                <a:spcPct val="0"/>
              </a:spcAft>
              <a:defRPr sz="2400">
                <a:solidFill>
                  <a:srgbClr val="00007E"/>
                </a:solidFill>
                <a:latin typeface="Verdana" pitchFamily="34" charset="0"/>
              </a:defRPr>
            </a:lvl6pPr>
            <a:lvl7pPr marL="2971800" indent="-228600" defTabSz="428625" eaLnBrk="0" fontAlgn="base" hangingPunct="0">
              <a:spcBef>
                <a:spcPct val="0"/>
              </a:spcBef>
              <a:spcAft>
                <a:spcPct val="0"/>
              </a:spcAft>
              <a:defRPr sz="2400">
                <a:solidFill>
                  <a:srgbClr val="00007E"/>
                </a:solidFill>
                <a:latin typeface="Verdana" pitchFamily="34" charset="0"/>
              </a:defRPr>
            </a:lvl7pPr>
            <a:lvl8pPr marL="3429000" indent="-228600" defTabSz="428625" eaLnBrk="0" fontAlgn="base" hangingPunct="0">
              <a:spcBef>
                <a:spcPct val="0"/>
              </a:spcBef>
              <a:spcAft>
                <a:spcPct val="0"/>
              </a:spcAft>
              <a:defRPr sz="2400">
                <a:solidFill>
                  <a:srgbClr val="00007E"/>
                </a:solidFill>
                <a:latin typeface="Verdana" pitchFamily="34" charset="0"/>
              </a:defRPr>
            </a:lvl8pPr>
            <a:lvl9pPr marL="3886200" indent="-228600" defTabSz="428625" eaLnBrk="0" fontAlgn="base" hangingPunct="0">
              <a:spcBef>
                <a:spcPct val="0"/>
              </a:spcBef>
              <a:spcAft>
                <a:spcPct val="0"/>
              </a:spcAft>
              <a:defRPr sz="2400">
                <a:solidFill>
                  <a:srgbClr val="00007E"/>
                </a:solidFill>
                <a:latin typeface="Verdana" pitchFamily="34" charset="0"/>
              </a:defRPr>
            </a:lvl9pPr>
          </a:lstStyle>
          <a:p>
            <a:pPr algn="ctr"/>
            <a:r>
              <a:rPr lang="en-GB" sz="1800" b="1" dirty="0">
                <a:solidFill>
                  <a:schemeClr val="accent1"/>
                </a:solidFill>
                <a:latin typeface="Arial" charset="0"/>
              </a:rPr>
              <a:t>GMES</a:t>
            </a:r>
          </a:p>
        </p:txBody>
      </p:sp>
      <p:sp>
        <p:nvSpPr>
          <p:cNvPr id="23676" name="Oval 124"/>
          <p:cNvSpPr>
            <a:spLocks noChangeArrowheads="1"/>
          </p:cNvSpPr>
          <p:nvPr/>
        </p:nvSpPr>
        <p:spPr bwMode="auto">
          <a:xfrm>
            <a:off x="8456614" y="2376488"/>
            <a:ext cx="77787" cy="762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7" name="Freeform 125"/>
          <p:cNvSpPr>
            <a:spLocks/>
          </p:cNvSpPr>
          <p:nvPr/>
        </p:nvSpPr>
        <p:spPr bwMode="auto">
          <a:xfrm>
            <a:off x="8447089" y="2366965"/>
            <a:ext cx="92075" cy="92075"/>
          </a:xfrm>
          <a:custGeom>
            <a:avLst/>
            <a:gdLst>
              <a:gd name="T0" fmla="*/ 2608792 w 57"/>
              <a:gd name="T1" fmla="*/ 95765938 h 58"/>
              <a:gd name="T2" fmla="*/ 5219199 w 57"/>
              <a:gd name="T3" fmla="*/ 108367513 h 58"/>
              <a:gd name="T4" fmla="*/ 31311961 w 57"/>
              <a:gd name="T5" fmla="*/ 136088438 h 58"/>
              <a:gd name="T6" fmla="*/ 41750359 w 57"/>
              <a:gd name="T7" fmla="*/ 141128750 h 58"/>
              <a:gd name="T8" fmla="*/ 52187141 w 57"/>
              <a:gd name="T9" fmla="*/ 146169063 h 58"/>
              <a:gd name="T10" fmla="*/ 99155083 w 57"/>
              <a:gd name="T11" fmla="*/ 143649700 h 58"/>
              <a:gd name="T12" fmla="*/ 117421471 w 57"/>
              <a:gd name="T13" fmla="*/ 133569075 h 58"/>
              <a:gd name="T14" fmla="*/ 125249461 w 57"/>
              <a:gd name="T15" fmla="*/ 123488450 h 58"/>
              <a:gd name="T16" fmla="*/ 135686243 w 57"/>
              <a:gd name="T17" fmla="*/ 113407825 h 58"/>
              <a:gd name="T18" fmla="*/ 146124640 w 57"/>
              <a:gd name="T19" fmla="*/ 98286888 h 58"/>
              <a:gd name="T20" fmla="*/ 148733432 w 57"/>
              <a:gd name="T21" fmla="*/ 52924075 h 58"/>
              <a:gd name="T22" fmla="*/ 143514233 w 57"/>
              <a:gd name="T23" fmla="*/ 42843450 h 58"/>
              <a:gd name="T24" fmla="*/ 140905442 w 57"/>
              <a:gd name="T25" fmla="*/ 32762825 h 58"/>
              <a:gd name="T26" fmla="*/ 109593480 w 57"/>
              <a:gd name="T27" fmla="*/ 7561263 h 58"/>
              <a:gd name="T28" fmla="*/ 96546291 w 57"/>
              <a:gd name="T29" fmla="*/ 5040313 h 58"/>
              <a:gd name="T30" fmla="*/ 49578349 w 57"/>
              <a:gd name="T31" fmla="*/ 5040313 h 58"/>
              <a:gd name="T32" fmla="*/ 31311961 w 57"/>
              <a:gd name="T33" fmla="*/ 10080625 h 58"/>
              <a:gd name="T34" fmla="*/ 26094378 w 57"/>
              <a:gd name="T35" fmla="*/ 17641888 h 58"/>
              <a:gd name="T36" fmla="*/ 7827990 w 57"/>
              <a:gd name="T37" fmla="*/ 32762825 h 58"/>
              <a:gd name="T38" fmla="*/ 5219199 w 57"/>
              <a:gd name="T39" fmla="*/ 40322500 h 58"/>
              <a:gd name="T40" fmla="*/ 0 w 57"/>
              <a:gd name="T41" fmla="*/ 52924075 h 58"/>
              <a:gd name="T42" fmla="*/ 26094378 w 57"/>
              <a:gd name="T43" fmla="*/ 65524063 h 58"/>
              <a:gd name="T44" fmla="*/ 31311961 w 57"/>
              <a:gd name="T45" fmla="*/ 52924075 h 58"/>
              <a:gd name="T46" fmla="*/ 36531160 w 57"/>
              <a:gd name="T47" fmla="*/ 45362813 h 58"/>
              <a:gd name="T48" fmla="*/ 39139952 w 57"/>
              <a:gd name="T49" fmla="*/ 42843450 h 58"/>
              <a:gd name="T50" fmla="*/ 52187141 w 57"/>
              <a:gd name="T51" fmla="*/ 30241875 h 58"/>
              <a:gd name="T52" fmla="*/ 62623923 w 57"/>
              <a:gd name="T53" fmla="*/ 30241875 h 58"/>
              <a:gd name="T54" fmla="*/ 78281519 w 57"/>
              <a:gd name="T55" fmla="*/ 27722513 h 58"/>
              <a:gd name="T56" fmla="*/ 93937500 w 57"/>
              <a:gd name="T57" fmla="*/ 32762825 h 58"/>
              <a:gd name="T58" fmla="*/ 106983073 w 57"/>
              <a:gd name="T59" fmla="*/ 40322500 h 58"/>
              <a:gd name="T60" fmla="*/ 120030262 w 57"/>
              <a:gd name="T61" fmla="*/ 52924075 h 58"/>
              <a:gd name="T62" fmla="*/ 120030262 w 57"/>
              <a:gd name="T63" fmla="*/ 63004700 h 58"/>
              <a:gd name="T64" fmla="*/ 122639054 w 57"/>
              <a:gd name="T65" fmla="*/ 78125638 h 58"/>
              <a:gd name="T66" fmla="*/ 117421471 w 57"/>
              <a:gd name="T67" fmla="*/ 88206263 h 58"/>
              <a:gd name="T68" fmla="*/ 109593480 w 57"/>
              <a:gd name="T69" fmla="*/ 105846563 h 58"/>
              <a:gd name="T70" fmla="*/ 101765490 w 57"/>
              <a:gd name="T71" fmla="*/ 110886875 h 58"/>
              <a:gd name="T72" fmla="*/ 96546291 w 57"/>
              <a:gd name="T73" fmla="*/ 113407825 h 58"/>
              <a:gd name="T74" fmla="*/ 83499102 w 57"/>
              <a:gd name="T75" fmla="*/ 118448138 h 58"/>
              <a:gd name="T76" fmla="*/ 65234330 w 57"/>
              <a:gd name="T77" fmla="*/ 120967500 h 58"/>
              <a:gd name="T78" fmla="*/ 54795932 w 57"/>
              <a:gd name="T79" fmla="*/ 113407825 h 58"/>
              <a:gd name="T80" fmla="*/ 46967942 w 57"/>
              <a:gd name="T81" fmla="*/ 110886875 h 58"/>
              <a:gd name="T82" fmla="*/ 31311961 w 57"/>
              <a:gd name="T83" fmla="*/ 95765938 h 58"/>
              <a:gd name="T84" fmla="*/ 28703170 w 57"/>
              <a:gd name="T85" fmla="*/ 83165950 h 58"/>
              <a:gd name="T86" fmla="*/ 0 w 57"/>
              <a:gd name="T87" fmla="*/ 73085325 h 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 h="58">
                <a:moveTo>
                  <a:pt x="0" y="29"/>
                </a:moveTo>
                <a:lnTo>
                  <a:pt x="0" y="36"/>
                </a:lnTo>
                <a:lnTo>
                  <a:pt x="1" y="38"/>
                </a:lnTo>
                <a:lnTo>
                  <a:pt x="1" y="40"/>
                </a:lnTo>
                <a:lnTo>
                  <a:pt x="2" y="42"/>
                </a:lnTo>
                <a:lnTo>
                  <a:pt x="2" y="43"/>
                </a:lnTo>
                <a:lnTo>
                  <a:pt x="5" y="45"/>
                </a:lnTo>
                <a:lnTo>
                  <a:pt x="5" y="47"/>
                </a:lnTo>
                <a:lnTo>
                  <a:pt x="12" y="54"/>
                </a:lnTo>
                <a:lnTo>
                  <a:pt x="12" y="53"/>
                </a:lnTo>
                <a:lnTo>
                  <a:pt x="12" y="54"/>
                </a:lnTo>
                <a:lnTo>
                  <a:pt x="16" y="56"/>
                </a:lnTo>
                <a:lnTo>
                  <a:pt x="18" y="57"/>
                </a:lnTo>
                <a:lnTo>
                  <a:pt x="19" y="57"/>
                </a:lnTo>
                <a:lnTo>
                  <a:pt x="20" y="58"/>
                </a:lnTo>
                <a:lnTo>
                  <a:pt x="36" y="58"/>
                </a:lnTo>
                <a:lnTo>
                  <a:pt x="37" y="57"/>
                </a:lnTo>
                <a:lnTo>
                  <a:pt x="38" y="57"/>
                </a:lnTo>
                <a:lnTo>
                  <a:pt x="39" y="56"/>
                </a:lnTo>
                <a:lnTo>
                  <a:pt x="42" y="56"/>
                </a:lnTo>
                <a:lnTo>
                  <a:pt x="45" y="53"/>
                </a:lnTo>
                <a:lnTo>
                  <a:pt x="46" y="53"/>
                </a:lnTo>
                <a:lnTo>
                  <a:pt x="50" y="49"/>
                </a:lnTo>
                <a:lnTo>
                  <a:pt x="48" y="49"/>
                </a:lnTo>
                <a:lnTo>
                  <a:pt x="48" y="51"/>
                </a:lnTo>
                <a:lnTo>
                  <a:pt x="52" y="47"/>
                </a:lnTo>
                <a:lnTo>
                  <a:pt x="52" y="45"/>
                </a:lnTo>
                <a:lnTo>
                  <a:pt x="55" y="43"/>
                </a:lnTo>
                <a:lnTo>
                  <a:pt x="55" y="40"/>
                </a:lnTo>
                <a:lnTo>
                  <a:pt x="56" y="39"/>
                </a:lnTo>
                <a:lnTo>
                  <a:pt x="56" y="38"/>
                </a:lnTo>
                <a:lnTo>
                  <a:pt x="57" y="36"/>
                </a:lnTo>
                <a:lnTo>
                  <a:pt x="57" y="21"/>
                </a:lnTo>
                <a:lnTo>
                  <a:pt x="56" y="20"/>
                </a:lnTo>
                <a:lnTo>
                  <a:pt x="56" y="18"/>
                </a:lnTo>
                <a:lnTo>
                  <a:pt x="55" y="17"/>
                </a:lnTo>
                <a:lnTo>
                  <a:pt x="54" y="13"/>
                </a:lnTo>
                <a:lnTo>
                  <a:pt x="52" y="13"/>
                </a:lnTo>
                <a:lnTo>
                  <a:pt x="54" y="13"/>
                </a:lnTo>
                <a:lnTo>
                  <a:pt x="46" y="6"/>
                </a:lnTo>
                <a:lnTo>
                  <a:pt x="45" y="6"/>
                </a:lnTo>
                <a:lnTo>
                  <a:pt x="42" y="3"/>
                </a:lnTo>
                <a:lnTo>
                  <a:pt x="41" y="3"/>
                </a:lnTo>
                <a:lnTo>
                  <a:pt x="39" y="2"/>
                </a:lnTo>
                <a:lnTo>
                  <a:pt x="37" y="2"/>
                </a:lnTo>
                <a:lnTo>
                  <a:pt x="36" y="0"/>
                </a:lnTo>
                <a:lnTo>
                  <a:pt x="20" y="0"/>
                </a:lnTo>
                <a:lnTo>
                  <a:pt x="19" y="2"/>
                </a:lnTo>
                <a:lnTo>
                  <a:pt x="16" y="2"/>
                </a:lnTo>
                <a:lnTo>
                  <a:pt x="15" y="3"/>
                </a:lnTo>
                <a:lnTo>
                  <a:pt x="12" y="4"/>
                </a:lnTo>
                <a:lnTo>
                  <a:pt x="12" y="6"/>
                </a:lnTo>
                <a:lnTo>
                  <a:pt x="12" y="4"/>
                </a:lnTo>
                <a:lnTo>
                  <a:pt x="10" y="7"/>
                </a:lnTo>
                <a:lnTo>
                  <a:pt x="7" y="8"/>
                </a:lnTo>
                <a:lnTo>
                  <a:pt x="6" y="11"/>
                </a:lnTo>
                <a:lnTo>
                  <a:pt x="3" y="13"/>
                </a:lnTo>
                <a:lnTo>
                  <a:pt x="5" y="13"/>
                </a:lnTo>
                <a:lnTo>
                  <a:pt x="3" y="13"/>
                </a:lnTo>
                <a:lnTo>
                  <a:pt x="2" y="16"/>
                </a:lnTo>
                <a:lnTo>
                  <a:pt x="1" y="17"/>
                </a:lnTo>
                <a:lnTo>
                  <a:pt x="1" y="20"/>
                </a:lnTo>
                <a:lnTo>
                  <a:pt x="0" y="21"/>
                </a:lnTo>
                <a:lnTo>
                  <a:pt x="0" y="29"/>
                </a:lnTo>
                <a:lnTo>
                  <a:pt x="10" y="29"/>
                </a:lnTo>
                <a:lnTo>
                  <a:pt x="10" y="26"/>
                </a:lnTo>
                <a:lnTo>
                  <a:pt x="11" y="25"/>
                </a:lnTo>
                <a:lnTo>
                  <a:pt x="11" y="22"/>
                </a:lnTo>
                <a:lnTo>
                  <a:pt x="12" y="21"/>
                </a:lnTo>
                <a:lnTo>
                  <a:pt x="11" y="21"/>
                </a:lnTo>
                <a:lnTo>
                  <a:pt x="12" y="21"/>
                </a:lnTo>
                <a:lnTo>
                  <a:pt x="14" y="18"/>
                </a:lnTo>
                <a:lnTo>
                  <a:pt x="16" y="16"/>
                </a:lnTo>
                <a:lnTo>
                  <a:pt x="15" y="16"/>
                </a:lnTo>
                <a:lnTo>
                  <a:pt x="15" y="17"/>
                </a:lnTo>
                <a:lnTo>
                  <a:pt x="18" y="15"/>
                </a:lnTo>
                <a:lnTo>
                  <a:pt x="20" y="13"/>
                </a:lnTo>
                <a:lnTo>
                  <a:pt x="20" y="12"/>
                </a:lnTo>
                <a:lnTo>
                  <a:pt x="20" y="13"/>
                </a:lnTo>
                <a:lnTo>
                  <a:pt x="21" y="12"/>
                </a:lnTo>
                <a:lnTo>
                  <a:pt x="24" y="12"/>
                </a:lnTo>
                <a:lnTo>
                  <a:pt x="25" y="11"/>
                </a:lnTo>
                <a:lnTo>
                  <a:pt x="28" y="11"/>
                </a:lnTo>
                <a:lnTo>
                  <a:pt x="30" y="11"/>
                </a:lnTo>
                <a:lnTo>
                  <a:pt x="32" y="12"/>
                </a:lnTo>
                <a:lnTo>
                  <a:pt x="34" y="12"/>
                </a:lnTo>
                <a:lnTo>
                  <a:pt x="36" y="13"/>
                </a:lnTo>
                <a:lnTo>
                  <a:pt x="37" y="13"/>
                </a:lnTo>
                <a:lnTo>
                  <a:pt x="39" y="16"/>
                </a:lnTo>
                <a:lnTo>
                  <a:pt x="41" y="16"/>
                </a:lnTo>
                <a:lnTo>
                  <a:pt x="43" y="18"/>
                </a:lnTo>
                <a:lnTo>
                  <a:pt x="45" y="21"/>
                </a:lnTo>
                <a:lnTo>
                  <a:pt x="46" y="21"/>
                </a:lnTo>
                <a:lnTo>
                  <a:pt x="45" y="22"/>
                </a:lnTo>
                <a:lnTo>
                  <a:pt x="46" y="24"/>
                </a:lnTo>
                <a:lnTo>
                  <a:pt x="46" y="25"/>
                </a:lnTo>
                <a:lnTo>
                  <a:pt x="47" y="26"/>
                </a:lnTo>
                <a:lnTo>
                  <a:pt x="47" y="29"/>
                </a:lnTo>
                <a:lnTo>
                  <a:pt x="47" y="31"/>
                </a:lnTo>
                <a:lnTo>
                  <a:pt x="46" y="33"/>
                </a:lnTo>
                <a:lnTo>
                  <a:pt x="46" y="34"/>
                </a:lnTo>
                <a:lnTo>
                  <a:pt x="45" y="35"/>
                </a:lnTo>
                <a:lnTo>
                  <a:pt x="45" y="38"/>
                </a:lnTo>
                <a:lnTo>
                  <a:pt x="42" y="40"/>
                </a:lnTo>
                <a:lnTo>
                  <a:pt x="42" y="42"/>
                </a:lnTo>
                <a:lnTo>
                  <a:pt x="43" y="40"/>
                </a:lnTo>
                <a:lnTo>
                  <a:pt x="41" y="42"/>
                </a:lnTo>
                <a:lnTo>
                  <a:pt x="39" y="44"/>
                </a:lnTo>
                <a:lnTo>
                  <a:pt x="41" y="43"/>
                </a:lnTo>
                <a:lnTo>
                  <a:pt x="39" y="43"/>
                </a:lnTo>
                <a:lnTo>
                  <a:pt x="37" y="45"/>
                </a:lnTo>
                <a:lnTo>
                  <a:pt x="34" y="45"/>
                </a:lnTo>
                <a:lnTo>
                  <a:pt x="33" y="47"/>
                </a:lnTo>
                <a:lnTo>
                  <a:pt x="32" y="47"/>
                </a:lnTo>
                <a:lnTo>
                  <a:pt x="30" y="48"/>
                </a:lnTo>
                <a:lnTo>
                  <a:pt x="28" y="48"/>
                </a:lnTo>
                <a:lnTo>
                  <a:pt x="25" y="48"/>
                </a:lnTo>
                <a:lnTo>
                  <a:pt x="24" y="47"/>
                </a:lnTo>
                <a:lnTo>
                  <a:pt x="23" y="47"/>
                </a:lnTo>
                <a:lnTo>
                  <a:pt x="21" y="45"/>
                </a:lnTo>
                <a:lnTo>
                  <a:pt x="20" y="47"/>
                </a:lnTo>
                <a:lnTo>
                  <a:pt x="20" y="45"/>
                </a:lnTo>
                <a:lnTo>
                  <a:pt x="18" y="44"/>
                </a:lnTo>
                <a:lnTo>
                  <a:pt x="15" y="42"/>
                </a:lnTo>
                <a:lnTo>
                  <a:pt x="15" y="40"/>
                </a:lnTo>
                <a:lnTo>
                  <a:pt x="12" y="38"/>
                </a:lnTo>
                <a:lnTo>
                  <a:pt x="12" y="36"/>
                </a:lnTo>
                <a:lnTo>
                  <a:pt x="11" y="35"/>
                </a:lnTo>
                <a:lnTo>
                  <a:pt x="11" y="33"/>
                </a:lnTo>
                <a:lnTo>
                  <a:pt x="10" y="31"/>
                </a:lnTo>
                <a:lnTo>
                  <a:pt x="10" y="29"/>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78" name="Oval 126"/>
          <p:cNvSpPr>
            <a:spLocks noChangeArrowheads="1"/>
          </p:cNvSpPr>
          <p:nvPr/>
        </p:nvSpPr>
        <p:spPr bwMode="auto">
          <a:xfrm>
            <a:off x="8380413" y="2292350"/>
            <a:ext cx="288925" cy="28733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679" name="Oval 127"/>
          <p:cNvSpPr>
            <a:spLocks noChangeArrowheads="1"/>
          </p:cNvSpPr>
          <p:nvPr/>
        </p:nvSpPr>
        <p:spPr bwMode="auto">
          <a:xfrm>
            <a:off x="8348664" y="2257425"/>
            <a:ext cx="288925" cy="285750"/>
          </a:xfrm>
          <a:prstGeom prst="ellipse">
            <a:avLst/>
          </a:prstGeom>
          <a:solidFill>
            <a:srgbClr val="000080"/>
          </a:solidFill>
          <a:ln w="0">
            <a:solidFill>
              <a:srgbClr val="000000"/>
            </a:solidFill>
            <a:round/>
            <a:headEnd/>
            <a:tailEnd/>
          </a:ln>
        </p:spPr>
        <p:txBody>
          <a:bodyPr/>
          <a:lstStyle/>
          <a:p>
            <a:endParaRPr lang="en-US"/>
          </a:p>
        </p:txBody>
      </p:sp>
      <p:sp>
        <p:nvSpPr>
          <p:cNvPr id="23680" name="Freeform 128"/>
          <p:cNvSpPr>
            <a:spLocks/>
          </p:cNvSpPr>
          <p:nvPr/>
        </p:nvSpPr>
        <p:spPr bwMode="auto">
          <a:xfrm>
            <a:off x="8394700" y="2314577"/>
            <a:ext cx="82550" cy="79375"/>
          </a:xfrm>
          <a:custGeom>
            <a:avLst/>
            <a:gdLst>
              <a:gd name="T0" fmla="*/ 7561263 w 52"/>
              <a:gd name="T1" fmla="*/ 120967500 h 50"/>
              <a:gd name="T2" fmla="*/ 22682200 w 52"/>
              <a:gd name="T3" fmla="*/ 126007813 h 50"/>
              <a:gd name="T4" fmla="*/ 45362813 w 52"/>
              <a:gd name="T5" fmla="*/ 123488450 h 50"/>
              <a:gd name="T6" fmla="*/ 68045013 w 52"/>
              <a:gd name="T7" fmla="*/ 110886875 h 50"/>
              <a:gd name="T8" fmla="*/ 93246575 w 52"/>
              <a:gd name="T9" fmla="*/ 90725625 h 50"/>
              <a:gd name="T10" fmla="*/ 113407825 w 52"/>
              <a:gd name="T11" fmla="*/ 65524063 h 50"/>
              <a:gd name="T12" fmla="*/ 126007813 w 52"/>
              <a:gd name="T13" fmla="*/ 42843450 h 50"/>
              <a:gd name="T14" fmla="*/ 131048125 w 52"/>
              <a:gd name="T15" fmla="*/ 20161250 h 50"/>
              <a:gd name="T16" fmla="*/ 123488450 w 52"/>
              <a:gd name="T17" fmla="*/ 7561263 h 50"/>
              <a:gd name="T18" fmla="*/ 108367513 w 52"/>
              <a:gd name="T19" fmla="*/ 0 h 50"/>
              <a:gd name="T20" fmla="*/ 85685313 w 52"/>
              <a:gd name="T21" fmla="*/ 0 h 50"/>
              <a:gd name="T22" fmla="*/ 63004700 w 52"/>
              <a:gd name="T23" fmla="*/ 12601575 h 50"/>
              <a:gd name="T24" fmla="*/ 35282188 w 52"/>
              <a:gd name="T25" fmla="*/ 32762825 h 50"/>
              <a:gd name="T26" fmla="*/ 17641888 w 52"/>
              <a:gd name="T27" fmla="*/ 57964388 h 50"/>
              <a:gd name="T28" fmla="*/ 2520950 w 52"/>
              <a:gd name="T29" fmla="*/ 80645000 h 50"/>
              <a:gd name="T30" fmla="*/ 0 w 52"/>
              <a:gd name="T31" fmla="*/ 103327200 h 50"/>
              <a:gd name="T32" fmla="*/ 7561263 w 52"/>
              <a:gd name="T33" fmla="*/ 12096750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3" y="48"/>
                </a:moveTo>
                <a:lnTo>
                  <a:pt x="9" y="50"/>
                </a:lnTo>
                <a:lnTo>
                  <a:pt x="18" y="49"/>
                </a:lnTo>
                <a:lnTo>
                  <a:pt x="27" y="44"/>
                </a:lnTo>
                <a:lnTo>
                  <a:pt x="37" y="36"/>
                </a:lnTo>
                <a:lnTo>
                  <a:pt x="45" y="26"/>
                </a:lnTo>
                <a:lnTo>
                  <a:pt x="50" y="17"/>
                </a:lnTo>
                <a:lnTo>
                  <a:pt x="52" y="8"/>
                </a:lnTo>
                <a:lnTo>
                  <a:pt x="49" y="3"/>
                </a:lnTo>
                <a:lnTo>
                  <a:pt x="43" y="0"/>
                </a:lnTo>
                <a:lnTo>
                  <a:pt x="34" y="0"/>
                </a:lnTo>
                <a:lnTo>
                  <a:pt x="25" y="5"/>
                </a:lnTo>
                <a:lnTo>
                  <a:pt x="14" y="13"/>
                </a:lnTo>
                <a:lnTo>
                  <a:pt x="7" y="23"/>
                </a:lnTo>
                <a:lnTo>
                  <a:pt x="1" y="32"/>
                </a:lnTo>
                <a:lnTo>
                  <a:pt x="0" y="41"/>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sp>
        <p:nvSpPr>
          <p:cNvPr id="23681" name="AutoShape 129"/>
          <p:cNvSpPr>
            <a:spLocks noChangeArrowheads="1"/>
          </p:cNvSpPr>
          <p:nvPr/>
        </p:nvSpPr>
        <p:spPr bwMode="auto">
          <a:xfrm>
            <a:off x="1130301" y="1016000"/>
            <a:ext cx="9028113" cy="5842000"/>
          </a:xfrm>
          <a:prstGeom prst="roundRect">
            <a:avLst>
              <a:gd name="adj" fmla="val 16667"/>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wrap="none" lIns="92075" tIns="46038" rIns="92075" bIns="46038" anchor="ctr"/>
          <a:lstStyle/>
          <a:p>
            <a:endParaRPr lang="en-US"/>
          </a:p>
        </p:txBody>
      </p:sp>
      <p:sp>
        <p:nvSpPr>
          <p:cNvPr id="23682" name="Freeform 130"/>
          <p:cNvSpPr>
            <a:spLocks/>
          </p:cNvSpPr>
          <p:nvPr/>
        </p:nvSpPr>
        <p:spPr bwMode="auto">
          <a:xfrm>
            <a:off x="547688" y="6518277"/>
            <a:ext cx="82550" cy="79375"/>
          </a:xfrm>
          <a:custGeom>
            <a:avLst/>
            <a:gdLst>
              <a:gd name="T0" fmla="*/ 7561263 w 52"/>
              <a:gd name="T1" fmla="*/ 120967500 h 50"/>
              <a:gd name="T2" fmla="*/ 22682200 w 52"/>
              <a:gd name="T3" fmla="*/ 126007813 h 50"/>
              <a:gd name="T4" fmla="*/ 45362813 w 52"/>
              <a:gd name="T5" fmla="*/ 123488450 h 50"/>
              <a:gd name="T6" fmla="*/ 68045013 w 52"/>
              <a:gd name="T7" fmla="*/ 110886875 h 50"/>
              <a:gd name="T8" fmla="*/ 93246575 w 52"/>
              <a:gd name="T9" fmla="*/ 90725625 h 50"/>
              <a:gd name="T10" fmla="*/ 113407825 w 52"/>
              <a:gd name="T11" fmla="*/ 65524063 h 50"/>
              <a:gd name="T12" fmla="*/ 126007813 w 52"/>
              <a:gd name="T13" fmla="*/ 42843450 h 50"/>
              <a:gd name="T14" fmla="*/ 131048125 w 52"/>
              <a:gd name="T15" fmla="*/ 20161250 h 50"/>
              <a:gd name="T16" fmla="*/ 123488450 w 52"/>
              <a:gd name="T17" fmla="*/ 7561263 h 50"/>
              <a:gd name="T18" fmla="*/ 108367513 w 52"/>
              <a:gd name="T19" fmla="*/ 0 h 50"/>
              <a:gd name="T20" fmla="*/ 85685313 w 52"/>
              <a:gd name="T21" fmla="*/ 0 h 50"/>
              <a:gd name="T22" fmla="*/ 63004700 w 52"/>
              <a:gd name="T23" fmla="*/ 12601575 h 50"/>
              <a:gd name="T24" fmla="*/ 35282188 w 52"/>
              <a:gd name="T25" fmla="*/ 32762825 h 50"/>
              <a:gd name="T26" fmla="*/ 17641888 w 52"/>
              <a:gd name="T27" fmla="*/ 57964388 h 50"/>
              <a:gd name="T28" fmla="*/ 2520950 w 52"/>
              <a:gd name="T29" fmla="*/ 80645000 h 50"/>
              <a:gd name="T30" fmla="*/ 0 w 52"/>
              <a:gd name="T31" fmla="*/ 103327200 h 50"/>
              <a:gd name="T32" fmla="*/ 7561263 w 52"/>
              <a:gd name="T33" fmla="*/ 12096750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50">
                <a:moveTo>
                  <a:pt x="3" y="48"/>
                </a:moveTo>
                <a:lnTo>
                  <a:pt x="9" y="50"/>
                </a:lnTo>
                <a:lnTo>
                  <a:pt x="18" y="49"/>
                </a:lnTo>
                <a:lnTo>
                  <a:pt x="27" y="44"/>
                </a:lnTo>
                <a:lnTo>
                  <a:pt x="37" y="36"/>
                </a:lnTo>
                <a:lnTo>
                  <a:pt x="45" y="26"/>
                </a:lnTo>
                <a:lnTo>
                  <a:pt x="50" y="17"/>
                </a:lnTo>
                <a:lnTo>
                  <a:pt x="52" y="8"/>
                </a:lnTo>
                <a:lnTo>
                  <a:pt x="49" y="3"/>
                </a:lnTo>
                <a:lnTo>
                  <a:pt x="43" y="0"/>
                </a:lnTo>
                <a:lnTo>
                  <a:pt x="34" y="0"/>
                </a:lnTo>
                <a:lnTo>
                  <a:pt x="25" y="5"/>
                </a:lnTo>
                <a:lnTo>
                  <a:pt x="14" y="13"/>
                </a:lnTo>
                <a:lnTo>
                  <a:pt x="7" y="23"/>
                </a:lnTo>
                <a:lnTo>
                  <a:pt x="1" y="32"/>
                </a:lnTo>
                <a:lnTo>
                  <a:pt x="0" y="41"/>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a-DK"/>
          </a:p>
        </p:txBody>
      </p:sp>
      <p:pic>
        <p:nvPicPr>
          <p:cNvPr id="34947" name="Picture 131" descr="Karte9_22052001"/>
          <p:cNvPicPr>
            <a:picLocks noChangeAspect="1" noChangeArrowheads="1"/>
          </p:cNvPicPr>
          <p:nvPr/>
        </p:nvPicPr>
        <p:blipFill>
          <a:blip r:embed="rId12" cstate="print">
            <a:extLst>
              <a:ext uri="{28A0092B-C50C-407E-A947-70E740481C1C}">
                <a14:useLocalDpi xmlns:a14="http://schemas.microsoft.com/office/drawing/2010/main" val="0"/>
              </a:ext>
            </a:extLst>
          </a:blip>
          <a:srcRect r="28543"/>
          <a:stretch>
            <a:fillRect/>
          </a:stretch>
        </p:blipFill>
        <p:spPr bwMode="auto">
          <a:xfrm>
            <a:off x="1343025" y="1390652"/>
            <a:ext cx="2355850" cy="20605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86" name="Rectangle 134"/>
          <p:cNvSpPr>
            <a:spLocks noChangeArrowheads="1"/>
          </p:cNvSpPr>
          <p:nvPr/>
        </p:nvSpPr>
        <p:spPr bwMode="auto">
          <a:xfrm>
            <a:off x="4445000" y="1519239"/>
            <a:ext cx="14827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GB" sz="1800" b="1" dirty="0">
                <a:solidFill>
                  <a:schemeClr val="tx1"/>
                </a:solidFill>
                <a:latin typeface="Arial" charset="0"/>
              </a:rPr>
              <a:t>Research projects</a:t>
            </a:r>
            <a:endParaRPr lang="en-US" sz="1800" b="1" dirty="0">
              <a:solidFill>
                <a:schemeClr val="tx1"/>
              </a:solidFill>
              <a:latin typeface="Arial" charset="0"/>
            </a:endParaRPr>
          </a:p>
        </p:txBody>
      </p:sp>
      <p:sp>
        <p:nvSpPr>
          <p:cNvPr id="23687" name="Freeform 135"/>
          <p:cNvSpPr>
            <a:spLocks/>
          </p:cNvSpPr>
          <p:nvPr/>
        </p:nvSpPr>
        <p:spPr bwMode="auto">
          <a:xfrm>
            <a:off x="5264150" y="2781300"/>
            <a:ext cx="623888" cy="461665"/>
          </a:xfrm>
          <a:custGeom>
            <a:avLst/>
            <a:gdLst>
              <a:gd name="T0" fmla="*/ 0 w 640"/>
              <a:gd name="T1" fmla="*/ 0 h 576"/>
              <a:gd name="T2" fmla="*/ 182454096 w 640"/>
              <a:gd name="T3" fmla="*/ 505957828 h 576"/>
              <a:gd name="T4" fmla="*/ 547363263 w 640"/>
              <a:gd name="T5" fmla="*/ 758937553 h 576"/>
              <a:gd name="T6" fmla="*/ 547363263 w 640"/>
              <a:gd name="T7" fmla="*/ 1517875107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0" h="576">
                <a:moveTo>
                  <a:pt x="0" y="0"/>
                </a:moveTo>
                <a:cubicBezTo>
                  <a:pt x="48" y="72"/>
                  <a:pt x="96" y="144"/>
                  <a:pt x="192" y="192"/>
                </a:cubicBezTo>
                <a:cubicBezTo>
                  <a:pt x="288" y="240"/>
                  <a:pt x="512" y="224"/>
                  <a:pt x="576" y="288"/>
                </a:cubicBezTo>
                <a:cubicBezTo>
                  <a:pt x="640" y="352"/>
                  <a:pt x="576" y="536"/>
                  <a:pt x="576" y="576"/>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a-DK"/>
          </a:p>
        </p:txBody>
      </p:sp>
      <p:sp>
        <p:nvSpPr>
          <p:cNvPr id="23688" name="AutoShape 136"/>
          <p:cNvSpPr>
            <a:spLocks noChangeArrowheads="1"/>
          </p:cNvSpPr>
          <p:nvPr/>
        </p:nvSpPr>
        <p:spPr bwMode="auto">
          <a:xfrm>
            <a:off x="5186363" y="2497983"/>
            <a:ext cx="227013" cy="649188"/>
          </a:xfrm>
          <a:prstGeom prst="flowChartConnector">
            <a:avLst/>
          </a:prstGeom>
          <a:solidFill>
            <a:srgbClr val="00007E"/>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3692" name="Oval 144"/>
          <p:cNvSpPr>
            <a:spLocks noChangeArrowheads="1"/>
          </p:cNvSpPr>
          <p:nvPr/>
        </p:nvSpPr>
        <p:spPr bwMode="auto">
          <a:xfrm>
            <a:off x="4562475" y="5445125"/>
            <a:ext cx="287338" cy="285750"/>
          </a:xfrm>
          <a:prstGeom prst="ellipse">
            <a:avLst/>
          </a:prstGeom>
          <a:solidFill>
            <a:srgbClr val="000080"/>
          </a:solidFill>
          <a:ln w="0">
            <a:solidFill>
              <a:srgbClr val="000000"/>
            </a:solidFill>
            <a:round/>
            <a:headEnd/>
            <a:tailEnd/>
          </a:ln>
        </p:spPr>
        <p:txBody>
          <a:bodyPr/>
          <a:lstStyle/>
          <a:p>
            <a:endParaRPr lang="en-US"/>
          </a:p>
        </p:txBody>
      </p:sp>
      <p:sp>
        <p:nvSpPr>
          <p:cNvPr id="3" name="TextBox 2"/>
          <p:cNvSpPr txBox="1"/>
          <p:nvPr/>
        </p:nvSpPr>
        <p:spPr>
          <a:xfrm>
            <a:off x="1924279" y="5076825"/>
            <a:ext cx="1749197" cy="830997"/>
          </a:xfrm>
          <a:prstGeom prst="rect">
            <a:avLst/>
          </a:prstGeom>
          <a:noFill/>
        </p:spPr>
        <p:txBody>
          <a:bodyPr wrap="none" rtlCol="0">
            <a:spAutoFit/>
          </a:bodyPr>
          <a:lstStyle/>
          <a:p>
            <a:r>
              <a:rPr lang="da-DK" dirty="0" smtClean="0">
                <a:solidFill>
                  <a:schemeClr val="accent1"/>
                </a:solidFill>
              </a:rPr>
              <a:t>MSFD and</a:t>
            </a:r>
          </a:p>
          <a:p>
            <a:r>
              <a:rPr lang="da-DK" dirty="0" smtClean="0">
                <a:solidFill>
                  <a:schemeClr val="accent1"/>
                </a:solidFill>
              </a:rPr>
              <a:t>WFD data</a:t>
            </a:r>
            <a:endParaRPr lang="da-DK" dirty="0">
              <a:solidFill>
                <a:schemeClr val="accent1"/>
              </a:solidFill>
            </a:endParaRPr>
          </a:p>
        </p:txBody>
      </p:sp>
    </p:spTree>
    <p:extLst>
      <p:ext uri="{BB962C8B-B14F-4D97-AF65-F5344CB8AC3E}">
        <p14:creationId xmlns:p14="http://schemas.microsoft.com/office/powerpoint/2010/main" val="101773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3000"/>
                                  </p:stCondLst>
                                  <p:childTnLst>
                                    <p:set>
                                      <p:cBhvr>
                                        <p:cTn id="6" dur="1" fill="hold">
                                          <p:stCondLst>
                                            <p:cond delay="0"/>
                                          </p:stCondLst>
                                        </p:cTn>
                                        <p:tgtEl>
                                          <p:spTgt spid="34947"/>
                                        </p:tgtEl>
                                        <p:attrNameLst>
                                          <p:attrName>style.visibility</p:attrName>
                                        </p:attrNameLst>
                                      </p:cBhvr>
                                      <p:to>
                                        <p:strVal val="visible"/>
                                      </p:to>
                                    </p:set>
                                    <p:animEffect transition="in" filter="dissolve">
                                      <p:cBhvr>
                                        <p:cTn id="7" dur="500"/>
                                        <p:tgtEl>
                                          <p:spTgt spid="34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a:t>
            </a:r>
            <a:r>
              <a:rPr lang="en-GB" baseline="0" dirty="0" smtClean="0"/>
              <a:t> 1- quick wins</a:t>
            </a:r>
            <a:endParaRPr lang="en-GB" dirty="0"/>
          </a:p>
        </p:txBody>
      </p:sp>
      <p:sp>
        <p:nvSpPr>
          <p:cNvPr id="3" name="Content Placeholder 2"/>
          <p:cNvSpPr>
            <a:spLocks noGrp="1"/>
          </p:cNvSpPr>
          <p:nvPr>
            <p:ph idx="1"/>
          </p:nvPr>
        </p:nvSpPr>
        <p:spPr/>
        <p:txBody>
          <a:bodyPr>
            <a:normAutofit fontScale="92500" lnSpcReduction="10000"/>
          </a:bodyPr>
          <a:lstStyle/>
          <a:p>
            <a:pPr marL="651510" indent="-514350">
              <a:buFont typeface="+mj-lt"/>
              <a:buAutoNum type="arabicPeriod"/>
            </a:pPr>
            <a:r>
              <a:rPr lang="en-GB" smtClean="0"/>
              <a:t>an overview to allow prioritisation and identification of data used in initial assessments, based on reporting of metadata;</a:t>
            </a:r>
          </a:p>
          <a:p>
            <a:pPr marL="651510" indent="-514350">
              <a:buFont typeface="+mj-lt"/>
              <a:buAutoNum type="arabicPeriod"/>
            </a:pPr>
            <a:r>
              <a:rPr lang="en-GB" smtClean="0"/>
              <a:t>development of a mechanism for reporting of nutrients, chlorophyll and dissolved oxygen into EMODnet;</a:t>
            </a:r>
          </a:p>
          <a:p>
            <a:pPr marL="651510" indent="-514350">
              <a:buFont typeface="+mj-lt"/>
              <a:buAutoNum type="arabicPeriod"/>
            </a:pPr>
            <a:r>
              <a:rPr lang="en-GB" smtClean="0"/>
              <a:t>support to future EMODnet projects on human activities and chemicals;</a:t>
            </a:r>
          </a:p>
          <a:p>
            <a:pPr marL="651510" indent="-514350">
              <a:buFont typeface="+mj-lt"/>
              <a:buAutoNum type="arabicPeriod"/>
            </a:pPr>
            <a:r>
              <a:rPr lang="en-GB" smtClean="0"/>
              <a:t>streamlining of reporting requirements for habitats and species, and</a:t>
            </a:r>
          </a:p>
          <a:p>
            <a:pPr marL="651510" indent="-514350">
              <a:buFont typeface="+mj-lt"/>
              <a:buAutoNum type="arabicPeriod"/>
            </a:pPr>
            <a:r>
              <a:rPr lang="en-GB" smtClean="0"/>
              <a:t>developing experience for reporting assessment outcomes in a grid-based system.</a:t>
            </a:r>
          </a:p>
          <a:p>
            <a:endParaRPr lang="en-GB" dirty="0"/>
          </a:p>
        </p:txBody>
      </p:sp>
    </p:spTree>
    <p:extLst>
      <p:ext uri="{BB962C8B-B14F-4D97-AF65-F5344CB8AC3E}">
        <p14:creationId xmlns:p14="http://schemas.microsoft.com/office/powerpoint/2010/main" val="1246135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2520" y="908720"/>
            <a:ext cx="8915400" cy="981075"/>
          </a:xfrm>
        </p:spPr>
        <p:txBody>
          <a:bodyPr/>
          <a:lstStyle/>
          <a:p>
            <a:r>
              <a:rPr lang="en-GB" dirty="0" smtClean="0"/>
              <a:t>Thanks for your attention </a:t>
            </a:r>
            <a:endParaRPr lang="en-GB" dirty="0"/>
          </a:p>
        </p:txBody>
      </p:sp>
      <p:pic>
        <p:nvPicPr>
          <p:cNvPr id="7170" name="Picture 2" descr="G:\Across_The_EEA\Abu Dhabi Summit\JMC 2nd speech\Images\Section 2 Topics\Seal_DEG_Select_Erwin_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5725" y="2132858"/>
            <a:ext cx="4364346" cy="2920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36576" y="5577986"/>
            <a:ext cx="6023589" cy="461665"/>
          </a:xfrm>
          <a:prstGeom prst="rect">
            <a:avLst/>
          </a:prstGeom>
          <a:noFill/>
        </p:spPr>
        <p:txBody>
          <a:bodyPr wrap="square" rtlCol="0">
            <a:spAutoFit/>
          </a:bodyPr>
          <a:lstStyle/>
          <a:p>
            <a:r>
              <a:rPr lang="en-GB" dirty="0" smtClean="0"/>
              <a:t>Trine.christiansen@eea.europa.eu</a:t>
            </a:r>
            <a:endParaRPr lang="en-GB" dirty="0"/>
          </a:p>
        </p:txBody>
      </p:sp>
    </p:spTree>
    <p:extLst>
      <p:ext uri="{BB962C8B-B14F-4D97-AF65-F5344CB8AC3E}">
        <p14:creationId xmlns:p14="http://schemas.microsoft.com/office/powerpoint/2010/main" val="239128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0" y="620689"/>
            <a:ext cx="9906000" cy="6237311"/>
            <a:chOff x="0" y="620688"/>
            <a:chExt cx="9144000" cy="6624735"/>
          </a:xfrm>
        </p:grpSpPr>
        <p:sp>
          <p:nvSpPr>
            <p:cNvPr id="2" name="Oval 1"/>
            <p:cNvSpPr/>
            <p:nvPr/>
          </p:nvSpPr>
          <p:spPr>
            <a:xfrm>
              <a:off x="0" y="620688"/>
              <a:ext cx="9144000" cy="6624735"/>
            </a:xfrm>
            <a:prstGeom prst="ellipse">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TextBox 2"/>
            <p:cNvSpPr txBox="1"/>
            <p:nvPr/>
          </p:nvSpPr>
          <p:spPr>
            <a:xfrm>
              <a:off x="2123728" y="1346250"/>
              <a:ext cx="6405895" cy="461665"/>
            </a:xfrm>
            <a:prstGeom prst="rect">
              <a:avLst/>
            </a:prstGeom>
            <a:noFill/>
          </p:spPr>
          <p:txBody>
            <a:bodyPr wrap="none" rtlCol="0">
              <a:spAutoFit/>
            </a:bodyPr>
            <a:lstStyle/>
            <a:p>
              <a:r>
                <a:rPr lang="da-DK" dirty="0" smtClean="0"/>
                <a:t>UN </a:t>
              </a:r>
              <a:r>
                <a:rPr lang="da-DK" dirty="0" err="1" smtClean="0"/>
                <a:t>regular</a:t>
              </a:r>
              <a:r>
                <a:rPr lang="da-DK" dirty="0" smtClean="0"/>
                <a:t> </a:t>
              </a:r>
              <a:r>
                <a:rPr lang="da-DK" dirty="0" err="1" smtClean="0"/>
                <a:t>process</a:t>
              </a:r>
              <a:r>
                <a:rPr lang="da-DK" dirty="0" smtClean="0"/>
                <a:t> for marine </a:t>
              </a:r>
              <a:r>
                <a:rPr lang="da-DK" dirty="0" err="1" smtClean="0"/>
                <a:t>assessments</a:t>
              </a:r>
              <a:endParaRPr lang="da-DK" dirty="0"/>
            </a:p>
          </p:txBody>
        </p:sp>
      </p:grpSp>
      <p:sp>
        <p:nvSpPr>
          <p:cNvPr id="672775" name="Oval 7"/>
          <p:cNvSpPr>
            <a:spLocks noChangeArrowheads="1"/>
          </p:cNvSpPr>
          <p:nvPr/>
        </p:nvSpPr>
        <p:spPr bwMode="auto">
          <a:xfrm>
            <a:off x="1" y="1700215"/>
            <a:ext cx="7021513" cy="5157787"/>
          </a:xfrm>
          <a:prstGeom prst="ellipse">
            <a:avLst/>
          </a:prstGeom>
          <a:solidFill>
            <a:schemeClr val="accent1">
              <a:alpha val="50000"/>
            </a:scheme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0" rIns="18000" bIns="0"/>
          <a:lstStyle/>
          <a:p>
            <a:pPr algn="ctr"/>
            <a:r>
              <a:rPr lang="en-GB" b="1" dirty="0">
                <a:solidFill>
                  <a:srgbClr val="002060"/>
                </a:solidFill>
                <a:latin typeface="Tahoma" pitchFamily="34" charset="0"/>
              </a:rPr>
              <a:t>EU Integrated Maritime Policy, incl. </a:t>
            </a:r>
            <a:r>
              <a:rPr lang="en-GB" b="1" dirty="0" smtClean="0">
                <a:solidFill>
                  <a:srgbClr val="002060"/>
                </a:solidFill>
                <a:latin typeface="Tahoma" pitchFamily="34" charset="0"/>
              </a:rPr>
              <a:t>CFP and MSP</a:t>
            </a:r>
            <a:endParaRPr lang="es-ES" b="1" dirty="0">
              <a:solidFill>
                <a:srgbClr val="002060"/>
              </a:solidFill>
              <a:latin typeface="Tahoma" pitchFamily="34" charset="0"/>
            </a:endParaRPr>
          </a:p>
        </p:txBody>
      </p:sp>
      <p:sp>
        <p:nvSpPr>
          <p:cNvPr id="9" name="Slide Number Placeholder 2"/>
          <p:cNvSpPr>
            <a:spLocks noGrp="1"/>
          </p:cNvSpPr>
          <p:nvPr>
            <p:ph type="sldNum" sz="quarter" idx="10"/>
          </p:nvPr>
        </p:nvSpPr>
        <p:spPr/>
        <p:txBody>
          <a:bodyPr/>
          <a:lstStyle/>
          <a:p>
            <a:fld id="{65E0E11D-002A-40A0-99D3-DC71C4EB393A}" type="slidenum">
              <a:rPr lang="en-GB"/>
              <a:pPr/>
              <a:t>3</a:t>
            </a:fld>
            <a:endParaRPr lang="en-GB"/>
          </a:p>
        </p:txBody>
      </p:sp>
      <p:sp>
        <p:nvSpPr>
          <p:cNvPr id="672772" name="Oval 4"/>
          <p:cNvSpPr>
            <a:spLocks noChangeArrowheads="1"/>
          </p:cNvSpPr>
          <p:nvPr/>
        </p:nvSpPr>
        <p:spPr bwMode="auto">
          <a:xfrm>
            <a:off x="1911351" y="3141665"/>
            <a:ext cx="3821113" cy="2808287"/>
          </a:xfrm>
          <a:prstGeom prst="ellipse">
            <a:avLst/>
          </a:prstGeom>
          <a:solidFill>
            <a:srgbClr val="000080">
              <a:alpha val="50000"/>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sz="1800" b="1">
                <a:solidFill>
                  <a:schemeClr val="bg1"/>
                </a:solidFill>
                <a:effectLst>
                  <a:outerShdw blurRad="38100" dist="38100" dir="2700000" algn="tl">
                    <a:srgbClr val="000000"/>
                  </a:outerShdw>
                </a:effectLst>
                <a:latin typeface="Tahoma" pitchFamily="34" charset="0"/>
              </a:rPr>
              <a:t>Marine Protected Areas </a:t>
            </a:r>
          </a:p>
          <a:p>
            <a:pPr algn="ctr"/>
            <a:r>
              <a:rPr lang="es-ES" sz="1800" b="1">
                <a:solidFill>
                  <a:schemeClr val="bg1"/>
                </a:solidFill>
                <a:effectLst>
                  <a:outerShdw blurRad="38100" dist="38100" dir="2700000" algn="tl">
                    <a:srgbClr val="000000"/>
                  </a:outerShdw>
                </a:effectLst>
                <a:latin typeface="Tahoma" pitchFamily="34" charset="0"/>
              </a:rPr>
              <a:t>(e.g. Natura2000)</a:t>
            </a:r>
          </a:p>
        </p:txBody>
      </p:sp>
      <p:sp>
        <p:nvSpPr>
          <p:cNvPr id="672771" name="Oval 3"/>
          <p:cNvSpPr>
            <a:spLocks noChangeArrowheads="1"/>
          </p:cNvSpPr>
          <p:nvPr/>
        </p:nvSpPr>
        <p:spPr bwMode="auto">
          <a:xfrm>
            <a:off x="350839" y="2708275"/>
            <a:ext cx="5616575" cy="3816350"/>
          </a:xfrm>
          <a:prstGeom prst="ellipse">
            <a:avLst/>
          </a:prstGeom>
          <a:solidFill>
            <a:srgbClr val="008080">
              <a:alpha val="50000"/>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pPr algn="ctr"/>
            <a:r>
              <a:rPr lang="en-US" sz="1600" b="1" dirty="0">
                <a:solidFill>
                  <a:srgbClr val="002060"/>
                </a:solidFill>
                <a:latin typeface="Tahoma" pitchFamily="34" charset="0"/>
              </a:rPr>
              <a:t>Marine Strategy Framework Directive for the Protection</a:t>
            </a:r>
          </a:p>
          <a:p>
            <a:pPr algn="ctr"/>
            <a:r>
              <a:rPr lang="en-US" sz="1600" b="1" dirty="0">
                <a:solidFill>
                  <a:srgbClr val="002060"/>
                </a:solidFill>
                <a:latin typeface="Tahoma" pitchFamily="34" charset="0"/>
              </a:rPr>
              <a:t> and Conservation of the </a:t>
            </a:r>
          </a:p>
          <a:p>
            <a:pPr algn="ctr"/>
            <a:r>
              <a:rPr lang="en-US" sz="1600" b="1" dirty="0">
                <a:solidFill>
                  <a:srgbClr val="002060"/>
                </a:solidFill>
                <a:latin typeface="Tahoma" pitchFamily="34" charset="0"/>
              </a:rPr>
              <a:t>Marine Environment </a:t>
            </a:r>
          </a:p>
          <a:p>
            <a:pPr algn="ctr"/>
            <a:endParaRPr lang="es-ES" sz="1600" b="1" dirty="0">
              <a:solidFill>
                <a:schemeClr val="bg1"/>
              </a:solidFill>
              <a:latin typeface="Tahoma" pitchFamily="34" charset="0"/>
            </a:endParaRPr>
          </a:p>
        </p:txBody>
      </p:sp>
      <p:sp>
        <p:nvSpPr>
          <p:cNvPr id="672770" name="Rectangle 2"/>
          <p:cNvSpPr>
            <a:spLocks noChangeArrowheads="1"/>
          </p:cNvSpPr>
          <p:nvPr/>
        </p:nvSpPr>
        <p:spPr bwMode="auto">
          <a:xfrm>
            <a:off x="508001" y="404813"/>
            <a:ext cx="8686800" cy="806450"/>
          </a:xfrm>
          <a:prstGeom prst="rect">
            <a:avLst/>
          </a:prstGeom>
          <a:noFill/>
          <a:ln>
            <a:noFill/>
          </a:ln>
          <a:effectLst/>
          <a:extLst>
            <a:ext uri="{909E8E84-426E-40DD-AFC4-6F175D3DCCD1}">
              <a14:hiddenFill xmlns:a14="http://schemas.microsoft.com/office/drawing/2010/main">
                <a:solidFill>
                  <a:schemeClr val="bg2">
                    <a:alpha val="53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3400" b="1">
              <a:solidFill>
                <a:srgbClr val="0033CC"/>
              </a:solidFill>
            </a:endParaRPr>
          </a:p>
        </p:txBody>
      </p:sp>
      <p:sp>
        <p:nvSpPr>
          <p:cNvPr id="672773" name="Oval 5"/>
          <p:cNvSpPr>
            <a:spLocks noChangeArrowheads="1"/>
          </p:cNvSpPr>
          <p:nvPr/>
        </p:nvSpPr>
        <p:spPr bwMode="auto">
          <a:xfrm>
            <a:off x="5343526" y="3068640"/>
            <a:ext cx="4562475" cy="3095625"/>
          </a:xfrm>
          <a:prstGeom prst="ellipse">
            <a:avLst/>
          </a:prstGeom>
          <a:solidFill>
            <a:srgbClr val="008000">
              <a:alpha val="50000"/>
            </a:srgbClr>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06000" anchor="ctr"/>
          <a:lstStyle/>
          <a:p>
            <a:pPr algn="ctr"/>
            <a:r>
              <a:rPr lang="es-ES" sz="2000" b="1">
                <a:solidFill>
                  <a:schemeClr val="tx1"/>
                </a:solidFill>
                <a:latin typeface="Tahoma" pitchFamily="34" charset="0"/>
              </a:rPr>
              <a:t>Water Framework Directive</a:t>
            </a:r>
          </a:p>
        </p:txBody>
      </p:sp>
      <p:sp>
        <p:nvSpPr>
          <p:cNvPr id="672774" name="AutoShape 6"/>
          <p:cNvSpPr>
            <a:spLocks/>
          </p:cNvSpPr>
          <p:nvPr/>
        </p:nvSpPr>
        <p:spPr bwMode="auto">
          <a:xfrm>
            <a:off x="7215188" y="1484784"/>
            <a:ext cx="2335212" cy="792088"/>
          </a:xfrm>
          <a:prstGeom prst="borderCallout2">
            <a:avLst>
              <a:gd name="adj1" fmla="val 26968"/>
              <a:gd name="adj2" fmla="val -3264"/>
              <a:gd name="adj3" fmla="val 26968"/>
              <a:gd name="adj4" fmla="val -38069"/>
              <a:gd name="adj5" fmla="val 604870"/>
              <a:gd name="adj6" fmla="val -73079"/>
            </a:avLst>
          </a:prstGeom>
          <a:solidFill>
            <a:schemeClr val="bg2">
              <a:alpha val="84000"/>
            </a:scheme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marL="371475" indent="-371475" algn="ctr">
              <a:spcBef>
                <a:spcPct val="50000"/>
              </a:spcBef>
              <a:buFont typeface="Times New Roman" pitchFamily="18" charset="0"/>
              <a:buNone/>
            </a:pPr>
            <a:r>
              <a:rPr lang="es-ES_tradnl" sz="2000" b="1" dirty="0" err="1">
                <a:solidFill>
                  <a:schemeClr val="tx1"/>
                </a:solidFill>
                <a:latin typeface="Tahoma" pitchFamily="34" charset="0"/>
              </a:rPr>
              <a:t>Coastal</a:t>
            </a:r>
            <a:r>
              <a:rPr lang="es-ES_tradnl" sz="2000" b="1" dirty="0">
                <a:solidFill>
                  <a:schemeClr val="tx1"/>
                </a:solidFill>
                <a:latin typeface="Tahoma" pitchFamily="34" charset="0"/>
              </a:rPr>
              <a:t> </a:t>
            </a:r>
            <a:r>
              <a:rPr lang="es-ES_tradnl" sz="2000" b="1" dirty="0" err="1" smtClean="0">
                <a:solidFill>
                  <a:schemeClr val="tx1"/>
                </a:solidFill>
                <a:latin typeface="Tahoma" pitchFamily="34" charset="0"/>
              </a:rPr>
              <a:t>areas</a:t>
            </a:r>
            <a:endParaRPr lang="es-ES_tradnl" sz="2000" b="1" dirty="0" smtClean="0">
              <a:solidFill>
                <a:schemeClr val="tx1"/>
              </a:solidFill>
              <a:latin typeface="Tahoma" pitchFamily="34" charset="0"/>
            </a:endParaRPr>
          </a:p>
          <a:p>
            <a:pPr marL="371475" indent="-371475" algn="ctr">
              <a:spcBef>
                <a:spcPct val="50000"/>
              </a:spcBef>
              <a:buFont typeface="Times New Roman" pitchFamily="18" charset="0"/>
              <a:buNone/>
            </a:pPr>
            <a:r>
              <a:rPr lang="es-ES_tradnl" sz="2000" b="1" dirty="0" smtClean="0">
                <a:latin typeface="Tahoma" pitchFamily="34" charset="0"/>
              </a:rPr>
              <a:t>ICZM</a:t>
            </a:r>
            <a:endParaRPr lang="en-GB" sz="2000" b="1" dirty="0">
              <a:solidFill>
                <a:schemeClr val="tx1"/>
              </a:solidFill>
              <a:latin typeface="Tahoma" pitchFamily="34" charset="0"/>
            </a:endParaRPr>
          </a:p>
        </p:txBody>
      </p:sp>
      <p:sp>
        <p:nvSpPr>
          <p:cNvPr id="672777" name="Rectangle 9"/>
          <p:cNvSpPr>
            <a:spLocks noGrp="1" noChangeArrowheads="1"/>
          </p:cNvSpPr>
          <p:nvPr>
            <p:ph type="title"/>
          </p:nvPr>
        </p:nvSpPr>
        <p:spPr>
          <a:xfrm>
            <a:off x="495300" y="49189"/>
            <a:ext cx="8915400" cy="1143000"/>
          </a:xfrm>
        </p:spPr>
        <p:txBody>
          <a:bodyPr>
            <a:normAutofit/>
          </a:bodyPr>
          <a:lstStyle/>
          <a:p>
            <a:r>
              <a:rPr lang="en-US" b="1" dirty="0" smtClean="0"/>
              <a:t>Ecosystem </a:t>
            </a:r>
            <a:r>
              <a:rPr lang="en-US" b="1" dirty="0"/>
              <a:t>based </a:t>
            </a:r>
            <a:r>
              <a:rPr lang="en-US" b="1" dirty="0" smtClean="0"/>
              <a:t>approach</a:t>
            </a:r>
            <a:endParaRPr lang="en-US" b="1" dirty="0"/>
          </a:p>
        </p:txBody>
      </p:sp>
    </p:spTree>
    <p:extLst>
      <p:ext uri="{BB962C8B-B14F-4D97-AF65-F5344CB8AC3E}">
        <p14:creationId xmlns:p14="http://schemas.microsoft.com/office/powerpoint/2010/main" val="1942158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277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7277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7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5" grpId="0" animBg="1"/>
      <p:bldP spid="672773" grpId="0" animBg="1"/>
      <p:bldP spid="6727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MSFD: 6 year cycles of assessments</a:t>
            </a:r>
            <a:endParaRPr lang="en-GB"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55117" y="1600200"/>
            <a:ext cx="325551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649450" y="5013176"/>
            <a:ext cx="2808312" cy="1569660"/>
          </a:xfrm>
          <a:prstGeom prst="rect">
            <a:avLst/>
          </a:prstGeom>
          <a:noFill/>
        </p:spPr>
        <p:txBody>
          <a:bodyPr wrap="square" rtlCol="0">
            <a:spAutoFit/>
          </a:bodyPr>
          <a:lstStyle/>
          <a:p>
            <a:r>
              <a:rPr lang="da-DK" sz="2400" dirty="0" smtClean="0">
                <a:solidFill>
                  <a:schemeClr val="accent3"/>
                </a:solidFill>
              </a:rPr>
              <a:t>2019/2020 EC and EEA MSFD </a:t>
            </a:r>
            <a:r>
              <a:rPr lang="da-DK" sz="2400" dirty="0" err="1" smtClean="0">
                <a:solidFill>
                  <a:schemeClr val="accent3"/>
                </a:solidFill>
              </a:rPr>
              <a:t>assessment</a:t>
            </a:r>
            <a:r>
              <a:rPr lang="da-DK" sz="2400" dirty="0" smtClean="0">
                <a:solidFill>
                  <a:schemeClr val="accent3"/>
                </a:solidFill>
              </a:rPr>
              <a:t> obligation </a:t>
            </a:r>
            <a:endParaRPr lang="da-DK" sz="2400" dirty="0">
              <a:solidFill>
                <a:schemeClr val="accent3"/>
              </a:solidFill>
            </a:endParaRPr>
          </a:p>
        </p:txBody>
      </p:sp>
      <p:sp>
        <p:nvSpPr>
          <p:cNvPr id="7" name="TextBox 6"/>
          <p:cNvSpPr txBox="1"/>
          <p:nvPr/>
        </p:nvSpPr>
        <p:spPr>
          <a:xfrm>
            <a:off x="4789474" y="3048049"/>
            <a:ext cx="1777560" cy="1200329"/>
          </a:xfrm>
          <a:prstGeom prst="rect">
            <a:avLst/>
          </a:prstGeom>
          <a:noFill/>
        </p:spPr>
        <p:txBody>
          <a:bodyPr wrap="square" rtlCol="0">
            <a:spAutoFit/>
          </a:bodyPr>
          <a:lstStyle/>
          <a:p>
            <a:r>
              <a:rPr lang="da-DK" sz="2400" dirty="0" smtClean="0">
                <a:solidFill>
                  <a:schemeClr val="accent3"/>
                </a:solidFill>
              </a:rPr>
              <a:t>2015: </a:t>
            </a:r>
            <a:r>
              <a:rPr lang="da-DK" sz="2400" dirty="0" err="1" smtClean="0">
                <a:solidFill>
                  <a:schemeClr val="accent3"/>
                </a:solidFill>
              </a:rPr>
              <a:t>next</a:t>
            </a:r>
            <a:r>
              <a:rPr lang="da-DK" sz="2400" dirty="0" smtClean="0">
                <a:solidFill>
                  <a:schemeClr val="accent3"/>
                </a:solidFill>
              </a:rPr>
              <a:t> EEA </a:t>
            </a:r>
            <a:r>
              <a:rPr lang="da-DK" sz="2400" dirty="0" err="1" smtClean="0">
                <a:solidFill>
                  <a:schemeClr val="accent3"/>
                </a:solidFill>
              </a:rPr>
              <a:t>SoER</a:t>
            </a:r>
            <a:endParaRPr lang="da-DK" sz="2400" dirty="0">
              <a:solidFill>
                <a:schemeClr val="accent3"/>
              </a:solidFill>
            </a:endParaRPr>
          </a:p>
        </p:txBody>
      </p:sp>
      <p:sp>
        <p:nvSpPr>
          <p:cNvPr id="8" name="TextBox 7"/>
          <p:cNvSpPr txBox="1"/>
          <p:nvPr/>
        </p:nvSpPr>
        <p:spPr>
          <a:xfrm>
            <a:off x="4784719" y="1556793"/>
            <a:ext cx="2272711" cy="1200329"/>
          </a:xfrm>
          <a:prstGeom prst="rect">
            <a:avLst/>
          </a:prstGeom>
          <a:noFill/>
        </p:spPr>
        <p:txBody>
          <a:bodyPr wrap="square" rtlCol="0">
            <a:spAutoFit/>
          </a:bodyPr>
          <a:lstStyle/>
          <a:p>
            <a:r>
              <a:rPr lang="da-DK" sz="2400" dirty="0" smtClean="0">
                <a:solidFill>
                  <a:schemeClr val="accent3"/>
                </a:solidFill>
              </a:rPr>
              <a:t>2014: </a:t>
            </a:r>
            <a:r>
              <a:rPr lang="da-DK" sz="2400" dirty="0" err="1" smtClean="0">
                <a:solidFill>
                  <a:schemeClr val="accent3"/>
                </a:solidFill>
              </a:rPr>
              <a:t>review</a:t>
            </a:r>
            <a:r>
              <a:rPr lang="da-DK" sz="2400" dirty="0" smtClean="0">
                <a:solidFill>
                  <a:schemeClr val="accent3"/>
                </a:solidFill>
              </a:rPr>
              <a:t> of initial </a:t>
            </a:r>
            <a:r>
              <a:rPr lang="da-DK" sz="2400" dirty="0" err="1" smtClean="0">
                <a:solidFill>
                  <a:schemeClr val="accent3"/>
                </a:solidFill>
              </a:rPr>
              <a:t>assessments</a:t>
            </a:r>
            <a:r>
              <a:rPr lang="da-DK" sz="2400" dirty="0" smtClean="0">
                <a:solidFill>
                  <a:schemeClr val="accent3"/>
                </a:solidFill>
              </a:rPr>
              <a:t> </a:t>
            </a:r>
          </a:p>
        </p:txBody>
      </p:sp>
      <p:sp>
        <p:nvSpPr>
          <p:cNvPr id="12" name="TextBox 11"/>
          <p:cNvSpPr txBox="1"/>
          <p:nvPr/>
        </p:nvSpPr>
        <p:spPr>
          <a:xfrm>
            <a:off x="7057430" y="1556793"/>
            <a:ext cx="2432074" cy="1200329"/>
          </a:xfrm>
          <a:prstGeom prst="rect">
            <a:avLst/>
          </a:prstGeom>
          <a:noFill/>
        </p:spPr>
        <p:txBody>
          <a:bodyPr wrap="square" rtlCol="0">
            <a:spAutoFit/>
          </a:bodyPr>
          <a:lstStyle/>
          <a:p>
            <a:r>
              <a:rPr lang="da-DK" sz="2400" dirty="0" smtClean="0">
                <a:solidFill>
                  <a:schemeClr val="accent3"/>
                </a:solidFill>
              </a:rPr>
              <a:t>2014: </a:t>
            </a:r>
            <a:r>
              <a:rPr lang="da-DK" sz="2400" dirty="0" err="1" smtClean="0">
                <a:solidFill>
                  <a:schemeClr val="accent3"/>
                </a:solidFill>
              </a:rPr>
              <a:t>Ecosystem</a:t>
            </a:r>
            <a:r>
              <a:rPr lang="da-DK" sz="2400" dirty="0" smtClean="0">
                <a:solidFill>
                  <a:schemeClr val="accent3"/>
                </a:solidFill>
              </a:rPr>
              <a:t> </a:t>
            </a:r>
            <a:r>
              <a:rPr lang="da-DK" sz="2400" dirty="0" err="1" smtClean="0">
                <a:solidFill>
                  <a:schemeClr val="accent3"/>
                </a:solidFill>
              </a:rPr>
              <a:t>assessment</a:t>
            </a:r>
            <a:endParaRPr lang="da-DK" sz="2400" dirty="0" smtClean="0">
              <a:solidFill>
                <a:schemeClr val="accent3"/>
              </a:solidFill>
            </a:endParaRPr>
          </a:p>
        </p:txBody>
      </p:sp>
      <p:sp>
        <p:nvSpPr>
          <p:cNvPr id="9" name="TextBox 8"/>
          <p:cNvSpPr txBox="1"/>
          <p:nvPr/>
        </p:nvSpPr>
        <p:spPr>
          <a:xfrm>
            <a:off x="4304928" y="1195367"/>
            <a:ext cx="4932761" cy="461665"/>
          </a:xfrm>
          <a:prstGeom prst="rect">
            <a:avLst/>
          </a:prstGeom>
          <a:noFill/>
        </p:spPr>
        <p:txBody>
          <a:bodyPr wrap="none" rtlCol="0">
            <a:spAutoFit/>
          </a:bodyPr>
          <a:lstStyle/>
          <a:p>
            <a:r>
              <a:rPr lang="da-DK" b="1" dirty="0" err="1" smtClean="0">
                <a:solidFill>
                  <a:schemeClr val="accent3"/>
                </a:solidFill>
              </a:rPr>
              <a:t>Some</a:t>
            </a:r>
            <a:r>
              <a:rPr lang="da-DK" b="1" dirty="0" smtClean="0">
                <a:solidFill>
                  <a:schemeClr val="accent3"/>
                </a:solidFill>
              </a:rPr>
              <a:t> </a:t>
            </a:r>
            <a:r>
              <a:rPr lang="da-DK" b="1" dirty="0" err="1" smtClean="0">
                <a:solidFill>
                  <a:schemeClr val="accent3"/>
                </a:solidFill>
              </a:rPr>
              <a:t>upcoming</a:t>
            </a:r>
            <a:r>
              <a:rPr lang="da-DK" b="1" dirty="0" smtClean="0">
                <a:solidFill>
                  <a:schemeClr val="accent3"/>
                </a:solidFill>
              </a:rPr>
              <a:t> milestones</a:t>
            </a:r>
            <a:endParaRPr lang="da-DK" b="1" dirty="0">
              <a:solidFill>
                <a:schemeClr val="accent3"/>
              </a:solidFill>
            </a:endParaRPr>
          </a:p>
        </p:txBody>
      </p:sp>
    </p:spTree>
    <p:extLst>
      <p:ext uri="{BB962C8B-B14F-4D97-AF65-F5344CB8AC3E}">
        <p14:creationId xmlns:p14="http://schemas.microsoft.com/office/powerpoint/2010/main" val="239153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11"/>
          <p:cNvSpPr>
            <a:spLocks noGrp="1" noChangeArrowheads="1"/>
          </p:cNvSpPr>
          <p:nvPr>
            <p:ph type="title"/>
          </p:nvPr>
        </p:nvSpPr>
        <p:spPr/>
        <p:txBody>
          <a:bodyPr/>
          <a:lstStyle/>
          <a:p>
            <a:pPr algn="ctr" eaLnBrk="1" hangingPunct="1"/>
            <a:r>
              <a:rPr lang="en-GB" sz="3400" b="1" dirty="0" smtClean="0"/>
              <a:t>Developing </a:t>
            </a:r>
            <a:r>
              <a:rPr lang="en-GB" sz="3400" b="1" dirty="0" smtClean="0"/>
              <a:t>information &amp; knowledge</a:t>
            </a:r>
            <a:endParaRPr lang="en-US" sz="3400" b="1" dirty="0" smtClean="0"/>
          </a:p>
        </p:txBody>
      </p:sp>
      <p:sp>
        <p:nvSpPr>
          <p:cNvPr id="7170" name="Slide Number Placeholder 3"/>
          <p:cNvSpPr>
            <a:spLocks noGrp="1"/>
          </p:cNvSpPr>
          <p:nvPr>
            <p:ph type="sldNum" sz="quarter" idx="4294967295"/>
          </p:nvPr>
        </p:nvSpPr>
        <p:spPr>
          <a:xfrm>
            <a:off x="0" y="6356351"/>
            <a:ext cx="2311400" cy="365125"/>
          </a:xfrm>
          <a:noFill/>
        </p:spPr>
        <p:txBody>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fld id="{FA6EE8B8-F866-4AE3-B0F5-1586EE2D9A37}" type="slidenum">
              <a:rPr lang="en-GB" sz="1000">
                <a:solidFill>
                  <a:schemeClr val="bg1"/>
                </a:solidFill>
              </a:rPr>
              <a:pPr eaLnBrk="1" hangingPunct="1"/>
              <a:t>5</a:t>
            </a:fld>
            <a:endParaRPr lang="en-GB" sz="1000">
              <a:solidFill>
                <a:schemeClr val="bg1"/>
              </a:solidFill>
            </a:endParaRPr>
          </a:p>
        </p:txBody>
      </p:sp>
      <p:sp>
        <p:nvSpPr>
          <p:cNvPr id="7171" name="Oval 2"/>
          <p:cNvSpPr>
            <a:spLocks noChangeArrowheads="1"/>
          </p:cNvSpPr>
          <p:nvPr/>
        </p:nvSpPr>
        <p:spPr bwMode="auto">
          <a:xfrm>
            <a:off x="342900" y="1229100"/>
            <a:ext cx="8991600" cy="1180356"/>
          </a:xfrm>
          <a:prstGeom prst="ellipse">
            <a:avLst/>
          </a:prstGeom>
          <a:solidFill>
            <a:schemeClr val="hlink">
              <a:alpha val="43921"/>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a:p>
        </p:txBody>
      </p:sp>
      <p:sp>
        <p:nvSpPr>
          <p:cNvPr id="7172" name="Text Box 3"/>
          <p:cNvSpPr txBox="1">
            <a:spLocks noChangeArrowheads="1"/>
          </p:cNvSpPr>
          <p:nvPr/>
        </p:nvSpPr>
        <p:spPr bwMode="auto">
          <a:xfrm>
            <a:off x="3886202" y="1295404"/>
            <a:ext cx="2209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algn="ctr" eaLnBrk="1" hangingPunct="1"/>
            <a:r>
              <a:rPr lang="da-DK" sz="2800" b="1">
                <a:solidFill>
                  <a:schemeClr val="bg1"/>
                </a:solidFill>
                <a:latin typeface="Arial" charset="0"/>
              </a:rPr>
              <a:t>DATA</a:t>
            </a:r>
            <a:endParaRPr lang="en-GB" sz="2800" b="1">
              <a:solidFill>
                <a:schemeClr val="bg1"/>
              </a:solidFill>
              <a:latin typeface="Arial" charset="0"/>
            </a:endParaRPr>
          </a:p>
        </p:txBody>
      </p:sp>
      <p:sp>
        <p:nvSpPr>
          <p:cNvPr id="7173" name="Oval 4"/>
          <p:cNvSpPr>
            <a:spLocks noChangeArrowheads="1"/>
          </p:cNvSpPr>
          <p:nvPr/>
        </p:nvSpPr>
        <p:spPr bwMode="auto">
          <a:xfrm>
            <a:off x="342900" y="2978341"/>
            <a:ext cx="8991600" cy="649188"/>
          </a:xfrm>
          <a:prstGeom prst="ellipse">
            <a:avLst/>
          </a:prstGeom>
          <a:solidFill>
            <a:schemeClr val="accent1">
              <a:alpha val="59999"/>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a-DK"/>
          </a:p>
        </p:txBody>
      </p:sp>
      <p:sp>
        <p:nvSpPr>
          <p:cNvPr id="7174" name="Oval 5"/>
          <p:cNvSpPr>
            <a:spLocks noChangeArrowheads="1"/>
          </p:cNvSpPr>
          <p:nvPr/>
        </p:nvSpPr>
        <p:spPr bwMode="auto">
          <a:xfrm>
            <a:off x="193677" y="4395661"/>
            <a:ext cx="9248775" cy="649188"/>
          </a:xfrm>
          <a:prstGeom prst="ellipse">
            <a:avLst/>
          </a:prstGeom>
          <a:solidFill>
            <a:schemeClr val="accent2">
              <a:alpha val="43137"/>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a-DK"/>
          </a:p>
        </p:txBody>
      </p:sp>
      <p:sp>
        <p:nvSpPr>
          <p:cNvPr id="7175" name="Text Box 6"/>
          <p:cNvSpPr txBox="1">
            <a:spLocks noChangeArrowheads="1"/>
          </p:cNvSpPr>
          <p:nvPr/>
        </p:nvSpPr>
        <p:spPr bwMode="auto">
          <a:xfrm>
            <a:off x="3442009" y="4425114"/>
            <a:ext cx="36701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algn="ctr" eaLnBrk="1" hangingPunct="1"/>
            <a:r>
              <a:rPr lang="da-DK" sz="2800" b="1" dirty="0">
                <a:solidFill>
                  <a:schemeClr val="bg1"/>
                </a:solidFill>
                <a:latin typeface="Arial" charset="0"/>
              </a:rPr>
              <a:t>ASSESSMENTS</a:t>
            </a:r>
            <a:r>
              <a:rPr lang="da-DK" sz="2800" b="1" dirty="0">
                <a:solidFill>
                  <a:schemeClr val="tx1"/>
                </a:solidFill>
              </a:rPr>
              <a:t> </a:t>
            </a:r>
            <a:endParaRPr lang="en-GB" sz="2800" b="1" dirty="0">
              <a:solidFill>
                <a:schemeClr val="tx1"/>
              </a:solidFill>
            </a:endParaRPr>
          </a:p>
        </p:txBody>
      </p:sp>
      <p:sp>
        <p:nvSpPr>
          <p:cNvPr id="7176" name="Text Box 7"/>
          <p:cNvSpPr txBox="1">
            <a:spLocks noChangeArrowheads="1"/>
          </p:cNvSpPr>
          <p:nvPr/>
        </p:nvSpPr>
        <p:spPr bwMode="auto">
          <a:xfrm>
            <a:off x="193677" y="5867404"/>
            <a:ext cx="9712325"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algn="ctr" eaLnBrk="1" hangingPunct="1"/>
            <a:r>
              <a:rPr lang="da-DK" sz="2300" b="1">
                <a:solidFill>
                  <a:schemeClr val="hlink"/>
                </a:solidFill>
              </a:rPr>
              <a:t>Decision-makers / The public / NGO’s / Researchers</a:t>
            </a:r>
            <a:endParaRPr lang="en-US" sz="2300" b="1">
              <a:solidFill>
                <a:schemeClr val="hlink"/>
              </a:solidFill>
            </a:endParaRPr>
          </a:p>
        </p:txBody>
      </p:sp>
      <p:sp>
        <p:nvSpPr>
          <p:cNvPr id="7177" name="Text Box 8"/>
          <p:cNvSpPr txBox="1">
            <a:spLocks noChangeArrowheads="1"/>
          </p:cNvSpPr>
          <p:nvPr/>
        </p:nvSpPr>
        <p:spPr bwMode="auto">
          <a:xfrm>
            <a:off x="612404" y="5402263"/>
            <a:ext cx="885582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algn="ctr" eaLnBrk="1" hangingPunct="1"/>
            <a:r>
              <a:rPr lang="en-GB" sz="2800" b="1">
                <a:solidFill>
                  <a:schemeClr val="hlink"/>
                </a:solidFill>
              </a:rPr>
              <a:t>ENVIRONMENTAL</a:t>
            </a:r>
            <a:r>
              <a:rPr lang="da-DK" sz="2800">
                <a:solidFill>
                  <a:schemeClr val="hlink"/>
                </a:solidFill>
              </a:rPr>
              <a:t> </a:t>
            </a:r>
            <a:r>
              <a:rPr lang="da-DK" sz="2800" b="1">
                <a:solidFill>
                  <a:schemeClr val="hlink"/>
                </a:solidFill>
                <a:latin typeface="Arial" charset="0"/>
              </a:rPr>
              <a:t>INFORMATION SERVICES for</a:t>
            </a:r>
            <a:endParaRPr lang="en-GB" sz="2800" b="1">
              <a:solidFill>
                <a:schemeClr val="hlink"/>
              </a:solidFill>
              <a:latin typeface="Arial" charset="0"/>
            </a:endParaRPr>
          </a:p>
        </p:txBody>
      </p:sp>
      <p:sp>
        <p:nvSpPr>
          <p:cNvPr id="7178" name="Text Box 10"/>
          <p:cNvSpPr txBox="1">
            <a:spLocks noChangeArrowheads="1"/>
          </p:cNvSpPr>
          <p:nvPr/>
        </p:nvSpPr>
        <p:spPr bwMode="auto">
          <a:xfrm>
            <a:off x="3710257" y="2978341"/>
            <a:ext cx="2485489"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algn="ctr" eaLnBrk="1" hangingPunct="1"/>
            <a:r>
              <a:rPr lang="en-GB" sz="2800" b="1" dirty="0">
                <a:solidFill>
                  <a:schemeClr val="bg1"/>
                </a:solidFill>
                <a:latin typeface="Arial" charset="0"/>
              </a:rPr>
              <a:t> </a:t>
            </a:r>
            <a:r>
              <a:rPr lang="en-GB" sz="2800" b="1" dirty="0" smtClean="0">
                <a:solidFill>
                  <a:schemeClr val="bg1"/>
                </a:solidFill>
                <a:latin typeface="Arial" charset="0"/>
              </a:rPr>
              <a:t>INDICATORS</a:t>
            </a:r>
          </a:p>
          <a:p>
            <a:pPr algn="ctr" eaLnBrk="1" hangingPunct="1"/>
            <a:endParaRPr lang="en-US" sz="2800" b="1" dirty="0">
              <a:solidFill>
                <a:schemeClr val="bg1"/>
              </a:solidFill>
              <a:latin typeface="Arial" charset="0"/>
            </a:endParaRPr>
          </a:p>
        </p:txBody>
      </p:sp>
    </p:spTree>
    <p:extLst>
      <p:ext uri="{BB962C8B-B14F-4D97-AF65-F5344CB8AC3E}">
        <p14:creationId xmlns:p14="http://schemas.microsoft.com/office/powerpoint/2010/main" val="127368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508" y="1577976"/>
            <a:ext cx="3527292"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43" name="Group 8"/>
          <p:cNvGrpSpPr>
            <a:grpSpLocks/>
          </p:cNvGrpSpPr>
          <p:nvPr/>
        </p:nvGrpSpPr>
        <p:grpSpPr bwMode="auto">
          <a:xfrm>
            <a:off x="362877" y="598488"/>
            <a:ext cx="8836290" cy="6070600"/>
            <a:chOff x="334399" y="598291"/>
            <a:chExt cx="8157602" cy="6071069"/>
          </a:xfrm>
        </p:grpSpPr>
        <p:sp>
          <p:nvSpPr>
            <p:cNvPr id="8" name="Pentagon 7"/>
            <p:cNvSpPr/>
            <p:nvPr/>
          </p:nvSpPr>
          <p:spPr>
            <a:xfrm>
              <a:off x="1904634" y="2252594"/>
              <a:ext cx="3429432" cy="2970441"/>
            </a:xfrm>
            <a:prstGeom prst="homePlate">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US" sz="1800" dirty="0">
                <a:solidFill>
                  <a:prstClr val="black"/>
                </a:solidFill>
              </a:endParaRPr>
            </a:p>
          </p:txBody>
        </p:sp>
        <p:sp>
          <p:nvSpPr>
            <p:cNvPr id="61453" name="TextBox 3"/>
            <p:cNvSpPr txBox="1">
              <a:spLocks noChangeArrowheads="1"/>
            </p:cNvSpPr>
            <p:nvPr/>
          </p:nvSpPr>
          <p:spPr bwMode="auto">
            <a:xfrm>
              <a:off x="378710" y="598291"/>
              <a:ext cx="34012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1800">
                  <a:solidFill>
                    <a:srgbClr val="000000"/>
                  </a:solidFill>
                  <a:latin typeface="Calibri" pitchFamily="34" charset="0"/>
                </a:rPr>
                <a:t>Human uses and land-based </a:t>
              </a:r>
            </a:p>
            <a:p>
              <a:pPr eaLnBrk="1" hangingPunct="1"/>
              <a:r>
                <a:rPr lang="da-DK" sz="1800">
                  <a:solidFill>
                    <a:srgbClr val="000000"/>
                  </a:solidFill>
                  <a:latin typeface="Calibri" pitchFamily="34" charset="0"/>
                </a:rPr>
                <a:t>pollution of the sea (33 data sets)</a:t>
              </a:r>
              <a:endParaRPr lang="en-US" sz="1800">
                <a:solidFill>
                  <a:srgbClr val="000000"/>
                </a:solidFill>
                <a:latin typeface="Calibri" pitchFamily="34" charset="0"/>
              </a:endParaRPr>
            </a:p>
          </p:txBody>
        </p:sp>
        <p:sp>
          <p:nvSpPr>
            <p:cNvPr id="61454" name="TextBox 4"/>
            <p:cNvSpPr txBox="1">
              <a:spLocks noChangeArrowheads="1"/>
            </p:cNvSpPr>
            <p:nvPr/>
          </p:nvSpPr>
          <p:spPr bwMode="auto">
            <a:xfrm>
              <a:off x="457199" y="6300028"/>
              <a:ext cx="37151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1800">
                  <a:solidFill>
                    <a:srgbClr val="000000"/>
                  </a:solidFill>
                  <a:latin typeface="Calibri" pitchFamily="34" charset="0"/>
                </a:rPr>
                <a:t>Ecosystem components (28 data sets)</a:t>
              </a:r>
              <a:endParaRPr lang="en-US" sz="1800">
                <a:solidFill>
                  <a:srgbClr val="000000"/>
                </a:solidFill>
                <a:latin typeface="Calibri" pitchFamily="34" charset="0"/>
              </a:endParaRPr>
            </a:p>
          </p:txBody>
        </p:sp>
        <p:pic>
          <p:nvPicPr>
            <p:cNvPr id="614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352" y="1244622"/>
              <a:ext cx="1088845" cy="160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710" y="1244622"/>
              <a:ext cx="1134056" cy="160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0910" y="1255620"/>
              <a:ext cx="1111489" cy="1603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710" y="4725144"/>
              <a:ext cx="1143000" cy="167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199" y="4725144"/>
              <a:ext cx="1149325" cy="167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725144"/>
              <a:ext cx="1158983" cy="168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1" name="TextBox 5"/>
            <p:cNvSpPr txBox="1">
              <a:spLocks noChangeArrowheads="1"/>
            </p:cNvSpPr>
            <p:nvPr/>
          </p:nvSpPr>
          <p:spPr bwMode="auto">
            <a:xfrm>
              <a:off x="1302655" y="3531400"/>
              <a:ext cx="2209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1800">
                  <a:solidFill>
                    <a:srgbClr val="000000"/>
                  </a:solidFill>
                  <a:latin typeface="Calibri" pitchFamily="34" charset="0"/>
                </a:rPr>
                <a:t>Expert judgment (53)</a:t>
              </a:r>
              <a:endParaRPr lang="en-US" sz="1800">
                <a:solidFill>
                  <a:srgbClr val="000000"/>
                </a:solidFill>
                <a:latin typeface="Calibri" pitchFamily="34" charset="0"/>
              </a:endParaRPr>
            </a:p>
          </p:txBody>
        </p:sp>
        <p:pic>
          <p:nvPicPr>
            <p:cNvPr id="61462" name="Picture 9" descr="http://www.how-to-draw-funny-cartoons.com/image-files/cartoon-brain-6.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399" y="3448554"/>
              <a:ext cx="508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3" name="Picture 9" descr="http://www.how-to-draw-funny-cartoons.com/image-files/cartoon-brain-6.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2399" y="3468572"/>
              <a:ext cx="508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4" name="Picture 9" descr="http://www.how-to-draw-funny-cartoons.com/image-files/cartoon-brain-6.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8331" y="3523103"/>
              <a:ext cx="508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5" name="Picture 9" descr="http://www.how-to-draw-funny-cartoons.com/image-files/cartoon-brain-6.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95410" y="3531400"/>
              <a:ext cx="508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Callout 6"/>
            <p:cNvSpPr/>
            <p:nvPr/>
          </p:nvSpPr>
          <p:spPr>
            <a:xfrm>
              <a:off x="3852742" y="2514551"/>
              <a:ext cx="1829030" cy="1030368"/>
            </a:xfrm>
            <a:prstGeom prst="wedgeEllipseCallou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da-DK" sz="1800" dirty="0">
                  <a:solidFill>
                    <a:prstClr val="black"/>
                  </a:solidFill>
                </a:rPr>
                <a:t>Pressures?</a:t>
              </a:r>
            </a:p>
            <a:p>
              <a:pPr algn="ctr" fontAlgn="auto">
                <a:spcBef>
                  <a:spcPts val="0"/>
                </a:spcBef>
                <a:spcAft>
                  <a:spcPts val="0"/>
                </a:spcAft>
                <a:defRPr/>
              </a:pPr>
              <a:r>
                <a:rPr lang="da-DK" sz="1800" dirty="0">
                  <a:solidFill>
                    <a:prstClr val="black"/>
                  </a:solidFill>
                </a:rPr>
                <a:t>Distances?</a:t>
              </a:r>
            </a:p>
            <a:p>
              <a:pPr algn="ctr" fontAlgn="auto">
                <a:spcBef>
                  <a:spcPts val="0"/>
                </a:spcBef>
                <a:spcAft>
                  <a:spcPts val="0"/>
                </a:spcAft>
                <a:defRPr/>
              </a:pPr>
              <a:r>
                <a:rPr lang="da-DK" sz="1800" dirty="0" err="1">
                  <a:solidFill>
                    <a:prstClr val="black"/>
                  </a:solidFill>
                </a:rPr>
                <a:t>Sensitivity</a:t>
              </a:r>
              <a:r>
                <a:rPr lang="da-DK" sz="1800" dirty="0">
                  <a:solidFill>
                    <a:prstClr val="black"/>
                  </a:solidFill>
                </a:rPr>
                <a:t>?</a:t>
              </a:r>
              <a:endParaRPr lang="en-US" sz="1800" dirty="0">
                <a:solidFill>
                  <a:prstClr val="black"/>
                </a:solidFill>
              </a:endParaRPr>
            </a:p>
          </p:txBody>
        </p:sp>
        <p:sp>
          <p:nvSpPr>
            <p:cNvPr id="61467" name="TextBox 24"/>
            <p:cNvSpPr txBox="1">
              <a:spLocks noChangeArrowheads="1"/>
            </p:cNvSpPr>
            <p:nvPr/>
          </p:nvSpPr>
          <p:spPr bwMode="auto">
            <a:xfrm>
              <a:off x="5638800" y="980728"/>
              <a:ext cx="28532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1800">
                  <a:solidFill>
                    <a:srgbClr val="000000"/>
                  </a:solidFill>
                  <a:latin typeface="Calibri" pitchFamily="34" charset="0"/>
                </a:rPr>
                <a:t>Cumulative (additive) human impacts</a:t>
              </a:r>
              <a:endParaRPr lang="en-US" sz="1800">
                <a:solidFill>
                  <a:srgbClr val="000000"/>
                </a:solidFill>
                <a:latin typeface="Calibri" pitchFamily="34" charset="0"/>
              </a:endParaRPr>
            </a:p>
          </p:txBody>
        </p:sp>
      </p:grpSp>
      <p:sp>
        <p:nvSpPr>
          <p:cNvPr id="61444" name="TextBox 21"/>
          <p:cNvSpPr txBox="1">
            <a:spLocks noChangeArrowheads="1"/>
          </p:cNvSpPr>
          <p:nvPr/>
        </p:nvSpPr>
        <p:spPr bwMode="auto">
          <a:xfrm>
            <a:off x="705115" y="2890838"/>
            <a:ext cx="87021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1200" b="1">
                <a:solidFill>
                  <a:srgbClr val="000000"/>
                </a:solidFill>
                <a:latin typeface="Calibri" pitchFamily="34" charset="0"/>
              </a:rPr>
              <a:t>Nutrients</a:t>
            </a:r>
            <a:endParaRPr lang="en-US" sz="1200" b="1">
              <a:solidFill>
                <a:srgbClr val="000000"/>
              </a:solidFill>
              <a:latin typeface="Calibri" pitchFamily="34" charset="0"/>
            </a:endParaRPr>
          </a:p>
        </p:txBody>
      </p:sp>
      <p:sp>
        <p:nvSpPr>
          <p:cNvPr id="61445" name="TextBox 22"/>
          <p:cNvSpPr txBox="1">
            <a:spLocks noChangeArrowheads="1"/>
          </p:cNvSpPr>
          <p:nvPr/>
        </p:nvSpPr>
        <p:spPr bwMode="auto">
          <a:xfrm>
            <a:off x="2168658" y="2890838"/>
            <a:ext cx="708554"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1200" b="1">
                <a:solidFill>
                  <a:srgbClr val="000000"/>
                </a:solidFill>
                <a:latin typeface="Calibri" pitchFamily="34" charset="0"/>
              </a:rPr>
              <a:t>Cables</a:t>
            </a:r>
            <a:endParaRPr lang="en-US" sz="1200" b="1">
              <a:solidFill>
                <a:srgbClr val="000000"/>
              </a:solidFill>
              <a:latin typeface="Calibri" pitchFamily="34" charset="0"/>
            </a:endParaRPr>
          </a:p>
        </p:txBody>
      </p:sp>
      <p:sp>
        <p:nvSpPr>
          <p:cNvPr id="61446" name="TextBox 23"/>
          <p:cNvSpPr txBox="1">
            <a:spLocks noChangeArrowheads="1"/>
          </p:cNvSpPr>
          <p:nvPr/>
        </p:nvSpPr>
        <p:spPr bwMode="auto">
          <a:xfrm>
            <a:off x="3357034" y="2890838"/>
            <a:ext cx="81690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1200" b="1">
                <a:solidFill>
                  <a:srgbClr val="000000"/>
                </a:solidFill>
                <a:latin typeface="Calibri" pitchFamily="34" charset="0"/>
              </a:rPr>
              <a:t>Shipping</a:t>
            </a:r>
            <a:endParaRPr lang="en-US" sz="1200" b="1">
              <a:solidFill>
                <a:srgbClr val="000000"/>
              </a:solidFill>
              <a:latin typeface="Calibri" pitchFamily="34" charset="0"/>
            </a:endParaRPr>
          </a:p>
        </p:txBody>
      </p:sp>
      <p:sp>
        <p:nvSpPr>
          <p:cNvPr id="61447" name="TextBox 25"/>
          <p:cNvSpPr txBox="1">
            <a:spLocks noChangeArrowheads="1"/>
          </p:cNvSpPr>
          <p:nvPr/>
        </p:nvSpPr>
        <p:spPr bwMode="auto">
          <a:xfrm>
            <a:off x="435108" y="3983038"/>
            <a:ext cx="1140221"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1200" b="1">
                <a:solidFill>
                  <a:srgbClr val="000000"/>
                </a:solidFill>
                <a:latin typeface="Calibri" pitchFamily="34" charset="0"/>
              </a:rPr>
              <a:t>Harbour porpoise (probability  of presence)</a:t>
            </a:r>
            <a:endParaRPr lang="en-US" sz="1200" b="1">
              <a:solidFill>
                <a:srgbClr val="000000"/>
              </a:solidFill>
              <a:latin typeface="Calibri" pitchFamily="34" charset="0"/>
            </a:endParaRPr>
          </a:p>
        </p:txBody>
      </p:sp>
      <p:sp>
        <p:nvSpPr>
          <p:cNvPr id="61448" name="TextBox 26"/>
          <p:cNvSpPr txBox="1">
            <a:spLocks noChangeArrowheads="1"/>
          </p:cNvSpPr>
          <p:nvPr/>
        </p:nvSpPr>
        <p:spPr bwMode="auto">
          <a:xfrm>
            <a:off x="1712913" y="3983038"/>
            <a:ext cx="896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1200" b="1">
                <a:solidFill>
                  <a:srgbClr val="000000"/>
                </a:solidFill>
                <a:latin typeface="Calibri" pitchFamily="34" charset="0"/>
              </a:rPr>
              <a:t>Aphotic mud (presence/absence)</a:t>
            </a:r>
            <a:endParaRPr lang="en-US" sz="1200" b="1">
              <a:solidFill>
                <a:srgbClr val="000000"/>
              </a:solidFill>
              <a:latin typeface="Calibri" pitchFamily="34" charset="0"/>
            </a:endParaRPr>
          </a:p>
        </p:txBody>
      </p:sp>
      <p:sp>
        <p:nvSpPr>
          <p:cNvPr id="61449" name="TextBox 27"/>
          <p:cNvSpPr txBox="1">
            <a:spLocks noChangeArrowheads="1"/>
          </p:cNvSpPr>
          <p:nvPr/>
        </p:nvSpPr>
        <p:spPr bwMode="auto">
          <a:xfrm>
            <a:off x="3001037" y="4005263"/>
            <a:ext cx="87021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1200" b="1">
                <a:solidFill>
                  <a:srgbClr val="000000"/>
                </a:solidFill>
                <a:latin typeface="Calibri" pitchFamily="34" charset="0"/>
              </a:rPr>
              <a:t>Cod (norma-lized biomass)</a:t>
            </a:r>
            <a:endParaRPr lang="en-US" sz="1200" b="1">
              <a:solidFill>
                <a:srgbClr val="000000"/>
              </a:solidFill>
              <a:latin typeface="Calibri" pitchFamily="34" charset="0"/>
            </a:endParaRPr>
          </a:p>
        </p:txBody>
      </p:sp>
      <p:sp>
        <p:nvSpPr>
          <p:cNvPr id="61450" name="Title 1"/>
          <p:cNvSpPr txBox="1">
            <a:spLocks/>
          </p:cNvSpPr>
          <p:nvPr/>
        </p:nvSpPr>
        <p:spPr bwMode="auto">
          <a:xfrm>
            <a:off x="481542" y="180976"/>
            <a:ext cx="87176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da-DK" sz="3200" dirty="0">
                <a:solidFill>
                  <a:schemeClr val="accent1"/>
                </a:solidFill>
                <a:effectLst>
                  <a:outerShdw blurRad="38100" dist="38100" dir="2700000" algn="tl">
                    <a:srgbClr val="000000">
                      <a:alpha val="43137"/>
                    </a:srgbClr>
                  </a:outerShdw>
                </a:effectLst>
                <a:ea typeface="Verdana" pitchFamily="34" charset="0"/>
                <a:cs typeface="Verdana" pitchFamily="34" charset="0"/>
              </a:rPr>
              <a:t>General </a:t>
            </a:r>
            <a:r>
              <a:rPr lang="da-DK" sz="3200" dirty="0" smtClean="0">
                <a:solidFill>
                  <a:schemeClr val="accent1"/>
                </a:solidFill>
                <a:effectLst>
                  <a:outerShdw blurRad="38100" dist="38100" dir="2700000" algn="tl">
                    <a:srgbClr val="000000">
                      <a:alpha val="43137"/>
                    </a:srgbClr>
                  </a:outerShdw>
                </a:effectLst>
                <a:ea typeface="Verdana" pitchFamily="34" charset="0"/>
                <a:cs typeface="Verdana" pitchFamily="34" charset="0"/>
              </a:rPr>
              <a:t>Approach </a:t>
            </a:r>
            <a:r>
              <a:rPr lang="da-DK" sz="3200" dirty="0" err="1" smtClean="0">
                <a:solidFill>
                  <a:schemeClr val="accent1"/>
                </a:solidFill>
                <a:effectLst>
                  <a:outerShdw blurRad="38100" dist="38100" dir="2700000" algn="tl">
                    <a:srgbClr val="000000">
                      <a:alpha val="43137"/>
                    </a:srgbClr>
                  </a:outerShdw>
                </a:effectLst>
                <a:ea typeface="Verdana" pitchFamily="34" charset="0"/>
                <a:cs typeface="Verdana" pitchFamily="34" charset="0"/>
              </a:rPr>
              <a:t>e.g</a:t>
            </a:r>
            <a:r>
              <a:rPr lang="da-DK" sz="3200" dirty="0" smtClean="0">
                <a:solidFill>
                  <a:schemeClr val="accent1"/>
                </a:solidFill>
                <a:effectLst>
                  <a:outerShdw blurRad="38100" dist="38100" dir="2700000" algn="tl">
                    <a:srgbClr val="000000">
                      <a:alpha val="43137"/>
                    </a:srgbClr>
                  </a:outerShdw>
                </a:effectLst>
                <a:ea typeface="Verdana" pitchFamily="34" charset="0"/>
                <a:cs typeface="Verdana" pitchFamily="34" charset="0"/>
              </a:rPr>
              <a:t>. </a:t>
            </a:r>
            <a:r>
              <a:rPr lang="da-DK" sz="3200" dirty="0" err="1" smtClean="0">
                <a:solidFill>
                  <a:schemeClr val="accent1"/>
                </a:solidFill>
                <a:effectLst>
                  <a:outerShdw blurRad="38100" dist="38100" dir="2700000" algn="tl">
                    <a:srgbClr val="000000">
                      <a:alpha val="43137"/>
                    </a:srgbClr>
                  </a:outerShdw>
                </a:effectLst>
                <a:ea typeface="Verdana" pitchFamily="34" charset="0"/>
                <a:cs typeface="Verdana" pitchFamily="34" charset="0"/>
              </a:rPr>
              <a:t>Halpern</a:t>
            </a:r>
            <a:r>
              <a:rPr lang="da-DK" sz="3200" dirty="0" smtClean="0">
                <a:solidFill>
                  <a:schemeClr val="accent1"/>
                </a:solidFill>
                <a:effectLst>
                  <a:outerShdw blurRad="38100" dist="38100" dir="2700000" algn="tl">
                    <a:srgbClr val="000000">
                      <a:alpha val="43137"/>
                    </a:srgbClr>
                  </a:outerShdw>
                </a:effectLst>
                <a:ea typeface="Verdana" pitchFamily="34" charset="0"/>
                <a:cs typeface="Verdana" pitchFamily="34" charset="0"/>
              </a:rPr>
              <a:t> et al 2008</a:t>
            </a:r>
            <a:endParaRPr lang="en-US" sz="3200" dirty="0">
              <a:solidFill>
                <a:schemeClr val="accent1"/>
              </a:solidFill>
              <a:effectLst>
                <a:outerShdw blurRad="38100" dist="38100" dir="2700000" algn="tl">
                  <a:srgbClr val="000000">
                    <a:alpha val="43137"/>
                  </a:srgbClr>
                </a:outerShdw>
              </a:effectLst>
              <a:ea typeface="Verdana" pitchFamily="34" charset="0"/>
              <a:cs typeface="Verdana" pitchFamily="34" charset="0"/>
            </a:endParaRPr>
          </a:p>
        </p:txBody>
      </p:sp>
      <p:sp>
        <p:nvSpPr>
          <p:cNvPr id="61451" name="TextBox 4"/>
          <p:cNvSpPr txBox="1">
            <a:spLocks noChangeArrowheads="1"/>
          </p:cNvSpPr>
          <p:nvPr/>
        </p:nvSpPr>
        <p:spPr bwMode="auto">
          <a:xfrm>
            <a:off x="6048508" y="6248401"/>
            <a:ext cx="402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7E"/>
                </a:solidFill>
                <a:latin typeface="Verdana" pitchFamily="34" charset="0"/>
              </a:defRPr>
            </a:lvl1pPr>
            <a:lvl2pPr marL="742950" indent="-285750" eaLnBrk="0" hangingPunct="0">
              <a:defRPr sz="2400">
                <a:solidFill>
                  <a:srgbClr val="00007E"/>
                </a:solidFill>
                <a:latin typeface="Verdana" pitchFamily="34" charset="0"/>
              </a:defRPr>
            </a:lvl2pPr>
            <a:lvl3pPr marL="1143000" indent="-228600" eaLnBrk="0" hangingPunct="0">
              <a:defRPr sz="2400">
                <a:solidFill>
                  <a:srgbClr val="00007E"/>
                </a:solidFill>
                <a:latin typeface="Verdana" pitchFamily="34" charset="0"/>
              </a:defRPr>
            </a:lvl3pPr>
            <a:lvl4pPr marL="1600200" indent="-228600" eaLnBrk="0" hangingPunct="0">
              <a:defRPr sz="2400">
                <a:solidFill>
                  <a:srgbClr val="00007E"/>
                </a:solidFill>
                <a:latin typeface="Verdana" pitchFamily="34" charset="0"/>
              </a:defRPr>
            </a:lvl4pPr>
            <a:lvl5pPr marL="2057400" indent="-228600" eaLnBrk="0" hangingPunct="0">
              <a:defRPr sz="2400">
                <a:solidFill>
                  <a:srgbClr val="00007E"/>
                </a:solidFill>
                <a:latin typeface="Verdana" pitchFamily="34" charset="0"/>
              </a:defRPr>
            </a:lvl5pPr>
            <a:lvl6pPr marL="2514600" indent="-228600" eaLnBrk="0" fontAlgn="base" hangingPunct="0">
              <a:spcBef>
                <a:spcPct val="0"/>
              </a:spcBef>
              <a:spcAft>
                <a:spcPct val="0"/>
              </a:spcAft>
              <a:defRPr sz="2400">
                <a:solidFill>
                  <a:srgbClr val="00007E"/>
                </a:solidFill>
                <a:latin typeface="Verdana" pitchFamily="34" charset="0"/>
              </a:defRPr>
            </a:lvl6pPr>
            <a:lvl7pPr marL="2971800" indent="-228600" eaLnBrk="0" fontAlgn="base" hangingPunct="0">
              <a:spcBef>
                <a:spcPct val="0"/>
              </a:spcBef>
              <a:spcAft>
                <a:spcPct val="0"/>
              </a:spcAft>
              <a:defRPr sz="2400">
                <a:solidFill>
                  <a:srgbClr val="00007E"/>
                </a:solidFill>
                <a:latin typeface="Verdana" pitchFamily="34" charset="0"/>
              </a:defRPr>
            </a:lvl7pPr>
            <a:lvl8pPr marL="3429000" indent="-228600" eaLnBrk="0" fontAlgn="base" hangingPunct="0">
              <a:spcBef>
                <a:spcPct val="0"/>
              </a:spcBef>
              <a:spcAft>
                <a:spcPct val="0"/>
              </a:spcAft>
              <a:defRPr sz="2400">
                <a:solidFill>
                  <a:srgbClr val="00007E"/>
                </a:solidFill>
                <a:latin typeface="Verdana" pitchFamily="34" charset="0"/>
              </a:defRPr>
            </a:lvl8pPr>
            <a:lvl9pPr marL="3886200" indent="-228600" eaLnBrk="0" fontAlgn="base" hangingPunct="0">
              <a:spcBef>
                <a:spcPct val="0"/>
              </a:spcBef>
              <a:spcAft>
                <a:spcPct val="0"/>
              </a:spcAft>
              <a:defRPr sz="2400">
                <a:solidFill>
                  <a:srgbClr val="00007E"/>
                </a:solidFill>
                <a:latin typeface="Verdana" pitchFamily="34" charset="0"/>
              </a:defRPr>
            </a:lvl9pPr>
          </a:lstStyle>
          <a:p>
            <a:pPr eaLnBrk="1" hangingPunct="1"/>
            <a:r>
              <a:rPr lang="en-US" sz="1400" i="1">
                <a:solidFill>
                  <a:srgbClr val="000000"/>
                </a:solidFill>
                <a:latin typeface="Calibri" pitchFamily="34" charset="0"/>
              </a:rPr>
              <a:t>Courtesy: HARMONY project </a:t>
            </a:r>
          </a:p>
        </p:txBody>
      </p:sp>
    </p:spTree>
    <p:extLst>
      <p:ext uri="{BB962C8B-B14F-4D97-AF65-F5344CB8AC3E}">
        <p14:creationId xmlns:p14="http://schemas.microsoft.com/office/powerpoint/2010/main" val="1764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910" y="274638"/>
            <a:ext cx="7866790" cy="1143000"/>
          </a:xfrm>
        </p:spPr>
        <p:txBody>
          <a:bodyPr>
            <a:normAutofit/>
          </a:bodyPr>
          <a:lstStyle/>
          <a:p>
            <a:r>
              <a:rPr lang="en-GB" noProof="0" dirty="0" smtClean="0">
                <a:solidFill>
                  <a:srgbClr val="6699FF"/>
                </a:solidFill>
              </a:rPr>
              <a:t>Objectives for WISE-Marine</a:t>
            </a:r>
            <a:endParaRPr lang="en-GB" noProof="0" dirty="0">
              <a:solidFill>
                <a:srgbClr val="6699FF"/>
              </a:solidFill>
            </a:endParaRPr>
          </a:p>
        </p:txBody>
      </p:sp>
      <p:sp>
        <p:nvSpPr>
          <p:cNvPr id="3" name="Content Placeholder 2"/>
          <p:cNvSpPr>
            <a:spLocks noGrp="1"/>
          </p:cNvSpPr>
          <p:nvPr>
            <p:ph idx="1"/>
          </p:nvPr>
        </p:nvSpPr>
        <p:spPr>
          <a:xfrm>
            <a:off x="2144688" y="1196752"/>
            <a:ext cx="7554044" cy="5040560"/>
          </a:xfrm>
        </p:spPr>
        <p:txBody>
          <a:bodyPr>
            <a:normAutofit fontScale="92500" lnSpcReduction="10000"/>
          </a:bodyPr>
          <a:lstStyle/>
          <a:p>
            <a:r>
              <a:rPr lang="en-GB" noProof="0" dirty="0" smtClean="0">
                <a:latin typeface="Arial" pitchFamily="34" charset="0"/>
                <a:cs typeface="Arial" pitchFamily="34" charset="0"/>
              </a:rPr>
              <a:t>To develop European data sets relevant for </a:t>
            </a:r>
            <a:r>
              <a:rPr lang="en-GB" dirty="0">
                <a:latin typeface="Arial" pitchFamily="34" charset="0"/>
                <a:cs typeface="Arial" pitchFamily="34" charset="0"/>
              </a:rPr>
              <a:t>GES indicators and monitoring </a:t>
            </a:r>
            <a:r>
              <a:rPr lang="en-GB" dirty="0" smtClean="0">
                <a:latin typeface="Arial" pitchFamily="34" charset="0"/>
                <a:cs typeface="Arial" pitchFamily="34" charset="0"/>
              </a:rPr>
              <a:t>programmes</a:t>
            </a:r>
          </a:p>
          <a:p>
            <a:pPr lvl="1"/>
            <a:r>
              <a:rPr lang="en-GB" noProof="0" dirty="0" smtClean="0">
                <a:latin typeface="Arial" pitchFamily="34" charset="0"/>
                <a:cs typeface="Arial" pitchFamily="34" charset="0"/>
              </a:rPr>
              <a:t>Prioritized;</a:t>
            </a:r>
          </a:p>
          <a:p>
            <a:pPr lvl="1"/>
            <a:r>
              <a:rPr lang="en-GB" noProof="0" dirty="0" smtClean="0">
                <a:latin typeface="Arial" pitchFamily="34" charset="0"/>
                <a:cs typeface="Arial" pitchFamily="34" charset="0"/>
              </a:rPr>
              <a:t>Agreed content </a:t>
            </a:r>
            <a:r>
              <a:rPr lang="en-GB" noProof="0" dirty="0">
                <a:latin typeface="Arial" pitchFamily="34" charset="0"/>
                <a:cs typeface="Arial" pitchFamily="34" charset="0"/>
              </a:rPr>
              <a:t>and format </a:t>
            </a:r>
            <a:r>
              <a:rPr lang="en-GB" noProof="0" dirty="0" smtClean="0">
                <a:latin typeface="Arial" pitchFamily="34" charset="0"/>
                <a:cs typeface="Arial" pitchFamily="34" charset="0"/>
              </a:rPr>
              <a:t>according </a:t>
            </a:r>
            <a:r>
              <a:rPr lang="en-GB" noProof="0" dirty="0">
                <a:latin typeface="Arial" pitchFamily="34" charset="0"/>
                <a:cs typeface="Arial" pitchFamily="34" charset="0"/>
              </a:rPr>
              <a:t>to the needs of MSFD for use in assessments and to relevant INSPIRE </a:t>
            </a:r>
            <a:r>
              <a:rPr lang="en-GB" noProof="0" dirty="0" smtClean="0">
                <a:latin typeface="Arial" pitchFamily="34" charset="0"/>
                <a:cs typeface="Arial" pitchFamily="34" charset="0"/>
              </a:rPr>
              <a:t>standards</a:t>
            </a:r>
            <a:r>
              <a:rPr lang="en-GB" dirty="0">
                <a:latin typeface="Arial" pitchFamily="34" charset="0"/>
                <a:cs typeface="Arial" pitchFamily="34" charset="0"/>
              </a:rPr>
              <a:t>;</a:t>
            </a:r>
            <a:endParaRPr lang="en-GB" noProof="0" dirty="0" smtClean="0">
              <a:latin typeface="Arial" pitchFamily="34" charset="0"/>
              <a:cs typeface="Arial" pitchFamily="34" charset="0"/>
            </a:endParaRPr>
          </a:p>
          <a:p>
            <a:pPr lvl="1"/>
            <a:r>
              <a:rPr lang="en-GB" dirty="0" smtClean="0">
                <a:latin typeface="Arial" pitchFamily="34" charset="0"/>
                <a:cs typeface="Arial" pitchFamily="34" charset="0"/>
              </a:rPr>
              <a:t>R</a:t>
            </a:r>
            <a:r>
              <a:rPr lang="en-GB" noProof="0" dirty="0" err="1" smtClean="0">
                <a:latin typeface="Arial" pitchFamily="34" charset="0"/>
                <a:cs typeface="Arial" pitchFamily="34" charset="0"/>
              </a:rPr>
              <a:t>eady</a:t>
            </a:r>
            <a:r>
              <a:rPr lang="en-GB" noProof="0" dirty="0" smtClean="0">
                <a:latin typeface="Arial" pitchFamily="34" charset="0"/>
                <a:cs typeface="Arial" pitchFamily="34" charset="0"/>
              </a:rPr>
              <a:t> for assembly.</a:t>
            </a:r>
            <a:endParaRPr lang="en-GB" noProof="0" dirty="0">
              <a:latin typeface="Arial" pitchFamily="34" charset="0"/>
              <a:cs typeface="Arial" pitchFamily="34" charset="0"/>
            </a:endParaRPr>
          </a:p>
          <a:p>
            <a:r>
              <a:rPr lang="en-GB" noProof="0" dirty="0" smtClean="0">
                <a:latin typeface="Arial" pitchFamily="34" charset="0"/>
                <a:cs typeface="Arial" pitchFamily="34" charset="0"/>
              </a:rPr>
              <a:t>To </a:t>
            </a:r>
            <a:r>
              <a:rPr lang="en-GB" noProof="0" dirty="0">
                <a:latin typeface="Arial" pitchFamily="34" charset="0"/>
                <a:cs typeface="Arial" pitchFamily="34" charset="0"/>
              </a:rPr>
              <a:t>have established effective and efficient data management mechanisms at national and EU levels which allow ready access to the </a:t>
            </a:r>
            <a:r>
              <a:rPr lang="en-GB" noProof="0" dirty="0" smtClean="0">
                <a:latin typeface="Arial" pitchFamily="34" charset="0"/>
                <a:cs typeface="Arial" pitchFamily="34" charset="0"/>
              </a:rPr>
              <a:t>data; </a:t>
            </a:r>
          </a:p>
          <a:p>
            <a:r>
              <a:rPr lang="en-GB" noProof="0" dirty="0" smtClean="0">
                <a:latin typeface="Arial" pitchFamily="34" charset="0"/>
                <a:cs typeface="Arial" pitchFamily="34" charset="0"/>
              </a:rPr>
              <a:t>To </a:t>
            </a:r>
            <a:r>
              <a:rPr lang="en-GB" noProof="0" dirty="0">
                <a:latin typeface="Arial" pitchFamily="34" charset="0"/>
                <a:cs typeface="Arial" pitchFamily="34" charset="0"/>
              </a:rPr>
              <a:t>have established public access to the data via web portals, preferably via a single </a:t>
            </a:r>
            <a:r>
              <a:rPr lang="en-GB" noProof="0" dirty="0" smtClean="0">
                <a:latin typeface="Arial" pitchFamily="34" charset="0"/>
                <a:cs typeface="Arial" pitchFamily="34" charset="0"/>
              </a:rPr>
              <a:t>portal</a:t>
            </a:r>
            <a:r>
              <a:rPr lang="en-GB" noProof="0" dirty="0" smtClean="0"/>
              <a:t>. </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87" y="2812579"/>
            <a:ext cx="1396746"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10" y="764704"/>
            <a:ext cx="14097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87" y="4882053"/>
            <a:ext cx="2571750" cy="1770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031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8504" y="1124744"/>
            <a:ext cx="9079152" cy="1569660"/>
          </a:xfrm>
          <a:prstGeom prst="rect">
            <a:avLst/>
          </a:prstGeom>
          <a:noFill/>
        </p:spPr>
        <p:txBody>
          <a:bodyPr wrap="none" rtlCol="0">
            <a:spAutoFit/>
          </a:bodyPr>
          <a:lstStyle/>
          <a:p>
            <a:r>
              <a:rPr lang="da-DK" dirty="0" smtClean="0">
                <a:solidFill>
                  <a:schemeClr val="tx1"/>
                </a:solidFill>
              </a:rPr>
              <a:t>First and foremost, the objective of WISE-Marine should </a:t>
            </a:r>
          </a:p>
          <a:p>
            <a:r>
              <a:rPr lang="da-DK" dirty="0" smtClean="0">
                <a:solidFill>
                  <a:schemeClr val="tx1"/>
                </a:solidFill>
              </a:rPr>
              <a:t>be to develop </a:t>
            </a:r>
            <a:r>
              <a:rPr lang="da-DK" b="1" dirty="0" smtClean="0">
                <a:solidFill>
                  <a:schemeClr val="tx1"/>
                </a:solidFill>
              </a:rPr>
              <a:t>data layers/products/indicators </a:t>
            </a:r>
            <a:r>
              <a:rPr lang="da-DK" dirty="0" smtClean="0">
                <a:solidFill>
                  <a:schemeClr val="tx1"/>
                </a:solidFill>
              </a:rPr>
              <a:t>at the </a:t>
            </a:r>
          </a:p>
          <a:p>
            <a:r>
              <a:rPr lang="da-DK" dirty="0" smtClean="0">
                <a:solidFill>
                  <a:schemeClr val="tx1"/>
                </a:solidFill>
              </a:rPr>
              <a:t>EU scale, to eventually allow quantitative assessments to</a:t>
            </a:r>
          </a:p>
          <a:p>
            <a:r>
              <a:rPr lang="da-DK" dirty="0">
                <a:solidFill>
                  <a:schemeClr val="tx1"/>
                </a:solidFill>
              </a:rPr>
              <a:t>b</a:t>
            </a:r>
            <a:r>
              <a:rPr lang="da-DK" dirty="0" smtClean="0">
                <a:solidFill>
                  <a:schemeClr val="tx1"/>
                </a:solidFill>
              </a:rPr>
              <a:t>e performed.</a:t>
            </a:r>
          </a:p>
        </p:txBody>
      </p:sp>
      <p:sp>
        <p:nvSpPr>
          <p:cNvPr id="5" name="TextBox 4"/>
          <p:cNvSpPr txBox="1"/>
          <p:nvPr/>
        </p:nvSpPr>
        <p:spPr>
          <a:xfrm>
            <a:off x="460922" y="3000923"/>
            <a:ext cx="8836073" cy="1200329"/>
          </a:xfrm>
          <a:prstGeom prst="rect">
            <a:avLst/>
          </a:prstGeom>
          <a:noFill/>
        </p:spPr>
        <p:txBody>
          <a:bodyPr wrap="none" rtlCol="0">
            <a:spAutoFit/>
          </a:bodyPr>
          <a:lstStyle/>
          <a:p>
            <a:r>
              <a:rPr lang="da-DK" dirty="0" smtClean="0">
                <a:solidFill>
                  <a:schemeClr val="tx1"/>
                </a:solidFill>
              </a:rPr>
              <a:t>Not sure which legal arguments to use for this, but the </a:t>
            </a:r>
          </a:p>
          <a:p>
            <a:r>
              <a:rPr lang="da-DK" dirty="0" smtClean="0">
                <a:solidFill>
                  <a:schemeClr val="tx1"/>
                </a:solidFill>
              </a:rPr>
              <a:t>Directive is indirectly quantitative by making reference </a:t>
            </a:r>
          </a:p>
          <a:p>
            <a:r>
              <a:rPr lang="da-DK" dirty="0" smtClean="0">
                <a:solidFill>
                  <a:schemeClr val="tx1"/>
                </a:solidFill>
              </a:rPr>
              <a:t>to both indicators and underlying data. </a:t>
            </a:r>
            <a:endParaRPr lang="en-GB" dirty="0">
              <a:solidFill>
                <a:schemeClr val="tx1"/>
              </a:solidFill>
            </a:endParaRPr>
          </a:p>
        </p:txBody>
      </p:sp>
      <p:sp>
        <p:nvSpPr>
          <p:cNvPr id="6" name="TextBox 5"/>
          <p:cNvSpPr txBox="1"/>
          <p:nvPr/>
        </p:nvSpPr>
        <p:spPr>
          <a:xfrm>
            <a:off x="465312" y="4660513"/>
            <a:ext cx="9266704" cy="1200329"/>
          </a:xfrm>
          <a:prstGeom prst="rect">
            <a:avLst/>
          </a:prstGeom>
          <a:noFill/>
        </p:spPr>
        <p:txBody>
          <a:bodyPr wrap="none" rtlCol="0">
            <a:spAutoFit/>
          </a:bodyPr>
          <a:lstStyle/>
          <a:p>
            <a:r>
              <a:rPr lang="da-DK" dirty="0" smtClean="0">
                <a:solidFill>
                  <a:schemeClr val="tx1"/>
                </a:solidFill>
              </a:rPr>
              <a:t>A quantitative approach will help fulfill multiple objectives </a:t>
            </a:r>
          </a:p>
          <a:p>
            <a:r>
              <a:rPr lang="da-DK" dirty="0" smtClean="0">
                <a:solidFill>
                  <a:schemeClr val="tx1"/>
                </a:solidFill>
              </a:rPr>
              <a:t>in the long term: MSFD, BD strategy, UN-regular process,</a:t>
            </a:r>
          </a:p>
          <a:p>
            <a:r>
              <a:rPr lang="da-DK" dirty="0" smtClean="0">
                <a:solidFill>
                  <a:schemeClr val="tx1"/>
                </a:solidFill>
              </a:rPr>
              <a:t>Regional sea assessments, and probably others</a:t>
            </a:r>
            <a:endParaRPr lang="en-GB" dirty="0">
              <a:solidFill>
                <a:schemeClr val="tx1"/>
              </a:solidFill>
            </a:endParaRPr>
          </a:p>
        </p:txBody>
      </p:sp>
    </p:spTree>
    <p:extLst>
      <p:ext uri="{BB962C8B-B14F-4D97-AF65-F5344CB8AC3E}">
        <p14:creationId xmlns:p14="http://schemas.microsoft.com/office/powerpoint/2010/main" val="3572792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51520" y="332656"/>
            <a:ext cx="9654480" cy="1440160"/>
          </a:xfrm>
          <a:prstGeom prst="roundRect">
            <a:avLst/>
          </a:prstGeom>
          <a:solidFill>
            <a:srgbClr val="1F497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smtClean="0">
                <a:ln>
                  <a:noFill/>
                </a:ln>
                <a:solidFill>
                  <a:sysClr val="window" lastClr="FFFFFF"/>
                </a:solidFill>
                <a:effectLst/>
                <a:uLnTx/>
                <a:uFillTx/>
                <a:latin typeface="Calibri"/>
                <a:ea typeface="+mn-ea"/>
                <a:cs typeface="+mn-cs"/>
              </a:rPr>
              <a:t>Wise-Marine Governance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13" name="Rounded Rectangle 12"/>
          <p:cNvSpPr/>
          <p:nvPr/>
        </p:nvSpPr>
        <p:spPr>
          <a:xfrm>
            <a:off x="395536" y="1916832"/>
            <a:ext cx="5688632" cy="3769568"/>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    </a:t>
            </a:r>
            <a:r>
              <a:rPr kumimoji="0" lang="en-GB" sz="2800" b="1" i="0" u="none" strike="noStrike" kern="0" cap="none" spc="0" normalizeH="0" baseline="0" smtClean="0">
                <a:ln>
                  <a:noFill/>
                </a:ln>
                <a:solidFill>
                  <a:sysClr val="window" lastClr="FFFFFF"/>
                </a:solidFill>
                <a:effectLst/>
                <a:uLnTx/>
                <a:uFillTx/>
                <a:latin typeface="Calibri"/>
                <a:ea typeface="+mn-ea"/>
                <a:cs typeface="+mn-cs"/>
              </a:rPr>
              <a:t>WISE-Marine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smtClean="0">
              <a:ln>
                <a:noFill/>
              </a:ln>
              <a:solidFill>
                <a:sysClr val="window" lastClr="FFFFFF"/>
              </a:solidFill>
              <a:effectLst/>
              <a:uLnTx/>
              <a:uFillTx/>
              <a:latin typeface="Calibri"/>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14" name="Rectangle 13"/>
          <p:cNvSpPr/>
          <p:nvPr/>
        </p:nvSpPr>
        <p:spPr>
          <a:xfrm>
            <a:off x="918376" y="2204864"/>
            <a:ext cx="7902096" cy="914400"/>
          </a:xfrm>
          <a:prstGeom prst="rect">
            <a:avLst/>
          </a:prstGeom>
          <a:solidFill>
            <a:srgbClr val="8064A2"/>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Reportnet (EEA) 	Initial assessment reports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		Reporting sheet reports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		Underlying data reports (metadata links)</a:t>
            </a: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15" name="Rectangle 14"/>
          <p:cNvSpPr/>
          <p:nvPr/>
        </p:nvSpPr>
        <p:spPr>
          <a:xfrm>
            <a:off x="918376" y="3344416"/>
            <a:ext cx="7902096" cy="914400"/>
          </a:xfrm>
          <a:prstGeom prst="rect">
            <a:avLst/>
          </a:prstGeom>
          <a:solidFill>
            <a:srgbClr val="4BACC6"/>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EMODnet: Infrastructure 	INSPIRE compliant Data and metadata standards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			Technology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			Data access, data assembly and visualisation</a:t>
            </a: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16" name="Rectangle 15"/>
          <p:cNvSpPr/>
          <p:nvPr/>
        </p:nvSpPr>
        <p:spPr>
          <a:xfrm>
            <a:off x="918376" y="4509120"/>
            <a:ext cx="4993732" cy="914400"/>
          </a:xfrm>
          <a:prstGeom prst="rect">
            <a:avLst/>
          </a:prstGeom>
          <a:solidFill>
            <a:srgbClr val="9BBB59">
              <a:lumMod val="75000"/>
            </a:srgbClr>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Dissimination of assessments at EU-level: MSFD specific indicators,  MSFD assessments (art 8 and 20.3.b)  </a:t>
            </a: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17" name="Rounded Rectangle 16"/>
          <p:cNvSpPr/>
          <p:nvPr/>
        </p:nvSpPr>
        <p:spPr>
          <a:xfrm>
            <a:off x="467544" y="692696"/>
            <a:ext cx="2952328"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WISE-Marine steering group Commission and EEA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(infrastructure providers)</a:t>
            </a: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18" name="Rounded Rectangle 17"/>
          <p:cNvSpPr/>
          <p:nvPr/>
        </p:nvSpPr>
        <p:spPr>
          <a:xfrm>
            <a:off x="3944888" y="694684"/>
            <a:ext cx="2664296" cy="914400"/>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WG-DIKE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(data providers)</a:t>
            </a:r>
          </a:p>
        </p:txBody>
      </p:sp>
      <p:sp>
        <p:nvSpPr>
          <p:cNvPr id="19" name="Rounded Rectangle 18"/>
          <p:cNvSpPr/>
          <p:nvPr/>
        </p:nvSpPr>
        <p:spPr>
          <a:xfrm>
            <a:off x="439500" y="5877272"/>
            <a:ext cx="5472608" cy="914400"/>
          </a:xfrm>
          <a:prstGeom prst="roundRect">
            <a:avLst/>
          </a:prstGeom>
          <a:solidFill>
            <a:srgbClr val="F79646"/>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smtClean="0">
                <a:ln>
                  <a:noFill/>
                </a:ln>
                <a:solidFill>
                  <a:sysClr val="window" lastClr="FFFFFF"/>
                </a:solidFill>
                <a:effectLst/>
                <a:uLnTx/>
                <a:uFillTx/>
                <a:latin typeface="Calibri"/>
                <a:ea typeface="+mn-ea"/>
                <a:cs typeface="+mn-cs"/>
              </a:rPr>
              <a:t>Data users</a:t>
            </a:r>
            <a:r>
              <a:rPr kumimoji="0" lang="en-GB" sz="1800" b="0" i="0" u="none" strike="noStrike" kern="0" cap="none" spc="0" normalizeH="0" baseline="0" smtClean="0">
                <a:ln>
                  <a:noFill/>
                </a:ln>
                <a:solidFill>
                  <a:sysClr val="window" lastClr="FFFFFF"/>
                </a:solidFill>
                <a:effectLst/>
                <a:uLnTx/>
                <a:uFillTx/>
                <a:latin typeface="Calibri"/>
                <a:ea typeface="+mn-ea"/>
                <a:cs typeface="+mn-cs"/>
              </a:rPr>
              <a:t>: MS - RSC- EEA – EC – research - public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smtClean="0">
                <a:ln>
                  <a:noFill/>
                </a:ln>
                <a:solidFill>
                  <a:sysClr val="window" lastClr="FFFFFF"/>
                </a:solidFill>
                <a:effectLst/>
                <a:uLnTx/>
                <a:uFillTx/>
                <a:latin typeface="Calibri"/>
                <a:ea typeface="+mn-ea"/>
                <a:cs typeface="+mn-cs"/>
              </a:rPr>
              <a:t>and uses outside of MSFD context</a:t>
            </a:r>
            <a:endParaRPr kumimoji="0" lang="en-GB" sz="1800" b="0" i="0" u="none" strike="noStrike" kern="0" cap="none" spc="0" normalizeH="0" baseline="0">
              <a:ln>
                <a:noFill/>
              </a:ln>
              <a:solidFill>
                <a:sysClr val="window" lastClr="FFFFFF"/>
              </a:solidFill>
              <a:effectLst/>
              <a:uLnTx/>
              <a:uFillTx/>
              <a:latin typeface="Calibri"/>
              <a:ea typeface="+mn-ea"/>
              <a:cs typeface="+mn-cs"/>
            </a:endParaRPr>
          </a:p>
        </p:txBody>
      </p:sp>
      <p:sp>
        <p:nvSpPr>
          <p:cNvPr id="21" name="Rounded Rectangle 20"/>
          <p:cNvSpPr/>
          <p:nvPr/>
        </p:nvSpPr>
        <p:spPr>
          <a:xfrm>
            <a:off x="7125481" y="692696"/>
            <a:ext cx="2664296" cy="914400"/>
          </a:xfrm>
          <a:prstGeom prst="roundRect">
            <a:avLst/>
          </a:prstGeom>
          <a:solidFill>
            <a:srgbClr val="00B05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ysClr val="window" lastClr="FFFFFF"/>
                </a:solidFill>
                <a:effectLst/>
                <a:uLnTx/>
                <a:uFillTx/>
                <a:latin typeface="Calibri"/>
                <a:ea typeface="+mn-ea"/>
                <a:cs typeface="+mn-cs"/>
              </a:rPr>
              <a:t>WG-GES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ysClr val="window" lastClr="FFFFFF"/>
                </a:solidFill>
                <a:effectLst/>
                <a:uLnTx/>
                <a:uFillTx/>
                <a:latin typeface="Calibri"/>
                <a:ea typeface="+mn-ea"/>
                <a:cs typeface="+mn-cs"/>
              </a:rPr>
              <a:t>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ysClr val="window" lastClr="FFFFFF"/>
                </a:solidFill>
                <a:effectLst/>
                <a:uLnTx/>
                <a:uFillTx/>
                <a:latin typeface="Calibri"/>
                <a:ea typeface="+mn-ea"/>
                <a:cs typeface="+mn-cs"/>
              </a:rPr>
              <a:t>(assessment providers)</a:t>
            </a:r>
          </a:p>
        </p:txBody>
      </p:sp>
    </p:spTree>
    <p:extLst>
      <p:ext uri="{BB962C8B-B14F-4D97-AF65-F5344CB8AC3E}">
        <p14:creationId xmlns:p14="http://schemas.microsoft.com/office/powerpoint/2010/main" val="17856819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ontor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ontorte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\\donkey\templates\EEA Overheads\EEA1-WhiteBackground.pot</Template>
  <TotalTime>8410</TotalTime>
  <Pages>46</Pages>
  <Words>1600</Words>
  <Application>Microsoft Office PowerPoint</Application>
  <PresentationFormat>A4 Paper (210x297 mm)</PresentationFormat>
  <Paragraphs>239</Paragraphs>
  <Slides>21</Slides>
  <Notes>5</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1_Apex</vt:lpstr>
      <vt:lpstr>Apex</vt:lpstr>
      <vt:lpstr>Default Design</vt:lpstr>
      <vt:lpstr>Access to data from MSFD reporting</vt:lpstr>
      <vt:lpstr>The vision for information systems at EEA</vt:lpstr>
      <vt:lpstr>Ecosystem based approach</vt:lpstr>
      <vt:lpstr>MSFD: 6 year cycles of assessments</vt:lpstr>
      <vt:lpstr>Developing information &amp; knowledge</vt:lpstr>
      <vt:lpstr>PowerPoint Presentation</vt:lpstr>
      <vt:lpstr>Objectives for WISE-Marine</vt:lpstr>
      <vt:lpstr>PowerPoint Presentation</vt:lpstr>
      <vt:lpstr>PowerPoint Presentation</vt:lpstr>
      <vt:lpstr>In the long term: an operational structure</vt:lpstr>
      <vt:lpstr>PowerPoint Presentation</vt:lpstr>
      <vt:lpstr>PowerPoint Presentation</vt:lpstr>
      <vt:lpstr>Predominant habitat maps</vt:lpstr>
      <vt:lpstr>Bringing WISE-Marine and EMODnet together</vt:lpstr>
      <vt:lpstr>EMODnet</vt:lpstr>
      <vt:lpstr>But how far away is 2018?</vt:lpstr>
      <vt:lpstr>Practical issues</vt:lpstr>
      <vt:lpstr>PowerPoint Presentation</vt:lpstr>
      <vt:lpstr>The four phases</vt:lpstr>
      <vt:lpstr>Phase 1- quick wins</vt:lpstr>
      <vt:lpstr>Thanks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Timetable for implementation of requirements of WFD (1999 adoption?)</dc:title>
  <dc:creator>Information Centre</dc:creator>
  <cp:lastModifiedBy>eeauser</cp:lastModifiedBy>
  <cp:revision>526</cp:revision>
  <cp:lastPrinted>2011-10-10T08:02:29Z</cp:lastPrinted>
  <dcterms:created xsi:type="dcterms:W3CDTF">1999-05-12T19:29:40Z</dcterms:created>
  <dcterms:modified xsi:type="dcterms:W3CDTF">2012-06-19T16:44:01Z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-1832568128</vt:i4>
  </property>
  <property fmtid="{D5CDD505-2E9C-101B-9397-08002B2CF9AE}" pid="3" name="_NewReviewCycle">
    <vt:lpwstr/>
  </property>
  <property fmtid="{D5CDD505-2E9C-101B-9397-08002B2CF9AE}" pid="4" name="_EmailSubject">
    <vt:lpwstr>tomorrows presentation </vt:lpwstr>
  </property>
  <property fmtid="{D5CDD505-2E9C-101B-9397-08002B2CF9AE}" pid="5" name="_AuthorEmail">
    <vt:lpwstr>Trine.Christiansen@eea.europa.eu</vt:lpwstr>
  </property>
  <property fmtid="{D5CDD505-2E9C-101B-9397-08002B2CF9AE}" pid="6" name="_AuthorEmailDisplayName">
    <vt:lpwstr>Trine Christiansen</vt:lpwstr>
  </property>
  <property fmtid="{D5CDD505-2E9C-101B-9397-08002B2CF9AE}" pid="7" name="_PreviousAdHocReviewCycleID">
    <vt:i4>-871556727</vt:i4>
  </property>
</Properties>
</file>