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2"/>
  </p:notesMasterIdLst>
  <p:sldIdLst>
    <p:sldId id="316" r:id="rId2"/>
    <p:sldId id="302" r:id="rId3"/>
    <p:sldId id="348" r:id="rId4"/>
    <p:sldId id="341" r:id="rId5"/>
    <p:sldId id="340" r:id="rId6"/>
    <p:sldId id="269" r:id="rId7"/>
    <p:sldId id="317" r:id="rId8"/>
    <p:sldId id="320" r:id="rId9"/>
    <p:sldId id="344" r:id="rId10"/>
    <p:sldId id="327" r:id="rId11"/>
    <p:sldId id="328" r:id="rId12"/>
    <p:sldId id="330" r:id="rId13"/>
    <p:sldId id="331" r:id="rId14"/>
    <p:sldId id="329" r:id="rId15"/>
    <p:sldId id="313" r:id="rId16"/>
    <p:sldId id="314" r:id="rId17"/>
    <p:sldId id="332" r:id="rId18"/>
    <p:sldId id="333" r:id="rId19"/>
    <p:sldId id="362" r:id="rId20"/>
    <p:sldId id="334" r:id="rId21"/>
    <p:sldId id="343" r:id="rId22"/>
    <p:sldId id="364" r:id="rId23"/>
    <p:sldId id="369" r:id="rId24"/>
    <p:sldId id="354" r:id="rId25"/>
    <p:sldId id="322" r:id="rId26"/>
    <p:sldId id="345" r:id="rId27"/>
    <p:sldId id="299" r:id="rId28"/>
    <p:sldId id="346" r:id="rId29"/>
    <p:sldId id="370" r:id="rId30"/>
    <p:sldId id="325" r:id="rId31"/>
  </p:sldIdLst>
  <p:sldSz cx="9144000" cy="6858000" type="screen4x3"/>
  <p:notesSz cx="6858000" cy="9144000"/>
  <p:defaultTextStyle>
    <a:defPPr>
      <a:defRPr lang="fr-FR"/>
    </a:defPPr>
    <a:lvl1pPr algn="l" rtl="0" fontAlgn="base">
      <a:spcBef>
        <a:spcPct val="0"/>
      </a:spcBef>
      <a:spcAft>
        <a:spcPct val="0"/>
      </a:spcAft>
      <a:defRPr sz="2000" kern="1200">
        <a:solidFill>
          <a:schemeClr val="tx1"/>
        </a:solidFill>
        <a:latin typeface="Times"/>
        <a:ea typeface="+mn-ea"/>
        <a:cs typeface="+mn-cs"/>
      </a:defRPr>
    </a:lvl1pPr>
    <a:lvl2pPr marL="457200" algn="l" rtl="0" fontAlgn="base">
      <a:spcBef>
        <a:spcPct val="0"/>
      </a:spcBef>
      <a:spcAft>
        <a:spcPct val="0"/>
      </a:spcAft>
      <a:defRPr sz="2000" kern="1200">
        <a:solidFill>
          <a:schemeClr val="tx1"/>
        </a:solidFill>
        <a:latin typeface="Times"/>
        <a:ea typeface="+mn-ea"/>
        <a:cs typeface="+mn-cs"/>
      </a:defRPr>
    </a:lvl2pPr>
    <a:lvl3pPr marL="914400" algn="l" rtl="0" fontAlgn="base">
      <a:spcBef>
        <a:spcPct val="0"/>
      </a:spcBef>
      <a:spcAft>
        <a:spcPct val="0"/>
      </a:spcAft>
      <a:defRPr sz="2000" kern="1200">
        <a:solidFill>
          <a:schemeClr val="tx1"/>
        </a:solidFill>
        <a:latin typeface="Times"/>
        <a:ea typeface="+mn-ea"/>
        <a:cs typeface="+mn-cs"/>
      </a:defRPr>
    </a:lvl3pPr>
    <a:lvl4pPr marL="1371600" algn="l" rtl="0" fontAlgn="base">
      <a:spcBef>
        <a:spcPct val="0"/>
      </a:spcBef>
      <a:spcAft>
        <a:spcPct val="0"/>
      </a:spcAft>
      <a:defRPr sz="2000" kern="1200">
        <a:solidFill>
          <a:schemeClr val="tx1"/>
        </a:solidFill>
        <a:latin typeface="Times"/>
        <a:ea typeface="+mn-ea"/>
        <a:cs typeface="+mn-cs"/>
      </a:defRPr>
    </a:lvl4pPr>
    <a:lvl5pPr marL="1828800" algn="l" rtl="0" fontAlgn="base">
      <a:spcBef>
        <a:spcPct val="0"/>
      </a:spcBef>
      <a:spcAft>
        <a:spcPct val="0"/>
      </a:spcAft>
      <a:defRPr sz="2000" kern="1200">
        <a:solidFill>
          <a:schemeClr val="tx1"/>
        </a:solidFill>
        <a:latin typeface="Times"/>
        <a:ea typeface="+mn-ea"/>
        <a:cs typeface="+mn-cs"/>
      </a:defRPr>
    </a:lvl5pPr>
    <a:lvl6pPr marL="2286000" algn="l" defTabSz="914400" rtl="0" eaLnBrk="1" latinLnBrk="0" hangingPunct="1">
      <a:defRPr sz="2000" kern="1200">
        <a:solidFill>
          <a:schemeClr val="tx1"/>
        </a:solidFill>
        <a:latin typeface="Times"/>
        <a:ea typeface="+mn-ea"/>
        <a:cs typeface="+mn-cs"/>
      </a:defRPr>
    </a:lvl6pPr>
    <a:lvl7pPr marL="2743200" algn="l" defTabSz="914400" rtl="0" eaLnBrk="1" latinLnBrk="0" hangingPunct="1">
      <a:defRPr sz="2000" kern="1200">
        <a:solidFill>
          <a:schemeClr val="tx1"/>
        </a:solidFill>
        <a:latin typeface="Times"/>
        <a:ea typeface="+mn-ea"/>
        <a:cs typeface="+mn-cs"/>
      </a:defRPr>
    </a:lvl7pPr>
    <a:lvl8pPr marL="3200400" algn="l" defTabSz="914400" rtl="0" eaLnBrk="1" latinLnBrk="0" hangingPunct="1">
      <a:defRPr sz="2000" kern="1200">
        <a:solidFill>
          <a:schemeClr val="tx1"/>
        </a:solidFill>
        <a:latin typeface="Times"/>
        <a:ea typeface="+mn-ea"/>
        <a:cs typeface="+mn-cs"/>
      </a:defRPr>
    </a:lvl8pPr>
    <a:lvl9pPr marL="3657600" algn="l" defTabSz="914400" rtl="0" eaLnBrk="1" latinLnBrk="0" hangingPunct="1">
      <a:defRPr sz="20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996633"/>
    <a:srgbClr val="FF0000"/>
    <a:srgbClr val="FFF7C4"/>
    <a:srgbClr val="800080"/>
    <a:srgbClr val="FF8000"/>
    <a:srgbClr val="00FF00"/>
    <a:srgbClr val="0000FF"/>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137" autoAdjust="0"/>
    <p:restoredTop sz="83791" autoAdjust="0"/>
  </p:normalViewPr>
  <p:slideViewPr>
    <p:cSldViewPr snapToGrid="0">
      <p:cViewPr>
        <p:scale>
          <a:sx n="100" d="100"/>
          <a:sy n="100" d="100"/>
        </p:scale>
        <p:origin x="-6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defRPr>
            </a:lvl1pPr>
          </a:lstStyle>
          <a:p>
            <a:pPr>
              <a:defRPr/>
            </a:pPr>
            <a:endParaRPr lang="en-US"/>
          </a:p>
        </p:txBody>
      </p:sp>
      <p:sp>
        <p:nvSpPr>
          <p:cNvPr id="13316"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defRPr>
            </a:lvl1pPr>
          </a:lstStyle>
          <a:p>
            <a:pPr>
              <a:defRPr/>
            </a:pPr>
            <a:fld id="{98D64C07-3972-4A50-A840-2909A29EC92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456B0023-F5E8-490B-AF98-E53A7AC25E7B}" type="slidenum">
              <a:rPr lang="en-US" smtClean="0">
                <a:latin typeface="Times"/>
              </a:rPr>
              <a:pPr/>
              <a:t>1</a:t>
            </a:fld>
            <a:endParaRPr lang="en-US" smtClean="0">
              <a:latin typeface="Times"/>
            </a:endParaRPr>
          </a:p>
        </p:txBody>
      </p:sp>
      <p:sp>
        <p:nvSpPr>
          <p:cNvPr id="15362" name="Rectangle 2"/>
          <p:cNvSpPr>
            <a:spLocks noGrp="1" noRo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r>
              <a:rPr lang="en-US" smtClean="0">
                <a:latin typeface="Times"/>
              </a:rPr>
              <a:t>My talk will concern the importance of sea-bed mapping, the gaps in information, the necessary effort to fill the gaps and the input from the EC maritime policy.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9DB2336B-455E-4199-B660-BEFC481257E6}" type="slidenum">
              <a:rPr lang="en-US" smtClean="0">
                <a:latin typeface="Times"/>
              </a:rPr>
              <a:pPr/>
              <a:t>10</a:t>
            </a:fld>
            <a:endParaRPr lang="en-US" smtClean="0">
              <a:latin typeface="Times"/>
            </a:endParaRPr>
          </a:p>
        </p:txBody>
      </p:sp>
      <p:sp>
        <p:nvSpPr>
          <p:cNvPr id="33794" name="Rectangle 2"/>
          <p:cNvSpPr>
            <a:spLocks noGrp="1" noRo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B83B9D1A-3B57-4FAB-8176-7BFC86C7913E}" type="slidenum">
              <a:rPr lang="en-US" smtClean="0">
                <a:latin typeface="Times"/>
              </a:rPr>
              <a:pPr/>
              <a:t>11</a:t>
            </a:fld>
            <a:endParaRPr lang="en-US" smtClean="0">
              <a:latin typeface="Times"/>
            </a:endParaRPr>
          </a:p>
        </p:txBody>
      </p:sp>
      <p:sp>
        <p:nvSpPr>
          <p:cNvPr id="35842" name="Rectangle 2"/>
          <p:cNvSpPr>
            <a:spLocks noGrp="1" noRo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9A3232CE-DAF2-43C5-A234-A757AD8BDE74}" type="slidenum">
              <a:rPr lang="en-US" smtClean="0">
                <a:latin typeface="Times"/>
              </a:rPr>
              <a:pPr/>
              <a:t>12</a:t>
            </a:fld>
            <a:endParaRPr lang="en-US" smtClean="0">
              <a:latin typeface="Times"/>
            </a:endParaRPr>
          </a:p>
        </p:txBody>
      </p:sp>
      <p:sp>
        <p:nvSpPr>
          <p:cNvPr id="37890" name="Rectangle 2"/>
          <p:cNvSpPr>
            <a:spLocks noGrp="1" noRo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E128F53D-EC7C-4E8C-BBD7-B326F70BE7C6}" type="slidenum">
              <a:rPr lang="en-US" smtClean="0">
                <a:latin typeface="Times"/>
              </a:rPr>
              <a:pPr/>
              <a:t>13</a:t>
            </a:fld>
            <a:endParaRPr lang="en-US" smtClean="0">
              <a:latin typeface="Times"/>
            </a:endParaRPr>
          </a:p>
        </p:txBody>
      </p:sp>
      <p:sp>
        <p:nvSpPr>
          <p:cNvPr id="39938" name="Rectangle 2"/>
          <p:cNvSpPr>
            <a:spLocks noGrp="1" noRo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86CBB0C4-8F7F-47BE-9613-C2A0F270A9E5}" type="slidenum">
              <a:rPr lang="en-US" smtClean="0">
                <a:latin typeface="Times"/>
              </a:rPr>
              <a:pPr/>
              <a:t>14</a:t>
            </a:fld>
            <a:endParaRPr lang="en-US" smtClean="0">
              <a:latin typeface="Times"/>
            </a:endParaRPr>
          </a:p>
        </p:txBody>
      </p:sp>
      <p:sp>
        <p:nvSpPr>
          <p:cNvPr id="41986" name="Rectangle 2"/>
          <p:cNvSpPr>
            <a:spLocks noGrp="1" noRo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FF0E8E4B-6428-44BB-AFCE-FE52FFD2809D}" type="slidenum">
              <a:rPr lang="en-US" smtClean="0">
                <a:latin typeface="Times"/>
              </a:rPr>
              <a:pPr/>
              <a:t>15</a:t>
            </a:fld>
            <a:endParaRPr lang="en-US" smtClean="0">
              <a:latin typeface="Times"/>
            </a:endParaRPr>
          </a:p>
        </p:txBody>
      </p:sp>
      <p:sp>
        <p:nvSpPr>
          <p:cNvPr id="44034" name="Rectangle 2"/>
          <p:cNvSpPr>
            <a:spLocks noGrp="1" noRo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r>
              <a:rPr lang="en-US" smtClean="0">
                <a:latin typeface="Times"/>
              </a:rPr>
              <a:t>The 3rd main reason of sea-bed mapping is to allow states to fulfill their duties.</a:t>
            </a:r>
          </a:p>
          <a:p>
            <a:pPr eaLnBrk="1" hangingPunct="1"/>
            <a:r>
              <a:rPr lang="en-US" smtClean="0">
                <a:latin typeface="Times"/>
              </a:rPr>
              <a:t>I will remind where the physical and legal  limits are.</a:t>
            </a:r>
          </a:p>
          <a:p>
            <a:pPr eaLnBrk="1" hangingPunct="1"/>
            <a:r>
              <a:rPr lang="en-US" smtClean="0">
                <a:latin typeface="Times"/>
              </a:rPr>
              <a:t>For most of the European states, the seafloor is composed by 3 provinces : the continental shelf from the coast to the shelfbreak (up to 200 m of water depth), the continental slope (from 200 m to 2000 or 4000 m) and then the continental rise.</a:t>
            </a:r>
          </a:p>
          <a:p>
            <a:pPr eaLnBrk="1" hangingPunct="1"/>
            <a:r>
              <a:rPr lang="en-US" smtClean="0">
                <a:latin typeface="Times"/>
              </a:rPr>
              <a:t>The legal limits are :</a:t>
            </a:r>
          </a:p>
          <a:p>
            <a:pPr eaLnBrk="1" hangingPunct="1"/>
            <a:r>
              <a:rPr lang="en-US" smtClean="0">
                <a:latin typeface="Times"/>
              </a:rPr>
              <a:t>	- the 12 n miles from the coast limits the territorial sea where the state fully exerts its sovereignty</a:t>
            </a:r>
          </a:p>
          <a:p>
            <a:pPr eaLnBrk="1" hangingPunct="1"/>
            <a:r>
              <a:rPr lang="en-US" smtClean="0">
                <a:latin typeface="Times"/>
              </a:rPr>
              <a:t>	- the 200 n miles limits the Economic exclusive zone where the state manages its natural resources</a:t>
            </a:r>
          </a:p>
          <a:p>
            <a:pPr eaLnBrk="1" hangingPunct="1"/>
            <a:r>
              <a:rPr lang="en-US" smtClean="0">
                <a:latin typeface="Times"/>
              </a:rPr>
              <a:t>	- the 350 nm line represents the maximum extension of “legal” continental shelf.The resources on and below the sea-bed are concerned.</a:t>
            </a:r>
          </a:p>
          <a:p>
            <a:pPr eaLnBrk="1" hangingPunct="1"/>
            <a:r>
              <a:rPr lang="en-US" smtClean="0">
                <a:latin typeface="Times"/>
              </a:rPr>
              <a:t>Beyond this limits, it is what the UN calls the “Area” managed by the International Seabed Authority.</a:t>
            </a:r>
          </a:p>
          <a:p>
            <a:pPr eaLnBrk="1" hangingPunct="1"/>
            <a:r>
              <a:rPr lang="en-US" smtClean="0">
                <a:latin typeface="Times"/>
              </a:rPr>
              <a:t>So physical and legal boundaries are totally disconnected.</a:t>
            </a:r>
          </a:p>
          <a:p>
            <a:pPr eaLnBrk="1" hangingPunct="1"/>
            <a:endParaRPr lang="en-US" smtClean="0">
              <a:latin typeface="Time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FAF6DE3-9EDE-40D1-9971-AAD015A19714}" type="slidenum">
              <a:rPr lang="en-US" smtClean="0">
                <a:latin typeface="Times"/>
              </a:rPr>
              <a:pPr/>
              <a:t>16</a:t>
            </a:fld>
            <a:endParaRPr lang="en-US" smtClean="0">
              <a:latin typeface="Times"/>
            </a:endParaRPr>
          </a:p>
        </p:txBody>
      </p:sp>
      <p:sp>
        <p:nvSpPr>
          <p:cNvPr id="46082" name="Rectangle 2"/>
          <p:cNvSpPr>
            <a:spLocks noGrp="1" noRo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r>
              <a:rPr lang="en-US" smtClean="0">
                <a:latin typeface="Times"/>
              </a:rPr>
              <a:t>Directives and conventions  focus on different parts of the ocean :</a:t>
            </a:r>
          </a:p>
          <a:p>
            <a:pPr eaLnBrk="1" hangingPunct="1">
              <a:buFontTx/>
              <a:buChar char="-"/>
            </a:pPr>
            <a:r>
              <a:rPr lang="en-US" smtClean="0">
                <a:latin typeface="Times"/>
              </a:rPr>
              <a:t>the Water Framework Directive concerns a thin corridor of 1 nm close to the coast.</a:t>
            </a:r>
          </a:p>
          <a:p>
            <a:pPr eaLnBrk="1" hangingPunct="1">
              <a:buFontTx/>
              <a:buChar char="-"/>
            </a:pPr>
            <a:r>
              <a:rPr lang="en-US" smtClean="0">
                <a:latin typeface="Times"/>
              </a:rPr>
              <a:t>The Eu Maritime Strategy concerns the water and the sea-bed of the EEZ of each Member state</a:t>
            </a:r>
          </a:p>
          <a:p>
            <a:pPr eaLnBrk="1" hangingPunct="1">
              <a:buFontTx/>
              <a:buChar char="-"/>
            </a:pPr>
            <a:r>
              <a:rPr lang="en-US" smtClean="0">
                <a:latin typeface="Times"/>
              </a:rPr>
              <a:t>The extension of the legal continental shelf concerns the sea-bed of the deep ocean</a:t>
            </a:r>
          </a:p>
          <a:p>
            <a:pPr eaLnBrk="1" hangingPunct="1">
              <a:buFontTx/>
              <a:buChar char="-"/>
            </a:pPr>
            <a:r>
              <a:rPr lang="en-US" smtClean="0">
                <a:latin typeface="Times"/>
              </a:rPr>
              <a:t>The Biological Diversity Convention, OSPAR convention for the NE Atlantic, Barcelona for the Mediterranean sea and Helsinki for the Baltic concern the whole area of the ocean. But BDC proposed that each state delimites 10 to 30% of its EEZ as Marine Protected area. are going beyond the EEZ limits.</a:t>
            </a:r>
          </a:p>
          <a:p>
            <a:pPr eaLnBrk="1" hangingPunct="1">
              <a:buFontTx/>
              <a:buChar char="-"/>
            </a:pPr>
            <a:endParaRPr lang="en-US" smtClean="0">
              <a:latin typeface="Times"/>
            </a:endParaRPr>
          </a:p>
          <a:p>
            <a:pPr eaLnBrk="1" hangingPunct="1">
              <a:buFontTx/>
              <a:buChar char="-"/>
            </a:pPr>
            <a:r>
              <a:rPr lang="en-US" smtClean="0">
                <a:latin typeface="Times"/>
              </a:rPr>
              <a:t>So, except for the WFD, large areas are concerned.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BCBCB2FA-0042-481F-B6CF-01C18050873A}" type="slidenum">
              <a:rPr lang="en-US" smtClean="0">
                <a:latin typeface="Times"/>
              </a:rPr>
              <a:pPr/>
              <a:t>17</a:t>
            </a:fld>
            <a:endParaRPr lang="en-US" smtClean="0">
              <a:latin typeface="Times"/>
            </a:endParaRPr>
          </a:p>
        </p:txBody>
      </p:sp>
      <p:sp>
        <p:nvSpPr>
          <p:cNvPr id="48130" name="Rectangle 2"/>
          <p:cNvSpPr>
            <a:spLocks noGrp="1" noRo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4EB912FD-83C3-42AD-8999-2FECE63ED813}" type="slidenum">
              <a:rPr lang="en-US" smtClean="0">
                <a:latin typeface="Times"/>
              </a:rPr>
              <a:pPr/>
              <a:t>18</a:t>
            </a:fld>
            <a:endParaRPr lang="en-US" smtClean="0">
              <a:latin typeface="Times"/>
            </a:endParaRPr>
          </a:p>
        </p:txBody>
      </p:sp>
      <p:sp>
        <p:nvSpPr>
          <p:cNvPr id="50178" name="Rectangle 2"/>
          <p:cNvSpPr>
            <a:spLocks noGrp="1" noRo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smtClean="0">
                <a:latin typeface="Times"/>
              </a:rPr>
              <a:t>JF</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D50C20CC-440F-493C-9464-7E29C60F2582}" type="slidenum">
              <a:rPr lang="en-US" smtClean="0">
                <a:latin typeface="Times"/>
              </a:rPr>
              <a:pPr/>
              <a:t>19</a:t>
            </a:fld>
            <a:endParaRPr lang="en-US" smtClean="0">
              <a:latin typeface="Times"/>
            </a:endParaRPr>
          </a:p>
        </p:txBody>
      </p:sp>
      <p:sp>
        <p:nvSpPr>
          <p:cNvPr id="52226" name="Rectangle 2"/>
          <p:cNvSpPr>
            <a:spLocks noGrp="1" noRo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E03497F3-F5B6-4EFC-91F5-051BC3DDE642}" type="slidenum">
              <a:rPr lang="en-US" smtClean="0">
                <a:latin typeface="Times"/>
              </a:rPr>
              <a:pPr/>
              <a:t>2</a:t>
            </a:fld>
            <a:endParaRPr lang="en-US" smtClean="0">
              <a:latin typeface="Times"/>
            </a:endParaRPr>
          </a:p>
        </p:txBody>
      </p:sp>
      <p:sp>
        <p:nvSpPr>
          <p:cNvPr id="17410" name="Rectangle 2"/>
          <p:cNvSpPr>
            <a:spLocks noGrp="1" noRot="1" noChangeArrowheads="1"/>
          </p:cNvSpPr>
          <p:nvPr>
            <p:ph type="sldImg"/>
          </p:nvPr>
        </p:nvSpPr>
        <p:spPr>
          <a:solidFill>
            <a:srgbClr val="FFFFFF"/>
          </a:solidFill>
          <a:ln/>
        </p:spPr>
      </p:sp>
      <p:sp>
        <p:nvSpPr>
          <p:cNvPr id="174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a:rPr>
              <a:t>There are 3 main reasons for sea-bed mapping.</a:t>
            </a:r>
          </a:p>
          <a:p>
            <a:pPr eaLnBrk="1" hangingPunct="1"/>
            <a:endParaRPr lang="en-US" smtClean="0">
              <a:latin typeface="Times"/>
            </a:endParaRPr>
          </a:p>
          <a:p>
            <a:pPr eaLnBrk="1" hangingPunct="1"/>
            <a:r>
              <a:rPr lang="en-US" smtClean="0">
                <a:latin typeface="Times"/>
              </a:rPr>
              <a:t>It is important to improve the scientific knowledge of  numerous subjects : climat change,sea-level rise, geohazard processes, for natural resources but also to provide basic data for other studies. I will present you one case study.</a:t>
            </a:r>
          </a:p>
          <a:p>
            <a:pPr eaLnBrk="1" hangingPunct="1"/>
            <a:r>
              <a:rPr lang="en-US" smtClean="0">
                <a:latin typeface="Times"/>
              </a:rPr>
              <a:t>Sea-bed mapping provides references to states for ocean management including Safety and Defense, natural resources and crisis prevention and management.</a:t>
            </a:r>
          </a:p>
          <a:p>
            <a:pPr eaLnBrk="1" hangingPunct="1"/>
            <a:r>
              <a:rPr lang="en-US" smtClean="0">
                <a:latin typeface="Times"/>
              </a:rPr>
              <a:t>Sea-bed mapping is necessary to allow states to fulfill their international duties such as the extension of the continental shelf according to article 76 of the Law of the Sea, Marine Protected Areas according to the convention of Rio and others, European directives such as the Water Framework Directive for 2015 and European Maritime Strategy for 2021. As they have  very close deadlines, it is urgent that both states and the EC  react rapidly.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8D9E5BB7-3761-475D-9E8D-4C50A6376D3E}" type="slidenum">
              <a:rPr lang="en-US" smtClean="0">
                <a:latin typeface="Times"/>
              </a:rPr>
              <a:pPr/>
              <a:t>20</a:t>
            </a:fld>
            <a:endParaRPr lang="en-US" smtClean="0">
              <a:latin typeface="Times"/>
            </a:endParaRPr>
          </a:p>
        </p:txBody>
      </p:sp>
      <p:sp>
        <p:nvSpPr>
          <p:cNvPr id="54274" name="Rectangle 2"/>
          <p:cNvSpPr>
            <a:spLocks noGrp="1" noRo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759742A4-C2F6-4554-9619-3F0A26AE01B1}" type="slidenum">
              <a:rPr lang="en-US" smtClean="0">
                <a:latin typeface="Times"/>
              </a:rPr>
              <a:pPr/>
              <a:t>21</a:t>
            </a:fld>
            <a:endParaRPr lang="en-US" smtClean="0">
              <a:latin typeface="Times"/>
            </a:endParaRPr>
          </a:p>
        </p:txBody>
      </p:sp>
      <p:sp>
        <p:nvSpPr>
          <p:cNvPr id="56322" name="Rectangle 2"/>
          <p:cNvSpPr>
            <a:spLocks noGrp="1" noRo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965BA00-9924-46CF-A2D1-EE65BBEDCC0C}" type="slidenum">
              <a:rPr lang="en-US" smtClean="0">
                <a:latin typeface="Times"/>
              </a:rPr>
              <a:pPr/>
              <a:t>22</a:t>
            </a:fld>
            <a:endParaRPr lang="en-US" smtClean="0">
              <a:latin typeface="Times"/>
            </a:endParaRPr>
          </a:p>
        </p:txBody>
      </p:sp>
      <p:sp>
        <p:nvSpPr>
          <p:cNvPr id="58371" name="Rectangle 2"/>
          <p:cNvSpPr txBox="1">
            <a:spLocks noGrp="1" noRot="1" noChangeArrowheads="1" noTextEdit="1"/>
          </p:cNvSpPr>
          <p:nvPr>
            <p:ph type="sldImg"/>
          </p:nvPr>
        </p:nvSpPr>
        <p:spPr>
          <a:xfrm>
            <a:off x="1146175" y="695325"/>
            <a:ext cx="4546600" cy="3409950"/>
          </a:xfrm>
          <a:solidFill>
            <a:srgbClr val="FFFFFF"/>
          </a:solidFill>
          <a:ln/>
        </p:spPr>
      </p:sp>
      <p:sp>
        <p:nvSpPr>
          <p:cNvPr id="58372" name="Text Box 3"/>
          <p:cNvSpPr txBox="1">
            <a:spLocks noGrp="1" noChangeArrowheads="1"/>
          </p:cNvSpPr>
          <p:nvPr>
            <p:ph type="body" idx="1"/>
          </p:nvPr>
        </p:nvSpPr>
        <p:spPr>
          <a:xfrm>
            <a:off x="685800" y="4343400"/>
            <a:ext cx="5468938" cy="4013200"/>
          </a:xfrm>
          <a:noFill/>
          <a:ln/>
        </p:spPr>
        <p:txBody>
          <a:bodyPr wrap="none" lIns="84408" tIns="42204" rIns="84408" bIns="42204" anchor="ctr"/>
          <a:lstStyle/>
          <a:p>
            <a:pPr defTabSz="449263" eaLnBrk="1" hangingPunct="1"/>
            <a:r>
              <a:rPr lang="fr-FR" smtClean="0">
                <a:latin typeface="Times"/>
              </a:rPr>
              <a:t>HABILLAGE   :   mettre les distances  et surfaces couvertes    ,  ( + depth range)</a:t>
            </a:r>
          </a:p>
          <a:p>
            <a:pPr defTabSz="449263" eaLnBrk="1" hangingPunct="1"/>
            <a:r>
              <a:rPr lang="fr-FR" smtClean="0">
                <a:latin typeface="Times"/>
              </a:rPr>
              <a:t>                       mettre les NOMS DES CANYONS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104C2B0E-1364-4679-BB49-13E88C47CC80}" type="slidenum">
              <a:rPr lang="en-US" smtClean="0">
                <a:latin typeface="Times"/>
              </a:rPr>
              <a:pPr/>
              <a:t>23</a:t>
            </a:fld>
            <a:endParaRPr lang="en-US" smtClean="0">
              <a:latin typeface="Times"/>
            </a:endParaRPr>
          </a:p>
        </p:txBody>
      </p:sp>
      <p:sp>
        <p:nvSpPr>
          <p:cNvPr id="60418" name="Rectangle 2"/>
          <p:cNvSpPr>
            <a:spLocks noGrp="1" noRot="1" noChangeArrowheads="1"/>
          </p:cNvSpPr>
          <p:nvPr>
            <p:ph type="sldImg"/>
          </p:nvPr>
        </p:nvSpPr>
        <p:spPr>
          <a:solidFill>
            <a:srgbClr val="FFFFFF"/>
          </a:solidFill>
          <a:ln/>
        </p:spPr>
      </p:sp>
      <p:sp>
        <p:nvSpPr>
          <p:cNvPr id="60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4408" tIns="42204" rIns="84408" bIns="42204"/>
          <a:lstStyle/>
          <a:p>
            <a:pPr eaLnBrk="1" hangingPunct="1"/>
            <a:endParaRPr lang="en-US" smtClean="0">
              <a:latin typeface="Time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4EB0B5FB-CB86-4FFB-94B6-C516533A432F}" type="slidenum">
              <a:rPr lang="en-US" smtClean="0">
                <a:latin typeface="Times"/>
              </a:rPr>
              <a:pPr/>
              <a:t>24</a:t>
            </a:fld>
            <a:endParaRPr lang="en-US" smtClean="0">
              <a:latin typeface="Times"/>
            </a:endParaRPr>
          </a:p>
        </p:txBody>
      </p:sp>
      <p:sp>
        <p:nvSpPr>
          <p:cNvPr id="62466" name="Rectangle 2"/>
          <p:cNvSpPr>
            <a:spLocks noGrp="1" noRo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C4C7D9F9-F250-4EA1-B4C5-00CA2E918947}" type="slidenum">
              <a:rPr lang="en-US" smtClean="0">
                <a:latin typeface="Times"/>
              </a:rPr>
              <a:pPr/>
              <a:t>25</a:t>
            </a:fld>
            <a:endParaRPr lang="en-US" smtClean="0">
              <a:latin typeface="Times"/>
            </a:endParaRPr>
          </a:p>
        </p:txBody>
      </p:sp>
      <p:sp>
        <p:nvSpPr>
          <p:cNvPr id="64514" name="Rectangle 2"/>
          <p:cNvSpPr>
            <a:spLocks noGrp="1" noRo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r>
              <a:rPr lang="en-US" smtClean="0">
                <a:latin typeface="Times"/>
              </a:rPr>
              <a:t>Marine area of the EEZ of the Member states of EU covers 9 M km2, it represents twice the on-shore EU surface area : 7 M for the deep and 2 M km2 for the continental shelf. Shallow water mapping takes 20 times longer than deep water mapping for the same surface.</a:t>
            </a:r>
          </a:p>
          <a:p>
            <a:pPr eaLnBrk="1" hangingPunct="1"/>
            <a:r>
              <a:rPr lang="en-US" smtClean="0">
                <a:latin typeface="Times"/>
              </a:rPr>
              <a:t>So, the main factor that controls the magnitude of marine mapping effort is the surface of continental shelf. Here is the distribution of the shelf for European countries.</a:t>
            </a:r>
          </a:p>
          <a:p>
            <a:pPr eaLnBrk="1" hangingPunct="1"/>
            <a:r>
              <a:rPr lang="en-US" smtClean="0">
                <a:latin typeface="Times"/>
              </a:rPr>
              <a:t>We very roughly assess the budget at 130 M €  for the deep and 900 M€ for the shelf. For comparison, the budget of the Japanese mapping project is 600 M€.</a:t>
            </a:r>
          </a:p>
          <a:p>
            <a:pPr eaLnBrk="1" hangingPunct="1"/>
            <a:r>
              <a:rPr lang="en-US" smtClean="0">
                <a:latin typeface="Times"/>
              </a:rPr>
              <a:t>There are national projects in progress in Ireland, Italy, Denmark and some in preparation in the UK, France. Outside Europe, Canada, USA, Australia, China, Japan have mapping project.The best example is the Irish INFOMAR project launched in 1999. They started with the deepest p</a:t>
            </a:r>
            <a:r>
              <a:rPr lang="en-US" altLang="ja-JP" smtClean="0">
                <a:latin typeface="Times"/>
                <a:cs typeface="ＭＳ Ｐゴシック"/>
              </a:rPr>
              <a:t>art</a:t>
            </a:r>
            <a:r>
              <a:rPr lang="en-US" smtClean="0">
                <a:latin typeface="Times"/>
              </a:rPr>
              <a:t> and now 80% of the Irish waters are mapped.</a:t>
            </a:r>
          </a:p>
          <a:p>
            <a:pPr eaLnBrk="1" hangingPunct="1"/>
            <a:r>
              <a:rPr lang="en-US" smtClean="0">
                <a:latin typeface="Times"/>
              </a:rPr>
              <a:t>But these are national initiatives and the EU has both </a:t>
            </a:r>
            <a:r>
              <a:rPr lang="en-US" altLang="ja-JP" smtClean="0">
                <a:latin typeface="Times"/>
                <a:cs typeface="ＭＳ Ｐゴシック"/>
              </a:rPr>
              <a:t>to promote an European  approach and to encourage national efforts.</a:t>
            </a:r>
            <a:endParaRPr lang="en-US" smtClean="0">
              <a:latin typeface="Time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1B3B6EE0-6DE3-4DC6-93BC-A6E123B1F8E2}" type="slidenum">
              <a:rPr lang="en-US" smtClean="0">
                <a:latin typeface="Times"/>
              </a:rPr>
              <a:pPr/>
              <a:t>26</a:t>
            </a:fld>
            <a:endParaRPr lang="en-US" smtClean="0">
              <a:latin typeface="Times"/>
            </a:endParaRPr>
          </a:p>
        </p:txBody>
      </p:sp>
      <p:sp>
        <p:nvSpPr>
          <p:cNvPr id="66562" name="Rectangle 2"/>
          <p:cNvSpPr>
            <a:spLocks noGrp="1" noRo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A9087034-DB14-4DB3-B165-62DDE98D8E56}" type="slidenum">
              <a:rPr lang="en-US" smtClean="0">
                <a:latin typeface="Times"/>
              </a:rPr>
              <a:pPr/>
              <a:t>27</a:t>
            </a:fld>
            <a:endParaRPr lang="en-US" smtClean="0">
              <a:latin typeface="Times"/>
            </a:endParaRPr>
          </a:p>
        </p:txBody>
      </p:sp>
      <p:sp>
        <p:nvSpPr>
          <p:cNvPr id="68610" name="Rectangle 2"/>
          <p:cNvSpPr>
            <a:spLocks noGrp="1" noRo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en-US" smtClean="0">
                <a:latin typeface="Times"/>
              </a:rPr>
              <a:t>Currently, there is no common catalogue at European scale. Some large marine institutions and hydrographic services maintain catalogues for their own data or at a national level.</a:t>
            </a:r>
          </a:p>
          <a:p>
            <a:pPr eaLnBrk="1" hangingPunct="1"/>
            <a:r>
              <a:rPr lang="en-US" smtClean="0">
                <a:latin typeface="Times"/>
              </a:rPr>
              <a:t>The coverage is variable according to provinces ; the image shows available maps. Deep French EEZ is fully covered ; the continental shelf coverage remains scarce due to lack of data or to unprocessed data.</a:t>
            </a:r>
          </a:p>
          <a:p>
            <a:pPr eaLnBrk="1" hangingPunct="1"/>
            <a:r>
              <a:rPr lang="en-US" smtClean="0">
                <a:latin typeface="Times"/>
              </a:rPr>
              <a:t>It is generally the same outline for the other countries.</a:t>
            </a:r>
          </a:p>
          <a:p>
            <a:pPr eaLnBrk="1" hangingPunct="1"/>
            <a:endParaRPr lang="en-US" smtClean="0">
              <a:latin typeface="Times"/>
            </a:endParaRPr>
          </a:p>
          <a:p>
            <a:pPr eaLnBrk="1" hangingPunct="1"/>
            <a:r>
              <a:rPr lang="en-US" smtClean="0">
                <a:latin typeface="Times"/>
              </a:rPr>
              <a:t>So, we need to find existing data, to identify the gaps and to acquire information through sea surveys.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AB8847E5-D022-4B3C-AC30-EF0511AB5045}" type="slidenum">
              <a:rPr lang="en-US" smtClean="0">
                <a:latin typeface="Times"/>
              </a:rPr>
              <a:pPr/>
              <a:t>28</a:t>
            </a:fld>
            <a:endParaRPr lang="en-US" smtClean="0">
              <a:latin typeface="Times"/>
            </a:endParaRPr>
          </a:p>
        </p:txBody>
      </p:sp>
      <p:sp>
        <p:nvSpPr>
          <p:cNvPr id="70658" name="Rectangle 2"/>
          <p:cNvSpPr>
            <a:spLocks noGrp="1" noRo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98AF502D-AAC2-493D-BD0D-6B55C17F2B87}" type="slidenum">
              <a:rPr lang="en-US" smtClean="0">
                <a:latin typeface="Times"/>
              </a:rPr>
              <a:pPr/>
              <a:t>29</a:t>
            </a:fld>
            <a:endParaRPr lang="en-US" smtClean="0">
              <a:latin typeface="Times"/>
            </a:endParaRPr>
          </a:p>
        </p:txBody>
      </p:sp>
      <p:sp>
        <p:nvSpPr>
          <p:cNvPr id="72706" name="Rectangle 2"/>
          <p:cNvSpPr>
            <a:spLocks noGrp="1" noRo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7A4838B3-AE14-489E-A066-3DC6E1F27860}" type="slidenum">
              <a:rPr lang="en-US" smtClean="0">
                <a:latin typeface="Times"/>
              </a:rPr>
              <a:pPr/>
              <a:t>3</a:t>
            </a:fld>
            <a:endParaRPr lang="en-US" smtClean="0">
              <a:latin typeface="Times"/>
            </a:endParaRPr>
          </a:p>
        </p:txBody>
      </p:sp>
      <p:sp>
        <p:nvSpPr>
          <p:cNvPr id="19458" name="Rectangle 2"/>
          <p:cNvSpPr>
            <a:spLocks noGrp="1" noRo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5CD3E566-1315-4155-9334-69E65960079E}" type="slidenum">
              <a:rPr lang="en-US" smtClean="0">
                <a:latin typeface="Times"/>
              </a:rPr>
              <a:pPr/>
              <a:t>30</a:t>
            </a:fld>
            <a:endParaRPr lang="en-US" smtClean="0">
              <a:latin typeface="Times"/>
            </a:endParaRPr>
          </a:p>
        </p:txBody>
      </p:sp>
      <p:sp>
        <p:nvSpPr>
          <p:cNvPr id="74754" name="Rectangle 2"/>
          <p:cNvSpPr>
            <a:spLocks noGrp="1" noRo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smtClean="0">
                <a:latin typeface="Times"/>
              </a:rPr>
              <a:t>In conclusion, there are many reasons for sea-bed mapping, deadlines are very close, gaps are mainly on the shelf but we have to keep in mind that sea acquisition is a very slow process.</a:t>
            </a:r>
          </a:p>
          <a:p>
            <a:pPr eaLnBrk="1" hangingPunct="1"/>
            <a:r>
              <a:rPr lang="fr-FR" smtClean="0">
                <a:latin typeface="Times"/>
              </a:rPr>
              <a:t>Thank you for your attention.</a:t>
            </a:r>
          </a:p>
          <a:p>
            <a:pPr eaLnBrk="1" hangingPunct="1"/>
            <a:endParaRPr lang="fr-FR" smtClean="0">
              <a:latin typeface="Times"/>
            </a:endParaRPr>
          </a:p>
          <a:p>
            <a:pPr eaLnBrk="1" hangingPunct="1"/>
            <a:endParaRPr lang="fr-FR" smtClean="0">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CD652F4-85D0-4E17-B4B3-77470809FEA6}" type="slidenum">
              <a:rPr lang="en-US" smtClean="0">
                <a:latin typeface="Times"/>
              </a:rPr>
              <a:pPr/>
              <a:t>4</a:t>
            </a:fld>
            <a:endParaRPr lang="en-US" smtClean="0">
              <a:latin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284E0B44-1E86-4A89-ACD6-80D119E488AA}" type="slidenum">
              <a:rPr lang="en-US" smtClean="0">
                <a:latin typeface="Times"/>
              </a:rPr>
              <a:pPr/>
              <a:t>5</a:t>
            </a:fld>
            <a:endParaRPr lang="en-US" smtClean="0">
              <a:latin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B3B71B63-3AE5-4DE9-A675-9FC0CE5A305C}" type="slidenum">
              <a:rPr lang="en-US" smtClean="0">
                <a:latin typeface="Times"/>
              </a:rPr>
              <a:pPr/>
              <a:t>6</a:t>
            </a:fld>
            <a:endParaRPr lang="en-US" smtClean="0">
              <a:latin typeface="Times"/>
            </a:endParaRPr>
          </a:p>
        </p:txBody>
      </p:sp>
      <p:sp>
        <p:nvSpPr>
          <p:cNvPr id="25602" name="Rectangle 2"/>
          <p:cNvSpPr>
            <a:spLocks noGrp="1" noRo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smtClean="0">
                <a:latin typeface="Times"/>
              </a:rPr>
              <a:t>This image is not of worms and microorganisms. The white spots are aerial viewed fishing vessels and the plumes are sediment trails due to the action of gear on the sea-bed. They fish benthic fishes and prawns.  The usual habitat is muddy sand. A study of the main fishing area off France “la grande Vasière” over the last 30 years has shown that muddy fraction decreases, meaning a change in the characteristics of the habitat and  potential danger for the biomasse. The quantification of the resuspended sediment shows that the anthropogenic factor represents 20 to 50 % of the natural factor.</a:t>
            </a:r>
          </a:p>
          <a:p>
            <a:pPr eaLnBrk="1" hangingPunct="1"/>
            <a:r>
              <a:rPr lang="en-US" smtClean="0">
                <a:latin typeface="Times"/>
              </a:rPr>
              <a:t>To understand the processes we have to know where the mud goes ?</a:t>
            </a:r>
          </a:p>
          <a:p>
            <a:pPr eaLnBrk="1" hangingPunct="1"/>
            <a:endParaRPr lang="en-US" smtClean="0">
              <a:latin typeface="Times"/>
            </a:endParaRPr>
          </a:p>
          <a:p>
            <a:pPr eaLnBrk="1" hangingPunct="1"/>
            <a:endParaRPr lang="en-US" smtClean="0">
              <a:latin typeface="Times"/>
            </a:endParaRPr>
          </a:p>
          <a:p>
            <a:pPr eaLnBrk="1" hangingPunct="1"/>
            <a:endParaRPr lang="en-US" smtClean="0">
              <a:latin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B83A97E9-4829-4D92-B980-F78D9C1688E7}" type="slidenum">
              <a:rPr lang="en-US" smtClean="0">
                <a:latin typeface="Times"/>
              </a:rPr>
              <a:pPr/>
              <a:t>7</a:t>
            </a:fld>
            <a:endParaRPr lang="en-US" smtClean="0">
              <a:latin typeface="Times"/>
            </a:endParaRPr>
          </a:p>
        </p:txBody>
      </p:sp>
      <p:sp>
        <p:nvSpPr>
          <p:cNvPr id="27650" name="Rectangle 2"/>
          <p:cNvSpPr>
            <a:spLocks noGrp="1" noRo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US" smtClean="0">
                <a:latin typeface="Times"/>
              </a:rPr>
              <a:t>Currently, we haven’t the answer because there is a lack of accurate sea-bed maps.</a:t>
            </a:r>
          </a:p>
          <a:p>
            <a:pPr eaLnBrk="1" hangingPunct="1"/>
            <a:r>
              <a:rPr lang="en-US" smtClean="0">
                <a:latin typeface="Times"/>
              </a:rPr>
              <a:t>Here is the sea-bed map of the area drawn in the 90’s : the geologist has interpolated limits from samples.</a:t>
            </a:r>
          </a:p>
          <a:p>
            <a:pPr eaLnBrk="1" hangingPunct="1"/>
            <a:r>
              <a:rPr lang="en-US" smtClean="0">
                <a:latin typeface="Times"/>
              </a:rPr>
              <a:t>The new mapping approach with acoustic tools consists in determining the limits of homogeneous facies and then calibrating them thanks to samples. The spatial distribution of sediment looks quite different</a:t>
            </a:r>
          </a:p>
          <a:p>
            <a:pPr eaLnBrk="1" hangingPunct="1"/>
            <a:r>
              <a:rPr lang="en-US" smtClean="0">
                <a:latin typeface="Times"/>
              </a:rPr>
              <a:t>The comparison with a subsequent  survey should allow to determine if the habitat is in erosion or not.</a:t>
            </a:r>
          </a:p>
          <a:p>
            <a:pPr eaLnBrk="1" hangingPunct="1"/>
            <a:r>
              <a:rPr lang="en-US" smtClean="0">
                <a:latin typeface="Times"/>
              </a:rPr>
              <a:t>So accurate maps help to better understand the biological or  geological processes and also to better manage fisheries.</a:t>
            </a:r>
          </a:p>
          <a:p>
            <a:pPr eaLnBrk="1" hangingPunct="1"/>
            <a:endParaRPr lang="en-US"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15A49F38-56AF-4164-B361-328EE24A7F23}" type="slidenum">
              <a:rPr lang="en-US" smtClean="0">
                <a:latin typeface="Times"/>
              </a:rPr>
              <a:pPr/>
              <a:t>8</a:t>
            </a:fld>
            <a:endParaRPr lang="en-US" smtClean="0">
              <a:latin typeface="Times"/>
            </a:endParaRPr>
          </a:p>
        </p:txBody>
      </p:sp>
      <p:sp>
        <p:nvSpPr>
          <p:cNvPr id="29698" name="Rectangle 2"/>
          <p:cNvSpPr>
            <a:spLocks noGrp="1" noRo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r>
              <a:rPr lang="en-US" smtClean="0">
                <a:latin typeface="Times"/>
              </a:rPr>
              <a:t>This is also illustrated by a Canadian study. an accurate map of the nature of the sea-bed  allowed fishermen to use light gear and consequently to reduce by 75% environmental disturbance.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85F0839F-5F20-4C7E-8192-219E99E723FB}" type="slidenum">
              <a:rPr lang="en-US" smtClean="0">
                <a:latin typeface="Times"/>
              </a:rPr>
              <a:pPr/>
              <a:t>9</a:t>
            </a:fld>
            <a:endParaRPr lang="en-US" smtClean="0">
              <a:latin typeface="Times"/>
            </a:endParaRPr>
          </a:p>
        </p:txBody>
      </p:sp>
      <p:sp>
        <p:nvSpPr>
          <p:cNvPr id="31746" name="Rectangle 2"/>
          <p:cNvSpPr>
            <a:spLocks noGrp="1" noRo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7" name="Rectangle 6"/>
          <p:cNvSpPr>
            <a:spLocks noGrp="1" noChangeArrowheads="1"/>
          </p:cNvSpPr>
          <p:nvPr>
            <p:ph type="sldNum" sz="quarter" idx="13"/>
          </p:nvPr>
        </p:nvSpPr>
        <p:spPr>
          <a:ln/>
        </p:spPr>
        <p:txBody>
          <a:bodyPr/>
          <a:lstStyle>
            <a:lvl1pPr>
              <a:defRPr/>
            </a:lvl1pPr>
          </a:lstStyle>
          <a:p>
            <a:pPr>
              <a:defRPr/>
            </a:pPr>
            <a:fld id="{3C27C2C0-47D0-4DA3-A06B-23102C5C00D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7" name="Rectangle 6"/>
          <p:cNvSpPr>
            <a:spLocks noGrp="1" noChangeArrowheads="1"/>
          </p:cNvSpPr>
          <p:nvPr>
            <p:ph type="sldNum" sz="quarter" idx="13"/>
          </p:nvPr>
        </p:nvSpPr>
        <p:spPr>
          <a:ln/>
        </p:spPr>
        <p:txBody>
          <a:bodyPr/>
          <a:lstStyle>
            <a:lvl1pPr>
              <a:defRPr/>
            </a:lvl1pPr>
          </a:lstStyle>
          <a:p>
            <a:pPr>
              <a:defRPr/>
            </a:pPr>
            <a:fld id="{B5EE8A1A-9093-453F-A663-1CD7A3D4FF7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8750" y="520700"/>
            <a:ext cx="1949450" cy="5575300"/>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660400" y="520700"/>
            <a:ext cx="5695950" cy="557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7" name="Rectangle 6"/>
          <p:cNvSpPr>
            <a:spLocks noGrp="1" noChangeArrowheads="1"/>
          </p:cNvSpPr>
          <p:nvPr>
            <p:ph type="sldNum" sz="quarter" idx="13"/>
          </p:nvPr>
        </p:nvSpPr>
        <p:spPr>
          <a:ln/>
        </p:spPr>
        <p:txBody>
          <a:bodyPr/>
          <a:lstStyle>
            <a:lvl1pPr>
              <a:defRPr/>
            </a:lvl1pPr>
          </a:lstStyle>
          <a:p>
            <a:pPr>
              <a:defRPr/>
            </a:pPr>
            <a:fld id="{6E758578-7096-46EF-AD53-9A30B28DFFF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7" name="Rectangle 6"/>
          <p:cNvSpPr>
            <a:spLocks noGrp="1" noChangeArrowheads="1"/>
          </p:cNvSpPr>
          <p:nvPr>
            <p:ph type="sldNum" sz="quarter" idx="13"/>
          </p:nvPr>
        </p:nvSpPr>
        <p:spPr>
          <a:ln/>
        </p:spPr>
        <p:txBody>
          <a:bodyPr/>
          <a:lstStyle>
            <a:lvl1pPr>
              <a:defRPr/>
            </a:lvl1pPr>
          </a:lstStyle>
          <a:p>
            <a:pPr>
              <a:defRPr/>
            </a:pPr>
            <a:fld id="{AD2D0641-49D5-49FD-8ECC-724FBCB2F6C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dt" sz="half" idx="11"/>
          </p:nvPr>
        </p:nvSpPr>
        <p:spPr>
          <a:ln/>
        </p:spPr>
        <p:txBody>
          <a:bodyPr/>
          <a:lstStyle>
            <a:lvl1pPr>
              <a:defRPr/>
            </a:lvl1pPr>
          </a:lstStyle>
          <a:p>
            <a:pPr>
              <a:defRPr/>
            </a:pPr>
            <a:endParaRPr lang="en-US"/>
          </a:p>
        </p:txBody>
      </p:sp>
      <p:sp>
        <p:nvSpPr>
          <p:cNvPr id="6"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7" name="Rectangle 6"/>
          <p:cNvSpPr>
            <a:spLocks noGrp="1" noChangeArrowheads="1"/>
          </p:cNvSpPr>
          <p:nvPr>
            <p:ph type="sldNum" sz="quarter" idx="13"/>
          </p:nvPr>
        </p:nvSpPr>
        <p:spPr>
          <a:ln/>
        </p:spPr>
        <p:txBody>
          <a:bodyPr/>
          <a:lstStyle>
            <a:lvl1pPr>
              <a:defRPr/>
            </a:lvl1pPr>
          </a:lstStyle>
          <a:p>
            <a:pPr>
              <a:defRPr/>
            </a:pPr>
            <a:fld id="{D08267CD-7FF8-4B2E-990C-CB9317EA6E5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660400" y="1663700"/>
            <a:ext cx="3810000" cy="443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22800" y="1663700"/>
            <a:ext cx="3810000" cy="443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dt" sz="half" idx="11"/>
          </p:nvPr>
        </p:nvSpPr>
        <p:spPr>
          <a:ln/>
        </p:spPr>
        <p:txBody>
          <a:bodyPr/>
          <a:lstStyle>
            <a:lvl1pPr>
              <a:defRPr/>
            </a:lvl1pPr>
          </a:lstStyle>
          <a:p>
            <a:pPr>
              <a:defRPr/>
            </a:pPr>
            <a:endParaRPr lang="en-US"/>
          </a:p>
        </p:txBody>
      </p:sp>
      <p:sp>
        <p:nvSpPr>
          <p:cNvPr id="7"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8" name="Rectangle 6"/>
          <p:cNvSpPr>
            <a:spLocks noGrp="1" noChangeArrowheads="1"/>
          </p:cNvSpPr>
          <p:nvPr>
            <p:ph type="sldNum" sz="quarter" idx="13"/>
          </p:nvPr>
        </p:nvSpPr>
        <p:spPr>
          <a:ln/>
        </p:spPr>
        <p:txBody>
          <a:bodyPr/>
          <a:lstStyle>
            <a:lvl1pPr>
              <a:defRPr/>
            </a:lvl1pPr>
          </a:lstStyle>
          <a:p>
            <a:pPr>
              <a:defRPr/>
            </a:pPr>
            <a:fld id="{38D23BC4-6298-4615-84A5-FE666D4AB5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dt" sz="half" idx="11"/>
          </p:nvPr>
        </p:nvSpPr>
        <p:spPr>
          <a:ln/>
        </p:spPr>
        <p:txBody>
          <a:bodyPr/>
          <a:lstStyle>
            <a:lvl1pPr>
              <a:defRPr/>
            </a:lvl1pPr>
          </a:lstStyle>
          <a:p>
            <a:pPr>
              <a:defRPr/>
            </a:pPr>
            <a:endParaRPr lang="en-US"/>
          </a:p>
        </p:txBody>
      </p:sp>
      <p:sp>
        <p:nvSpPr>
          <p:cNvPr id="9"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10" name="Rectangle 6"/>
          <p:cNvSpPr>
            <a:spLocks noGrp="1" noChangeArrowheads="1"/>
          </p:cNvSpPr>
          <p:nvPr>
            <p:ph type="sldNum" sz="quarter" idx="13"/>
          </p:nvPr>
        </p:nvSpPr>
        <p:spPr>
          <a:ln/>
        </p:spPr>
        <p:txBody>
          <a:bodyPr/>
          <a:lstStyle>
            <a:lvl1pPr>
              <a:defRPr/>
            </a:lvl1pPr>
          </a:lstStyle>
          <a:p>
            <a:pPr>
              <a:defRPr/>
            </a:pPr>
            <a:fld id="{051C2B2F-9441-4BA4-B0F9-E98D8E8D4FA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dt" sz="half" idx="11"/>
          </p:nvPr>
        </p:nvSpPr>
        <p:spPr>
          <a:ln/>
        </p:spPr>
        <p:txBody>
          <a:bodyPr/>
          <a:lstStyle>
            <a:lvl1pPr>
              <a:defRPr/>
            </a:lvl1pPr>
          </a:lstStyle>
          <a:p>
            <a:pPr>
              <a:defRPr/>
            </a:pPr>
            <a:endParaRPr lang="en-US"/>
          </a:p>
        </p:txBody>
      </p:sp>
      <p:sp>
        <p:nvSpPr>
          <p:cNvPr id="5"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6" name="Rectangle 6"/>
          <p:cNvSpPr>
            <a:spLocks noGrp="1" noChangeArrowheads="1"/>
          </p:cNvSpPr>
          <p:nvPr>
            <p:ph type="sldNum" sz="quarter" idx="13"/>
          </p:nvPr>
        </p:nvSpPr>
        <p:spPr>
          <a:ln/>
        </p:spPr>
        <p:txBody>
          <a:bodyPr/>
          <a:lstStyle>
            <a:lvl1pPr>
              <a:defRPr/>
            </a:lvl1pPr>
          </a:lstStyle>
          <a:p>
            <a:pPr>
              <a:defRPr/>
            </a:pPr>
            <a:fld id="{11572E02-6C4E-49D1-B7F4-B782373C02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dt" sz="half" idx="11"/>
          </p:nvPr>
        </p:nvSpPr>
        <p:spPr>
          <a:ln/>
        </p:spPr>
        <p:txBody>
          <a:bodyPr/>
          <a:lstStyle>
            <a:lvl1pPr>
              <a:defRPr/>
            </a:lvl1pPr>
          </a:lstStyle>
          <a:p>
            <a:pPr>
              <a:defRPr/>
            </a:pPr>
            <a:endParaRPr lang="en-US"/>
          </a:p>
        </p:txBody>
      </p:sp>
      <p:sp>
        <p:nvSpPr>
          <p:cNvPr id="4"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5" name="Rectangle 6"/>
          <p:cNvSpPr>
            <a:spLocks noGrp="1" noChangeArrowheads="1"/>
          </p:cNvSpPr>
          <p:nvPr>
            <p:ph type="sldNum" sz="quarter" idx="13"/>
          </p:nvPr>
        </p:nvSpPr>
        <p:spPr>
          <a:ln/>
        </p:spPr>
        <p:txBody>
          <a:bodyPr/>
          <a:lstStyle>
            <a:lvl1pPr>
              <a:defRPr/>
            </a:lvl1pPr>
          </a:lstStyle>
          <a:p>
            <a:pPr>
              <a:defRPr/>
            </a:pPr>
            <a:fld id="{7D5C5EB2-FCEA-4B09-9C88-CDEC9651643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dt" sz="half" idx="11"/>
          </p:nvPr>
        </p:nvSpPr>
        <p:spPr>
          <a:ln/>
        </p:spPr>
        <p:txBody>
          <a:bodyPr/>
          <a:lstStyle>
            <a:lvl1pPr>
              <a:defRPr/>
            </a:lvl1pPr>
          </a:lstStyle>
          <a:p>
            <a:pPr>
              <a:defRPr/>
            </a:pPr>
            <a:endParaRPr lang="en-US"/>
          </a:p>
        </p:txBody>
      </p:sp>
      <p:sp>
        <p:nvSpPr>
          <p:cNvPr id="7"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8" name="Rectangle 6"/>
          <p:cNvSpPr>
            <a:spLocks noGrp="1" noChangeArrowheads="1"/>
          </p:cNvSpPr>
          <p:nvPr>
            <p:ph type="sldNum" sz="quarter" idx="13"/>
          </p:nvPr>
        </p:nvSpPr>
        <p:spPr>
          <a:ln/>
        </p:spPr>
        <p:txBody>
          <a:bodyPr/>
          <a:lstStyle>
            <a:lvl1pPr>
              <a:defRPr/>
            </a:lvl1pPr>
          </a:lstStyle>
          <a:p>
            <a:pPr>
              <a:defRPr/>
            </a:pPr>
            <a:fld id="{57851D23-DBDC-4D31-BFBC-2B78A21C9AA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dt" sz="half" idx="11"/>
          </p:nvPr>
        </p:nvSpPr>
        <p:spPr>
          <a:ln/>
        </p:spPr>
        <p:txBody>
          <a:bodyPr/>
          <a:lstStyle>
            <a:lvl1pPr>
              <a:defRPr/>
            </a:lvl1pPr>
          </a:lstStyle>
          <a:p>
            <a:pPr>
              <a:defRPr/>
            </a:pPr>
            <a:endParaRPr lang="en-US"/>
          </a:p>
        </p:txBody>
      </p:sp>
      <p:sp>
        <p:nvSpPr>
          <p:cNvPr id="7" name="Rectangle 5"/>
          <p:cNvSpPr>
            <a:spLocks noGrp="1" noChangeArrowheads="1"/>
          </p:cNvSpPr>
          <p:nvPr>
            <p:ph type="ftr" sz="quarter" idx="12"/>
          </p:nvPr>
        </p:nvSpPr>
        <p:spPr>
          <a:ln/>
        </p:spPr>
        <p:txBody>
          <a:bodyPr/>
          <a:lstStyle>
            <a:lvl1pPr>
              <a:defRPr/>
            </a:lvl1pPr>
          </a:lstStyle>
          <a:p>
            <a:pPr>
              <a:defRPr/>
            </a:pPr>
            <a:r>
              <a:rPr lang="en-US"/>
              <a:t>Marine Research Infrastructure - Ostende - 6 June 2011</a:t>
            </a:r>
          </a:p>
        </p:txBody>
      </p:sp>
      <p:sp>
        <p:nvSpPr>
          <p:cNvPr id="8" name="Rectangle 6"/>
          <p:cNvSpPr>
            <a:spLocks noGrp="1" noChangeArrowheads="1"/>
          </p:cNvSpPr>
          <p:nvPr>
            <p:ph type="sldNum" sz="quarter" idx="13"/>
          </p:nvPr>
        </p:nvSpPr>
        <p:spPr>
          <a:ln/>
        </p:spPr>
        <p:txBody>
          <a:bodyPr/>
          <a:lstStyle>
            <a:lvl1pPr>
              <a:defRPr/>
            </a:lvl1pPr>
          </a:lstStyle>
          <a:p>
            <a:pPr>
              <a:defRPr/>
            </a:pPr>
            <a:fld id="{6A4A3F7B-7CB9-47DF-B246-DFED1AF451F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520700"/>
            <a:ext cx="77724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8" name="Rectangle 3"/>
          <p:cNvSpPr>
            <a:spLocks noGrp="1" noChangeArrowheads="1"/>
          </p:cNvSpPr>
          <p:nvPr>
            <p:ph type="body" idx="1"/>
          </p:nvPr>
        </p:nvSpPr>
        <p:spPr bwMode="auto">
          <a:xfrm>
            <a:off x="660400" y="1663700"/>
            <a:ext cx="7772400" cy="4432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 name="Rectangle 4"/>
          <p:cNvSpPr>
            <a:spLocks noGrp="1" noChangeArrowheads="1"/>
          </p:cNvSpPr>
          <p:nvPr>
            <p:ph type="dt" sz="half" idx="2"/>
          </p:nvPr>
        </p:nvSpPr>
        <p:spPr bwMode="auto">
          <a:xfrm>
            <a:off x="114300" y="6350000"/>
            <a:ext cx="411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i="1">
                <a:solidFill>
                  <a:srgbClr val="BBB590"/>
                </a:solidFill>
                <a:latin typeface="Arial" charset="0"/>
              </a:defRPr>
            </a:lvl1pPr>
          </a:lstStyle>
          <a:p>
            <a:pPr>
              <a:defRPr/>
            </a:pPr>
            <a:endParaRPr lang="en-US"/>
          </a:p>
        </p:txBody>
      </p:sp>
      <p:sp>
        <p:nvSpPr>
          <p:cNvPr id="3" name="Rectangle 4"/>
          <p:cNvSpPr>
            <a:spLocks noGrp="1" noChangeArrowheads="1"/>
          </p:cNvSpPr>
          <p:nvPr>
            <p:ph type="dt" sz="half" idx="2"/>
          </p:nvPr>
        </p:nvSpPr>
        <p:spPr bwMode="auto">
          <a:xfrm>
            <a:off x="114300" y="6350000"/>
            <a:ext cx="4114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i="1">
                <a:solidFill>
                  <a:srgbClr val="BBB59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165100" y="6400800"/>
            <a:ext cx="59563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i="1">
                <a:solidFill>
                  <a:srgbClr val="BBB590"/>
                </a:solidFill>
                <a:latin typeface="Arial" charset="0"/>
              </a:defRPr>
            </a:lvl1pPr>
          </a:lstStyle>
          <a:p>
            <a:pPr>
              <a:defRPr/>
            </a:pPr>
            <a:r>
              <a:rPr lang="en-US"/>
              <a:t>Marine Research Infrastructure - Ostende - 6 June 2011</a:t>
            </a:r>
          </a:p>
        </p:txBody>
      </p:sp>
      <p:sp>
        <p:nvSpPr>
          <p:cNvPr id="1030" name="Rectangle 6"/>
          <p:cNvSpPr>
            <a:spLocks noGrp="1" noChangeArrowheads="1"/>
          </p:cNvSpPr>
          <p:nvPr>
            <p:ph type="sldNum" sz="quarter" idx="4"/>
          </p:nvPr>
        </p:nvSpPr>
        <p:spPr bwMode="auto">
          <a:xfrm>
            <a:off x="7162800" y="63500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i="1">
                <a:solidFill>
                  <a:srgbClr val="BBB590"/>
                </a:solidFill>
                <a:latin typeface="Arial" charset="0"/>
              </a:defRPr>
            </a:lvl1pPr>
          </a:lstStyle>
          <a:p>
            <a:pPr>
              <a:defRPr/>
            </a:pPr>
            <a:fld id="{A3EF8496-F752-4F3E-BBA5-031E74677C7F}" type="slidenum">
              <a:rPr lang="en-US"/>
              <a:pPr>
                <a:defRPr/>
              </a:pPr>
              <a:t>‹#›</a:t>
            </a:fld>
            <a:endParaRPr lang="en-US"/>
          </a:p>
        </p:txBody>
      </p:sp>
      <p:sp>
        <p:nvSpPr>
          <p:cNvPr id="1036" name="Rectangle 12"/>
          <p:cNvSpPr>
            <a:spLocks noChangeArrowheads="1"/>
          </p:cNvSpPr>
          <p:nvPr/>
        </p:nvSpPr>
        <p:spPr bwMode="auto">
          <a:xfrm>
            <a:off x="0" y="285750"/>
            <a:ext cx="7377113" cy="42863"/>
          </a:xfrm>
          <a:prstGeom prst="rect">
            <a:avLst/>
          </a:prstGeom>
          <a:solidFill>
            <a:srgbClr val="FFFE29"/>
          </a:solidFill>
          <a:ln w="9525">
            <a:solidFill>
              <a:srgbClr val="FFFE29"/>
            </a:solidFill>
            <a:miter lim="800000"/>
            <a:headEnd/>
            <a:tailEnd/>
          </a:ln>
          <a:effectLst/>
        </p:spPr>
        <p:txBody>
          <a:bodyPr wrap="none" anchor="ctr"/>
          <a:lstStyle/>
          <a:p>
            <a:pPr eaLnBrk="0" hangingPunct="0">
              <a:defRPr/>
            </a:pPr>
            <a:endParaRPr lang="fr-FR">
              <a:latin typeface="Times" charset="0"/>
            </a:endParaRPr>
          </a:p>
        </p:txBody>
      </p:sp>
      <p:pic>
        <p:nvPicPr>
          <p:cNvPr id="1033" name="Picture 20" descr="logo-Ifremer-g"/>
          <p:cNvPicPr>
            <a:picLocks noChangeAspect="1" noChangeArrowheads="1"/>
          </p:cNvPicPr>
          <p:nvPr userDrawn="1"/>
        </p:nvPicPr>
        <p:blipFill>
          <a:blip r:embed="rId14"/>
          <a:srcRect/>
          <a:stretch>
            <a:fillRect/>
          </a:stretch>
        </p:blipFill>
        <p:spPr bwMode="auto">
          <a:xfrm>
            <a:off x="7275513" y="142875"/>
            <a:ext cx="1804987" cy="344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dt="0"/>
  <p:txStyles>
    <p:titleStyle>
      <a:lvl1pPr algn="ctr" rtl="0" eaLnBrk="0" fontAlgn="base" hangingPunct="0">
        <a:spcBef>
          <a:spcPct val="0"/>
        </a:spcBef>
        <a:spcAft>
          <a:spcPct val="0"/>
        </a:spcAft>
        <a:defRPr sz="3200" b="1">
          <a:solidFill>
            <a:srgbClr val="FFF7C4"/>
          </a:solidFill>
          <a:latin typeface="+mj-lt"/>
          <a:ea typeface="+mj-ea"/>
          <a:cs typeface="+mj-cs"/>
        </a:defRPr>
      </a:lvl1pPr>
      <a:lvl2pPr algn="ctr" rtl="0" eaLnBrk="0" fontAlgn="base" hangingPunct="0">
        <a:spcBef>
          <a:spcPct val="0"/>
        </a:spcBef>
        <a:spcAft>
          <a:spcPct val="0"/>
        </a:spcAft>
        <a:defRPr sz="3200" b="1">
          <a:solidFill>
            <a:srgbClr val="FFF7C4"/>
          </a:solidFill>
          <a:latin typeface="Times" charset="0"/>
        </a:defRPr>
      </a:lvl2pPr>
      <a:lvl3pPr algn="ctr" rtl="0" eaLnBrk="0" fontAlgn="base" hangingPunct="0">
        <a:spcBef>
          <a:spcPct val="0"/>
        </a:spcBef>
        <a:spcAft>
          <a:spcPct val="0"/>
        </a:spcAft>
        <a:defRPr sz="3200" b="1">
          <a:solidFill>
            <a:srgbClr val="FFF7C4"/>
          </a:solidFill>
          <a:latin typeface="Times" charset="0"/>
        </a:defRPr>
      </a:lvl3pPr>
      <a:lvl4pPr algn="ctr" rtl="0" eaLnBrk="0" fontAlgn="base" hangingPunct="0">
        <a:spcBef>
          <a:spcPct val="0"/>
        </a:spcBef>
        <a:spcAft>
          <a:spcPct val="0"/>
        </a:spcAft>
        <a:defRPr sz="3200" b="1">
          <a:solidFill>
            <a:srgbClr val="FFF7C4"/>
          </a:solidFill>
          <a:latin typeface="Times" charset="0"/>
        </a:defRPr>
      </a:lvl4pPr>
      <a:lvl5pPr algn="ctr" rtl="0" eaLnBrk="0" fontAlgn="base" hangingPunct="0">
        <a:spcBef>
          <a:spcPct val="0"/>
        </a:spcBef>
        <a:spcAft>
          <a:spcPct val="0"/>
        </a:spcAft>
        <a:defRPr sz="3200" b="1">
          <a:solidFill>
            <a:srgbClr val="FFF7C4"/>
          </a:solidFill>
          <a:latin typeface="Times" charset="0"/>
        </a:defRPr>
      </a:lvl5pPr>
      <a:lvl6pPr marL="457200" algn="ctr" rtl="0" fontAlgn="base">
        <a:spcBef>
          <a:spcPct val="0"/>
        </a:spcBef>
        <a:spcAft>
          <a:spcPct val="0"/>
        </a:spcAft>
        <a:defRPr sz="3200" b="1">
          <a:solidFill>
            <a:srgbClr val="FFF7C4"/>
          </a:solidFill>
          <a:latin typeface="Times" charset="0"/>
        </a:defRPr>
      </a:lvl6pPr>
      <a:lvl7pPr marL="914400" algn="ctr" rtl="0" fontAlgn="base">
        <a:spcBef>
          <a:spcPct val="0"/>
        </a:spcBef>
        <a:spcAft>
          <a:spcPct val="0"/>
        </a:spcAft>
        <a:defRPr sz="3200" b="1">
          <a:solidFill>
            <a:srgbClr val="FFF7C4"/>
          </a:solidFill>
          <a:latin typeface="Times" charset="0"/>
        </a:defRPr>
      </a:lvl7pPr>
      <a:lvl8pPr marL="1371600" algn="ctr" rtl="0" fontAlgn="base">
        <a:spcBef>
          <a:spcPct val="0"/>
        </a:spcBef>
        <a:spcAft>
          <a:spcPct val="0"/>
        </a:spcAft>
        <a:defRPr sz="3200" b="1">
          <a:solidFill>
            <a:srgbClr val="FFF7C4"/>
          </a:solidFill>
          <a:latin typeface="Times" charset="0"/>
        </a:defRPr>
      </a:lvl8pPr>
      <a:lvl9pPr marL="1828800" algn="ctr" rtl="0" fontAlgn="base">
        <a:spcBef>
          <a:spcPct val="0"/>
        </a:spcBef>
        <a:spcAft>
          <a:spcPct val="0"/>
        </a:spcAft>
        <a:defRPr sz="3200" b="1">
          <a:solidFill>
            <a:srgbClr val="FFF7C4"/>
          </a:solidFill>
          <a:latin typeface="Times" charset="0"/>
        </a:defRPr>
      </a:lvl9pPr>
    </p:titleStyle>
    <p:bodyStyle>
      <a:lvl1pPr marL="342900" indent="-342900" algn="l" rtl="0" eaLnBrk="0" fontAlgn="base" hangingPunct="0">
        <a:spcBef>
          <a:spcPct val="20000"/>
        </a:spcBef>
        <a:spcAft>
          <a:spcPct val="0"/>
        </a:spcAft>
        <a:buChar char="•"/>
        <a:defRPr sz="2800">
          <a:solidFill>
            <a:srgbClr val="FFF7C4"/>
          </a:solidFill>
          <a:latin typeface="+mn-lt"/>
          <a:ea typeface="+mn-ea"/>
          <a:cs typeface="+mn-cs"/>
        </a:defRPr>
      </a:lvl1pPr>
      <a:lvl2pPr marL="742950" indent="-285750" algn="l" rtl="0" eaLnBrk="0" fontAlgn="base" hangingPunct="0">
        <a:spcBef>
          <a:spcPct val="20000"/>
        </a:spcBef>
        <a:spcAft>
          <a:spcPct val="0"/>
        </a:spcAft>
        <a:buChar char="–"/>
        <a:defRPr sz="2400">
          <a:solidFill>
            <a:srgbClr val="FFF7C4"/>
          </a:solidFill>
          <a:latin typeface="+mn-lt"/>
        </a:defRPr>
      </a:lvl2pPr>
      <a:lvl3pPr marL="1143000" indent="-228600" algn="l" rtl="0" eaLnBrk="0" fontAlgn="base" hangingPunct="0">
        <a:spcBef>
          <a:spcPct val="20000"/>
        </a:spcBef>
        <a:spcAft>
          <a:spcPct val="0"/>
        </a:spcAft>
        <a:buChar char="•"/>
        <a:defRPr sz="2000">
          <a:solidFill>
            <a:srgbClr val="FFF7C4"/>
          </a:solidFill>
          <a:latin typeface="+mn-lt"/>
        </a:defRPr>
      </a:lvl3pPr>
      <a:lvl4pPr marL="1600200" indent="-228600" algn="l" rtl="0" eaLnBrk="0" fontAlgn="base" hangingPunct="0">
        <a:spcBef>
          <a:spcPct val="20000"/>
        </a:spcBef>
        <a:spcAft>
          <a:spcPct val="0"/>
        </a:spcAft>
        <a:buChar char="–"/>
        <a:defRPr sz="2000">
          <a:solidFill>
            <a:srgbClr val="FFF7C4"/>
          </a:solidFill>
          <a:latin typeface="+mn-lt"/>
        </a:defRPr>
      </a:lvl4pPr>
      <a:lvl5pPr marL="2057400" indent="-228600" algn="l" rtl="0" eaLnBrk="0" fontAlgn="base" hangingPunct="0">
        <a:spcBef>
          <a:spcPct val="20000"/>
        </a:spcBef>
        <a:spcAft>
          <a:spcPct val="0"/>
        </a:spcAft>
        <a:buChar char="»"/>
        <a:defRPr sz="2000">
          <a:solidFill>
            <a:srgbClr val="FFF7C4"/>
          </a:solidFill>
          <a:latin typeface="+mn-lt"/>
        </a:defRPr>
      </a:lvl5pPr>
      <a:lvl6pPr marL="2514600" indent="-228600" algn="l" rtl="0" fontAlgn="base">
        <a:spcBef>
          <a:spcPct val="20000"/>
        </a:spcBef>
        <a:spcAft>
          <a:spcPct val="0"/>
        </a:spcAft>
        <a:buChar char="»"/>
        <a:defRPr>
          <a:solidFill>
            <a:srgbClr val="FFF7C4"/>
          </a:solidFill>
          <a:latin typeface="+mn-lt"/>
        </a:defRPr>
      </a:lvl6pPr>
      <a:lvl7pPr marL="2971800" indent="-228600" algn="l" rtl="0" fontAlgn="base">
        <a:spcBef>
          <a:spcPct val="20000"/>
        </a:spcBef>
        <a:spcAft>
          <a:spcPct val="0"/>
        </a:spcAft>
        <a:buChar char="»"/>
        <a:defRPr>
          <a:solidFill>
            <a:srgbClr val="FFF7C4"/>
          </a:solidFill>
          <a:latin typeface="+mn-lt"/>
        </a:defRPr>
      </a:lvl7pPr>
      <a:lvl8pPr marL="3429000" indent="-228600" algn="l" rtl="0" fontAlgn="base">
        <a:spcBef>
          <a:spcPct val="20000"/>
        </a:spcBef>
        <a:spcAft>
          <a:spcPct val="0"/>
        </a:spcAft>
        <a:buChar char="»"/>
        <a:defRPr>
          <a:solidFill>
            <a:srgbClr val="FFF7C4"/>
          </a:solidFill>
          <a:latin typeface="+mn-lt"/>
        </a:defRPr>
      </a:lvl8pPr>
      <a:lvl9pPr marL="3886200" indent="-228600" algn="l" rtl="0" fontAlgn="base">
        <a:spcBef>
          <a:spcPct val="20000"/>
        </a:spcBef>
        <a:spcAft>
          <a:spcPct val="0"/>
        </a:spcAft>
        <a:buChar char="»"/>
        <a:defRPr>
          <a:solidFill>
            <a:srgbClr val="FFF7C4"/>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wm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0.jpeg"/><Relationship Id="rId7"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google.be/imgres?imgurl=http://www.satfuturis.com/wp-content/uploads/2009/07/Logo_GMES_saferworld.jpg&amp;imgrefurl=http://www.satfuturis.com/&amp;usg=__Y1n2SqpbJ2WRGsGFtnniITCiRY0=&amp;h=949&amp;w=1901&amp;sz=268&amp;hl=en&amp;start=2&amp;sig2=CCgzEG1xZGOwlV7LDRm20g&amp;zoom=1&amp;um=1&amp;itbs=1&amp;tbnid=dwlMXFUrERl-ZM:&amp;tbnh=75&amp;tbnw=150&amp;prev=/images?q=gmes+logo&amp;um=1&amp;hl=en&amp;sa=N&amp;rls=com.microsoft:*&amp;tbs=isch:1&amp;ei=6GOQTL7zKMTKOJPpydQM" TargetMode="External"/><Relationship Id="rId5" Type="http://schemas.openxmlformats.org/officeDocument/2006/relationships/image" Target="../media/image79.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w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file:///\\localhost\Users\jfb\Films%20&amp;%20Animations\CapBreton4.m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14338" name="Slide Number Placeholder 5"/>
          <p:cNvSpPr>
            <a:spLocks noGrp="1"/>
          </p:cNvSpPr>
          <p:nvPr>
            <p:ph type="sldNum" sz="quarter" idx="13"/>
          </p:nvPr>
        </p:nvSpPr>
        <p:spPr>
          <a:noFill/>
        </p:spPr>
        <p:txBody>
          <a:bodyPr/>
          <a:lstStyle/>
          <a:p>
            <a:fld id="{884DCD52-777D-4EEB-94BC-46609B290F46}" type="slidenum">
              <a:rPr lang="en-US" smtClean="0"/>
              <a:pPr/>
              <a:t>1</a:t>
            </a:fld>
            <a:endParaRPr lang="en-US" smtClean="0"/>
          </a:p>
        </p:txBody>
      </p:sp>
      <p:pic>
        <p:nvPicPr>
          <p:cNvPr id="14339" name="Picture 4" descr="NW-Europe3-tourne10"/>
          <p:cNvPicPr>
            <a:picLocks noChangeAspect="1" noChangeArrowheads="1"/>
          </p:cNvPicPr>
          <p:nvPr/>
        </p:nvPicPr>
        <p:blipFill>
          <a:blip r:embed="rId3">
            <a:clrChange>
              <a:clrFrom>
                <a:srgbClr val="FFFFFF"/>
              </a:clrFrom>
              <a:clrTo>
                <a:srgbClr val="FFFFFF">
                  <a:alpha val="0"/>
                </a:srgbClr>
              </a:clrTo>
            </a:clrChange>
          </a:blip>
          <a:srcRect l="3862" t="12366" r="4480" b="12366"/>
          <a:stretch>
            <a:fillRect/>
          </a:stretch>
        </p:blipFill>
        <p:spPr bwMode="auto">
          <a:xfrm rot="-99">
            <a:off x="4089400" y="3414713"/>
            <a:ext cx="5054600" cy="3060700"/>
          </a:xfrm>
          <a:prstGeom prst="rect">
            <a:avLst/>
          </a:prstGeom>
          <a:noFill/>
          <a:ln w="9525">
            <a:noFill/>
            <a:miter lim="800000"/>
            <a:headEnd/>
            <a:tailEnd/>
          </a:ln>
        </p:spPr>
      </p:pic>
      <p:sp>
        <p:nvSpPr>
          <p:cNvPr id="14340" name="Rectangle 2"/>
          <p:cNvSpPr>
            <a:spLocks noGrp="1" noChangeArrowheads="1"/>
          </p:cNvSpPr>
          <p:nvPr>
            <p:ph type="title"/>
          </p:nvPr>
        </p:nvSpPr>
        <p:spPr>
          <a:xfrm>
            <a:off x="685800" y="736600"/>
            <a:ext cx="7772400" cy="673100"/>
          </a:xfrm>
        </p:spPr>
        <p:txBody>
          <a:bodyPr/>
          <a:lstStyle/>
          <a:p>
            <a:pPr eaLnBrk="1" hangingPunct="1"/>
            <a:r>
              <a:rPr lang="en-US" sz="3600" smtClean="0"/>
              <a:t>Mapping of European sea-beds</a:t>
            </a:r>
            <a:br>
              <a:rPr lang="en-US" sz="3600" smtClean="0"/>
            </a:br>
            <a:r>
              <a:rPr lang="en-US" sz="3600" smtClean="0"/>
              <a:t>What for ? With what means ? </a:t>
            </a:r>
          </a:p>
        </p:txBody>
      </p:sp>
      <p:sp>
        <p:nvSpPr>
          <p:cNvPr id="14341" name="Rectangle 3"/>
          <p:cNvSpPr>
            <a:spLocks noGrp="1" noChangeArrowheads="1"/>
          </p:cNvSpPr>
          <p:nvPr>
            <p:ph type="body" idx="1"/>
          </p:nvPr>
        </p:nvSpPr>
        <p:spPr>
          <a:xfrm>
            <a:off x="158750" y="1885950"/>
            <a:ext cx="7759700" cy="3314700"/>
          </a:xfrm>
        </p:spPr>
        <p:txBody>
          <a:bodyPr/>
          <a:lstStyle/>
          <a:p>
            <a:pPr eaLnBrk="1" hangingPunct="1">
              <a:lnSpc>
                <a:spcPct val="90000"/>
              </a:lnSpc>
            </a:pPr>
            <a:r>
              <a:rPr lang="en-US" sz="2400" smtClean="0"/>
              <a:t>Why is sea-bed mapping important?</a:t>
            </a:r>
          </a:p>
          <a:p>
            <a:pPr lvl="1" eaLnBrk="1" hangingPunct="1">
              <a:lnSpc>
                <a:spcPct val="90000"/>
              </a:lnSpc>
            </a:pPr>
            <a:r>
              <a:rPr lang="en-US" sz="2000" smtClean="0"/>
              <a:t>Why do we need accurate maps ?</a:t>
            </a:r>
          </a:p>
          <a:p>
            <a:pPr lvl="1" eaLnBrk="1" hangingPunct="1">
              <a:lnSpc>
                <a:spcPct val="90000"/>
              </a:lnSpc>
            </a:pPr>
            <a:r>
              <a:rPr lang="en-US" sz="2000" smtClean="0"/>
              <a:t>Where should the Directives be applied ?</a:t>
            </a:r>
          </a:p>
          <a:p>
            <a:pPr lvl="1" eaLnBrk="1" hangingPunct="1">
              <a:lnSpc>
                <a:spcPct val="90000"/>
              </a:lnSpc>
            </a:pPr>
            <a:r>
              <a:rPr lang="en-US" sz="2000" smtClean="0"/>
              <a:t>For who ?</a:t>
            </a:r>
          </a:p>
          <a:p>
            <a:pPr eaLnBrk="1" hangingPunct="1">
              <a:lnSpc>
                <a:spcPct val="90000"/>
              </a:lnSpc>
            </a:pPr>
            <a:r>
              <a:rPr lang="en-US" sz="2400" smtClean="0"/>
              <a:t>What are the tools and products?</a:t>
            </a:r>
          </a:p>
          <a:p>
            <a:pPr eaLnBrk="1" hangingPunct="1">
              <a:lnSpc>
                <a:spcPct val="90000"/>
              </a:lnSpc>
            </a:pPr>
            <a:r>
              <a:rPr lang="en-US" sz="2400" smtClean="0"/>
              <a:t>Assessment of effort needed</a:t>
            </a:r>
          </a:p>
          <a:p>
            <a:pPr eaLnBrk="1" hangingPunct="1">
              <a:lnSpc>
                <a:spcPct val="90000"/>
              </a:lnSpc>
              <a:buFontTx/>
              <a:buNone/>
            </a:pPr>
            <a:r>
              <a:rPr lang="en-US" sz="2400" smtClean="0"/>
              <a:t>     and where are the gaps ?</a:t>
            </a:r>
          </a:p>
          <a:p>
            <a:pPr eaLnBrk="1" hangingPunct="1">
              <a:lnSpc>
                <a:spcPct val="90000"/>
              </a:lnSpc>
              <a:buFontTx/>
              <a:buNone/>
            </a:pPr>
            <a:r>
              <a:rPr lang="en-US" sz="2400" smtClean="0"/>
              <a:t> </a:t>
            </a:r>
          </a:p>
          <a:p>
            <a:pPr eaLnBrk="1" hangingPunct="1">
              <a:lnSpc>
                <a:spcPct val="90000"/>
              </a:lnSpc>
            </a:pPr>
            <a:r>
              <a:rPr lang="en-US" sz="2400" smtClean="0"/>
              <a:t>A European project ?</a:t>
            </a:r>
          </a:p>
        </p:txBody>
      </p:sp>
      <p:sp>
        <p:nvSpPr>
          <p:cNvPr id="14342" name="Rectangle 5"/>
          <p:cNvSpPr>
            <a:spLocks noChangeArrowheads="1"/>
          </p:cNvSpPr>
          <p:nvPr/>
        </p:nvSpPr>
        <p:spPr bwMode="auto">
          <a:xfrm>
            <a:off x="241300" y="5721350"/>
            <a:ext cx="2560638" cy="701675"/>
          </a:xfrm>
          <a:prstGeom prst="rect">
            <a:avLst/>
          </a:prstGeom>
          <a:noFill/>
          <a:ln w="9525">
            <a:noFill/>
            <a:miter lim="800000"/>
            <a:headEnd/>
            <a:tailEnd/>
          </a:ln>
        </p:spPr>
        <p:txBody>
          <a:bodyPr wrap="none">
            <a:spAutoFit/>
          </a:bodyPr>
          <a:lstStyle/>
          <a:p>
            <a:pPr eaLnBrk="0" hangingPunct="0"/>
            <a:r>
              <a:rPr lang="en-US">
                <a:solidFill>
                  <a:srgbClr val="FFF7C4"/>
                </a:solidFill>
              </a:rPr>
              <a:t>Jean-François Bourillet</a:t>
            </a:r>
          </a:p>
          <a:p>
            <a:pPr eaLnBrk="0" hangingPunct="0"/>
            <a:r>
              <a:rPr lang="en-US">
                <a:solidFill>
                  <a:srgbClr val="FFF7C4"/>
                </a:solidFill>
              </a:rPr>
              <a:t>marine geologist</a:t>
            </a:r>
          </a:p>
        </p:txBody>
      </p:sp>
      <p:pic>
        <p:nvPicPr>
          <p:cNvPr id="14343" name="Picture 6" descr="EM710-Banc four-extrait-vignette"/>
          <p:cNvPicPr>
            <a:picLocks noChangeAspect="1" noChangeArrowheads="1"/>
          </p:cNvPicPr>
          <p:nvPr/>
        </p:nvPicPr>
        <p:blipFill>
          <a:blip r:embed="rId4"/>
          <a:srcRect/>
          <a:stretch>
            <a:fillRect/>
          </a:stretch>
        </p:blipFill>
        <p:spPr bwMode="auto">
          <a:xfrm>
            <a:off x="5940425" y="1557338"/>
            <a:ext cx="2989263" cy="1639887"/>
          </a:xfrm>
          <a:prstGeom prst="rect">
            <a:avLst/>
          </a:prstGeom>
          <a:noFill/>
          <a:ln w="9525">
            <a:noFill/>
            <a:miter lim="800000"/>
            <a:headEnd/>
            <a:tailEnd/>
          </a:ln>
        </p:spPr>
      </p:pic>
      <p:sp>
        <p:nvSpPr>
          <p:cNvPr id="14344" name="Text Box 7"/>
          <p:cNvSpPr txBox="1">
            <a:spLocks noChangeArrowheads="1"/>
          </p:cNvSpPr>
          <p:nvPr/>
        </p:nvSpPr>
        <p:spPr bwMode="auto">
          <a:xfrm>
            <a:off x="7312025" y="3182938"/>
            <a:ext cx="1576388" cy="274637"/>
          </a:xfrm>
          <a:prstGeom prst="rect">
            <a:avLst/>
          </a:prstGeom>
          <a:noFill/>
          <a:ln w="9525">
            <a:noFill/>
            <a:miter lim="800000"/>
            <a:headEnd/>
            <a:tailEnd/>
          </a:ln>
        </p:spPr>
        <p:txBody>
          <a:bodyPr wrap="none">
            <a:spAutoFit/>
          </a:bodyPr>
          <a:lstStyle/>
          <a:p>
            <a:pPr eaLnBrk="0" hangingPunct="0"/>
            <a:r>
              <a:rPr lang="en-US" sz="1200">
                <a:solidFill>
                  <a:srgbClr val="FFF7C4"/>
                </a:solidFill>
              </a:rPr>
              <a:t>R/V Atalante - EM710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32770" name="Slide Number Placeholder 5"/>
          <p:cNvSpPr>
            <a:spLocks noGrp="1"/>
          </p:cNvSpPr>
          <p:nvPr>
            <p:ph type="sldNum" sz="quarter" idx="13"/>
          </p:nvPr>
        </p:nvSpPr>
        <p:spPr>
          <a:noFill/>
        </p:spPr>
        <p:txBody>
          <a:bodyPr/>
          <a:lstStyle/>
          <a:p>
            <a:fld id="{BCA78D3D-433A-4878-A3DC-89C84E7A2C41}" type="slidenum">
              <a:rPr lang="en-US" smtClean="0"/>
              <a:pPr/>
              <a:t>10</a:t>
            </a:fld>
            <a:endParaRPr lang="en-US" smtClean="0"/>
          </a:p>
        </p:txBody>
      </p:sp>
      <p:sp>
        <p:nvSpPr>
          <p:cNvPr id="32771" name="Rectangle 2"/>
          <p:cNvSpPr>
            <a:spLocks noGrp="1" noChangeArrowheads="1"/>
          </p:cNvSpPr>
          <p:nvPr>
            <p:ph type="title"/>
          </p:nvPr>
        </p:nvSpPr>
        <p:spPr>
          <a:xfrm>
            <a:off x="2628900" y="520700"/>
            <a:ext cx="5829300" cy="673100"/>
          </a:xfrm>
        </p:spPr>
        <p:txBody>
          <a:bodyPr/>
          <a:lstStyle/>
          <a:p>
            <a:pPr eaLnBrk="1" hangingPunct="1"/>
            <a:r>
              <a:rPr lang="en-US" smtClean="0"/>
              <a:t>Lessons from Geohab Atlas</a:t>
            </a:r>
          </a:p>
        </p:txBody>
      </p:sp>
      <p:sp>
        <p:nvSpPr>
          <p:cNvPr id="32772" name="Rectangle 3"/>
          <p:cNvSpPr>
            <a:spLocks noGrp="1" noChangeArrowheads="1"/>
          </p:cNvSpPr>
          <p:nvPr>
            <p:ph type="body" idx="1"/>
          </p:nvPr>
        </p:nvSpPr>
        <p:spPr>
          <a:xfrm>
            <a:off x="698500" y="1524000"/>
            <a:ext cx="7772400" cy="4432300"/>
          </a:xfrm>
        </p:spPr>
        <p:txBody>
          <a:bodyPr/>
          <a:lstStyle/>
          <a:p>
            <a:pPr eaLnBrk="1" hangingPunct="1"/>
            <a:r>
              <a:rPr lang="en-US" sz="2400" smtClean="0"/>
              <a:t>Atlas of seafloor geomorphic features and benthic habitats</a:t>
            </a:r>
          </a:p>
          <a:p>
            <a:pPr eaLnBrk="1" hangingPunct="1"/>
            <a:r>
              <a:rPr lang="en-US" sz="2400" smtClean="0"/>
              <a:t>57 case studies and a questionnaire (end of 2011)</a:t>
            </a:r>
          </a:p>
        </p:txBody>
      </p:sp>
      <p:pic>
        <p:nvPicPr>
          <p:cNvPr id="32773" name="Picture 4" descr="geohab_logo"/>
          <p:cNvPicPr>
            <a:picLocks noChangeAspect="1" noChangeArrowheads="1"/>
          </p:cNvPicPr>
          <p:nvPr/>
        </p:nvPicPr>
        <p:blipFill>
          <a:blip r:embed="rId3"/>
          <a:srcRect/>
          <a:stretch>
            <a:fillRect/>
          </a:stretch>
        </p:blipFill>
        <p:spPr bwMode="auto">
          <a:xfrm>
            <a:off x="0" y="573088"/>
            <a:ext cx="2630488" cy="665162"/>
          </a:xfrm>
          <a:prstGeom prst="rect">
            <a:avLst/>
          </a:prstGeom>
          <a:noFill/>
          <a:ln w="9525">
            <a:noFill/>
            <a:miter lim="800000"/>
            <a:headEnd/>
            <a:tailEnd/>
          </a:ln>
        </p:spPr>
      </p:pic>
      <p:pic>
        <p:nvPicPr>
          <p:cNvPr id="32774" name="Picture 5" descr="Geohab-atlas-ch64-fig8"/>
          <p:cNvPicPr>
            <a:picLocks noChangeAspect="1" noChangeArrowheads="1"/>
          </p:cNvPicPr>
          <p:nvPr/>
        </p:nvPicPr>
        <p:blipFill>
          <a:blip r:embed="rId4"/>
          <a:srcRect/>
          <a:stretch>
            <a:fillRect/>
          </a:stretch>
        </p:blipFill>
        <p:spPr bwMode="auto">
          <a:xfrm>
            <a:off x="76200" y="2925763"/>
            <a:ext cx="5400675" cy="3814762"/>
          </a:xfrm>
          <a:prstGeom prst="rect">
            <a:avLst/>
          </a:prstGeom>
          <a:noFill/>
          <a:ln w="9525">
            <a:noFill/>
            <a:miter lim="800000"/>
            <a:headEnd/>
            <a:tailEnd/>
          </a:ln>
        </p:spPr>
      </p:pic>
      <p:sp>
        <p:nvSpPr>
          <p:cNvPr id="32775" name="Rectangle 6"/>
          <p:cNvSpPr>
            <a:spLocks noChangeArrowheads="1"/>
          </p:cNvSpPr>
          <p:nvPr/>
        </p:nvSpPr>
        <p:spPr bwMode="auto">
          <a:xfrm>
            <a:off x="5580063" y="3694113"/>
            <a:ext cx="3563937" cy="2292350"/>
          </a:xfrm>
          <a:prstGeom prst="rect">
            <a:avLst/>
          </a:prstGeom>
          <a:noFill/>
          <a:ln w="9525">
            <a:noFill/>
            <a:miter lim="800000"/>
            <a:headEnd/>
            <a:tailEnd/>
          </a:ln>
        </p:spPr>
        <p:txBody>
          <a:bodyPr>
            <a:spAutoFit/>
          </a:bodyPr>
          <a:lstStyle/>
          <a:p>
            <a:pPr>
              <a:spcBef>
                <a:spcPct val="20000"/>
              </a:spcBef>
            </a:pPr>
            <a:r>
              <a:rPr lang="en-US" sz="1600">
                <a:solidFill>
                  <a:srgbClr val="FFF7C4"/>
                </a:solidFill>
              </a:rPr>
              <a:t>Harris, P.T., Baker, E.K., (in press). GeoHab Atlas of seafloor geomorphic features and benthic habitats - synthesis and lessons learned. In: Harris, P.T., Baker, E.K. (Eds.), Seafloor Geomorphology as Benthic Habitat: GeoHab Atlas of seafloor geomorphic features and benthic habitats. Elsevier, Amsterdam.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34818" name="Slide Number Placeholder 5"/>
          <p:cNvSpPr>
            <a:spLocks noGrp="1"/>
          </p:cNvSpPr>
          <p:nvPr>
            <p:ph type="sldNum" sz="quarter" idx="13"/>
          </p:nvPr>
        </p:nvSpPr>
        <p:spPr>
          <a:noFill/>
        </p:spPr>
        <p:txBody>
          <a:bodyPr/>
          <a:lstStyle/>
          <a:p>
            <a:fld id="{0942BD3F-6D87-4A1C-B7FB-DE73613F047C}" type="slidenum">
              <a:rPr lang="en-US" smtClean="0"/>
              <a:pPr/>
              <a:t>11</a:t>
            </a:fld>
            <a:endParaRPr lang="en-US" smtClean="0"/>
          </a:p>
        </p:txBody>
      </p:sp>
      <p:sp>
        <p:nvSpPr>
          <p:cNvPr id="34819" name="Rectangle 2"/>
          <p:cNvSpPr>
            <a:spLocks noGrp="1" noChangeArrowheads="1"/>
          </p:cNvSpPr>
          <p:nvPr>
            <p:ph type="title"/>
          </p:nvPr>
        </p:nvSpPr>
        <p:spPr>
          <a:xfrm>
            <a:off x="0" y="520700"/>
            <a:ext cx="9144000" cy="673100"/>
          </a:xfrm>
        </p:spPr>
        <p:txBody>
          <a:bodyPr/>
          <a:lstStyle/>
          <a:p>
            <a:pPr eaLnBrk="1" hangingPunct="1"/>
            <a:r>
              <a:rPr lang="en-US" sz="2800" smtClean="0"/>
              <a:t>Lessons from Geohab Atlas : What for?</a:t>
            </a:r>
          </a:p>
        </p:txBody>
      </p:sp>
      <p:pic>
        <p:nvPicPr>
          <p:cNvPr id="34820" name="Picture 4" descr="Geohab-atlas-ch64-fig5"/>
          <p:cNvPicPr>
            <a:picLocks noChangeAspect="1" noChangeArrowheads="1"/>
          </p:cNvPicPr>
          <p:nvPr/>
        </p:nvPicPr>
        <p:blipFill>
          <a:blip r:embed="rId3"/>
          <a:srcRect/>
          <a:stretch>
            <a:fillRect/>
          </a:stretch>
        </p:blipFill>
        <p:spPr bwMode="auto">
          <a:xfrm>
            <a:off x="782638" y="1508125"/>
            <a:ext cx="7119937" cy="3890963"/>
          </a:xfrm>
          <a:prstGeom prst="rect">
            <a:avLst/>
          </a:prstGeom>
          <a:noFill/>
          <a:ln w="9525">
            <a:noFill/>
            <a:miter lim="800000"/>
            <a:headEnd/>
            <a:tailEnd/>
          </a:ln>
        </p:spPr>
      </p:pic>
      <p:sp>
        <p:nvSpPr>
          <p:cNvPr id="34821" name="Rectangle 6"/>
          <p:cNvSpPr>
            <a:spLocks noGrp="1" noChangeArrowheads="1"/>
          </p:cNvSpPr>
          <p:nvPr>
            <p:ph type="body" idx="1"/>
          </p:nvPr>
        </p:nvSpPr>
        <p:spPr>
          <a:xfrm>
            <a:off x="5816600" y="5435600"/>
            <a:ext cx="2070100" cy="330200"/>
          </a:xfrm>
        </p:spPr>
        <p:txBody>
          <a:bodyPr/>
          <a:lstStyle/>
          <a:p>
            <a:pPr>
              <a:spcBef>
                <a:spcPct val="0"/>
              </a:spcBef>
              <a:buFontTx/>
              <a:buNone/>
            </a:pPr>
            <a:r>
              <a:rPr lang="en-US" sz="1400" smtClean="0"/>
              <a:t>(Harris &amp; Baker, in press)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36866" name="Slide Number Placeholder 5"/>
          <p:cNvSpPr>
            <a:spLocks noGrp="1"/>
          </p:cNvSpPr>
          <p:nvPr>
            <p:ph type="sldNum" sz="quarter" idx="13"/>
          </p:nvPr>
        </p:nvSpPr>
        <p:spPr>
          <a:noFill/>
        </p:spPr>
        <p:txBody>
          <a:bodyPr/>
          <a:lstStyle/>
          <a:p>
            <a:fld id="{855E04D9-AFCA-4200-9842-166A94395D00}" type="slidenum">
              <a:rPr lang="en-US" smtClean="0"/>
              <a:pPr/>
              <a:t>12</a:t>
            </a:fld>
            <a:endParaRPr lang="en-US" smtClean="0"/>
          </a:p>
        </p:txBody>
      </p:sp>
      <p:sp>
        <p:nvSpPr>
          <p:cNvPr id="36867" name="Rectangle 2"/>
          <p:cNvSpPr>
            <a:spLocks noGrp="1" noChangeArrowheads="1"/>
          </p:cNvSpPr>
          <p:nvPr>
            <p:ph type="title"/>
          </p:nvPr>
        </p:nvSpPr>
        <p:spPr>
          <a:xfrm>
            <a:off x="0" y="520700"/>
            <a:ext cx="9144000" cy="673100"/>
          </a:xfrm>
        </p:spPr>
        <p:txBody>
          <a:bodyPr/>
          <a:lstStyle/>
          <a:p>
            <a:pPr eaLnBrk="1" hangingPunct="1"/>
            <a:r>
              <a:rPr lang="en-US" sz="2800" smtClean="0"/>
              <a:t>Lessons from Geohab Atlas : which kind of parameters ?</a:t>
            </a:r>
          </a:p>
        </p:txBody>
      </p:sp>
      <p:sp>
        <p:nvSpPr>
          <p:cNvPr id="36868" name="Rectangle 3"/>
          <p:cNvSpPr>
            <a:spLocks noGrp="1" noChangeArrowheads="1"/>
          </p:cNvSpPr>
          <p:nvPr>
            <p:ph type="body" idx="1"/>
          </p:nvPr>
        </p:nvSpPr>
        <p:spPr/>
        <p:txBody>
          <a:bodyPr/>
          <a:lstStyle/>
          <a:p>
            <a:pPr eaLnBrk="1" hangingPunct="1">
              <a:buFontTx/>
              <a:buNone/>
            </a:pPr>
            <a:endParaRPr lang="en-US" smtClean="0"/>
          </a:p>
        </p:txBody>
      </p:sp>
      <p:pic>
        <p:nvPicPr>
          <p:cNvPr id="36869" name="Picture 5" descr="Geohab-atlas-ch64-fig3"/>
          <p:cNvPicPr>
            <a:picLocks noChangeAspect="1" noChangeArrowheads="1"/>
          </p:cNvPicPr>
          <p:nvPr/>
        </p:nvPicPr>
        <p:blipFill>
          <a:blip r:embed="rId3"/>
          <a:srcRect/>
          <a:stretch>
            <a:fillRect/>
          </a:stretch>
        </p:blipFill>
        <p:spPr bwMode="auto">
          <a:xfrm>
            <a:off x="1270000" y="1427163"/>
            <a:ext cx="7110413" cy="4814887"/>
          </a:xfrm>
          <a:prstGeom prst="rect">
            <a:avLst/>
          </a:prstGeom>
          <a:noFill/>
          <a:ln w="9525">
            <a:noFill/>
            <a:miter lim="800000"/>
            <a:headEnd/>
            <a:tailEnd/>
          </a:ln>
        </p:spPr>
      </p:pic>
      <p:sp>
        <p:nvSpPr>
          <p:cNvPr id="36870" name="Rectangle 6"/>
          <p:cNvSpPr>
            <a:spLocks noChangeArrowheads="1"/>
          </p:cNvSpPr>
          <p:nvPr/>
        </p:nvSpPr>
        <p:spPr bwMode="auto">
          <a:xfrm>
            <a:off x="6273800" y="6261100"/>
            <a:ext cx="2070100" cy="330200"/>
          </a:xfrm>
          <a:prstGeom prst="rect">
            <a:avLst/>
          </a:prstGeom>
          <a:noFill/>
          <a:ln w="9525">
            <a:noFill/>
            <a:miter lim="800000"/>
            <a:headEnd/>
            <a:tailEnd/>
          </a:ln>
        </p:spPr>
        <p:txBody>
          <a:bodyPr/>
          <a:lstStyle/>
          <a:p>
            <a:pPr marL="342900" indent="-342900" eaLnBrk="0" hangingPunct="0"/>
            <a:r>
              <a:rPr lang="en-US" sz="1400">
                <a:solidFill>
                  <a:srgbClr val="FFF7C4"/>
                </a:solidFill>
              </a:rPr>
              <a:t>(Harris &amp; Baker, in press)</a:t>
            </a:r>
          </a:p>
        </p:txBody>
      </p:sp>
      <p:sp>
        <p:nvSpPr>
          <p:cNvPr id="205831" name="AutoShape 7"/>
          <p:cNvSpPr>
            <a:spLocks noChangeArrowheads="1"/>
          </p:cNvSpPr>
          <p:nvPr/>
        </p:nvSpPr>
        <p:spPr bwMode="auto">
          <a:xfrm>
            <a:off x="2070100" y="2095500"/>
            <a:ext cx="596900" cy="127000"/>
          </a:xfrm>
          <a:prstGeom prst="rightArrow">
            <a:avLst>
              <a:gd name="adj1" fmla="val 50000"/>
              <a:gd name="adj2" fmla="val 117500"/>
            </a:avLst>
          </a:prstGeom>
          <a:solidFill>
            <a:srgbClr val="FF0000"/>
          </a:solidFill>
          <a:ln w="9525">
            <a:solidFill>
              <a:srgbClr val="FF0000"/>
            </a:solidFill>
            <a:miter lim="800000"/>
            <a:headEnd/>
            <a:tailEnd/>
          </a:ln>
        </p:spPr>
        <p:txBody>
          <a:bodyPr wrap="none" anchor="ctr"/>
          <a:lstStyle/>
          <a:p>
            <a:pPr eaLnBrk="0" hangingPunct="0"/>
            <a:endParaRPr lang="en-GB"/>
          </a:p>
        </p:txBody>
      </p:sp>
      <p:sp>
        <p:nvSpPr>
          <p:cNvPr id="205832" name="AutoShape 8"/>
          <p:cNvSpPr>
            <a:spLocks noChangeArrowheads="1"/>
          </p:cNvSpPr>
          <p:nvPr/>
        </p:nvSpPr>
        <p:spPr bwMode="auto">
          <a:xfrm>
            <a:off x="1574800" y="2260600"/>
            <a:ext cx="596900" cy="127000"/>
          </a:xfrm>
          <a:prstGeom prst="rightArrow">
            <a:avLst>
              <a:gd name="adj1" fmla="val 50000"/>
              <a:gd name="adj2" fmla="val 117500"/>
            </a:avLst>
          </a:prstGeom>
          <a:solidFill>
            <a:srgbClr val="FF8000"/>
          </a:solidFill>
          <a:ln w="9525">
            <a:solidFill>
              <a:srgbClr val="FF8000"/>
            </a:solidFill>
            <a:miter lim="800000"/>
            <a:headEnd/>
            <a:tailEnd/>
          </a:ln>
        </p:spPr>
        <p:txBody>
          <a:bodyPr wrap="none" anchor="ctr"/>
          <a:lstStyle/>
          <a:p>
            <a:pPr eaLnBrk="0" hangingPunct="0"/>
            <a:endParaRPr lang="en-GB"/>
          </a:p>
        </p:txBody>
      </p:sp>
      <p:sp>
        <p:nvSpPr>
          <p:cNvPr id="205833" name="AutoShape 9"/>
          <p:cNvSpPr>
            <a:spLocks noChangeArrowheads="1"/>
          </p:cNvSpPr>
          <p:nvPr/>
        </p:nvSpPr>
        <p:spPr bwMode="auto">
          <a:xfrm>
            <a:off x="2070100" y="2413000"/>
            <a:ext cx="596900" cy="127000"/>
          </a:xfrm>
          <a:prstGeom prst="rightArrow">
            <a:avLst>
              <a:gd name="adj1" fmla="val 50000"/>
              <a:gd name="adj2" fmla="val 117500"/>
            </a:avLst>
          </a:prstGeom>
          <a:solidFill>
            <a:srgbClr val="FF0000"/>
          </a:solidFill>
          <a:ln w="9525">
            <a:solidFill>
              <a:srgbClr val="FF0000"/>
            </a:solidFill>
            <a:miter lim="800000"/>
            <a:headEnd/>
            <a:tailEnd/>
          </a:ln>
        </p:spPr>
        <p:txBody>
          <a:bodyPr wrap="none" anchor="ctr"/>
          <a:lstStyle/>
          <a:p>
            <a:pPr eaLnBrk="0" hangingPunct="0"/>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8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1" grpId="0" animBg="1"/>
      <p:bldP spid="205832" grpId="0" animBg="1"/>
      <p:bldP spid="2058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38914" name="Slide Number Placeholder 5"/>
          <p:cNvSpPr>
            <a:spLocks noGrp="1"/>
          </p:cNvSpPr>
          <p:nvPr>
            <p:ph type="sldNum" sz="quarter" idx="13"/>
          </p:nvPr>
        </p:nvSpPr>
        <p:spPr>
          <a:noFill/>
        </p:spPr>
        <p:txBody>
          <a:bodyPr/>
          <a:lstStyle/>
          <a:p>
            <a:fld id="{433D4F0E-1216-40A0-8453-04999FBC8F76}" type="slidenum">
              <a:rPr lang="en-US" smtClean="0"/>
              <a:pPr/>
              <a:t>13</a:t>
            </a:fld>
            <a:endParaRPr lang="en-US" smtClean="0"/>
          </a:p>
        </p:txBody>
      </p:sp>
      <p:sp>
        <p:nvSpPr>
          <p:cNvPr id="38915" name="Rectangle 2"/>
          <p:cNvSpPr>
            <a:spLocks noGrp="1" noChangeArrowheads="1"/>
          </p:cNvSpPr>
          <p:nvPr>
            <p:ph type="title"/>
          </p:nvPr>
        </p:nvSpPr>
        <p:spPr>
          <a:xfrm>
            <a:off x="0" y="520700"/>
            <a:ext cx="9144000" cy="673100"/>
          </a:xfrm>
        </p:spPr>
        <p:txBody>
          <a:bodyPr/>
          <a:lstStyle/>
          <a:p>
            <a:pPr eaLnBrk="1" hangingPunct="1"/>
            <a:r>
              <a:rPr lang="en-US" sz="2800" smtClean="0"/>
              <a:t>Lessons from Geohab Atlas : anthropogenic pressure</a:t>
            </a:r>
          </a:p>
        </p:txBody>
      </p:sp>
      <p:pic>
        <p:nvPicPr>
          <p:cNvPr id="38916" name="Picture 5" descr="Geohab-atlas-ch64-fig2"/>
          <p:cNvPicPr>
            <a:picLocks noChangeAspect="1" noChangeArrowheads="1"/>
          </p:cNvPicPr>
          <p:nvPr/>
        </p:nvPicPr>
        <p:blipFill>
          <a:blip r:embed="rId3"/>
          <a:srcRect r="14183"/>
          <a:stretch>
            <a:fillRect/>
          </a:stretch>
        </p:blipFill>
        <p:spPr bwMode="auto">
          <a:xfrm>
            <a:off x="203200" y="1179513"/>
            <a:ext cx="6070600" cy="5208587"/>
          </a:xfrm>
          <a:prstGeom prst="rect">
            <a:avLst/>
          </a:prstGeom>
          <a:noFill/>
          <a:ln w="9525">
            <a:noFill/>
            <a:miter lim="800000"/>
            <a:headEnd/>
            <a:tailEnd/>
          </a:ln>
        </p:spPr>
      </p:pic>
      <p:pic>
        <p:nvPicPr>
          <p:cNvPr id="38917" name="Picture 6" descr="Geohab-atlas-ch64-fig1"/>
          <p:cNvPicPr>
            <a:picLocks noChangeAspect="1" noChangeArrowheads="1"/>
          </p:cNvPicPr>
          <p:nvPr/>
        </p:nvPicPr>
        <p:blipFill>
          <a:blip r:embed="rId4"/>
          <a:srcRect l="2782" r="48575" b="25958"/>
          <a:stretch>
            <a:fillRect/>
          </a:stretch>
        </p:blipFill>
        <p:spPr bwMode="auto">
          <a:xfrm>
            <a:off x="5616575" y="2352675"/>
            <a:ext cx="3332163" cy="2608263"/>
          </a:xfrm>
          <a:prstGeom prst="rect">
            <a:avLst/>
          </a:prstGeom>
          <a:noFill/>
          <a:ln w="9525">
            <a:noFill/>
            <a:miter lim="800000"/>
            <a:headEnd/>
            <a:tailEnd/>
          </a:ln>
        </p:spPr>
      </p:pic>
      <p:sp>
        <p:nvSpPr>
          <p:cNvPr id="38918" name="Rectangle 8"/>
          <p:cNvSpPr>
            <a:spLocks noGrp="1" noChangeArrowheads="1"/>
          </p:cNvSpPr>
          <p:nvPr>
            <p:ph type="body" idx="1"/>
          </p:nvPr>
        </p:nvSpPr>
        <p:spPr>
          <a:xfrm>
            <a:off x="6591300" y="5562600"/>
            <a:ext cx="2120900" cy="419100"/>
          </a:xfrm>
        </p:spPr>
        <p:txBody>
          <a:bodyPr/>
          <a:lstStyle/>
          <a:p>
            <a:pPr>
              <a:spcBef>
                <a:spcPct val="0"/>
              </a:spcBef>
              <a:buFontTx/>
              <a:buNone/>
            </a:pPr>
            <a:r>
              <a:rPr lang="en-US" sz="1400" smtClean="0"/>
              <a:t>(Harris &amp; Baker, in press)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40962" name="Slide Number Placeholder 5"/>
          <p:cNvSpPr>
            <a:spLocks noGrp="1"/>
          </p:cNvSpPr>
          <p:nvPr>
            <p:ph type="sldNum" sz="quarter" idx="13"/>
          </p:nvPr>
        </p:nvSpPr>
        <p:spPr>
          <a:noFill/>
        </p:spPr>
        <p:txBody>
          <a:bodyPr/>
          <a:lstStyle/>
          <a:p>
            <a:fld id="{84A5D39E-ACC1-460D-9541-0C5C12717A4D}" type="slidenum">
              <a:rPr lang="en-US" smtClean="0"/>
              <a:pPr/>
              <a:t>14</a:t>
            </a:fld>
            <a:endParaRPr lang="en-US" smtClean="0"/>
          </a:p>
        </p:txBody>
      </p:sp>
      <p:sp>
        <p:nvSpPr>
          <p:cNvPr id="40963" name="Rectangle 2"/>
          <p:cNvSpPr>
            <a:spLocks noGrp="1" noChangeArrowheads="1"/>
          </p:cNvSpPr>
          <p:nvPr>
            <p:ph type="title"/>
          </p:nvPr>
        </p:nvSpPr>
        <p:spPr>
          <a:xfrm>
            <a:off x="0" y="520700"/>
            <a:ext cx="9144000" cy="673100"/>
          </a:xfrm>
        </p:spPr>
        <p:txBody>
          <a:bodyPr/>
          <a:lstStyle/>
          <a:p>
            <a:pPr eaLnBrk="1" hangingPunct="1"/>
            <a:r>
              <a:rPr lang="en-US" sz="2800" smtClean="0"/>
              <a:t>Lessons from Geohab Atlas : for who ?</a:t>
            </a:r>
          </a:p>
        </p:txBody>
      </p:sp>
      <p:sp>
        <p:nvSpPr>
          <p:cNvPr id="204803" name="Rectangle 3"/>
          <p:cNvSpPr>
            <a:spLocks noGrp="1" noChangeArrowheads="1"/>
          </p:cNvSpPr>
          <p:nvPr>
            <p:ph type="body" idx="1"/>
          </p:nvPr>
        </p:nvSpPr>
        <p:spPr>
          <a:xfrm>
            <a:off x="6629400" y="1397000"/>
            <a:ext cx="2260600" cy="3390900"/>
          </a:xfrm>
        </p:spPr>
        <p:txBody>
          <a:bodyPr/>
          <a:lstStyle/>
          <a:p>
            <a:pPr eaLnBrk="1" hangingPunct="1">
              <a:buFontTx/>
              <a:buNone/>
            </a:pPr>
            <a:r>
              <a:rPr lang="en-US" sz="2000" smtClean="0"/>
              <a:t>Sources of funds:</a:t>
            </a:r>
          </a:p>
          <a:p>
            <a:pPr eaLnBrk="1" hangingPunct="1"/>
            <a:endParaRPr lang="en-US" sz="1800" smtClean="0"/>
          </a:p>
          <a:p>
            <a:pPr eaLnBrk="1" hangingPunct="1">
              <a:buFontTx/>
              <a:buNone/>
            </a:pPr>
            <a:r>
              <a:rPr lang="en-US" sz="1800" smtClean="0"/>
              <a:t>governments       84%</a:t>
            </a:r>
          </a:p>
          <a:p>
            <a:pPr eaLnBrk="1" hangingPunct="1">
              <a:buFontTx/>
              <a:buNone/>
            </a:pPr>
            <a:r>
              <a:rPr lang="en-US" sz="1800" smtClean="0"/>
              <a:t>(or government funded agencies)</a:t>
            </a:r>
          </a:p>
          <a:p>
            <a:pPr eaLnBrk="1" hangingPunct="1">
              <a:buFontTx/>
              <a:buNone/>
            </a:pPr>
            <a:endParaRPr lang="en-US" sz="1800" smtClean="0"/>
          </a:p>
          <a:p>
            <a:pPr eaLnBrk="1" hangingPunct="1">
              <a:buFontTx/>
              <a:buNone/>
            </a:pPr>
            <a:r>
              <a:rPr lang="en-US" sz="1800" smtClean="0"/>
              <a:t>Industry	           11%</a:t>
            </a:r>
          </a:p>
          <a:p>
            <a:pPr eaLnBrk="1" hangingPunct="1">
              <a:buFontTx/>
              <a:buNone/>
            </a:pPr>
            <a:endParaRPr lang="en-US" sz="1800" smtClean="0"/>
          </a:p>
          <a:p>
            <a:pPr eaLnBrk="1" hangingPunct="1">
              <a:buFontTx/>
              <a:buNone/>
            </a:pPr>
            <a:r>
              <a:rPr lang="en-US" sz="1800" smtClean="0"/>
              <a:t>non-governmental organisations  6%</a:t>
            </a:r>
            <a:endParaRPr lang="en-US" sz="2000" smtClean="0"/>
          </a:p>
        </p:txBody>
      </p:sp>
      <p:pic>
        <p:nvPicPr>
          <p:cNvPr id="40965" name="Picture 5" descr="Geohab-atlas-ch64-fig6"/>
          <p:cNvPicPr>
            <a:picLocks noChangeAspect="1" noChangeArrowheads="1"/>
          </p:cNvPicPr>
          <p:nvPr/>
        </p:nvPicPr>
        <p:blipFill>
          <a:blip r:embed="rId3"/>
          <a:srcRect l="3148" r="6480"/>
          <a:stretch>
            <a:fillRect/>
          </a:stretch>
        </p:blipFill>
        <p:spPr bwMode="auto">
          <a:xfrm>
            <a:off x="201613" y="1406525"/>
            <a:ext cx="6199187" cy="4500563"/>
          </a:xfrm>
          <a:prstGeom prst="rect">
            <a:avLst/>
          </a:prstGeom>
          <a:noFill/>
          <a:ln w="9525">
            <a:noFill/>
            <a:miter lim="800000"/>
            <a:headEnd/>
            <a:tailEnd/>
          </a:ln>
        </p:spPr>
      </p:pic>
      <p:sp>
        <p:nvSpPr>
          <p:cNvPr id="40966" name="Rectangle 6"/>
          <p:cNvSpPr>
            <a:spLocks noChangeArrowheads="1"/>
          </p:cNvSpPr>
          <p:nvPr/>
        </p:nvSpPr>
        <p:spPr bwMode="auto">
          <a:xfrm>
            <a:off x="6807200" y="5905500"/>
            <a:ext cx="2070100" cy="330200"/>
          </a:xfrm>
          <a:prstGeom prst="rect">
            <a:avLst/>
          </a:prstGeom>
          <a:noFill/>
          <a:ln w="9525">
            <a:noFill/>
            <a:miter lim="800000"/>
            <a:headEnd/>
            <a:tailEnd/>
          </a:ln>
        </p:spPr>
        <p:txBody>
          <a:bodyPr/>
          <a:lstStyle/>
          <a:p>
            <a:pPr marL="342900" indent="-342900" eaLnBrk="0" hangingPunct="0"/>
            <a:r>
              <a:rPr lang="en-US" sz="1400">
                <a:solidFill>
                  <a:srgbClr val="FFF7C4"/>
                </a:solidFill>
              </a:rPr>
              <a:t>(Harris &amp; Baker, in press)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0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0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43010" name="Slide Number Placeholder 5"/>
          <p:cNvSpPr>
            <a:spLocks noGrp="1"/>
          </p:cNvSpPr>
          <p:nvPr>
            <p:ph type="sldNum" sz="quarter" idx="13"/>
          </p:nvPr>
        </p:nvSpPr>
        <p:spPr>
          <a:noFill/>
        </p:spPr>
        <p:txBody>
          <a:bodyPr/>
          <a:lstStyle/>
          <a:p>
            <a:fld id="{03FA1408-807B-4F15-A339-BCC6BF06123D}" type="slidenum">
              <a:rPr lang="en-US" smtClean="0"/>
              <a:pPr/>
              <a:t>15</a:t>
            </a:fld>
            <a:endParaRPr lang="en-US" smtClean="0"/>
          </a:p>
        </p:txBody>
      </p:sp>
      <p:sp>
        <p:nvSpPr>
          <p:cNvPr id="43011" name="Rectangle 2"/>
          <p:cNvSpPr>
            <a:spLocks noGrp="1" noChangeArrowheads="1"/>
          </p:cNvSpPr>
          <p:nvPr>
            <p:ph type="title"/>
          </p:nvPr>
        </p:nvSpPr>
        <p:spPr>
          <a:xfrm>
            <a:off x="457200" y="520700"/>
            <a:ext cx="8216900" cy="673100"/>
          </a:xfrm>
        </p:spPr>
        <p:txBody>
          <a:bodyPr/>
          <a:lstStyle/>
          <a:p>
            <a:pPr eaLnBrk="1" hangingPunct="1"/>
            <a:r>
              <a:rPr lang="en-US" smtClean="0"/>
              <a:t>Where should the Directives be applied ? (1)</a:t>
            </a:r>
          </a:p>
        </p:txBody>
      </p:sp>
      <p:sp>
        <p:nvSpPr>
          <p:cNvPr id="43012" name="Rectangle 3"/>
          <p:cNvSpPr>
            <a:spLocks noGrp="1" noChangeArrowheads="1"/>
          </p:cNvSpPr>
          <p:nvPr>
            <p:ph type="body" idx="1"/>
          </p:nvPr>
        </p:nvSpPr>
        <p:spPr/>
        <p:txBody>
          <a:bodyPr/>
          <a:lstStyle/>
          <a:p>
            <a:pPr eaLnBrk="1" hangingPunct="1"/>
            <a:endParaRPr lang="en-US" smtClean="0"/>
          </a:p>
        </p:txBody>
      </p:sp>
      <p:pic>
        <p:nvPicPr>
          <p:cNvPr id="43013" name="Picture 6" descr="Marge-physiographie"/>
          <p:cNvPicPr>
            <a:picLocks noChangeAspect="1" noChangeArrowheads="1"/>
          </p:cNvPicPr>
          <p:nvPr/>
        </p:nvPicPr>
        <p:blipFill>
          <a:blip r:embed="rId3"/>
          <a:srcRect/>
          <a:stretch>
            <a:fillRect/>
          </a:stretch>
        </p:blipFill>
        <p:spPr bwMode="auto">
          <a:xfrm>
            <a:off x="798513" y="1346200"/>
            <a:ext cx="7546975" cy="4943475"/>
          </a:xfrm>
          <a:prstGeom prst="rect">
            <a:avLst/>
          </a:prstGeom>
          <a:noFill/>
          <a:ln w="9525">
            <a:noFill/>
            <a:miter lim="800000"/>
            <a:headEnd/>
            <a:tailEnd/>
          </a:ln>
        </p:spPr>
      </p:pic>
      <p:pic>
        <p:nvPicPr>
          <p:cNvPr id="172039" name="Picture 7" descr="Marge-limitelegale"/>
          <p:cNvPicPr>
            <a:picLocks noChangeAspect="1" noChangeArrowheads="1"/>
          </p:cNvPicPr>
          <p:nvPr/>
        </p:nvPicPr>
        <p:blipFill>
          <a:blip r:embed="rId4"/>
          <a:srcRect/>
          <a:stretch>
            <a:fillRect/>
          </a:stretch>
        </p:blipFill>
        <p:spPr bwMode="auto">
          <a:xfrm>
            <a:off x="790575" y="1346200"/>
            <a:ext cx="7546975" cy="4943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45058" name="Slide Number Placeholder 5"/>
          <p:cNvSpPr>
            <a:spLocks noGrp="1"/>
          </p:cNvSpPr>
          <p:nvPr>
            <p:ph type="sldNum" sz="quarter" idx="13"/>
          </p:nvPr>
        </p:nvSpPr>
        <p:spPr>
          <a:noFill/>
        </p:spPr>
        <p:txBody>
          <a:bodyPr/>
          <a:lstStyle/>
          <a:p>
            <a:fld id="{B52BDACC-F418-4C98-B441-88341E4F2B08}" type="slidenum">
              <a:rPr lang="en-US" smtClean="0"/>
              <a:pPr/>
              <a:t>16</a:t>
            </a:fld>
            <a:endParaRPr lang="en-US" smtClean="0"/>
          </a:p>
        </p:txBody>
      </p:sp>
      <p:pic>
        <p:nvPicPr>
          <p:cNvPr id="45059" name="Picture 9" descr="Marge-physiographie"/>
          <p:cNvPicPr>
            <a:picLocks noChangeAspect="1" noChangeArrowheads="1"/>
          </p:cNvPicPr>
          <p:nvPr/>
        </p:nvPicPr>
        <p:blipFill>
          <a:blip r:embed="rId3"/>
          <a:srcRect/>
          <a:stretch>
            <a:fillRect/>
          </a:stretch>
        </p:blipFill>
        <p:spPr bwMode="auto">
          <a:xfrm>
            <a:off x="2052638" y="1428750"/>
            <a:ext cx="6932612" cy="4606925"/>
          </a:xfrm>
          <a:prstGeom prst="rect">
            <a:avLst/>
          </a:prstGeom>
          <a:noFill/>
          <a:ln w="9525">
            <a:noFill/>
            <a:miter lim="800000"/>
            <a:headEnd/>
            <a:tailEnd/>
          </a:ln>
        </p:spPr>
      </p:pic>
      <p:sp>
        <p:nvSpPr>
          <p:cNvPr id="45060" name="Rectangle 2"/>
          <p:cNvSpPr>
            <a:spLocks noGrp="1" noChangeArrowheads="1"/>
          </p:cNvSpPr>
          <p:nvPr>
            <p:ph type="title"/>
          </p:nvPr>
        </p:nvSpPr>
        <p:spPr>
          <a:xfrm>
            <a:off x="685800" y="488950"/>
            <a:ext cx="8178800" cy="673100"/>
          </a:xfrm>
        </p:spPr>
        <p:txBody>
          <a:bodyPr/>
          <a:lstStyle/>
          <a:p>
            <a:pPr eaLnBrk="1" hangingPunct="1"/>
            <a:r>
              <a:rPr lang="en-US" smtClean="0"/>
              <a:t>Where should the Directives be applied ? (2)</a:t>
            </a:r>
          </a:p>
        </p:txBody>
      </p:sp>
      <p:sp>
        <p:nvSpPr>
          <p:cNvPr id="45061" name="Rectangle 3"/>
          <p:cNvSpPr>
            <a:spLocks noGrp="1" noChangeArrowheads="1"/>
          </p:cNvSpPr>
          <p:nvPr>
            <p:ph type="body" idx="1"/>
          </p:nvPr>
        </p:nvSpPr>
        <p:spPr>
          <a:xfrm>
            <a:off x="101600" y="1701800"/>
            <a:ext cx="2189163" cy="4432300"/>
          </a:xfrm>
        </p:spPr>
        <p:txBody>
          <a:bodyPr/>
          <a:lstStyle/>
          <a:p>
            <a:pPr eaLnBrk="1" hangingPunct="1">
              <a:lnSpc>
                <a:spcPct val="90000"/>
              </a:lnSpc>
            </a:pPr>
            <a:r>
              <a:rPr lang="en-US" sz="2000" smtClean="0"/>
              <a:t>WFD-</a:t>
            </a:r>
            <a:r>
              <a:rPr lang="en-US" sz="2000" smtClean="0">
                <a:solidFill>
                  <a:srgbClr val="FF0000"/>
                </a:solidFill>
              </a:rPr>
              <a:t>2015</a:t>
            </a:r>
            <a:endParaRPr lang="en-US" sz="2000" smtClean="0"/>
          </a:p>
          <a:p>
            <a:pPr eaLnBrk="1" hangingPunct="1">
              <a:lnSpc>
                <a:spcPct val="90000"/>
              </a:lnSpc>
              <a:buFontTx/>
              <a:buNone/>
            </a:pPr>
            <a:r>
              <a:rPr lang="en-US" sz="1800" smtClean="0"/>
              <a:t>Water Framework</a:t>
            </a:r>
          </a:p>
          <a:p>
            <a:pPr eaLnBrk="1" hangingPunct="1">
              <a:lnSpc>
                <a:spcPct val="90000"/>
              </a:lnSpc>
              <a:buFontTx/>
              <a:buNone/>
            </a:pPr>
            <a:endParaRPr lang="en-US" sz="2000" smtClean="0"/>
          </a:p>
          <a:p>
            <a:pPr eaLnBrk="1" hangingPunct="1">
              <a:lnSpc>
                <a:spcPct val="90000"/>
              </a:lnSpc>
            </a:pPr>
            <a:r>
              <a:rPr lang="en-US" sz="2000" smtClean="0"/>
              <a:t>EMS - </a:t>
            </a:r>
            <a:r>
              <a:rPr lang="en-US" sz="2000" smtClean="0">
                <a:solidFill>
                  <a:srgbClr val="FF0000"/>
                </a:solidFill>
              </a:rPr>
              <a:t>2021</a:t>
            </a:r>
            <a:endParaRPr lang="en-US" sz="2000" smtClean="0"/>
          </a:p>
          <a:p>
            <a:pPr eaLnBrk="1" hangingPunct="1">
              <a:lnSpc>
                <a:spcPct val="90000"/>
              </a:lnSpc>
              <a:buFontTx/>
              <a:buNone/>
            </a:pPr>
            <a:r>
              <a:rPr lang="en-US" sz="1800" smtClean="0"/>
              <a:t>Eu Maritime Strat.</a:t>
            </a:r>
          </a:p>
          <a:p>
            <a:pPr eaLnBrk="1" hangingPunct="1">
              <a:lnSpc>
                <a:spcPct val="90000"/>
              </a:lnSpc>
              <a:buFontTx/>
              <a:buNone/>
            </a:pPr>
            <a:endParaRPr lang="en-US" sz="2000" smtClean="0"/>
          </a:p>
          <a:p>
            <a:pPr eaLnBrk="1" hangingPunct="1">
              <a:lnSpc>
                <a:spcPct val="90000"/>
              </a:lnSpc>
            </a:pPr>
            <a:r>
              <a:rPr lang="en-US" sz="2000" smtClean="0"/>
              <a:t>UNCLOS - 2009</a:t>
            </a:r>
          </a:p>
          <a:p>
            <a:pPr eaLnBrk="1" hangingPunct="1">
              <a:lnSpc>
                <a:spcPct val="90000"/>
              </a:lnSpc>
              <a:buFontTx/>
              <a:buNone/>
            </a:pPr>
            <a:r>
              <a:rPr lang="en-US" sz="2000" smtClean="0"/>
              <a:t>UN Con. Law Sea</a:t>
            </a:r>
          </a:p>
          <a:p>
            <a:pPr eaLnBrk="1" hangingPunct="1">
              <a:lnSpc>
                <a:spcPct val="90000"/>
              </a:lnSpc>
            </a:pPr>
            <a:endParaRPr lang="en-US" sz="2000" smtClean="0"/>
          </a:p>
          <a:p>
            <a:pPr eaLnBrk="1" hangingPunct="1">
              <a:lnSpc>
                <a:spcPct val="90000"/>
              </a:lnSpc>
            </a:pPr>
            <a:r>
              <a:rPr lang="en-US" sz="2000" smtClean="0"/>
              <a:t>BDC - </a:t>
            </a:r>
            <a:r>
              <a:rPr lang="en-US" sz="2000" smtClean="0">
                <a:solidFill>
                  <a:srgbClr val="FF0000"/>
                </a:solidFill>
              </a:rPr>
              <a:t>2012</a:t>
            </a:r>
            <a:endParaRPr lang="en-US" sz="2000" smtClean="0"/>
          </a:p>
          <a:p>
            <a:pPr eaLnBrk="1" hangingPunct="1">
              <a:lnSpc>
                <a:spcPct val="90000"/>
              </a:lnSpc>
              <a:buFontTx/>
              <a:buNone/>
            </a:pPr>
            <a:r>
              <a:rPr lang="en-US" sz="1800" smtClean="0"/>
              <a:t>10 to 30 % of MPA</a:t>
            </a:r>
            <a:r>
              <a:rPr lang="en-US" sz="2000" smtClean="0"/>
              <a:t> and Ospar, Barcelona, Helscom</a:t>
            </a:r>
          </a:p>
        </p:txBody>
      </p:sp>
      <p:pic>
        <p:nvPicPr>
          <p:cNvPr id="174085" name="Picture 5" descr="Marge-DCE"/>
          <p:cNvPicPr>
            <a:picLocks noChangeAspect="1" noChangeArrowheads="1"/>
          </p:cNvPicPr>
          <p:nvPr/>
        </p:nvPicPr>
        <p:blipFill>
          <a:blip r:embed="rId4"/>
          <a:srcRect/>
          <a:stretch>
            <a:fillRect/>
          </a:stretch>
        </p:blipFill>
        <p:spPr bwMode="auto">
          <a:xfrm>
            <a:off x="2052638" y="1428750"/>
            <a:ext cx="7034212" cy="4606925"/>
          </a:xfrm>
          <a:prstGeom prst="rect">
            <a:avLst/>
          </a:prstGeom>
          <a:noFill/>
          <a:ln w="9525">
            <a:noFill/>
            <a:miter lim="800000"/>
            <a:headEnd/>
            <a:tailEnd/>
          </a:ln>
        </p:spPr>
      </p:pic>
      <p:pic>
        <p:nvPicPr>
          <p:cNvPr id="174086" name="Picture 6" descr="Marge-DEC-SMM"/>
          <p:cNvPicPr>
            <a:picLocks noChangeAspect="1" noChangeArrowheads="1"/>
          </p:cNvPicPr>
          <p:nvPr/>
        </p:nvPicPr>
        <p:blipFill>
          <a:blip r:embed="rId5"/>
          <a:srcRect/>
          <a:stretch>
            <a:fillRect/>
          </a:stretch>
        </p:blipFill>
        <p:spPr bwMode="auto">
          <a:xfrm>
            <a:off x="2052638" y="1428750"/>
            <a:ext cx="7026275" cy="4606925"/>
          </a:xfrm>
          <a:prstGeom prst="rect">
            <a:avLst/>
          </a:prstGeom>
          <a:noFill/>
          <a:ln w="9525">
            <a:noFill/>
            <a:miter lim="800000"/>
            <a:headEnd/>
            <a:tailEnd/>
          </a:ln>
        </p:spPr>
      </p:pic>
      <p:pic>
        <p:nvPicPr>
          <p:cNvPr id="174090" name="Picture 10" descr="Marge-DEC-SMM-CLPC"/>
          <p:cNvPicPr>
            <a:picLocks noChangeAspect="1" noChangeArrowheads="1"/>
          </p:cNvPicPr>
          <p:nvPr/>
        </p:nvPicPr>
        <p:blipFill>
          <a:blip r:embed="rId6"/>
          <a:srcRect/>
          <a:stretch>
            <a:fillRect/>
          </a:stretch>
        </p:blipFill>
        <p:spPr bwMode="auto">
          <a:xfrm>
            <a:off x="2052638" y="1443038"/>
            <a:ext cx="7024687" cy="4611687"/>
          </a:xfrm>
          <a:prstGeom prst="rect">
            <a:avLst/>
          </a:prstGeom>
          <a:noFill/>
          <a:ln w="9525">
            <a:noFill/>
            <a:miter lim="800000"/>
            <a:headEnd/>
            <a:tailEnd/>
          </a:ln>
        </p:spPr>
      </p:pic>
      <p:pic>
        <p:nvPicPr>
          <p:cNvPr id="174091" name="Picture 11" descr="Marge-DEC-SMM-CLPC-OSPAR"/>
          <p:cNvPicPr>
            <a:picLocks noChangeAspect="1" noChangeArrowheads="1"/>
          </p:cNvPicPr>
          <p:nvPr/>
        </p:nvPicPr>
        <p:blipFill>
          <a:blip r:embed="rId7"/>
          <a:srcRect/>
          <a:stretch>
            <a:fillRect/>
          </a:stretch>
        </p:blipFill>
        <p:spPr bwMode="auto">
          <a:xfrm>
            <a:off x="2052638" y="1447800"/>
            <a:ext cx="7040562" cy="4611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0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47106" name="Slide Number Placeholder 5"/>
          <p:cNvSpPr>
            <a:spLocks noGrp="1"/>
          </p:cNvSpPr>
          <p:nvPr>
            <p:ph type="sldNum" sz="quarter" idx="13"/>
          </p:nvPr>
        </p:nvSpPr>
        <p:spPr>
          <a:noFill/>
        </p:spPr>
        <p:txBody>
          <a:bodyPr/>
          <a:lstStyle/>
          <a:p>
            <a:fld id="{F3C58E99-E864-4375-8AA1-33F217357D5C}" type="slidenum">
              <a:rPr lang="en-US" smtClean="0"/>
              <a:pPr/>
              <a:t>17</a:t>
            </a:fld>
            <a:endParaRPr lang="en-US" smtClean="0"/>
          </a:p>
        </p:txBody>
      </p:sp>
      <p:sp>
        <p:nvSpPr>
          <p:cNvPr id="47107" name="Rectangle 2"/>
          <p:cNvSpPr>
            <a:spLocks noGrp="1" noChangeArrowheads="1"/>
          </p:cNvSpPr>
          <p:nvPr>
            <p:ph type="title"/>
          </p:nvPr>
        </p:nvSpPr>
        <p:spPr/>
        <p:txBody>
          <a:bodyPr/>
          <a:lstStyle/>
          <a:p>
            <a:pPr eaLnBrk="1" hangingPunct="1"/>
            <a:r>
              <a:rPr lang="fr-FR" smtClean="0"/>
              <a:t>The tools</a:t>
            </a:r>
          </a:p>
        </p:txBody>
      </p:sp>
      <p:pic>
        <p:nvPicPr>
          <p:cNvPr id="47108" name="Picture 8" descr="MMOA4_1600x1200"/>
          <p:cNvPicPr>
            <a:picLocks noChangeAspect="1" noChangeArrowheads="1"/>
          </p:cNvPicPr>
          <p:nvPr/>
        </p:nvPicPr>
        <p:blipFill>
          <a:blip r:embed="rId3"/>
          <a:srcRect/>
          <a:stretch>
            <a:fillRect/>
          </a:stretch>
        </p:blipFill>
        <p:spPr bwMode="auto">
          <a:xfrm>
            <a:off x="0" y="1025525"/>
            <a:ext cx="9144000" cy="5583238"/>
          </a:xfrm>
          <a:prstGeom prst="rect">
            <a:avLst/>
          </a:prstGeom>
          <a:noFill/>
          <a:ln w="9525">
            <a:noFill/>
            <a:miter lim="800000"/>
            <a:headEnd/>
            <a:tailEnd/>
          </a:ln>
        </p:spPr>
      </p:pic>
      <p:sp>
        <p:nvSpPr>
          <p:cNvPr id="207882" name="Oval 10"/>
          <p:cNvSpPr>
            <a:spLocks noChangeArrowheads="1"/>
          </p:cNvSpPr>
          <p:nvPr/>
        </p:nvSpPr>
        <p:spPr bwMode="auto">
          <a:xfrm>
            <a:off x="5740400" y="4775200"/>
            <a:ext cx="1320800" cy="1295400"/>
          </a:xfrm>
          <a:prstGeom prst="ellipse">
            <a:avLst/>
          </a:prstGeom>
          <a:noFill/>
          <a:ln w="38100">
            <a:solidFill>
              <a:srgbClr val="FF0000"/>
            </a:solidFill>
            <a:round/>
            <a:headEnd/>
            <a:tailEnd/>
          </a:ln>
        </p:spPr>
        <p:txBody>
          <a:bodyPr wrap="none" anchor="ctr"/>
          <a:lstStyle/>
          <a:p>
            <a:pPr eaLnBrk="0" hangingPunct="0"/>
            <a:endParaRPr lang="en-GB"/>
          </a:p>
        </p:txBody>
      </p:sp>
      <p:sp>
        <p:nvSpPr>
          <p:cNvPr id="207883" name="Oval 11"/>
          <p:cNvSpPr>
            <a:spLocks noChangeArrowheads="1"/>
          </p:cNvSpPr>
          <p:nvPr/>
        </p:nvSpPr>
        <p:spPr bwMode="auto">
          <a:xfrm>
            <a:off x="6832600" y="4279900"/>
            <a:ext cx="1320800" cy="1295400"/>
          </a:xfrm>
          <a:prstGeom prst="ellipse">
            <a:avLst/>
          </a:prstGeom>
          <a:noFill/>
          <a:ln w="38100">
            <a:solidFill>
              <a:srgbClr val="FF0000"/>
            </a:solidFill>
            <a:round/>
            <a:headEnd/>
            <a:tailEnd/>
          </a:ln>
        </p:spPr>
        <p:txBody>
          <a:bodyPr wrap="none" anchor="ctr"/>
          <a:lstStyle/>
          <a:p>
            <a:pPr eaLnBrk="0" hangingPunct="0"/>
            <a:endParaRPr lang="en-GB"/>
          </a:p>
        </p:txBody>
      </p:sp>
      <p:sp>
        <p:nvSpPr>
          <p:cNvPr id="207884" name="Oval 12"/>
          <p:cNvSpPr>
            <a:spLocks noChangeArrowheads="1"/>
          </p:cNvSpPr>
          <p:nvPr/>
        </p:nvSpPr>
        <p:spPr bwMode="auto">
          <a:xfrm>
            <a:off x="927100" y="4279900"/>
            <a:ext cx="1320800" cy="1295400"/>
          </a:xfrm>
          <a:prstGeom prst="ellipse">
            <a:avLst/>
          </a:prstGeom>
          <a:noFill/>
          <a:ln w="38100">
            <a:solidFill>
              <a:srgbClr val="FF8000"/>
            </a:solidFill>
            <a:round/>
            <a:headEnd/>
            <a:tailEnd/>
          </a:ln>
        </p:spPr>
        <p:txBody>
          <a:bodyPr wrap="none" anchor="ctr"/>
          <a:lstStyle/>
          <a:p>
            <a:pPr eaLnBrk="0" hangingPunct="0"/>
            <a:endParaRPr lang="en-GB"/>
          </a:p>
        </p:txBody>
      </p:sp>
      <p:sp>
        <p:nvSpPr>
          <p:cNvPr id="207885" name="Oval 13"/>
          <p:cNvSpPr>
            <a:spLocks noChangeArrowheads="1"/>
          </p:cNvSpPr>
          <p:nvPr/>
        </p:nvSpPr>
        <p:spPr bwMode="auto">
          <a:xfrm>
            <a:off x="165100" y="3340100"/>
            <a:ext cx="1320800" cy="1295400"/>
          </a:xfrm>
          <a:prstGeom prst="ellipse">
            <a:avLst/>
          </a:prstGeom>
          <a:noFill/>
          <a:ln w="38100">
            <a:solidFill>
              <a:srgbClr val="FF8000"/>
            </a:solidFill>
            <a:round/>
            <a:headEnd/>
            <a:tailEnd/>
          </a:ln>
        </p:spPr>
        <p:txBody>
          <a:bodyPr wrap="none" anchor="ctr"/>
          <a:lstStyle/>
          <a:p>
            <a:pPr eaLnBrk="0" hangingPunct="0"/>
            <a:endParaRPr lang="en-GB"/>
          </a:p>
        </p:txBody>
      </p:sp>
      <p:sp>
        <p:nvSpPr>
          <p:cNvPr id="207886" name="Oval 14"/>
          <p:cNvSpPr>
            <a:spLocks noChangeArrowheads="1"/>
          </p:cNvSpPr>
          <p:nvPr/>
        </p:nvSpPr>
        <p:spPr bwMode="auto">
          <a:xfrm>
            <a:off x="266700" y="2120900"/>
            <a:ext cx="1320800" cy="1295400"/>
          </a:xfrm>
          <a:prstGeom prst="ellipse">
            <a:avLst/>
          </a:prstGeom>
          <a:noFill/>
          <a:ln w="38100">
            <a:solidFill>
              <a:srgbClr val="FF8000"/>
            </a:solidFill>
            <a:round/>
            <a:headEnd/>
            <a:tailEnd/>
          </a:ln>
        </p:spPr>
        <p:txBody>
          <a:bodyPr wrap="none" anchor="ctr"/>
          <a:lstStyle/>
          <a:p>
            <a:pPr eaLnBrk="0" hangingPunct="0"/>
            <a:endParaRPr lang="en-GB"/>
          </a:p>
        </p:txBody>
      </p:sp>
      <p:sp>
        <p:nvSpPr>
          <p:cNvPr id="47114" name="Text Box 15"/>
          <p:cNvSpPr txBox="1">
            <a:spLocks noChangeArrowheads="1"/>
          </p:cNvSpPr>
          <p:nvPr/>
        </p:nvSpPr>
        <p:spPr bwMode="auto">
          <a:xfrm>
            <a:off x="6677025" y="6553200"/>
            <a:ext cx="1571625"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(Rollet et al.,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8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8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78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7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2" grpId="0" animBg="1"/>
      <p:bldP spid="207883" grpId="0" animBg="1"/>
      <p:bldP spid="207884" grpId="0" animBg="1"/>
      <p:bldP spid="207885" grpId="0" animBg="1"/>
      <p:bldP spid="20788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49154" name="Slide Number Placeholder 5"/>
          <p:cNvSpPr>
            <a:spLocks noGrp="1"/>
          </p:cNvSpPr>
          <p:nvPr>
            <p:ph type="sldNum" sz="quarter" idx="13"/>
          </p:nvPr>
        </p:nvSpPr>
        <p:spPr>
          <a:noFill/>
        </p:spPr>
        <p:txBody>
          <a:bodyPr/>
          <a:lstStyle/>
          <a:p>
            <a:fld id="{8DFDF371-E382-4450-89F5-886580B9F67E}" type="slidenum">
              <a:rPr lang="en-US" smtClean="0"/>
              <a:pPr/>
              <a:t>18</a:t>
            </a:fld>
            <a:endParaRPr lang="en-US" smtClean="0"/>
          </a:p>
        </p:txBody>
      </p:sp>
      <p:sp>
        <p:nvSpPr>
          <p:cNvPr id="49155" name="Rectangle 2"/>
          <p:cNvSpPr>
            <a:spLocks noGrp="1" noChangeArrowheads="1"/>
          </p:cNvSpPr>
          <p:nvPr>
            <p:ph type="title"/>
          </p:nvPr>
        </p:nvSpPr>
        <p:spPr/>
        <p:txBody>
          <a:bodyPr/>
          <a:lstStyle/>
          <a:p>
            <a:pPr eaLnBrk="1" hangingPunct="1"/>
            <a:r>
              <a:rPr lang="fr-FR" b="0" smtClean="0"/>
              <a:t>MultiBeam EchoSounder (MBES)</a:t>
            </a:r>
          </a:p>
        </p:txBody>
      </p:sp>
      <p:grpSp>
        <p:nvGrpSpPr>
          <p:cNvPr id="209923" name="Group 3"/>
          <p:cNvGrpSpPr>
            <a:grpSpLocks/>
          </p:cNvGrpSpPr>
          <p:nvPr/>
        </p:nvGrpSpPr>
        <p:grpSpPr bwMode="auto">
          <a:xfrm>
            <a:off x="5000625" y="1104900"/>
            <a:ext cx="3783013" cy="4159250"/>
            <a:chOff x="2832" y="1008"/>
            <a:chExt cx="2725" cy="2996"/>
          </a:xfrm>
        </p:grpSpPr>
        <p:pic>
          <p:nvPicPr>
            <p:cNvPr id="49191" name="Picture 4"/>
            <p:cNvPicPr>
              <a:picLocks noChangeAspect="1" noChangeArrowheads="1"/>
            </p:cNvPicPr>
            <p:nvPr/>
          </p:nvPicPr>
          <p:blipFill>
            <a:blip r:embed="rId3"/>
            <a:srcRect/>
            <a:stretch>
              <a:fillRect/>
            </a:stretch>
          </p:blipFill>
          <p:spPr bwMode="auto">
            <a:xfrm>
              <a:off x="2832" y="1008"/>
              <a:ext cx="2725" cy="2996"/>
            </a:xfrm>
            <a:prstGeom prst="rect">
              <a:avLst/>
            </a:prstGeom>
            <a:noFill/>
            <a:ln w="9525">
              <a:noFill/>
              <a:miter lim="800000"/>
              <a:headEnd/>
              <a:tailEnd/>
            </a:ln>
          </p:spPr>
        </p:pic>
        <p:pic>
          <p:nvPicPr>
            <p:cNvPr id="49192" name="Picture 5"/>
            <p:cNvPicPr>
              <a:picLocks noChangeAspect="1" noChangeArrowheads="1"/>
            </p:cNvPicPr>
            <p:nvPr/>
          </p:nvPicPr>
          <p:blipFill>
            <a:blip r:embed="rId4"/>
            <a:srcRect/>
            <a:stretch>
              <a:fillRect/>
            </a:stretch>
          </p:blipFill>
          <p:spPr bwMode="auto">
            <a:xfrm>
              <a:off x="5124" y="3687"/>
              <a:ext cx="432" cy="312"/>
            </a:xfrm>
            <a:prstGeom prst="rect">
              <a:avLst/>
            </a:prstGeom>
            <a:noFill/>
            <a:ln w="9525">
              <a:noFill/>
              <a:miter lim="800000"/>
              <a:headEnd/>
              <a:tailEnd/>
            </a:ln>
          </p:spPr>
        </p:pic>
      </p:grpSp>
      <p:grpSp>
        <p:nvGrpSpPr>
          <p:cNvPr id="209926" name="Group 6"/>
          <p:cNvGrpSpPr>
            <a:grpSpLocks/>
          </p:cNvGrpSpPr>
          <p:nvPr/>
        </p:nvGrpSpPr>
        <p:grpSpPr bwMode="auto">
          <a:xfrm>
            <a:off x="5356225" y="4122738"/>
            <a:ext cx="1004888" cy="369887"/>
            <a:chOff x="3398" y="3285"/>
            <a:chExt cx="633" cy="233"/>
          </a:xfrm>
        </p:grpSpPr>
        <p:sp>
          <p:nvSpPr>
            <p:cNvPr id="49189" name="AutoShape 7"/>
            <p:cNvSpPr>
              <a:spLocks noChangeArrowheads="1"/>
            </p:cNvSpPr>
            <p:nvPr/>
          </p:nvSpPr>
          <p:spPr bwMode="auto">
            <a:xfrm rot="9837460">
              <a:off x="3398" y="3285"/>
              <a:ext cx="587" cy="233"/>
            </a:xfrm>
            <a:custGeom>
              <a:avLst/>
              <a:gdLst>
                <a:gd name="T0" fmla="*/ 440 w 21600"/>
                <a:gd name="T1" fmla="*/ 0 h 21600"/>
                <a:gd name="T2" fmla="*/ 0 w 21600"/>
                <a:gd name="T3" fmla="*/ 117 h 21600"/>
                <a:gd name="T4" fmla="*/ 440 w 21600"/>
                <a:gd name="T5" fmla="*/ 233 h 21600"/>
                <a:gd name="T6" fmla="*/ 587 w 21600"/>
                <a:gd name="T7" fmla="*/ 117 h 21600"/>
                <a:gd name="T8" fmla="*/ 17694720 60000 65536"/>
                <a:gd name="T9" fmla="*/ 11796480 60000 65536"/>
                <a:gd name="T10" fmla="*/ 5898240 60000 65536"/>
                <a:gd name="T11" fmla="*/ 0 60000 65536"/>
                <a:gd name="T12" fmla="*/ 3385 w 21600"/>
                <a:gd name="T13" fmla="*/ 5377 h 21600"/>
                <a:gd name="T14" fmla="*/ 18914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FFFF00"/>
              </a:solidFill>
              <a:miter lim="800000"/>
              <a:headEnd/>
              <a:tailEnd/>
            </a:ln>
          </p:spPr>
          <p:txBody>
            <a:bodyPr rot="10800000" wrap="none" anchor="ctr"/>
            <a:lstStyle/>
            <a:p>
              <a:pPr algn="ctr" eaLnBrk="0" hangingPunct="0"/>
              <a:endParaRPr lang="en-US">
                <a:solidFill>
                  <a:srgbClr val="FFFF00"/>
                </a:solidFill>
              </a:endParaRPr>
            </a:p>
          </p:txBody>
        </p:sp>
        <p:sp>
          <p:nvSpPr>
            <p:cNvPr id="49190" name="Text Box 8"/>
            <p:cNvSpPr txBox="1">
              <a:spLocks noChangeArrowheads="1"/>
            </p:cNvSpPr>
            <p:nvPr/>
          </p:nvSpPr>
          <p:spPr bwMode="auto">
            <a:xfrm rot="-822692">
              <a:off x="3405" y="3302"/>
              <a:ext cx="626" cy="192"/>
            </a:xfrm>
            <a:prstGeom prst="rect">
              <a:avLst/>
            </a:prstGeom>
            <a:noFill/>
            <a:ln w="9525">
              <a:noFill/>
              <a:miter lim="800000"/>
              <a:headEnd/>
              <a:tailEnd/>
            </a:ln>
          </p:spPr>
          <p:txBody>
            <a:bodyPr wrap="none">
              <a:spAutoFit/>
            </a:bodyPr>
            <a:lstStyle/>
            <a:p>
              <a:pPr eaLnBrk="0" hangingPunct="0"/>
              <a:r>
                <a:rPr lang="fr-FR" sz="1400"/>
                <a:t>23000km/h</a:t>
              </a:r>
            </a:p>
          </p:txBody>
        </p:sp>
      </p:grpSp>
      <p:grpSp>
        <p:nvGrpSpPr>
          <p:cNvPr id="209929" name="Group 9"/>
          <p:cNvGrpSpPr>
            <a:grpSpLocks/>
          </p:cNvGrpSpPr>
          <p:nvPr/>
        </p:nvGrpSpPr>
        <p:grpSpPr bwMode="auto">
          <a:xfrm>
            <a:off x="5360988" y="2185988"/>
            <a:ext cx="3235325" cy="3630612"/>
            <a:chOff x="3401" y="1849"/>
            <a:chExt cx="2038" cy="2287"/>
          </a:xfrm>
        </p:grpSpPr>
        <p:grpSp>
          <p:nvGrpSpPr>
            <p:cNvPr id="49179" name="Group 10"/>
            <p:cNvGrpSpPr>
              <a:grpSpLocks/>
            </p:cNvGrpSpPr>
            <p:nvPr/>
          </p:nvGrpSpPr>
          <p:grpSpPr bwMode="auto">
            <a:xfrm>
              <a:off x="4935" y="1849"/>
              <a:ext cx="504" cy="1460"/>
              <a:chOff x="4864" y="1760"/>
              <a:chExt cx="605" cy="1669"/>
            </a:xfrm>
          </p:grpSpPr>
          <p:sp>
            <p:nvSpPr>
              <p:cNvPr id="49187" name="Line 11"/>
              <p:cNvSpPr>
                <a:spLocks noChangeShapeType="1"/>
              </p:cNvSpPr>
              <p:nvPr/>
            </p:nvSpPr>
            <p:spPr bwMode="auto">
              <a:xfrm flipH="1">
                <a:off x="4869" y="1760"/>
                <a:ext cx="21" cy="1669"/>
              </a:xfrm>
              <a:prstGeom prst="line">
                <a:avLst/>
              </a:prstGeom>
              <a:noFill/>
              <a:ln w="12700">
                <a:solidFill>
                  <a:srgbClr val="FFFF00"/>
                </a:solidFill>
                <a:round/>
                <a:headEnd/>
                <a:tailEnd/>
              </a:ln>
            </p:spPr>
            <p:txBody>
              <a:bodyPr wrap="none" anchor="ctr"/>
              <a:lstStyle/>
              <a:p>
                <a:endParaRPr lang="fr-FR"/>
              </a:p>
            </p:txBody>
          </p:sp>
          <p:sp>
            <p:nvSpPr>
              <p:cNvPr id="49188" name="Text Box 12"/>
              <p:cNvSpPr txBox="1">
                <a:spLocks noChangeArrowheads="1"/>
              </p:cNvSpPr>
              <p:nvPr/>
            </p:nvSpPr>
            <p:spPr bwMode="auto">
              <a:xfrm>
                <a:off x="4864" y="2213"/>
                <a:ext cx="605" cy="242"/>
              </a:xfrm>
              <a:prstGeom prst="rect">
                <a:avLst/>
              </a:prstGeom>
              <a:noFill/>
              <a:ln w="9525">
                <a:noFill/>
                <a:miter lim="800000"/>
                <a:headEnd/>
                <a:tailEnd/>
              </a:ln>
            </p:spPr>
            <p:txBody>
              <a:bodyPr wrap="none">
                <a:spAutoFit/>
              </a:bodyPr>
              <a:lstStyle/>
              <a:p>
                <a:pPr eaLnBrk="0" hangingPunct="0"/>
                <a:r>
                  <a:rPr lang="fr-FR" sz="1600">
                    <a:solidFill>
                      <a:srgbClr val="FFFF00"/>
                    </a:solidFill>
                  </a:rPr>
                  <a:t>830 km</a:t>
                </a:r>
              </a:p>
            </p:txBody>
          </p:sp>
        </p:grpSp>
        <p:grpSp>
          <p:nvGrpSpPr>
            <p:cNvPr id="49180" name="Group 13"/>
            <p:cNvGrpSpPr>
              <a:grpSpLocks/>
            </p:cNvGrpSpPr>
            <p:nvPr/>
          </p:nvGrpSpPr>
          <p:grpSpPr bwMode="auto">
            <a:xfrm>
              <a:off x="4095" y="3242"/>
              <a:ext cx="523" cy="277"/>
              <a:chOff x="3923" y="3387"/>
              <a:chExt cx="599" cy="317"/>
            </a:xfrm>
          </p:grpSpPr>
          <p:sp>
            <p:nvSpPr>
              <p:cNvPr id="49185" name="Line 14"/>
              <p:cNvSpPr>
                <a:spLocks noChangeShapeType="1"/>
              </p:cNvSpPr>
              <p:nvPr/>
            </p:nvSpPr>
            <p:spPr bwMode="auto">
              <a:xfrm>
                <a:off x="4026" y="3387"/>
                <a:ext cx="496" cy="309"/>
              </a:xfrm>
              <a:prstGeom prst="line">
                <a:avLst/>
              </a:prstGeom>
              <a:noFill/>
              <a:ln w="9525">
                <a:solidFill>
                  <a:srgbClr val="FFFF00"/>
                </a:solidFill>
                <a:round/>
                <a:headEnd/>
                <a:tailEnd/>
              </a:ln>
            </p:spPr>
            <p:txBody>
              <a:bodyPr wrap="none" anchor="ctr"/>
              <a:lstStyle/>
              <a:p>
                <a:endParaRPr lang="fr-FR"/>
              </a:p>
            </p:txBody>
          </p:sp>
          <p:sp>
            <p:nvSpPr>
              <p:cNvPr id="49186" name="Text Box 15"/>
              <p:cNvSpPr txBox="1">
                <a:spLocks noChangeArrowheads="1"/>
              </p:cNvSpPr>
              <p:nvPr/>
            </p:nvSpPr>
            <p:spPr bwMode="auto">
              <a:xfrm rot="1995300">
                <a:off x="3923" y="3461"/>
                <a:ext cx="504" cy="243"/>
              </a:xfrm>
              <a:prstGeom prst="rect">
                <a:avLst/>
              </a:prstGeom>
              <a:noFill/>
              <a:ln w="9525">
                <a:noFill/>
                <a:miter lim="800000"/>
                <a:headEnd/>
                <a:tailEnd/>
              </a:ln>
            </p:spPr>
            <p:txBody>
              <a:bodyPr wrap="none">
                <a:spAutoFit/>
              </a:bodyPr>
              <a:lstStyle/>
              <a:p>
                <a:pPr eaLnBrk="0" hangingPunct="0"/>
                <a:r>
                  <a:rPr lang="fr-FR" sz="1600">
                    <a:solidFill>
                      <a:srgbClr val="FFFF00"/>
                    </a:solidFill>
                  </a:rPr>
                  <a:t>60 km</a:t>
                </a:r>
              </a:p>
            </p:txBody>
          </p:sp>
        </p:grpSp>
        <p:grpSp>
          <p:nvGrpSpPr>
            <p:cNvPr id="49181" name="Group 16"/>
            <p:cNvGrpSpPr>
              <a:grpSpLocks/>
            </p:cNvGrpSpPr>
            <p:nvPr/>
          </p:nvGrpSpPr>
          <p:grpSpPr bwMode="auto">
            <a:xfrm>
              <a:off x="4713" y="2154"/>
              <a:ext cx="231" cy="212"/>
              <a:chOff x="4713" y="2370"/>
              <a:chExt cx="231" cy="212"/>
            </a:xfrm>
          </p:grpSpPr>
          <p:sp>
            <p:nvSpPr>
              <p:cNvPr id="49183" name="Freeform 17"/>
              <p:cNvSpPr>
                <a:spLocks/>
              </p:cNvSpPr>
              <p:nvPr/>
            </p:nvSpPr>
            <p:spPr bwMode="auto">
              <a:xfrm>
                <a:off x="4724" y="2501"/>
                <a:ext cx="179" cy="53"/>
              </a:xfrm>
              <a:custGeom>
                <a:avLst/>
                <a:gdLst>
                  <a:gd name="T0" fmla="*/ 0 w 256"/>
                  <a:gd name="T1" fmla="*/ 0 h 141"/>
                  <a:gd name="T2" fmla="*/ 96 w 256"/>
                  <a:gd name="T3" fmla="*/ 118 h 141"/>
                  <a:gd name="T4" fmla="*/ 256 w 256"/>
                  <a:gd name="T5" fmla="*/ 139 h 141"/>
                  <a:gd name="T6" fmla="*/ 0 60000 65536"/>
                  <a:gd name="T7" fmla="*/ 0 60000 65536"/>
                  <a:gd name="T8" fmla="*/ 0 60000 65536"/>
                  <a:gd name="T9" fmla="*/ 0 w 256"/>
                  <a:gd name="T10" fmla="*/ 0 h 141"/>
                  <a:gd name="T11" fmla="*/ 256 w 256"/>
                  <a:gd name="T12" fmla="*/ 141 h 141"/>
                </a:gdLst>
                <a:ahLst/>
                <a:cxnLst>
                  <a:cxn ang="T6">
                    <a:pos x="T0" y="T1"/>
                  </a:cxn>
                  <a:cxn ang="T7">
                    <a:pos x="T2" y="T3"/>
                  </a:cxn>
                  <a:cxn ang="T8">
                    <a:pos x="T4" y="T5"/>
                  </a:cxn>
                </a:cxnLst>
                <a:rect l="T9" t="T10" r="T11" b="T12"/>
                <a:pathLst>
                  <a:path w="256" h="141">
                    <a:moveTo>
                      <a:pt x="0" y="0"/>
                    </a:moveTo>
                    <a:cubicBezTo>
                      <a:pt x="26" y="47"/>
                      <a:pt x="53" y="95"/>
                      <a:pt x="96" y="118"/>
                    </a:cubicBezTo>
                    <a:cubicBezTo>
                      <a:pt x="139" y="141"/>
                      <a:pt x="229" y="136"/>
                      <a:pt x="256" y="139"/>
                    </a:cubicBezTo>
                  </a:path>
                </a:pathLst>
              </a:custGeom>
              <a:noFill/>
              <a:ln w="12700">
                <a:solidFill>
                  <a:srgbClr val="FFFF00"/>
                </a:solidFill>
                <a:round/>
                <a:headEnd/>
                <a:tailEnd/>
              </a:ln>
            </p:spPr>
            <p:txBody>
              <a:bodyPr wrap="none" anchor="ctr"/>
              <a:lstStyle/>
              <a:p>
                <a:pPr eaLnBrk="0" hangingPunct="0"/>
                <a:endParaRPr lang="en-GB"/>
              </a:p>
            </p:txBody>
          </p:sp>
          <p:sp>
            <p:nvSpPr>
              <p:cNvPr id="49184" name="Text Box 18"/>
              <p:cNvSpPr txBox="1">
                <a:spLocks noChangeArrowheads="1"/>
              </p:cNvSpPr>
              <p:nvPr/>
            </p:nvSpPr>
            <p:spPr bwMode="auto">
              <a:xfrm>
                <a:off x="4713" y="2370"/>
                <a:ext cx="231" cy="212"/>
              </a:xfrm>
              <a:prstGeom prst="rect">
                <a:avLst/>
              </a:prstGeom>
              <a:noFill/>
              <a:ln w="9525">
                <a:noFill/>
                <a:miter lim="800000"/>
                <a:headEnd/>
                <a:tailEnd/>
              </a:ln>
            </p:spPr>
            <p:txBody>
              <a:bodyPr wrap="none">
                <a:spAutoFit/>
              </a:bodyPr>
              <a:lstStyle/>
              <a:p>
                <a:pPr eaLnBrk="0" hangingPunct="0"/>
                <a:r>
                  <a:rPr lang="fr-FR" sz="1600">
                    <a:solidFill>
                      <a:srgbClr val="FFFF00"/>
                    </a:solidFill>
                  </a:rPr>
                  <a:t>4°</a:t>
                </a:r>
              </a:p>
            </p:txBody>
          </p:sp>
        </p:grpSp>
        <p:sp>
          <p:nvSpPr>
            <p:cNvPr id="49182" name="Text Box 19"/>
            <p:cNvSpPr txBox="1">
              <a:spLocks noChangeArrowheads="1"/>
            </p:cNvSpPr>
            <p:nvPr/>
          </p:nvSpPr>
          <p:spPr bwMode="auto">
            <a:xfrm>
              <a:off x="3401" y="3770"/>
              <a:ext cx="2007" cy="366"/>
            </a:xfrm>
            <a:prstGeom prst="rect">
              <a:avLst/>
            </a:prstGeom>
            <a:noFill/>
            <a:ln w="9525">
              <a:noFill/>
              <a:miter lim="800000"/>
              <a:headEnd/>
              <a:tailEnd/>
            </a:ln>
          </p:spPr>
          <p:txBody>
            <a:bodyPr wrap="none">
              <a:spAutoFit/>
            </a:bodyPr>
            <a:lstStyle/>
            <a:p>
              <a:pPr eaLnBrk="0" hangingPunct="0"/>
              <a:r>
                <a:rPr lang="fr-FR" sz="1600">
                  <a:solidFill>
                    <a:srgbClr val="FFF7C4"/>
                  </a:solidFill>
                </a:rPr>
                <a:t>Pixel size: 2.5 m to 5 m</a:t>
              </a:r>
            </a:p>
            <a:p>
              <a:pPr eaLnBrk="0" hangingPunct="0"/>
              <a:r>
                <a:rPr lang="fr-FR" sz="1600">
                  <a:solidFill>
                    <a:srgbClr val="FFF7C4"/>
                  </a:solidFill>
                </a:rPr>
                <a:t>No direct measurment of bathymetry</a:t>
              </a:r>
              <a:endParaRPr lang="fr-FR" sz="1600">
                <a:solidFill>
                  <a:srgbClr val="FFFF00"/>
                </a:solidFill>
              </a:endParaRPr>
            </a:p>
          </p:txBody>
        </p:sp>
      </p:grpSp>
      <p:pic>
        <p:nvPicPr>
          <p:cNvPr id="49159" name="Picture 20"/>
          <p:cNvPicPr>
            <a:picLocks noChangeAspect="1" noChangeArrowheads="1"/>
          </p:cNvPicPr>
          <p:nvPr/>
        </p:nvPicPr>
        <p:blipFill>
          <a:blip r:embed="rId5"/>
          <a:srcRect/>
          <a:stretch>
            <a:fillRect/>
          </a:stretch>
        </p:blipFill>
        <p:spPr bwMode="auto">
          <a:xfrm>
            <a:off x="312738" y="1998663"/>
            <a:ext cx="4518025" cy="3289300"/>
          </a:xfrm>
          <a:prstGeom prst="rect">
            <a:avLst/>
          </a:prstGeom>
          <a:noFill/>
          <a:ln w="9525">
            <a:noFill/>
            <a:miter lim="800000"/>
            <a:headEnd/>
            <a:tailEnd/>
          </a:ln>
        </p:spPr>
      </p:pic>
      <p:grpSp>
        <p:nvGrpSpPr>
          <p:cNvPr id="209962" name="Group 42"/>
          <p:cNvGrpSpPr>
            <a:grpSpLocks/>
          </p:cNvGrpSpPr>
          <p:nvPr/>
        </p:nvGrpSpPr>
        <p:grpSpPr bwMode="auto">
          <a:xfrm>
            <a:off x="153988" y="2643188"/>
            <a:ext cx="4579937" cy="3186112"/>
            <a:chOff x="97" y="1665"/>
            <a:chExt cx="2885" cy="2007"/>
          </a:xfrm>
        </p:grpSpPr>
        <p:grpSp>
          <p:nvGrpSpPr>
            <p:cNvPr id="49169" name="Group 22"/>
            <p:cNvGrpSpPr>
              <a:grpSpLocks/>
            </p:cNvGrpSpPr>
            <p:nvPr/>
          </p:nvGrpSpPr>
          <p:grpSpPr bwMode="auto">
            <a:xfrm>
              <a:off x="639" y="1665"/>
              <a:ext cx="830" cy="1148"/>
              <a:chOff x="431" y="2281"/>
              <a:chExt cx="830" cy="1148"/>
            </a:xfrm>
          </p:grpSpPr>
          <p:sp>
            <p:nvSpPr>
              <p:cNvPr id="49177" name="Line 23"/>
              <p:cNvSpPr>
                <a:spLocks noChangeShapeType="1"/>
              </p:cNvSpPr>
              <p:nvPr/>
            </p:nvSpPr>
            <p:spPr bwMode="auto">
              <a:xfrm>
                <a:off x="1221" y="2281"/>
                <a:ext cx="30" cy="1148"/>
              </a:xfrm>
              <a:prstGeom prst="line">
                <a:avLst/>
              </a:prstGeom>
              <a:noFill/>
              <a:ln w="12700">
                <a:solidFill>
                  <a:srgbClr val="FFFF00"/>
                </a:solidFill>
                <a:round/>
                <a:headEnd/>
                <a:tailEnd/>
              </a:ln>
            </p:spPr>
            <p:txBody>
              <a:bodyPr wrap="none" anchor="ctr"/>
              <a:lstStyle/>
              <a:p>
                <a:endParaRPr lang="fr-FR"/>
              </a:p>
            </p:txBody>
          </p:sp>
          <p:sp>
            <p:nvSpPr>
              <p:cNvPr id="49178" name="Text Box 24"/>
              <p:cNvSpPr txBox="1">
                <a:spLocks noChangeArrowheads="1"/>
              </p:cNvSpPr>
              <p:nvPr/>
            </p:nvSpPr>
            <p:spPr bwMode="auto">
              <a:xfrm>
                <a:off x="431" y="2381"/>
                <a:ext cx="830" cy="212"/>
              </a:xfrm>
              <a:prstGeom prst="rect">
                <a:avLst/>
              </a:prstGeom>
              <a:noFill/>
              <a:ln w="9525">
                <a:noFill/>
                <a:miter lim="800000"/>
                <a:headEnd/>
                <a:tailEnd/>
              </a:ln>
            </p:spPr>
            <p:txBody>
              <a:bodyPr wrap="none">
                <a:spAutoFit/>
              </a:bodyPr>
              <a:lstStyle/>
              <a:p>
                <a:pPr eaLnBrk="0" hangingPunct="0"/>
                <a:r>
                  <a:rPr lang="fr-FR" sz="1600">
                    <a:solidFill>
                      <a:srgbClr val="FFFF00"/>
                    </a:solidFill>
                  </a:rPr>
                  <a:t>z ( 0 à 10 km)</a:t>
                </a:r>
              </a:p>
            </p:txBody>
          </p:sp>
        </p:grpSp>
        <p:grpSp>
          <p:nvGrpSpPr>
            <p:cNvPr id="49170" name="Group 25"/>
            <p:cNvGrpSpPr>
              <a:grpSpLocks/>
            </p:cNvGrpSpPr>
            <p:nvPr/>
          </p:nvGrpSpPr>
          <p:grpSpPr bwMode="auto">
            <a:xfrm>
              <a:off x="642" y="2288"/>
              <a:ext cx="736" cy="522"/>
              <a:chOff x="514" y="2840"/>
              <a:chExt cx="736" cy="522"/>
            </a:xfrm>
          </p:grpSpPr>
          <p:sp>
            <p:nvSpPr>
              <p:cNvPr id="49175" name="Line 26"/>
              <p:cNvSpPr>
                <a:spLocks noChangeShapeType="1"/>
              </p:cNvSpPr>
              <p:nvPr/>
            </p:nvSpPr>
            <p:spPr bwMode="auto">
              <a:xfrm flipV="1">
                <a:off x="545" y="2840"/>
                <a:ext cx="705" cy="522"/>
              </a:xfrm>
              <a:prstGeom prst="line">
                <a:avLst/>
              </a:prstGeom>
              <a:noFill/>
              <a:ln w="9525">
                <a:solidFill>
                  <a:srgbClr val="FFFF00"/>
                </a:solidFill>
                <a:round/>
                <a:headEnd/>
                <a:tailEnd/>
              </a:ln>
            </p:spPr>
            <p:txBody>
              <a:bodyPr wrap="none" anchor="ctr"/>
              <a:lstStyle/>
              <a:p>
                <a:endParaRPr lang="fr-FR"/>
              </a:p>
            </p:txBody>
          </p:sp>
          <p:sp>
            <p:nvSpPr>
              <p:cNvPr id="49176" name="Text Box 27"/>
              <p:cNvSpPr txBox="1">
                <a:spLocks noChangeArrowheads="1"/>
              </p:cNvSpPr>
              <p:nvPr/>
            </p:nvSpPr>
            <p:spPr bwMode="auto">
              <a:xfrm rot="19291720" flipH="1">
                <a:off x="514" y="2942"/>
                <a:ext cx="710" cy="366"/>
              </a:xfrm>
              <a:prstGeom prst="rect">
                <a:avLst/>
              </a:prstGeom>
              <a:noFill/>
              <a:ln w="9525">
                <a:noFill/>
                <a:miter lim="800000"/>
                <a:headEnd/>
                <a:tailEnd/>
              </a:ln>
            </p:spPr>
            <p:txBody>
              <a:bodyPr wrap="none">
                <a:spAutoFit/>
              </a:bodyPr>
              <a:lstStyle/>
              <a:p>
                <a:pPr algn="ctr" eaLnBrk="0" hangingPunct="0"/>
                <a:r>
                  <a:rPr lang="fr-FR" sz="1600">
                    <a:solidFill>
                      <a:srgbClr val="FFFF00"/>
                    </a:solidFill>
                  </a:rPr>
                  <a:t>7xz </a:t>
                </a:r>
              </a:p>
              <a:p>
                <a:pPr algn="ctr" eaLnBrk="0" hangingPunct="0"/>
                <a:r>
                  <a:rPr lang="fr-FR" sz="1600">
                    <a:solidFill>
                      <a:srgbClr val="FFFF00"/>
                    </a:solidFill>
                  </a:rPr>
                  <a:t>(0 à 20 km)</a:t>
                </a:r>
              </a:p>
            </p:txBody>
          </p:sp>
        </p:grpSp>
        <p:grpSp>
          <p:nvGrpSpPr>
            <p:cNvPr id="49171" name="Group 28"/>
            <p:cNvGrpSpPr>
              <a:grpSpLocks/>
            </p:cNvGrpSpPr>
            <p:nvPr/>
          </p:nvGrpSpPr>
          <p:grpSpPr bwMode="auto">
            <a:xfrm>
              <a:off x="1573" y="2026"/>
              <a:ext cx="675" cy="431"/>
              <a:chOff x="1413" y="2642"/>
              <a:chExt cx="675" cy="431"/>
            </a:xfrm>
          </p:grpSpPr>
          <p:sp>
            <p:nvSpPr>
              <p:cNvPr id="49173" name="Freeform 29"/>
              <p:cNvSpPr>
                <a:spLocks/>
              </p:cNvSpPr>
              <p:nvPr/>
            </p:nvSpPr>
            <p:spPr bwMode="auto">
              <a:xfrm rot="-3386575">
                <a:off x="1328" y="2811"/>
                <a:ext cx="347" cy="177"/>
              </a:xfrm>
              <a:custGeom>
                <a:avLst/>
                <a:gdLst>
                  <a:gd name="T0" fmla="*/ 0 w 256"/>
                  <a:gd name="T1" fmla="*/ 0 h 141"/>
                  <a:gd name="T2" fmla="*/ 96 w 256"/>
                  <a:gd name="T3" fmla="*/ 118 h 141"/>
                  <a:gd name="T4" fmla="*/ 256 w 256"/>
                  <a:gd name="T5" fmla="*/ 139 h 141"/>
                  <a:gd name="T6" fmla="*/ 0 60000 65536"/>
                  <a:gd name="T7" fmla="*/ 0 60000 65536"/>
                  <a:gd name="T8" fmla="*/ 0 60000 65536"/>
                  <a:gd name="T9" fmla="*/ 0 w 256"/>
                  <a:gd name="T10" fmla="*/ 0 h 141"/>
                  <a:gd name="T11" fmla="*/ 256 w 256"/>
                  <a:gd name="T12" fmla="*/ 141 h 141"/>
                </a:gdLst>
                <a:ahLst/>
                <a:cxnLst>
                  <a:cxn ang="T6">
                    <a:pos x="T0" y="T1"/>
                  </a:cxn>
                  <a:cxn ang="T7">
                    <a:pos x="T2" y="T3"/>
                  </a:cxn>
                  <a:cxn ang="T8">
                    <a:pos x="T4" y="T5"/>
                  </a:cxn>
                </a:cxnLst>
                <a:rect l="T9" t="T10" r="T11" b="T12"/>
                <a:pathLst>
                  <a:path w="256" h="141">
                    <a:moveTo>
                      <a:pt x="0" y="0"/>
                    </a:moveTo>
                    <a:cubicBezTo>
                      <a:pt x="26" y="47"/>
                      <a:pt x="53" y="95"/>
                      <a:pt x="96" y="118"/>
                    </a:cubicBezTo>
                    <a:cubicBezTo>
                      <a:pt x="139" y="141"/>
                      <a:pt x="229" y="136"/>
                      <a:pt x="256" y="139"/>
                    </a:cubicBezTo>
                  </a:path>
                </a:pathLst>
              </a:custGeom>
              <a:noFill/>
              <a:ln w="12700">
                <a:solidFill>
                  <a:srgbClr val="FFFF00"/>
                </a:solidFill>
                <a:round/>
                <a:headEnd/>
                <a:tailEnd/>
              </a:ln>
            </p:spPr>
            <p:txBody>
              <a:bodyPr wrap="none" anchor="ctr"/>
              <a:lstStyle/>
              <a:p>
                <a:pPr eaLnBrk="0" hangingPunct="0"/>
                <a:endParaRPr lang="en-GB"/>
              </a:p>
            </p:txBody>
          </p:sp>
          <p:sp>
            <p:nvSpPr>
              <p:cNvPr id="49174" name="Text Box 30"/>
              <p:cNvSpPr txBox="1">
                <a:spLocks noChangeArrowheads="1"/>
              </p:cNvSpPr>
              <p:nvPr/>
            </p:nvSpPr>
            <p:spPr bwMode="auto">
              <a:xfrm>
                <a:off x="1657" y="2642"/>
                <a:ext cx="431" cy="212"/>
              </a:xfrm>
              <a:prstGeom prst="rect">
                <a:avLst/>
              </a:prstGeom>
              <a:noFill/>
              <a:ln w="9525">
                <a:noFill/>
                <a:miter lim="800000"/>
                <a:headEnd/>
                <a:tailEnd/>
              </a:ln>
            </p:spPr>
            <p:txBody>
              <a:bodyPr wrap="none">
                <a:spAutoFit/>
              </a:bodyPr>
              <a:lstStyle/>
              <a:p>
                <a:pPr eaLnBrk="0" hangingPunct="0"/>
                <a:r>
                  <a:rPr lang="fr-FR" sz="1600">
                    <a:solidFill>
                      <a:srgbClr val="FFFF00"/>
                    </a:solidFill>
                  </a:rPr>
                  <a:t>&lt;150°</a:t>
                </a:r>
              </a:p>
            </p:txBody>
          </p:sp>
        </p:grpSp>
        <p:sp>
          <p:nvSpPr>
            <p:cNvPr id="49172" name="Text Box 31"/>
            <p:cNvSpPr txBox="1">
              <a:spLocks noChangeArrowheads="1"/>
            </p:cNvSpPr>
            <p:nvPr/>
          </p:nvSpPr>
          <p:spPr bwMode="auto">
            <a:xfrm>
              <a:off x="97" y="3306"/>
              <a:ext cx="2885" cy="366"/>
            </a:xfrm>
            <a:prstGeom prst="rect">
              <a:avLst/>
            </a:prstGeom>
            <a:noFill/>
            <a:ln w="9525">
              <a:noFill/>
              <a:miter lim="800000"/>
              <a:headEnd/>
              <a:tailEnd/>
            </a:ln>
          </p:spPr>
          <p:txBody>
            <a:bodyPr wrap="none">
              <a:spAutoFit/>
            </a:bodyPr>
            <a:lstStyle/>
            <a:p>
              <a:pPr eaLnBrk="0" hangingPunct="0"/>
              <a:r>
                <a:rPr lang="fr-FR" sz="1600">
                  <a:solidFill>
                    <a:srgbClr val="FFF7C4"/>
                  </a:solidFill>
                </a:rPr>
                <a:t>Variable width and accuracy according to water depth</a:t>
              </a:r>
            </a:p>
            <a:p>
              <a:pPr eaLnBrk="0" hangingPunct="0"/>
              <a:r>
                <a:rPr lang="fr-FR" sz="1600">
                  <a:solidFill>
                    <a:srgbClr val="FFF7C4"/>
                  </a:solidFill>
                </a:rPr>
                <a:t>Pixel size: 1 m to 100 m</a:t>
              </a:r>
            </a:p>
          </p:txBody>
        </p:sp>
      </p:grpSp>
      <p:grpSp>
        <p:nvGrpSpPr>
          <p:cNvPr id="209961" name="Group 41"/>
          <p:cNvGrpSpPr>
            <a:grpSpLocks/>
          </p:cNvGrpSpPr>
          <p:nvPr/>
        </p:nvGrpSpPr>
        <p:grpSpPr bwMode="auto">
          <a:xfrm>
            <a:off x="192088" y="5870575"/>
            <a:ext cx="8102600" cy="336550"/>
            <a:chOff x="121" y="3698"/>
            <a:chExt cx="5104" cy="212"/>
          </a:xfrm>
        </p:grpSpPr>
        <p:sp>
          <p:nvSpPr>
            <p:cNvPr id="49167" name="Text Box 33"/>
            <p:cNvSpPr txBox="1">
              <a:spLocks noChangeArrowheads="1"/>
            </p:cNvSpPr>
            <p:nvPr/>
          </p:nvSpPr>
          <p:spPr bwMode="auto">
            <a:xfrm>
              <a:off x="3225" y="3698"/>
              <a:ext cx="2000" cy="212"/>
            </a:xfrm>
            <a:prstGeom prst="rect">
              <a:avLst/>
            </a:prstGeom>
            <a:noFill/>
            <a:ln w="9525">
              <a:noFill/>
              <a:miter lim="800000"/>
              <a:headEnd/>
              <a:tailEnd/>
            </a:ln>
          </p:spPr>
          <p:txBody>
            <a:bodyPr wrap="none">
              <a:spAutoFit/>
            </a:bodyPr>
            <a:lstStyle/>
            <a:p>
              <a:pPr eaLnBrk="0" hangingPunct="0"/>
              <a:r>
                <a:rPr lang="fr-FR" sz="1600">
                  <a:solidFill>
                    <a:srgbClr val="FFF7C4"/>
                  </a:solidFill>
                </a:rPr>
                <a:t>Full coverage of Earth floor: 15 days</a:t>
              </a:r>
            </a:p>
          </p:txBody>
        </p:sp>
        <p:sp>
          <p:nvSpPr>
            <p:cNvPr id="49168" name="Text Box 34"/>
            <p:cNvSpPr txBox="1">
              <a:spLocks noChangeArrowheads="1"/>
            </p:cNvSpPr>
            <p:nvPr/>
          </p:nvSpPr>
          <p:spPr bwMode="auto">
            <a:xfrm>
              <a:off x="121" y="3698"/>
              <a:ext cx="2860" cy="212"/>
            </a:xfrm>
            <a:prstGeom prst="rect">
              <a:avLst/>
            </a:prstGeom>
            <a:noFill/>
            <a:ln w="9525">
              <a:noFill/>
              <a:miter lim="800000"/>
              <a:headEnd/>
              <a:tailEnd/>
            </a:ln>
          </p:spPr>
          <p:txBody>
            <a:bodyPr wrap="none">
              <a:spAutoFit/>
            </a:bodyPr>
            <a:lstStyle/>
            <a:p>
              <a:pPr eaLnBrk="0" hangingPunct="0"/>
              <a:r>
                <a:rPr lang="fr-FR" sz="1600">
                  <a:solidFill>
                    <a:srgbClr val="FFF7C4"/>
                  </a:solidFill>
                </a:rPr>
                <a:t>Full coverage of all oceanic seafloor: 4 to 5  centuries</a:t>
              </a:r>
            </a:p>
          </p:txBody>
        </p:sp>
      </p:grpSp>
      <p:grpSp>
        <p:nvGrpSpPr>
          <p:cNvPr id="209956" name="Group 36"/>
          <p:cNvGrpSpPr>
            <a:grpSpLocks/>
          </p:cNvGrpSpPr>
          <p:nvPr/>
        </p:nvGrpSpPr>
        <p:grpSpPr bwMode="auto">
          <a:xfrm>
            <a:off x="3322638" y="4694238"/>
            <a:ext cx="1028700" cy="369887"/>
            <a:chOff x="93" y="1085"/>
            <a:chExt cx="648" cy="233"/>
          </a:xfrm>
        </p:grpSpPr>
        <p:sp>
          <p:nvSpPr>
            <p:cNvPr id="49165" name="AutoShape 37"/>
            <p:cNvSpPr>
              <a:spLocks noChangeArrowheads="1"/>
            </p:cNvSpPr>
            <p:nvPr/>
          </p:nvSpPr>
          <p:spPr bwMode="auto">
            <a:xfrm rot="11762540" flipH="1">
              <a:off x="142" y="1085"/>
              <a:ext cx="587" cy="233"/>
            </a:xfrm>
            <a:custGeom>
              <a:avLst/>
              <a:gdLst>
                <a:gd name="T0" fmla="*/ 440 w 21600"/>
                <a:gd name="T1" fmla="*/ 0 h 21600"/>
                <a:gd name="T2" fmla="*/ 0 w 21600"/>
                <a:gd name="T3" fmla="*/ 117 h 21600"/>
                <a:gd name="T4" fmla="*/ 440 w 21600"/>
                <a:gd name="T5" fmla="*/ 233 h 21600"/>
                <a:gd name="T6" fmla="*/ 587 w 21600"/>
                <a:gd name="T7" fmla="*/ 117 h 21600"/>
                <a:gd name="T8" fmla="*/ 17694720 60000 65536"/>
                <a:gd name="T9" fmla="*/ 11796480 60000 65536"/>
                <a:gd name="T10" fmla="*/ 5898240 60000 65536"/>
                <a:gd name="T11" fmla="*/ 0 60000 65536"/>
                <a:gd name="T12" fmla="*/ 3385 w 21600"/>
                <a:gd name="T13" fmla="*/ 5377 h 21600"/>
                <a:gd name="T14" fmla="*/ 18914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FFFF00"/>
              </a:solidFill>
              <a:miter lim="800000"/>
              <a:headEnd/>
              <a:tailEnd/>
            </a:ln>
          </p:spPr>
          <p:txBody>
            <a:bodyPr rot="10800000" wrap="none" anchor="ctr"/>
            <a:lstStyle/>
            <a:p>
              <a:pPr algn="ctr" eaLnBrk="0" hangingPunct="0"/>
              <a:endParaRPr lang="en-US">
                <a:solidFill>
                  <a:srgbClr val="FFFF00"/>
                </a:solidFill>
              </a:endParaRPr>
            </a:p>
          </p:txBody>
        </p:sp>
        <p:sp>
          <p:nvSpPr>
            <p:cNvPr id="49166" name="Text Box 38"/>
            <p:cNvSpPr txBox="1">
              <a:spLocks noChangeArrowheads="1"/>
            </p:cNvSpPr>
            <p:nvPr/>
          </p:nvSpPr>
          <p:spPr bwMode="auto">
            <a:xfrm rot="822692" flipH="1">
              <a:off x="93" y="1091"/>
              <a:ext cx="648" cy="192"/>
            </a:xfrm>
            <a:prstGeom prst="rect">
              <a:avLst/>
            </a:prstGeom>
            <a:noFill/>
            <a:ln w="9525">
              <a:noFill/>
              <a:miter lim="800000"/>
              <a:headEnd/>
              <a:tailEnd/>
            </a:ln>
          </p:spPr>
          <p:txBody>
            <a:bodyPr wrap="none">
              <a:spAutoFit/>
            </a:bodyPr>
            <a:lstStyle/>
            <a:p>
              <a:pPr eaLnBrk="0" hangingPunct="0"/>
              <a:r>
                <a:rPr lang="fr-FR" sz="1400"/>
                <a:t>8 à 20 km/h</a:t>
              </a:r>
            </a:p>
          </p:txBody>
        </p:sp>
      </p:grpSp>
      <p:pic>
        <p:nvPicPr>
          <p:cNvPr id="209959" name="Picture 39"/>
          <p:cNvPicPr>
            <a:picLocks noChangeAspect="1" noChangeArrowheads="1"/>
          </p:cNvPicPr>
          <p:nvPr/>
        </p:nvPicPr>
        <p:blipFill>
          <a:blip r:embed="rId6"/>
          <a:srcRect/>
          <a:stretch>
            <a:fillRect/>
          </a:stretch>
        </p:blipFill>
        <p:spPr bwMode="auto">
          <a:xfrm>
            <a:off x="1608138" y="2147888"/>
            <a:ext cx="1379537" cy="528637"/>
          </a:xfrm>
          <a:prstGeom prst="rect">
            <a:avLst/>
          </a:prstGeom>
          <a:noFill/>
          <a:ln w="9525">
            <a:noFill/>
            <a:miter lim="800000"/>
            <a:headEnd/>
            <a:tailEnd/>
          </a:ln>
        </p:spPr>
      </p:pic>
      <p:sp>
        <p:nvSpPr>
          <p:cNvPr id="49164" name="Text Box 40"/>
          <p:cNvSpPr txBox="1">
            <a:spLocks noChangeArrowheads="1"/>
          </p:cNvSpPr>
          <p:nvPr/>
        </p:nvSpPr>
        <p:spPr bwMode="auto">
          <a:xfrm>
            <a:off x="276225" y="1101725"/>
            <a:ext cx="4281488" cy="822325"/>
          </a:xfrm>
          <a:prstGeom prst="rect">
            <a:avLst/>
          </a:prstGeom>
          <a:noFill/>
          <a:ln w="9525">
            <a:noFill/>
            <a:miter lim="800000"/>
            <a:headEnd/>
            <a:tailEnd/>
          </a:ln>
        </p:spPr>
        <p:txBody>
          <a:bodyPr wrap="none">
            <a:spAutoFit/>
          </a:bodyPr>
          <a:lstStyle/>
          <a:p>
            <a:pPr eaLnBrk="0" hangingPunct="0"/>
            <a:r>
              <a:rPr lang="fr-FR" sz="2400">
                <a:solidFill>
                  <a:srgbClr val="FFF7C4"/>
                </a:solidFill>
              </a:rPr>
              <a:t>Same principle than Spot satellite</a:t>
            </a:r>
          </a:p>
          <a:p>
            <a:pPr eaLnBrk="0" hangingPunct="0"/>
            <a:r>
              <a:rPr lang="fr-FR" sz="2400">
                <a:solidFill>
                  <a:srgbClr val="FFF7C4"/>
                </a:solidFill>
              </a:rPr>
              <a:t>but some differences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9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9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2099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099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99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9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9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51202" name="Slide Number Placeholder 5"/>
          <p:cNvSpPr>
            <a:spLocks noGrp="1"/>
          </p:cNvSpPr>
          <p:nvPr>
            <p:ph type="sldNum" sz="quarter" idx="13"/>
          </p:nvPr>
        </p:nvSpPr>
        <p:spPr>
          <a:noFill/>
        </p:spPr>
        <p:txBody>
          <a:bodyPr/>
          <a:lstStyle/>
          <a:p>
            <a:fld id="{64C72BC5-2F97-4924-AA53-C439F5E3E8E3}" type="slidenum">
              <a:rPr lang="en-US" smtClean="0"/>
              <a:pPr/>
              <a:t>19</a:t>
            </a:fld>
            <a:endParaRPr lang="en-US" smtClean="0"/>
          </a:p>
        </p:txBody>
      </p:sp>
      <p:sp>
        <p:nvSpPr>
          <p:cNvPr id="269324" name="Rectangle 12"/>
          <p:cNvSpPr>
            <a:spLocks noChangeArrowheads="1"/>
          </p:cNvSpPr>
          <p:nvPr/>
        </p:nvSpPr>
        <p:spPr bwMode="auto">
          <a:xfrm>
            <a:off x="4864100" y="3556000"/>
            <a:ext cx="1346200" cy="1460500"/>
          </a:xfrm>
          <a:prstGeom prst="rect">
            <a:avLst/>
          </a:prstGeom>
          <a:noFill/>
          <a:ln w="19050">
            <a:solidFill>
              <a:srgbClr val="FFF7C4"/>
            </a:solidFill>
            <a:miter lim="800000"/>
            <a:headEnd/>
            <a:tailEnd/>
          </a:ln>
        </p:spPr>
        <p:txBody>
          <a:bodyPr wrap="none" anchor="ctr"/>
          <a:lstStyle/>
          <a:p>
            <a:pPr eaLnBrk="0" hangingPunct="0"/>
            <a:endParaRPr lang="en-GB"/>
          </a:p>
        </p:txBody>
      </p:sp>
      <p:sp>
        <p:nvSpPr>
          <p:cNvPr id="51204" name="Rectangle 4"/>
          <p:cNvSpPr>
            <a:spLocks noGrp="1" noChangeArrowheads="1"/>
          </p:cNvSpPr>
          <p:nvPr>
            <p:ph type="title"/>
          </p:nvPr>
        </p:nvSpPr>
        <p:spPr>
          <a:xfrm>
            <a:off x="685800" y="520700"/>
            <a:ext cx="4165600" cy="673100"/>
          </a:xfrm>
        </p:spPr>
        <p:txBody>
          <a:bodyPr/>
          <a:lstStyle/>
          <a:p>
            <a:pPr eaLnBrk="1" hangingPunct="1"/>
            <a:r>
              <a:rPr lang="en-US" smtClean="0"/>
              <a:t>Evolution of MBES</a:t>
            </a:r>
          </a:p>
        </p:txBody>
      </p:sp>
      <p:sp>
        <p:nvSpPr>
          <p:cNvPr id="269317" name="Text Box 5"/>
          <p:cNvSpPr txBox="1">
            <a:spLocks noChangeArrowheads="1"/>
          </p:cNvSpPr>
          <p:nvPr/>
        </p:nvSpPr>
        <p:spPr bwMode="auto">
          <a:xfrm>
            <a:off x="3187700" y="1562100"/>
            <a:ext cx="4292600" cy="1239838"/>
          </a:xfrm>
          <a:prstGeom prst="rect">
            <a:avLst/>
          </a:prstGeom>
          <a:noFill/>
          <a:ln w="9525">
            <a:noFill/>
            <a:miter lim="800000"/>
            <a:headEnd/>
            <a:tailEnd/>
          </a:ln>
        </p:spPr>
        <p:txBody>
          <a:bodyPr>
            <a:spAutoFit/>
          </a:bodyPr>
          <a:lstStyle/>
          <a:p>
            <a:pPr>
              <a:lnSpc>
                <a:spcPct val="80000"/>
              </a:lnSpc>
              <a:spcBef>
                <a:spcPct val="50000"/>
              </a:spcBef>
            </a:pPr>
            <a:r>
              <a:rPr lang="fr-FR" sz="1600">
                <a:solidFill>
                  <a:srgbClr val="FFF7C4"/>
                </a:solidFill>
                <a:latin typeface="Century Gothic" pitchFamily="34" charset="0"/>
              </a:rPr>
              <a:t>7150 12 kHz  </a:t>
            </a:r>
            <a:r>
              <a:rPr lang="fr-FR" sz="1600" i="1">
                <a:solidFill>
                  <a:srgbClr val="FFF7C4"/>
                </a:solidFill>
                <a:latin typeface="Century Gothic" pitchFamily="34" charset="0"/>
              </a:rPr>
              <a:t>Pourquoi pas?</a:t>
            </a:r>
            <a:r>
              <a:rPr lang="fr-FR" sz="1600">
                <a:solidFill>
                  <a:srgbClr val="FFF7C4"/>
                </a:solidFill>
                <a:latin typeface="Century Gothic" pitchFamily="34" charset="0"/>
              </a:rPr>
              <a:t> </a:t>
            </a:r>
          </a:p>
          <a:p>
            <a:pPr>
              <a:lnSpc>
                <a:spcPct val="80000"/>
              </a:lnSpc>
              <a:spcBef>
                <a:spcPct val="50000"/>
              </a:spcBef>
            </a:pPr>
            <a:r>
              <a:rPr lang="fr-FR" sz="1600">
                <a:solidFill>
                  <a:srgbClr val="FFF7C4"/>
                </a:solidFill>
                <a:latin typeface="Century Gothic" pitchFamily="34" charset="0"/>
              </a:rPr>
              <a:t>2007-12 kHz</a:t>
            </a:r>
          </a:p>
          <a:p>
            <a:pPr>
              <a:lnSpc>
                <a:spcPct val="80000"/>
              </a:lnSpc>
              <a:spcBef>
                <a:spcPct val="50000"/>
              </a:spcBef>
            </a:pPr>
            <a:r>
              <a:rPr lang="fr-FR" sz="1600">
                <a:solidFill>
                  <a:srgbClr val="FFF7C4"/>
                </a:solidFill>
                <a:latin typeface="Century Gothic" pitchFamily="34" charset="0"/>
              </a:rPr>
              <a:t>400 beams ; Z &amp; BS</a:t>
            </a:r>
          </a:p>
          <a:p>
            <a:pPr>
              <a:lnSpc>
                <a:spcPct val="80000"/>
              </a:lnSpc>
              <a:spcBef>
                <a:spcPct val="50000"/>
              </a:spcBef>
            </a:pPr>
            <a:r>
              <a:rPr lang="fr-FR" sz="1600">
                <a:solidFill>
                  <a:srgbClr val="FFF7C4"/>
                </a:solidFill>
                <a:latin typeface="Century Gothic" pitchFamily="34" charset="0"/>
              </a:rPr>
              <a:t>grid cell : 75 m</a:t>
            </a:r>
          </a:p>
        </p:txBody>
      </p:sp>
      <p:sp>
        <p:nvSpPr>
          <p:cNvPr id="269318" name="Text Box 6"/>
          <p:cNvSpPr txBox="1">
            <a:spLocks noChangeArrowheads="1"/>
          </p:cNvSpPr>
          <p:nvPr/>
        </p:nvSpPr>
        <p:spPr bwMode="auto">
          <a:xfrm>
            <a:off x="6273800" y="1562100"/>
            <a:ext cx="2870200" cy="1239838"/>
          </a:xfrm>
          <a:prstGeom prst="rect">
            <a:avLst/>
          </a:prstGeom>
          <a:noFill/>
          <a:ln w="9525">
            <a:noFill/>
            <a:miter lim="800000"/>
            <a:headEnd/>
            <a:tailEnd/>
          </a:ln>
        </p:spPr>
        <p:txBody>
          <a:bodyPr>
            <a:spAutoFit/>
          </a:bodyPr>
          <a:lstStyle/>
          <a:p>
            <a:pPr>
              <a:lnSpc>
                <a:spcPct val="80000"/>
              </a:lnSpc>
              <a:spcBef>
                <a:spcPct val="50000"/>
              </a:spcBef>
            </a:pPr>
            <a:r>
              <a:rPr lang="fr-FR" sz="1600">
                <a:solidFill>
                  <a:srgbClr val="FFF7C4"/>
                </a:solidFill>
                <a:latin typeface="Century Gothic" pitchFamily="34" charset="0"/>
              </a:rPr>
              <a:t>7150 24 kHz  </a:t>
            </a:r>
            <a:r>
              <a:rPr lang="fr-FR" sz="1600" i="1">
                <a:solidFill>
                  <a:srgbClr val="FFF7C4"/>
                </a:solidFill>
                <a:latin typeface="Century Gothic" pitchFamily="34" charset="0"/>
              </a:rPr>
              <a:t>Pourquoi pas?</a:t>
            </a:r>
          </a:p>
          <a:p>
            <a:pPr>
              <a:lnSpc>
                <a:spcPct val="80000"/>
              </a:lnSpc>
              <a:spcBef>
                <a:spcPct val="50000"/>
              </a:spcBef>
            </a:pPr>
            <a:r>
              <a:rPr lang="fr-FR" sz="1600">
                <a:solidFill>
                  <a:srgbClr val="FFF7C4"/>
                </a:solidFill>
                <a:latin typeface="Century Gothic" pitchFamily="34" charset="0"/>
              </a:rPr>
              <a:t> 2007- 24 kHz</a:t>
            </a:r>
          </a:p>
          <a:p>
            <a:pPr>
              <a:lnSpc>
                <a:spcPct val="80000"/>
              </a:lnSpc>
              <a:spcBef>
                <a:spcPct val="50000"/>
              </a:spcBef>
            </a:pPr>
            <a:r>
              <a:rPr lang="fr-FR" sz="1600">
                <a:solidFill>
                  <a:srgbClr val="FFF7C4"/>
                </a:solidFill>
                <a:latin typeface="Century Gothic" pitchFamily="34" charset="0"/>
              </a:rPr>
              <a:t>800 beams ; Z &amp; BS</a:t>
            </a:r>
          </a:p>
          <a:p>
            <a:pPr>
              <a:lnSpc>
                <a:spcPct val="80000"/>
              </a:lnSpc>
              <a:spcBef>
                <a:spcPct val="50000"/>
              </a:spcBef>
            </a:pPr>
            <a:r>
              <a:rPr lang="fr-FR" sz="1600">
                <a:solidFill>
                  <a:srgbClr val="FFF7C4"/>
                </a:solidFill>
                <a:latin typeface="Century Gothic" pitchFamily="34" charset="0"/>
              </a:rPr>
              <a:t>grid cell : 50 m</a:t>
            </a:r>
          </a:p>
        </p:txBody>
      </p:sp>
      <p:pic>
        <p:nvPicPr>
          <p:cNvPr id="269320" name="Picture 8" descr="BMsud-EM12ATA-125"/>
          <p:cNvPicPr>
            <a:picLocks noChangeAspect="1" noChangeArrowheads="1"/>
          </p:cNvPicPr>
          <p:nvPr/>
        </p:nvPicPr>
        <p:blipFill>
          <a:blip r:embed="rId3"/>
          <a:srcRect/>
          <a:stretch>
            <a:fillRect/>
          </a:stretch>
        </p:blipFill>
        <p:spPr bwMode="auto">
          <a:xfrm>
            <a:off x="25400" y="2919413"/>
            <a:ext cx="4105275" cy="3697287"/>
          </a:xfrm>
          <a:prstGeom prst="rect">
            <a:avLst/>
          </a:prstGeom>
          <a:noFill/>
          <a:ln w="9525">
            <a:noFill/>
            <a:miter lim="800000"/>
            <a:headEnd/>
            <a:tailEnd/>
          </a:ln>
        </p:spPr>
      </p:pic>
      <p:pic>
        <p:nvPicPr>
          <p:cNvPr id="269321" name="Picture 9" descr="BMsud-7150-12-100"/>
          <p:cNvPicPr>
            <a:picLocks noChangeAspect="1" noChangeArrowheads="1"/>
          </p:cNvPicPr>
          <p:nvPr/>
        </p:nvPicPr>
        <p:blipFill>
          <a:blip r:embed="rId4"/>
          <a:srcRect l="4956"/>
          <a:stretch>
            <a:fillRect/>
          </a:stretch>
        </p:blipFill>
        <p:spPr bwMode="auto">
          <a:xfrm>
            <a:off x="3200400" y="2924175"/>
            <a:ext cx="3889375" cy="3692525"/>
          </a:xfrm>
          <a:prstGeom prst="rect">
            <a:avLst/>
          </a:prstGeom>
          <a:noFill/>
          <a:ln w="9525">
            <a:noFill/>
            <a:miter lim="800000"/>
            <a:headEnd/>
            <a:tailEnd/>
          </a:ln>
        </p:spPr>
      </p:pic>
      <p:pic>
        <p:nvPicPr>
          <p:cNvPr id="269322" name="Picture 10" descr="BMsud-7150-24-50"/>
          <p:cNvPicPr>
            <a:picLocks noChangeAspect="1" noChangeArrowheads="1"/>
          </p:cNvPicPr>
          <p:nvPr/>
        </p:nvPicPr>
        <p:blipFill>
          <a:blip r:embed="rId5"/>
          <a:srcRect l="5247" r="22839"/>
          <a:stretch>
            <a:fillRect/>
          </a:stretch>
        </p:blipFill>
        <p:spPr bwMode="auto">
          <a:xfrm>
            <a:off x="6242050" y="2936875"/>
            <a:ext cx="2933700" cy="3679825"/>
          </a:xfrm>
          <a:prstGeom prst="rect">
            <a:avLst/>
          </a:prstGeom>
          <a:noFill/>
          <a:ln w="9525">
            <a:noFill/>
            <a:miter lim="800000"/>
            <a:headEnd/>
            <a:tailEnd/>
          </a:ln>
        </p:spPr>
      </p:pic>
      <p:sp>
        <p:nvSpPr>
          <p:cNvPr id="269323" name="Text Box 11"/>
          <p:cNvSpPr>
            <a:spLocks noGrp="1" noChangeArrowheads="1"/>
          </p:cNvSpPr>
          <p:nvPr>
            <p:ph type="body" idx="1"/>
          </p:nvPr>
        </p:nvSpPr>
        <p:spPr>
          <a:xfrm>
            <a:off x="228600" y="1562100"/>
            <a:ext cx="2768600" cy="939800"/>
          </a:xfrm>
        </p:spPr>
        <p:txBody>
          <a:bodyPr/>
          <a:lstStyle/>
          <a:p>
            <a:pPr eaLnBrk="1" hangingPunct="1">
              <a:lnSpc>
                <a:spcPct val="80000"/>
              </a:lnSpc>
              <a:spcBef>
                <a:spcPct val="50000"/>
              </a:spcBef>
              <a:buFontTx/>
              <a:buNone/>
            </a:pPr>
            <a:r>
              <a:rPr lang="fr-FR" sz="1600" smtClean="0">
                <a:latin typeface="Century Gothic" pitchFamily="34" charset="0"/>
              </a:rPr>
              <a:t>EM12D </a:t>
            </a:r>
            <a:r>
              <a:rPr lang="fr-FR" sz="1600" i="1" smtClean="0">
                <a:latin typeface="Century Gothic" pitchFamily="34" charset="0"/>
              </a:rPr>
              <a:t>L’Atalante</a:t>
            </a:r>
            <a:endParaRPr lang="fr-FR" sz="1600" smtClean="0">
              <a:latin typeface="Century Gothic" pitchFamily="34" charset="0"/>
            </a:endParaRPr>
          </a:p>
          <a:p>
            <a:pPr eaLnBrk="1" hangingPunct="1">
              <a:lnSpc>
                <a:spcPct val="80000"/>
              </a:lnSpc>
              <a:spcBef>
                <a:spcPct val="50000"/>
              </a:spcBef>
              <a:buFontTx/>
              <a:buNone/>
            </a:pPr>
            <a:r>
              <a:rPr lang="fr-FR" sz="1600" smtClean="0">
                <a:latin typeface="Century Gothic" pitchFamily="34" charset="0"/>
              </a:rPr>
              <a:t>1992 - 12 kHz</a:t>
            </a:r>
          </a:p>
          <a:p>
            <a:pPr eaLnBrk="1" hangingPunct="1">
              <a:lnSpc>
                <a:spcPct val="80000"/>
              </a:lnSpc>
              <a:spcBef>
                <a:spcPct val="50000"/>
              </a:spcBef>
              <a:buFontTx/>
              <a:buNone/>
            </a:pPr>
            <a:r>
              <a:rPr lang="fr-FR" sz="1600" smtClean="0">
                <a:latin typeface="Century Gothic" pitchFamily="34" charset="0"/>
              </a:rPr>
              <a:t>120 beams ; S = 5 x Z &amp; BS</a:t>
            </a:r>
          </a:p>
          <a:p>
            <a:pPr eaLnBrk="1" hangingPunct="1">
              <a:lnSpc>
                <a:spcPct val="80000"/>
              </a:lnSpc>
              <a:spcBef>
                <a:spcPct val="50000"/>
              </a:spcBef>
              <a:buFontTx/>
              <a:buNone/>
            </a:pPr>
            <a:r>
              <a:rPr lang="fr-FR" sz="1600" smtClean="0">
                <a:latin typeface="Century Gothic" pitchFamily="34" charset="0"/>
              </a:rPr>
              <a:t>grid cell : 125 m ; </a:t>
            </a:r>
            <a:r>
              <a:rPr lang="fr-FR" sz="1400" smtClean="0">
                <a:latin typeface="Century Gothic" pitchFamily="34" charset="0"/>
              </a:rPr>
              <a:t>z=4000 m</a:t>
            </a:r>
          </a:p>
        </p:txBody>
      </p:sp>
      <p:sp>
        <p:nvSpPr>
          <p:cNvPr id="51211" name="Text Box 13"/>
          <p:cNvSpPr txBox="1">
            <a:spLocks noChangeArrowheads="1"/>
          </p:cNvSpPr>
          <p:nvPr/>
        </p:nvSpPr>
        <p:spPr bwMode="auto">
          <a:xfrm>
            <a:off x="6400800" y="508000"/>
            <a:ext cx="2743200" cy="939800"/>
          </a:xfrm>
          <a:prstGeom prst="rect">
            <a:avLst/>
          </a:prstGeom>
          <a:noFill/>
          <a:ln w="9525">
            <a:noFill/>
            <a:miter lim="800000"/>
            <a:headEnd/>
            <a:tailEnd/>
          </a:ln>
        </p:spPr>
        <p:txBody>
          <a:bodyPr/>
          <a:lstStyle/>
          <a:p>
            <a:pPr marL="342900" indent="-342900">
              <a:lnSpc>
                <a:spcPct val="90000"/>
              </a:lnSpc>
              <a:spcBef>
                <a:spcPct val="50000"/>
              </a:spcBef>
            </a:pPr>
            <a:r>
              <a:rPr lang="fr-FR" sz="1400">
                <a:solidFill>
                  <a:srgbClr val="FFF7C4"/>
                </a:solidFill>
                <a:latin typeface="Century Gothic" pitchFamily="34" charset="0"/>
              </a:rPr>
              <a:t>Seabeam </a:t>
            </a:r>
            <a:r>
              <a:rPr lang="fr-FR" sz="1400" i="1">
                <a:solidFill>
                  <a:srgbClr val="FFF7C4"/>
                </a:solidFill>
                <a:latin typeface="Century Gothic" pitchFamily="34" charset="0"/>
              </a:rPr>
              <a:t>R/V Jean Charcot</a:t>
            </a:r>
            <a:endParaRPr lang="fr-FR" sz="1400">
              <a:solidFill>
                <a:srgbClr val="FFF7C4"/>
              </a:solidFill>
              <a:latin typeface="Century Gothic" pitchFamily="34" charset="0"/>
            </a:endParaRPr>
          </a:p>
          <a:p>
            <a:pPr marL="342900" indent="-342900">
              <a:lnSpc>
                <a:spcPct val="90000"/>
              </a:lnSpc>
              <a:spcBef>
                <a:spcPct val="50000"/>
              </a:spcBef>
            </a:pPr>
            <a:r>
              <a:rPr lang="fr-FR" sz="1400">
                <a:solidFill>
                  <a:srgbClr val="FFF7C4"/>
                </a:solidFill>
                <a:latin typeface="Century Gothic" pitchFamily="34" charset="0"/>
              </a:rPr>
              <a:t>1977 - 12 kHz</a:t>
            </a:r>
          </a:p>
          <a:p>
            <a:pPr marL="342900" indent="-342900">
              <a:lnSpc>
                <a:spcPct val="90000"/>
              </a:lnSpc>
              <a:spcBef>
                <a:spcPct val="50000"/>
              </a:spcBef>
            </a:pPr>
            <a:r>
              <a:rPr lang="fr-FR" sz="1400">
                <a:solidFill>
                  <a:srgbClr val="FFF7C4"/>
                </a:solidFill>
                <a:latin typeface="Century Gothic" pitchFamily="34" charset="0"/>
              </a:rPr>
              <a:t>12 beams ; s = 0.6 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93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93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93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93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93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3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93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93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9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4" grpId="0" animBg="1"/>
      <p:bldP spid="269317" grpId="0"/>
      <p:bldP spid="269318" grpId="0"/>
      <p:bldP spid="26932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16386" name="Slide Number Placeholder 5"/>
          <p:cNvSpPr>
            <a:spLocks noGrp="1"/>
          </p:cNvSpPr>
          <p:nvPr>
            <p:ph type="sldNum" sz="quarter" idx="13"/>
          </p:nvPr>
        </p:nvSpPr>
        <p:spPr>
          <a:noFill/>
        </p:spPr>
        <p:txBody>
          <a:bodyPr/>
          <a:lstStyle/>
          <a:p>
            <a:fld id="{D82B6F90-6DBD-456A-B004-EB997F9D8C2F}" type="slidenum">
              <a:rPr lang="en-US" smtClean="0"/>
              <a:pPr/>
              <a:t>2</a:t>
            </a:fld>
            <a:endParaRPr lang="en-US" smtClean="0"/>
          </a:p>
        </p:txBody>
      </p:sp>
      <p:sp>
        <p:nvSpPr>
          <p:cNvPr id="16387" name="Rectangle 2"/>
          <p:cNvSpPr>
            <a:spLocks noGrp="1" noChangeArrowheads="1"/>
          </p:cNvSpPr>
          <p:nvPr>
            <p:ph type="title"/>
          </p:nvPr>
        </p:nvSpPr>
        <p:spPr>
          <a:xfrm>
            <a:off x="0" y="638175"/>
            <a:ext cx="9144000" cy="636588"/>
          </a:xfrm>
        </p:spPr>
        <p:txBody>
          <a:bodyPr/>
          <a:lstStyle/>
          <a:p>
            <a:pPr eaLnBrk="1" hangingPunct="1"/>
            <a:r>
              <a:rPr lang="en-US" sz="2800" smtClean="0"/>
              <a:t>Why is sea-bed mapping important ?</a:t>
            </a:r>
          </a:p>
        </p:txBody>
      </p:sp>
      <p:sp>
        <p:nvSpPr>
          <p:cNvPr id="114691" name="Rectangle 3"/>
          <p:cNvSpPr>
            <a:spLocks noGrp="1" noChangeArrowheads="1"/>
          </p:cNvSpPr>
          <p:nvPr>
            <p:ph type="body" idx="1"/>
          </p:nvPr>
        </p:nvSpPr>
        <p:spPr>
          <a:xfrm>
            <a:off x="176213" y="1384300"/>
            <a:ext cx="8904287" cy="4937125"/>
          </a:xfrm>
        </p:spPr>
        <p:txBody>
          <a:bodyPr lIns="91436" tIns="45718" rIns="91436" bIns="45718"/>
          <a:lstStyle/>
          <a:p>
            <a:pPr marL="392113" indent="-392113" defTabSz="1044575" eaLnBrk="1" hangingPunct="1"/>
            <a:r>
              <a:rPr lang="en-US" smtClean="0"/>
              <a:t>To improve the scientific knowledge </a:t>
            </a:r>
          </a:p>
          <a:p>
            <a:pPr marL="849313" lvl="1" indent="-327025" defTabSz="1044575" eaLnBrk="1" hangingPunct="1"/>
            <a:r>
              <a:rPr lang="en-US" sz="2000" smtClean="0"/>
              <a:t>Records of past climate changes, sea-level rise, geohazard, …</a:t>
            </a:r>
          </a:p>
          <a:p>
            <a:pPr marL="849313" lvl="1" indent="-327025" defTabSz="1044575" eaLnBrk="1" hangingPunct="1"/>
            <a:r>
              <a:rPr lang="en-US" sz="2000" smtClean="0"/>
              <a:t>Natural resources : sand&amp;gravel, minerals, oil, fisheries, …</a:t>
            </a:r>
          </a:p>
          <a:p>
            <a:pPr marL="849313" lvl="1" indent="-327025" defTabSz="1044575" eaLnBrk="1" hangingPunct="1"/>
            <a:r>
              <a:rPr lang="en-US" sz="2000" smtClean="0"/>
              <a:t>Basic data  : habitat, biodiversity, renewable energy….</a:t>
            </a:r>
          </a:p>
          <a:p>
            <a:pPr marL="392113" indent="-392113" defTabSz="1044575" eaLnBrk="1" hangingPunct="1"/>
            <a:r>
              <a:rPr lang="en-US" smtClean="0"/>
              <a:t>To provide references to states for ocean management </a:t>
            </a:r>
          </a:p>
          <a:p>
            <a:pPr marL="849313" lvl="1" indent="-327025" defTabSz="1044575" eaLnBrk="1" hangingPunct="1"/>
            <a:r>
              <a:rPr lang="en-US" sz="2000" smtClean="0"/>
              <a:t>Safety and Defense</a:t>
            </a:r>
          </a:p>
          <a:p>
            <a:pPr marL="849313" lvl="1" indent="-327025" defTabSz="1044575" eaLnBrk="1" hangingPunct="1"/>
            <a:r>
              <a:rPr lang="en-US" sz="2000" smtClean="0"/>
              <a:t>Natural resources</a:t>
            </a:r>
          </a:p>
          <a:p>
            <a:pPr marL="849313" lvl="1" indent="-327025" defTabSz="1044575" eaLnBrk="1" hangingPunct="1"/>
            <a:r>
              <a:rPr lang="en-US" sz="2000" smtClean="0"/>
              <a:t>Crisis prevention and management : tsunamis, landslides, oil spills …</a:t>
            </a:r>
          </a:p>
          <a:p>
            <a:pPr marL="392113" indent="-392113" defTabSz="1044575" eaLnBrk="1" hangingPunct="1"/>
            <a:r>
              <a:rPr lang="en-US" smtClean="0"/>
              <a:t>To allow states to fulfill their international duties</a:t>
            </a:r>
          </a:p>
          <a:p>
            <a:pPr marL="849313" lvl="1" indent="-327025" defTabSz="1044575" eaLnBrk="1" hangingPunct="1"/>
            <a:r>
              <a:rPr lang="en-US" sz="1800" smtClean="0"/>
              <a:t>Legal continental shelf extension (UNCLOS) </a:t>
            </a:r>
            <a:r>
              <a:rPr lang="en-US" sz="1800" b="1" smtClean="0"/>
              <a:t>2009</a:t>
            </a:r>
            <a:endParaRPr lang="en-US" sz="1800" smtClean="0">
              <a:solidFill>
                <a:srgbClr val="FF0000"/>
              </a:solidFill>
            </a:endParaRPr>
          </a:p>
          <a:p>
            <a:pPr marL="849313" lvl="1" indent="-327025" defTabSz="1044575" eaLnBrk="1" hangingPunct="1">
              <a:lnSpc>
                <a:spcPct val="120000"/>
              </a:lnSpc>
            </a:pPr>
            <a:r>
              <a:rPr lang="en-US" sz="1800" smtClean="0"/>
              <a:t>Marine Protected Area </a:t>
            </a:r>
            <a:r>
              <a:rPr lang="en-US" sz="1800" b="1" smtClean="0">
                <a:solidFill>
                  <a:srgbClr val="FF0000"/>
                </a:solidFill>
              </a:rPr>
              <a:t>2012</a:t>
            </a:r>
            <a:r>
              <a:rPr lang="en-US" sz="1800" smtClean="0"/>
              <a:t> (Rio, OSPAR, Barcelona &amp; Helscom)</a:t>
            </a:r>
          </a:p>
          <a:p>
            <a:pPr marL="849313" lvl="1" indent="-327025" defTabSz="1044575">
              <a:lnSpc>
                <a:spcPct val="120000"/>
              </a:lnSpc>
              <a:spcBef>
                <a:spcPct val="0"/>
              </a:spcBef>
            </a:pPr>
            <a:r>
              <a:rPr lang="en-US" sz="1800" smtClean="0"/>
              <a:t>European Directives : Bird &amp; Fauna, WFD </a:t>
            </a:r>
            <a:r>
              <a:rPr lang="en-US" sz="1800" b="1" smtClean="0">
                <a:solidFill>
                  <a:srgbClr val="FF0000"/>
                </a:solidFill>
              </a:rPr>
              <a:t>2015</a:t>
            </a:r>
            <a:r>
              <a:rPr lang="en-US" sz="1800" smtClean="0"/>
              <a:t>, European Maritime Strategy  </a:t>
            </a:r>
            <a:r>
              <a:rPr lang="en-US" sz="1800" b="1" smtClean="0">
                <a:solidFill>
                  <a:srgbClr val="FF0000"/>
                </a:solidFill>
              </a:rPr>
              <a:t>2021</a:t>
            </a:r>
          </a:p>
        </p:txBody>
      </p:sp>
      <p:pic>
        <p:nvPicPr>
          <p:cNvPr id="114692" name="Picture 4"/>
          <p:cNvPicPr>
            <a:picLocks noChangeAspect="1" noChangeArrowheads="1"/>
          </p:cNvPicPr>
          <p:nvPr/>
        </p:nvPicPr>
        <p:blipFill>
          <a:blip r:embed="rId3"/>
          <a:srcRect/>
          <a:stretch>
            <a:fillRect/>
          </a:stretch>
        </p:blipFill>
        <p:spPr bwMode="auto">
          <a:xfrm>
            <a:off x="7642225" y="1104900"/>
            <a:ext cx="1381125" cy="1778000"/>
          </a:xfrm>
          <a:prstGeom prst="rect">
            <a:avLst/>
          </a:prstGeom>
          <a:noFill/>
          <a:ln w="9525">
            <a:solidFill>
              <a:schemeClr val="bg1"/>
            </a:solidFill>
            <a:miter lim="800000"/>
            <a:headEnd/>
            <a:tailEnd/>
          </a:ln>
        </p:spPr>
      </p:pic>
      <p:sp>
        <p:nvSpPr>
          <p:cNvPr id="114694" name="Rectangle 6"/>
          <p:cNvSpPr>
            <a:spLocks noChangeArrowheads="1"/>
          </p:cNvSpPr>
          <p:nvPr/>
        </p:nvSpPr>
        <p:spPr bwMode="auto">
          <a:xfrm>
            <a:off x="7734300" y="2854325"/>
            <a:ext cx="1252538" cy="257175"/>
          </a:xfrm>
          <a:prstGeom prst="rect">
            <a:avLst/>
          </a:prstGeom>
          <a:noFill/>
          <a:ln w="9525">
            <a:noFill/>
            <a:miter lim="800000"/>
            <a:headEnd/>
            <a:tailEnd/>
          </a:ln>
        </p:spPr>
        <p:txBody>
          <a:bodyPr wrap="none">
            <a:spAutoFit/>
          </a:bodyPr>
          <a:lstStyle/>
          <a:p>
            <a:pPr lvl="1">
              <a:lnSpc>
                <a:spcPct val="90000"/>
              </a:lnSpc>
              <a:spcBef>
                <a:spcPct val="20000"/>
              </a:spcBef>
            </a:pPr>
            <a:r>
              <a:rPr lang="fr-FR" sz="1200">
                <a:solidFill>
                  <a:srgbClr val="FFF7C4"/>
                </a:solidFill>
              </a:rPr>
              <a:t>© Ifremer</a:t>
            </a:r>
          </a:p>
        </p:txBody>
      </p:sp>
      <p:pic>
        <p:nvPicPr>
          <p:cNvPr id="114695" name="Picture 7" descr="tsunami"/>
          <p:cNvPicPr>
            <a:picLocks noChangeAspect="1" noChangeArrowheads="1"/>
          </p:cNvPicPr>
          <p:nvPr/>
        </p:nvPicPr>
        <p:blipFill>
          <a:blip r:embed="rId4"/>
          <a:srcRect/>
          <a:stretch>
            <a:fillRect/>
          </a:stretch>
        </p:blipFill>
        <p:spPr bwMode="auto">
          <a:xfrm>
            <a:off x="7739063" y="3406775"/>
            <a:ext cx="1192212" cy="847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46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46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4691">
                                            <p:txEl>
                                              <p:pRg st="3" end="3"/>
                                            </p:txEl>
                                          </p:spTgt>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14692"/>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1469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14691">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114691">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114691">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499"/>
                                          </p:stCondLst>
                                        </p:cTn>
                                        <p:tgtEl>
                                          <p:spTgt spid="114691">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469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14691">
                                            <p:txEl>
                                              <p:pRg st="8" end="8"/>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114691">
                                            <p:txEl>
                                              <p:pRg st="9" end="9"/>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114691">
                                            <p:txEl>
                                              <p:pRg st="10" end="10"/>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499"/>
                                          </p:stCondLst>
                                        </p:cTn>
                                        <p:tgtEl>
                                          <p:spTgt spid="1146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P spid="1146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53250" name="Slide Number Placeholder 5"/>
          <p:cNvSpPr>
            <a:spLocks noGrp="1"/>
          </p:cNvSpPr>
          <p:nvPr>
            <p:ph type="sldNum" sz="quarter" idx="13"/>
          </p:nvPr>
        </p:nvSpPr>
        <p:spPr>
          <a:noFill/>
        </p:spPr>
        <p:txBody>
          <a:bodyPr/>
          <a:lstStyle/>
          <a:p>
            <a:fld id="{E1231D84-589C-4FCE-B24A-132F32904A5F}" type="slidenum">
              <a:rPr lang="en-US" smtClean="0"/>
              <a:pPr/>
              <a:t>20</a:t>
            </a:fld>
            <a:endParaRPr lang="en-US" smtClean="0"/>
          </a:p>
        </p:txBody>
      </p:sp>
      <p:sp>
        <p:nvSpPr>
          <p:cNvPr id="53251" name="Rectangle 2"/>
          <p:cNvSpPr>
            <a:spLocks noGrp="1" noChangeArrowheads="1"/>
          </p:cNvSpPr>
          <p:nvPr>
            <p:ph type="title"/>
          </p:nvPr>
        </p:nvSpPr>
        <p:spPr>
          <a:xfrm>
            <a:off x="177800" y="317500"/>
            <a:ext cx="7772400" cy="800100"/>
          </a:xfrm>
        </p:spPr>
        <p:txBody>
          <a:bodyPr/>
          <a:lstStyle/>
          <a:p>
            <a:pPr algn="l" eaLnBrk="1" hangingPunct="1"/>
            <a:r>
              <a:rPr lang="fr-FR" smtClean="0"/>
              <a:t>The products</a:t>
            </a:r>
          </a:p>
        </p:txBody>
      </p:sp>
      <p:sp>
        <p:nvSpPr>
          <p:cNvPr id="211971" name="Rectangle 3"/>
          <p:cNvSpPr>
            <a:spLocks noGrp="1" noChangeArrowheads="1"/>
          </p:cNvSpPr>
          <p:nvPr>
            <p:ph type="body" idx="1"/>
          </p:nvPr>
        </p:nvSpPr>
        <p:spPr>
          <a:xfrm>
            <a:off x="-76200" y="1073150"/>
            <a:ext cx="4953000" cy="3124200"/>
          </a:xfrm>
        </p:spPr>
        <p:txBody>
          <a:bodyPr/>
          <a:lstStyle/>
          <a:p>
            <a:pPr eaLnBrk="1" hangingPunct="1"/>
            <a:r>
              <a:rPr lang="fr-FR" sz="2400" smtClean="0"/>
              <a:t>Basic maps</a:t>
            </a:r>
          </a:p>
          <a:p>
            <a:pPr lvl="1" eaLnBrk="1" hangingPunct="1"/>
            <a:r>
              <a:rPr lang="fr-FR" sz="1800" smtClean="0"/>
              <a:t>Bathymetry: twoway travel time of signal</a:t>
            </a:r>
          </a:p>
          <a:p>
            <a:pPr lvl="1" eaLnBrk="1" hangingPunct="1"/>
            <a:r>
              <a:rPr lang="fr-FR" sz="1800" smtClean="0"/>
              <a:t>Backscatter: intensity of reflected signal</a:t>
            </a:r>
          </a:p>
          <a:p>
            <a:pPr eaLnBrk="1" hangingPunct="1"/>
            <a:r>
              <a:rPr lang="fr-FR" sz="2400" smtClean="0"/>
              <a:t>Derived maps</a:t>
            </a:r>
          </a:p>
          <a:p>
            <a:pPr lvl="1" eaLnBrk="1" hangingPunct="1"/>
            <a:r>
              <a:rPr lang="fr-FR" sz="1800" smtClean="0"/>
              <a:t>Surficial sediments</a:t>
            </a:r>
          </a:p>
          <a:p>
            <a:pPr lvl="1" eaLnBrk="1" hangingPunct="1"/>
            <a:r>
              <a:rPr lang="fr-FR" sz="1800" smtClean="0"/>
              <a:t>Benthic population</a:t>
            </a:r>
          </a:p>
          <a:p>
            <a:pPr lvl="1" eaLnBrk="1" hangingPunct="1"/>
            <a:r>
              <a:rPr lang="fr-FR" sz="1800" smtClean="0"/>
              <a:t>…</a:t>
            </a:r>
          </a:p>
        </p:txBody>
      </p:sp>
      <p:pic>
        <p:nvPicPr>
          <p:cNvPr id="211972" name="Picture 4"/>
          <p:cNvPicPr>
            <a:picLocks noChangeAspect="1" noChangeArrowheads="1"/>
          </p:cNvPicPr>
          <p:nvPr/>
        </p:nvPicPr>
        <p:blipFill>
          <a:blip r:embed="rId3"/>
          <a:srcRect l="1384" r="6923" b="3677"/>
          <a:stretch>
            <a:fillRect/>
          </a:stretch>
        </p:blipFill>
        <p:spPr bwMode="auto">
          <a:xfrm>
            <a:off x="4638675" y="520700"/>
            <a:ext cx="4467225" cy="3006725"/>
          </a:xfrm>
          <a:prstGeom prst="rect">
            <a:avLst/>
          </a:prstGeom>
          <a:noFill/>
          <a:ln w="9525">
            <a:noFill/>
            <a:miter lim="800000"/>
            <a:headEnd/>
            <a:tailEnd/>
          </a:ln>
        </p:spPr>
      </p:pic>
      <p:pic>
        <p:nvPicPr>
          <p:cNvPr id="211973" name="Picture 5"/>
          <p:cNvPicPr>
            <a:picLocks noChangeAspect="1" noChangeArrowheads="1"/>
          </p:cNvPicPr>
          <p:nvPr/>
        </p:nvPicPr>
        <p:blipFill>
          <a:blip r:embed="rId4"/>
          <a:srcRect b="5197"/>
          <a:stretch>
            <a:fillRect/>
          </a:stretch>
        </p:blipFill>
        <p:spPr bwMode="auto">
          <a:xfrm>
            <a:off x="33338" y="4122738"/>
            <a:ext cx="4514850" cy="2722562"/>
          </a:xfrm>
          <a:prstGeom prst="rect">
            <a:avLst/>
          </a:prstGeom>
          <a:noFill/>
          <a:ln w="9525">
            <a:noFill/>
            <a:miter lim="800000"/>
            <a:headEnd/>
            <a:tailEnd/>
          </a:ln>
        </p:spPr>
      </p:pic>
      <p:pic>
        <p:nvPicPr>
          <p:cNvPr id="211975" name="Picture 7"/>
          <p:cNvPicPr>
            <a:picLocks noChangeAspect="1" noChangeArrowheads="1"/>
          </p:cNvPicPr>
          <p:nvPr/>
        </p:nvPicPr>
        <p:blipFill>
          <a:blip r:embed="rId5"/>
          <a:srcRect b="3552"/>
          <a:stretch>
            <a:fillRect/>
          </a:stretch>
        </p:blipFill>
        <p:spPr bwMode="auto">
          <a:xfrm>
            <a:off x="381000" y="3603625"/>
            <a:ext cx="4508500" cy="2759075"/>
          </a:xfrm>
          <a:prstGeom prst="rect">
            <a:avLst/>
          </a:prstGeom>
          <a:noFill/>
          <a:ln w="9525">
            <a:noFill/>
            <a:miter lim="800000"/>
            <a:headEnd/>
            <a:tailEnd/>
          </a:ln>
        </p:spPr>
      </p:pic>
      <p:pic>
        <p:nvPicPr>
          <p:cNvPr id="211976" name="Picture 8"/>
          <p:cNvPicPr>
            <a:picLocks noChangeAspect="1" noChangeArrowheads="1"/>
          </p:cNvPicPr>
          <p:nvPr/>
        </p:nvPicPr>
        <p:blipFill>
          <a:blip r:embed="rId6"/>
          <a:srcRect l="1381" r="6905" b="4938"/>
          <a:stretch>
            <a:fillRect/>
          </a:stretch>
        </p:blipFill>
        <p:spPr bwMode="auto">
          <a:xfrm>
            <a:off x="4610100" y="3848100"/>
            <a:ext cx="4521200" cy="2933700"/>
          </a:xfrm>
          <a:prstGeom prst="rect">
            <a:avLst/>
          </a:prstGeom>
          <a:noFill/>
          <a:ln w="9525">
            <a:noFill/>
            <a:miter lim="800000"/>
            <a:headEnd/>
            <a:tailEnd/>
          </a:ln>
        </p:spPr>
      </p:pic>
      <p:sp>
        <p:nvSpPr>
          <p:cNvPr id="211977" name="Text Box 9"/>
          <p:cNvSpPr txBox="1">
            <a:spLocks noChangeArrowheads="1"/>
          </p:cNvSpPr>
          <p:nvPr/>
        </p:nvSpPr>
        <p:spPr bwMode="auto">
          <a:xfrm>
            <a:off x="7350125" y="3530600"/>
            <a:ext cx="1620838"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(Augris et al.,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9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19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9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2119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197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197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19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2119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1971">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19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p:bldP spid="2119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55298" name="Slide Number Placeholder 5"/>
          <p:cNvSpPr>
            <a:spLocks noGrp="1"/>
          </p:cNvSpPr>
          <p:nvPr>
            <p:ph type="sldNum" sz="quarter" idx="13"/>
          </p:nvPr>
        </p:nvSpPr>
        <p:spPr>
          <a:noFill/>
        </p:spPr>
        <p:txBody>
          <a:bodyPr/>
          <a:lstStyle/>
          <a:p>
            <a:fld id="{04970D7C-08E0-46B6-A0AB-D2A8CC9D120E}" type="slidenum">
              <a:rPr lang="en-US" smtClean="0"/>
              <a:pPr/>
              <a:t>21</a:t>
            </a:fld>
            <a:endParaRPr lang="en-US" smtClean="0"/>
          </a:p>
        </p:txBody>
      </p:sp>
      <p:sp>
        <p:nvSpPr>
          <p:cNvPr id="55299" name="Rectangle 2"/>
          <p:cNvSpPr>
            <a:spLocks noGrp="1" noChangeArrowheads="1"/>
          </p:cNvSpPr>
          <p:nvPr>
            <p:ph type="title"/>
          </p:nvPr>
        </p:nvSpPr>
        <p:spPr>
          <a:xfrm>
            <a:off x="2857500" y="520700"/>
            <a:ext cx="5600700" cy="673100"/>
          </a:xfrm>
        </p:spPr>
        <p:txBody>
          <a:bodyPr/>
          <a:lstStyle/>
          <a:p>
            <a:pPr eaLnBrk="1" hangingPunct="1"/>
            <a:r>
              <a:rPr lang="en-US" smtClean="0"/>
              <a:t>Details of MBES</a:t>
            </a:r>
          </a:p>
        </p:txBody>
      </p:sp>
      <p:pic>
        <p:nvPicPr>
          <p:cNvPr id="55300" name="Picture 5" descr="Ehrhold-2006-fig25"/>
          <p:cNvPicPr>
            <a:picLocks noChangeAspect="1" noChangeArrowheads="1"/>
          </p:cNvPicPr>
          <p:nvPr/>
        </p:nvPicPr>
        <p:blipFill>
          <a:blip r:embed="rId3"/>
          <a:srcRect l="21843" r="23387" b="5550"/>
          <a:stretch>
            <a:fillRect/>
          </a:stretch>
        </p:blipFill>
        <p:spPr bwMode="auto">
          <a:xfrm>
            <a:off x="455613" y="644525"/>
            <a:ext cx="2816225" cy="5213350"/>
          </a:xfrm>
          <a:prstGeom prst="rect">
            <a:avLst/>
          </a:prstGeom>
          <a:noFill/>
          <a:ln w="9525">
            <a:noFill/>
            <a:miter lim="800000"/>
            <a:headEnd/>
            <a:tailEnd/>
          </a:ln>
        </p:spPr>
      </p:pic>
      <p:pic>
        <p:nvPicPr>
          <p:cNvPr id="229382" name="Picture 6" descr="EM710-Atalante-Dz-A"/>
          <p:cNvPicPr>
            <a:picLocks noChangeAspect="1" noChangeArrowheads="1"/>
          </p:cNvPicPr>
          <p:nvPr/>
        </p:nvPicPr>
        <p:blipFill>
          <a:blip r:embed="rId4"/>
          <a:srcRect/>
          <a:stretch>
            <a:fillRect/>
          </a:stretch>
        </p:blipFill>
        <p:spPr bwMode="auto">
          <a:xfrm>
            <a:off x="3529013" y="1214438"/>
            <a:ext cx="5451475" cy="2482850"/>
          </a:xfrm>
          <a:prstGeom prst="rect">
            <a:avLst/>
          </a:prstGeom>
          <a:noFill/>
          <a:ln w="9525">
            <a:noFill/>
            <a:miter lim="800000"/>
            <a:headEnd/>
            <a:tailEnd/>
          </a:ln>
        </p:spPr>
      </p:pic>
      <p:pic>
        <p:nvPicPr>
          <p:cNvPr id="229383" name="Picture 7" descr="Reson7125-Victor-Dz-A&amp;B"/>
          <p:cNvPicPr>
            <a:picLocks noChangeAspect="1" noChangeArrowheads="1"/>
          </p:cNvPicPr>
          <p:nvPr/>
        </p:nvPicPr>
        <p:blipFill>
          <a:blip r:embed="rId5"/>
          <a:srcRect t="18460" r="16187"/>
          <a:stretch>
            <a:fillRect/>
          </a:stretch>
        </p:blipFill>
        <p:spPr bwMode="auto">
          <a:xfrm>
            <a:off x="3571875" y="4113213"/>
            <a:ext cx="2990850" cy="2135187"/>
          </a:xfrm>
          <a:prstGeom prst="rect">
            <a:avLst/>
          </a:prstGeom>
          <a:noFill/>
          <a:ln w="9525">
            <a:noFill/>
            <a:miter lim="800000"/>
            <a:headEnd/>
            <a:tailEnd/>
          </a:ln>
        </p:spPr>
      </p:pic>
      <p:sp>
        <p:nvSpPr>
          <p:cNvPr id="229385" name="Text Box 9"/>
          <p:cNvSpPr>
            <a:spLocks noGrp="1" noChangeArrowheads="1"/>
          </p:cNvSpPr>
          <p:nvPr>
            <p:ph type="body" idx="1"/>
          </p:nvPr>
        </p:nvSpPr>
        <p:spPr>
          <a:xfrm>
            <a:off x="7162800" y="3810000"/>
            <a:ext cx="1803400" cy="330200"/>
          </a:xfrm>
        </p:spPr>
        <p:txBody>
          <a:bodyPr/>
          <a:lstStyle/>
          <a:p>
            <a:pPr>
              <a:spcBef>
                <a:spcPct val="0"/>
              </a:spcBef>
              <a:buFontTx/>
              <a:buNone/>
            </a:pPr>
            <a:r>
              <a:rPr lang="en-US" sz="1400" smtClean="0"/>
              <a:t>(Biscay et al., 2010)</a:t>
            </a:r>
          </a:p>
        </p:txBody>
      </p:sp>
      <p:sp>
        <p:nvSpPr>
          <p:cNvPr id="55304" name="Text Box 10"/>
          <p:cNvSpPr txBox="1">
            <a:spLocks noChangeArrowheads="1"/>
          </p:cNvSpPr>
          <p:nvPr/>
        </p:nvSpPr>
        <p:spPr bwMode="auto">
          <a:xfrm>
            <a:off x="454025" y="5918200"/>
            <a:ext cx="1709738"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(Ehrhold et al., 2006)</a:t>
            </a:r>
          </a:p>
        </p:txBody>
      </p:sp>
      <p:sp>
        <p:nvSpPr>
          <p:cNvPr id="229387" name="Text Box 11"/>
          <p:cNvSpPr txBox="1">
            <a:spLocks noChangeArrowheads="1"/>
          </p:cNvSpPr>
          <p:nvPr/>
        </p:nvSpPr>
        <p:spPr bwMode="auto">
          <a:xfrm>
            <a:off x="6616700" y="5816600"/>
            <a:ext cx="1803400" cy="330200"/>
          </a:xfrm>
          <a:prstGeom prst="rect">
            <a:avLst/>
          </a:prstGeom>
          <a:noFill/>
          <a:ln w="9525">
            <a:noFill/>
            <a:miter lim="800000"/>
            <a:headEnd/>
            <a:tailEnd/>
          </a:ln>
        </p:spPr>
        <p:txBody>
          <a:bodyPr/>
          <a:lstStyle/>
          <a:p>
            <a:pPr marL="342900" indent="-342900" eaLnBrk="0" hangingPunct="0"/>
            <a:r>
              <a:rPr lang="en-US" sz="1200">
                <a:solidFill>
                  <a:srgbClr val="FFF7C4"/>
                </a:solidFill>
              </a:rPr>
              <a:t>ROV Victor</a:t>
            </a:r>
          </a:p>
          <a:p>
            <a:pPr marL="342900" indent="-342900" eaLnBrk="0" hangingPunct="0"/>
            <a:r>
              <a:rPr lang="en-US" sz="1200">
                <a:solidFill>
                  <a:srgbClr val="FFF7C4"/>
                </a:solidFill>
              </a:rPr>
              <a:t>MBES: Reson 8125</a:t>
            </a:r>
          </a:p>
        </p:txBody>
      </p:sp>
      <p:sp>
        <p:nvSpPr>
          <p:cNvPr id="229388" name="Text Box 12"/>
          <p:cNvSpPr txBox="1">
            <a:spLocks noChangeArrowheads="1"/>
          </p:cNvSpPr>
          <p:nvPr/>
        </p:nvSpPr>
        <p:spPr bwMode="auto">
          <a:xfrm>
            <a:off x="3543300" y="3708400"/>
            <a:ext cx="3009900" cy="254000"/>
          </a:xfrm>
          <a:prstGeom prst="rect">
            <a:avLst/>
          </a:prstGeom>
          <a:noFill/>
          <a:ln w="9525">
            <a:noFill/>
            <a:miter lim="800000"/>
            <a:headEnd/>
            <a:tailEnd/>
          </a:ln>
        </p:spPr>
        <p:txBody>
          <a:bodyPr/>
          <a:lstStyle/>
          <a:p>
            <a:pPr marL="342900" indent="-342900" eaLnBrk="0" hangingPunct="0"/>
            <a:r>
              <a:rPr lang="en-US" sz="1200">
                <a:solidFill>
                  <a:srgbClr val="FFF7C4"/>
                </a:solidFill>
              </a:rPr>
              <a:t>R/V L’Atalante   MBES: EM710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3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38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9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5" grpId="0" build="p"/>
      <p:bldP spid="229387" grpId="0"/>
      <p:bldP spid="22938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oter Placeholder 3"/>
          <p:cNvSpPr>
            <a:spLocks noGrp="1"/>
          </p:cNvSpPr>
          <p:nvPr>
            <p:ph type="ftr" sz="quarter" idx="12"/>
          </p:nvPr>
        </p:nvSpPr>
        <p:spPr>
          <a:noFill/>
        </p:spPr>
        <p:txBody>
          <a:bodyPr/>
          <a:lstStyle/>
          <a:p>
            <a:r>
              <a:rPr lang="en-US" smtClean="0"/>
              <a:t>Marine Research Infrastructure - Ostende - 6 June 2011</a:t>
            </a:r>
          </a:p>
        </p:txBody>
      </p:sp>
      <p:sp>
        <p:nvSpPr>
          <p:cNvPr id="57346" name="Slide Number Placeholder 4"/>
          <p:cNvSpPr>
            <a:spLocks noGrp="1"/>
          </p:cNvSpPr>
          <p:nvPr>
            <p:ph type="sldNum" sz="quarter" idx="13"/>
          </p:nvPr>
        </p:nvSpPr>
        <p:spPr>
          <a:noFill/>
        </p:spPr>
        <p:txBody>
          <a:bodyPr/>
          <a:lstStyle/>
          <a:p>
            <a:fld id="{2CF17B7F-8AC3-4579-9D69-63F934D6964A}" type="slidenum">
              <a:rPr lang="en-US" smtClean="0"/>
              <a:pPr/>
              <a:t>22</a:t>
            </a:fld>
            <a:endParaRPr lang="en-US" smtClean="0"/>
          </a:p>
        </p:txBody>
      </p:sp>
      <p:sp>
        <p:nvSpPr>
          <p:cNvPr id="57347" name="Rectangle 3"/>
          <p:cNvSpPr>
            <a:spLocks noGrp="1" noChangeArrowheads="1"/>
          </p:cNvSpPr>
          <p:nvPr>
            <p:ph type="title"/>
          </p:nvPr>
        </p:nvSpPr>
        <p:spPr>
          <a:xfrm>
            <a:off x="1090613" y="520700"/>
            <a:ext cx="7646987" cy="482600"/>
          </a:xfrm>
        </p:spPr>
        <p:txBody>
          <a:bodyPr/>
          <a:lstStyle/>
          <a:p>
            <a:pPr eaLnBrk="1" hangingPunct="1"/>
            <a:r>
              <a:rPr lang="en-US" sz="2800" smtClean="0"/>
              <a:t>Geomorphological classification from MBES </a:t>
            </a:r>
            <a:r>
              <a:rPr lang="en-US" sz="2400" b="0" smtClean="0"/>
              <a:t>(1)</a:t>
            </a:r>
            <a:endParaRPr lang="fr-FR" sz="2800" smtClean="0"/>
          </a:p>
        </p:txBody>
      </p:sp>
      <p:grpSp>
        <p:nvGrpSpPr>
          <p:cNvPr id="57348" name="Group 17"/>
          <p:cNvGrpSpPr>
            <a:grpSpLocks/>
          </p:cNvGrpSpPr>
          <p:nvPr/>
        </p:nvGrpSpPr>
        <p:grpSpPr bwMode="auto">
          <a:xfrm>
            <a:off x="38100" y="1639888"/>
            <a:ext cx="5822950" cy="3465512"/>
            <a:chOff x="120" y="1589"/>
            <a:chExt cx="2896" cy="1723"/>
          </a:xfrm>
        </p:grpSpPr>
        <p:grpSp>
          <p:nvGrpSpPr>
            <p:cNvPr id="57367" name="Group 15"/>
            <p:cNvGrpSpPr>
              <a:grpSpLocks/>
            </p:cNvGrpSpPr>
            <p:nvPr/>
          </p:nvGrpSpPr>
          <p:grpSpPr bwMode="auto">
            <a:xfrm>
              <a:off x="120" y="1589"/>
              <a:ext cx="2896" cy="1723"/>
              <a:chOff x="0" y="893"/>
              <a:chExt cx="5760" cy="3427"/>
            </a:xfrm>
          </p:grpSpPr>
          <p:pic>
            <p:nvPicPr>
              <p:cNvPr id="57372" name="Picture 2"/>
              <p:cNvPicPr>
                <a:picLocks noChangeAspect="1" noChangeArrowheads="1"/>
              </p:cNvPicPr>
              <p:nvPr/>
            </p:nvPicPr>
            <p:blipFill>
              <a:blip r:embed="rId3"/>
              <a:srcRect/>
              <a:stretch>
                <a:fillRect/>
              </a:stretch>
            </p:blipFill>
            <p:spPr bwMode="auto">
              <a:xfrm>
                <a:off x="0" y="893"/>
                <a:ext cx="5760" cy="3427"/>
              </a:xfrm>
              <a:prstGeom prst="rect">
                <a:avLst/>
              </a:prstGeom>
              <a:noFill/>
              <a:ln w="9525">
                <a:noFill/>
                <a:round/>
                <a:headEnd/>
                <a:tailEnd/>
              </a:ln>
            </p:spPr>
          </p:pic>
          <p:sp>
            <p:nvSpPr>
              <p:cNvPr id="57373" name="Text Box 4"/>
              <p:cNvSpPr txBox="1">
                <a:spLocks noChangeArrowheads="1"/>
              </p:cNvSpPr>
              <p:nvPr/>
            </p:nvSpPr>
            <p:spPr bwMode="auto">
              <a:xfrm rot="-2767398">
                <a:off x="863" y="1866"/>
                <a:ext cx="843" cy="362"/>
              </a:xfrm>
              <a:prstGeom prst="rect">
                <a:avLst/>
              </a:prstGeom>
              <a:noFill/>
              <a:ln w="9525">
                <a:noFill/>
                <a:miter lim="800000"/>
                <a:headEnd/>
                <a:tailEnd/>
              </a:ln>
            </p:spPr>
            <p:txBody>
              <a:bodyPr>
                <a:spAutoFit/>
              </a:bodyPr>
              <a:lstStyle/>
              <a:p>
                <a:pPr algn="r" eaLnBrk="0" hangingPunct="0"/>
                <a:r>
                  <a:rPr lang="fr-FR" sz="1000" b="1" i="1">
                    <a:solidFill>
                      <a:srgbClr val="000000"/>
                    </a:solidFill>
                    <a:latin typeface="Arial" charset="0"/>
                    <a:ea typeface="ＭＳ Ｐゴシック"/>
                    <a:cs typeface="ＭＳ Ｐゴシック"/>
                  </a:rPr>
                  <a:t>Penmach  </a:t>
                </a:r>
                <a:r>
                  <a:rPr lang="fr-FR" sz="800" b="1" i="1">
                    <a:solidFill>
                      <a:srgbClr val="000000"/>
                    </a:solidFill>
                    <a:latin typeface="Arial" charset="0"/>
                    <a:ea typeface="ＭＳ Ｐゴシック"/>
                    <a:cs typeface="ＭＳ Ｐゴシック"/>
                  </a:rPr>
                  <a:t>canyon</a:t>
                </a:r>
                <a:endParaRPr lang="fr-FR" sz="1000" b="1" i="1">
                  <a:solidFill>
                    <a:srgbClr val="000000"/>
                  </a:solidFill>
                  <a:latin typeface="Arial" charset="0"/>
                  <a:ea typeface="ＭＳ Ｐゴシック"/>
                  <a:cs typeface="ＭＳ Ｐゴシック"/>
                </a:endParaRPr>
              </a:p>
            </p:txBody>
          </p:sp>
          <p:sp>
            <p:nvSpPr>
              <p:cNvPr id="57374" name="Text Box 5"/>
              <p:cNvSpPr txBox="1">
                <a:spLocks noChangeArrowheads="1"/>
              </p:cNvSpPr>
              <p:nvPr/>
            </p:nvSpPr>
            <p:spPr bwMode="auto">
              <a:xfrm rot="-2767398">
                <a:off x="1493" y="1854"/>
                <a:ext cx="849" cy="364"/>
              </a:xfrm>
              <a:prstGeom prst="rect">
                <a:avLst/>
              </a:prstGeom>
              <a:noFill/>
              <a:ln w="9525">
                <a:noFill/>
                <a:miter lim="800000"/>
                <a:headEnd/>
                <a:tailEnd/>
              </a:ln>
            </p:spPr>
            <p:txBody>
              <a:bodyPr>
                <a:spAutoFit/>
              </a:bodyPr>
              <a:lstStyle/>
              <a:p>
                <a:pPr algn="r" eaLnBrk="0" hangingPunct="0"/>
                <a:r>
                  <a:rPr lang="fr-FR" sz="1000" b="1" i="1">
                    <a:solidFill>
                      <a:srgbClr val="000000"/>
                    </a:solidFill>
                    <a:latin typeface="Arial" charset="0"/>
                    <a:ea typeface="ＭＳ Ｐゴシック"/>
                    <a:cs typeface="ＭＳ Ｐゴシック"/>
                  </a:rPr>
                  <a:t>Guilvinec  </a:t>
                </a:r>
                <a:r>
                  <a:rPr lang="fr-FR" sz="800" b="1" i="1">
                    <a:solidFill>
                      <a:srgbClr val="000000"/>
                    </a:solidFill>
                    <a:latin typeface="Arial" charset="0"/>
                    <a:ea typeface="ＭＳ Ｐゴシック"/>
                    <a:cs typeface="ＭＳ Ｐゴシック"/>
                  </a:rPr>
                  <a:t>canyon</a:t>
                </a:r>
                <a:endParaRPr lang="fr-FR" sz="1000" b="1" i="1">
                  <a:solidFill>
                    <a:srgbClr val="000000"/>
                  </a:solidFill>
                  <a:latin typeface="Arial" charset="0"/>
                  <a:ea typeface="ＭＳ Ｐゴシック"/>
                  <a:cs typeface="ＭＳ Ｐゴシック"/>
                </a:endParaRPr>
              </a:p>
            </p:txBody>
          </p:sp>
          <p:sp>
            <p:nvSpPr>
              <p:cNvPr id="57375" name="Text Box 6"/>
              <p:cNvSpPr txBox="1">
                <a:spLocks noChangeArrowheads="1"/>
              </p:cNvSpPr>
              <p:nvPr/>
            </p:nvSpPr>
            <p:spPr bwMode="auto">
              <a:xfrm rot="-2767398">
                <a:off x="2485" y="1837"/>
                <a:ext cx="638" cy="362"/>
              </a:xfrm>
              <a:prstGeom prst="rect">
                <a:avLst/>
              </a:prstGeom>
              <a:noFill/>
              <a:ln w="9525">
                <a:noFill/>
                <a:miter lim="800000"/>
                <a:headEnd/>
                <a:tailEnd/>
              </a:ln>
            </p:spPr>
            <p:txBody>
              <a:bodyPr>
                <a:spAutoFit/>
              </a:bodyPr>
              <a:lstStyle/>
              <a:p>
                <a:pPr algn="r" eaLnBrk="0" hangingPunct="0"/>
                <a:r>
                  <a:rPr lang="fr-FR" sz="1000" b="1" i="1">
                    <a:solidFill>
                      <a:srgbClr val="000000"/>
                    </a:solidFill>
                    <a:latin typeface="Arial" charset="0"/>
                    <a:ea typeface="ＭＳ Ｐゴシック"/>
                    <a:cs typeface="ＭＳ Ｐゴシック"/>
                  </a:rPr>
                  <a:t>Odet  </a:t>
                </a:r>
                <a:r>
                  <a:rPr lang="fr-FR" sz="800" b="1" i="1">
                    <a:solidFill>
                      <a:srgbClr val="000000"/>
                    </a:solidFill>
                    <a:latin typeface="Arial" charset="0"/>
                    <a:ea typeface="ＭＳ Ｐゴシック"/>
                    <a:cs typeface="ＭＳ Ｐゴシック"/>
                  </a:rPr>
                  <a:t>canyon</a:t>
                </a:r>
                <a:endParaRPr lang="fr-FR" sz="1000" b="1" i="1">
                  <a:solidFill>
                    <a:srgbClr val="000000"/>
                  </a:solidFill>
                  <a:latin typeface="Arial" charset="0"/>
                  <a:ea typeface="ＭＳ Ｐゴシック"/>
                  <a:cs typeface="ＭＳ Ｐゴシック"/>
                </a:endParaRPr>
              </a:p>
            </p:txBody>
          </p:sp>
          <p:sp>
            <p:nvSpPr>
              <p:cNvPr id="57376" name="Text Box 7"/>
              <p:cNvSpPr txBox="1">
                <a:spLocks noChangeArrowheads="1"/>
              </p:cNvSpPr>
              <p:nvPr/>
            </p:nvSpPr>
            <p:spPr bwMode="auto">
              <a:xfrm rot="-2767398">
                <a:off x="3308" y="2003"/>
                <a:ext cx="694" cy="364"/>
              </a:xfrm>
              <a:prstGeom prst="rect">
                <a:avLst/>
              </a:prstGeom>
              <a:noFill/>
              <a:ln w="9525">
                <a:noFill/>
                <a:miter lim="800000"/>
                <a:headEnd/>
                <a:tailEnd/>
              </a:ln>
            </p:spPr>
            <p:txBody>
              <a:bodyPr>
                <a:spAutoFit/>
              </a:bodyPr>
              <a:lstStyle/>
              <a:p>
                <a:pPr algn="r" eaLnBrk="0" hangingPunct="0"/>
                <a:r>
                  <a:rPr lang="fr-FR" sz="1000" b="1" i="1">
                    <a:solidFill>
                      <a:srgbClr val="000000"/>
                    </a:solidFill>
                    <a:latin typeface="Arial" charset="0"/>
                    <a:ea typeface="ＭＳ Ｐゴシック"/>
                    <a:cs typeface="ＭＳ Ｐゴシック"/>
                  </a:rPr>
                  <a:t>Blavet  </a:t>
                </a:r>
                <a:r>
                  <a:rPr lang="fr-FR" sz="800" b="1" i="1">
                    <a:solidFill>
                      <a:srgbClr val="000000"/>
                    </a:solidFill>
                    <a:latin typeface="Arial" charset="0"/>
                    <a:ea typeface="ＭＳ Ｐゴシック"/>
                    <a:cs typeface="ＭＳ Ｐゴシック"/>
                  </a:rPr>
                  <a:t>canyon</a:t>
                </a:r>
                <a:endParaRPr lang="fr-FR" sz="1000" b="1" i="1">
                  <a:solidFill>
                    <a:srgbClr val="000000"/>
                  </a:solidFill>
                  <a:latin typeface="Arial" charset="0"/>
                  <a:ea typeface="ＭＳ Ｐゴシック"/>
                  <a:cs typeface="ＭＳ Ｐゴシック"/>
                </a:endParaRPr>
              </a:p>
            </p:txBody>
          </p:sp>
          <p:sp>
            <p:nvSpPr>
              <p:cNvPr id="57377" name="Text Box 8"/>
              <p:cNvSpPr txBox="1">
                <a:spLocks noChangeArrowheads="1"/>
              </p:cNvSpPr>
              <p:nvPr/>
            </p:nvSpPr>
            <p:spPr bwMode="auto">
              <a:xfrm rot="-2767398">
                <a:off x="4183" y="2181"/>
                <a:ext cx="838" cy="362"/>
              </a:xfrm>
              <a:prstGeom prst="rect">
                <a:avLst/>
              </a:prstGeom>
              <a:noFill/>
              <a:ln w="9525">
                <a:noFill/>
                <a:miter lim="800000"/>
                <a:headEnd/>
                <a:tailEnd/>
              </a:ln>
            </p:spPr>
            <p:txBody>
              <a:bodyPr>
                <a:spAutoFit/>
              </a:bodyPr>
              <a:lstStyle/>
              <a:p>
                <a:pPr algn="r" eaLnBrk="0" hangingPunct="0"/>
                <a:r>
                  <a:rPr lang="fr-FR" sz="1000" b="1" i="1">
                    <a:solidFill>
                      <a:srgbClr val="000000"/>
                    </a:solidFill>
                    <a:latin typeface="Arial" charset="0"/>
                    <a:ea typeface="ＭＳ Ｐゴシック"/>
                    <a:cs typeface="ＭＳ Ｐゴシック"/>
                  </a:rPr>
                  <a:t>Belle Ile  </a:t>
                </a:r>
                <a:r>
                  <a:rPr lang="fr-FR" sz="800" b="1" i="1">
                    <a:solidFill>
                      <a:srgbClr val="000000"/>
                    </a:solidFill>
                    <a:latin typeface="Arial" charset="0"/>
                    <a:ea typeface="ＭＳ Ｐゴシック"/>
                    <a:cs typeface="ＭＳ Ｐゴシック"/>
                  </a:rPr>
                  <a:t>canyon</a:t>
                </a:r>
                <a:endParaRPr lang="fr-FR" sz="1000" b="1" i="1">
                  <a:solidFill>
                    <a:srgbClr val="000000"/>
                  </a:solidFill>
                  <a:latin typeface="Arial" charset="0"/>
                  <a:ea typeface="ＭＳ Ｐゴシック"/>
                  <a:cs typeface="ＭＳ Ｐゴシック"/>
                </a:endParaRPr>
              </a:p>
            </p:txBody>
          </p:sp>
          <p:sp>
            <p:nvSpPr>
              <p:cNvPr id="57378" name="Text Box 9"/>
              <p:cNvSpPr txBox="1">
                <a:spLocks noChangeArrowheads="1"/>
              </p:cNvSpPr>
              <p:nvPr/>
            </p:nvSpPr>
            <p:spPr bwMode="auto">
              <a:xfrm rot="-2767398">
                <a:off x="4832" y="2175"/>
                <a:ext cx="560" cy="665"/>
              </a:xfrm>
              <a:prstGeom prst="rect">
                <a:avLst/>
              </a:prstGeom>
              <a:noFill/>
              <a:ln w="9525">
                <a:noFill/>
                <a:miter lim="800000"/>
                <a:headEnd/>
                <a:tailEnd/>
              </a:ln>
            </p:spPr>
            <p:txBody>
              <a:bodyPr>
                <a:spAutoFit/>
              </a:bodyPr>
              <a:lstStyle/>
              <a:p>
                <a:pPr algn="r" eaLnBrk="0" hangingPunct="0"/>
                <a:r>
                  <a:rPr lang="fr-FR" sz="1000" b="1" i="1">
                    <a:solidFill>
                      <a:srgbClr val="000000"/>
                    </a:solidFill>
                    <a:latin typeface="Arial" charset="0"/>
                    <a:ea typeface="ＭＳ Ｐゴシック"/>
                    <a:cs typeface="ＭＳ Ｐゴシック"/>
                  </a:rPr>
                  <a:t>Le Croisic </a:t>
                </a:r>
              </a:p>
              <a:p>
                <a:pPr algn="r" eaLnBrk="0" hangingPunct="0"/>
                <a:r>
                  <a:rPr lang="fr-FR" sz="800" b="1" i="1">
                    <a:solidFill>
                      <a:srgbClr val="000000"/>
                    </a:solidFill>
                    <a:latin typeface="Arial" charset="0"/>
                    <a:ea typeface="ＭＳ Ｐゴシック"/>
                    <a:cs typeface="ＭＳ Ｐゴシック"/>
                  </a:rPr>
                  <a:t>canyon</a:t>
                </a:r>
                <a:endParaRPr lang="fr-FR" sz="1000" b="1" i="1">
                  <a:solidFill>
                    <a:srgbClr val="000000"/>
                  </a:solidFill>
                  <a:latin typeface="Arial" charset="0"/>
                  <a:ea typeface="ＭＳ Ｐゴシック"/>
                  <a:cs typeface="ＭＳ Ｐゴシック"/>
                </a:endParaRPr>
              </a:p>
            </p:txBody>
          </p:sp>
        </p:grpSp>
        <p:grpSp>
          <p:nvGrpSpPr>
            <p:cNvPr id="57368" name="Group 16"/>
            <p:cNvGrpSpPr>
              <a:grpSpLocks/>
            </p:cNvGrpSpPr>
            <p:nvPr/>
          </p:nvGrpSpPr>
          <p:grpSpPr bwMode="auto">
            <a:xfrm>
              <a:off x="1906" y="3013"/>
              <a:ext cx="976" cy="235"/>
              <a:chOff x="1906" y="3013"/>
              <a:chExt cx="976" cy="235"/>
            </a:xfrm>
          </p:grpSpPr>
          <p:sp>
            <p:nvSpPr>
              <p:cNvPr id="57369" name="Text Box 11"/>
              <p:cNvSpPr txBox="1">
                <a:spLocks noChangeArrowheads="1"/>
              </p:cNvSpPr>
              <p:nvPr/>
            </p:nvSpPr>
            <p:spPr bwMode="auto">
              <a:xfrm>
                <a:off x="2158" y="3164"/>
                <a:ext cx="471" cy="84"/>
              </a:xfrm>
              <a:prstGeom prst="rect">
                <a:avLst/>
              </a:prstGeom>
              <a:noFill/>
              <a:ln w="9525">
                <a:noFill/>
                <a:round/>
                <a:headEnd/>
                <a:tailEnd/>
              </a:ln>
            </p:spPr>
            <p:txBody>
              <a:bodyPr wrap="none" lIns="64278" tIns="32139" rIns="64278" bIns="32139"/>
              <a:lstStyle/>
              <a:p>
                <a:pPr algn="ctr" defTabSz="320675" hangingPunct="0">
                  <a:lnSpc>
                    <a:spcPct val="93000"/>
                  </a:lnSpc>
                  <a:buClr>
                    <a:srgbClr val="000000"/>
                  </a:buClr>
                  <a:buSzPct val="100000"/>
                  <a:buFont typeface="Times New Roman" pitchFamily="18" charset="0"/>
                  <a:buNone/>
                  <a:tabLst>
                    <a:tab pos="0" algn="l"/>
                    <a:tab pos="319088" algn="l"/>
                    <a:tab pos="641350" algn="l"/>
                    <a:tab pos="962025" algn="l"/>
                    <a:tab pos="1282700" algn="l"/>
                    <a:tab pos="1603375" algn="l"/>
                    <a:tab pos="1924050" algn="l"/>
                    <a:tab pos="2244725" algn="l"/>
                    <a:tab pos="2565400" algn="l"/>
                    <a:tab pos="2886075" algn="l"/>
                    <a:tab pos="3206750" algn="l"/>
                    <a:tab pos="3529013" algn="l"/>
                    <a:tab pos="3849688" algn="l"/>
                    <a:tab pos="4170363" algn="l"/>
                    <a:tab pos="4491038" algn="l"/>
                    <a:tab pos="4811713" algn="l"/>
                    <a:tab pos="5132388" algn="l"/>
                    <a:tab pos="5453063" algn="l"/>
                    <a:tab pos="5773738" algn="l"/>
                    <a:tab pos="6096000" algn="l"/>
                    <a:tab pos="6416675" algn="l"/>
                  </a:tabLst>
                </a:pPr>
                <a:r>
                  <a:rPr lang="fr-FR" sz="1000" b="1" i="1">
                    <a:latin typeface="Arial" charset="0"/>
                  </a:rPr>
                  <a:t>vertical exag.  x 2</a:t>
                </a:r>
              </a:p>
            </p:txBody>
          </p:sp>
          <p:sp>
            <p:nvSpPr>
              <p:cNvPr id="57370" name="Line 12"/>
              <p:cNvSpPr>
                <a:spLocks noChangeShapeType="1"/>
              </p:cNvSpPr>
              <p:nvPr/>
            </p:nvSpPr>
            <p:spPr bwMode="auto">
              <a:xfrm rot="5305823" flipH="1">
                <a:off x="2382" y="2671"/>
                <a:ext cx="23" cy="976"/>
              </a:xfrm>
              <a:prstGeom prst="line">
                <a:avLst/>
              </a:prstGeom>
              <a:noFill/>
              <a:ln w="28575">
                <a:solidFill>
                  <a:schemeClr val="tx1"/>
                </a:solidFill>
                <a:round/>
                <a:headEnd/>
                <a:tailEnd/>
              </a:ln>
            </p:spPr>
            <p:txBody>
              <a:bodyPr wrap="none" anchor="ctr"/>
              <a:lstStyle/>
              <a:p>
                <a:endParaRPr lang="fr-FR"/>
              </a:p>
            </p:txBody>
          </p:sp>
          <p:sp>
            <p:nvSpPr>
              <p:cNvPr id="57371" name="Text Box 13"/>
              <p:cNvSpPr txBox="1">
                <a:spLocks noChangeArrowheads="1"/>
              </p:cNvSpPr>
              <p:nvPr/>
            </p:nvSpPr>
            <p:spPr bwMode="auto">
              <a:xfrm>
                <a:off x="2278" y="3013"/>
                <a:ext cx="365" cy="151"/>
              </a:xfrm>
              <a:prstGeom prst="rect">
                <a:avLst/>
              </a:prstGeom>
              <a:noFill/>
              <a:ln w="9525">
                <a:noFill/>
                <a:miter lim="800000"/>
                <a:headEnd/>
                <a:tailEnd/>
              </a:ln>
            </p:spPr>
            <p:txBody>
              <a:bodyPr wrap="none">
                <a:spAutoFit/>
              </a:bodyPr>
              <a:lstStyle/>
              <a:p>
                <a:r>
                  <a:rPr lang="en-US" sz="1400">
                    <a:latin typeface="Geneva"/>
                  </a:rPr>
                  <a:t>50 km</a:t>
                </a:r>
              </a:p>
            </p:txBody>
          </p:sp>
        </p:grpSp>
      </p:grpSp>
      <p:sp>
        <p:nvSpPr>
          <p:cNvPr id="57349" name="Rectangle 14"/>
          <p:cNvSpPr>
            <a:spLocks noChangeArrowheads="1"/>
          </p:cNvSpPr>
          <p:nvPr/>
        </p:nvSpPr>
        <p:spPr bwMode="auto">
          <a:xfrm>
            <a:off x="533400" y="1098550"/>
            <a:ext cx="5283200" cy="581025"/>
          </a:xfrm>
          <a:prstGeom prst="rect">
            <a:avLst/>
          </a:prstGeom>
          <a:noFill/>
          <a:ln w="9525">
            <a:noFill/>
            <a:miter lim="800000"/>
            <a:headEnd/>
            <a:tailEnd/>
          </a:ln>
        </p:spPr>
        <p:txBody>
          <a:bodyPr>
            <a:spAutoFit/>
          </a:bodyPr>
          <a:lstStyle/>
          <a:p>
            <a:pPr eaLnBrk="0" hangingPunct="0"/>
            <a:r>
              <a:rPr lang="fr-FR" sz="1600">
                <a:solidFill>
                  <a:srgbClr val="FFF7C4"/>
                </a:solidFill>
                <a:latin typeface="Arial" charset="0"/>
                <a:ea typeface="ＭＳ Ｐゴシック"/>
                <a:cs typeface="ＭＳ Ｐゴシック"/>
              </a:rPr>
              <a:t>DTM @25m from MBES data (R/V </a:t>
            </a:r>
            <a:r>
              <a:rPr lang="fr-FR" sz="1600" i="1">
                <a:solidFill>
                  <a:srgbClr val="FFF7C4"/>
                </a:solidFill>
                <a:latin typeface="Arial" charset="0"/>
                <a:ea typeface="ＭＳ Ｐゴシック"/>
                <a:cs typeface="ＭＳ Ｐゴシック"/>
              </a:rPr>
              <a:t>Pourquoi pas ?)</a:t>
            </a:r>
            <a:endParaRPr lang="fr-FR" sz="1600">
              <a:solidFill>
                <a:srgbClr val="FFF7C4"/>
              </a:solidFill>
              <a:latin typeface="Arial" charset="0"/>
              <a:ea typeface="ＭＳ Ｐゴシック"/>
              <a:cs typeface="ＭＳ Ｐゴシック"/>
            </a:endParaRPr>
          </a:p>
          <a:p>
            <a:pPr eaLnBrk="0" hangingPunct="0"/>
            <a:r>
              <a:rPr lang="fr-FR" sz="1600">
                <a:solidFill>
                  <a:srgbClr val="FFF7C4"/>
                </a:solidFill>
                <a:latin typeface="Arial" charset="0"/>
                <a:ea typeface="ＭＳ Ｐゴシック"/>
                <a:cs typeface="ＭＳ Ｐゴシック"/>
              </a:rPr>
              <a:t>Complemented with interpolation a former DTM @125 m</a:t>
            </a:r>
          </a:p>
        </p:txBody>
      </p:sp>
      <p:pic>
        <p:nvPicPr>
          <p:cNvPr id="273426" name="Picture 18"/>
          <p:cNvPicPr>
            <a:picLocks noChangeAspect="1" noChangeArrowheads="1"/>
          </p:cNvPicPr>
          <p:nvPr/>
        </p:nvPicPr>
        <p:blipFill>
          <a:blip r:embed="rId4"/>
          <a:srcRect t="23117"/>
          <a:stretch>
            <a:fillRect/>
          </a:stretch>
        </p:blipFill>
        <p:spPr bwMode="auto">
          <a:xfrm>
            <a:off x="6027738" y="5345113"/>
            <a:ext cx="3116262" cy="1296987"/>
          </a:xfrm>
          <a:prstGeom prst="rect">
            <a:avLst/>
          </a:prstGeom>
          <a:noFill/>
          <a:ln w="9525">
            <a:noFill/>
            <a:round/>
            <a:headEnd/>
            <a:tailEnd/>
          </a:ln>
        </p:spPr>
      </p:pic>
      <p:grpSp>
        <p:nvGrpSpPr>
          <p:cNvPr id="273427" name="Group 19"/>
          <p:cNvGrpSpPr>
            <a:grpSpLocks/>
          </p:cNvGrpSpPr>
          <p:nvPr/>
        </p:nvGrpSpPr>
        <p:grpSpPr bwMode="auto">
          <a:xfrm>
            <a:off x="38100" y="5345113"/>
            <a:ext cx="2933700" cy="1322387"/>
            <a:chOff x="1462" y="722"/>
            <a:chExt cx="4090" cy="1844"/>
          </a:xfrm>
        </p:grpSpPr>
        <p:pic>
          <p:nvPicPr>
            <p:cNvPr id="57365" name="Picture 20"/>
            <p:cNvPicPr>
              <a:picLocks noChangeAspect="1" noChangeArrowheads="1"/>
            </p:cNvPicPr>
            <p:nvPr/>
          </p:nvPicPr>
          <p:blipFill>
            <a:blip r:embed="rId5"/>
            <a:srcRect t="25227" r="5849" b="9612"/>
            <a:stretch>
              <a:fillRect/>
            </a:stretch>
          </p:blipFill>
          <p:spPr bwMode="auto">
            <a:xfrm>
              <a:off x="1462" y="722"/>
              <a:ext cx="4089" cy="1844"/>
            </a:xfrm>
            <a:prstGeom prst="rect">
              <a:avLst/>
            </a:prstGeom>
            <a:noFill/>
            <a:ln w="9525">
              <a:noFill/>
              <a:round/>
              <a:headEnd/>
              <a:tailEnd/>
            </a:ln>
          </p:spPr>
        </p:pic>
        <p:sp>
          <p:nvSpPr>
            <p:cNvPr id="57366" name="Rectangle 21"/>
            <p:cNvSpPr>
              <a:spLocks noChangeArrowheads="1"/>
            </p:cNvSpPr>
            <p:nvPr/>
          </p:nvSpPr>
          <p:spPr bwMode="auto">
            <a:xfrm>
              <a:off x="5328" y="722"/>
              <a:ext cx="224" cy="266"/>
            </a:xfrm>
            <a:prstGeom prst="rect">
              <a:avLst/>
            </a:prstGeom>
            <a:solidFill>
              <a:schemeClr val="bg1"/>
            </a:solidFill>
            <a:ln w="9525">
              <a:solidFill>
                <a:schemeClr val="bg1"/>
              </a:solidFill>
              <a:miter lim="800000"/>
              <a:headEnd/>
              <a:tailEnd/>
            </a:ln>
          </p:spPr>
          <p:txBody>
            <a:bodyPr wrap="none" anchor="ctr"/>
            <a:lstStyle/>
            <a:p>
              <a:pPr eaLnBrk="0" hangingPunct="0"/>
              <a:endParaRPr lang="en-GB"/>
            </a:p>
          </p:txBody>
        </p:sp>
      </p:grpSp>
      <p:grpSp>
        <p:nvGrpSpPr>
          <p:cNvPr id="273434" name="Group 26"/>
          <p:cNvGrpSpPr>
            <a:grpSpLocks/>
          </p:cNvGrpSpPr>
          <p:nvPr/>
        </p:nvGrpSpPr>
        <p:grpSpPr bwMode="auto">
          <a:xfrm>
            <a:off x="3059113" y="5324475"/>
            <a:ext cx="2909887" cy="1343025"/>
            <a:chOff x="3370" y="2920"/>
            <a:chExt cx="2254" cy="1040"/>
          </a:xfrm>
        </p:grpSpPr>
        <p:pic>
          <p:nvPicPr>
            <p:cNvPr id="57363" name="Picture 23"/>
            <p:cNvPicPr>
              <a:picLocks noChangeAspect="1" noChangeArrowheads="1"/>
            </p:cNvPicPr>
            <p:nvPr/>
          </p:nvPicPr>
          <p:blipFill>
            <a:blip r:embed="rId6"/>
            <a:srcRect t="22670"/>
            <a:stretch>
              <a:fillRect/>
            </a:stretch>
          </p:blipFill>
          <p:spPr bwMode="auto">
            <a:xfrm>
              <a:off x="3370" y="2923"/>
              <a:ext cx="2254" cy="1037"/>
            </a:xfrm>
            <a:prstGeom prst="rect">
              <a:avLst/>
            </a:prstGeom>
            <a:noFill/>
            <a:ln w="9525">
              <a:noFill/>
              <a:round/>
              <a:headEnd/>
              <a:tailEnd/>
            </a:ln>
          </p:spPr>
        </p:pic>
        <p:sp>
          <p:nvSpPr>
            <p:cNvPr id="57364" name="Rectangle 25"/>
            <p:cNvSpPr>
              <a:spLocks noChangeArrowheads="1"/>
            </p:cNvSpPr>
            <p:nvPr/>
          </p:nvSpPr>
          <p:spPr bwMode="auto">
            <a:xfrm>
              <a:off x="5392" y="2920"/>
              <a:ext cx="192" cy="184"/>
            </a:xfrm>
            <a:prstGeom prst="rect">
              <a:avLst/>
            </a:prstGeom>
            <a:solidFill>
              <a:schemeClr val="bg1"/>
            </a:solidFill>
            <a:ln w="9525">
              <a:solidFill>
                <a:schemeClr val="bg1"/>
              </a:solidFill>
              <a:miter lim="800000"/>
              <a:headEnd/>
              <a:tailEnd/>
            </a:ln>
          </p:spPr>
          <p:txBody>
            <a:bodyPr wrap="none" anchor="ctr"/>
            <a:lstStyle/>
            <a:p>
              <a:pPr eaLnBrk="0" hangingPunct="0"/>
              <a:endParaRPr lang="en-GB"/>
            </a:p>
          </p:txBody>
        </p:sp>
      </p:grpSp>
      <p:sp>
        <p:nvSpPr>
          <p:cNvPr id="273435" name="Rectangle 27"/>
          <p:cNvSpPr>
            <a:spLocks noChangeArrowheads="1"/>
          </p:cNvSpPr>
          <p:nvPr/>
        </p:nvSpPr>
        <p:spPr bwMode="auto">
          <a:xfrm>
            <a:off x="6245225" y="5092700"/>
            <a:ext cx="1273175" cy="265113"/>
          </a:xfrm>
          <a:prstGeom prst="rect">
            <a:avLst/>
          </a:prstGeom>
          <a:noFill/>
          <a:ln w="9525">
            <a:noFill/>
            <a:round/>
            <a:headEnd/>
            <a:tailEnd/>
          </a:ln>
        </p:spPr>
        <p:txBody>
          <a:bodyPr wrap="none" lIns="64278" tIns="33425" rIns="64278" bIns="33425">
            <a:spAutoFit/>
          </a:bodyPr>
          <a:lstStyle/>
          <a:p>
            <a:pPr algn="ctr" defTabSz="320675" hangingPunct="0">
              <a:lnSpc>
                <a:spcPct val="93000"/>
              </a:lnSpc>
              <a:buClr>
                <a:srgbClr val="000000"/>
              </a:buClr>
              <a:buSzPct val="100000"/>
              <a:buFont typeface="Times New Roman" pitchFamily="18" charset="0"/>
              <a:buNone/>
              <a:tabLst>
                <a:tab pos="0" algn="l"/>
                <a:tab pos="319088" algn="l"/>
                <a:tab pos="641350" algn="l"/>
                <a:tab pos="962025" algn="l"/>
                <a:tab pos="1282700" algn="l"/>
                <a:tab pos="1603375" algn="l"/>
                <a:tab pos="1924050" algn="l"/>
                <a:tab pos="2244725" algn="l"/>
                <a:tab pos="2565400" algn="l"/>
                <a:tab pos="2886075" algn="l"/>
                <a:tab pos="3206750" algn="l"/>
                <a:tab pos="3529013" algn="l"/>
                <a:tab pos="3849688" algn="l"/>
                <a:tab pos="4170363" algn="l"/>
                <a:tab pos="4491038" algn="l"/>
                <a:tab pos="4811713" algn="l"/>
                <a:tab pos="5132388" algn="l"/>
                <a:tab pos="5453063" algn="l"/>
                <a:tab pos="5773738" algn="l"/>
                <a:tab pos="6096000" algn="l"/>
                <a:tab pos="6416675" algn="l"/>
              </a:tabLst>
            </a:pPr>
            <a:r>
              <a:rPr lang="fr-FR" sz="1400" b="1">
                <a:solidFill>
                  <a:srgbClr val="FFF7C4"/>
                </a:solidFill>
                <a:latin typeface="Arial" charset="0"/>
              </a:rPr>
              <a:t>Instant slope</a:t>
            </a:r>
            <a:r>
              <a:rPr lang="fr-FR" sz="1400">
                <a:solidFill>
                  <a:srgbClr val="FFF7C4"/>
                </a:solidFill>
                <a:latin typeface="Arial" charset="0"/>
              </a:rPr>
              <a:t> </a:t>
            </a:r>
          </a:p>
        </p:txBody>
      </p:sp>
      <p:pic>
        <p:nvPicPr>
          <p:cNvPr id="273436" name="Picture 28"/>
          <p:cNvPicPr>
            <a:picLocks noChangeAspect="1" noChangeArrowheads="1"/>
          </p:cNvPicPr>
          <p:nvPr/>
        </p:nvPicPr>
        <p:blipFill>
          <a:blip r:embed="rId7"/>
          <a:srcRect l="7738" t="29897" r="32770"/>
          <a:stretch>
            <a:fillRect/>
          </a:stretch>
        </p:blipFill>
        <p:spPr bwMode="auto">
          <a:xfrm>
            <a:off x="6189663" y="3035300"/>
            <a:ext cx="2878137" cy="1973263"/>
          </a:xfrm>
          <a:prstGeom prst="rect">
            <a:avLst/>
          </a:prstGeom>
          <a:noFill/>
          <a:ln w="9525">
            <a:noFill/>
            <a:round/>
            <a:headEnd/>
            <a:tailEnd/>
          </a:ln>
        </p:spPr>
      </p:pic>
      <p:pic>
        <p:nvPicPr>
          <p:cNvPr id="273437" name="Picture 29"/>
          <p:cNvPicPr>
            <a:picLocks noChangeAspect="1" noChangeArrowheads="1"/>
          </p:cNvPicPr>
          <p:nvPr/>
        </p:nvPicPr>
        <p:blipFill>
          <a:blip r:embed="rId8"/>
          <a:srcRect l="2916" t="29150" r="36319" b="4385"/>
          <a:stretch>
            <a:fillRect/>
          </a:stretch>
        </p:blipFill>
        <p:spPr bwMode="auto">
          <a:xfrm>
            <a:off x="6200775" y="1117600"/>
            <a:ext cx="2841625" cy="1849438"/>
          </a:xfrm>
          <a:prstGeom prst="rect">
            <a:avLst/>
          </a:prstGeom>
          <a:noFill/>
          <a:ln w="9525">
            <a:noFill/>
            <a:round/>
            <a:headEnd/>
            <a:tailEnd/>
          </a:ln>
        </p:spPr>
      </p:pic>
      <p:pic>
        <p:nvPicPr>
          <p:cNvPr id="57356" name="Picture 31" descr="CoralFISH_FINAL_BLU&amp;WHT_NO txt_72"/>
          <p:cNvPicPr>
            <a:picLocks noChangeAspect="1" noChangeArrowheads="1"/>
          </p:cNvPicPr>
          <p:nvPr/>
        </p:nvPicPr>
        <p:blipFill>
          <a:blip r:embed="rId9"/>
          <a:srcRect/>
          <a:stretch>
            <a:fillRect/>
          </a:stretch>
        </p:blipFill>
        <p:spPr bwMode="auto">
          <a:xfrm>
            <a:off x="0" y="0"/>
            <a:ext cx="1033463" cy="1125538"/>
          </a:xfrm>
          <a:prstGeom prst="rect">
            <a:avLst/>
          </a:prstGeom>
          <a:noFill/>
          <a:ln w="9525">
            <a:noFill/>
            <a:miter lim="800000"/>
            <a:headEnd/>
            <a:tailEnd/>
          </a:ln>
        </p:spPr>
      </p:pic>
      <p:sp>
        <p:nvSpPr>
          <p:cNvPr id="273440" name="Rectangle 32"/>
          <p:cNvSpPr>
            <a:spLocks noChangeArrowheads="1"/>
          </p:cNvSpPr>
          <p:nvPr/>
        </p:nvSpPr>
        <p:spPr bwMode="auto">
          <a:xfrm>
            <a:off x="3560763" y="5105400"/>
            <a:ext cx="1905000" cy="265113"/>
          </a:xfrm>
          <a:prstGeom prst="rect">
            <a:avLst/>
          </a:prstGeom>
          <a:noFill/>
          <a:ln w="9525">
            <a:noFill/>
            <a:round/>
            <a:headEnd/>
            <a:tailEnd/>
          </a:ln>
        </p:spPr>
        <p:txBody>
          <a:bodyPr wrap="none" lIns="64278" tIns="33425" rIns="64278" bIns="33425">
            <a:spAutoFit/>
          </a:bodyPr>
          <a:lstStyle/>
          <a:p>
            <a:pPr algn="ctr" defTabSz="320675" hangingPunct="0">
              <a:lnSpc>
                <a:spcPct val="93000"/>
              </a:lnSpc>
              <a:buClr>
                <a:srgbClr val="000000"/>
              </a:buClr>
              <a:buSzPct val="100000"/>
              <a:buFont typeface="Times New Roman" pitchFamily="18" charset="0"/>
              <a:buNone/>
              <a:tabLst>
                <a:tab pos="0" algn="l"/>
                <a:tab pos="319088" algn="l"/>
                <a:tab pos="641350" algn="l"/>
                <a:tab pos="962025" algn="l"/>
                <a:tab pos="1282700" algn="l"/>
                <a:tab pos="1603375" algn="l"/>
                <a:tab pos="1924050" algn="l"/>
                <a:tab pos="2244725" algn="l"/>
                <a:tab pos="2565400" algn="l"/>
                <a:tab pos="2886075" algn="l"/>
                <a:tab pos="3206750" algn="l"/>
                <a:tab pos="3529013" algn="l"/>
                <a:tab pos="3849688" algn="l"/>
                <a:tab pos="4170363" algn="l"/>
                <a:tab pos="4491038" algn="l"/>
                <a:tab pos="4811713" algn="l"/>
                <a:tab pos="5132388" algn="l"/>
                <a:tab pos="5453063" algn="l"/>
                <a:tab pos="5773738" algn="l"/>
                <a:tab pos="6096000" algn="l"/>
                <a:tab pos="6416675" algn="l"/>
              </a:tabLst>
            </a:pPr>
            <a:r>
              <a:rPr lang="fr-FR" sz="1400" b="1">
                <a:solidFill>
                  <a:srgbClr val="FFF7C4"/>
                </a:solidFill>
                <a:latin typeface="Arial" charset="0"/>
              </a:rPr>
              <a:t>Distance to a canyon</a:t>
            </a:r>
            <a:endParaRPr lang="fr-FR" sz="1400">
              <a:solidFill>
                <a:srgbClr val="FFF7C4"/>
              </a:solidFill>
              <a:latin typeface="Arial" charset="0"/>
            </a:endParaRPr>
          </a:p>
        </p:txBody>
      </p:sp>
      <p:sp>
        <p:nvSpPr>
          <p:cNvPr id="273441" name="Rectangle 33"/>
          <p:cNvSpPr>
            <a:spLocks noChangeArrowheads="1"/>
          </p:cNvSpPr>
          <p:nvPr/>
        </p:nvSpPr>
        <p:spPr bwMode="auto">
          <a:xfrm>
            <a:off x="531813" y="5105400"/>
            <a:ext cx="1876425" cy="265113"/>
          </a:xfrm>
          <a:prstGeom prst="rect">
            <a:avLst/>
          </a:prstGeom>
          <a:noFill/>
          <a:ln w="9525">
            <a:noFill/>
            <a:round/>
            <a:headEnd/>
            <a:tailEnd/>
          </a:ln>
        </p:spPr>
        <p:txBody>
          <a:bodyPr wrap="none" lIns="64278" tIns="33425" rIns="64278" bIns="33425">
            <a:spAutoFit/>
          </a:bodyPr>
          <a:lstStyle/>
          <a:p>
            <a:pPr algn="ctr" defTabSz="320675" hangingPunct="0">
              <a:lnSpc>
                <a:spcPct val="93000"/>
              </a:lnSpc>
              <a:buClr>
                <a:srgbClr val="000000"/>
              </a:buClr>
              <a:buSzPct val="100000"/>
              <a:buFont typeface="Times New Roman" pitchFamily="18" charset="0"/>
              <a:buNone/>
              <a:tabLst>
                <a:tab pos="0" algn="l"/>
                <a:tab pos="319088" algn="l"/>
                <a:tab pos="641350" algn="l"/>
                <a:tab pos="962025" algn="l"/>
                <a:tab pos="1282700" algn="l"/>
                <a:tab pos="1603375" algn="l"/>
                <a:tab pos="1924050" algn="l"/>
                <a:tab pos="2244725" algn="l"/>
                <a:tab pos="2565400" algn="l"/>
                <a:tab pos="2886075" algn="l"/>
                <a:tab pos="3206750" algn="l"/>
                <a:tab pos="3529013" algn="l"/>
                <a:tab pos="3849688" algn="l"/>
                <a:tab pos="4170363" algn="l"/>
                <a:tab pos="4491038" algn="l"/>
                <a:tab pos="4811713" algn="l"/>
                <a:tab pos="5132388" algn="l"/>
                <a:tab pos="5453063" algn="l"/>
                <a:tab pos="5773738" algn="l"/>
                <a:tab pos="6096000" algn="l"/>
                <a:tab pos="6416675" algn="l"/>
              </a:tabLst>
            </a:pPr>
            <a:r>
              <a:rPr lang="fr-FR" sz="1400" b="1">
                <a:solidFill>
                  <a:srgbClr val="FFF7C4"/>
                </a:solidFill>
                <a:latin typeface="Arial" charset="0"/>
              </a:rPr>
              <a:t>Residual bathymetry</a:t>
            </a:r>
            <a:endParaRPr lang="fr-FR" sz="1400">
              <a:solidFill>
                <a:srgbClr val="FFF7C4"/>
              </a:solidFill>
              <a:latin typeface="Arial" charset="0"/>
            </a:endParaRPr>
          </a:p>
        </p:txBody>
      </p:sp>
      <p:sp>
        <p:nvSpPr>
          <p:cNvPr id="273442" name="Rectangle 34"/>
          <p:cNvSpPr>
            <a:spLocks noChangeArrowheads="1"/>
          </p:cNvSpPr>
          <p:nvPr/>
        </p:nvSpPr>
        <p:spPr bwMode="auto">
          <a:xfrm>
            <a:off x="6172200" y="3022600"/>
            <a:ext cx="2870200" cy="1968500"/>
          </a:xfrm>
          <a:prstGeom prst="rect">
            <a:avLst/>
          </a:prstGeom>
          <a:noFill/>
          <a:ln w="28575">
            <a:solidFill>
              <a:srgbClr val="FFF7C4"/>
            </a:solidFill>
            <a:miter lim="800000"/>
            <a:headEnd/>
            <a:tailEnd/>
          </a:ln>
        </p:spPr>
        <p:txBody>
          <a:bodyPr wrap="none" anchor="ctr"/>
          <a:lstStyle/>
          <a:p>
            <a:pPr eaLnBrk="0" hangingPunct="0"/>
            <a:endParaRPr lang="en-GB"/>
          </a:p>
        </p:txBody>
      </p:sp>
      <p:sp>
        <p:nvSpPr>
          <p:cNvPr id="273444" name="Rectangle 36"/>
          <p:cNvSpPr>
            <a:spLocks noChangeArrowheads="1"/>
          </p:cNvSpPr>
          <p:nvPr/>
        </p:nvSpPr>
        <p:spPr bwMode="auto">
          <a:xfrm>
            <a:off x="7302500" y="5524500"/>
            <a:ext cx="330200" cy="215900"/>
          </a:xfrm>
          <a:prstGeom prst="rect">
            <a:avLst/>
          </a:prstGeom>
          <a:noFill/>
          <a:ln w="28575">
            <a:solidFill>
              <a:srgbClr val="FFF7C4"/>
            </a:solidFill>
            <a:miter lim="800000"/>
            <a:headEnd/>
            <a:tailEnd/>
          </a:ln>
        </p:spPr>
        <p:txBody>
          <a:bodyPr wrap="none" anchor="ctr"/>
          <a:lstStyle/>
          <a:p>
            <a:pPr eaLnBrk="0" hangingPunct="0"/>
            <a:endParaRPr lang="en-GB"/>
          </a:p>
        </p:txBody>
      </p:sp>
      <p:cxnSp>
        <p:nvCxnSpPr>
          <p:cNvPr id="273445" name="AutoShape 37"/>
          <p:cNvCxnSpPr>
            <a:cxnSpLocks noChangeShapeType="1"/>
            <a:stCxn id="273444" idx="0"/>
            <a:endCxn id="273442" idx="2"/>
          </p:cNvCxnSpPr>
          <p:nvPr/>
        </p:nvCxnSpPr>
        <p:spPr bwMode="auto">
          <a:xfrm flipV="1">
            <a:off x="7467600" y="5005388"/>
            <a:ext cx="139700" cy="504825"/>
          </a:xfrm>
          <a:prstGeom prst="straightConnector1">
            <a:avLst/>
          </a:prstGeom>
          <a:noFill/>
          <a:ln w="28575">
            <a:solidFill>
              <a:srgbClr val="FFF7C4"/>
            </a:solidFill>
            <a:round/>
            <a:headEnd/>
            <a:tailEnd/>
          </a:ln>
        </p:spPr>
      </p:cxnSp>
      <p:sp>
        <p:nvSpPr>
          <p:cNvPr id="57362" name="Text Box 38"/>
          <p:cNvSpPr txBox="1">
            <a:spLocks noChangeArrowheads="1"/>
          </p:cNvSpPr>
          <p:nvPr/>
        </p:nvSpPr>
        <p:spPr bwMode="auto">
          <a:xfrm>
            <a:off x="6702425" y="6616700"/>
            <a:ext cx="1917700"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(de Chambure al., 2010)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34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34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34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34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34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34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34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34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34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3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35" grpId="0"/>
      <p:bldP spid="273440" grpId="0"/>
      <p:bldP spid="273441" grpId="0"/>
      <p:bldP spid="273442" grpId="0" animBg="1"/>
      <p:bldP spid="2734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oter Placeholder 3"/>
          <p:cNvSpPr>
            <a:spLocks noGrp="1"/>
          </p:cNvSpPr>
          <p:nvPr>
            <p:ph type="ftr" sz="quarter" idx="12"/>
          </p:nvPr>
        </p:nvSpPr>
        <p:spPr>
          <a:noFill/>
        </p:spPr>
        <p:txBody>
          <a:bodyPr/>
          <a:lstStyle/>
          <a:p>
            <a:r>
              <a:rPr lang="en-US" smtClean="0"/>
              <a:t>Marine Research Infrastructure - Ostende - 6 June 2011</a:t>
            </a:r>
          </a:p>
        </p:txBody>
      </p:sp>
      <p:sp>
        <p:nvSpPr>
          <p:cNvPr id="59394" name="Slide Number Placeholder 4"/>
          <p:cNvSpPr>
            <a:spLocks noGrp="1"/>
          </p:cNvSpPr>
          <p:nvPr>
            <p:ph type="sldNum" sz="quarter" idx="13"/>
          </p:nvPr>
        </p:nvSpPr>
        <p:spPr>
          <a:noFill/>
        </p:spPr>
        <p:txBody>
          <a:bodyPr/>
          <a:lstStyle/>
          <a:p>
            <a:fld id="{D8D73663-16EA-498A-A9B2-7DCA4A705F10}" type="slidenum">
              <a:rPr lang="en-US" smtClean="0"/>
              <a:pPr/>
              <a:t>23</a:t>
            </a:fld>
            <a:endParaRPr lang="en-US" smtClean="0"/>
          </a:p>
        </p:txBody>
      </p:sp>
      <p:sp>
        <p:nvSpPr>
          <p:cNvPr id="59395" name="Rectangle 2"/>
          <p:cNvSpPr>
            <a:spLocks noGrp="1" noChangeArrowheads="1"/>
          </p:cNvSpPr>
          <p:nvPr>
            <p:ph type="title"/>
          </p:nvPr>
        </p:nvSpPr>
        <p:spPr>
          <a:xfrm>
            <a:off x="952500" y="508000"/>
            <a:ext cx="8153400" cy="596900"/>
          </a:xfrm>
        </p:spPr>
        <p:txBody>
          <a:bodyPr/>
          <a:lstStyle/>
          <a:p>
            <a:pPr eaLnBrk="1" hangingPunct="1"/>
            <a:r>
              <a:rPr lang="en-US" sz="2800" smtClean="0"/>
              <a:t>Geomorphological classification from MBES </a:t>
            </a:r>
            <a:r>
              <a:rPr lang="en-US" sz="2400" b="0" smtClean="0"/>
              <a:t>(2)</a:t>
            </a:r>
            <a:endParaRPr lang="fr-FR" sz="2400" b="0" smtClean="0"/>
          </a:p>
        </p:txBody>
      </p:sp>
      <p:pic>
        <p:nvPicPr>
          <p:cNvPr id="59396" name="Picture 3"/>
          <p:cNvPicPr>
            <a:picLocks noChangeAspect="1" noChangeArrowheads="1"/>
          </p:cNvPicPr>
          <p:nvPr/>
        </p:nvPicPr>
        <p:blipFill>
          <a:blip r:embed="rId3"/>
          <a:srcRect t="12869"/>
          <a:stretch>
            <a:fillRect/>
          </a:stretch>
        </p:blipFill>
        <p:spPr bwMode="auto">
          <a:xfrm>
            <a:off x="0" y="1311275"/>
            <a:ext cx="9144000" cy="4740275"/>
          </a:xfrm>
          <a:prstGeom prst="rect">
            <a:avLst/>
          </a:prstGeom>
          <a:noFill/>
          <a:ln w="9525">
            <a:noFill/>
            <a:round/>
            <a:headEnd/>
            <a:tailEnd/>
          </a:ln>
        </p:spPr>
      </p:pic>
      <p:sp>
        <p:nvSpPr>
          <p:cNvPr id="59397" name="Text Box 4"/>
          <p:cNvSpPr txBox="1">
            <a:spLocks noChangeArrowheads="1"/>
          </p:cNvSpPr>
          <p:nvPr/>
        </p:nvSpPr>
        <p:spPr bwMode="auto">
          <a:xfrm rot="-2767398">
            <a:off x="1730375" y="1858963"/>
            <a:ext cx="1517650" cy="304800"/>
          </a:xfrm>
          <a:prstGeom prst="rect">
            <a:avLst/>
          </a:prstGeom>
          <a:noFill/>
          <a:ln w="9525">
            <a:noFill/>
            <a:miter lim="800000"/>
            <a:headEnd/>
            <a:tailEnd/>
          </a:ln>
        </p:spPr>
        <p:txBody>
          <a:bodyPr wrap="none">
            <a:spAutoFit/>
          </a:bodyPr>
          <a:lstStyle/>
          <a:p>
            <a:pPr eaLnBrk="0" hangingPunct="0"/>
            <a:r>
              <a:rPr lang="fr-FR" sz="1400" b="1" i="1">
                <a:solidFill>
                  <a:srgbClr val="000000"/>
                </a:solidFill>
                <a:latin typeface="Arial" charset="0"/>
                <a:ea typeface="ＭＳ Ｐゴシック"/>
                <a:cs typeface="ＭＳ Ｐゴシック"/>
              </a:rPr>
              <a:t>Penmach  </a:t>
            </a:r>
            <a:r>
              <a:rPr lang="fr-FR" sz="1000" b="1" i="1">
                <a:solidFill>
                  <a:srgbClr val="000000"/>
                </a:solidFill>
                <a:latin typeface="Arial" charset="0"/>
                <a:ea typeface="ＭＳ Ｐゴシック"/>
                <a:cs typeface="ＭＳ Ｐゴシック"/>
              </a:rPr>
              <a:t>canyon</a:t>
            </a:r>
            <a:endParaRPr lang="fr-FR" sz="1400" b="1" i="1">
              <a:solidFill>
                <a:srgbClr val="000000"/>
              </a:solidFill>
              <a:latin typeface="Arial" charset="0"/>
              <a:ea typeface="ＭＳ Ｐゴシック"/>
              <a:cs typeface="ＭＳ Ｐゴシック"/>
            </a:endParaRPr>
          </a:p>
        </p:txBody>
      </p:sp>
      <p:sp>
        <p:nvSpPr>
          <p:cNvPr id="59398" name="Text Box 5"/>
          <p:cNvSpPr txBox="1">
            <a:spLocks noChangeArrowheads="1"/>
          </p:cNvSpPr>
          <p:nvPr/>
        </p:nvSpPr>
        <p:spPr bwMode="auto">
          <a:xfrm rot="-2767398">
            <a:off x="2573337" y="2012951"/>
            <a:ext cx="1527175" cy="304800"/>
          </a:xfrm>
          <a:prstGeom prst="rect">
            <a:avLst/>
          </a:prstGeom>
          <a:noFill/>
          <a:ln w="9525">
            <a:noFill/>
            <a:miter lim="800000"/>
            <a:headEnd/>
            <a:tailEnd/>
          </a:ln>
        </p:spPr>
        <p:txBody>
          <a:bodyPr wrap="none">
            <a:spAutoFit/>
          </a:bodyPr>
          <a:lstStyle/>
          <a:p>
            <a:pPr eaLnBrk="0" hangingPunct="0"/>
            <a:r>
              <a:rPr lang="fr-FR" sz="1400" b="1" i="1">
                <a:solidFill>
                  <a:srgbClr val="000000"/>
                </a:solidFill>
                <a:latin typeface="Arial" charset="0"/>
                <a:ea typeface="ＭＳ Ｐゴシック"/>
                <a:cs typeface="ＭＳ Ｐゴシック"/>
              </a:rPr>
              <a:t>Guilvinec  </a:t>
            </a:r>
            <a:r>
              <a:rPr lang="fr-FR" sz="1000" b="1" i="1">
                <a:solidFill>
                  <a:srgbClr val="000000"/>
                </a:solidFill>
                <a:latin typeface="Arial" charset="0"/>
                <a:ea typeface="ＭＳ Ｐゴシック"/>
                <a:cs typeface="ＭＳ Ｐゴシック"/>
              </a:rPr>
              <a:t>canyon</a:t>
            </a:r>
            <a:endParaRPr lang="fr-FR" sz="1400" b="1" i="1">
              <a:solidFill>
                <a:srgbClr val="000000"/>
              </a:solidFill>
              <a:latin typeface="Arial" charset="0"/>
              <a:ea typeface="ＭＳ Ｐゴシック"/>
              <a:cs typeface="ＭＳ Ｐゴシック"/>
            </a:endParaRPr>
          </a:p>
        </p:txBody>
      </p:sp>
      <p:sp>
        <p:nvSpPr>
          <p:cNvPr id="59399" name="Text Box 6"/>
          <p:cNvSpPr txBox="1">
            <a:spLocks noChangeArrowheads="1"/>
          </p:cNvSpPr>
          <p:nvPr/>
        </p:nvSpPr>
        <p:spPr bwMode="auto">
          <a:xfrm rot="-2767398">
            <a:off x="4079081" y="2166144"/>
            <a:ext cx="1131888" cy="304800"/>
          </a:xfrm>
          <a:prstGeom prst="rect">
            <a:avLst/>
          </a:prstGeom>
          <a:noFill/>
          <a:ln w="9525">
            <a:noFill/>
            <a:miter lim="800000"/>
            <a:headEnd/>
            <a:tailEnd/>
          </a:ln>
        </p:spPr>
        <p:txBody>
          <a:bodyPr wrap="none">
            <a:spAutoFit/>
          </a:bodyPr>
          <a:lstStyle/>
          <a:p>
            <a:pPr eaLnBrk="0" hangingPunct="0"/>
            <a:r>
              <a:rPr lang="fr-FR" sz="1400" b="1" i="1">
                <a:solidFill>
                  <a:srgbClr val="000000"/>
                </a:solidFill>
                <a:latin typeface="Arial" charset="0"/>
                <a:ea typeface="ＭＳ Ｐゴシック"/>
                <a:cs typeface="ＭＳ Ｐゴシック"/>
              </a:rPr>
              <a:t>Odet  </a:t>
            </a:r>
            <a:r>
              <a:rPr lang="fr-FR" sz="1000" b="1" i="1">
                <a:solidFill>
                  <a:srgbClr val="000000"/>
                </a:solidFill>
                <a:latin typeface="Arial" charset="0"/>
                <a:ea typeface="ＭＳ Ｐゴシック"/>
                <a:cs typeface="ＭＳ Ｐゴシック"/>
              </a:rPr>
              <a:t>canyon</a:t>
            </a:r>
            <a:endParaRPr lang="fr-FR" sz="1400" b="1" i="1">
              <a:solidFill>
                <a:srgbClr val="000000"/>
              </a:solidFill>
              <a:latin typeface="Arial" charset="0"/>
              <a:ea typeface="ＭＳ Ｐゴシック"/>
              <a:cs typeface="ＭＳ Ｐゴシック"/>
            </a:endParaRPr>
          </a:p>
        </p:txBody>
      </p:sp>
      <p:sp>
        <p:nvSpPr>
          <p:cNvPr id="59400" name="Text Box 7"/>
          <p:cNvSpPr txBox="1">
            <a:spLocks noChangeArrowheads="1"/>
          </p:cNvSpPr>
          <p:nvPr/>
        </p:nvSpPr>
        <p:spPr bwMode="auto">
          <a:xfrm rot="-2767398">
            <a:off x="5245100" y="2271713"/>
            <a:ext cx="1260475" cy="304800"/>
          </a:xfrm>
          <a:prstGeom prst="rect">
            <a:avLst/>
          </a:prstGeom>
          <a:noFill/>
          <a:ln w="9525">
            <a:noFill/>
            <a:miter lim="800000"/>
            <a:headEnd/>
            <a:tailEnd/>
          </a:ln>
        </p:spPr>
        <p:txBody>
          <a:bodyPr wrap="none">
            <a:spAutoFit/>
          </a:bodyPr>
          <a:lstStyle/>
          <a:p>
            <a:pPr eaLnBrk="0" hangingPunct="0"/>
            <a:r>
              <a:rPr lang="fr-FR" sz="1400" b="1" i="1">
                <a:solidFill>
                  <a:srgbClr val="000000"/>
                </a:solidFill>
                <a:latin typeface="Arial" charset="0"/>
                <a:ea typeface="ＭＳ Ｐゴシック"/>
                <a:cs typeface="ＭＳ Ｐゴシック"/>
              </a:rPr>
              <a:t>Blavet  </a:t>
            </a:r>
            <a:r>
              <a:rPr lang="fr-FR" sz="1000" b="1" i="1">
                <a:solidFill>
                  <a:srgbClr val="000000"/>
                </a:solidFill>
                <a:latin typeface="Arial" charset="0"/>
                <a:ea typeface="ＭＳ Ｐゴシック"/>
                <a:cs typeface="ＭＳ Ｐゴシック"/>
              </a:rPr>
              <a:t>canyon</a:t>
            </a:r>
            <a:endParaRPr lang="fr-FR" sz="1400" b="1" i="1">
              <a:solidFill>
                <a:srgbClr val="000000"/>
              </a:solidFill>
              <a:latin typeface="Arial" charset="0"/>
              <a:ea typeface="ＭＳ Ｐゴシック"/>
              <a:cs typeface="ＭＳ Ｐゴシック"/>
            </a:endParaRPr>
          </a:p>
        </p:txBody>
      </p:sp>
      <p:sp>
        <p:nvSpPr>
          <p:cNvPr id="59401" name="Text Box 8"/>
          <p:cNvSpPr txBox="1">
            <a:spLocks noChangeArrowheads="1"/>
          </p:cNvSpPr>
          <p:nvPr/>
        </p:nvSpPr>
        <p:spPr bwMode="auto">
          <a:xfrm rot="-2767398">
            <a:off x="6682582" y="2642394"/>
            <a:ext cx="1516062" cy="304800"/>
          </a:xfrm>
          <a:prstGeom prst="rect">
            <a:avLst/>
          </a:prstGeom>
          <a:noFill/>
          <a:ln w="9525">
            <a:noFill/>
            <a:miter lim="800000"/>
            <a:headEnd/>
            <a:tailEnd/>
          </a:ln>
        </p:spPr>
        <p:txBody>
          <a:bodyPr>
            <a:spAutoFit/>
          </a:bodyPr>
          <a:lstStyle/>
          <a:p>
            <a:pPr eaLnBrk="0" hangingPunct="0"/>
            <a:r>
              <a:rPr lang="fr-FR" sz="1400" b="1" i="1">
                <a:solidFill>
                  <a:srgbClr val="000000"/>
                </a:solidFill>
                <a:latin typeface="Arial" charset="0"/>
                <a:ea typeface="ＭＳ Ｐゴシック"/>
                <a:cs typeface="ＭＳ Ｐゴシック"/>
              </a:rPr>
              <a:t>Belle Ile  </a:t>
            </a:r>
            <a:r>
              <a:rPr lang="fr-FR" sz="1000" b="1" i="1">
                <a:solidFill>
                  <a:srgbClr val="000000"/>
                </a:solidFill>
                <a:latin typeface="Arial" charset="0"/>
                <a:ea typeface="ＭＳ Ｐゴシック"/>
                <a:cs typeface="ＭＳ Ｐゴシック"/>
              </a:rPr>
              <a:t>canyon</a:t>
            </a:r>
            <a:endParaRPr lang="fr-FR" sz="1400" b="1" i="1">
              <a:solidFill>
                <a:srgbClr val="000000"/>
              </a:solidFill>
              <a:latin typeface="Arial" charset="0"/>
              <a:ea typeface="ＭＳ Ｐゴシック"/>
              <a:cs typeface="ＭＳ Ｐゴシック"/>
            </a:endParaRPr>
          </a:p>
        </p:txBody>
      </p:sp>
      <p:sp>
        <p:nvSpPr>
          <p:cNvPr id="59402" name="Text Box 9"/>
          <p:cNvSpPr txBox="1">
            <a:spLocks noChangeArrowheads="1"/>
          </p:cNvSpPr>
          <p:nvPr/>
        </p:nvSpPr>
        <p:spPr bwMode="auto">
          <a:xfrm rot="-2767398">
            <a:off x="7484269" y="2667794"/>
            <a:ext cx="1093788" cy="457200"/>
          </a:xfrm>
          <a:prstGeom prst="rect">
            <a:avLst/>
          </a:prstGeom>
          <a:noFill/>
          <a:ln w="9525">
            <a:noFill/>
            <a:miter lim="800000"/>
            <a:headEnd/>
            <a:tailEnd/>
          </a:ln>
        </p:spPr>
        <p:txBody>
          <a:bodyPr wrap="none">
            <a:spAutoFit/>
          </a:bodyPr>
          <a:lstStyle/>
          <a:p>
            <a:pPr algn="r" eaLnBrk="0" hangingPunct="0"/>
            <a:r>
              <a:rPr lang="fr-FR" sz="1400" b="1" i="1">
                <a:solidFill>
                  <a:srgbClr val="000000"/>
                </a:solidFill>
                <a:latin typeface="Arial" charset="0"/>
                <a:ea typeface="ＭＳ Ｐゴシック"/>
                <a:cs typeface="ＭＳ Ｐゴシック"/>
              </a:rPr>
              <a:t>Le Croisic </a:t>
            </a:r>
          </a:p>
          <a:p>
            <a:pPr algn="r" eaLnBrk="0" hangingPunct="0"/>
            <a:r>
              <a:rPr lang="fr-FR" sz="1000" b="1" i="1">
                <a:solidFill>
                  <a:srgbClr val="000000"/>
                </a:solidFill>
                <a:latin typeface="Arial" charset="0"/>
                <a:ea typeface="ＭＳ Ｐゴシック"/>
                <a:cs typeface="ＭＳ Ｐゴシック"/>
              </a:rPr>
              <a:t>canyon</a:t>
            </a:r>
            <a:endParaRPr lang="fr-FR" sz="1400" b="1" i="1">
              <a:solidFill>
                <a:srgbClr val="000000"/>
              </a:solidFill>
              <a:latin typeface="Arial" charset="0"/>
              <a:ea typeface="ＭＳ Ｐゴシック"/>
              <a:cs typeface="ＭＳ Ｐゴシック"/>
            </a:endParaRPr>
          </a:p>
        </p:txBody>
      </p:sp>
      <p:sp>
        <p:nvSpPr>
          <p:cNvPr id="283662" name="Freeform 14" descr="Fond2b2"/>
          <p:cNvSpPr>
            <a:spLocks/>
          </p:cNvSpPr>
          <p:nvPr/>
        </p:nvSpPr>
        <p:spPr bwMode="auto">
          <a:xfrm>
            <a:off x="-12700" y="1295400"/>
            <a:ext cx="9156700" cy="4762500"/>
          </a:xfrm>
          <a:custGeom>
            <a:avLst/>
            <a:gdLst>
              <a:gd name="T0" fmla="*/ 5768 w 5768"/>
              <a:gd name="T1" fmla="*/ 0 h 3000"/>
              <a:gd name="T2" fmla="*/ 5768 w 5768"/>
              <a:gd name="T3" fmla="*/ 3000 h 3000"/>
              <a:gd name="T4" fmla="*/ 0 w 5768"/>
              <a:gd name="T5" fmla="*/ 3000 h 3000"/>
              <a:gd name="T6" fmla="*/ 0 w 5768"/>
              <a:gd name="T7" fmla="*/ 1208 h 3000"/>
              <a:gd name="T8" fmla="*/ 2384 w 5768"/>
              <a:gd name="T9" fmla="*/ 1176 h 3000"/>
              <a:gd name="T10" fmla="*/ 3008 w 5768"/>
              <a:gd name="T11" fmla="*/ 1184 h 3000"/>
              <a:gd name="T12" fmla="*/ 3016 w 5768"/>
              <a:gd name="T13" fmla="*/ 840 h 3000"/>
              <a:gd name="T14" fmla="*/ 2920 w 5768"/>
              <a:gd name="T15" fmla="*/ 840 h 3000"/>
              <a:gd name="T16" fmla="*/ 3280 w 5768"/>
              <a:gd name="T17" fmla="*/ 424 h 3000"/>
              <a:gd name="T18" fmla="*/ 3096 w 5768"/>
              <a:gd name="T19" fmla="*/ 296 h 3000"/>
              <a:gd name="T20" fmla="*/ 2624 w 5768"/>
              <a:gd name="T21" fmla="*/ 808 h 3000"/>
              <a:gd name="T22" fmla="*/ 2392 w 5768"/>
              <a:gd name="T23" fmla="*/ 811 h 3000"/>
              <a:gd name="T24" fmla="*/ 2384 w 5768"/>
              <a:gd name="T25" fmla="*/ 1176 h 3000"/>
              <a:gd name="T26" fmla="*/ 0 w 5768"/>
              <a:gd name="T27" fmla="*/ 1208 h 3000"/>
              <a:gd name="T28" fmla="*/ 8 w 5768"/>
              <a:gd name="T29" fmla="*/ 8 h 3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68"/>
              <a:gd name="T46" fmla="*/ 0 h 3000"/>
              <a:gd name="T47" fmla="*/ 5768 w 5768"/>
              <a:gd name="T48" fmla="*/ 3000 h 3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68" h="3000">
                <a:moveTo>
                  <a:pt x="5768" y="0"/>
                </a:moveTo>
                <a:lnTo>
                  <a:pt x="5768" y="3000"/>
                </a:lnTo>
                <a:lnTo>
                  <a:pt x="0" y="3000"/>
                </a:lnTo>
                <a:lnTo>
                  <a:pt x="0" y="1208"/>
                </a:lnTo>
                <a:lnTo>
                  <a:pt x="2384" y="1176"/>
                </a:lnTo>
                <a:lnTo>
                  <a:pt x="3008" y="1184"/>
                </a:lnTo>
                <a:lnTo>
                  <a:pt x="3016" y="840"/>
                </a:lnTo>
                <a:lnTo>
                  <a:pt x="2920" y="840"/>
                </a:lnTo>
                <a:lnTo>
                  <a:pt x="3280" y="424"/>
                </a:lnTo>
                <a:lnTo>
                  <a:pt x="3096" y="296"/>
                </a:lnTo>
                <a:lnTo>
                  <a:pt x="2624" y="808"/>
                </a:lnTo>
                <a:lnTo>
                  <a:pt x="2392" y="811"/>
                </a:lnTo>
                <a:lnTo>
                  <a:pt x="2384" y="1176"/>
                </a:lnTo>
                <a:lnTo>
                  <a:pt x="0" y="1208"/>
                </a:lnTo>
                <a:lnTo>
                  <a:pt x="8" y="8"/>
                </a:lnTo>
              </a:path>
            </a:pathLst>
          </a:custGeom>
          <a:blipFill dpi="0" rotWithShape="0">
            <a:blip r:embed="rId4"/>
            <a:srcRect/>
            <a:stretch>
              <a:fillRect/>
            </a:stretch>
          </a:blipFill>
          <a:ln w="9525">
            <a:solidFill>
              <a:schemeClr val="tx1"/>
            </a:solidFill>
            <a:round/>
            <a:headEnd/>
            <a:tailEnd/>
          </a:ln>
        </p:spPr>
        <p:txBody>
          <a:bodyPr wrap="none" anchor="ctr"/>
          <a:lstStyle/>
          <a:p>
            <a:pPr eaLnBrk="0" hangingPunct="0"/>
            <a:endParaRPr lang="en-GB"/>
          </a:p>
        </p:txBody>
      </p:sp>
      <p:sp>
        <p:nvSpPr>
          <p:cNvPr id="59404" name="Text Box 15"/>
          <p:cNvSpPr txBox="1">
            <a:spLocks noChangeArrowheads="1"/>
          </p:cNvSpPr>
          <p:nvPr/>
        </p:nvSpPr>
        <p:spPr bwMode="auto">
          <a:xfrm>
            <a:off x="6677025" y="6553200"/>
            <a:ext cx="1768475"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(Bourillet et al., 2011)</a:t>
            </a:r>
          </a:p>
        </p:txBody>
      </p:sp>
      <p:pic>
        <p:nvPicPr>
          <p:cNvPr id="59405" name="Picture 16" descr="CoralFISH_FINAL_BLU&amp;WHT_NO txt_72"/>
          <p:cNvPicPr>
            <a:picLocks noChangeAspect="1" noChangeArrowheads="1"/>
          </p:cNvPicPr>
          <p:nvPr/>
        </p:nvPicPr>
        <p:blipFill>
          <a:blip r:embed="rId5"/>
          <a:srcRect/>
          <a:stretch>
            <a:fillRect/>
          </a:stretch>
        </p:blipFill>
        <p:spPr bwMode="auto">
          <a:xfrm>
            <a:off x="0" y="0"/>
            <a:ext cx="1033463" cy="1125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83662"/>
                                        </p:tgtEl>
                                      </p:cBhvr>
                                    </p:animEffect>
                                    <p:set>
                                      <p:cBhvr>
                                        <p:cTn id="7" dur="1" fill="hold">
                                          <p:stCondLst>
                                            <p:cond delay="1999"/>
                                          </p:stCondLst>
                                        </p:cTn>
                                        <p:tgtEl>
                                          <p:spTgt spid="283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61442" name="Slide Number Placeholder 5"/>
          <p:cNvSpPr>
            <a:spLocks noGrp="1"/>
          </p:cNvSpPr>
          <p:nvPr>
            <p:ph type="sldNum" sz="quarter" idx="13"/>
          </p:nvPr>
        </p:nvSpPr>
        <p:spPr>
          <a:noFill/>
        </p:spPr>
        <p:txBody>
          <a:bodyPr/>
          <a:lstStyle/>
          <a:p>
            <a:fld id="{EA0C638E-FA22-417F-8594-C518082CE340}" type="slidenum">
              <a:rPr lang="en-US" smtClean="0"/>
              <a:pPr/>
              <a:t>24</a:t>
            </a:fld>
            <a:endParaRPr lang="en-US" smtClean="0"/>
          </a:p>
        </p:txBody>
      </p:sp>
      <p:sp>
        <p:nvSpPr>
          <p:cNvPr id="61443" name="Rectangle 2"/>
          <p:cNvSpPr>
            <a:spLocks noGrp="1" noChangeArrowheads="1"/>
          </p:cNvSpPr>
          <p:nvPr>
            <p:ph type="title"/>
          </p:nvPr>
        </p:nvSpPr>
        <p:spPr/>
        <p:txBody>
          <a:bodyPr/>
          <a:lstStyle/>
          <a:p>
            <a:pPr eaLnBrk="1" hangingPunct="1"/>
            <a:r>
              <a:rPr lang="en-US" smtClean="0"/>
              <a:t>Performance versus frequency</a:t>
            </a:r>
          </a:p>
        </p:txBody>
      </p:sp>
      <p:sp>
        <p:nvSpPr>
          <p:cNvPr id="61444" name="Rectangle 3"/>
          <p:cNvSpPr>
            <a:spLocks noGrp="1" noChangeArrowheads="1"/>
          </p:cNvSpPr>
          <p:nvPr>
            <p:ph type="body" idx="1"/>
          </p:nvPr>
        </p:nvSpPr>
        <p:spPr>
          <a:xfrm>
            <a:off x="393700" y="1320800"/>
            <a:ext cx="8458200" cy="1320800"/>
          </a:xfrm>
        </p:spPr>
        <p:txBody>
          <a:bodyPr/>
          <a:lstStyle/>
          <a:p>
            <a:pPr eaLnBrk="1" hangingPunct="1"/>
            <a:r>
              <a:rPr lang="en-US" sz="2000" smtClean="0"/>
              <a:t>Higher frequency, higher resolution but lower water depth and smaller swath</a:t>
            </a:r>
          </a:p>
          <a:p>
            <a:pPr eaLnBrk="1" hangingPunct="1"/>
            <a:r>
              <a:rPr lang="en-US" sz="2000" smtClean="0"/>
              <a:t>High resolution in the deep: sonar,  ROV, AUV</a:t>
            </a:r>
          </a:p>
        </p:txBody>
      </p:sp>
      <p:pic>
        <p:nvPicPr>
          <p:cNvPr id="61445" name="Picture 4" descr="SMF-fauchée-frequence-en"/>
          <p:cNvPicPr>
            <a:picLocks noChangeAspect="1" noChangeArrowheads="1"/>
          </p:cNvPicPr>
          <p:nvPr/>
        </p:nvPicPr>
        <p:blipFill>
          <a:blip r:embed="rId3"/>
          <a:srcRect/>
          <a:stretch>
            <a:fillRect/>
          </a:stretch>
        </p:blipFill>
        <p:spPr bwMode="auto">
          <a:xfrm>
            <a:off x="1139825" y="2039938"/>
            <a:ext cx="6929438" cy="2967037"/>
          </a:xfrm>
          <a:prstGeom prst="rect">
            <a:avLst/>
          </a:prstGeom>
          <a:noFill/>
          <a:ln w="9525">
            <a:noFill/>
            <a:miter lim="800000"/>
            <a:headEnd/>
            <a:tailEnd/>
          </a:ln>
        </p:spPr>
      </p:pic>
      <p:graphicFrame>
        <p:nvGraphicFramePr>
          <p:cNvPr id="257108" name="Group 84"/>
          <p:cNvGraphicFramePr>
            <a:graphicFrameLocks noGrp="1"/>
          </p:cNvGraphicFramePr>
          <p:nvPr/>
        </p:nvGraphicFramePr>
        <p:xfrm>
          <a:off x="1181100" y="5081588"/>
          <a:ext cx="6881813" cy="1279525"/>
        </p:xfrm>
        <a:graphic>
          <a:graphicData uri="http://schemas.openxmlformats.org/drawingml/2006/table">
            <a:tbl>
              <a:tblPr/>
              <a:tblGrid>
                <a:gridCol w="1597025"/>
                <a:gridCol w="1209675"/>
                <a:gridCol w="1076325"/>
                <a:gridCol w="1154113"/>
                <a:gridCol w="690562"/>
                <a:gridCol w="1154113"/>
              </a:tblGrid>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Area (3000 km</a:t>
                      </a:r>
                      <a:r>
                        <a:rPr kumimoji="0" lang="en-US" sz="1600" b="0" i="0" u="none" strike="noStrike" cap="none" normalizeH="0" baseline="30000" smtClean="0">
                          <a:ln>
                            <a:noFill/>
                          </a:ln>
                          <a:solidFill>
                            <a:srgbClr val="FFF7C4"/>
                          </a:solidFill>
                          <a:effectLst/>
                          <a:latin typeface="Times" charset="0"/>
                        </a:rPr>
                        <a:t>2</a:t>
                      </a:r>
                      <a:r>
                        <a:rPr kumimoji="0" lang="en-US" sz="1600" b="0" i="0" u="none" strike="noStrike" cap="none" normalizeH="0" baseline="0" smtClean="0">
                          <a:ln>
                            <a:noFill/>
                          </a:ln>
                          <a:solidFill>
                            <a:srgbClr val="FFF7C4"/>
                          </a:solidFill>
                          <a:effectLst/>
                          <a:latin typeface="Times"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water depth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frequency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7C4"/>
                          </a:solidFill>
                          <a:effectLst/>
                          <a:latin typeface="Times" charset="0"/>
                        </a:rPr>
                        <a:t># of profiles (50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speed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duration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r>
              <a:tr h="365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60 x 50 km</a:t>
                      </a:r>
                      <a:r>
                        <a:rPr kumimoji="0" lang="en-US" sz="1600" b="0" i="0" u="none" strike="noStrike" cap="none" normalizeH="0" baseline="30000" smtClean="0">
                          <a:ln>
                            <a:noFill/>
                          </a:ln>
                          <a:solidFill>
                            <a:srgbClr val="FFF7C4"/>
                          </a:solidFill>
                          <a:effectLst/>
                          <a:latin typeface="Times" charset="0"/>
                        </a:rPr>
                        <a:t>2</a:t>
                      </a:r>
                      <a:endParaRPr kumimoji="0" lang="en-US" sz="1600" b="0" i="0" u="none" strike="noStrike" cap="none" normalizeH="0" baseline="0" smtClean="0">
                        <a:ln>
                          <a:noFill/>
                        </a:ln>
                        <a:solidFill>
                          <a:srgbClr val="FFF7C4"/>
                        </a:solidFill>
                        <a:effectLst/>
                        <a:latin typeface="Times"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50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100 kHz</a:t>
                      </a:r>
                      <a:endParaRPr kumimoji="0" lang="en-US" sz="1600" b="0" i="0" u="none" strike="noStrike" cap="none" normalizeH="0" baseline="30000" smtClean="0">
                        <a:ln>
                          <a:noFill/>
                        </a:ln>
                        <a:solidFill>
                          <a:srgbClr val="FFF7C4"/>
                        </a:solidFill>
                        <a:effectLst/>
                        <a:latin typeface="Time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8 kn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20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r>
              <a:tr h="312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60 x 50 km</a:t>
                      </a:r>
                      <a:r>
                        <a:rPr kumimoji="0" lang="en-US" sz="1600" b="0" i="0" u="none" strike="noStrike" cap="none" normalizeH="0" baseline="30000" smtClean="0">
                          <a:ln>
                            <a:noFill/>
                          </a:ln>
                          <a:solidFill>
                            <a:srgbClr val="FFF7C4"/>
                          </a:solidFill>
                          <a:effectLst/>
                          <a:latin typeface="Times"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1000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30 kHz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8 kn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7C4"/>
                          </a:solidFill>
                          <a:effectLst/>
                          <a:latin typeface="Times" charset="0"/>
                        </a:rPr>
                        <a:t>1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33"/>
                    </a:solidFill>
                  </a:tcPr>
                </a:tc>
              </a:tr>
            </a:tbl>
          </a:graphicData>
        </a:graphic>
      </p:graphicFrame>
      <p:sp>
        <p:nvSpPr>
          <p:cNvPr id="61476" name="Text Box 85"/>
          <p:cNvSpPr txBox="1">
            <a:spLocks noChangeArrowheads="1"/>
          </p:cNvSpPr>
          <p:nvPr/>
        </p:nvSpPr>
        <p:spPr bwMode="auto">
          <a:xfrm>
            <a:off x="5495925" y="4673600"/>
            <a:ext cx="1768475"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(Bourillet et al., 2011)</a:t>
            </a:r>
          </a:p>
        </p:txBody>
      </p:sp>
      <p:sp>
        <p:nvSpPr>
          <p:cNvPr id="257110" name="Rectangle 86"/>
          <p:cNvSpPr>
            <a:spLocks noChangeArrowheads="1"/>
          </p:cNvSpPr>
          <p:nvPr/>
        </p:nvSpPr>
        <p:spPr bwMode="auto">
          <a:xfrm>
            <a:off x="228600" y="6400800"/>
            <a:ext cx="8534400" cy="457200"/>
          </a:xfrm>
          <a:prstGeom prst="rect">
            <a:avLst/>
          </a:prstGeom>
          <a:solidFill>
            <a:schemeClr val="tx1"/>
          </a:solidFill>
          <a:ln w="9525">
            <a:noFill/>
            <a:miter lim="800000"/>
            <a:headEnd/>
            <a:tailEnd/>
          </a:ln>
        </p:spPr>
        <p:txBody>
          <a:bodyPr>
            <a:spAutoFit/>
          </a:bodyPr>
          <a:lstStyle/>
          <a:p>
            <a:pPr eaLnBrk="0" hangingPunct="0"/>
            <a:r>
              <a:rPr lang="en-US" sz="2400">
                <a:solidFill>
                  <a:srgbClr val="FFF7C4"/>
                </a:solidFill>
              </a:rPr>
              <a:t>Linear relationship between waterdepth and duration of a survey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1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63490" name="Slide Number Placeholder 5"/>
          <p:cNvSpPr>
            <a:spLocks noGrp="1"/>
          </p:cNvSpPr>
          <p:nvPr>
            <p:ph type="sldNum" sz="quarter" idx="13"/>
          </p:nvPr>
        </p:nvSpPr>
        <p:spPr>
          <a:noFill/>
        </p:spPr>
        <p:txBody>
          <a:bodyPr/>
          <a:lstStyle/>
          <a:p>
            <a:fld id="{FF69245B-D71C-4854-A2C7-45100B23978C}" type="slidenum">
              <a:rPr lang="en-US" smtClean="0"/>
              <a:pPr/>
              <a:t>25</a:t>
            </a:fld>
            <a:endParaRPr lang="en-US" smtClean="0"/>
          </a:p>
        </p:txBody>
      </p:sp>
      <p:pic>
        <p:nvPicPr>
          <p:cNvPr id="63491" name="Picture 386" descr="EU-EEZ-eng"/>
          <p:cNvPicPr>
            <a:picLocks noChangeAspect="1" noChangeArrowheads="1"/>
          </p:cNvPicPr>
          <p:nvPr/>
        </p:nvPicPr>
        <p:blipFill>
          <a:blip r:embed="rId3"/>
          <a:srcRect l="7207" t="2768" r="18"/>
          <a:stretch>
            <a:fillRect/>
          </a:stretch>
        </p:blipFill>
        <p:spPr bwMode="auto">
          <a:xfrm>
            <a:off x="114300" y="1149350"/>
            <a:ext cx="5359400" cy="3854450"/>
          </a:xfrm>
          <a:prstGeom prst="rect">
            <a:avLst/>
          </a:prstGeom>
          <a:noFill/>
          <a:ln w="9525">
            <a:noFill/>
            <a:miter lim="800000"/>
            <a:headEnd/>
            <a:tailEnd/>
          </a:ln>
        </p:spPr>
      </p:pic>
      <p:pic>
        <p:nvPicPr>
          <p:cNvPr id="190849" name="Picture 385" descr="EU-plateau-eng"/>
          <p:cNvPicPr>
            <a:picLocks noChangeAspect="1" noChangeArrowheads="1"/>
          </p:cNvPicPr>
          <p:nvPr/>
        </p:nvPicPr>
        <p:blipFill>
          <a:blip r:embed="rId4"/>
          <a:srcRect/>
          <a:stretch>
            <a:fillRect/>
          </a:stretch>
        </p:blipFill>
        <p:spPr bwMode="auto">
          <a:xfrm>
            <a:off x="3117850" y="3165475"/>
            <a:ext cx="6026150" cy="3667125"/>
          </a:xfrm>
          <a:prstGeom prst="rect">
            <a:avLst/>
          </a:prstGeom>
          <a:noFill/>
          <a:ln w="9525">
            <a:noFill/>
            <a:miter lim="800000"/>
            <a:headEnd/>
            <a:tailEnd/>
          </a:ln>
        </p:spPr>
      </p:pic>
      <p:sp>
        <p:nvSpPr>
          <p:cNvPr id="63493" name="Rectangle 2"/>
          <p:cNvSpPr>
            <a:spLocks noGrp="1" noChangeArrowheads="1"/>
          </p:cNvSpPr>
          <p:nvPr>
            <p:ph type="title"/>
          </p:nvPr>
        </p:nvSpPr>
        <p:spPr>
          <a:xfrm>
            <a:off x="723900" y="342900"/>
            <a:ext cx="7772400" cy="673100"/>
          </a:xfrm>
        </p:spPr>
        <p:txBody>
          <a:bodyPr/>
          <a:lstStyle/>
          <a:p>
            <a:pPr eaLnBrk="1" hangingPunct="1"/>
            <a:r>
              <a:rPr lang="en-US" smtClean="0"/>
              <a:t>Assessment of effort needed</a:t>
            </a:r>
          </a:p>
        </p:txBody>
      </p:sp>
      <p:sp>
        <p:nvSpPr>
          <p:cNvPr id="63494" name="Rectangle 281"/>
          <p:cNvSpPr>
            <a:spLocks noGrp="1" noChangeArrowheads="1"/>
          </p:cNvSpPr>
          <p:nvPr>
            <p:ph type="body" idx="1"/>
          </p:nvPr>
        </p:nvSpPr>
        <p:spPr>
          <a:xfrm>
            <a:off x="241300" y="5099050"/>
            <a:ext cx="4826000" cy="1028700"/>
          </a:xfrm>
        </p:spPr>
        <p:txBody>
          <a:bodyPr/>
          <a:lstStyle/>
          <a:p>
            <a:pPr eaLnBrk="1" hangingPunct="1">
              <a:lnSpc>
                <a:spcPct val="90000"/>
              </a:lnSpc>
            </a:pPr>
            <a:r>
              <a:rPr lang="en-US" sz="2400" smtClean="0"/>
              <a:t>EEZ of M states</a:t>
            </a:r>
          </a:p>
          <a:p>
            <a:pPr eaLnBrk="1" hangingPunct="1">
              <a:lnSpc>
                <a:spcPct val="90000"/>
              </a:lnSpc>
              <a:buFontTx/>
              <a:buNone/>
            </a:pPr>
            <a:r>
              <a:rPr lang="en-US" sz="2400" smtClean="0"/>
              <a:t>  	8.6 M km</a:t>
            </a:r>
            <a:r>
              <a:rPr lang="en-US" sz="2400" baseline="30000" smtClean="0"/>
              <a:t>2</a:t>
            </a:r>
          </a:p>
          <a:p>
            <a:pPr eaLnBrk="1" hangingPunct="1">
              <a:lnSpc>
                <a:spcPct val="90000"/>
              </a:lnSpc>
              <a:buFontTx/>
              <a:buNone/>
            </a:pPr>
            <a:r>
              <a:rPr lang="en-US" sz="2400" smtClean="0"/>
              <a:t> 	= 2 x on shore EU </a:t>
            </a:r>
          </a:p>
        </p:txBody>
      </p:sp>
      <p:graphicFrame>
        <p:nvGraphicFramePr>
          <p:cNvPr id="190854" name="Group 390"/>
          <p:cNvGraphicFramePr>
            <a:graphicFrameLocks noGrp="1"/>
          </p:cNvGraphicFramePr>
          <p:nvPr/>
        </p:nvGraphicFramePr>
        <p:xfrm>
          <a:off x="4572000" y="1401763"/>
          <a:ext cx="4572000" cy="1524000"/>
        </p:xfrm>
        <a:graphic>
          <a:graphicData uri="http://schemas.openxmlformats.org/drawingml/2006/table">
            <a:tbl>
              <a:tblPr/>
              <a:tblGrid>
                <a:gridCol w="1879600"/>
                <a:gridCol w="1333500"/>
                <a:gridCol w="1358900"/>
              </a:tblGrid>
              <a:tr h="376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EU EEZ</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Deep </a:t>
                      </a:r>
                      <a:r>
                        <a:rPr kumimoji="0" lang="en-US" sz="1400" b="0" i="0" u="none" strike="noStrike" cap="none" normalizeH="0" baseline="0" smtClean="0">
                          <a:ln>
                            <a:noFill/>
                          </a:ln>
                          <a:solidFill>
                            <a:srgbClr val="FFF7C4"/>
                          </a:solidFill>
                          <a:effectLst/>
                          <a:latin typeface="Times" charset="0"/>
                        </a:rPr>
                        <a:t>&gt; 200 m</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Shelf </a:t>
                      </a:r>
                      <a:r>
                        <a:rPr kumimoji="0" lang="en-US" sz="1400" b="0" i="0" u="none" strike="noStrike" cap="none" normalizeH="0" baseline="0" smtClean="0">
                          <a:ln>
                            <a:noFill/>
                          </a:ln>
                          <a:solidFill>
                            <a:srgbClr val="FFF7C4"/>
                          </a:solidFill>
                          <a:effectLst/>
                          <a:latin typeface="Times" charset="0"/>
                        </a:rPr>
                        <a:t>&lt; 200 m</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area</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6.4 M km</a:t>
                      </a:r>
                      <a:r>
                        <a:rPr kumimoji="0" lang="en-US" sz="1800" b="0" i="0" u="none" strike="noStrike" cap="none" normalizeH="0" baseline="30000" smtClean="0">
                          <a:ln>
                            <a:noFill/>
                          </a:ln>
                          <a:solidFill>
                            <a:srgbClr val="FFF7C4"/>
                          </a:solidFill>
                          <a:effectLst/>
                          <a:latin typeface="Times" charset="0"/>
                        </a:rPr>
                        <a:t>2</a:t>
                      </a:r>
                      <a:endParaRPr kumimoji="0" lang="en-US" sz="1800" b="0" i="0" u="none" strike="noStrike" cap="none" normalizeH="0" baseline="0" smtClean="0">
                        <a:ln>
                          <a:noFill/>
                        </a:ln>
                        <a:solidFill>
                          <a:srgbClr val="FFF7C4"/>
                        </a:solidFill>
                        <a:effectLst/>
                        <a:latin typeface="Times" charset="0"/>
                      </a:endParaRP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FFFF"/>
                          </a:solidFill>
                          <a:effectLst/>
                          <a:latin typeface="Times" charset="0"/>
                        </a:rPr>
                        <a:t>2.2 M km</a:t>
                      </a:r>
                      <a:r>
                        <a:rPr kumimoji="0" lang="en-US" sz="1800" b="0" i="0" u="none" strike="noStrike" cap="none" normalizeH="0" baseline="30000" smtClean="0">
                          <a:ln>
                            <a:noFill/>
                          </a:ln>
                          <a:solidFill>
                            <a:srgbClr val="00FFFF"/>
                          </a:solidFill>
                          <a:effectLst/>
                          <a:latin typeface="Times" charset="0"/>
                        </a:rPr>
                        <a:t>2</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rgbClr val="FFF7C4"/>
                        </a:solidFill>
                        <a:effectLst/>
                        <a:latin typeface="Times" charset="0"/>
                      </a:endParaRP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F7C4"/>
                        </a:solidFill>
                        <a:effectLst/>
                        <a:latin typeface="Times" charset="0"/>
                      </a:endParaRP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F7C4"/>
                        </a:solidFill>
                        <a:effectLst/>
                        <a:latin typeface="Times" charset="0"/>
                      </a:endParaRP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190846" name="Group 382"/>
          <p:cNvGraphicFramePr>
            <a:graphicFrameLocks noGrp="1"/>
          </p:cNvGraphicFramePr>
          <p:nvPr/>
        </p:nvGraphicFramePr>
        <p:xfrm>
          <a:off x="4572000" y="2141538"/>
          <a:ext cx="4572000" cy="633412"/>
        </p:xfrm>
        <a:graphic>
          <a:graphicData uri="http://schemas.openxmlformats.org/drawingml/2006/table">
            <a:tbl>
              <a:tblPr/>
              <a:tblGrid>
                <a:gridCol w="1879600"/>
                <a:gridCol w="1333500"/>
                <a:gridCol w="1358900"/>
              </a:tblGrid>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7C4"/>
                          </a:solidFill>
                          <a:effectLst/>
                          <a:latin typeface="Times" charset="0"/>
                        </a:rPr>
                        <a:t>cost per 1,000 km</a:t>
                      </a:r>
                      <a:r>
                        <a:rPr kumimoji="0" lang="en-US" sz="1400" b="0" i="0" u="none" strike="noStrike" cap="none" normalizeH="0" baseline="30000" smtClean="0">
                          <a:ln>
                            <a:noFill/>
                          </a:ln>
                          <a:solidFill>
                            <a:srgbClr val="FFF7C4"/>
                          </a:solidFill>
                          <a:effectLst/>
                          <a:latin typeface="Times"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7C4"/>
                          </a:solidFill>
                          <a:effectLst/>
                          <a:latin typeface="Times" charset="0"/>
                        </a:rPr>
                        <a:t>cost</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7C4"/>
                          </a:solidFill>
                          <a:effectLst/>
                          <a:latin typeface="Times" charset="0"/>
                        </a:rPr>
                        <a:t>20 k€</a:t>
                      </a:r>
                      <a:endParaRPr kumimoji="0" lang="en-US" sz="1600" b="0" i="0" u="none" strike="noStrike" cap="none" normalizeH="0" baseline="0" smtClean="0">
                        <a:ln>
                          <a:noFill/>
                        </a:ln>
                        <a:solidFill>
                          <a:srgbClr val="FFF7C4"/>
                        </a:solidFill>
                        <a:effectLst/>
                        <a:latin typeface="Times"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130 M€ </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7C4"/>
                          </a:solidFill>
                          <a:effectLst/>
                          <a:latin typeface="Times" charset="0"/>
                        </a:rPr>
                        <a:t>400 k€</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7C4"/>
                          </a:solidFill>
                          <a:effectLst/>
                          <a:latin typeface="Times" charset="0"/>
                        </a:rPr>
                        <a:t>900 M €</a:t>
                      </a:r>
                    </a:p>
                  </a:txBody>
                  <a:tcPr anchor="ctr" horzOverflow="overflow">
                    <a:lnL w="12700" cap="flat" cmpd="sng" algn="ctr">
                      <a:solidFill>
                        <a:srgbClr val="FFF7C4"/>
                      </a:solidFill>
                      <a:prstDash val="solid"/>
                      <a:round/>
                      <a:headEnd type="none" w="med" len="med"/>
                      <a:tailEnd type="none" w="med" len="med"/>
                    </a:lnL>
                    <a:lnR w="12700" cap="flat" cmpd="sng" algn="ctr">
                      <a:solidFill>
                        <a:srgbClr val="FFF7C4"/>
                      </a:solidFill>
                      <a:prstDash val="solid"/>
                      <a:round/>
                      <a:headEnd type="none" w="med" len="med"/>
                      <a:tailEnd type="none" w="med" len="med"/>
                    </a:lnR>
                    <a:lnT w="12700" cap="flat" cmpd="sng" algn="ctr">
                      <a:solidFill>
                        <a:srgbClr val="FFF7C4"/>
                      </a:solidFill>
                      <a:prstDash val="solid"/>
                      <a:round/>
                      <a:headEnd type="none" w="med" len="med"/>
                      <a:tailEnd type="none" w="med" len="med"/>
                    </a:lnT>
                    <a:lnB w="12700" cap="flat" cmpd="sng" algn="ctr">
                      <a:solidFill>
                        <a:srgbClr val="FFF7C4"/>
                      </a:solidFill>
                      <a:prstDash val="solid"/>
                      <a:round/>
                      <a:headEnd type="none" w="med" len="med"/>
                      <a:tailEnd type="none" w="med" len="med"/>
                    </a:lnB>
                    <a:lnTlToBr>
                      <a:noFill/>
                    </a:lnTlToBr>
                    <a:lnBlToTr>
                      <a:noFill/>
                    </a:lnBlToTr>
                    <a:solidFill>
                      <a:schemeClr val="bg2"/>
                    </a:solidFill>
                  </a:tcPr>
                </a:tc>
              </a:tr>
            </a:tbl>
          </a:graphicData>
        </a:graphic>
      </p:graphicFrame>
      <p:sp>
        <p:nvSpPr>
          <p:cNvPr id="190852" name="Text Box 388"/>
          <p:cNvSpPr txBox="1">
            <a:spLocks noChangeArrowheads="1"/>
          </p:cNvSpPr>
          <p:nvPr/>
        </p:nvSpPr>
        <p:spPr bwMode="auto">
          <a:xfrm>
            <a:off x="7764463" y="2844800"/>
            <a:ext cx="1379537" cy="304800"/>
          </a:xfrm>
          <a:prstGeom prst="rect">
            <a:avLst/>
          </a:prstGeom>
          <a:noFill/>
          <a:ln w="9525">
            <a:noFill/>
            <a:miter lim="800000"/>
            <a:headEnd/>
            <a:tailEnd/>
          </a:ln>
        </p:spPr>
        <p:txBody>
          <a:bodyPr wrap="none">
            <a:spAutoFit/>
          </a:bodyPr>
          <a:lstStyle/>
          <a:p>
            <a:pPr eaLnBrk="0" hangingPunct="0"/>
            <a:r>
              <a:rPr lang="en-US" sz="1400">
                <a:solidFill>
                  <a:srgbClr val="FFF7C4"/>
                </a:solidFill>
              </a:rPr>
              <a:t>(Bourillet,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08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908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90846"/>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90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85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65538" name="Slide Number Placeholder 5"/>
          <p:cNvSpPr>
            <a:spLocks noGrp="1"/>
          </p:cNvSpPr>
          <p:nvPr>
            <p:ph type="sldNum" sz="quarter" idx="13"/>
          </p:nvPr>
        </p:nvSpPr>
        <p:spPr>
          <a:noFill/>
        </p:spPr>
        <p:txBody>
          <a:bodyPr/>
          <a:lstStyle/>
          <a:p>
            <a:fld id="{5F85E483-8F73-4015-8D75-C85530EB67DE}" type="slidenum">
              <a:rPr lang="en-US" smtClean="0"/>
              <a:pPr/>
              <a:t>26</a:t>
            </a:fld>
            <a:endParaRPr lang="en-US" smtClean="0"/>
          </a:p>
        </p:txBody>
      </p:sp>
      <p:pic>
        <p:nvPicPr>
          <p:cNvPr id="65539" name="Picture 2" descr="Mareanoversikt og forvaltningsplaner2"/>
          <p:cNvPicPr>
            <a:picLocks noChangeAspect="1" noChangeArrowheads="1"/>
          </p:cNvPicPr>
          <p:nvPr/>
        </p:nvPicPr>
        <p:blipFill>
          <a:blip r:embed="rId3"/>
          <a:srcRect/>
          <a:stretch>
            <a:fillRect/>
          </a:stretch>
        </p:blipFill>
        <p:spPr bwMode="auto">
          <a:xfrm>
            <a:off x="5699125" y="596900"/>
            <a:ext cx="3228975" cy="4568825"/>
          </a:xfrm>
          <a:prstGeom prst="rect">
            <a:avLst/>
          </a:prstGeom>
          <a:noFill/>
          <a:ln w="28575">
            <a:solidFill>
              <a:schemeClr val="accent2"/>
            </a:solidFill>
            <a:miter lim="800000"/>
            <a:headEnd/>
            <a:tailEnd/>
          </a:ln>
        </p:spPr>
      </p:pic>
      <p:sp>
        <p:nvSpPr>
          <p:cNvPr id="65540" name="Line 3"/>
          <p:cNvSpPr>
            <a:spLocks noChangeShapeType="1"/>
          </p:cNvSpPr>
          <p:nvPr/>
        </p:nvSpPr>
        <p:spPr bwMode="auto">
          <a:xfrm>
            <a:off x="5727700" y="1155700"/>
            <a:ext cx="2095500" cy="1320800"/>
          </a:xfrm>
          <a:prstGeom prst="line">
            <a:avLst/>
          </a:prstGeom>
          <a:noFill/>
          <a:ln w="28575">
            <a:solidFill>
              <a:schemeClr val="accent2"/>
            </a:solidFill>
            <a:round/>
            <a:headEnd/>
            <a:tailEnd type="triangle" w="med" len="med"/>
          </a:ln>
        </p:spPr>
        <p:txBody>
          <a:bodyPr wrap="none" anchor="ctr"/>
          <a:lstStyle/>
          <a:p>
            <a:endParaRPr lang="fr-FR"/>
          </a:p>
        </p:txBody>
      </p:sp>
      <p:sp>
        <p:nvSpPr>
          <p:cNvPr id="65541" name="Rectangle 4"/>
          <p:cNvSpPr>
            <a:spLocks noGrp="1" noChangeArrowheads="1"/>
          </p:cNvSpPr>
          <p:nvPr>
            <p:ph type="title"/>
          </p:nvPr>
        </p:nvSpPr>
        <p:spPr>
          <a:xfrm>
            <a:off x="685800" y="520700"/>
            <a:ext cx="5105400" cy="673100"/>
          </a:xfrm>
        </p:spPr>
        <p:txBody>
          <a:bodyPr/>
          <a:lstStyle/>
          <a:p>
            <a:pPr eaLnBrk="1" hangingPunct="1"/>
            <a:r>
              <a:rPr lang="en-US" sz="3600" smtClean="0"/>
              <a:t>National projects</a:t>
            </a:r>
          </a:p>
        </p:txBody>
      </p:sp>
      <p:sp>
        <p:nvSpPr>
          <p:cNvPr id="232453" name="Rectangle 5"/>
          <p:cNvSpPr>
            <a:spLocks noGrp="1" noChangeArrowheads="1"/>
          </p:cNvSpPr>
          <p:nvPr>
            <p:ph type="body" idx="1"/>
          </p:nvPr>
        </p:nvSpPr>
        <p:spPr>
          <a:xfrm>
            <a:off x="660400" y="1295400"/>
            <a:ext cx="4025900" cy="4546600"/>
          </a:xfrm>
        </p:spPr>
        <p:txBody>
          <a:bodyPr/>
          <a:lstStyle/>
          <a:p>
            <a:pPr eaLnBrk="1" hangingPunct="1">
              <a:lnSpc>
                <a:spcPct val="90000"/>
              </a:lnSpc>
            </a:pPr>
            <a:r>
              <a:rPr lang="en-US" sz="2400" smtClean="0"/>
              <a:t>Norway (NGU)</a:t>
            </a:r>
          </a:p>
          <a:p>
            <a:pPr lvl="1" eaLnBrk="1" hangingPunct="1">
              <a:lnSpc>
                <a:spcPct val="90000"/>
              </a:lnSpc>
              <a:buFontTx/>
              <a:buNone/>
            </a:pPr>
            <a:r>
              <a:rPr lang="en-US" sz="2000" i="1" smtClean="0"/>
              <a:t>Mareano</a:t>
            </a:r>
            <a:r>
              <a:rPr lang="en-US" sz="2000" smtClean="0"/>
              <a:t>  (&gt;2005)</a:t>
            </a:r>
          </a:p>
          <a:p>
            <a:pPr lvl="1" eaLnBrk="1" hangingPunct="1">
              <a:lnSpc>
                <a:spcPct val="90000"/>
              </a:lnSpc>
              <a:buFontTx/>
              <a:buNone/>
            </a:pPr>
            <a:r>
              <a:rPr lang="en-US" sz="2000" smtClean="0"/>
              <a:t>140.000 km</a:t>
            </a:r>
            <a:r>
              <a:rPr lang="en-US" sz="2000" baseline="30000" smtClean="0"/>
              <a:t>2   </a:t>
            </a:r>
            <a:r>
              <a:rPr lang="en-US" sz="2000" smtClean="0"/>
              <a:t>26 M€</a:t>
            </a:r>
          </a:p>
          <a:p>
            <a:pPr eaLnBrk="1" hangingPunct="1">
              <a:lnSpc>
                <a:spcPct val="90000"/>
              </a:lnSpc>
            </a:pPr>
            <a:r>
              <a:rPr lang="en-US" sz="2400" smtClean="0"/>
              <a:t>Irlande (GSI - MI) </a:t>
            </a:r>
          </a:p>
          <a:p>
            <a:pPr lvl="1" eaLnBrk="1" hangingPunct="1">
              <a:lnSpc>
                <a:spcPct val="90000"/>
              </a:lnSpc>
              <a:buFontTx/>
              <a:buNone/>
            </a:pPr>
            <a:r>
              <a:rPr lang="en-US" sz="2000" i="1" smtClean="0"/>
              <a:t>INSS</a:t>
            </a:r>
            <a:r>
              <a:rPr lang="en-US" sz="2000" smtClean="0"/>
              <a:t> (1999-2005)</a:t>
            </a:r>
          </a:p>
          <a:p>
            <a:pPr lvl="1" eaLnBrk="1" hangingPunct="1">
              <a:lnSpc>
                <a:spcPct val="90000"/>
              </a:lnSpc>
              <a:buFontTx/>
              <a:buNone/>
            </a:pPr>
            <a:r>
              <a:rPr lang="en-US" sz="2000" smtClean="0"/>
              <a:t>	7ans ; 32 M€</a:t>
            </a:r>
          </a:p>
          <a:p>
            <a:pPr lvl="1" eaLnBrk="1" hangingPunct="1">
              <a:lnSpc>
                <a:spcPct val="90000"/>
              </a:lnSpc>
              <a:buFontTx/>
              <a:buNone/>
            </a:pPr>
            <a:r>
              <a:rPr lang="en-US" sz="2000" i="1" smtClean="0"/>
              <a:t>INFOMAR (2006-)</a:t>
            </a:r>
            <a:endParaRPr lang="en-US" sz="2000" smtClean="0"/>
          </a:p>
          <a:p>
            <a:pPr lvl="1" eaLnBrk="1" hangingPunct="1">
              <a:lnSpc>
                <a:spcPct val="90000"/>
              </a:lnSpc>
              <a:buFontTx/>
              <a:buNone/>
            </a:pPr>
            <a:r>
              <a:rPr lang="en-US" sz="2000" smtClean="0"/>
              <a:t>	2x10 ans ; 4 M€/an</a:t>
            </a:r>
          </a:p>
          <a:p>
            <a:pPr eaLnBrk="1" hangingPunct="1">
              <a:lnSpc>
                <a:spcPct val="90000"/>
              </a:lnSpc>
            </a:pPr>
            <a:r>
              <a:rPr lang="en-US" sz="2400" smtClean="0"/>
              <a:t>Italy : </a:t>
            </a:r>
            <a:r>
              <a:rPr lang="en-US" sz="2400" i="1" smtClean="0"/>
              <a:t>Magic</a:t>
            </a:r>
          </a:p>
          <a:p>
            <a:pPr eaLnBrk="1" hangingPunct="1">
              <a:lnSpc>
                <a:spcPct val="90000"/>
              </a:lnSpc>
            </a:pPr>
            <a:endParaRPr lang="en-US" sz="2400" i="1" smtClean="0"/>
          </a:p>
          <a:p>
            <a:pPr eaLnBrk="1" hangingPunct="1">
              <a:lnSpc>
                <a:spcPct val="90000"/>
              </a:lnSpc>
            </a:pPr>
            <a:r>
              <a:rPr lang="en-US" sz="2400" smtClean="0"/>
              <a:t>UK (NERC - BGS - NOC)</a:t>
            </a:r>
          </a:p>
          <a:p>
            <a:pPr lvl="1" eaLnBrk="1" hangingPunct="1">
              <a:lnSpc>
                <a:spcPct val="90000"/>
              </a:lnSpc>
              <a:buFontTx/>
              <a:buNone/>
            </a:pPr>
            <a:r>
              <a:rPr lang="en-US" sz="2000" i="1" smtClean="0"/>
              <a:t>MAREMAP </a:t>
            </a:r>
            <a:r>
              <a:rPr lang="en-US" sz="1800" i="1" smtClean="0"/>
              <a:t>(&gt;2011)</a:t>
            </a:r>
          </a:p>
          <a:p>
            <a:pPr eaLnBrk="1" hangingPunct="1">
              <a:lnSpc>
                <a:spcPct val="90000"/>
              </a:lnSpc>
            </a:pPr>
            <a:r>
              <a:rPr lang="en-US" sz="2400" smtClean="0"/>
              <a:t>France (Ifremer - SHOM)</a:t>
            </a:r>
          </a:p>
          <a:p>
            <a:pPr lvl="1" eaLnBrk="1" hangingPunct="1">
              <a:lnSpc>
                <a:spcPct val="90000"/>
              </a:lnSpc>
              <a:buFontTx/>
              <a:buNone/>
            </a:pPr>
            <a:r>
              <a:rPr lang="en-US" sz="2000" i="1" smtClean="0"/>
              <a:t>ZEPLA </a:t>
            </a:r>
            <a:r>
              <a:rPr lang="en-US" sz="1800" i="1" smtClean="0"/>
              <a:t>(?)</a:t>
            </a:r>
            <a:endParaRPr lang="en-US" sz="2000" i="1" smtClean="0"/>
          </a:p>
          <a:p>
            <a:pPr lvl="1" eaLnBrk="1" hangingPunct="1">
              <a:lnSpc>
                <a:spcPct val="90000"/>
              </a:lnSpc>
              <a:buFontTx/>
              <a:buNone/>
            </a:pPr>
            <a:endParaRPr lang="en-US" sz="2000" i="1" smtClean="0"/>
          </a:p>
        </p:txBody>
      </p:sp>
      <p:pic>
        <p:nvPicPr>
          <p:cNvPr id="232454" name="Picture 6" descr="Ireland_Coverage_deep"/>
          <p:cNvPicPr>
            <a:picLocks noChangeAspect="1" noChangeArrowheads="1"/>
          </p:cNvPicPr>
          <p:nvPr/>
        </p:nvPicPr>
        <p:blipFill>
          <a:blip r:embed="rId4"/>
          <a:srcRect/>
          <a:stretch>
            <a:fillRect/>
          </a:stretch>
        </p:blipFill>
        <p:spPr bwMode="auto">
          <a:xfrm>
            <a:off x="4545013" y="1528763"/>
            <a:ext cx="4140200" cy="3216275"/>
          </a:xfrm>
          <a:prstGeom prst="rect">
            <a:avLst/>
          </a:prstGeom>
          <a:noFill/>
          <a:ln w="9525">
            <a:noFill/>
            <a:miter lim="800000"/>
            <a:headEnd/>
            <a:tailEnd/>
          </a:ln>
        </p:spPr>
      </p:pic>
      <p:pic>
        <p:nvPicPr>
          <p:cNvPr id="232455" name="Picture 7" descr="Ireland_Coverage_12Apr11"/>
          <p:cNvPicPr>
            <a:picLocks noChangeAspect="1" noChangeArrowheads="1"/>
          </p:cNvPicPr>
          <p:nvPr/>
        </p:nvPicPr>
        <p:blipFill>
          <a:blip r:embed="rId5"/>
          <a:srcRect/>
          <a:stretch>
            <a:fillRect/>
          </a:stretch>
        </p:blipFill>
        <p:spPr bwMode="auto">
          <a:xfrm>
            <a:off x="4957763" y="2003425"/>
            <a:ext cx="3208337" cy="4689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5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45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24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245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245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24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245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245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245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245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245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245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67586" name="Slide Number Placeholder 5"/>
          <p:cNvSpPr>
            <a:spLocks noGrp="1"/>
          </p:cNvSpPr>
          <p:nvPr>
            <p:ph type="sldNum" sz="quarter" idx="13"/>
          </p:nvPr>
        </p:nvSpPr>
        <p:spPr>
          <a:noFill/>
        </p:spPr>
        <p:txBody>
          <a:bodyPr/>
          <a:lstStyle/>
          <a:p>
            <a:fld id="{B0124DFB-A397-43D3-A603-435185F300EE}" type="slidenum">
              <a:rPr lang="en-US" smtClean="0"/>
              <a:pPr/>
              <a:t>27</a:t>
            </a:fld>
            <a:endParaRPr lang="en-US" smtClean="0"/>
          </a:p>
        </p:txBody>
      </p:sp>
      <p:sp>
        <p:nvSpPr>
          <p:cNvPr id="67587" name="Rectangle 3"/>
          <p:cNvSpPr>
            <a:spLocks noGrp="1" noChangeArrowheads="1"/>
          </p:cNvSpPr>
          <p:nvPr>
            <p:ph type="title"/>
          </p:nvPr>
        </p:nvSpPr>
        <p:spPr/>
        <p:txBody>
          <a:bodyPr/>
          <a:lstStyle/>
          <a:p>
            <a:pPr eaLnBrk="1" hangingPunct="1"/>
            <a:r>
              <a:rPr lang="en-US" smtClean="0"/>
              <a:t>Where are the gaps ?</a:t>
            </a:r>
          </a:p>
        </p:txBody>
      </p:sp>
      <p:sp>
        <p:nvSpPr>
          <p:cNvPr id="90116" name="Rectangle 4"/>
          <p:cNvSpPr>
            <a:spLocks noGrp="1" noChangeArrowheads="1"/>
          </p:cNvSpPr>
          <p:nvPr>
            <p:ph type="body" idx="1"/>
          </p:nvPr>
        </p:nvSpPr>
        <p:spPr>
          <a:xfrm>
            <a:off x="209550" y="1270000"/>
            <a:ext cx="8934450" cy="4838700"/>
          </a:xfrm>
        </p:spPr>
        <p:txBody>
          <a:bodyPr/>
          <a:lstStyle/>
          <a:p>
            <a:pPr eaLnBrk="1" hangingPunct="1">
              <a:lnSpc>
                <a:spcPct val="90000"/>
              </a:lnSpc>
            </a:pPr>
            <a:r>
              <a:rPr lang="en-US" sz="2400" smtClean="0"/>
              <a:t>Variable coverage: </a:t>
            </a:r>
          </a:p>
          <a:p>
            <a:pPr eaLnBrk="1" hangingPunct="1">
              <a:lnSpc>
                <a:spcPct val="90000"/>
              </a:lnSpc>
              <a:buFontTx/>
              <a:buNone/>
            </a:pPr>
            <a:r>
              <a:rPr lang="en-US" sz="2400" smtClean="0"/>
              <a:t>	in progress for the deep ; </a:t>
            </a:r>
          </a:p>
          <a:p>
            <a:pPr eaLnBrk="1" hangingPunct="1">
              <a:lnSpc>
                <a:spcPct val="90000"/>
              </a:lnSpc>
              <a:buFontTx/>
              <a:buNone/>
            </a:pPr>
            <a:r>
              <a:rPr lang="en-US" sz="2400" smtClean="0"/>
              <a:t>	scarce for the shelf</a:t>
            </a:r>
          </a:p>
          <a:p>
            <a:pPr eaLnBrk="1" hangingPunct="1">
              <a:lnSpc>
                <a:spcPct val="90000"/>
              </a:lnSpc>
              <a:buFontTx/>
              <a:buNone/>
            </a:pPr>
            <a:endParaRPr lang="en-US" sz="2400" smtClean="0"/>
          </a:p>
          <a:p>
            <a:pPr eaLnBrk="1" hangingPunct="1">
              <a:lnSpc>
                <a:spcPct val="90000"/>
              </a:lnSpc>
            </a:pPr>
            <a:r>
              <a:rPr lang="en-US" sz="2400" smtClean="0"/>
              <a:t>No catalogue for multibeam data </a:t>
            </a:r>
          </a:p>
          <a:p>
            <a:pPr eaLnBrk="1" hangingPunct="1">
              <a:lnSpc>
                <a:spcPct val="90000"/>
              </a:lnSpc>
            </a:pPr>
            <a:endParaRPr lang="en-US" sz="2400" smtClean="0"/>
          </a:p>
          <a:p>
            <a:pPr eaLnBrk="1" hangingPunct="1">
              <a:lnSpc>
                <a:spcPct val="90000"/>
              </a:lnSpc>
            </a:pPr>
            <a:r>
              <a:rPr lang="en-US" sz="2400" smtClean="0"/>
              <a:t>Emodnet-hydrography</a:t>
            </a:r>
          </a:p>
          <a:p>
            <a:pPr eaLnBrk="1" hangingPunct="1">
              <a:lnSpc>
                <a:spcPct val="90000"/>
              </a:lnSpc>
              <a:buFontTx/>
              <a:buNone/>
            </a:pPr>
            <a:r>
              <a:rPr lang="en-GB" sz="2000" smtClean="0">
                <a:latin typeface="Times New Roman" pitchFamily="18" charset="0"/>
              </a:rPr>
              <a:t>	Task 2.4 Complete Coverage</a:t>
            </a:r>
            <a:r>
              <a:rPr lang="en-GB" sz="2400" smtClean="0">
                <a:latin typeface="Times New Roman" pitchFamily="18" charset="0"/>
              </a:rPr>
              <a:t> </a:t>
            </a:r>
          </a:p>
          <a:p>
            <a:pPr algn="just" eaLnBrk="1" hangingPunct="1">
              <a:lnSpc>
                <a:spcPct val="90000"/>
              </a:lnSpc>
              <a:buFontTx/>
              <a:buNone/>
            </a:pPr>
            <a:r>
              <a:rPr lang="en-GB" sz="2400" smtClean="0">
                <a:latin typeface="Times New Roman" pitchFamily="18" charset="0"/>
              </a:rPr>
              <a:t>	</a:t>
            </a:r>
            <a:r>
              <a:rPr lang="en-GB" sz="2000" smtClean="0">
                <a:latin typeface="Times New Roman" pitchFamily="18" charset="0"/>
              </a:rPr>
              <a:t>for each sea basin: </a:t>
            </a:r>
          </a:p>
          <a:p>
            <a:pPr lvl="1" algn="just" eaLnBrk="1" hangingPunct="1">
              <a:lnSpc>
                <a:spcPct val="90000"/>
              </a:lnSpc>
            </a:pPr>
            <a:r>
              <a:rPr lang="en-GB" sz="2000" smtClean="0">
                <a:latin typeface="Times New Roman" pitchFamily="18" charset="0"/>
              </a:rPr>
              <a:t>the total area, the total area of deep water, the area within the EEZs or continental shelves of EU Member States, </a:t>
            </a:r>
          </a:p>
          <a:p>
            <a:pPr lvl="1" algn="just" eaLnBrk="1" hangingPunct="1">
              <a:lnSpc>
                <a:spcPct val="90000"/>
              </a:lnSpc>
            </a:pPr>
            <a:r>
              <a:rPr lang="en-GB" sz="2000" smtClean="0">
                <a:latin typeface="Times New Roman" pitchFamily="18" charset="0"/>
              </a:rPr>
              <a:t>the area already covered by surveys, </a:t>
            </a:r>
          </a:p>
          <a:p>
            <a:pPr lvl="1" algn="just" eaLnBrk="1" hangingPunct="1">
              <a:lnSpc>
                <a:spcPct val="90000"/>
              </a:lnSpc>
            </a:pPr>
            <a:r>
              <a:rPr lang="en-GB" sz="2000" smtClean="0">
                <a:latin typeface="Times New Roman" pitchFamily="18" charset="0"/>
              </a:rPr>
              <a:t>the total effort (in time and money) required to map the deep and shallow water at high resolution.</a:t>
            </a:r>
            <a:endParaRPr lang="en-US" sz="2000" smtClean="0">
              <a:latin typeface="Times New Roman" pitchFamily="18" charset="0"/>
            </a:endParaRPr>
          </a:p>
        </p:txBody>
      </p:sp>
      <p:grpSp>
        <p:nvGrpSpPr>
          <p:cNvPr id="67589" name="Group 27"/>
          <p:cNvGrpSpPr>
            <a:grpSpLocks/>
          </p:cNvGrpSpPr>
          <p:nvPr/>
        </p:nvGrpSpPr>
        <p:grpSpPr bwMode="auto">
          <a:xfrm>
            <a:off x="4708525" y="1125538"/>
            <a:ext cx="4435475" cy="2967037"/>
            <a:chOff x="3134" y="1309"/>
            <a:chExt cx="2586" cy="1730"/>
          </a:xfrm>
        </p:grpSpPr>
        <p:pic>
          <p:nvPicPr>
            <p:cNvPr id="67591" name="Picture 18" descr="Imagerie-Gascogne-p18"/>
            <p:cNvPicPr>
              <a:picLocks noChangeAspect="1" noChangeArrowheads="1"/>
            </p:cNvPicPr>
            <p:nvPr/>
          </p:nvPicPr>
          <p:blipFill>
            <a:blip r:embed="rId3"/>
            <a:srcRect l="3362" t="4568" r="3972" b="2742"/>
            <a:stretch>
              <a:fillRect/>
            </a:stretch>
          </p:blipFill>
          <p:spPr bwMode="auto">
            <a:xfrm>
              <a:off x="3134" y="1309"/>
              <a:ext cx="2586" cy="1730"/>
            </a:xfrm>
            <a:prstGeom prst="rect">
              <a:avLst/>
            </a:prstGeom>
            <a:noFill/>
            <a:ln w="9525">
              <a:noFill/>
              <a:miter lim="800000"/>
              <a:headEnd/>
              <a:tailEnd/>
            </a:ln>
          </p:spPr>
        </p:pic>
        <p:sp>
          <p:nvSpPr>
            <p:cNvPr id="67592" name="Text Box 22"/>
            <p:cNvSpPr txBox="1">
              <a:spLocks noChangeArrowheads="1"/>
            </p:cNvSpPr>
            <p:nvPr/>
          </p:nvSpPr>
          <p:spPr bwMode="auto">
            <a:xfrm>
              <a:off x="3157" y="2845"/>
              <a:ext cx="907" cy="160"/>
            </a:xfrm>
            <a:prstGeom prst="rect">
              <a:avLst/>
            </a:prstGeom>
            <a:noFill/>
            <a:ln w="9525">
              <a:noFill/>
              <a:miter lim="800000"/>
              <a:headEnd/>
              <a:tailEnd/>
            </a:ln>
          </p:spPr>
          <p:txBody>
            <a:bodyPr wrap="none">
              <a:spAutoFit/>
            </a:bodyPr>
            <a:lstStyle/>
            <a:p>
              <a:pPr eaLnBrk="0" hangingPunct="0"/>
              <a:r>
                <a:rPr lang="en-US" sz="1200"/>
                <a:t>(André &amp; Satra, 2006)</a:t>
              </a:r>
            </a:p>
          </p:txBody>
        </p:sp>
      </p:grpSp>
      <p:pic>
        <p:nvPicPr>
          <p:cNvPr id="90137" name="Picture 25" descr="EMODnet_coll_all"/>
          <p:cNvPicPr>
            <a:picLocks noChangeAspect="1" noChangeArrowheads="1"/>
          </p:cNvPicPr>
          <p:nvPr/>
        </p:nvPicPr>
        <p:blipFill>
          <a:blip r:embed="rId4"/>
          <a:srcRect/>
          <a:stretch>
            <a:fillRect/>
          </a:stretch>
        </p:blipFill>
        <p:spPr bwMode="auto">
          <a:xfrm>
            <a:off x="3725863" y="3829050"/>
            <a:ext cx="733425" cy="774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6">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11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116">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116">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0116">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116">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69634" name="Slide Number Placeholder 5"/>
          <p:cNvSpPr>
            <a:spLocks noGrp="1"/>
          </p:cNvSpPr>
          <p:nvPr>
            <p:ph type="sldNum" sz="quarter" idx="13"/>
          </p:nvPr>
        </p:nvSpPr>
        <p:spPr>
          <a:noFill/>
        </p:spPr>
        <p:txBody>
          <a:bodyPr/>
          <a:lstStyle/>
          <a:p>
            <a:fld id="{473D9871-057A-4909-8F1D-38D285D292F5}" type="slidenum">
              <a:rPr lang="en-US" smtClean="0"/>
              <a:pPr/>
              <a:t>28</a:t>
            </a:fld>
            <a:endParaRPr lang="en-US" smtClean="0"/>
          </a:p>
        </p:txBody>
      </p:sp>
      <p:sp>
        <p:nvSpPr>
          <p:cNvPr id="69635" name="Rectangle 3"/>
          <p:cNvSpPr>
            <a:spLocks noGrp="1" noChangeArrowheads="1"/>
          </p:cNvSpPr>
          <p:nvPr>
            <p:ph type="body" idx="1"/>
          </p:nvPr>
        </p:nvSpPr>
        <p:spPr>
          <a:xfrm>
            <a:off x="266700" y="1168400"/>
            <a:ext cx="8877300" cy="2184400"/>
          </a:xfrm>
        </p:spPr>
        <p:txBody>
          <a:bodyPr/>
          <a:lstStyle/>
          <a:p>
            <a:pPr eaLnBrk="1" hangingPunct="1">
              <a:lnSpc>
                <a:spcPct val="90000"/>
              </a:lnSpc>
            </a:pPr>
            <a:r>
              <a:rPr lang="en-US" smtClean="0"/>
              <a:t>Emodnet : </a:t>
            </a:r>
            <a:r>
              <a:rPr lang="en-US" sz="2400" smtClean="0"/>
              <a:t>European Maritime Observatory Data NETwork</a:t>
            </a:r>
          </a:p>
          <a:p>
            <a:pPr eaLnBrk="1" hangingPunct="1">
              <a:lnSpc>
                <a:spcPct val="90000"/>
              </a:lnSpc>
            </a:pPr>
            <a:r>
              <a:rPr lang="en-US" smtClean="0"/>
              <a:t>Prototype 2008-2013: ur-emodnet</a:t>
            </a:r>
          </a:p>
          <a:p>
            <a:pPr lvl="1" eaLnBrk="1" hangingPunct="1">
              <a:lnSpc>
                <a:spcPct val="90000"/>
              </a:lnSpc>
              <a:buFont typeface="Times"/>
              <a:buChar char="•"/>
            </a:pPr>
            <a:r>
              <a:rPr lang="en-US" sz="1800" smtClean="0"/>
              <a:t>6 preparatory actions (data assembly, portals, …)</a:t>
            </a:r>
          </a:p>
          <a:p>
            <a:pPr lvl="1" eaLnBrk="1" hangingPunct="1">
              <a:lnSpc>
                <a:spcPct val="90000"/>
              </a:lnSpc>
              <a:buFont typeface="Times"/>
              <a:buChar char="•"/>
            </a:pPr>
            <a:r>
              <a:rPr lang="en-US" sz="1800" smtClean="0"/>
              <a:t>needs for end-users (…, bathymetry, sea floor nature), gaps (parameters, areas, …)</a:t>
            </a:r>
          </a:p>
          <a:p>
            <a:pPr eaLnBrk="1" hangingPunct="1">
              <a:lnSpc>
                <a:spcPct val="90000"/>
              </a:lnSpc>
            </a:pPr>
            <a:r>
              <a:rPr lang="en-US" smtClean="0"/>
              <a:t>Operational </a:t>
            </a:r>
            <a:r>
              <a:rPr lang="en-US" altLang="ja-JP" smtClean="0">
                <a:ea typeface="ＭＳ Ｐゴシック"/>
                <a:cs typeface="ＭＳ Ｐゴシック"/>
              </a:rPr>
              <a:t>phase</a:t>
            </a:r>
            <a:r>
              <a:rPr lang="en-US" smtClean="0"/>
              <a:t> from 2014 </a:t>
            </a:r>
          </a:p>
        </p:txBody>
      </p:sp>
      <p:sp>
        <p:nvSpPr>
          <p:cNvPr id="234498" name="Oval 2"/>
          <p:cNvSpPr>
            <a:spLocks noChangeArrowheads="1"/>
          </p:cNvSpPr>
          <p:nvPr/>
        </p:nvSpPr>
        <p:spPr bwMode="auto">
          <a:xfrm>
            <a:off x="5521325" y="5505450"/>
            <a:ext cx="2408238" cy="919163"/>
          </a:xfrm>
          <a:prstGeom prst="ellipse">
            <a:avLst/>
          </a:prstGeom>
          <a:noFill/>
          <a:ln w="50800">
            <a:solidFill>
              <a:srgbClr val="008080"/>
            </a:solidFill>
            <a:round/>
            <a:headEnd/>
            <a:tailEnd/>
          </a:ln>
        </p:spPr>
        <p:txBody>
          <a:bodyPr anchor="ctr">
            <a:spAutoFit/>
          </a:bodyPr>
          <a:lstStyle/>
          <a:p>
            <a:pPr algn="ctr"/>
            <a:r>
              <a:rPr lang="en-GB" sz="1200" b="1">
                <a:solidFill>
                  <a:srgbClr val="FFF7C4"/>
                </a:solidFill>
                <a:latin typeface="Myriad Pro"/>
              </a:rPr>
              <a:t>2008-2010 : 6 M€</a:t>
            </a:r>
          </a:p>
          <a:p>
            <a:pPr algn="ctr"/>
            <a:r>
              <a:rPr lang="en-GB" sz="1200" b="1">
                <a:solidFill>
                  <a:srgbClr val="FFF7C4"/>
                </a:solidFill>
                <a:latin typeface="Myriad Pro"/>
              </a:rPr>
              <a:t>2011-2013 : 22 M€</a:t>
            </a:r>
          </a:p>
          <a:p>
            <a:pPr algn="ctr"/>
            <a:r>
              <a:rPr lang="en-GB" sz="1200" b="1">
                <a:solidFill>
                  <a:srgbClr val="FFF7C4"/>
                </a:solidFill>
                <a:latin typeface="Myriad Pro"/>
              </a:rPr>
              <a:t>2014 -2020 : ?</a:t>
            </a:r>
          </a:p>
        </p:txBody>
      </p:sp>
      <p:cxnSp>
        <p:nvCxnSpPr>
          <p:cNvPr id="69637" name="AutoShape 4"/>
          <p:cNvCxnSpPr>
            <a:cxnSpLocks noChangeShapeType="1"/>
            <a:stCxn id="234498" idx="0"/>
            <a:endCxn id="69654" idx="2"/>
          </p:cNvCxnSpPr>
          <p:nvPr/>
        </p:nvCxnSpPr>
        <p:spPr bwMode="auto">
          <a:xfrm flipV="1">
            <a:off x="6726238" y="4962525"/>
            <a:ext cx="461962" cy="517525"/>
          </a:xfrm>
          <a:prstGeom prst="straightConnector1">
            <a:avLst/>
          </a:prstGeom>
          <a:noFill/>
          <a:ln w="50800">
            <a:solidFill>
              <a:srgbClr val="008080"/>
            </a:solidFill>
            <a:round/>
            <a:headEnd/>
            <a:tailEnd type="triangle" w="med" len="med"/>
          </a:ln>
        </p:spPr>
      </p:cxnSp>
      <p:cxnSp>
        <p:nvCxnSpPr>
          <p:cNvPr id="69638" name="AutoShape 5"/>
          <p:cNvCxnSpPr>
            <a:cxnSpLocks noChangeShapeType="1"/>
            <a:stCxn id="234498" idx="0"/>
            <a:endCxn id="69656" idx="2"/>
          </p:cNvCxnSpPr>
          <p:nvPr/>
        </p:nvCxnSpPr>
        <p:spPr bwMode="auto">
          <a:xfrm flipH="1" flipV="1">
            <a:off x="5453063" y="4722813"/>
            <a:ext cx="1273175" cy="757237"/>
          </a:xfrm>
          <a:prstGeom prst="straightConnector1">
            <a:avLst/>
          </a:prstGeom>
          <a:noFill/>
          <a:ln w="50800">
            <a:solidFill>
              <a:srgbClr val="008080"/>
            </a:solidFill>
            <a:round/>
            <a:headEnd/>
            <a:tailEnd type="triangle" w="med" len="med"/>
          </a:ln>
        </p:spPr>
      </p:cxnSp>
      <p:sp>
        <p:nvSpPr>
          <p:cNvPr id="69639" name="Rectangle 6"/>
          <p:cNvSpPr>
            <a:spLocks noGrp="1" noChangeArrowheads="1"/>
          </p:cNvSpPr>
          <p:nvPr>
            <p:ph type="title"/>
          </p:nvPr>
        </p:nvSpPr>
        <p:spPr>
          <a:xfrm>
            <a:off x="711200" y="520700"/>
            <a:ext cx="7772400" cy="673100"/>
          </a:xfrm>
        </p:spPr>
        <p:txBody>
          <a:bodyPr/>
          <a:lstStyle/>
          <a:p>
            <a:pPr eaLnBrk="1" hangingPunct="1"/>
            <a:r>
              <a:rPr lang="en-US" smtClean="0"/>
              <a:t>European initiatives</a:t>
            </a:r>
            <a:endParaRPr lang="en-US" sz="2800" smtClean="0"/>
          </a:p>
        </p:txBody>
      </p:sp>
      <p:pic>
        <p:nvPicPr>
          <p:cNvPr id="69640" name="Picture 7" descr="inspire"/>
          <p:cNvPicPr>
            <a:picLocks noChangeAspect="1" noChangeArrowheads="1"/>
          </p:cNvPicPr>
          <p:nvPr/>
        </p:nvPicPr>
        <p:blipFill>
          <a:blip r:embed="rId3"/>
          <a:srcRect/>
          <a:stretch>
            <a:fillRect/>
          </a:stretch>
        </p:blipFill>
        <p:spPr bwMode="auto">
          <a:xfrm>
            <a:off x="3208338" y="5191125"/>
            <a:ext cx="673100" cy="655638"/>
          </a:xfrm>
          <a:prstGeom prst="rect">
            <a:avLst/>
          </a:prstGeom>
          <a:noFill/>
          <a:ln w="9525">
            <a:noFill/>
            <a:miter lim="800000"/>
            <a:headEnd/>
            <a:tailEnd/>
          </a:ln>
        </p:spPr>
      </p:pic>
      <p:pic>
        <p:nvPicPr>
          <p:cNvPr id="69641" name="Picture 8"/>
          <p:cNvPicPr>
            <a:picLocks noChangeAspect="1" noChangeArrowheads="1"/>
          </p:cNvPicPr>
          <p:nvPr/>
        </p:nvPicPr>
        <p:blipFill>
          <a:blip r:embed="rId4"/>
          <a:srcRect/>
          <a:stretch>
            <a:fillRect/>
          </a:stretch>
        </p:blipFill>
        <p:spPr bwMode="auto">
          <a:xfrm>
            <a:off x="706438" y="5216525"/>
            <a:ext cx="749300" cy="712788"/>
          </a:xfrm>
          <a:prstGeom prst="rect">
            <a:avLst/>
          </a:prstGeom>
          <a:noFill/>
          <a:ln w="9525">
            <a:noFill/>
            <a:miter lim="800000"/>
            <a:headEnd/>
            <a:tailEnd/>
          </a:ln>
        </p:spPr>
      </p:pic>
      <p:grpSp>
        <p:nvGrpSpPr>
          <p:cNvPr id="69642" name="Group 9"/>
          <p:cNvGrpSpPr>
            <a:grpSpLocks/>
          </p:cNvGrpSpPr>
          <p:nvPr/>
        </p:nvGrpSpPr>
        <p:grpSpPr bwMode="auto">
          <a:xfrm>
            <a:off x="1287463" y="3144838"/>
            <a:ext cx="7335837" cy="1817687"/>
            <a:chOff x="771" y="1079"/>
            <a:chExt cx="4621" cy="1145"/>
          </a:xfrm>
        </p:grpSpPr>
        <p:sp>
          <p:nvSpPr>
            <p:cNvPr id="69650" name="AutoShape 10"/>
            <p:cNvSpPr>
              <a:spLocks noChangeArrowheads="1"/>
            </p:cNvSpPr>
            <p:nvPr/>
          </p:nvSpPr>
          <p:spPr bwMode="auto">
            <a:xfrm flipH="1">
              <a:off x="771" y="1174"/>
              <a:ext cx="967" cy="900"/>
            </a:xfrm>
            <a:prstGeom prst="flowChartOnlineStorage">
              <a:avLst/>
            </a:prstGeom>
            <a:noFill/>
            <a:ln w="12700">
              <a:solidFill>
                <a:srgbClr val="FFF7C4"/>
              </a:solidFill>
              <a:miter lim="800000"/>
              <a:headEnd/>
              <a:tailEnd/>
            </a:ln>
          </p:spPr>
          <p:txBody>
            <a:bodyPr lIns="0" rIns="0" anchor="ctr"/>
            <a:lstStyle/>
            <a:p>
              <a:pPr algn="ctr"/>
              <a:r>
                <a:rPr lang="en-US" sz="1600">
                  <a:solidFill>
                    <a:srgbClr val="FFF7C4"/>
                  </a:solidFill>
                  <a:latin typeface="Myriad Pro"/>
                </a:rPr>
                <a:t>observation </a:t>
              </a:r>
            </a:p>
            <a:p>
              <a:pPr algn="ctr"/>
              <a:r>
                <a:rPr lang="en-US" sz="1600">
                  <a:solidFill>
                    <a:srgbClr val="FFF7C4"/>
                  </a:solidFill>
                  <a:latin typeface="Myriad Pro"/>
                </a:rPr>
                <a:t>and data collection</a:t>
              </a:r>
              <a:endParaRPr lang="en-GB" sz="1600">
                <a:solidFill>
                  <a:srgbClr val="FFF7C4"/>
                </a:solidFill>
                <a:latin typeface="Myriad Pro"/>
              </a:endParaRPr>
            </a:p>
          </p:txBody>
        </p:sp>
        <p:sp>
          <p:nvSpPr>
            <p:cNvPr id="69651" name="AutoShape 11"/>
            <p:cNvSpPr>
              <a:spLocks noChangeArrowheads="1"/>
            </p:cNvSpPr>
            <p:nvPr/>
          </p:nvSpPr>
          <p:spPr bwMode="auto">
            <a:xfrm flipH="1">
              <a:off x="4534" y="1079"/>
              <a:ext cx="858" cy="615"/>
            </a:xfrm>
            <a:prstGeom prst="flowChartOnlineStorage">
              <a:avLst/>
            </a:prstGeom>
            <a:noFill/>
            <a:ln w="12700">
              <a:solidFill>
                <a:srgbClr val="FFF7C4"/>
              </a:solidFill>
              <a:miter lim="800000"/>
              <a:headEnd/>
              <a:tailEnd/>
            </a:ln>
          </p:spPr>
          <p:txBody>
            <a:bodyPr lIns="0" rIns="0" anchor="ctr"/>
            <a:lstStyle/>
            <a:p>
              <a:pPr algn="ctr"/>
              <a:r>
                <a:rPr lang="en-US" sz="1400">
                  <a:solidFill>
                    <a:srgbClr val="FFF7C4"/>
                  </a:solidFill>
                  <a:latin typeface="Myriad Pro"/>
                </a:rPr>
                <a:t>application</a:t>
              </a:r>
              <a:endParaRPr lang="en-GB" sz="1400">
                <a:solidFill>
                  <a:srgbClr val="FFF7C4"/>
                </a:solidFill>
                <a:latin typeface="Myriad Pro"/>
              </a:endParaRPr>
            </a:p>
          </p:txBody>
        </p:sp>
        <p:cxnSp>
          <p:nvCxnSpPr>
            <p:cNvPr id="69652" name="AutoShape 12"/>
            <p:cNvCxnSpPr>
              <a:cxnSpLocks noChangeShapeType="1"/>
              <a:stCxn id="69650" idx="1"/>
            </p:cNvCxnSpPr>
            <p:nvPr/>
          </p:nvCxnSpPr>
          <p:spPr bwMode="auto">
            <a:xfrm>
              <a:off x="1739" y="1623"/>
              <a:ext cx="250" cy="0"/>
            </a:xfrm>
            <a:prstGeom prst="straightConnector1">
              <a:avLst/>
            </a:prstGeom>
            <a:noFill/>
            <a:ln w="12700">
              <a:solidFill>
                <a:srgbClr val="FFF7C4"/>
              </a:solidFill>
              <a:round/>
              <a:headEnd/>
              <a:tailEnd type="triangle" w="med" len="med"/>
            </a:ln>
          </p:spPr>
        </p:cxnSp>
        <p:cxnSp>
          <p:nvCxnSpPr>
            <p:cNvPr id="69653" name="AutoShape 13"/>
            <p:cNvCxnSpPr>
              <a:cxnSpLocks noChangeShapeType="1"/>
              <a:stCxn id="69656" idx="1"/>
              <a:endCxn id="69651" idx="3"/>
            </p:cNvCxnSpPr>
            <p:nvPr/>
          </p:nvCxnSpPr>
          <p:spPr bwMode="auto">
            <a:xfrm flipV="1">
              <a:off x="3879" y="1386"/>
              <a:ext cx="798" cy="237"/>
            </a:xfrm>
            <a:prstGeom prst="straightConnector1">
              <a:avLst/>
            </a:prstGeom>
            <a:noFill/>
            <a:ln w="12700">
              <a:solidFill>
                <a:srgbClr val="FFF7C4"/>
              </a:solidFill>
              <a:round/>
              <a:headEnd/>
              <a:tailEnd type="triangle" w="med" len="med"/>
            </a:ln>
          </p:spPr>
        </p:cxnSp>
        <p:sp>
          <p:nvSpPr>
            <p:cNvPr id="69654" name="AutoShape 14"/>
            <p:cNvSpPr>
              <a:spLocks noChangeArrowheads="1"/>
            </p:cNvSpPr>
            <p:nvPr/>
          </p:nvSpPr>
          <p:spPr bwMode="auto">
            <a:xfrm>
              <a:off x="4093" y="1806"/>
              <a:ext cx="789" cy="418"/>
            </a:xfrm>
            <a:prstGeom prst="flowChartAlternateProcess">
              <a:avLst/>
            </a:prstGeom>
            <a:noFill/>
            <a:ln w="12700">
              <a:solidFill>
                <a:srgbClr val="FFF7C4"/>
              </a:solidFill>
              <a:miter lim="800000"/>
              <a:headEnd/>
              <a:tailEnd/>
            </a:ln>
          </p:spPr>
          <p:txBody>
            <a:bodyPr anchor="ctr"/>
            <a:lstStyle/>
            <a:p>
              <a:pPr algn="ctr"/>
              <a:r>
                <a:rPr lang="en-US" sz="1600">
                  <a:solidFill>
                    <a:srgbClr val="FFF7C4"/>
                  </a:solidFill>
                  <a:latin typeface="Myriad Pro"/>
                </a:rPr>
                <a:t>sea basin</a:t>
              </a:r>
              <a:r>
                <a:rPr lang="en-US" sz="1400">
                  <a:solidFill>
                    <a:srgbClr val="FFF7C4"/>
                  </a:solidFill>
                  <a:latin typeface="Calibri" pitchFamily="34" charset="0"/>
                </a:rPr>
                <a:t> </a:t>
              </a:r>
              <a:r>
                <a:rPr lang="en-US" sz="1600">
                  <a:solidFill>
                    <a:srgbClr val="FFF7C4"/>
                  </a:solidFill>
                  <a:latin typeface="Myriad Pro"/>
                </a:rPr>
                <a:t>checkpoint</a:t>
              </a:r>
              <a:endParaRPr lang="en-GB" sz="1600">
                <a:solidFill>
                  <a:srgbClr val="FFF7C4"/>
                </a:solidFill>
                <a:latin typeface="Myriad Pro"/>
              </a:endParaRPr>
            </a:p>
          </p:txBody>
        </p:sp>
        <p:cxnSp>
          <p:nvCxnSpPr>
            <p:cNvPr id="69655" name="AutoShape 15"/>
            <p:cNvCxnSpPr>
              <a:cxnSpLocks noChangeShapeType="1"/>
              <a:stCxn id="69656" idx="1"/>
              <a:endCxn id="69654" idx="1"/>
            </p:cNvCxnSpPr>
            <p:nvPr/>
          </p:nvCxnSpPr>
          <p:spPr bwMode="auto">
            <a:xfrm>
              <a:off x="3879" y="1623"/>
              <a:ext cx="214" cy="392"/>
            </a:xfrm>
            <a:prstGeom prst="straightConnector1">
              <a:avLst/>
            </a:prstGeom>
            <a:noFill/>
            <a:ln w="12700">
              <a:solidFill>
                <a:srgbClr val="FFF7C4"/>
              </a:solidFill>
              <a:round/>
              <a:headEnd type="triangle" w="med" len="med"/>
              <a:tailEnd type="triangle" w="med" len="med"/>
            </a:ln>
          </p:spPr>
        </p:cxnSp>
        <p:sp>
          <p:nvSpPr>
            <p:cNvPr id="69656" name="AutoShape 16"/>
            <p:cNvSpPr>
              <a:spLocks noChangeArrowheads="1"/>
            </p:cNvSpPr>
            <p:nvPr/>
          </p:nvSpPr>
          <p:spPr bwMode="auto">
            <a:xfrm flipH="1">
              <a:off x="2911" y="1173"/>
              <a:ext cx="967" cy="901"/>
            </a:xfrm>
            <a:prstGeom prst="flowChartOnlineStorage">
              <a:avLst/>
            </a:prstGeom>
            <a:noFill/>
            <a:ln w="12700">
              <a:solidFill>
                <a:srgbClr val="FFF7C4"/>
              </a:solidFill>
              <a:miter lim="800000"/>
              <a:headEnd/>
              <a:tailEnd/>
            </a:ln>
          </p:spPr>
          <p:txBody>
            <a:bodyPr lIns="0" rIns="0" anchor="ctr"/>
            <a:lstStyle/>
            <a:p>
              <a:pPr algn="ctr"/>
              <a:r>
                <a:rPr lang="en-US" sz="1600">
                  <a:solidFill>
                    <a:srgbClr val="FFF7C4"/>
                  </a:solidFill>
                  <a:latin typeface="Myriad Pro"/>
                </a:rPr>
                <a:t>thematic assembly groups</a:t>
              </a:r>
              <a:endParaRPr lang="en-GB" sz="1600">
                <a:solidFill>
                  <a:srgbClr val="FFF7C4"/>
                </a:solidFill>
                <a:latin typeface="Myriad Pro"/>
              </a:endParaRPr>
            </a:p>
          </p:txBody>
        </p:sp>
        <p:cxnSp>
          <p:nvCxnSpPr>
            <p:cNvPr id="69657" name="AutoShape 17"/>
            <p:cNvCxnSpPr>
              <a:cxnSpLocks noChangeShapeType="1"/>
              <a:endCxn id="69656" idx="3"/>
            </p:cNvCxnSpPr>
            <p:nvPr/>
          </p:nvCxnSpPr>
          <p:spPr bwMode="auto">
            <a:xfrm flipV="1">
              <a:off x="2822" y="1623"/>
              <a:ext cx="251" cy="1"/>
            </a:xfrm>
            <a:prstGeom prst="straightConnector1">
              <a:avLst/>
            </a:prstGeom>
            <a:noFill/>
            <a:ln w="12700">
              <a:solidFill>
                <a:srgbClr val="FFF7C4"/>
              </a:solidFill>
              <a:round/>
              <a:headEnd/>
              <a:tailEnd type="triangle" w="med" len="med"/>
            </a:ln>
          </p:spPr>
        </p:cxnSp>
        <p:sp>
          <p:nvSpPr>
            <p:cNvPr id="69658" name="AutoShape 18"/>
            <p:cNvSpPr>
              <a:spLocks noChangeArrowheads="1"/>
            </p:cNvSpPr>
            <p:nvPr/>
          </p:nvSpPr>
          <p:spPr bwMode="auto">
            <a:xfrm flipH="1">
              <a:off x="1840" y="1174"/>
              <a:ext cx="968" cy="900"/>
            </a:xfrm>
            <a:prstGeom prst="flowChartOnlineStorage">
              <a:avLst/>
            </a:prstGeom>
            <a:noFill/>
            <a:ln w="12700">
              <a:solidFill>
                <a:srgbClr val="FFF7C4"/>
              </a:solidFill>
              <a:miter lim="800000"/>
              <a:headEnd/>
              <a:tailEnd/>
            </a:ln>
          </p:spPr>
          <p:txBody>
            <a:bodyPr lIns="0" rIns="0" anchor="ctr"/>
            <a:lstStyle/>
            <a:p>
              <a:pPr algn="ctr"/>
              <a:r>
                <a:rPr lang="en-US" sz="1600">
                  <a:solidFill>
                    <a:srgbClr val="FFF7C4"/>
                  </a:solidFill>
                  <a:latin typeface="Myriad Pro"/>
                </a:rPr>
                <a:t>archiving at national data centres</a:t>
              </a:r>
              <a:endParaRPr lang="en-GB" sz="1600">
                <a:solidFill>
                  <a:srgbClr val="FFF7C4"/>
                </a:solidFill>
                <a:latin typeface="Myriad Pro"/>
              </a:endParaRPr>
            </a:p>
          </p:txBody>
        </p:sp>
      </p:grpSp>
      <p:pic>
        <p:nvPicPr>
          <p:cNvPr id="69643" name="Picture 19" descr="EMODnet_coll_all"/>
          <p:cNvPicPr>
            <a:picLocks noChangeAspect="1" noChangeArrowheads="1"/>
          </p:cNvPicPr>
          <p:nvPr/>
        </p:nvPicPr>
        <p:blipFill>
          <a:blip r:embed="rId5"/>
          <a:srcRect/>
          <a:stretch>
            <a:fillRect/>
          </a:stretch>
        </p:blipFill>
        <p:spPr bwMode="auto">
          <a:xfrm>
            <a:off x="6292850" y="5083175"/>
            <a:ext cx="541338" cy="571500"/>
          </a:xfrm>
          <a:prstGeom prst="rect">
            <a:avLst/>
          </a:prstGeom>
          <a:noFill/>
          <a:ln w="9525">
            <a:noFill/>
            <a:miter lim="800000"/>
            <a:headEnd/>
            <a:tailEnd/>
          </a:ln>
        </p:spPr>
      </p:pic>
      <p:pic>
        <p:nvPicPr>
          <p:cNvPr id="69644" name="Picture 20" descr="Logo_GMES_saferworld">
            <a:hlinkClick r:id="rId6"/>
          </p:cNvPr>
          <p:cNvPicPr>
            <a:picLocks noChangeAspect="1" noChangeArrowheads="1"/>
          </p:cNvPicPr>
          <p:nvPr/>
        </p:nvPicPr>
        <p:blipFill>
          <a:blip r:embed="rId7"/>
          <a:srcRect/>
          <a:stretch>
            <a:fillRect/>
          </a:stretch>
        </p:blipFill>
        <p:spPr bwMode="auto">
          <a:xfrm>
            <a:off x="4735513" y="5395913"/>
            <a:ext cx="790575" cy="395287"/>
          </a:xfrm>
          <a:prstGeom prst="rect">
            <a:avLst/>
          </a:prstGeom>
          <a:noFill/>
          <a:ln w="9525">
            <a:noFill/>
            <a:miter lim="800000"/>
            <a:headEnd/>
            <a:tailEnd/>
          </a:ln>
        </p:spPr>
      </p:pic>
      <p:sp>
        <p:nvSpPr>
          <p:cNvPr id="69645" name="Text Box 21"/>
          <p:cNvSpPr txBox="1">
            <a:spLocks noChangeArrowheads="1"/>
          </p:cNvSpPr>
          <p:nvPr/>
        </p:nvSpPr>
        <p:spPr bwMode="auto">
          <a:xfrm>
            <a:off x="452438" y="4873625"/>
            <a:ext cx="1676400" cy="517525"/>
          </a:xfrm>
          <a:prstGeom prst="rect">
            <a:avLst/>
          </a:prstGeom>
          <a:noFill/>
          <a:ln w="9525">
            <a:noFill/>
            <a:miter lim="800000"/>
            <a:headEnd/>
            <a:tailEnd/>
          </a:ln>
        </p:spPr>
        <p:txBody>
          <a:bodyPr wrap="none">
            <a:spAutoFit/>
          </a:bodyPr>
          <a:lstStyle/>
          <a:p>
            <a:pPr eaLnBrk="0" hangingPunct="0"/>
            <a:r>
              <a:rPr lang="en-US" sz="1400">
                <a:solidFill>
                  <a:srgbClr val="FFF7C4"/>
                </a:solidFill>
                <a:latin typeface="Arial" charset="0"/>
                <a:ea typeface="ＭＳ Ｐゴシック"/>
                <a:cs typeface="ＭＳ Ｐゴシック"/>
              </a:rPr>
              <a:t>national organisms</a:t>
            </a:r>
          </a:p>
          <a:p>
            <a:pPr eaLnBrk="0" hangingPunct="0"/>
            <a:r>
              <a:rPr lang="en-US" sz="1400">
                <a:solidFill>
                  <a:srgbClr val="FFF7C4"/>
                </a:solidFill>
                <a:latin typeface="Arial" charset="0"/>
                <a:ea typeface="ＭＳ Ｐゴシック"/>
                <a:cs typeface="ＭＳ Ｐゴシック"/>
              </a:rPr>
              <a:t>+</a:t>
            </a:r>
          </a:p>
        </p:txBody>
      </p:sp>
      <p:sp>
        <p:nvSpPr>
          <p:cNvPr id="69646" name="Text Box 22"/>
          <p:cNvSpPr txBox="1">
            <a:spLocks noChangeArrowheads="1"/>
          </p:cNvSpPr>
          <p:nvPr/>
        </p:nvSpPr>
        <p:spPr bwMode="auto">
          <a:xfrm>
            <a:off x="2763838" y="4924425"/>
            <a:ext cx="1963737" cy="304800"/>
          </a:xfrm>
          <a:prstGeom prst="rect">
            <a:avLst/>
          </a:prstGeom>
          <a:noFill/>
          <a:ln w="9525">
            <a:noFill/>
            <a:miter lim="800000"/>
            <a:headEnd/>
            <a:tailEnd/>
          </a:ln>
        </p:spPr>
        <p:txBody>
          <a:bodyPr>
            <a:spAutoFit/>
          </a:bodyPr>
          <a:lstStyle/>
          <a:p>
            <a:pPr eaLnBrk="0" hangingPunct="0"/>
            <a:r>
              <a:rPr lang="en-US" sz="1400">
                <a:solidFill>
                  <a:srgbClr val="FFF7C4"/>
                </a:solidFill>
                <a:latin typeface="Arial" charset="0"/>
                <a:ea typeface="ＭＳ Ｐゴシック"/>
                <a:cs typeface="ＭＳ Ｐゴシック"/>
              </a:rPr>
              <a:t>national organisms +</a:t>
            </a:r>
          </a:p>
        </p:txBody>
      </p:sp>
      <p:pic>
        <p:nvPicPr>
          <p:cNvPr id="69647" name="Picture 24" descr="Logo_GMES_saferworld">
            <a:hlinkClick r:id="rId6"/>
          </p:cNvPr>
          <p:cNvPicPr>
            <a:picLocks noChangeAspect="1" noChangeArrowheads="1"/>
          </p:cNvPicPr>
          <p:nvPr/>
        </p:nvPicPr>
        <p:blipFill>
          <a:blip r:embed="rId7"/>
          <a:srcRect/>
          <a:stretch>
            <a:fillRect/>
          </a:stretch>
        </p:blipFill>
        <p:spPr bwMode="auto">
          <a:xfrm>
            <a:off x="1624013" y="5713413"/>
            <a:ext cx="790575" cy="395287"/>
          </a:xfrm>
          <a:prstGeom prst="rect">
            <a:avLst/>
          </a:prstGeom>
          <a:noFill/>
          <a:ln w="9525">
            <a:noFill/>
            <a:miter lim="800000"/>
            <a:headEnd/>
            <a:tailEnd/>
          </a:ln>
        </p:spPr>
      </p:pic>
      <p:pic>
        <p:nvPicPr>
          <p:cNvPr id="69648" name="Picture 25" descr="logo-MyOcean120px"/>
          <p:cNvPicPr>
            <a:picLocks noChangeAspect="1" noChangeArrowheads="1"/>
          </p:cNvPicPr>
          <p:nvPr/>
        </p:nvPicPr>
        <p:blipFill>
          <a:blip r:embed="rId8"/>
          <a:srcRect/>
          <a:stretch>
            <a:fillRect/>
          </a:stretch>
        </p:blipFill>
        <p:spPr bwMode="auto">
          <a:xfrm>
            <a:off x="1785938" y="5230813"/>
            <a:ext cx="479425" cy="471487"/>
          </a:xfrm>
          <a:prstGeom prst="rect">
            <a:avLst/>
          </a:prstGeom>
          <a:noFill/>
          <a:ln w="9525">
            <a:noFill/>
            <a:miter lim="800000"/>
            <a:headEnd/>
            <a:tailEnd/>
          </a:ln>
        </p:spPr>
      </p:pic>
      <p:pic>
        <p:nvPicPr>
          <p:cNvPr id="69649" name="Picture 27" descr="logo-MyOcean120px"/>
          <p:cNvPicPr>
            <a:picLocks noChangeAspect="1" noChangeArrowheads="1"/>
          </p:cNvPicPr>
          <p:nvPr/>
        </p:nvPicPr>
        <p:blipFill>
          <a:blip r:embed="rId8"/>
          <a:srcRect/>
          <a:stretch>
            <a:fillRect/>
          </a:stretch>
        </p:blipFill>
        <p:spPr bwMode="auto">
          <a:xfrm>
            <a:off x="5062538" y="4913313"/>
            <a:ext cx="479425" cy="471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4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71682" name="Slide Number Placeholder 5"/>
          <p:cNvSpPr>
            <a:spLocks noGrp="1"/>
          </p:cNvSpPr>
          <p:nvPr>
            <p:ph type="sldNum" sz="quarter" idx="13"/>
          </p:nvPr>
        </p:nvSpPr>
        <p:spPr>
          <a:noFill/>
        </p:spPr>
        <p:txBody>
          <a:bodyPr/>
          <a:lstStyle/>
          <a:p>
            <a:fld id="{7C00DD70-0BCC-4569-80A7-26B775AB04C8}" type="slidenum">
              <a:rPr lang="en-US" smtClean="0"/>
              <a:pPr/>
              <a:t>29</a:t>
            </a:fld>
            <a:endParaRPr lang="en-US" smtClean="0"/>
          </a:p>
        </p:txBody>
      </p:sp>
      <p:sp>
        <p:nvSpPr>
          <p:cNvPr id="71683" name="Rectangle 2"/>
          <p:cNvSpPr>
            <a:spLocks noGrp="1" noChangeArrowheads="1"/>
          </p:cNvSpPr>
          <p:nvPr>
            <p:ph type="title"/>
          </p:nvPr>
        </p:nvSpPr>
        <p:spPr>
          <a:xfrm>
            <a:off x="685800" y="520700"/>
            <a:ext cx="8102600" cy="673100"/>
          </a:xfrm>
        </p:spPr>
        <p:txBody>
          <a:bodyPr/>
          <a:lstStyle/>
          <a:p>
            <a:pPr eaLnBrk="1" hangingPunct="1"/>
            <a:r>
              <a:rPr lang="en-US" smtClean="0"/>
              <a:t>Mapping of sea-beds: an European project ?</a:t>
            </a:r>
          </a:p>
        </p:txBody>
      </p:sp>
      <p:sp>
        <p:nvSpPr>
          <p:cNvPr id="71684" name="Rectangle 3"/>
          <p:cNvSpPr>
            <a:spLocks noGrp="1" noChangeArrowheads="1"/>
          </p:cNvSpPr>
          <p:nvPr>
            <p:ph type="body" idx="1"/>
          </p:nvPr>
        </p:nvSpPr>
        <p:spPr>
          <a:xfrm>
            <a:off x="444500" y="1511300"/>
            <a:ext cx="8216900" cy="4432300"/>
          </a:xfrm>
        </p:spPr>
        <p:txBody>
          <a:bodyPr/>
          <a:lstStyle/>
          <a:p>
            <a:pPr eaLnBrk="1" hangingPunct="1">
              <a:lnSpc>
                <a:spcPct val="90000"/>
              </a:lnSpc>
              <a:buFontTx/>
              <a:buNone/>
            </a:pPr>
            <a:r>
              <a:rPr lang="en-US" sz="2400" smtClean="0"/>
              <a:t>Questions and suggestions to initiate discussion</a:t>
            </a:r>
          </a:p>
          <a:p>
            <a:pPr eaLnBrk="1" hangingPunct="1">
              <a:lnSpc>
                <a:spcPct val="90000"/>
              </a:lnSpc>
            </a:pPr>
            <a:r>
              <a:rPr lang="en-US" sz="2400" smtClean="0"/>
              <a:t>Does the project be focused only on at sea data collection, validation and archiving ? Links with the National institutes ad NODC ?</a:t>
            </a:r>
          </a:p>
          <a:p>
            <a:pPr eaLnBrk="1" hangingPunct="1">
              <a:lnSpc>
                <a:spcPct val="90000"/>
              </a:lnSpc>
            </a:pPr>
            <a:r>
              <a:rPr lang="en-US" sz="2400" smtClean="0"/>
              <a:t>How could we stimulate sea surveys ?</a:t>
            </a:r>
          </a:p>
          <a:p>
            <a:pPr lvl="1" eaLnBrk="1" hangingPunct="1">
              <a:lnSpc>
                <a:spcPct val="90000"/>
              </a:lnSpc>
            </a:pPr>
            <a:r>
              <a:rPr lang="en-US" sz="2000" smtClean="0"/>
              <a:t>enlarging the “Data Collection Framework” scope for sea-floor data ?</a:t>
            </a:r>
          </a:p>
          <a:p>
            <a:pPr lvl="1" eaLnBrk="1" hangingPunct="1">
              <a:lnSpc>
                <a:spcPct val="90000"/>
              </a:lnSpc>
            </a:pPr>
            <a:r>
              <a:rPr lang="en-US" sz="2000" smtClean="0"/>
              <a:t>Example of R/V </a:t>
            </a:r>
            <a:r>
              <a:rPr lang="en-US" sz="2000" i="1" smtClean="0"/>
              <a:t>Thalassa</a:t>
            </a:r>
            <a:r>
              <a:rPr lang="en-US" sz="2000" smtClean="0"/>
              <a:t> </a:t>
            </a:r>
          </a:p>
          <a:p>
            <a:pPr eaLnBrk="1" hangingPunct="1">
              <a:lnSpc>
                <a:spcPct val="90000"/>
              </a:lnSpc>
            </a:pPr>
            <a:r>
              <a:rPr lang="en-US" sz="2400" smtClean="0"/>
              <a:t>Could we encourage common surveys based on ecoregions ?</a:t>
            </a:r>
          </a:p>
          <a:p>
            <a:pPr lvl="1" eaLnBrk="1" hangingPunct="1">
              <a:lnSpc>
                <a:spcPct val="90000"/>
              </a:lnSpc>
            </a:pPr>
            <a:r>
              <a:rPr lang="en-US" sz="2000" smtClean="0"/>
              <a:t>Increasing the budget of EuroFleet on this specific topic</a:t>
            </a:r>
          </a:p>
          <a:p>
            <a:pPr lvl="1" eaLnBrk="1" hangingPunct="1">
              <a:lnSpc>
                <a:spcPct val="90000"/>
              </a:lnSpc>
            </a:pPr>
            <a:r>
              <a:rPr lang="en-US" sz="2000" smtClean="0"/>
              <a:t>Proposing this topic for Interreg projects, MyOcean, … or other short terms research projects?</a:t>
            </a:r>
          </a:p>
          <a:p>
            <a:pPr lvl="1" eaLnBrk="1" hangingPunct="1">
              <a:lnSpc>
                <a:spcPct val="90000"/>
              </a:lnSpc>
            </a:pPr>
            <a:r>
              <a:rPr lang="en-US" sz="2000" smtClean="0"/>
              <a:t>Encouraging new projects (FP8, …?) to contribute to the sea-bed mapping with a specific WP or specific standards  ?</a:t>
            </a:r>
          </a:p>
          <a:p>
            <a:pPr eaLnBrk="1" hangingPunct="1">
              <a:lnSpc>
                <a:spcPct val="90000"/>
              </a:lnSpc>
            </a:pPr>
            <a:r>
              <a:rPr lang="en-US" sz="2400" smtClean="0"/>
              <a:t>…… </a:t>
            </a:r>
          </a:p>
          <a:p>
            <a:pPr lvl="1"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18434" name="Slide Number Placeholder 5"/>
          <p:cNvSpPr>
            <a:spLocks noGrp="1"/>
          </p:cNvSpPr>
          <p:nvPr>
            <p:ph type="sldNum" sz="quarter" idx="13"/>
          </p:nvPr>
        </p:nvSpPr>
        <p:spPr>
          <a:noFill/>
        </p:spPr>
        <p:txBody>
          <a:bodyPr/>
          <a:lstStyle/>
          <a:p>
            <a:fld id="{1795C4BD-1B53-459C-B7AF-9F9A083A2822}" type="slidenum">
              <a:rPr lang="en-US" smtClean="0"/>
              <a:pPr/>
              <a:t>3</a:t>
            </a:fld>
            <a:endParaRPr lang="en-US" smtClean="0"/>
          </a:p>
        </p:txBody>
      </p:sp>
      <p:sp>
        <p:nvSpPr>
          <p:cNvPr id="18435" name="Rectangle 2"/>
          <p:cNvSpPr>
            <a:spLocks noGrp="1" noChangeArrowheads="1"/>
          </p:cNvSpPr>
          <p:nvPr>
            <p:ph type="title"/>
          </p:nvPr>
        </p:nvSpPr>
        <p:spPr>
          <a:xfrm>
            <a:off x="304800" y="520700"/>
            <a:ext cx="5994400" cy="673100"/>
          </a:xfrm>
        </p:spPr>
        <p:txBody>
          <a:bodyPr/>
          <a:lstStyle/>
          <a:p>
            <a:pPr eaLnBrk="1" hangingPunct="1"/>
            <a:r>
              <a:rPr lang="en-US" smtClean="0"/>
              <a:t>Records of past sea level and palaeoenvironment</a:t>
            </a:r>
          </a:p>
        </p:txBody>
      </p:sp>
      <p:pic>
        <p:nvPicPr>
          <p:cNvPr id="18436" name="Picture 4" descr="JQS-fig13-Manche-LGM"/>
          <p:cNvPicPr>
            <a:picLocks noChangeAspect="1" noChangeArrowheads="1"/>
          </p:cNvPicPr>
          <p:nvPr/>
        </p:nvPicPr>
        <p:blipFill>
          <a:blip r:embed="rId3"/>
          <a:srcRect l="4501" t="3311" r="2563" b="1656"/>
          <a:stretch>
            <a:fillRect/>
          </a:stretch>
        </p:blipFill>
        <p:spPr bwMode="auto">
          <a:xfrm>
            <a:off x="63500" y="1670050"/>
            <a:ext cx="5894388" cy="4313238"/>
          </a:xfrm>
          <a:prstGeom prst="rect">
            <a:avLst/>
          </a:prstGeom>
          <a:noFill/>
          <a:ln w="9525">
            <a:noFill/>
            <a:miter lim="800000"/>
            <a:headEnd/>
            <a:tailEnd/>
          </a:ln>
        </p:spPr>
      </p:pic>
      <p:pic>
        <p:nvPicPr>
          <p:cNvPr id="18437" name="Picture 6" descr="Toucanne-2009-qsr-fig9"/>
          <p:cNvPicPr>
            <a:picLocks noChangeAspect="1" noChangeArrowheads="1"/>
          </p:cNvPicPr>
          <p:nvPr/>
        </p:nvPicPr>
        <p:blipFill>
          <a:blip r:embed="rId4"/>
          <a:srcRect/>
          <a:stretch>
            <a:fillRect/>
          </a:stretch>
        </p:blipFill>
        <p:spPr bwMode="auto">
          <a:xfrm>
            <a:off x="6234113" y="76200"/>
            <a:ext cx="2808287" cy="6253163"/>
          </a:xfrm>
          <a:prstGeom prst="rect">
            <a:avLst/>
          </a:prstGeom>
          <a:noFill/>
          <a:ln w="9525">
            <a:noFill/>
            <a:miter lim="800000"/>
            <a:headEnd/>
            <a:tailEnd/>
          </a:ln>
        </p:spPr>
      </p:pic>
      <p:sp>
        <p:nvSpPr>
          <p:cNvPr id="18438" name="Rectangle 10"/>
          <p:cNvSpPr>
            <a:spLocks noGrp="1" noChangeArrowheads="1"/>
          </p:cNvSpPr>
          <p:nvPr>
            <p:ph type="body" idx="1"/>
          </p:nvPr>
        </p:nvSpPr>
        <p:spPr>
          <a:xfrm>
            <a:off x="406400" y="6045200"/>
            <a:ext cx="1689100" cy="304800"/>
          </a:xfrm>
        </p:spPr>
        <p:txBody>
          <a:bodyPr/>
          <a:lstStyle/>
          <a:p>
            <a:pPr>
              <a:spcBef>
                <a:spcPct val="0"/>
              </a:spcBef>
              <a:buFontTx/>
              <a:buNone/>
            </a:pPr>
            <a:r>
              <a:rPr lang="en-US" sz="1200" smtClean="0"/>
              <a:t>(Bourillet et al., 2003)</a:t>
            </a:r>
          </a:p>
        </p:txBody>
      </p:sp>
      <p:sp>
        <p:nvSpPr>
          <p:cNvPr id="18439" name="Rectangle 11"/>
          <p:cNvSpPr>
            <a:spLocks noChangeArrowheads="1"/>
          </p:cNvSpPr>
          <p:nvPr/>
        </p:nvSpPr>
        <p:spPr bwMode="auto">
          <a:xfrm>
            <a:off x="6286500" y="6324600"/>
            <a:ext cx="1689100" cy="304800"/>
          </a:xfrm>
          <a:prstGeom prst="rect">
            <a:avLst/>
          </a:prstGeom>
          <a:noFill/>
          <a:ln w="9525">
            <a:noFill/>
            <a:miter lim="800000"/>
            <a:headEnd/>
            <a:tailEnd/>
          </a:ln>
        </p:spPr>
        <p:txBody>
          <a:bodyPr/>
          <a:lstStyle/>
          <a:p>
            <a:pPr marL="342900" indent="-342900" eaLnBrk="0" hangingPunct="0"/>
            <a:r>
              <a:rPr lang="en-US" sz="1200">
                <a:solidFill>
                  <a:srgbClr val="FFF7C4"/>
                </a:solidFill>
              </a:rPr>
              <a:t>(Toucanne et al., 2009)</a:t>
            </a:r>
          </a:p>
        </p:txBody>
      </p:sp>
      <p:sp>
        <p:nvSpPr>
          <p:cNvPr id="18440" name="Text Box 12"/>
          <p:cNvSpPr txBox="1">
            <a:spLocks noChangeArrowheads="1"/>
          </p:cNvSpPr>
          <p:nvPr/>
        </p:nvSpPr>
        <p:spPr bwMode="auto">
          <a:xfrm>
            <a:off x="7807325" y="179388"/>
            <a:ext cx="1098550" cy="304800"/>
          </a:xfrm>
          <a:prstGeom prst="rect">
            <a:avLst/>
          </a:prstGeom>
          <a:solidFill>
            <a:schemeClr val="bg1"/>
          </a:solidFill>
          <a:ln w="9525">
            <a:noFill/>
            <a:miter lim="800000"/>
            <a:headEnd/>
            <a:tailEnd/>
          </a:ln>
        </p:spPr>
        <p:txBody>
          <a:bodyPr>
            <a:spAutoFit/>
          </a:bodyPr>
          <a:lstStyle/>
          <a:p>
            <a:pPr eaLnBrk="0" hangingPunct="0"/>
            <a:r>
              <a:rPr lang="en-US" sz="1400" b="1"/>
              <a:t>175 - 160 ka</a:t>
            </a:r>
          </a:p>
        </p:txBody>
      </p:sp>
      <p:sp>
        <p:nvSpPr>
          <p:cNvPr id="18441" name="Text Box 13"/>
          <p:cNvSpPr txBox="1">
            <a:spLocks noChangeArrowheads="1"/>
          </p:cNvSpPr>
          <p:nvPr/>
        </p:nvSpPr>
        <p:spPr bwMode="auto">
          <a:xfrm>
            <a:off x="7477125" y="2224088"/>
            <a:ext cx="1454150" cy="304800"/>
          </a:xfrm>
          <a:prstGeom prst="rect">
            <a:avLst/>
          </a:prstGeom>
          <a:solidFill>
            <a:schemeClr val="bg1"/>
          </a:solidFill>
          <a:ln w="9525">
            <a:noFill/>
            <a:miter lim="800000"/>
            <a:headEnd/>
            <a:tailEnd/>
          </a:ln>
        </p:spPr>
        <p:txBody>
          <a:bodyPr>
            <a:spAutoFit/>
          </a:bodyPr>
          <a:lstStyle/>
          <a:p>
            <a:pPr algn="ctr" eaLnBrk="0" hangingPunct="0"/>
            <a:r>
              <a:rPr lang="en-US" sz="1400" b="1"/>
              <a:t>MIS6 155 ka</a:t>
            </a:r>
          </a:p>
        </p:txBody>
      </p:sp>
      <p:sp>
        <p:nvSpPr>
          <p:cNvPr id="18442" name="Text Box 14"/>
          <p:cNvSpPr txBox="1">
            <a:spLocks noChangeArrowheads="1"/>
          </p:cNvSpPr>
          <p:nvPr/>
        </p:nvSpPr>
        <p:spPr bwMode="auto">
          <a:xfrm>
            <a:off x="7781925" y="4319588"/>
            <a:ext cx="1098550" cy="304800"/>
          </a:xfrm>
          <a:prstGeom prst="rect">
            <a:avLst/>
          </a:prstGeom>
          <a:solidFill>
            <a:schemeClr val="bg1"/>
          </a:solidFill>
          <a:ln w="9525">
            <a:noFill/>
            <a:miter lim="800000"/>
            <a:headEnd/>
            <a:tailEnd/>
          </a:ln>
        </p:spPr>
        <p:txBody>
          <a:bodyPr>
            <a:spAutoFit/>
          </a:bodyPr>
          <a:lstStyle/>
          <a:p>
            <a:pPr eaLnBrk="0" hangingPunct="0"/>
            <a:r>
              <a:rPr lang="en-US" sz="1400" b="1"/>
              <a:t>150 - 130 ka</a:t>
            </a:r>
          </a:p>
        </p:txBody>
      </p:sp>
      <p:sp>
        <p:nvSpPr>
          <p:cNvPr id="18443" name="Text Box 15"/>
          <p:cNvSpPr txBox="1">
            <a:spLocks noChangeArrowheads="1"/>
          </p:cNvSpPr>
          <p:nvPr/>
        </p:nvSpPr>
        <p:spPr bwMode="auto">
          <a:xfrm>
            <a:off x="187325" y="1736725"/>
            <a:ext cx="1098550" cy="304800"/>
          </a:xfrm>
          <a:prstGeom prst="rect">
            <a:avLst/>
          </a:prstGeom>
          <a:solidFill>
            <a:schemeClr val="bg1"/>
          </a:solidFill>
          <a:ln w="9525">
            <a:noFill/>
            <a:miter lim="800000"/>
            <a:headEnd/>
            <a:tailEnd/>
          </a:ln>
        </p:spPr>
        <p:txBody>
          <a:bodyPr>
            <a:spAutoFit/>
          </a:bodyPr>
          <a:lstStyle/>
          <a:p>
            <a:pPr algn="ctr" eaLnBrk="0" hangingPunct="0"/>
            <a:r>
              <a:rPr lang="en-US" sz="1400" b="1"/>
              <a:t>LGM 18 ka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73730" name="Slide Number Placeholder 5"/>
          <p:cNvSpPr>
            <a:spLocks noGrp="1"/>
          </p:cNvSpPr>
          <p:nvPr>
            <p:ph type="sldNum" sz="quarter" idx="13"/>
          </p:nvPr>
        </p:nvSpPr>
        <p:spPr>
          <a:noFill/>
        </p:spPr>
        <p:txBody>
          <a:bodyPr/>
          <a:lstStyle/>
          <a:p>
            <a:fld id="{6583CD68-E298-4C21-9C67-991B48780F7D}" type="slidenum">
              <a:rPr lang="en-US" smtClean="0"/>
              <a:pPr/>
              <a:t>30</a:t>
            </a:fld>
            <a:endParaRPr lang="en-US" smtClean="0"/>
          </a:p>
        </p:txBody>
      </p:sp>
      <p:grpSp>
        <p:nvGrpSpPr>
          <p:cNvPr id="73731" name="Group 42"/>
          <p:cNvGrpSpPr>
            <a:grpSpLocks/>
          </p:cNvGrpSpPr>
          <p:nvPr/>
        </p:nvGrpSpPr>
        <p:grpSpPr bwMode="auto">
          <a:xfrm>
            <a:off x="5305425" y="2074863"/>
            <a:ext cx="3351213" cy="3684587"/>
            <a:chOff x="3150" y="696"/>
            <a:chExt cx="2383" cy="2620"/>
          </a:xfrm>
        </p:grpSpPr>
        <p:grpSp>
          <p:nvGrpSpPr>
            <p:cNvPr id="73741" name="Group 3"/>
            <p:cNvGrpSpPr>
              <a:grpSpLocks/>
            </p:cNvGrpSpPr>
            <p:nvPr/>
          </p:nvGrpSpPr>
          <p:grpSpPr bwMode="auto">
            <a:xfrm>
              <a:off x="3150" y="696"/>
              <a:ext cx="2383" cy="2620"/>
              <a:chOff x="2832" y="1008"/>
              <a:chExt cx="2725" cy="2996"/>
            </a:xfrm>
          </p:grpSpPr>
          <p:pic>
            <p:nvPicPr>
              <p:cNvPr id="73745" name="Picture 4"/>
              <p:cNvPicPr>
                <a:picLocks noChangeAspect="1" noChangeArrowheads="1"/>
              </p:cNvPicPr>
              <p:nvPr/>
            </p:nvPicPr>
            <p:blipFill>
              <a:blip r:embed="rId3"/>
              <a:srcRect/>
              <a:stretch>
                <a:fillRect/>
              </a:stretch>
            </p:blipFill>
            <p:spPr bwMode="auto">
              <a:xfrm>
                <a:off x="2832" y="1008"/>
                <a:ext cx="2725" cy="2996"/>
              </a:xfrm>
              <a:prstGeom prst="rect">
                <a:avLst/>
              </a:prstGeom>
              <a:noFill/>
              <a:ln w="9525">
                <a:noFill/>
                <a:miter lim="800000"/>
                <a:headEnd/>
                <a:tailEnd/>
              </a:ln>
            </p:spPr>
          </p:pic>
          <p:pic>
            <p:nvPicPr>
              <p:cNvPr id="73746" name="Picture 5"/>
              <p:cNvPicPr>
                <a:picLocks noChangeAspect="1" noChangeArrowheads="1"/>
              </p:cNvPicPr>
              <p:nvPr/>
            </p:nvPicPr>
            <p:blipFill>
              <a:blip r:embed="rId4"/>
              <a:srcRect/>
              <a:stretch>
                <a:fillRect/>
              </a:stretch>
            </p:blipFill>
            <p:spPr bwMode="auto">
              <a:xfrm>
                <a:off x="5124" y="3687"/>
                <a:ext cx="432" cy="312"/>
              </a:xfrm>
              <a:prstGeom prst="rect">
                <a:avLst/>
              </a:prstGeom>
              <a:noFill/>
              <a:ln w="9525">
                <a:noFill/>
                <a:miter lim="800000"/>
                <a:headEnd/>
                <a:tailEnd/>
              </a:ln>
            </p:spPr>
          </p:pic>
        </p:grpSp>
        <p:grpSp>
          <p:nvGrpSpPr>
            <p:cNvPr id="73742" name="Group 6"/>
            <p:cNvGrpSpPr>
              <a:grpSpLocks/>
            </p:cNvGrpSpPr>
            <p:nvPr/>
          </p:nvGrpSpPr>
          <p:grpSpPr bwMode="auto">
            <a:xfrm>
              <a:off x="3374" y="2574"/>
              <a:ext cx="829" cy="256"/>
              <a:chOff x="3398" y="3262"/>
              <a:chExt cx="829" cy="256"/>
            </a:xfrm>
          </p:grpSpPr>
          <p:sp>
            <p:nvSpPr>
              <p:cNvPr id="73743" name="AutoShape 7"/>
              <p:cNvSpPr>
                <a:spLocks noChangeArrowheads="1"/>
              </p:cNvSpPr>
              <p:nvPr/>
            </p:nvSpPr>
            <p:spPr bwMode="auto">
              <a:xfrm rot="9837460">
                <a:off x="3398" y="3285"/>
                <a:ext cx="587" cy="233"/>
              </a:xfrm>
              <a:custGeom>
                <a:avLst/>
                <a:gdLst>
                  <a:gd name="T0" fmla="*/ 440 w 21600"/>
                  <a:gd name="T1" fmla="*/ 0 h 21600"/>
                  <a:gd name="T2" fmla="*/ 0 w 21600"/>
                  <a:gd name="T3" fmla="*/ 117 h 21600"/>
                  <a:gd name="T4" fmla="*/ 440 w 21600"/>
                  <a:gd name="T5" fmla="*/ 233 h 21600"/>
                  <a:gd name="T6" fmla="*/ 587 w 21600"/>
                  <a:gd name="T7" fmla="*/ 117 h 21600"/>
                  <a:gd name="T8" fmla="*/ 17694720 60000 65536"/>
                  <a:gd name="T9" fmla="*/ 11796480 60000 65536"/>
                  <a:gd name="T10" fmla="*/ 5898240 60000 65536"/>
                  <a:gd name="T11" fmla="*/ 0 60000 65536"/>
                  <a:gd name="T12" fmla="*/ 3385 w 21600"/>
                  <a:gd name="T13" fmla="*/ 5377 h 21600"/>
                  <a:gd name="T14" fmla="*/ 18914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FFFF00"/>
                </a:solidFill>
                <a:miter lim="800000"/>
                <a:headEnd/>
                <a:tailEnd/>
              </a:ln>
            </p:spPr>
            <p:txBody>
              <a:bodyPr rot="10800000" wrap="none" anchor="ctr"/>
              <a:lstStyle/>
              <a:p>
                <a:pPr algn="ctr" eaLnBrk="0" hangingPunct="0"/>
                <a:endParaRPr lang="en-US">
                  <a:solidFill>
                    <a:srgbClr val="FFFF00"/>
                  </a:solidFill>
                </a:endParaRPr>
              </a:p>
            </p:txBody>
          </p:sp>
          <p:sp>
            <p:nvSpPr>
              <p:cNvPr id="73744" name="Text Box 8"/>
              <p:cNvSpPr txBox="1">
                <a:spLocks noChangeArrowheads="1"/>
              </p:cNvSpPr>
              <p:nvPr/>
            </p:nvSpPr>
            <p:spPr bwMode="auto">
              <a:xfrm rot="-822692">
                <a:off x="3402" y="3262"/>
                <a:ext cx="825" cy="240"/>
              </a:xfrm>
              <a:prstGeom prst="rect">
                <a:avLst/>
              </a:prstGeom>
              <a:noFill/>
              <a:ln w="9525">
                <a:noFill/>
                <a:miter lim="800000"/>
                <a:headEnd/>
                <a:tailEnd/>
              </a:ln>
            </p:spPr>
            <p:txBody>
              <a:bodyPr wrap="none">
                <a:spAutoFit/>
              </a:bodyPr>
              <a:lstStyle/>
              <a:p>
                <a:pPr eaLnBrk="0" hangingPunct="0"/>
                <a:r>
                  <a:rPr lang="fr-FR" sz="1600"/>
                  <a:t>23,000km/h</a:t>
                </a:r>
                <a:endParaRPr lang="fr-FR" sz="1400"/>
              </a:p>
            </p:txBody>
          </p:sp>
        </p:grpSp>
      </p:grpSp>
      <p:pic>
        <p:nvPicPr>
          <p:cNvPr id="73732" name="Picture 20"/>
          <p:cNvPicPr>
            <a:picLocks noChangeAspect="1" noChangeArrowheads="1"/>
          </p:cNvPicPr>
          <p:nvPr/>
        </p:nvPicPr>
        <p:blipFill>
          <a:blip r:embed="rId5"/>
          <a:srcRect/>
          <a:stretch>
            <a:fillRect/>
          </a:stretch>
        </p:blipFill>
        <p:spPr bwMode="auto">
          <a:xfrm>
            <a:off x="312738" y="2493963"/>
            <a:ext cx="4518025" cy="3289300"/>
          </a:xfrm>
          <a:prstGeom prst="rect">
            <a:avLst/>
          </a:prstGeom>
          <a:noFill/>
          <a:ln w="9525">
            <a:noFill/>
            <a:miter lim="800000"/>
            <a:headEnd/>
            <a:tailEnd/>
          </a:ln>
        </p:spPr>
      </p:pic>
      <p:sp>
        <p:nvSpPr>
          <p:cNvPr id="73733" name="Text Box 33"/>
          <p:cNvSpPr txBox="1">
            <a:spLocks noChangeArrowheads="1"/>
          </p:cNvSpPr>
          <p:nvPr/>
        </p:nvSpPr>
        <p:spPr bwMode="auto">
          <a:xfrm>
            <a:off x="5348288" y="5792788"/>
            <a:ext cx="3198812" cy="457200"/>
          </a:xfrm>
          <a:prstGeom prst="rect">
            <a:avLst/>
          </a:prstGeom>
          <a:noFill/>
          <a:ln w="9525">
            <a:noFill/>
            <a:miter lim="800000"/>
            <a:headEnd/>
            <a:tailEnd/>
          </a:ln>
        </p:spPr>
        <p:txBody>
          <a:bodyPr wrap="none">
            <a:spAutoFit/>
          </a:bodyPr>
          <a:lstStyle/>
          <a:p>
            <a:pPr eaLnBrk="0" hangingPunct="0"/>
            <a:r>
              <a:rPr lang="fr-FR" sz="2400" b="1">
                <a:solidFill>
                  <a:srgbClr val="FFF7C4"/>
                </a:solidFill>
              </a:rPr>
              <a:t>Earth surface : 15 days</a:t>
            </a:r>
          </a:p>
        </p:txBody>
      </p:sp>
      <p:sp>
        <p:nvSpPr>
          <p:cNvPr id="73734" name="Text Box 34"/>
          <p:cNvSpPr txBox="1">
            <a:spLocks noChangeArrowheads="1"/>
          </p:cNvSpPr>
          <p:nvPr/>
        </p:nvSpPr>
        <p:spPr bwMode="auto">
          <a:xfrm>
            <a:off x="788988" y="5792788"/>
            <a:ext cx="3552825" cy="457200"/>
          </a:xfrm>
          <a:prstGeom prst="rect">
            <a:avLst/>
          </a:prstGeom>
          <a:noFill/>
          <a:ln w="9525">
            <a:noFill/>
            <a:miter lim="800000"/>
            <a:headEnd/>
            <a:tailEnd/>
          </a:ln>
        </p:spPr>
        <p:txBody>
          <a:bodyPr wrap="none">
            <a:spAutoFit/>
          </a:bodyPr>
          <a:lstStyle/>
          <a:p>
            <a:pPr eaLnBrk="0" hangingPunct="0"/>
            <a:r>
              <a:rPr lang="fr-FR" sz="2400" b="1">
                <a:solidFill>
                  <a:srgbClr val="FFF7C4"/>
                </a:solidFill>
              </a:rPr>
              <a:t>Ocean sea-bed : 500 years</a:t>
            </a:r>
          </a:p>
        </p:txBody>
      </p:sp>
      <p:grpSp>
        <p:nvGrpSpPr>
          <p:cNvPr id="199715" name="Group 35"/>
          <p:cNvGrpSpPr>
            <a:grpSpLocks/>
          </p:cNvGrpSpPr>
          <p:nvPr/>
        </p:nvGrpSpPr>
        <p:grpSpPr bwMode="auto">
          <a:xfrm>
            <a:off x="1608138" y="2643188"/>
            <a:ext cx="2863850" cy="2916237"/>
            <a:chOff x="1021" y="1641"/>
            <a:chExt cx="1804" cy="1837"/>
          </a:xfrm>
        </p:grpSpPr>
        <p:grpSp>
          <p:nvGrpSpPr>
            <p:cNvPr id="73737" name="Group 36"/>
            <p:cNvGrpSpPr>
              <a:grpSpLocks/>
            </p:cNvGrpSpPr>
            <p:nvPr/>
          </p:nvGrpSpPr>
          <p:grpSpPr bwMode="auto">
            <a:xfrm>
              <a:off x="2101" y="3245"/>
              <a:ext cx="724" cy="233"/>
              <a:chOff x="93" y="1085"/>
              <a:chExt cx="724" cy="233"/>
            </a:xfrm>
          </p:grpSpPr>
          <p:sp>
            <p:nvSpPr>
              <p:cNvPr id="73739" name="AutoShape 37"/>
              <p:cNvSpPr>
                <a:spLocks noChangeArrowheads="1"/>
              </p:cNvSpPr>
              <p:nvPr/>
            </p:nvSpPr>
            <p:spPr bwMode="auto">
              <a:xfrm rot="11762540" flipH="1">
                <a:off x="142" y="1085"/>
                <a:ext cx="587" cy="233"/>
              </a:xfrm>
              <a:custGeom>
                <a:avLst/>
                <a:gdLst>
                  <a:gd name="T0" fmla="*/ 440 w 21600"/>
                  <a:gd name="T1" fmla="*/ 0 h 21600"/>
                  <a:gd name="T2" fmla="*/ 0 w 21600"/>
                  <a:gd name="T3" fmla="*/ 117 h 21600"/>
                  <a:gd name="T4" fmla="*/ 440 w 21600"/>
                  <a:gd name="T5" fmla="*/ 233 h 21600"/>
                  <a:gd name="T6" fmla="*/ 587 w 21600"/>
                  <a:gd name="T7" fmla="*/ 117 h 21600"/>
                  <a:gd name="T8" fmla="*/ 17694720 60000 65536"/>
                  <a:gd name="T9" fmla="*/ 11796480 60000 65536"/>
                  <a:gd name="T10" fmla="*/ 5898240 60000 65536"/>
                  <a:gd name="T11" fmla="*/ 0 60000 65536"/>
                  <a:gd name="T12" fmla="*/ 3385 w 21600"/>
                  <a:gd name="T13" fmla="*/ 5377 h 21600"/>
                  <a:gd name="T14" fmla="*/ 18914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FFFF00"/>
                </a:solidFill>
                <a:miter lim="800000"/>
                <a:headEnd/>
                <a:tailEnd/>
              </a:ln>
            </p:spPr>
            <p:txBody>
              <a:bodyPr rot="10800000" wrap="none" anchor="ctr"/>
              <a:lstStyle/>
              <a:p>
                <a:pPr algn="ctr" eaLnBrk="0" hangingPunct="0"/>
                <a:endParaRPr lang="en-US">
                  <a:solidFill>
                    <a:srgbClr val="FFFF00"/>
                  </a:solidFill>
                </a:endParaRPr>
              </a:p>
            </p:txBody>
          </p:sp>
          <p:sp>
            <p:nvSpPr>
              <p:cNvPr id="73740" name="Text Box 38"/>
              <p:cNvSpPr txBox="1">
                <a:spLocks noChangeArrowheads="1"/>
              </p:cNvSpPr>
              <p:nvPr/>
            </p:nvSpPr>
            <p:spPr bwMode="auto">
              <a:xfrm rot="822692" flipH="1">
                <a:off x="93" y="1085"/>
                <a:ext cx="724" cy="212"/>
              </a:xfrm>
              <a:prstGeom prst="rect">
                <a:avLst/>
              </a:prstGeom>
              <a:noFill/>
              <a:ln w="9525">
                <a:noFill/>
                <a:miter lim="800000"/>
                <a:headEnd/>
                <a:tailEnd/>
              </a:ln>
            </p:spPr>
            <p:txBody>
              <a:bodyPr wrap="none">
                <a:spAutoFit/>
              </a:bodyPr>
              <a:lstStyle/>
              <a:p>
                <a:pPr eaLnBrk="0" hangingPunct="0"/>
                <a:r>
                  <a:rPr lang="fr-FR" sz="1600"/>
                  <a:t>8 à 20 km/h</a:t>
                </a:r>
              </a:p>
            </p:txBody>
          </p:sp>
        </p:grpSp>
        <p:pic>
          <p:nvPicPr>
            <p:cNvPr id="73738" name="Picture 39"/>
            <p:cNvPicPr>
              <a:picLocks noChangeAspect="1" noChangeArrowheads="1"/>
            </p:cNvPicPr>
            <p:nvPr/>
          </p:nvPicPr>
          <p:blipFill>
            <a:blip r:embed="rId6"/>
            <a:srcRect/>
            <a:stretch>
              <a:fillRect/>
            </a:stretch>
          </p:blipFill>
          <p:spPr bwMode="auto">
            <a:xfrm>
              <a:off x="1021" y="1641"/>
              <a:ext cx="869" cy="333"/>
            </a:xfrm>
            <a:prstGeom prst="rect">
              <a:avLst/>
            </a:prstGeom>
            <a:noFill/>
            <a:ln w="9525">
              <a:noFill/>
              <a:miter lim="800000"/>
              <a:headEnd/>
              <a:tailEnd/>
            </a:ln>
          </p:spPr>
        </p:pic>
      </p:grpSp>
      <p:sp>
        <p:nvSpPr>
          <p:cNvPr id="73736" name="Rectangle 41"/>
          <p:cNvSpPr>
            <a:spLocks noGrp="1" noChangeArrowheads="1"/>
          </p:cNvSpPr>
          <p:nvPr>
            <p:ph type="title"/>
          </p:nvPr>
        </p:nvSpPr>
        <p:spPr>
          <a:xfrm>
            <a:off x="685800" y="901700"/>
            <a:ext cx="7772400" cy="673100"/>
          </a:xfrm>
        </p:spPr>
        <p:txBody>
          <a:bodyPr/>
          <a:lstStyle/>
          <a:p>
            <a:pPr algn="l" eaLnBrk="1" hangingPunct="1"/>
            <a:r>
              <a:rPr lang="en-US" sz="2400" smtClean="0"/>
              <a:t>Many reasons for sea-bed mapping</a:t>
            </a:r>
            <a:br>
              <a:rPr lang="en-US" sz="2400" smtClean="0"/>
            </a:br>
            <a:r>
              <a:rPr lang="en-US" sz="2400" smtClean="0"/>
              <a:t>Deadlines are close and the gap is on continental shelf</a:t>
            </a:r>
            <a:br>
              <a:rPr lang="en-US" sz="2400" smtClean="0"/>
            </a:br>
            <a:r>
              <a:rPr lang="en-US" sz="2400" smtClean="0"/>
              <a:t>Sea data acquisition is a very slow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7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20482" name="Slide Number Placeholder 5"/>
          <p:cNvSpPr>
            <a:spLocks noGrp="1"/>
          </p:cNvSpPr>
          <p:nvPr>
            <p:ph type="sldNum" sz="quarter" idx="13"/>
          </p:nvPr>
        </p:nvSpPr>
        <p:spPr>
          <a:noFill/>
        </p:spPr>
        <p:txBody>
          <a:bodyPr/>
          <a:lstStyle/>
          <a:p>
            <a:fld id="{1EBBB797-5E7A-47FE-9821-E08B58364988}" type="slidenum">
              <a:rPr lang="en-US" smtClean="0"/>
              <a:pPr/>
              <a:t>4</a:t>
            </a:fld>
            <a:endParaRPr lang="en-US" smtClean="0"/>
          </a:p>
        </p:txBody>
      </p:sp>
      <p:sp>
        <p:nvSpPr>
          <p:cNvPr id="20483" name="Rectangle 2"/>
          <p:cNvSpPr>
            <a:spLocks noGrp="1" noChangeArrowheads="1"/>
          </p:cNvSpPr>
          <p:nvPr>
            <p:ph type="title"/>
          </p:nvPr>
        </p:nvSpPr>
        <p:spPr>
          <a:xfrm>
            <a:off x="1739900" y="368300"/>
            <a:ext cx="2997200" cy="889000"/>
          </a:xfrm>
        </p:spPr>
        <p:txBody>
          <a:bodyPr/>
          <a:lstStyle/>
          <a:p>
            <a:pPr algn="l" eaLnBrk="1" hangingPunct="1"/>
            <a:r>
              <a:rPr lang="fr-FR" smtClean="0"/>
              <a:t>Geohazards</a:t>
            </a:r>
            <a:endParaRPr lang="fr-FR" sz="2800" smtClean="0"/>
          </a:p>
        </p:txBody>
      </p:sp>
      <p:sp>
        <p:nvSpPr>
          <p:cNvPr id="226307" name="Rectangle 3"/>
          <p:cNvSpPr>
            <a:spLocks noGrp="1" noChangeArrowheads="1"/>
          </p:cNvSpPr>
          <p:nvPr>
            <p:ph type="body" idx="1"/>
          </p:nvPr>
        </p:nvSpPr>
        <p:spPr>
          <a:xfrm>
            <a:off x="215900" y="1562100"/>
            <a:ext cx="5016500" cy="2387600"/>
          </a:xfrm>
        </p:spPr>
        <p:txBody>
          <a:bodyPr/>
          <a:lstStyle/>
          <a:p>
            <a:pPr eaLnBrk="1" hangingPunct="1">
              <a:lnSpc>
                <a:spcPct val="90000"/>
              </a:lnSpc>
            </a:pPr>
            <a:r>
              <a:rPr lang="fr-FR" sz="2000" smtClean="0"/>
              <a:t>Seismicity, tsunami, sub-marine landslide </a:t>
            </a:r>
          </a:p>
          <a:p>
            <a:pPr lvl="1" eaLnBrk="1" hangingPunct="1">
              <a:lnSpc>
                <a:spcPct val="90000"/>
              </a:lnSpc>
            </a:pPr>
            <a:r>
              <a:rPr lang="fr-FR" sz="1800" smtClean="0"/>
              <a:t>Potential risk areas </a:t>
            </a:r>
          </a:p>
          <a:p>
            <a:pPr lvl="1" eaLnBrk="1" hangingPunct="1">
              <a:lnSpc>
                <a:spcPct val="90000"/>
              </a:lnSpc>
            </a:pPr>
            <a:r>
              <a:rPr lang="fr-FR" sz="1800" smtClean="0"/>
              <a:t>Characterisation</a:t>
            </a:r>
          </a:p>
          <a:p>
            <a:pPr lvl="1" eaLnBrk="1" hangingPunct="1">
              <a:lnSpc>
                <a:spcPct val="90000"/>
              </a:lnSpc>
            </a:pPr>
            <a:r>
              <a:rPr lang="fr-FR" sz="1800" smtClean="0"/>
              <a:t>Triggerring factors</a:t>
            </a:r>
          </a:p>
          <a:p>
            <a:pPr lvl="1" eaLnBrk="1" hangingPunct="1">
              <a:lnSpc>
                <a:spcPct val="90000"/>
              </a:lnSpc>
            </a:pPr>
            <a:r>
              <a:rPr lang="fr-FR" sz="1800" smtClean="0"/>
              <a:t>Forecast</a:t>
            </a:r>
          </a:p>
          <a:p>
            <a:pPr eaLnBrk="1" hangingPunct="1">
              <a:lnSpc>
                <a:spcPct val="90000"/>
              </a:lnSpc>
            </a:pPr>
            <a:endParaRPr lang="fr-FR" sz="2000" smtClean="0"/>
          </a:p>
          <a:p>
            <a:pPr lvl="1" eaLnBrk="1" hangingPunct="1">
              <a:lnSpc>
                <a:spcPct val="90000"/>
              </a:lnSpc>
            </a:pPr>
            <a:endParaRPr lang="fr-FR" sz="1800" smtClean="0"/>
          </a:p>
        </p:txBody>
      </p:sp>
      <p:pic>
        <p:nvPicPr>
          <p:cNvPr id="226308" name="Picture 4" descr="Tectonic_map-E_Med"/>
          <p:cNvPicPr>
            <a:picLocks noChangeAspect="1" noChangeArrowheads="1"/>
          </p:cNvPicPr>
          <p:nvPr/>
        </p:nvPicPr>
        <p:blipFill>
          <a:blip r:embed="rId3"/>
          <a:srcRect/>
          <a:stretch>
            <a:fillRect/>
          </a:stretch>
        </p:blipFill>
        <p:spPr bwMode="auto">
          <a:xfrm>
            <a:off x="5359400" y="314325"/>
            <a:ext cx="3624263" cy="1995488"/>
          </a:xfrm>
          <a:prstGeom prst="rect">
            <a:avLst/>
          </a:prstGeom>
          <a:noFill/>
          <a:ln w="9525">
            <a:noFill/>
            <a:miter lim="800000"/>
            <a:headEnd/>
            <a:tailEnd/>
          </a:ln>
        </p:spPr>
      </p:pic>
      <p:pic>
        <p:nvPicPr>
          <p:cNvPr id="226309" name="Picture 5" descr="marmara_seeps"/>
          <p:cNvPicPr>
            <a:picLocks noChangeAspect="1" noChangeArrowheads="1"/>
          </p:cNvPicPr>
          <p:nvPr/>
        </p:nvPicPr>
        <p:blipFill>
          <a:blip r:embed="rId4"/>
          <a:srcRect/>
          <a:stretch>
            <a:fillRect/>
          </a:stretch>
        </p:blipFill>
        <p:spPr bwMode="auto">
          <a:xfrm>
            <a:off x="5348288" y="2346325"/>
            <a:ext cx="3706812" cy="1044575"/>
          </a:xfrm>
          <a:prstGeom prst="rect">
            <a:avLst/>
          </a:prstGeom>
          <a:noFill/>
          <a:ln w="9525">
            <a:noFill/>
            <a:miter lim="800000"/>
            <a:headEnd/>
            <a:tailEnd/>
          </a:ln>
        </p:spPr>
      </p:pic>
      <p:pic>
        <p:nvPicPr>
          <p:cNvPr id="226310" name="Picture 6">
            <a:hlinkClick r:id="" action="ppaction://hlinkshowjump?jump=lastslideviewed"/>
          </p:cNvPr>
          <p:cNvPicPr>
            <a:picLocks noChangeAspect="1" noChangeArrowheads="1"/>
          </p:cNvPicPr>
          <p:nvPr/>
        </p:nvPicPr>
        <p:blipFill>
          <a:blip r:embed="rId5"/>
          <a:srcRect/>
          <a:stretch>
            <a:fillRect/>
          </a:stretch>
        </p:blipFill>
        <p:spPr bwMode="auto">
          <a:xfrm>
            <a:off x="3279775" y="3884613"/>
            <a:ext cx="2938463" cy="2740025"/>
          </a:xfrm>
          <a:prstGeom prst="rect">
            <a:avLst/>
          </a:prstGeom>
          <a:noFill/>
          <a:ln w="9525">
            <a:noFill/>
            <a:miter lim="800000"/>
            <a:headEnd/>
            <a:tailEnd/>
          </a:ln>
        </p:spPr>
      </p:pic>
      <p:pic>
        <p:nvPicPr>
          <p:cNvPr id="226311" name="Picture 7" descr="penfeld F1030002"/>
          <p:cNvPicPr>
            <a:picLocks noChangeAspect="1" noChangeArrowheads="1"/>
          </p:cNvPicPr>
          <p:nvPr/>
        </p:nvPicPr>
        <p:blipFill>
          <a:blip r:embed="rId6"/>
          <a:srcRect/>
          <a:stretch>
            <a:fillRect/>
          </a:stretch>
        </p:blipFill>
        <p:spPr bwMode="auto">
          <a:xfrm>
            <a:off x="6294438" y="4006850"/>
            <a:ext cx="1851025" cy="2774950"/>
          </a:xfrm>
          <a:prstGeom prst="rect">
            <a:avLst/>
          </a:prstGeom>
          <a:noFill/>
          <a:ln w="9525">
            <a:noFill/>
            <a:miter lim="800000"/>
            <a:headEnd/>
            <a:tailEnd/>
          </a:ln>
        </p:spPr>
      </p:pic>
      <p:pic>
        <p:nvPicPr>
          <p:cNvPr id="226312" name="Picture 8" descr="Capbreton-glissement">
            <a:hlinkClick r:id="rId7" action="ppaction://hlinkfile"/>
          </p:cNvPr>
          <p:cNvPicPr>
            <a:picLocks noChangeAspect="1" noChangeArrowheads="1"/>
          </p:cNvPicPr>
          <p:nvPr/>
        </p:nvPicPr>
        <p:blipFill>
          <a:blip r:embed="rId8"/>
          <a:srcRect/>
          <a:stretch>
            <a:fillRect/>
          </a:stretch>
        </p:blipFill>
        <p:spPr bwMode="auto">
          <a:xfrm>
            <a:off x="12700" y="3910013"/>
            <a:ext cx="3184525" cy="2693987"/>
          </a:xfrm>
          <a:prstGeom prst="rect">
            <a:avLst/>
          </a:prstGeom>
          <a:noFill/>
          <a:ln w="9525">
            <a:noFill/>
            <a:miter lim="800000"/>
            <a:headEnd/>
            <a:tailEnd/>
          </a:ln>
        </p:spPr>
      </p:pic>
      <p:sp>
        <p:nvSpPr>
          <p:cNvPr id="20490" name="Rectangle 9"/>
          <p:cNvSpPr>
            <a:spLocks noChangeArrowheads="1"/>
          </p:cNvSpPr>
          <p:nvPr/>
        </p:nvSpPr>
        <p:spPr bwMode="auto">
          <a:xfrm>
            <a:off x="7264400" y="3362325"/>
            <a:ext cx="1720850" cy="257175"/>
          </a:xfrm>
          <a:prstGeom prst="rect">
            <a:avLst/>
          </a:prstGeom>
          <a:noFill/>
          <a:ln w="9525">
            <a:noFill/>
            <a:miter lim="800000"/>
            <a:headEnd/>
            <a:tailEnd/>
          </a:ln>
        </p:spPr>
        <p:txBody>
          <a:bodyPr wrap="none">
            <a:spAutoFit/>
          </a:bodyPr>
          <a:lstStyle/>
          <a:p>
            <a:pPr lvl="1">
              <a:lnSpc>
                <a:spcPct val="90000"/>
              </a:lnSpc>
              <a:spcBef>
                <a:spcPct val="20000"/>
              </a:spcBef>
            </a:pPr>
            <a:r>
              <a:rPr lang="fr-FR" sz="1200">
                <a:solidFill>
                  <a:srgbClr val="FFF7C4"/>
                </a:solidFill>
              </a:rPr>
              <a:t>(Géli et al,  2002)</a:t>
            </a:r>
          </a:p>
        </p:txBody>
      </p:sp>
      <p:sp>
        <p:nvSpPr>
          <p:cNvPr id="20491" name="Rectangle 10"/>
          <p:cNvSpPr>
            <a:spLocks noChangeArrowheads="1"/>
          </p:cNvSpPr>
          <p:nvPr/>
        </p:nvSpPr>
        <p:spPr bwMode="auto">
          <a:xfrm>
            <a:off x="6807200" y="6435725"/>
            <a:ext cx="1252538" cy="257175"/>
          </a:xfrm>
          <a:prstGeom prst="rect">
            <a:avLst/>
          </a:prstGeom>
          <a:noFill/>
          <a:ln w="9525">
            <a:noFill/>
            <a:miter lim="800000"/>
            <a:headEnd/>
            <a:tailEnd/>
          </a:ln>
        </p:spPr>
        <p:txBody>
          <a:bodyPr wrap="none">
            <a:spAutoFit/>
          </a:bodyPr>
          <a:lstStyle/>
          <a:p>
            <a:pPr lvl="1">
              <a:lnSpc>
                <a:spcPct val="90000"/>
              </a:lnSpc>
              <a:spcBef>
                <a:spcPct val="20000"/>
              </a:spcBef>
            </a:pPr>
            <a:r>
              <a:rPr lang="fr-FR" sz="1200">
                <a:solidFill>
                  <a:srgbClr val="FFF7C4"/>
                </a:solidFill>
              </a:rPr>
              <a:t>© Ifremer</a:t>
            </a:r>
          </a:p>
        </p:txBody>
      </p:sp>
      <p:sp>
        <p:nvSpPr>
          <p:cNvPr id="20492" name="Rectangle 11"/>
          <p:cNvSpPr>
            <a:spLocks noChangeArrowheads="1"/>
          </p:cNvSpPr>
          <p:nvPr/>
        </p:nvSpPr>
        <p:spPr bwMode="auto">
          <a:xfrm>
            <a:off x="3314700" y="6600825"/>
            <a:ext cx="2262188" cy="257175"/>
          </a:xfrm>
          <a:prstGeom prst="rect">
            <a:avLst/>
          </a:prstGeom>
          <a:noFill/>
          <a:ln w="9525">
            <a:noFill/>
            <a:miter lim="800000"/>
            <a:headEnd/>
            <a:tailEnd/>
          </a:ln>
        </p:spPr>
        <p:txBody>
          <a:bodyPr wrap="none">
            <a:spAutoFit/>
          </a:bodyPr>
          <a:lstStyle/>
          <a:p>
            <a:pPr lvl="1">
              <a:lnSpc>
                <a:spcPct val="90000"/>
              </a:lnSpc>
              <a:spcBef>
                <a:spcPct val="20000"/>
              </a:spcBef>
            </a:pPr>
            <a:r>
              <a:rPr lang="fr-FR" sz="1200">
                <a:solidFill>
                  <a:srgbClr val="FFF7C4"/>
                </a:solidFill>
              </a:rPr>
              <a:t>(Cochonat &amp; Piper,  1995)</a:t>
            </a:r>
          </a:p>
        </p:txBody>
      </p:sp>
      <p:sp>
        <p:nvSpPr>
          <p:cNvPr id="20493" name="Rectangle 12"/>
          <p:cNvSpPr>
            <a:spLocks noChangeArrowheads="1"/>
          </p:cNvSpPr>
          <p:nvPr/>
        </p:nvSpPr>
        <p:spPr bwMode="auto">
          <a:xfrm>
            <a:off x="177800" y="6600825"/>
            <a:ext cx="2000250" cy="257175"/>
          </a:xfrm>
          <a:prstGeom prst="rect">
            <a:avLst/>
          </a:prstGeom>
          <a:noFill/>
          <a:ln w="9525">
            <a:noFill/>
            <a:miter lim="800000"/>
            <a:headEnd/>
            <a:tailEnd/>
          </a:ln>
        </p:spPr>
        <p:txBody>
          <a:bodyPr wrap="none">
            <a:spAutoFit/>
          </a:bodyPr>
          <a:lstStyle/>
          <a:p>
            <a:pPr lvl="1">
              <a:lnSpc>
                <a:spcPct val="90000"/>
              </a:lnSpc>
              <a:spcBef>
                <a:spcPct val="20000"/>
              </a:spcBef>
            </a:pPr>
            <a:r>
              <a:rPr lang="fr-FR" sz="1200">
                <a:solidFill>
                  <a:srgbClr val="FFF7C4"/>
                </a:solidFill>
              </a:rPr>
              <a:t>(Bourillet et al,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3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63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30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30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63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63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63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226310"/>
                                        </p:tgtEl>
                                        <p:attrNameLst>
                                          <p:attrName>style.visibility</p:attrName>
                                        </p:attrNameLst>
                                      </p:cBhvr>
                                      <p:to>
                                        <p:strVal val="visible"/>
                                      </p:to>
                                    </p:set>
                                  </p:childTnLst>
                                </p:cTn>
                              </p:par>
                              <p:par>
                                <p:cTn id="23" presetID="1" presetClass="entr" presetSubtype="0" fill="hold" nodeType="withEffect">
                                  <p:stCondLst>
                                    <p:cond delay="1000"/>
                                  </p:stCondLst>
                                  <p:childTnLst>
                                    <p:set>
                                      <p:cBhvr>
                                        <p:cTn id="24" dur="1" fill="hold">
                                          <p:stCondLst>
                                            <p:cond delay="0"/>
                                          </p:stCondLst>
                                        </p:cTn>
                                        <p:tgtEl>
                                          <p:spTgt spid="22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22530" name="Slide Number Placeholder 5"/>
          <p:cNvSpPr>
            <a:spLocks noGrp="1"/>
          </p:cNvSpPr>
          <p:nvPr>
            <p:ph type="sldNum" sz="quarter" idx="13"/>
          </p:nvPr>
        </p:nvSpPr>
        <p:spPr>
          <a:noFill/>
        </p:spPr>
        <p:txBody>
          <a:bodyPr/>
          <a:lstStyle/>
          <a:p>
            <a:fld id="{DDD9B4F9-9C9A-435B-9B39-9C6A6DBA5375}" type="slidenum">
              <a:rPr lang="en-US" smtClean="0"/>
              <a:pPr/>
              <a:t>5</a:t>
            </a:fld>
            <a:endParaRPr lang="en-US" smtClean="0"/>
          </a:p>
        </p:txBody>
      </p:sp>
      <p:sp>
        <p:nvSpPr>
          <p:cNvPr id="22531" name="Rectangle 2"/>
          <p:cNvSpPr>
            <a:spLocks noGrp="1" noChangeArrowheads="1"/>
          </p:cNvSpPr>
          <p:nvPr>
            <p:ph type="title"/>
          </p:nvPr>
        </p:nvSpPr>
        <p:spPr>
          <a:xfrm>
            <a:off x="1066800" y="546100"/>
            <a:ext cx="4559300" cy="889000"/>
          </a:xfrm>
        </p:spPr>
        <p:txBody>
          <a:bodyPr/>
          <a:lstStyle/>
          <a:p>
            <a:pPr algn="l" eaLnBrk="1" hangingPunct="1"/>
            <a:r>
              <a:rPr lang="fr-FR" smtClean="0"/>
              <a:t>Applications to  resources of energy</a:t>
            </a:r>
          </a:p>
        </p:txBody>
      </p:sp>
      <p:sp>
        <p:nvSpPr>
          <p:cNvPr id="224259" name="Rectangle 3"/>
          <p:cNvSpPr>
            <a:spLocks noGrp="1" noChangeArrowheads="1"/>
          </p:cNvSpPr>
          <p:nvPr>
            <p:ph type="body" idx="1"/>
          </p:nvPr>
        </p:nvSpPr>
        <p:spPr>
          <a:xfrm>
            <a:off x="190500" y="2425700"/>
            <a:ext cx="4165600" cy="3390900"/>
          </a:xfrm>
        </p:spPr>
        <p:txBody>
          <a:bodyPr/>
          <a:lstStyle/>
          <a:p>
            <a:pPr lvl="1" eaLnBrk="1" hangingPunct="1">
              <a:buFont typeface="Times"/>
              <a:buChar char="•"/>
            </a:pPr>
            <a:r>
              <a:rPr lang="fr-FR" smtClean="0"/>
              <a:t>Present analogues of deep oil traps  (sand/mud ratio)</a:t>
            </a:r>
          </a:p>
          <a:p>
            <a:pPr lvl="1" eaLnBrk="1" hangingPunct="1">
              <a:buFont typeface="Times"/>
              <a:buChar char="•"/>
            </a:pPr>
            <a:r>
              <a:rPr lang="fr-FR" smtClean="0"/>
              <a:t>Characterisation of fluid and hydrates</a:t>
            </a:r>
          </a:p>
          <a:p>
            <a:pPr lvl="1" eaLnBrk="1" hangingPunct="1">
              <a:buFont typeface="Times"/>
              <a:buChar char="•"/>
            </a:pPr>
            <a:r>
              <a:rPr lang="fr-FR" smtClean="0"/>
              <a:t>Discovery of native H</a:t>
            </a:r>
            <a:r>
              <a:rPr lang="fr-FR" baseline="-25000" smtClean="0"/>
              <a:t>2</a:t>
            </a:r>
            <a:r>
              <a:rPr lang="fr-FR" smtClean="0"/>
              <a:t> </a:t>
            </a:r>
          </a:p>
          <a:p>
            <a:pPr lvl="1" eaLnBrk="1" hangingPunct="1">
              <a:buFont typeface="Times"/>
              <a:buChar char="•"/>
            </a:pPr>
            <a:r>
              <a:rPr lang="fr-FR" smtClean="0"/>
              <a:t>Site survey for renewable energy (windfarm, thermal energy, ….)</a:t>
            </a:r>
          </a:p>
        </p:txBody>
      </p:sp>
      <p:pic>
        <p:nvPicPr>
          <p:cNvPr id="224260" name="Picture 4"/>
          <p:cNvPicPr>
            <a:picLocks noChangeAspect="1" noChangeArrowheads="1"/>
          </p:cNvPicPr>
          <p:nvPr/>
        </p:nvPicPr>
        <p:blipFill>
          <a:blip r:embed="rId3"/>
          <a:srcRect/>
          <a:stretch>
            <a:fillRect/>
          </a:stretch>
        </p:blipFill>
        <p:spPr bwMode="auto">
          <a:xfrm>
            <a:off x="4470400" y="2686050"/>
            <a:ext cx="2109788" cy="1689100"/>
          </a:xfrm>
          <a:prstGeom prst="rect">
            <a:avLst/>
          </a:prstGeom>
          <a:noFill/>
          <a:ln w="9525">
            <a:noFill/>
            <a:miter lim="800000"/>
            <a:headEnd/>
            <a:tailEnd/>
          </a:ln>
        </p:spPr>
      </p:pic>
      <p:pic>
        <p:nvPicPr>
          <p:cNvPr id="224261" name="Picture 5" descr="LST47_ODPpres"/>
          <p:cNvPicPr>
            <a:picLocks noChangeAspect="1" noChangeArrowheads="1"/>
          </p:cNvPicPr>
          <p:nvPr/>
        </p:nvPicPr>
        <p:blipFill>
          <a:blip r:embed="rId4"/>
          <a:srcRect l="5540" t="3294" r="27591"/>
          <a:stretch>
            <a:fillRect/>
          </a:stretch>
        </p:blipFill>
        <p:spPr bwMode="auto">
          <a:xfrm>
            <a:off x="5473700" y="498475"/>
            <a:ext cx="3163888" cy="1892300"/>
          </a:xfrm>
          <a:prstGeom prst="rect">
            <a:avLst/>
          </a:prstGeom>
          <a:noFill/>
          <a:ln w="9525">
            <a:solidFill>
              <a:schemeClr val="tx1"/>
            </a:solidFill>
            <a:miter lim="800000"/>
            <a:headEnd/>
            <a:tailEnd/>
          </a:ln>
        </p:spPr>
      </p:pic>
      <p:pic>
        <p:nvPicPr>
          <p:cNvPr id="224262" name="Picture 6" descr="plch3"/>
          <p:cNvPicPr>
            <a:picLocks noChangeAspect="1" noChangeArrowheads="1"/>
          </p:cNvPicPr>
          <p:nvPr/>
        </p:nvPicPr>
        <p:blipFill>
          <a:blip r:embed="rId5"/>
          <a:srcRect l="11862" r="13216" b="56667"/>
          <a:stretch>
            <a:fillRect/>
          </a:stretch>
        </p:blipFill>
        <p:spPr bwMode="auto">
          <a:xfrm>
            <a:off x="6746875" y="2641600"/>
            <a:ext cx="2108200" cy="1828800"/>
          </a:xfrm>
          <a:prstGeom prst="rect">
            <a:avLst/>
          </a:prstGeom>
          <a:noFill/>
          <a:ln w="9525">
            <a:noFill/>
            <a:miter lim="800000"/>
            <a:headEnd/>
            <a:tailEnd/>
          </a:ln>
        </p:spPr>
      </p:pic>
      <p:pic>
        <p:nvPicPr>
          <p:cNvPr id="224263" name="Picture 7" descr="GVeron_Nysted-vignette"/>
          <p:cNvPicPr>
            <a:picLocks noChangeAspect="1" noChangeArrowheads="1"/>
          </p:cNvPicPr>
          <p:nvPr/>
        </p:nvPicPr>
        <p:blipFill>
          <a:blip r:embed="rId6"/>
          <a:srcRect/>
          <a:stretch>
            <a:fillRect/>
          </a:stretch>
        </p:blipFill>
        <p:spPr bwMode="auto">
          <a:xfrm>
            <a:off x="5830888" y="4764088"/>
            <a:ext cx="2536825" cy="1900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2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2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425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42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42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425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4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24578" name="Slide Number Placeholder 5"/>
          <p:cNvSpPr>
            <a:spLocks noGrp="1"/>
          </p:cNvSpPr>
          <p:nvPr>
            <p:ph type="sldNum" sz="quarter" idx="13"/>
          </p:nvPr>
        </p:nvSpPr>
        <p:spPr>
          <a:noFill/>
        </p:spPr>
        <p:txBody>
          <a:bodyPr/>
          <a:lstStyle/>
          <a:p>
            <a:fld id="{C12AADE9-A173-4F21-87B5-F0FF6D6B814A}" type="slidenum">
              <a:rPr lang="en-US" smtClean="0"/>
              <a:pPr/>
              <a:t>6</a:t>
            </a:fld>
            <a:endParaRPr lang="en-US" smtClean="0"/>
          </a:p>
        </p:txBody>
      </p:sp>
      <p:pic>
        <p:nvPicPr>
          <p:cNvPr id="24579" name="Picture 71" descr="Panache-Texas-vignette"/>
          <p:cNvPicPr>
            <a:picLocks noChangeAspect="1" noChangeArrowheads="1"/>
          </p:cNvPicPr>
          <p:nvPr/>
        </p:nvPicPr>
        <p:blipFill>
          <a:blip r:embed="rId3"/>
          <a:srcRect/>
          <a:stretch>
            <a:fillRect/>
          </a:stretch>
        </p:blipFill>
        <p:spPr bwMode="auto">
          <a:xfrm>
            <a:off x="0" y="0"/>
            <a:ext cx="9145588" cy="6858000"/>
          </a:xfrm>
          <a:prstGeom prst="rect">
            <a:avLst/>
          </a:prstGeom>
          <a:noFill/>
          <a:ln w="9525">
            <a:noFill/>
            <a:miter lim="800000"/>
            <a:headEnd/>
            <a:tailEnd/>
          </a:ln>
        </p:spPr>
      </p:pic>
      <p:sp>
        <p:nvSpPr>
          <p:cNvPr id="30756" name="Rectangle 36"/>
          <p:cNvSpPr>
            <a:spLocks noGrp="1" noChangeArrowheads="1"/>
          </p:cNvSpPr>
          <p:nvPr>
            <p:ph type="body" idx="1"/>
          </p:nvPr>
        </p:nvSpPr>
        <p:spPr>
          <a:xfrm>
            <a:off x="3200400" y="1346200"/>
            <a:ext cx="5943600" cy="2374900"/>
          </a:xfrm>
        </p:spPr>
        <p:txBody>
          <a:bodyPr/>
          <a:lstStyle/>
          <a:p>
            <a:pPr eaLnBrk="1" hangingPunct="1">
              <a:lnSpc>
                <a:spcPct val="90000"/>
              </a:lnSpc>
            </a:pPr>
            <a:r>
              <a:rPr lang="en-US" sz="2400" smtClean="0"/>
              <a:t>The Nephrops of “la Grande Vasière”</a:t>
            </a:r>
          </a:p>
          <a:p>
            <a:pPr lvl="1" eaLnBrk="1" hangingPunct="1">
              <a:lnSpc>
                <a:spcPct val="90000"/>
              </a:lnSpc>
            </a:pPr>
            <a:r>
              <a:rPr lang="en-US" sz="2000" smtClean="0"/>
              <a:t>Study of the sedimentary evolution  over the past 30 years : the muddy fraction decreases </a:t>
            </a:r>
          </a:p>
          <a:p>
            <a:pPr lvl="1" eaLnBrk="1" hangingPunct="1">
              <a:lnSpc>
                <a:spcPct val="90000"/>
              </a:lnSpc>
            </a:pPr>
            <a:r>
              <a:rPr lang="en-US" sz="2000" smtClean="0"/>
              <a:t>Storm effects : steady</a:t>
            </a:r>
            <a:endParaRPr lang="en-US" altLang="ja-JP" sz="2000" smtClean="0">
              <a:ea typeface="ＭＳ Ｐゴシック"/>
              <a:cs typeface="ＭＳ Ｐゴシック"/>
            </a:endParaRPr>
          </a:p>
          <a:p>
            <a:pPr lvl="1" eaLnBrk="1" hangingPunct="1">
              <a:lnSpc>
                <a:spcPct val="90000"/>
              </a:lnSpc>
            </a:pPr>
            <a:r>
              <a:rPr lang="en-US" altLang="ja-JP" sz="2000" smtClean="0">
                <a:ea typeface="ＭＳ Ｐゴシック"/>
                <a:cs typeface="ＭＳ Ｐゴシック"/>
              </a:rPr>
              <a:t>Fishing effort : 1 million miles (2002)</a:t>
            </a:r>
          </a:p>
          <a:p>
            <a:pPr lvl="1" eaLnBrk="1" hangingPunct="1">
              <a:lnSpc>
                <a:spcPct val="90000"/>
              </a:lnSpc>
            </a:pPr>
            <a:r>
              <a:rPr lang="en-US" altLang="ja-JP" sz="2000" smtClean="0">
                <a:ea typeface="ＭＳ Ｐゴシック"/>
                <a:cs typeface="ＭＳ Ｐゴシック"/>
              </a:rPr>
              <a:t>Resuspension : anthropogenic action from 20% to 50%  of natural factor</a:t>
            </a:r>
          </a:p>
          <a:p>
            <a:pPr lvl="1" eaLnBrk="1" hangingPunct="1">
              <a:lnSpc>
                <a:spcPct val="90000"/>
              </a:lnSpc>
              <a:buFontTx/>
              <a:buNone/>
            </a:pPr>
            <a:endParaRPr lang="en-US" sz="2000" smtClean="0">
              <a:ea typeface="ＭＳ Ｐゴシック"/>
              <a:cs typeface="ＭＳ Ｐゴシック"/>
            </a:endParaRPr>
          </a:p>
        </p:txBody>
      </p:sp>
      <p:sp>
        <p:nvSpPr>
          <p:cNvPr id="30722" name="Rectangle 2"/>
          <p:cNvSpPr>
            <a:spLocks noGrp="1" noChangeArrowheads="1"/>
          </p:cNvSpPr>
          <p:nvPr>
            <p:ph type="title"/>
          </p:nvPr>
        </p:nvSpPr>
        <p:spPr>
          <a:xfrm>
            <a:off x="2362200" y="431800"/>
            <a:ext cx="6781800" cy="825500"/>
          </a:xfrm>
        </p:spPr>
        <p:txBody>
          <a:bodyPr/>
          <a:lstStyle/>
          <a:p>
            <a:pPr eaLnBrk="1" hangingPunct="1"/>
            <a:r>
              <a:rPr lang="en-US" smtClean="0"/>
              <a:t>Why do we need accurate maps ? </a:t>
            </a:r>
            <a:r>
              <a:rPr lang="en-US" sz="2000" smtClean="0"/>
              <a:t>(1)</a:t>
            </a:r>
            <a:endParaRPr lang="en-US" smtClean="0"/>
          </a:p>
        </p:txBody>
      </p:sp>
      <p:pic>
        <p:nvPicPr>
          <p:cNvPr id="30760" name="Picture 40"/>
          <p:cNvPicPr>
            <a:picLocks noChangeAspect="1" noChangeArrowheads="1"/>
          </p:cNvPicPr>
          <p:nvPr/>
        </p:nvPicPr>
        <p:blipFill>
          <a:blip r:embed="rId4"/>
          <a:srcRect/>
          <a:stretch>
            <a:fillRect/>
          </a:stretch>
        </p:blipFill>
        <p:spPr bwMode="auto">
          <a:xfrm>
            <a:off x="5524500" y="5081588"/>
            <a:ext cx="3454400" cy="1725612"/>
          </a:xfrm>
          <a:prstGeom prst="rect">
            <a:avLst/>
          </a:prstGeom>
          <a:noFill/>
          <a:ln w="9525">
            <a:noFill/>
            <a:miter lim="800000"/>
            <a:headEnd/>
            <a:tailEnd/>
          </a:ln>
        </p:spPr>
      </p:pic>
      <p:grpSp>
        <p:nvGrpSpPr>
          <p:cNvPr id="30761" name="Group 41"/>
          <p:cNvGrpSpPr>
            <a:grpSpLocks/>
          </p:cNvGrpSpPr>
          <p:nvPr/>
        </p:nvGrpSpPr>
        <p:grpSpPr bwMode="auto">
          <a:xfrm>
            <a:off x="5524500" y="3694113"/>
            <a:ext cx="3454400" cy="1425575"/>
            <a:chOff x="2888" y="1992"/>
            <a:chExt cx="2520" cy="1040"/>
          </a:xfrm>
        </p:grpSpPr>
        <p:sp>
          <p:nvSpPr>
            <p:cNvPr id="24591" name="Rectangle 42"/>
            <p:cNvSpPr>
              <a:spLocks noChangeArrowheads="1"/>
            </p:cNvSpPr>
            <p:nvPr/>
          </p:nvSpPr>
          <p:spPr bwMode="auto">
            <a:xfrm>
              <a:off x="2888" y="1992"/>
              <a:ext cx="2520" cy="1040"/>
            </a:xfrm>
            <a:prstGeom prst="rect">
              <a:avLst/>
            </a:prstGeom>
            <a:solidFill>
              <a:schemeClr val="bg1"/>
            </a:solidFill>
            <a:ln w="9525">
              <a:noFill/>
              <a:miter lim="800000"/>
              <a:headEnd/>
              <a:tailEnd/>
            </a:ln>
          </p:spPr>
          <p:txBody>
            <a:bodyPr wrap="none" anchor="ctr"/>
            <a:lstStyle/>
            <a:p>
              <a:pPr eaLnBrk="0" hangingPunct="0"/>
              <a:endParaRPr lang="en-GB"/>
            </a:p>
          </p:txBody>
        </p:sp>
        <p:grpSp>
          <p:nvGrpSpPr>
            <p:cNvPr id="24592" name="Group 43"/>
            <p:cNvGrpSpPr>
              <a:grpSpLocks/>
            </p:cNvGrpSpPr>
            <p:nvPr/>
          </p:nvGrpSpPr>
          <p:grpSpPr bwMode="auto">
            <a:xfrm>
              <a:off x="4157" y="2048"/>
              <a:ext cx="1203" cy="963"/>
              <a:chOff x="2109" y="2272"/>
              <a:chExt cx="1203" cy="963"/>
            </a:xfrm>
          </p:grpSpPr>
          <p:pic>
            <p:nvPicPr>
              <p:cNvPr id="24596" name="Picture 44"/>
              <p:cNvPicPr>
                <a:picLocks noChangeAspect="1" noChangeArrowheads="1"/>
              </p:cNvPicPr>
              <p:nvPr/>
            </p:nvPicPr>
            <p:blipFill>
              <a:blip r:embed="rId5"/>
              <a:srcRect/>
              <a:stretch>
                <a:fillRect/>
              </a:stretch>
            </p:blipFill>
            <p:spPr bwMode="auto">
              <a:xfrm>
                <a:off x="2109" y="2272"/>
                <a:ext cx="1203" cy="928"/>
              </a:xfrm>
              <a:prstGeom prst="rect">
                <a:avLst/>
              </a:prstGeom>
              <a:noFill/>
              <a:ln w="9525">
                <a:noFill/>
                <a:miter lim="800000"/>
                <a:headEnd/>
                <a:tailEnd/>
              </a:ln>
            </p:spPr>
          </p:pic>
          <p:sp>
            <p:nvSpPr>
              <p:cNvPr id="24597" name="Text Box 45"/>
              <p:cNvSpPr txBox="1">
                <a:spLocks noChangeArrowheads="1"/>
              </p:cNvSpPr>
              <p:nvPr/>
            </p:nvSpPr>
            <p:spPr bwMode="auto">
              <a:xfrm>
                <a:off x="2695" y="3057"/>
                <a:ext cx="597" cy="178"/>
              </a:xfrm>
              <a:prstGeom prst="rect">
                <a:avLst/>
              </a:prstGeom>
              <a:noFill/>
              <a:ln w="9525">
                <a:noFill/>
                <a:miter lim="800000"/>
                <a:headEnd/>
                <a:tailEnd/>
              </a:ln>
            </p:spPr>
            <p:txBody>
              <a:bodyPr wrap="none">
                <a:spAutoFit/>
              </a:bodyPr>
              <a:lstStyle/>
              <a:p>
                <a:r>
                  <a:rPr lang="en-US" sz="1000">
                    <a:solidFill>
                      <a:srgbClr val="FFF7C4"/>
                    </a:solidFill>
                    <a:latin typeface="Times New Roman" pitchFamily="18" charset="0"/>
                  </a:rPr>
                  <a:t>(B. Vincent)</a:t>
                </a:r>
              </a:p>
            </p:txBody>
          </p:sp>
        </p:grpSp>
        <p:grpSp>
          <p:nvGrpSpPr>
            <p:cNvPr id="24593" name="Group 46"/>
            <p:cNvGrpSpPr>
              <a:grpSpLocks/>
            </p:cNvGrpSpPr>
            <p:nvPr/>
          </p:nvGrpSpPr>
          <p:grpSpPr bwMode="auto">
            <a:xfrm>
              <a:off x="2929" y="2031"/>
              <a:ext cx="1190" cy="969"/>
              <a:chOff x="361" y="3351"/>
              <a:chExt cx="1190" cy="969"/>
            </a:xfrm>
          </p:grpSpPr>
          <p:pic>
            <p:nvPicPr>
              <p:cNvPr id="24594" name="Picture 47"/>
              <p:cNvPicPr>
                <a:picLocks noChangeAspect="1" noChangeArrowheads="1"/>
              </p:cNvPicPr>
              <p:nvPr/>
            </p:nvPicPr>
            <p:blipFill>
              <a:blip r:embed="rId6"/>
              <a:srcRect/>
              <a:stretch>
                <a:fillRect/>
              </a:stretch>
            </p:blipFill>
            <p:spPr bwMode="auto">
              <a:xfrm>
                <a:off x="361" y="3351"/>
                <a:ext cx="1190" cy="957"/>
              </a:xfrm>
              <a:prstGeom prst="rect">
                <a:avLst/>
              </a:prstGeom>
              <a:noFill/>
              <a:ln w="9525">
                <a:noFill/>
                <a:miter lim="800000"/>
                <a:headEnd/>
                <a:tailEnd/>
              </a:ln>
            </p:spPr>
          </p:pic>
          <p:sp>
            <p:nvSpPr>
              <p:cNvPr id="24595" name="Text Box 48"/>
              <p:cNvSpPr txBox="1">
                <a:spLocks noChangeArrowheads="1"/>
              </p:cNvSpPr>
              <p:nvPr/>
            </p:nvSpPr>
            <p:spPr bwMode="auto">
              <a:xfrm>
                <a:off x="870" y="4128"/>
                <a:ext cx="676" cy="192"/>
              </a:xfrm>
              <a:prstGeom prst="rect">
                <a:avLst/>
              </a:prstGeom>
              <a:noFill/>
              <a:ln w="9525">
                <a:noFill/>
                <a:miter lim="800000"/>
                <a:headEnd/>
                <a:tailEnd/>
              </a:ln>
            </p:spPr>
            <p:txBody>
              <a:bodyPr wrap="none"/>
              <a:lstStyle/>
              <a:p>
                <a:r>
                  <a:rPr lang="en-US" sz="1000">
                    <a:solidFill>
                      <a:srgbClr val="FFF7C4"/>
                    </a:solidFill>
                    <a:latin typeface="Times New Roman" pitchFamily="18" charset="0"/>
                  </a:rPr>
                  <a:t>(B. Vincent)</a:t>
                </a:r>
              </a:p>
            </p:txBody>
          </p:sp>
        </p:grpSp>
      </p:grpSp>
      <p:pic>
        <p:nvPicPr>
          <p:cNvPr id="30790" name="Picture 70" descr="Panache-GoM-vignette"/>
          <p:cNvPicPr>
            <a:picLocks noChangeAspect="1" noChangeArrowheads="1"/>
          </p:cNvPicPr>
          <p:nvPr/>
        </p:nvPicPr>
        <p:blipFill>
          <a:blip r:embed="rId7"/>
          <a:srcRect/>
          <a:stretch>
            <a:fillRect/>
          </a:stretch>
        </p:blipFill>
        <p:spPr bwMode="auto">
          <a:xfrm>
            <a:off x="63500" y="63500"/>
            <a:ext cx="2127250" cy="1784350"/>
          </a:xfrm>
          <a:prstGeom prst="rect">
            <a:avLst/>
          </a:prstGeom>
          <a:noFill/>
          <a:ln w="9525">
            <a:noFill/>
            <a:miter lim="800000"/>
            <a:headEnd/>
            <a:tailEnd/>
          </a:ln>
        </p:spPr>
      </p:pic>
      <p:grpSp>
        <p:nvGrpSpPr>
          <p:cNvPr id="30794" name="Group 74"/>
          <p:cNvGrpSpPr>
            <a:grpSpLocks/>
          </p:cNvGrpSpPr>
          <p:nvPr/>
        </p:nvGrpSpPr>
        <p:grpSpPr bwMode="auto">
          <a:xfrm>
            <a:off x="38100" y="1860550"/>
            <a:ext cx="2619375" cy="1814513"/>
            <a:chOff x="633" y="2556"/>
            <a:chExt cx="2190" cy="1484"/>
          </a:xfrm>
        </p:grpSpPr>
        <p:pic>
          <p:nvPicPr>
            <p:cNvPr id="24589" name="Picture 72" descr="Langoustine-vignette"/>
            <p:cNvPicPr>
              <a:picLocks noChangeAspect="1" noChangeArrowheads="1"/>
            </p:cNvPicPr>
            <p:nvPr/>
          </p:nvPicPr>
          <p:blipFill>
            <a:blip r:embed="rId8"/>
            <a:srcRect/>
            <a:stretch>
              <a:fillRect/>
            </a:stretch>
          </p:blipFill>
          <p:spPr bwMode="auto">
            <a:xfrm>
              <a:off x="633" y="2556"/>
              <a:ext cx="1981" cy="1463"/>
            </a:xfrm>
            <a:prstGeom prst="rect">
              <a:avLst/>
            </a:prstGeom>
            <a:noFill/>
            <a:ln w="9525">
              <a:noFill/>
              <a:miter lim="800000"/>
              <a:headEnd/>
              <a:tailEnd/>
            </a:ln>
          </p:spPr>
        </p:pic>
        <p:sp>
          <p:nvSpPr>
            <p:cNvPr id="24590" name="Text Box 73"/>
            <p:cNvSpPr txBox="1">
              <a:spLocks noChangeArrowheads="1"/>
            </p:cNvSpPr>
            <p:nvPr/>
          </p:nvSpPr>
          <p:spPr bwMode="auto">
            <a:xfrm>
              <a:off x="1903" y="3816"/>
              <a:ext cx="920" cy="224"/>
            </a:xfrm>
            <a:prstGeom prst="rect">
              <a:avLst/>
            </a:prstGeom>
            <a:noFill/>
            <a:ln w="9525">
              <a:noFill/>
              <a:miter lim="800000"/>
              <a:headEnd/>
              <a:tailEnd/>
            </a:ln>
          </p:spPr>
          <p:txBody>
            <a:bodyPr wrap="none">
              <a:spAutoFit/>
            </a:bodyPr>
            <a:lstStyle/>
            <a:p>
              <a:pPr eaLnBrk="0" hangingPunct="0"/>
              <a:r>
                <a:rPr lang="en-US" sz="1200">
                  <a:solidFill>
                    <a:srgbClr val="FFF7C4"/>
                  </a:solidFill>
                </a:rPr>
                <a:t>© Océanopolis</a:t>
              </a:r>
            </a:p>
          </p:txBody>
        </p:sp>
      </p:grpSp>
      <p:sp>
        <p:nvSpPr>
          <p:cNvPr id="30795" name="Text Box 75"/>
          <p:cNvSpPr txBox="1">
            <a:spLocks noChangeArrowheads="1"/>
          </p:cNvSpPr>
          <p:nvPr/>
        </p:nvSpPr>
        <p:spPr bwMode="auto">
          <a:xfrm>
            <a:off x="5419725" y="6583363"/>
            <a:ext cx="1974850" cy="274637"/>
          </a:xfrm>
          <a:prstGeom prst="rect">
            <a:avLst/>
          </a:prstGeom>
          <a:noFill/>
          <a:ln w="9525">
            <a:noFill/>
            <a:miter lim="800000"/>
            <a:headEnd/>
            <a:tailEnd/>
          </a:ln>
        </p:spPr>
        <p:txBody>
          <a:bodyPr wrap="none">
            <a:spAutoFit/>
          </a:bodyPr>
          <a:lstStyle/>
          <a:p>
            <a:pPr eaLnBrk="0" hangingPunct="0"/>
            <a:r>
              <a:rPr lang="en-US" sz="1200"/>
              <a:t>(Leynaud &amp; Bourillet., 2006)</a:t>
            </a:r>
          </a:p>
        </p:txBody>
      </p:sp>
      <p:pic>
        <p:nvPicPr>
          <p:cNvPr id="30796" name="Picture 76"/>
          <p:cNvPicPr>
            <a:picLocks noChangeAspect="1" noChangeArrowheads="1"/>
          </p:cNvPicPr>
          <p:nvPr/>
        </p:nvPicPr>
        <p:blipFill>
          <a:blip r:embed="rId9"/>
          <a:srcRect/>
          <a:stretch>
            <a:fillRect/>
          </a:stretch>
        </p:blipFill>
        <p:spPr bwMode="auto">
          <a:xfrm>
            <a:off x="3244850" y="3714750"/>
            <a:ext cx="2135188" cy="3117850"/>
          </a:xfrm>
          <a:prstGeom prst="rect">
            <a:avLst/>
          </a:prstGeom>
          <a:noFill/>
          <a:ln w="9525">
            <a:noFill/>
            <a:miter lim="800000"/>
            <a:headEnd/>
            <a:tailEnd/>
          </a:ln>
        </p:spPr>
      </p:pic>
      <p:pic>
        <p:nvPicPr>
          <p:cNvPr id="30797" name="Picture 77"/>
          <p:cNvPicPr>
            <a:picLocks noChangeAspect="1" noChangeArrowheads="1"/>
          </p:cNvPicPr>
          <p:nvPr/>
        </p:nvPicPr>
        <p:blipFill>
          <a:blip r:embed="rId10"/>
          <a:srcRect/>
          <a:stretch>
            <a:fillRect/>
          </a:stretch>
        </p:blipFill>
        <p:spPr bwMode="auto">
          <a:xfrm>
            <a:off x="127000" y="3732213"/>
            <a:ext cx="3003550" cy="304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2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075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5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5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75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5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6" grpId="0" build="p"/>
      <p:bldP spid="30756" grpId="1" build="p"/>
      <p:bldP spid="30722" grpId="0"/>
      <p:bldP spid="307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26626" name="Slide Number Placeholder 5"/>
          <p:cNvSpPr>
            <a:spLocks noGrp="1"/>
          </p:cNvSpPr>
          <p:nvPr>
            <p:ph type="sldNum" sz="quarter" idx="13"/>
          </p:nvPr>
        </p:nvSpPr>
        <p:spPr>
          <a:noFill/>
        </p:spPr>
        <p:txBody>
          <a:bodyPr/>
          <a:lstStyle/>
          <a:p>
            <a:fld id="{76219521-0C6A-41A0-824D-DCF59052F9AC}" type="slidenum">
              <a:rPr lang="en-US" smtClean="0"/>
              <a:pPr/>
              <a:t>7</a:t>
            </a:fld>
            <a:endParaRPr lang="en-US" smtClean="0"/>
          </a:p>
        </p:txBody>
      </p:sp>
      <p:grpSp>
        <p:nvGrpSpPr>
          <p:cNvPr id="180272" name="Group 48"/>
          <p:cNvGrpSpPr>
            <a:grpSpLocks/>
          </p:cNvGrpSpPr>
          <p:nvPr/>
        </p:nvGrpSpPr>
        <p:grpSpPr bwMode="auto">
          <a:xfrm>
            <a:off x="5613400" y="3060700"/>
            <a:ext cx="2655888" cy="2603500"/>
            <a:chOff x="3120" y="2160"/>
            <a:chExt cx="2113" cy="2071"/>
          </a:xfrm>
        </p:grpSpPr>
        <p:pic>
          <p:nvPicPr>
            <p:cNvPr id="26658" name="Picture 49"/>
            <p:cNvPicPr>
              <a:picLocks noChangeAspect="1" noChangeArrowheads="1"/>
            </p:cNvPicPr>
            <p:nvPr/>
          </p:nvPicPr>
          <p:blipFill>
            <a:blip r:embed="rId3"/>
            <a:srcRect/>
            <a:stretch>
              <a:fillRect/>
            </a:stretch>
          </p:blipFill>
          <p:spPr bwMode="auto">
            <a:xfrm>
              <a:off x="3120" y="2160"/>
              <a:ext cx="2113" cy="2071"/>
            </a:xfrm>
            <a:prstGeom prst="rect">
              <a:avLst/>
            </a:prstGeom>
            <a:solidFill>
              <a:srgbClr val="000066"/>
            </a:solidFill>
            <a:ln w="9525">
              <a:noFill/>
              <a:miter lim="800000"/>
              <a:headEnd/>
              <a:tailEnd/>
            </a:ln>
          </p:spPr>
        </p:pic>
        <p:sp>
          <p:nvSpPr>
            <p:cNvPr id="26659" name="Line 50"/>
            <p:cNvSpPr>
              <a:spLocks noChangeShapeType="1"/>
            </p:cNvSpPr>
            <p:nvPr/>
          </p:nvSpPr>
          <p:spPr bwMode="auto">
            <a:xfrm>
              <a:off x="3216" y="4128"/>
              <a:ext cx="1536" cy="0"/>
            </a:xfrm>
            <a:prstGeom prst="line">
              <a:avLst/>
            </a:prstGeom>
            <a:noFill/>
            <a:ln w="9525">
              <a:solidFill>
                <a:schemeClr val="tx1"/>
              </a:solidFill>
              <a:round/>
              <a:headEnd/>
              <a:tailEnd/>
            </a:ln>
          </p:spPr>
          <p:txBody>
            <a:bodyPr wrap="none" anchor="ctr"/>
            <a:lstStyle/>
            <a:p>
              <a:endParaRPr lang="fr-FR"/>
            </a:p>
          </p:txBody>
        </p:sp>
        <p:sp>
          <p:nvSpPr>
            <p:cNvPr id="26660" name="Text Box 51"/>
            <p:cNvSpPr txBox="1">
              <a:spLocks noChangeArrowheads="1"/>
            </p:cNvSpPr>
            <p:nvPr/>
          </p:nvSpPr>
          <p:spPr bwMode="auto">
            <a:xfrm>
              <a:off x="3408" y="3936"/>
              <a:ext cx="422" cy="194"/>
            </a:xfrm>
            <a:prstGeom prst="rect">
              <a:avLst/>
            </a:prstGeom>
            <a:noFill/>
            <a:ln w="9525">
              <a:noFill/>
              <a:miter lim="800000"/>
              <a:headEnd/>
              <a:tailEnd/>
            </a:ln>
          </p:spPr>
          <p:txBody>
            <a:bodyPr wrap="none">
              <a:spAutoFit/>
            </a:bodyPr>
            <a:lstStyle/>
            <a:p>
              <a:pPr eaLnBrk="0" hangingPunct="0"/>
              <a:r>
                <a:rPr lang="fr-FR" sz="1000">
                  <a:latin typeface="Arial" charset="0"/>
                </a:rPr>
                <a:t>20 km</a:t>
              </a:r>
            </a:p>
          </p:txBody>
        </p:sp>
      </p:grpSp>
      <p:grpSp>
        <p:nvGrpSpPr>
          <p:cNvPr id="180279" name="Group 55"/>
          <p:cNvGrpSpPr>
            <a:grpSpLocks/>
          </p:cNvGrpSpPr>
          <p:nvPr/>
        </p:nvGrpSpPr>
        <p:grpSpPr bwMode="auto">
          <a:xfrm>
            <a:off x="5613400" y="3060700"/>
            <a:ext cx="2655888" cy="2603500"/>
            <a:chOff x="3120" y="2160"/>
            <a:chExt cx="2113" cy="2071"/>
          </a:xfrm>
        </p:grpSpPr>
        <p:pic>
          <p:nvPicPr>
            <p:cNvPr id="26655" name="Picture 56"/>
            <p:cNvPicPr>
              <a:picLocks noChangeAspect="1" noChangeArrowheads="1"/>
            </p:cNvPicPr>
            <p:nvPr/>
          </p:nvPicPr>
          <p:blipFill>
            <a:blip r:embed="rId3"/>
            <a:srcRect/>
            <a:stretch>
              <a:fillRect/>
            </a:stretch>
          </p:blipFill>
          <p:spPr bwMode="auto">
            <a:xfrm>
              <a:off x="3120" y="2160"/>
              <a:ext cx="2113" cy="2071"/>
            </a:xfrm>
            <a:prstGeom prst="rect">
              <a:avLst/>
            </a:prstGeom>
            <a:solidFill>
              <a:srgbClr val="000066"/>
            </a:solidFill>
            <a:ln w="9525">
              <a:noFill/>
              <a:miter lim="800000"/>
              <a:headEnd/>
              <a:tailEnd/>
            </a:ln>
          </p:spPr>
        </p:pic>
        <p:sp>
          <p:nvSpPr>
            <p:cNvPr id="26656" name="Line 57"/>
            <p:cNvSpPr>
              <a:spLocks noChangeShapeType="1"/>
            </p:cNvSpPr>
            <p:nvPr/>
          </p:nvSpPr>
          <p:spPr bwMode="auto">
            <a:xfrm>
              <a:off x="3216" y="4128"/>
              <a:ext cx="1536" cy="0"/>
            </a:xfrm>
            <a:prstGeom prst="line">
              <a:avLst/>
            </a:prstGeom>
            <a:noFill/>
            <a:ln w="9525">
              <a:solidFill>
                <a:schemeClr val="tx1"/>
              </a:solidFill>
              <a:round/>
              <a:headEnd/>
              <a:tailEnd/>
            </a:ln>
          </p:spPr>
          <p:txBody>
            <a:bodyPr wrap="none" anchor="ctr"/>
            <a:lstStyle/>
            <a:p>
              <a:endParaRPr lang="fr-FR"/>
            </a:p>
          </p:txBody>
        </p:sp>
        <p:sp>
          <p:nvSpPr>
            <p:cNvPr id="26657" name="Text Box 58"/>
            <p:cNvSpPr txBox="1">
              <a:spLocks noChangeArrowheads="1"/>
            </p:cNvSpPr>
            <p:nvPr/>
          </p:nvSpPr>
          <p:spPr bwMode="auto">
            <a:xfrm>
              <a:off x="3408" y="3936"/>
              <a:ext cx="422" cy="194"/>
            </a:xfrm>
            <a:prstGeom prst="rect">
              <a:avLst/>
            </a:prstGeom>
            <a:noFill/>
            <a:ln w="9525">
              <a:noFill/>
              <a:miter lim="800000"/>
              <a:headEnd/>
              <a:tailEnd/>
            </a:ln>
          </p:spPr>
          <p:txBody>
            <a:bodyPr wrap="none">
              <a:spAutoFit/>
            </a:bodyPr>
            <a:lstStyle/>
            <a:p>
              <a:pPr eaLnBrk="0" hangingPunct="0"/>
              <a:r>
                <a:rPr lang="fr-FR" sz="1000">
                  <a:latin typeface="Arial" charset="0"/>
                </a:rPr>
                <a:t>20 km</a:t>
              </a:r>
            </a:p>
          </p:txBody>
        </p:sp>
      </p:grpSp>
      <p:grpSp>
        <p:nvGrpSpPr>
          <p:cNvPr id="180276" name="Group 52"/>
          <p:cNvGrpSpPr>
            <a:grpSpLocks/>
          </p:cNvGrpSpPr>
          <p:nvPr/>
        </p:nvGrpSpPr>
        <p:grpSpPr bwMode="auto">
          <a:xfrm>
            <a:off x="5591175" y="3017838"/>
            <a:ext cx="2692400" cy="2649537"/>
            <a:chOff x="766" y="101"/>
            <a:chExt cx="4204" cy="4117"/>
          </a:xfrm>
        </p:grpSpPr>
        <p:pic>
          <p:nvPicPr>
            <p:cNvPr id="26653" name="Picture 53" descr="Interprétation-KarregJean-2008"/>
            <p:cNvPicPr>
              <a:picLocks noChangeAspect="1" noChangeArrowheads="1"/>
            </p:cNvPicPr>
            <p:nvPr/>
          </p:nvPicPr>
          <p:blipFill>
            <a:blip r:embed="rId4"/>
            <a:srcRect l="7137" r="7623"/>
            <a:stretch>
              <a:fillRect/>
            </a:stretch>
          </p:blipFill>
          <p:spPr bwMode="auto">
            <a:xfrm>
              <a:off x="766" y="101"/>
              <a:ext cx="4204" cy="4117"/>
            </a:xfrm>
            <a:prstGeom prst="rect">
              <a:avLst/>
            </a:prstGeom>
            <a:noFill/>
            <a:ln w="9525">
              <a:noFill/>
              <a:miter lim="800000"/>
              <a:headEnd/>
              <a:tailEnd/>
            </a:ln>
          </p:spPr>
        </p:pic>
        <p:sp>
          <p:nvSpPr>
            <p:cNvPr id="26654" name="Rectangle 54"/>
            <p:cNvSpPr>
              <a:spLocks noChangeArrowheads="1"/>
            </p:cNvSpPr>
            <p:nvPr/>
          </p:nvSpPr>
          <p:spPr bwMode="auto">
            <a:xfrm>
              <a:off x="768" y="3456"/>
              <a:ext cx="1984" cy="688"/>
            </a:xfrm>
            <a:prstGeom prst="rect">
              <a:avLst/>
            </a:prstGeom>
            <a:solidFill>
              <a:schemeClr val="bg1"/>
            </a:solidFill>
            <a:ln w="9525">
              <a:solidFill>
                <a:schemeClr val="bg1"/>
              </a:solidFill>
              <a:miter lim="800000"/>
              <a:headEnd/>
              <a:tailEnd/>
            </a:ln>
          </p:spPr>
          <p:txBody>
            <a:bodyPr wrap="none" anchor="ctr"/>
            <a:lstStyle/>
            <a:p>
              <a:pPr eaLnBrk="0" hangingPunct="0"/>
              <a:endParaRPr lang="en-GB"/>
            </a:p>
          </p:txBody>
        </p:sp>
      </p:grpSp>
      <p:grpSp>
        <p:nvGrpSpPr>
          <p:cNvPr id="180283" name="Group 59"/>
          <p:cNvGrpSpPr>
            <a:grpSpLocks/>
          </p:cNvGrpSpPr>
          <p:nvPr/>
        </p:nvGrpSpPr>
        <p:grpSpPr bwMode="auto">
          <a:xfrm>
            <a:off x="5181600" y="2965450"/>
            <a:ext cx="3962400" cy="3435350"/>
            <a:chOff x="3264" y="1948"/>
            <a:chExt cx="2496" cy="2164"/>
          </a:xfrm>
        </p:grpSpPr>
        <p:sp>
          <p:nvSpPr>
            <p:cNvPr id="26646" name="Rectangle 60"/>
            <p:cNvSpPr>
              <a:spLocks noChangeArrowheads="1"/>
            </p:cNvSpPr>
            <p:nvPr/>
          </p:nvSpPr>
          <p:spPr bwMode="auto">
            <a:xfrm>
              <a:off x="3264" y="3544"/>
              <a:ext cx="2496" cy="568"/>
            </a:xfrm>
            <a:prstGeom prst="rect">
              <a:avLst/>
            </a:prstGeom>
            <a:noFill/>
            <a:ln w="9525">
              <a:noFill/>
              <a:miter lim="800000"/>
              <a:headEnd/>
              <a:tailEnd/>
            </a:ln>
          </p:spPr>
          <p:txBody>
            <a:bodyPr/>
            <a:lstStyle/>
            <a:p>
              <a:pPr marL="342900" indent="-342900">
                <a:lnSpc>
                  <a:spcPct val="90000"/>
                </a:lnSpc>
                <a:spcBef>
                  <a:spcPct val="20000"/>
                </a:spcBef>
              </a:pPr>
              <a:endParaRPr lang="en-US" sz="2400">
                <a:solidFill>
                  <a:srgbClr val="FFF7C4"/>
                </a:solidFill>
              </a:endParaRPr>
            </a:p>
          </p:txBody>
        </p:sp>
        <p:grpSp>
          <p:nvGrpSpPr>
            <p:cNvPr id="26647" name="Group 61"/>
            <p:cNvGrpSpPr>
              <a:grpSpLocks/>
            </p:cNvGrpSpPr>
            <p:nvPr/>
          </p:nvGrpSpPr>
          <p:grpSpPr bwMode="auto">
            <a:xfrm>
              <a:off x="4478" y="1948"/>
              <a:ext cx="410" cy="587"/>
              <a:chOff x="4478" y="1948"/>
              <a:chExt cx="410" cy="587"/>
            </a:xfrm>
          </p:grpSpPr>
          <p:sp>
            <p:nvSpPr>
              <p:cNvPr id="26651" name="AutoShape 62"/>
              <p:cNvSpPr>
                <a:spLocks noChangeArrowheads="1"/>
              </p:cNvSpPr>
              <p:nvPr/>
            </p:nvSpPr>
            <p:spPr bwMode="auto">
              <a:xfrm rot="-8280772">
                <a:off x="4688" y="2016"/>
                <a:ext cx="200" cy="488"/>
              </a:xfrm>
              <a:prstGeom prst="downArrow">
                <a:avLst>
                  <a:gd name="adj1" fmla="val 50000"/>
                  <a:gd name="adj2" fmla="val 61000"/>
                </a:avLst>
              </a:prstGeom>
              <a:noFill/>
              <a:ln w="9525">
                <a:solidFill>
                  <a:srgbClr val="FF7F00"/>
                </a:solidFill>
                <a:miter lim="800000"/>
                <a:headEnd/>
                <a:tailEnd/>
              </a:ln>
            </p:spPr>
            <p:txBody>
              <a:bodyPr wrap="none" anchor="ctr"/>
              <a:lstStyle/>
              <a:p>
                <a:pPr eaLnBrk="0" hangingPunct="0"/>
                <a:endParaRPr lang="en-GB"/>
              </a:p>
            </p:txBody>
          </p:sp>
          <p:sp>
            <p:nvSpPr>
              <p:cNvPr id="26652" name="Text Box 63"/>
              <p:cNvSpPr txBox="1">
                <a:spLocks noChangeArrowheads="1"/>
              </p:cNvSpPr>
              <p:nvPr/>
            </p:nvSpPr>
            <p:spPr bwMode="auto">
              <a:xfrm rot="2712102">
                <a:off x="4309" y="2117"/>
                <a:ext cx="587" cy="250"/>
              </a:xfrm>
              <a:prstGeom prst="rect">
                <a:avLst/>
              </a:prstGeom>
              <a:noFill/>
              <a:ln w="9525">
                <a:noFill/>
                <a:miter lim="800000"/>
                <a:headEnd/>
                <a:tailEnd/>
              </a:ln>
            </p:spPr>
            <p:txBody>
              <a:bodyPr wrap="none">
                <a:spAutoFit/>
              </a:bodyPr>
              <a:lstStyle/>
              <a:p>
                <a:pPr eaLnBrk="0" hangingPunct="0"/>
                <a:r>
                  <a:rPr lang="fr-FR"/>
                  <a:t>erosion</a:t>
                </a:r>
              </a:p>
            </p:txBody>
          </p:sp>
        </p:grpSp>
        <p:grpSp>
          <p:nvGrpSpPr>
            <p:cNvPr id="26648" name="Group 64"/>
            <p:cNvGrpSpPr>
              <a:grpSpLocks/>
            </p:cNvGrpSpPr>
            <p:nvPr/>
          </p:nvGrpSpPr>
          <p:grpSpPr bwMode="auto">
            <a:xfrm>
              <a:off x="3535" y="2910"/>
              <a:ext cx="783" cy="546"/>
              <a:chOff x="3535" y="2910"/>
              <a:chExt cx="783" cy="546"/>
            </a:xfrm>
          </p:grpSpPr>
          <p:sp>
            <p:nvSpPr>
              <p:cNvPr id="26649" name="AutoShape 65"/>
              <p:cNvSpPr>
                <a:spLocks noChangeArrowheads="1"/>
              </p:cNvSpPr>
              <p:nvPr/>
            </p:nvSpPr>
            <p:spPr bwMode="auto">
              <a:xfrm rot="2315356">
                <a:off x="3792" y="2968"/>
                <a:ext cx="200" cy="488"/>
              </a:xfrm>
              <a:prstGeom prst="downArrow">
                <a:avLst>
                  <a:gd name="adj1" fmla="val 50000"/>
                  <a:gd name="adj2" fmla="val 61000"/>
                </a:avLst>
              </a:prstGeom>
              <a:noFill/>
              <a:ln w="9525">
                <a:solidFill>
                  <a:srgbClr val="C9E75A"/>
                </a:solidFill>
                <a:miter lim="800000"/>
                <a:headEnd/>
                <a:tailEnd/>
              </a:ln>
            </p:spPr>
            <p:txBody>
              <a:bodyPr wrap="none" anchor="ctr"/>
              <a:lstStyle/>
              <a:p>
                <a:pPr eaLnBrk="0" hangingPunct="0"/>
                <a:endParaRPr lang="en-GB"/>
              </a:p>
            </p:txBody>
          </p:sp>
          <p:sp>
            <p:nvSpPr>
              <p:cNvPr id="26650" name="Text Box 66"/>
              <p:cNvSpPr txBox="1">
                <a:spLocks noChangeArrowheads="1"/>
              </p:cNvSpPr>
              <p:nvPr/>
            </p:nvSpPr>
            <p:spPr bwMode="auto">
              <a:xfrm rot="2623380">
                <a:off x="3535" y="2910"/>
                <a:ext cx="783" cy="250"/>
              </a:xfrm>
              <a:prstGeom prst="rect">
                <a:avLst/>
              </a:prstGeom>
              <a:noFill/>
              <a:ln w="9525">
                <a:noFill/>
                <a:miter lim="800000"/>
                <a:headEnd/>
                <a:tailEnd/>
              </a:ln>
            </p:spPr>
            <p:txBody>
              <a:bodyPr wrap="none">
                <a:spAutoFit/>
              </a:bodyPr>
              <a:lstStyle/>
              <a:p>
                <a:pPr eaLnBrk="0" hangingPunct="0"/>
                <a:r>
                  <a:rPr lang="fr-FR"/>
                  <a:t>deposition</a:t>
                </a:r>
              </a:p>
            </p:txBody>
          </p:sp>
        </p:grpSp>
      </p:grpSp>
      <p:sp>
        <p:nvSpPr>
          <p:cNvPr id="26631" name="Rectangle 4"/>
          <p:cNvSpPr>
            <a:spLocks noGrp="1" noChangeArrowheads="1"/>
          </p:cNvSpPr>
          <p:nvPr>
            <p:ph type="title"/>
          </p:nvPr>
        </p:nvSpPr>
        <p:spPr>
          <a:xfrm>
            <a:off x="165100" y="431800"/>
            <a:ext cx="8978900" cy="825500"/>
          </a:xfrm>
        </p:spPr>
        <p:txBody>
          <a:bodyPr/>
          <a:lstStyle/>
          <a:p>
            <a:pPr eaLnBrk="1" hangingPunct="1"/>
            <a:r>
              <a:rPr lang="en-US" sz="3600" smtClean="0"/>
              <a:t>Why do we need accurate maps ? (2)</a:t>
            </a:r>
          </a:p>
        </p:txBody>
      </p:sp>
      <p:sp>
        <p:nvSpPr>
          <p:cNvPr id="26632" name="Rectangle 19"/>
          <p:cNvSpPr>
            <a:spLocks noChangeArrowheads="1"/>
          </p:cNvSpPr>
          <p:nvPr/>
        </p:nvSpPr>
        <p:spPr bwMode="auto">
          <a:xfrm>
            <a:off x="215900" y="1273175"/>
            <a:ext cx="6978650" cy="519113"/>
          </a:xfrm>
          <a:prstGeom prst="rect">
            <a:avLst/>
          </a:prstGeom>
          <a:noFill/>
          <a:ln w="9525">
            <a:noFill/>
            <a:miter lim="800000"/>
            <a:headEnd/>
            <a:tailEnd/>
          </a:ln>
        </p:spPr>
        <p:txBody>
          <a:bodyPr wrap="none">
            <a:spAutoFit/>
          </a:bodyPr>
          <a:lstStyle/>
          <a:p>
            <a:pPr eaLnBrk="0" hangingPunct="0"/>
            <a:r>
              <a:rPr lang="en-US" sz="2800">
                <a:solidFill>
                  <a:srgbClr val="FFF7C4"/>
                </a:solidFill>
                <a:ea typeface="ＭＳ Ｐゴシック"/>
                <a:cs typeface="ＭＳ Ｐゴシック"/>
              </a:rPr>
              <a:t>Is the mud eroded and where does the mud go ?</a:t>
            </a:r>
          </a:p>
        </p:txBody>
      </p:sp>
      <p:sp>
        <p:nvSpPr>
          <p:cNvPr id="180245" name="Rectangle 21"/>
          <p:cNvSpPr>
            <a:spLocks noGrp="1" noChangeArrowheads="1"/>
          </p:cNvSpPr>
          <p:nvPr>
            <p:ph type="body" idx="1"/>
          </p:nvPr>
        </p:nvSpPr>
        <p:spPr>
          <a:xfrm>
            <a:off x="4991100" y="1892300"/>
            <a:ext cx="3848100" cy="1143000"/>
          </a:xfrm>
        </p:spPr>
        <p:txBody>
          <a:bodyPr/>
          <a:lstStyle/>
          <a:p>
            <a:pPr eaLnBrk="1" hangingPunct="1">
              <a:lnSpc>
                <a:spcPct val="90000"/>
              </a:lnSpc>
            </a:pPr>
            <a:r>
              <a:rPr lang="en-US" sz="2400" smtClean="0"/>
              <a:t>New mapping approach:      from sectorial coverage   to sea-bed nature</a:t>
            </a:r>
          </a:p>
          <a:p>
            <a:pPr eaLnBrk="1" hangingPunct="1">
              <a:lnSpc>
                <a:spcPct val="90000"/>
              </a:lnSpc>
            </a:pPr>
            <a:endParaRPr lang="en-US" sz="2400" smtClean="0"/>
          </a:p>
        </p:txBody>
      </p:sp>
      <p:sp>
        <p:nvSpPr>
          <p:cNvPr id="180250" name="Rectangle 26"/>
          <p:cNvSpPr>
            <a:spLocks noChangeArrowheads="1"/>
          </p:cNvSpPr>
          <p:nvPr/>
        </p:nvSpPr>
        <p:spPr bwMode="auto">
          <a:xfrm>
            <a:off x="0" y="1917700"/>
            <a:ext cx="4533900" cy="1676400"/>
          </a:xfrm>
          <a:prstGeom prst="rect">
            <a:avLst/>
          </a:prstGeom>
          <a:noFill/>
          <a:ln w="9525">
            <a:noFill/>
            <a:miter lim="800000"/>
            <a:headEnd/>
            <a:tailEnd/>
          </a:ln>
        </p:spPr>
        <p:txBody>
          <a:bodyPr/>
          <a:lstStyle/>
          <a:p>
            <a:pPr marL="342900" indent="-342900">
              <a:spcBef>
                <a:spcPct val="20000"/>
              </a:spcBef>
              <a:buFontTx/>
              <a:buChar char="•"/>
            </a:pPr>
            <a:r>
              <a:rPr lang="en-US" sz="2400">
                <a:solidFill>
                  <a:srgbClr val="FFF7C4"/>
                </a:solidFill>
              </a:rPr>
              <a:t>Mapping up to the 1990’s: Interpolation from samples</a:t>
            </a:r>
          </a:p>
        </p:txBody>
      </p:sp>
      <p:pic>
        <p:nvPicPr>
          <p:cNvPr id="180251" name="Picture 27"/>
          <p:cNvPicPr>
            <a:picLocks noChangeAspect="1" noChangeArrowheads="1"/>
          </p:cNvPicPr>
          <p:nvPr/>
        </p:nvPicPr>
        <p:blipFill>
          <a:blip r:embed="rId5"/>
          <a:srcRect/>
          <a:stretch>
            <a:fillRect/>
          </a:stretch>
        </p:blipFill>
        <p:spPr bwMode="auto">
          <a:xfrm>
            <a:off x="2235200" y="3076575"/>
            <a:ext cx="2767013" cy="2638425"/>
          </a:xfrm>
          <a:prstGeom prst="rect">
            <a:avLst/>
          </a:prstGeom>
          <a:noFill/>
          <a:ln w="9525">
            <a:noFill/>
            <a:miter lim="800000"/>
            <a:headEnd/>
            <a:tailEnd/>
          </a:ln>
        </p:spPr>
      </p:pic>
      <p:grpSp>
        <p:nvGrpSpPr>
          <p:cNvPr id="180252" name="Group 28"/>
          <p:cNvGrpSpPr>
            <a:grpSpLocks/>
          </p:cNvGrpSpPr>
          <p:nvPr/>
        </p:nvGrpSpPr>
        <p:grpSpPr bwMode="auto">
          <a:xfrm>
            <a:off x="196850" y="3073400"/>
            <a:ext cx="2051050" cy="2641600"/>
            <a:chOff x="108" y="2448"/>
            <a:chExt cx="1292" cy="1664"/>
          </a:xfrm>
        </p:grpSpPr>
        <p:pic>
          <p:nvPicPr>
            <p:cNvPr id="26641" name="Picture 29"/>
            <p:cNvPicPr>
              <a:picLocks noChangeAspect="1" noChangeArrowheads="1"/>
            </p:cNvPicPr>
            <p:nvPr/>
          </p:nvPicPr>
          <p:blipFill>
            <a:blip r:embed="rId6"/>
            <a:srcRect/>
            <a:stretch>
              <a:fillRect/>
            </a:stretch>
          </p:blipFill>
          <p:spPr bwMode="auto">
            <a:xfrm>
              <a:off x="108" y="2652"/>
              <a:ext cx="1127" cy="1101"/>
            </a:xfrm>
            <a:prstGeom prst="rect">
              <a:avLst/>
            </a:prstGeom>
            <a:noFill/>
            <a:ln w="9525">
              <a:noFill/>
              <a:miter lim="800000"/>
              <a:headEnd/>
              <a:tailEnd/>
            </a:ln>
          </p:spPr>
        </p:pic>
        <p:sp>
          <p:nvSpPr>
            <p:cNvPr id="26642" name="Freeform 30"/>
            <p:cNvSpPr>
              <a:spLocks/>
            </p:cNvSpPr>
            <p:nvPr/>
          </p:nvSpPr>
          <p:spPr bwMode="auto">
            <a:xfrm>
              <a:off x="291" y="2946"/>
              <a:ext cx="576" cy="609"/>
            </a:xfrm>
            <a:custGeom>
              <a:avLst/>
              <a:gdLst>
                <a:gd name="T0" fmla="*/ 18 w 632"/>
                <a:gd name="T1" fmla="*/ 26 h 668"/>
                <a:gd name="T2" fmla="*/ 63 w 632"/>
                <a:gd name="T3" fmla="*/ 38 h 668"/>
                <a:gd name="T4" fmla="*/ 74 w 632"/>
                <a:gd name="T5" fmla="*/ 15 h 668"/>
                <a:gd name="T6" fmla="*/ 126 w 632"/>
                <a:gd name="T7" fmla="*/ 0 h 668"/>
                <a:gd name="T8" fmla="*/ 142 w 632"/>
                <a:gd name="T9" fmla="*/ 22 h 668"/>
                <a:gd name="T10" fmla="*/ 130 w 632"/>
                <a:gd name="T11" fmla="*/ 56 h 668"/>
                <a:gd name="T12" fmla="*/ 165 w 632"/>
                <a:gd name="T13" fmla="*/ 53 h 668"/>
                <a:gd name="T14" fmla="*/ 190 w 632"/>
                <a:gd name="T15" fmla="*/ 58 h 668"/>
                <a:gd name="T16" fmla="*/ 209 w 632"/>
                <a:gd name="T17" fmla="*/ 50 h 668"/>
                <a:gd name="T18" fmla="*/ 212 w 632"/>
                <a:gd name="T19" fmla="*/ 75 h 668"/>
                <a:gd name="T20" fmla="*/ 263 w 632"/>
                <a:gd name="T21" fmla="*/ 88 h 668"/>
                <a:gd name="T22" fmla="*/ 299 w 632"/>
                <a:gd name="T23" fmla="*/ 76 h 668"/>
                <a:gd name="T24" fmla="*/ 361 w 632"/>
                <a:gd name="T25" fmla="*/ 106 h 668"/>
                <a:gd name="T26" fmla="*/ 410 w 632"/>
                <a:gd name="T27" fmla="*/ 209 h 668"/>
                <a:gd name="T28" fmla="*/ 390 w 632"/>
                <a:gd name="T29" fmla="*/ 222 h 668"/>
                <a:gd name="T30" fmla="*/ 354 w 632"/>
                <a:gd name="T31" fmla="*/ 225 h 668"/>
                <a:gd name="T32" fmla="*/ 352 w 632"/>
                <a:gd name="T33" fmla="*/ 250 h 668"/>
                <a:gd name="T34" fmla="*/ 397 w 632"/>
                <a:gd name="T35" fmla="*/ 261 h 668"/>
                <a:gd name="T36" fmla="*/ 415 w 632"/>
                <a:gd name="T37" fmla="*/ 284 h 668"/>
                <a:gd name="T38" fmla="*/ 407 w 632"/>
                <a:gd name="T39" fmla="*/ 343 h 668"/>
                <a:gd name="T40" fmla="*/ 434 w 632"/>
                <a:gd name="T41" fmla="*/ 360 h 668"/>
                <a:gd name="T42" fmla="*/ 487 w 632"/>
                <a:gd name="T43" fmla="*/ 381 h 668"/>
                <a:gd name="T44" fmla="*/ 516 w 632"/>
                <a:gd name="T45" fmla="*/ 380 h 668"/>
                <a:gd name="T46" fmla="*/ 530 w 632"/>
                <a:gd name="T47" fmla="*/ 377 h 668"/>
                <a:gd name="T48" fmla="*/ 527 w 632"/>
                <a:gd name="T49" fmla="*/ 410 h 668"/>
                <a:gd name="T50" fmla="*/ 524 w 632"/>
                <a:gd name="T51" fmla="*/ 430 h 668"/>
                <a:gd name="T52" fmla="*/ 533 w 632"/>
                <a:gd name="T53" fmla="*/ 457 h 668"/>
                <a:gd name="T54" fmla="*/ 560 w 632"/>
                <a:gd name="T55" fmla="*/ 530 h 668"/>
                <a:gd name="T56" fmla="*/ 596 w 632"/>
                <a:gd name="T57" fmla="*/ 535 h 668"/>
                <a:gd name="T58" fmla="*/ 586 w 632"/>
                <a:gd name="T59" fmla="*/ 553 h 668"/>
                <a:gd name="T60" fmla="*/ 564 w 632"/>
                <a:gd name="T61" fmla="*/ 555 h 668"/>
                <a:gd name="T62" fmla="*/ 573 w 632"/>
                <a:gd name="T63" fmla="*/ 577 h 668"/>
                <a:gd name="T64" fmla="*/ 623 w 632"/>
                <a:gd name="T65" fmla="*/ 608 h 668"/>
                <a:gd name="T66" fmla="*/ 626 w 632"/>
                <a:gd name="T67" fmla="*/ 652 h 668"/>
                <a:gd name="T68" fmla="*/ 606 w 632"/>
                <a:gd name="T69" fmla="*/ 668 h 668"/>
                <a:gd name="T70" fmla="*/ 569 w 632"/>
                <a:gd name="T71" fmla="*/ 629 h 668"/>
                <a:gd name="T72" fmla="*/ 549 w 632"/>
                <a:gd name="T73" fmla="*/ 580 h 668"/>
                <a:gd name="T74" fmla="*/ 519 w 632"/>
                <a:gd name="T75" fmla="*/ 546 h 668"/>
                <a:gd name="T76" fmla="*/ 478 w 632"/>
                <a:gd name="T77" fmla="*/ 540 h 668"/>
                <a:gd name="T78" fmla="*/ 447 w 632"/>
                <a:gd name="T79" fmla="*/ 512 h 668"/>
                <a:gd name="T80" fmla="*/ 421 w 632"/>
                <a:gd name="T81" fmla="*/ 493 h 668"/>
                <a:gd name="T82" fmla="*/ 415 w 632"/>
                <a:gd name="T83" fmla="*/ 464 h 668"/>
                <a:gd name="T84" fmla="*/ 317 w 632"/>
                <a:gd name="T85" fmla="*/ 403 h 668"/>
                <a:gd name="T86" fmla="*/ 298 w 632"/>
                <a:gd name="T87" fmla="*/ 360 h 668"/>
                <a:gd name="T88" fmla="*/ 269 w 632"/>
                <a:gd name="T89" fmla="*/ 344 h 668"/>
                <a:gd name="T90" fmla="*/ 236 w 632"/>
                <a:gd name="T91" fmla="*/ 345 h 668"/>
                <a:gd name="T92" fmla="*/ 248 w 632"/>
                <a:gd name="T93" fmla="*/ 288 h 668"/>
                <a:gd name="T94" fmla="*/ 243 w 632"/>
                <a:gd name="T95" fmla="*/ 251 h 668"/>
                <a:gd name="T96" fmla="*/ 212 w 632"/>
                <a:gd name="T97" fmla="*/ 194 h 668"/>
                <a:gd name="T98" fmla="*/ 246 w 632"/>
                <a:gd name="T99" fmla="*/ 171 h 668"/>
                <a:gd name="T100" fmla="*/ 222 w 632"/>
                <a:gd name="T101" fmla="*/ 149 h 668"/>
                <a:gd name="T102" fmla="*/ 165 w 632"/>
                <a:gd name="T103" fmla="*/ 152 h 668"/>
                <a:gd name="T104" fmla="*/ 135 w 632"/>
                <a:gd name="T105" fmla="*/ 141 h 668"/>
                <a:gd name="T106" fmla="*/ 147 w 632"/>
                <a:gd name="T107" fmla="*/ 119 h 668"/>
                <a:gd name="T108" fmla="*/ 86 w 632"/>
                <a:gd name="T109" fmla="*/ 101 h 668"/>
                <a:gd name="T110" fmla="*/ 74 w 632"/>
                <a:gd name="T111" fmla="*/ 68 h 668"/>
                <a:gd name="T112" fmla="*/ 0 w 632"/>
                <a:gd name="T113" fmla="*/ 63 h 6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2"/>
                <a:gd name="T172" fmla="*/ 0 h 668"/>
                <a:gd name="T173" fmla="*/ 632 w 632"/>
                <a:gd name="T174" fmla="*/ 668 h 6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2" h="668">
                  <a:moveTo>
                    <a:pt x="1" y="43"/>
                  </a:moveTo>
                  <a:lnTo>
                    <a:pt x="3" y="38"/>
                  </a:lnTo>
                  <a:lnTo>
                    <a:pt x="7" y="32"/>
                  </a:lnTo>
                  <a:lnTo>
                    <a:pt x="13" y="28"/>
                  </a:lnTo>
                  <a:lnTo>
                    <a:pt x="18" y="26"/>
                  </a:lnTo>
                  <a:lnTo>
                    <a:pt x="24" y="28"/>
                  </a:lnTo>
                  <a:lnTo>
                    <a:pt x="34" y="33"/>
                  </a:lnTo>
                  <a:lnTo>
                    <a:pt x="43" y="38"/>
                  </a:lnTo>
                  <a:lnTo>
                    <a:pt x="50" y="39"/>
                  </a:lnTo>
                  <a:lnTo>
                    <a:pt x="63" y="38"/>
                  </a:lnTo>
                  <a:lnTo>
                    <a:pt x="69" y="35"/>
                  </a:lnTo>
                  <a:lnTo>
                    <a:pt x="72" y="30"/>
                  </a:lnTo>
                  <a:lnTo>
                    <a:pt x="72" y="20"/>
                  </a:lnTo>
                  <a:lnTo>
                    <a:pt x="73" y="17"/>
                  </a:lnTo>
                  <a:lnTo>
                    <a:pt x="74" y="15"/>
                  </a:lnTo>
                  <a:lnTo>
                    <a:pt x="79" y="12"/>
                  </a:lnTo>
                  <a:lnTo>
                    <a:pt x="84" y="10"/>
                  </a:lnTo>
                  <a:lnTo>
                    <a:pt x="110" y="3"/>
                  </a:lnTo>
                  <a:lnTo>
                    <a:pt x="119" y="0"/>
                  </a:lnTo>
                  <a:lnTo>
                    <a:pt x="126" y="0"/>
                  </a:lnTo>
                  <a:lnTo>
                    <a:pt x="136" y="5"/>
                  </a:lnTo>
                  <a:lnTo>
                    <a:pt x="140" y="7"/>
                  </a:lnTo>
                  <a:lnTo>
                    <a:pt x="143" y="13"/>
                  </a:lnTo>
                  <a:lnTo>
                    <a:pt x="143" y="17"/>
                  </a:lnTo>
                  <a:lnTo>
                    <a:pt x="142" y="22"/>
                  </a:lnTo>
                  <a:lnTo>
                    <a:pt x="136" y="30"/>
                  </a:lnTo>
                  <a:lnTo>
                    <a:pt x="130" y="40"/>
                  </a:lnTo>
                  <a:lnTo>
                    <a:pt x="129" y="45"/>
                  </a:lnTo>
                  <a:lnTo>
                    <a:pt x="129" y="49"/>
                  </a:lnTo>
                  <a:lnTo>
                    <a:pt x="130" y="56"/>
                  </a:lnTo>
                  <a:lnTo>
                    <a:pt x="133" y="59"/>
                  </a:lnTo>
                  <a:lnTo>
                    <a:pt x="136" y="59"/>
                  </a:lnTo>
                  <a:lnTo>
                    <a:pt x="142" y="58"/>
                  </a:lnTo>
                  <a:lnTo>
                    <a:pt x="152" y="55"/>
                  </a:lnTo>
                  <a:lnTo>
                    <a:pt x="165" y="53"/>
                  </a:lnTo>
                  <a:lnTo>
                    <a:pt x="179" y="52"/>
                  </a:lnTo>
                  <a:lnTo>
                    <a:pt x="179" y="56"/>
                  </a:lnTo>
                  <a:lnTo>
                    <a:pt x="180" y="58"/>
                  </a:lnTo>
                  <a:lnTo>
                    <a:pt x="185" y="59"/>
                  </a:lnTo>
                  <a:lnTo>
                    <a:pt x="190" y="58"/>
                  </a:lnTo>
                  <a:lnTo>
                    <a:pt x="198" y="53"/>
                  </a:lnTo>
                  <a:lnTo>
                    <a:pt x="203" y="49"/>
                  </a:lnTo>
                  <a:lnTo>
                    <a:pt x="205" y="49"/>
                  </a:lnTo>
                  <a:lnTo>
                    <a:pt x="208" y="49"/>
                  </a:lnTo>
                  <a:lnTo>
                    <a:pt x="209" y="50"/>
                  </a:lnTo>
                  <a:lnTo>
                    <a:pt x="209" y="53"/>
                  </a:lnTo>
                  <a:lnTo>
                    <a:pt x="209" y="62"/>
                  </a:lnTo>
                  <a:lnTo>
                    <a:pt x="209" y="66"/>
                  </a:lnTo>
                  <a:lnTo>
                    <a:pt x="209" y="70"/>
                  </a:lnTo>
                  <a:lnTo>
                    <a:pt x="212" y="75"/>
                  </a:lnTo>
                  <a:lnTo>
                    <a:pt x="216" y="79"/>
                  </a:lnTo>
                  <a:lnTo>
                    <a:pt x="228" y="85"/>
                  </a:lnTo>
                  <a:lnTo>
                    <a:pt x="242" y="88"/>
                  </a:lnTo>
                  <a:lnTo>
                    <a:pt x="253" y="89"/>
                  </a:lnTo>
                  <a:lnTo>
                    <a:pt x="263" y="88"/>
                  </a:lnTo>
                  <a:lnTo>
                    <a:pt x="272" y="83"/>
                  </a:lnTo>
                  <a:lnTo>
                    <a:pt x="281" y="79"/>
                  </a:lnTo>
                  <a:lnTo>
                    <a:pt x="286" y="76"/>
                  </a:lnTo>
                  <a:lnTo>
                    <a:pt x="292" y="76"/>
                  </a:lnTo>
                  <a:lnTo>
                    <a:pt x="299" y="76"/>
                  </a:lnTo>
                  <a:lnTo>
                    <a:pt x="306" y="79"/>
                  </a:lnTo>
                  <a:lnTo>
                    <a:pt x="339" y="93"/>
                  </a:lnTo>
                  <a:lnTo>
                    <a:pt x="354" y="99"/>
                  </a:lnTo>
                  <a:lnTo>
                    <a:pt x="358" y="103"/>
                  </a:lnTo>
                  <a:lnTo>
                    <a:pt x="361" y="106"/>
                  </a:lnTo>
                  <a:lnTo>
                    <a:pt x="371" y="125"/>
                  </a:lnTo>
                  <a:lnTo>
                    <a:pt x="390" y="161"/>
                  </a:lnTo>
                  <a:lnTo>
                    <a:pt x="398" y="179"/>
                  </a:lnTo>
                  <a:lnTo>
                    <a:pt x="405" y="195"/>
                  </a:lnTo>
                  <a:lnTo>
                    <a:pt x="410" y="209"/>
                  </a:lnTo>
                  <a:lnTo>
                    <a:pt x="410" y="215"/>
                  </a:lnTo>
                  <a:lnTo>
                    <a:pt x="408" y="218"/>
                  </a:lnTo>
                  <a:lnTo>
                    <a:pt x="404" y="222"/>
                  </a:lnTo>
                  <a:lnTo>
                    <a:pt x="397" y="222"/>
                  </a:lnTo>
                  <a:lnTo>
                    <a:pt x="390" y="222"/>
                  </a:lnTo>
                  <a:lnTo>
                    <a:pt x="382" y="221"/>
                  </a:lnTo>
                  <a:lnTo>
                    <a:pt x="368" y="217"/>
                  </a:lnTo>
                  <a:lnTo>
                    <a:pt x="362" y="217"/>
                  </a:lnTo>
                  <a:lnTo>
                    <a:pt x="359" y="218"/>
                  </a:lnTo>
                  <a:lnTo>
                    <a:pt x="354" y="225"/>
                  </a:lnTo>
                  <a:lnTo>
                    <a:pt x="349" y="232"/>
                  </a:lnTo>
                  <a:lnTo>
                    <a:pt x="347" y="239"/>
                  </a:lnTo>
                  <a:lnTo>
                    <a:pt x="347" y="242"/>
                  </a:lnTo>
                  <a:lnTo>
                    <a:pt x="348" y="245"/>
                  </a:lnTo>
                  <a:lnTo>
                    <a:pt x="352" y="250"/>
                  </a:lnTo>
                  <a:lnTo>
                    <a:pt x="358" y="251"/>
                  </a:lnTo>
                  <a:lnTo>
                    <a:pt x="365" y="251"/>
                  </a:lnTo>
                  <a:lnTo>
                    <a:pt x="371" y="268"/>
                  </a:lnTo>
                  <a:lnTo>
                    <a:pt x="385" y="264"/>
                  </a:lnTo>
                  <a:lnTo>
                    <a:pt x="397" y="261"/>
                  </a:lnTo>
                  <a:lnTo>
                    <a:pt x="401" y="261"/>
                  </a:lnTo>
                  <a:lnTo>
                    <a:pt x="405" y="262"/>
                  </a:lnTo>
                  <a:lnTo>
                    <a:pt x="408" y="265"/>
                  </a:lnTo>
                  <a:lnTo>
                    <a:pt x="411" y="271"/>
                  </a:lnTo>
                  <a:lnTo>
                    <a:pt x="415" y="284"/>
                  </a:lnTo>
                  <a:lnTo>
                    <a:pt x="420" y="305"/>
                  </a:lnTo>
                  <a:lnTo>
                    <a:pt x="420" y="310"/>
                  </a:lnTo>
                  <a:lnTo>
                    <a:pt x="417" y="315"/>
                  </a:lnTo>
                  <a:lnTo>
                    <a:pt x="411" y="330"/>
                  </a:lnTo>
                  <a:lnTo>
                    <a:pt x="407" y="343"/>
                  </a:lnTo>
                  <a:lnTo>
                    <a:pt x="407" y="348"/>
                  </a:lnTo>
                  <a:lnTo>
                    <a:pt x="408" y="353"/>
                  </a:lnTo>
                  <a:lnTo>
                    <a:pt x="412" y="355"/>
                  </a:lnTo>
                  <a:lnTo>
                    <a:pt x="418" y="357"/>
                  </a:lnTo>
                  <a:lnTo>
                    <a:pt x="434" y="360"/>
                  </a:lnTo>
                  <a:lnTo>
                    <a:pt x="451" y="363"/>
                  </a:lnTo>
                  <a:lnTo>
                    <a:pt x="460" y="366"/>
                  </a:lnTo>
                  <a:lnTo>
                    <a:pt x="468" y="368"/>
                  </a:lnTo>
                  <a:lnTo>
                    <a:pt x="480" y="376"/>
                  </a:lnTo>
                  <a:lnTo>
                    <a:pt x="487" y="381"/>
                  </a:lnTo>
                  <a:lnTo>
                    <a:pt x="493" y="386"/>
                  </a:lnTo>
                  <a:lnTo>
                    <a:pt x="497" y="388"/>
                  </a:lnTo>
                  <a:lnTo>
                    <a:pt x="500" y="388"/>
                  </a:lnTo>
                  <a:lnTo>
                    <a:pt x="504" y="386"/>
                  </a:lnTo>
                  <a:lnTo>
                    <a:pt x="516" y="380"/>
                  </a:lnTo>
                  <a:lnTo>
                    <a:pt x="526" y="373"/>
                  </a:lnTo>
                  <a:lnTo>
                    <a:pt x="529" y="371"/>
                  </a:lnTo>
                  <a:lnTo>
                    <a:pt x="531" y="371"/>
                  </a:lnTo>
                  <a:lnTo>
                    <a:pt x="531" y="373"/>
                  </a:lnTo>
                  <a:lnTo>
                    <a:pt x="530" y="377"/>
                  </a:lnTo>
                  <a:lnTo>
                    <a:pt x="524" y="386"/>
                  </a:lnTo>
                  <a:lnTo>
                    <a:pt x="519" y="394"/>
                  </a:lnTo>
                  <a:lnTo>
                    <a:pt x="517" y="397"/>
                  </a:lnTo>
                  <a:lnTo>
                    <a:pt x="517" y="400"/>
                  </a:lnTo>
                  <a:lnTo>
                    <a:pt x="527" y="410"/>
                  </a:lnTo>
                  <a:lnTo>
                    <a:pt x="533" y="416"/>
                  </a:lnTo>
                  <a:lnTo>
                    <a:pt x="534" y="417"/>
                  </a:lnTo>
                  <a:lnTo>
                    <a:pt x="534" y="420"/>
                  </a:lnTo>
                  <a:lnTo>
                    <a:pt x="530" y="424"/>
                  </a:lnTo>
                  <a:lnTo>
                    <a:pt x="524" y="430"/>
                  </a:lnTo>
                  <a:lnTo>
                    <a:pt x="520" y="436"/>
                  </a:lnTo>
                  <a:lnTo>
                    <a:pt x="519" y="439"/>
                  </a:lnTo>
                  <a:lnTo>
                    <a:pt x="521" y="441"/>
                  </a:lnTo>
                  <a:lnTo>
                    <a:pt x="527" y="447"/>
                  </a:lnTo>
                  <a:lnTo>
                    <a:pt x="533" y="457"/>
                  </a:lnTo>
                  <a:lnTo>
                    <a:pt x="543" y="483"/>
                  </a:lnTo>
                  <a:lnTo>
                    <a:pt x="550" y="509"/>
                  </a:lnTo>
                  <a:lnTo>
                    <a:pt x="557" y="527"/>
                  </a:lnTo>
                  <a:lnTo>
                    <a:pt x="559" y="529"/>
                  </a:lnTo>
                  <a:lnTo>
                    <a:pt x="560" y="530"/>
                  </a:lnTo>
                  <a:lnTo>
                    <a:pt x="567" y="532"/>
                  </a:lnTo>
                  <a:lnTo>
                    <a:pt x="582" y="530"/>
                  </a:lnTo>
                  <a:lnTo>
                    <a:pt x="589" y="530"/>
                  </a:lnTo>
                  <a:lnTo>
                    <a:pt x="594" y="532"/>
                  </a:lnTo>
                  <a:lnTo>
                    <a:pt x="596" y="535"/>
                  </a:lnTo>
                  <a:lnTo>
                    <a:pt x="597" y="539"/>
                  </a:lnTo>
                  <a:lnTo>
                    <a:pt x="596" y="549"/>
                  </a:lnTo>
                  <a:lnTo>
                    <a:pt x="593" y="553"/>
                  </a:lnTo>
                  <a:lnTo>
                    <a:pt x="590" y="555"/>
                  </a:lnTo>
                  <a:lnTo>
                    <a:pt x="586" y="553"/>
                  </a:lnTo>
                  <a:lnTo>
                    <a:pt x="582" y="550"/>
                  </a:lnTo>
                  <a:lnTo>
                    <a:pt x="573" y="546"/>
                  </a:lnTo>
                  <a:lnTo>
                    <a:pt x="569" y="546"/>
                  </a:lnTo>
                  <a:lnTo>
                    <a:pt x="567" y="547"/>
                  </a:lnTo>
                  <a:lnTo>
                    <a:pt x="564" y="555"/>
                  </a:lnTo>
                  <a:lnTo>
                    <a:pt x="563" y="560"/>
                  </a:lnTo>
                  <a:lnTo>
                    <a:pt x="563" y="566"/>
                  </a:lnTo>
                  <a:lnTo>
                    <a:pt x="566" y="572"/>
                  </a:lnTo>
                  <a:lnTo>
                    <a:pt x="569" y="575"/>
                  </a:lnTo>
                  <a:lnTo>
                    <a:pt x="573" y="577"/>
                  </a:lnTo>
                  <a:lnTo>
                    <a:pt x="584" y="583"/>
                  </a:lnTo>
                  <a:lnTo>
                    <a:pt x="609" y="590"/>
                  </a:lnTo>
                  <a:lnTo>
                    <a:pt x="613" y="593"/>
                  </a:lnTo>
                  <a:lnTo>
                    <a:pt x="619" y="599"/>
                  </a:lnTo>
                  <a:lnTo>
                    <a:pt x="623" y="608"/>
                  </a:lnTo>
                  <a:lnTo>
                    <a:pt x="629" y="619"/>
                  </a:lnTo>
                  <a:lnTo>
                    <a:pt x="632" y="629"/>
                  </a:lnTo>
                  <a:lnTo>
                    <a:pt x="632" y="639"/>
                  </a:lnTo>
                  <a:lnTo>
                    <a:pt x="629" y="648"/>
                  </a:lnTo>
                  <a:lnTo>
                    <a:pt x="626" y="652"/>
                  </a:lnTo>
                  <a:lnTo>
                    <a:pt x="623" y="655"/>
                  </a:lnTo>
                  <a:lnTo>
                    <a:pt x="616" y="661"/>
                  </a:lnTo>
                  <a:lnTo>
                    <a:pt x="612" y="663"/>
                  </a:lnTo>
                  <a:lnTo>
                    <a:pt x="609" y="668"/>
                  </a:lnTo>
                  <a:lnTo>
                    <a:pt x="606" y="668"/>
                  </a:lnTo>
                  <a:lnTo>
                    <a:pt x="603" y="665"/>
                  </a:lnTo>
                  <a:lnTo>
                    <a:pt x="590" y="651"/>
                  </a:lnTo>
                  <a:lnTo>
                    <a:pt x="576" y="636"/>
                  </a:lnTo>
                  <a:lnTo>
                    <a:pt x="573" y="633"/>
                  </a:lnTo>
                  <a:lnTo>
                    <a:pt x="569" y="629"/>
                  </a:lnTo>
                  <a:lnTo>
                    <a:pt x="564" y="623"/>
                  </a:lnTo>
                  <a:lnTo>
                    <a:pt x="560" y="618"/>
                  </a:lnTo>
                  <a:lnTo>
                    <a:pt x="556" y="602"/>
                  </a:lnTo>
                  <a:lnTo>
                    <a:pt x="551" y="588"/>
                  </a:lnTo>
                  <a:lnTo>
                    <a:pt x="549" y="580"/>
                  </a:lnTo>
                  <a:lnTo>
                    <a:pt x="544" y="575"/>
                  </a:lnTo>
                  <a:lnTo>
                    <a:pt x="536" y="566"/>
                  </a:lnTo>
                  <a:lnTo>
                    <a:pt x="531" y="560"/>
                  </a:lnTo>
                  <a:lnTo>
                    <a:pt x="527" y="555"/>
                  </a:lnTo>
                  <a:lnTo>
                    <a:pt x="519" y="546"/>
                  </a:lnTo>
                  <a:lnTo>
                    <a:pt x="513" y="543"/>
                  </a:lnTo>
                  <a:lnTo>
                    <a:pt x="507" y="540"/>
                  </a:lnTo>
                  <a:lnTo>
                    <a:pt x="497" y="542"/>
                  </a:lnTo>
                  <a:lnTo>
                    <a:pt x="484" y="542"/>
                  </a:lnTo>
                  <a:lnTo>
                    <a:pt x="478" y="540"/>
                  </a:lnTo>
                  <a:lnTo>
                    <a:pt x="471" y="537"/>
                  </a:lnTo>
                  <a:lnTo>
                    <a:pt x="464" y="533"/>
                  </a:lnTo>
                  <a:lnTo>
                    <a:pt x="458" y="527"/>
                  </a:lnTo>
                  <a:lnTo>
                    <a:pt x="453" y="519"/>
                  </a:lnTo>
                  <a:lnTo>
                    <a:pt x="447" y="512"/>
                  </a:lnTo>
                  <a:lnTo>
                    <a:pt x="443" y="507"/>
                  </a:lnTo>
                  <a:lnTo>
                    <a:pt x="437" y="504"/>
                  </a:lnTo>
                  <a:lnTo>
                    <a:pt x="423" y="499"/>
                  </a:lnTo>
                  <a:lnTo>
                    <a:pt x="421" y="497"/>
                  </a:lnTo>
                  <a:lnTo>
                    <a:pt x="421" y="493"/>
                  </a:lnTo>
                  <a:lnTo>
                    <a:pt x="421" y="486"/>
                  </a:lnTo>
                  <a:lnTo>
                    <a:pt x="421" y="477"/>
                  </a:lnTo>
                  <a:lnTo>
                    <a:pt x="421" y="473"/>
                  </a:lnTo>
                  <a:lnTo>
                    <a:pt x="418" y="469"/>
                  </a:lnTo>
                  <a:lnTo>
                    <a:pt x="415" y="464"/>
                  </a:lnTo>
                  <a:lnTo>
                    <a:pt x="411" y="460"/>
                  </a:lnTo>
                  <a:lnTo>
                    <a:pt x="367" y="436"/>
                  </a:lnTo>
                  <a:lnTo>
                    <a:pt x="338" y="419"/>
                  </a:lnTo>
                  <a:lnTo>
                    <a:pt x="327" y="411"/>
                  </a:lnTo>
                  <a:lnTo>
                    <a:pt x="317" y="403"/>
                  </a:lnTo>
                  <a:lnTo>
                    <a:pt x="311" y="397"/>
                  </a:lnTo>
                  <a:lnTo>
                    <a:pt x="306" y="390"/>
                  </a:lnTo>
                  <a:lnTo>
                    <a:pt x="302" y="378"/>
                  </a:lnTo>
                  <a:lnTo>
                    <a:pt x="299" y="366"/>
                  </a:lnTo>
                  <a:lnTo>
                    <a:pt x="298" y="360"/>
                  </a:lnTo>
                  <a:lnTo>
                    <a:pt x="294" y="353"/>
                  </a:lnTo>
                  <a:lnTo>
                    <a:pt x="289" y="348"/>
                  </a:lnTo>
                  <a:lnTo>
                    <a:pt x="286" y="345"/>
                  </a:lnTo>
                  <a:lnTo>
                    <a:pt x="278" y="343"/>
                  </a:lnTo>
                  <a:lnTo>
                    <a:pt x="269" y="344"/>
                  </a:lnTo>
                  <a:lnTo>
                    <a:pt x="261" y="345"/>
                  </a:lnTo>
                  <a:lnTo>
                    <a:pt x="246" y="351"/>
                  </a:lnTo>
                  <a:lnTo>
                    <a:pt x="242" y="353"/>
                  </a:lnTo>
                  <a:lnTo>
                    <a:pt x="239" y="351"/>
                  </a:lnTo>
                  <a:lnTo>
                    <a:pt x="236" y="345"/>
                  </a:lnTo>
                  <a:lnTo>
                    <a:pt x="235" y="338"/>
                  </a:lnTo>
                  <a:lnTo>
                    <a:pt x="235" y="325"/>
                  </a:lnTo>
                  <a:lnTo>
                    <a:pt x="238" y="314"/>
                  </a:lnTo>
                  <a:lnTo>
                    <a:pt x="243" y="301"/>
                  </a:lnTo>
                  <a:lnTo>
                    <a:pt x="248" y="288"/>
                  </a:lnTo>
                  <a:lnTo>
                    <a:pt x="249" y="275"/>
                  </a:lnTo>
                  <a:lnTo>
                    <a:pt x="249" y="270"/>
                  </a:lnTo>
                  <a:lnTo>
                    <a:pt x="249" y="262"/>
                  </a:lnTo>
                  <a:lnTo>
                    <a:pt x="246" y="257"/>
                  </a:lnTo>
                  <a:lnTo>
                    <a:pt x="243" y="251"/>
                  </a:lnTo>
                  <a:lnTo>
                    <a:pt x="228" y="229"/>
                  </a:lnTo>
                  <a:lnTo>
                    <a:pt x="216" y="211"/>
                  </a:lnTo>
                  <a:lnTo>
                    <a:pt x="212" y="204"/>
                  </a:lnTo>
                  <a:lnTo>
                    <a:pt x="210" y="198"/>
                  </a:lnTo>
                  <a:lnTo>
                    <a:pt x="212" y="194"/>
                  </a:lnTo>
                  <a:lnTo>
                    <a:pt x="215" y="192"/>
                  </a:lnTo>
                  <a:lnTo>
                    <a:pt x="228" y="186"/>
                  </a:lnTo>
                  <a:lnTo>
                    <a:pt x="235" y="182"/>
                  </a:lnTo>
                  <a:lnTo>
                    <a:pt x="242" y="178"/>
                  </a:lnTo>
                  <a:lnTo>
                    <a:pt x="246" y="171"/>
                  </a:lnTo>
                  <a:lnTo>
                    <a:pt x="246" y="165"/>
                  </a:lnTo>
                  <a:lnTo>
                    <a:pt x="245" y="162"/>
                  </a:lnTo>
                  <a:lnTo>
                    <a:pt x="242" y="159"/>
                  </a:lnTo>
                  <a:lnTo>
                    <a:pt x="233" y="154"/>
                  </a:lnTo>
                  <a:lnTo>
                    <a:pt x="222" y="149"/>
                  </a:lnTo>
                  <a:lnTo>
                    <a:pt x="212" y="148"/>
                  </a:lnTo>
                  <a:lnTo>
                    <a:pt x="203" y="148"/>
                  </a:lnTo>
                  <a:lnTo>
                    <a:pt x="196" y="149"/>
                  </a:lnTo>
                  <a:lnTo>
                    <a:pt x="176" y="152"/>
                  </a:lnTo>
                  <a:lnTo>
                    <a:pt x="165" y="152"/>
                  </a:lnTo>
                  <a:lnTo>
                    <a:pt x="150" y="151"/>
                  </a:lnTo>
                  <a:lnTo>
                    <a:pt x="139" y="148"/>
                  </a:lnTo>
                  <a:lnTo>
                    <a:pt x="136" y="145"/>
                  </a:lnTo>
                  <a:lnTo>
                    <a:pt x="135" y="144"/>
                  </a:lnTo>
                  <a:lnTo>
                    <a:pt x="135" y="141"/>
                  </a:lnTo>
                  <a:lnTo>
                    <a:pt x="135" y="138"/>
                  </a:lnTo>
                  <a:lnTo>
                    <a:pt x="139" y="132"/>
                  </a:lnTo>
                  <a:lnTo>
                    <a:pt x="143" y="126"/>
                  </a:lnTo>
                  <a:lnTo>
                    <a:pt x="146" y="122"/>
                  </a:lnTo>
                  <a:lnTo>
                    <a:pt x="147" y="119"/>
                  </a:lnTo>
                  <a:lnTo>
                    <a:pt x="146" y="118"/>
                  </a:lnTo>
                  <a:lnTo>
                    <a:pt x="145" y="116"/>
                  </a:lnTo>
                  <a:lnTo>
                    <a:pt x="140" y="115"/>
                  </a:lnTo>
                  <a:lnTo>
                    <a:pt x="107" y="108"/>
                  </a:lnTo>
                  <a:lnTo>
                    <a:pt x="86" y="101"/>
                  </a:lnTo>
                  <a:lnTo>
                    <a:pt x="83" y="98"/>
                  </a:lnTo>
                  <a:lnTo>
                    <a:pt x="80" y="93"/>
                  </a:lnTo>
                  <a:lnTo>
                    <a:pt x="79" y="82"/>
                  </a:lnTo>
                  <a:lnTo>
                    <a:pt x="76" y="70"/>
                  </a:lnTo>
                  <a:lnTo>
                    <a:pt x="74" y="68"/>
                  </a:lnTo>
                  <a:lnTo>
                    <a:pt x="72" y="66"/>
                  </a:lnTo>
                  <a:lnTo>
                    <a:pt x="31" y="68"/>
                  </a:lnTo>
                  <a:lnTo>
                    <a:pt x="10" y="66"/>
                  </a:lnTo>
                  <a:lnTo>
                    <a:pt x="3" y="65"/>
                  </a:lnTo>
                  <a:lnTo>
                    <a:pt x="0" y="63"/>
                  </a:lnTo>
                  <a:lnTo>
                    <a:pt x="0" y="62"/>
                  </a:lnTo>
                  <a:lnTo>
                    <a:pt x="0" y="43"/>
                  </a:lnTo>
                  <a:lnTo>
                    <a:pt x="1" y="43"/>
                  </a:lnTo>
                  <a:close/>
                </a:path>
              </a:pathLst>
            </a:custGeom>
            <a:noFill/>
            <a:ln w="19050">
              <a:solidFill>
                <a:schemeClr val="accent1"/>
              </a:solidFill>
              <a:round/>
              <a:headEnd/>
              <a:tailEnd/>
            </a:ln>
          </p:spPr>
          <p:txBody>
            <a:bodyPr/>
            <a:lstStyle/>
            <a:p>
              <a:pPr eaLnBrk="0" hangingPunct="0"/>
              <a:endParaRPr lang="en-GB"/>
            </a:p>
          </p:txBody>
        </p:sp>
        <p:sp>
          <p:nvSpPr>
            <p:cNvPr id="26643" name="Rectangle 31"/>
            <p:cNvSpPr>
              <a:spLocks noChangeArrowheads="1"/>
            </p:cNvSpPr>
            <p:nvPr/>
          </p:nvSpPr>
          <p:spPr bwMode="auto">
            <a:xfrm>
              <a:off x="363" y="3021"/>
              <a:ext cx="90" cy="91"/>
            </a:xfrm>
            <a:prstGeom prst="rect">
              <a:avLst/>
            </a:prstGeom>
            <a:noFill/>
            <a:ln w="9525">
              <a:solidFill>
                <a:schemeClr val="tx1"/>
              </a:solidFill>
              <a:miter lim="800000"/>
              <a:headEnd/>
              <a:tailEnd/>
            </a:ln>
          </p:spPr>
          <p:txBody>
            <a:bodyPr wrap="none" anchor="ctr"/>
            <a:lstStyle/>
            <a:p>
              <a:pPr eaLnBrk="0" hangingPunct="0"/>
              <a:endParaRPr lang="en-GB"/>
            </a:p>
          </p:txBody>
        </p:sp>
        <p:sp>
          <p:nvSpPr>
            <p:cNvPr id="26644" name="Line 32"/>
            <p:cNvSpPr>
              <a:spLocks noChangeShapeType="1"/>
            </p:cNvSpPr>
            <p:nvPr/>
          </p:nvSpPr>
          <p:spPr bwMode="auto">
            <a:xfrm flipV="1">
              <a:off x="352" y="2448"/>
              <a:ext cx="1048" cy="576"/>
            </a:xfrm>
            <a:prstGeom prst="line">
              <a:avLst/>
            </a:prstGeom>
            <a:noFill/>
            <a:ln w="9525">
              <a:solidFill>
                <a:srgbClr val="FFFF99"/>
              </a:solidFill>
              <a:round/>
              <a:headEnd/>
              <a:tailEnd/>
            </a:ln>
          </p:spPr>
          <p:txBody>
            <a:bodyPr wrap="none" anchor="ctr"/>
            <a:lstStyle/>
            <a:p>
              <a:endParaRPr lang="fr-FR"/>
            </a:p>
          </p:txBody>
        </p:sp>
        <p:sp>
          <p:nvSpPr>
            <p:cNvPr id="26645" name="Line 33"/>
            <p:cNvSpPr>
              <a:spLocks noChangeShapeType="1"/>
            </p:cNvSpPr>
            <p:nvPr/>
          </p:nvSpPr>
          <p:spPr bwMode="auto">
            <a:xfrm>
              <a:off x="368" y="3112"/>
              <a:ext cx="1024" cy="1000"/>
            </a:xfrm>
            <a:prstGeom prst="line">
              <a:avLst/>
            </a:prstGeom>
            <a:noFill/>
            <a:ln w="9525">
              <a:solidFill>
                <a:srgbClr val="FFFF99"/>
              </a:solidFill>
              <a:round/>
              <a:headEnd/>
              <a:tailEnd/>
            </a:ln>
          </p:spPr>
          <p:txBody>
            <a:bodyPr wrap="none" anchor="ctr"/>
            <a:lstStyle/>
            <a:p>
              <a:endParaRPr lang="fr-FR"/>
            </a:p>
          </p:txBody>
        </p:sp>
      </p:grpSp>
      <p:sp>
        <p:nvSpPr>
          <p:cNvPr id="180259" name="Freeform 35"/>
          <p:cNvSpPr>
            <a:spLocks/>
          </p:cNvSpPr>
          <p:nvPr/>
        </p:nvSpPr>
        <p:spPr bwMode="auto">
          <a:xfrm>
            <a:off x="2235200" y="3073400"/>
            <a:ext cx="2755900" cy="2628900"/>
          </a:xfrm>
          <a:custGeom>
            <a:avLst/>
            <a:gdLst>
              <a:gd name="T0" fmla="*/ 496 w 1736"/>
              <a:gd name="T1" fmla="*/ 0 h 1656"/>
              <a:gd name="T2" fmla="*/ 1736 w 1736"/>
              <a:gd name="T3" fmla="*/ 0 h 1656"/>
              <a:gd name="T4" fmla="*/ 1736 w 1736"/>
              <a:gd name="T5" fmla="*/ 1656 h 1656"/>
              <a:gd name="T6" fmla="*/ 0 w 1736"/>
              <a:gd name="T7" fmla="*/ 1656 h 1656"/>
              <a:gd name="T8" fmla="*/ 0 w 1736"/>
              <a:gd name="T9" fmla="*/ 4 h 1656"/>
              <a:gd name="T10" fmla="*/ 484 w 1736"/>
              <a:gd name="T11" fmla="*/ 0 h 1656"/>
              <a:gd name="T12" fmla="*/ 40 w 1736"/>
              <a:gd name="T13" fmla="*/ 444 h 1656"/>
              <a:gd name="T14" fmla="*/ 1212 w 1736"/>
              <a:gd name="T15" fmla="*/ 1644 h 1656"/>
              <a:gd name="T16" fmla="*/ 1680 w 1736"/>
              <a:gd name="T17" fmla="*/ 1200 h 1656"/>
              <a:gd name="T18" fmla="*/ 496 w 1736"/>
              <a:gd name="T19" fmla="*/ 0 h 16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6"/>
              <a:gd name="T31" fmla="*/ 0 h 1656"/>
              <a:gd name="T32" fmla="*/ 1736 w 1736"/>
              <a:gd name="T33" fmla="*/ 1656 h 16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6" h="1656">
                <a:moveTo>
                  <a:pt x="496" y="0"/>
                </a:moveTo>
                <a:lnTo>
                  <a:pt x="1736" y="0"/>
                </a:lnTo>
                <a:lnTo>
                  <a:pt x="1736" y="1656"/>
                </a:lnTo>
                <a:lnTo>
                  <a:pt x="0" y="1656"/>
                </a:lnTo>
                <a:lnTo>
                  <a:pt x="0" y="4"/>
                </a:lnTo>
                <a:lnTo>
                  <a:pt x="484" y="0"/>
                </a:lnTo>
                <a:lnTo>
                  <a:pt x="40" y="444"/>
                </a:lnTo>
                <a:lnTo>
                  <a:pt x="1212" y="1644"/>
                </a:lnTo>
                <a:lnTo>
                  <a:pt x="1680" y="1200"/>
                </a:lnTo>
                <a:lnTo>
                  <a:pt x="496" y="0"/>
                </a:lnTo>
                <a:close/>
              </a:path>
            </a:pathLst>
          </a:custGeom>
          <a:solidFill>
            <a:schemeClr val="bg1"/>
          </a:solidFill>
          <a:ln w="9525">
            <a:solidFill>
              <a:schemeClr val="bg1"/>
            </a:solidFill>
            <a:round/>
            <a:headEnd/>
            <a:tailEnd/>
          </a:ln>
        </p:spPr>
        <p:txBody>
          <a:bodyPr wrap="none" anchor="ctr"/>
          <a:lstStyle/>
          <a:p>
            <a:pPr eaLnBrk="0" hangingPunct="0"/>
            <a:endParaRPr lang="en-GB"/>
          </a:p>
        </p:txBody>
      </p:sp>
      <p:sp>
        <p:nvSpPr>
          <p:cNvPr id="180261" name="Rectangle 37"/>
          <p:cNvSpPr>
            <a:spLocks noChangeArrowheads="1"/>
          </p:cNvSpPr>
          <p:nvPr/>
        </p:nvSpPr>
        <p:spPr bwMode="auto">
          <a:xfrm>
            <a:off x="5029200" y="5880100"/>
            <a:ext cx="3911600" cy="635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a:solidFill>
                  <a:srgbClr val="FFF7C4"/>
                </a:solidFill>
              </a:rPr>
              <a:t>Understanding of the processes</a:t>
            </a:r>
          </a:p>
          <a:p>
            <a:pPr marL="342900" indent="-342900">
              <a:lnSpc>
                <a:spcPct val="90000"/>
              </a:lnSpc>
              <a:spcBef>
                <a:spcPct val="20000"/>
              </a:spcBef>
              <a:buFontTx/>
              <a:buChar char="•"/>
            </a:pPr>
            <a:r>
              <a:rPr lang="en-US">
                <a:solidFill>
                  <a:srgbClr val="FFF7C4"/>
                </a:solidFill>
              </a:rPr>
              <a:t> Fisheries management</a:t>
            </a:r>
          </a:p>
        </p:txBody>
      </p:sp>
      <p:sp>
        <p:nvSpPr>
          <p:cNvPr id="180291" name="Text Box 67"/>
          <p:cNvSpPr txBox="1">
            <a:spLocks noChangeArrowheads="1"/>
          </p:cNvSpPr>
          <p:nvPr/>
        </p:nvSpPr>
        <p:spPr bwMode="auto">
          <a:xfrm>
            <a:off x="7185025" y="5638800"/>
            <a:ext cx="1581150" cy="274638"/>
          </a:xfrm>
          <a:prstGeom prst="rect">
            <a:avLst/>
          </a:prstGeom>
          <a:noFill/>
          <a:ln w="9525">
            <a:noFill/>
            <a:miter lim="800000"/>
            <a:headEnd/>
            <a:tailEnd/>
          </a:ln>
        </p:spPr>
        <p:txBody>
          <a:bodyPr wrap="none">
            <a:spAutoFit/>
          </a:bodyPr>
          <a:lstStyle/>
          <a:p>
            <a:pPr eaLnBrk="0" hangingPunct="0"/>
            <a:r>
              <a:rPr lang="en-US" sz="1200">
                <a:solidFill>
                  <a:srgbClr val="FFF7C4"/>
                </a:solidFill>
                <a:latin typeface="Arial" charset="0"/>
                <a:ea typeface="ＭＳ Ｐゴシック"/>
                <a:cs typeface="ＭＳ Ｐゴシック"/>
              </a:rPr>
              <a:t>(Gautier et al., 2009)</a:t>
            </a:r>
          </a:p>
        </p:txBody>
      </p:sp>
      <p:sp>
        <p:nvSpPr>
          <p:cNvPr id="180292" name="Text Box 68"/>
          <p:cNvSpPr txBox="1">
            <a:spLocks noChangeArrowheads="1"/>
          </p:cNvSpPr>
          <p:nvPr/>
        </p:nvSpPr>
        <p:spPr bwMode="auto">
          <a:xfrm>
            <a:off x="200025" y="5130800"/>
            <a:ext cx="1666875" cy="274638"/>
          </a:xfrm>
          <a:prstGeom prst="rect">
            <a:avLst/>
          </a:prstGeom>
          <a:noFill/>
          <a:ln w="9525">
            <a:noFill/>
            <a:miter lim="800000"/>
            <a:headEnd/>
            <a:tailEnd/>
          </a:ln>
        </p:spPr>
        <p:txBody>
          <a:bodyPr wrap="none">
            <a:spAutoFit/>
          </a:bodyPr>
          <a:lstStyle/>
          <a:p>
            <a:pPr eaLnBrk="0" hangingPunct="0"/>
            <a:r>
              <a:rPr lang="en-US" sz="1200">
                <a:solidFill>
                  <a:srgbClr val="FFF7C4"/>
                </a:solidFill>
                <a:latin typeface="Arial" charset="0"/>
                <a:ea typeface="ＭＳ Ｐゴシック"/>
                <a:cs typeface="ＭＳ Ｐゴシック"/>
              </a:rPr>
              <a:t>(Bouysse et al., 1986)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2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02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02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8024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1802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0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029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1802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18028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0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5" grpId="0" build="p" autoUpdateAnimBg="0"/>
      <p:bldP spid="180250" grpId="0"/>
      <p:bldP spid="180259" grpId="0" animBg="1"/>
      <p:bldP spid="180261" grpId="0"/>
      <p:bldP spid="180291" grpId="0"/>
      <p:bldP spid="1802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oter Placeholder 2"/>
          <p:cNvSpPr>
            <a:spLocks noGrp="1"/>
          </p:cNvSpPr>
          <p:nvPr>
            <p:ph type="ftr" sz="quarter" idx="12"/>
          </p:nvPr>
        </p:nvSpPr>
        <p:spPr>
          <a:noFill/>
        </p:spPr>
        <p:txBody>
          <a:bodyPr/>
          <a:lstStyle/>
          <a:p>
            <a:r>
              <a:rPr lang="en-US" smtClean="0"/>
              <a:t>Marine Research Infrastructure - Ostende - 6 June 2011</a:t>
            </a:r>
          </a:p>
        </p:txBody>
      </p:sp>
      <p:sp>
        <p:nvSpPr>
          <p:cNvPr id="28674" name="Slide Number Placeholder 3"/>
          <p:cNvSpPr>
            <a:spLocks noGrp="1"/>
          </p:cNvSpPr>
          <p:nvPr>
            <p:ph type="sldNum" sz="quarter" idx="13"/>
          </p:nvPr>
        </p:nvSpPr>
        <p:spPr>
          <a:noFill/>
        </p:spPr>
        <p:txBody>
          <a:bodyPr/>
          <a:lstStyle/>
          <a:p>
            <a:fld id="{939FE501-041E-49D4-AF72-80D8113C53AE}" type="slidenum">
              <a:rPr lang="en-US" smtClean="0"/>
              <a:pPr/>
              <a:t>8</a:t>
            </a:fld>
            <a:endParaRPr lang="en-US" smtClean="0"/>
          </a:p>
        </p:txBody>
      </p:sp>
      <p:sp>
        <p:nvSpPr>
          <p:cNvPr id="185346" name="Text Box 2"/>
          <p:cNvSpPr txBox="1">
            <a:spLocks noChangeArrowheads="1"/>
          </p:cNvSpPr>
          <p:nvPr/>
        </p:nvSpPr>
        <p:spPr bwMode="auto">
          <a:xfrm>
            <a:off x="190500" y="2146300"/>
            <a:ext cx="1447800" cy="822325"/>
          </a:xfrm>
          <a:prstGeom prst="rect">
            <a:avLst/>
          </a:prstGeom>
          <a:noFill/>
          <a:ln w="9525">
            <a:noFill/>
            <a:miter lim="800000"/>
            <a:headEnd/>
            <a:tailEnd/>
          </a:ln>
          <a:effectLst/>
        </p:spPr>
        <p:txBody>
          <a:bodyPr>
            <a:spAutoFit/>
          </a:bodyPr>
          <a:lstStyle/>
          <a:p>
            <a:pPr algn="r" eaLnBrk="0" hangingPunct="0">
              <a:defRPr/>
            </a:pPr>
            <a:r>
              <a:rPr lang="en-US" sz="2400" b="1">
                <a:solidFill>
                  <a:srgbClr val="FFF7C4"/>
                </a:solidFill>
                <a:effectLst>
                  <a:outerShdw blurRad="38100" dist="38100" dir="2700000" algn="tl">
                    <a:srgbClr val="C0C0C0"/>
                  </a:outerShdw>
                </a:effectLst>
                <a:latin typeface="Helvetica" charset="0"/>
              </a:rPr>
              <a:t>1999:</a:t>
            </a:r>
          </a:p>
          <a:p>
            <a:pPr algn="r" eaLnBrk="0" hangingPunct="0">
              <a:defRPr/>
            </a:pPr>
            <a:r>
              <a:rPr lang="en-US" sz="2400" b="1">
                <a:solidFill>
                  <a:srgbClr val="FFF7C4"/>
                </a:solidFill>
                <a:effectLst>
                  <a:outerShdw blurRad="38100" dist="38100" dir="2700000" algn="tl">
                    <a:srgbClr val="C0C0C0"/>
                  </a:outerShdw>
                </a:effectLst>
                <a:latin typeface="Helvetica" charset="0"/>
              </a:rPr>
              <a:t>Without                  </a:t>
            </a:r>
          </a:p>
        </p:txBody>
      </p:sp>
      <p:pic>
        <p:nvPicPr>
          <p:cNvPr id="28676" name="Picture 3"/>
          <p:cNvPicPr>
            <a:picLocks noChangeAspect="1" noChangeArrowheads="1"/>
          </p:cNvPicPr>
          <p:nvPr/>
        </p:nvPicPr>
        <p:blipFill>
          <a:blip r:embed="rId3"/>
          <a:srcRect/>
          <a:stretch>
            <a:fillRect/>
          </a:stretch>
        </p:blipFill>
        <p:spPr bwMode="auto">
          <a:xfrm>
            <a:off x="1866900" y="2070100"/>
            <a:ext cx="2935288" cy="1979613"/>
          </a:xfrm>
          <a:prstGeom prst="rect">
            <a:avLst/>
          </a:prstGeom>
          <a:noFill/>
          <a:ln w="6350">
            <a:solidFill>
              <a:schemeClr val="tx1"/>
            </a:solidFill>
            <a:miter lim="800000"/>
            <a:headEnd/>
            <a:tailEnd/>
          </a:ln>
        </p:spPr>
      </p:pic>
      <p:sp>
        <p:nvSpPr>
          <p:cNvPr id="185348" name="Text Box 4"/>
          <p:cNvSpPr txBox="1">
            <a:spLocks noChangeArrowheads="1"/>
          </p:cNvSpPr>
          <p:nvPr/>
        </p:nvSpPr>
        <p:spPr bwMode="auto">
          <a:xfrm>
            <a:off x="381000" y="1347788"/>
            <a:ext cx="8382000" cy="579437"/>
          </a:xfrm>
          <a:prstGeom prst="rect">
            <a:avLst/>
          </a:prstGeom>
          <a:noFill/>
          <a:ln w="9525">
            <a:noFill/>
            <a:miter lim="800000"/>
            <a:headEnd/>
            <a:tailEnd/>
          </a:ln>
          <a:effectLst/>
        </p:spPr>
        <p:txBody>
          <a:bodyPr>
            <a:spAutoFit/>
          </a:bodyPr>
          <a:lstStyle/>
          <a:p>
            <a:pPr algn="ctr" eaLnBrk="0" hangingPunct="0">
              <a:defRPr/>
            </a:pPr>
            <a:r>
              <a:rPr lang="en-US" sz="3200" b="1">
                <a:solidFill>
                  <a:srgbClr val="FFF7C4"/>
                </a:solidFill>
                <a:effectLst>
                  <a:outerShdw blurRad="38100" dist="38100" dir="2700000" algn="tl">
                    <a:srgbClr val="C0C0C0"/>
                  </a:outerShdw>
                </a:effectLst>
                <a:latin typeface="Helvetica" charset="0"/>
              </a:rPr>
              <a:t>Benefits of Mapping:  Scallop Fishery                  </a:t>
            </a:r>
          </a:p>
        </p:txBody>
      </p:sp>
      <p:sp>
        <p:nvSpPr>
          <p:cNvPr id="185349" name="Text Box 5"/>
          <p:cNvSpPr txBox="1">
            <a:spLocks noChangeArrowheads="1"/>
          </p:cNvSpPr>
          <p:nvPr/>
        </p:nvSpPr>
        <p:spPr bwMode="auto">
          <a:xfrm>
            <a:off x="457200" y="4229100"/>
            <a:ext cx="1219200" cy="822325"/>
          </a:xfrm>
          <a:prstGeom prst="rect">
            <a:avLst/>
          </a:prstGeom>
          <a:noFill/>
          <a:ln w="9525">
            <a:noFill/>
            <a:miter lim="800000"/>
            <a:headEnd/>
            <a:tailEnd/>
          </a:ln>
          <a:effectLst/>
        </p:spPr>
        <p:txBody>
          <a:bodyPr>
            <a:spAutoFit/>
          </a:bodyPr>
          <a:lstStyle/>
          <a:p>
            <a:pPr algn="r" eaLnBrk="0" hangingPunct="0">
              <a:defRPr/>
            </a:pPr>
            <a:r>
              <a:rPr lang="en-US" sz="2400" b="1">
                <a:solidFill>
                  <a:srgbClr val="FFF7C4"/>
                </a:solidFill>
                <a:effectLst>
                  <a:outerShdw blurRad="38100" dist="38100" dir="2700000" algn="tl">
                    <a:srgbClr val="C0C0C0"/>
                  </a:outerShdw>
                </a:effectLst>
                <a:latin typeface="Helvetica" charset="0"/>
              </a:rPr>
              <a:t>2000:</a:t>
            </a:r>
          </a:p>
          <a:p>
            <a:pPr algn="r" eaLnBrk="0" hangingPunct="0">
              <a:defRPr/>
            </a:pPr>
            <a:r>
              <a:rPr lang="en-US" sz="2400" b="1">
                <a:solidFill>
                  <a:srgbClr val="FFF7C4"/>
                </a:solidFill>
                <a:effectLst>
                  <a:outerShdw blurRad="38100" dist="38100" dir="2700000" algn="tl">
                    <a:srgbClr val="C0C0C0"/>
                  </a:outerShdw>
                </a:effectLst>
                <a:latin typeface="Helvetica" charset="0"/>
              </a:rPr>
              <a:t>With                  </a:t>
            </a:r>
          </a:p>
        </p:txBody>
      </p:sp>
      <p:sp>
        <p:nvSpPr>
          <p:cNvPr id="28679" name="Rectangle 8"/>
          <p:cNvSpPr>
            <a:spLocks noChangeArrowheads="1"/>
          </p:cNvSpPr>
          <p:nvPr/>
        </p:nvSpPr>
        <p:spPr bwMode="auto">
          <a:xfrm>
            <a:off x="165100" y="431800"/>
            <a:ext cx="8978900" cy="825500"/>
          </a:xfrm>
          <a:prstGeom prst="rect">
            <a:avLst/>
          </a:prstGeom>
          <a:noFill/>
          <a:ln w="9525">
            <a:noFill/>
            <a:miter lim="800000"/>
            <a:headEnd/>
            <a:tailEnd/>
          </a:ln>
        </p:spPr>
        <p:txBody>
          <a:bodyPr anchor="ctr"/>
          <a:lstStyle/>
          <a:p>
            <a:pPr algn="ctr"/>
            <a:r>
              <a:rPr lang="en-US" sz="3600" b="1">
                <a:solidFill>
                  <a:srgbClr val="FFF7C4"/>
                </a:solidFill>
              </a:rPr>
              <a:t>Why do we need accurate maps ? (3)</a:t>
            </a:r>
          </a:p>
        </p:txBody>
      </p:sp>
      <p:pic>
        <p:nvPicPr>
          <p:cNvPr id="28680" name="Picture 6"/>
          <p:cNvPicPr>
            <a:picLocks noChangeAspect="1" noChangeArrowheads="1"/>
          </p:cNvPicPr>
          <p:nvPr/>
        </p:nvPicPr>
        <p:blipFill>
          <a:blip r:embed="rId4"/>
          <a:srcRect/>
          <a:stretch>
            <a:fillRect/>
          </a:stretch>
        </p:blipFill>
        <p:spPr bwMode="auto">
          <a:xfrm>
            <a:off x="1854200" y="4192588"/>
            <a:ext cx="2935288" cy="1979612"/>
          </a:xfrm>
          <a:prstGeom prst="rect">
            <a:avLst/>
          </a:prstGeom>
          <a:noFill/>
          <a:ln w="6350">
            <a:solidFill>
              <a:schemeClr val="tx1"/>
            </a:solidFill>
            <a:miter lim="800000"/>
            <a:headEnd/>
            <a:tailEnd/>
          </a:ln>
        </p:spPr>
      </p:pic>
      <p:sp>
        <p:nvSpPr>
          <p:cNvPr id="185351" name="Text Box 7"/>
          <p:cNvSpPr txBox="1">
            <a:spLocks noChangeArrowheads="1"/>
          </p:cNvSpPr>
          <p:nvPr/>
        </p:nvSpPr>
        <p:spPr bwMode="auto">
          <a:xfrm>
            <a:off x="4876800" y="2057400"/>
            <a:ext cx="3784600" cy="4079875"/>
          </a:xfrm>
          <a:prstGeom prst="rect">
            <a:avLst/>
          </a:prstGeom>
          <a:solidFill>
            <a:srgbClr val="99CCFF"/>
          </a:solidFill>
          <a:ln w="9525">
            <a:noFill/>
            <a:miter lim="800000"/>
            <a:headEnd/>
            <a:tailEnd/>
          </a:ln>
          <a:effectLst/>
        </p:spPr>
        <p:txBody>
          <a:bodyPr>
            <a:spAutoFit/>
          </a:bodyPr>
          <a:lstStyle/>
          <a:p>
            <a:pPr eaLnBrk="0" hangingPunct="0">
              <a:defRPr/>
            </a:pPr>
            <a:r>
              <a:rPr lang="en-US" sz="2800" b="1">
                <a:effectLst>
                  <a:outerShdw blurRad="38100" dist="38100" dir="2700000" algn="tl">
                    <a:srgbClr val="FFFFFF"/>
                  </a:outerShdw>
                </a:effectLst>
                <a:latin typeface="Helvetica" charset="0"/>
              </a:rPr>
              <a:t>IMPACTS</a:t>
            </a:r>
            <a:endParaRPr lang="en-US" sz="2400" b="1">
              <a:effectLst>
                <a:outerShdw blurRad="38100" dist="38100" dir="2700000" algn="tl">
                  <a:srgbClr val="FFFFFF"/>
                </a:outerShdw>
              </a:effectLst>
              <a:latin typeface="Helvetica" charset="0"/>
            </a:endParaRPr>
          </a:p>
          <a:p>
            <a:pPr eaLnBrk="0" hangingPunct="0">
              <a:defRPr/>
            </a:pPr>
            <a:endParaRPr lang="en-US" sz="2400" b="1">
              <a:effectLst>
                <a:outerShdw blurRad="38100" dist="38100" dir="2700000" algn="tl">
                  <a:srgbClr val="FFFFFF"/>
                </a:outerShdw>
              </a:effectLst>
              <a:latin typeface="Helvetica" charset="0"/>
            </a:endParaRPr>
          </a:p>
          <a:p>
            <a:pPr eaLnBrk="0" hangingPunct="0">
              <a:defRPr/>
            </a:pPr>
            <a:r>
              <a:rPr lang="en-US" sz="2400" b="1">
                <a:solidFill>
                  <a:schemeClr val="bg2"/>
                </a:solidFill>
                <a:effectLst>
                  <a:outerShdw blurRad="38100" dist="38100" dir="2700000" algn="tl">
                    <a:srgbClr val="000000"/>
                  </a:outerShdw>
                </a:effectLst>
                <a:latin typeface="Helvetica" charset="0"/>
              </a:rPr>
              <a:t>Economic efficiencies:  30-40% gain</a:t>
            </a:r>
          </a:p>
          <a:p>
            <a:pPr eaLnBrk="0" hangingPunct="0">
              <a:defRPr/>
            </a:pPr>
            <a:endParaRPr lang="en-US" sz="2400" b="1">
              <a:effectLst>
                <a:outerShdw blurRad="38100" dist="38100" dir="2700000" algn="tl">
                  <a:srgbClr val="FFFFFF"/>
                </a:outerShdw>
              </a:effectLst>
              <a:latin typeface="Helvetica" charset="0"/>
            </a:endParaRPr>
          </a:p>
          <a:p>
            <a:pPr eaLnBrk="0" hangingPunct="0">
              <a:defRPr/>
            </a:pPr>
            <a:r>
              <a:rPr lang="en-US" sz="2400" b="1">
                <a:effectLst>
                  <a:outerShdw blurRad="38100" dist="38100" dir="2700000" algn="tl">
                    <a:srgbClr val="FFFFFF"/>
                  </a:outerShdw>
                </a:effectLst>
                <a:latin typeface="Helvetica" charset="0"/>
              </a:rPr>
              <a:t>Environmental disturbances:  73% reduction by use of light equipment   </a:t>
            </a:r>
          </a:p>
          <a:p>
            <a:pPr eaLnBrk="0" hangingPunct="0">
              <a:defRPr/>
            </a:pPr>
            <a:endParaRPr lang="en-US" sz="1800" b="1">
              <a:effectLst>
                <a:outerShdw blurRad="38100" dist="38100" dir="2700000" algn="tl">
                  <a:srgbClr val="FFFFFF"/>
                </a:outerShdw>
              </a:effectLst>
              <a:latin typeface="Helvetica" charset="0"/>
            </a:endParaRPr>
          </a:p>
          <a:p>
            <a:pPr eaLnBrk="0" hangingPunct="0">
              <a:defRPr/>
            </a:pPr>
            <a:endParaRPr lang="en-US" sz="2400" b="1">
              <a:effectLst>
                <a:outerShdw blurRad="38100" dist="38100" dir="2700000" algn="tl">
                  <a:srgbClr val="FFFFFF"/>
                </a:outerShdw>
              </a:effectLst>
              <a:latin typeface="Helvetica" charset="0"/>
            </a:endParaRPr>
          </a:p>
        </p:txBody>
      </p:sp>
      <p:pic>
        <p:nvPicPr>
          <p:cNvPr id="28682" name="Picture 10"/>
          <p:cNvPicPr>
            <a:picLocks noChangeAspect="1" noChangeArrowheads="1"/>
          </p:cNvPicPr>
          <p:nvPr/>
        </p:nvPicPr>
        <p:blipFill>
          <a:blip r:embed="rId5"/>
          <a:srcRect/>
          <a:stretch>
            <a:fillRect/>
          </a:stretch>
        </p:blipFill>
        <p:spPr bwMode="auto">
          <a:xfrm>
            <a:off x="850900" y="6227763"/>
            <a:ext cx="7848600" cy="541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oter Placeholder 4"/>
          <p:cNvSpPr>
            <a:spLocks noGrp="1"/>
          </p:cNvSpPr>
          <p:nvPr>
            <p:ph type="ftr" sz="quarter" idx="12"/>
          </p:nvPr>
        </p:nvSpPr>
        <p:spPr>
          <a:noFill/>
        </p:spPr>
        <p:txBody>
          <a:bodyPr/>
          <a:lstStyle/>
          <a:p>
            <a:r>
              <a:rPr lang="en-US" smtClean="0"/>
              <a:t>Marine Research Infrastructure - Ostende - 6 June 2011</a:t>
            </a:r>
          </a:p>
        </p:txBody>
      </p:sp>
      <p:sp>
        <p:nvSpPr>
          <p:cNvPr id="30722" name="Slide Number Placeholder 5"/>
          <p:cNvSpPr>
            <a:spLocks noGrp="1"/>
          </p:cNvSpPr>
          <p:nvPr>
            <p:ph type="sldNum" sz="quarter" idx="13"/>
          </p:nvPr>
        </p:nvSpPr>
        <p:spPr>
          <a:noFill/>
        </p:spPr>
        <p:txBody>
          <a:bodyPr/>
          <a:lstStyle/>
          <a:p>
            <a:fld id="{6CA13F34-6ED3-4FCD-ABBD-E82ADB033410}" type="slidenum">
              <a:rPr lang="en-US" smtClean="0"/>
              <a:pPr/>
              <a:t>9</a:t>
            </a:fld>
            <a:endParaRPr lang="en-US" smtClean="0"/>
          </a:p>
        </p:txBody>
      </p:sp>
      <p:pic>
        <p:nvPicPr>
          <p:cNvPr id="30723" name="Picture 2"/>
          <p:cNvPicPr>
            <a:picLocks noChangeAspect="1" noChangeArrowheads="1"/>
          </p:cNvPicPr>
          <p:nvPr/>
        </p:nvPicPr>
        <p:blipFill>
          <a:blip r:embed="rId3"/>
          <a:srcRect/>
          <a:stretch>
            <a:fillRect/>
          </a:stretch>
        </p:blipFill>
        <p:spPr bwMode="auto">
          <a:xfrm>
            <a:off x="3330575" y="1631950"/>
            <a:ext cx="5026025" cy="4011613"/>
          </a:xfrm>
          <a:prstGeom prst="rect">
            <a:avLst/>
          </a:prstGeom>
          <a:noFill/>
          <a:ln w="9525">
            <a:noFill/>
            <a:miter lim="800000"/>
            <a:headEnd/>
            <a:tailEnd/>
          </a:ln>
        </p:spPr>
      </p:pic>
      <p:sp>
        <p:nvSpPr>
          <p:cNvPr id="30724" name="Rectangle 3"/>
          <p:cNvSpPr>
            <a:spLocks noGrp="1" noChangeArrowheads="1"/>
          </p:cNvSpPr>
          <p:nvPr>
            <p:ph type="title"/>
          </p:nvPr>
        </p:nvSpPr>
        <p:spPr>
          <a:xfrm>
            <a:off x="698500" y="381000"/>
            <a:ext cx="7772400" cy="952500"/>
          </a:xfrm>
        </p:spPr>
        <p:txBody>
          <a:bodyPr/>
          <a:lstStyle/>
          <a:p>
            <a:pPr eaLnBrk="1" hangingPunct="1"/>
            <a:r>
              <a:rPr lang="en-US" smtClean="0"/>
              <a:t>Marine spatial planning</a:t>
            </a:r>
          </a:p>
        </p:txBody>
      </p:sp>
      <p:pic>
        <p:nvPicPr>
          <p:cNvPr id="230404" name="Picture 4"/>
          <p:cNvPicPr>
            <a:picLocks noChangeAspect="1" noChangeArrowheads="1"/>
          </p:cNvPicPr>
          <p:nvPr/>
        </p:nvPicPr>
        <p:blipFill>
          <a:blip r:embed="rId4"/>
          <a:srcRect/>
          <a:stretch>
            <a:fillRect/>
          </a:stretch>
        </p:blipFill>
        <p:spPr bwMode="auto">
          <a:xfrm>
            <a:off x="3305175" y="1619250"/>
            <a:ext cx="5026025" cy="4011613"/>
          </a:xfrm>
          <a:prstGeom prst="rect">
            <a:avLst/>
          </a:prstGeom>
          <a:noFill/>
          <a:ln w="9525">
            <a:noFill/>
            <a:miter lim="800000"/>
            <a:headEnd/>
            <a:tailEnd/>
          </a:ln>
        </p:spPr>
      </p:pic>
      <p:grpSp>
        <p:nvGrpSpPr>
          <p:cNvPr id="30726" name="Group 5"/>
          <p:cNvGrpSpPr>
            <a:grpSpLocks/>
          </p:cNvGrpSpPr>
          <p:nvPr/>
        </p:nvGrpSpPr>
        <p:grpSpPr bwMode="auto">
          <a:xfrm>
            <a:off x="3144838" y="1639888"/>
            <a:ext cx="5305425" cy="3997325"/>
            <a:chOff x="1973" y="1233"/>
            <a:chExt cx="3342" cy="2518"/>
          </a:xfrm>
        </p:grpSpPr>
        <p:sp>
          <p:nvSpPr>
            <p:cNvPr id="30730" name="Rectangle 6"/>
            <p:cNvSpPr>
              <a:spLocks noChangeArrowheads="1"/>
            </p:cNvSpPr>
            <p:nvPr/>
          </p:nvSpPr>
          <p:spPr bwMode="auto">
            <a:xfrm>
              <a:off x="1973" y="1233"/>
              <a:ext cx="905" cy="2518"/>
            </a:xfrm>
            <a:prstGeom prst="rect">
              <a:avLst/>
            </a:prstGeom>
            <a:solidFill>
              <a:srgbClr val="FFFFFF"/>
            </a:solidFill>
            <a:ln w="9525">
              <a:noFill/>
              <a:miter lim="800000"/>
              <a:headEnd/>
              <a:tailEnd/>
            </a:ln>
          </p:spPr>
          <p:txBody>
            <a:bodyPr/>
            <a:lstStyle/>
            <a:p>
              <a:pPr eaLnBrk="0" hangingPunct="0"/>
              <a:endParaRPr lang="en-GB"/>
            </a:p>
          </p:txBody>
        </p:sp>
        <p:sp>
          <p:nvSpPr>
            <p:cNvPr id="30731" name="Rectangle 7"/>
            <p:cNvSpPr>
              <a:spLocks noChangeArrowheads="1"/>
            </p:cNvSpPr>
            <p:nvPr/>
          </p:nvSpPr>
          <p:spPr bwMode="auto">
            <a:xfrm>
              <a:off x="1973" y="1233"/>
              <a:ext cx="3332" cy="280"/>
            </a:xfrm>
            <a:prstGeom prst="rect">
              <a:avLst/>
            </a:prstGeom>
            <a:solidFill>
              <a:srgbClr val="FFFFFF"/>
            </a:solidFill>
            <a:ln w="9525">
              <a:noFill/>
              <a:miter lim="800000"/>
              <a:headEnd/>
              <a:tailEnd/>
            </a:ln>
          </p:spPr>
          <p:txBody>
            <a:bodyPr/>
            <a:lstStyle/>
            <a:p>
              <a:pPr eaLnBrk="0" hangingPunct="0"/>
              <a:endParaRPr lang="en-GB"/>
            </a:p>
          </p:txBody>
        </p:sp>
        <p:sp>
          <p:nvSpPr>
            <p:cNvPr id="30732" name="Rectangle 8"/>
            <p:cNvSpPr>
              <a:spLocks noChangeArrowheads="1"/>
            </p:cNvSpPr>
            <p:nvPr/>
          </p:nvSpPr>
          <p:spPr bwMode="auto">
            <a:xfrm>
              <a:off x="5056" y="1233"/>
              <a:ext cx="259" cy="2518"/>
            </a:xfrm>
            <a:prstGeom prst="rect">
              <a:avLst/>
            </a:prstGeom>
            <a:solidFill>
              <a:srgbClr val="FFFFFF"/>
            </a:solidFill>
            <a:ln w="9525">
              <a:noFill/>
              <a:miter lim="800000"/>
              <a:headEnd/>
              <a:tailEnd/>
            </a:ln>
          </p:spPr>
          <p:txBody>
            <a:bodyPr/>
            <a:lstStyle/>
            <a:p>
              <a:pPr eaLnBrk="0" hangingPunct="0"/>
              <a:endParaRPr lang="en-GB"/>
            </a:p>
          </p:txBody>
        </p:sp>
        <p:sp>
          <p:nvSpPr>
            <p:cNvPr id="30733" name="Rectangle 9"/>
            <p:cNvSpPr>
              <a:spLocks noChangeArrowheads="1"/>
            </p:cNvSpPr>
            <p:nvPr/>
          </p:nvSpPr>
          <p:spPr bwMode="auto">
            <a:xfrm>
              <a:off x="1973" y="3387"/>
              <a:ext cx="3332" cy="364"/>
            </a:xfrm>
            <a:prstGeom prst="rect">
              <a:avLst/>
            </a:prstGeom>
            <a:solidFill>
              <a:srgbClr val="FFFFFF"/>
            </a:solidFill>
            <a:ln w="9525">
              <a:noFill/>
              <a:miter lim="800000"/>
              <a:headEnd/>
              <a:tailEnd/>
            </a:ln>
          </p:spPr>
          <p:txBody>
            <a:bodyPr/>
            <a:lstStyle/>
            <a:p>
              <a:pPr eaLnBrk="0" hangingPunct="0"/>
              <a:endParaRPr lang="en-GB"/>
            </a:p>
          </p:txBody>
        </p:sp>
      </p:grpSp>
      <p:sp>
        <p:nvSpPr>
          <p:cNvPr id="230410" name="Rectangle 10"/>
          <p:cNvSpPr>
            <a:spLocks noChangeArrowheads="1"/>
          </p:cNvSpPr>
          <p:nvPr/>
        </p:nvSpPr>
        <p:spPr bwMode="auto">
          <a:xfrm>
            <a:off x="508000" y="1792288"/>
            <a:ext cx="2268538" cy="3387725"/>
          </a:xfrm>
          <a:prstGeom prst="rect">
            <a:avLst/>
          </a:prstGeom>
          <a:noFill/>
          <a:ln w="9525">
            <a:noFill/>
            <a:miter lim="800000"/>
            <a:headEnd/>
            <a:tailEnd/>
          </a:ln>
        </p:spPr>
        <p:txBody>
          <a:bodyPr wrap="none">
            <a:spAutoFit/>
          </a:bodyPr>
          <a:lstStyle/>
          <a:p>
            <a:pPr eaLnBrk="0" hangingPunct="0"/>
            <a:r>
              <a:rPr lang="en-US" sz="1800">
                <a:solidFill>
                  <a:srgbClr val="FFF7C4"/>
                </a:solidFill>
                <a:latin typeface="Arial" charset="0"/>
                <a:ea typeface="ＭＳ Ｐゴシック"/>
                <a:cs typeface="ＭＳ Ｐゴシック"/>
              </a:rPr>
              <a:t>Mariculture</a:t>
            </a:r>
          </a:p>
          <a:p>
            <a:pPr eaLnBrk="0" hangingPunct="0"/>
            <a:r>
              <a:rPr lang="en-US" sz="1800">
                <a:solidFill>
                  <a:srgbClr val="FFF7C4"/>
                </a:solidFill>
                <a:latin typeface="Arial" charset="0"/>
                <a:ea typeface="ＭＳ Ｐゴシック"/>
                <a:cs typeface="ＭＳ Ｐゴシック"/>
              </a:rPr>
              <a:t>Marine Recreation</a:t>
            </a:r>
          </a:p>
          <a:p>
            <a:pPr eaLnBrk="0" hangingPunct="0"/>
            <a:r>
              <a:rPr lang="en-US" sz="1800">
                <a:solidFill>
                  <a:srgbClr val="FFF7C4"/>
                </a:solidFill>
                <a:latin typeface="Arial" charset="0"/>
                <a:ea typeface="ＭＳ Ｐゴシック"/>
                <a:cs typeface="ＭＳ Ｐゴシック"/>
              </a:rPr>
              <a:t>Renewable Energy</a:t>
            </a:r>
          </a:p>
          <a:p>
            <a:pPr eaLnBrk="0" hangingPunct="0"/>
            <a:r>
              <a:rPr lang="en-US" sz="1800">
                <a:solidFill>
                  <a:srgbClr val="FFF7C4"/>
                </a:solidFill>
                <a:latin typeface="Arial" charset="0"/>
                <a:ea typeface="ＭＳ Ｐゴシック"/>
                <a:cs typeface="ＭＳ Ｐゴシック"/>
              </a:rPr>
              <a:t>Fishing</a:t>
            </a:r>
          </a:p>
          <a:p>
            <a:pPr eaLnBrk="0" hangingPunct="0"/>
            <a:r>
              <a:rPr lang="en-US" sz="1800">
                <a:solidFill>
                  <a:srgbClr val="FFF7C4"/>
                </a:solidFill>
                <a:latin typeface="Arial" charset="0"/>
                <a:ea typeface="ＭＳ Ｐゴシック"/>
                <a:cs typeface="ＭＳ Ｐゴシック"/>
              </a:rPr>
              <a:t>Submarine Cables</a:t>
            </a:r>
          </a:p>
          <a:p>
            <a:pPr eaLnBrk="0" hangingPunct="0"/>
            <a:r>
              <a:rPr lang="en-US" sz="1800">
                <a:solidFill>
                  <a:srgbClr val="FFF7C4"/>
                </a:solidFill>
                <a:latin typeface="Arial" charset="0"/>
                <a:ea typeface="ＭＳ Ｐゴシック"/>
                <a:cs typeface="ＭＳ Ｐゴシック"/>
              </a:rPr>
              <a:t>Dredging &amp; Disposal</a:t>
            </a:r>
          </a:p>
          <a:p>
            <a:pPr eaLnBrk="0" hangingPunct="0"/>
            <a:r>
              <a:rPr lang="en-US" sz="1800">
                <a:solidFill>
                  <a:srgbClr val="FFF7C4"/>
                </a:solidFill>
                <a:latin typeface="Arial" charset="0"/>
                <a:ea typeface="ＭＳ Ｐゴシック"/>
                <a:cs typeface="ＭＳ Ｐゴシック"/>
              </a:rPr>
              <a:t>Conservation</a:t>
            </a:r>
          </a:p>
          <a:p>
            <a:pPr eaLnBrk="0" hangingPunct="0"/>
            <a:r>
              <a:rPr lang="en-US" sz="1800">
                <a:solidFill>
                  <a:srgbClr val="FFF7C4"/>
                </a:solidFill>
                <a:latin typeface="Arial" charset="0"/>
                <a:ea typeface="ＭＳ Ｐゴシック"/>
                <a:cs typeface="ＭＳ Ｐゴシック"/>
              </a:rPr>
              <a:t>Culture</a:t>
            </a:r>
          </a:p>
          <a:p>
            <a:pPr eaLnBrk="0" hangingPunct="0"/>
            <a:r>
              <a:rPr lang="en-US" sz="1800">
                <a:solidFill>
                  <a:srgbClr val="FFF7C4"/>
                </a:solidFill>
                <a:latin typeface="Arial" charset="0"/>
                <a:ea typeface="ＭＳ Ｐゴシック"/>
                <a:cs typeface="ＭＳ Ｐゴシック"/>
              </a:rPr>
              <a:t>Military Activities</a:t>
            </a:r>
          </a:p>
          <a:p>
            <a:pPr eaLnBrk="0" hangingPunct="0"/>
            <a:r>
              <a:rPr lang="en-US" sz="1800">
                <a:solidFill>
                  <a:srgbClr val="FFF7C4"/>
                </a:solidFill>
                <a:latin typeface="Arial" charset="0"/>
                <a:ea typeface="ＭＳ Ｐゴシック"/>
                <a:cs typeface="ＭＳ Ｐゴシック"/>
              </a:rPr>
              <a:t>Navigation &amp; Ports</a:t>
            </a:r>
          </a:p>
          <a:p>
            <a:pPr eaLnBrk="0" hangingPunct="0"/>
            <a:r>
              <a:rPr lang="en-US" sz="1800">
                <a:solidFill>
                  <a:srgbClr val="FFF7C4"/>
                </a:solidFill>
                <a:latin typeface="Arial" charset="0"/>
                <a:ea typeface="ＭＳ Ｐゴシック"/>
                <a:cs typeface="ＭＳ Ｐゴシック"/>
              </a:rPr>
              <a:t>Coastal Defence</a:t>
            </a:r>
          </a:p>
          <a:p>
            <a:pPr eaLnBrk="0" hangingPunct="0"/>
            <a:r>
              <a:rPr lang="en-US" sz="1800">
                <a:solidFill>
                  <a:srgbClr val="FFF7C4"/>
                </a:solidFill>
                <a:latin typeface="Arial" charset="0"/>
                <a:ea typeface="ＭＳ Ｐゴシック"/>
                <a:cs typeface="ＭＳ Ｐゴシック"/>
              </a:rPr>
              <a:t>Oil &amp;Gas</a:t>
            </a:r>
          </a:p>
        </p:txBody>
      </p:sp>
      <p:sp>
        <p:nvSpPr>
          <p:cNvPr id="30728" name="Text Box 11"/>
          <p:cNvSpPr txBox="1">
            <a:spLocks noChangeArrowheads="1"/>
          </p:cNvSpPr>
          <p:nvPr/>
        </p:nvSpPr>
        <p:spPr bwMode="auto">
          <a:xfrm>
            <a:off x="7185025" y="5651500"/>
            <a:ext cx="1235075" cy="274638"/>
          </a:xfrm>
          <a:prstGeom prst="rect">
            <a:avLst/>
          </a:prstGeom>
          <a:noFill/>
          <a:ln w="9525">
            <a:noFill/>
            <a:miter lim="800000"/>
            <a:headEnd/>
            <a:tailEnd/>
          </a:ln>
        </p:spPr>
        <p:txBody>
          <a:bodyPr wrap="none">
            <a:spAutoFit/>
          </a:bodyPr>
          <a:lstStyle/>
          <a:p>
            <a:pPr eaLnBrk="0" hangingPunct="0"/>
            <a:r>
              <a:rPr lang="en-US" sz="1200">
                <a:solidFill>
                  <a:srgbClr val="FFF7C4"/>
                </a:solidFill>
                <a:latin typeface="Arial" charset="0"/>
                <a:ea typeface="ＭＳ Ｐゴシック"/>
                <a:cs typeface="ＭＳ Ｐゴシック"/>
              </a:rPr>
              <a:t>(Weaver, 2008)</a:t>
            </a:r>
          </a:p>
        </p:txBody>
      </p:sp>
      <p:sp>
        <p:nvSpPr>
          <p:cNvPr id="230412" name="Rectangle 12"/>
          <p:cNvSpPr>
            <a:spLocks noChangeArrowheads="1"/>
          </p:cNvSpPr>
          <p:nvPr/>
        </p:nvSpPr>
        <p:spPr bwMode="auto">
          <a:xfrm>
            <a:off x="495300" y="5843588"/>
            <a:ext cx="8402638" cy="457200"/>
          </a:xfrm>
          <a:prstGeom prst="rect">
            <a:avLst/>
          </a:prstGeom>
          <a:noFill/>
          <a:ln w="9525">
            <a:noFill/>
            <a:miter lim="800000"/>
            <a:headEnd/>
            <a:tailEnd/>
          </a:ln>
        </p:spPr>
        <p:txBody>
          <a:bodyPr>
            <a:spAutoFit/>
          </a:bodyPr>
          <a:lstStyle/>
          <a:p>
            <a:pPr algn="ctr" eaLnBrk="0" hangingPunct="0"/>
            <a:r>
              <a:rPr lang="en-US" sz="2400">
                <a:solidFill>
                  <a:srgbClr val="FFF7C4"/>
                </a:solidFill>
                <a:latin typeface="Arial" charset="0"/>
                <a:ea typeface="ＭＳ Ｐゴシック"/>
                <a:cs typeface="ＭＳ Ｐゴシック"/>
              </a:rPr>
              <a:t>Mapping at a very fine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230410"/>
                                        </p:tgtEl>
                                        <p:attrNameLst>
                                          <p:attrName>style.visibility</p:attrName>
                                        </p:attrNameLst>
                                      </p:cBhvr>
                                      <p:to>
                                        <p:strVal val="visible"/>
                                      </p:to>
                                    </p:set>
                                  </p:childTnLst>
                                </p:cTn>
                              </p:par>
                            </p:childTnLst>
                          </p:cTn>
                        </p:par>
                        <p:par>
                          <p:cTn id="7" fill="hold">
                            <p:stCondLst>
                              <p:cond delay="11001"/>
                            </p:stCondLst>
                            <p:childTnLst>
                              <p:par>
                                <p:cTn id="8" presetID="1" presetClass="entr" presetSubtype="0" fill="hold" nodeType="afterEffect">
                                  <p:stCondLst>
                                    <p:cond delay="0"/>
                                  </p:stCondLst>
                                  <p:childTnLst>
                                    <p:set>
                                      <p:cBhvr>
                                        <p:cTn id="9" dur="1" fill="hold">
                                          <p:stCondLst>
                                            <p:cond delay="0"/>
                                          </p:stCondLst>
                                        </p:cTn>
                                        <p:tgtEl>
                                          <p:spTgt spid="23040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0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0" grpId="0"/>
      <p:bldP spid="230412" grpId="0"/>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5798</TotalTime>
  <Words>2507</Words>
  <Application>Microsoft PowerPoint</Application>
  <PresentationFormat>On-screen Show (4:3)</PresentationFormat>
  <Paragraphs>445</Paragraphs>
  <Slides>30</Slides>
  <Notes>30</Notes>
  <HiddenSlides>0</HiddenSlides>
  <MMClips>0</MMClips>
  <ScaleCrop>false</ScaleCrop>
  <HeadingPairs>
    <vt:vector size="6" baseType="variant">
      <vt:variant>
        <vt:lpstr>Fonts Used</vt:lpstr>
      </vt:variant>
      <vt:variant>
        <vt:i4>9</vt:i4>
      </vt:variant>
      <vt:variant>
        <vt:lpstr>Design Template</vt:lpstr>
      </vt:variant>
      <vt:variant>
        <vt:i4>1</vt:i4>
      </vt:variant>
      <vt:variant>
        <vt:lpstr>Slide Titles</vt:lpstr>
      </vt:variant>
      <vt:variant>
        <vt:i4>30</vt:i4>
      </vt:variant>
    </vt:vector>
  </HeadingPairs>
  <TitlesOfParts>
    <vt:vector size="40" baseType="lpstr">
      <vt:lpstr>Times</vt:lpstr>
      <vt:lpstr>Arial</vt:lpstr>
      <vt:lpstr>ＭＳ Ｐゴシック</vt:lpstr>
      <vt:lpstr>Times New Roman</vt:lpstr>
      <vt:lpstr>Helvetica</vt:lpstr>
      <vt:lpstr>Century Gothic</vt:lpstr>
      <vt:lpstr>Geneva</vt:lpstr>
      <vt:lpstr>Myriad Pro</vt:lpstr>
      <vt:lpstr>Calibri</vt:lpstr>
      <vt:lpstr>Nouvelle présentation</vt:lpstr>
      <vt:lpstr>Mapping of European sea-beds What for ? With what means ? </vt:lpstr>
      <vt:lpstr>Why is sea-bed mapping important ?</vt:lpstr>
      <vt:lpstr>Records of past sea level and palaeoenvironment</vt:lpstr>
      <vt:lpstr>Geohazards</vt:lpstr>
      <vt:lpstr>Applications to  resources of energy</vt:lpstr>
      <vt:lpstr>Why do we need accurate maps ? (1)</vt:lpstr>
      <vt:lpstr>Why do we need accurate maps ? (2)</vt:lpstr>
      <vt:lpstr>Slide 8</vt:lpstr>
      <vt:lpstr>Marine spatial planning</vt:lpstr>
      <vt:lpstr>Lessons from Geohab Atlas</vt:lpstr>
      <vt:lpstr>Lessons from Geohab Atlas : What for?</vt:lpstr>
      <vt:lpstr>Lessons from Geohab Atlas : which kind of parameters ?</vt:lpstr>
      <vt:lpstr>Lessons from Geohab Atlas : anthropogenic pressure</vt:lpstr>
      <vt:lpstr>Lessons from Geohab Atlas : for who ?</vt:lpstr>
      <vt:lpstr>Where should the Directives be applied ? (1)</vt:lpstr>
      <vt:lpstr>Where should the Directives be applied ? (2)</vt:lpstr>
      <vt:lpstr>The tools</vt:lpstr>
      <vt:lpstr>MultiBeam EchoSounder (MBES)</vt:lpstr>
      <vt:lpstr>Evolution of MBES</vt:lpstr>
      <vt:lpstr>The products</vt:lpstr>
      <vt:lpstr>Details of MBES</vt:lpstr>
      <vt:lpstr>Geomorphological classification from MBES (1)</vt:lpstr>
      <vt:lpstr>Geomorphological classification from MBES (2)</vt:lpstr>
      <vt:lpstr>Performance versus frequency</vt:lpstr>
      <vt:lpstr>Assessment of effort needed</vt:lpstr>
      <vt:lpstr>National projects</vt:lpstr>
      <vt:lpstr>Where are the gaps ?</vt:lpstr>
      <vt:lpstr>European initiatives</vt:lpstr>
      <vt:lpstr>Mapping of sea-beds: an European project ?</vt:lpstr>
      <vt:lpstr>Many reasons for sea-bed mapping Deadlines are close and the gap is on continental shelf Sea data acquisition is a very slow process</vt:lpstr>
    </vt:vector>
  </TitlesOfParts>
  <Company>Ifremer Géosciences Marines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Cartographie du plateau continental</dc:title>
  <dc:creator>Jean-François Bourillet</dc:creator>
  <cp:lastModifiedBy>lebouga</cp:lastModifiedBy>
  <cp:revision>300</cp:revision>
  <cp:lastPrinted>2011-06-01T15:49:48Z</cp:lastPrinted>
  <dcterms:created xsi:type="dcterms:W3CDTF">2008-05-07T12:00:36Z</dcterms:created>
  <dcterms:modified xsi:type="dcterms:W3CDTF">2011-06-07T14:48:22Z</dcterms:modified>
</cp:coreProperties>
</file>