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5" r:id="rId4"/>
    <p:sldId id="300" r:id="rId5"/>
    <p:sldId id="304" r:id="rId6"/>
    <p:sldId id="306" r:id="rId7"/>
    <p:sldId id="303" r:id="rId8"/>
    <p:sldId id="307" r:id="rId9"/>
    <p:sldId id="278" r:id="rId10"/>
    <p:sldId id="29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5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18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76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58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91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20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8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6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26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0A3D-62F3-46EA-BE7C-DA3470DCF6FD}" type="datetimeFigureOut">
              <a:rPr lang="en-GB" smtClean="0"/>
              <a:t>02/10/2015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A268-A748-4996-98B3-C2B257B60D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69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28192"/>
          </a:xfrm>
          <a:gradFill flip="none" rotWithShape="1">
            <a:gsLst>
              <a:gs pos="0">
                <a:srgbClr val="03D4A8">
                  <a:lumMod val="72000"/>
                  <a:lumOff val="28000"/>
                </a:srgbClr>
              </a:gs>
              <a:gs pos="33000">
                <a:srgbClr val="2ED8E2"/>
              </a:gs>
              <a:gs pos="67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Wave and tidal demonstration projects - Technology risk “Insurance”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4747A"/>
                </a:solidFill>
              </a:rPr>
              <a:t>October 2015</a:t>
            </a:r>
          </a:p>
          <a:p>
            <a:endParaRPr lang="en-GB" dirty="0">
              <a:solidFill>
                <a:srgbClr val="04747A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Michael Bullock – September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3063" y="5013176"/>
            <a:ext cx="2161032" cy="58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8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Next Steps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2754" y="1631754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Indication of interest;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Refine variables to identify bottom line gaps – limits, duration, benchmark versus offshore wind, level of availability needed (difference between 95% and 75%)… liaise with financiers, reinsurers, developers, OEM’s;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Refine business plan: detailed structure, definitions of heads of cover, criteria etc.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100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Any Questions?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2754" y="1700808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pPr algn="ctr"/>
            <a:r>
              <a:rPr lang="en-GB" sz="2800" dirty="0" smtClean="0"/>
              <a:t>Michael Bullock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mjb@renewablerisk.com</a:t>
            </a:r>
          </a:p>
        </p:txBody>
      </p:sp>
    </p:spTree>
    <p:extLst>
      <p:ext uri="{BB962C8B-B14F-4D97-AF65-F5344CB8AC3E}">
        <p14:creationId xmlns:p14="http://schemas.microsoft.com/office/powerpoint/2010/main" val="104816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Issues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2754" y="163175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Prior operating data is very limited;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OEM power curve &amp; availability warranties limited or non-existent;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Insurance excludes machinery breakdown / defect;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Technology </a:t>
            </a:r>
            <a:r>
              <a:rPr lang="en-GB" sz="2800" dirty="0"/>
              <a:t>risk </a:t>
            </a:r>
            <a:r>
              <a:rPr lang="en-GB" sz="2800" dirty="0" smtClean="0"/>
              <a:t>mainly falls on </a:t>
            </a:r>
            <a:r>
              <a:rPr lang="en-GB" sz="2800" dirty="0"/>
              <a:t>project </a:t>
            </a:r>
            <a:r>
              <a:rPr lang="en-GB" sz="2800" dirty="0" smtClean="0"/>
              <a:t>developers with limited balance sheets;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Equity investment harder to attract, commercial project finance harder still.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918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0550"/>
            <a:ext cx="7596336" cy="5697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8052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Source:www.aquaret.com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923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Example tidal project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2754" y="163175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Insurance ex. defect and machinery breakdown;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Some power curve / parts warranties, risks shared on intervention cost, no availability warranty;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Period of continuous running prior handover;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Interventions balance: vessel costs v revenue;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Agreements on spares holdings;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Project contingency funds topped up from revenue;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Liquidated damages on performance etc.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Phase 2 broader warranties and insurance?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9568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18" y="159650"/>
            <a:ext cx="7499176" cy="56243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58052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Source:www.aquaret.com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903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Potential solution and scale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2754" y="163175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Fund providing insurance “wrap” for demo projects;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Insured events </a:t>
            </a:r>
            <a:r>
              <a:rPr lang="en-GB" sz="2800" dirty="0"/>
              <a:t>just to “plug the </a:t>
            </a:r>
            <a:r>
              <a:rPr lang="en-GB" sz="2800" dirty="0" smtClean="0"/>
              <a:t>gaps”, potentially including decommissioning;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Captive reinsurer using well rated insurer “front”;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Gradual ability to add capacity via reinsurance;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Charge premium (&amp; claw back losses?) and recycle funds as individual projects mature;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Limit per project </a:t>
            </a:r>
            <a:r>
              <a:rPr lang="en-GB" sz="2800" dirty="0" err="1" smtClean="0"/>
              <a:t>t.b.a</a:t>
            </a:r>
            <a:r>
              <a:rPr lang="en-GB" sz="2800" dirty="0" smtClean="0"/>
              <a:t>., e.g.&lt; €20m “notional”;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Maximum fund capital requirement e.g. </a:t>
            </a:r>
            <a:r>
              <a:rPr lang="en-GB" sz="2800" smtClean="0"/>
              <a:t>€</a:t>
            </a:r>
            <a:r>
              <a:rPr lang="en-GB" sz="2800" smtClean="0"/>
              <a:t>50-70m</a:t>
            </a:r>
            <a:r>
              <a:rPr lang="en-GB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Duration 3 - 5 years per project -  Rollovers?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367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Availability risk sharing mechanism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0024" y="2396387"/>
            <a:ext cx="5082643" cy="1202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90% of revenue shortfalls Insured by Risk Fund for availability  below 95% down to the retained availability level per year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605699" y="2396387"/>
            <a:ext cx="936104" cy="12024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10% Co-insured by OEM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605699" y="1883909"/>
            <a:ext cx="6026968" cy="5124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Retained by Project developer / financier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13920" y="3598818"/>
            <a:ext cx="6018747" cy="27825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RETAINED AVAILABILITY LEVEL (REL):  Self-insured by OEM  100% for the amount by which availability drops below this point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59632" y="3598818"/>
            <a:ext cx="1008112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59632" y="2396387"/>
            <a:ext cx="1008112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56490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Insured “tranche” above REL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717032"/>
            <a:ext cx="1882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 rises through time, e.g. Y1: 75%, Y2 80%, Y3 85% etc.</a:t>
            </a:r>
          </a:p>
          <a:p>
            <a:r>
              <a:rPr lang="en-GB" dirty="0" smtClean="0"/>
              <a:t>Insured tranche reduces: Y1 90% of 20%, Y2 90% of 15%, Y3 90% of 10%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Possible due diligence requirements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2754" y="163175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Earlier ”successful” full scale prototype in comparable environment / conditions;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Handover criteria;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Spares assessed v. MTBF and lead times to replace;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Link to reliability studies via test centres etc.;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Contractual assessment: penalties, SLA’s, length of warranties etc.;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Project contingency levels and top-up mechanisms;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Agreed intervention procedures.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7956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19A6AE"/>
              </a:gs>
              <a:gs pos="100000">
                <a:srgbClr val="04747A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Benefits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6062" y="6356350"/>
            <a:ext cx="1030288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chael\Documents\WWA and RRA business plans\RRA 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063" y="6309320"/>
            <a:ext cx="103028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23F-A01B-48A0-97C6-B5E17EC551E8}" type="slidenum">
              <a:rPr lang="en-GB" smtClean="0"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5776-6270-4C86-BF9B-E9682D3D3727}" type="datetime1">
              <a:rPr lang="en-GB" smtClean="0"/>
              <a:t>02/10/2015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2754" y="163175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Structuring mitigates risk e.g. of loan guarantees;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Criteria act as guideline for financial, contracting and spares strategies;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Risk sharing mechanisms keep all parties involved to appropriate levels;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Initial risk capital can stimulate other risk bearing capital and reinsurance;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Risk bearing structure leverages much greater amount of equity investment and project finance.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0702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541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Wave and tidal demonstration projects - Technology risk “Insurance”</vt:lpstr>
      <vt:lpstr>The Issues</vt:lpstr>
      <vt:lpstr>PowerPoint Presentation</vt:lpstr>
      <vt:lpstr>Example tidal project</vt:lpstr>
      <vt:lpstr>PowerPoint Presentation</vt:lpstr>
      <vt:lpstr>Potential solution and scale</vt:lpstr>
      <vt:lpstr>Availability risk sharing mechanism</vt:lpstr>
      <vt:lpstr>Possible due diligence requirements</vt:lpstr>
      <vt:lpstr>Benefits</vt:lpstr>
      <vt:lpstr>Next Steps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Risk in Offshore Construction</dc:title>
  <dc:creator>Michael Bullock</dc:creator>
  <cp:lastModifiedBy>Michael Bullock</cp:lastModifiedBy>
  <cp:revision>81</cp:revision>
  <dcterms:created xsi:type="dcterms:W3CDTF">2014-02-03T12:06:04Z</dcterms:created>
  <dcterms:modified xsi:type="dcterms:W3CDTF">2015-10-02T14:12:01Z</dcterms:modified>
</cp:coreProperties>
</file>