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85" r:id="rId3"/>
    <p:sldId id="267" r:id="rId4"/>
    <p:sldId id="268" r:id="rId5"/>
    <p:sldId id="293" r:id="rId6"/>
    <p:sldId id="269" r:id="rId7"/>
    <p:sldId id="270" r:id="rId8"/>
    <p:sldId id="292" r:id="rId9"/>
    <p:sldId id="295" r:id="rId10"/>
    <p:sldId id="296" r:id="rId11"/>
    <p:sldId id="297" r:id="rId12"/>
    <p:sldId id="264" r:id="rId13"/>
    <p:sldId id="298" r:id="rId14"/>
    <p:sldId id="272" r:id="rId15"/>
    <p:sldId id="286" r:id="rId16"/>
    <p:sldId id="258" r:id="rId17"/>
    <p:sldId id="259" r:id="rId18"/>
    <p:sldId id="283" r:id="rId19"/>
    <p:sldId id="273" r:id="rId20"/>
    <p:sldId id="280" r:id="rId21"/>
    <p:sldId id="294" r:id="rId22"/>
    <p:sldId id="274" r:id="rId23"/>
    <p:sldId id="287" r:id="rId24"/>
    <p:sldId id="275" r:id="rId25"/>
    <p:sldId id="299" r:id="rId26"/>
    <p:sldId id="279" r:id="rId27"/>
    <p:sldId id="284"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5230" autoAdjust="0"/>
  </p:normalViewPr>
  <p:slideViewPr>
    <p:cSldViewPr>
      <p:cViewPr>
        <p:scale>
          <a:sx n="66" d="100"/>
          <a:sy n="66" d="100"/>
        </p:scale>
        <p:origin x="-140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2DC0E3F-8DF1-4881-BA43-F317DA2C1760}" type="datetimeFigureOut">
              <a:rPr kumimoji="1" lang="ja-JP" altLang="en-US" smtClean="0"/>
              <a:t>2011/9/30</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6B05CEF0-6F81-4B96-9658-0147D2643DBE}" type="slidenum">
              <a:rPr kumimoji="1" lang="ja-JP" altLang="en-US" smtClean="0"/>
              <a:t>‹#›</a:t>
            </a:fld>
            <a:endParaRPr kumimoji="1" lang="ja-JP" altLang="en-US"/>
          </a:p>
        </p:txBody>
      </p:sp>
    </p:spTree>
    <p:extLst>
      <p:ext uri="{BB962C8B-B14F-4D97-AF65-F5344CB8AC3E}">
        <p14:creationId xmlns:p14="http://schemas.microsoft.com/office/powerpoint/2010/main" val="1381108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9DB3EA0-7256-4E0C-8E8E-1FE54E8D5E27}" type="datetimeFigureOut">
              <a:rPr kumimoji="1" lang="ja-JP" altLang="en-US" smtClean="0"/>
              <a:pPr/>
              <a:t>2011/9/30</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12A7C47-BD24-49D4-8DF0-12067A7251D4}" type="slidenum">
              <a:rPr kumimoji="1" lang="ja-JP" altLang="en-US" smtClean="0"/>
              <a:pPr/>
              <a:t>‹#›</a:t>
            </a:fld>
            <a:endParaRPr kumimoji="1" lang="ja-JP" altLang="en-US"/>
          </a:p>
        </p:txBody>
      </p:sp>
    </p:spTree>
    <p:extLst>
      <p:ext uri="{BB962C8B-B14F-4D97-AF65-F5344CB8AC3E}">
        <p14:creationId xmlns:p14="http://schemas.microsoft.com/office/powerpoint/2010/main" val="12471441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892FEDD2-4820-4A86-A056-2C6FFACA2409}" type="datetimeFigureOut">
              <a:rPr kumimoji="1" lang="ja-JP" altLang="en-US" smtClean="0"/>
              <a:pPr/>
              <a:t>2011/9/30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49CC0A6-0649-4B17-970E-2A190A435B8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EDD2-4820-4A86-A056-2C6FFACA2409}" type="datetimeFigureOut">
              <a:rPr kumimoji="1" lang="ja-JP" altLang="en-US" smtClean="0"/>
              <a:pPr/>
              <a:t>2011/9/30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9CC0A6-0649-4B17-970E-2A190A435B8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To Secure the Safety of Fishery Products</a:t>
            </a:r>
            <a:endParaRPr kumimoji="1" lang="ja-JP" altLang="en-US" dirty="0"/>
          </a:p>
        </p:txBody>
      </p:sp>
      <p:sp>
        <p:nvSpPr>
          <p:cNvPr id="3" name="サブタイトル 2"/>
          <p:cNvSpPr>
            <a:spLocks noGrp="1"/>
          </p:cNvSpPr>
          <p:nvPr>
            <p:ph type="subTitle" idx="1"/>
          </p:nvPr>
        </p:nvSpPr>
        <p:spPr>
          <a:xfrm>
            <a:off x="1371600" y="4556720"/>
            <a:ext cx="6400800" cy="1752600"/>
          </a:xfrm>
        </p:spPr>
        <p:txBody>
          <a:bodyPr/>
          <a:lstStyle/>
          <a:p>
            <a:r>
              <a:rPr kumimoji="1" lang="en-US" altLang="ja-JP" dirty="0" err="1" smtClean="0"/>
              <a:t>Joji</a:t>
            </a:r>
            <a:r>
              <a:rPr kumimoji="1" lang="en-US" altLang="ja-JP" dirty="0" smtClean="0"/>
              <a:t> </a:t>
            </a:r>
            <a:r>
              <a:rPr kumimoji="1" lang="en-US" altLang="ja-JP" dirty="0" err="1" smtClean="0"/>
              <a:t>Morishita</a:t>
            </a:r>
            <a:endParaRPr kumimoji="1" lang="en-US" altLang="ja-JP" dirty="0" smtClean="0"/>
          </a:p>
          <a:p>
            <a:r>
              <a:rPr lang="en-US" altLang="ja-JP" dirty="0" smtClean="0"/>
              <a:t>Fisheries Agency of Japan</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2770"/>
            <a:ext cx="6937273" cy="601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971600" y="6047747"/>
            <a:ext cx="6696744" cy="646331"/>
          </a:xfrm>
          <a:prstGeom prst="rect">
            <a:avLst/>
          </a:prstGeom>
          <a:noFill/>
        </p:spPr>
        <p:txBody>
          <a:bodyPr wrap="square" rtlCol="0">
            <a:spAutoFit/>
          </a:bodyPr>
          <a:lstStyle/>
          <a:p>
            <a:r>
              <a:rPr kumimoji="1" lang="en-US" altLang="ja-JP" dirty="0" smtClean="0"/>
              <a:t>WCPFC area – Distribution of Purse </a:t>
            </a:r>
            <a:r>
              <a:rPr kumimoji="1" lang="en-US" altLang="ja-JP" dirty="0" err="1" smtClean="0"/>
              <a:t>Sein</a:t>
            </a:r>
            <a:r>
              <a:rPr kumimoji="1" lang="en-US" altLang="ja-JP" dirty="0" smtClean="0"/>
              <a:t> Catch</a:t>
            </a:r>
          </a:p>
          <a:p>
            <a:r>
              <a:rPr lang="en-US" altLang="ja-JP" dirty="0" smtClean="0"/>
              <a:t>(WCPFC: Tuna Fishery Year book 2009)</a:t>
            </a:r>
            <a:endParaRPr kumimoji="1" lang="ja-JP" altLang="en-US" dirty="0"/>
          </a:p>
        </p:txBody>
      </p:sp>
    </p:spTree>
    <p:extLst>
      <p:ext uri="{BB962C8B-B14F-4D97-AF65-F5344CB8AC3E}">
        <p14:creationId xmlns:p14="http://schemas.microsoft.com/office/powerpoint/2010/main" val="2069677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2242"/>
            <a:ext cx="6984776" cy="6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971600" y="6047747"/>
            <a:ext cx="6696744" cy="646331"/>
          </a:xfrm>
          <a:prstGeom prst="rect">
            <a:avLst/>
          </a:prstGeom>
          <a:noFill/>
        </p:spPr>
        <p:txBody>
          <a:bodyPr wrap="square" rtlCol="0">
            <a:spAutoFit/>
          </a:bodyPr>
          <a:lstStyle/>
          <a:p>
            <a:r>
              <a:rPr kumimoji="1" lang="en-US" altLang="ja-JP" dirty="0" smtClean="0"/>
              <a:t>WCPFC area – Distribution of Pole-and-line Catch</a:t>
            </a:r>
          </a:p>
          <a:p>
            <a:r>
              <a:rPr lang="en-US" altLang="ja-JP" dirty="0" smtClean="0"/>
              <a:t>(WCPFC: Tuna Fishery Year book 2009)</a:t>
            </a:r>
            <a:endParaRPr kumimoji="1" lang="ja-JP" altLang="en-US" dirty="0"/>
          </a:p>
        </p:txBody>
      </p:sp>
    </p:spTree>
    <p:extLst>
      <p:ext uri="{BB962C8B-B14F-4D97-AF65-F5344CB8AC3E}">
        <p14:creationId xmlns:p14="http://schemas.microsoft.com/office/powerpoint/2010/main" val="2128186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107504" y="188640"/>
            <a:ext cx="4416491" cy="3312368"/>
          </a:xfrm>
          <a:prstGeom prst="rect">
            <a:avLst/>
          </a:prstGeom>
          <a:noFill/>
          <a:ln w="9525">
            <a:noFill/>
            <a:miter lim="800000"/>
            <a:headEnd/>
            <a:tailEnd/>
          </a:ln>
        </p:spPr>
      </p:pic>
      <p:pic>
        <p:nvPicPr>
          <p:cNvPr id="3" name="Picture 2"/>
          <p:cNvPicPr>
            <a:picLocks noChangeAspect="1" noChangeArrowheads="1"/>
          </p:cNvPicPr>
          <p:nvPr/>
        </p:nvPicPr>
        <p:blipFill>
          <a:blip r:embed="rId3"/>
          <a:srcRect/>
          <a:stretch>
            <a:fillRect/>
          </a:stretch>
        </p:blipFill>
        <p:spPr bwMode="auto">
          <a:xfrm>
            <a:off x="4644008" y="188640"/>
            <a:ext cx="4414858" cy="3312368"/>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107504" y="3573016"/>
            <a:ext cx="4381042" cy="3284984"/>
          </a:xfrm>
          <a:prstGeom prst="rect">
            <a:avLst/>
          </a:prstGeom>
          <a:noFill/>
          <a:ln w="9525">
            <a:noFill/>
            <a:miter lim="800000"/>
            <a:headEnd/>
            <a:tailEnd/>
          </a:ln>
        </p:spPr>
      </p:pic>
      <p:sp>
        <p:nvSpPr>
          <p:cNvPr id="6" name="テキスト ボックス 5"/>
          <p:cNvSpPr txBox="1"/>
          <p:nvPr/>
        </p:nvSpPr>
        <p:spPr>
          <a:xfrm>
            <a:off x="4644008" y="4221088"/>
            <a:ext cx="4320480" cy="1938992"/>
          </a:xfrm>
          <a:prstGeom prst="rect">
            <a:avLst/>
          </a:prstGeom>
          <a:noFill/>
        </p:spPr>
        <p:txBody>
          <a:bodyPr wrap="square" rtlCol="0">
            <a:spAutoFit/>
          </a:bodyPr>
          <a:lstStyle/>
          <a:p>
            <a:r>
              <a:rPr lang="en-US" altLang="ja-JP" sz="2400" dirty="0" smtClean="0"/>
              <a:t>-</a:t>
            </a:r>
            <a:r>
              <a:rPr kumimoji="1" lang="en-US" altLang="ja-JP" sz="2400" dirty="0" smtClean="0"/>
              <a:t>Germanium Semiconductor</a:t>
            </a:r>
          </a:p>
          <a:p>
            <a:r>
              <a:rPr kumimoji="1" lang="en-US" altLang="ja-JP" sz="2400" dirty="0" smtClean="0"/>
              <a:t>  Detector</a:t>
            </a:r>
          </a:p>
          <a:p>
            <a:r>
              <a:rPr kumimoji="1" lang="en-US" altLang="ja-JP" sz="2400" dirty="0" smtClean="0"/>
              <a:t>-300g ~400g</a:t>
            </a:r>
          </a:p>
          <a:p>
            <a:r>
              <a:rPr lang="en-US" altLang="ja-JP" sz="2400" dirty="0" smtClean="0"/>
              <a:t>-2,000 seconds</a:t>
            </a:r>
          </a:p>
          <a:p>
            <a:endParaRPr kumimoji="1" lang="ja-JP" alt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868958"/>
          </a:xfrm>
        </p:spPr>
        <p:txBody>
          <a:bodyPr/>
          <a:lstStyle/>
          <a:p>
            <a:r>
              <a:rPr kumimoji="1" lang="en-US" altLang="ja-JP" dirty="0" smtClean="0"/>
              <a:t>Following points will be explained:</a:t>
            </a:r>
            <a:endParaRPr kumimoji="1" lang="ja-JP" altLang="en-US" dirty="0"/>
          </a:p>
        </p:txBody>
      </p:sp>
      <p:sp>
        <p:nvSpPr>
          <p:cNvPr id="3" name="コンテンツ プレースホルダー 2"/>
          <p:cNvSpPr>
            <a:spLocks noGrp="1"/>
          </p:cNvSpPr>
          <p:nvPr>
            <p:ph idx="1"/>
          </p:nvPr>
        </p:nvSpPr>
        <p:spPr>
          <a:xfrm>
            <a:off x="467544" y="1124744"/>
            <a:ext cx="8229600" cy="5184576"/>
          </a:xfrm>
        </p:spPr>
        <p:txBody>
          <a:bodyPr>
            <a:normAutofit fontScale="85000" lnSpcReduction="10000"/>
          </a:bodyPr>
          <a:lstStyle/>
          <a:p>
            <a:r>
              <a:rPr lang="en-US" altLang="ja-JP" dirty="0" smtClean="0"/>
              <a:t>The monitoring results have been publicized through the website of FAJ.</a:t>
            </a:r>
            <a:endParaRPr kumimoji="1" lang="en-US" altLang="ja-JP" dirty="0" smtClean="0"/>
          </a:p>
          <a:p>
            <a:r>
              <a:rPr kumimoji="1" lang="en-US" altLang="ja-JP" dirty="0" smtClean="0"/>
              <a:t>Samples of marine species that exceed the provisional regulatory values </a:t>
            </a:r>
            <a:r>
              <a:rPr lang="en-US" altLang="ja-JP" dirty="0" smtClean="0"/>
              <a:t>were caught in ONLY coastal areas of </a:t>
            </a:r>
            <a:r>
              <a:rPr kumimoji="1" lang="en-US" altLang="ja-JP" dirty="0" smtClean="0"/>
              <a:t>Fukushima (northern-Ibaraki is the only exception (6 Japanese </a:t>
            </a:r>
            <a:r>
              <a:rPr kumimoji="1" lang="en-US" altLang="ja-JP" dirty="0" err="1" smtClean="0"/>
              <a:t>sandlance</a:t>
            </a:r>
            <a:r>
              <a:rPr kumimoji="1" lang="en-US" altLang="ja-JP" dirty="0" smtClean="0"/>
              <a:t> </a:t>
            </a:r>
            <a:r>
              <a:rPr lang="en-US" altLang="ja-JP" dirty="0" smtClean="0"/>
              <a:t>and 1 Brown </a:t>
            </a:r>
            <a:r>
              <a:rPr lang="en-US" altLang="ja-JP" dirty="0" err="1" smtClean="0"/>
              <a:t>hakeling</a:t>
            </a:r>
            <a:r>
              <a:rPr kumimoji="1" lang="en-US" altLang="ja-JP" dirty="0" smtClean="0"/>
              <a:t>))</a:t>
            </a:r>
            <a:r>
              <a:rPr lang="en-US" altLang="ja-JP" dirty="0" smtClean="0"/>
              <a:t>.</a:t>
            </a:r>
            <a:endParaRPr lang="en-US" altLang="ja-JP" dirty="0"/>
          </a:p>
          <a:p>
            <a:r>
              <a:rPr lang="en-US" altLang="ja-JP" dirty="0"/>
              <a:t>No fishing activities have been conducted in coastal area of </a:t>
            </a:r>
            <a:r>
              <a:rPr lang="en-US" altLang="ja-JP" dirty="0" smtClean="0"/>
              <a:t>Fukushima, </a:t>
            </a:r>
            <a:r>
              <a:rPr lang="en-US" altLang="ja-JP" dirty="0"/>
              <a:t>and N</a:t>
            </a:r>
            <a:r>
              <a:rPr lang="en-US" altLang="ja-JP" dirty="0" smtClean="0"/>
              <a:t>o bottom trawler is operating in northern </a:t>
            </a:r>
            <a:r>
              <a:rPr lang="en-US" altLang="ja-JP" dirty="0"/>
              <a:t>Ibaraki</a:t>
            </a:r>
            <a:r>
              <a:rPr lang="en-US" altLang="ja-JP" dirty="0" smtClean="0"/>
              <a:t>.</a:t>
            </a:r>
          </a:p>
          <a:p>
            <a:r>
              <a:rPr lang="en-US" altLang="ja-JP" dirty="0"/>
              <a:t>The number of monitoring samples have been increasing. On the other hand, the proportion of samples exceed the provisional regulatory values has been decreasing.  </a:t>
            </a:r>
            <a:endParaRPr lang="en-US" altLang="ja-JP" dirty="0" smtClean="0"/>
          </a:p>
          <a:p>
            <a:pPr marL="0" indent="0">
              <a:buNone/>
            </a:pPr>
            <a:endParaRPr lang="en-US" altLang="ja-JP" dirty="0" smtClean="0"/>
          </a:p>
          <a:p>
            <a:endParaRPr lang="en-US" altLang="ja-JP" dirty="0"/>
          </a:p>
        </p:txBody>
      </p:sp>
    </p:spTree>
    <p:extLst>
      <p:ext uri="{BB962C8B-B14F-4D97-AF65-F5344CB8AC3E}">
        <p14:creationId xmlns:p14="http://schemas.microsoft.com/office/powerpoint/2010/main" val="1623636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95536" y="6381328"/>
            <a:ext cx="5688632" cy="338554"/>
          </a:xfrm>
          <a:prstGeom prst="rect">
            <a:avLst/>
          </a:prstGeom>
          <a:noFill/>
        </p:spPr>
        <p:txBody>
          <a:bodyPr wrap="square" rtlCol="0">
            <a:spAutoFit/>
          </a:bodyPr>
          <a:lstStyle/>
          <a:p>
            <a:r>
              <a:rPr lang="en-US" altLang="ja-JP" sz="1600" dirty="0"/>
              <a:t>http://www.jfa.maff.go.jp/e/q_a/index.html</a:t>
            </a:r>
            <a:endParaRPr kumimoji="1"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2" y="476672"/>
            <a:ext cx="909344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srcRect/>
          <a:stretch>
            <a:fillRect/>
          </a:stretch>
        </p:blipFill>
        <p:spPr bwMode="auto">
          <a:xfrm>
            <a:off x="28803" y="476671"/>
            <a:ext cx="9079701" cy="567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788024" y="5890046"/>
            <a:ext cx="3888432" cy="923330"/>
          </a:xfrm>
          <a:prstGeom prst="rect">
            <a:avLst/>
          </a:prstGeom>
          <a:noFill/>
        </p:spPr>
        <p:txBody>
          <a:bodyPr wrap="square" rtlCol="0">
            <a:spAutoFit/>
          </a:bodyPr>
          <a:lstStyle/>
          <a:p>
            <a:r>
              <a:rPr lang="en-US" altLang="ja-JP" dirty="0" smtClean="0"/>
              <a:t>Fisheries Agency of Japan http</a:t>
            </a:r>
            <a:r>
              <a:rPr lang="en-US" altLang="ja-JP" dirty="0"/>
              <a:t>://www.jfa.maff.go.jp/j/kakou/kensa/pdf/eigoban_chizu20110909.pdf</a:t>
            </a:r>
            <a:endParaRPr kumimoji="1" lang="ja-JP" altLang="en-US" dirty="0"/>
          </a:p>
        </p:txBody>
      </p:sp>
      <p:pic>
        <p:nvPicPr>
          <p:cNvPr id="2079"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 y="35831"/>
            <a:ext cx="4786334" cy="680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4"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88024" cy="6882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1" name="Picture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9" y="0"/>
            <a:ext cx="921314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fontScale="90000"/>
          </a:bodyPr>
          <a:lstStyle/>
          <a:p>
            <a:r>
              <a:rPr kumimoji="1" lang="en-US" altLang="ja-JP" dirty="0" smtClean="0"/>
              <a:t>Summary of monitoring Results</a:t>
            </a:r>
            <a:br>
              <a:rPr kumimoji="1" lang="en-US" altLang="ja-JP" dirty="0" smtClean="0"/>
            </a:br>
            <a:r>
              <a:rPr lang="en-US" altLang="ja-JP" sz="3100" dirty="0" smtClean="0"/>
              <a:t>(as of September 26, 2010)</a:t>
            </a:r>
            <a:endParaRPr kumimoji="1" lang="ja-JP" altLang="en-US" sz="3100" dirty="0"/>
          </a:p>
        </p:txBody>
      </p:sp>
      <p:sp>
        <p:nvSpPr>
          <p:cNvPr id="3" name="コンテンツ プレースホルダ 2"/>
          <p:cNvSpPr>
            <a:spLocks noGrp="1"/>
          </p:cNvSpPr>
          <p:nvPr>
            <p:ph idx="1"/>
          </p:nvPr>
        </p:nvSpPr>
        <p:spPr>
          <a:xfrm>
            <a:off x="457200" y="1196752"/>
            <a:ext cx="8229600" cy="5184576"/>
          </a:xfrm>
        </p:spPr>
        <p:txBody>
          <a:bodyPr>
            <a:normAutofit/>
          </a:bodyPr>
          <a:lstStyle/>
          <a:p>
            <a:pPr>
              <a:buFont typeface="Wingdings" pitchFamily="2" charset="2"/>
              <a:buChar char="l"/>
            </a:pPr>
            <a:r>
              <a:rPr kumimoji="1" lang="en-US" altLang="ja-JP" sz="3500" dirty="0" smtClean="0"/>
              <a:t>Saltwater fish 1370 (61*)</a:t>
            </a:r>
          </a:p>
          <a:p>
            <a:pPr marL="0" indent="0">
              <a:buNone/>
            </a:pPr>
            <a:r>
              <a:rPr lang="en-US" altLang="ja-JP" sz="2600" dirty="0" smtClean="0"/>
              <a:t>Japanese </a:t>
            </a:r>
            <a:r>
              <a:rPr lang="en-US" altLang="ja-JP" sz="2600" dirty="0" err="1" smtClean="0"/>
              <a:t>sandlance</a:t>
            </a:r>
            <a:r>
              <a:rPr lang="en-US" altLang="ja-JP" sz="2600" dirty="0" smtClean="0"/>
              <a:t> (12), white bait (4), Fat greenling (9), Brown </a:t>
            </a:r>
            <a:r>
              <a:rPr lang="en-US" altLang="ja-JP" sz="2600" dirty="0" err="1" smtClean="0"/>
              <a:t>hakeling</a:t>
            </a:r>
            <a:r>
              <a:rPr lang="en-US" altLang="ja-JP" sz="2600" dirty="0" smtClean="0"/>
              <a:t> (6), Stone flounder (3), </a:t>
            </a:r>
            <a:r>
              <a:rPr lang="en-US" altLang="ja-JP" sz="2600" dirty="0" err="1" smtClean="0"/>
              <a:t>Goldeye</a:t>
            </a:r>
            <a:r>
              <a:rPr lang="en-US" altLang="ja-JP" sz="2600" dirty="0" smtClean="0"/>
              <a:t> rockfish (2), Rockfish (4), </a:t>
            </a:r>
            <a:r>
              <a:rPr lang="en-US" altLang="ja-JP" sz="2600" dirty="0" err="1" smtClean="0"/>
              <a:t>Ocellate</a:t>
            </a:r>
            <a:r>
              <a:rPr lang="en-US" altLang="ja-JP" sz="2600" dirty="0" smtClean="0"/>
              <a:t> spot skate (12), Slime flounder (1), Olive flounder (3), Marbled flounder (2), </a:t>
            </a:r>
            <a:r>
              <a:rPr lang="en-US" altLang="ja-JP" sz="2600" dirty="0" err="1" smtClean="0"/>
              <a:t>Seabass</a:t>
            </a:r>
            <a:r>
              <a:rPr lang="en-US" altLang="ja-JP" sz="2600" dirty="0" smtClean="0"/>
              <a:t> (1), Black rockfish (1)</a:t>
            </a:r>
            <a:endParaRPr kumimoji="1" lang="en-US" altLang="ja-JP" sz="2600" dirty="0" smtClean="0"/>
          </a:p>
          <a:p>
            <a:pPr>
              <a:buFont typeface="Wingdings" pitchFamily="2" charset="2"/>
              <a:buChar char="l"/>
            </a:pPr>
            <a:r>
              <a:rPr lang="en-US" altLang="ja-JP" sz="3500" dirty="0" smtClean="0"/>
              <a:t>Invertebrates 336(12*)</a:t>
            </a:r>
          </a:p>
          <a:p>
            <a:pPr marL="0" indent="14288">
              <a:buNone/>
            </a:pPr>
            <a:r>
              <a:rPr lang="en-US" altLang="ja-JP" sz="2800" dirty="0" smtClean="0"/>
              <a:t>Mediterranean mussel (1), Surf clam (4), Northern sea urchin (6), Japanese mitten crab (1)</a:t>
            </a:r>
            <a:endParaRPr lang="en-US" altLang="ja-JP" sz="2400" dirty="0" smtClean="0"/>
          </a:p>
          <a:p>
            <a:pPr>
              <a:buNone/>
            </a:pPr>
            <a:endParaRPr lang="en-US" altLang="ja-JP" dirty="0" smtClean="0"/>
          </a:p>
          <a:p>
            <a:pPr>
              <a:buNone/>
            </a:pPr>
            <a:endParaRPr lang="en-US" altLang="ja-JP" dirty="0" smtClean="0"/>
          </a:p>
          <a:p>
            <a:pPr>
              <a:buFont typeface="Wingdings" pitchFamily="2" charset="2"/>
              <a:buChar char="l"/>
            </a:pPr>
            <a:endParaRPr lang="en-US" altLang="ja-JP" dirty="0" smtClean="0"/>
          </a:p>
        </p:txBody>
      </p:sp>
      <p:sp>
        <p:nvSpPr>
          <p:cNvPr id="4" name="Rectangle 1"/>
          <p:cNvSpPr>
            <a:spLocks noChangeArrowheads="1"/>
          </p:cNvSpPr>
          <p:nvPr/>
        </p:nvSpPr>
        <p:spPr bwMode="auto">
          <a:xfrm>
            <a:off x="0" y="6428184"/>
            <a:ext cx="81081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mj-lt"/>
                <a:ea typeface="ＭＳ ゴシック" pitchFamily="49" charset="-128"/>
                <a:cs typeface="Times New Roman" pitchFamily="18" charset="0"/>
              </a:rPr>
              <a:t>(*) Figures in brackets show the number of samples with results exceeding the Provisional Regulatory Values </a:t>
            </a:r>
            <a:endParaRPr kumimoji="1" lang="en-US" altLang="ja-JP" sz="2000" b="0" i="0" u="none" strike="noStrike" cap="none" normalizeH="0" baseline="0" dirty="0" smtClean="0">
              <a:ln>
                <a:noFill/>
              </a:ln>
              <a:solidFill>
                <a:schemeClr val="tx1"/>
              </a:solidFill>
              <a:effectLst/>
              <a:latin typeface="+mj-lt"/>
              <a:ea typeface="ＭＳ Ｐゴシック"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smtClean="0"/>
              <a:t>Contents</a:t>
            </a:r>
            <a:endParaRPr kumimoji="1" lang="ja-JP" altLang="en-US" dirty="0"/>
          </a:p>
        </p:txBody>
      </p:sp>
      <p:sp>
        <p:nvSpPr>
          <p:cNvPr id="3" name="コンテンツ プレースホルダ 2"/>
          <p:cNvSpPr>
            <a:spLocks noGrp="1"/>
          </p:cNvSpPr>
          <p:nvPr>
            <p:ph idx="1"/>
          </p:nvPr>
        </p:nvSpPr>
        <p:spPr/>
        <p:txBody>
          <a:bodyPr/>
          <a:lstStyle/>
          <a:p>
            <a:pPr marL="514350" indent="-514350">
              <a:buFont typeface="+mj-lt"/>
              <a:buAutoNum type="arabicPeriod"/>
            </a:pPr>
            <a:r>
              <a:rPr kumimoji="1" lang="en-US" altLang="ja-JP" dirty="0" smtClean="0"/>
              <a:t>Provisional Regulatory Values</a:t>
            </a:r>
          </a:p>
          <a:p>
            <a:pPr marL="514350" indent="-514350">
              <a:buFont typeface="+mj-lt"/>
              <a:buAutoNum type="arabicPeriod"/>
            </a:pPr>
            <a:r>
              <a:rPr lang="en-US" altLang="ja-JP" dirty="0" smtClean="0"/>
              <a:t>Monitoring of fishery products and its results</a:t>
            </a:r>
          </a:p>
          <a:p>
            <a:pPr marL="514350" indent="-514350">
              <a:buFont typeface="+mj-lt"/>
              <a:buAutoNum type="arabicPeriod"/>
            </a:pPr>
            <a:r>
              <a:rPr lang="en-US" altLang="ja-JP" dirty="0" smtClean="0"/>
              <a:t>Restriction on Fishing Activities and Market Distribution</a:t>
            </a:r>
          </a:p>
          <a:p>
            <a:pPr marL="514350" indent="-514350">
              <a:buFont typeface="+mj-lt"/>
              <a:buAutoNum type="arabicPeriod"/>
            </a:pPr>
            <a:r>
              <a:rPr lang="en-US" altLang="ja-JP" dirty="0" smtClean="0"/>
              <a:t>For Smooth Transaction and Exports to EU</a:t>
            </a:r>
          </a:p>
          <a:p>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Summary of monitoring Results Cont.</a:t>
            </a:r>
            <a:br>
              <a:rPr lang="en-US" altLang="ja-JP" dirty="0" smtClean="0"/>
            </a:br>
            <a:endParaRPr kumimoji="1" lang="ja-JP" altLang="en-US" dirty="0"/>
          </a:p>
        </p:txBody>
      </p:sp>
      <p:sp>
        <p:nvSpPr>
          <p:cNvPr id="3" name="コンテンツ プレースホルダ 2"/>
          <p:cNvSpPr>
            <a:spLocks noGrp="1"/>
          </p:cNvSpPr>
          <p:nvPr>
            <p:ph idx="1"/>
          </p:nvPr>
        </p:nvSpPr>
        <p:spPr>
          <a:xfrm>
            <a:off x="457200" y="1600201"/>
            <a:ext cx="8229600" cy="3989040"/>
          </a:xfrm>
        </p:spPr>
        <p:txBody>
          <a:bodyPr>
            <a:normAutofit fontScale="85000" lnSpcReduction="20000"/>
          </a:bodyPr>
          <a:lstStyle/>
          <a:p>
            <a:pPr>
              <a:buFont typeface="Wingdings" pitchFamily="2" charset="2"/>
              <a:buChar char="l"/>
            </a:pPr>
            <a:r>
              <a:rPr lang="en-US" altLang="ja-JP" sz="3800" kern="0" dirty="0" smtClean="0"/>
              <a:t>Seaweed 55 (8*)</a:t>
            </a:r>
          </a:p>
          <a:p>
            <a:pPr>
              <a:buNone/>
            </a:pPr>
            <a:r>
              <a:rPr lang="en-US" altLang="ja-JP" kern="0" dirty="0" smtClean="0"/>
              <a:t>      </a:t>
            </a:r>
            <a:r>
              <a:rPr lang="en-US" altLang="ja-JP" kern="0" dirty="0" err="1" smtClean="0"/>
              <a:t>Wakame</a:t>
            </a:r>
            <a:r>
              <a:rPr lang="en-US" altLang="ja-JP" kern="0" dirty="0" smtClean="0"/>
              <a:t> </a:t>
            </a:r>
            <a:r>
              <a:rPr lang="en-US" altLang="ja-JP" dirty="0" smtClean="0"/>
              <a:t>seaweed</a:t>
            </a:r>
            <a:r>
              <a:rPr lang="en-US" altLang="ja-JP" kern="0" dirty="0" smtClean="0"/>
              <a:t> (1), </a:t>
            </a:r>
            <a:r>
              <a:rPr lang="en-US" altLang="ja-JP" kern="0" dirty="0" err="1" smtClean="0"/>
              <a:t>Hijiki</a:t>
            </a:r>
            <a:r>
              <a:rPr lang="en-US" altLang="ja-JP" kern="0" dirty="0" smtClean="0"/>
              <a:t> seaweed (1), </a:t>
            </a:r>
          </a:p>
          <a:p>
            <a:pPr>
              <a:buNone/>
            </a:pPr>
            <a:r>
              <a:rPr lang="en-US" altLang="ja-JP" kern="0" dirty="0" smtClean="0"/>
              <a:t>      </a:t>
            </a:r>
            <a:r>
              <a:rPr lang="en-US" altLang="ja-JP" kern="0" dirty="0" err="1" smtClean="0"/>
              <a:t>Arame</a:t>
            </a:r>
            <a:r>
              <a:rPr lang="en-US" altLang="ja-JP" kern="0" dirty="0" smtClean="0"/>
              <a:t> seaweed (6)</a:t>
            </a:r>
          </a:p>
          <a:p>
            <a:pPr>
              <a:buFont typeface="Wingdings" pitchFamily="2" charset="2"/>
              <a:buChar char="l"/>
            </a:pPr>
            <a:r>
              <a:rPr lang="en-US" altLang="ja-JP" sz="3800" kern="0" dirty="0" smtClean="0"/>
              <a:t>Processed Sea foods 22 (0*)</a:t>
            </a:r>
          </a:p>
          <a:p>
            <a:pPr>
              <a:buFont typeface="Wingdings" pitchFamily="2" charset="2"/>
              <a:buChar char="l"/>
            </a:pPr>
            <a:r>
              <a:rPr lang="en-US" altLang="ja-JP" sz="3800" kern="0" dirty="0" smtClean="0"/>
              <a:t>Freshwater fish 411 (41*)</a:t>
            </a:r>
          </a:p>
          <a:p>
            <a:pPr marL="355600" indent="0">
              <a:buNone/>
            </a:pPr>
            <a:r>
              <a:rPr lang="en-US" altLang="ja-JP" kern="0" dirty="0" err="1" smtClean="0"/>
              <a:t>Ayu</a:t>
            </a:r>
            <a:r>
              <a:rPr lang="en-US" altLang="ja-JP" kern="0" dirty="0" smtClean="0"/>
              <a:t> </a:t>
            </a:r>
            <a:r>
              <a:rPr lang="en-US" altLang="ja-JP" kern="0" dirty="0" err="1" smtClean="0"/>
              <a:t>sweetfish</a:t>
            </a:r>
            <a:r>
              <a:rPr lang="en-US" altLang="ja-JP" kern="0" dirty="0" smtClean="0"/>
              <a:t> (21), land-locked cherry salmon (8), Japanese smelt (5), Japanese dace (4), White spotted char (2), Willow gudgeon (1)</a:t>
            </a:r>
          </a:p>
          <a:p>
            <a:pPr>
              <a:buFont typeface="Wingdings" pitchFamily="2" charset="2"/>
              <a:buChar char="l"/>
            </a:pPr>
            <a:r>
              <a:rPr lang="en-US" altLang="ja-JP" sz="3800" kern="0" dirty="0" smtClean="0"/>
              <a:t>Marine Mammals 27 (0*)</a:t>
            </a:r>
            <a:endParaRPr lang="ja-JP" altLang="en-US" sz="3800" kern="0" dirty="0" smtClean="0"/>
          </a:p>
          <a:p>
            <a:endParaRPr kumimoji="1" lang="ja-JP" altLang="en-US" dirty="0"/>
          </a:p>
        </p:txBody>
      </p:sp>
      <p:sp>
        <p:nvSpPr>
          <p:cNvPr id="48130" name="Rectangle 2"/>
          <p:cNvSpPr>
            <a:spLocks noChangeArrowheads="1"/>
          </p:cNvSpPr>
          <p:nvPr/>
        </p:nvSpPr>
        <p:spPr bwMode="auto">
          <a:xfrm>
            <a:off x="-36512" y="6284168"/>
            <a:ext cx="810811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ea typeface="ＭＳ ゴシック" pitchFamily="49" charset="-128"/>
                <a:cs typeface="Times New Roman" pitchFamily="18" charset="0"/>
              </a:rPr>
              <a:t>(*) Figures in brackets show the number of samples with results exceeding the Provisional Regulatory Values </a:t>
            </a:r>
            <a:endParaRPr kumimoji="1" lang="en-US" altLang="ja-JP" sz="2000" b="0" i="0" u="none" strike="noStrike" cap="none" normalizeH="0" baseline="0" dirty="0" smtClean="0">
              <a:ln>
                <a:noFill/>
              </a:ln>
              <a:solidFill>
                <a:schemeClr val="tx1"/>
              </a:solidFill>
              <a:effectLst/>
              <a:ea typeface="ＭＳ Ｐゴシック" pitchFamily="50"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267744" y="-27384"/>
            <a:ext cx="4968552" cy="461665"/>
          </a:xfrm>
          <a:prstGeom prst="rect">
            <a:avLst/>
          </a:prstGeom>
          <a:noFill/>
        </p:spPr>
        <p:txBody>
          <a:bodyPr wrap="square" rtlCol="0">
            <a:spAutoFit/>
          </a:bodyPr>
          <a:lstStyle/>
          <a:p>
            <a:r>
              <a:rPr lang="en-US" altLang="ja-JP" sz="2400" dirty="0" smtClean="0"/>
              <a:t>Summary of monitoring results (Cont.)</a:t>
            </a:r>
            <a:r>
              <a:rPr kumimoji="1" lang="en-US" altLang="ja-JP" sz="2400" dirty="0" smtClean="0"/>
              <a:t> </a:t>
            </a:r>
            <a:endParaRPr kumimoji="1" lang="ja-JP" altLang="en-US" sz="2400" dirty="0"/>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6" y="404664"/>
            <a:ext cx="8973390" cy="648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1589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kumimoji="1" lang="en-US" altLang="ja-JP" dirty="0" smtClean="0"/>
              <a:t>3. Restriction of Fishing Activities and </a:t>
            </a:r>
            <a:br>
              <a:rPr kumimoji="1" lang="en-US" altLang="ja-JP" dirty="0" smtClean="0"/>
            </a:br>
            <a:r>
              <a:rPr lang="en-US" altLang="ja-JP" dirty="0" smtClean="0"/>
              <a:t>   </a:t>
            </a:r>
            <a:r>
              <a:rPr kumimoji="1" lang="en-US" altLang="ja-JP" dirty="0" smtClean="0"/>
              <a:t> Market Distribution</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pPr>
              <a:buFont typeface="Wingdings" pitchFamily="2" charset="2"/>
              <a:buChar char="Ø"/>
            </a:pPr>
            <a:r>
              <a:rPr kumimoji="1" lang="en-US" altLang="ja-JP" dirty="0" smtClean="0"/>
              <a:t>In case where a sampling measurement for a species detects radioactive substances exceeding the Provisional Regulatory Values, related fishing activities and landing of that species are immediately suspended.</a:t>
            </a:r>
          </a:p>
          <a:p>
            <a:pPr>
              <a:buFont typeface="Wingdings" pitchFamily="2" charset="2"/>
              <a:buChar char="Ø"/>
            </a:pPr>
            <a:r>
              <a:rPr lang="en-US" altLang="ja-JP" dirty="0"/>
              <a:t>If an area where radioactive substances </a:t>
            </a:r>
            <a:r>
              <a:rPr lang="en-US" altLang="ja-JP" dirty="0" smtClean="0"/>
              <a:t>in  </a:t>
            </a:r>
            <a:r>
              <a:rPr lang="en-US" altLang="ja-JP" dirty="0"/>
              <a:t>samples of the species exceed the Provisional Regulatory Values is considered to expand, </a:t>
            </a:r>
            <a:r>
              <a:rPr lang="en-US" altLang="ja-JP" dirty="0" smtClean="0"/>
              <a:t>shipment </a:t>
            </a:r>
            <a:r>
              <a:rPr lang="en-US" altLang="ja-JP" dirty="0"/>
              <a:t>of the products of the species </a:t>
            </a:r>
            <a:r>
              <a:rPr lang="en-US" altLang="ja-JP" dirty="0" smtClean="0"/>
              <a:t>from the expanded </a:t>
            </a:r>
            <a:r>
              <a:rPr lang="en-US" altLang="ja-JP" dirty="0"/>
              <a:t>area is suspended .</a:t>
            </a:r>
          </a:p>
          <a:p>
            <a:pPr>
              <a:buFont typeface="Wingdings" pitchFamily="2" charset="2"/>
              <a:buChar char="Ø"/>
            </a:pPr>
            <a:endParaRPr kumimoji="1" lang="en-US" altLang="ja-JP" dirty="0" smtClean="0"/>
          </a:p>
          <a:p>
            <a:pPr marL="0" indent="0">
              <a:buNone/>
            </a:pPr>
            <a:endParaRPr kumimoji="1" lang="en-US" altLang="ja-JP" dirty="0" smtClean="0"/>
          </a:p>
          <a:p>
            <a:pPr>
              <a:buFont typeface="Wingdings" pitchFamily="2" charset="2"/>
              <a:buChar char="Ø"/>
            </a:pPr>
            <a:endParaRPr kumimoji="1" lang="en-US" altLang="ja-JP"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pPr>
              <a:buFont typeface="Wingdings" pitchFamily="2" charset="2"/>
              <a:buChar char="ü"/>
            </a:pPr>
            <a:r>
              <a:rPr lang="en-US" altLang="ja-JP" dirty="0" smtClean="0"/>
              <a:t>Such suspension can only be lifted after all the sampling measurements for the species at more than three sampling spots in the last one month show below the Provisional Regulatory Values.</a:t>
            </a:r>
            <a:endParaRPr lang="ja-JP" altLang="en-US" dirty="0" smtClean="0"/>
          </a:p>
          <a:p>
            <a:pPr>
              <a:buFont typeface="Wingdings" pitchFamily="2" charset="2"/>
              <a:buChar char="Ø"/>
            </a:pP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Current situation near Fukushima (coastal areas)</a:t>
            </a:r>
            <a:endParaRPr kumimoji="1" lang="ja-JP" altLang="en-US" dirty="0"/>
          </a:p>
        </p:txBody>
      </p:sp>
      <p:sp>
        <p:nvSpPr>
          <p:cNvPr id="3" name="コンテンツ プレースホルダ 2"/>
          <p:cNvSpPr>
            <a:spLocks noGrp="1"/>
          </p:cNvSpPr>
          <p:nvPr>
            <p:ph idx="1"/>
          </p:nvPr>
        </p:nvSpPr>
        <p:spPr>
          <a:xfrm>
            <a:off x="457200" y="1600200"/>
            <a:ext cx="8229600" cy="5069160"/>
          </a:xfrm>
        </p:spPr>
        <p:txBody>
          <a:bodyPr>
            <a:normAutofit fontScale="70000" lnSpcReduction="20000"/>
          </a:bodyPr>
          <a:lstStyle/>
          <a:p>
            <a:pPr>
              <a:buFont typeface="Wingdings" pitchFamily="2" charset="2"/>
              <a:buChar char="Ø"/>
            </a:pPr>
            <a:r>
              <a:rPr kumimoji="1" lang="en-US" altLang="ja-JP" dirty="0" smtClean="0"/>
              <a:t>Fukushima Area</a:t>
            </a:r>
          </a:p>
          <a:p>
            <a:pPr>
              <a:buNone/>
            </a:pPr>
            <a:r>
              <a:rPr lang="ja-JP" altLang="en-US" dirty="0" smtClean="0"/>
              <a:t>　　</a:t>
            </a:r>
            <a:r>
              <a:rPr lang="en-US" altLang="ja-JP" dirty="0" smtClean="0"/>
              <a:t>No fishing activities have been conducted.</a:t>
            </a:r>
            <a:endParaRPr kumimoji="1" lang="en-US" altLang="ja-JP" dirty="0" smtClean="0"/>
          </a:p>
          <a:p>
            <a:pPr>
              <a:buFont typeface="Wingdings" pitchFamily="2" charset="2"/>
              <a:buChar char="Ø"/>
            </a:pPr>
            <a:r>
              <a:rPr lang="en-US" altLang="ja-JP" dirty="0" smtClean="0"/>
              <a:t>Miyagi Area</a:t>
            </a:r>
          </a:p>
          <a:p>
            <a:pPr>
              <a:buNone/>
            </a:pPr>
            <a:r>
              <a:rPr lang="ja-JP" altLang="en-US" sz="3600" dirty="0" smtClean="0"/>
              <a:t>　　</a:t>
            </a:r>
            <a:r>
              <a:rPr lang="en-US" altLang="ja-JP" dirty="0" smtClean="0"/>
              <a:t>Part of fishing activities resumed, after all the sampling results of species to be caught confirmed below the Provisional Regulatory Values.</a:t>
            </a:r>
          </a:p>
          <a:p>
            <a:pPr>
              <a:buFont typeface="Wingdings" pitchFamily="2" charset="2"/>
              <a:buChar char="Ø"/>
            </a:pPr>
            <a:r>
              <a:rPr lang="en-US" altLang="ja-JP" dirty="0"/>
              <a:t>I</a:t>
            </a:r>
            <a:r>
              <a:rPr kumimoji="1" lang="en-US" altLang="ja-JP" dirty="0" smtClean="0"/>
              <a:t>baraki Area</a:t>
            </a:r>
          </a:p>
          <a:p>
            <a:pPr marL="361950" indent="0">
              <a:buNone/>
            </a:pPr>
            <a:r>
              <a:rPr lang="en-US" altLang="ja-JP" dirty="0" smtClean="0"/>
              <a:t>Part of fishing activities resumed, after all the sampling results of species to be caught confirmed below the Provisional Regulatory Values.</a:t>
            </a:r>
          </a:p>
          <a:p>
            <a:pPr marL="361950" indent="0">
              <a:buNone/>
            </a:pPr>
            <a:r>
              <a:rPr lang="en-US" altLang="ja-JP" dirty="0" smtClean="0"/>
              <a:t>Fishing activities for </a:t>
            </a:r>
            <a:r>
              <a:rPr lang="en-US" altLang="ja-JP" dirty="0"/>
              <a:t>Brown </a:t>
            </a:r>
            <a:r>
              <a:rPr lang="en-US" altLang="ja-JP" dirty="0" err="1"/>
              <a:t>hakeling</a:t>
            </a:r>
            <a:r>
              <a:rPr lang="en-US" altLang="ja-JP" dirty="0"/>
              <a:t> </a:t>
            </a:r>
            <a:r>
              <a:rPr lang="en-US" altLang="ja-JP" dirty="0" smtClean="0"/>
              <a:t>have been suspended since sampling measurements showed that the result exceeded the Provisional Regulatory Values. Fishing for Japanese </a:t>
            </a:r>
            <a:r>
              <a:rPr lang="en-US" altLang="ja-JP" dirty="0" err="1" smtClean="0"/>
              <a:t>sandlance</a:t>
            </a:r>
            <a:r>
              <a:rPr lang="en-US" altLang="ja-JP" dirty="0" smtClean="0"/>
              <a:t> was also suspended, however, the Fishing season was over in this year.</a:t>
            </a:r>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229600" cy="4525963"/>
          </a:xfrm>
        </p:spPr>
        <p:txBody>
          <a:bodyPr>
            <a:noAutofit/>
          </a:bodyPr>
          <a:lstStyle/>
          <a:p>
            <a:pPr marL="0" indent="0">
              <a:buNone/>
            </a:pPr>
            <a:r>
              <a:rPr lang="en-US" altLang="ja-JP" sz="7200" dirty="0" smtClean="0"/>
              <a:t>No fish that exceeds the provisional regulatory values will be exported to EU.</a:t>
            </a:r>
            <a:endParaRPr kumimoji="1" lang="ja-JP" altLang="en-US" sz="7200" dirty="0"/>
          </a:p>
        </p:txBody>
      </p:sp>
    </p:spTree>
    <p:extLst>
      <p:ext uri="{BB962C8B-B14F-4D97-AF65-F5344CB8AC3E}">
        <p14:creationId xmlns:p14="http://schemas.microsoft.com/office/powerpoint/2010/main" val="2193011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smtClean="0"/>
              <a:t>For Smooth Transaction and </a:t>
            </a:r>
            <a:br>
              <a:rPr lang="en-US" altLang="ja-JP" dirty="0" smtClean="0"/>
            </a:br>
            <a:r>
              <a:rPr lang="en-US" altLang="ja-JP" dirty="0" smtClean="0"/>
              <a:t>Exports to EU</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kumimoji="1" lang="en-US" altLang="ja-JP" dirty="0" smtClean="0"/>
              <a:t>As of </a:t>
            </a:r>
            <a:r>
              <a:rPr lang="en-US" altLang="ja-JP" dirty="0" smtClean="0"/>
              <a:t>26</a:t>
            </a:r>
            <a:r>
              <a:rPr kumimoji="1" lang="en-US" altLang="ja-JP" dirty="0" smtClean="0"/>
              <a:t> September 2011, </a:t>
            </a:r>
            <a:r>
              <a:rPr lang="en-US" altLang="ja-JP" dirty="0" smtClean="0"/>
              <a:t>511</a:t>
            </a:r>
            <a:r>
              <a:rPr kumimoji="1" lang="en-US" altLang="ja-JP" dirty="0" smtClean="0"/>
              <a:t> certifications are issued.</a:t>
            </a:r>
          </a:p>
          <a:p>
            <a:pPr>
              <a:buFont typeface="Wingdings" pitchFamily="2" charset="2"/>
              <a:buChar char="Ø"/>
            </a:pPr>
            <a:r>
              <a:rPr lang="en-US" altLang="ja-JP" dirty="0" smtClean="0"/>
              <a:t>EU has implemented inspection for imported Japanese products, though, Japan has received no report that detection of  radioactive substances exceeds the Provisional Regulatory Values from the imported products.</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p:txBody>
          <a:bodyPr/>
          <a:lstStyle/>
          <a:p>
            <a:r>
              <a:rPr kumimoji="1" lang="en-US" altLang="ja-JP" dirty="0" smtClean="0"/>
              <a:t>Thank you</a:t>
            </a:r>
            <a:endParaRPr kumimoji="1" lang="ja-JP" altLang="en-US" dirty="0"/>
          </a:p>
        </p:txBody>
      </p:sp>
      <p:sp>
        <p:nvSpPr>
          <p:cNvPr id="7" name="サブタイトル 6"/>
          <p:cNvSpPr>
            <a:spLocks noGrp="1"/>
          </p:cNvSpPr>
          <p:nvPr>
            <p:ph type="subTitle" idx="1"/>
          </p:nvPr>
        </p:nvSpPr>
        <p:spPr/>
        <p:txBody>
          <a:bodyPr/>
          <a:lstStyle/>
          <a:p>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 Provisional Regulatory Values</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The Japanese government sets the Provisional Regulatory Values at 2,000 </a:t>
            </a:r>
            <a:r>
              <a:rPr kumimoji="1" lang="en-US" altLang="ja-JP" dirty="0" err="1" smtClean="0"/>
              <a:t>Bq</a:t>
            </a:r>
            <a:r>
              <a:rPr kumimoji="1" lang="en-US" altLang="ja-JP" dirty="0" smtClean="0"/>
              <a:t>/kg for Iodine and at 500Bq/kg for Cesium for fishery products.</a:t>
            </a:r>
          </a:p>
          <a:p>
            <a:r>
              <a:rPr lang="en-US" altLang="ja-JP" dirty="0" smtClean="0"/>
              <a:t>Japanese Value (500Bq/kg) for Cesium is rather conservative compared to those of other countries.</a:t>
            </a:r>
            <a:endParaRPr kumimoji="1" lang="en-US" altLang="ja-JP"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32190"/>
            <a:ext cx="9144000" cy="496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971600" y="404664"/>
            <a:ext cx="6984776" cy="461665"/>
          </a:xfrm>
          <a:prstGeom prst="rect">
            <a:avLst/>
          </a:prstGeom>
          <a:noFill/>
        </p:spPr>
        <p:txBody>
          <a:bodyPr wrap="square" rtlCol="0">
            <a:spAutoFit/>
          </a:bodyPr>
          <a:lstStyle/>
          <a:p>
            <a:r>
              <a:rPr kumimoji="1" lang="en-US" altLang="ja-JP" sz="2400" dirty="0" smtClean="0"/>
              <a:t>Comparison of regulatory indices for fishery products</a:t>
            </a:r>
            <a:endParaRPr kumimoji="1" lang="ja-JP" alt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638733"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17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2. Monitoring of fishery products and its results</a:t>
            </a:r>
            <a:endParaRPr kumimoji="1" lang="ja-JP" altLang="en-US" dirty="0"/>
          </a:p>
        </p:txBody>
      </p:sp>
      <p:sp>
        <p:nvSpPr>
          <p:cNvPr id="3" name="コンテンツ プレースホルダ 2"/>
          <p:cNvSpPr>
            <a:spLocks noGrp="1"/>
          </p:cNvSpPr>
          <p:nvPr>
            <p:ph idx="1"/>
          </p:nvPr>
        </p:nvSpPr>
        <p:spPr/>
        <p:txBody>
          <a:bodyPr/>
          <a:lstStyle/>
          <a:p>
            <a:pPr>
              <a:buFont typeface="Wingdings" pitchFamily="2" charset="2"/>
              <a:buChar char="Ø"/>
            </a:pPr>
            <a:r>
              <a:rPr lang="en-US" altLang="ja-JP" dirty="0" smtClean="0"/>
              <a:t>The Fisheries Agency, in coordination with  relevant prefectural governments and relevant fishery industries, has been promoting sampling programs to measure levels of radioactive substances in fishery products.</a:t>
            </a:r>
          </a:p>
          <a:p>
            <a:pPr>
              <a:buFont typeface="Wingdings" pitchFamily="2" charset="2"/>
              <a:buChar char="Ø"/>
            </a:pPr>
            <a:r>
              <a:rPr lang="en-US" altLang="ja-JP" dirty="0" smtClean="0"/>
              <a:t>Samplings have been carried out at major fishing ports once a week in principle for each major target species.</a:t>
            </a:r>
          </a:p>
          <a:p>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4608512" cy="6656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1985"/>
            <a:ext cx="8364511" cy="62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星 5 1"/>
          <p:cNvSpPr/>
          <p:nvPr/>
        </p:nvSpPr>
        <p:spPr>
          <a:xfrm>
            <a:off x="5030337" y="4221088"/>
            <a:ext cx="45719" cy="457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984" name="テキスト ボックス 41983"/>
          <p:cNvSpPr txBox="1"/>
          <p:nvPr/>
        </p:nvSpPr>
        <p:spPr>
          <a:xfrm>
            <a:off x="6804248" y="3645024"/>
            <a:ext cx="2232248" cy="461665"/>
          </a:xfrm>
          <a:prstGeom prst="rect">
            <a:avLst/>
          </a:prstGeom>
          <a:noFill/>
        </p:spPr>
        <p:txBody>
          <a:bodyPr wrap="square" rtlCol="0">
            <a:spAutoFit/>
          </a:bodyPr>
          <a:lstStyle/>
          <a:p>
            <a:r>
              <a:rPr kumimoji="1" lang="en-US" altLang="ja-JP" sz="1200" dirty="0" smtClean="0"/>
              <a:t>Fukushima Daiichi &amp; </a:t>
            </a:r>
            <a:r>
              <a:rPr kumimoji="1" lang="en-US" altLang="ja-JP" sz="1200" dirty="0" err="1" smtClean="0"/>
              <a:t>Daini</a:t>
            </a:r>
            <a:r>
              <a:rPr kumimoji="1" lang="en-US" altLang="ja-JP" sz="1200" dirty="0" smtClean="0"/>
              <a:t> Nuclear Plant</a:t>
            </a:r>
            <a:r>
              <a:rPr lang="en-US" altLang="ja-JP" sz="1200" dirty="0"/>
              <a:t>s</a:t>
            </a:r>
            <a:endParaRPr kumimoji="1" lang="ja-JP" altLang="en-US" sz="1200" dirty="0"/>
          </a:p>
        </p:txBody>
      </p:sp>
      <p:cxnSp>
        <p:nvCxnSpPr>
          <p:cNvPr id="41988" name="カギ線コネクタ 41987"/>
          <p:cNvCxnSpPr>
            <a:endCxn id="41984" idx="1"/>
          </p:cNvCxnSpPr>
          <p:nvPr/>
        </p:nvCxnSpPr>
        <p:spPr>
          <a:xfrm flipV="1">
            <a:off x="5049769" y="3875857"/>
            <a:ext cx="1754479" cy="41723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41999" name="Picture 4" descr="C:\Users\haruo_tominaga\AppData\Local\Microsoft\Windows\Temporary Internet Files\Content.IE5\9A24OWSS\MC9004352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1579" y="1772816"/>
            <a:ext cx="704726" cy="619673"/>
          </a:xfrm>
          <a:prstGeom prst="rect">
            <a:avLst/>
          </a:prstGeom>
          <a:noFill/>
          <a:extLst>
            <a:ext uri="{909E8E84-426E-40DD-AFC4-6F175D3DCCD1}">
              <a14:hiddenFill xmlns:a14="http://schemas.microsoft.com/office/drawing/2010/main">
                <a:solidFill>
                  <a:srgbClr val="FFFFFF"/>
                </a:solidFill>
              </a14:hiddenFill>
            </a:ext>
          </a:extLst>
        </p:spPr>
      </p:pic>
      <p:pic>
        <p:nvPicPr>
          <p:cNvPr id="42000" name="Picture 5" descr="C:\Users\haruo_tominaga\AppData\Local\Microsoft\Windows\Temporary Internet Files\Content.IE5\9A24OWSS\MC9000460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5807734" y="2588207"/>
            <a:ext cx="277879" cy="851056"/>
          </a:xfrm>
          <a:prstGeom prst="rect">
            <a:avLst/>
          </a:prstGeom>
          <a:noFill/>
          <a:extLst>
            <a:ext uri="{909E8E84-426E-40DD-AFC4-6F175D3DCCD1}">
              <a14:hiddenFill xmlns:a14="http://schemas.microsoft.com/office/drawing/2010/main">
                <a:solidFill>
                  <a:srgbClr val="FFFFFF"/>
                </a:solidFill>
              </a14:hiddenFill>
            </a:ext>
          </a:extLst>
        </p:spPr>
      </p:pic>
      <p:pic>
        <p:nvPicPr>
          <p:cNvPr id="42009" name="Picture 10" descr="C:\Users\haruo_tominaga\AppData\Local\Microsoft\Windows\Temporary Internet Files\Content.IE5\VW151S2D\MC90020911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1052" y="1772816"/>
            <a:ext cx="475512" cy="469691"/>
          </a:xfrm>
          <a:prstGeom prst="rect">
            <a:avLst/>
          </a:prstGeom>
          <a:noFill/>
          <a:extLst>
            <a:ext uri="{909E8E84-426E-40DD-AFC4-6F175D3DCCD1}">
              <a14:hiddenFill xmlns:a14="http://schemas.microsoft.com/office/drawing/2010/main">
                <a:solidFill>
                  <a:srgbClr val="FFFFFF"/>
                </a:solidFill>
              </a14:hiddenFill>
            </a:ext>
          </a:extLst>
        </p:spPr>
      </p:pic>
      <p:pic>
        <p:nvPicPr>
          <p:cNvPr id="42011" name="Picture 12" descr="C:\Users\haruo_tominaga\AppData\Local\Microsoft\Windows\Temporary Internet Files\Content.IE5\NVPUAOU3\MC90008397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874673" y="2392489"/>
            <a:ext cx="783368" cy="244423"/>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2" descr="C:\Users\haruo_tominaga\AppData\Local\Microsoft\Windows\Temporary Internet Files\Content.IE5\NVPUAOU3\MC90008397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4944077" y="4797152"/>
            <a:ext cx="923134" cy="288032"/>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5" descr="C:\Users\haruo_tominaga\AppData\Local\Microsoft\Windows\Temporary Internet Files\Content.IE5\9A24OWSS\MC90004602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6719726" y="1830269"/>
            <a:ext cx="269200" cy="824476"/>
          </a:xfrm>
          <a:prstGeom prst="rect">
            <a:avLst/>
          </a:prstGeom>
          <a:noFill/>
          <a:extLst>
            <a:ext uri="{909E8E84-426E-40DD-AFC4-6F175D3DCCD1}">
              <a14:hiddenFill xmlns:a14="http://schemas.microsoft.com/office/drawing/2010/main">
                <a:solidFill>
                  <a:srgbClr val="FFFFFF"/>
                </a:solidFill>
              </a14:hiddenFill>
            </a:ext>
          </a:extLst>
        </p:spPr>
      </p:pic>
      <p:sp>
        <p:nvSpPr>
          <p:cNvPr id="135" name="星 5 134"/>
          <p:cNvSpPr/>
          <p:nvPr/>
        </p:nvSpPr>
        <p:spPr>
          <a:xfrm>
            <a:off x="5004050" y="4293096"/>
            <a:ext cx="45719" cy="45719"/>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13" name="正方形/長方形 42012"/>
          <p:cNvSpPr/>
          <p:nvPr/>
        </p:nvSpPr>
        <p:spPr>
          <a:xfrm rot="18453243">
            <a:off x="4516927" y="2964327"/>
            <a:ext cx="3028428"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014" name="テキスト ボックス 42013"/>
          <p:cNvSpPr txBox="1"/>
          <p:nvPr/>
        </p:nvSpPr>
        <p:spPr>
          <a:xfrm>
            <a:off x="6576148" y="1475492"/>
            <a:ext cx="948180" cy="369332"/>
          </a:xfrm>
          <a:prstGeom prst="rect">
            <a:avLst/>
          </a:prstGeom>
          <a:noFill/>
        </p:spPr>
        <p:txBody>
          <a:bodyPr wrap="square" rtlCol="0">
            <a:spAutoFit/>
          </a:bodyPr>
          <a:lstStyle/>
          <a:p>
            <a:r>
              <a:rPr kumimoji="1" lang="en-US" altLang="ja-JP" dirty="0" smtClean="0"/>
              <a:t>680km</a:t>
            </a:r>
            <a:endParaRPr kumimoji="1" lang="ja-JP" altLang="en-US" dirty="0"/>
          </a:p>
        </p:txBody>
      </p:sp>
      <p:sp>
        <p:nvSpPr>
          <p:cNvPr id="140" name="正方形/長方形 139"/>
          <p:cNvSpPr/>
          <p:nvPr/>
        </p:nvSpPr>
        <p:spPr>
          <a:xfrm rot="20275917" flipV="1">
            <a:off x="678651" y="5117543"/>
            <a:ext cx="4397692"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テキスト ボックス 140"/>
          <p:cNvSpPr txBox="1"/>
          <p:nvPr/>
        </p:nvSpPr>
        <p:spPr>
          <a:xfrm>
            <a:off x="611560" y="5987711"/>
            <a:ext cx="1152128" cy="369332"/>
          </a:xfrm>
          <a:prstGeom prst="rect">
            <a:avLst/>
          </a:prstGeom>
          <a:noFill/>
        </p:spPr>
        <p:txBody>
          <a:bodyPr wrap="square" rtlCol="0">
            <a:spAutoFit/>
          </a:bodyPr>
          <a:lstStyle/>
          <a:p>
            <a:r>
              <a:rPr lang="en-US" altLang="ja-JP" dirty="0" smtClean="0"/>
              <a:t>1,190</a:t>
            </a:r>
            <a:r>
              <a:rPr kumimoji="1" lang="en-US" altLang="ja-JP" dirty="0" smtClean="0"/>
              <a:t>km</a:t>
            </a:r>
            <a:endParaRPr kumimoji="1" lang="ja-JP" altLang="en-US" dirty="0"/>
          </a:p>
        </p:txBody>
      </p:sp>
    </p:spTree>
    <p:extLst>
      <p:ext uri="{BB962C8B-B14F-4D97-AF65-F5344CB8AC3E}">
        <p14:creationId xmlns:p14="http://schemas.microsoft.com/office/powerpoint/2010/main" val="7820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013"/>
                                        </p:tgtEl>
                                        <p:attrNameLst>
                                          <p:attrName>style.visibility</p:attrName>
                                        </p:attrNameLst>
                                      </p:cBhvr>
                                      <p:to>
                                        <p:strVal val="visible"/>
                                      </p:to>
                                    </p:set>
                                    <p:animEffect transition="in" filter="wipe(down)">
                                      <p:cBhvr>
                                        <p:cTn id="7" dur="500"/>
                                        <p:tgtEl>
                                          <p:spTgt spid="420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2014">
                                            <p:txEl>
                                              <p:pRg st="0" end="0"/>
                                            </p:txEl>
                                          </p:spTgt>
                                        </p:tgtEl>
                                        <p:attrNameLst>
                                          <p:attrName>style.visibility</p:attrName>
                                        </p:attrNameLst>
                                      </p:cBhvr>
                                      <p:to>
                                        <p:strVal val="visible"/>
                                      </p:to>
                                    </p:set>
                                    <p:anim calcmode="lin" valueType="num">
                                      <p:cBhvr additive="base">
                                        <p:cTn id="12" dur="500" fill="hold"/>
                                        <p:tgtEl>
                                          <p:spTgt spid="420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20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40"/>
                                        </p:tgtEl>
                                        <p:attrNameLst>
                                          <p:attrName>style.visibility</p:attrName>
                                        </p:attrNameLst>
                                      </p:cBhvr>
                                      <p:to>
                                        <p:strVal val="visible"/>
                                      </p:to>
                                    </p:set>
                                    <p:animEffect transition="in" filter="wipe(right)">
                                      <p:cBhvr>
                                        <p:cTn id="18" dur="500"/>
                                        <p:tgtEl>
                                          <p:spTgt spid="14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1">
                                            <p:txEl>
                                              <p:pRg st="0" end="0"/>
                                            </p:txEl>
                                          </p:spTgt>
                                        </p:tgtEl>
                                        <p:attrNameLst>
                                          <p:attrName>style.visibility</p:attrName>
                                        </p:attrNameLst>
                                      </p:cBhvr>
                                      <p:to>
                                        <p:strVal val="visible"/>
                                      </p:to>
                                    </p:set>
                                    <p:anim calcmode="lin" valueType="num">
                                      <p:cBhvr additive="base">
                                        <p:cTn id="23" dur="500" fill="hold"/>
                                        <p:tgtEl>
                                          <p:spTgt spid="14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animBg="1"/>
      <p:bldP spid="42014" grpId="0" build="allAtOnce"/>
      <p:bldP spid="140" grpId="0" animBg="1"/>
      <p:bldP spid="141"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517"/>
            <a:ext cx="6984776" cy="611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971600" y="6095037"/>
            <a:ext cx="6696744" cy="646331"/>
          </a:xfrm>
          <a:prstGeom prst="rect">
            <a:avLst/>
          </a:prstGeom>
          <a:noFill/>
        </p:spPr>
        <p:txBody>
          <a:bodyPr wrap="square" rtlCol="0">
            <a:spAutoFit/>
          </a:bodyPr>
          <a:lstStyle/>
          <a:p>
            <a:r>
              <a:rPr kumimoji="1" lang="en-US" altLang="ja-JP" dirty="0" smtClean="0"/>
              <a:t>WCPFC area – Distribution of </a:t>
            </a:r>
            <a:r>
              <a:rPr kumimoji="1" lang="en-US" altLang="ja-JP" dirty="0" err="1" smtClean="0"/>
              <a:t>Longline</a:t>
            </a:r>
            <a:r>
              <a:rPr kumimoji="1" lang="en-US" altLang="ja-JP" dirty="0" smtClean="0"/>
              <a:t> Tuna Catch</a:t>
            </a:r>
          </a:p>
          <a:p>
            <a:r>
              <a:rPr lang="en-US" altLang="ja-JP" dirty="0" smtClean="0"/>
              <a:t>(WCPFC: Tuna Fishery Year book 2009)</a:t>
            </a:r>
            <a:endParaRPr kumimoji="1" lang="ja-JP" altLang="en-US" dirty="0"/>
          </a:p>
        </p:txBody>
      </p:sp>
    </p:spTree>
    <p:extLst>
      <p:ext uri="{BB962C8B-B14F-4D97-AF65-F5344CB8AC3E}">
        <p14:creationId xmlns:p14="http://schemas.microsoft.com/office/powerpoint/2010/main" val="13805211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 in the Pines</Template>
  <TotalTime>933</TotalTime>
  <Words>721</Words>
  <Application>Microsoft Office PowerPoint</Application>
  <PresentationFormat>画面に合わせる (4:3)</PresentationFormat>
  <Paragraphs>70</Paragraphs>
  <Slides>27</Slides>
  <Notes>0</Notes>
  <HiddenSlides>0</HiddenSlides>
  <MMClips>0</MMClips>
  <ScaleCrop>false</ScaleCrop>
  <HeadingPairs>
    <vt:vector size="4" baseType="variant">
      <vt:variant>
        <vt:lpstr>テーマ</vt:lpstr>
      </vt:variant>
      <vt:variant>
        <vt:i4>1</vt:i4>
      </vt:variant>
      <vt:variant>
        <vt:lpstr>スライド タイトル</vt:lpstr>
      </vt:variant>
      <vt:variant>
        <vt:i4>27</vt:i4>
      </vt:variant>
    </vt:vector>
  </HeadingPairs>
  <TitlesOfParts>
    <vt:vector size="28" baseType="lpstr">
      <vt:lpstr>Office テーマ</vt:lpstr>
      <vt:lpstr>To Secure the Safety of Fishery Products</vt:lpstr>
      <vt:lpstr>Contents</vt:lpstr>
      <vt:lpstr>1. Provisional Regulatory Values</vt:lpstr>
      <vt:lpstr>PowerPoint プレゼンテーション</vt:lpstr>
      <vt:lpstr>PowerPoint プレゼンテーション</vt:lpstr>
      <vt:lpstr>2. Monitoring of fishery products and its results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Following points will be explained:</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Summary of monitoring Results (as of September 26, 2010)</vt:lpstr>
      <vt:lpstr>Summary of monitoring Results Cont. </vt:lpstr>
      <vt:lpstr>PowerPoint プレゼンテーション</vt:lpstr>
      <vt:lpstr>3. Restriction of Fishing Activities and      Market Distribution</vt:lpstr>
      <vt:lpstr>PowerPoint プレゼンテーション</vt:lpstr>
      <vt:lpstr>Current situation near Fukushima (coastal areas)</vt:lpstr>
      <vt:lpstr>PowerPoint プレゼンテーション</vt:lpstr>
      <vt:lpstr>For Smooth Transaction and  Exports to EU</vt:lpstr>
      <vt:lpstr>Thank you</vt:lpstr>
    </vt:vector>
  </TitlesOfParts>
  <Company>農林水産省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農林水産省</dc:creator>
  <cp:lastModifiedBy>fisheries agency</cp:lastModifiedBy>
  <cp:revision>100</cp:revision>
  <cp:lastPrinted>2011-09-29T04:39:30Z</cp:lastPrinted>
  <dcterms:created xsi:type="dcterms:W3CDTF">2011-09-13T04:57:11Z</dcterms:created>
  <dcterms:modified xsi:type="dcterms:W3CDTF">2011-09-30T05:25:56Z</dcterms:modified>
</cp:coreProperties>
</file>