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327" r:id="rId2"/>
    <p:sldId id="285" r:id="rId3"/>
    <p:sldId id="293" r:id="rId4"/>
    <p:sldId id="277" r:id="rId5"/>
    <p:sldId id="278" r:id="rId6"/>
    <p:sldId id="287" r:id="rId7"/>
    <p:sldId id="280" r:id="rId8"/>
    <p:sldId id="288" r:id="rId9"/>
    <p:sldId id="281" r:id="rId10"/>
    <p:sldId id="289" r:id="rId11"/>
    <p:sldId id="282" r:id="rId12"/>
    <p:sldId id="290" r:id="rId13"/>
    <p:sldId id="283" r:id="rId14"/>
    <p:sldId id="291" r:id="rId15"/>
    <p:sldId id="296" r:id="rId16"/>
    <p:sldId id="284" r:id="rId17"/>
    <p:sldId id="276" r:id="rId18"/>
    <p:sldId id="297" r:id="rId19"/>
    <p:sldId id="321" r:id="rId20"/>
    <p:sldId id="294" r:id="rId21"/>
    <p:sldId id="286" r:id="rId22"/>
    <p:sldId id="325"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58" r:id="rId41"/>
    <p:sldId id="359" r:id="rId42"/>
    <p:sldId id="360" r:id="rId43"/>
    <p:sldId id="361" r:id="rId44"/>
    <p:sldId id="362" r:id="rId45"/>
    <p:sldId id="363" r:id="rId46"/>
    <p:sldId id="364" r:id="rId47"/>
    <p:sldId id="365" r:id="rId48"/>
    <p:sldId id="322" r:id="rId49"/>
    <p:sldId id="328" r:id="rId50"/>
    <p:sldId id="329" r:id="rId51"/>
    <p:sldId id="330" r:id="rId52"/>
    <p:sldId id="332" r:id="rId53"/>
    <p:sldId id="333" r:id="rId54"/>
    <p:sldId id="334" r:id="rId55"/>
    <p:sldId id="335" r:id="rId56"/>
    <p:sldId id="336" r:id="rId57"/>
    <p:sldId id="337" r:id="rId58"/>
    <p:sldId id="338" r:id="rId59"/>
    <p:sldId id="324" r:id="rId60"/>
    <p:sldId id="295" r:id="rId61"/>
    <p:sldId id="339" r:id="rId62"/>
    <p:sldId id="340" r:id="rId63"/>
    <p:sldId id="341" r:id="rId64"/>
    <p:sldId id="342" r:id="rId65"/>
    <p:sldId id="343" r:id="rId66"/>
    <p:sldId id="344" r:id="rId67"/>
    <p:sldId id="345" r:id="rId68"/>
    <p:sldId id="346" r:id="rId69"/>
    <p:sldId id="347" r:id="rId70"/>
    <p:sldId id="348" r:id="rId71"/>
    <p:sldId id="349" r:id="rId72"/>
    <p:sldId id="350" r:id="rId73"/>
    <p:sldId id="351" r:id="rId74"/>
    <p:sldId id="352" r:id="rId75"/>
    <p:sldId id="353" r:id="rId76"/>
    <p:sldId id="354" r:id="rId77"/>
    <p:sldId id="355" r:id="rId78"/>
    <p:sldId id="356"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72" autoAdjust="0"/>
    <p:restoredTop sz="94660"/>
  </p:normalViewPr>
  <p:slideViewPr>
    <p:cSldViewPr snapToGrid="0">
      <p:cViewPr varScale="1">
        <p:scale>
          <a:sx n="72" d="100"/>
          <a:sy n="72" d="100"/>
        </p:scale>
        <p:origin x="904" y="52"/>
      </p:cViewPr>
      <p:guideLst/>
    </p:cSldViewPr>
  </p:slideViewPr>
  <p:notesTextViewPr>
    <p:cViewPr>
      <p:scale>
        <a:sx n="1" d="1"/>
        <a:sy n="1" d="1"/>
      </p:scale>
      <p:origin x="0" y="0"/>
    </p:cViewPr>
  </p:notesTextViewPr>
  <p:sorterViewPr>
    <p:cViewPr varScale="1">
      <p:scale>
        <a:sx n="100" d="100"/>
        <a:sy n="100" d="100"/>
      </p:scale>
      <p:origin x="0" y="-248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9069222201608"/>
          <c:y val="9.6751568009662503E-2"/>
          <c:w val="0.464390222396935"/>
          <c:h val="0.871650747193641"/>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[Black_Sea_All_Projects_Brussels_AG.xls]Sheet1!$A$1:$A$26</c:f>
              <c:strCache>
                <c:ptCount val="24"/>
                <c:pt idx="0">
                  <c:v>Living Marine Resources (fishery, aquaculture, etc.)</c:v>
                </c:pt>
                <c:pt idx="1">
                  <c:v>Marine Pollution and Litter</c:v>
                </c:pt>
                <c:pt idx="2">
                  <c:v>Maritime Transport</c:v>
                </c:pt>
                <c:pt idx="3">
                  <c:v>Other/Multiple areas</c:v>
                </c:pt>
                <c:pt idx="4">
                  <c:v>Biodiversity</c:v>
                </c:pt>
                <c:pt idx="5">
                  <c:v>Marine Renewable Energy</c:v>
                </c:pt>
                <c:pt idx="6">
                  <c:v>Socioeconomic &amp; Policy Research</c:v>
                </c:pt>
                <c:pt idx="7">
                  <c:v>Deep sea mining, Oil and Gas Sustainable Exploitation </c:v>
                </c:pt>
                <c:pt idx="8">
                  <c:v>Seas and Human Health</c:v>
                </c:pt>
                <c:pt idx="9">
                  <c:v>Climate Change &amp; Impacts</c:v>
                </c:pt>
                <c:pt idx="10">
                  <c:v>Operational Oceanography/Observing Systems and Monitoring</c:v>
                </c:pt>
                <c:pt idx="11">
                  <c:v>MSP, ICZM</c:v>
                </c:pt>
                <c:pt idx="12">
                  <c:v>Training &amp; Technology Transfer</c:v>
                </c:pt>
                <c:pt idx="13">
                  <c:v>Blue Biotechnology</c:v>
                </c:pt>
                <c:pt idx="14">
                  <c:v>Marine and Coastal Hazards</c:v>
                </c:pt>
                <c:pt idx="15">
                  <c:v>Ecosystem Multiple Stressors</c:v>
                </c:pt>
                <c:pt idx="16">
                  <c:v>Marine Ecosystem Services</c:v>
                </c:pt>
                <c:pt idx="17">
                  <c:v>Catchment-Sea Interaction</c:v>
                </c:pt>
                <c:pt idx="18">
                  <c:v>Eutrophication and Deoxygenation</c:v>
                </c:pt>
                <c:pt idx="19">
                  <c:v>Biological Invasions</c:v>
                </c:pt>
                <c:pt idx="20">
                  <c:v>Cultural Heritage</c:v>
                </c:pt>
                <c:pt idx="21">
                  <c:v>Deep Sea Ecosystems</c:v>
                </c:pt>
                <c:pt idx="22">
                  <c:v>Tourism and Surrounding Economy</c:v>
                </c:pt>
                <c:pt idx="23">
                  <c:v>Interconnections of Basins</c:v>
                </c:pt>
              </c:strCache>
            </c:strRef>
          </c:cat>
          <c:val>
            <c:numRef>
              <c:f>[Black_Sea_All_Projects_Brussels_AG.xls]Sheet1!$C$1:$C$26</c:f>
              <c:numCache>
                <c:formatCode>General</c:formatCode>
                <c:ptCount val="26"/>
                <c:pt idx="0">
                  <c:v>21.518987341772149</c:v>
                </c:pt>
                <c:pt idx="1">
                  <c:v>18.987341772151879</c:v>
                </c:pt>
                <c:pt idx="2">
                  <c:v>11.39240506329114</c:v>
                </c:pt>
                <c:pt idx="3">
                  <c:v>8.8607594936708853</c:v>
                </c:pt>
                <c:pt idx="4">
                  <c:v>8.8607594936708853</c:v>
                </c:pt>
                <c:pt idx="5">
                  <c:v>7.5949367088607556</c:v>
                </c:pt>
                <c:pt idx="6">
                  <c:v>6.3291139240506329</c:v>
                </c:pt>
                <c:pt idx="7">
                  <c:v>5.0632911392405067</c:v>
                </c:pt>
                <c:pt idx="8">
                  <c:v>5.0632911392405067</c:v>
                </c:pt>
                <c:pt idx="9">
                  <c:v>3.79746835443038</c:v>
                </c:pt>
                <c:pt idx="10">
                  <c:v>1.265822784810126</c:v>
                </c:pt>
                <c:pt idx="11">
                  <c:v>1.265822784810126</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0-EFB6-47C9-B7D1-72C852F132B0}"/>
            </c:ext>
          </c:extLst>
        </c:ser>
        <c:dLbls>
          <c:showLegendKey val="0"/>
          <c:showVal val="0"/>
          <c:showCatName val="0"/>
          <c:showSerName val="0"/>
          <c:showPercent val="0"/>
          <c:showBubbleSize val="0"/>
        </c:dLbls>
        <c:gapWidth val="115"/>
        <c:overlap val="-20"/>
        <c:axId val="-1363165888"/>
        <c:axId val="-1363158816"/>
      </c:barChart>
      <c:dateAx>
        <c:axId val="-1363165888"/>
        <c:scaling>
          <c:orientation val="maxMin"/>
        </c:scaling>
        <c:delete val="0"/>
        <c:axPos val="l"/>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3158816"/>
        <c:crosses val="autoZero"/>
        <c:auto val="0"/>
        <c:lblOffset val="100"/>
        <c:baseTimeUnit val="days"/>
        <c:majorUnit val="1"/>
      </c:dateAx>
      <c:valAx>
        <c:axId val="-136315881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3165888"/>
        <c:crossesAt val="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14505121056898"/>
          <c:y val="6.8501938328306103E-2"/>
          <c:w val="0.51243099044013396"/>
          <c:h val="0.89901626903015697"/>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[Black_Sea_All_Projects_Brussels_AG.xls]Sheet1!$A$1:$A$27</c:f>
              <c:strCache>
                <c:ptCount val="24"/>
                <c:pt idx="0">
                  <c:v>Biodiversity</c:v>
                </c:pt>
                <c:pt idx="1">
                  <c:v>Living Marine Resources (fishery, aquaculture, etc.)</c:v>
                </c:pt>
                <c:pt idx="2">
                  <c:v>Other/Multiple areas</c:v>
                </c:pt>
                <c:pt idx="3">
                  <c:v>Socioeconomic &amp; Policy Research</c:v>
                </c:pt>
                <c:pt idx="4">
                  <c:v>Marine Pollution and Litter</c:v>
                </c:pt>
                <c:pt idx="5">
                  <c:v>Operational Oceanography/Observing Systems and Monitoring</c:v>
                </c:pt>
                <c:pt idx="6">
                  <c:v>MSP, ICZM</c:v>
                </c:pt>
                <c:pt idx="7">
                  <c:v>Training &amp; Technology Transfer</c:v>
                </c:pt>
                <c:pt idx="8">
                  <c:v>Deep sea mining, Oil and Gas Sustainable Exploitation </c:v>
                </c:pt>
                <c:pt idx="9">
                  <c:v>Marine and Coastal Hazards</c:v>
                </c:pt>
                <c:pt idx="10">
                  <c:v>Marine Renewable Energy</c:v>
                </c:pt>
                <c:pt idx="11">
                  <c:v>Blue Biotechnology</c:v>
                </c:pt>
                <c:pt idx="12">
                  <c:v>Climate Change &amp; Impacts</c:v>
                </c:pt>
                <c:pt idx="13">
                  <c:v>Seas and Human Health</c:v>
                </c:pt>
                <c:pt idx="14">
                  <c:v>Biological Invasions</c:v>
                </c:pt>
                <c:pt idx="15">
                  <c:v>Deep Sea Ecosystems</c:v>
                </c:pt>
                <c:pt idx="16">
                  <c:v>Maritime Transport</c:v>
                </c:pt>
                <c:pt idx="17">
                  <c:v>Ecosystem Multiple Stressors</c:v>
                </c:pt>
                <c:pt idx="18">
                  <c:v>Marine Ecosystem Services</c:v>
                </c:pt>
                <c:pt idx="19">
                  <c:v>Catchment-Sea Interaction</c:v>
                </c:pt>
                <c:pt idx="20">
                  <c:v>Eutrophication and Deoxygenation</c:v>
                </c:pt>
                <c:pt idx="21">
                  <c:v>Cultural Heritage</c:v>
                </c:pt>
                <c:pt idx="22">
                  <c:v>Tourism and Surrounding Economy</c:v>
                </c:pt>
                <c:pt idx="23">
                  <c:v>Interconnections of Basins</c:v>
                </c:pt>
              </c:strCache>
            </c:strRef>
          </c:cat>
          <c:val>
            <c:numRef>
              <c:f>[Black_Sea_All_Projects_Brussels_AG.xls]Sheet1!$C$1:$C$27</c:f>
              <c:numCache>
                <c:formatCode>General</c:formatCode>
                <c:ptCount val="27"/>
                <c:pt idx="0">
                  <c:v>25.316455696202539</c:v>
                </c:pt>
                <c:pt idx="1">
                  <c:v>13.924050632911401</c:v>
                </c:pt>
                <c:pt idx="2">
                  <c:v>10.12658227848102</c:v>
                </c:pt>
                <c:pt idx="3">
                  <c:v>8.8607594936708853</c:v>
                </c:pt>
                <c:pt idx="4">
                  <c:v>7.5949367088607556</c:v>
                </c:pt>
                <c:pt idx="5">
                  <c:v>7.5949367088607556</c:v>
                </c:pt>
                <c:pt idx="6">
                  <c:v>7.5949367088607556</c:v>
                </c:pt>
                <c:pt idx="7">
                  <c:v>5.0632911392405067</c:v>
                </c:pt>
                <c:pt idx="8">
                  <c:v>3.79746835443038</c:v>
                </c:pt>
                <c:pt idx="9">
                  <c:v>3.79746835443038</c:v>
                </c:pt>
                <c:pt idx="10">
                  <c:v>2.531645569620252</c:v>
                </c:pt>
                <c:pt idx="11">
                  <c:v>2.531645569620252</c:v>
                </c:pt>
                <c:pt idx="12">
                  <c:v>1.265822784810126</c:v>
                </c:pt>
                <c:pt idx="13">
                  <c:v>1.265822784810126</c:v>
                </c:pt>
                <c:pt idx="14">
                  <c:v>1.265822784810126</c:v>
                </c:pt>
                <c:pt idx="15">
                  <c:v>1.265822784810126</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0-F441-4579-8306-3BE4546B9BE7}"/>
            </c:ext>
          </c:extLst>
        </c:ser>
        <c:dLbls>
          <c:showLegendKey val="0"/>
          <c:showVal val="0"/>
          <c:showCatName val="0"/>
          <c:showSerName val="0"/>
          <c:showPercent val="0"/>
          <c:showBubbleSize val="0"/>
        </c:dLbls>
        <c:gapWidth val="115"/>
        <c:overlap val="-20"/>
        <c:axId val="-1363162080"/>
        <c:axId val="-1363155008"/>
      </c:barChart>
      <c:catAx>
        <c:axId val="-1363162080"/>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3155008"/>
        <c:crosses val="autoZero"/>
        <c:auto val="1"/>
        <c:lblAlgn val="ctr"/>
        <c:lblOffset val="100"/>
        <c:tickLblSkip val="1"/>
        <c:noMultiLvlLbl val="0"/>
      </c:catAx>
      <c:valAx>
        <c:axId val="-136315500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3162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86633381896999"/>
          <c:y val="6.6768294440824799E-2"/>
          <c:w val="0.51327156414424202"/>
          <c:h val="0.90368321584931999"/>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[Black_Sea_All_Projects_Brussels_AG.xls]Sheet1!$A$1:$A$27</c:f>
              <c:strCache>
                <c:ptCount val="24"/>
                <c:pt idx="0">
                  <c:v>Other/Multiple areas</c:v>
                </c:pt>
                <c:pt idx="1">
                  <c:v>Deep sea mining, Oil and Gas Sustainable Exploitation </c:v>
                </c:pt>
                <c:pt idx="2">
                  <c:v>Marine Pollution and Litter</c:v>
                </c:pt>
                <c:pt idx="3">
                  <c:v>MSP, ICZM</c:v>
                </c:pt>
                <c:pt idx="4">
                  <c:v>Marine Renewable Energy</c:v>
                </c:pt>
                <c:pt idx="5">
                  <c:v>Marine and Coastal Hazards</c:v>
                </c:pt>
                <c:pt idx="6">
                  <c:v>Ecosystem Multiple Stressors</c:v>
                </c:pt>
                <c:pt idx="7">
                  <c:v>Biodiversity</c:v>
                </c:pt>
                <c:pt idx="8">
                  <c:v>Catchment-Sea Interaction</c:v>
                </c:pt>
                <c:pt idx="9">
                  <c:v>Living Marine Resources (fishery, aquaculture, etc.)</c:v>
                </c:pt>
                <c:pt idx="10">
                  <c:v>Climate Change &amp; Impacts</c:v>
                </c:pt>
                <c:pt idx="11">
                  <c:v>Marine Ecosystem Services</c:v>
                </c:pt>
                <c:pt idx="12">
                  <c:v>Eutrophication and Deoxygenation</c:v>
                </c:pt>
                <c:pt idx="13">
                  <c:v>Cultural Heritage</c:v>
                </c:pt>
                <c:pt idx="14">
                  <c:v>Socioeconomic &amp; Policy Research</c:v>
                </c:pt>
                <c:pt idx="15">
                  <c:v>Operational Oceanography/Observing Systems and Monitoring</c:v>
                </c:pt>
                <c:pt idx="16">
                  <c:v>Maritime Transport</c:v>
                </c:pt>
                <c:pt idx="17">
                  <c:v>Training &amp; Technology Transfer</c:v>
                </c:pt>
                <c:pt idx="18">
                  <c:v>Blue Biotechnology</c:v>
                </c:pt>
                <c:pt idx="19">
                  <c:v>Seas and Human Health</c:v>
                </c:pt>
                <c:pt idx="20">
                  <c:v>Biological Invasions</c:v>
                </c:pt>
                <c:pt idx="21">
                  <c:v>Deep Sea Ecosystems</c:v>
                </c:pt>
                <c:pt idx="22">
                  <c:v>Tourism and Surrounding Economy</c:v>
                </c:pt>
                <c:pt idx="23">
                  <c:v>Interconnections of Basins</c:v>
                </c:pt>
              </c:strCache>
            </c:strRef>
          </c:cat>
          <c:val>
            <c:numRef>
              <c:f>[Black_Sea_All_Projects_Brussels_AG.xls]Sheet1!$C$1:$C$27</c:f>
              <c:numCache>
                <c:formatCode>General</c:formatCode>
                <c:ptCount val="27"/>
                <c:pt idx="0">
                  <c:v>20.25316455696203</c:v>
                </c:pt>
                <c:pt idx="1">
                  <c:v>12.658227848101269</c:v>
                </c:pt>
                <c:pt idx="2">
                  <c:v>5.0632911392405067</c:v>
                </c:pt>
                <c:pt idx="3">
                  <c:v>5.0632911392405067</c:v>
                </c:pt>
                <c:pt idx="4">
                  <c:v>3.79746835443038</c:v>
                </c:pt>
                <c:pt idx="5">
                  <c:v>3.79746835443038</c:v>
                </c:pt>
                <c:pt idx="6">
                  <c:v>3.79746835443038</c:v>
                </c:pt>
                <c:pt idx="7">
                  <c:v>2.531645569620252</c:v>
                </c:pt>
                <c:pt idx="8">
                  <c:v>2.531645569620252</c:v>
                </c:pt>
                <c:pt idx="9">
                  <c:v>1.265822784810126</c:v>
                </c:pt>
                <c:pt idx="10">
                  <c:v>1.265822784810126</c:v>
                </c:pt>
                <c:pt idx="11">
                  <c:v>1.265822784810126</c:v>
                </c:pt>
                <c:pt idx="12">
                  <c:v>1.265822784810126</c:v>
                </c:pt>
                <c:pt idx="13">
                  <c:v>1.265822784810126</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0-3B0A-410A-9210-111CABF8F5AF}"/>
            </c:ext>
          </c:extLst>
        </c:ser>
        <c:dLbls>
          <c:showLegendKey val="0"/>
          <c:showVal val="0"/>
          <c:showCatName val="0"/>
          <c:showSerName val="0"/>
          <c:showPercent val="0"/>
          <c:showBubbleSize val="0"/>
        </c:dLbls>
        <c:gapWidth val="115"/>
        <c:overlap val="-20"/>
        <c:axId val="-1363153376"/>
        <c:axId val="-1363150656"/>
      </c:barChart>
      <c:catAx>
        <c:axId val="-1363153376"/>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3150656"/>
        <c:crosses val="autoZero"/>
        <c:auto val="1"/>
        <c:lblAlgn val="ctr"/>
        <c:lblOffset val="100"/>
        <c:tickLblSkip val="1"/>
        <c:noMultiLvlLbl val="0"/>
      </c:catAx>
      <c:valAx>
        <c:axId val="-136315065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3153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392287939136"/>
          <c:y val="7.0596286517148804E-2"/>
          <c:w val="0.51676071112928401"/>
          <c:h val="0.89592883677319501"/>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[Black_Sea_All_Projects_Brussels_AG.xls]Sheet1!$A$1:$A$26</c:f>
              <c:strCache>
                <c:ptCount val="24"/>
                <c:pt idx="0">
                  <c:v>Living Marine Resources (fishery, aquaculture, etc.)</c:v>
                </c:pt>
                <c:pt idx="1">
                  <c:v>Operational Oceanography/Observing Systems and Monitoring</c:v>
                </c:pt>
                <c:pt idx="2">
                  <c:v>Other/Multiple areas</c:v>
                </c:pt>
                <c:pt idx="3">
                  <c:v>Socioeconomic &amp; Policy Research</c:v>
                </c:pt>
                <c:pt idx="4">
                  <c:v>Blue Biotechnology</c:v>
                </c:pt>
                <c:pt idx="5">
                  <c:v>Training &amp; Technology Transfer</c:v>
                </c:pt>
                <c:pt idx="6">
                  <c:v>Marine Ecosystem Services</c:v>
                </c:pt>
                <c:pt idx="7">
                  <c:v>Maritime Transport</c:v>
                </c:pt>
                <c:pt idx="8">
                  <c:v>Marine Renewable Energy</c:v>
                </c:pt>
                <c:pt idx="9">
                  <c:v>Ecosystem Multiple Stressors</c:v>
                </c:pt>
                <c:pt idx="10">
                  <c:v>Biodiversity</c:v>
                </c:pt>
                <c:pt idx="11">
                  <c:v>Marine and Coastal Hazards</c:v>
                </c:pt>
                <c:pt idx="12">
                  <c:v>Climate Change &amp; Impacts</c:v>
                </c:pt>
                <c:pt idx="13">
                  <c:v>Seas and Human Health</c:v>
                </c:pt>
                <c:pt idx="14">
                  <c:v>Catchment-Sea Interaction</c:v>
                </c:pt>
                <c:pt idx="15">
                  <c:v>Eutrophication and Deoxygenation</c:v>
                </c:pt>
                <c:pt idx="16">
                  <c:v>Tourism and Surrounding Economy</c:v>
                </c:pt>
                <c:pt idx="17">
                  <c:v>Marine Pollution and Litter</c:v>
                </c:pt>
                <c:pt idx="18">
                  <c:v>Deep sea mining, Oil and Gas Sustainable Exploitation </c:v>
                </c:pt>
                <c:pt idx="19">
                  <c:v>MSP, ICZM</c:v>
                </c:pt>
                <c:pt idx="20">
                  <c:v>Biological Invasions</c:v>
                </c:pt>
                <c:pt idx="21">
                  <c:v>Cultural Heritage</c:v>
                </c:pt>
                <c:pt idx="22">
                  <c:v>Deep Sea Ecosystems</c:v>
                </c:pt>
                <c:pt idx="23">
                  <c:v>Interconnections of Basins</c:v>
                </c:pt>
              </c:strCache>
            </c:strRef>
          </c:cat>
          <c:val>
            <c:numRef>
              <c:f>[Black_Sea_All_Projects_Brussels_AG.xls]Sheet1!$C$1:$C$26</c:f>
              <c:numCache>
                <c:formatCode>General</c:formatCode>
                <c:ptCount val="26"/>
                <c:pt idx="0">
                  <c:v>15.18987341772152</c:v>
                </c:pt>
                <c:pt idx="1">
                  <c:v>13.924050632911401</c:v>
                </c:pt>
                <c:pt idx="2">
                  <c:v>8.8607594936708853</c:v>
                </c:pt>
                <c:pt idx="3">
                  <c:v>8.8607594936708853</c:v>
                </c:pt>
                <c:pt idx="4">
                  <c:v>7.5949367088607556</c:v>
                </c:pt>
                <c:pt idx="5">
                  <c:v>6.3291139240506329</c:v>
                </c:pt>
                <c:pt idx="6">
                  <c:v>5.0632911392405067</c:v>
                </c:pt>
                <c:pt idx="7">
                  <c:v>3.79746835443038</c:v>
                </c:pt>
                <c:pt idx="8">
                  <c:v>2.531645569620252</c:v>
                </c:pt>
                <c:pt idx="9">
                  <c:v>2.531645569620252</c:v>
                </c:pt>
                <c:pt idx="10">
                  <c:v>1.265822784810126</c:v>
                </c:pt>
                <c:pt idx="11">
                  <c:v>1.265822784810126</c:v>
                </c:pt>
                <c:pt idx="12">
                  <c:v>1.265822784810126</c:v>
                </c:pt>
                <c:pt idx="13">
                  <c:v>1.265822784810126</c:v>
                </c:pt>
                <c:pt idx="14">
                  <c:v>1.265822784810126</c:v>
                </c:pt>
                <c:pt idx="15">
                  <c:v>1.265822784810126</c:v>
                </c:pt>
                <c:pt idx="16">
                  <c:v>1.265822784810126</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0-EF2A-47B5-8ED6-381DFCDB0E86}"/>
            </c:ext>
          </c:extLst>
        </c:ser>
        <c:dLbls>
          <c:showLegendKey val="0"/>
          <c:showVal val="0"/>
          <c:showCatName val="0"/>
          <c:showSerName val="0"/>
          <c:showPercent val="0"/>
          <c:showBubbleSize val="0"/>
        </c:dLbls>
        <c:gapWidth val="115"/>
        <c:overlap val="-20"/>
        <c:axId val="-1363152832"/>
        <c:axId val="-1363152288"/>
      </c:barChart>
      <c:catAx>
        <c:axId val="-1363152832"/>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3152288"/>
        <c:crosses val="autoZero"/>
        <c:auto val="1"/>
        <c:lblAlgn val="ctr"/>
        <c:lblOffset val="100"/>
        <c:tickLblSkip val="1"/>
        <c:noMultiLvlLbl val="0"/>
      </c:catAx>
      <c:valAx>
        <c:axId val="-1363152288"/>
        <c:scaling>
          <c:orientation val="minMax"/>
          <c:max val="2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3152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53500139427099"/>
          <c:y val="7.8098291641009301E-2"/>
          <c:w val="0.46239752171037901"/>
          <c:h val="0.89019355591381999"/>
        </c:manualLayout>
      </c:layout>
      <c:barChart>
        <c:barDir val="bar"/>
        <c:grouping val="clustered"/>
        <c:varyColors val="0"/>
        <c:ser>
          <c:idx val="0"/>
          <c:order val="0"/>
          <c:tx>
            <c:strRef>
              <c:f>[Black_Sea_All_Projects_Brussels_AG.xls]sum!$B$1</c:f>
              <c:strCache>
                <c:ptCount val="1"/>
                <c:pt idx="0">
                  <c:v>Number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[Black_Sea_All_Projects_Brussels_AG.xls]sum!$A$2:$A$25</c:f>
              <c:strCache>
                <c:ptCount val="24"/>
                <c:pt idx="0">
                  <c:v>Living Marine Resources (fishery, aquaculture, etc.)</c:v>
                </c:pt>
                <c:pt idx="1">
                  <c:v>Other/Multiple areas</c:v>
                </c:pt>
                <c:pt idx="2">
                  <c:v>Biodiversity</c:v>
                </c:pt>
                <c:pt idx="3">
                  <c:v>Marine Pollution and Litter</c:v>
                </c:pt>
                <c:pt idx="4">
                  <c:v>Socioeconomic &amp; Policy Research</c:v>
                </c:pt>
                <c:pt idx="5">
                  <c:v>Operational Oceanography/Observing Systems and Monitoring</c:v>
                </c:pt>
                <c:pt idx="6">
                  <c:v>Deep sea mining, Oil and Gas Sustainable Exploitation </c:v>
                </c:pt>
                <c:pt idx="7">
                  <c:v>Marine Renewable Energy</c:v>
                </c:pt>
                <c:pt idx="8">
                  <c:v>Maritime Transport</c:v>
                </c:pt>
                <c:pt idx="9">
                  <c:v>MSP, ICZM</c:v>
                </c:pt>
                <c:pt idx="10">
                  <c:v>Training &amp; Technology Transfer</c:v>
                </c:pt>
                <c:pt idx="11">
                  <c:v>Blue Biotechnology</c:v>
                </c:pt>
                <c:pt idx="12">
                  <c:v>Marine and Coastal Hazards</c:v>
                </c:pt>
                <c:pt idx="13">
                  <c:v>Climate Change &amp; Impacts</c:v>
                </c:pt>
                <c:pt idx="14">
                  <c:v>Seas and Human Health</c:v>
                </c:pt>
                <c:pt idx="15">
                  <c:v>Ecosystem Multiple Stressors</c:v>
                </c:pt>
                <c:pt idx="16">
                  <c:v>Marine Ecosystem Services</c:v>
                </c:pt>
                <c:pt idx="17">
                  <c:v>Catchment-Sea Interaction</c:v>
                </c:pt>
                <c:pt idx="18">
                  <c:v>Eutrophication and Deoxygenation</c:v>
                </c:pt>
                <c:pt idx="19">
                  <c:v>Biological Invasions</c:v>
                </c:pt>
                <c:pt idx="20">
                  <c:v>Cultural Heritage</c:v>
                </c:pt>
                <c:pt idx="21">
                  <c:v>Deep Sea Ecosystems</c:v>
                </c:pt>
                <c:pt idx="22">
                  <c:v>Tourism and Surrounding Economy</c:v>
                </c:pt>
                <c:pt idx="23">
                  <c:v>Interconnections of Basins</c:v>
                </c:pt>
              </c:strCache>
            </c:strRef>
          </c:cat>
          <c:val>
            <c:numRef>
              <c:f>[Black_Sea_All_Projects_Brussels_AG.xls]sum!$B$2:$B$25</c:f>
              <c:numCache>
                <c:formatCode>General</c:formatCode>
                <c:ptCount val="24"/>
                <c:pt idx="0">
                  <c:v>41</c:v>
                </c:pt>
                <c:pt idx="1">
                  <c:v>38</c:v>
                </c:pt>
                <c:pt idx="2">
                  <c:v>30</c:v>
                </c:pt>
                <c:pt idx="3">
                  <c:v>25</c:v>
                </c:pt>
                <c:pt idx="4">
                  <c:v>19</c:v>
                </c:pt>
                <c:pt idx="5">
                  <c:v>18</c:v>
                </c:pt>
                <c:pt idx="6">
                  <c:v>17</c:v>
                </c:pt>
                <c:pt idx="7">
                  <c:v>13</c:v>
                </c:pt>
                <c:pt idx="8">
                  <c:v>12</c:v>
                </c:pt>
                <c:pt idx="9">
                  <c:v>11</c:v>
                </c:pt>
                <c:pt idx="10">
                  <c:v>9</c:v>
                </c:pt>
                <c:pt idx="11">
                  <c:v>8</c:v>
                </c:pt>
                <c:pt idx="12">
                  <c:v>7</c:v>
                </c:pt>
                <c:pt idx="13">
                  <c:v>6</c:v>
                </c:pt>
                <c:pt idx="14">
                  <c:v>6</c:v>
                </c:pt>
                <c:pt idx="15">
                  <c:v>5</c:v>
                </c:pt>
                <c:pt idx="16">
                  <c:v>5</c:v>
                </c:pt>
                <c:pt idx="17">
                  <c:v>3</c:v>
                </c:pt>
                <c:pt idx="18">
                  <c:v>2</c:v>
                </c:pt>
                <c:pt idx="19">
                  <c:v>1</c:v>
                </c:pt>
                <c:pt idx="20">
                  <c:v>1</c:v>
                </c:pt>
                <c:pt idx="21">
                  <c:v>1</c:v>
                </c:pt>
                <c:pt idx="22">
                  <c:v>1</c:v>
                </c:pt>
                <c:pt idx="23">
                  <c:v>0</c:v>
                </c:pt>
              </c:numCache>
            </c:numRef>
          </c:val>
          <c:extLst>
            <c:ext xmlns:c16="http://schemas.microsoft.com/office/drawing/2014/chart" uri="{C3380CC4-5D6E-409C-BE32-E72D297353CC}">
              <c16:uniqueId val="{00000000-B19A-437E-8BD4-30FCC763F64A}"/>
            </c:ext>
          </c:extLst>
        </c:ser>
        <c:ser>
          <c:idx val="1"/>
          <c:order val="1"/>
          <c:tx>
            <c:strRef>
              <c:f>[Black_Sea_All_Projects_Brussels_AG.xls]sum!$C$1</c:f>
              <c:strCache>
                <c:ptCount val="1"/>
                <c:pt idx="0">
                  <c:v>Projects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[Black_Sea_All_Projects_Brussels_AG.xls]sum!$A$2:$A$25</c:f>
              <c:strCache>
                <c:ptCount val="24"/>
                <c:pt idx="0">
                  <c:v>Living Marine Resources (fishery, aquaculture, etc.)</c:v>
                </c:pt>
                <c:pt idx="1">
                  <c:v>Other/Multiple areas</c:v>
                </c:pt>
                <c:pt idx="2">
                  <c:v>Biodiversity</c:v>
                </c:pt>
                <c:pt idx="3">
                  <c:v>Marine Pollution and Litter</c:v>
                </c:pt>
                <c:pt idx="4">
                  <c:v>Socioeconomic &amp; Policy Research</c:v>
                </c:pt>
                <c:pt idx="5">
                  <c:v>Operational Oceanography/Observing Systems and Monitoring</c:v>
                </c:pt>
                <c:pt idx="6">
                  <c:v>Deep sea mining, Oil and Gas Sustainable Exploitation </c:v>
                </c:pt>
                <c:pt idx="7">
                  <c:v>Marine Renewable Energy</c:v>
                </c:pt>
                <c:pt idx="8">
                  <c:v>Maritime Transport</c:v>
                </c:pt>
                <c:pt idx="9">
                  <c:v>MSP, ICZM</c:v>
                </c:pt>
                <c:pt idx="10">
                  <c:v>Training &amp; Technology Transfer</c:v>
                </c:pt>
                <c:pt idx="11">
                  <c:v>Blue Biotechnology</c:v>
                </c:pt>
                <c:pt idx="12">
                  <c:v>Marine and Coastal Hazards</c:v>
                </c:pt>
                <c:pt idx="13">
                  <c:v>Climate Change &amp; Impacts</c:v>
                </c:pt>
                <c:pt idx="14">
                  <c:v>Seas and Human Health</c:v>
                </c:pt>
                <c:pt idx="15">
                  <c:v>Ecosystem Multiple Stressors</c:v>
                </c:pt>
                <c:pt idx="16">
                  <c:v>Marine Ecosystem Services</c:v>
                </c:pt>
                <c:pt idx="17">
                  <c:v>Catchment-Sea Interaction</c:v>
                </c:pt>
                <c:pt idx="18">
                  <c:v>Eutrophication and Deoxygenation</c:v>
                </c:pt>
                <c:pt idx="19">
                  <c:v>Biological Invasions</c:v>
                </c:pt>
                <c:pt idx="20">
                  <c:v>Cultural Heritage</c:v>
                </c:pt>
                <c:pt idx="21">
                  <c:v>Deep Sea Ecosystems</c:v>
                </c:pt>
                <c:pt idx="22">
                  <c:v>Tourism and Surrounding Economy</c:v>
                </c:pt>
                <c:pt idx="23">
                  <c:v>Interconnections of Basins</c:v>
                </c:pt>
              </c:strCache>
            </c:strRef>
          </c:cat>
          <c:val>
            <c:numRef>
              <c:f>[Black_Sea_All_Projects_Brussels_AG.xls]sum!$C$2:$C$25</c:f>
              <c:numCache>
                <c:formatCode>0%</c:formatCode>
                <c:ptCount val="24"/>
                <c:pt idx="0">
                  <c:v>0.14695340501792101</c:v>
                </c:pt>
                <c:pt idx="1">
                  <c:v>0.13620071684587801</c:v>
                </c:pt>
                <c:pt idx="2">
                  <c:v>0.10752688172043</c:v>
                </c:pt>
                <c:pt idx="3">
                  <c:v>8.9605734767025103E-2</c:v>
                </c:pt>
                <c:pt idx="4">
                  <c:v>6.81003584229391E-2</c:v>
                </c:pt>
                <c:pt idx="5">
                  <c:v>6.4516129032258104E-2</c:v>
                </c:pt>
                <c:pt idx="6">
                  <c:v>6.0931899641577102E-2</c:v>
                </c:pt>
                <c:pt idx="7">
                  <c:v>4.6594982078853001E-2</c:v>
                </c:pt>
                <c:pt idx="8">
                  <c:v>4.3010752688171998E-2</c:v>
                </c:pt>
                <c:pt idx="9">
                  <c:v>3.9426523297491002E-2</c:v>
                </c:pt>
                <c:pt idx="10">
                  <c:v>3.2258064516128997E-2</c:v>
                </c:pt>
                <c:pt idx="11">
                  <c:v>2.8673835125448001E-2</c:v>
                </c:pt>
                <c:pt idx="12">
                  <c:v>2.5089605734767002E-2</c:v>
                </c:pt>
                <c:pt idx="13">
                  <c:v>2.1505376344085999E-2</c:v>
                </c:pt>
                <c:pt idx="14">
                  <c:v>2.1505376344085999E-2</c:v>
                </c:pt>
                <c:pt idx="15">
                  <c:v>1.7921146953405E-2</c:v>
                </c:pt>
                <c:pt idx="16">
                  <c:v>1.7921146953405E-2</c:v>
                </c:pt>
                <c:pt idx="17">
                  <c:v>1.0752688172042999E-2</c:v>
                </c:pt>
                <c:pt idx="18">
                  <c:v>7.1684587813620098E-3</c:v>
                </c:pt>
                <c:pt idx="19">
                  <c:v>3.5842293906810001E-3</c:v>
                </c:pt>
                <c:pt idx="20">
                  <c:v>3.5842293906810001E-3</c:v>
                </c:pt>
                <c:pt idx="21">
                  <c:v>3.5842293906810001E-3</c:v>
                </c:pt>
                <c:pt idx="22">
                  <c:v>3.5842293906810001E-3</c:v>
                </c:pt>
                <c:pt idx="23">
                  <c:v>0</c:v>
                </c:pt>
              </c:numCache>
            </c:numRef>
          </c:val>
          <c:extLst>
            <c:ext xmlns:c16="http://schemas.microsoft.com/office/drawing/2014/chart" uri="{C3380CC4-5D6E-409C-BE32-E72D297353CC}">
              <c16:uniqueId val="{00000001-B19A-437E-8BD4-30FCC763F64A}"/>
            </c:ext>
          </c:extLst>
        </c:ser>
        <c:dLbls>
          <c:showLegendKey val="0"/>
          <c:showVal val="0"/>
          <c:showCatName val="0"/>
          <c:showSerName val="0"/>
          <c:showPercent val="0"/>
          <c:showBubbleSize val="0"/>
        </c:dLbls>
        <c:gapWidth val="115"/>
        <c:overlap val="-20"/>
        <c:axId val="-1363165344"/>
        <c:axId val="-1363162624"/>
      </c:barChart>
      <c:catAx>
        <c:axId val="-1363165344"/>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3162624"/>
        <c:crosses val="autoZero"/>
        <c:auto val="0"/>
        <c:lblAlgn val="ctr"/>
        <c:lblOffset val="100"/>
        <c:tickLblSkip val="1"/>
        <c:noMultiLvlLbl val="0"/>
      </c:catAx>
      <c:valAx>
        <c:axId val="-136316262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3165344"/>
        <c:crossesAt val="1"/>
        <c:crossBetween val="midCat"/>
      </c:valAx>
      <c:spPr>
        <a:noFill/>
        <a:ln>
          <a:noFill/>
        </a:ln>
        <a:effectLst/>
      </c:spPr>
    </c:plotArea>
    <c:plotVisOnly val="1"/>
    <c:dispBlanksAs val="zero"/>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53500139427099"/>
          <c:y val="7.8098291641009301E-2"/>
          <c:w val="0.46239752171037901"/>
          <c:h val="0.89019355591381999"/>
        </c:manualLayout>
      </c:layout>
      <c:barChart>
        <c:barDir val="bar"/>
        <c:grouping val="clustered"/>
        <c:varyColors val="0"/>
        <c:ser>
          <c:idx val="0"/>
          <c:order val="0"/>
          <c:tx>
            <c:strRef>
              <c:f>[Black_Sea_All_Projects_Brussels_AG.xls]sum!$B$1</c:f>
              <c:strCache>
                <c:ptCount val="1"/>
                <c:pt idx="0">
                  <c:v>Number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[Black_Sea_All_Projects_Brussels_AG.xls]sum!$A$2:$A$25</c:f>
              <c:strCache>
                <c:ptCount val="24"/>
                <c:pt idx="0">
                  <c:v>Living Marine Resources (fishery, aquaculture, etc.)</c:v>
                </c:pt>
                <c:pt idx="1">
                  <c:v>Other/Multiple areas</c:v>
                </c:pt>
                <c:pt idx="2">
                  <c:v>Biodiversity</c:v>
                </c:pt>
                <c:pt idx="3">
                  <c:v>Marine Pollution and Litter</c:v>
                </c:pt>
                <c:pt idx="4">
                  <c:v>Socioeconomic &amp; Policy Research</c:v>
                </c:pt>
                <c:pt idx="5">
                  <c:v>Operational Oceanography/Observing Systems and Monitoring</c:v>
                </c:pt>
                <c:pt idx="6">
                  <c:v>Deep sea mining, Oil and Gas Sustainable Exploitation </c:v>
                </c:pt>
                <c:pt idx="7">
                  <c:v>Marine Renewable Energy</c:v>
                </c:pt>
                <c:pt idx="8">
                  <c:v>Maritime Transport</c:v>
                </c:pt>
                <c:pt idx="9">
                  <c:v>MSP, ICZM</c:v>
                </c:pt>
                <c:pt idx="10">
                  <c:v>Training &amp; Technology Transfer</c:v>
                </c:pt>
                <c:pt idx="11">
                  <c:v>Blue Biotechnology</c:v>
                </c:pt>
                <c:pt idx="12">
                  <c:v>Marine and Coastal Hazards</c:v>
                </c:pt>
                <c:pt idx="13">
                  <c:v>Climate Change &amp; Impacts</c:v>
                </c:pt>
                <c:pt idx="14">
                  <c:v>Seas and Human Health</c:v>
                </c:pt>
                <c:pt idx="15">
                  <c:v>Ecosystem Multiple Stressors</c:v>
                </c:pt>
                <c:pt idx="16">
                  <c:v>Marine Ecosystem Services</c:v>
                </c:pt>
                <c:pt idx="17">
                  <c:v>Catchment-Sea Interaction</c:v>
                </c:pt>
                <c:pt idx="18">
                  <c:v>Eutrophication and Deoxygenation</c:v>
                </c:pt>
                <c:pt idx="19">
                  <c:v>Biological Invasions</c:v>
                </c:pt>
                <c:pt idx="20">
                  <c:v>Cultural Heritage</c:v>
                </c:pt>
                <c:pt idx="21">
                  <c:v>Deep Sea Ecosystems</c:v>
                </c:pt>
                <c:pt idx="22">
                  <c:v>Tourism and Surrounding Economy</c:v>
                </c:pt>
                <c:pt idx="23">
                  <c:v>Interconnections of Basins</c:v>
                </c:pt>
              </c:strCache>
            </c:strRef>
          </c:cat>
          <c:val>
            <c:numRef>
              <c:f>[Black_Sea_All_Projects_Brussels_AG.xls]sum!$B$2:$B$25</c:f>
              <c:numCache>
                <c:formatCode>General</c:formatCode>
                <c:ptCount val="24"/>
                <c:pt idx="0">
                  <c:v>41</c:v>
                </c:pt>
                <c:pt idx="1">
                  <c:v>38</c:v>
                </c:pt>
                <c:pt idx="2">
                  <c:v>30</c:v>
                </c:pt>
                <c:pt idx="3">
                  <c:v>25</c:v>
                </c:pt>
                <c:pt idx="4">
                  <c:v>19</c:v>
                </c:pt>
                <c:pt idx="5">
                  <c:v>18</c:v>
                </c:pt>
                <c:pt idx="6">
                  <c:v>17</c:v>
                </c:pt>
                <c:pt idx="7">
                  <c:v>13</c:v>
                </c:pt>
                <c:pt idx="8">
                  <c:v>12</c:v>
                </c:pt>
                <c:pt idx="9">
                  <c:v>11</c:v>
                </c:pt>
                <c:pt idx="10">
                  <c:v>9</c:v>
                </c:pt>
                <c:pt idx="11">
                  <c:v>8</c:v>
                </c:pt>
                <c:pt idx="12">
                  <c:v>7</c:v>
                </c:pt>
                <c:pt idx="13">
                  <c:v>6</c:v>
                </c:pt>
                <c:pt idx="14">
                  <c:v>6</c:v>
                </c:pt>
                <c:pt idx="15">
                  <c:v>5</c:v>
                </c:pt>
                <c:pt idx="16">
                  <c:v>5</c:v>
                </c:pt>
                <c:pt idx="17">
                  <c:v>3</c:v>
                </c:pt>
                <c:pt idx="18">
                  <c:v>2</c:v>
                </c:pt>
                <c:pt idx="19">
                  <c:v>1</c:v>
                </c:pt>
                <c:pt idx="20">
                  <c:v>1</c:v>
                </c:pt>
                <c:pt idx="21">
                  <c:v>1</c:v>
                </c:pt>
                <c:pt idx="22">
                  <c:v>1</c:v>
                </c:pt>
                <c:pt idx="23">
                  <c:v>0</c:v>
                </c:pt>
              </c:numCache>
            </c:numRef>
          </c:val>
          <c:extLst>
            <c:ext xmlns:c16="http://schemas.microsoft.com/office/drawing/2014/chart" uri="{C3380CC4-5D6E-409C-BE32-E72D297353CC}">
              <c16:uniqueId val="{00000000-B19A-437E-8BD4-30FCC763F64A}"/>
            </c:ext>
          </c:extLst>
        </c:ser>
        <c:ser>
          <c:idx val="1"/>
          <c:order val="1"/>
          <c:tx>
            <c:strRef>
              <c:f>[Black_Sea_All_Projects_Brussels_AG.xls]sum!$C$1</c:f>
              <c:strCache>
                <c:ptCount val="1"/>
                <c:pt idx="0">
                  <c:v>Projects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[Black_Sea_All_Projects_Brussels_AG.xls]sum!$A$2:$A$25</c:f>
              <c:strCache>
                <c:ptCount val="24"/>
                <c:pt idx="0">
                  <c:v>Living Marine Resources (fishery, aquaculture, etc.)</c:v>
                </c:pt>
                <c:pt idx="1">
                  <c:v>Other/Multiple areas</c:v>
                </c:pt>
                <c:pt idx="2">
                  <c:v>Biodiversity</c:v>
                </c:pt>
                <c:pt idx="3">
                  <c:v>Marine Pollution and Litter</c:v>
                </c:pt>
                <c:pt idx="4">
                  <c:v>Socioeconomic &amp; Policy Research</c:v>
                </c:pt>
                <c:pt idx="5">
                  <c:v>Operational Oceanography/Observing Systems and Monitoring</c:v>
                </c:pt>
                <c:pt idx="6">
                  <c:v>Deep sea mining, Oil and Gas Sustainable Exploitation </c:v>
                </c:pt>
                <c:pt idx="7">
                  <c:v>Marine Renewable Energy</c:v>
                </c:pt>
                <c:pt idx="8">
                  <c:v>Maritime Transport</c:v>
                </c:pt>
                <c:pt idx="9">
                  <c:v>MSP, ICZM</c:v>
                </c:pt>
                <c:pt idx="10">
                  <c:v>Training &amp; Technology Transfer</c:v>
                </c:pt>
                <c:pt idx="11">
                  <c:v>Blue Biotechnology</c:v>
                </c:pt>
                <c:pt idx="12">
                  <c:v>Marine and Coastal Hazards</c:v>
                </c:pt>
                <c:pt idx="13">
                  <c:v>Climate Change &amp; Impacts</c:v>
                </c:pt>
                <c:pt idx="14">
                  <c:v>Seas and Human Health</c:v>
                </c:pt>
                <c:pt idx="15">
                  <c:v>Ecosystem Multiple Stressors</c:v>
                </c:pt>
                <c:pt idx="16">
                  <c:v>Marine Ecosystem Services</c:v>
                </c:pt>
                <c:pt idx="17">
                  <c:v>Catchment-Sea Interaction</c:v>
                </c:pt>
                <c:pt idx="18">
                  <c:v>Eutrophication and Deoxygenation</c:v>
                </c:pt>
                <c:pt idx="19">
                  <c:v>Biological Invasions</c:v>
                </c:pt>
                <c:pt idx="20">
                  <c:v>Cultural Heritage</c:v>
                </c:pt>
                <c:pt idx="21">
                  <c:v>Deep Sea Ecosystems</c:v>
                </c:pt>
                <c:pt idx="22">
                  <c:v>Tourism and Surrounding Economy</c:v>
                </c:pt>
                <c:pt idx="23">
                  <c:v>Interconnections of Basins</c:v>
                </c:pt>
              </c:strCache>
            </c:strRef>
          </c:cat>
          <c:val>
            <c:numRef>
              <c:f>[Black_Sea_All_Projects_Brussels_AG.xls]sum!$C$2:$C$25</c:f>
              <c:numCache>
                <c:formatCode>0%</c:formatCode>
                <c:ptCount val="24"/>
                <c:pt idx="0">
                  <c:v>0.14695340501792101</c:v>
                </c:pt>
                <c:pt idx="1">
                  <c:v>0.13620071684587801</c:v>
                </c:pt>
                <c:pt idx="2">
                  <c:v>0.10752688172043</c:v>
                </c:pt>
                <c:pt idx="3">
                  <c:v>8.9605734767025103E-2</c:v>
                </c:pt>
                <c:pt idx="4">
                  <c:v>6.81003584229391E-2</c:v>
                </c:pt>
                <c:pt idx="5">
                  <c:v>6.4516129032258104E-2</c:v>
                </c:pt>
                <c:pt idx="6">
                  <c:v>6.0931899641577102E-2</c:v>
                </c:pt>
                <c:pt idx="7">
                  <c:v>4.6594982078853001E-2</c:v>
                </c:pt>
                <c:pt idx="8">
                  <c:v>4.3010752688171998E-2</c:v>
                </c:pt>
                <c:pt idx="9">
                  <c:v>3.9426523297491002E-2</c:v>
                </c:pt>
                <c:pt idx="10">
                  <c:v>3.2258064516128997E-2</c:v>
                </c:pt>
                <c:pt idx="11">
                  <c:v>2.8673835125448001E-2</c:v>
                </c:pt>
                <c:pt idx="12">
                  <c:v>2.5089605734767002E-2</c:v>
                </c:pt>
                <c:pt idx="13">
                  <c:v>2.1505376344085999E-2</c:v>
                </c:pt>
                <c:pt idx="14">
                  <c:v>2.1505376344085999E-2</c:v>
                </c:pt>
                <c:pt idx="15">
                  <c:v>1.7921146953405E-2</c:v>
                </c:pt>
                <c:pt idx="16">
                  <c:v>1.7921146953405E-2</c:v>
                </c:pt>
                <c:pt idx="17">
                  <c:v>1.0752688172042999E-2</c:v>
                </c:pt>
                <c:pt idx="18">
                  <c:v>7.1684587813620098E-3</c:v>
                </c:pt>
                <c:pt idx="19">
                  <c:v>3.5842293906810001E-3</c:v>
                </c:pt>
                <c:pt idx="20">
                  <c:v>3.5842293906810001E-3</c:v>
                </c:pt>
                <c:pt idx="21">
                  <c:v>3.5842293906810001E-3</c:v>
                </c:pt>
                <c:pt idx="22">
                  <c:v>3.5842293906810001E-3</c:v>
                </c:pt>
                <c:pt idx="23">
                  <c:v>0</c:v>
                </c:pt>
              </c:numCache>
            </c:numRef>
          </c:val>
          <c:extLst>
            <c:ext xmlns:c16="http://schemas.microsoft.com/office/drawing/2014/chart" uri="{C3380CC4-5D6E-409C-BE32-E72D297353CC}">
              <c16:uniqueId val="{00000001-B19A-437E-8BD4-30FCC763F64A}"/>
            </c:ext>
          </c:extLst>
        </c:ser>
        <c:dLbls>
          <c:showLegendKey val="0"/>
          <c:showVal val="0"/>
          <c:showCatName val="0"/>
          <c:showSerName val="0"/>
          <c:showPercent val="0"/>
          <c:showBubbleSize val="0"/>
        </c:dLbls>
        <c:gapWidth val="115"/>
        <c:overlap val="-20"/>
        <c:axId val="-1363155552"/>
        <c:axId val="-1412054992"/>
      </c:barChart>
      <c:catAx>
        <c:axId val="-1363155552"/>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2054992"/>
        <c:crosses val="autoZero"/>
        <c:auto val="0"/>
        <c:lblAlgn val="ctr"/>
        <c:lblOffset val="100"/>
        <c:tickLblSkip val="1"/>
        <c:noMultiLvlLbl val="0"/>
      </c:catAx>
      <c:valAx>
        <c:axId val="-141205499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3155552"/>
        <c:crossesAt val="1"/>
        <c:crossBetween val="midCat"/>
      </c:valAx>
      <c:spPr>
        <a:noFill/>
        <a:ln>
          <a:noFill/>
        </a:ln>
        <a:effectLst/>
      </c:spPr>
    </c:plotArea>
    <c:plotVisOnly val="1"/>
    <c:dispBlanksAs val="zero"/>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6CE4F-1E79-D543-8EC5-1540E8EA3AFC}" type="datetimeFigureOut">
              <a:rPr lang="en-GB" smtClean="0"/>
              <a:t>11/12/2017</a:t>
            </a:fld>
            <a:endParaRPr lang="en-GB"/>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98F5A-26C4-4347-A21E-B2AA8ACB3403}" type="slidenum">
              <a:rPr lang="en-GB" smtClean="0"/>
              <a:t>‹#›</a:t>
            </a:fld>
            <a:endParaRPr lang="en-GB"/>
          </a:p>
        </p:txBody>
      </p:sp>
    </p:spTree>
    <p:extLst>
      <p:ext uri="{BB962C8B-B14F-4D97-AF65-F5344CB8AC3E}">
        <p14:creationId xmlns:p14="http://schemas.microsoft.com/office/powerpoint/2010/main" val="1839456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70FF6-17BE-EB4F-BC8F-BD781D9F63FC}" type="slidenum">
              <a:rPr lang="en-US" smtClean="0"/>
              <a:t>53</a:t>
            </a:fld>
            <a:endParaRPr lang="en-US"/>
          </a:p>
        </p:txBody>
      </p:sp>
    </p:spTree>
    <p:extLst>
      <p:ext uri="{BB962C8B-B14F-4D97-AF65-F5344CB8AC3E}">
        <p14:creationId xmlns:p14="http://schemas.microsoft.com/office/powerpoint/2010/main" val="387764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70FF6-17BE-EB4F-BC8F-BD781D9F63FC}" type="slidenum">
              <a:rPr lang="en-US" smtClean="0"/>
              <a:t>54</a:t>
            </a:fld>
            <a:endParaRPr lang="en-US"/>
          </a:p>
        </p:txBody>
      </p:sp>
    </p:spTree>
    <p:extLst>
      <p:ext uri="{BB962C8B-B14F-4D97-AF65-F5344CB8AC3E}">
        <p14:creationId xmlns:p14="http://schemas.microsoft.com/office/powerpoint/2010/main" val="346493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70FF6-17BE-EB4F-BC8F-BD781D9F63FC}" type="slidenum">
              <a:rPr lang="en-US" smtClean="0"/>
              <a:t>55</a:t>
            </a:fld>
            <a:endParaRPr lang="en-US"/>
          </a:p>
        </p:txBody>
      </p:sp>
    </p:spTree>
    <p:extLst>
      <p:ext uri="{BB962C8B-B14F-4D97-AF65-F5344CB8AC3E}">
        <p14:creationId xmlns:p14="http://schemas.microsoft.com/office/powerpoint/2010/main" val="3175516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70FF6-17BE-EB4F-BC8F-BD781D9F63FC}" type="slidenum">
              <a:rPr lang="en-US" smtClean="0"/>
              <a:t>56</a:t>
            </a:fld>
            <a:endParaRPr lang="en-US"/>
          </a:p>
        </p:txBody>
      </p:sp>
    </p:spTree>
    <p:extLst>
      <p:ext uri="{BB962C8B-B14F-4D97-AF65-F5344CB8AC3E}">
        <p14:creationId xmlns:p14="http://schemas.microsoft.com/office/powerpoint/2010/main" val="2599775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70FF6-17BE-EB4F-BC8F-BD781D9F63FC}" type="slidenum">
              <a:rPr lang="en-US" smtClean="0"/>
              <a:t>57</a:t>
            </a:fld>
            <a:endParaRPr lang="en-US"/>
          </a:p>
        </p:txBody>
      </p:sp>
    </p:spTree>
    <p:extLst>
      <p:ext uri="{BB962C8B-B14F-4D97-AF65-F5344CB8AC3E}">
        <p14:creationId xmlns:p14="http://schemas.microsoft.com/office/powerpoint/2010/main" val="4238290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14936F1-1B05-ED4C-BFCA-83D1A4CA28C4}" type="slidenum">
              <a:rPr lang="en-US" altLang="en-US" sz="1200">
                <a:solidFill>
                  <a:prstClr val="black"/>
                </a:solidFill>
              </a:rPr>
              <a:pPr/>
              <a:t>72</a:t>
            </a:fld>
            <a:endParaRPr lang="en-US" altLang="en-US" sz="1200">
              <a:solidFill>
                <a:prstClr val="black"/>
              </a:solidFill>
            </a:endParaRPr>
          </a:p>
        </p:txBody>
      </p:sp>
      <p:sp>
        <p:nvSpPr>
          <p:cNvPr id="8195" name="Rectangle 2"/>
          <p:cNvSpPr>
            <a:spLocks noGrp="1" noRot="1" noChangeAspect="1" noChangeArrowheads="1" noTextEdit="1"/>
          </p:cNvSpPr>
          <p:nvPr>
            <p:ph type="sldImg"/>
          </p:nvPr>
        </p:nvSpPr>
        <p:spPr>
          <a:xfrm>
            <a:off x="1371600" y="1143000"/>
            <a:ext cx="4114800" cy="3086100"/>
          </a:xfrm>
          <a:ln/>
        </p:spPr>
      </p:sp>
      <p:sp>
        <p:nvSpPr>
          <p:cNvPr id="8196" name="Rectangle 3"/>
          <p:cNvSpPr>
            <a:spLocks noGrp="1" noChangeArrowheads="1"/>
          </p:cNvSpPr>
          <p:nvPr>
            <p:ph type="body" idx="1"/>
          </p:nvPr>
        </p:nvSpPr>
        <p:spPr>
          <a:noFill/>
        </p:spPr>
        <p:txBody>
          <a:bodyPr/>
          <a:lstStyle/>
          <a:p>
            <a:pPr eaLnBrk="1" hangingPunct="1"/>
            <a:endParaRPr lang="tr-TR" altLang="en-US" dirty="0">
              <a:ea typeface="ヒラギノ角ゴ Pro W3" charset="-128"/>
            </a:endParaRPr>
          </a:p>
        </p:txBody>
      </p:sp>
    </p:spTree>
    <p:extLst>
      <p:ext uri="{BB962C8B-B14F-4D97-AF65-F5344CB8AC3E}">
        <p14:creationId xmlns:p14="http://schemas.microsoft.com/office/powerpoint/2010/main" val="413716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D376A-6C65-4CAE-A3F2-A86DA335CC3E}"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21C2E-131A-4B91-95D7-53FEDD8A60AF}" type="slidenum">
              <a:rPr lang="en-US" smtClean="0"/>
              <a:t>‹#›</a:t>
            </a:fld>
            <a:endParaRPr lang="en-US"/>
          </a:p>
        </p:txBody>
      </p:sp>
    </p:spTree>
    <p:extLst>
      <p:ext uri="{BB962C8B-B14F-4D97-AF65-F5344CB8AC3E}">
        <p14:creationId xmlns:p14="http://schemas.microsoft.com/office/powerpoint/2010/main" val="286314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D376A-6C65-4CAE-A3F2-A86DA335CC3E}"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21C2E-131A-4B91-95D7-53FEDD8A60AF}" type="slidenum">
              <a:rPr lang="en-US" smtClean="0"/>
              <a:t>‹#›</a:t>
            </a:fld>
            <a:endParaRPr lang="en-US"/>
          </a:p>
        </p:txBody>
      </p:sp>
    </p:spTree>
    <p:extLst>
      <p:ext uri="{BB962C8B-B14F-4D97-AF65-F5344CB8AC3E}">
        <p14:creationId xmlns:p14="http://schemas.microsoft.com/office/powerpoint/2010/main" val="171930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D376A-6C65-4CAE-A3F2-A86DA335CC3E}"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21C2E-131A-4B91-95D7-53FEDD8A60AF}" type="slidenum">
              <a:rPr lang="en-US" smtClean="0"/>
              <a:t>‹#›</a:t>
            </a:fld>
            <a:endParaRPr lang="en-US"/>
          </a:p>
        </p:txBody>
      </p:sp>
    </p:spTree>
    <p:extLst>
      <p:ext uri="{BB962C8B-B14F-4D97-AF65-F5344CB8AC3E}">
        <p14:creationId xmlns:p14="http://schemas.microsoft.com/office/powerpoint/2010/main" val="234092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D376A-6C65-4CAE-A3F2-A86DA335CC3E}"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21C2E-131A-4B91-95D7-53FEDD8A60AF}" type="slidenum">
              <a:rPr lang="en-US" smtClean="0"/>
              <a:t>‹#›</a:t>
            </a:fld>
            <a:endParaRPr lang="en-US"/>
          </a:p>
        </p:txBody>
      </p:sp>
    </p:spTree>
    <p:extLst>
      <p:ext uri="{BB962C8B-B14F-4D97-AF65-F5344CB8AC3E}">
        <p14:creationId xmlns:p14="http://schemas.microsoft.com/office/powerpoint/2010/main" val="174682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6D376A-6C65-4CAE-A3F2-A86DA335CC3E}"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21C2E-131A-4B91-95D7-53FEDD8A60AF}" type="slidenum">
              <a:rPr lang="en-US" smtClean="0"/>
              <a:t>‹#›</a:t>
            </a:fld>
            <a:endParaRPr lang="en-US"/>
          </a:p>
        </p:txBody>
      </p:sp>
    </p:spTree>
    <p:extLst>
      <p:ext uri="{BB962C8B-B14F-4D97-AF65-F5344CB8AC3E}">
        <p14:creationId xmlns:p14="http://schemas.microsoft.com/office/powerpoint/2010/main" val="363739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6D376A-6C65-4CAE-A3F2-A86DA335CC3E}"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21C2E-131A-4B91-95D7-53FEDD8A60AF}" type="slidenum">
              <a:rPr lang="en-US" smtClean="0"/>
              <a:t>‹#›</a:t>
            </a:fld>
            <a:endParaRPr lang="en-US"/>
          </a:p>
        </p:txBody>
      </p:sp>
    </p:spTree>
    <p:extLst>
      <p:ext uri="{BB962C8B-B14F-4D97-AF65-F5344CB8AC3E}">
        <p14:creationId xmlns:p14="http://schemas.microsoft.com/office/powerpoint/2010/main" val="3097286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6D376A-6C65-4CAE-A3F2-A86DA335CC3E}" type="datetimeFigureOut">
              <a:rPr lang="en-US" smtClean="0"/>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221C2E-131A-4B91-95D7-53FEDD8A60AF}" type="slidenum">
              <a:rPr lang="en-US" smtClean="0"/>
              <a:t>‹#›</a:t>
            </a:fld>
            <a:endParaRPr lang="en-US"/>
          </a:p>
        </p:txBody>
      </p:sp>
    </p:spTree>
    <p:extLst>
      <p:ext uri="{BB962C8B-B14F-4D97-AF65-F5344CB8AC3E}">
        <p14:creationId xmlns:p14="http://schemas.microsoft.com/office/powerpoint/2010/main" val="2637510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6D376A-6C65-4CAE-A3F2-A86DA335CC3E}" type="datetimeFigureOut">
              <a:rPr lang="en-US" smtClean="0"/>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221C2E-131A-4B91-95D7-53FEDD8A60AF}" type="slidenum">
              <a:rPr lang="en-US" smtClean="0"/>
              <a:t>‹#›</a:t>
            </a:fld>
            <a:endParaRPr lang="en-US"/>
          </a:p>
        </p:txBody>
      </p:sp>
    </p:spTree>
    <p:extLst>
      <p:ext uri="{BB962C8B-B14F-4D97-AF65-F5344CB8AC3E}">
        <p14:creationId xmlns:p14="http://schemas.microsoft.com/office/powerpoint/2010/main" val="390164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D376A-6C65-4CAE-A3F2-A86DA335CC3E}" type="datetimeFigureOut">
              <a:rPr lang="en-US" smtClean="0"/>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221C2E-131A-4B91-95D7-53FEDD8A60AF}" type="slidenum">
              <a:rPr lang="en-US" smtClean="0"/>
              <a:t>‹#›</a:t>
            </a:fld>
            <a:endParaRPr lang="en-US"/>
          </a:p>
        </p:txBody>
      </p:sp>
    </p:spTree>
    <p:extLst>
      <p:ext uri="{BB962C8B-B14F-4D97-AF65-F5344CB8AC3E}">
        <p14:creationId xmlns:p14="http://schemas.microsoft.com/office/powerpoint/2010/main" val="336182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6D376A-6C65-4CAE-A3F2-A86DA335CC3E}"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21C2E-131A-4B91-95D7-53FEDD8A60AF}" type="slidenum">
              <a:rPr lang="en-US" smtClean="0"/>
              <a:t>‹#›</a:t>
            </a:fld>
            <a:endParaRPr lang="en-US"/>
          </a:p>
        </p:txBody>
      </p:sp>
    </p:spTree>
    <p:extLst>
      <p:ext uri="{BB962C8B-B14F-4D97-AF65-F5344CB8AC3E}">
        <p14:creationId xmlns:p14="http://schemas.microsoft.com/office/powerpoint/2010/main" val="352798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6D376A-6C65-4CAE-A3F2-A86DA335CC3E}"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21C2E-131A-4B91-95D7-53FEDD8A60AF}" type="slidenum">
              <a:rPr lang="en-US" smtClean="0"/>
              <a:t>‹#›</a:t>
            </a:fld>
            <a:endParaRPr lang="en-US"/>
          </a:p>
        </p:txBody>
      </p:sp>
    </p:spTree>
    <p:extLst>
      <p:ext uri="{BB962C8B-B14F-4D97-AF65-F5344CB8AC3E}">
        <p14:creationId xmlns:p14="http://schemas.microsoft.com/office/powerpoint/2010/main" val="258379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D376A-6C65-4CAE-A3F2-A86DA335CC3E}" type="datetimeFigureOut">
              <a:rPr lang="en-US" smtClean="0"/>
              <a:t>12/11/2017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1C2E-131A-4B91-95D7-53FEDD8A60AF}" type="slidenum">
              <a:rPr lang="en-US" smtClean="0"/>
              <a:t>‹#›</a:t>
            </a:fld>
            <a:endParaRPr lang="en-US"/>
          </a:p>
        </p:txBody>
      </p:sp>
    </p:spTree>
    <p:extLst>
      <p:ext uri="{BB962C8B-B14F-4D97-AF65-F5344CB8AC3E}">
        <p14:creationId xmlns:p14="http://schemas.microsoft.com/office/powerpoint/2010/main" val="3324642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16434" y="2435192"/>
            <a:ext cx="3311131" cy="2483348"/>
          </a:xfrm>
          <a:prstGeom prst="rect">
            <a:avLst/>
          </a:prstGeom>
        </p:spPr>
      </p:pic>
      <p:sp>
        <p:nvSpPr>
          <p:cNvPr id="5" name="Dikdörtgen 8"/>
          <p:cNvSpPr/>
          <p:nvPr/>
        </p:nvSpPr>
        <p:spPr>
          <a:xfrm>
            <a:off x="144378" y="263843"/>
            <a:ext cx="8893743" cy="1815882"/>
          </a:xfrm>
          <a:prstGeom prst="rect">
            <a:avLst/>
          </a:prstGeom>
        </p:spPr>
        <p:txBody>
          <a:bodyPr wrap="square">
            <a:spAutoFit/>
          </a:bodyPr>
          <a:lstStyle/>
          <a:p>
            <a:pPr algn="ctr"/>
            <a:r>
              <a:rPr lang="tr-TR" sz="2200" b="1" dirty="0">
                <a:latin typeface="Arial" panose="020B0604020202020204" pitchFamily="34" charset="0"/>
                <a:ea typeface="Britannic Bold" charset="0"/>
                <a:cs typeface="Arial" panose="020B0604020202020204" pitchFamily="34" charset="0"/>
              </a:rPr>
              <a:t>3</a:t>
            </a:r>
            <a:r>
              <a:rPr lang="tr-TR" sz="2200" b="1" baseline="30000" dirty="0">
                <a:latin typeface="Arial" panose="020B0604020202020204" pitchFamily="34" charset="0"/>
                <a:ea typeface="Britannic Bold" charset="0"/>
                <a:cs typeface="Arial" panose="020B0604020202020204" pitchFamily="34" charset="0"/>
              </a:rPr>
              <a:t>rd</a:t>
            </a:r>
            <a:r>
              <a:rPr lang="tr-TR" sz="2200" b="1" dirty="0">
                <a:latin typeface="Arial" panose="020B0604020202020204" pitchFamily="34" charset="0"/>
                <a:ea typeface="Britannic Bold" charset="0"/>
                <a:cs typeface="Arial" panose="020B0604020202020204" pitchFamily="34" charset="0"/>
              </a:rPr>
              <a:t> meeting for developing a Blue Growth Initiative for Research and Innovation in the Black Sea </a:t>
            </a:r>
            <a:endParaRPr lang="en-US" sz="2200" b="1" dirty="0">
              <a:latin typeface="Arial" panose="020B0604020202020204" pitchFamily="34" charset="0"/>
              <a:ea typeface="Britannic Bold" charset="0"/>
              <a:cs typeface="Arial" panose="020B0604020202020204" pitchFamily="34" charset="0"/>
            </a:endParaRPr>
          </a:p>
          <a:p>
            <a:pPr algn="ctr"/>
            <a:endParaRPr lang="en-US" sz="2000" b="1" dirty="0">
              <a:latin typeface="Arial" panose="020B0604020202020204" pitchFamily="34" charset="0"/>
              <a:ea typeface="Britannic Bold"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Evaluation of Black Sea Projects, Research Gaps &amp; Needs Matrices and a Roadmap for a new R&amp;I Strategic Agenda</a:t>
            </a:r>
            <a:endParaRPr lang="en-GB"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5A08AF3-2913-445C-9D14-6ECA3D135BB4}"/>
              </a:ext>
            </a:extLst>
          </p:cNvPr>
          <p:cNvSpPr/>
          <p:nvPr/>
        </p:nvSpPr>
        <p:spPr>
          <a:xfrm>
            <a:off x="442761" y="5856125"/>
            <a:ext cx="8508733" cy="158309"/>
          </a:xfrm>
          <a:prstGeom prst="rect">
            <a:avLst/>
          </a:prstGeom>
        </p:spPr>
        <p:txBody>
          <a:bodyPr vert="horz" lIns="91440" tIns="45720" rIns="91440" bIns="45720" rtlCol="0" anchor="ctr">
            <a:noAutofit/>
          </a:bodyPr>
          <a:lstStyle/>
          <a:p>
            <a:pPr algn="ctr" defTabSz="914400">
              <a:lnSpc>
                <a:spcPct val="90000"/>
              </a:lnSpc>
              <a:spcBef>
                <a:spcPct val="0"/>
              </a:spcBef>
            </a:pPr>
            <a:r>
              <a:rPr lang="en-US" sz="2200" dirty="0">
                <a:latin typeface="Arial" panose="020B0604020202020204" pitchFamily="34" charset="0"/>
                <a:ea typeface="Britannic Bold" charset="0"/>
                <a:cs typeface="Arial" panose="020B0604020202020204" pitchFamily="34" charset="0"/>
              </a:rPr>
              <a:t>Contribution of:</a:t>
            </a:r>
          </a:p>
          <a:p>
            <a:pPr algn="ctr" defTabSz="914400">
              <a:lnSpc>
                <a:spcPct val="90000"/>
              </a:lnSpc>
              <a:spcBef>
                <a:spcPct val="0"/>
              </a:spcBef>
            </a:pPr>
            <a:r>
              <a:rPr lang="en-US" sz="2200" b="1" dirty="0">
                <a:latin typeface="Arial" panose="020B0604020202020204" pitchFamily="34" charset="0"/>
                <a:ea typeface="Britannic Bold" charset="0"/>
                <a:cs typeface="Arial" panose="020B0604020202020204" pitchFamily="34" charset="0"/>
              </a:rPr>
              <a:t>Institute of Marine Sciences, Middle East Technical University, TURKEY</a:t>
            </a:r>
          </a:p>
          <a:p>
            <a:pPr algn="ctr" defTabSz="914400">
              <a:lnSpc>
                <a:spcPct val="90000"/>
              </a:lnSpc>
              <a:spcBef>
                <a:spcPct val="0"/>
              </a:spcBef>
            </a:pPr>
            <a:r>
              <a:rPr lang="en-US" sz="2200" dirty="0">
                <a:latin typeface="Arial" panose="020B0604020202020204" pitchFamily="34" charset="0"/>
                <a:ea typeface="Britannic Bold" charset="0"/>
                <a:cs typeface="Arial" panose="020B0604020202020204" pitchFamily="34" charset="0"/>
              </a:rPr>
              <a:t>Compiled by: </a:t>
            </a:r>
          </a:p>
          <a:p>
            <a:pPr algn="ctr" defTabSz="914400">
              <a:lnSpc>
                <a:spcPct val="90000"/>
              </a:lnSpc>
              <a:spcBef>
                <a:spcPct val="0"/>
              </a:spcBef>
            </a:pPr>
            <a:r>
              <a:rPr lang="en-US" sz="2200" b="1" dirty="0" err="1">
                <a:latin typeface="Arial" panose="020B0604020202020204" pitchFamily="34" charset="0"/>
                <a:ea typeface="Britannic Bold" charset="0"/>
                <a:cs typeface="Arial" panose="020B0604020202020204" pitchFamily="34" charset="0"/>
              </a:rPr>
              <a:t>Barış</a:t>
            </a:r>
            <a:r>
              <a:rPr lang="en-US" sz="2200" b="1" dirty="0">
                <a:latin typeface="Arial" panose="020B0604020202020204" pitchFamily="34" charset="0"/>
                <a:ea typeface="Britannic Bold" charset="0"/>
                <a:cs typeface="Arial" panose="020B0604020202020204" pitchFamily="34" charset="0"/>
              </a:rPr>
              <a:t> </a:t>
            </a:r>
            <a:r>
              <a:rPr lang="en-US" sz="2200" b="1" dirty="0" err="1">
                <a:latin typeface="Arial" panose="020B0604020202020204" pitchFamily="34" charset="0"/>
                <a:ea typeface="Britannic Bold" charset="0"/>
                <a:cs typeface="Arial" panose="020B0604020202020204" pitchFamily="34" charset="0"/>
              </a:rPr>
              <a:t>Salihoğlu</a:t>
            </a:r>
            <a:r>
              <a:rPr lang="en-US" sz="2200" b="1" dirty="0">
                <a:latin typeface="Arial" panose="020B0604020202020204" pitchFamily="34" charset="0"/>
                <a:ea typeface="Britannic Bold" charset="0"/>
                <a:cs typeface="Arial" panose="020B0604020202020204" pitchFamily="34" charset="0"/>
              </a:rPr>
              <a:t>, Ayşe </a:t>
            </a:r>
            <a:r>
              <a:rPr lang="en-US" sz="2200" b="1" dirty="0" err="1">
                <a:latin typeface="Arial" panose="020B0604020202020204" pitchFamily="34" charset="0"/>
                <a:ea typeface="Britannic Bold" charset="0"/>
                <a:cs typeface="Arial" panose="020B0604020202020204" pitchFamily="34" charset="0"/>
              </a:rPr>
              <a:t>Gazihan</a:t>
            </a:r>
            <a:r>
              <a:rPr lang="en-US" sz="2200" b="1" dirty="0">
                <a:latin typeface="Arial" panose="020B0604020202020204" pitchFamily="34" charset="0"/>
                <a:ea typeface="Britannic Bold" charset="0"/>
                <a:cs typeface="Arial" panose="020B0604020202020204" pitchFamily="34" charset="0"/>
              </a:rPr>
              <a:t>, </a:t>
            </a:r>
            <a:r>
              <a:rPr lang="en-US" sz="2200" b="1" dirty="0" err="1">
                <a:latin typeface="Arial" panose="020B0604020202020204" pitchFamily="34" charset="0"/>
                <a:ea typeface="Britannic Bold" charset="0"/>
                <a:cs typeface="Arial" panose="020B0604020202020204" pitchFamily="34" charset="0"/>
              </a:rPr>
              <a:t>Ezgi</a:t>
            </a:r>
            <a:r>
              <a:rPr lang="en-US" sz="2200" b="1" dirty="0">
                <a:latin typeface="Arial" panose="020B0604020202020204" pitchFamily="34" charset="0"/>
                <a:ea typeface="Britannic Bold" charset="0"/>
                <a:cs typeface="Arial" panose="020B0604020202020204" pitchFamily="34" charset="0"/>
              </a:rPr>
              <a:t> </a:t>
            </a:r>
            <a:r>
              <a:rPr lang="en-US" sz="2200" b="1" dirty="0" err="1">
                <a:latin typeface="Arial" panose="020B0604020202020204" pitchFamily="34" charset="0"/>
                <a:ea typeface="Britannic Bold" charset="0"/>
                <a:cs typeface="Arial" panose="020B0604020202020204" pitchFamily="34" charset="0"/>
              </a:rPr>
              <a:t>Şahin</a:t>
            </a:r>
            <a:r>
              <a:rPr lang="en-US" sz="2200" b="1" dirty="0">
                <a:latin typeface="Arial" panose="020B0604020202020204" pitchFamily="34" charset="0"/>
                <a:ea typeface="Britannic Bold" charset="0"/>
                <a:cs typeface="Arial" panose="020B0604020202020204" pitchFamily="34" charset="0"/>
              </a:rPr>
              <a:t>, Mustafa </a:t>
            </a:r>
            <a:r>
              <a:rPr lang="en-US" sz="2200" b="1" dirty="0" err="1">
                <a:latin typeface="Arial" panose="020B0604020202020204" pitchFamily="34" charset="0"/>
                <a:ea typeface="Britannic Bold" charset="0"/>
                <a:cs typeface="Arial" panose="020B0604020202020204" pitchFamily="34" charset="0"/>
              </a:rPr>
              <a:t>Yücel</a:t>
            </a:r>
            <a:endParaRPr lang="en-GB" sz="2200" b="1" dirty="0">
              <a:latin typeface="Arial" panose="020B0604020202020204" pitchFamily="34" charset="0"/>
              <a:ea typeface="Britannic Bold" charset="0"/>
              <a:cs typeface="Arial" panose="020B0604020202020204" pitchFamily="34" charset="0"/>
            </a:endParaRPr>
          </a:p>
        </p:txBody>
      </p:sp>
    </p:spTree>
    <p:extLst>
      <p:ext uri="{BB962C8B-B14F-4D97-AF65-F5344CB8AC3E}">
        <p14:creationId xmlns:p14="http://schemas.microsoft.com/office/powerpoint/2010/main" val="670029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868680" y="646867"/>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Arial" panose="020B0604020202020204" pitchFamily="34" charset="0"/>
                <a:ea typeface="Britannic Bold" charset="0"/>
                <a:cs typeface="Arial" panose="020B0604020202020204" pitchFamily="34" charset="0"/>
              </a:rPr>
              <a:t>The matrix of marine research projects</a:t>
            </a:r>
            <a:endParaRPr lang="en-GB" sz="3200" b="1" dirty="0">
              <a:latin typeface="Arial" panose="020B0604020202020204" pitchFamily="34" charset="0"/>
              <a:ea typeface="Britannic Bold" charset="0"/>
              <a:cs typeface="Arial" panose="020B0604020202020204" pitchFamily="34" charset="0"/>
            </a:endParaRPr>
          </a:p>
        </p:txBody>
      </p:sp>
      <p:sp>
        <p:nvSpPr>
          <p:cNvPr id="13" name="Rectangle 9"/>
          <p:cNvSpPr/>
          <p:nvPr/>
        </p:nvSpPr>
        <p:spPr>
          <a:xfrm>
            <a:off x="868680" y="1426978"/>
            <a:ext cx="3071724" cy="313932"/>
          </a:xfrm>
          <a:prstGeom prst="rect">
            <a:avLst/>
          </a:prstGeom>
        </p:spPr>
        <p:txBody>
          <a:bodyPr vert="horz" lIns="91440" tIns="45720" rIns="91440" bIns="45720" rtlCol="0" anchor="ctr">
            <a:normAutofit/>
          </a:bodyPr>
          <a:lstStyle/>
          <a:p>
            <a:pPr defTabSz="914400">
              <a:lnSpc>
                <a:spcPct val="90000"/>
              </a:lnSpc>
              <a:spcBef>
                <a:spcPct val="0"/>
              </a:spcBef>
            </a:pPr>
            <a:r>
              <a:rPr lang="tr-TR" sz="1600" b="1" dirty="0">
                <a:latin typeface="Arial" panose="020B0604020202020204" pitchFamily="34" charset="0"/>
                <a:ea typeface="Britannic Bold" charset="0"/>
                <a:cs typeface="Arial" panose="020B0604020202020204" pitchFamily="34" charset="0"/>
              </a:rPr>
              <a:t>Romania; 52 projects </a:t>
            </a:r>
            <a:endParaRPr lang="en-GB" sz="1600" b="1" dirty="0">
              <a:latin typeface="Arial" panose="020B0604020202020204" pitchFamily="34" charset="0"/>
              <a:ea typeface="Britannic Bold" charset="0"/>
              <a:cs typeface="Arial" panose="020B0604020202020204" pitchFamily="34" charset="0"/>
            </a:endParaRPr>
          </a:p>
        </p:txBody>
      </p:sp>
      <p:sp>
        <p:nvSpPr>
          <p:cNvPr id="14" name="Rectangle 9"/>
          <p:cNvSpPr/>
          <p:nvPr/>
        </p:nvSpPr>
        <p:spPr>
          <a:xfrm>
            <a:off x="868680" y="1729612"/>
            <a:ext cx="5748936" cy="313932"/>
          </a:xfrm>
          <a:prstGeom prst="rect">
            <a:avLst/>
          </a:prstGeom>
        </p:spPr>
        <p:txBody>
          <a:bodyPr vert="horz" lIns="91440" tIns="45720" rIns="91440" bIns="45720" rtlCol="0" anchor="ctr">
            <a:normAutofit/>
          </a:bodyPr>
          <a:lstStyle/>
          <a:p>
            <a:pPr defTabSz="914400">
              <a:lnSpc>
                <a:spcPct val="90000"/>
              </a:lnSpc>
              <a:spcBef>
                <a:spcPct val="0"/>
              </a:spcBef>
            </a:pP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distribution</a:t>
            </a:r>
            <a:r>
              <a:rPr lang="tr-TR" sz="1600" b="1" dirty="0">
                <a:latin typeface="Arial" panose="020B0604020202020204" pitchFamily="34" charset="0"/>
                <a:ea typeface="Britannic Bold" charset="0"/>
                <a:cs typeface="Arial" panose="020B0604020202020204" pitchFamily="34" charset="0"/>
              </a:rPr>
              <a:t> of </a:t>
            </a:r>
            <a:r>
              <a:rPr lang="tr-TR" sz="1600" b="1" dirty="0" err="1">
                <a:latin typeface="Arial" panose="020B0604020202020204" pitchFamily="34" charset="0"/>
                <a:ea typeface="Britannic Bold" charset="0"/>
                <a:cs typeface="Arial" panose="020B0604020202020204" pitchFamily="34" charset="0"/>
              </a:rPr>
              <a:t>projects</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according</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to</a:t>
            </a:r>
            <a:r>
              <a:rPr lang="tr-TR" sz="1600" b="1" dirty="0">
                <a:latin typeface="Arial" panose="020B0604020202020204" pitchFamily="34" charset="0"/>
                <a:ea typeface="Britannic Bold" charset="0"/>
                <a:cs typeface="Arial" panose="020B0604020202020204" pitchFamily="34" charset="0"/>
              </a:rPr>
              <a:t> main R&amp;I </a:t>
            </a:r>
            <a:r>
              <a:rPr lang="tr-TR" sz="1600" b="1" dirty="0" err="1">
                <a:latin typeface="Arial" panose="020B0604020202020204" pitchFamily="34" charset="0"/>
                <a:ea typeface="Britannic Bold" charset="0"/>
                <a:cs typeface="Arial" panose="020B0604020202020204" pitchFamily="34" charset="0"/>
              </a:rPr>
              <a:t>areas</a:t>
            </a:r>
            <a:endParaRPr lang="en-GB" sz="1600" b="1" dirty="0">
              <a:latin typeface="Arial" panose="020B0604020202020204" pitchFamily="34" charset="0"/>
              <a:ea typeface="Britannic Bold"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1303837" y="2136837"/>
            <a:ext cx="6539738" cy="4214084"/>
          </a:xfrm>
          <a:prstGeom prst="rect">
            <a:avLst/>
          </a:prstGeom>
        </p:spPr>
      </p:pic>
    </p:spTree>
    <p:extLst>
      <p:ext uri="{BB962C8B-B14F-4D97-AF65-F5344CB8AC3E}">
        <p14:creationId xmlns:p14="http://schemas.microsoft.com/office/powerpoint/2010/main" val="29914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868680" y="646867"/>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Arial" panose="020B0604020202020204" pitchFamily="34" charset="0"/>
                <a:ea typeface="Britannic Bold" charset="0"/>
                <a:cs typeface="Arial" panose="020B0604020202020204" pitchFamily="34" charset="0"/>
              </a:rPr>
              <a:t>The matrix of marine research projects</a:t>
            </a:r>
            <a:endParaRPr lang="en-GB" sz="3200" b="1" dirty="0">
              <a:latin typeface="Arial" panose="020B0604020202020204" pitchFamily="34" charset="0"/>
              <a:ea typeface="Britannic Bold" charset="0"/>
              <a:cs typeface="Arial" panose="020B0604020202020204" pitchFamily="34" charset="0"/>
            </a:endParaRPr>
          </a:p>
        </p:txBody>
      </p:sp>
      <p:sp>
        <p:nvSpPr>
          <p:cNvPr id="13" name="Rectangle 9"/>
          <p:cNvSpPr/>
          <p:nvPr/>
        </p:nvSpPr>
        <p:spPr>
          <a:xfrm>
            <a:off x="868680" y="1426978"/>
            <a:ext cx="3071724" cy="313932"/>
          </a:xfrm>
          <a:prstGeom prst="rect">
            <a:avLst/>
          </a:prstGeom>
        </p:spPr>
        <p:txBody>
          <a:bodyPr vert="horz" lIns="91440" tIns="45720" rIns="91440" bIns="45720" rtlCol="0" anchor="ctr">
            <a:normAutofit/>
          </a:bodyPr>
          <a:lstStyle/>
          <a:p>
            <a:pPr defTabSz="914400">
              <a:lnSpc>
                <a:spcPct val="90000"/>
              </a:lnSpc>
              <a:spcBef>
                <a:spcPct val="0"/>
              </a:spcBef>
            </a:pPr>
            <a:r>
              <a:rPr lang="tr-TR" sz="1600" b="1" dirty="0">
                <a:latin typeface="Arial" panose="020B0604020202020204" pitchFamily="34" charset="0"/>
                <a:ea typeface="Britannic Bold" charset="0"/>
                <a:cs typeface="Arial" panose="020B0604020202020204" pitchFamily="34" charset="0"/>
              </a:rPr>
              <a:t>Romania; 52 projects </a:t>
            </a:r>
            <a:endParaRPr lang="en-GB" sz="1600" b="1" dirty="0">
              <a:latin typeface="Arial" panose="020B0604020202020204" pitchFamily="34" charset="0"/>
              <a:ea typeface="Britannic Bold" charset="0"/>
              <a:cs typeface="Arial" panose="020B0604020202020204" pitchFamily="34" charset="0"/>
            </a:endParaRPr>
          </a:p>
        </p:txBody>
      </p:sp>
      <p:sp>
        <p:nvSpPr>
          <p:cNvPr id="14" name="Rectangle 9"/>
          <p:cNvSpPr/>
          <p:nvPr/>
        </p:nvSpPr>
        <p:spPr>
          <a:xfrm>
            <a:off x="868680" y="1729612"/>
            <a:ext cx="5748936" cy="313932"/>
          </a:xfrm>
          <a:prstGeom prst="rect">
            <a:avLst/>
          </a:prstGeom>
        </p:spPr>
        <p:txBody>
          <a:bodyPr vert="horz" lIns="91440" tIns="45720" rIns="91440" bIns="45720" rtlCol="0" anchor="ctr">
            <a:normAutofit/>
          </a:bodyPr>
          <a:lstStyle/>
          <a:p>
            <a:pPr defTabSz="914400">
              <a:lnSpc>
                <a:spcPct val="90000"/>
              </a:lnSpc>
              <a:spcBef>
                <a:spcPct val="0"/>
              </a:spcBef>
            </a:pP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distribution</a:t>
            </a:r>
            <a:r>
              <a:rPr lang="tr-TR" sz="1600" b="1" dirty="0">
                <a:latin typeface="Arial" panose="020B0604020202020204" pitchFamily="34" charset="0"/>
                <a:ea typeface="Britannic Bold" charset="0"/>
                <a:cs typeface="Arial" panose="020B0604020202020204" pitchFamily="34" charset="0"/>
              </a:rPr>
              <a:t> of </a:t>
            </a:r>
            <a:r>
              <a:rPr lang="tr-TR" sz="1600" b="1" dirty="0" err="1">
                <a:latin typeface="Arial" panose="020B0604020202020204" pitchFamily="34" charset="0"/>
                <a:ea typeface="Britannic Bold" charset="0"/>
                <a:cs typeface="Arial" panose="020B0604020202020204" pitchFamily="34" charset="0"/>
              </a:rPr>
              <a:t>projects</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according</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to</a:t>
            </a:r>
            <a:r>
              <a:rPr lang="tr-TR" sz="1600" b="1" dirty="0">
                <a:latin typeface="Arial" panose="020B0604020202020204" pitchFamily="34" charset="0"/>
                <a:ea typeface="Britannic Bold" charset="0"/>
                <a:cs typeface="Arial" panose="020B0604020202020204" pitchFamily="34" charset="0"/>
              </a:rPr>
              <a:t> main R&amp;I </a:t>
            </a:r>
            <a:r>
              <a:rPr lang="tr-TR" sz="1600" b="1" dirty="0" err="1">
                <a:latin typeface="Arial" panose="020B0604020202020204" pitchFamily="34" charset="0"/>
                <a:ea typeface="Britannic Bold" charset="0"/>
                <a:cs typeface="Arial" panose="020B0604020202020204" pitchFamily="34" charset="0"/>
              </a:rPr>
              <a:t>areas</a:t>
            </a:r>
            <a:endParaRPr lang="en-GB" sz="1600" b="1" dirty="0">
              <a:latin typeface="Arial" panose="020B0604020202020204" pitchFamily="34" charset="0"/>
              <a:ea typeface="Britannic Bold"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092186174"/>
              </p:ext>
            </p:extLst>
          </p:nvPr>
        </p:nvGraphicFramePr>
        <p:xfrm>
          <a:off x="655649" y="2185722"/>
          <a:ext cx="7974418" cy="4380943"/>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p:cNvSpPr/>
          <p:nvPr/>
        </p:nvSpPr>
        <p:spPr>
          <a:xfrm>
            <a:off x="606055" y="2242803"/>
            <a:ext cx="8073605" cy="72720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Tree>
    <p:extLst>
      <p:ext uri="{BB962C8B-B14F-4D97-AF65-F5344CB8AC3E}">
        <p14:creationId xmlns:p14="http://schemas.microsoft.com/office/powerpoint/2010/main" val="194904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868680" y="646867"/>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err="1">
                <a:latin typeface="Arial" panose="020B0604020202020204" pitchFamily="34" charset="0"/>
                <a:ea typeface="Britannic Bold" charset="0"/>
                <a:cs typeface="Arial" panose="020B0604020202020204" pitchFamily="34" charset="0"/>
              </a:rPr>
              <a:t>The</a:t>
            </a:r>
            <a:r>
              <a:rPr lang="tr-TR" sz="3200" b="1" dirty="0">
                <a:latin typeface="Arial" panose="020B0604020202020204" pitchFamily="34" charset="0"/>
                <a:ea typeface="Britannic Bold" charset="0"/>
                <a:cs typeface="Arial" panose="020B0604020202020204" pitchFamily="34" charset="0"/>
              </a:rPr>
              <a:t> </a:t>
            </a:r>
            <a:r>
              <a:rPr lang="tr-TR" sz="3200" b="1" dirty="0" err="1">
                <a:latin typeface="Arial" panose="020B0604020202020204" pitchFamily="34" charset="0"/>
                <a:ea typeface="Britannic Bold" charset="0"/>
                <a:cs typeface="Arial" panose="020B0604020202020204" pitchFamily="34" charset="0"/>
              </a:rPr>
              <a:t>matrix</a:t>
            </a:r>
            <a:r>
              <a:rPr lang="tr-TR" sz="3200" b="1" dirty="0">
                <a:latin typeface="Arial" panose="020B0604020202020204" pitchFamily="34" charset="0"/>
                <a:ea typeface="Britannic Bold" charset="0"/>
                <a:cs typeface="Arial" panose="020B0604020202020204" pitchFamily="34" charset="0"/>
              </a:rPr>
              <a:t> of </a:t>
            </a:r>
            <a:r>
              <a:rPr lang="tr-TR" sz="3200" b="1" dirty="0" err="1">
                <a:latin typeface="Arial" panose="020B0604020202020204" pitchFamily="34" charset="0"/>
                <a:ea typeface="Britannic Bold" charset="0"/>
                <a:cs typeface="Arial" panose="020B0604020202020204" pitchFamily="34" charset="0"/>
              </a:rPr>
              <a:t>marine</a:t>
            </a:r>
            <a:r>
              <a:rPr lang="tr-TR" sz="3200" b="1" dirty="0">
                <a:latin typeface="Arial" panose="020B0604020202020204" pitchFamily="34" charset="0"/>
                <a:ea typeface="Britannic Bold" charset="0"/>
                <a:cs typeface="Arial" panose="020B0604020202020204" pitchFamily="34" charset="0"/>
              </a:rPr>
              <a:t> </a:t>
            </a:r>
            <a:r>
              <a:rPr lang="tr-TR" sz="3200" b="1" dirty="0" err="1">
                <a:latin typeface="Arial" panose="020B0604020202020204" pitchFamily="34" charset="0"/>
                <a:ea typeface="Britannic Bold" charset="0"/>
                <a:cs typeface="Arial" panose="020B0604020202020204" pitchFamily="34" charset="0"/>
              </a:rPr>
              <a:t>research</a:t>
            </a:r>
            <a:r>
              <a:rPr lang="tr-TR" sz="3200" b="1" dirty="0">
                <a:latin typeface="Arial" panose="020B0604020202020204" pitchFamily="34" charset="0"/>
                <a:ea typeface="Britannic Bold" charset="0"/>
                <a:cs typeface="Arial" panose="020B0604020202020204" pitchFamily="34" charset="0"/>
              </a:rPr>
              <a:t> </a:t>
            </a:r>
            <a:r>
              <a:rPr lang="tr-TR" sz="3200" b="1" dirty="0" err="1">
                <a:latin typeface="Arial" panose="020B0604020202020204" pitchFamily="34" charset="0"/>
                <a:ea typeface="Britannic Bold" charset="0"/>
                <a:cs typeface="Arial" panose="020B0604020202020204" pitchFamily="34" charset="0"/>
              </a:rPr>
              <a:t>projects</a:t>
            </a:r>
            <a:endParaRPr lang="en-GB" sz="3200" b="1" dirty="0">
              <a:latin typeface="Arial" panose="020B0604020202020204" pitchFamily="34" charset="0"/>
              <a:ea typeface="Britannic Bold" charset="0"/>
              <a:cs typeface="Arial" panose="020B0604020202020204" pitchFamily="34" charset="0"/>
            </a:endParaRPr>
          </a:p>
        </p:txBody>
      </p:sp>
      <p:sp>
        <p:nvSpPr>
          <p:cNvPr id="12" name="Rectangle 9"/>
          <p:cNvSpPr/>
          <p:nvPr/>
        </p:nvSpPr>
        <p:spPr>
          <a:xfrm>
            <a:off x="868680" y="1483813"/>
            <a:ext cx="5145621" cy="313932"/>
          </a:xfrm>
          <a:prstGeom prst="rect">
            <a:avLst/>
          </a:prstGeom>
        </p:spPr>
        <p:txBody>
          <a:bodyPr vert="horz" lIns="91440" tIns="45720" rIns="91440" bIns="45720" rtlCol="0" anchor="ctr">
            <a:noAutofit/>
          </a:bodyPr>
          <a:lstStyle/>
          <a:p>
            <a:pPr defTabSz="914400">
              <a:lnSpc>
                <a:spcPct val="90000"/>
              </a:lnSpc>
              <a:spcBef>
                <a:spcPct val="0"/>
              </a:spcBef>
            </a:pPr>
            <a:r>
              <a:rPr lang="tr-TR" b="1" dirty="0">
                <a:latin typeface="Arial" panose="020B0604020202020204" pitchFamily="34" charset="0"/>
                <a:ea typeface="Britannic Bold" charset="0"/>
                <a:cs typeface="Arial" panose="020B0604020202020204" pitchFamily="34" charset="0"/>
              </a:rPr>
              <a:t>FP7 </a:t>
            </a:r>
            <a:r>
              <a:rPr lang="tr-TR" b="1" dirty="0" err="1">
                <a:latin typeface="Arial" panose="020B0604020202020204" pitchFamily="34" charset="0"/>
                <a:ea typeface="Britannic Bold" charset="0"/>
                <a:cs typeface="Arial" panose="020B0604020202020204" pitchFamily="34" charset="0"/>
              </a:rPr>
              <a:t>and</a:t>
            </a:r>
            <a:r>
              <a:rPr lang="tr-TR" b="1" dirty="0">
                <a:latin typeface="Arial" panose="020B0604020202020204" pitchFamily="34" charset="0"/>
                <a:ea typeface="Britannic Bold" charset="0"/>
                <a:cs typeface="Arial" panose="020B0604020202020204" pitchFamily="34" charset="0"/>
              </a:rPr>
              <a:t> Horizon2020 </a:t>
            </a:r>
            <a:r>
              <a:rPr lang="tr-TR" b="1" dirty="0" err="1">
                <a:latin typeface="Arial" panose="020B0604020202020204" pitchFamily="34" charset="0"/>
                <a:ea typeface="Britannic Bold" charset="0"/>
                <a:cs typeface="Arial" panose="020B0604020202020204" pitchFamily="34" charset="0"/>
              </a:rPr>
              <a:t>Projects</a:t>
            </a:r>
            <a:r>
              <a:rPr lang="tr-TR" b="1" dirty="0">
                <a:latin typeface="Arial" panose="020B0604020202020204" pitchFamily="34" charset="0"/>
                <a:ea typeface="Britannic Bold" charset="0"/>
                <a:cs typeface="Arial" panose="020B0604020202020204" pitchFamily="34" charset="0"/>
              </a:rPr>
              <a:t> </a:t>
            </a:r>
            <a:endParaRPr lang="en-GB" b="1" dirty="0">
              <a:latin typeface="Arial" panose="020B0604020202020204" pitchFamily="34" charset="0"/>
              <a:ea typeface="Britannic Bold" charset="0"/>
              <a:cs typeface="Arial" panose="020B0604020202020204" pitchFamily="34" charset="0"/>
            </a:endParaRPr>
          </a:p>
        </p:txBody>
      </p:sp>
      <p:sp>
        <p:nvSpPr>
          <p:cNvPr id="13" name="Rectangle 9"/>
          <p:cNvSpPr/>
          <p:nvPr/>
        </p:nvSpPr>
        <p:spPr>
          <a:xfrm>
            <a:off x="868680" y="1879740"/>
            <a:ext cx="6867144" cy="313932"/>
          </a:xfrm>
          <a:prstGeom prst="rect">
            <a:avLst/>
          </a:prstGeom>
        </p:spPr>
        <p:txBody>
          <a:bodyPr vert="horz" lIns="91440" tIns="45720" rIns="91440" bIns="45720" rtlCol="0" anchor="ctr">
            <a:noAutofit/>
          </a:bodyPr>
          <a:lstStyle/>
          <a:p>
            <a:pPr defTabSz="914400">
              <a:lnSpc>
                <a:spcPct val="90000"/>
              </a:lnSpc>
              <a:spcBef>
                <a:spcPct val="0"/>
              </a:spcBef>
            </a:pPr>
            <a:r>
              <a:rPr lang="tr-TR" b="1" dirty="0">
                <a:latin typeface="Arial" panose="020B0604020202020204" pitchFamily="34" charset="0"/>
                <a:ea typeface="Britannic Bold" charset="0"/>
                <a:cs typeface="Arial" panose="020B0604020202020204" pitchFamily="34" charset="0"/>
              </a:rPr>
              <a:t>% </a:t>
            </a:r>
            <a:r>
              <a:rPr lang="tr-TR" b="1" dirty="0" err="1">
                <a:latin typeface="Arial" panose="020B0604020202020204" pitchFamily="34" charset="0"/>
                <a:ea typeface="Britannic Bold" charset="0"/>
                <a:cs typeface="Arial" panose="020B0604020202020204" pitchFamily="34" charset="0"/>
              </a:rPr>
              <a:t>distribution</a:t>
            </a:r>
            <a:r>
              <a:rPr lang="tr-TR" b="1" dirty="0">
                <a:latin typeface="Arial" panose="020B0604020202020204" pitchFamily="34" charset="0"/>
                <a:ea typeface="Britannic Bold" charset="0"/>
                <a:cs typeface="Arial" panose="020B0604020202020204" pitchFamily="34" charset="0"/>
              </a:rPr>
              <a:t> of </a:t>
            </a:r>
            <a:r>
              <a:rPr lang="tr-TR" b="1" dirty="0" err="1">
                <a:latin typeface="Arial" panose="020B0604020202020204" pitchFamily="34" charset="0"/>
                <a:ea typeface="Britannic Bold" charset="0"/>
                <a:cs typeface="Arial" panose="020B0604020202020204" pitchFamily="34" charset="0"/>
              </a:rPr>
              <a:t>projects</a:t>
            </a:r>
            <a:r>
              <a:rPr lang="tr-TR" b="1" dirty="0">
                <a:latin typeface="Arial" panose="020B0604020202020204" pitchFamily="34" charset="0"/>
                <a:ea typeface="Britannic Bold" charset="0"/>
                <a:cs typeface="Arial" panose="020B0604020202020204" pitchFamily="34" charset="0"/>
              </a:rPr>
              <a:t> </a:t>
            </a:r>
            <a:r>
              <a:rPr lang="tr-TR" b="1" dirty="0" err="1">
                <a:latin typeface="Arial" panose="020B0604020202020204" pitchFamily="34" charset="0"/>
                <a:ea typeface="Britannic Bold" charset="0"/>
                <a:cs typeface="Arial" panose="020B0604020202020204" pitchFamily="34" charset="0"/>
              </a:rPr>
              <a:t>according</a:t>
            </a:r>
            <a:r>
              <a:rPr lang="tr-TR" b="1" dirty="0">
                <a:latin typeface="Arial" panose="020B0604020202020204" pitchFamily="34" charset="0"/>
                <a:ea typeface="Britannic Bold" charset="0"/>
                <a:cs typeface="Arial" panose="020B0604020202020204" pitchFamily="34" charset="0"/>
              </a:rPr>
              <a:t> </a:t>
            </a:r>
            <a:r>
              <a:rPr lang="tr-TR" b="1" dirty="0" err="1">
                <a:latin typeface="Arial" panose="020B0604020202020204" pitchFamily="34" charset="0"/>
                <a:ea typeface="Britannic Bold" charset="0"/>
                <a:cs typeface="Arial" panose="020B0604020202020204" pitchFamily="34" charset="0"/>
              </a:rPr>
              <a:t>to</a:t>
            </a:r>
            <a:r>
              <a:rPr lang="tr-TR" b="1" dirty="0">
                <a:latin typeface="Arial" panose="020B0604020202020204" pitchFamily="34" charset="0"/>
                <a:ea typeface="Britannic Bold" charset="0"/>
                <a:cs typeface="Arial" panose="020B0604020202020204" pitchFamily="34" charset="0"/>
              </a:rPr>
              <a:t> main R&amp;I </a:t>
            </a:r>
            <a:r>
              <a:rPr lang="tr-TR" b="1" dirty="0" err="1">
                <a:latin typeface="Arial" panose="020B0604020202020204" pitchFamily="34" charset="0"/>
                <a:ea typeface="Britannic Bold" charset="0"/>
                <a:cs typeface="Arial" panose="020B0604020202020204" pitchFamily="34" charset="0"/>
              </a:rPr>
              <a:t>areas</a:t>
            </a:r>
            <a:endParaRPr lang="en-GB" b="1" dirty="0">
              <a:latin typeface="Arial" panose="020B0604020202020204" pitchFamily="34" charset="0"/>
              <a:ea typeface="Britannic Bold"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1048766" y="2332167"/>
            <a:ext cx="6888226" cy="4132936"/>
          </a:xfrm>
          <a:prstGeom prst="rect">
            <a:avLst/>
          </a:prstGeom>
        </p:spPr>
      </p:pic>
    </p:spTree>
    <p:extLst>
      <p:ext uri="{BB962C8B-B14F-4D97-AF65-F5344CB8AC3E}">
        <p14:creationId xmlns:p14="http://schemas.microsoft.com/office/powerpoint/2010/main" val="786539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868680" y="646867"/>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err="1">
                <a:latin typeface="Arial" panose="020B0604020202020204" pitchFamily="34" charset="0"/>
                <a:ea typeface="Britannic Bold" charset="0"/>
                <a:cs typeface="Arial" panose="020B0604020202020204" pitchFamily="34" charset="0"/>
              </a:rPr>
              <a:t>The</a:t>
            </a:r>
            <a:r>
              <a:rPr lang="tr-TR" sz="3200" b="1" dirty="0">
                <a:latin typeface="Arial" panose="020B0604020202020204" pitchFamily="34" charset="0"/>
                <a:ea typeface="Britannic Bold" charset="0"/>
                <a:cs typeface="Arial" panose="020B0604020202020204" pitchFamily="34" charset="0"/>
              </a:rPr>
              <a:t> </a:t>
            </a:r>
            <a:r>
              <a:rPr lang="tr-TR" sz="3200" b="1" dirty="0" err="1">
                <a:latin typeface="Arial" panose="020B0604020202020204" pitchFamily="34" charset="0"/>
                <a:ea typeface="Britannic Bold" charset="0"/>
                <a:cs typeface="Arial" panose="020B0604020202020204" pitchFamily="34" charset="0"/>
              </a:rPr>
              <a:t>matrix</a:t>
            </a:r>
            <a:r>
              <a:rPr lang="tr-TR" sz="3200" b="1" dirty="0">
                <a:latin typeface="Arial" panose="020B0604020202020204" pitchFamily="34" charset="0"/>
                <a:ea typeface="Britannic Bold" charset="0"/>
                <a:cs typeface="Arial" panose="020B0604020202020204" pitchFamily="34" charset="0"/>
              </a:rPr>
              <a:t> of </a:t>
            </a:r>
            <a:r>
              <a:rPr lang="tr-TR" sz="3200" b="1" dirty="0" err="1">
                <a:latin typeface="Arial" panose="020B0604020202020204" pitchFamily="34" charset="0"/>
                <a:ea typeface="Britannic Bold" charset="0"/>
                <a:cs typeface="Arial" panose="020B0604020202020204" pitchFamily="34" charset="0"/>
              </a:rPr>
              <a:t>marine</a:t>
            </a:r>
            <a:r>
              <a:rPr lang="tr-TR" sz="3200" b="1" dirty="0">
                <a:latin typeface="Arial" panose="020B0604020202020204" pitchFamily="34" charset="0"/>
                <a:ea typeface="Britannic Bold" charset="0"/>
                <a:cs typeface="Arial" panose="020B0604020202020204" pitchFamily="34" charset="0"/>
              </a:rPr>
              <a:t> </a:t>
            </a:r>
            <a:r>
              <a:rPr lang="tr-TR" sz="3200" b="1" dirty="0" err="1">
                <a:latin typeface="Arial" panose="020B0604020202020204" pitchFamily="34" charset="0"/>
                <a:ea typeface="Britannic Bold" charset="0"/>
                <a:cs typeface="Arial" panose="020B0604020202020204" pitchFamily="34" charset="0"/>
              </a:rPr>
              <a:t>research</a:t>
            </a:r>
            <a:r>
              <a:rPr lang="tr-TR" sz="3200" b="1" dirty="0">
                <a:latin typeface="Arial" panose="020B0604020202020204" pitchFamily="34" charset="0"/>
                <a:ea typeface="Britannic Bold" charset="0"/>
                <a:cs typeface="Arial" panose="020B0604020202020204" pitchFamily="34" charset="0"/>
              </a:rPr>
              <a:t> </a:t>
            </a:r>
            <a:r>
              <a:rPr lang="tr-TR" sz="3200" b="1" dirty="0" err="1">
                <a:latin typeface="Arial" panose="020B0604020202020204" pitchFamily="34" charset="0"/>
                <a:ea typeface="Britannic Bold" charset="0"/>
                <a:cs typeface="Arial" panose="020B0604020202020204" pitchFamily="34" charset="0"/>
              </a:rPr>
              <a:t>projects</a:t>
            </a:r>
            <a:endParaRPr lang="en-GB" sz="3200" b="1" dirty="0">
              <a:latin typeface="Arial" panose="020B0604020202020204" pitchFamily="34" charset="0"/>
              <a:ea typeface="Britannic Bold" charset="0"/>
              <a:cs typeface="Arial" panose="020B0604020202020204" pitchFamily="34" charset="0"/>
            </a:endParaRPr>
          </a:p>
        </p:txBody>
      </p:sp>
      <p:sp>
        <p:nvSpPr>
          <p:cNvPr id="12" name="Rectangle 9"/>
          <p:cNvSpPr/>
          <p:nvPr/>
        </p:nvSpPr>
        <p:spPr>
          <a:xfrm>
            <a:off x="868680" y="1483813"/>
            <a:ext cx="5145621" cy="313932"/>
          </a:xfrm>
          <a:prstGeom prst="rect">
            <a:avLst/>
          </a:prstGeom>
        </p:spPr>
        <p:txBody>
          <a:bodyPr vert="horz" lIns="91440" tIns="45720" rIns="91440" bIns="45720" rtlCol="0" anchor="ctr">
            <a:noAutofit/>
          </a:bodyPr>
          <a:lstStyle/>
          <a:p>
            <a:pPr defTabSz="914400">
              <a:lnSpc>
                <a:spcPct val="90000"/>
              </a:lnSpc>
              <a:spcBef>
                <a:spcPct val="0"/>
              </a:spcBef>
            </a:pPr>
            <a:r>
              <a:rPr lang="tr-TR" b="1" dirty="0">
                <a:latin typeface="Arial" panose="020B0604020202020204" pitchFamily="34" charset="0"/>
                <a:ea typeface="Britannic Bold" charset="0"/>
                <a:cs typeface="Arial" panose="020B0604020202020204" pitchFamily="34" charset="0"/>
              </a:rPr>
              <a:t>FP7 </a:t>
            </a:r>
            <a:r>
              <a:rPr lang="tr-TR" b="1" dirty="0" err="1">
                <a:latin typeface="Arial" panose="020B0604020202020204" pitchFamily="34" charset="0"/>
                <a:ea typeface="Britannic Bold" charset="0"/>
                <a:cs typeface="Arial" panose="020B0604020202020204" pitchFamily="34" charset="0"/>
              </a:rPr>
              <a:t>and</a:t>
            </a:r>
            <a:r>
              <a:rPr lang="tr-TR" b="1" dirty="0">
                <a:latin typeface="Arial" panose="020B0604020202020204" pitchFamily="34" charset="0"/>
                <a:ea typeface="Britannic Bold" charset="0"/>
                <a:cs typeface="Arial" panose="020B0604020202020204" pitchFamily="34" charset="0"/>
              </a:rPr>
              <a:t> Horizon2020 </a:t>
            </a:r>
            <a:r>
              <a:rPr lang="tr-TR" b="1" dirty="0" err="1">
                <a:latin typeface="Arial" panose="020B0604020202020204" pitchFamily="34" charset="0"/>
                <a:ea typeface="Britannic Bold" charset="0"/>
                <a:cs typeface="Arial" panose="020B0604020202020204" pitchFamily="34" charset="0"/>
              </a:rPr>
              <a:t>Projects</a:t>
            </a:r>
            <a:r>
              <a:rPr lang="tr-TR" b="1" dirty="0">
                <a:latin typeface="Arial" panose="020B0604020202020204" pitchFamily="34" charset="0"/>
                <a:ea typeface="Britannic Bold" charset="0"/>
                <a:cs typeface="Arial" panose="020B0604020202020204" pitchFamily="34" charset="0"/>
              </a:rPr>
              <a:t> </a:t>
            </a:r>
            <a:endParaRPr lang="en-GB" b="1" dirty="0">
              <a:latin typeface="Arial" panose="020B0604020202020204" pitchFamily="34" charset="0"/>
              <a:ea typeface="Britannic Bold" charset="0"/>
              <a:cs typeface="Arial" panose="020B0604020202020204" pitchFamily="34" charset="0"/>
            </a:endParaRPr>
          </a:p>
        </p:txBody>
      </p:sp>
      <p:sp>
        <p:nvSpPr>
          <p:cNvPr id="13" name="Rectangle 9"/>
          <p:cNvSpPr/>
          <p:nvPr/>
        </p:nvSpPr>
        <p:spPr>
          <a:xfrm>
            <a:off x="868680" y="1879740"/>
            <a:ext cx="6867144" cy="313932"/>
          </a:xfrm>
          <a:prstGeom prst="rect">
            <a:avLst/>
          </a:prstGeom>
        </p:spPr>
        <p:txBody>
          <a:bodyPr vert="horz" lIns="91440" tIns="45720" rIns="91440" bIns="45720" rtlCol="0" anchor="ctr">
            <a:noAutofit/>
          </a:bodyPr>
          <a:lstStyle/>
          <a:p>
            <a:pPr defTabSz="914400">
              <a:lnSpc>
                <a:spcPct val="90000"/>
              </a:lnSpc>
              <a:spcBef>
                <a:spcPct val="0"/>
              </a:spcBef>
            </a:pPr>
            <a:r>
              <a:rPr lang="tr-TR" b="1" dirty="0">
                <a:latin typeface="Arial" panose="020B0604020202020204" pitchFamily="34" charset="0"/>
                <a:ea typeface="Britannic Bold" charset="0"/>
                <a:cs typeface="Arial" panose="020B0604020202020204" pitchFamily="34" charset="0"/>
              </a:rPr>
              <a:t>% </a:t>
            </a:r>
            <a:r>
              <a:rPr lang="tr-TR" b="1" dirty="0" err="1">
                <a:latin typeface="Arial" panose="020B0604020202020204" pitchFamily="34" charset="0"/>
                <a:ea typeface="Britannic Bold" charset="0"/>
                <a:cs typeface="Arial" panose="020B0604020202020204" pitchFamily="34" charset="0"/>
              </a:rPr>
              <a:t>distribution</a:t>
            </a:r>
            <a:r>
              <a:rPr lang="tr-TR" b="1" dirty="0">
                <a:latin typeface="Arial" panose="020B0604020202020204" pitchFamily="34" charset="0"/>
                <a:ea typeface="Britannic Bold" charset="0"/>
                <a:cs typeface="Arial" panose="020B0604020202020204" pitchFamily="34" charset="0"/>
              </a:rPr>
              <a:t> of </a:t>
            </a:r>
            <a:r>
              <a:rPr lang="tr-TR" b="1" dirty="0" err="1">
                <a:latin typeface="Arial" panose="020B0604020202020204" pitchFamily="34" charset="0"/>
                <a:ea typeface="Britannic Bold" charset="0"/>
                <a:cs typeface="Arial" panose="020B0604020202020204" pitchFamily="34" charset="0"/>
              </a:rPr>
              <a:t>projects</a:t>
            </a:r>
            <a:r>
              <a:rPr lang="tr-TR" b="1" dirty="0">
                <a:latin typeface="Arial" panose="020B0604020202020204" pitchFamily="34" charset="0"/>
                <a:ea typeface="Britannic Bold" charset="0"/>
                <a:cs typeface="Arial" panose="020B0604020202020204" pitchFamily="34" charset="0"/>
              </a:rPr>
              <a:t> </a:t>
            </a:r>
            <a:r>
              <a:rPr lang="tr-TR" b="1" dirty="0" err="1">
                <a:latin typeface="Arial" panose="020B0604020202020204" pitchFamily="34" charset="0"/>
                <a:ea typeface="Britannic Bold" charset="0"/>
                <a:cs typeface="Arial" panose="020B0604020202020204" pitchFamily="34" charset="0"/>
              </a:rPr>
              <a:t>according</a:t>
            </a:r>
            <a:r>
              <a:rPr lang="tr-TR" b="1" dirty="0">
                <a:latin typeface="Arial" panose="020B0604020202020204" pitchFamily="34" charset="0"/>
                <a:ea typeface="Britannic Bold" charset="0"/>
                <a:cs typeface="Arial" panose="020B0604020202020204" pitchFamily="34" charset="0"/>
              </a:rPr>
              <a:t> </a:t>
            </a:r>
            <a:r>
              <a:rPr lang="tr-TR" b="1" dirty="0" err="1">
                <a:latin typeface="Arial" panose="020B0604020202020204" pitchFamily="34" charset="0"/>
                <a:ea typeface="Britannic Bold" charset="0"/>
                <a:cs typeface="Arial" panose="020B0604020202020204" pitchFamily="34" charset="0"/>
              </a:rPr>
              <a:t>to</a:t>
            </a:r>
            <a:r>
              <a:rPr lang="tr-TR" b="1" dirty="0">
                <a:latin typeface="Arial" panose="020B0604020202020204" pitchFamily="34" charset="0"/>
                <a:ea typeface="Britannic Bold" charset="0"/>
                <a:cs typeface="Arial" panose="020B0604020202020204" pitchFamily="34" charset="0"/>
              </a:rPr>
              <a:t> main R&amp;I </a:t>
            </a:r>
            <a:r>
              <a:rPr lang="tr-TR" b="1" dirty="0" err="1">
                <a:latin typeface="Arial" panose="020B0604020202020204" pitchFamily="34" charset="0"/>
                <a:ea typeface="Britannic Bold" charset="0"/>
                <a:cs typeface="Arial" panose="020B0604020202020204" pitchFamily="34" charset="0"/>
              </a:rPr>
              <a:t>areas</a:t>
            </a:r>
            <a:endParaRPr lang="en-GB" b="1" dirty="0">
              <a:latin typeface="Arial" panose="020B0604020202020204" pitchFamily="34" charset="0"/>
              <a:ea typeface="Britannic Bold"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690051034"/>
              </p:ext>
            </p:extLst>
          </p:nvPr>
        </p:nvGraphicFramePr>
        <p:xfrm>
          <a:off x="666281" y="2469359"/>
          <a:ext cx="7953153" cy="4173279"/>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p:cNvSpPr/>
          <p:nvPr/>
        </p:nvSpPr>
        <p:spPr>
          <a:xfrm>
            <a:off x="492124" y="2434383"/>
            <a:ext cx="8385517" cy="861805"/>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Tree>
    <p:extLst>
      <p:ext uri="{BB962C8B-B14F-4D97-AF65-F5344CB8AC3E}">
        <p14:creationId xmlns:p14="http://schemas.microsoft.com/office/powerpoint/2010/main" val="303841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877400" y="837202"/>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Arial" panose="020B0604020202020204" pitchFamily="34" charset="0"/>
                <a:ea typeface="Britannic Bold" charset="0"/>
                <a:cs typeface="Arial" panose="020B0604020202020204" pitchFamily="34" charset="0"/>
              </a:rPr>
              <a:t>The matrix of marine research projects</a:t>
            </a:r>
            <a:endParaRPr lang="en-GB" sz="3200" b="1" dirty="0">
              <a:latin typeface="Arial" panose="020B0604020202020204" pitchFamily="34" charset="0"/>
              <a:ea typeface="Britannic Bold" charset="0"/>
              <a:cs typeface="Arial" panose="020B0604020202020204" pitchFamily="34" charset="0"/>
            </a:endParaRPr>
          </a:p>
        </p:txBody>
      </p:sp>
      <p:sp>
        <p:nvSpPr>
          <p:cNvPr id="13" name="Rectangle 9"/>
          <p:cNvSpPr/>
          <p:nvPr/>
        </p:nvSpPr>
        <p:spPr>
          <a:xfrm>
            <a:off x="877400" y="1450332"/>
            <a:ext cx="3071724" cy="313932"/>
          </a:xfrm>
          <a:prstGeom prst="rect">
            <a:avLst/>
          </a:prstGeom>
        </p:spPr>
        <p:txBody>
          <a:bodyPr vert="horz" lIns="91440" tIns="45720" rIns="91440" bIns="45720" rtlCol="0" anchor="ctr">
            <a:normAutofit/>
          </a:bodyPr>
          <a:lstStyle/>
          <a:p>
            <a:pPr defTabSz="914400">
              <a:lnSpc>
                <a:spcPct val="90000"/>
              </a:lnSpc>
              <a:spcBef>
                <a:spcPct val="0"/>
              </a:spcBef>
            </a:pPr>
            <a:r>
              <a:rPr lang="tr-TR" sz="1600" b="1" dirty="0">
                <a:latin typeface="Arial" panose="020B0604020202020204" pitchFamily="34" charset="0"/>
                <a:ea typeface="Britannic Bold" charset="0"/>
                <a:cs typeface="Arial" panose="020B0604020202020204" pitchFamily="34" charset="0"/>
              </a:rPr>
              <a:t>Black </a:t>
            </a:r>
            <a:r>
              <a:rPr lang="tr-TR" sz="1600" b="1" dirty="0" err="1">
                <a:latin typeface="Arial" panose="020B0604020202020204" pitchFamily="34" charset="0"/>
                <a:ea typeface="Britannic Bold" charset="0"/>
                <a:cs typeface="Arial" panose="020B0604020202020204" pitchFamily="34" charset="0"/>
              </a:rPr>
              <a:t>Sea</a:t>
            </a:r>
            <a:r>
              <a:rPr lang="tr-TR" sz="1600" b="1" dirty="0">
                <a:latin typeface="Arial" panose="020B0604020202020204" pitchFamily="34" charset="0"/>
                <a:ea typeface="Britannic Bold" charset="0"/>
                <a:cs typeface="Arial" panose="020B0604020202020204" pitchFamily="34" charset="0"/>
              </a:rPr>
              <a:t> Total; 279 </a:t>
            </a:r>
            <a:r>
              <a:rPr lang="tr-TR" sz="1600" b="1" dirty="0" err="1">
                <a:latin typeface="Arial" panose="020B0604020202020204" pitchFamily="34" charset="0"/>
                <a:ea typeface="Britannic Bold" charset="0"/>
                <a:cs typeface="Arial" panose="020B0604020202020204" pitchFamily="34" charset="0"/>
              </a:rPr>
              <a:t>projects</a:t>
            </a:r>
            <a:r>
              <a:rPr lang="tr-TR" sz="1600" b="1" dirty="0">
                <a:latin typeface="Arial" panose="020B0604020202020204" pitchFamily="34" charset="0"/>
                <a:ea typeface="Britannic Bold" charset="0"/>
                <a:cs typeface="Arial" panose="020B0604020202020204" pitchFamily="34" charset="0"/>
              </a:rPr>
              <a:t> </a:t>
            </a:r>
            <a:endParaRPr lang="en-GB" sz="1600" b="1" dirty="0">
              <a:latin typeface="Arial" panose="020B0604020202020204" pitchFamily="34" charset="0"/>
              <a:ea typeface="Britannic Bold" charset="0"/>
              <a:cs typeface="Arial" panose="020B0604020202020204" pitchFamily="34" charset="0"/>
            </a:endParaRPr>
          </a:p>
        </p:txBody>
      </p:sp>
      <p:sp>
        <p:nvSpPr>
          <p:cNvPr id="14" name="Rectangle 9"/>
          <p:cNvSpPr/>
          <p:nvPr/>
        </p:nvSpPr>
        <p:spPr>
          <a:xfrm>
            <a:off x="877400" y="1765885"/>
            <a:ext cx="5748936" cy="313932"/>
          </a:xfrm>
          <a:prstGeom prst="rect">
            <a:avLst/>
          </a:prstGeom>
        </p:spPr>
        <p:txBody>
          <a:bodyPr vert="horz" lIns="91440" tIns="45720" rIns="91440" bIns="45720" rtlCol="0" anchor="ctr">
            <a:normAutofit/>
          </a:bodyPr>
          <a:lstStyle/>
          <a:p>
            <a:pPr defTabSz="914400">
              <a:lnSpc>
                <a:spcPct val="90000"/>
              </a:lnSpc>
              <a:spcBef>
                <a:spcPct val="0"/>
              </a:spcBef>
            </a:pP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distribution</a:t>
            </a:r>
            <a:r>
              <a:rPr lang="tr-TR" sz="1600" b="1" dirty="0">
                <a:latin typeface="Arial" panose="020B0604020202020204" pitchFamily="34" charset="0"/>
                <a:ea typeface="Britannic Bold" charset="0"/>
                <a:cs typeface="Arial" panose="020B0604020202020204" pitchFamily="34" charset="0"/>
              </a:rPr>
              <a:t> of </a:t>
            </a:r>
            <a:r>
              <a:rPr lang="tr-TR" sz="1600" b="1" dirty="0" err="1">
                <a:latin typeface="Arial" panose="020B0604020202020204" pitchFamily="34" charset="0"/>
                <a:ea typeface="Britannic Bold" charset="0"/>
                <a:cs typeface="Arial" panose="020B0604020202020204" pitchFamily="34" charset="0"/>
              </a:rPr>
              <a:t>projects</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according</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to</a:t>
            </a:r>
            <a:r>
              <a:rPr lang="tr-TR" sz="1600" b="1" dirty="0">
                <a:latin typeface="Arial" panose="020B0604020202020204" pitchFamily="34" charset="0"/>
                <a:ea typeface="Britannic Bold" charset="0"/>
                <a:cs typeface="Arial" panose="020B0604020202020204" pitchFamily="34" charset="0"/>
              </a:rPr>
              <a:t> main R&amp;I </a:t>
            </a:r>
            <a:r>
              <a:rPr lang="tr-TR" sz="1600" b="1" dirty="0" err="1">
                <a:latin typeface="Arial" panose="020B0604020202020204" pitchFamily="34" charset="0"/>
                <a:ea typeface="Britannic Bold" charset="0"/>
                <a:cs typeface="Arial" panose="020B0604020202020204" pitchFamily="34" charset="0"/>
              </a:rPr>
              <a:t>areas</a:t>
            </a:r>
            <a:endParaRPr lang="en-GB" sz="1600" b="1" dirty="0">
              <a:latin typeface="Arial" panose="020B0604020202020204" pitchFamily="34" charset="0"/>
              <a:ea typeface="Britannic Bold" charset="0"/>
              <a:cs typeface="Arial" panose="020B0604020202020204" pitchFamily="34" charset="0"/>
            </a:endParaRPr>
          </a:p>
        </p:txBody>
      </p:sp>
      <p:pic>
        <p:nvPicPr>
          <p:cNvPr id="17" name="Resim 16"/>
          <p:cNvPicPr>
            <a:picLocks noChangeAspect="1"/>
          </p:cNvPicPr>
          <p:nvPr/>
        </p:nvPicPr>
        <p:blipFill>
          <a:blip r:embed="rId2"/>
          <a:stretch>
            <a:fillRect/>
          </a:stretch>
        </p:blipFill>
        <p:spPr>
          <a:xfrm>
            <a:off x="877400" y="2283371"/>
            <a:ext cx="7516368" cy="4079740"/>
          </a:xfrm>
          <a:prstGeom prst="rect">
            <a:avLst/>
          </a:prstGeom>
        </p:spPr>
      </p:pic>
    </p:spTree>
    <p:extLst>
      <p:ext uri="{BB962C8B-B14F-4D97-AF65-F5344CB8AC3E}">
        <p14:creationId xmlns:p14="http://schemas.microsoft.com/office/powerpoint/2010/main" val="415736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877400" y="837202"/>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Arial" panose="020B0604020202020204" pitchFamily="34" charset="0"/>
                <a:ea typeface="Britannic Bold" charset="0"/>
                <a:cs typeface="Arial" panose="020B0604020202020204" pitchFamily="34" charset="0"/>
              </a:rPr>
              <a:t>The matrix of marine research projects</a:t>
            </a:r>
            <a:endParaRPr lang="en-GB" sz="3200" b="1" dirty="0">
              <a:latin typeface="Arial" panose="020B0604020202020204" pitchFamily="34" charset="0"/>
              <a:ea typeface="Britannic Bold" charset="0"/>
              <a:cs typeface="Arial" panose="020B0604020202020204" pitchFamily="34" charset="0"/>
            </a:endParaRPr>
          </a:p>
        </p:txBody>
      </p:sp>
      <p:sp>
        <p:nvSpPr>
          <p:cNvPr id="13" name="Rectangle 9"/>
          <p:cNvSpPr/>
          <p:nvPr/>
        </p:nvSpPr>
        <p:spPr>
          <a:xfrm>
            <a:off x="877400" y="1450332"/>
            <a:ext cx="3071724" cy="313932"/>
          </a:xfrm>
          <a:prstGeom prst="rect">
            <a:avLst/>
          </a:prstGeom>
        </p:spPr>
        <p:txBody>
          <a:bodyPr vert="horz" lIns="91440" tIns="45720" rIns="91440" bIns="45720" rtlCol="0" anchor="ctr">
            <a:normAutofit/>
          </a:bodyPr>
          <a:lstStyle/>
          <a:p>
            <a:pPr defTabSz="914400">
              <a:lnSpc>
                <a:spcPct val="90000"/>
              </a:lnSpc>
              <a:spcBef>
                <a:spcPct val="0"/>
              </a:spcBef>
            </a:pPr>
            <a:r>
              <a:rPr lang="tr-TR" sz="1600" b="1" dirty="0">
                <a:latin typeface="Arial" panose="020B0604020202020204" pitchFamily="34" charset="0"/>
                <a:ea typeface="Britannic Bold" charset="0"/>
                <a:cs typeface="Arial" panose="020B0604020202020204" pitchFamily="34" charset="0"/>
              </a:rPr>
              <a:t>Black </a:t>
            </a:r>
            <a:r>
              <a:rPr lang="tr-TR" sz="1600" b="1" dirty="0" err="1">
                <a:latin typeface="Arial" panose="020B0604020202020204" pitchFamily="34" charset="0"/>
                <a:ea typeface="Britannic Bold" charset="0"/>
                <a:cs typeface="Arial" panose="020B0604020202020204" pitchFamily="34" charset="0"/>
              </a:rPr>
              <a:t>Sea</a:t>
            </a:r>
            <a:r>
              <a:rPr lang="tr-TR" sz="1600" b="1" dirty="0">
                <a:latin typeface="Arial" panose="020B0604020202020204" pitchFamily="34" charset="0"/>
                <a:ea typeface="Britannic Bold" charset="0"/>
                <a:cs typeface="Arial" panose="020B0604020202020204" pitchFamily="34" charset="0"/>
              </a:rPr>
              <a:t> Total; 279 </a:t>
            </a:r>
            <a:r>
              <a:rPr lang="tr-TR" sz="1600" b="1" dirty="0" err="1">
                <a:latin typeface="Arial" panose="020B0604020202020204" pitchFamily="34" charset="0"/>
                <a:ea typeface="Britannic Bold" charset="0"/>
                <a:cs typeface="Arial" panose="020B0604020202020204" pitchFamily="34" charset="0"/>
              </a:rPr>
              <a:t>projects</a:t>
            </a:r>
            <a:r>
              <a:rPr lang="tr-TR" sz="1600" b="1" dirty="0">
                <a:latin typeface="Arial" panose="020B0604020202020204" pitchFamily="34" charset="0"/>
                <a:ea typeface="Britannic Bold" charset="0"/>
                <a:cs typeface="Arial" panose="020B0604020202020204" pitchFamily="34" charset="0"/>
              </a:rPr>
              <a:t> </a:t>
            </a:r>
            <a:endParaRPr lang="en-GB" sz="1600" b="1" dirty="0">
              <a:latin typeface="Arial" panose="020B0604020202020204" pitchFamily="34" charset="0"/>
              <a:ea typeface="Britannic Bold" charset="0"/>
              <a:cs typeface="Arial" panose="020B0604020202020204" pitchFamily="34" charset="0"/>
            </a:endParaRPr>
          </a:p>
        </p:txBody>
      </p:sp>
      <p:sp>
        <p:nvSpPr>
          <p:cNvPr id="14" name="Rectangle 9"/>
          <p:cNvSpPr/>
          <p:nvPr/>
        </p:nvSpPr>
        <p:spPr>
          <a:xfrm>
            <a:off x="877400" y="1765885"/>
            <a:ext cx="5748936" cy="313932"/>
          </a:xfrm>
          <a:prstGeom prst="rect">
            <a:avLst/>
          </a:prstGeom>
        </p:spPr>
        <p:txBody>
          <a:bodyPr vert="horz" lIns="91440" tIns="45720" rIns="91440" bIns="45720" rtlCol="0" anchor="ctr">
            <a:normAutofit/>
          </a:bodyPr>
          <a:lstStyle/>
          <a:p>
            <a:pPr defTabSz="914400">
              <a:lnSpc>
                <a:spcPct val="90000"/>
              </a:lnSpc>
              <a:spcBef>
                <a:spcPct val="0"/>
              </a:spcBef>
            </a:pP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distribution</a:t>
            </a:r>
            <a:r>
              <a:rPr lang="tr-TR" sz="1600" b="1" dirty="0">
                <a:latin typeface="Arial" panose="020B0604020202020204" pitchFamily="34" charset="0"/>
                <a:ea typeface="Britannic Bold" charset="0"/>
                <a:cs typeface="Arial" panose="020B0604020202020204" pitchFamily="34" charset="0"/>
              </a:rPr>
              <a:t> of </a:t>
            </a:r>
            <a:r>
              <a:rPr lang="tr-TR" sz="1600" b="1" dirty="0" err="1">
                <a:latin typeface="Arial" panose="020B0604020202020204" pitchFamily="34" charset="0"/>
                <a:ea typeface="Britannic Bold" charset="0"/>
                <a:cs typeface="Arial" panose="020B0604020202020204" pitchFamily="34" charset="0"/>
              </a:rPr>
              <a:t>projects</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according</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to</a:t>
            </a:r>
            <a:r>
              <a:rPr lang="tr-TR" sz="1600" b="1" dirty="0">
                <a:latin typeface="Arial" panose="020B0604020202020204" pitchFamily="34" charset="0"/>
                <a:ea typeface="Britannic Bold" charset="0"/>
                <a:cs typeface="Arial" panose="020B0604020202020204" pitchFamily="34" charset="0"/>
              </a:rPr>
              <a:t> main R&amp;I </a:t>
            </a:r>
            <a:r>
              <a:rPr lang="tr-TR" sz="1600" b="1" dirty="0" err="1">
                <a:latin typeface="Arial" panose="020B0604020202020204" pitchFamily="34" charset="0"/>
                <a:ea typeface="Britannic Bold" charset="0"/>
                <a:cs typeface="Arial" panose="020B0604020202020204" pitchFamily="34" charset="0"/>
              </a:rPr>
              <a:t>areas</a:t>
            </a:r>
            <a:endParaRPr lang="en-GB" sz="1600" b="1" dirty="0">
              <a:latin typeface="Arial" panose="020B0604020202020204" pitchFamily="34" charset="0"/>
              <a:ea typeface="Britannic Bold" charset="0"/>
              <a:cs typeface="Arial" panose="020B0604020202020204" pitchFamily="34" charset="0"/>
            </a:endParaRPr>
          </a:p>
        </p:txBody>
      </p:sp>
      <p:graphicFrame>
        <p:nvGraphicFramePr>
          <p:cNvPr id="10" name="Chart 9"/>
          <p:cNvGraphicFramePr>
            <a:graphicFrameLocks/>
          </p:cNvGraphicFramePr>
          <p:nvPr>
            <p:extLst/>
          </p:nvPr>
        </p:nvGraphicFramePr>
        <p:xfrm>
          <a:off x="963896" y="2309699"/>
          <a:ext cx="7713707" cy="4405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3342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877400" y="837202"/>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Arial" panose="020B0604020202020204" pitchFamily="34" charset="0"/>
                <a:ea typeface="Britannic Bold" charset="0"/>
                <a:cs typeface="Arial" panose="020B0604020202020204" pitchFamily="34" charset="0"/>
              </a:rPr>
              <a:t>The matrix of marine research projects</a:t>
            </a:r>
            <a:endParaRPr lang="en-GB" sz="3200" b="1" dirty="0">
              <a:latin typeface="Arial" panose="020B0604020202020204" pitchFamily="34" charset="0"/>
              <a:ea typeface="Britannic Bold" charset="0"/>
              <a:cs typeface="Arial" panose="020B0604020202020204" pitchFamily="34" charset="0"/>
            </a:endParaRPr>
          </a:p>
        </p:txBody>
      </p:sp>
      <p:sp>
        <p:nvSpPr>
          <p:cNvPr id="13" name="Rectangle 9"/>
          <p:cNvSpPr/>
          <p:nvPr/>
        </p:nvSpPr>
        <p:spPr>
          <a:xfrm>
            <a:off x="877400" y="1450332"/>
            <a:ext cx="3071724" cy="313932"/>
          </a:xfrm>
          <a:prstGeom prst="rect">
            <a:avLst/>
          </a:prstGeom>
        </p:spPr>
        <p:txBody>
          <a:bodyPr vert="horz" lIns="91440" tIns="45720" rIns="91440" bIns="45720" rtlCol="0" anchor="ctr">
            <a:normAutofit/>
          </a:bodyPr>
          <a:lstStyle/>
          <a:p>
            <a:pPr defTabSz="914400">
              <a:lnSpc>
                <a:spcPct val="90000"/>
              </a:lnSpc>
              <a:spcBef>
                <a:spcPct val="0"/>
              </a:spcBef>
            </a:pPr>
            <a:r>
              <a:rPr lang="tr-TR" sz="1600" b="1" dirty="0">
                <a:latin typeface="Arial" panose="020B0604020202020204" pitchFamily="34" charset="0"/>
                <a:ea typeface="Britannic Bold" charset="0"/>
                <a:cs typeface="Arial" panose="020B0604020202020204" pitchFamily="34" charset="0"/>
              </a:rPr>
              <a:t>Black </a:t>
            </a:r>
            <a:r>
              <a:rPr lang="tr-TR" sz="1600" b="1" dirty="0" err="1">
                <a:latin typeface="Arial" panose="020B0604020202020204" pitchFamily="34" charset="0"/>
                <a:ea typeface="Britannic Bold" charset="0"/>
                <a:cs typeface="Arial" panose="020B0604020202020204" pitchFamily="34" charset="0"/>
              </a:rPr>
              <a:t>Sea</a:t>
            </a:r>
            <a:r>
              <a:rPr lang="tr-TR" sz="1600" b="1" dirty="0">
                <a:latin typeface="Arial" panose="020B0604020202020204" pitchFamily="34" charset="0"/>
                <a:ea typeface="Britannic Bold" charset="0"/>
                <a:cs typeface="Arial" panose="020B0604020202020204" pitchFamily="34" charset="0"/>
              </a:rPr>
              <a:t> Total; 279 </a:t>
            </a:r>
            <a:r>
              <a:rPr lang="tr-TR" sz="1600" b="1" dirty="0" err="1">
                <a:latin typeface="Arial" panose="020B0604020202020204" pitchFamily="34" charset="0"/>
                <a:ea typeface="Britannic Bold" charset="0"/>
                <a:cs typeface="Arial" panose="020B0604020202020204" pitchFamily="34" charset="0"/>
              </a:rPr>
              <a:t>projects</a:t>
            </a:r>
            <a:r>
              <a:rPr lang="tr-TR" sz="1600" b="1" dirty="0">
                <a:latin typeface="Arial" panose="020B0604020202020204" pitchFamily="34" charset="0"/>
                <a:ea typeface="Britannic Bold" charset="0"/>
                <a:cs typeface="Arial" panose="020B0604020202020204" pitchFamily="34" charset="0"/>
              </a:rPr>
              <a:t> </a:t>
            </a:r>
            <a:endParaRPr lang="en-GB" sz="1600" b="1" dirty="0">
              <a:latin typeface="Arial" panose="020B0604020202020204" pitchFamily="34" charset="0"/>
              <a:ea typeface="Britannic Bold" charset="0"/>
              <a:cs typeface="Arial" panose="020B0604020202020204" pitchFamily="34" charset="0"/>
            </a:endParaRPr>
          </a:p>
        </p:txBody>
      </p:sp>
      <p:sp>
        <p:nvSpPr>
          <p:cNvPr id="14" name="Rectangle 9"/>
          <p:cNvSpPr/>
          <p:nvPr/>
        </p:nvSpPr>
        <p:spPr>
          <a:xfrm>
            <a:off x="877400" y="1765885"/>
            <a:ext cx="5748936" cy="313932"/>
          </a:xfrm>
          <a:prstGeom prst="rect">
            <a:avLst/>
          </a:prstGeom>
        </p:spPr>
        <p:txBody>
          <a:bodyPr vert="horz" lIns="91440" tIns="45720" rIns="91440" bIns="45720" rtlCol="0" anchor="ctr">
            <a:normAutofit/>
          </a:bodyPr>
          <a:lstStyle/>
          <a:p>
            <a:pPr defTabSz="914400">
              <a:lnSpc>
                <a:spcPct val="90000"/>
              </a:lnSpc>
              <a:spcBef>
                <a:spcPct val="0"/>
              </a:spcBef>
            </a:pP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distribution</a:t>
            </a:r>
            <a:r>
              <a:rPr lang="tr-TR" sz="1600" b="1" dirty="0">
                <a:latin typeface="Arial" panose="020B0604020202020204" pitchFamily="34" charset="0"/>
                <a:ea typeface="Britannic Bold" charset="0"/>
                <a:cs typeface="Arial" panose="020B0604020202020204" pitchFamily="34" charset="0"/>
              </a:rPr>
              <a:t> of </a:t>
            </a:r>
            <a:r>
              <a:rPr lang="tr-TR" sz="1600" b="1" dirty="0" err="1">
                <a:latin typeface="Arial" panose="020B0604020202020204" pitchFamily="34" charset="0"/>
                <a:ea typeface="Britannic Bold" charset="0"/>
                <a:cs typeface="Arial" panose="020B0604020202020204" pitchFamily="34" charset="0"/>
              </a:rPr>
              <a:t>projects</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according</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to</a:t>
            </a:r>
            <a:r>
              <a:rPr lang="tr-TR" sz="1600" b="1" dirty="0">
                <a:latin typeface="Arial" panose="020B0604020202020204" pitchFamily="34" charset="0"/>
                <a:ea typeface="Britannic Bold" charset="0"/>
                <a:cs typeface="Arial" panose="020B0604020202020204" pitchFamily="34" charset="0"/>
              </a:rPr>
              <a:t> main R&amp;I </a:t>
            </a:r>
            <a:r>
              <a:rPr lang="tr-TR" sz="1600" b="1" dirty="0" err="1">
                <a:latin typeface="Arial" panose="020B0604020202020204" pitchFamily="34" charset="0"/>
                <a:ea typeface="Britannic Bold" charset="0"/>
                <a:cs typeface="Arial" panose="020B0604020202020204" pitchFamily="34" charset="0"/>
              </a:rPr>
              <a:t>areas</a:t>
            </a:r>
            <a:endParaRPr lang="en-GB" sz="1600" b="1" dirty="0">
              <a:latin typeface="Arial" panose="020B0604020202020204" pitchFamily="34" charset="0"/>
              <a:ea typeface="Britannic Bold"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2565930555"/>
              </p:ext>
            </p:extLst>
          </p:nvPr>
        </p:nvGraphicFramePr>
        <p:xfrm>
          <a:off x="963896" y="2309699"/>
          <a:ext cx="7713707" cy="4405807"/>
        </p:xfrm>
        <a:graphic>
          <a:graphicData uri="http://schemas.openxmlformats.org/drawingml/2006/chart">
            <c:chart xmlns:c="http://schemas.openxmlformats.org/drawingml/2006/chart" xmlns:r="http://schemas.openxmlformats.org/officeDocument/2006/relationships" r:id="rId2"/>
          </a:graphicData>
        </a:graphic>
      </p:graphicFrame>
      <p:sp>
        <p:nvSpPr>
          <p:cNvPr id="15" name="Oval 14"/>
          <p:cNvSpPr/>
          <p:nvPr/>
        </p:nvSpPr>
        <p:spPr>
          <a:xfrm>
            <a:off x="627990" y="2294800"/>
            <a:ext cx="8385517" cy="1134200"/>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Tree>
    <p:extLst>
      <p:ext uri="{BB962C8B-B14F-4D97-AF65-F5344CB8AC3E}">
        <p14:creationId xmlns:p14="http://schemas.microsoft.com/office/powerpoint/2010/main" val="16371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96" y="1093094"/>
            <a:ext cx="7886700" cy="1325563"/>
          </a:xfrm>
        </p:spPr>
        <p:txBody>
          <a:bodyPr>
            <a:noAutofit/>
          </a:bodyPr>
          <a:lstStyle/>
          <a:p>
            <a:r>
              <a:rPr lang="tr-TR" sz="3600" dirty="0">
                <a:latin typeface="Arial" panose="020B0604020202020204" pitchFamily="34" charset="0"/>
                <a:cs typeface="Arial" panose="020B0604020202020204" pitchFamily="34" charset="0"/>
              </a:rPr>
              <a:t>No s</a:t>
            </a:r>
            <a:r>
              <a:rPr lang="en-GB" sz="3600" dirty="0" err="1">
                <a:latin typeface="Arial" panose="020B0604020202020204" pitchFamily="34" charset="0"/>
                <a:cs typeface="Arial" panose="020B0604020202020204" pitchFamily="34" charset="0"/>
              </a:rPr>
              <a:t>imilar</a:t>
            </a:r>
            <a:r>
              <a:rPr lang="en-GB" sz="3600" dirty="0">
                <a:latin typeface="Arial" panose="020B0604020202020204" pitchFamily="34" charset="0"/>
                <a:cs typeface="Arial" panose="020B0604020202020204" pitchFamily="34" charset="0"/>
              </a:rPr>
              <a:t> distribution</a:t>
            </a:r>
            <a:r>
              <a:rPr lang="tr-TR" sz="3600" dirty="0">
                <a:latin typeface="Arial" panose="020B0604020202020204" pitchFamily="34" charset="0"/>
                <a:cs typeface="Arial" panose="020B0604020202020204" pitchFamily="34" charset="0"/>
              </a:rPr>
              <a:t> between top three study areas within Black Sea countries</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327726058"/>
              </p:ext>
            </p:extLst>
          </p:nvPr>
        </p:nvGraphicFramePr>
        <p:xfrm>
          <a:off x="628650" y="2418657"/>
          <a:ext cx="7886700" cy="3652522"/>
        </p:xfrm>
        <a:graphic>
          <a:graphicData uri="http://schemas.openxmlformats.org/drawingml/2006/table">
            <a:tbl>
              <a:tblPr firstRow="1" firstCol="1" bandRow="1">
                <a:tableStyleId>{3B4B98B0-60AC-42C2-AFA5-B58CD77FA1E5}</a:tableStyleId>
              </a:tblPr>
              <a:tblGrid>
                <a:gridCol w="509192">
                  <a:extLst>
                    <a:ext uri="{9D8B030D-6E8A-4147-A177-3AD203B41FA5}">
                      <a16:colId xmlns:a16="http://schemas.microsoft.com/office/drawing/2014/main" val="20000"/>
                    </a:ext>
                  </a:extLst>
                </a:gridCol>
                <a:gridCol w="1269365">
                  <a:extLst>
                    <a:ext uri="{9D8B030D-6E8A-4147-A177-3AD203B41FA5}">
                      <a16:colId xmlns:a16="http://schemas.microsoft.com/office/drawing/2014/main" val="20001"/>
                    </a:ext>
                  </a:extLst>
                </a:gridCol>
                <a:gridCol w="1399557">
                  <a:extLst>
                    <a:ext uri="{9D8B030D-6E8A-4147-A177-3AD203B41FA5}">
                      <a16:colId xmlns:a16="http://schemas.microsoft.com/office/drawing/2014/main" val="20002"/>
                    </a:ext>
                  </a:extLst>
                </a:gridCol>
                <a:gridCol w="1399557">
                  <a:extLst>
                    <a:ext uri="{9D8B030D-6E8A-4147-A177-3AD203B41FA5}">
                      <a16:colId xmlns:a16="http://schemas.microsoft.com/office/drawing/2014/main" val="20003"/>
                    </a:ext>
                  </a:extLst>
                </a:gridCol>
                <a:gridCol w="1909472">
                  <a:extLst>
                    <a:ext uri="{9D8B030D-6E8A-4147-A177-3AD203B41FA5}">
                      <a16:colId xmlns:a16="http://schemas.microsoft.com/office/drawing/2014/main" val="20004"/>
                    </a:ext>
                  </a:extLst>
                </a:gridCol>
                <a:gridCol w="1399557">
                  <a:extLst>
                    <a:ext uri="{9D8B030D-6E8A-4147-A177-3AD203B41FA5}">
                      <a16:colId xmlns:a16="http://schemas.microsoft.com/office/drawing/2014/main" val="20005"/>
                    </a:ext>
                  </a:extLst>
                </a:gridCol>
              </a:tblGrid>
              <a:tr h="449208">
                <a:tc>
                  <a:txBody>
                    <a:bodyPr/>
                    <a:lstStyle/>
                    <a:p>
                      <a:pPr>
                        <a:lnSpc>
                          <a:spcPct val="107000"/>
                        </a:lnSpc>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Turkey</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tr-TR" sz="1400" dirty="0">
                          <a:effectLst/>
                          <a:latin typeface="Arial" panose="020B0604020202020204" pitchFamily="34" charset="0"/>
                          <a:cs typeface="Arial" panose="020B0604020202020204" pitchFamily="34" charset="0"/>
                        </a:rPr>
                        <a:t>Bulgaria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tr-TR" sz="1400">
                          <a:effectLst/>
                          <a:latin typeface="Arial" panose="020B0604020202020204" pitchFamily="34" charset="0"/>
                          <a:cs typeface="Arial" panose="020B0604020202020204" pitchFamily="34" charset="0"/>
                        </a:rPr>
                        <a:t>Romania</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FP7 and Horizon2020 Projects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Total # of Projects in Black Sea</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138263">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Living Marine Resources (fishery, aquaculture, etc.)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Biodiversity</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Other/Multiple areas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dirty="0">
                          <a:effectLst/>
                          <a:latin typeface="Arial" panose="020B0604020202020204" pitchFamily="34" charset="0"/>
                          <a:cs typeface="Arial" panose="020B0604020202020204" pitchFamily="34" charset="0"/>
                        </a:rPr>
                        <a:t>Living Marine Resources (fishery, aquaculture, etc.)</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Living Marine Resources (fishery, aquaculture, etc.)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908579">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Marine Pollution and Litter</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Living Marine Resources (fishery, aquaculture, etc.)</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Deep sea mining, Oil and Gas Sustainable Exploitation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Operational Oceanography/Observing Systems and Monitoring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Other/Multiple areas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449208">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Maritime Transport</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Other/Multiple areas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a:effectLst/>
                          <a:latin typeface="Arial" panose="020B0604020202020204" pitchFamily="34" charset="0"/>
                          <a:cs typeface="Arial" panose="020B0604020202020204" pitchFamily="34" charset="0"/>
                        </a:rPr>
                        <a:t>Marine Pollution and Litter</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dirty="0">
                          <a:effectLst/>
                          <a:latin typeface="Arial" panose="020B0604020202020204" pitchFamily="34" charset="0"/>
                          <a:cs typeface="Arial" panose="020B0604020202020204" pitchFamily="34" charset="0"/>
                        </a:rPr>
                        <a:t>Other/Multiple areas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US" sz="1400" dirty="0">
                          <a:effectLst/>
                          <a:latin typeface="Arial" panose="020B0604020202020204" pitchFamily="34" charset="0"/>
                          <a:cs typeface="Arial" panose="020B0604020202020204" pitchFamily="34" charset="0"/>
                        </a:rPr>
                        <a:t>Biodiversity</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5260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72" y="489413"/>
            <a:ext cx="7886700" cy="1325563"/>
          </a:xfrm>
        </p:spPr>
        <p:txBody>
          <a:bodyPr>
            <a:noAutofit/>
          </a:bodyPr>
          <a:lstStyle/>
          <a:p>
            <a:r>
              <a:rPr lang="en-US" sz="2800" dirty="0">
                <a:latin typeface="Arial" panose="020B0604020202020204" pitchFamily="34" charset="0"/>
                <a:cs typeface="Arial" panose="020B0604020202020204" pitchFamily="34" charset="0"/>
              </a:rPr>
              <a:t>...However, prominent themes such as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Biodiversity, pollution, living resources and MSP/ICZM rank within the highest in all analyses </a:t>
            </a:r>
          </a:p>
        </p:txBody>
      </p:sp>
      <p:pic>
        <p:nvPicPr>
          <p:cNvPr id="3" name="Picture 2">
            <a:extLst>
              <a:ext uri="{FF2B5EF4-FFF2-40B4-BE49-F238E27FC236}">
                <a16:creationId xmlns:a16="http://schemas.microsoft.com/office/drawing/2014/main" id="{F544B289-CE07-4817-A2F2-F63145AFD477}"/>
              </a:ext>
            </a:extLst>
          </p:cNvPr>
          <p:cNvPicPr>
            <a:picLocks noChangeAspect="1"/>
          </p:cNvPicPr>
          <p:nvPr/>
        </p:nvPicPr>
        <p:blipFill>
          <a:blip r:embed="rId2"/>
          <a:stretch>
            <a:fillRect/>
          </a:stretch>
        </p:blipFill>
        <p:spPr>
          <a:xfrm>
            <a:off x="147637" y="2668803"/>
            <a:ext cx="8848725" cy="2124075"/>
          </a:xfrm>
          <a:prstGeom prst="rect">
            <a:avLst/>
          </a:prstGeom>
        </p:spPr>
      </p:pic>
    </p:spTree>
    <p:extLst>
      <p:ext uri="{BB962C8B-B14F-4D97-AF65-F5344CB8AC3E}">
        <p14:creationId xmlns:p14="http://schemas.microsoft.com/office/powerpoint/2010/main" val="2835295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2477"/>
            <a:ext cx="7886700" cy="1325563"/>
          </a:xfrm>
        </p:spPr>
        <p:txBody>
          <a:bodyPr>
            <a:noAutofit/>
          </a:bodyPr>
          <a:lstStyle/>
          <a:p>
            <a:r>
              <a:rPr lang="en-US" sz="2800" dirty="0">
                <a:latin typeface="Arial" panose="020B0604020202020204" pitchFamily="34" charset="0"/>
                <a:cs typeface="Arial" panose="020B0604020202020204" pitchFamily="34" charset="0"/>
              </a:rPr>
              <a:t>Emerging and more multidisciplinary topics are</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less studied…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Many of these areas underpin Blue Growth in</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other basins</a:t>
            </a:r>
          </a:p>
        </p:txBody>
      </p:sp>
      <p:pic>
        <p:nvPicPr>
          <p:cNvPr id="4" name="Picture 3">
            <a:extLst>
              <a:ext uri="{FF2B5EF4-FFF2-40B4-BE49-F238E27FC236}">
                <a16:creationId xmlns:a16="http://schemas.microsoft.com/office/drawing/2014/main" id="{39BC21A8-6406-42C5-8448-D13FBFDBA528}"/>
              </a:ext>
            </a:extLst>
          </p:cNvPr>
          <p:cNvPicPr>
            <a:picLocks noChangeAspect="1"/>
          </p:cNvPicPr>
          <p:nvPr/>
        </p:nvPicPr>
        <p:blipFill rotWithShape="1">
          <a:blip r:embed="rId2"/>
          <a:srcRect t="2496"/>
          <a:stretch/>
        </p:blipFill>
        <p:spPr>
          <a:xfrm>
            <a:off x="836477" y="2768957"/>
            <a:ext cx="8132467" cy="2274067"/>
          </a:xfrm>
          <a:prstGeom prst="rect">
            <a:avLst/>
          </a:prstGeom>
        </p:spPr>
      </p:pic>
    </p:spTree>
    <p:extLst>
      <p:ext uri="{BB962C8B-B14F-4D97-AF65-F5344CB8AC3E}">
        <p14:creationId xmlns:p14="http://schemas.microsoft.com/office/powerpoint/2010/main" val="246550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a:pPr>
            <a:r>
              <a:rPr lang="tr-TR" sz="3200" dirty="0">
                <a:latin typeface="Arial" panose="020B0604020202020204" pitchFamily="34" charset="0"/>
                <a:ea typeface="Britannic Bold" charset="0"/>
                <a:cs typeface="Arial" panose="020B0604020202020204" pitchFamily="34" charset="0"/>
              </a:rPr>
              <a:t>The matrix of marine research projects</a:t>
            </a:r>
          </a:p>
          <a:p>
            <a:pPr marL="514350" indent="-514350">
              <a:buFont typeface="+mj-lt"/>
              <a:buAutoNum type="arabicPeriod"/>
            </a:pPr>
            <a:r>
              <a:rPr lang="en-GB" sz="3200" dirty="0">
                <a:latin typeface="Arial" panose="020B0604020202020204" pitchFamily="34" charset="0"/>
                <a:ea typeface="Britannic Bold" charset="0"/>
                <a:cs typeface="Arial" panose="020B0604020202020204" pitchFamily="34" charset="0"/>
              </a:rPr>
              <a:t>Matrix A. Analysing gaps and research &amp; innovation opportunities providing the necessary justification/drivers</a:t>
            </a:r>
          </a:p>
          <a:p>
            <a:pPr marL="514350" indent="-514350">
              <a:buFont typeface="+mj-lt"/>
              <a:buAutoNum type="arabicPeriod"/>
            </a:pPr>
            <a:r>
              <a:rPr lang="en-GB" sz="3200" dirty="0">
                <a:latin typeface="Arial" panose="020B0604020202020204" pitchFamily="34" charset="0"/>
                <a:ea typeface="Britannic Bold" charset="0"/>
                <a:cs typeface="Arial" panose="020B0604020202020204" pitchFamily="34" charset="0"/>
              </a:rPr>
              <a:t>Matrix B. Regional and national boundary framework conditions</a:t>
            </a:r>
          </a:p>
          <a:p>
            <a:pPr marL="514350" indent="-514350">
              <a:buFont typeface="+mj-lt"/>
              <a:buAutoNum type="arabicPeriod"/>
            </a:pPr>
            <a:r>
              <a:rPr lang="en-GB" sz="3200" dirty="0">
                <a:latin typeface="Arial" panose="020B0604020202020204" pitchFamily="34" charset="0"/>
                <a:ea typeface="Britannic Bold" charset="0"/>
                <a:cs typeface="Arial" panose="020B0604020202020204" pitchFamily="34" charset="0"/>
              </a:rPr>
              <a:t>Roadmap to new SRIA for the Black Sea</a:t>
            </a:r>
            <a:endParaRPr lang="tr-TR" sz="3200" dirty="0">
              <a:latin typeface="Arial" panose="020B0604020202020204" pitchFamily="34" charset="0"/>
              <a:ea typeface="Britannic Bold"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6" name="Dikdörtgen 8">
            <a:extLst>
              <a:ext uri="{FF2B5EF4-FFF2-40B4-BE49-F238E27FC236}">
                <a16:creationId xmlns:a16="http://schemas.microsoft.com/office/drawing/2014/main" id="{D376B2FE-34E4-4456-ADE0-A62949422EB1}"/>
              </a:ext>
            </a:extLst>
          </p:cNvPr>
          <p:cNvSpPr/>
          <p:nvPr/>
        </p:nvSpPr>
        <p:spPr>
          <a:xfrm>
            <a:off x="1467352" y="511254"/>
            <a:ext cx="6169742" cy="1107996"/>
          </a:xfrm>
          <a:prstGeom prst="rect">
            <a:avLst/>
          </a:prstGeom>
        </p:spPr>
        <p:txBody>
          <a:bodyPr wrap="square">
            <a:spAutoFit/>
          </a:bodyPr>
          <a:lstStyle/>
          <a:p>
            <a:pPr algn="ctr"/>
            <a:r>
              <a:rPr lang="tr-TR" sz="2200" b="1" dirty="0">
                <a:latin typeface="Arial" panose="020B0604020202020204" pitchFamily="34" charset="0"/>
                <a:ea typeface="Britannic Bold" charset="0"/>
                <a:cs typeface="Arial" panose="020B0604020202020204" pitchFamily="34" charset="0"/>
              </a:rPr>
              <a:t>3</a:t>
            </a:r>
            <a:r>
              <a:rPr lang="tr-TR" sz="2200" b="1" baseline="30000" dirty="0">
                <a:latin typeface="Arial" panose="020B0604020202020204" pitchFamily="34" charset="0"/>
                <a:ea typeface="Britannic Bold" charset="0"/>
                <a:cs typeface="Arial" panose="020B0604020202020204" pitchFamily="34" charset="0"/>
              </a:rPr>
              <a:t>rd</a:t>
            </a:r>
            <a:r>
              <a:rPr lang="tr-TR" sz="2200" b="1" dirty="0">
                <a:latin typeface="Arial" panose="020B0604020202020204" pitchFamily="34" charset="0"/>
                <a:ea typeface="Britannic Bold" charset="0"/>
                <a:cs typeface="Arial" panose="020B0604020202020204" pitchFamily="34" charset="0"/>
              </a:rPr>
              <a:t> meeting for developing a Blue Growth Initiative for Research and Innovation in the Black Sea </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309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a:pPr>
            <a:r>
              <a:rPr lang="tr-TR" sz="3200" dirty="0">
                <a:solidFill>
                  <a:schemeClr val="bg1">
                    <a:lumMod val="75000"/>
                  </a:schemeClr>
                </a:solidFill>
                <a:latin typeface="Arial" panose="020B0604020202020204" pitchFamily="34" charset="0"/>
                <a:ea typeface="Britannic Bold" charset="0"/>
                <a:cs typeface="Arial" panose="020B0604020202020204" pitchFamily="34" charset="0"/>
              </a:rPr>
              <a:t>The matrix of marine research projects</a:t>
            </a:r>
          </a:p>
          <a:p>
            <a:pPr marL="514350" indent="-514350">
              <a:buFont typeface="+mj-lt"/>
              <a:buAutoNum type="arabicPeriod"/>
            </a:pPr>
            <a:r>
              <a:rPr lang="en-GB" sz="3200" dirty="0">
                <a:latin typeface="Arial" panose="020B0604020202020204" pitchFamily="34" charset="0"/>
                <a:ea typeface="Britannic Bold" charset="0"/>
                <a:cs typeface="Arial" panose="020B0604020202020204" pitchFamily="34" charset="0"/>
              </a:rPr>
              <a:t>Matrix A. Analysing gaps and research &amp; innovation opportunities providing the necessary justification/drivers</a:t>
            </a:r>
          </a:p>
          <a:p>
            <a:pPr marL="514350" indent="-514350">
              <a:buFont typeface="+mj-lt"/>
              <a:buAutoNum type="arabicPeriod"/>
            </a:pPr>
            <a:r>
              <a:rPr lang="en-GB" sz="3200" dirty="0">
                <a:solidFill>
                  <a:schemeClr val="bg1">
                    <a:lumMod val="75000"/>
                  </a:schemeClr>
                </a:solidFill>
                <a:latin typeface="Arial" panose="020B0604020202020204" pitchFamily="34" charset="0"/>
                <a:ea typeface="Britannic Bold" charset="0"/>
                <a:cs typeface="Arial" panose="020B0604020202020204" pitchFamily="34" charset="0"/>
              </a:rPr>
              <a:t>Matrix B. Regional and national boundary framework conditions</a:t>
            </a:r>
          </a:p>
          <a:p>
            <a:pPr marL="514350" indent="-514350">
              <a:buFont typeface="+mj-lt"/>
              <a:buAutoNum type="arabicPeriod"/>
            </a:pPr>
            <a:r>
              <a:rPr lang="en-GB" sz="3200" dirty="0">
                <a:solidFill>
                  <a:schemeClr val="bg1">
                    <a:lumMod val="75000"/>
                  </a:schemeClr>
                </a:solidFill>
                <a:latin typeface="Arial" panose="020B0604020202020204" pitchFamily="34" charset="0"/>
                <a:ea typeface="Britannic Bold" charset="0"/>
                <a:cs typeface="Arial" panose="020B0604020202020204" pitchFamily="34" charset="0"/>
              </a:rPr>
              <a:t>Roadmap to new SRIA for the Black Sea</a:t>
            </a:r>
            <a:endParaRPr lang="tr-TR" sz="3200" dirty="0">
              <a:solidFill>
                <a:schemeClr val="bg1">
                  <a:lumMod val="75000"/>
                </a:schemeClr>
              </a:solidFill>
              <a:latin typeface="Arial" panose="020B0604020202020204" pitchFamily="34" charset="0"/>
              <a:ea typeface="Britannic Bold"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6" name="Dikdörtgen 8">
            <a:extLst>
              <a:ext uri="{FF2B5EF4-FFF2-40B4-BE49-F238E27FC236}">
                <a16:creationId xmlns:a16="http://schemas.microsoft.com/office/drawing/2014/main" id="{D376B2FE-34E4-4456-ADE0-A62949422EB1}"/>
              </a:ext>
            </a:extLst>
          </p:cNvPr>
          <p:cNvSpPr/>
          <p:nvPr/>
        </p:nvSpPr>
        <p:spPr>
          <a:xfrm>
            <a:off x="1467352" y="511254"/>
            <a:ext cx="6169742" cy="1107996"/>
          </a:xfrm>
          <a:prstGeom prst="rect">
            <a:avLst/>
          </a:prstGeom>
        </p:spPr>
        <p:txBody>
          <a:bodyPr wrap="square">
            <a:spAutoFit/>
          </a:bodyPr>
          <a:lstStyle/>
          <a:p>
            <a:pPr algn="ctr"/>
            <a:r>
              <a:rPr lang="tr-TR" sz="2200" b="1" dirty="0">
                <a:latin typeface="Arial" panose="020B0604020202020204" pitchFamily="34" charset="0"/>
                <a:ea typeface="Britannic Bold" charset="0"/>
                <a:cs typeface="Arial" panose="020B0604020202020204" pitchFamily="34" charset="0"/>
              </a:rPr>
              <a:t>3</a:t>
            </a:r>
            <a:r>
              <a:rPr lang="tr-TR" sz="2200" b="1" baseline="30000" dirty="0">
                <a:latin typeface="Arial" panose="020B0604020202020204" pitchFamily="34" charset="0"/>
                <a:ea typeface="Britannic Bold" charset="0"/>
                <a:cs typeface="Arial" panose="020B0604020202020204" pitchFamily="34" charset="0"/>
              </a:rPr>
              <a:t>rd</a:t>
            </a:r>
            <a:r>
              <a:rPr lang="tr-TR" sz="2200" b="1" dirty="0">
                <a:latin typeface="Arial" panose="020B0604020202020204" pitchFamily="34" charset="0"/>
                <a:ea typeface="Britannic Bold" charset="0"/>
                <a:cs typeface="Arial" panose="020B0604020202020204" pitchFamily="34" charset="0"/>
              </a:rPr>
              <a:t> meeting for developing a Blue Growth Initiative for Research and Innovation in the Black Sea </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156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latin typeface="Arial" panose="020B0604020202020204" pitchFamily="34" charset="0"/>
                <a:cs typeface="Arial" panose="020B0604020202020204" pitchFamily="34" charset="0"/>
              </a:rPr>
              <a:t>Matrix A. Analysing gaps and research &amp; innovation opportunities providing the necessary justification/drivers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825625"/>
            <a:ext cx="7886700" cy="3116765"/>
          </a:xfrm>
        </p:spPr>
        <p:txBody>
          <a:bodyPr>
            <a:normAutofit fontScale="92500"/>
          </a:bodyPr>
          <a:lstStyle/>
          <a:p>
            <a:r>
              <a:rPr lang="en-US" dirty="0">
                <a:latin typeface="Arial" panose="020B0604020202020204" pitchFamily="34" charset="0"/>
                <a:cs typeface="Arial" panose="020B0604020202020204" pitchFamily="34" charset="0"/>
              </a:rPr>
              <a:t>First summary of major trends</a:t>
            </a:r>
          </a:p>
          <a:p>
            <a:r>
              <a:rPr lang="en-US" dirty="0">
                <a:latin typeface="Arial" panose="020B0604020202020204" pitchFamily="34" charset="0"/>
                <a:cs typeface="Arial" panose="020B0604020202020204" pitchFamily="34" charset="0"/>
              </a:rPr>
              <a:t>Prominent high-ranking subjects: </a:t>
            </a:r>
          </a:p>
          <a:p>
            <a:pPr marL="0" indent="0">
              <a:buNone/>
            </a:pPr>
            <a:r>
              <a:rPr lang="en-US" dirty="0">
                <a:latin typeface="Arial" panose="020B0604020202020204" pitchFamily="34" charset="0"/>
                <a:cs typeface="Arial" panose="020B0604020202020204" pitchFamily="34" charset="0"/>
              </a:rPr>
              <a:t>What are the still existing gaps in seemingly well-studied areas?</a:t>
            </a:r>
          </a:p>
          <a:p>
            <a:r>
              <a:rPr lang="en-US" dirty="0">
                <a:latin typeface="Arial" panose="020B0604020202020204" pitchFamily="34" charset="0"/>
                <a:cs typeface="Arial" panose="020B0604020202020204" pitchFamily="34" charset="0"/>
              </a:rPr>
              <a:t>Less studied, low ranking themes: </a:t>
            </a:r>
          </a:p>
          <a:p>
            <a:pPr marL="0" indent="0">
              <a:buNone/>
            </a:pPr>
            <a:r>
              <a:rPr lang="en-US" dirty="0">
                <a:latin typeface="Arial" panose="020B0604020202020204" pitchFamily="34" charset="0"/>
                <a:cs typeface="Arial" panose="020B0604020202020204" pitchFamily="34" charset="0"/>
              </a:rPr>
              <a:t>What are the major opportunities? If no opportunity defined, will we still stick to the theme?</a:t>
            </a:r>
          </a:p>
        </p:txBody>
      </p:sp>
      <p:sp>
        <p:nvSpPr>
          <p:cNvPr id="4" name="Rectangle 9"/>
          <p:cNvSpPr/>
          <p:nvPr/>
        </p:nvSpPr>
        <p:spPr>
          <a:xfrm>
            <a:off x="813816" y="4942390"/>
            <a:ext cx="7136719" cy="833039"/>
          </a:xfrm>
          <a:prstGeom prst="rect">
            <a:avLst/>
          </a:prstGeom>
        </p:spPr>
        <p:txBody>
          <a:bodyPr vert="horz" lIns="91440" tIns="45720" rIns="91440" bIns="45720" rtlCol="0" anchor="ctr">
            <a:normAutofit/>
          </a:bodyPr>
          <a:lstStyle/>
          <a:p>
            <a:pPr algn="ctr" defTabSz="914400">
              <a:lnSpc>
                <a:spcPct val="90000"/>
              </a:lnSpc>
              <a:spcBef>
                <a:spcPct val="0"/>
              </a:spcBef>
            </a:pPr>
            <a:r>
              <a:rPr lang="en-GB" sz="1600" dirty="0">
                <a:latin typeface="Arial" panose="020B0604020202020204" pitchFamily="34" charset="0"/>
                <a:ea typeface="Britannic Bold" charset="0"/>
                <a:cs typeface="Arial" panose="020B0604020202020204" pitchFamily="34" charset="0"/>
              </a:rPr>
              <a:t>Matrix A. Analysing gaps and research &amp; innovation opportunities providing the necessary justification/drivers for </a:t>
            </a:r>
            <a:r>
              <a:rPr lang="tr-TR" sz="1600" dirty="0">
                <a:latin typeface="Arial" panose="020B0604020202020204" pitchFamily="34" charset="0"/>
                <a:ea typeface="Britannic Bold" charset="0"/>
                <a:cs typeface="Arial" panose="020B0604020202020204" pitchFamily="34" charset="0"/>
              </a:rPr>
              <a:t>MAIN R&amp;I AREAS </a:t>
            </a:r>
            <a:endParaRPr lang="tr-TR" sz="1600" b="1" dirty="0">
              <a:latin typeface="Arial" panose="020B0604020202020204" pitchFamily="34" charset="0"/>
              <a:ea typeface="Britannic Bold" charset="0"/>
              <a:cs typeface="Arial" panose="020B0604020202020204" pitchFamily="34" charset="0"/>
            </a:endParaRPr>
          </a:p>
          <a:p>
            <a:pPr algn="ctr" defTabSz="914400">
              <a:lnSpc>
                <a:spcPct val="90000"/>
              </a:lnSpc>
              <a:spcBef>
                <a:spcPct val="0"/>
              </a:spcBef>
            </a:pPr>
            <a:endParaRPr lang="en-GB" sz="1600" b="1" dirty="0">
              <a:latin typeface="Arial" panose="020B0604020202020204" pitchFamily="34" charset="0"/>
              <a:ea typeface="Britannic Bold" charset="0"/>
              <a:cs typeface="Arial" panose="020B060402020202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val="1395438651"/>
              </p:ext>
            </p:extLst>
          </p:nvPr>
        </p:nvGraphicFramePr>
        <p:xfrm>
          <a:off x="1000008" y="5572430"/>
          <a:ext cx="6950527" cy="962729"/>
        </p:xfrm>
        <a:graphic>
          <a:graphicData uri="http://schemas.openxmlformats.org/drawingml/2006/table">
            <a:tbl>
              <a:tblPr>
                <a:tableStyleId>{5C22544A-7EE6-4342-B048-85BDC9FD1C3A}</a:tableStyleId>
              </a:tblPr>
              <a:tblGrid>
                <a:gridCol w="1647348">
                  <a:extLst>
                    <a:ext uri="{9D8B030D-6E8A-4147-A177-3AD203B41FA5}">
                      <a16:colId xmlns:a16="http://schemas.microsoft.com/office/drawing/2014/main" val="20000"/>
                    </a:ext>
                  </a:extLst>
                </a:gridCol>
                <a:gridCol w="1647348">
                  <a:extLst>
                    <a:ext uri="{9D8B030D-6E8A-4147-A177-3AD203B41FA5}">
                      <a16:colId xmlns:a16="http://schemas.microsoft.com/office/drawing/2014/main" val="20001"/>
                    </a:ext>
                  </a:extLst>
                </a:gridCol>
                <a:gridCol w="1820939">
                  <a:extLst>
                    <a:ext uri="{9D8B030D-6E8A-4147-A177-3AD203B41FA5}">
                      <a16:colId xmlns:a16="http://schemas.microsoft.com/office/drawing/2014/main" val="20002"/>
                    </a:ext>
                  </a:extLst>
                </a:gridCol>
                <a:gridCol w="1834892">
                  <a:extLst>
                    <a:ext uri="{9D8B030D-6E8A-4147-A177-3AD203B41FA5}">
                      <a16:colId xmlns:a16="http://schemas.microsoft.com/office/drawing/2014/main" val="20003"/>
                    </a:ext>
                  </a:extLst>
                </a:gridCol>
              </a:tblGrid>
              <a:tr h="96272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200" u="none" strike="noStrike" dirty="0">
                          <a:solidFill>
                            <a:srgbClr val="003679"/>
                          </a:solidFill>
                          <a:effectLst/>
                          <a:latin typeface="Britannic Bold" charset="0"/>
                          <a:ea typeface="Britannic Bold" charset="0"/>
                          <a:cs typeface="Britannic Bold" charset="0"/>
                        </a:rPr>
                        <a:t>IDENTIFIED GAPS</a:t>
                      </a:r>
                      <a:endParaRPr lang="tr-TR" sz="1200" b="1" i="0" u="none" strike="noStrike" dirty="0">
                        <a:solidFill>
                          <a:srgbClr val="003679"/>
                        </a:solidFill>
                        <a:effectLst/>
                        <a:latin typeface="Britannic Bold" charset="0"/>
                        <a:ea typeface="Britannic Bold" charset="0"/>
                        <a:cs typeface="Britannic Bold" charset="0"/>
                      </a:endParaRPr>
                    </a:p>
                  </a:txBody>
                  <a:tcPr marL="0" marR="0" marT="0" marB="0" anchor="ctr">
                    <a:solidFill>
                      <a:srgbClr val="B2C1DC"/>
                    </a:solidFill>
                  </a:tcPr>
                </a:tc>
                <a:tc>
                  <a:txBody>
                    <a:bodyPr/>
                    <a:lstStyle/>
                    <a:p>
                      <a:pPr marL="0" algn="ctr" defTabSz="914400" rtl="0" eaLnBrk="1" fontAlgn="t" latinLnBrk="0" hangingPunct="1"/>
                      <a:r>
                        <a:rPr lang="tr-TR" sz="1200" u="none" strike="noStrike" kern="1200" dirty="0">
                          <a:solidFill>
                            <a:srgbClr val="003679"/>
                          </a:solidFill>
                          <a:effectLst/>
                          <a:latin typeface="Britannic Bold" charset="0"/>
                          <a:ea typeface="Britannic Bold" charset="0"/>
                          <a:cs typeface="Britannic Bold" charset="0"/>
                        </a:rPr>
                        <a:t>JUSTIFICATION</a:t>
                      </a:r>
                    </a:p>
                  </a:txBody>
                  <a:tcPr marL="0" marR="0" marT="0" marB="0" anchor="ctr">
                    <a:solidFill>
                      <a:srgbClr val="B2C1DC"/>
                    </a:solidFill>
                  </a:tcPr>
                </a:tc>
                <a:tc>
                  <a:txBody>
                    <a:bodyPr/>
                    <a:lstStyle/>
                    <a:p>
                      <a:pPr marL="0" algn="ctr" defTabSz="914400" rtl="0" eaLnBrk="1" fontAlgn="t" latinLnBrk="0" hangingPunct="1"/>
                      <a:r>
                        <a:rPr lang="tr-TR" sz="1200" u="none" strike="noStrike" kern="1200" dirty="0">
                          <a:solidFill>
                            <a:srgbClr val="003679"/>
                          </a:solidFill>
                          <a:effectLst/>
                          <a:latin typeface="Britannic Bold" charset="0"/>
                          <a:ea typeface="Britannic Bold" charset="0"/>
                          <a:cs typeface="Britannic Bold" charset="0"/>
                        </a:rPr>
                        <a:t>R&amp;I NEEDS/OPPORTUNITIES</a:t>
                      </a:r>
                    </a:p>
                  </a:txBody>
                  <a:tcPr marL="0" marR="0" marT="0" marB="0" anchor="ctr">
                    <a:solidFill>
                      <a:srgbClr val="B2C1DC"/>
                    </a:solidFill>
                  </a:tcPr>
                </a:tc>
                <a:tc>
                  <a:txBody>
                    <a:bodyPr/>
                    <a:lstStyle/>
                    <a:p>
                      <a:pPr marL="0" algn="ctr" defTabSz="914400" rtl="0" eaLnBrk="1" fontAlgn="t" latinLnBrk="0" hangingPunct="1"/>
                      <a:r>
                        <a:rPr lang="tr-TR" sz="1200" u="none" strike="noStrike" kern="1200" dirty="0">
                          <a:solidFill>
                            <a:srgbClr val="003679"/>
                          </a:solidFill>
                          <a:effectLst/>
                          <a:latin typeface="Britannic Bold" charset="0"/>
                          <a:ea typeface="Britannic Bold" charset="0"/>
                          <a:cs typeface="Britannic Bold" charset="0"/>
                        </a:rPr>
                        <a:t>JUSTIFICATION</a:t>
                      </a:r>
                    </a:p>
                  </a:txBody>
                  <a:tcPr marL="0" marR="0" marT="0" marB="0" anchor="ctr">
                    <a:solidFill>
                      <a:srgbClr val="B2C1DC"/>
                    </a:solidFill>
                  </a:tcPr>
                </a:tc>
                <a:extLst>
                  <a:ext uri="{0D108BD9-81ED-4DB2-BD59-A6C34878D82A}">
                    <a16:rowId xmlns:a16="http://schemas.microsoft.com/office/drawing/2014/main" val="10000"/>
                  </a:ext>
                </a:extLst>
              </a:tr>
            </a:tbl>
          </a:graphicData>
        </a:graphic>
      </p:graphicFrame>
      <p:sp>
        <p:nvSpPr>
          <p:cNvPr id="7" name="Oval 6"/>
          <p:cNvSpPr/>
          <p:nvPr/>
        </p:nvSpPr>
        <p:spPr>
          <a:xfrm>
            <a:off x="628650" y="5486694"/>
            <a:ext cx="2346489" cy="1134200"/>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8" name="Oval 7"/>
          <p:cNvSpPr/>
          <p:nvPr/>
        </p:nvSpPr>
        <p:spPr>
          <a:xfrm>
            <a:off x="4056685" y="5486694"/>
            <a:ext cx="2346489" cy="1134200"/>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Tree>
    <p:extLst>
      <p:ext uri="{BB962C8B-B14F-4D97-AF65-F5344CB8AC3E}">
        <p14:creationId xmlns:p14="http://schemas.microsoft.com/office/powerpoint/2010/main" val="282590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38554"/>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1" name="Title 1"/>
          <p:cNvSpPr txBox="1">
            <a:spLocks/>
          </p:cNvSpPr>
          <p:nvPr/>
        </p:nvSpPr>
        <p:spPr>
          <a:xfrm>
            <a:off x="321972" y="224636"/>
            <a:ext cx="8409904"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321972" y="710427"/>
            <a:ext cx="3515291"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1. </a:t>
            </a:r>
            <a:r>
              <a:rPr lang="tr-TR" sz="1600" b="1" dirty="0" err="1">
                <a:solidFill>
                  <a:srgbClr val="C00000"/>
                </a:solidFill>
                <a:latin typeface="Arial" panose="020B0604020202020204" pitchFamily="34" charset="0"/>
                <a:ea typeface="Britannic Bold" charset="0"/>
                <a:cs typeface="Arial" panose="020B0604020202020204" pitchFamily="34" charset="0"/>
              </a:rPr>
              <a:t>Biodiversity</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1080424594"/>
              </p:ext>
            </p:extLst>
          </p:nvPr>
        </p:nvGraphicFramePr>
        <p:xfrm>
          <a:off x="321972" y="1193017"/>
          <a:ext cx="8516709" cy="5397425"/>
        </p:xfrm>
        <a:graphic>
          <a:graphicData uri="http://schemas.openxmlformats.org/drawingml/2006/table">
            <a:tbl>
              <a:tblPr>
                <a:tableStyleId>{5C22544A-7EE6-4342-B048-85BDC9FD1C3A}</a:tableStyleId>
              </a:tblPr>
              <a:tblGrid>
                <a:gridCol w="4165253">
                  <a:extLst>
                    <a:ext uri="{9D8B030D-6E8A-4147-A177-3AD203B41FA5}">
                      <a16:colId xmlns:a16="http://schemas.microsoft.com/office/drawing/2014/main" val="20000"/>
                    </a:ext>
                  </a:extLst>
                </a:gridCol>
                <a:gridCol w="4351456">
                  <a:extLst>
                    <a:ext uri="{9D8B030D-6E8A-4147-A177-3AD203B41FA5}">
                      <a16:colId xmlns:a16="http://schemas.microsoft.com/office/drawing/2014/main" val="20001"/>
                    </a:ext>
                  </a:extLst>
                </a:gridCol>
              </a:tblGrid>
              <a:tr h="349478">
                <a:tc>
                  <a:txBody>
                    <a:bodyPr/>
                    <a:lstStyle/>
                    <a:p>
                      <a:pPr marL="134938" indent="0" algn="l" fontAlgn="t">
                        <a:spcBef>
                          <a:spcPts val="300"/>
                        </a:spcBef>
                        <a:spcAft>
                          <a:spcPts val="300"/>
                        </a:spcAft>
                        <a:tabLst/>
                      </a:pPr>
                      <a:r>
                        <a:rPr lang="tr-TR" sz="13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3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3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3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114315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noProof="0" dirty="0">
                          <a:solidFill>
                            <a:schemeClr val="tx1"/>
                          </a:solidFill>
                          <a:effectLst/>
                          <a:latin typeface="Arial" panose="020B0604020202020204" pitchFamily="34" charset="0"/>
                          <a:ea typeface="Times" charset="0"/>
                          <a:cs typeface="Arial" panose="020B0604020202020204" pitchFamily="34" charset="0"/>
                        </a:rPr>
                        <a:t>The </a:t>
                      </a:r>
                      <a:r>
                        <a:rPr lang="en-GB" sz="1300" b="1" i="0" u="none" strike="noStrike" noProof="0" dirty="0">
                          <a:solidFill>
                            <a:schemeClr val="tx1"/>
                          </a:solidFill>
                          <a:effectLst/>
                          <a:latin typeface="Arial" panose="020B0604020202020204" pitchFamily="34" charset="0"/>
                          <a:ea typeface="Times" charset="0"/>
                          <a:cs typeface="Arial" panose="020B0604020202020204" pitchFamily="34" charset="0"/>
                        </a:rPr>
                        <a:t>functional</a:t>
                      </a:r>
                      <a:r>
                        <a:rPr lang="en-GB" sz="1300" b="0" i="0" u="none" strike="noStrike" noProof="0" dirty="0">
                          <a:solidFill>
                            <a:schemeClr val="tx1"/>
                          </a:solidFill>
                          <a:effectLst/>
                          <a:latin typeface="Arial" panose="020B0604020202020204" pitchFamily="34" charset="0"/>
                          <a:ea typeface="Times" charset="0"/>
                          <a:cs typeface="Arial" panose="020B0604020202020204" pitchFamily="34" charset="0"/>
                        </a:rPr>
                        <a:t> assessment of the diversity (BEF concept) and the impact of the changing environmental conditions on biodiversity </a:t>
                      </a:r>
                    </a:p>
                  </a:txBody>
                  <a:tcPr marL="0" marR="0" marT="0" marB="0" anchor="ctr">
                    <a:solidFill>
                      <a:srgbClr val="E1E8F1"/>
                    </a:solidFill>
                  </a:tcPr>
                </a:tc>
                <a:tc>
                  <a:txBody>
                    <a:bodyPr/>
                    <a:lstStyle/>
                    <a:p>
                      <a:pPr marL="352425" marR="0" indent="-171450" algn="l" defTabSz="914400" rtl="0" eaLnBrk="1" fontAlgn="t" latinLnBrk="0" hangingPunct="1">
                        <a:lnSpc>
                          <a:spcPct val="100000"/>
                        </a:lnSpc>
                        <a:spcBef>
                          <a:spcPts val="100"/>
                        </a:spcBef>
                        <a:spcAft>
                          <a:spcPts val="100"/>
                        </a:spcAft>
                        <a:buClrTx/>
                        <a:buSzTx/>
                        <a:buFont typeface="Arial" charset="0"/>
                        <a:buChar char="•"/>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the role of diversity in marine ecosystem functioning </a:t>
                      </a:r>
                    </a:p>
                    <a:p>
                      <a:pPr marL="352425" marR="0" indent="-171450" algn="l" defTabSz="914400" rtl="0" eaLnBrk="1" fontAlgn="t" latinLnBrk="0" hangingPunct="1">
                        <a:lnSpc>
                          <a:spcPct val="100000"/>
                        </a:lnSpc>
                        <a:spcBef>
                          <a:spcPts val="100"/>
                        </a:spcBef>
                        <a:spcAft>
                          <a:spcPts val="100"/>
                        </a:spcAft>
                        <a:buClrTx/>
                        <a:buSzTx/>
                        <a:buFont typeface="Arial" charset="0"/>
                        <a:buChar char="•"/>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the impact of the changing environmental conditions on biodiversity </a:t>
                      </a:r>
                    </a:p>
                    <a:p>
                      <a:pPr marL="352425" marR="0" indent="-171450" algn="l" defTabSz="914400" rtl="0" eaLnBrk="1" fontAlgn="t" latinLnBrk="0" hangingPunct="1">
                        <a:lnSpc>
                          <a:spcPct val="100000"/>
                        </a:lnSpc>
                        <a:spcBef>
                          <a:spcPts val="100"/>
                        </a:spcBef>
                        <a:spcAft>
                          <a:spcPts val="100"/>
                        </a:spcAft>
                        <a:buClrTx/>
                        <a:buSzTx/>
                        <a:buFont typeface="Arial" charset="0"/>
                        <a:buChar char="•"/>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potential impact of the biodiversity on blue economy Supplementary process based experiments</a:t>
                      </a:r>
                    </a:p>
                  </a:txBody>
                  <a:tcPr marL="0" marR="0" marT="0" marB="0" anchor="ctr">
                    <a:solidFill>
                      <a:srgbClr val="E1E8F1"/>
                    </a:solidFill>
                  </a:tcPr>
                </a:tc>
                <a:extLst>
                  <a:ext uri="{0D108BD9-81ED-4DB2-BD59-A6C34878D82A}">
                    <a16:rowId xmlns:a16="http://schemas.microsoft.com/office/drawing/2014/main" val="10001"/>
                  </a:ext>
                </a:extLst>
              </a:tr>
              <a:tr h="866392">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Species </a:t>
                      </a:r>
                      <a:r>
                        <a:rPr lang="en-GB" sz="1300" b="1" i="0" u="none" strike="noStrike" kern="1200" noProof="0" dirty="0">
                          <a:solidFill>
                            <a:schemeClr val="tx1"/>
                          </a:solidFill>
                          <a:effectLst/>
                          <a:latin typeface="Arial" panose="020B0604020202020204" pitchFamily="34" charset="0"/>
                          <a:ea typeface="Times" charset="0"/>
                          <a:cs typeface="Arial" panose="020B0604020202020204" pitchFamily="34" charset="0"/>
                        </a:rPr>
                        <a:t>adaptation</a:t>
                      </a: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 to climatic changes </a:t>
                      </a:r>
                    </a:p>
                  </a:txBody>
                  <a:tcPr marL="0" marR="0" marT="0" marB="0" anchor="ctr">
                    <a:solidFill>
                      <a:srgbClr val="E1E8F1"/>
                    </a:solidFill>
                  </a:tcPr>
                </a:tc>
                <a:tc>
                  <a:txBody>
                    <a:bodyPr/>
                    <a:lstStyle/>
                    <a:p>
                      <a:pPr marL="352425" marR="0" indent="-171450" algn="l" defTabSz="914400" rtl="0" eaLnBrk="1" fontAlgn="t" latinLnBrk="0" hangingPunct="1">
                        <a:lnSpc>
                          <a:spcPct val="100000"/>
                        </a:lnSpc>
                        <a:spcBef>
                          <a:spcPts val="100"/>
                        </a:spcBef>
                        <a:spcAft>
                          <a:spcPts val="100"/>
                        </a:spcAft>
                        <a:buClrTx/>
                        <a:buSzTx/>
                        <a:buFont typeface="Arial" charset="0"/>
                        <a:buChar char="•"/>
                        <a:tabLst/>
                        <a:defRPr/>
                      </a:pPr>
                      <a:r>
                        <a:rPr lang="en-GB" sz="1300" b="1" u="none" strike="noStrike" kern="1200" noProof="0" dirty="0">
                          <a:solidFill>
                            <a:schemeClr val="tx1"/>
                          </a:solidFill>
                          <a:effectLst/>
                          <a:latin typeface="Arial" panose="020B0604020202020204" pitchFamily="34" charset="0"/>
                          <a:ea typeface="Times" charset="0"/>
                          <a:cs typeface="Arial" panose="020B0604020202020204" pitchFamily="34" charset="0"/>
                        </a:rPr>
                        <a:t>Ecosystem model development</a:t>
                      </a: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 to study evolutionary adaptive changes in diversity and the impact of biodiversity on blue economy services under changing environmental conditions</a:t>
                      </a:r>
                    </a:p>
                  </a:txBody>
                  <a:tcPr marL="0" marR="0" marT="0" marB="0" anchor="ctr">
                    <a:solidFill>
                      <a:srgbClr val="E1E8F1"/>
                    </a:solidFill>
                  </a:tcPr>
                </a:tc>
                <a:extLst>
                  <a:ext uri="{0D108BD9-81ED-4DB2-BD59-A6C34878D82A}">
                    <a16:rowId xmlns:a16="http://schemas.microsoft.com/office/drawing/2014/main" val="10002"/>
                  </a:ext>
                </a:extLst>
              </a:tr>
              <a:tr h="1555430">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1" i="0" u="none" strike="noStrike" kern="1200" noProof="0" dirty="0">
                          <a:solidFill>
                            <a:schemeClr val="tx1"/>
                          </a:solidFill>
                          <a:effectLst/>
                          <a:latin typeface="Arial" panose="020B0604020202020204" pitchFamily="34" charset="0"/>
                          <a:ea typeface="Times" charset="0"/>
                          <a:cs typeface="Arial" panose="020B0604020202020204" pitchFamily="34" charset="0"/>
                        </a:rPr>
                        <a:t>Diversity</a:t>
                      </a: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 of some groups (microbes, viruses, fungi) is  missing</a:t>
                      </a:r>
                      <a:r>
                        <a:rPr lang="en-GB" sz="1300" b="0" i="0"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 and/or</a:t>
                      </a: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 investigated</a:t>
                      </a:r>
                      <a:r>
                        <a:rPr lang="en-GB" sz="1300" b="0" i="0"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 </a:t>
                      </a: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only for  needs of sanitary control  in limited areas of  coastal waters.  Shelf and especially Deep sea biodiversity is poorly studied </a:t>
                      </a:r>
                    </a:p>
                    <a:p>
                      <a:pPr marL="134938" marR="0" indent="0" algn="l" defTabSz="914400" rtl="0" eaLnBrk="1" fontAlgn="t" latinLnBrk="0" hangingPunct="1">
                        <a:lnSpc>
                          <a:spcPct val="100000"/>
                        </a:lnSpc>
                        <a:spcBef>
                          <a:spcPts val="300"/>
                        </a:spcBef>
                        <a:spcAft>
                          <a:spcPts val="300"/>
                        </a:spcAft>
                        <a:buClrTx/>
                        <a:buSzTx/>
                        <a:buFontTx/>
                        <a:buNone/>
                        <a:tabLst/>
                        <a:defRPr/>
                      </a:pPr>
                      <a:endPar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352425" marR="0" lvl="0" indent="-171450" algn="l" defTabSz="914400" rtl="0" eaLnBrk="1" fontAlgn="t" latinLnBrk="0" hangingPunct="1">
                        <a:lnSpc>
                          <a:spcPct val="100000"/>
                        </a:lnSpc>
                        <a:spcBef>
                          <a:spcPts val="100"/>
                        </a:spcBef>
                        <a:spcAft>
                          <a:spcPts val="100"/>
                        </a:spcAft>
                        <a:buClrTx/>
                        <a:buSzTx/>
                        <a:buFont typeface="Arial" charset="0"/>
                        <a:buChar char="•"/>
                        <a:tabLst/>
                        <a:defRPr/>
                      </a:pPr>
                      <a:r>
                        <a:rPr lang="en-GB" sz="1300" b="1" u="none" strike="noStrike" kern="1200" noProof="0" dirty="0">
                          <a:solidFill>
                            <a:schemeClr val="tx1"/>
                          </a:solidFill>
                          <a:effectLst/>
                          <a:latin typeface="Arial" panose="020B0604020202020204" pitchFamily="34" charset="0"/>
                          <a:ea typeface="Times" charset="0"/>
                          <a:cs typeface="Arial" panose="020B0604020202020204" pitchFamily="34" charset="0"/>
                        </a:rPr>
                        <a:t>Observation data from microbes to fish </a:t>
                      </a:r>
                    </a:p>
                    <a:p>
                      <a:pPr marL="352425" marR="0" lvl="0" indent="-171450" algn="l" defTabSz="914400" rtl="0" eaLnBrk="1" fontAlgn="t" latinLnBrk="0" hangingPunct="1">
                        <a:lnSpc>
                          <a:spcPct val="100000"/>
                        </a:lnSpc>
                        <a:spcBef>
                          <a:spcPts val="100"/>
                        </a:spcBef>
                        <a:spcAft>
                          <a:spcPts val="100"/>
                        </a:spcAft>
                        <a:buClrTx/>
                        <a:buSzTx/>
                        <a:buFont typeface="Arial" charset="0"/>
                        <a:buChar char="•"/>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Operational techniques (remote sensors, biological sensors) at adequate scale of natural variability </a:t>
                      </a:r>
                    </a:p>
                    <a:p>
                      <a:pPr marL="352425" marR="0" lvl="0" indent="-171450" algn="l" defTabSz="914400" rtl="0" eaLnBrk="1" fontAlgn="t" latinLnBrk="0" hangingPunct="1">
                        <a:lnSpc>
                          <a:spcPct val="100000"/>
                        </a:lnSpc>
                        <a:spcBef>
                          <a:spcPts val="100"/>
                        </a:spcBef>
                        <a:spcAft>
                          <a:spcPts val="100"/>
                        </a:spcAft>
                        <a:buClrTx/>
                        <a:buSzTx/>
                        <a:buFont typeface="Arial" charset="0"/>
                        <a:buChar char="•"/>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New generation techniques together with classical methodologies, and training</a:t>
                      </a:r>
                    </a:p>
                  </a:txBody>
                  <a:tcPr marL="0" marR="0" marT="0" marB="0" anchor="ctr">
                    <a:solidFill>
                      <a:srgbClr val="E1E8F1"/>
                    </a:solidFill>
                  </a:tcPr>
                </a:tc>
                <a:extLst>
                  <a:ext uri="{0D108BD9-81ED-4DB2-BD59-A6C34878D82A}">
                    <a16:rowId xmlns:a16="http://schemas.microsoft.com/office/drawing/2014/main" val="10003"/>
                  </a:ext>
                </a:extLst>
              </a:tr>
              <a:tr h="492369">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Long-term support  of research projects and programmes on biodiversity </a:t>
                      </a:r>
                    </a:p>
                  </a:txBody>
                  <a:tcPr marL="0" marR="0" marT="0" marB="0" anchor="ctr">
                    <a:solidFill>
                      <a:srgbClr val="E1E8F1"/>
                    </a:solidFill>
                  </a:tcPr>
                </a:tc>
                <a:tc>
                  <a:txBody>
                    <a:bodyPr/>
                    <a:lstStyle/>
                    <a:p>
                      <a:pPr marL="352425" indent="-171450" algn="l" defTabSz="914400" rtl="0" eaLnBrk="1" fontAlgn="t" latinLnBrk="0" hangingPunct="1">
                        <a:spcBef>
                          <a:spcPts val="300"/>
                        </a:spcBef>
                        <a:spcAft>
                          <a:spcPts val="300"/>
                        </a:spcAft>
                        <a:buFont typeface="Arial" charset="0"/>
                        <a:buChar char="•"/>
                        <a:tabLst/>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ECAP and </a:t>
                      </a:r>
                      <a:r>
                        <a:rPr lang="en-GB" sz="1300" b="1" u="none" strike="noStrike" kern="1200" noProof="0" dirty="0">
                          <a:solidFill>
                            <a:schemeClr val="tx1"/>
                          </a:solidFill>
                          <a:effectLst/>
                          <a:latin typeface="Arial" panose="020B0604020202020204" pitchFamily="34" charset="0"/>
                          <a:ea typeface="Times" charset="0"/>
                          <a:cs typeface="Arial" panose="020B0604020202020204" pitchFamily="34" charset="0"/>
                        </a:rPr>
                        <a:t>MSFD biodiversity indicators </a:t>
                      </a: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should be applied</a:t>
                      </a:r>
                    </a:p>
                  </a:txBody>
                  <a:tcPr marL="0" marR="0" marT="0" marB="0" anchor="ctr">
                    <a:solidFill>
                      <a:srgbClr val="E1E8F1"/>
                    </a:solidFill>
                  </a:tcPr>
                </a:tc>
                <a:extLst>
                  <a:ext uri="{0D108BD9-81ED-4DB2-BD59-A6C34878D82A}">
                    <a16:rowId xmlns:a16="http://schemas.microsoft.com/office/drawing/2014/main" val="10004"/>
                  </a:ext>
                </a:extLst>
              </a:tr>
              <a:tr h="924693">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Long -term changes in diatom and non diatom production, abundance and spatial/temporal  distributions in the NW shelf, western basin and eastern basin  </a:t>
                      </a:r>
                    </a:p>
                  </a:txBody>
                  <a:tcPr marL="0" marR="0" marT="0" marB="0" anchor="ctr">
                    <a:solidFill>
                      <a:srgbClr val="E1E8F1"/>
                    </a:solidFill>
                  </a:tcPr>
                </a:tc>
                <a:tc>
                  <a:txBody>
                    <a:bodyPr/>
                    <a:lstStyle/>
                    <a:p>
                      <a:pPr marL="352425" indent="-171450" algn="l" defTabSz="914400" rtl="0" eaLnBrk="1" fontAlgn="t" latinLnBrk="0" hangingPunct="1">
                        <a:spcBef>
                          <a:spcPts val="300"/>
                        </a:spcBef>
                        <a:spcAft>
                          <a:spcPts val="300"/>
                        </a:spcAft>
                        <a:buFont typeface="Arial" charset="0"/>
                        <a:buChar char="•"/>
                        <a:tabLst/>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Long-term climatic changes and enhanced DON+DIN, TP  inputs demand basin wide planning to increase Si/N ratio in the BS surface waters, keep over 7-10 especially during the spring bloom period on the rim currents</a:t>
                      </a:r>
                    </a:p>
                  </a:txBody>
                  <a:tcPr marL="0" marR="0" marT="0" marB="0" anchor="ctr">
                    <a:solidFill>
                      <a:srgbClr val="E1E8F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63350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447036" y="259657"/>
            <a:ext cx="8165142"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447036" y="800807"/>
            <a:ext cx="3515291"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2. </a:t>
            </a:r>
            <a:r>
              <a:rPr lang="tr-TR" sz="1600" b="1" dirty="0" err="1">
                <a:solidFill>
                  <a:srgbClr val="C00000"/>
                </a:solidFill>
                <a:latin typeface="Arial" panose="020B0604020202020204" pitchFamily="34" charset="0"/>
                <a:ea typeface="Britannic Bold" charset="0"/>
                <a:cs typeface="Arial" panose="020B0604020202020204" pitchFamily="34" charset="0"/>
              </a:rPr>
              <a:t>Biological</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Invasions</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280011315"/>
              </p:ext>
            </p:extLst>
          </p:nvPr>
        </p:nvGraphicFramePr>
        <p:xfrm>
          <a:off x="447036" y="1661750"/>
          <a:ext cx="8165142" cy="4043972"/>
        </p:xfrm>
        <a:graphic>
          <a:graphicData uri="http://schemas.openxmlformats.org/drawingml/2006/table">
            <a:tbl>
              <a:tblPr>
                <a:tableStyleId>{5C22544A-7EE6-4342-B048-85BDC9FD1C3A}</a:tableStyleId>
              </a:tblPr>
              <a:tblGrid>
                <a:gridCol w="4121069">
                  <a:extLst>
                    <a:ext uri="{9D8B030D-6E8A-4147-A177-3AD203B41FA5}">
                      <a16:colId xmlns:a16="http://schemas.microsoft.com/office/drawing/2014/main" val="20000"/>
                    </a:ext>
                  </a:extLst>
                </a:gridCol>
                <a:gridCol w="4044073">
                  <a:extLst>
                    <a:ext uri="{9D8B030D-6E8A-4147-A177-3AD203B41FA5}">
                      <a16:colId xmlns:a16="http://schemas.microsoft.com/office/drawing/2014/main" val="20001"/>
                    </a:ext>
                  </a:extLst>
                </a:gridCol>
              </a:tblGrid>
              <a:tr h="505617">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1001224">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tr-TR" sz="1400" b="0" i="0" u="none" strike="noStrike" noProof="0" dirty="0">
                        <a:solidFill>
                          <a:schemeClr val="tx1"/>
                        </a:solidFill>
                        <a:effectLst/>
                        <a:latin typeface="Arial" panose="020B0604020202020204" pitchFamily="34" charset="0"/>
                        <a:ea typeface="Times" charset="0"/>
                        <a:cs typeface="Arial" panose="020B0604020202020204" pitchFamily="34" charset="0"/>
                      </a:endParaRPr>
                    </a:p>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Only one targeted study of   biological invasions at all levels of species diversity. </a:t>
                      </a:r>
                      <a:r>
                        <a:rPr lang="en-GB" sz="1400" b="1" i="0" u="none" strike="noStrike" kern="1200" noProof="0" dirty="0">
                          <a:solidFill>
                            <a:schemeClr val="tx1"/>
                          </a:solidFill>
                          <a:effectLst/>
                          <a:latin typeface="Arial" panose="020B0604020202020204" pitchFamily="34" charset="0"/>
                          <a:ea typeface="Times" charset="0"/>
                          <a:cs typeface="Arial" panose="020B0604020202020204" pitchFamily="34" charset="0"/>
                        </a:rPr>
                        <a:t>Pathways of invasions </a:t>
                      </a: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not commonly addressed </a:t>
                      </a:r>
                    </a:p>
                    <a:p>
                      <a:pPr marL="134938" marR="0" indent="0" algn="l" defTabSz="914400" rtl="0" eaLnBrk="1" fontAlgn="t" latinLnBrk="0" hangingPunct="1">
                        <a:lnSpc>
                          <a:spcPct val="100000"/>
                        </a:lnSpc>
                        <a:spcBef>
                          <a:spcPts val="300"/>
                        </a:spcBef>
                        <a:spcAft>
                          <a:spcPts val="300"/>
                        </a:spcAft>
                        <a:buClrTx/>
                        <a:buSzTx/>
                        <a:buFontTx/>
                        <a:buNone/>
                        <a:tabLst/>
                        <a:defRPr/>
                      </a:pPr>
                      <a:endPar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Combination of </a:t>
                      </a:r>
                      <a:r>
                        <a:rPr lang="en-GB" sz="1400" b="1" u="none" strike="noStrike" kern="1200" noProof="0" dirty="0">
                          <a:solidFill>
                            <a:schemeClr val="tx1"/>
                          </a:solidFill>
                          <a:effectLst/>
                          <a:latin typeface="Arial" panose="020B0604020202020204" pitchFamily="34" charset="0"/>
                          <a:ea typeface="Times" charset="0"/>
                          <a:cs typeface="Arial" panose="020B0604020202020204" pitchFamily="34" charset="0"/>
                        </a:rPr>
                        <a:t>molecular techniques </a:t>
                      </a: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and traditional monitoring of invasive species for proper species identity and origin. </a:t>
                      </a:r>
                    </a:p>
                  </a:txBody>
                  <a:tcPr marL="0" marR="0" marT="0" marB="0" anchor="ctr">
                    <a:solidFill>
                      <a:srgbClr val="E1E8F1"/>
                    </a:solidFill>
                  </a:tcPr>
                </a:tc>
                <a:extLst>
                  <a:ext uri="{0D108BD9-81ED-4DB2-BD59-A6C34878D82A}">
                    <a16:rowId xmlns:a16="http://schemas.microsoft.com/office/drawing/2014/main" val="10001"/>
                  </a:ext>
                </a:extLst>
              </a:tr>
              <a:tr h="906769">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Poor understanding of   </a:t>
                      </a:r>
                      <a:r>
                        <a:rPr lang="en-GB" sz="1400" b="1" i="0" u="none" strike="noStrike" kern="1200" noProof="0" dirty="0">
                          <a:solidFill>
                            <a:schemeClr val="tx1"/>
                          </a:solidFill>
                          <a:effectLst/>
                          <a:latin typeface="Arial" panose="020B0604020202020204" pitchFamily="34" charset="0"/>
                          <a:ea typeface="Times" charset="0"/>
                          <a:cs typeface="Arial" panose="020B0604020202020204" pitchFamily="34" charset="0"/>
                        </a:rPr>
                        <a:t>alterations of ecosystem functions</a:t>
                      </a: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 because of invasive species</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Studies on life cycle, multiple  impacts and  development of options for combating negative effects and alternatively make use of positive effects if any. </a:t>
                      </a:r>
                    </a:p>
                  </a:txBody>
                  <a:tcPr marL="0" marR="0" marT="0" marB="0" anchor="ctr">
                    <a:solidFill>
                      <a:srgbClr val="E1E8F1"/>
                    </a:solidFill>
                  </a:tcPr>
                </a:tc>
                <a:extLst>
                  <a:ext uri="{0D108BD9-81ED-4DB2-BD59-A6C34878D82A}">
                    <a16:rowId xmlns:a16="http://schemas.microsoft.com/office/drawing/2014/main" val="10002"/>
                  </a:ext>
                </a:extLst>
              </a:tr>
              <a:tr h="505617">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An effective </a:t>
                      </a:r>
                      <a:r>
                        <a:rPr lang="en-GB" sz="1400" b="1" i="0" u="none" strike="noStrike" kern="1200" noProof="0" dirty="0">
                          <a:solidFill>
                            <a:schemeClr val="tx1"/>
                          </a:solidFill>
                          <a:effectLst/>
                          <a:latin typeface="Arial" panose="020B0604020202020204" pitchFamily="34" charset="0"/>
                          <a:ea typeface="Times" charset="0"/>
                          <a:cs typeface="Arial" panose="020B0604020202020204" pitchFamily="34" charset="0"/>
                        </a:rPr>
                        <a:t>ballast water management </a:t>
                      </a: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plan is missing at regional level </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Investigation on ballast water management at regional level shall be supported. </a:t>
                      </a:r>
                    </a:p>
                  </a:txBody>
                  <a:tcPr marL="0" marR="0" marT="0" marB="0" anchor="ctr">
                    <a:solidFill>
                      <a:srgbClr val="E1E8F1"/>
                    </a:solidFill>
                  </a:tcPr>
                </a:tc>
                <a:extLst>
                  <a:ext uri="{0D108BD9-81ED-4DB2-BD59-A6C34878D82A}">
                    <a16:rowId xmlns:a16="http://schemas.microsoft.com/office/drawing/2014/main" val="10003"/>
                  </a:ext>
                </a:extLst>
              </a:tr>
              <a:tr h="906769">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Management plans of invasive species, especially in fisheries,  is missing</a:t>
                      </a:r>
                      <a:r>
                        <a:rPr lang="en-GB" sz="1400" b="0" i="0"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 </a:t>
                      </a: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with  emphasis on prevention control </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Learning from the </a:t>
                      </a:r>
                      <a:r>
                        <a:rPr lang="en-GB" sz="1400" b="1" u="none" strike="noStrike" kern="1200" noProof="0" dirty="0">
                          <a:solidFill>
                            <a:schemeClr val="tx1"/>
                          </a:solidFill>
                          <a:effectLst/>
                          <a:latin typeface="Arial" panose="020B0604020202020204" pitchFamily="34" charset="0"/>
                          <a:ea typeface="Times" charset="0"/>
                          <a:cs typeface="Arial" panose="020B0604020202020204" pitchFamily="34" charset="0"/>
                        </a:rPr>
                        <a:t>historical biological invasion events</a:t>
                      </a: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 todays and future invasion threats should be analysed considering its two way interaction with Blue Economy. </a:t>
                      </a:r>
                    </a:p>
                  </a:txBody>
                  <a:tcPr marL="0" marR="0" marT="0" marB="0" anchor="ctr">
                    <a:solidFill>
                      <a:srgbClr val="E1E8F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30658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640219" y="316721"/>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447036" y="316721"/>
            <a:ext cx="8258744"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447036" y="937076"/>
            <a:ext cx="4044613"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3. </a:t>
            </a:r>
            <a:r>
              <a:rPr lang="tr-TR" sz="1600" b="1" dirty="0" err="1">
                <a:solidFill>
                  <a:srgbClr val="C00000"/>
                </a:solidFill>
                <a:latin typeface="Arial" panose="020B0604020202020204" pitchFamily="34" charset="0"/>
                <a:ea typeface="Britannic Bold" charset="0"/>
                <a:cs typeface="Arial" panose="020B0604020202020204" pitchFamily="34" charset="0"/>
              </a:rPr>
              <a:t>Catchment-Sea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Interaction</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1333059156"/>
              </p:ext>
            </p:extLst>
          </p:nvPr>
        </p:nvGraphicFramePr>
        <p:xfrm>
          <a:off x="447035" y="1912207"/>
          <a:ext cx="8065899" cy="2711308"/>
        </p:xfrm>
        <a:graphic>
          <a:graphicData uri="http://schemas.openxmlformats.org/drawingml/2006/table">
            <a:tbl>
              <a:tblPr>
                <a:tableStyleId>{5C22544A-7EE6-4342-B048-85BDC9FD1C3A}</a:tableStyleId>
              </a:tblPr>
              <a:tblGrid>
                <a:gridCol w="4070980">
                  <a:extLst>
                    <a:ext uri="{9D8B030D-6E8A-4147-A177-3AD203B41FA5}">
                      <a16:colId xmlns:a16="http://schemas.microsoft.com/office/drawing/2014/main" val="20000"/>
                    </a:ext>
                  </a:extLst>
                </a:gridCol>
                <a:gridCol w="3994919">
                  <a:extLst>
                    <a:ext uri="{9D8B030D-6E8A-4147-A177-3AD203B41FA5}">
                      <a16:colId xmlns:a16="http://schemas.microsoft.com/office/drawing/2014/main" val="20001"/>
                    </a:ext>
                  </a:extLst>
                </a:gridCol>
              </a:tblGrid>
              <a:tr h="550508">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80514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Lack of up-to-date regional scale assessment of catchment area inputs to the Black Sea </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Further development of catchment area -sea  coupled hydrological and biogeochemical  models </a:t>
                      </a:r>
                    </a:p>
                  </a:txBody>
                  <a:tcPr marL="0" marR="0" marT="0" marB="0" anchor="ctr">
                    <a:solidFill>
                      <a:srgbClr val="E1E8F1"/>
                    </a:solidFill>
                  </a:tcPr>
                </a:tc>
                <a:extLst>
                  <a:ext uri="{0D108BD9-81ED-4DB2-BD59-A6C34878D82A}">
                    <a16:rowId xmlns:a16="http://schemas.microsoft.com/office/drawing/2014/main" val="10001"/>
                  </a:ext>
                </a:extLst>
              </a:tr>
              <a:tr h="550508">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en-GB" sz="1400" b="1" i="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endParaRPr lang="en-GB" sz="1400" b="1"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2"/>
                  </a:ext>
                </a:extLst>
              </a:tr>
              <a:tr h="80514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en-GB" sz="1400" b="1" i="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endParaRPr lang="en-GB" sz="1400" b="1"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9705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447036" y="261997"/>
            <a:ext cx="8234768"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447036" y="1007770"/>
            <a:ext cx="4034812"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4. </a:t>
            </a:r>
            <a:r>
              <a:rPr lang="tr-TR" sz="1600" b="1" dirty="0" err="1">
                <a:solidFill>
                  <a:srgbClr val="C00000"/>
                </a:solidFill>
                <a:latin typeface="Arial" panose="020B0604020202020204" pitchFamily="34" charset="0"/>
                <a:ea typeface="Britannic Bold" charset="0"/>
                <a:cs typeface="Arial" panose="020B0604020202020204" pitchFamily="34" charset="0"/>
              </a:rPr>
              <a:t>Climate</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Change</a:t>
            </a:r>
            <a:r>
              <a:rPr lang="tr-TR" sz="1600" b="1" dirty="0">
                <a:solidFill>
                  <a:srgbClr val="C00000"/>
                </a:solidFill>
                <a:latin typeface="Arial" panose="020B0604020202020204" pitchFamily="34" charset="0"/>
                <a:ea typeface="Britannic Bold" charset="0"/>
                <a:cs typeface="Arial" panose="020B0604020202020204" pitchFamily="34" charset="0"/>
              </a:rPr>
              <a:t> &amp; </a:t>
            </a:r>
            <a:r>
              <a:rPr lang="tr-TR" sz="1600" b="1" dirty="0" err="1">
                <a:solidFill>
                  <a:srgbClr val="C00000"/>
                </a:solidFill>
                <a:latin typeface="Arial" panose="020B0604020202020204" pitchFamily="34" charset="0"/>
                <a:ea typeface="Britannic Bold" charset="0"/>
                <a:cs typeface="Arial" panose="020B0604020202020204" pitchFamily="34" charset="0"/>
              </a:rPr>
              <a:t>Impacts</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42354285"/>
              </p:ext>
            </p:extLst>
          </p:nvPr>
        </p:nvGraphicFramePr>
        <p:xfrm>
          <a:off x="447035" y="1430700"/>
          <a:ext cx="8234769" cy="5135966"/>
        </p:xfrm>
        <a:graphic>
          <a:graphicData uri="http://schemas.openxmlformats.org/drawingml/2006/table">
            <a:tbl>
              <a:tblPr>
                <a:tableStyleId>{5C22544A-7EE6-4342-B048-85BDC9FD1C3A}</a:tableStyleId>
              </a:tblPr>
              <a:tblGrid>
                <a:gridCol w="3893329">
                  <a:extLst>
                    <a:ext uri="{9D8B030D-6E8A-4147-A177-3AD203B41FA5}">
                      <a16:colId xmlns:a16="http://schemas.microsoft.com/office/drawing/2014/main" val="20000"/>
                    </a:ext>
                  </a:extLst>
                </a:gridCol>
                <a:gridCol w="4341440">
                  <a:extLst>
                    <a:ext uri="{9D8B030D-6E8A-4147-A177-3AD203B41FA5}">
                      <a16:colId xmlns:a16="http://schemas.microsoft.com/office/drawing/2014/main" val="20001"/>
                    </a:ext>
                  </a:extLst>
                </a:gridCol>
              </a:tblGrid>
              <a:tr h="379738">
                <a:tc>
                  <a:txBody>
                    <a:bodyPr/>
                    <a:lstStyle/>
                    <a:p>
                      <a:pPr marL="134938" indent="0" algn="l" fontAlgn="t">
                        <a:spcBef>
                          <a:spcPts val="300"/>
                        </a:spcBef>
                        <a:spcAft>
                          <a:spcPts val="300"/>
                        </a:spcAft>
                        <a:tabLst/>
                      </a:pPr>
                      <a:r>
                        <a:rPr lang="tr-TR" sz="1300" b="0"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300" b="0"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300" b="0"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300" b="0"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1542474">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1" i="0" u="none" strike="noStrike" noProof="0" dirty="0">
                          <a:solidFill>
                            <a:schemeClr val="tx1"/>
                          </a:solidFill>
                          <a:effectLst/>
                          <a:latin typeface="Arial" panose="020B0604020202020204" pitchFamily="34" charset="0"/>
                          <a:ea typeface="Times" charset="0"/>
                          <a:cs typeface="Arial" panose="020B0604020202020204" pitchFamily="34" charset="0"/>
                        </a:rPr>
                        <a:t>Scenarios for climate</a:t>
                      </a:r>
                      <a:r>
                        <a:rPr lang="en-GB" sz="1300" b="0" i="0" u="none" strike="noStrike" noProof="0" dirty="0">
                          <a:solidFill>
                            <a:schemeClr val="tx1"/>
                          </a:solidFill>
                          <a:effectLst/>
                          <a:latin typeface="Arial" panose="020B0604020202020204" pitchFamily="34" charset="0"/>
                          <a:ea typeface="Times" charset="0"/>
                          <a:cs typeface="Arial" panose="020B0604020202020204" pitchFamily="34" charset="0"/>
                        </a:rPr>
                        <a:t> driven changes in order to assess the impacts is scarce. </a:t>
                      </a:r>
                    </a:p>
                  </a:txBody>
                  <a:tcPr marL="0" marR="0" marT="0" marB="0" anchor="ctr">
                    <a:solidFill>
                      <a:srgbClr val="E1E8F1"/>
                    </a:solidFill>
                  </a:tcPr>
                </a:tc>
                <a:tc>
                  <a:txBody>
                    <a:bodyPr/>
                    <a:lstStyle/>
                    <a:p>
                      <a:pPr marL="277813" marR="0" indent="-198438" algn="l" defTabSz="914400" rtl="0" eaLnBrk="1" fontAlgn="t" latinLnBrk="0" hangingPunct="1">
                        <a:lnSpc>
                          <a:spcPct val="100000"/>
                        </a:lnSpc>
                        <a:spcBef>
                          <a:spcPts val="100"/>
                        </a:spcBef>
                        <a:spcAft>
                          <a:spcPts val="100"/>
                        </a:spcAft>
                        <a:buClrTx/>
                        <a:buSzTx/>
                        <a:buFont typeface="Arial" charset="0"/>
                        <a:buChar char="•"/>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Climate induced alterations  in thermohaline circulation,  acidification, sea level rise, erosion and flooding.  </a:t>
                      </a:r>
                    </a:p>
                    <a:p>
                      <a:pPr marL="277813" marR="0" indent="-198438" algn="l" defTabSz="914400" rtl="0" eaLnBrk="1" fontAlgn="t" latinLnBrk="0" hangingPunct="1">
                        <a:lnSpc>
                          <a:spcPct val="100000"/>
                        </a:lnSpc>
                        <a:spcBef>
                          <a:spcPts val="100"/>
                        </a:spcBef>
                        <a:spcAft>
                          <a:spcPts val="100"/>
                        </a:spcAft>
                        <a:buClrTx/>
                        <a:buSzTx/>
                        <a:buFont typeface="Arial" charset="0"/>
                        <a:buChar char="•"/>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Study the vulnerability of the </a:t>
                      </a:r>
                      <a:r>
                        <a:rPr lang="en-GB" sz="1300" b="1" u="none" strike="noStrike" kern="1200" noProof="0" dirty="0">
                          <a:solidFill>
                            <a:schemeClr val="tx1"/>
                          </a:solidFill>
                          <a:effectLst/>
                          <a:latin typeface="Arial" panose="020B0604020202020204" pitchFamily="34" charset="0"/>
                          <a:ea typeface="Times" charset="0"/>
                          <a:cs typeface="Arial" panose="020B0604020202020204" pitchFamily="34" charset="0"/>
                        </a:rPr>
                        <a:t>coastal zone  </a:t>
                      </a: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and adaptations to  climate change. </a:t>
                      </a:r>
                    </a:p>
                    <a:p>
                      <a:pPr marL="277813" marR="0" indent="-198438" algn="l" defTabSz="914400" rtl="0" eaLnBrk="1" fontAlgn="t" latinLnBrk="0" hangingPunct="1">
                        <a:lnSpc>
                          <a:spcPct val="100000"/>
                        </a:lnSpc>
                        <a:spcBef>
                          <a:spcPts val="100"/>
                        </a:spcBef>
                        <a:spcAft>
                          <a:spcPts val="100"/>
                        </a:spcAft>
                        <a:buClrTx/>
                        <a:buSzTx/>
                        <a:buFont typeface="Arial" charset="0"/>
                        <a:buChar char="•"/>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Exploring the recent technological developments (real-time data from Argo floats, satellite measurements etc.). </a:t>
                      </a:r>
                    </a:p>
                  </a:txBody>
                  <a:tcPr marL="0" marR="0" marT="0" marB="0" anchor="ctr">
                    <a:solidFill>
                      <a:srgbClr val="E1E8F1"/>
                    </a:solidFill>
                  </a:tcPr>
                </a:tc>
                <a:extLst>
                  <a:ext uri="{0D108BD9-81ED-4DB2-BD59-A6C34878D82A}">
                    <a16:rowId xmlns:a16="http://schemas.microsoft.com/office/drawing/2014/main" val="10001"/>
                  </a:ext>
                </a:extLst>
              </a:tr>
              <a:tr h="430255">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Carbon sequestration studies in the deep waters is missing </a:t>
                      </a:r>
                    </a:p>
                  </a:txBody>
                  <a:tcPr marL="0" marR="0" marT="0" marB="0" anchor="ctr">
                    <a:solidFill>
                      <a:srgbClr val="E1E8F1"/>
                    </a:solidFill>
                  </a:tcPr>
                </a:tc>
                <a:tc rowSpan="3">
                  <a:txBody>
                    <a:bodyPr/>
                    <a:lstStyle/>
                    <a:p>
                      <a:pPr marL="277813" marR="0" indent="-198438" algn="l" defTabSz="914400" rtl="0" eaLnBrk="1" fontAlgn="t" latinLnBrk="0" hangingPunct="1">
                        <a:lnSpc>
                          <a:spcPct val="100000"/>
                        </a:lnSpc>
                        <a:spcBef>
                          <a:spcPts val="100"/>
                        </a:spcBef>
                        <a:spcAft>
                          <a:spcPts val="100"/>
                        </a:spcAft>
                        <a:buClrTx/>
                        <a:buSzTx/>
                        <a:buFont typeface="Arial" charset="0"/>
                        <a:buChar char="•"/>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The risks and the adaptation of policies to sea level rise. </a:t>
                      </a:r>
                    </a:p>
                    <a:p>
                      <a:pPr marL="277813" marR="0" indent="-198438" algn="l" defTabSz="914400" rtl="0" eaLnBrk="1" fontAlgn="t" latinLnBrk="0" hangingPunct="1">
                        <a:lnSpc>
                          <a:spcPct val="100000"/>
                        </a:lnSpc>
                        <a:spcBef>
                          <a:spcPts val="100"/>
                        </a:spcBef>
                        <a:spcAft>
                          <a:spcPts val="100"/>
                        </a:spcAft>
                        <a:buClrTx/>
                        <a:buSzTx/>
                        <a:buFont typeface="Arial" charset="0"/>
                        <a:buChar char="•"/>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Potential changes (because of climate changes) in </a:t>
                      </a:r>
                      <a:r>
                        <a:rPr lang="en-GB" sz="1300" b="1" u="none" strike="noStrike" kern="1200" noProof="0" dirty="0">
                          <a:solidFill>
                            <a:schemeClr val="tx1"/>
                          </a:solidFill>
                          <a:effectLst/>
                          <a:latin typeface="Arial" panose="020B0604020202020204" pitchFamily="34" charset="0"/>
                          <a:ea typeface="Times" charset="0"/>
                          <a:cs typeface="Arial" panose="020B0604020202020204" pitchFamily="34" charset="0"/>
                        </a:rPr>
                        <a:t>thermohaline circulation</a:t>
                      </a: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 </a:t>
                      </a:r>
                    </a:p>
                    <a:p>
                      <a:pPr marL="277813" marR="0" indent="-198438" algn="l" defTabSz="914400" rtl="0" eaLnBrk="1" fontAlgn="t" latinLnBrk="0" hangingPunct="1">
                        <a:lnSpc>
                          <a:spcPct val="100000"/>
                        </a:lnSpc>
                        <a:spcBef>
                          <a:spcPts val="100"/>
                        </a:spcBef>
                        <a:spcAft>
                          <a:spcPts val="100"/>
                        </a:spcAft>
                        <a:buClrTx/>
                        <a:buSzTx/>
                        <a:buFont typeface="Arial" charset="0"/>
                        <a:buChar char="•"/>
                        <a:tabLst/>
                        <a:defRPr/>
                      </a:pPr>
                      <a:r>
                        <a:rPr lang="en-GB" sz="1300" b="1" u="none" strike="noStrike" kern="1200" noProof="0" dirty="0">
                          <a:solidFill>
                            <a:schemeClr val="tx1"/>
                          </a:solidFill>
                          <a:effectLst/>
                          <a:latin typeface="Arial" panose="020B0604020202020204" pitchFamily="34" charset="0"/>
                          <a:ea typeface="Times" charset="0"/>
                          <a:cs typeface="Arial" panose="020B0604020202020204" pitchFamily="34" charset="0"/>
                        </a:rPr>
                        <a:t>Acidification</a:t>
                      </a: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 </a:t>
                      </a:r>
                    </a:p>
                    <a:p>
                      <a:pPr marL="277813" marR="0" indent="-198438" algn="l" defTabSz="914400" rtl="0" eaLnBrk="1" fontAlgn="t" latinLnBrk="0" hangingPunct="1">
                        <a:lnSpc>
                          <a:spcPct val="100000"/>
                        </a:lnSpc>
                        <a:spcBef>
                          <a:spcPts val="100"/>
                        </a:spcBef>
                        <a:spcAft>
                          <a:spcPts val="100"/>
                        </a:spcAft>
                        <a:buClrTx/>
                        <a:buSzTx/>
                        <a:buFont typeface="Arial" charset="0"/>
                        <a:buChar char="•"/>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Study the vulnerability of </a:t>
                      </a:r>
                      <a:r>
                        <a:rPr lang="en-GB" sz="1300" b="1" u="none" strike="noStrike" kern="1200" noProof="0" dirty="0">
                          <a:solidFill>
                            <a:schemeClr val="tx1"/>
                          </a:solidFill>
                          <a:effectLst/>
                          <a:latin typeface="Arial" panose="020B0604020202020204" pitchFamily="34" charset="0"/>
                          <a:ea typeface="Times" charset="0"/>
                          <a:cs typeface="Arial" panose="020B0604020202020204" pitchFamily="34" charset="0"/>
                        </a:rPr>
                        <a:t>the coastal zone  </a:t>
                      </a: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and adaptations to  climate change. </a:t>
                      </a:r>
                    </a:p>
                  </a:txBody>
                  <a:tcPr marL="0" marR="0" marT="0" marB="0" anchor="ctr">
                    <a:solidFill>
                      <a:srgbClr val="E1E8F1"/>
                    </a:solidFill>
                  </a:tcPr>
                </a:tc>
                <a:extLst>
                  <a:ext uri="{0D108BD9-81ED-4DB2-BD59-A6C34878D82A}">
                    <a16:rowId xmlns:a16="http://schemas.microsoft.com/office/drawing/2014/main" val="10002"/>
                  </a:ext>
                </a:extLst>
              </a:tr>
              <a:tr h="645385">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Assessment of impacts of climate change in biodiversity, especially in </a:t>
                      </a:r>
                      <a:r>
                        <a:rPr lang="en-GB" sz="1300" b="1" i="0" u="none" strike="noStrike" kern="1200" noProof="0" dirty="0">
                          <a:solidFill>
                            <a:schemeClr val="tx1"/>
                          </a:solidFill>
                          <a:effectLst/>
                          <a:latin typeface="Arial" panose="020B0604020202020204" pitchFamily="34" charset="0"/>
                          <a:ea typeface="Times" charset="0"/>
                          <a:cs typeface="Arial" panose="020B0604020202020204" pitchFamily="34" charset="0"/>
                        </a:rPr>
                        <a:t>coastal ecosystems</a:t>
                      </a: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 </a:t>
                      </a:r>
                    </a:p>
                  </a:txBody>
                  <a:tcPr marL="0" marR="0" marT="0" marB="0" anchor="ctr">
                    <a:solidFill>
                      <a:srgbClr val="E1E8F1"/>
                    </a:solidFill>
                  </a:tcPr>
                </a:tc>
                <a:tc vMerge="1">
                  <a:txBody>
                    <a:bodyPr/>
                    <a:lstStyle/>
                    <a:p>
                      <a:pPr marL="180975" indent="0" algn="l" defTabSz="914400" rtl="0" eaLnBrk="1" fontAlgn="t" latinLnBrk="0" hangingPunct="1">
                        <a:spcBef>
                          <a:spcPts val="300"/>
                        </a:spcBef>
                        <a:spcAft>
                          <a:spcPts val="300"/>
                        </a:spcAft>
                        <a:tabLst/>
                      </a:pPr>
                      <a:endParaRPr lang="en-GB" sz="1200"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extLst>
                  <a:ext uri="{0D108BD9-81ED-4DB2-BD59-A6C34878D82A}">
                    <a16:rowId xmlns:a16="http://schemas.microsoft.com/office/drawing/2014/main" val="10003"/>
                  </a:ext>
                </a:extLst>
              </a:tr>
              <a:tr h="507087">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1" i="0" u="none" strike="noStrike" kern="1200" noProof="0" dirty="0">
                          <a:solidFill>
                            <a:schemeClr val="tx1"/>
                          </a:solidFill>
                          <a:effectLst/>
                          <a:latin typeface="Arial" panose="020B0604020202020204" pitchFamily="34" charset="0"/>
                          <a:ea typeface="Times" charset="0"/>
                          <a:cs typeface="Arial" panose="020B0604020202020204" pitchFamily="34" charset="0"/>
                        </a:rPr>
                        <a:t>Long term measurements </a:t>
                      </a: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and observations are missing. </a:t>
                      </a:r>
                    </a:p>
                  </a:txBody>
                  <a:tcPr marL="0" marR="0" marT="0" marB="0" anchor="ctr">
                    <a:solidFill>
                      <a:srgbClr val="E1E8F1"/>
                    </a:solidFill>
                  </a:tcPr>
                </a:tc>
                <a:tc vMerge="1">
                  <a:txBody>
                    <a:bodyPr/>
                    <a:lstStyle/>
                    <a:p>
                      <a:pPr marL="180975" indent="0" algn="l" defTabSz="914400" rtl="0" eaLnBrk="1" fontAlgn="t" latinLnBrk="0" hangingPunct="1">
                        <a:spcBef>
                          <a:spcPts val="300"/>
                        </a:spcBef>
                        <a:spcAft>
                          <a:spcPts val="300"/>
                        </a:spcAft>
                        <a:tabLst/>
                      </a:pPr>
                      <a:endParaRPr lang="en-GB" sz="1200"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extLst>
                  <a:ext uri="{0D108BD9-81ED-4DB2-BD59-A6C34878D82A}">
                    <a16:rowId xmlns:a16="http://schemas.microsoft.com/office/drawing/2014/main" val="10004"/>
                  </a:ext>
                </a:extLst>
              </a:tr>
              <a:tr h="1075641">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Quantification of </a:t>
                      </a:r>
                      <a:r>
                        <a:rPr lang="en-GB" sz="1300" b="1" i="0" u="none" strike="noStrike" kern="1200" noProof="0" dirty="0">
                          <a:solidFill>
                            <a:schemeClr val="tx1"/>
                          </a:solidFill>
                          <a:effectLst/>
                          <a:latin typeface="Arial" panose="020B0604020202020204" pitchFamily="34" charset="0"/>
                          <a:ea typeface="Times" charset="0"/>
                          <a:cs typeface="Arial" panose="020B0604020202020204" pitchFamily="34" charset="0"/>
                        </a:rPr>
                        <a:t>consequences/impacts of climate change</a:t>
                      </a: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 Like intensity and severity of storms, coastal (especially beach) erosion, vulnerability of protected areas and human settlements.</a:t>
                      </a:r>
                    </a:p>
                  </a:txBody>
                  <a:tcPr marL="0" marR="0" marT="0" marB="0" anchor="ctr">
                    <a:solidFill>
                      <a:srgbClr val="E1E8F1"/>
                    </a:solidFill>
                  </a:tcPr>
                </a:tc>
                <a:tc>
                  <a:txBody>
                    <a:bodyPr/>
                    <a:lstStyle/>
                    <a:p>
                      <a:pPr marL="352425"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Tailored research programs </a:t>
                      </a:r>
                    </a:p>
                  </a:txBody>
                  <a:tcPr marL="0" marR="0" marT="0" marB="0" anchor="ctr">
                    <a:solidFill>
                      <a:srgbClr val="E1E8F1"/>
                    </a:solidFill>
                  </a:tcPr>
                </a:tc>
                <a:extLst>
                  <a:ext uri="{0D108BD9-81ED-4DB2-BD59-A6C34878D82A}">
                    <a16:rowId xmlns:a16="http://schemas.microsoft.com/office/drawing/2014/main" val="10005"/>
                  </a:ext>
                </a:extLst>
              </a:tr>
              <a:tr h="55538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The impact of Climate change and its impacts on blue economy is not known.</a:t>
                      </a:r>
                    </a:p>
                  </a:txBody>
                  <a:tcPr marL="0" marR="0" marT="0" marB="0" anchor="ctr">
                    <a:solidFill>
                      <a:srgbClr val="E1E8F1"/>
                    </a:solidFill>
                  </a:tcPr>
                </a:tc>
                <a:tc>
                  <a:txBody>
                    <a:bodyPr/>
                    <a:lstStyle/>
                    <a:p>
                      <a:pPr marL="352425" indent="-171450" algn="l" defTabSz="914400" rtl="0" eaLnBrk="1" fontAlgn="t" latinLnBrk="0" hangingPunct="1">
                        <a:spcBef>
                          <a:spcPts val="300"/>
                        </a:spcBef>
                        <a:spcAft>
                          <a:spcPts val="300"/>
                        </a:spcAft>
                        <a:buFont typeface="Arial" charset="0"/>
                        <a:buChar char="•"/>
                        <a:tabLst/>
                      </a:pPr>
                      <a:r>
                        <a:rPr lang="en-GB" sz="1300" b="1" u="none" strike="noStrike" kern="1200" noProof="0" dirty="0">
                          <a:solidFill>
                            <a:schemeClr val="tx1"/>
                          </a:solidFill>
                          <a:effectLst/>
                          <a:latin typeface="Arial" panose="020B0604020202020204" pitchFamily="34" charset="0"/>
                          <a:ea typeface="Times" charset="0"/>
                          <a:cs typeface="Arial" panose="020B0604020202020204" pitchFamily="34" charset="0"/>
                        </a:rPr>
                        <a:t>End-to-end</a:t>
                      </a:r>
                      <a:r>
                        <a:rPr lang="en-GB" sz="1300" b="1"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 ecosystem model</a:t>
                      </a:r>
                      <a:r>
                        <a:rPr lang="en-GB" sz="1300" b="0"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 applications</a:t>
                      </a:r>
                      <a:endPar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04925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447036" y="395926"/>
            <a:ext cx="7886700"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dirty="0">
                <a:latin typeface="Arial" panose="020B0604020202020204" pitchFamily="34" charset="0"/>
                <a:ea typeface="Britannic Bold" charset="0"/>
                <a:cs typeface="Arial" panose="020B0604020202020204" pitchFamily="34" charset="0"/>
              </a:rPr>
              <a:t>Matrix A. Analysing gaps and research &amp; innovation opportunities</a:t>
            </a:r>
            <a:endParaRPr lang="en-GB" sz="2000" b="1" dirty="0">
              <a:latin typeface="Arial" panose="020B0604020202020204" pitchFamily="34" charset="0"/>
              <a:ea typeface="Britannic Bold" charset="0"/>
              <a:cs typeface="Arial" panose="020B0604020202020204" pitchFamily="34" charset="0"/>
            </a:endParaRPr>
          </a:p>
        </p:txBody>
      </p:sp>
      <p:sp>
        <p:nvSpPr>
          <p:cNvPr id="4" name="Dikdörtgen 3"/>
          <p:cNvSpPr/>
          <p:nvPr/>
        </p:nvSpPr>
        <p:spPr>
          <a:xfrm>
            <a:off x="447036" y="937076"/>
            <a:ext cx="3652451" cy="584775"/>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5. </a:t>
            </a:r>
            <a:r>
              <a:rPr lang="tr-TR" sz="1600" b="1" dirty="0" err="1">
                <a:solidFill>
                  <a:srgbClr val="C00000"/>
                </a:solidFill>
                <a:latin typeface="Arial" panose="020B0604020202020204" pitchFamily="34" charset="0"/>
                <a:ea typeface="Britannic Bold" charset="0"/>
                <a:cs typeface="Arial" panose="020B0604020202020204" pitchFamily="34" charset="0"/>
              </a:rPr>
              <a:t>Cultural</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Heritage</a:t>
            </a:r>
            <a:endParaRPr lang="tr-TR" sz="1600" b="1" dirty="0">
              <a:solidFill>
                <a:srgbClr val="C00000"/>
              </a:solidFill>
              <a:latin typeface="Arial" panose="020B0604020202020204" pitchFamily="34" charset="0"/>
              <a:ea typeface="Britannic Bold" charset="0"/>
              <a:cs typeface="Arial" panose="020B0604020202020204" pitchFamily="34" charset="0"/>
            </a:endParaRPr>
          </a:p>
          <a:p>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1059638649"/>
              </p:ext>
            </p:extLst>
          </p:nvPr>
        </p:nvGraphicFramePr>
        <p:xfrm>
          <a:off x="447036" y="1521851"/>
          <a:ext cx="8104536" cy="3480944"/>
        </p:xfrm>
        <a:graphic>
          <a:graphicData uri="http://schemas.openxmlformats.org/drawingml/2006/table">
            <a:tbl>
              <a:tblPr>
                <a:tableStyleId>{5C22544A-7EE6-4342-B048-85BDC9FD1C3A}</a:tableStyleId>
              </a:tblPr>
              <a:tblGrid>
                <a:gridCol w="4090481">
                  <a:extLst>
                    <a:ext uri="{9D8B030D-6E8A-4147-A177-3AD203B41FA5}">
                      <a16:colId xmlns:a16="http://schemas.microsoft.com/office/drawing/2014/main" val="20000"/>
                    </a:ext>
                  </a:extLst>
                </a:gridCol>
                <a:gridCol w="4014055">
                  <a:extLst>
                    <a:ext uri="{9D8B030D-6E8A-4147-A177-3AD203B41FA5}">
                      <a16:colId xmlns:a16="http://schemas.microsoft.com/office/drawing/2014/main" val="20001"/>
                    </a:ext>
                  </a:extLst>
                </a:gridCol>
              </a:tblGrid>
              <a:tr h="445356">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65135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Limited knowledge on cultural</a:t>
                      </a:r>
                      <a:r>
                        <a:rPr lang="en-GB" sz="1400" b="0" i="0" u="none" strike="noStrike" baseline="0" noProof="0" dirty="0">
                          <a:solidFill>
                            <a:schemeClr val="tx1"/>
                          </a:solidFill>
                          <a:effectLst/>
                          <a:latin typeface="Arial" panose="020B0604020202020204" pitchFamily="34" charset="0"/>
                          <a:ea typeface="Times" charset="0"/>
                          <a:cs typeface="Arial" panose="020B0604020202020204" pitchFamily="34" charset="0"/>
                        </a:rPr>
                        <a:t> heritage in the Black Sea. </a:t>
                      </a:r>
                      <a:endPar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baseline="0" noProof="0" dirty="0">
                          <a:solidFill>
                            <a:schemeClr val="tx1"/>
                          </a:solidFill>
                          <a:effectLst/>
                          <a:latin typeface="Arial" panose="020B0604020202020204" pitchFamily="34" charset="0"/>
                          <a:ea typeface="Times" charset="0"/>
                          <a:cs typeface="Arial" panose="020B0604020202020204" pitchFamily="34" charset="0"/>
                        </a:rPr>
                        <a:t>New techniques and methodologies should be developed and applied </a:t>
                      </a:r>
                      <a:r>
                        <a:rPr lang="en-GB" sz="1400" b="0" i="0"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for </a:t>
                      </a: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discovering, protecting and valuing the</a:t>
                      </a:r>
                      <a:r>
                        <a:rPr lang="en-GB" sz="1400" b="0" i="0"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 cultural heritage in the Black Sea. </a:t>
                      </a:r>
                      <a:endPar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1"/>
                  </a:ext>
                </a:extLst>
              </a:tr>
              <a:tr h="44535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Lack of coordination along</a:t>
                      </a:r>
                      <a:r>
                        <a:rPr lang="en-GB" sz="1400" b="0" i="0"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 the neighbouring countries</a:t>
                      </a:r>
                      <a:endPar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A</a:t>
                      </a:r>
                      <a:r>
                        <a:rPr lang="en-GB" sz="1400" b="0" i="0"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 common management policy should be developed and applied via a coordination network</a:t>
                      </a:r>
                      <a:endPar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2"/>
                  </a:ext>
                </a:extLst>
              </a:tr>
              <a:tr h="44535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en-GB" sz="1200" b="1" i="0"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endParaRPr lang="en-GB" sz="1200"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extLst>
                  <a:ext uri="{0D108BD9-81ED-4DB2-BD59-A6C34878D82A}">
                    <a16:rowId xmlns:a16="http://schemas.microsoft.com/office/drawing/2014/main" val="10003"/>
                  </a:ext>
                </a:extLst>
              </a:tr>
              <a:tr h="44535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en-GB" sz="1200" b="1" i="0"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endParaRPr lang="en-GB" sz="1200"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extLst>
                  <a:ext uri="{0D108BD9-81ED-4DB2-BD59-A6C34878D82A}">
                    <a16:rowId xmlns:a16="http://schemas.microsoft.com/office/drawing/2014/main" val="10004"/>
                  </a:ext>
                </a:extLst>
              </a:tr>
              <a:tr h="65135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en-GB" sz="1200" b="1" i="0"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endParaRPr lang="en-GB" sz="1200"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17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447035" y="438687"/>
            <a:ext cx="8156051"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447035" y="996942"/>
            <a:ext cx="3906024"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6. </a:t>
            </a:r>
            <a:r>
              <a:rPr lang="tr-TR" sz="1600" b="1" dirty="0" err="1">
                <a:solidFill>
                  <a:srgbClr val="C00000"/>
                </a:solidFill>
                <a:latin typeface="Arial" panose="020B0604020202020204" pitchFamily="34" charset="0"/>
                <a:ea typeface="Britannic Bold" charset="0"/>
                <a:cs typeface="Arial" panose="020B0604020202020204" pitchFamily="34" charset="0"/>
              </a:rPr>
              <a:t>Deep</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Sea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Ecosystems</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541027326"/>
              </p:ext>
            </p:extLst>
          </p:nvPr>
        </p:nvGraphicFramePr>
        <p:xfrm>
          <a:off x="447035" y="1370761"/>
          <a:ext cx="8156051" cy="5326212"/>
        </p:xfrm>
        <a:graphic>
          <a:graphicData uri="http://schemas.openxmlformats.org/drawingml/2006/table">
            <a:tbl>
              <a:tblPr>
                <a:tableStyleId>{5C22544A-7EE6-4342-B048-85BDC9FD1C3A}</a:tableStyleId>
              </a:tblPr>
              <a:tblGrid>
                <a:gridCol w="4215293">
                  <a:extLst>
                    <a:ext uri="{9D8B030D-6E8A-4147-A177-3AD203B41FA5}">
                      <a16:colId xmlns:a16="http://schemas.microsoft.com/office/drawing/2014/main" val="20000"/>
                    </a:ext>
                  </a:extLst>
                </a:gridCol>
                <a:gridCol w="3940758">
                  <a:extLst>
                    <a:ext uri="{9D8B030D-6E8A-4147-A177-3AD203B41FA5}">
                      <a16:colId xmlns:a16="http://schemas.microsoft.com/office/drawing/2014/main" val="20001"/>
                    </a:ext>
                  </a:extLst>
                </a:gridCol>
              </a:tblGrid>
              <a:tr h="395184">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1499551">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1" i="0" u="none" strike="noStrike" noProof="0" dirty="0">
                          <a:solidFill>
                            <a:schemeClr val="tx1"/>
                          </a:solidFill>
                          <a:effectLst/>
                          <a:latin typeface="Arial" panose="020B0604020202020204" pitchFamily="34" charset="0"/>
                          <a:ea typeface="Times" charset="0"/>
                          <a:cs typeface="Arial" panose="020B0604020202020204" pitchFamily="34" charset="0"/>
                        </a:rPr>
                        <a:t>Very limited information on the functioning</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 of deep marine ecosystems in the Black Sea </a:t>
                      </a:r>
                    </a:p>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There are some studies mainly from geological surveys and focused on palaeontological aspects. </a:t>
                      </a: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The processes in the deep waters is missing</a:t>
                      </a:r>
                    </a:p>
                    <a:p>
                      <a:pPr marL="134938" marR="0" indent="0" algn="l" defTabSz="914400" rtl="0" eaLnBrk="1" fontAlgn="t" latinLnBrk="0" hangingPunct="1">
                        <a:lnSpc>
                          <a:spcPct val="100000"/>
                        </a:lnSpc>
                        <a:spcBef>
                          <a:spcPts val="300"/>
                        </a:spcBef>
                        <a:spcAft>
                          <a:spcPts val="300"/>
                        </a:spcAft>
                        <a:buClrTx/>
                        <a:buSzTx/>
                        <a:buFontTx/>
                        <a:buNone/>
                        <a:tabLst/>
                        <a:defRPr/>
                      </a:pPr>
                      <a:endPar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352425"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1" u="none" strike="noStrike" kern="1200" noProof="0" dirty="0">
                          <a:solidFill>
                            <a:schemeClr val="tx1"/>
                          </a:solidFill>
                          <a:effectLst/>
                          <a:latin typeface="Arial" panose="020B0604020202020204" pitchFamily="34" charset="0"/>
                          <a:ea typeface="Times" charset="0"/>
                          <a:cs typeface="Arial" panose="020B0604020202020204" pitchFamily="34" charset="0"/>
                        </a:rPr>
                        <a:t>Biogeochemical cycles </a:t>
                      </a: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in the deep waters</a:t>
                      </a:r>
                    </a:p>
                    <a:p>
                      <a:pPr marL="352425"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1" u="none" strike="noStrike" kern="1200" noProof="0" dirty="0">
                          <a:solidFill>
                            <a:schemeClr val="tx1"/>
                          </a:solidFill>
                          <a:effectLst/>
                          <a:latin typeface="Arial" panose="020B0604020202020204" pitchFamily="34" charset="0"/>
                          <a:ea typeface="Times" charset="0"/>
                          <a:cs typeface="Arial" panose="020B0604020202020204" pitchFamily="34" charset="0"/>
                        </a:rPr>
                        <a:t>Microbial food web</a:t>
                      </a: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 carbon sequestration and particle deposition in the deep.</a:t>
                      </a:r>
                    </a:p>
                    <a:p>
                      <a:pPr marL="352425"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Research of specific habitats that support specific biodiversity and ecosystem functions such as mud volcanos, gas seepages. </a:t>
                      </a:r>
                    </a:p>
                  </a:txBody>
                  <a:tcPr marL="0" marR="0" marT="0" marB="0" anchor="ctr">
                    <a:solidFill>
                      <a:srgbClr val="E1E8F1"/>
                    </a:solidFill>
                  </a:tcPr>
                </a:tc>
                <a:extLst>
                  <a:ext uri="{0D108BD9-81ED-4DB2-BD59-A6C34878D82A}">
                    <a16:rowId xmlns:a16="http://schemas.microsoft.com/office/drawing/2014/main" val="10001"/>
                  </a:ext>
                </a:extLst>
              </a:tr>
              <a:tr h="893349">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With the deployment of Argo profilers some recent information on physical and some chemical parameters (on-line data ) are available, but still missing biochemical measurements. </a:t>
                      </a:r>
                    </a:p>
                  </a:txBody>
                  <a:tcPr marL="0" marR="0" marT="0" marB="0" anchor="ctr">
                    <a:solidFill>
                      <a:srgbClr val="E1E8F1"/>
                    </a:solidFill>
                  </a:tcPr>
                </a:tc>
                <a:tc rowSpan="5">
                  <a:txBody>
                    <a:bodyPr/>
                    <a:lstStyle/>
                    <a:p>
                      <a:pPr marL="352425"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1" u="none" strike="noStrike" kern="1200" noProof="0" dirty="0">
                          <a:solidFill>
                            <a:schemeClr val="tx1"/>
                          </a:solidFill>
                          <a:effectLst/>
                          <a:latin typeface="Arial" panose="020B0604020202020204" pitchFamily="34" charset="0"/>
                          <a:ea typeface="Times" charset="0"/>
                          <a:cs typeface="Arial" panose="020B0604020202020204" pitchFamily="34" charset="0"/>
                        </a:rPr>
                        <a:t>Energy </a:t>
                      </a: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resources, gas hydrates and hydrogen sulphide</a:t>
                      </a:r>
                    </a:p>
                    <a:p>
                      <a:pPr marL="352425"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It also has importance of representing </a:t>
                      </a:r>
                      <a:r>
                        <a:rPr lang="en-GB" sz="1400" b="1" u="none" strike="noStrike" kern="1200" noProof="0" dirty="0">
                          <a:solidFill>
                            <a:schemeClr val="tx1"/>
                          </a:solidFill>
                          <a:effectLst/>
                          <a:latin typeface="Arial" panose="020B0604020202020204" pitchFamily="34" charset="0"/>
                          <a:ea typeface="Times" charset="0"/>
                          <a:cs typeface="Arial" panose="020B0604020202020204" pitchFamily="34" charset="0"/>
                        </a:rPr>
                        <a:t>potential future deep sea ecosystem </a:t>
                      </a: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under predicted hypoxia in the future oceans. </a:t>
                      </a:r>
                    </a:p>
                  </a:txBody>
                  <a:tcPr marL="0" marR="0" marT="0" marB="0" anchor="ctr">
                    <a:solidFill>
                      <a:srgbClr val="E1E8F1"/>
                    </a:solidFill>
                  </a:tcPr>
                </a:tc>
                <a:extLst>
                  <a:ext uri="{0D108BD9-81ED-4DB2-BD59-A6C34878D82A}">
                    <a16:rowId xmlns:a16="http://schemas.microsoft.com/office/drawing/2014/main" val="10002"/>
                  </a:ext>
                </a:extLst>
              </a:tr>
              <a:tr h="446675">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Carbon sequestration in deep waters is also missing </a:t>
                      </a:r>
                    </a:p>
                  </a:txBody>
                  <a:tcPr marL="0" marR="0" marT="0" marB="0" anchor="ctr">
                    <a:solidFill>
                      <a:srgbClr val="E1E8F1"/>
                    </a:solidFill>
                  </a:tcPr>
                </a:tc>
                <a:tc vMerge="1">
                  <a:txBody>
                    <a:bodyPr/>
                    <a:lstStyle/>
                    <a:p>
                      <a:pPr marL="180975" indent="0" algn="l" defTabSz="914400" rtl="0" eaLnBrk="1" fontAlgn="t" latinLnBrk="0" hangingPunct="1">
                        <a:spcBef>
                          <a:spcPts val="300"/>
                        </a:spcBef>
                        <a:spcAft>
                          <a:spcPts val="300"/>
                        </a:spcAft>
                        <a:tabLst/>
                      </a:pPr>
                      <a:endParaRPr lang="en-GB" sz="1200"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extLst>
                  <a:ext uri="{0D108BD9-81ED-4DB2-BD59-A6C34878D82A}">
                    <a16:rowId xmlns:a16="http://schemas.microsoft.com/office/drawing/2014/main" val="10003"/>
                  </a:ext>
                </a:extLst>
              </a:tr>
              <a:tr h="446675">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1" i="0" u="none" strike="noStrike" kern="1200" noProof="0" dirty="0">
                          <a:solidFill>
                            <a:schemeClr val="tx1"/>
                          </a:solidFill>
                          <a:effectLst/>
                          <a:latin typeface="Arial" panose="020B0604020202020204" pitchFamily="34" charset="0"/>
                          <a:ea typeface="Times" charset="0"/>
                          <a:cs typeface="Arial" panose="020B0604020202020204" pitchFamily="34" charset="0"/>
                        </a:rPr>
                        <a:t>Marine resources in the deep waters </a:t>
                      </a: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is not really registered. </a:t>
                      </a:r>
                    </a:p>
                  </a:txBody>
                  <a:tcPr marL="0" marR="0" marT="0" marB="0" anchor="ctr">
                    <a:solidFill>
                      <a:srgbClr val="E1E8F1"/>
                    </a:solidFill>
                  </a:tcPr>
                </a:tc>
                <a:tc vMerge="1">
                  <a:txBody>
                    <a:bodyPr/>
                    <a:lstStyle/>
                    <a:p>
                      <a:pPr marL="180975" indent="0" algn="l" defTabSz="914400" rtl="0" eaLnBrk="1" fontAlgn="t" latinLnBrk="0" hangingPunct="1">
                        <a:spcBef>
                          <a:spcPts val="300"/>
                        </a:spcBef>
                        <a:spcAft>
                          <a:spcPts val="300"/>
                        </a:spcAft>
                        <a:tabLst/>
                      </a:pPr>
                      <a:endParaRPr lang="en-GB" sz="1200"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extLst>
                  <a:ext uri="{0D108BD9-81ED-4DB2-BD59-A6C34878D82A}">
                    <a16:rowId xmlns:a16="http://schemas.microsoft.com/office/drawing/2014/main" val="10004"/>
                  </a:ext>
                </a:extLst>
              </a:tr>
              <a:tr h="577978">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There are only very few studies that allow to discover the morphology of the bottom. </a:t>
                      </a:r>
                    </a:p>
                  </a:txBody>
                  <a:tcPr marL="0" marR="0" marT="0" marB="0" anchor="ctr">
                    <a:solidFill>
                      <a:srgbClr val="E1E8F1"/>
                    </a:solidFill>
                  </a:tcPr>
                </a:tc>
                <a:tc vMerge="1">
                  <a:txBody>
                    <a:bodyPr/>
                    <a:lstStyle/>
                    <a:p>
                      <a:pPr marL="180975" indent="0" algn="l" defTabSz="914400" rtl="0" eaLnBrk="1" fontAlgn="t" latinLnBrk="0" hangingPunct="1">
                        <a:spcBef>
                          <a:spcPts val="300"/>
                        </a:spcBef>
                        <a:spcAft>
                          <a:spcPts val="300"/>
                        </a:spcAft>
                        <a:tabLst/>
                      </a:pPr>
                      <a:endParaRPr lang="en-GB" sz="1200"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extLst>
                  <a:ext uri="{0D108BD9-81ED-4DB2-BD59-A6C34878D82A}">
                    <a16:rowId xmlns:a16="http://schemas.microsoft.com/office/drawing/2014/main" val="10005"/>
                  </a:ext>
                </a:extLst>
              </a:tr>
              <a:tr h="670012">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1" i="0" u="none" strike="noStrike" kern="1200" noProof="0" dirty="0">
                          <a:solidFill>
                            <a:schemeClr val="tx1"/>
                          </a:solidFill>
                          <a:effectLst/>
                          <a:latin typeface="Arial" panose="020B0604020202020204" pitchFamily="34" charset="0"/>
                          <a:ea typeface="Times" charset="0"/>
                          <a:cs typeface="Arial" panose="020B0604020202020204" pitchFamily="34" charset="0"/>
                        </a:rPr>
                        <a:t>Specific habitats that support specific biodiversity that may underpin blue biotechnology </a:t>
                      </a: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and ecosystem functions such as mud volcanos, gas seepages are very poorly </a:t>
                      </a:r>
                      <a:r>
                        <a:rPr lang="en-GB" sz="1400" b="0" i="0" u="none" strike="noStrike" kern="1200" noProof="0" dirty="0" err="1">
                          <a:solidFill>
                            <a:schemeClr val="tx1"/>
                          </a:solidFill>
                          <a:effectLst/>
                          <a:latin typeface="Arial" panose="020B0604020202020204" pitchFamily="34" charset="0"/>
                          <a:ea typeface="Times" charset="0"/>
                          <a:cs typeface="Arial" panose="020B0604020202020204" pitchFamily="34" charset="0"/>
                        </a:rPr>
                        <a:t>studed</a:t>
                      </a: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 </a:t>
                      </a:r>
                    </a:p>
                  </a:txBody>
                  <a:tcPr marL="0" marR="0" marT="0" marB="0" anchor="ctr">
                    <a:solidFill>
                      <a:srgbClr val="E1E8F1"/>
                    </a:solidFill>
                  </a:tcPr>
                </a:tc>
                <a:tc vMerge="1">
                  <a:txBody>
                    <a:bodyPr/>
                    <a:lstStyle/>
                    <a:p>
                      <a:pPr marL="180975" indent="0" algn="l" defTabSz="914400" rtl="0" eaLnBrk="1" fontAlgn="t" latinLnBrk="0" hangingPunct="1">
                        <a:spcBef>
                          <a:spcPts val="300"/>
                        </a:spcBef>
                        <a:spcAft>
                          <a:spcPts val="300"/>
                        </a:spcAft>
                        <a:tabLst/>
                      </a:pPr>
                      <a:endParaRPr lang="en-GB" sz="1200"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89476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447034" y="937076"/>
            <a:ext cx="4452205"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7. </a:t>
            </a:r>
            <a:r>
              <a:rPr lang="tr-TR" sz="1600" b="1" dirty="0" err="1">
                <a:solidFill>
                  <a:srgbClr val="C00000"/>
                </a:solidFill>
                <a:latin typeface="Arial" panose="020B0604020202020204" pitchFamily="34" charset="0"/>
                <a:ea typeface="Britannic Bold" charset="0"/>
                <a:cs typeface="Arial" panose="020B0604020202020204" pitchFamily="34" charset="0"/>
              </a:rPr>
              <a:t>Ecosystem</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Multiple</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Stressors</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4026424876"/>
              </p:ext>
            </p:extLst>
          </p:nvPr>
        </p:nvGraphicFramePr>
        <p:xfrm>
          <a:off x="540913" y="1584101"/>
          <a:ext cx="8113689" cy="2163650"/>
        </p:xfrm>
        <a:graphic>
          <a:graphicData uri="http://schemas.openxmlformats.org/drawingml/2006/table">
            <a:tbl>
              <a:tblPr>
                <a:tableStyleId>{5C22544A-7EE6-4342-B048-85BDC9FD1C3A}</a:tableStyleId>
              </a:tblPr>
              <a:tblGrid>
                <a:gridCol w="4470464">
                  <a:extLst>
                    <a:ext uri="{9D8B030D-6E8A-4147-A177-3AD203B41FA5}">
                      <a16:colId xmlns:a16="http://schemas.microsoft.com/office/drawing/2014/main" val="20000"/>
                    </a:ext>
                  </a:extLst>
                </a:gridCol>
                <a:gridCol w="3643225">
                  <a:extLst>
                    <a:ext uri="{9D8B030D-6E8A-4147-A177-3AD203B41FA5}">
                      <a16:colId xmlns:a16="http://schemas.microsoft.com/office/drawing/2014/main" val="20001"/>
                    </a:ext>
                  </a:extLst>
                </a:gridCol>
              </a:tblGrid>
              <a:tr h="391898">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1379854">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The analysis of ‘synergistic impact of eutrophication, fisheries, biological invasion and climate change on the ecosystem’ on blue economy have not embarked yet.</a:t>
                      </a:r>
                    </a:p>
                  </a:txBody>
                  <a:tcPr marL="0" marR="0" marT="0" marB="0" anchor="ctr">
                    <a:solidFill>
                      <a:srgbClr val="E1E8F1"/>
                    </a:solidFill>
                  </a:tcPr>
                </a:tc>
                <a:tc>
                  <a:txBody>
                    <a:bodyPr/>
                    <a:lstStyle/>
                    <a:p>
                      <a:pPr>
                        <a:spcAft>
                          <a:spcPts val="0"/>
                        </a:spcAft>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Ecosystem multiple stressors studies should be further extended to include the final impact on the Blue Economy services. </a:t>
                      </a:r>
                    </a:p>
                    <a:p>
                      <a:pPr>
                        <a:spcAft>
                          <a:spcPts val="0"/>
                        </a:spcAft>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New generation ecosystem models studies can be used to explore</a:t>
                      </a:r>
                      <a:r>
                        <a:rPr lang="en-GB" sz="1400" b="0" i="0" u="none" strike="noStrike" kern="1200" baseline="0" dirty="0">
                          <a:solidFill>
                            <a:schemeClr val="tx1"/>
                          </a:solidFill>
                          <a:effectLst/>
                          <a:latin typeface="Arial" panose="020B0604020202020204" pitchFamily="34" charset="0"/>
                          <a:ea typeface="Times" charset="0"/>
                          <a:cs typeface="Arial" panose="020B0604020202020204" pitchFamily="34" charset="0"/>
                        </a:rPr>
                        <a:t> the synergistic impact of multiple stressors</a:t>
                      </a:r>
                      <a:endParaRPr lang="tr-TR" sz="1400" b="0" i="0" u="none" strike="noStrike" kern="1200" dirty="0">
                        <a:solidFill>
                          <a:schemeClr val="tx1"/>
                        </a:solidFill>
                        <a:effectLst/>
                        <a:latin typeface="Arial" panose="020B0604020202020204" pitchFamily="34" charset="0"/>
                        <a:ea typeface="Times" charset="0"/>
                        <a:cs typeface="Arial" panose="020B0604020202020204" pitchFamily="34" charset="0"/>
                      </a:endParaRPr>
                    </a:p>
                  </a:txBody>
                  <a:tcPr marL="68580" marR="68580" marT="0" marB="0" anchor="ctr">
                    <a:solidFill>
                      <a:srgbClr val="E1E8F1"/>
                    </a:solidFill>
                  </a:tcPr>
                </a:tc>
                <a:extLst>
                  <a:ext uri="{0D108BD9-81ED-4DB2-BD59-A6C34878D82A}">
                    <a16:rowId xmlns:a16="http://schemas.microsoft.com/office/drawing/2014/main" val="10001"/>
                  </a:ext>
                </a:extLst>
              </a:tr>
              <a:tr h="391898">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en-GB" sz="1400" b="1" i="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endParaRPr lang="en-GB" sz="1400" b="1"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70663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380611" y="336216"/>
            <a:ext cx="8183839"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447036" y="937076"/>
            <a:ext cx="4936333"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8. </a:t>
            </a:r>
            <a:r>
              <a:rPr lang="tr-TR" sz="1600" b="1" dirty="0" err="1">
                <a:solidFill>
                  <a:srgbClr val="C00000"/>
                </a:solidFill>
                <a:latin typeface="Arial" panose="020B0604020202020204" pitchFamily="34" charset="0"/>
                <a:ea typeface="Britannic Bold" charset="0"/>
                <a:cs typeface="Arial" panose="020B0604020202020204" pitchFamily="34" charset="0"/>
              </a:rPr>
              <a:t>Eutrophication</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and</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Deoxygenation</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2769617220"/>
              </p:ext>
            </p:extLst>
          </p:nvPr>
        </p:nvGraphicFramePr>
        <p:xfrm>
          <a:off x="380611" y="1618675"/>
          <a:ext cx="8117414" cy="4496658"/>
        </p:xfrm>
        <a:graphic>
          <a:graphicData uri="http://schemas.openxmlformats.org/drawingml/2006/table">
            <a:tbl>
              <a:tblPr>
                <a:tableStyleId>{5C22544A-7EE6-4342-B048-85BDC9FD1C3A}</a:tableStyleId>
              </a:tblPr>
              <a:tblGrid>
                <a:gridCol w="3692781">
                  <a:extLst>
                    <a:ext uri="{9D8B030D-6E8A-4147-A177-3AD203B41FA5}">
                      <a16:colId xmlns:a16="http://schemas.microsoft.com/office/drawing/2014/main" val="20000"/>
                    </a:ext>
                  </a:extLst>
                </a:gridCol>
                <a:gridCol w="4424633">
                  <a:extLst>
                    <a:ext uri="{9D8B030D-6E8A-4147-A177-3AD203B41FA5}">
                      <a16:colId xmlns:a16="http://schemas.microsoft.com/office/drawing/2014/main" val="20001"/>
                    </a:ext>
                  </a:extLst>
                </a:gridCol>
              </a:tblGrid>
              <a:tr h="328089">
                <a:tc>
                  <a:txBody>
                    <a:bodyPr/>
                    <a:lstStyle/>
                    <a:p>
                      <a:pPr marL="134938" indent="0" algn="l" fontAlgn="t">
                        <a:spcBef>
                          <a:spcPts val="300"/>
                        </a:spcBef>
                        <a:spcAft>
                          <a:spcPts val="300"/>
                        </a:spcAft>
                        <a:tabLst/>
                      </a:pPr>
                      <a:r>
                        <a:rPr lang="tr-TR" sz="16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6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6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6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325218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1" i="0" u="none" strike="noStrike" noProof="0" dirty="0">
                          <a:solidFill>
                            <a:srgbClr val="003679"/>
                          </a:solidFill>
                          <a:effectLst/>
                          <a:latin typeface="Arial" panose="020B0604020202020204" pitchFamily="34" charset="0"/>
                          <a:ea typeface="Times" charset="0"/>
                          <a:cs typeface="Arial" panose="020B0604020202020204" pitchFamily="34" charset="0"/>
                        </a:rPr>
                        <a:t>Limited historical and systematic data sets </a:t>
                      </a:r>
                      <a:r>
                        <a:rPr lang="en-GB" sz="1400" b="0" i="0" u="none" strike="noStrike" noProof="0" dirty="0">
                          <a:solidFill>
                            <a:srgbClr val="003679"/>
                          </a:solidFill>
                          <a:effectLst/>
                          <a:latin typeface="Arial" panose="020B0604020202020204" pitchFamily="34" charset="0"/>
                          <a:ea typeface="Times" charset="0"/>
                          <a:cs typeface="Arial" panose="020B0604020202020204" pitchFamily="34" charset="0"/>
                        </a:rPr>
                        <a:t>on bio-chemical properties of the open and coastal Southern Black Sea</a:t>
                      </a:r>
                    </a:p>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rgbClr val="003679"/>
                          </a:solidFill>
                          <a:effectLst/>
                          <a:latin typeface="Arial" panose="020B0604020202020204" pitchFamily="34" charset="0"/>
                          <a:ea typeface="Times" charset="0"/>
                          <a:cs typeface="Arial" panose="020B0604020202020204" pitchFamily="34" charset="0"/>
                        </a:rPr>
                        <a:t>Therefore, long-term impacts of enhanced eutrophication on the basic bio-chemical properties/vertical features have not been well understood.</a:t>
                      </a:r>
                    </a:p>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1" i="0" u="none" strike="noStrike" noProof="0" dirty="0">
                          <a:solidFill>
                            <a:srgbClr val="003679"/>
                          </a:solidFill>
                          <a:effectLst/>
                          <a:latin typeface="Arial" panose="020B0604020202020204" pitchFamily="34" charset="0"/>
                          <a:ea typeface="Times" charset="0"/>
                          <a:cs typeface="Arial" panose="020B0604020202020204" pitchFamily="34" charset="0"/>
                        </a:rPr>
                        <a:t>No systematic monthly/seasonal monitoring </a:t>
                      </a:r>
                      <a:r>
                        <a:rPr lang="en-GB" sz="1400" b="0" i="0" u="none" strike="noStrike" noProof="0" dirty="0">
                          <a:solidFill>
                            <a:srgbClr val="003679"/>
                          </a:solidFill>
                          <a:effectLst/>
                          <a:latin typeface="Arial" panose="020B0604020202020204" pitchFamily="34" charset="0"/>
                          <a:ea typeface="Times" charset="0"/>
                          <a:cs typeface="Arial" panose="020B0604020202020204" pitchFamily="34" charset="0"/>
                        </a:rPr>
                        <a:t>programmes have yet implemented to fully assess medium and long-term ecological changes in the shelf, coastal and open Black Sea ecosystem due to both climatic and human-induced impacts </a:t>
                      </a:r>
                    </a:p>
                  </a:txBody>
                  <a:tcPr marL="0" marR="0" marT="0" marB="0" anchor="ctr">
                    <a:solidFill>
                      <a:srgbClr val="E1E8F1"/>
                    </a:solidFill>
                  </a:tcPr>
                </a:tc>
                <a:tc>
                  <a:txBody>
                    <a:bodyPr/>
                    <a:lstStyle/>
                    <a:p>
                      <a:pPr marL="171450" indent="-171450">
                        <a:spcAft>
                          <a:spcPts val="0"/>
                        </a:spcAft>
                        <a:buFont typeface="Arial" charset="0"/>
                        <a:buChar char="•"/>
                      </a:pPr>
                      <a:r>
                        <a:rPr lang="en-GB" sz="1400" b="0" i="0" u="none" strike="noStrike" kern="1200" dirty="0">
                          <a:solidFill>
                            <a:srgbClr val="003679"/>
                          </a:solidFill>
                          <a:effectLst/>
                          <a:latin typeface="Arial" panose="020B0604020202020204" pitchFamily="34" charset="0"/>
                          <a:ea typeface="Times" charset="0"/>
                          <a:cs typeface="Arial" panose="020B0604020202020204" pitchFamily="34" charset="0"/>
                        </a:rPr>
                        <a:t>Assessments of “</a:t>
                      </a:r>
                      <a:r>
                        <a:rPr lang="en-GB" sz="1400" b="1" i="0" u="none" strike="noStrike" kern="1200" dirty="0">
                          <a:solidFill>
                            <a:srgbClr val="003679"/>
                          </a:solidFill>
                          <a:effectLst/>
                          <a:latin typeface="Arial" panose="020B0604020202020204" pitchFamily="34" charset="0"/>
                          <a:ea typeface="Times" charset="0"/>
                          <a:cs typeface="Arial" panose="020B0604020202020204" pitchFamily="34" charset="0"/>
                        </a:rPr>
                        <a:t>good environment status</a:t>
                      </a:r>
                      <a:r>
                        <a:rPr lang="en-GB" sz="1400" b="0" i="0" u="none" strike="noStrike" kern="1200" dirty="0">
                          <a:solidFill>
                            <a:srgbClr val="003679"/>
                          </a:solidFill>
                          <a:effectLst/>
                          <a:latin typeface="Arial" panose="020B0604020202020204" pitchFamily="34" charset="0"/>
                          <a:ea typeface="Times" charset="0"/>
                          <a:cs typeface="Arial" panose="020B0604020202020204" pitchFamily="34" charset="0"/>
                        </a:rPr>
                        <a:t>” limits  for the direct and indirect eutrophication indicators in the Black Sea.</a:t>
                      </a:r>
                    </a:p>
                    <a:p>
                      <a:pPr marL="171450" indent="-171450">
                        <a:spcAft>
                          <a:spcPts val="0"/>
                        </a:spcAft>
                        <a:buFont typeface="Arial" charset="0"/>
                        <a:buChar char="•"/>
                      </a:pPr>
                      <a:r>
                        <a:rPr lang="en-GB" sz="1400" b="0" i="0" u="none" strike="noStrike" kern="1200" dirty="0">
                          <a:solidFill>
                            <a:srgbClr val="003679"/>
                          </a:solidFill>
                          <a:effectLst/>
                          <a:latin typeface="Arial" panose="020B0604020202020204" pitchFamily="34" charset="0"/>
                          <a:ea typeface="Times" charset="0"/>
                          <a:cs typeface="Arial" panose="020B0604020202020204" pitchFamily="34" charset="0"/>
                        </a:rPr>
                        <a:t>Determination of reachable reference ecological conditions of  the BS must based on limited historical, new  observations and model simulations</a:t>
                      </a:r>
                    </a:p>
                    <a:p>
                      <a:pPr marL="171450" indent="-171450">
                        <a:spcAft>
                          <a:spcPts val="0"/>
                        </a:spcAft>
                        <a:buFont typeface="Arial" charset="0"/>
                        <a:buChar char="•"/>
                      </a:pPr>
                      <a:r>
                        <a:rPr lang="en-GB" sz="1400" b="0" i="0" u="none" strike="noStrike" kern="1200" dirty="0">
                          <a:solidFill>
                            <a:srgbClr val="003679"/>
                          </a:solidFill>
                          <a:effectLst/>
                          <a:latin typeface="Arial" panose="020B0604020202020204" pitchFamily="34" charset="0"/>
                          <a:ea typeface="Times" charset="0"/>
                          <a:cs typeface="Arial" panose="020B0604020202020204" pitchFamily="34" charset="0"/>
                        </a:rPr>
                        <a:t>Total nutrient inputs, their major sources.</a:t>
                      </a:r>
                    </a:p>
                    <a:p>
                      <a:pPr marL="171450" indent="-171450">
                        <a:spcAft>
                          <a:spcPts val="0"/>
                        </a:spcAft>
                        <a:buFont typeface="Arial" charset="0"/>
                        <a:buChar char="•"/>
                      </a:pPr>
                      <a:r>
                        <a:rPr lang="en-GB" sz="1400" b="1" i="0" u="none" strike="noStrike" kern="1200" dirty="0">
                          <a:solidFill>
                            <a:srgbClr val="003679"/>
                          </a:solidFill>
                          <a:effectLst/>
                          <a:latin typeface="Arial" panose="020B0604020202020204" pitchFamily="34" charset="0"/>
                          <a:ea typeface="Times" charset="0"/>
                          <a:cs typeface="Arial" panose="020B0604020202020204" pitchFamily="34" charset="0"/>
                        </a:rPr>
                        <a:t>Novel tools </a:t>
                      </a:r>
                      <a:r>
                        <a:rPr lang="en-GB" sz="1400" b="0" i="0" u="none" strike="noStrike" kern="1200" dirty="0">
                          <a:solidFill>
                            <a:srgbClr val="003679"/>
                          </a:solidFill>
                          <a:effectLst/>
                          <a:latin typeface="Arial" panose="020B0604020202020204" pitchFamily="34" charset="0"/>
                          <a:ea typeface="Times" charset="0"/>
                          <a:cs typeface="Arial" panose="020B0604020202020204" pitchFamily="34" charset="0"/>
                        </a:rPr>
                        <a:t>are needed to asses basin wide natural and human-induced nutrient and organic matter inputs  to BS. This tool must be coupled to the Black Sea ecosystem models for the estimation of tolerable GES targets in the Black Sea    </a:t>
                      </a:r>
                    </a:p>
                    <a:p>
                      <a:pPr marL="171450" indent="-171450">
                        <a:spcAft>
                          <a:spcPts val="0"/>
                        </a:spcAft>
                        <a:buFont typeface="Arial" charset="0"/>
                        <a:buChar char="•"/>
                      </a:pPr>
                      <a:r>
                        <a:rPr lang="en-GB" sz="1400" b="0" i="0" u="none" strike="noStrike" kern="1200" dirty="0">
                          <a:solidFill>
                            <a:srgbClr val="003679"/>
                          </a:solidFill>
                          <a:effectLst/>
                          <a:latin typeface="Arial" panose="020B0604020202020204" pitchFamily="34" charset="0"/>
                          <a:ea typeface="Times" charset="0"/>
                          <a:cs typeface="Arial" panose="020B0604020202020204" pitchFamily="34" charset="0"/>
                        </a:rPr>
                        <a:t>Impact Assessment of  of enhanced nutrient inputs and changes in N/P/Si ratios in the inputs and surface waters on both chemical and major biological properties of BS and also on the BS commercial fisheries feeding on diatom consuming food-web. </a:t>
                      </a:r>
                    </a:p>
                  </a:txBody>
                  <a:tcPr marL="68580" marR="68580" marT="0" marB="0" anchor="ctr">
                    <a:solidFill>
                      <a:srgbClr val="E1E8F1"/>
                    </a:solidFill>
                  </a:tcPr>
                </a:tc>
                <a:extLst>
                  <a:ext uri="{0D108BD9-81ED-4DB2-BD59-A6C34878D82A}">
                    <a16:rowId xmlns:a16="http://schemas.microsoft.com/office/drawing/2014/main" val="10001"/>
                  </a:ext>
                </a:extLst>
              </a:tr>
              <a:tr h="328089">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en-GB" sz="1200" b="1" i="0" u="none" strike="noStrike" kern="1200" noProof="0" dirty="0">
                        <a:solidFill>
                          <a:srgbClr val="003679"/>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endParaRPr lang="en-GB" sz="1200" u="none" strike="noStrike" kern="1200" noProof="0" dirty="0">
                        <a:solidFill>
                          <a:srgbClr val="003679"/>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5740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a:pPr>
            <a:r>
              <a:rPr lang="tr-TR" sz="3200" dirty="0">
                <a:latin typeface="Arial" panose="020B0604020202020204" pitchFamily="34" charset="0"/>
                <a:ea typeface="Britannic Bold" charset="0"/>
                <a:cs typeface="Arial" panose="020B0604020202020204" pitchFamily="34" charset="0"/>
              </a:rPr>
              <a:t>The matrix of marine research projects</a:t>
            </a:r>
          </a:p>
          <a:p>
            <a:pPr marL="514350" indent="-514350">
              <a:buFont typeface="+mj-lt"/>
              <a:buAutoNum type="arabicPeriod"/>
            </a:pPr>
            <a:r>
              <a:rPr lang="en-GB" sz="3200" dirty="0">
                <a:solidFill>
                  <a:schemeClr val="bg1">
                    <a:lumMod val="75000"/>
                  </a:schemeClr>
                </a:solidFill>
                <a:latin typeface="Arial" panose="020B0604020202020204" pitchFamily="34" charset="0"/>
                <a:ea typeface="Britannic Bold" charset="0"/>
                <a:cs typeface="Arial" panose="020B0604020202020204" pitchFamily="34" charset="0"/>
              </a:rPr>
              <a:t>Matrix A. Analysing gaps and research &amp; innovation opportunities providing the necessary justification/drivers</a:t>
            </a:r>
          </a:p>
          <a:p>
            <a:pPr marL="514350" indent="-514350">
              <a:buFont typeface="+mj-lt"/>
              <a:buAutoNum type="arabicPeriod"/>
            </a:pPr>
            <a:r>
              <a:rPr lang="en-GB" sz="3200" dirty="0">
                <a:solidFill>
                  <a:schemeClr val="bg1">
                    <a:lumMod val="75000"/>
                  </a:schemeClr>
                </a:solidFill>
                <a:latin typeface="Arial" panose="020B0604020202020204" pitchFamily="34" charset="0"/>
                <a:ea typeface="Britannic Bold" charset="0"/>
                <a:cs typeface="Arial" panose="020B0604020202020204" pitchFamily="34" charset="0"/>
              </a:rPr>
              <a:t>Matrix B. Regional and national boundary framework conditions</a:t>
            </a:r>
          </a:p>
          <a:p>
            <a:pPr marL="514350" indent="-514350">
              <a:buFont typeface="+mj-lt"/>
              <a:buAutoNum type="arabicPeriod"/>
            </a:pPr>
            <a:r>
              <a:rPr lang="en-GB" sz="3200" dirty="0">
                <a:solidFill>
                  <a:schemeClr val="bg1">
                    <a:lumMod val="75000"/>
                  </a:schemeClr>
                </a:solidFill>
                <a:latin typeface="Arial" panose="020B0604020202020204" pitchFamily="34" charset="0"/>
                <a:ea typeface="Britannic Bold" charset="0"/>
                <a:cs typeface="Arial" panose="020B0604020202020204" pitchFamily="34" charset="0"/>
              </a:rPr>
              <a:t>Roadmap to new SRIA for the Black Sea</a:t>
            </a:r>
            <a:endParaRPr lang="tr-TR" sz="3200" dirty="0">
              <a:solidFill>
                <a:schemeClr val="bg1">
                  <a:lumMod val="75000"/>
                </a:schemeClr>
              </a:solidFill>
              <a:latin typeface="Arial" panose="020B0604020202020204" pitchFamily="34" charset="0"/>
              <a:ea typeface="Britannic Bold"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6" name="Dikdörtgen 8">
            <a:extLst>
              <a:ext uri="{FF2B5EF4-FFF2-40B4-BE49-F238E27FC236}">
                <a16:creationId xmlns:a16="http://schemas.microsoft.com/office/drawing/2014/main" id="{CEE762D5-4CAD-4FE4-8FAA-483F2A0BD89F}"/>
              </a:ext>
            </a:extLst>
          </p:cNvPr>
          <p:cNvSpPr/>
          <p:nvPr/>
        </p:nvSpPr>
        <p:spPr>
          <a:xfrm>
            <a:off x="1467352" y="511254"/>
            <a:ext cx="6169742" cy="1107996"/>
          </a:xfrm>
          <a:prstGeom prst="rect">
            <a:avLst/>
          </a:prstGeom>
        </p:spPr>
        <p:txBody>
          <a:bodyPr wrap="square">
            <a:spAutoFit/>
          </a:bodyPr>
          <a:lstStyle/>
          <a:p>
            <a:pPr algn="ctr"/>
            <a:r>
              <a:rPr lang="tr-TR" sz="2200" b="1" dirty="0">
                <a:latin typeface="Arial" panose="020B0604020202020204" pitchFamily="34" charset="0"/>
                <a:ea typeface="Britannic Bold" charset="0"/>
                <a:cs typeface="Arial" panose="020B0604020202020204" pitchFamily="34" charset="0"/>
              </a:rPr>
              <a:t>3</a:t>
            </a:r>
            <a:r>
              <a:rPr lang="tr-TR" sz="2200" b="1" baseline="30000" dirty="0">
                <a:latin typeface="Arial" panose="020B0604020202020204" pitchFamily="34" charset="0"/>
                <a:ea typeface="Britannic Bold" charset="0"/>
                <a:cs typeface="Arial" panose="020B0604020202020204" pitchFamily="34" charset="0"/>
              </a:rPr>
              <a:t>rd</a:t>
            </a:r>
            <a:r>
              <a:rPr lang="tr-TR" sz="2200" b="1" dirty="0">
                <a:latin typeface="Arial" panose="020B0604020202020204" pitchFamily="34" charset="0"/>
                <a:ea typeface="Britannic Bold" charset="0"/>
                <a:cs typeface="Arial" panose="020B0604020202020204" pitchFamily="34" charset="0"/>
              </a:rPr>
              <a:t> meeting for developing a Blue Growth Initiative for Research and Innovation in the Black Sea </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976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274852" y="267138"/>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atin typeface="Arial" panose="020B0604020202020204" pitchFamily="34" charset="0"/>
              <a:cs typeface="Arial" panose="020B0604020202020204" pitchFamily="34" charset="0"/>
            </a:endParaRPr>
          </a:p>
        </p:txBody>
      </p:sp>
      <p:sp>
        <p:nvSpPr>
          <p:cNvPr id="11" name="Title 1"/>
          <p:cNvSpPr txBox="1">
            <a:spLocks/>
          </p:cNvSpPr>
          <p:nvPr/>
        </p:nvSpPr>
        <p:spPr>
          <a:xfrm>
            <a:off x="277581" y="267138"/>
            <a:ext cx="8222475"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365004" y="808288"/>
            <a:ext cx="4329107"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9. </a:t>
            </a:r>
            <a:r>
              <a:rPr lang="tr-TR" sz="1600" b="1" dirty="0" err="1">
                <a:solidFill>
                  <a:srgbClr val="C00000"/>
                </a:solidFill>
                <a:latin typeface="Arial" panose="020B0604020202020204" pitchFamily="34" charset="0"/>
                <a:ea typeface="Britannic Bold" charset="0"/>
                <a:cs typeface="Arial" panose="020B0604020202020204" pitchFamily="34" charset="0"/>
              </a:rPr>
              <a:t>Interconnections</a:t>
            </a:r>
            <a:r>
              <a:rPr lang="tr-TR" sz="1600" b="1" dirty="0">
                <a:solidFill>
                  <a:srgbClr val="C00000"/>
                </a:solidFill>
                <a:latin typeface="Arial" panose="020B0604020202020204" pitchFamily="34" charset="0"/>
                <a:ea typeface="Britannic Bold" charset="0"/>
                <a:cs typeface="Arial" panose="020B0604020202020204" pitchFamily="34" charset="0"/>
              </a:rPr>
              <a:t> of </a:t>
            </a:r>
            <a:r>
              <a:rPr lang="tr-TR" sz="1600" b="1" dirty="0" err="1">
                <a:solidFill>
                  <a:srgbClr val="C00000"/>
                </a:solidFill>
                <a:latin typeface="Arial" panose="020B0604020202020204" pitchFamily="34" charset="0"/>
                <a:ea typeface="Britannic Bold" charset="0"/>
                <a:cs typeface="Arial" panose="020B0604020202020204" pitchFamily="34" charset="0"/>
              </a:rPr>
              <a:t>Basins</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3884388967"/>
              </p:ext>
            </p:extLst>
          </p:nvPr>
        </p:nvGraphicFramePr>
        <p:xfrm>
          <a:off x="365004" y="1766842"/>
          <a:ext cx="8135052" cy="4126324"/>
        </p:xfrm>
        <a:graphic>
          <a:graphicData uri="http://schemas.openxmlformats.org/drawingml/2006/table">
            <a:tbl>
              <a:tblPr>
                <a:tableStyleId>{5C22544A-7EE6-4342-B048-85BDC9FD1C3A}</a:tableStyleId>
              </a:tblPr>
              <a:tblGrid>
                <a:gridCol w="4482235">
                  <a:extLst>
                    <a:ext uri="{9D8B030D-6E8A-4147-A177-3AD203B41FA5}">
                      <a16:colId xmlns:a16="http://schemas.microsoft.com/office/drawing/2014/main" val="20000"/>
                    </a:ext>
                  </a:extLst>
                </a:gridCol>
                <a:gridCol w="3652817">
                  <a:extLst>
                    <a:ext uri="{9D8B030D-6E8A-4147-A177-3AD203B41FA5}">
                      <a16:colId xmlns:a16="http://schemas.microsoft.com/office/drawing/2014/main" val="20001"/>
                    </a:ext>
                  </a:extLst>
                </a:gridCol>
              </a:tblGrid>
              <a:tr h="393213">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163323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Long-term changes in the nutrient and TOC contents of  NW shelf waters reaching the </a:t>
                      </a:r>
                      <a:r>
                        <a:rPr lang="en-GB" sz="1400" b="0" i="0" u="none" strike="noStrike" noProof="0" dirty="0" err="1">
                          <a:solidFill>
                            <a:schemeClr val="tx1"/>
                          </a:solidFill>
                          <a:effectLst/>
                          <a:latin typeface="Arial" panose="020B0604020202020204" pitchFamily="34" charset="0"/>
                          <a:ea typeface="Times" charset="0"/>
                          <a:cs typeface="Arial" panose="020B0604020202020204" pitchFamily="34" charset="0"/>
                        </a:rPr>
                        <a:t>Bosphorus</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 region and flowing into the Marmara basin</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For the Marmara Region </a:t>
                      </a:r>
                      <a:r>
                        <a:rPr lang="en-GB" sz="1400" b="0" i="0" u="none" strike="noStrike" kern="1200" dirty="0" err="1">
                          <a:solidFill>
                            <a:schemeClr val="tx1"/>
                          </a:solidFill>
                          <a:effectLst/>
                          <a:latin typeface="Arial" panose="020B0604020202020204" pitchFamily="34" charset="0"/>
                          <a:ea typeface="Times" charset="0"/>
                          <a:cs typeface="Arial" panose="020B0604020202020204" pitchFamily="34" charset="0"/>
                        </a:rPr>
                        <a:t>Envionmental</a:t>
                      </a: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 Management, seasonal and annual variability in the </a:t>
                      </a:r>
                      <a:r>
                        <a:rPr lang="en-GB" sz="1400" b="0" i="0" u="none" strike="noStrike" kern="1200" dirty="0" err="1">
                          <a:solidFill>
                            <a:schemeClr val="tx1"/>
                          </a:solidFill>
                          <a:effectLst/>
                          <a:latin typeface="Arial" panose="020B0604020202020204" pitchFamily="34" charset="0"/>
                          <a:ea typeface="Times" charset="0"/>
                          <a:cs typeface="Arial" panose="020B0604020202020204" pitchFamily="34" charset="0"/>
                        </a:rPr>
                        <a:t>organic+inorganic</a:t>
                      </a: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 nutrient loads of western BS inflow to the Marmara Sea is needed, together with their temporal variations in their major sources (mainly the Danube) </a:t>
                      </a:r>
                    </a:p>
                  </a:txBody>
                  <a:tcPr marL="68580" marR="68580" marT="0" marB="0" anchor="ctr">
                    <a:solidFill>
                      <a:srgbClr val="E1E8F1"/>
                    </a:solidFill>
                  </a:tcPr>
                </a:tc>
                <a:extLst>
                  <a:ext uri="{0D108BD9-81ED-4DB2-BD59-A6C34878D82A}">
                    <a16:rowId xmlns:a16="http://schemas.microsoft.com/office/drawing/2014/main" val="10001"/>
                  </a:ext>
                </a:extLst>
              </a:tr>
              <a:tr h="2099875">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Knowledge on connection of the Black Sea with the Mediterranean via the </a:t>
                      </a:r>
                      <a:r>
                        <a:rPr lang="en-GB" sz="1400" b="0" i="0" u="none" strike="noStrike" kern="1200" noProof="0" dirty="0" err="1">
                          <a:solidFill>
                            <a:schemeClr val="tx1"/>
                          </a:solidFill>
                          <a:effectLst/>
                          <a:latin typeface="Arial" panose="020B0604020202020204" pitchFamily="34" charset="0"/>
                          <a:ea typeface="Times" charset="0"/>
                          <a:cs typeface="Arial" panose="020B0604020202020204" pitchFamily="34" charset="0"/>
                        </a:rPr>
                        <a:t>Bosphorus</a:t>
                      </a: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 Channel and with Azov Sea is limited</a:t>
                      </a: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r>
                        <a:rPr lang="en-GB" sz="1400" b="0" u="none" strike="noStrike" kern="1200" noProof="0" dirty="0" err="1">
                          <a:solidFill>
                            <a:schemeClr val="tx1"/>
                          </a:solidFill>
                          <a:effectLst/>
                          <a:latin typeface="Arial" panose="020B0604020202020204" pitchFamily="34" charset="0"/>
                          <a:ea typeface="Times" charset="0"/>
                          <a:cs typeface="Arial" panose="020B0604020202020204" pitchFamily="34" charset="0"/>
                        </a:rPr>
                        <a:t>Salination</a:t>
                      </a: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 and enhancing stratification in the Black Sea mean lower vertical mixing and limited oxygen penetrating to deeper water. This phenomena results with shallower </a:t>
                      </a:r>
                      <a:r>
                        <a:rPr lang="en-GB" sz="1400" b="0" u="none" strike="noStrike" kern="1200" noProof="0" dirty="0" err="1">
                          <a:solidFill>
                            <a:schemeClr val="tx1"/>
                          </a:solidFill>
                          <a:effectLst/>
                          <a:latin typeface="Arial" panose="020B0604020202020204" pitchFamily="34" charset="0"/>
                          <a:ea typeface="Times" charset="0"/>
                          <a:cs typeface="Arial" panose="020B0604020202020204" pitchFamily="34" charset="0"/>
                        </a:rPr>
                        <a:t>oxic</a:t>
                      </a: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 surface waters limiting oxygen depended organisms in it. </a:t>
                      </a:r>
                      <a:r>
                        <a:rPr lang="en-GB" sz="1400" b="0" u="none" strike="noStrike" kern="1200" noProof="0" dirty="0" err="1">
                          <a:solidFill>
                            <a:schemeClr val="tx1"/>
                          </a:solidFill>
                          <a:effectLst/>
                          <a:latin typeface="Arial" panose="020B0604020202020204" pitchFamily="34" charset="0"/>
                          <a:ea typeface="Times" charset="0"/>
                          <a:cs typeface="Arial" panose="020B0604020202020204" pitchFamily="34" charset="0"/>
                        </a:rPr>
                        <a:t>Salination</a:t>
                      </a: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 and enhancing stratification in the Black Sea due to saline water income from the Mediterranean Sea should be studied</a:t>
                      </a:r>
                    </a:p>
                  </a:txBody>
                  <a:tcPr marL="0" marR="0" marT="0" marB="0" anchor="ctr">
                    <a:solidFill>
                      <a:srgbClr val="E1E8F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85424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937076"/>
            <a:ext cx="8391645" cy="562958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380612" y="395926"/>
            <a:ext cx="8351264"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447036" y="937076"/>
            <a:ext cx="4493699"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10. Marine </a:t>
            </a:r>
            <a:r>
              <a:rPr lang="tr-TR" sz="1600" b="1" dirty="0" err="1">
                <a:solidFill>
                  <a:srgbClr val="C00000"/>
                </a:solidFill>
                <a:latin typeface="Arial" panose="020B0604020202020204" pitchFamily="34" charset="0"/>
                <a:ea typeface="Britannic Bold" charset="0"/>
                <a:cs typeface="Arial" panose="020B0604020202020204" pitchFamily="34" charset="0"/>
              </a:rPr>
              <a:t>Ecosystem</a:t>
            </a:r>
            <a:r>
              <a:rPr lang="tr-TR" sz="1600" b="1" dirty="0">
                <a:solidFill>
                  <a:srgbClr val="C00000"/>
                </a:solidFill>
                <a:latin typeface="Arial" panose="020B0604020202020204" pitchFamily="34" charset="0"/>
                <a:ea typeface="Britannic Bold" charset="0"/>
                <a:cs typeface="Arial" panose="020B0604020202020204" pitchFamily="34" charset="0"/>
              </a:rPr>
              <a:t> Services</a:t>
            </a:r>
          </a:p>
        </p:txBody>
      </p:sp>
      <p:graphicFrame>
        <p:nvGraphicFramePr>
          <p:cNvPr id="7" name="Tablo 6"/>
          <p:cNvGraphicFramePr>
            <a:graphicFrameLocks noGrp="1"/>
          </p:cNvGraphicFramePr>
          <p:nvPr>
            <p:extLst>
              <p:ext uri="{D42A27DB-BD31-4B8C-83A1-F6EECF244321}">
                <p14:modId xmlns:p14="http://schemas.microsoft.com/office/powerpoint/2010/main" val="2134261440"/>
              </p:ext>
            </p:extLst>
          </p:nvPr>
        </p:nvGraphicFramePr>
        <p:xfrm>
          <a:off x="447036" y="2030459"/>
          <a:ext cx="8130294" cy="1665777"/>
        </p:xfrm>
        <a:graphic>
          <a:graphicData uri="http://schemas.openxmlformats.org/drawingml/2006/table">
            <a:tbl>
              <a:tblPr>
                <a:tableStyleId>{5C22544A-7EE6-4342-B048-85BDC9FD1C3A}</a:tableStyleId>
              </a:tblPr>
              <a:tblGrid>
                <a:gridCol w="4479613">
                  <a:extLst>
                    <a:ext uri="{9D8B030D-6E8A-4147-A177-3AD203B41FA5}">
                      <a16:colId xmlns:a16="http://schemas.microsoft.com/office/drawing/2014/main" val="20000"/>
                    </a:ext>
                  </a:extLst>
                </a:gridCol>
                <a:gridCol w="3650681">
                  <a:extLst>
                    <a:ext uri="{9D8B030D-6E8A-4147-A177-3AD203B41FA5}">
                      <a16:colId xmlns:a16="http://schemas.microsoft.com/office/drawing/2014/main" val="20001"/>
                    </a:ext>
                  </a:extLst>
                </a:gridCol>
              </a:tblGrid>
              <a:tr h="362934">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939909">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Limited knowledge on the ecosystem services of the Black Sea</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R&amp;I needed</a:t>
                      </a:r>
                      <a:r>
                        <a:rPr lang="en-GB" sz="1400" b="0" i="0" u="none" strike="noStrike" kern="1200" baseline="0" dirty="0">
                          <a:solidFill>
                            <a:schemeClr val="tx1"/>
                          </a:solidFill>
                          <a:effectLst/>
                          <a:latin typeface="Arial" panose="020B0604020202020204" pitchFamily="34" charset="0"/>
                          <a:ea typeface="Times" charset="0"/>
                          <a:cs typeface="Arial" panose="020B0604020202020204" pitchFamily="34" charset="0"/>
                        </a:rPr>
                        <a:t> to </a:t>
                      </a: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discover, protect and value</a:t>
                      </a:r>
                      <a:r>
                        <a:rPr lang="en-GB" sz="1400" b="0" i="0"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 the</a:t>
                      </a: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 ecosystem services of the Black Sea</a:t>
                      </a:r>
                    </a:p>
                  </a:txBody>
                  <a:tcPr marL="68580" marR="68580" marT="0" marB="0" anchor="ctr">
                    <a:solidFill>
                      <a:srgbClr val="E1E8F1"/>
                    </a:solidFill>
                  </a:tcPr>
                </a:tc>
                <a:extLst>
                  <a:ext uri="{0D108BD9-81ED-4DB2-BD59-A6C34878D82A}">
                    <a16:rowId xmlns:a16="http://schemas.microsoft.com/office/drawing/2014/main" val="10001"/>
                  </a:ext>
                </a:extLst>
              </a:tr>
              <a:tr h="362934">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en-GB" sz="1200" b="1" i="0"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endParaRPr lang="en-GB" sz="1200" b="1"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4025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447036" y="436825"/>
            <a:ext cx="7886700"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dirty="0">
                <a:latin typeface="Arial" panose="020B0604020202020204" pitchFamily="34" charset="0"/>
                <a:ea typeface="Britannic Bold" charset="0"/>
                <a:cs typeface="Arial" panose="020B0604020202020204" pitchFamily="34" charset="0"/>
              </a:rPr>
              <a:t>Matrix A. Analysing gaps and research &amp; innovation opportunities</a:t>
            </a:r>
            <a:endParaRPr lang="en-GB" sz="2000" b="1" dirty="0">
              <a:latin typeface="Arial" panose="020B0604020202020204" pitchFamily="34" charset="0"/>
              <a:ea typeface="Britannic Bold" charset="0"/>
              <a:cs typeface="Arial" panose="020B0604020202020204" pitchFamily="34" charset="0"/>
            </a:endParaRPr>
          </a:p>
        </p:txBody>
      </p:sp>
      <p:sp>
        <p:nvSpPr>
          <p:cNvPr id="4" name="Dikdörtgen 3"/>
          <p:cNvSpPr/>
          <p:nvPr/>
        </p:nvSpPr>
        <p:spPr>
          <a:xfrm>
            <a:off x="447036" y="1068725"/>
            <a:ext cx="4493699"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11. Marine </a:t>
            </a:r>
            <a:r>
              <a:rPr lang="tr-TR" sz="1600" b="1" dirty="0" err="1">
                <a:solidFill>
                  <a:srgbClr val="C00000"/>
                </a:solidFill>
                <a:latin typeface="Arial" panose="020B0604020202020204" pitchFamily="34" charset="0"/>
                <a:ea typeface="Britannic Bold" charset="0"/>
                <a:cs typeface="Arial" panose="020B0604020202020204" pitchFamily="34" charset="0"/>
              </a:rPr>
              <a:t>Pollution</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and</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Litter</a:t>
            </a:r>
            <a:r>
              <a:rPr lang="tr-TR" sz="1600" b="1" dirty="0">
                <a:solidFill>
                  <a:srgbClr val="C00000"/>
                </a:solidFill>
                <a:latin typeface="Arial" panose="020B0604020202020204" pitchFamily="34" charset="0"/>
                <a:ea typeface="Britannic Bold" charset="0"/>
                <a:cs typeface="Arial" panose="020B0604020202020204" pitchFamily="34" charset="0"/>
              </a:rPr>
              <a:t> </a:t>
            </a:r>
          </a:p>
        </p:txBody>
      </p:sp>
      <p:graphicFrame>
        <p:nvGraphicFramePr>
          <p:cNvPr id="7" name="Tablo 6"/>
          <p:cNvGraphicFramePr>
            <a:graphicFrameLocks noGrp="1"/>
          </p:cNvGraphicFramePr>
          <p:nvPr>
            <p:extLst>
              <p:ext uri="{D42A27DB-BD31-4B8C-83A1-F6EECF244321}">
                <p14:modId xmlns:p14="http://schemas.microsoft.com/office/powerpoint/2010/main" val="601004688"/>
              </p:ext>
            </p:extLst>
          </p:nvPr>
        </p:nvGraphicFramePr>
        <p:xfrm>
          <a:off x="447036" y="1622737"/>
          <a:ext cx="8040141" cy="4204050"/>
        </p:xfrm>
        <a:graphic>
          <a:graphicData uri="http://schemas.openxmlformats.org/drawingml/2006/table">
            <a:tbl>
              <a:tblPr>
                <a:tableStyleId>{5C22544A-7EE6-4342-B048-85BDC9FD1C3A}</a:tableStyleId>
              </a:tblPr>
              <a:tblGrid>
                <a:gridCol w="4429941">
                  <a:extLst>
                    <a:ext uri="{9D8B030D-6E8A-4147-A177-3AD203B41FA5}">
                      <a16:colId xmlns:a16="http://schemas.microsoft.com/office/drawing/2014/main" val="20000"/>
                    </a:ext>
                  </a:extLst>
                </a:gridCol>
                <a:gridCol w="3610200">
                  <a:extLst>
                    <a:ext uri="{9D8B030D-6E8A-4147-A177-3AD203B41FA5}">
                      <a16:colId xmlns:a16="http://schemas.microsoft.com/office/drawing/2014/main" val="20001"/>
                    </a:ext>
                  </a:extLst>
                </a:gridCol>
              </a:tblGrid>
              <a:tr h="320253">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1960727">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1" i="0" u="none" strike="noStrike" noProof="0" dirty="0">
                          <a:solidFill>
                            <a:schemeClr val="tx1"/>
                          </a:solidFill>
                          <a:effectLst/>
                          <a:latin typeface="Arial" panose="020B0604020202020204" pitchFamily="34" charset="0"/>
                          <a:ea typeface="Times" charset="0"/>
                          <a:cs typeface="Arial" panose="020B0604020202020204" pitchFamily="34" charset="0"/>
                        </a:rPr>
                        <a:t>Common methodology </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for analysis for marine monitoring is lack in regional level in BS. Significant legal, politic and technical gaps in marine litter management in coastal areas. Monitoring of dangerous substances  and measures taken for those substances are very limited in BS region and shall be harmonized. The pollutant loads sourced from point and diffused sources are not defined regularly. </a:t>
                      </a:r>
                    </a:p>
                  </a:txBody>
                  <a:tcPr marL="0" marR="0" marT="0" marB="0" anchor="ctr">
                    <a:solidFill>
                      <a:srgbClr val="E1E8F1"/>
                    </a:solidFill>
                  </a:tcPr>
                </a:tc>
                <a:tc rowSpan="2">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Pollution from modern technologies </a:t>
                      </a:r>
                      <a:r>
                        <a:rPr lang="en-GB" sz="1400" b="0" i="0" u="none" strike="noStrike" kern="1200" dirty="0" err="1">
                          <a:solidFill>
                            <a:schemeClr val="tx1"/>
                          </a:solidFill>
                          <a:effectLst/>
                          <a:latin typeface="Arial" panose="020B0604020202020204" pitchFamily="34" charset="0"/>
                          <a:ea typeface="Times" charset="0"/>
                          <a:cs typeface="Arial" panose="020B0604020202020204" pitchFamily="34" charset="0"/>
                        </a:rPr>
                        <a:t>eg</a:t>
                      </a: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 plastics, pharmaceuticals, </a:t>
                      </a:r>
                      <a:r>
                        <a:rPr lang="en-GB" sz="1400" b="0" i="0" u="none" strike="noStrike" kern="1200" dirty="0" err="1">
                          <a:solidFill>
                            <a:schemeClr val="tx1"/>
                          </a:solidFill>
                          <a:effectLst/>
                          <a:latin typeface="Arial" panose="020B0604020202020204" pitchFamily="34" charset="0"/>
                          <a:ea typeface="Times" charset="0"/>
                          <a:cs typeface="Arial" panose="020B0604020202020204" pitchFamily="34" charset="0"/>
                        </a:rPr>
                        <a:t>nanopollutants</a:t>
                      </a: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 noise, e-wastes etc., and their effects on the marine environment </a:t>
                      </a:r>
                    </a:p>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Investigation on marine litter pollution and dangerous substances and definition of measures necessary for protection of BS are strictly required in the region.  To evaluate existing pressures and effectiveness of the measures taken, pollutant loads shall be monitored regularly. </a:t>
                      </a:r>
                    </a:p>
                  </a:txBody>
                  <a:tcPr marL="68580" marR="68580" marT="0" marB="0" anchor="ctr">
                    <a:solidFill>
                      <a:srgbClr val="E1E8F1"/>
                    </a:solidFill>
                  </a:tcPr>
                </a:tc>
                <a:extLst>
                  <a:ext uri="{0D108BD9-81ED-4DB2-BD59-A6C34878D82A}">
                    <a16:rowId xmlns:a16="http://schemas.microsoft.com/office/drawing/2014/main" val="10001"/>
                  </a:ext>
                </a:extLst>
              </a:tr>
              <a:tr h="949241">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1" i="0" u="none" strike="noStrike" noProof="0" dirty="0">
                          <a:solidFill>
                            <a:schemeClr val="tx1"/>
                          </a:solidFill>
                          <a:effectLst/>
                          <a:latin typeface="Arial" panose="020B0604020202020204" pitchFamily="34" charset="0"/>
                          <a:ea typeface="Times" charset="0"/>
                          <a:cs typeface="Arial" panose="020B0604020202020204" pitchFamily="34" charset="0"/>
                        </a:rPr>
                        <a:t>Impacts and biological effects of pollutants </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are scarce. This requires experiments in a broad spectrum of organisms. </a:t>
                      </a:r>
                    </a:p>
                  </a:txBody>
                  <a:tcPr marL="0" marR="0" marT="0" marB="0" anchor="ctr">
                    <a:solidFill>
                      <a:srgbClr val="E1E8F1"/>
                    </a:solidFill>
                  </a:tcPr>
                </a:tc>
                <a:tc vMerge="1">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en-GB" sz="1200" b="1" i="0" u="none" strike="noStrike" kern="1200" dirty="0">
                        <a:solidFill>
                          <a:srgbClr val="003679"/>
                        </a:solidFill>
                        <a:effectLst/>
                        <a:latin typeface="Times" charset="0"/>
                        <a:ea typeface="Times" charset="0"/>
                        <a:cs typeface="Times" charset="0"/>
                      </a:endParaRPr>
                    </a:p>
                  </a:txBody>
                  <a:tcPr marL="68580" marR="68580" marT="0" marB="0" anchor="ctr">
                    <a:solidFill>
                      <a:srgbClr val="E1E8F1"/>
                    </a:solidFill>
                  </a:tcPr>
                </a:tc>
                <a:extLst>
                  <a:ext uri="{0D108BD9-81ED-4DB2-BD59-A6C34878D82A}">
                    <a16:rowId xmlns:a16="http://schemas.microsoft.com/office/drawing/2014/main" val="10002"/>
                  </a:ext>
                </a:extLst>
              </a:tr>
              <a:tr h="65357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There is </a:t>
                      </a:r>
                      <a:r>
                        <a:rPr lang="en-GB" sz="1400" b="1" i="0" u="none" strike="noStrike" kern="1200" noProof="0" dirty="0">
                          <a:solidFill>
                            <a:schemeClr val="tx1"/>
                          </a:solidFill>
                          <a:effectLst/>
                          <a:latin typeface="Arial" panose="020B0604020202020204" pitchFamily="34" charset="0"/>
                          <a:ea typeface="Times" charset="0"/>
                          <a:cs typeface="Arial" panose="020B0604020202020204" pitchFamily="34" charset="0"/>
                        </a:rPr>
                        <a:t>lack of capacity </a:t>
                      </a: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(human expertise and equipment) for pollutants and marine litter analysis (especially </a:t>
                      </a:r>
                      <a:r>
                        <a:rPr lang="en-GB" sz="1400" b="0" i="0" u="none" strike="noStrike" kern="1200" noProof="0" dirty="0" err="1">
                          <a:solidFill>
                            <a:schemeClr val="tx1"/>
                          </a:solidFill>
                          <a:effectLst/>
                          <a:latin typeface="Arial" panose="020B0604020202020204" pitchFamily="34" charset="0"/>
                          <a:ea typeface="Times" charset="0"/>
                          <a:cs typeface="Arial" panose="020B0604020202020204" pitchFamily="34" charset="0"/>
                        </a:rPr>
                        <a:t>microplastics</a:t>
                      </a: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 </a:t>
                      </a: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endPar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3"/>
                  </a:ext>
                </a:extLst>
              </a:tr>
              <a:tr h="320253">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endPar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63247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318585" y="395926"/>
            <a:ext cx="8361775" cy="4154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318585" y="1028698"/>
            <a:ext cx="4493699"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12. Marine </a:t>
            </a:r>
            <a:r>
              <a:rPr lang="tr-TR" sz="1600" b="1" dirty="0" err="1">
                <a:solidFill>
                  <a:srgbClr val="C00000"/>
                </a:solidFill>
                <a:latin typeface="Arial" panose="020B0604020202020204" pitchFamily="34" charset="0"/>
                <a:ea typeface="Britannic Bold" charset="0"/>
                <a:cs typeface="Arial" panose="020B0604020202020204" pitchFamily="34" charset="0"/>
              </a:rPr>
              <a:t>and</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Coastal</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Hazards</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1230318780"/>
              </p:ext>
            </p:extLst>
          </p:nvPr>
        </p:nvGraphicFramePr>
        <p:xfrm>
          <a:off x="323330" y="1712891"/>
          <a:ext cx="8035059" cy="2291701"/>
        </p:xfrm>
        <a:graphic>
          <a:graphicData uri="http://schemas.openxmlformats.org/drawingml/2006/table">
            <a:tbl>
              <a:tblPr>
                <a:tableStyleId>{5C22544A-7EE6-4342-B048-85BDC9FD1C3A}</a:tableStyleId>
              </a:tblPr>
              <a:tblGrid>
                <a:gridCol w="4427141">
                  <a:extLst>
                    <a:ext uri="{9D8B030D-6E8A-4147-A177-3AD203B41FA5}">
                      <a16:colId xmlns:a16="http://schemas.microsoft.com/office/drawing/2014/main" val="20000"/>
                    </a:ext>
                  </a:extLst>
                </a:gridCol>
                <a:gridCol w="3607918">
                  <a:extLst>
                    <a:ext uri="{9D8B030D-6E8A-4147-A177-3AD203B41FA5}">
                      <a16:colId xmlns:a16="http://schemas.microsoft.com/office/drawing/2014/main" val="20001"/>
                    </a:ext>
                  </a:extLst>
                </a:gridCol>
              </a:tblGrid>
              <a:tr h="333643">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864052">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Marine Hazards are related to flood and earthquake</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R&amp;I</a:t>
                      </a:r>
                      <a:r>
                        <a:rPr lang="en-GB" sz="1400" b="0" i="0" u="none" strike="noStrike" kern="1200" baseline="0" dirty="0">
                          <a:solidFill>
                            <a:schemeClr val="tx1"/>
                          </a:solidFill>
                          <a:effectLst/>
                          <a:latin typeface="Arial" panose="020B0604020202020204" pitchFamily="34" charset="0"/>
                          <a:ea typeface="Times" charset="0"/>
                          <a:cs typeface="Arial" panose="020B0604020202020204" pitchFamily="34" charset="0"/>
                        </a:rPr>
                        <a:t> p</a:t>
                      </a: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rojects on Marine Hazards are related to flood and earthquake</a:t>
                      </a:r>
                    </a:p>
                  </a:txBody>
                  <a:tcPr marL="68580" marR="68580" marT="0" marB="0" anchor="ctr">
                    <a:solidFill>
                      <a:srgbClr val="E1E8F1"/>
                    </a:solidFill>
                  </a:tcPr>
                </a:tc>
                <a:extLst>
                  <a:ext uri="{0D108BD9-81ED-4DB2-BD59-A6C34878D82A}">
                    <a16:rowId xmlns:a16="http://schemas.microsoft.com/office/drawing/2014/main" val="10001"/>
                  </a:ext>
                </a:extLst>
              </a:tr>
              <a:tr h="389087">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Beach protection and management</a:t>
                      </a: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Tailored research programs, training opportunities</a:t>
                      </a:r>
                    </a:p>
                  </a:txBody>
                  <a:tcPr marL="0" marR="0" marT="0" marB="0" anchor="ctr">
                    <a:solidFill>
                      <a:srgbClr val="E1E8F1"/>
                    </a:solidFill>
                  </a:tcPr>
                </a:tc>
                <a:extLst>
                  <a:ext uri="{0D108BD9-81ED-4DB2-BD59-A6C34878D82A}">
                    <a16:rowId xmlns:a16="http://schemas.microsoft.com/office/drawing/2014/main" val="10002"/>
                  </a:ext>
                </a:extLst>
              </a:tr>
              <a:tr h="333643">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endPar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3"/>
                  </a:ext>
                </a:extLst>
              </a:tr>
              <a:tr h="333643">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endPar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6791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380611" y="316721"/>
            <a:ext cx="8299749"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447036" y="937076"/>
            <a:ext cx="4493699"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13. </a:t>
            </a:r>
            <a:r>
              <a:rPr lang="tr-TR" sz="1600" b="1" dirty="0" err="1">
                <a:solidFill>
                  <a:srgbClr val="C00000"/>
                </a:solidFill>
                <a:latin typeface="Arial" panose="020B0604020202020204" pitchFamily="34" charset="0"/>
                <a:ea typeface="Britannic Bold" charset="0"/>
                <a:cs typeface="Arial" panose="020B0604020202020204" pitchFamily="34" charset="0"/>
              </a:rPr>
              <a:t>Seas</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and</a:t>
            </a:r>
            <a:r>
              <a:rPr lang="tr-TR" sz="1600" b="1" dirty="0">
                <a:solidFill>
                  <a:srgbClr val="C00000"/>
                </a:solidFill>
                <a:latin typeface="Arial" panose="020B0604020202020204" pitchFamily="34" charset="0"/>
                <a:ea typeface="Britannic Bold" charset="0"/>
                <a:cs typeface="Arial" panose="020B0604020202020204" pitchFamily="34" charset="0"/>
              </a:rPr>
              <a:t> Human </a:t>
            </a:r>
            <a:r>
              <a:rPr lang="tr-TR" sz="1600" b="1" dirty="0" err="1">
                <a:solidFill>
                  <a:srgbClr val="C00000"/>
                </a:solidFill>
                <a:latin typeface="Arial" panose="020B0604020202020204" pitchFamily="34" charset="0"/>
                <a:ea typeface="Britannic Bold" charset="0"/>
                <a:cs typeface="Arial" panose="020B0604020202020204" pitchFamily="34" charset="0"/>
              </a:rPr>
              <a:t>Health</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3651108277"/>
              </p:ext>
            </p:extLst>
          </p:nvPr>
        </p:nvGraphicFramePr>
        <p:xfrm>
          <a:off x="380611" y="1635510"/>
          <a:ext cx="8158082" cy="4475994"/>
        </p:xfrm>
        <a:graphic>
          <a:graphicData uri="http://schemas.openxmlformats.org/drawingml/2006/table">
            <a:tbl>
              <a:tblPr>
                <a:tableStyleId>{5C22544A-7EE6-4342-B048-85BDC9FD1C3A}</a:tableStyleId>
              </a:tblPr>
              <a:tblGrid>
                <a:gridCol w="4208874">
                  <a:extLst>
                    <a:ext uri="{9D8B030D-6E8A-4147-A177-3AD203B41FA5}">
                      <a16:colId xmlns:a16="http://schemas.microsoft.com/office/drawing/2014/main" val="20000"/>
                    </a:ext>
                  </a:extLst>
                </a:gridCol>
                <a:gridCol w="3949208">
                  <a:extLst>
                    <a:ext uri="{9D8B030D-6E8A-4147-A177-3AD203B41FA5}">
                      <a16:colId xmlns:a16="http://schemas.microsoft.com/office/drawing/2014/main" val="20001"/>
                    </a:ext>
                  </a:extLst>
                </a:gridCol>
              </a:tblGrid>
              <a:tr h="388218">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1005387">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1" i="0" u="none" strike="noStrike" noProof="0" dirty="0">
                          <a:solidFill>
                            <a:schemeClr val="tx1"/>
                          </a:solidFill>
                          <a:effectLst/>
                          <a:latin typeface="Arial" panose="020B0604020202020204" pitchFamily="34" charset="0"/>
                          <a:ea typeface="Times" charset="0"/>
                          <a:cs typeface="Arial" panose="020B0604020202020204" pitchFamily="34" charset="0"/>
                        </a:rPr>
                        <a:t>Effective management </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of wastewater effluent, still there is a  direct effluent of un-treated waters </a:t>
                      </a:r>
                    </a:p>
                  </a:txBody>
                  <a:tcPr marL="0" marR="0" marT="0" marB="0" anchor="ctr">
                    <a:solidFill>
                      <a:srgbClr val="E1E8F1"/>
                    </a:solidFill>
                  </a:tcPr>
                </a:tc>
                <a:tc rowSpan="2">
                  <a:txBody>
                    <a:bodyPr/>
                    <a:lstStyle/>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There is a need of targeted research of phytoplankton  and other species outbreaks on human health even if they originally are of local scale. </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1" u="none" strike="noStrike" kern="1200" noProof="0" dirty="0">
                          <a:solidFill>
                            <a:schemeClr val="tx1"/>
                          </a:solidFill>
                          <a:effectLst/>
                          <a:latin typeface="Arial" panose="020B0604020202020204" pitchFamily="34" charset="0"/>
                          <a:ea typeface="Times" charset="0"/>
                          <a:cs typeface="Arial" panose="020B0604020202020204" pitchFamily="34" charset="0"/>
                        </a:rPr>
                        <a:t>Application of new methods for species identity (genomics) and monitoring  ( remote sensing, drones, </a:t>
                      </a:r>
                      <a:r>
                        <a:rPr lang="en-GB" sz="1400" b="1" u="none" strike="noStrike" kern="1200" noProof="0" dirty="0" err="1">
                          <a:solidFill>
                            <a:schemeClr val="tx1"/>
                          </a:solidFill>
                          <a:effectLst/>
                          <a:latin typeface="Arial" panose="020B0604020202020204" pitchFamily="34" charset="0"/>
                          <a:ea typeface="Times" charset="0"/>
                          <a:cs typeface="Arial" panose="020B0604020202020204" pitchFamily="34" charset="0"/>
                        </a:rPr>
                        <a:t>argo</a:t>
                      </a:r>
                      <a:r>
                        <a:rPr lang="en-GB" sz="1400" b="1" u="none" strike="noStrike" kern="1200" noProof="0" dirty="0">
                          <a:solidFill>
                            <a:schemeClr val="tx1"/>
                          </a:solidFill>
                          <a:effectLst/>
                          <a:latin typeface="Arial" panose="020B0604020202020204" pitchFamily="34" charset="0"/>
                          <a:ea typeface="Times" charset="0"/>
                          <a:cs typeface="Arial" panose="020B0604020202020204" pitchFamily="34" charset="0"/>
                        </a:rPr>
                        <a:t> buoys etc.) </a:t>
                      </a:r>
                    </a:p>
                  </a:txBody>
                  <a:tcPr marL="68580" marR="68580" marT="0" marB="0" anchor="ctr">
                    <a:solidFill>
                      <a:srgbClr val="E1E8F1"/>
                    </a:solidFill>
                  </a:tcPr>
                </a:tc>
                <a:extLst>
                  <a:ext uri="{0D108BD9-81ED-4DB2-BD59-A6C34878D82A}">
                    <a16:rowId xmlns:a16="http://schemas.microsoft.com/office/drawing/2014/main" val="10001"/>
                  </a:ext>
                </a:extLst>
              </a:tr>
              <a:tr h="679097">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An underestimated threat at basin scale is the presence of potentially toxic phytoplankton species, the impacts of phytoplankton blooms on human health. </a:t>
                      </a:r>
                    </a:p>
                  </a:txBody>
                  <a:tcPr marL="0" marR="0" marT="0" marB="0" anchor="ctr">
                    <a:solidFill>
                      <a:srgbClr val="E1E8F1"/>
                    </a:solidFill>
                  </a:tcPr>
                </a:tc>
                <a:tc vMerge="1">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endParaRPr lang="en-GB" sz="1200" b="1"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extLst>
                  <a:ext uri="{0D108BD9-81ED-4DB2-BD59-A6C34878D82A}">
                    <a16:rowId xmlns:a16="http://schemas.microsoft.com/office/drawing/2014/main" val="10002"/>
                  </a:ext>
                </a:extLst>
              </a:tr>
              <a:tr h="1452513">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Effective bathing water management system shall be established along BS coastal areas. </a:t>
                      </a:r>
                    </a:p>
                  </a:txBody>
                  <a:tcPr marL="0" marR="0" marT="0" marB="0" anchor="ctr">
                    <a:solidFill>
                      <a:srgbClr val="E1E8F1"/>
                    </a:solidFill>
                  </a:tcPr>
                </a:tc>
                <a:tc>
                  <a:txBody>
                    <a:bodyPr/>
                    <a:lstStyle/>
                    <a:p>
                      <a:pPr marL="352425"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Bathing water quality monitoring and dissemination of results to the public research studies shall be supported by regional programmes. </a:t>
                      </a:r>
                    </a:p>
                    <a:p>
                      <a:pPr marL="352425"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Need for brine production avoidance/closing the loop of water in the desalination sector </a:t>
                      </a:r>
                    </a:p>
                  </a:txBody>
                  <a:tcPr marL="0" marR="0" marT="0" marB="0" anchor="ctr">
                    <a:solidFill>
                      <a:srgbClr val="E1E8F1"/>
                    </a:solidFill>
                  </a:tcPr>
                </a:tc>
                <a:extLst>
                  <a:ext uri="{0D108BD9-81ED-4DB2-BD59-A6C34878D82A}">
                    <a16:rowId xmlns:a16="http://schemas.microsoft.com/office/drawing/2014/main" val="10003"/>
                  </a:ext>
                </a:extLst>
              </a:tr>
              <a:tr h="388218">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en-GB" sz="1200" b="1" i="0" u="none" strike="noStrike" noProof="0" dirty="0">
                        <a:solidFill>
                          <a:srgbClr val="003679"/>
                        </a:solidFill>
                        <a:effectLst/>
                        <a:latin typeface="Times" charset="0"/>
                        <a:ea typeface="Times" charset="0"/>
                        <a:cs typeface="Times" charset="0"/>
                      </a:endParaRP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endParaRPr lang="en-GB" sz="1200" b="1"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extLst>
                  <a:ext uri="{0D108BD9-81ED-4DB2-BD59-A6C34878D82A}">
                    <a16:rowId xmlns:a16="http://schemas.microsoft.com/office/drawing/2014/main" val="10004"/>
                  </a:ext>
                </a:extLst>
              </a:tr>
              <a:tr h="388218">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en-GB" sz="1200" b="1" i="0"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endParaRPr lang="en-GB" sz="1200" b="1"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82978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447035" y="445017"/>
            <a:ext cx="8297719"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447035" y="1035258"/>
            <a:ext cx="4493699"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14. Blue </a:t>
            </a:r>
            <a:r>
              <a:rPr lang="tr-TR" sz="1600" b="1" dirty="0" err="1">
                <a:solidFill>
                  <a:srgbClr val="C00000"/>
                </a:solidFill>
                <a:latin typeface="Arial" panose="020B0604020202020204" pitchFamily="34" charset="0"/>
                <a:ea typeface="Britannic Bold" charset="0"/>
                <a:cs typeface="Arial" panose="020B0604020202020204" pitchFamily="34" charset="0"/>
              </a:rPr>
              <a:t>Biotechnology</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1421302957"/>
              </p:ext>
            </p:extLst>
          </p:nvPr>
        </p:nvGraphicFramePr>
        <p:xfrm>
          <a:off x="447035" y="1939615"/>
          <a:ext cx="8040142" cy="2091472"/>
        </p:xfrm>
        <a:graphic>
          <a:graphicData uri="http://schemas.openxmlformats.org/drawingml/2006/table">
            <a:tbl>
              <a:tblPr>
                <a:tableStyleId>{5C22544A-7EE6-4342-B048-85BDC9FD1C3A}</a:tableStyleId>
              </a:tblPr>
              <a:tblGrid>
                <a:gridCol w="4429942">
                  <a:extLst>
                    <a:ext uri="{9D8B030D-6E8A-4147-A177-3AD203B41FA5}">
                      <a16:colId xmlns:a16="http://schemas.microsoft.com/office/drawing/2014/main" val="20000"/>
                    </a:ext>
                  </a:extLst>
                </a:gridCol>
                <a:gridCol w="3610200">
                  <a:extLst>
                    <a:ext uri="{9D8B030D-6E8A-4147-A177-3AD203B41FA5}">
                      <a16:colId xmlns:a16="http://schemas.microsoft.com/office/drawing/2014/main" val="20001"/>
                    </a:ext>
                  </a:extLst>
                </a:gridCol>
              </a:tblGrid>
              <a:tr h="425490">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1240492">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Very limited knowledge on blue biotechnology potential of the Black Sea, only</a:t>
                      </a:r>
                      <a:r>
                        <a:rPr lang="en-GB" sz="1400" b="0" i="0" u="none" strike="noStrike" baseline="0" noProof="0" dirty="0">
                          <a:solidFill>
                            <a:schemeClr val="tx1"/>
                          </a:solidFill>
                          <a:effectLst/>
                          <a:latin typeface="Arial" panose="020B0604020202020204" pitchFamily="34" charset="0"/>
                          <a:ea typeface="Times" charset="0"/>
                          <a:cs typeface="Arial" panose="020B0604020202020204" pitchFamily="34" charset="0"/>
                        </a:rPr>
                        <a:t> at EU level</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 </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R&amp;I projects are needed to discover the ways to sustainably benefit from Black Sea biological resources, including  prokaryotes </a:t>
                      </a:r>
                      <a:r>
                        <a:rPr lang="en-GB" sz="1400" b="0" i="0" u="none" strike="noStrike" kern="1200" dirty="0" err="1">
                          <a:solidFill>
                            <a:schemeClr val="tx1"/>
                          </a:solidFill>
                          <a:effectLst/>
                          <a:latin typeface="Arial" panose="020B0604020202020204" pitchFamily="34" charset="0"/>
                          <a:ea typeface="Times" charset="0"/>
                          <a:cs typeface="Arial" panose="020B0604020202020204" pitchFamily="34" charset="0"/>
                        </a:rPr>
                        <a:t>protists</a:t>
                      </a: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 and algae, by biotechnology applications</a:t>
                      </a:r>
                    </a:p>
                  </a:txBody>
                  <a:tcPr marL="68580" marR="68580" marT="0" marB="0" anchor="ctr">
                    <a:solidFill>
                      <a:srgbClr val="E1E8F1"/>
                    </a:solidFill>
                  </a:tcPr>
                </a:tc>
                <a:extLst>
                  <a:ext uri="{0D108BD9-81ED-4DB2-BD59-A6C34878D82A}">
                    <a16:rowId xmlns:a16="http://schemas.microsoft.com/office/drawing/2014/main" val="10001"/>
                  </a:ext>
                </a:extLst>
              </a:tr>
              <a:tr h="425490">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en-GB" sz="1200" b="1" i="0"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endParaRPr lang="en-GB" sz="1200" b="1" u="none" strike="noStrike" kern="1200" noProof="0" dirty="0">
                        <a:solidFill>
                          <a:srgbClr val="003679"/>
                        </a:solidFill>
                        <a:effectLst/>
                        <a:latin typeface="Times" charset="0"/>
                        <a:ea typeface="Times" charset="0"/>
                        <a:cs typeface="Times" charset="0"/>
                      </a:endParaRPr>
                    </a:p>
                  </a:txBody>
                  <a:tcPr marL="0" marR="0" marT="0" marB="0" anchor="ctr">
                    <a:solidFill>
                      <a:srgbClr val="E1E8F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75556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380612" y="395926"/>
            <a:ext cx="8209596"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380612" y="1055686"/>
            <a:ext cx="6947467" cy="584775"/>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15. </a:t>
            </a:r>
            <a:r>
              <a:rPr lang="tr-TR" sz="1600" b="1" dirty="0" err="1">
                <a:solidFill>
                  <a:srgbClr val="C00000"/>
                </a:solidFill>
                <a:latin typeface="Arial" panose="020B0604020202020204" pitchFamily="34" charset="0"/>
                <a:ea typeface="Britannic Bold" charset="0"/>
                <a:cs typeface="Arial" panose="020B0604020202020204" pitchFamily="34" charset="0"/>
              </a:rPr>
              <a:t>Deep</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sea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mining</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Oil</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and</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Gas</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Sustainable</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Exploitation</a:t>
            </a:r>
            <a:r>
              <a:rPr lang="tr-TR" sz="1600" b="1" dirty="0">
                <a:solidFill>
                  <a:srgbClr val="C00000"/>
                </a:solidFill>
                <a:latin typeface="Arial" panose="020B0604020202020204" pitchFamily="34" charset="0"/>
                <a:ea typeface="Britannic Bold" charset="0"/>
                <a:cs typeface="Arial" panose="020B0604020202020204" pitchFamily="34" charset="0"/>
              </a:rPr>
              <a:t> </a:t>
            </a:r>
          </a:p>
          <a:p>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3790070598"/>
              </p:ext>
            </p:extLst>
          </p:nvPr>
        </p:nvGraphicFramePr>
        <p:xfrm>
          <a:off x="380612" y="1640461"/>
          <a:ext cx="8209596" cy="4330600"/>
        </p:xfrm>
        <a:graphic>
          <a:graphicData uri="http://schemas.openxmlformats.org/drawingml/2006/table">
            <a:tbl>
              <a:tblPr>
                <a:tableStyleId>{5C22544A-7EE6-4342-B048-85BDC9FD1C3A}</a:tableStyleId>
              </a:tblPr>
              <a:tblGrid>
                <a:gridCol w="4279632">
                  <a:extLst>
                    <a:ext uri="{9D8B030D-6E8A-4147-A177-3AD203B41FA5}">
                      <a16:colId xmlns:a16="http://schemas.microsoft.com/office/drawing/2014/main" val="20000"/>
                    </a:ext>
                  </a:extLst>
                </a:gridCol>
                <a:gridCol w="3929964">
                  <a:extLst>
                    <a:ext uri="{9D8B030D-6E8A-4147-A177-3AD203B41FA5}">
                      <a16:colId xmlns:a16="http://schemas.microsoft.com/office/drawing/2014/main" val="20001"/>
                    </a:ext>
                  </a:extLst>
                </a:gridCol>
              </a:tblGrid>
              <a:tr h="313640">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812249">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Very little is known of the oil and gas exploration research in the Black Sea, albeit the few exploration initiatives</a:t>
                      </a:r>
                    </a:p>
                  </a:txBody>
                  <a:tcPr marL="0" marR="0" marT="0" marB="0" anchor="ctr">
                    <a:solidFill>
                      <a:srgbClr val="E1E8F1"/>
                    </a:solidFill>
                  </a:tcPr>
                </a:tc>
                <a:tc>
                  <a:txBody>
                    <a:bodyPr/>
                    <a:lstStyle/>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Concept to explore alternative recourses of the deep sea is missing along with a  strategy for environmental protection. </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In the Black Sea recent pilot research show the potential to explore H2S as a recourse for alternative energy (in Bulgaria), as well as the gas hydrates. </a:t>
                      </a:r>
                    </a:p>
                  </a:txBody>
                  <a:tcPr marL="68580" marR="68580" marT="0" marB="0" anchor="ctr">
                    <a:solidFill>
                      <a:srgbClr val="E1E8F1"/>
                    </a:solidFill>
                  </a:tcPr>
                </a:tc>
                <a:extLst>
                  <a:ext uri="{0D108BD9-81ED-4DB2-BD59-A6C34878D82A}">
                    <a16:rowId xmlns:a16="http://schemas.microsoft.com/office/drawing/2014/main" val="10001"/>
                  </a:ext>
                </a:extLst>
              </a:tr>
              <a:tr h="313640">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In  the Turkish EEZ of the Black Sea, Turkish Petroleum Company has been exploring hydrocarbon resources with the support of universities. However as the information are confidential, the access to the data is very limited.  </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There is a large hydrocarbon exploration capacity in Turkey (Two 3D seismic vessels, plans to buy a drillship) </a:t>
                      </a:r>
                    </a:p>
                  </a:txBody>
                  <a:tcPr marL="0" marR="0" marT="0" marB="0" anchor="ctr">
                    <a:solidFill>
                      <a:srgbClr val="E1E8F1"/>
                    </a:solidFill>
                  </a:tcPr>
                </a:tc>
                <a:extLst>
                  <a:ext uri="{0D108BD9-81ED-4DB2-BD59-A6C34878D82A}">
                    <a16:rowId xmlns:a16="http://schemas.microsoft.com/office/drawing/2014/main" val="10002"/>
                  </a:ext>
                </a:extLst>
              </a:tr>
              <a:tr h="313640">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A n interest on governmental level exists. In recent years "ANADARKO Petroleum Corporation" (US) has been carried out works in Georgian  territorial area, but for the reason of insufficient funding operations were stopped.  </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At present, preliminary </a:t>
                      </a:r>
                      <a:r>
                        <a:rPr lang="en-GB" sz="1400" b="0" u="none" strike="noStrike" kern="1200" noProof="0" dirty="0" err="1">
                          <a:solidFill>
                            <a:schemeClr val="tx1"/>
                          </a:solidFill>
                          <a:effectLst/>
                          <a:latin typeface="Arial" panose="020B0604020202020204" pitchFamily="34" charset="0"/>
                          <a:ea typeface="Times" charset="0"/>
                          <a:cs typeface="Arial" panose="020B0604020202020204" pitchFamily="34" charset="0"/>
                        </a:rPr>
                        <a:t>negotiatioins</a:t>
                      </a: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 are conducted with the leading EU and US companies. In the case of reaching some agreements it is intended to </a:t>
                      </a:r>
                      <a:r>
                        <a:rPr lang="en-GB" sz="1400" b="0" u="none" strike="noStrike" kern="1200" noProof="0" dirty="0" err="1">
                          <a:solidFill>
                            <a:schemeClr val="tx1"/>
                          </a:solidFill>
                          <a:effectLst/>
                          <a:latin typeface="Arial" panose="020B0604020202020204" pitchFamily="34" charset="0"/>
                          <a:ea typeface="Times" charset="0"/>
                          <a:cs typeface="Arial" panose="020B0604020202020204" pitchFamily="34" charset="0"/>
                        </a:rPr>
                        <a:t>anounce</a:t>
                      </a: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 a call for tendering of licensed lots. </a:t>
                      </a:r>
                    </a:p>
                  </a:txBody>
                  <a:tcPr marL="0" marR="0" marT="0" marB="0" anchor="ctr">
                    <a:solidFill>
                      <a:srgbClr val="E1E8F1"/>
                    </a:solidFill>
                  </a:tcPr>
                </a:tc>
                <a:extLst>
                  <a:ext uri="{0D108BD9-81ED-4DB2-BD59-A6C34878D82A}">
                    <a16:rowId xmlns:a16="http://schemas.microsoft.com/office/drawing/2014/main" val="10003"/>
                  </a:ext>
                </a:extLst>
              </a:tr>
              <a:tr h="313640">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endPar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endPar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99606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447035" y="152891"/>
            <a:ext cx="8156051"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447034" y="694041"/>
            <a:ext cx="6432227" cy="584775"/>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16. </a:t>
            </a:r>
            <a:r>
              <a:rPr lang="tr-TR" sz="1600" b="1" dirty="0" err="1">
                <a:solidFill>
                  <a:srgbClr val="C00000"/>
                </a:solidFill>
                <a:latin typeface="Arial" panose="020B0604020202020204" pitchFamily="34" charset="0"/>
                <a:ea typeface="Britannic Bold" charset="0"/>
                <a:cs typeface="Arial" panose="020B0604020202020204" pitchFamily="34" charset="0"/>
              </a:rPr>
              <a:t>Living</a:t>
            </a:r>
            <a:r>
              <a:rPr lang="tr-TR" sz="1600" b="1" dirty="0">
                <a:solidFill>
                  <a:srgbClr val="C00000"/>
                </a:solidFill>
                <a:latin typeface="Arial" panose="020B0604020202020204" pitchFamily="34" charset="0"/>
                <a:ea typeface="Britannic Bold" charset="0"/>
                <a:cs typeface="Arial" panose="020B0604020202020204" pitchFamily="34" charset="0"/>
              </a:rPr>
              <a:t> Marine </a:t>
            </a:r>
            <a:r>
              <a:rPr lang="tr-TR" sz="1600" b="1" dirty="0" err="1">
                <a:solidFill>
                  <a:srgbClr val="C00000"/>
                </a:solidFill>
                <a:latin typeface="Arial" panose="020B0604020202020204" pitchFamily="34" charset="0"/>
                <a:ea typeface="Britannic Bold" charset="0"/>
                <a:cs typeface="Arial" panose="020B0604020202020204" pitchFamily="34" charset="0"/>
              </a:rPr>
              <a:t>Resources</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fishery</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aquaculture</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etc</a:t>
            </a:r>
            <a:r>
              <a:rPr lang="tr-TR" sz="1600" b="1" dirty="0">
                <a:solidFill>
                  <a:srgbClr val="C00000"/>
                </a:solidFill>
                <a:latin typeface="Arial" panose="020B0604020202020204" pitchFamily="34" charset="0"/>
                <a:ea typeface="Britannic Bold" charset="0"/>
                <a:cs typeface="Arial" panose="020B0604020202020204" pitchFamily="34" charset="0"/>
              </a:rPr>
              <a:t>.)</a:t>
            </a:r>
          </a:p>
          <a:p>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418645942"/>
              </p:ext>
            </p:extLst>
          </p:nvPr>
        </p:nvGraphicFramePr>
        <p:xfrm>
          <a:off x="447034" y="1180033"/>
          <a:ext cx="8271963" cy="5288205"/>
        </p:xfrm>
        <a:graphic>
          <a:graphicData uri="http://schemas.openxmlformats.org/drawingml/2006/table">
            <a:tbl>
              <a:tblPr>
                <a:tableStyleId>{5C22544A-7EE6-4342-B048-85BDC9FD1C3A}</a:tableStyleId>
              </a:tblPr>
              <a:tblGrid>
                <a:gridCol w="4579252">
                  <a:extLst>
                    <a:ext uri="{9D8B030D-6E8A-4147-A177-3AD203B41FA5}">
                      <a16:colId xmlns:a16="http://schemas.microsoft.com/office/drawing/2014/main" val="20000"/>
                    </a:ext>
                  </a:extLst>
                </a:gridCol>
                <a:gridCol w="3692711">
                  <a:extLst>
                    <a:ext uri="{9D8B030D-6E8A-4147-A177-3AD203B41FA5}">
                      <a16:colId xmlns:a16="http://schemas.microsoft.com/office/drawing/2014/main" val="20001"/>
                    </a:ext>
                  </a:extLst>
                </a:gridCol>
              </a:tblGrid>
              <a:tr h="193350">
                <a:tc>
                  <a:txBody>
                    <a:bodyPr/>
                    <a:lstStyle/>
                    <a:p>
                      <a:pPr marL="134938" indent="0" algn="l" fontAlgn="t">
                        <a:spcBef>
                          <a:spcPts val="300"/>
                        </a:spcBef>
                        <a:spcAft>
                          <a:spcPts val="300"/>
                        </a:spcAft>
                        <a:tabLst/>
                      </a:pPr>
                      <a:r>
                        <a:rPr lang="tr-TR" sz="13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3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3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3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3391065">
                <a:tc>
                  <a:txBody>
                    <a:bodyPr/>
                    <a:lstStyle/>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300" b="1" i="0" u="none" strike="noStrike" noProof="0" dirty="0">
                          <a:solidFill>
                            <a:schemeClr val="tx1"/>
                          </a:solidFill>
                          <a:effectLst/>
                          <a:latin typeface="Arial" panose="020B0604020202020204" pitchFamily="34" charset="0"/>
                          <a:ea typeface="Times" charset="0"/>
                          <a:cs typeface="Arial" panose="020B0604020202020204" pitchFamily="34" charset="0"/>
                        </a:rPr>
                        <a:t>Over-exploitation of many stocks, poor data, the depletion of key predator and prey species and consequent food web effects, link between the fisheries resources and the lower trophic levels and environmental drivers to promote an ecosystem approach to fisheries management. </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300" b="0" i="0" u="none" strike="noStrike" noProof="0" dirty="0">
                          <a:solidFill>
                            <a:schemeClr val="tx1"/>
                          </a:solidFill>
                          <a:effectLst/>
                          <a:latin typeface="Arial" panose="020B0604020202020204" pitchFamily="34" charset="0"/>
                          <a:ea typeface="Times" charset="0"/>
                          <a:cs typeface="Arial" panose="020B0604020202020204" pitchFamily="34" charset="0"/>
                        </a:rPr>
                        <a:t>The lack of  availability of reliable and accurate measures of the capacity and overcapacity of the fleet. </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300" b="0" i="0" u="none" strike="noStrike" noProof="0" dirty="0">
                          <a:solidFill>
                            <a:schemeClr val="tx1"/>
                          </a:solidFill>
                          <a:effectLst/>
                          <a:latin typeface="Arial" panose="020B0604020202020204" pitchFamily="34" charset="0"/>
                          <a:ea typeface="Times" charset="0"/>
                          <a:cs typeface="Arial" panose="020B0604020202020204" pitchFamily="34" charset="0"/>
                        </a:rPr>
                        <a:t>Monitoring system dedicated to Water Framework Directive and</a:t>
                      </a:r>
                      <a:r>
                        <a:rPr lang="en-GB" sz="1300" b="0" i="0" u="none" strike="noStrike" baseline="0" noProof="0" dirty="0">
                          <a:solidFill>
                            <a:schemeClr val="tx1"/>
                          </a:solidFill>
                          <a:effectLst/>
                          <a:latin typeface="Arial" panose="020B0604020202020204" pitchFamily="34" charset="0"/>
                          <a:ea typeface="Times" charset="0"/>
                          <a:cs typeface="Arial" panose="020B0604020202020204" pitchFamily="34" charset="0"/>
                        </a:rPr>
                        <a:t> Marine Strategy Framework Directives. </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300" b="0" i="0" u="none" strike="noStrike" baseline="0" noProof="0" dirty="0">
                          <a:solidFill>
                            <a:schemeClr val="tx1"/>
                          </a:solidFill>
                          <a:effectLst/>
                          <a:latin typeface="Arial" panose="020B0604020202020204" pitchFamily="34" charset="0"/>
                          <a:ea typeface="Times" charset="0"/>
                          <a:cs typeface="Arial" panose="020B0604020202020204" pitchFamily="34" charset="0"/>
                        </a:rPr>
                        <a:t>Absence of systematic long term monitoring of the </a:t>
                      </a:r>
                      <a:r>
                        <a:rPr lang="en-GB" sz="1300" b="0" i="0" u="none" strike="noStrike" baseline="0" noProof="0" dirty="0" err="1">
                          <a:solidFill>
                            <a:schemeClr val="tx1"/>
                          </a:solidFill>
                          <a:effectLst/>
                          <a:latin typeface="Arial" panose="020B0604020202020204" pitchFamily="34" charset="0"/>
                          <a:ea typeface="Times" charset="0"/>
                          <a:cs typeface="Arial" panose="020B0604020202020204" pitchFamily="34" charset="0"/>
                        </a:rPr>
                        <a:t>southeastern</a:t>
                      </a:r>
                      <a:r>
                        <a:rPr lang="en-GB" sz="1300" b="0" i="0" u="none" strike="noStrike" baseline="0" noProof="0" dirty="0">
                          <a:solidFill>
                            <a:schemeClr val="tx1"/>
                          </a:solidFill>
                          <a:effectLst/>
                          <a:latin typeface="Arial" panose="020B0604020202020204" pitchFamily="34" charset="0"/>
                          <a:ea typeface="Times" charset="0"/>
                          <a:cs typeface="Arial" panose="020B0604020202020204" pitchFamily="34" charset="0"/>
                        </a:rPr>
                        <a:t> Black Sea anchovy fish stock. </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300" b="1" i="0" u="none" strike="noStrike" baseline="0" noProof="0" dirty="0">
                          <a:solidFill>
                            <a:schemeClr val="tx1"/>
                          </a:solidFill>
                          <a:effectLst/>
                          <a:latin typeface="Arial" panose="020B0604020202020204" pitchFamily="34" charset="0"/>
                          <a:ea typeface="Times" charset="0"/>
                          <a:cs typeface="Arial" panose="020B0604020202020204" pitchFamily="34" charset="0"/>
                        </a:rPr>
                        <a:t>T</a:t>
                      </a:r>
                      <a:r>
                        <a:rPr lang="en-GB" sz="1300" b="1" i="0" u="none" strike="noStrike" kern="1200" noProof="0" dirty="0">
                          <a:solidFill>
                            <a:schemeClr val="tx1"/>
                          </a:solidFill>
                          <a:effectLst/>
                          <a:latin typeface="Arial" panose="020B0604020202020204" pitchFamily="34" charset="0"/>
                          <a:ea typeface="Times" charset="0"/>
                          <a:cs typeface="Arial" panose="020B0604020202020204" pitchFamily="34" charset="0"/>
                        </a:rPr>
                        <a:t>he gap between the natural and the social and economic sciences, </a:t>
                      </a: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in order to meet the scientific requirements for the implementation of the ecosystem approach to management. </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1" i="0" u="none" strike="noStrike" kern="1200" dirty="0">
                          <a:solidFill>
                            <a:schemeClr val="tx1"/>
                          </a:solidFill>
                          <a:effectLst/>
                          <a:latin typeface="Arial" panose="020B0604020202020204" pitchFamily="34" charset="0"/>
                          <a:ea typeface="Times" charset="0"/>
                          <a:cs typeface="Arial" panose="020B0604020202020204" pitchFamily="34" charset="0"/>
                        </a:rPr>
                        <a:t>Integrated Management using the Ecosystem Approach </a:t>
                      </a:r>
                      <a:r>
                        <a:rPr lang="en-GB" sz="1300" b="0" i="0" u="none" strike="noStrike" kern="1200" dirty="0">
                          <a:solidFill>
                            <a:schemeClr val="tx1"/>
                          </a:solidFill>
                          <a:effectLst/>
                          <a:latin typeface="Arial" panose="020B0604020202020204" pitchFamily="34" charset="0"/>
                          <a:ea typeface="Times" charset="0"/>
                          <a:cs typeface="Arial" panose="020B0604020202020204" pitchFamily="34" charset="0"/>
                        </a:rPr>
                        <a:t>requires science to support a few steps:</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300" b="0" i="0" u="none" strike="noStrike" kern="1200" dirty="0">
                          <a:solidFill>
                            <a:schemeClr val="tx1"/>
                          </a:solidFill>
                          <a:effectLst/>
                          <a:latin typeface="Arial" panose="020B0604020202020204" pitchFamily="34" charset="0"/>
                          <a:ea typeface="Times" charset="0"/>
                          <a:cs typeface="Arial" panose="020B0604020202020204" pitchFamily="34" charset="0"/>
                        </a:rPr>
                        <a:t>Setting objectives for the overall condition in the ecosystem, translated into operational targets and limits for ecosystem status</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300" b="0" i="0" u="none" strike="noStrike" kern="1200" dirty="0">
                          <a:solidFill>
                            <a:schemeClr val="tx1"/>
                          </a:solidFill>
                          <a:effectLst/>
                          <a:latin typeface="Arial" panose="020B0604020202020204" pitchFamily="34" charset="0"/>
                          <a:ea typeface="Times" charset="0"/>
                          <a:cs typeface="Arial" panose="020B0604020202020204" pitchFamily="34" charset="0"/>
                        </a:rPr>
                        <a:t>Monitoring and research, to provide updated information on the status and trends and insight into the relationships and mechanisms in the ecosystem</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300" b="0" i="0" u="none" strike="noStrike" kern="1200" dirty="0">
                          <a:solidFill>
                            <a:schemeClr val="tx1"/>
                          </a:solidFill>
                          <a:effectLst/>
                          <a:latin typeface="Arial" panose="020B0604020202020204" pitchFamily="34" charset="0"/>
                          <a:ea typeface="Times" charset="0"/>
                          <a:cs typeface="Arial" panose="020B0604020202020204" pitchFamily="34" charset="0"/>
                        </a:rPr>
                        <a:t>Adaptive management, where measures are tailored to the current situation in order to achieve the agreed objectives, and assimilate new information as it becomes available. </a:t>
                      </a:r>
                    </a:p>
                  </a:txBody>
                  <a:tcPr marL="68580" marR="68580" marT="0" marB="0" anchor="ctr">
                    <a:solidFill>
                      <a:srgbClr val="E1E8F1"/>
                    </a:solidFill>
                  </a:tcPr>
                </a:tc>
                <a:extLst>
                  <a:ext uri="{0D108BD9-81ED-4DB2-BD59-A6C34878D82A}">
                    <a16:rowId xmlns:a16="http://schemas.microsoft.com/office/drawing/2014/main" val="10001"/>
                  </a:ext>
                </a:extLst>
              </a:tr>
              <a:tr h="450494">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Habitat destruction </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Development</a:t>
                      </a:r>
                      <a:r>
                        <a:rPr lang="en-GB" sz="1300" b="0"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 and use of environment friendly fishing gears and methodologies</a:t>
                      </a:r>
                      <a:endPar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2"/>
                  </a:ext>
                </a:extLst>
              </a:tr>
              <a:tr h="193350">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1" i="0" u="none" strike="noStrike" noProof="0" dirty="0">
                          <a:solidFill>
                            <a:schemeClr val="tx1"/>
                          </a:solidFill>
                          <a:effectLst/>
                          <a:latin typeface="Arial" panose="020B0604020202020204" pitchFamily="34" charset="0"/>
                          <a:ea typeface="Times" charset="0"/>
                          <a:cs typeface="Arial" panose="020B0604020202020204" pitchFamily="34" charset="0"/>
                        </a:rPr>
                        <a:t>Design and application of marine protected areas </a:t>
                      </a: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MSP</a:t>
                      </a:r>
                    </a:p>
                  </a:txBody>
                  <a:tcPr marL="0" marR="0" marT="0" marB="0" anchor="ctr">
                    <a:solidFill>
                      <a:srgbClr val="E1E8F1"/>
                    </a:solidFill>
                  </a:tcPr>
                </a:tc>
                <a:extLst>
                  <a:ext uri="{0D108BD9-81ED-4DB2-BD59-A6C34878D82A}">
                    <a16:rowId xmlns:a16="http://schemas.microsoft.com/office/drawing/2014/main" val="10003"/>
                  </a:ext>
                </a:extLst>
              </a:tr>
              <a:tr h="966751">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kern="1200" noProof="0" dirty="0" err="1">
                          <a:solidFill>
                            <a:schemeClr val="tx1"/>
                          </a:solidFill>
                          <a:effectLst/>
                          <a:latin typeface="Arial" panose="020B0604020202020204" pitchFamily="34" charset="0"/>
                          <a:ea typeface="Times" charset="0"/>
                          <a:cs typeface="Arial" panose="020B0604020202020204" pitchFamily="34" charset="0"/>
                        </a:rPr>
                        <a:t>Mariculture</a:t>
                      </a: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 growth, careful management to minimise potential impacts </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Research on the impact of fish diet composition to the organoleptic properties of </a:t>
                      </a:r>
                      <a:r>
                        <a:rPr lang="en-GB" sz="1300" b="0" u="none" strike="noStrike" kern="1200" noProof="0" dirty="0" err="1">
                          <a:solidFill>
                            <a:schemeClr val="tx1"/>
                          </a:solidFill>
                          <a:effectLst/>
                          <a:latin typeface="Arial" panose="020B0604020202020204" pitchFamily="34" charset="0"/>
                          <a:ea typeface="Times" charset="0"/>
                          <a:cs typeface="Arial" panose="020B0604020202020204" pitchFamily="34" charset="0"/>
                        </a:rPr>
                        <a:t>aquacultured</a:t>
                      </a: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 fish. Integrated multi-trophic aquaculture. Open-sea (off-shore) aquaculture </a:t>
                      </a:r>
                    </a:p>
                  </a:txBody>
                  <a:tcPr marL="0" marR="0" marT="0" marB="0" anchor="ctr">
                    <a:solidFill>
                      <a:srgbClr val="E1E8F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07448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380612" y="391067"/>
            <a:ext cx="8286870"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380612" y="943402"/>
            <a:ext cx="6413939" cy="584775"/>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17. </a:t>
            </a:r>
            <a:r>
              <a:rPr lang="tr-TR" sz="1600" b="1" dirty="0" err="1">
                <a:solidFill>
                  <a:srgbClr val="C00000"/>
                </a:solidFill>
                <a:latin typeface="Arial" panose="020B0604020202020204" pitchFamily="34" charset="0"/>
                <a:ea typeface="Britannic Bold" charset="0"/>
                <a:cs typeface="Arial" panose="020B0604020202020204" pitchFamily="34" charset="0"/>
              </a:rPr>
              <a:t>Tourism</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and</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Surrounding</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Economy</a:t>
            </a:r>
            <a:endParaRPr lang="tr-TR" sz="1600" b="1" dirty="0">
              <a:solidFill>
                <a:srgbClr val="C00000"/>
              </a:solidFill>
              <a:latin typeface="Arial" panose="020B0604020202020204" pitchFamily="34" charset="0"/>
              <a:ea typeface="Britannic Bold" charset="0"/>
              <a:cs typeface="Arial" panose="020B0604020202020204" pitchFamily="34" charset="0"/>
            </a:endParaRPr>
          </a:p>
          <a:p>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982197144"/>
              </p:ext>
            </p:extLst>
          </p:nvPr>
        </p:nvGraphicFramePr>
        <p:xfrm>
          <a:off x="380612" y="1326523"/>
          <a:ext cx="8106565" cy="5402122"/>
        </p:xfrm>
        <a:graphic>
          <a:graphicData uri="http://schemas.openxmlformats.org/drawingml/2006/table">
            <a:tbl>
              <a:tblPr>
                <a:tableStyleId>{5C22544A-7EE6-4342-B048-85BDC9FD1C3A}</a:tableStyleId>
              </a:tblPr>
              <a:tblGrid>
                <a:gridCol w="4036868">
                  <a:extLst>
                    <a:ext uri="{9D8B030D-6E8A-4147-A177-3AD203B41FA5}">
                      <a16:colId xmlns:a16="http://schemas.microsoft.com/office/drawing/2014/main" val="20000"/>
                    </a:ext>
                  </a:extLst>
                </a:gridCol>
                <a:gridCol w="4069697">
                  <a:extLst>
                    <a:ext uri="{9D8B030D-6E8A-4147-A177-3AD203B41FA5}">
                      <a16:colId xmlns:a16="http://schemas.microsoft.com/office/drawing/2014/main" val="20001"/>
                    </a:ext>
                  </a:extLst>
                </a:gridCol>
              </a:tblGrid>
              <a:tr h="309125">
                <a:tc>
                  <a:txBody>
                    <a:bodyPr/>
                    <a:lstStyle/>
                    <a:p>
                      <a:pPr marL="134938" indent="0" algn="l" fontAlgn="t">
                        <a:spcBef>
                          <a:spcPts val="300"/>
                        </a:spcBef>
                        <a:spcAft>
                          <a:spcPts val="300"/>
                        </a:spcAft>
                        <a:tabLst/>
                      </a:pPr>
                      <a:r>
                        <a:rPr lang="tr-TR" sz="1400" b="0"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0"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0"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0"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1261731">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Undeveloped of cruise and yacht tourism on the North coast, its infrastructure and related business - ship repair, supply of spare parts, bunkering, etc. </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Analysis of possibilities and needs for the development of event tourism and MICE segment, all-season infrastructure of active recreation and entertainment, infrastructure and related services for cruise and yacht tourism. </a:t>
                      </a:r>
                    </a:p>
                  </a:txBody>
                  <a:tcPr marL="68580" marR="68580" marT="0" marB="0" anchor="ctr">
                    <a:solidFill>
                      <a:srgbClr val="E1E8F1"/>
                    </a:solidFill>
                  </a:tcPr>
                </a:tc>
                <a:extLst>
                  <a:ext uri="{0D108BD9-81ED-4DB2-BD59-A6C34878D82A}">
                    <a16:rowId xmlns:a16="http://schemas.microsoft.com/office/drawing/2014/main" val="10001"/>
                  </a:ext>
                </a:extLst>
              </a:tr>
              <a:tr h="1051442">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Undeveloped air and marine transport between neighbouring territories. Marine touristic cruises is not developed. </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Analysis of the related legislation of the countries surrounding the Black and Azov seas with the development of proposals for its convergence, the optimization of border and customs procedures. </a:t>
                      </a:r>
                    </a:p>
                  </a:txBody>
                  <a:tcPr marL="0" marR="0" marT="0" marB="0" anchor="ctr">
                    <a:solidFill>
                      <a:srgbClr val="E1E8F1"/>
                    </a:solidFill>
                  </a:tcPr>
                </a:tc>
                <a:extLst>
                  <a:ext uri="{0D108BD9-81ED-4DB2-BD59-A6C34878D82A}">
                    <a16:rowId xmlns:a16="http://schemas.microsoft.com/office/drawing/2014/main" val="10002"/>
                  </a:ext>
                </a:extLst>
              </a:tr>
              <a:tr h="841155">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Weak navigation support approaches to ports, information visits and mooring in the ports, information about events.</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The analysis of existing regional information and navigation systems with the elaborating of proposals on introduction of similar systems in the Black sea. </a:t>
                      </a:r>
                    </a:p>
                  </a:txBody>
                  <a:tcPr marL="0" marR="0" marT="0" marB="0" anchor="ctr">
                    <a:solidFill>
                      <a:srgbClr val="E1E8F1"/>
                    </a:solidFill>
                  </a:tcPr>
                </a:tc>
                <a:extLst>
                  <a:ext uri="{0D108BD9-81ED-4DB2-BD59-A6C34878D82A}">
                    <a16:rowId xmlns:a16="http://schemas.microsoft.com/office/drawing/2014/main" val="10003"/>
                  </a:ext>
                </a:extLst>
              </a:tr>
              <a:tr h="63086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Overlaps</a:t>
                      </a:r>
                      <a:r>
                        <a:rPr lang="en-GB" sz="1400" b="0" i="0" u="none" strike="noStrike" baseline="0" noProof="0" dirty="0">
                          <a:solidFill>
                            <a:schemeClr val="tx1"/>
                          </a:solidFill>
                          <a:effectLst/>
                          <a:latin typeface="Arial" panose="020B0604020202020204" pitchFamily="34" charset="0"/>
                          <a:ea typeface="Times" charset="0"/>
                          <a:cs typeface="Arial" panose="020B0604020202020204" pitchFamily="34" charset="0"/>
                        </a:rPr>
                        <a:t> in</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 recreational zones</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It should be underlined that in coastal territories the medical, health-improving and cognitive recreational zones are overlapped </a:t>
                      </a:r>
                    </a:p>
                  </a:txBody>
                  <a:tcPr marL="0" marR="0" marT="0" marB="0" anchor="ctr">
                    <a:solidFill>
                      <a:srgbClr val="E1E8F1"/>
                    </a:solidFill>
                  </a:tcPr>
                </a:tc>
                <a:extLst>
                  <a:ext uri="{0D108BD9-81ED-4DB2-BD59-A6C34878D82A}">
                    <a16:rowId xmlns:a16="http://schemas.microsoft.com/office/drawing/2014/main" val="10004"/>
                  </a:ext>
                </a:extLst>
              </a:tr>
              <a:tr h="63086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Undeveloped</a:t>
                      </a:r>
                      <a:r>
                        <a:rPr lang="en-GB" sz="1400" b="0" i="0"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 </a:t>
                      </a: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touristic infrastructure </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In number of areas touristic infrastructure should be developed to satisfy modern requirements of touristic industry. </a:t>
                      </a:r>
                    </a:p>
                  </a:txBody>
                  <a:tcPr marL="0" marR="0" marT="0" marB="0" anchor="ctr">
                    <a:solidFill>
                      <a:srgbClr val="E1E8F1"/>
                    </a:solidFill>
                  </a:tcPr>
                </a:tc>
                <a:extLst>
                  <a:ext uri="{0D108BD9-81ED-4DB2-BD59-A6C34878D82A}">
                    <a16:rowId xmlns:a16="http://schemas.microsoft.com/office/drawing/2014/main" val="10005"/>
                  </a:ext>
                </a:extLst>
              </a:tr>
              <a:tr h="63086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The seasonality of tourism on the Black sea. </a:t>
                      </a: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The duration of touristic season is quite short. </a:t>
                      </a:r>
                    </a:p>
                  </a:txBody>
                  <a:tcPr marL="0" marR="0" marT="0" marB="0" anchor="ctr">
                    <a:solidFill>
                      <a:srgbClr val="E1E8F1"/>
                    </a:solidFill>
                  </a:tcPr>
                </a:tc>
                <a:tc>
                  <a:txBody>
                    <a:bodyPr/>
                    <a:lstStyle/>
                    <a:p>
                      <a:pPr marL="180975" indent="0" algn="l" defTabSz="914400" rtl="0" eaLnBrk="1" fontAlgn="t" latinLnBrk="0" hangingPunct="1">
                        <a:spcBef>
                          <a:spcPts val="300"/>
                        </a:spcBef>
                        <a:spcAft>
                          <a:spcPts val="300"/>
                        </a:spcAft>
                        <a:tabLst/>
                      </a:pPr>
                      <a:endPar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0653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253853" y="323653"/>
            <a:ext cx="8234768" cy="7813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253853" y="1177282"/>
            <a:ext cx="4493699"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Area 18. Marine Renewable Energy</a:t>
            </a:r>
          </a:p>
        </p:txBody>
      </p:sp>
      <p:graphicFrame>
        <p:nvGraphicFramePr>
          <p:cNvPr id="7" name="Tablo 6"/>
          <p:cNvGraphicFramePr>
            <a:graphicFrameLocks noGrp="1"/>
          </p:cNvGraphicFramePr>
          <p:nvPr>
            <p:extLst>
              <p:ext uri="{D42A27DB-BD31-4B8C-83A1-F6EECF244321}">
                <p14:modId xmlns:p14="http://schemas.microsoft.com/office/powerpoint/2010/main" val="2788907585"/>
              </p:ext>
            </p:extLst>
          </p:nvPr>
        </p:nvGraphicFramePr>
        <p:xfrm>
          <a:off x="253853" y="1929834"/>
          <a:ext cx="7387213" cy="3645018"/>
        </p:xfrm>
        <a:graphic>
          <a:graphicData uri="http://schemas.openxmlformats.org/drawingml/2006/table">
            <a:tbl>
              <a:tblPr>
                <a:tableStyleId>{5C22544A-7EE6-4342-B048-85BDC9FD1C3A}</a:tableStyleId>
              </a:tblPr>
              <a:tblGrid>
                <a:gridCol w="4070192">
                  <a:extLst>
                    <a:ext uri="{9D8B030D-6E8A-4147-A177-3AD203B41FA5}">
                      <a16:colId xmlns:a16="http://schemas.microsoft.com/office/drawing/2014/main" val="20000"/>
                    </a:ext>
                  </a:extLst>
                </a:gridCol>
                <a:gridCol w="3317021">
                  <a:extLst>
                    <a:ext uri="{9D8B030D-6E8A-4147-A177-3AD203B41FA5}">
                      <a16:colId xmlns:a16="http://schemas.microsoft.com/office/drawing/2014/main" val="20001"/>
                    </a:ext>
                  </a:extLst>
                </a:gridCol>
              </a:tblGrid>
              <a:tr h="313640">
                <a:tc>
                  <a:txBody>
                    <a:bodyPr/>
                    <a:lstStyle/>
                    <a:p>
                      <a:pPr marL="134938" indent="0" algn="ctr" fontAlgn="t">
                        <a:spcBef>
                          <a:spcPts val="300"/>
                        </a:spcBef>
                        <a:spcAft>
                          <a:spcPts val="300"/>
                        </a:spcAft>
                        <a:tabLst/>
                      </a:pPr>
                      <a:r>
                        <a:rPr lang="tr-TR" sz="16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600"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6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ctr" defTabSz="914400" rtl="0" eaLnBrk="1" fontAlgn="t" latinLnBrk="0" hangingPunct="1">
                        <a:spcBef>
                          <a:spcPts val="300"/>
                        </a:spcBef>
                        <a:spcAft>
                          <a:spcPts val="300"/>
                        </a:spcAft>
                        <a:tabLst/>
                      </a:pPr>
                      <a:r>
                        <a:rPr lang="tr-TR" sz="1600"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812249">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rgbClr val="003679"/>
                          </a:solidFill>
                          <a:effectLst/>
                          <a:latin typeface="Arial" panose="020B0604020202020204" pitchFamily="34" charset="0"/>
                          <a:ea typeface="Times" charset="0"/>
                          <a:cs typeface="Arial" panose="020B0604020202020204" pitchFamily="34" charset="0"/>
                        </a:rPr>
                        <a:t>There are limited studies on the  renewable energy potential of the Black Sea, such as wave, offshore</a:t>
                      </a:r>
                      <a:r>
                        <a:rPr lang="en-GB" sz="1400" b="0" i="0" u="none" strike="noStrike" baseline="0" noProof="0" dirty="0">
                          <a:solidFill>
                            <a:srgbClr val="003679"/>
                          </a:solidFill>
                          <a:effectLst/>
                          <a:latin typeface="Arial" panose="020B0604020202020204" pitchFamily="34" charset="0"/>
                          <a:ea typeface="Times" charset="0"/>
                          <a:cs typeface="Arial" panose="020B0604020202020204" pitchFamily="34" charset="0"/>
                        </a:rPr>
                        <a:t> wind</a:t>
                      </a:r>
                      <a:r>
                        <a:rPr lang="en-GB" sz="1400" b="0" i="0" u="none" strike="noStrike" noProof="0" dirty="0">
                          <a:solidFill>
                            <a:srgbClr val="003679"/>
                          </a:solidFill>
                          <a:effectLst/>
                          <a:latin typeface="Arial" panose="020B0604020202020204" pitchFamily="34" charset="0"/>
                          <a:ea typeface="Times" charset="0"/>
                          <a:cs typeface="Arial" panose="020B0604020202020204" pitchFamily="34" charset="0"/>
                        </a:rPr>
                        <a:t> energy, gas hydrates, H</a:t>
                      </a:r>
                      <a:r>
                        <a:rPr lang="en-GB" sz="1400" b="0" i="0" u="none" strike="noStrike" baseline="-25000" noProof="0" dirty="0">
                          <a:solidFill>
                            <a:srgbClr val="003679"/>
                          </a:solidFill>
                          <a:effectLst/>
                          <a:latin typeface="Arial" panose="020B0604020202020204" pitchFamily="34" charset="0"/>
                          <a:ea typeface="Times" charset="0"/>
                          <a:cs typeface="Arial" panose="020B0604020202020204" pitchFamily="34" charset="0"/>
                        </a:rPr>
                        <a:t>2</a:t>
                      </a:r>
                      <a:r>
                        <a:rPr lang="en-GB" sz="1400" b="0" i="0" u="none" strike="noStrike" noProof="0" dirty="0">
                          <a:solidFill>
                            <a:srgbClr val="003679"/>
                          </a:solidFill>
                          <a:effectLst/>
                          <a:latin typeface="Arial" panose="020B0604020202020204" pitchFamily="34" charset="0"/>
                          <a:ea typeface="Times" charset="0"/>
                          <a:cs typeface="Arial" panose="020B0604020202020204" pitchFamily="34" charset="0"/>
                        </a:rPr>
                        <a:t>S </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dirty="0">
                          <a:solidFill>
                            <a:srgbClr val="003679"/>
                          </a:solidFill>
                          <a:effectLst/>
                          <a:latin typeface="Arial" panose="020B0604020202020204" pitchFamily="34" charset="0"/>
                          <a:ea typeface="Times" charset="0"/>
                          <a:cs typeface="Arial" panose="020B0604020202020204" pitchFamily="34" charset="0"/>
                        </a:rPr>
                        <a:t>Energy resources based on new technologies. Industry involvement and cutting edge research. </a:t>
                      </a:r>
                    </a:p>
                  </a:txBody>
                  <a:tcPr marL="68580" marR="68580" marT="0" marB="0" anchor="ctr">
                    <a:solidFill>
                      <a:srgbClr val="E1E8F1"/>
                    </a:solidFill>
                  </a:tcPr>
                </a:tc>
                <a:extLst>
                  <a:ext uri="{0D108BD9-81ED-4DB2-BD59-A6C34878D82A}">
                    <a16:rowId xmlns:a16="http://schemas.microsoft.com/office/drawing/2014/main" val="10001"/>
                  </a:ext>
                </a:extLst>
              </a:tr>
              <a:tr h="812249">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rgbClr val="003679"/>
                          </a:solidFill>
                          <a:effectLst/>
                          <a:latin typeface="Arial" panose="020B0604020202020204" pitchFamily="34" charset="0"/>
                          <a:ea typeface="Times" charset="0"/>
                          <a:cs typeface="Arial" panose="020B0604020202020204" pitchFamily="34" charset="0"/>
                        </a:rPr>
                        <a:t>Spatial planning</a:t>
                      </a:r>
                      <a:r>
                        <a:rPr lang="en-GB" sz="1400" b="0" i="0" u="none" strike="noStrike" baseline="0" noProof="0" dirty="0">
                          <a:solidFill>
                            <a:srgbClr val="003679"/>
                          </a:solidFill>
                          <a:effectLst/>
                          <a:latin typeface="Arial" panose="020B0604020202020204" pitchFamily="34" charset="0"/>
                          <a:ea typeface="Times" charset="0"/>
                          <a:cs typeface="Arial" panose="020B0604020202020204" pitchFamily="34" charset="0"/>
                        </a:rPr>
                        <a:t> is missing to locate </a:t>
                      </a:r>
                      <a:r>
                        <a:rPr lang="en-GB" sz="1400" b="0" i="0" u="none" strike="noStrike" noProof="0" dirty="0">
                          <a:solidFill>
                            <a:srgbClr val="003679"/>
                          </a:solidFill>
                          <a:effectLst/>
                          <a:latin typeface="Arial" panose="020B0604020202020204" pitchFamily="34" charset="0"/>
                          <a:ea typeface="Times" charset="0"/>
                          <a:cs typeface="Arial" panose="020B0604020202020204" pitchFamily="34" charset="0"/>
                        </a:rPr>
                        <a:t>marine renewable energy </a:t>
                      </a:r>
                      <a:r>
                        <a:rPr lang="en-GB" sz="1400" b="0" i="0" u="none" strike="noStrike" noProof="0" dirty="0" err="1">
                          <a:solidFill>
                            <a:srgbClr val="003679"/>
                          </a:solidFill>
                          <a:effectLst/>
                          <a:latin typeface="Arial" panose="020B0604020202020204" pitchFamily="34" charset="0"/>
                          <a:ea typeface="Times" charset="0"/>
                          <a:cs typeface="Arial" panose="020B0604020202020204" pitchFamily="34" charset="0"/>
                        </a:rPr>
                        <a:t>infrustructure</a:t>
                      </a:r>
                      <a:r>
                        <a:rPr lang="en-GB" sz="1400" b="0" i="0" u="none" strike="noStrike" baseline="0" noProof="0" dirty="0">
                          <a:solidFill>
                            <a:srgbClr val="003679"/>
                          </a:solidFill>
                          <a:effectLst/>
                          <a:latin typeface="Arial" panose="020B0604020202020204" pitchFamily="34" charset="0"/>
                          <a:ea typeface="Times" charset="0"/>
                          <a:cs typeface="Arial" panose="020B0604020202020204" pitchFamily="34" charset="0"/>
                        </a:rPr>
                        <a:t> in the Black Sea</a:t>
                      </a:r>
                      <a:r>
                        <a:rPr lang="en-GB" sz="1400" b="0" i="0" u="none" strike="noStrike" noProof="0" dirty="0">
                          <a:solidFill>
                            <a:srgbClr val="003679"/>
                          </a:solidFill>
                          <a:effectLst/>
                          <a:latin typeface="Arial" panose="020B0604020202020204" pitchFamily="34" charset="0"/>
                          <a:ea typeface="Times" charset="0"/>
                          <a:cs typeface="Arial" panose="020B0604020202020204" pitchFamily="34" charset="0"/>
                        </a:rPr>
                        <a:t>. </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dirty="0">
                          <a:solidFill>
                            <a:srgbClr val="003679"/>
                          </a:solidFill>
                          <a:effectLst/>
                          <a:latin typeface="Arial" panose="020B0604020202020204" pitchFamily="34" charset="0"/>
                          <a:ea typeface="Times" charset="0"/>
                          <a:cs typeface="Arial" panose="020B0604020202020204" pitchFamily="34" charset="0"/>
                        </a:rPr>
                        <a:t>MSP</a:t>
                      </a:r>
                    </a:p>
                  </a:txBody>
                  <a:tcPr marL="68580" marR="68580" marT="0" marB="0" anchor="ctr">
                    <a:solidFill>
                      <a:srgbClr val="E1E8F1"/>
                    </a:solidFill>
                  </a:tcPr>
                </a:tc>
                <a:extLst>
                  <a:ext uri="{0D108BD9-81ED-4DB2-BD59-A6C34878D82A}">
                    <a16:rowId xmlns:a16="http://schemas.microsoft.com/office/drawing/2014/main" val="10002"/>
                  </a:ext>
                </a:extLst>
              </a:tr>
              <a:tr h="313640">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rgbClr val="003679"/>
                          </a:solidFill>
                          <a:effectLst/>
                          <a:latin typeface="Arial" panose="020B0604020202020204" pitchFamily="34" charset="0"/>
                          <a:ea typeface="Times" charset="0"/>
                          <a:cs typeface="Arial" panose="020B0604020202020204" pitchFamily="34" charset="0"/>
                        </a:rPr>
                        <a:t>New technologies has not been</a:t>
                      </a:r>
                      <a:r>
                        <a:rPr lang="en-GB" sz="1400" b="0" i="0" u="none" strike="noStrike" kern="1200" baseline="0" noProof="0" dirty="0">
                          <a:solidFill>
                            <a:srgbClr val="003679"/>
                          </a:solidFill>
                          <a:effectLst/>
                          <a:latin typeface="Arial" panose="020B0604020202020204" pitchFamily="34" charset="0"/>
                          <a:ea typeface="Times" charset="0"/>
                          <a:cs typeface="Arial" panose="020B0604020202020204" pitchFamily="34" charset="0"/>
                        </a:rPr>
                        <a:t> introduced in the regions</a:t>
                      </a:r>
                      <a:endParaRPr lang="en-GB" sz="1400" b="0" i="0" u="none" strike="noStrike" kern="1200" noProof="0" dirty="0">
                        <a:solidFill>
                          <a:srgbClr val="003679"/>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u="none" strike="noStrike" kern="1200" noProof="0" dirty="0">
                          <a:solidFill>
                            <a:srgbClr val="003679"/>
                          </a:solidFill>
                          <a:effectLst/>
                          <a:latin typeface="Arial" panose="020B0604020202020204" pitchFamily="34" charset="0"/>
                          <a:ea typeface="Times" charset="0"/>
                          <a:cs typeface="Arial" panose="020B0604020202020204" pitchFamily="34" charset="0"/>
                        </a:rPr>
                        <a:t>Connection with industry in order to define the way that new technologies could help getting the energy without destroying the marine </a:t>
                      </a:r>
                      <a:r>
                        <a:rPr lang="en-GB" sz="1400" b="0" u="none" strike="noStrike" kern="1200" noProof="0" dirty="0" err="1">
                          <a:solidFill>
                            <a:srgbClr val="003679"/>
                          </a:solidFill>
                          <a:effectLst/>
                          <a:latin typeface="Arial" panose="020B0604020202020204" pitchFamily="34" charset="0"/>
                          <a:ea typeface="Times" charset="0"/>
                          <a:cs typeface="Arial" panose="020B0604020202020204" pitchFamily="34" charset="0"/>
                        </a:rPr>
                        <a:t>envrionment</a:t>
                      </a:r>
                      <a:r>
                        <a:rPr lang="en-GB" sz="1400" b="0" u="none" strike="noStrike" kern="1200" noProof="0" dirty="0">
                          <a:solidFill>
                            <a:srgbClr val="003679"/>
                          </a:solidFill>
                          <a:effectLst/>
                          <a:latin typeface="Arial" panose="020B0604020202020204" pitchFamily="34" charset="0"/>
                          <a:ea typeface="Times" charset="0"/>
                          <a:cs typeface="Arial" panose="020B0604020202020204" pitchFamily="34" charset="0"/>
                        </a:rPr>
                        <a:t>. </a:t>
                      </a:r>
                    </a:p>
                  </a:txBody>
                  <a:tcPr marL="0" marR="0" marT="0" marB="0" anchor="ctr">
                    <a:solidFill>
                      <a:srgbClr val="E1E8F1"/>
                    </a:solidFill>
                  </a:tcPr>
                </a:tc>
                <a:extLst>
                  <a:ext uri="{0D108BD9-81ED-4DB2-BD59-A6C34878D82A}">
                    <a16:rowId xmlns:a16="http://schemas.microsoft.com/office/drawing/2014/main" val="10003"/>
                  </a:ext>
                </a:extLst>
              </a:tr>
              <a:tr h="313640">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rgbClr val="003679"/>
                          </a:solidFill>
                          <a:effectLst/>
                          <a:latin typeface="Arial" panose="020B0604020202020204" pitchFamily="34" charset="0"/>
                          <a:ea typeface="Times" charset="0"/>
                          <a:cs typeface="Arial" panose="020B0604020202020204" pitchFamily="34" charset="0"/>
                        </a:rPr>
                        <a:t>Environmental</a:t>
                      </a:r>
                      <a:r>
                        <a:rPr lang="en-GB" sz="1400" b="0" i="0" u="none" strike="noStrike" kern="1200" baseline="0" noProof="0" dirty="0">
                          <a:solidFill>
                            <a:srgbClr val="003679"/>
                          </a:solidFill>
                          <a:effectLst/>
                          <a:latin typeface="Arial" panose="020B0604020202020204" pitchFamily="34" charset="0"/>
                          <a:ea typeface="Times" charset="0"/>
                          <a:cs typeface="Arial" panose="020B0604020202020204" pitchFamily="34" charset="0"/>
                        </a:rPr>
                        <a:t> impact assessment of marine renewable  energy is missing</a:t>
                      </a:r>
                      <a:endParaRPr lang="en-GB" sz="1400" b="0" i="0" u="none" strike="noStrike" kern="1200" noProof="0" dirty="0">
                        <a:solidFill>
                          <a:srgbClr val="003679"/>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u="none" strike="noStrike" kern="1200" noProof="0" dirty="0">
                          <a:solidFill>
                            <a:srgbClr val="003679"/>
                          </a:solidFill>
                          <a:effectLst/>
                          <a:latin typeface="Arial" panose="020B0604020202020204" pitchFamily="34" charset="0"/>
                          <a:ea typeface="Times" charset="0"/>
                          <a:cs typeface="Arial" panose="020B0604020202020204" pitchFamily="34" charset="0"/>
                        </a:rPr>
                        <a:t>Possible impacts of renewable</a:t>
                      </a:r>
                      <a:r>
                        <a:rPr lang="en-GB" sz="1400" b="0" u="none" strike="noStrike" kern="1200" baseline="0" noProof="0" dirty="0">
                          <a:solidFill>
                            <a:srgbClr val="003679"/>
                          </a:solidFill>
                          <a:effectLst/>
                          <a:latin typeface="Arial" panose="020B0604020202020204" pitchFamily="34" charset="0"/>
                          <a:ea typeface="Times" charset="0"/>
                          <a:cs typeface="Arial" panose="020B0604020202020204" pitchFamily="34" charset="0"/>
                        </a:rPr>
                        <a:t> energy applications should be studied to promote sustainable growth of the marine energy sector in the Black Sea</a:t>
                      </a:r>
                      <a:endParaRPr lang="en-GB" sz="1400" b="0" u="none" strike="noStrike" kern="1200" noProof="0" dirty="0">
                        <a:solidFill>
                          <a:srgbClr val="003679"/>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40408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uvarlatılmış Dikdörtgen 14"/>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28650" y="458193"/>
            <a:ext cx="7886700" cy="541150"/>
          </a:xfrm>
        </p:spPr>
        <p:txBody>
          <a:bodyPr>
            <a:normAutofit/>
          </a:bodyPr>
          <a:lstStyle/>
          <a:p>
            <a:r>
              <a:rPr lang="tr-TR" sz="3200" b="1" dirty="0">
                <a:latin typeface="Arial" panose="020B0604020202020204" pitchFamily="34" charset="0"/>
                <a:ea typeface="Britannic Bold" charset="0"/>
                <a:cs typeface="Arial" panose="020B0604020202020204" pitchFamily="34" charset="0"/>
              </a:rPr>
              <a:t>The matrix of </a:t>
            </a:r>
            <a:r>
              <a:rPr lang="tr-TR" sz="3200" b="1" dirty="0" err="1">
                <a:latin typeface="Arial" panose="020B0604020202020204" pitchFamily="34" charset="0"/>
                <a:ea typeface="Britannic Bold" charset="0"/>
                <a:cs typeface="Arial" panose="020B0604020202020204" pitchFamily="34" charset="0"/>
              </a:rPr>
              <a:t>marine</a:t>
            </a:r>
            <a:r>
              <a:rPr lang="tr-TR" sz="3200" b="1" dirty="0">
                <a:latin typeface="Arial" panose="020B0604020202020204" pitchFamily="34" charset="0"/>
                <a:ea typeface="Britannic Bold" charset="0"/>
                <a:cs typeface="Arial" panose="020B0604020202020204" pitchFamily="34" charset="0"/>
              </a:rPr>
              <a:t> </a:t>
            </a:r>
            <a:r>
              <a:rPr lang="tr-TR" sz="3200" b="1" dirty="0" err="1">
                <a:latin typeface="Arial" panose="020B0604020202020204" pitchFamily="34" charset="0"/>
                <a:ea typeface="Britannic Bold" charset="0"/>
                <a:cs typeface="Arial" panose="020B0604020202020204" pitchFamily="34" charset="0"/>
              </a:rPr>
              <a:t>research</a:t>
            </a:r>
            <a:r>
              <a:rPr lang="tr-TR" sz="3200" b="1" dirty="0">
                <a:latin typeface="Arial" panose="020B0604020202020204" pitchFamily="34" charset="0"/>
                <a:ea typeface="Britannic Bold" charset="0"/>
                <a:cs typeface="Arial" panose="020B0604020202020204" pitchFamily="34" charset="0"/>
              </a:rPr>
              <a:t> </a:t>
            </a:r>
            <a:r>
              <a:rPr lang="tr-TR" sz="3200" b="1" dirty="0" err="1">
                <a:latin typeface="Arial" panose="020B0604020202020204" pitchFamily="34" charset="0"/>
                <a:ea typeface="Britannic Bold" charset="0"/>
                <a:cs typeface="Arial" panose="020B0604020202020204" pitchFamily="34" charset="0"/>
              </a:rPr>
              <a:t>projects</a:t>
            </a:r>
            <a:endParaRPr lang="en-GB" sz="3200" b="1" dirty="0">
              <a:latin typeface="Arial" panose="020B0604020202020204" pitchFamily="34" charset="0"/>
              <a:ea typeface="Britannic Bold" charset="0"/>
              <a:cs typeface="Arial" panose="020B0604020202020204" pitchFamily="34" charset="0"/>
            </a:endParaRPr>
          </a:p>
        </p:txBody>
      </p:sp>
      <p:sp>
        <p:nvSpPr>
          <p:cNvPr id="4" name="Rectangle 3"/>
          <p:cNvSpPr/>
          <p:nvPr/>
        </p:nvSpPr>
        <p:spPr>
          <a:xfrm>
            <a:off x="628650" y="1307498"/>
            <a:ext cx="5397965" cy="400110"/>
          </a:xfrm>
          <a:prstGeom prst="rect">
            <a:avLst/>
          </a:prstGeom>
        </p:spPr>
        <p:txBody>
          <a:bodyPr wrap="square">
            <a:spAutoFit/>
          </a:bodyPr>
          <a:lstStyle/>
          <a:p>
            <a:r>
              <a:rPr lang="tr-TR" sz="2000" dirty="0">
                <a:latin typeface="Arial" panose="020B0604020202020204" pitchFamily="34" charset="0"/>
                <a:ea typeface="Britannic Bold" charset="0"/>
                <a:cs typeface="Arial" panose="020B0604020202020204" pitchFamily="34" charset="0"/>
              </a:rPr>
              <a:t>Country based information was collected on;</a:t>
            </a:r>
          </a:p>
        </p:txBody>
      </p:sp>
      <p:sp>
        <p:nvSpPr>
          <p:cNvPr id="7" name="Dikdörtgen 6"/>
          <p:cNvSpPr/>
          <p:nvPr/>
        </p:nvSpPr>
        <p:spPr>
          <a:xfrm>
            <a:off x="628650" y="2059644"/>
            <a:ext cx="7658107" cy="4154984"/>
          </a:xfrm>
          <a:prstGeom prst="rect">
            <a:avLst/>
          </a:prstGeom>
        </p:spPr>
        <p:txBody>
          <a:bodyPr wrap="square">
            <a:spAutoFit/>
          </a:bodyPr>
          <a:lstStyle/>
          <a:p>
            <a:pPr marL="285750" indent="-285750">
              <a:buFont typeface="Arial" charset="0"/>
              <a:buChar char="•"/>
            </a:pPr>
            <a:r>
              <a:rPr lang="en-GB" sz="2400" dirty="0">
                <a:latin typeface="Arial" panose="020B0604020202020204" pitchFamily="34" charset="0"/>
                <a:ea typeface="Britannic Bold" charset="0"/>
                <a:cs typeface="Arial" panose="020B0604020202020204" pitchFamily="34" charset="0"/>
              </a:rPr>
              <a:t>Marine research project information </a:t>
            </a:r>
            <a:r>
              <a:rPr lang="en-GB" sz="2400" dirty="0">
                <a:solidFill>
                  <a:srgbClr val="C00000"/>
                </a:solidFill>
                <a:latin typeface="Arial" panose="020B0604020202020204" pitchFamily="34" charset="0"/>
                <a:ea typeface="Britannic Bold" charset="0"/>
                <a:cs typeface="Arial" panose="020B0604020202020204" pitchFamily="34" charset="0"/>
              </a:rPr>
              <a:t>(collected from Turkey, Bulgaria and Romania, EU funded Black Sea Projects)</a:t>
            </a:r>
          </a:p>
          <a:p>
            <a:pPr marL="285750" indent="-285750">
              <a:buFont typeface="Arial" charset="0"/>
              <a:buChar char="•"/>
            </a:pPr>
            <a:endParaRPr lang="en-GB" sz="2400" dirty="0">
              <a:solidFill>
                <a:srgbClr val="003679"/>
              </a:solidFill>
              <a:latin typeface="Arial" panose="020B0604020202020204" pitchFamily="34" charset="0"/>
              <a:ea typeface="Britannic Bold" charset="0"/>
              <a:cs typeface="Arial" panose="020B0604020202020204" pitchFamily="34" charset="0"/>
            </a:endParaRPr>
          </a:p>
          <a:p>
            <a:pPr marL="285750" indent="-285750">
              <a:buFont typeface="Arial" charset="0"/>
              <a:buChar char="•"/>
            </a:pPr>
            <a:r>
              <a:rPr lang="en-GB" sz="2400" dirty="0">
                <a:latin typeface="Arial" panose="020B0604020202020204" pitchFamily="34" charset="0"/>
                <a:ea typeface="Britannic Bold" charset="0"/>
                <a:cs typeface="Arial" panose="020B0604020202020204" pitchFamily="34" charset="0"/>
              </a:rPr>
              <a:t>Matrix A. Analysing gaps and research &amp; innovation opportunities providing the necessary justification/drivers</a:t>
            </a:r>
          </a:p>
          <a:p>
            <a:pPr marL="285750" indent="-285750">
              <a:buFont typeface="Arial" charset="0"/>
              <a:buChar char="•"/>
            </a:pPr>
            <a:endParaRPr lang="en-GB" sz="2400" dirty="0">
              <a:solidFill>
                <a:srgbClr val="003679"/>
              </a:solidFill>
              <a:latin typeface="Arial" panose="020B0604020202020204" pitchFamily="34" charset="0"/>
              <a:ea typeface="Britannic Bold" charset="0"/>
              <a:cs typeface="Arial" panose="020B0604020202020204" pitchFamily="34" charset="0"/>
            </a:endParaRPr>
          </a:p>
          <a:p>
            <a:pPr marL="285750" indent="-285750">
              <a:buFont typeface="Arial" charset="0"/>
              <a:buChar char="•"/>
            </a:pPr>
            <a:r>
              <a:rPr lang="en-GB" sz="2400" dirty="0">
                <a:latin typeface="Arial" panose="020B0604020202020204" pitchFamily="34" charset="0"/>
                <a:ea typeface="Britannic Bold" charset="0"/>
                <a:cs typeface="Arial" panose="020B0604020202020204" pitchFamily="34" charset="0"/>
              </a:rPr>
              <a:t>Matrix B. Regional and national boundary/framework conditions for the R&amp;I needs and opportunities for successful implementation </a:t>
            </a:r>
            <a:r>
              <a:rPr lang="en-GB" sz="2400" dirty="0">
                <a:solidFill>
                  <a:srgbClr val="C00000"/>
                </a:solidFill>
                <a:latin typeface="Arial" panose="020B0604020202020204" pitchFamily="34" charset="0"/>
                <a:ea typeface="Britannic Bold" charset="0"/>
                <a:cs typeface="Arial" panose="020B0604020202020204" pitchFamily="34" charset="0"/>
              </a:rPr>
              <a:t>(limited contribution)</a:t>
            </a:r>
          </a:p>
        </p:txBody>
      </p:sp>
    </p:spTree>
    <p:extLst>
      <p:ext uri="{BB962C8B-B14F-4D97-AF65-F5344CB8AC3E}">
        <p14:creationId xmlns:p14="http://schemas.microsoft.com/office/powerpoint/2010/main" val="4100829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253853" y="323653"/>
            <a:ext cx="8234768" cy="7813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253853" y="1177282"/>
            <a:ext cx="4493699"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Area 18. Marine Renewable Energy</a:t>
            </a:r>
          </a:p>
        </p:txBody>
      </p:sp>
      <p:graphicFrame>
        <p:nvGraphicFramePr>
          <p:cNvPr id="7" name="Tablo 6"/>
          <p:cNvGraphicFramePr>
            <a:graphicFrameLocks noGrp="1"/>
          </p:cNvGraphicFramePr>
          <p:nvPr>
            <p:extLst>
              <p:ext uri="{D42A27DB-BD31-4B8C-83A1-F6EECF244321}">
                <p14:modId xmlns:p14="http://schemas.microsoft.com/office/powerpoint/2010/main" val="3816543946"/>
              </p:ext>
            </p:extLst>
          </p:nvPr>
        </p:nvGraphicFramePr>
        <p:xfrm>
          <a:off x="253853" y="1738650"/>
          <a:ext cx="8117415" cy="4147012"/>
        </p:xfrm>
        <a:graphic>
          <a:graphicData uri="http://schemas.openxmlformats.org/drawingml/2006/table">
            <a:tbl>
              <a:tblPr>
                <a:tableStyleId>{5C22544A-7EE6-4342-B048-85BDC9FD1C3A}</a:tableStyleId>
              </a:tblPr>
              <a:tblGrid>
                <a:gridCol w="4472517">
                  <a:extLst>
                    <a:ext uri="{9D8B030D-6E8A-4147-A177-3AD203B41FA5}">
                      <a16:colId xmlns:a16="http://schemas.microsoft.com/office/drawing/2014/main" val="20000"/>
                    </a:ext>
                  </a:extLst>
                </a:gridCol>
                <a:gridCol w="3644898">
                  <a:extLst>
                    <a:ext uri="{9D8B030D-6E8A-4147-A177-3AD203B41FA5}">
                      <a16:colId xmlns:a16="http://schemas.microsoft.com/office/drawing/2014/main" val="20001"/>
                    </a:ext>
                  </a:extLst>
                </a:gridCol>
              </a:tblGrid>
              <a:tr h="319438">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827265">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There are limited studies on the  renewable energy potential of the Black Sea, such as wave, offshore</a:t>
                      </a:r>
                      <a:r>
                        <a:rPr lang="en-GB" sz="1400" b="0" i="0" u="none" strike="noStrike" baseline="0" noProof="0" dirty="0">
                          <a:solidFill>
                            <a:schemeClr val="tx1"/>
                          </a:solidFill>
                          <a:effectLst/>
                          <a:latin typeface="Arial" panose="020B0604020202020204" pitchFamily="34" charset="0"/>
                          <a:ea typeface="Times" charset="0"/>
                          <a:cs typeface="Arial" panose="020B0604020202020204" pitchFamily="34" charset="0"/>
                        </a:rPr>
                        <a:t> wind</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 energy, gas hydrates, H</a:t>
                      </a:r>
                      <a:r>
                        <a:rPr lang="en-GB" sz="1400" b="0" i="0" u="none" strike="noStrike" baseline="-25000" noProof="0" dirty="0">
                          <a:solidFill>
                            <a:schemeClr val="tx1"/>
                          </a:solidFill>
                          <a:effectLst/>
                          <a:latin typeface="Arial" panose="020B0604020202020204" pitchFamily="34" charset="0"/>
                          <a:ea typeface="Times" charset="0"/>
                          <a:cs typeface="Arial" panose="020B0604020202020204" pitchFamily="34" charset="0"/>
                        </a:rPr>
                        <a:t>2</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S </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Energy resources based on new technologies. Industry involvement and cutting edge research. </a:t>
                      </a:r>
                    </a:p>
                  </a:txBody>
                  <a:tcPr marL="68580" marR="68580" marT="0" marB="0" anchor="ctr">
                    <a:solidFill>
                      <a:srgbClr val="E1E8F1"/>
                    </a:solidFill>
                  </a:tcPr>
                </a:tc>
                <a:extLst>
                  <a:ext uri="{0D108BD9-81ED-4DB2-BD59-A6C34878D82A}">
                    <a16:rowId xmlns:a16="http://schemas.microsoft.com/office/drawing/2014/main" val="10001"/>
                  </a:ext>
                </a:extLst>
              </a:tr>
              <a:tr h="827265">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1" i="0" u="none" strike="noStrike" noProof="0" dirty="0">
                          <a:solidFill>
                            <a:schemeClr val="tx1"/>
                          </a:solidFill>
                          <a:effectLst/>
                          <a:latin typeface="Arial" panose="020B0604020202020204" pitchFamily="34" charset="0"/>
                          <a:ea typeface="Times" charset="0"/>
                          <a:cs typeface="Arial" panose="020B0604020202020204" pitchFamily="34" charset="0"/>
                        </a:rPr>
                        <a:t>Spatial planning</a:t>
                      </a:r>
                      <a:r>
                        <a:rPr lang="en-GB" sz="1400" b="1" i="0" u="none" strike="noStrike" baseline="0" noProof="0" dirty="0">
                          <a:solidFill>
                            <a:schemeClr val="tx1"/>
                          </a:solidFill>
                          <a:effectLst/>
                          <a:latin typeface="Arial" panose="020B0604020202020204" pitchFamily="34" charset="0"/>
                          <a:ea typeface="Times" charset="0"/>
                          <a:cs typeface="Arial" panose="020B0604020202020204" pitchFamily="34" charset="0"/>
                        </a:rPr>
                        <a:t> </a:t>
                      </a:r>
                      <a:r>
                        <a:rPr lang="en-GB" sz="1400" b="0" i="0" u="none" strike="noStrike" baseline="0" noProof="0" dirty="0">
                          <a:solidFill>
                            <a:schemeClr val="tx1"/>
                          </a:solidFill>
                          <a:effectLst/>
                          <a:latin typeface="Arial" panose="020B0604020202020204" pitchFamily="34" charset="0"/>
                          <a:ea typeface="Times" charset="0"/>
                          <a:cs typeface="Arial" panose="020B0604020202020204" pitchFamily="34" charset="0"/>
                        </a:rPr>
                        <a:t>is missing to locate </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marine renewable energy </a:t>
                      </a:r>
                      <a:r>
                        <a:rPr lang="en-GB" sz="1400" b="0" i="0" u="none" strike="noStrike" noProof="0" dirty="0" err="1">
                          <a:solidFill>
                            <a:schemeClr val="tx1"/>
                          </a:solidFill>
                          <a:effectLst/>
                          <a:latin typeface="Arial" panose="020B0604020202020204" pitchFamily="34" charset="0"/>
                          <a:ea typeface="Times" charset="0"/>
                          <a:cs typeface="Arial" panose="020B0604020202020204" pitchFamily="34" charset="0"/>
                        </a:rPr>
                        <a:t>infrustructure</a:t>
                      </a:r>
                      <a:r>
                        <a:rPr lang="en-GB" sz="1400" b="0" i="0" u="none" strike="noStrike" baseline="0" noProof="0" dirty="0">
                          <a:solidFill>
                            <a:schemeClr val="tx1"/>
                          </a:solidFill>
                          <a:effectLst/>
                          <a:latin typeface="Arial" panose="020B0604020202020204" pitchFamily="34" charset="0"/>
                          <a:ea typeface="Times" charset="0"/>
                          <a:cs typeface="Arial" panose="020B0604020202020204" pitchFamily="34" charset="0"/>
                        </a:rPr>
                        <a:t> in the Black Sea</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 </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MSP</a:t>
                      </a:r>
                    </a:p>
                  </a:txBody>
                  <a:tcPr marL="68580" marR="68580" marT="0" marB="0" anchor="ctr">
                    <a:solidFill>
                      <a:srgbClr val="E1E8F1"/>
                    </a:solidFill>
                  </a:tcPr>
                </a:tc>
                <a:extLst>
                  <a:ext uri="{0D108BD9-81ED-4DB2-BD59-A6C34878D82A}">
                    <a16:rowId xmlns:a16="http://schemas.microsoft.com/office/drawing/2014/main" val="10002"/>
                  </a:ext>
                </a:extLst>
              </a:tr>
              <a:tr h="1086522">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1" i="0" u="none" strike="noStrike" kern="1200" noProof="0" dirty="0">
                          <a:solidFill>
                            <a:schemeClr val="tx1"/>
                          </a:solidFill>
                          <a:effectLst/>
                          <a:latin typeface="Arial" panose="020B0604020202020204" pitchFamily="34" charset="0"/>
                          <a:ea typeface="Times" charset="0"/>
                          <a:cs typeface="Arial" panose="020B0604020202020204" pitchFamily="34" charset="0"/>
                        </a:rPr>
                        <a:t>New technologies </a:t>
                      </a: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has not been</a:t>
                      </a:r>
                      <a:r>
                        <a:rPr lang="en-GB" sz="1400" b="0" i="0"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 introduced in the regions</a:t>
                      </a:r>
                      <a:endPar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1" u="none" strike="noStrike" kern="1200" noProof="0" dirty="0">
                          <a:solidFill>
                            <a:schemeClr val="tx1"/>
                          </a:solidFill>
                          <a:effectLst/>
                          <a:latin typeface="Arial" panose="020B0604020202020204" pitchFamily="34" charset="0"/>
                          <a:ea typeface="Times" charset="0"/>
                          <a:cs typeface="Arial" panose="020B0604020202020204" pitchFamily="34" charset="0"/>
                        </a:rPr>
                        <a:t>Connection with industry </a:t>
                      </a: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in order to define the way that new technologies could help getting the energy without destroying the marine </a:t>
                      </a:r>
                      <a:r>
                        <a:rPr lang="en-GB" sz="1400" b="0" u="none" strike="noStrike" kern="1200" noProof="0" dirty="0" err="1">
                          <a:solidFill>
                            <a:schemeClr val="tx1"/>
                          </a:solidFill>
                          <a:effectLst/>
                          <a:latin typeface="Arial" panose="020B0604020202020204" pitchFamily="34" charset="0"/>
                          <a:ea typeface="Times" charset="0"/>
                          <a:cs typeface="Arial" panose="020B0604020202020204" pitchFamily="34" charset="0"/>
                        </a:rPr>
                        <a:t>envrionment</a:t>
                      </a: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 </a:t>
                      </a:r>
                    </a:p>
                  </a:txBody>
                  <a:tcPr marL="0" marR="0" marT="0" marB="0" anchor="ctr">
                    <a:solidFill>
                      <a:srgbClr val="E1E8F1"/>
                    </a:solidFill>
                  </a:tcPr>
                </a:tc>
                <a:extLst>
                  <a:ext uri="{0D108BD9-81ED-4DB2-BD59-A6C34878D82A}">
                    <a16:rowId xmlns:a16="http://schemas.microsoft.com/office/drawing/2014/main" val="10003"/>
                  </a:ext>
                </a:extLst>
              </a:tr>
              <a:tr h="1086522">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Environmental</a:t>
                      </a:r>
                      <a:r>
                        <a:rPr lang="en-GB" sz="1400" b="0" i="0"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 impact assessment of marine renewable  energy is missing</a:t>
                      </a:r>
                      <a:endPar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1" u="none" strike="noStrike" kern="1200" noProof="0" dirty="0">
                          <a:solidFill>
                            <a:schemeClr val="tx1"/>
                          </a:solidFill>
                          <a:effectLst/>
                          <a:latin typeface="Arial" panose="020B0604020202020204" pitchFamily="34" charset="0"/>
                          <a:ea typeface="Times" charset="0"/>
                          <a:cs typeface="Arial" panose="020B0604020202020204" pitchFamily="34" charset="0"/>
                        </a:rPr>
                        <a:t>Possible impacts of renewable</a:t>
                      </a:r>
                      <a:r>
                        <a:rPr lang="en-GB" sz="1400" b="1"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 energy </a:t>
                      </a:r>
                      <a:r>
                        <a:rPr lang="en-GB" sz="1400" b="0"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applications should be studied to promote sustainable growth of the marine energy sector in the Black Sea</a:t>
                      </a:r>
                      <a:endPar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13711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189796" y="316721"/>
            <a:ext cx="8245865"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189796" y="937076"/>
            <a:ext cx="4493699"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19. </a:t>
            </a:r>
            <a:r>
              <a:rPr lang="tr-TR" sz="1600" b="1" dirty="0" err="1">
                <a:solidFill>
                  <a:srgbClr val="C00000"/>
                </a:solidFill>
                <a:latin typeface="Arial" panose="020B0604020202020204" pitchFamily="34" charset="0"/>
                <a:ea typeface="Britannic Bold" charset="0"/>
                <a:cs typeface="Arial" panose="020B0604020202020204" pitchFamily="34" charset="0"/>
              </a:rPr>
              <a:t>Maritime</a:t>
            </a:r>
            <a:r>
              <a:rPr lang="tr-TR" sz="1600" b="1" dirty="0">
                <a:solidFill>
                  <a:srgbClr val="C00000"/>
                </a:solidFill>
                <a:latin typeface="Arial" panose="020B0604020202020204" pitchFamily="34" charset="0"/>
                <a:ea typeface="Britannic Bold" charset="0"/>
                <a:cs typeface="Arial" panose="020B0604020202020204" pitchFamily="34" charset="0"/>
              </a:rPr>
              <a:t> Transport</a:t>
            </a:r>
          </a:p>
        </p:txBody>
      </p:sp>
      <p:graphicFrame>
        <p:nvGraphicFramePr>
          <p:cNvPr id="7" name="Tablo 6"/>
          <p:cNvGraphicFramePr>
            <a:graphicFrameLocks noGrp="1"/>
          </p:cNvGraphicFramePr>
          <p:nvPr>
            <p:extLst/>
          </p:nvPr>
        </p:nvGraphicFramePr>
        <p:xfrm>
          <a:off x="305307" y="1493948"/>
          <a:ext cx="7975808" cy="2968823"/>
        </p:xfrm>
        <a:graphic>
          <a:graphicData uri="http://schemas.openxmlformats.org/drawingml/2006/table">
            <a:tbl>
              <a:tblPr>
                <a:tableStyleId>{5C22544A-7EE6-4342-B048-85BDC9FD1C3A}</a:tableStyleId>
              </a:tblPr>
              <a:tblGrid>
                <a:gridCol w="4394495">
                  <a:extLst>
                    <a:ext uri="{9D8B030D-6E8A-4147-A177-3AD203B41FA5}">
                      <a16:colId xmlns:a16="http://schemas.microsoft.com/office/drawing/2014/main" val="20000"/>
                    </a:ext>
                  </a:extLst>
                </a:gridCol>
                <a:gridCol w="3581313">
                  <a:extLst>
                    <a:ext uri="{9D8B030D-6E8A-4147-A177-3AD203B41FA5}">
                      <a16:colId xmlns:a16="http://schemas.microsoft.com/office/drawing/2014/main" val="20001"/>
                    </a:ext>
                  </a:extLst>
                </a:gridCol>
              </a:tblGrid>
              <a:tr h="337263">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1376578">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Assessment of the effects of various ship traffic  impacts on the ecosystem, as one of the major vector of biological invasions and a  prevention policy. The BWM Convention will enter into force on 8 September 2017, but its effective implementation will need more time. </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Research for an envelope of operational and policy measures and practices can provide a sustainable framework for shipping (and for all related actions). </a:t>
                      </a:r>
                    </a:p>
                  </a:txBody>
                  <a:tcPr marL="68580" marR="68580" marT="0" marB="0" anchor="ctr">
                    <a:solidFill>
                      <a:srgbClr val="E1E8F1"/>
                    </a:solidFill>
                  </a:tcPr>
                </a:tc>
                <a:extLst>
                  <a:ext uri="{0D108BD9-81ED-4DB2-BD59-A6C34878D82A}">
                    <a16:rowId xmlns:a16="http://schemas.microsoft.com/office/drawing/2014/main" val="10001"/>
                  </a:ext>
                </a:extLst>
              </a:tr>
              <a:tr h="917719">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Risk</a:t>
                      </a:r>
                      <a:r>
                        <a:rPr lang="en-GB" sz="1400" b="0" i="0" u="none" strike="noStrike" baseline="0" noProof="0" dirty="0">
                          <a:solidFill>
                            <a:schemeClr val="tx1"/>
                          </a:solidFill>
                          <a:effectLst/>
                          <a:latin typeface="Arial" panose="020B0604020202020204" pitchFamily="34" charset="0"/>
                          <a:ea typeface="Times" charset="0"/>
                          <a:cs typeface="Arial" panose="020B0604020202020204" pitchFamily="34" charset="0"/>
                        </a:rPr>
                        <a:t> reduction for maritime accidents which is an important threat in the Black Sea due to high crude oil and other harmful hazards transportation across the region</a:t>
                      </a:r>
                      <a:endPar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Region based integrated control</a:t>
                      </a:r>
                      <a:r>
                        <a:rPr lang="en-GB" sz="1400" b="0" i="0" u="none" strike="noStrike" kern="1200" baseline="0" dirty="0">
                          <a:solidFill>
                            <a:schemeClr val="tx1"/>
                          </a:solidFill>
                          <a:effectLst/>
                          <a:latin typeface="Arial" panose="020B0604020202020204" pitchFamily="34" charset="0"/>
                          <a:ea typeface="Times" charset="0"/>
                          <a:cs typeface="Arial" panose="020B0604020202020204" pitchFamily="34" charset="0"/>
                        </a:rPr>
                        <a:t> mechanisms should be developed  </a:t>
                      </a:r>
                      <a:endPar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endParaRPr>
                    </a:p>
                  </a:txBody>
                  <a:tcPr marL="68580" marR="68580" marT="0" marB="0" anchor="ctr">
                    <a:solidFill>
                      <a:srgbClr val="E1E8F1"/>
                    </a:solidFill>
                  </a:tcPr>
                </a:tc>
                <a:extLst>
                  <a:ext uri="{0D108BD9-81ED-4DB2-BD59-A6C34878D82A}">
                    <a16:rowId xmlns:a16="http://schemas.microsoft.com/office/drawing/2014/main" val="10002"/>
                  </a:ext>
                </a:extLst>
              </a:tr>
              <a:tr h="337263">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Regulation of maritime</a:t>
                      </a:r>
                      <a:r>
                        <a:rPr lang="en-GB" sz="1400" b="0" i="0"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 traffic</a:t>
                      </a:r>
                      <a:endPar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MSP </a:t>
                      </a:r>
                    </a:p>
                  </a:txBody>
                  <a:tcPr marL="0" marR="0" marT="0" marB="0" anchor="ctr">
                    <a:solidFill>
                      <a:srgbClr val="E1E8F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8077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447035" y="296345"/>
            <a:ext cx="8139173"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447035" y="937076"/>
            <a:ext cx="4493699"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20. MSP, ICZM</a:t>
            </a:r>
          </a:p>
        </p:txBody>
      </p:sp>
      <p:graphicFrame>
        <p:nvGraphicFramePr>
          <p:cNvPr id="7" name="Tablo 6"/>
          <p:cNvGraphicFramePr>
            <a:graphicFrameLocks noGrp="1"/>
          </p:cNvGraphicFramePr>
          <p:nvPr>
            <p:extLst>
              <p:ext uri="{D42A27DB-BD31-4B8C-83A1-F6EECF244321}">
                <p14:modId xmlns:p14="http://schemas.microsoft.com/office/powerpoint/2010/main" val="2972616234"/>
              </p:ext>
            </p:extLst>
          </p:nvPr>
        </p:nvGraphicFramePr>
        <p:xfrm>
          <a:off x="447035" y="1372383"/>
          <a:ext cx="8391646" cy="5390615"/>
        </p:xfrm>
        <a:graphic>
          <a:graphicData uri="http://schemas.openxmlformats.org/drawingml/2006/table">
            <a:tbl>
              <a:tblPr>
                <a:tableStyleId>{5C22544A-7EE6-4342-B048-85BDC9FD1C3A}</a:tableStyleId>
              </a:tblPr>
              <a:tblGrid>
                <a:gridCol w="3161584">
                  <a:extLst>
                    <a:ext uri="{9D8B030D-6E8A-4147-A177-3AD203B41FA5}">
                      <a16:colId xmlns:a16="http://schemas.microsoft.com/office/drawing/2014/main" val="20000"/>
                    </a:ext>
                  </a:extLst>
                </a:gridCol>
                <a:gridCol w="5230062">
                  <a:extLst>
                    <a:ext uri="{9D8B030D-6E8A-4147-A177-3AD203B41FA5}">
                      <a16:colId xmlns:a16="http://schemas.microsoft.com/office/drawing/2014/main" val="20001"/>
                    </a:ext>
                  </a:extLst>
                </a:gridCol>
              </a:tblGrid>
              <a:tr h="204309">
                <a:tc>
                  <a:txBody>
                    <a:bodyPr/>
                    <a:lstStyle/>
                    <a:p>
                      <a:pPr marL="134938" indent="0" algn="l" fontAlgn="t">
                        <a:spcBef>
                          <a:spcPts val="300"/>
                        </a:spcBef>
                        <a:spcAft>
                          <a:spcPts val="300"/>
                        </a:spcAft>
                        <a:tabLst/>
                      </a:pPr>
                      <a:r>
                        <a:rPr lang="tr-TR" sz="13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3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3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3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1225854">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noProof="0" dirty="0">
                          <a:solidFill>
                            <a:schemeClr val="tx1"/>
                          </a:solidFill>
                          <a:effectLst/>
                          <a:latin typeface="Arial" panose="020B0604020202020204" pitchFamily="34" charset="0"/>
                          <a:ea typeface="Times" charset="0"/>
                          <a:cs typeface="Arial" panose="020B0604020202020204" pitchFamily="34" charset="0"/>
                        </a:rPr>
                        <a:t>National MSP's have different priorities and methodological approaches. This will create difficulties for the development of common Azov and Black sea MSP</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kern="1200" dirty="0">
                          <a:solidFill>
                            <a:schemeClr val="tx1"/>
                          </a:solidFill>
                          <a:effectLst/>
                          <a:latin typeface="Arial" panose="020B0604020202020204" pitchFamily="34" charset="0"/>
                          <a:ea typeface="Times" charset="0"/>
                          <a:cs typeface="Arial" panose="020B0604020202020204" pitchFamily="34" charset="0"/>
                        </a:rPr>
                        <a:t>It is necessary to analyse national legislations in terms of goals, principles, lists and formats of the input and output MSP data layers and to develop recommendations for their convergence. The establishment of MSP Working group, the discussions on peculiarities of national legislations in the field of MSP and the development of the recommendations for their convergence. </a:t>
                      </a:r>
                    </a:p>
                  </a:txBody>
                  <a:tcPr marL="68580" marR="68580" marT="0" marB="0" anchor="ctr">
                    <a:solidFill>
                      <a:srgbClr val="E1E8F1"/>
                    </a:solidFill>
                  </a:tcPr>
                </a:tc>
                <a:extLst>
                  <a:ext uri="{0D108BD9-81ED-4DB2-BD59-A6C34878D82A}">
                    <a16:rowId xmlns:a16="http://schemas.microsoft.com/office/drawing/2014/main" val="10001"/>
                  </a:ext>
                </a:extLst>
              </a:tr>
              <a:tr h="1430163">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noProof="0" dirty="0">
                          <a:solidFill>
                            <a:schemeClr val="tx1"/>
                          </a:solidFill>
                          <a:effectLst/>
                          <a:latin typeface="Arial" panose="020B0604020202020204" pitchFamily="34" charset="0"/>
                          <a:ea typeface="Times" charset="0"/>
                          <a:cs typeface="Arial" panose="020B0604020202020204" pitchFamily="34" charset="0"/>
                        </a:rPr>
                        <a:t>There are not much opportunities for research in both Integrated Coastal Management (ICM) and MSP.  The main gaps in both issues are capacity building (national and regional) and regional collaboration.</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kern="1200" dirty="0">
                          <a:solidFill>
                            <a:schemeClr val="tx1"/>
                          </a:solidFill>
                          <a:effectLst/>
                          <a:latin typeface="Arial" panose="020B0604020202020204" pitchFamily="34" charset="0"/>
                          <a:ea typeface="Times" charset="0"/>
                          <a:cs typeface="Arial" panose="020B0604020202020204" pitchFamily="34" charset="0"/>
                        </a:rPr>
                        <a:t>University degree programs in Integrated Coastal and Marine Management (including MSP) would be valuable. Tailored training programs similar to MEDCOAST Institute would help capacity building in human resources.  Networking at regional level among  de-centralized institutions of BS countries, creation of experience sharing opportunities (joint projects, regional conferences) would help. </a:t>
                      </a:r>
                    </a:p>
                  </a:txBody>
                  <a:tcPr marL="68580" marR="68580" marT="0" marB="0" anchor="ctr">
                    <a:solidFill>
                      <a:srgbClr val="E1E8F1"/>
                    </a:solidFill>
                  </a:tcPr>
                </a:tc>
                <a:extLst>
                  <a:ext uri="{0D108BD9-81ED-4DB2-BD59-A6C34878D82A}">
                    <a16:rowId xmlns:a16="http://schemas.microsoft.com/office/drawing/2014/main" val="10002"/>
                  </a:ext>
                </a:extLst>
              </a:tr>
              <a:tr h="1021545">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MSP practice and methods undeveloped in non-EU Black Sea countries, only emerging in EU countries (RO, BG) through EU supported initiatives.  </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Establish common MSP methodology at national and regional levels e.g. through transboundary pilot schemes and common methodology for the Black Sea Basin. </a:t>
                      </a:r>
                    </a:p>
                  </a:txBody>
                  <a:tcPr marL="0" marR="0" marT="0" marB="0" anchor="ctr">
                    <a:solidFill>
                      <a:srgbClr val="E1E8F1"/>
                    </a:solidFill>
                  </a:tcPr>
                </a:tc>
                <a:extLst>
                  <a:ext uri="{0D108BD9-81ED-4DB2-BD59-A6C34878D82A}">
                    <a16:rowId xmlns:a16="http://schemas.microsoft.com/office/drawing/2014/main" val="10003"/>
                  </a:ext>
                </a:extLst>
              </a:tr>
              <a:tr h="612927">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kern="1200" noProof="0" dirty="0">
                          <a:solidFill>
                            <a:schemeClr val="tx1"/>
                          </a:solidFill>
                          <a:effectLst/>
                          <a:latin typeface="Arial" panose="020B0604020202020204" pitchFamily="34" charset="0"/>
                          <a:ea typeface="Times" charset="0"/>
                          <a:cs typeface="Arial" panose="020B0604020202020204" pitchFamily="34" charset="0"/>
                        </a:rPr>
                        <a:t>No SEA expertise and framework exists for assessment of MSP strategic impacts. </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Develop compact, comprehensive and commonly agreed SEA guidelines for area-specific (sub-national), national, as well as the Black Sea Basin-wide regional MSPs. </a:t>
                      </a:r>
                    </a:p>
                  </a:txBody>
                  <a:tcPr marL="0" marR="0" marT="0" marB="0" anchor="ctr">
                    <a:solidFill>
                      <a:srgbClr val="E1E8F1"/>
                    </a:solidFill>
                  </a:tcPr>
                </a:tc>
                <a:extLst>
                  <a:ext uri="{0D108BD9-81ED-4DB2-BD59-A6C34878D82A}">
                    <a16:rowId xmlns:a16="http://schemas.microsoft.com/office/drawing/2014/main" val="10004"/>
                  </a:ext>
                </a:extLst>
              </a:tr>
              <a:tr h="895817">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noProof="0" dirty="0">
                          <a:solidFill>
                            <a:schemeClr val="tx1"/>
                          </a:solidFill>
                          <a:effectLst/>
                          <a:latin typeface="Arial" panose="020B0604020202020204" pitchFamily="34" charset="0"/>
                          <a:ea typeface="Times" charset="0"/>
                          <a:cs typeface="Arial" panose="020B0604020202020204" pitchFamily="34" charset="0"/>
                        </a:rPr>
                        <a:t>There  is no MSP application in Turkey.</a:t>
                      </a:r>
                    </a:p>
                    <a:p>
                      <a:pPr marL="134938" marR="0" indent="0" algn="l" defTabSz="914400" rtl="0" eaLnBrk="1" fontAlgn="t" latinLnBrk="0" hangingPunct="1">
                        <a:lnSpc>
                          <a:spcPct val="100000"/>
                        </a:lnSpc>
                        <a:spcBef>
                          <a:spcPts val="300"/>
                        </a:spcBef>
                        <a:spcAft>
                          <a:spcPts val="300"/>
                        </a:spcAft>
                        <a:buClrTx/>
                        <a:buSzTx/>
                        <a:buFontTx/>
                        <a:buNone/>
                        <a:tabLst/>
                        <a:defRPr/>
                      </a:pPr>
                      <a:r>
                        <a:rPr lang="en-GB" sz="1300" b="0" i="0" u="none" strike="noStrike" noProof="0" dirty="0">
                          <a:solidFill>
                            <a:schemeClr val="tx1"/>
                          </a:solidFill>
                          <a:effectLst/>
                          <a:latin typeface="Arial" panose="020B0604020202020204" pitchFamily="34" charset="0"/>
                          <a:ea typeface="Times" charset="0"/>
                          <a:cs typeface="Arial" panose="020B0604020202020204" pitchFamily="34" charset="0"/>
                        </a:rPr>
                        <a:t>Along to the Turkish coast of the BS, a few cities have ICZ plans, but they should be combine with MSP. </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An MSP regulation compatible with the other countries in the Black Sea is needed.</a:t>
                      </a:r>
                    </a:p>
                    <a:p>
                      <a:pPr marL="180975" marR="0" indent="0" algn="l" defTabSz="914400" rtl="0" eaLnBrk="1" fontAlgn="t" latinLnBrk="0" hangingPunct="1">
                        <a:lnSpc>
                          <a:spcPct val="100000"/>
                        </a:lnSpc>
                        <a:spcBef>
                          <a:spcPts val="300"/>
                        </a:spcBef>
                        <a:spcAft>
                          <a:spcPts val="300"/>
                        </a:spcAft>
                        <a:buClrTx/>
                        <a:buSzTx/>
                        <a:buFontTx/>
                        <a:buNone/>
                        <a:tabLst/>
                        <a:defRPr/>
                      </a:pPr>
                      <a:r>
                        <a:rPr lang="en-GB" sz="1300" b="0" u="none" strike="noStrike" kern="1200" noProof="0" dirty="0">
                          <a:solidFill>
                            <a:schemeClr val="tx1"/>
                          </a:solidFill>
                          <a:effectLst/>
                          <a:latin typeface="Arial" panose="020B0604020202020204" pitchFamily="34" charset="0"/>
                          <a:ea typeface="Times" charset="0"/>
                          <a:cs typeface="Arial" panose="020B0604020202020204" pitchFamily="34" charset="0"/>
                        </a:rPr>
                        <a:t>METU is supported to prepare a pilot MSP project to provide info to the ministries for the regulation. </a:t>
                      </a:r>
                    </a:p>
                  </a:txBody>
                  <a:tcPr marL="0" marR="0" marT="0" marB="0" anchor="ctr">
                    <a:solidFill>
                      <a:srgbClr val="E1E8F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1945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447035" y="269389"/>
            <a:ext cx="8246203"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447035" y="937076"/>
            <a:ext cx="7705291" cy="584775"/>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21. </a:t>
            </a:r>
            <a:r>
              <a:rPr lang="tr-TR" sz="1600" b="1" dirty="0" err="1">
                <a:solidFill>
                  <a:srgbClr val="C00000"/>
                </a:solidFill>
                <a:latin typeface="Arial" panose="020B0604020202020204" pitchFamily="34" charset="0"/>
                <a:ea typeface="Britannic Bold" charset="0"/>
                <a:cs typeface="Arial" panose="020B0604020202020204" pitchFamily="34" charset="0"/>
              </a:rPr>
              <a:t>Operational</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Oceanography</a:t>
            </a:r>
            <a:r>
              <a:rPr lang="tr-TR" sz="1600" b="1" dirty="0">
                <a:solidFill>
                  <a:srgbClr val="C00000"/>
                </a:solidFill>
                <a:latin typeface="Arial" panose="020B0604020202020204" pitchFamily="34" charset="0"/>
                <a:ea typeface="Britannic Bold" charset="0"/>
                <a:cs typeface="Arial" panose="020B0604020202020204" pitchFamily="34" charset="0"/>
              </a:rPr>
              <a:t>/</a:t>
            </a:r>
            <a:r>
              <a:rPr lang="tr-TR" sz="1600" b="1" dirty="0" err="1">
                <a:solidFill>
                  <a:srgbClr val="C00000"/>
                </a:solidFill>
                <a:latin typeface="Arial" panose="020B0604020202020204" pitchFamily="34" charset="0"/>
                <a:ea typeface="Britannic Bold" charset="0"/>
                <a:cs typeface="Arial" panose="020B0604020202020204" pitchFamily="34" charset="0"/>
              </a:rPr>
              <a:t>Observing</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Systems</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and</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Monitoring</a:t>
            </a:r>
            <a:endParaRPr lang="tr-TR" sz="1600" b="1" dirty="0">
              <a:solidFill>
                <a:srgbClr val="C00000"/>
              </a:solidFill>
              <a:latin typeface="Arial" panose="020B0604020202020204" pitchFamily="34" charset="0"/>
              <a:ea typeface="Britannic Bold" charset="0"/>
              <a:cs typeface="Arial" panose="020B0604020202020204" pitchFamily="34" charset="0"/>
            </a:endParaRPr>
          </a:p>
          <a:p>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1334049237"/>
              </p:ext>
            </p:extLst>
          </p:nvPr>
        </p:nvGraphicFramePr>
        <p:xfrm>
          <a:off x="447034" y="1521851"/>
          <a:ext cx="8246203" cy="4911897"/>
        </p:xfrm>
        <a:graphic>
          <a:graphicData uri="http://schemas.openxmlformats.org/drawingml/2006/table">
            <a:tbl>
              <a:tblPr>
                <a:tableStyleId>{5C22544A-7EE6-4342-B048-85BDC9FD1C3A}</a:tableStyleId>
              </a:tblPr>
              <a:tblGrid>
                <a:gridCol w="4132043">
                  <a:extLst>
                    <a:ext uri="{9D8B030D-6E8A-4147-A177-3AD203B41FA5}">
                      <a16:colId xmlns:a16="http://schemas.microsoft.com/office/drawing/2014/main" val="20000"/>
                    </a:ext>
                  </a:extLst>
                </a:gridCol>
                <a:gridCol w="4114160">
                  <a:extLst>
                    <a:ext uri="{9D8B030D-6E8A-4147-A177-3AD203B41FA5}">
                      <a16:colId xmlns:a16="http://schemas.microsoft.com/office/drawing/2014/main" val="20001"/>
                    </a:ext>
                  </a:extLst>
                </a:gridCol>
              </a:tblGrid>
              <a:tr h="219002">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2784451">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Building of </a:t>
                      </a:r>
                      <a:r>
                        <a:rPr lang="en-GB" sz="1400" b="1" i="0" u="none" strike="noStrike" noProof="0" dirty="0">
                          <a:solidFill>
                            <a:schemeClr val="tx1"/>
                          </a:solidFill>
                          <a:effectLst/>
                          <a:latin typeface="Arial" panose="020B0604020202020204" pitchFamily="34" charset="0"/>
                          <a:ea typeface="Times" charset="0"/>
                          <a:cs typeface="Arial" panose="020B0604020202020204" pitchFamily="34" charset="0"/>
                        </a:rPr>
                        <a:t>multi-platform integrated observatories </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for recording a variety of parameters in different space and time scales</a:t>
                      </a:r>
                    </a:p>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1" i="0" u="none" strike="noStrike" noProof="0" dirty="0">
                          <a:solidFill>
                            <a:schemeClr val="tx1"/>
                          </a:solidFill>
                          <a:effectLst/>
                          <a:latin typeface="Arial" panose="020B0604020202020204" pitchFamily="34" charset="0"/>
                          <a:ea typeface="Times" charset="0"/>
                          <a:cs typeface="Arial" panose="020B0604020202020204" pitchFamily="34" charset="0"/>
                        </a:rPr>
                        <a:t>Harmonized monitoring programs </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including similar frequency, parameters (</a:t>
                      </a:r>
                      <a:r>
                        <a:rPr lang="en-GB" sz="1400" b="0" i="0" u="none" strike="noStrike" noProof="0" dirty="0" err="1">
                          <a:solidFill>
                            <a:schemeClr val="tx1"/>
                          </a:solidFill>
                          <a:effectLst/>
                          <a:latin typeface="Arial" panose="020B0604020202020204" pitchFamily="34" charset="0"/>
                          <a:ea typeface="Times" charset="0"/>
                          <a:cs typeface="Arial" panose="020B0604020202020204" pitchFamily="34" charset="0"/>
                        </a:rPr>
                        <a:t>hydromorphological</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 biological, chemical, physicochemical), environmental quality standards), matrices and analysis methods in the level of BS Region.  </a:t>
                      </a:r>
                    </a:p>
                  </a:txBody>
                  <a:tcPr marL="0" marR="0" marT="0" marB="0" anchor="ctr">
                    <a:solidFill>
                      <a:srgbClr val="E1E8F1"/>
                    </a:solidFill>
                  </a:tcPr>
                </a:tc>
                <a:tc>
                  <a:txBody>
                    <a:bodyPr/>
                    <a:lstStyle/>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Establishment of the Black Sea coordinated and integrated effort for the definition of the needs. </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Definition of effective marine monitoring strategy and programme at the regional level is required. </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METU is</a:t>
                      </a:r>
                      <a:r>
                        <a:rPr lang="en-GB" sz="1400" b="0" i="0" u="none" strike="noStrike" kern="1200" baseline="0" dirty="0">
                          <a:solidFill>
                            <a:schemeClr val="tx1"/>
                          </a:solidFill>
                          <a:effectLst/>
                          <a:latin typeface="Arial" panose="020B0604020202020204" pitchFamily="34" charset="0"/>
                          <a:ea typeface="Times" charset="0"/>
                          <a:cs typeface="Arial" panose="020B0604020202020204" pitchFamily="34" charset="0"/>
                        </a:rPr>
                        <a:t> planning to perform several cruises, deploy an oceanographic / </a:t>
                      </a:r>
                      <a:r>
                        <a:rPr lang="en-GB" sz="1400" b="0" i="0" u="none" strike="noStrike" kern="1200" baseline="0" dirty="0" err="1">
                          <a:solidFill>
                            <a:schemeClr val="tx1"/>
                          </a:solidFill>
                          <a:effectLst/>
                          <a:latin typeface="Arial" panose="020B0604020202020204" pitchFamily="34" charset="0"/>
                          <a:ea typeface="Times" charset="0"/>
                          <a:cs typeface="Arial" panose="020B0604020202020204" pitchFamily="34" charset="0"/>
                        </a:rPr>
                        <a:t>meterological</a:t>
                      </a:r>
                      <a:r>
                        <a:rPr lang="en-GB" sz="1400" b="0" i="0" u="none" strike="noStrike" kern="1200" baseline="0" dirty="0">
                          <a:solidFill>
                            <a:schemeClr val="tx1"/>
                          </a:solidFill>
                          <a:effectLst/>
                          <a:latin typeface="Arial" panose="020B0604020202020204" pitchFamily="34" charset="0"/>
                          <a:ea typeface="Times" charset="0"/>
                          <a:cs typeface="Arial" panose="020B0604020202020204" pitchFamily="34" charset="0"/>
                        </a:rPr>
                        <a:t> mooring system on the shelf off the </a:t>
                      </a:r>
                      <a:r>
                        <a:rPr lang="en-GB" sz="1400" b="0" i="0" u="none" strike="noStrike" kern="1200" baseline="0" dirty="0" err="1">
                          <a:solidFill>
                            <a:schemeClr val="tx1"/>
                          </a:solidFill>
                          <a:effectLst/>
                          <a:latin typeface="Arial" panose="020B0604020202020204" pitchFamily="34" charset="0"/>
                          <a:ea typeface="Times" charset="0"/>
                          <a:cs typeface="Arial" panose="020B0604020202020204" pitchFamily="34" charset="0"/>
                        </a:rPr>
                        <a:t>Sinop</a:t>
                      </a:r>
                      <a:r>
                        <a:rPr lang="en-GB" sz="1400" b="0" i="0" u="none" strike="noStrike" kern="1200" baseline="0" dirty="0">
                          <a:solidFill>
                            <a:schemeClr val="tx1"/>
                          </a:solidFill>
                          <a:effectLst/>
                          <a:latin typeface="Arial" panose="020B0604020202020204" pitchFamily="34" charset="0"/>
                          <a:ea typeface="Times" charset="0"/>
                          <a:cs typeface="Arial" panose="020B0604020202020204" pitchFamily="34" charset="0"/>
                        </a:rPr>
                        <a:t> Peninsula and support some local institutes in Black Sea to make time series measurements</a:t>
                      </a:r>
                    </a:p>
                  </a:txBody>
                  <a:tcPr marL="68580" marR="68580" marT="0" marB="0" anchor="ctr">
                    <a:solidFill>
                      <a:srgbClr val="E1E8F1"/>
                    </a:solidFill>
                  </a:tcPr>
                </a:tc>
                <a:extLst>
                  <a:ext uri="{0D108BD9-81ED-4DB2-BD59-A6C34878D82A}">
                    <a16:rowId xmlns:a16="http://schemas.microsoft.com/office/drawing/2014/main" val="10001"/>
                  </a:ext>
                </a:extLst>
              </a:tr>
              <a:tr h="1908444">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noProof="0" dirty="0">
                          <a:solidFill>
                            <a:schemeClr val="tx1"/>
                          </a:solidFill>
                          <a:effectLst/>
                          <a:latin typeface="Arial" panose="020B0604020202020204" pitchFamily="34" charset="0"/>
                          <a:ea typeface="Times" charset="0"/>
                          <a:cs typeface="Arial" panose="020B0604020202020204" pitchFamily="34" charset="0"/>
                        </a:rPr>
                        <a:t>Inefficient  image analysis techniques especially for biochemical assessments due to the lack of unified algorithms (although this is a field of recent very active research). </a:t>
                      </a:r>
                    </a:p>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Generating data on the </a:t>
                      </a:r>
                      <a:r>
                        <a:rPr lang="en-GB" sz="1400" b="1" i="0" u="none" strike="noStrike" noProof="0" dirty="0">
                          <a:solidFill>
                            <a:schemeClr val="tx1"/>
                          </a:solidFill>
                          <a:effectLst/>
                          <a:latin typeface="Arial" panose="020B0604020202020204" pitchFamily="34" charset="0"/>
                          <a:ea typeface="Times" charset="0"/>
                          <a:cs typeface="Arial" panose="020B0604020202020204" pitchFamily="34" charset="0"/>
                        </a:rPr>
                        <a:t>biochemical properties </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of the ecosystem </a:t>
                      </a:r>
                    </a:p>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1" i="0" u="none" strike="noStrike" noProof="0" dirty="0">
                          <a:solidFill>
                            <a:schemeClr val="tx1"/>
                          </a:solidFill>
                          <a:effectLst/>
                          <a:latin typeface="Arial" panose="020B0604020202020204" pitchFamily="34" charset="0"/>
                          <a:ea typeface="Times" charset="0"/>
                          <a:cs typeface="Arial" panose="020B0604020202020204" pitchFamily="34" charset="0"/>
                        </a:rPr>
                        <a:t>Biogeochemical measurements </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through the operational oceanography platforms</a:t>
                      </a:r>
                    </a:p>
                  </a:txBody>
                  <a:tcPr marL="0" marR="0" marT="0" marB="0" anchor="ctr">
                    <a:solidFill>
                      <a:srgbClr val="E1E8F1"/>
                    </a:solidFill>
                  </a:tcPr>
                </a:tc>
                <a:tc>
                  <a:txBody>
                    <a:bodyPr/>
                    <a:lstStyle/>
                    <a:p>
                      <a:pPr marL="352425"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Building of multi-platform integrated observatories for recording a variety of parameters in different space and time scales. </a:t>
                      </a:r>
                    </a:p>
                    <a:p>
                      <a:pPr marL="352425"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Increased  availability of biogeochemical parameters will provide a solid background for the evaluation and further development of the existing ecosystem numerical models. </a:t>
                      </a:r>
                    </a:p>
                  </a:txBody>
                  <a:tcPr marL="0" marR="0" marT="0" marB="0" anchor="ctr">
                    <a:solidFill>
                      <a:srgbClr val="E1E8F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00310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461059" y="265829"/>
            <a:ext cx="8377622"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461059" y="937076"/>
            <a:ext cx="7886700" cy="830997"/>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21. </a:t>
            </a:r>
            <a:r>
              <a:rPr lang="tr-TR" sz="1600" b="1" dirty="0" err="1">
                <a:solidFill>
                  <a:srgbClr val="C00000"/>
                </a:solidFill>
                <a:latin typeface="Arial" panose="020B0604020202020204" pitchFamily="34" charset="0"/>
                <a:ea typeface="Britannic Bold" charset="0"/>
                <a:cs typeface="Arial" panose="020B0604020202020204" pitchFamily="34" charset="0"/>
              </a:rPr>
              <a:t>Operational</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Oceanography</a:t>
            </a:r>
            <a:r>
              <a:rPr lang="tr-TR" sz="1600" b="1" dirty="0">
                <a:solidFill>
                  <a:srgbClr val="C00000"/>
                </a:solidFill>
                <a:latin typeface="Arial" panose="020B0604020202020204" pitchFamily="34" charset="0"/>
                <a:ea typeface="Britannic Bold" charset="0"/>
                <a:cs typeface="Arial" panose="020B0604020202020204" pitchFamily="34" charset="0"/>
              </a:rPr>
              <a:t>/</a:t>
            </a:r>
            <a:r>
              <a:rPr lang="tr-TR" sz="1600" b="1" dirty="0" err="1">
                <a:solidFill>
                  <a:srgbClr val="C00000"/>
                </a:solidFill>
                <a:latin typeface="Arial" panose="020B0604020202020204" pitchFamily="34" charset="0"/>
                <a:ea typeface="Britannic Bold" charset="0"/>
                <a:cs typeface="Arial" panose="020B0604020202020204" pitchFamily="34" charset="0"/>
              </a:rPr>
              <a:t>Observing</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Systems</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and</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Monitoring</a:t>
            </a:r>
            <a:endParaRPr lang="tr-TR" sz="1600" b="1" dirty="0">
              <a:solidFill>
                <a:srgbClr val="C00000"/>
              </a:solidFill>
              <a:latin typeface="Arial" panose="020B0604020202020204" pitchFamily="34" charset="0"/>
              <a:ea typeface="Britannic Bold" charset="0"/>
              <a:cs typeface="Arial" panose="020B0604020202020204" pitchFamily="34" charset="0"/>
            </a:endParaRPr>
          </a:p>
          <a:p>
            <a:r>
              <a:rPr lang="tr-TR" sz="1600" b="1" dirty="0" err="1">
                <a:solidFill>
                  <a:srgbClr val="C00000"/>
                </a:solidFill>
                <a:latin typeface="Arial" panose="020B0604020202020204" pitchFamily="34" charset="0"/>
                <a:ea typeface="Britannic Bold" charset="0"/>
                <a:cs typeface="Arial" panose="020B0604020202020204" pitchFamily="34" charset="0"/>
              </a:rPr>
              <a:t>continued</a:t>
            </a:r>
            <a:endParaRPr lang="tr-TR" sz="1600" b="1" dirty="0">
              <a:solidFill>
                <a:srgbClr val="C00000"/>
              </a:solidFill>
              <a:latin typeface="Arial" panose="020B0604020202020204" pitchFamily="34" charset="0"/>
              <a:ea typeface="Britannic Bold" charset="0"/>
              <a:cs typeface="Arial" panose="020B0604020202020204" pitchFamily="34" charset="0"/>
            </a:endParaRPr>
          </a:p>
          <a:p>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7" name="Tablo 6"/>
          <p:cNvGraphicFramePr>
            <a:graphicFrameLocks noGrp="1"/>
          </p:cNvGraphicFramePr>
          <p:nvPr>
            <p:extLst>
              <p:ext uri="{D42A27DB-BD31-4B8C-83A1-F6EECF244321}">
                <p14:modId xmlns:p14="http://schemas.microsoft.com/office/powerpoint/2010/main" val="3385744248"/>
              </p:ext>
            </p:extLst>
          </p:nvPr>
        </p:nvGraphicFramePr>
        <p:xfrm>
          <a:off x="461059" y="1768073"/>
          <a:ext cx="8180665" cy="4529696"/>
        </p:xfrm>
        <a:graphic>
          <a:graphicData uri="http://schemas.openxmlformats.org/drawingml/2006/table">
            <a:tbl>
              <a:tblPr>
                <a:tableStyleId>{5C22544A-7EE6-4342-B048-85BDC9FD1C3A}</a:tableStyleId>
              </a:tblPr>
              <a:tblGrid>
                <a:gridCol w="4099203">
                  <a:extLst>
                    <a:ext uri="{9D8B030D-6E8A-4147-A177-3AD203B41FA5}">
                      <a16:colId xmlns:a16="http://schemas.microsoft.com/office/drawing/2014/main" val="20000"/>
                    </a:ext>
                  </a:extLst>
                </a:gridCol>
                <a:gridCol w="4081462">
                  <a:extLst>
                    <a:ext uri="{9D8B030D-6E8A-4147-A177-3AD203B41FA5}">
                      <a16:colId xmlns:a16="http://schemas.microsoft.com/office/drawing/2014/main" val="20001"/>
                    </a:ext>
                  </a:extLst>
                </a:gridCol>
              </a:tblGrid>
              <a:tr h="234007">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1404038">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Coordination and improvement of operational observing systems</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Establishment of key operational platforms in significant locations. Integrated and coordinated effort at Black Sea  scale through the use of several operational oceanography platforms (moorings, profilers, ferry boxes, gliders, ships of opportunity). </a:t>
                      </a:r>
                    </a:p>
                  </a:txBody>
                  <a:tcPr marL="68580" marR="68580" marT="0" marB="0" anchor="ctr">
                    <a:solidFill>
                      <a:srgbClr val="E1E8F1"/>
                    </a:solidFill>
                  </a:tcPr>
                </a:tc>
                <a:extLst>
                  <a:ext uri="{0D108BD9-81ED-4DB2-BD59-A6C34878D82A}">
                    <a16:rowId xmlns:a16="http://schemas.microsoft.com/office/drawing/2014/main" val="10001"/>
                  </a:ext>
                </a:extLst>
              </a:tr>
              <a:tr h="1638045">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Limited systematic data are available on BS chemical inputs to the Marmara  upper layer and </a:t>
                      </a:r>
                      <a:r>
                        <a:rPr lang="en-GB" sz="1400" b="0" i="0" u="none" strike="noStrike" noProof="0" dirty="0" err="1">
                          <a:solidFill>
                            <a:schemeClr val="tx1"/>
                          </a:solidFill>
                          <a:effectLst/>
                          <a:latin typeface="Arial" panose="020B0604020202020204" pitchFamily="34" charset="0"/>
                          <a:ea typeface="Times" charset="0"/>
                          <a:cs typeface="Arial" panose="020B0604020202020204" pitchFamily="34" charset="0"/>
                        </a:rPr>
                        <a:t>Bosphorus</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 under flow regime to estimate their impacts and contributions to the Marmara nutrient and organic matter budgets as well as the ventilation of  BS </a:t>
                      </a:r>
                      <a:r>
                        <a:rPr lang="en-GB" sz="1400" b="0" i="0" u="none" strike="noStrike" noProof="0" dirty="0" err="1">
                          <a:solidFill>
                            <a:schemeClr val="tx1"/>
                          </a:solidFill>
                          <a:effectLst/>
                          <a:latin typeface="Arial" panose="020B0604020202020204" pitchFamily="34" charset="0"/>
                          <a:ea typeface="Times" charset="0"/>
                          <a:cs typeface="Arial" panose="020B0604020202020204" pitchFamily="34" charset="0"/>
                        </a:rPr>
                        <a:t>suboxic</a:t>
                      </a: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/anoxic waters and water exchange rates in the </a:t>
                      </a:r>
                      <a:r>
                        <a:rPr lang="en-GB" sz="1400" b="0" i="0" u="none" strike="noStrike" noProof="0" dirty="0" err="1">
                          <a:solidFill>
                            <a:schemeClr val="tx1"/>
                          </a:solidFill>
                          <a:effectLst/>
                          <a:latin typeface="Arial" panose="020B0604020202020204" pitchFamily="34" charset="0"/>
                          <a:ea typeface="Times" charset="0"/>
                          <a:cs typeface="Arial" panose="020B0604020202020204" pitchFamily="34" charset="0"/>
                        </a:rPr>
                        <a:t>Bosphorus</a:t>
                      </a:r>
                      <a:endPar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u="none" strike="noStrike" kern="1200" noProof="0">
                          <a:solidFill>
                            <a:schemeClr val="tx1"/>
                          </a:solidFill>
                          <a:effectLst/>
                          <a:latin typeface="Arial" panose="020B0604020202020204" pitchFamily="34" charset="0"/>
                          <a:ea typeface="Times" charset="0"/>
                          <a:cs typeface="Arial" panose="020B0604020202020204" pitchFamily="34" charset="0"/>
                        </a:rPr>
                        <a:t>New observation systems should be deployed in the Boshorus Exits and at least monthly monitoring in the exit regions and along the Bosphorus are needed</a:t>
                      </a:r>
                      <a:endPar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endParaRPr>
                    </a:p>
                  </a:txBody>
                  <a:tcPr marL="0" marR="0" marT="0" marB="0" anchor="ctr">
                    <a:solidFill>
                      <a:srgbClr val="E1E8F1"/>
                    </a:solidFill>
                  </a:tcPr>
                </a:tc>
                <a:extLst>
                  <a:ext uri="{0D108BD9-81ED-4DB2-BD59-A6C34878D82A}">
                    <a16:rowId xmlns:a16="http://schemas.microsoft.com/office/drawing/2014/main" val="10002"/>
                  </a:ext>
                </a:extLst>
              </a:tr>
              <a:tr h="125360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Very few measurements of wind waves along the BS coast, </a:t>
                      </a:r>
                      <a:r>
                        <a:rPr lang="en-GB" sz="1400" b="1" i="0" u="none" strike="noStrike" noProof="0" dirty="0">
                          <a:solidFill>
                            <a:schemeClr val="tx1"/>
                          </a:solidFill>
                          <a:effectLst/>
                          <a:latin typeface="Arial" panose="020B0604020202020204" pitchFamily="34" charset="0"/>
                          <a:ea typeface="Times" charset="0"/>
                          <a:cs typeface="Arial" panose="020B0604020202020204" pitchFamily="34" charset="0"/>
                        </a:rPr>
                        <a:t>improved operational wave forecasting</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A coordinated system of continuous wave measurements at selected locations along the BS coast.  This could be a regional project.  </a:t>
                      </a:r>
                    </a:p>
                    <a:p>
                      <a:pPr marL="180975" marR="0" indent="0" algn="l" defTabSz="914400" rtl="0" eaLnBrk="1" fontAlgn="t" latinLnBrk="0" hangingPunct="1">
                        <a:lnSpc>
                          <a:spcPct val="100000"/>
                        </a:lnSpc>
                        <a:spcBef>
                          <a:spcPts val="300"/>
                        </a:spcBef>
                        <a:spcAft>
                          <a:spcPts val="300"/>
                        </a:spcAft>
                        <a:buClrTx/>
                        <a:buSzTx/>
                        <a:buFontTx/>
                        <a:buNone/>
                        <a:tabLst/>
                        <a:defRPr/>
                      </a:pPr>
                      <a:r>
                        <a:rPr lang="en-GB" sz="1400" b="0" u="none" strike="noStrike" kern="1200" noProof="0" dirty="0">
                          <a:solidFill>
                            <a:schemeClr val="tx1"/>
                          </a:solidFill>
                          <a:effectLst/>
                          <a:latin typeface="Arial" panose="020B0604020202020204" pitchFamily="34" charset="0"/>
                          <a:ea typeface="Times" charset="0"/>
                          <a:cs typeface="Arial" panose="020B0604020202020204" pitchFamily="34" charset="0"/>
                        </a:rPr>
                        <a:t>Networking and collaboration among the meteorological offices of the BS countries. </a:t>
                      </a:r>
                    </a:p>
                  </a:txBody>
                  <a:tcPr marL="0" marR="0" marT="0" marB="0" anchor="ctr">
                    <a:solidFill>
                      <a:srgbClr val="E1E8F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66217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447036" y="347933"/>
            <a:ext cx="8220446"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447036" y="1106557"/>
            <a:ext cx="4962091"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22. </a:t>
            </a:r>
            <a:r>
              <a:rPr lang="tr-TR" sz="1600" b="1" dirty="0" err="1">
                <a:solidFill>
                  <a:srgbClr val="C00000"/>
                </a:solidFill>
                <a:latin typeface="Arial" panose="020B0604020202020204" pitchFamily="34" charset="0"/>
                <a:ea typeface="Britannic Bold" charset="0"/>
                <a:cs typeface="Arial" panose="020B0604020202020204" pitchFamily="34" charset="0"/>
              </a:rPr>
              <a:t>Socioeconomic</a:t>
            </a:r>
            <a:r>
              <a:rPr lang="tr-TR" sz="1600" b="1" dirty="0">
                <a:solidFill>
                  <a:srgbClr val="C00000"/>
                </a:solidFill>
                <a:latin typeface="Arial" panose="020B0604020202020204" pitchFamily="34" charset="0"/>
                <a:ea typeface="Britannic Bold" charset="0"/>
                <a:cs typeface="Arial" panose="020B0604020202020204" pitchFamily="34" charset="0"/>
              </a:rPr>
              <a:t> &amp; </a:t>
            </a:r>
            <a:r>
              <a:rPr lang="tr-TR" sz="1600" b="1" dirty="0" err="1">
                <a:solidFill>
                  <a:srgbClr val="C00000"/>
                </a:solidFill>
                <a:latin typeface="Arial" panose="020B0604020202020204" pitchFamily="34" charset="0"/>
                <a:ea typeface="Britannic Bold" charset="0"/>
                <a:cs typeface="Arial" panose="020B0604020202020204" pitchFamily="34" charset="0"/>
              </a:rPr>
              <a:t>Policy</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Research</a:t>
            </a:r>
            <a:r>
              <a:rPr lang="tr-TR" sz="1600" b="1" dirty="0">
                <a:solidFill>
                  <a:srgbClr val="C00000"/>
                </a:solidFill>
                <a:latin typeface="Arial" panose="020B0604020202020204" pitchFamily="34" charset="0"/>
                <a:ea typeface="Britannic Bold" charset="0"/>
                <a:cs typeface="Arial" panose="020B0604020202020204" pitchFamily="34" charset="0"/>
              </a:rPr>
              <a:t> </a:t>
            </a:r>
          </a:p>
        </p:txBody>
      </p:sp>
      <p:graphicFrame>
        <p:nvGraphicFramePr>
          <p:cNvPr id="7" name="Tablo 6"/>
          <p:cNvGraphicFramePr>
            <a:graphicFrameLocks noGrp="1"/>
          </p:cNvGraphicFramePr>
          <p:nvPr>
            <p:extLst/>
          </p:nvPr>
        </p:nvGraphicFramePr>
        <p:xfrm>
          <a:off x="447036" y="1662585"/>
          <a:ext cx="8220446" cy="4950069"/>
        </p:xfrm>
        <a:graphic>
          <a:graphicData uri="http://schemas.openxmlformats.org/drawingml/2006/table">
            <a:tbl>
              <a:tblPr>
                <a:tableStyleId>{5C22544A-7EE6-4342-B048-85BDC9FD1C3A}</a:tableStyleId>
              </a:tblPr>
              <a:tblGrid>
                <a:gridCol w="3058076">
                  <a:extLst>
                    <a:ext uri="{9D8B030D-6E8A-4147-A177-3AD203B41FA5}">
                      <a16:colId xmlns:a16="http://schemas.microsoft.com/office/drawing/2014/main" val="20000"/>
                    </a:ext>
                  </a:extLst>
                </a:gridCol>
                <a:gridCol w="5162370">
                  <a:extLst>
                    <a:ext uri="{9D8B030D-6E8A-4147-A177-3AD203B41FA5}">
                      <a16:colId xmlns:a16="http://schemas.microsoft.com/office/drawing/2014/main" val="20001"/>
                    </a:ext>
                  </a:extLst>
                </a:gridCol>
              </a:tblGrid>
              <a:tr h="321791">
                <a:tc>
                  <a:txBody>
                    <a:bodyPr/>
                    <a:lstStyle/>
                    <a:p>
                      <a:pPr marL="134938" indent="0" algn="l" fontAlgn="t">
                        <a:spcBef>
                          <a:spcPts val="300"/>
                        </a:spcBef>
                        <a:spcAft>
                          <a:spcPts val="300"/>
                        </a:spcAft>
                        <a:tabLst/>
                      </a:pPr>
                      <a:r>
                        <a:rPr lang="tr-TR" sz="14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2501772">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Policies need to be developed based on results from indicators for the WFD and MSFD. </a:t>
                      </a:r>
                    </a:p>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Targets for achieving the GES are missing as well as an efficient cooperation between the socio-economic and environmental science. </a:t>
                      </a:r>
                    </a:p>
                  </a:txBody>
                  <a:tcPr marL="0" marR="0" marT="0" marB="0" anchor="ctr">
                    <a:solidFill>
                      <a:srgbClr val="E1E8F1"/>
                    </a:solidFill>
                  </a:tcPr>
                </a:tc>
                <a:tc>
                  <a:txBody>
                    <a:bodyPr/>
                    <a:lstStyle/>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Design of Integrated  monitoring system by combining  traditional monitoring, observing systems and models. </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Research in support of policies and the society. </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Training/awareness of the regions of the country on the potential of the marine environment. </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Implementation of the MSFD needs to be addressed with new incentives for research. </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Involvement of different groups of stakeholders from the beginning. </a:t>
                      </a:r>
                    </a:p>
                  </a:txBody>
                  <a:tcPr marL="68580" marR="68580" marT="0" marB="0" anchor="ctr">
                    <a:solidFill>
                      <a:srgbClr val="E1E8F1"/>
                    </a:solidFill>
                  </a:tcPr>
                </a:tc>
                <a:extLst>
                  <a:ext uri="{0D108BD9-81ED-4DB2-BD59-A6C34878D82A}">
                    <a16:rowId xmlns:a16="http://schemas.microsoft.com/office/drawing/2014/main" val="10001"/>
                  </a:ext>
                </a:extLst>
              </a:tr>
              <a:tr h="212650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Policies need to be developed based on results from indicators for the WFD and MSFD. </a:t>
                      </a:r>
                    </a:p>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Targets for achieving the GES are missing. </a:t>
                      </a:r>
                    </a:p>
                  </a:txBody>
                  <a:tcPr marL="0" marR="0" marT="0" marB="0" anchor="ctr">
                    <a:solidFill>
                      <a:srgbClr val="E1E8F1"/>
                    </a:solidFill>
                  </a:tcPr>
                </a:tc>
                <a:tc>
                  <a:txBody>
                    <a:bodyPr/>
                    <a:lstStyle/>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Design of "clever" monitoring system by combining  traditional monitoring and repeated cruises, observing systems and models. </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Research in support of policies and the society. Training/awareness of the regions of the country on the potential of the marine environment. </a:t>
                      </a:r>
                    </a:p>
                    <a:p>
                      <a:pPr marL="306388" marR="0" indent="-171450" algn="l" defTabSz="914400" rtl="0" eaLnBrk="1" fontAlgn="t" latinLnBrk="0" hangingPunct="1">
                        <a:lnSpc>
                          <a:spcPct val="100000"/>
                        </a:lnSpc>
                        <a:spcBef>
                          <a:spcPts val="300"/>
                        </a:spcBef>
                        <a:spcAft>
                          <a:spcPts val="300"/>
                        </a:spcAft>
                        <a:buClrTx/>
                        <a:buSzTx/>
                        <a:buFont typeface="Arial" charset="0"/>
                        <a:buChar char="•"/>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Implementation of the MSFD needs to be addressed with new incentives for research. Involvement of different groups of stakeholders from the beginning. </a:t>
                      </a:r>
                    </a:p>
                  </a:txBody>
                  <a:tcPr marL="68580" marR="68580" marT="0" marB="0" anchor="ctr">
                    <a:solidFill>
                      <a:srgbClr val="E1E8F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98110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221997" y="183274"/>
            <a:ext cx="8342454"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221997" y="820694"/>
            <a:ext cx="4493699"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23. Training &amp; </a:t>
            </a:r>
            <a:r>
              <a:rPr lang="tr-TR" sz="1600" b="1" dirty="0" err="1">
                <a:solidFill>
                  <a:srgbClr val="C00000"/>
                </a:solidFill>
                <a:latin typeface="Arial" panose="020B0604020202020204" pitchFamily="34" charset="0"/>
                <a:ea typeface="Britannic Bold" charset="0"/>
                <a:cs typeface="Arial" panose="020B0604020202020204" pitchFamily="34" charset="0"/>
              </a:rPr>
              <a:t>Technology</a:t>
            </a:r>
            <a:r>
              <a:rPr lang="tr-TR" sz="1600" b="1" dirty="0">
                <a:solidFill>
                  <a:srgbClr val="C00000"/>
                </a:solidFill>
                <a:latin typeface="Arial" panose="020B0604020202020204" pitchFamily="34" charset="0"/>
                <a:ea typeface="Britannic Bold" charset="0"/>
                <a:cs typeface="Arial" panose="020B0604020202020204" pitchFamily="34" charset="0"/>
              </a:rPr>
              <a:t> Transfer </a:t>
            </a:r>
          </a:p>
        </p:txBody>
      </p:sp>
      <p:graphicFrame>
        <p:nvGraphicFramePr>
          <p:cNvPr id="7" name="Tablo 6"/>
          <p:cNvGraphicFramePr>
            <a:graphicFrameLocks noGrp="1"/>
          </p:cNvGraphicFramePr>
          <p:nvPr>
            <p:extLst>
              <p:ext uri="{D42A27DB-BD31-4B8C-83A1-F6EECF244321}">
                <p14:modId xmlns:p14="http://schemas.microsoft.com/office/powerpoint/2010/main" val="62243596"/>
              </p:ext>
            </p:extLst>
          </p:nvPr>
        </p:nvGraphicFramePr>
        <p:xfrm>
          <a:off x="221997" y="1255518"/>
          <a:ext cx="8445485" cy="5313585"/>
        </p:xfrm>
        <a:graphic>
          <a:graphicData uri="http://schemas.openxmlformats.org/drawingml/2006/table">
            <a:tbl>
              <a:tblPr>
                <a:tableStyleId>{5C22544A-7EE6-4342-B048-85BDC9FD1C3A}</a:tableStyleId>
              </a:tblPr>
              <a:tblGrid>
                <a:gridCol w="3854978">
                  <a:extLst>
                    <a:ext uri="{9D8B030D-6E8A-4147-A177-3AD203B41FA5}">
                      <a16:colId xmlns:a16="http://schemas.microsoft.com/office/drawing/2014/main" val="20000"/>
                    </a:ext>
                  </a:extLst>
                </a:gridCol>
                <a:gridCol w="4590507">
                  <a:extLst>
                    <a:ext uri="{9D8B030D-6E8A-4147-A177-3AD203B41FA5}">
                      <a16:colId xmlns:a16="http://schemas.microsoft.com/office/drawing/2014/main" val="20001"/>
                    </a:ext>
                  </a:extLst>
                </a:gridCol>
              </a:tblGrid>
              <a:tr h="180442">
                <a:tc>
                  <a:txBody>
                    <a:bodyPr/>
                    <a:lstStyle/>
                    <a:p>
                      <a:pPr marL="134938" indent="0" algn="l" fontAlgn="t">
                        <a:spcBef>
                          <a:spcPts val="300"/>
                        </a:spcBef>
                        <a:spcAft>
                          <a:spcPts val="300"/>
                        </a:spcAft>
                        <a:tabLst/>
                      </a:pPr>
                      <a:r>
                        <a:rPr lang="tr-TR" sz="1200" b="1"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200" b="1"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200" b="1"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200" b="1"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721770">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200" b="1" i="0" u="none" strike="noStrike" noProof="0" dirty="0">
                          <a:solidFill>
                            <a:schemeClr val="tx1"/>
                          </a:solidFill>
                          <a:effectLst/>
                          <a:latin typeface="Arial" panose="020B0604020202020204" pitchFamily="34" charset="0"/>
                          <a:ea typeface="Times" charset="0"/>
                          <a:cs typeface="Arial" panose="020B0604020202020204" pitchFamily="34" charset="0"/>
                        </a:rPr>
                        <a:t>Capacity Building and Technology transfer</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200" b="0" i="0" u="none" strike="noStrike" noProof="0" dirty="0">
                          <a:solidFill>
                            <a:schemeClr val="tx1"/>
                          </a:solidFill>
                          <a:effectLst/>
                          <a:latin typeface="Arial" panose="020B0604020202020204" pitchFamily="34" charset="0"/>
                          <a:ea typeface="Times" charset="0"/>
                          <a:cs typeface="Arial" panose="020B0604020202020204" pitchFamily="34" charset="0"/>
                        </a:rPr>
                        <a:t>In almost all fields of research in order to achieve a better understanding of the Black Sea ecosystem and implement scientifically based  adequate management strategies. </a:t>
                      </a:r>
                    </a:p>
                  </a:txBody>
                  <a:tcPr marL="68580" marR="68580" marT="0" marB="0" anchor="ctr">
                    <a:solidFill>
                      <a:srgbClr val="E1E8F1"/>
                    </a:solidFill>
                  </a:tcPr>
                </a:tc>
                <a:extLst>
                  <a:ext uri="{0D108BD9-81ED-4DB2-BD59-A6C34878D82A}">
                    <a16:rowId xmlns:a16="http://schemas.microsoft.com/office/drawing/2014/main" val="10001"/>
                  </a:ext>
                </a:extLst>
              </a:tr>
              <a:tr h="2108827">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200" b="1" i="0" u="none" strike="noStrike" noProof="0" dirty="0">
                          <a:solidFill>
                            <a:schemeClr val="tx1"/>
                          </a:solidFill>
                          <a:effectLst/>
                          <a:latin typeface="Arial" panose="020B0604020202020204" pitchFamily="34" charset="0"/>
                          <a:ea typeface="Times" charset="0"/>
                          <a:cs typeface="Arial" panose="020B0604020202020204" pitchFamily="34" charset="0"/>
                        </a:rPr>
                        <a:t>Applied education </a:t>
                      </a:r>
                      <a:r>
                        <a:rPr lang="en-GB" sz="1200" b="0" i="0" u="none" strike="noStrike" noProof="0" dirty="0">
                          <a:solidFill>
                            <a:schemeClr val="tx1"/>
                          </a:solidFill>
                          <a:effectLst/>
                          <a:latin typeface="Arial" panose="020B0604020202020204" pitchFamily="34" charset="0"/>
                          <a:ea typeface="Times" charset="0"/>
                          <a:cs typeface="Arial" panose="020B0604020202020204" pitchFamily="34" charset="0"/>
                        </a:rPr>
                        <a:t>in the Black sea countries – analysis of programs and their convergence, mutual recognition of certificates. </a:t>
                      </a:r>
                    </a:p>
                    <a:p>
                      <a:pPr marL="134938" marR="0" indent="0" algn="l" defTabSz="914400" rtl="0" eaLnBrk="1" fontAlgn="t" latinLnBrk="0" hangingPunct="1">
                        <a:lnSpc>
                          <a:spcPct val="100000"/>
                        </a:lnSpc>
                        <a:spcBef>
                          <a:spcPts val="300"/>
                        </a:spcBef>
                        <a:spcAft>
                          <a:spcPts val="300"/>
                        </a:spcAft>
                        <a:buClrTx/>
                        <a:buSzTx/>
                        <a:buFontTx/>
                        <a:buNone/>
                        <a:tabLst/>
                        <a:defRPr/>
                      </a:pPr>
                      <a:r>
                        <a:rPr lang="en-GB" sz="1200" b="0" i="0" u="none" strike="noStrike" noProof="0" dirty="0">
                          <a:solidFill>
                            <a:schemeClr val="tx1"/>
                          </a:solidFill>
                          <a:effectLst/>
                          <a:latin typeface="Arial" panose="020B0604020202020204" pitchFamily="34" charset="0"/>
                          <a:ea typeface="Times" charset="0"/>
                          <a:cs typeface="Arial" panose="020B0604020202020204" pitchFamily="34" charset="0"/>
                        </a:rPr>
                        <a:t>Decreasing the gaps between the level of training of specialists in the sectors of Blue economy </a:t>
                      </a:r>
                    </a:p>
                    <a:p>
                      <a:pPr marL="134938" marR="0" indent="0" algn="l" defTabSz="914400" rtl="0" eaLnBrk="1" fontAlgn="t" latinLnBrk="0" hangingPunct="1">
                        <a:lnSpc>
                          <a:spcPct val="100000"/>
                        </a:lnSpc>
                        <a:spcBef>
                          <a:spcPts val="300"/>
                        </a:spcBef>
                        <a:spcAft>
                          <a:spcPts val="300"/>
                        </a:spcAft>
                        <a:buClrTx/>
                        <a:buSzTx/>
                        <a:buFontTx/>
                        <a:buNone/>
                        <a:tabLst/>
                        <a:defRPr/>
                      </a:pPr>
                      <a:r>
                        <a:rPr lang="en-GB" sz="1200" b="0" i="0" u="none" strike="noStrike" noProof="0" dirty="0">
                          <a:solidFill>
                            <a:schemeClr val="tx1"/>
                          </a:solidFill>
                          <a:effectLst/>
                          <a:latin typeface="Arial" panose="020B0604020202020204" pitchFamily="34" charset="0"/>
                          <a:ea typeface="Times" charset="0"/>
                          <a:cs typeface="Arial" panose="020B0604020202020204" pitchFamily="34" charset="0"/>
                        </a:rPr>
                        <a:t>Cooperation in education to lead a mutual improvement. </a:t>
                      </a:r>
                    </a:p>
                    <a:p>
                      <a:pPr marL="134938" marR="0" indent="0" algn="l" defTabSz="914400" rtl="0" eaLnBrk="1" fontAlgn="t" latinLnBrk="0" hangingPunct="1">
                        <a:lnSpc>
                          <a:spcPct val="100000"/>
                        </a:lnSpc>
                        <a:spcBef>
                          <a:spcPts val="300"/>
                        </a:spcBef>
                        <a:spcAft>
                          <a:spcPts val="300"/>
                        </a:spcAft>
                        <a:buClrTx/>
                        <a:buSzTx/>
                        <a:buFontTx/>
                        <a:buNone/>
                        <a:tabLst/>
                        <a:defRPr/>
                      </a:pPr>
                      <a:r>
                        <a:rPr lang="en-GB" sz="1200" b="1" i="0" u="none" strike="noStrike" kern="1200" noProof="0" dirty="0">
                          <a:solidFill>
                            <a:schemeClr val="tx1"/>
                          </a:solidFill>
                          <a:effectLst/>
                          <a:latin typeface="Arial" panose="020B0604020202020204" pitchFamily="34" charset="0"/>
                          <a:ea typeface="Times" charset="0"/>
                          <a:cs typeface="Arial" panose="020B0604020202020204" pitchFamily="34" charset="0"/>
                        </a:rPr>
                        <a:t>Very few training opportunities in several sectors of Blue economy</a:t>
                      </a:r>
                      <a:r>
                        <a:rPr lang="en-GB" sz="1200" b="0" i="0" u="none" strike="noStrike" kern="1200" noProof="0" dirty="0">
                          <a:solidFill>
                            <a:schemeClr val="tx1"/>
                          </a:solidFill>
                          <a:effectLst/>
                          <a:latin typeface="Arial" panose="020B0604020202020204" pitchFamily="34" charset="0"/>
                          <a:ea typeface="Times" charset="0"/>
                          <a:cs typeface="Arial" panose="020B0604020202020204" pitchFamily="34" charset="0"/>
                        </a:rPr>
                        <a:t>.  Thoughts provided for ICM and MSP applies to this area as well.  </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200" b="0" i="0" u="none" strike="noStrike" kern="1200" dirty="0">
                          <a:solidFill>
                            <a:schemeClr val="tx1"/>
                          </a:solidFill>
                          <a:effectLst/>
                          <a:latin typeface="Arial" panose="020B0604020202020204" pitchFamily="34" charset="0"/>
                          <a:ea typeface="Times" charset="0"/>
                          <a:cs typeface="Arial" panose="020B0604020202020204" pitchFamily="34" charset="0"/>
                        </a:rPr>
                        <a:t>Mutual improvement of training programs in applied sciences and professions by investigation of training programs of the participating countries, their expert evaluation and recommendations for improvements, creating the "ideal model" of coordinated national and transnational training programs for different specialities. </a:t>
                      </a:r>
                    </a:p>
                  </a:txBody>
                  <a:tcPr marL="68580" marR="68580" marT="0" marB="0" anchor="ctr">
                    <a:solidFill>
                      <a:srgbClr val="E1E8F1"/>
                    </a:solidFill>
                  </a:tcPr>
                </a:tc>
                <a:extLst>
                  <a:ext uri="{0D108BD9-81ED-4DB2-BD59-A6C34878D82A}">
                    <a16:rowId xmlns:a16="http://schemas.microsoft.com/office/drawing/2014/main" val="10002"/>
                  </a:ext>
                </a:extLst>
              </a:tr>
              <a:tr h="902212">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200" b="0" i="0" u="none" strike="noStrike" kern="1200" noProof="0" dirty="0">
                          <a:solidFill>
                            <a:schemeClr val="tx1"/>
                          </a:solidFill>
                          <a:effectLst/>
                          <a:latin typeface="Arial" panose="020B0604020202020204" pitchFamily="34" charset="0"/>
                          <a:ea typeface="Times" charset="0"/>
                          <a:cs typeface="Arial" panose="020B0604020202020204" pitchFamily="34" charset="0"/>
                        </a:rPr>
                        <a:t>Implementation of national programmes for the development of the Blue economy, compiled without influence of neighbouring countries can lead to excessive ecological load on the Black sea. </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200" b="0" u="none" strike="noStrike" kern="1200" noProof="0" dirty="0">
                          <a:solidFill>
                            <a:schemeClr val="tx1"/>
                          </a:solidFill>
                          <a:effectLst/>
                          <a:latin typeface="Arial" panose="020B0604020202020204" pitchFamily="34" charset="0"/>
                          <a:ea typeface="Times" charset="0"/>
                          <a:cs typeface="Arial" panose="020B0604020202020204" pitchFamily="34" charset="0"/>
                        </a:rPr>
                        <a:t>Mutual coordination and correlation of programs of the Blue Growth of the Black sea coastal countries. To elaborate a criteria and appropriate parameters (indicators) of the ecological status of the sea waters </a:t>
                      </a:r>
                    </a:p>
                  </a:txBody>
                  <a:tcPr marL="0" marR="0" marT="0" marB="0" anchor="ctr">
                    <a:solidFill>
                      <a:srgbClr val="E1E8F1"/>
                    </a:solidFill>
                  </a:tcPr>
                </a:tc>
                <a:extLst>
                  <a:ext uri="{0D108BD9-81ED-4DB2-BD59-A6C34878D82A}">
                    <a16:rowId xmlns:a16="http://schemas.microsoft.com/office/drawing/2014/main" val="10003"/>
                  </a:ext>
                </a:extLst>
              </a:tr>
              <a:tr h="1397896">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200" b="1" i="0" u="none" strike="noStrike" kern="1200" noProof="0" dirty="0">
                          <a:solidFill>
                            <a:schemeClr val="tx1"/>
                          </a:solidFill>
                          <a:effectLst/>
                          <a:latin typeface="Arial" panose="020B0604020202020204" pitchFamily="34" charset="0"/>
                          <a:ea typeface="Times" charset="0"/>
                          <a:cs typeface="Arial" panose="020B0604020202020204" pitchFamily="34" charset="0"/>
                        </a:rPr>
                        <a:t>The difference in the level of training of specialists in the sectors of Blue economy </a:t>
                      </a:r>
                      <a:r>
                        <a:rPr lang="en-GB" sz="1200" b="0" i="0" u="none" strike="noStrike" kern="1200" noProof="0" dirty="0">
                          <a:solidFill>
                            <a:schemeClr val="tx1"/>
                          </a:solidFill>
                          <a:effectLst/>
                          <a:latin typeface="Arial" panose="020B0604020202020204" pitchFamily="34" charset="0"/>
                          <a:ea typeface="Times" charset="0"/>
                          <a:cs typeface="Arial" panose="020B0604020202020204" pitchFamily="34" charset="0"/>
                        </a:rPr>
                        <a:t>leads to difficulties in their interaction, the quality of their work and services.</a:t>
                      </a:r>
                    </a:p>
                  </a:txBody>
                  <a:tcPr marL="0" marR="0" marT="0" marB="0" anchor="ctr">
                    <a:solidFill>
                      <a:srgbClr val="E1E8F1"/>
                    </a:solidFill>
                  </a:tcPr>
                </a:tc>
                <a:tc>
                  <a:txBody>
                    <a:bodyPr/>
                    <a:lstStyle/>
                    <a:p>
                      <a:pPr marL="180975" marR="0" indent="0" algn="l" defTabSz="914400" rtl="0" eaLnBrk="1" fontAlgn="t" latinLnBrk="0" hangingPunct="1">
                        <a:lnSpc>
                          <a:spcPct val="100000"/>
                        </a:lnSpc>
                        <a:spcBef>
                          <a:spcPts val="300"/>
                        </a:spcBef>
                        <a:spcAft>
                          <a:spcPts val="300"/>
                        </a:spcAft>
                        <a:buClrTx/>
                        <a:buSzTx/>
                        <a:buFontTx/>
                        <a:buNone/>
                        <a:tabLst/>
                        <a:defRPr/>
                      </a:pPr>
                      <a:r>
                        <a:rPr lang="en-GB" sz="1200" b="0" u="none" strike="noStrike" kern="1200" noProof="0" dirty="0">
                          <a:solidFill>
                            <a:schemeClr val="tx1"/>
                          </a:solidFill>
                          <a:effectLst/>
                          <a:latin typeface="Arial" panose="020B0604020202020204" pitchFamily="34" charset="0"/>
                          <a:ea typeface="Times" charset="0"/>
                          <a:cs typeface="Arial" panose="020B0604020202020204" pitchFamily="34" charset="0"/>
                        </a:rPr>
                        <a:t>Coordination</a:t>
                      </a:r>
                      <a:r>
                        <a:rPr lang="en-GB" sz="1200" b="0" u="none" strike="noStrike" kern="1200" baseline="0" noProof="0" dirty="0">
                          <a:solidFill>
                            <a:schemeClr val="tx1"/>
                          </a:solidFill>
                          <a:effectLst/>
                          <a:latin typeface="Arial" panose="020B0604020202020204" pitchFamily="34" charset="0"/>
                          <a:ea typeface="Times" charset="0"/>
                          <a:cs typeface="Arial" panose="020B0604020202020204" pitchFamily="34" charset="0"/>
                        </a:rPr>
                        <a:t> of</a:t>
                      </a:r>
                      <a:r>
                        <a:rPr lang="en-GB" sz="1200" b="0" u="none" strike="noStrike" kern="1200" noProof="0" dirty="0">
                          <a:solidFill>
                            <a:schemeClr val="tx1"/>
                          </a:solidFill>
                          <a:effectLst/>
                          <a:latin typeface="Arial" panose="020B0604020202020204" pitchFamily="34" charset="0"/>
                          <a:ea typeface="Times" charset="0"/>
                          <a:cs typeface="Arial" panose="020B0604020202020204" pitchFamily="34" charset="0"/>
                        </a:rPr>
                        <a:t> the training of specialists of related specialties; </a:t>
                      </a:r>
                    </a:p>
                    <a:p>
                      <a:pPr marL="180975" marR="0" indent="0" algn="l" defTabSz="914400" rtl="0" eaLnBrk="1" fontAlgn="t" latinLnBrk="0" hangingPunct="1">
                        <a:lnSpc>
                          <a:spcPct val="100000"/>
                        </a:lnSpc>
                        <a:spcBef>
                          <a:spcPts val="300"/>
                        </a:spcBef>
                        <a:spcAft>
                          <a:spcPts val="300"/>
                        </a:spcAft>
                        <a:buClrTx/>
                        <a:buSzTx/>
                        <a:buFontTx/>
                        <a:buNone/>
                        <a:tabLst/>
                        <a:defRPr/>
                      </a:pPr>
                      <a:r>
                        <a:rPr lang="en-GB" sz="1200" b="0" u="none" strike="noStrike" kern="1200" noProof="0" dirty="0">
                          <a:solidFill>
                            <a:schemeClr val="tx1"/>
                          </a:solidFill>
                          <a:effectLst/>
                          <a:latin typeface="Arial" panose="020B0604020202020204" pitchFamily="34" charset="0"/>
                          <a:ea typeface="Times" charset="0"/>
                          <a:cs typeface="Arial" panose="020B0604020202020204" pitchFamily="34" charset="0"/>
                        </a:rPr>
                        <a:t>Use the exchange of students and teachers programs. </a:t>
                      </a:r>
                    </a:p>
                    <a:p>
                      <a:pPr marL="180975" marR="0" indent="0" algn="l" defTabSz="914400" rtl="0" eaLnBrk="1" fontAlgn="t" latinLnBrk="0" hangingPunct="1">
                        <a:lnSpc>
                          <a:spcPct val="100000"/>
                        </a:lnSpc>
                        <a:spcBef>
                          <a:spcPts val="300"/>
                        </a:spcBef>
                        <a:spcAft>
                          <a:spcPts val="300"/>
                        </a:spcAft>
                        <a:buClrTx/>
                        <a:buSzTx/>
                        <a:buFontTx/>
                        <a:buNone/>
                        <a:tabLst/>
                        <a:defRPr/>
                      </a:pPr>
                      <a:r>
                        <a:rPr lang="en-GB" sz="1200" b="0" u="none" strike="noStrike" kern="1200" noProof="0" dirty="0">
                          <a:solidFill>
                            <a:schemeClr val="tx1"/>
                          </a:solidFill>
                          <a:effectLst/>
                          <a:latin typeface="Arial" panose="020B0604020202020204" pitchFamily="34" charset="0"/>
                          <a:ea typeface="Times" charset="0"/>
                          <a:cs typeface="Arial" panose="020B0604020202020204" pitchFamily="34" charset="0"/>
                        </a:rPr>
                        <a:t>Establishment of a unified minimum requirements for the training programs for specialists of similar professions and minimum requirements for their certification. </a:t>
                      </a:r>
                    </a:p>
                  </a:txBody>
                  <a:tcPr marL="0" marR="0" marT="0" marB="0" anchor="ctr">
                    <a:solidFill>
                      <a:srgbClr val="E1E8F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69456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Yuvarlatılmış Dikdörtgen 8"/>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331463" y="395926"/>
            <a:ext cx="8155713" cy="5752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4" name="Dikdörtgen 3"/>
          <p:cNvSpPr/>
          <p:nvPr/>
        </p:nvSpPr>
        <p:spPr>
          <a:xfrm>
            <a:off x="331463" y="1101112"/>
            <a:ext cx="5929307"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24. </a:t>
            </a:r>
            <a:r>
              <a:rPr lang="tr-TR" sz="1600" b="1" dirty="0" err="1">
                <a:solidFill>
                  <a:srgbClr val="C00000"/>
                </a:solidFill>
                <a:latin typeface="Arial" panose="020B0604020202020204" pitchFamily="34" charset="0"/>
                <a:ea typeface="Britannic Bold" charset="0"/>
                <a:cs typeface="Arial" panose="020B0604020202020204" pitchFamily="34" charset="0"/>
              </a:rPr>
              <a:t>Other</a:t>
            </a:r>
            <a:r>
              <a:rPr lang="tr-TR" sz="1600" b="1" dirty="0">
                <a:solidFill>
                  <a:srgbClr val="C00000"/>
                </a:solidFill>
                <a:latin typeface="Arial" panose="020B0604020202020204" pitchFamily="34" charset="0"/>
                <a:ea typeface="Britannic Bold" charset="0"/>
                <a:cs typeface="Arial" panose="020B0604020202020204" pitchFamily="34" charset="0"/>
              </a:rPr>
              <a:t>/</a:t>
            </a:r>
            <a:r>
              <a:rPr lang="tr-TR" sz="1600" b="1" dirty="0" err="1">
                <a:solidFill>
                  <a:srgbClr val="C00000"/>
                </a:solidFill>
                <a:latin typeface="Arial" panose="020B0604020202020204" pitchFamily="34" charset="0"/>
                <a:ea typeface="Britannic Bold" charset="0"/>
                <a:cs typeface="Arial" panose="020B0604020202020204" pitchFamily="34" charset="0"/>
              </a:rPr>
              <a:t>Multiple</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err="1">
                <a:solidFill>
                  <a:srgbClr val="C00000"/>
                </a:solidFill>
                <a:latin typeface="Arial" panose="020B0604020202020204" pitchFamily="34" charset="0"/>
                <a:ea typeface="Britannic Bold" charset="0"/>
                <a:cs typeface="Arial" panose="020B0604020202020204" pitchFamily="34" charset="0"/>
              </a:rPr>
              <a:t>areas</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7" name="Tablo 6"/>
          <p:cNvGraphicFramePr>
            <a:graphicFrameLocks noGrp="1"/>
          </p:cNvGraphicFramePr>
          <p:nvPr>
            <p:extLst/>
          </p:nvPr>
        </p:nvGraphicFramePr>
        <p:xfrm>
          <a:off x="331463" y="1931831"/>
          <a:ext cx="8039805" cy="1837111"/>
        </p:xfrm>
        <a:graphic>
          <a:graphicData uri="http://schemas.openxmlformats.org/drawingml/2006/table">
            <a:tbl>
              <a:tblPr>
                <a:tableStyleId>{5C22544A-7EE6-4342-B048-85BDC9FD1C3A}</a:tableStyleId>
              </a:tblPr>
              <a:tblGrid>
                <a:gridCol w="4429756">
                  <a:extLst>
                    <a:ext uri="{9D8B030D-6E8A-4147-A177-3AD203B41FA5}">
                      <a16:colId xmlns:a16="http://schemas.microsoft.com/office/drawing/2014/main" val="20000"/>
                    </a:ext>
                  </a:extLst>
                </a:gridCol>
                <a:gridCol w="3610049">
                  <a:extLst>
                    <a:ext uri="{9D8B030D-6E8A-4147-A177-3AD203B41FA5}">
                      <a16:colId xmlns:a16="http://schemas.microsoft.com/office/drawing/2014/main" val="20001"/>
                    </a:ext>
                  </a:extLst>
                </a:gridCol>
              </a:tblGrid>
              <a:tr h="461463">
                <a:tc>
                  <a:txBody>
                    <a:bodyPr/>
                    <a:lstStyle/>
                    <a:p>
                      <a:pPr marL="134938" indent="0" algn="l" fontAlgn="t">
                        <a:spcBef>
                          <a:spcPts val="300"/>
                        </a:spcBef>
                        <a:spcAft>
                          <a:spcPts val="300"/>
                        </a:spcAft>
                        <a:tabLst/>
                      </a:pPr>
                      <a:r>
                        <a:rPr lang="tr-TR" sz="1400" b="0" i="0" u="none" strike="noStrike" kern="1200" dirty="0">
                          <a:solidFill>
                            <a:schemeClr val="tx1"/>
                          </a:solidFill>
                          <a:effectLst/>
                          <a:latin typeface="Arial" panose="020B0604020202020204" pitchFamily="34" charset="0"/>
                          <a:ea typeface="Britannic Bold" charset="0"/>
                          <a:cs typeface="Arial" panose="020B0604020202020204" pitchFamily="34" charset="0"/>
                        </a:rPr>
                        <a:t>IDENTIFIED</a:t>
                      </a:r>
                      <a:r>
                        <a:rPr lang="tr-TR" sz="1400" b="0" u="none" strike="noStrike" dirty="0">
                          <a:solidFill>
                            <a:schemeClr val="tx1"/>
                          </a:solidFill>
                          <a:effectLst/>
                          <a:latin typeface="Arial" panose="020B0604020202020204" pitchFamily="34" charset="0"/>
                          <a:ea typeface="Britannic Bold" charset="0"/>
                          <a:cs typeface="Arial" panose="020B0604020202020204" pitchFamily="34" charset="0"/>
                        </a:rPr>
                        <a:t> GAPS</a:t>
                      </a:r>
                      <a:endParaRPr lang="tr-TR" sz="1400" b="0" i="0" u="none" strike="noStrike" dirty="0">
                        <a:solidFill>
                          <a:schemeClr val="tx1"/>
                        </a:solidFill>
                        <a:effectLst/>
                        <a:latin typeface="Arial" panose="020B0604020202020204" pitchFamily="34" charset="0"/>
                        <a:ea typeface="Britannic Bold" charset="0"/>
                        <a:cs typeface="Arial" panose="020B0604020202020204" pitchFamily="34" charset="0"/>
                      </a:endParaRPr>
                    </a:p>
                  </a:txBody>
                  <a:tcPr marL="0" marR="0" marT="0" marB="0" anchor="ctr">
                    <a:solidFill>
                      <a:srgbClr val="B2C1DC"/>
                    </a:solidFill>
                  </a:tcPr>
                </a:tc>
                <a:tc>
                  <a:txBody>
                    <a:bodyPr/>
                    <a:lstStyle/>
                    <a:p>
                      <a:pPr marL="134938" indent="0" algn="l" defTabSz="914400" rtl="0" eaLnBrk="1" fontAlgn="t" latinLnBrk="0" hangingPunct="1">
                        <a:spcBef>
                          <a:spcPts val="300"/>
                        </a:spcBef>
                        <a:spcAft>
                          <a:spcPts val="300"/>
                        </a:spcAft>
                        <a:tabLst/>
                      </a:pPr>
                      <a:r>
                        <a:rPr lang="tr-TR" sz="1400" b="0" u="none" strike="noStrike" kern="1200" dirty="0">
                          <a:solidFill>
                            <a:schemeClr val="tx1"/>
                          </a:solidFill>
                          <a:effectLst/>
                          <a:latin typeface="Arial" panose="020B0604020202020204" pitchFamily="34" charset="0"/>
                          <a:ea typeface="Britannic Bold" charset="0"/>
                          <a:cs typeface="Arial" panose="020B0604020202020204" pitchFamily="34" charset="0"/>
                        </a:rPr>
                        <a:t>R&amp;I NEEDS/OPPORTUNITIES</a:t>
                      </a:r>
                    </a:p>
                  </a:txBody>
                  <a:tcPr marL="0" marR="0" marT="0" marB="0" anchor="ctr">
                    <a:solidFill>
                      <a:srgbClr val="B2C1DC"/>
                    </a:solidFill>
                  </a:tcPr>
                </a:tc>
                <a:extLst>
                  <a:ext uri="{0D108BD9-81ED-4DB2-BD59-A6C34878D82A}">
                    <a16:rowId xmlns:a16="http://schemas.microsoft.com/office/drawing/2014/main" val="10000"/>
                  </a:ext>
                </a:extLst>
              </a:tr>
              <a:tr h="1375648">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noProof="0" dirty="0">
                          <a:solidFill>
                            <a:schemeClr val="tx1"/>
                          </a:solidFill>
                          <a:effectLst/>
                          <a:latin typeface="Arial" panose="020B0604020202020204" pitchFamily="34" charset="0"/>
                          <a:ea typeface="Times" charset="0"/>
                          <a:cs typeface="Arial" panose="020B0604020202020204" pitchFamily="34" charset="0"/>
                        </a:rPr>
                        <a:t>Implementation of national programmes for the development of the Blue economy, compiled without influence of neighbouring countries can lead to excessive ecological load on the Black sea.</a:t>
                      </a:r>
                    </a:p>
                  </a:txBody>
                  <a:tcPr marL="0" marR="0" marT="0" marB="0" anchor="ctr">
                    <a:solidFill>
                      <a:srgbClr val="E1E8F1"/>
                    </a:solidFill>
                  </a:tcPr>
                </a:tc>
                <a:tc>
                  <a:txBody>
                    <a:bodyPr/>
                    <a:lstStyle/>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Mutual coordination and correlation of programs of the Blue Growth of the Black sea coastal countries. </a:t>
                      </a:r>
                    </a:p>
                    <a:p>
                      <a:pPr marL="134938" marR="0" indent="0" algn="l" defTabSz="914400" rtl="0" eaLnBrk="1" fontAlgn="t" latinLnBrk="0" hangingPunct="1">
                        <a:lnSpc>
                          <a:spcPct val="100000"/>
                        </a:lnSpc>
                        <a:spcBef>
                          <a:spcPts val="300"/>
                        </a:spcBef>
                        <a:spcAft>
                          <a:spcPts val="300"/>
                        </a:spcAft>
                        <a:buClrTx/>
                        <a:buSzTx/>
                        <a:buFontTx/>
                        <a:buNone/>
                        <a:tabLst/>
                        <a:defRPr/>
                      </a:pPr>
                      <a:r>
                        <a:rPr lang="en-GB" sz="1400" b="0" i="0" u="none" strike="noStrike" kern="1200" dirty="0">
                          <a:solidFill>
                            <a:schemeClr val="tx1"/>
                          </a:solidFill>
                          <a:effectLst/>
                          <a:latin typeface="Arial" panose="020B0604020202020204" pitchFamily="34" charset="0"/>
                          <a:ea typeface="Times" charset="0"/>
                          <a:cs typeface="Arial" panose="020B0604020202020204" pitchFamily="34" charset="0"/>
                        </a:rPr>
                        <a:t>Elaborate of criteria and appropriate parameters (indicators) of the ecological status of the sea waters</a:t>
                      </a:r>
                    </a:p>
                  </a:txBody>
                  <a:tcPr marL="68580" marR="68580" marT="0" marB="0" anchor="ctr">
                    <a:solidFill>
                      <a:srgbClr val="E1E8F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721248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a:pPr>
            <a:r>
              <a:rPr lang="tr-TR" sz="3200" dirty="0">
                <a:solidFill>
                  <a:schemeClr val="bg1">
                    <a:lumMod val="75000"/>
                  </a:schemeClr>
                </a:solidFill>
                <a:latin typeface="Arial" panose="020B0604020202020204" pitchFamily="34" charset="0"/>
                <a:ea typeface="Britannic Bold" charset="0"/>
                <a:cs typeface="Arial" panose="020B0604020202020204" pitchFamily="34" charset="0"/>
              </a:rPr>
              <a:t>The matrix of marine research projects</a:t>
            </a:r>
          </a:p>
          <a:p>
            <a:pPr marL="514350" indent="-514350">
              <a:buFont typeface="+mj-lt"/>
              <a:buAutoNum type="arabicPeriod"/>
            </a:pPr>
            <a:r>
              <a:rPr lang="en-GB" sz="3200" dirty="0">
                <a:solidFill>
                  <a:schemeClr val="bg1">
                    <a:lumMod val="75000"/>
                  </a:schemeClr>
                </a:solidFill>
                <a:latin typeface="Arial" panose="020B0604020202020204" pitchFamily="34" charset="0"/>
                <a:ea typeface="Britannic Bold" charset="0"/>
                <a:cs typeface="Arial" panose="020B0604020202020204" pitchFamily="34" charset="0"/>
              </a:rPr>
              <a:t>Matrix A. Analysing gaps and research &amp; innovation opportunities providing the necessary justification/drivers</a:t>
            </a:r>
          </a:p>
          <a:p>
            <a:pPr marL="514350" indent="-514350">
              <a:buFont typeface="+mj-lt"/>
              <a:buAutoNum type="arabicPeriod"/>
            </a:pPr>
            <a:r>
              <a:rPr lang="en-GB" sz="3200" dirty="0">
                <a:latin typeface="Arial" panose="020B0604020202020204" pitchFamily="34" charset="0"/>
                <a:ea typeface="Britannic Bold" charset="0"/>
                <a:cs typeface="Arial" panose="020B0604020202020204" pitchFamily="34" charset="0"/>
              </a:rPr>
              <a:t>Matrix B. Regional and national boundary framework conditions</a:t>
            </a:r>
          </a:p>
          <a:p>
            <a:pPr marL="514350" indent="-514350">
              <a:buFont typeface="+mj-lt"/>
              <a:buAutoNum type="arabicPeriod"/>
            </a:pPr>
            <a:r>
              <a:rPr lang="en-GB" sz="3200" dirty="0">
                <a:solidFill>
                  <a:schemeClr val="bg1">
                    <a:lumMod val="75000"/>
                  </a:schemeClr>
                </a:solidFill>
                <a:latin typeface="Arial" panose="020B0604020202020204" pitchFamily="34" charset="0"/>
                <a:ea typeface="Britannic Bold" charset="0"/>
                <a:cs typeface="Arial" panose="020B0604020202020204" pitchFamily="34" charset="0"/>
              </a:rPr>
              <a:t>Roadmap to new SRIA for the Black Sea</a:t>
            </a:r>
            <a:endParaRPr lang="tr-TR" sz="3200" dirty="0">
              <a:solidFill>
                <a:schemeClr val="bg1">
                  <a:lumMod val="75000"/>
                </a:schemeClr>
              </a:solidFill>
              <a:latin typeface="Arial" panose="020B0604020202020204" pitchFamily="34" charset="0"/>
              <a:ea typeface="Britannic Bold"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6" name="Dikdörtgen 8">
            <a:extLst>
              <a:ext uri="{FF2B5EF4-FFF2-40B4-BE49-F238E27FC236}">
                <a16:creationId xmlns:a16="http://schemas.microsoft.com/office/drawing/2014/main" id="{D376B2FE-34E4-4456-ADE0-A62949422EB1}"/>
              </a:ext>
            </a:extLst>
          </p:cNvPr>
          <p:cNvSpPr/>
          <p:nvPr/>
        </p:nvSpPr>
        <p:spPr>
          <a:xfrm>
            <a:off x="1467352" y="511254"/>
            <a:ext cx="6169742" cy="1107996"/>
          </a:xfrm>
          <a:prstGeom prst="rect">
            <a:avLst/>
          </a:prstGeom>
        </p:spPr>
        <p:txBody>
          <a:bodyPr wrap="square">
            <a:spAutoFit/>
          </a:bodyPr>
          <a:lstStyle/>
          <a:p>
            <a:pPr algn="ctr"/>
            <a:r>
              <a:rPr lang="tr-TR" sz="2200" b="1" dirty="0">
                <a:effectLst>
                  <a:outerShdw blurRad="38100" dist="38100" dir="2700000" algn="tl">
                    <a:srgbClr val="000000">
                      <a:alpha val="43137"/>
                    </a:srgbClr>
                  </a:outerShdw>
                </a:effectLst>
                <a:latin typeface="Arial" panose="020B0604020202020204" pitchFamily="34" charset="0"/>
                <a:ea typeface="Britannic Bold" charset="0"/>
                <a:cs typeface="Arial" panose="020B0604020202020204" pitchFamily="34" charset="0"/>
              </a:rPr>
              <a:t>3</a:t>
            </a:r>
            <a:r>
              <a:rPr lang="tr-TR" sz="2200" b="1" baseline="30000" dirty="0">
                <a:effectLst>
                  <a:outerShdw blurRad="38100" dist="38100" dir="2700000" algn="tl">
                    <a:srgbClr val="000000">
                      <a:alpha val="43137"/>
                    </a:srgbClr>
                  </a:outerShdw>
                </a:effectLst>
                <a:latin typeface="Arial" panose="020B0604020202020204" pitchFamily="34" charset="0"/>
                <a:ea typeface="Britannic Bold" charset="0"/>
                <a:cs typeface="Arial" panose="020B0604020202020204" pitchFamily="34" charset="0"/>
              </a:rPr>
              <a:t>rd</a:t>
            </a:r>
            <a:r>
              <a:rPr lang="tr-TR" sz="2200" b="1" dirty="0">
                <a:effectLst>
                  <a:outerShdw blurRad="38100" dist="38100" dir="2700000" algn="tl">
                    <a:srgbClr val="000000">
                      <a:alpha val="43137"/>
                    </a:srgbClr>
                  </a:outerShdw>
                </a:effectLst>
                <a:latin typeface="Arial" panose="020B0604020202020204" pitchFamily="34" charset="0"/>
                <a:ea typeface="Britannic Bold" charset="0"/>
                <a:cs typeface="Arial" panose="020B0604020202020204" pitchFamily="34" charset="0"/>
              </a:rPr>
              <a:t> meeting for developing a Blue Growth Initiative for Research and Innovation in the Black Sea </a:t>
            </a:r>
            <a:endParaRPr lang="en-GB"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808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F4E82E-00C8-40E2-8520-BDCA38E906A7}"/>
              </a:ext>
            </a:extLst>
          </p:cNvPr>
          <p:cNvPicPr>
            <a:picLocks noChangeAspect="1"/>
          </p:cNvPicPr>
          <p:nvPr/>
        </p:nvPicPr>
        <p:blipFill>
          <a:blip r:embed="rId2"/>
          <a:stretch>
            <a:fillRect/>
          </a:stretch>
        </p:blipFill>
        <p:spPr>
          <a:xfrm>
            <a:off x="0" y="361915"/>
            <a:ext cx="9144000" cy="1340227"/>
          </a:xfrm>
          <a:prstGeom prst="rect">
            <a:avLst/>
          </a:prstGeom>
        </p:spPr>
      </p:pic>
      <p:pic>
        <p:nvPicPr>
          <p:cNvPr id="5" name="Picture 4">
            <a:extLst>
              <a:ext uri="{FF2B5EF4-FFF2-40B4-BE49-F238E27FC236}">
                <a16:creationId xmlns:a16="http://schemas.microsoft.com/office/drawing/2014/main" id="{9704F54F-9E45-4683-AEE9-82162E7169A2}"/>
              </a:ext>
            </a:extLst>
          </p:cNvPr>
          <p:cNvPicPr>
            <a:picLocks noChangeAspect="1"/>
          </p:cNvPicPr>
          <p:nvPr/>
        </p:nvPicPr>
        <p:blipFill>
          <a:blip r:embed="rId3"/>
          <a:stretch>
            <a:fillRect/>
          </a:stretch>
        </p:blipFill>
        <p:spPr>
          <a:xfrm>
            <a:off x="0" y="1782439"/>
            <a:ext cx="9144000" cy="2724950"/>
          </a:xfrm>
          <a:prstGeom prst="rect">
            <a:avLst/>
          </a:prstGeom>
        </p:spPr>
      </p:pic>
    </p:spTree>
    <p:extLst>
      <p:ext uri="{BB962C8B-B14F-4D97-AF65-F5344CB8AC3E}">
        <p14:creationId xmlns:p14="http://schemas.microsoft.com/office/powerpoint/2010/main" val="1573156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uvarlatılmış Dikdörtgen 14"/>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238614" y="468713"/>
            <a:ext cx="6417367" cy="523220"/>
          </a:xfrm>
          <a:prstGeom prst="rect">
            <a:avLst/>
          </a:prstGeom>
        </p:spPr>
        <p:txBody>
          <a:bodyPr wrap="square">
            <a:spAutoFit/>
          </a:bodyPr>
          <a:lstStyle/>
          <a:p>
            <a:r>
              <a:rPr lang="en-GB" sz="2800" b="1" dirty="0">
                <a:latin typeface="Arial" panose="020B0604020202020204" pitchFamily="34" charset="0"/>
                <a:ea typeface="Britannic Bold" charset="0"/>
                <a:cs typeface="Arial" panose="020B0604020202020204" pitchFamily="34" charset="0"/>
              </a:rPr>
              <a:t>Defined Main R&amp;I Areas</a:t>
            </a:r>
          </a:p>
        </p:txBody>
      </p:sp>
      <p:graphicFrame>
        <p:nvGraphicFramePr>
          <p:cNvPr id="3" name="Tablo 2"/>
          <p:cNvGraphicFramePr>
            <a:graphicFrameLocks noGrp="1"/>
          </p:cNvGraphicFramePr>
          <p:nvPr>
            <p:extLst>
              <p:ext uri="{D42A27DB-BD31-4B8C-83A1-F6EECF244321}">
                <p14:modId xmlns:p14="http://schemas.microsoft.com/office/powerpoint/2010/main" val="2018569280"/>
              </p:ext>
            </p:extLst>
          </p:nvPr>
        </p:nvGraphicFramePr>
        <p:xfrm>
          <a:off x="308816" y="1587939"/>
          <a:ext cx="3602912" cy="3715962"/>
        </p:xfrm>
        <a:graphic>
          <a:graphicData uri="http://schemas.openxmlformats.org/drawingml/2006/table">
            <a:tbl>
              <a:tblPr>
                <a:tableStyleId>{3B4B98B0-60AC-42C2-AFA5-B58CD77FA1E5}</a:tableStyleId>
              </a:tblPr>
              <a:tblGrid>
                <a:gridCol w="3602912">
                  <a:extLst>
                    <a:ext uri="{9D8B030D-6E8A-4147-A177-3AD203B41FA5}">
                      <a16:colId xmlns:a16="http://schemas.microsoft.com/office/drawing/2014/main" val="20000"/>
                    </a:ext>
                  </a:extLst>
                </a:gridCol>
              </a:tblGrid>
              <a:tr h="218586">
                <a:tc>
                  <a:txBody>
                    <a:bodyPr/>
                    <a:lstStyle/>
                    <a:p>
                      <a:pPr algn="l" fontAlgn="b"/>
                      <a:r>
                        <a:rPr lang="tr-TR" sz="1100" u="none" strike="noStrike" dirty="0" err="1">
                          <a:effectLst/>
                          <a:latin typeface="Arial" panose="020B0604020202020204" pitchFamily="34" charset="0"/>
                          <a:cs typeface="Arial" panose="020B0604020202020204" pitchFamily="34" charset="0"/>
                        </a:rPr>
                        <a:t>Biodiversity</a:t>
                      </a:r>
                      <a:endParaRPr lang="tr-TR" sz="11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val="10000"/>
                  </a:ext>
                </a:extLst>
              </a:tr>
              <a:tr h="218586">
                <a:tc>
                  <a:txBody>
                    <a:bodyPr/>
                    <a:lstStyle/>
                    <a:p>
                      <a:pPr algn="l" fontAlgn="b"/>
                      <a:r>
                        <a:rPr lang="tr-TR" sz="1100" u="none" strike="noStrike" dirty="0">
                          <a:effectLst/>
                          <a:latin typeface="Arial" panose="020B0604020202020204" pitchFamily="34" charset="0"/>
                          <a:cs typeface="Arial" panose="020B0604020202020204" pitchFamily="34" charset="0"/>
                        </a:rPr>
                        <a:t>Biological Invasions</a:t>
                      </a:r>
                      <a:endParaRPr lang="tr-TR" sz="11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val="10001"/>
                  </a:ext>
                </a:extLst>
              </a:tr>
              <a:tr h="218586">
                <a:tc>
                  <a:txBody>
                    <a:bodyPr/>
                    <a:lstStyle/>
                    <a:p>
                      <a:pPr algn="l" fontAlgn="b"/>
                      <a:r>
                        <a:rPr lang="tr-TR" sz="1100" u="none" strike="noStrike" dirty="0">
                          <a:effectLst/>
                          <a:latin typeface="Arial" panose="020B0604020202020204" pitchFamily="34" charset="0"/>
                          <a:cs typeface="Arial" panose="020B0604020202020204" pitchFamily="34" charset="0"/>
                        </a:rPr>
                        <a:t>Blue Biotechnology</a:t>
                      </a:r>
                      <a:endParaRPr lang="tr-TR" sz="11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val="10002"/>
                  </a:ext>
                </a:extLst>
              </a:tr>
              <a:tr h="218586">
                <a:tc>
                  <a:txBody>
                    <a:bodyPr/>
                    <a:lstStyle/>
                    <a:p>
                      <a:pPr algn="l" fontAlgn="t"/>
                      <a:r>
                        <a:rPr lang="tr-TR" sz="1100" u="none" strike="noStrike" dirty="0">
                          <a:effectLst/>
                          <a:latin typeface="Arial" panose="020B0604020202020204" pitchFamily="34" charset="0"/>
                          <a:cs typeface="Arial" panose="020B0604020202020204" pitchFamily="34" charset="0"/>
                        </a:rPr>
                        <a:t>Climate Change &amp; Impacts</a:t>
                      </a:r>
                      <a:endParaRPr lang="tr-TR" sz="11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tc>
                <a:extLst>
                  <a:ext uri="{0D108BD9-81ED-4DB2-BD59-A6C34878D82A}">
                    <a16:rowId xmlns:a16="http://schemas.microsoft.com/office/drawing/2014/main" val="10003"/>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Deep sea Ecosystems</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val="10004"/>
                  </a:ext>
                </a:extLst>
              </a:tr>
              <a:tr h="218586">
                <a:tc>
                  <a:txBody>
                    <a:bodyPr/>
                    <a:lstStyle/>
                    <a:p>
                      <a:pPr algn="l" fontAlgn="b"/>
                      <a:r>
                        <a:rPr lang="tr-TR" sz="1100" u="none" strike="noStrike" dirty="0">
                          <a:effectLst/>
                          <a:latin typeface="Arial" panose="020B0604020202020204" pitchFamily="34" charset="0"/>
                          <a:cs typeface="Arial" panose="020B0604020202020204" pitchFamily="34" charset="0"/>
                        </a:rPr>
                        <a:t>Deep sea mining, Oil and Gas Sustainable Exploitation </a:t>
                      </a:r>
                      <a:endParaRPr lang="tr-TR" sz="11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val="10005"/>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Living Marine Resources (fishery, aquaculture, etc.)</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val="10006"/>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Marine Hazards</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val="10007"/>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Marine Pollution</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val="10008"/>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Maritime Transport</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val="10009"/>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MSP - ICZM</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val="10010"/>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Ocean renewable Energy</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val="10011"/>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Oceans and Human Health</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val="10012"/>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Operational Oceanography/Observing Systems</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val="10013"/>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Other/Multiple areas (specify in column B)</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val="10014"/>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Socioeconomic &amp; Policy Research</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val="10015"/>
                  </a:ext>
                </a:extLst>
              </a:tr>
              <a:tr h="218586">
                <a:tc>
                  <a:txBody>
                    <a:bodyPr/>
                    <a:lstStyle/>
                    <a:p>
                      <a:pPr algn="l" fontAlgn="b"/>
                      <a:r>
                        <a:rPr lang="tr-TR" sz="1100" u="none" strike="noStrike" dirty="0">
                          <a:effectLst/>
                          <a:latin typeface="Arial" panose="020B0604020202020204" pitchFamily="34" charset="0"/>
                          <a:cs typeface="Arial" panose="020B0604020202020204" pitchFamily="34" charset="0"/>
                        </a:rPr>
                        <a:t>Training &amp; </a:t>
                      </a:r>
                      <a:r>
                        <a:rPr lang="tr-TR" sz="1100" u="none" strike="noStrike" dirty="0" err="1">
                          <a:effectLst/>
                          <a:latin typeface="Arial" panose="020B0604020202020204" pitchFamily="34" charset="0"/>
                          <a:cs typeface="Arial" panose="020B0604020202020204" pitchFamily="34" charset="0"/>
                        </a:rPr>
                        <a:t>Technology</a:t>
                      </a:r>
                      <a:r>
                        <a:rPr lang="tr-TR" sz="1100" u="none" strike="noStrike" dirty="0">
                          <a:effectLst/>
                          <a:latin typeface="Arial" panose="020B0604020202020204" pitchFamily="34" charset="0"/>
                          <a:cs typeface="Arial" panose="020B0604020202020204" pitchFamily="34" charset="0"/>
                        </a:rPr>
                        <a:t> Transfer</a:t>
                      </a:r>
                      <a:endParaRPr lang="tr-TR" sz="11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val="10016"/>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3965938736"/>
              </p:ext>
            </p:extLst>
          </p:nvPr>
        </p:nvGraphicFramePr>
        <p:xfrm>
          <a:off x="4851251" y="1574011"/>
          <a:ext cx="4060478" cy="4992912"/>
        </p:xfrm>
        <a:graphic>
          <a:graphicData uri="http://schemas.openxmlformats.org/drawingml/2006/table">
            <a:tbl>
              <a:tblPr>
                <a:tableStyleId>{3B4B98B0-60AC-42C2-AFA5-B58CD77FA1E5}</a:tableStyleId>
              </a:tblPr>
              <a:tblGrid>
                <a:gridCol w="4060478">
                  <a:extLst>
                    <a:ext uri="{9D8B030D-6E8A-4147-A177-3AD203B41FA5}">
                      <a16:colId xmlns:a16="http://schemas.microsoft.com/office/drawing/2014/main" val="20000"/>
                    </a:ext>
                  </a:extLst>
                </a:gridCol>
              </a:tblGrid>
              <a:tr h="208038">
                <a:tc>
                  <a:txBody>
                    <a:bodyPr/>
                    <a:lstStyle/>
                    <a:p>
                      <a:pPr algn="l" fontAlgn="b"/>
                      <a:r>
                        <a:rPr lang="tr-TR" sz="1000" u="none" strike="noStrike" dirty="0">
                          <a:effectLst/>
                          <a:latin typeface="Arial" panose="020B0604020202020204" pitchFamily="34" charset="0"/>
                          <a:cs typeface="Arial" panose="020B0604020202020204" pitchFamily="34" charset="0"/>
                        </a:rPr>
                        <a:t>Biodiversity</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00"/>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Biological Invasions</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01"/>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Blue Biotechnology</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02"/>
                  </a:ext>
                </a:extLst>
              </a:tr>
              <a:tr h="208038">
                <a:tc>
                  <a:txBody>
                    <a:bodyPr/>
                    <a:lstStyle/>
                    <a:p>
                      <a:pPr algn="l" fontAlgn="b"/>
                      <a:r>
                        <a:rPr lang="tr-TR" sz="1000" u="none" strike="noStrike" dirty="0">
                          <a:effectLst/>
                          <a:latin typeface="Arial" panose="020B0604020202020204" pitchFamily="34" charset="0"/>
                          <a:cs typeface="Arial" panose="020B0604020202020204" pitchFamily="34" charset="0"/>
                        </a:rPr>
                        <a:t>Catchment-Sea Interaction</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03"/>
                  </a:ext>
                </a:extLst>
              </a:tr>
              <a:tr h="208038">
                <a:tc>
                  <a:txBody>
                    <a:bodyPr/>
                    <a:lstStyle/>
                    <a:p>
                      <a:pPr algn="l" fontAlgn="t"/>
                      <a:r>
                        <a:rPr lang="tr-TR" sz="1000" u="none" strike="noStrike" dirty="0">
                          <a:effectLst/>
                          <a:latin typeface="Arial" panose="020B0604020202020204" pitchFamily="34" charset="0"/>
                          <a:cs typeface="Arial" panose="020B0604020202020204" pitchFamily="34" charset="0"/>
                        </a:rPr>
                        <a:t>Climate Change &amp; Impacts</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tc>
                <a:extLst>
                  <a:ext uri="{0D108BD9-81ED-4DB2-BD59-A6C34878D82A}">
                    <a16:rowId xmlns:a16="http://schemas.microsoft.com/office/drawing/2014/main" val="10004"/>
                  </a:ext>
                </a:extLst>
              </a:tr>
              <a:tr h="208038">
                <a:tc>
                  <a:txBody>
                    <a:bodyPr/>
                    <a:lstStyle/>
                    <a:p>
                      <a:pPr algn="l" fontAlgn="b"/>
                      <a:r>
                        <a:rPr lang="tr-TR" sz="1000" u="none" strike="noStrike" dirty="0">
                          <a:effectLst/>
                          <a:latin typeface="Arial" panose="020B0604020202020204" pitchFamily="34" charset="0"/>
                          <a:cs typeface="Arial" panose="020B0604020202020204" pitchFamily="34" charset="0"/>
                        </a:rPr>
                        <a:t>Cultural Heritage</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05"/>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Deep Sea Ecosystems</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06"/>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Deep sea mining, Oil and Gas Sustainable Exploitation </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07"/>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Ecosystem Multiple Stressors</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08"/>
                  </a:ext>
                </a:extLst>
              </a:tr>
              <a:tr h="208038">
                <a:tc>
                  <a:txBody>
                    <a:bodyPr/>
                    <a:lstStyle/>
                    <a:p>
                      <a:pPr algn="l" fontAlgn="b"/>
                      <a:r>
                        <a:rPr lang="tr-TR" sz="1000" u="none" strike="noStrike" dirty="0">
                          <a:effectLst/>
                          <a:latin typeface="Arial" panose="020B0604020202020204" pitchFamily="34" charset="0"/>
                          <a:cs typeface="Arial" panose="020B0604020202020204" pitchFamily="34" charset="0"/>
                        </a:rPr>
                        <a:t>Eutrophication and Deoxygenation</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09"/>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Interconnections of Basins</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10"/>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Living Marine Resources (fishery, aquaculture, etc.)</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11"/>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Marine and Coastal Hazards</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12"/>
                  </a:ext>
                </a:extLst>
              </a:tr>
              <a:tr h="208038">
                <a:tc>
                  <a:txBody>
                    <a:bodyPr/>
                    <a:lstStyle/>
                    <a:p>
                      <a:pPr algn="l" fontAlgn="b"/>
                      <a:r>
                        <a:rPr lang="tr-TR" sz="1000" u="none" strike="noStrike" dirty="0">
                          <a:effectLst/>
                          <a:latin typeface="Arial" panose="020B0604020202020204" pitchFamily="34" charset="0"/>
                          <a:cs typeface="Arial" panose="020B0604020202020204" pitchFamily="34" charset="0"/>
                        </a:rPr>
                        <a:t>Marine Ecosystem Services</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13"/>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Marine Pollution and Litter</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14"/>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Marine Renewable Energy</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15"/>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Maritime Transport</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16"/>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MSP, ICZM</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17"/>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Operational Oceanography/Observing Systems and Monitoring</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18"/>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Other/Multiple areas (specify in column B)</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19"/>
                  </a:ext>
                </a:extLst>
              </a:tr>
              <a:tr h="208038">
                <a:tc>
                  <a:txBody>
                    <a:bodyPr/>
                    <a:lstStyle/>
                    <a:p>
                      <a:pPr algn="l" fontAlgn="b"/>
                      <a:r>
                        <a:rPr lang="tr-TR" sz="1000" u="none" strike="noStrike" dirty="0" err="1">
                          <a:effectLst/>
                          <a:latin typeface="Arial" panose="020B0604020202020204" pitchFamily="34" charset="0"/>
                          <a:cs typeface="Arial" panose="020B0604020202020204" pitchFamily="34" charset="0"/>
                        </a:rPr>
                        <a:t>Seas</a:t>
                      </a:r>
                      <a:r>
                        <a:rPr lang="tr-TR" sz="1000" u="none" strike="noStrike" dirty="0">
                          <a:effectLst/>
                          <a:latin typeface="Arial" panose="020B0604020202020204" pitchFamily="34" charset="0"/>
                          <a:cs typeface="Arial" panose="020B0604020202020204" pitchFamily="34" charset="0"/>
                        </a:rPr>
                        <a:t> </a:t>
                      </a:r>
                      <a:r>
                        <a:rPr lang="tr-TR" sz="1000" u="none" strike="noStrike" dirty="0" err="1">
                          <a:effectLst/>
                          <a:latin typeface="Arial" panose="020B0604020202020204" pitchFamily="34" charset="0"/>
                          <a:cs typeface="Arial" panose="020B0604020202020204" pitchFamily="34" charset="0"/>
                        </a:rPr>
                        <a:t>and</a:t>
                      </a:r>
                      <a:r>
                        <a:rPr lang="tr-TR" sz="1000" u="none" strike="noStrike" dirty="0">
                          <a:effectLst/>
                          <a:latin typeface="Arial" panose="020B0604020202020204" pitchFamily="34" charset="0"/>
                          <a:cs typeface="Arial" panose="020B0604020202020204" pitchFamily="34" charset="0"/>
                        </a:rPr>
                        <a:t> Human </a:t>
                      </a:r>
                      <a:r>
                        <a:rPr lang="tr-TR" sz="1000" u="none" strike="noStrike" dirty="0" err="1">
                          <a:effectLst/>
                          <a:latin typeface="Arial" panose="020B0604020202020204" pitchFamily="34" charset="0"/>
                          <a:cs typeface="Arial" panose="020B0604020202020204" pitchFamily="34" charset="0"/>
                        </a:rPr>
                        <a:t>Health</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20"/>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Socioeconomic &amp; Policy Research</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21"/>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Tourism and Surrounding Economy</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22"/>
                  </a:ext>
                </a:extLst>
              </a:tr>
              <a:tr h="208038">
                <a:tc>
                  <a:txBody>
                    <a:bodyPr/>
                    <a:lstStyle/>
                    <a:p>
                      <a:pPr algn="l" fontAlgn="b"/>
                      <a:r>
                        <a:rPr lang="tr-TR" sz="1000" u="none" strike="noStrike" dirty="0">
                          <a:effectLst/>
                          <a:latin typeface="Arial" panose="020B0604020202020204" pitchFamily="34" charset="0"/>
                          <a:cs typeface="Arial" panose="020B0604020202020204" pitchFamily="34" charset="0"/>
                        </a:rPr>
                        <a:t>Training &amp; </a:t>
                      </a:r>
                      <a:r>
                        <a:rPr lang="tr-TR" sz="1000" u="none" strike="noStrike" dirty="0" err="1">
                          <a:effectLst/>
                          <a:latin typeface="Arial" panose="020B0604020202020204" pitchFamily="34" charset="0"/>
                          <a:cs typeface="Arial" panose="020B0604020202020204" pitchFamily="34" charset="0"/>
                        </a:rPr>
                        <a:t>Technology</a:t>
                      </a:r>
                      <a:r>
                        <a:rPr lang="tr-TR" sz="1000" u="none" strike="noStrike" dirty="0">
                          <a:effectLst/>
                          <a:latin typeface="Arial" panose="020B0604020202020204" pitchFamily="34" charset="0"/>
                          <a:cs typeface="Arial" panose="020B0604020202020204" pitchFamily="34" charset="0"/>
                        </a:rPr>
                        <a:t> Transfer</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val="10023"/>
                  </a:ext>
                </a:extLst>
              </a:tr>
            </a:tbl>
          </a:graphicData>
        </a:graphic>
      </p:graphicFrame>
      <p:sp>
        <p:nvSpPr>
          <p:cNvPr id="8" name="Sağ Ok 7"/>
          <p:cNvSpPr/>
          <p:nvPr/>
        </p:nvSpPr>
        <p:spPr>
          <a:xfrm>
            <a:off x="3911728" y="3863077"/>
            <a:ext cx="678730" cy="414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3"/>
          <p:cNvSpPr/>
          <p:nvPr/>
        </p:nvSpPr>
        <p:spPr>
          <a:xfrm>
            <a:off x="308816" y="1265507"/>
            <a:ext cx="2035611" cy="338554"/>
          </a:xfrm>
          <a:prstGeom prst="rect">
            <a:avLst/>
          </a:prstGeom>
        </p:spPr>
        <p:txBody>
          <a:bodyPr wrap="square">
            <a:spAutoFit/>
          </a:bodyPr>
          <a:lstStyle/>
          <a:p>
            <a:r>
              <a:rPr lang="en-GB" sz="1600" b="1" dirty="0">
                <a:latin typeface="Arial" panose="020B0604020202020204" pitchFamily="34" charset="0"/>
                <a:ea typeface="Britannic Bold" charset="0"/>
                <a:cs typeface="Arial" panose="020B0604020202020204" pitchFamily="34" charset="0"/>
              </a:rPr>
              <a:t>First version</a:t>
            </a:r>
          </a:p>
        </p:txBody>
      </p:sp>
      <p:sp>
        <p:nvSpPr>
          <p:cNvPr id="18" name="Rectangle 3"/>
          <p:cNvSpPr/>
          <p:nvPr/>
        </p:nvSpPr>
        <p:spPr>
          <a:xfrm>
            <a:off x="4851251" y="730323"/>
            <a:ext cx="2807256" cy="830997"/>
          </a:xfrm>
          <a:prstGeom prst="rect">
            <a:avLst/>
          </a:prstGeom>
        </p:spPr>
        <p:txBody>
          <a:bodyPr wrap="square">
            <a:spAutoFit/>
          </a:bodyPr>
          <a:lstStyle/>
          <a:p>
            <a:r>
              <a:rPr lang="en-GB" sz="1600" b="1" dirty="0">
                <a:latin typeface="Arial" panose="020B0604020202020204" pitchFamily="34" charset="0"/>
                <a:ea typeface="Britannic Bold" charset="0"/>
                <a:cs typeface="Arial" panose="020B0604020202020204" pitchFamily="34" charset="0"/>
              </a:rPr>
              <a:t>Revised version</a:t>
            </a:r>
          </a:p>
          <a:p>
            <a:r>
              <a:rPr lang="en-GB" sz="1600" b="1" dirty="0">
                <a:latin typeface="Arial" panose="020B0604020202020204" pitchFamily="34" charset="0"/>
                <a:ea typeface="Britannic Bold" charset="0"/>
                <a:cs typeface="Arial" panose="020B0604020202020204" pitchFamily="34" charset="0"/>
              </a:rPr>
              <a:t>(During September 2017 Batumi Meeting)</a:t>
            </a:r>
          </a:p>
        </p:txBody>
      </p:sp>
    </p:spTree>
    <p:extLst>
      <p:ext uri="{BB962C8B-B14F-4D97-AF65-F5344CB8AC3E}">
        <p14:creationId xmlns:p14="http://schemas.microsoft.com/office/powerpoint/2010/main" val="19574558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F4E82E-00C8-40E2-8520-BDCA38E906A7}"/>
              </a:ext>
            </a:extLst>
          </p:cNvPr>
          <p:cNvPicPr>
            <a:picLocks noChangeAspect="1"/>
          </p:cNvPicPr>
          <p:nvPr/>
        </p:nvPicPr>
        <p:blipFill>
          <a:blip r:embed="rId2"/>
          <a:stretch>
            <a:fillRect/>
          </a:stretch>
        </p:blipFill>
        <p:spPr>
          <a:xfrm>
            <a:off x="0" y="361915"/>
            <a:ext cx="9144000" cy="1340227"/>
          </a:xfrm>
          <a:prstGeom prst="rect">
            <a:avLst/>
          </a:prstGeom>
        </p:spPr>
      </p:pic>
      <p:pic>
        <p:nvPicPr>
          <p:cNvPr id="2" name="Picture 1">
            <a:extLst>
              <a:ext uri="{FF2B5EF4-FFF2-40B4-BE49-F238E27FC236}">
                <a16:creationId xmlns:a16="http://schemas.microsoft.com/office/drawing/2014/main" id="{36D5D641-B9DE-4F8A-8FC9-4FF974BB5D7D}"/>
              </a:ext>
            </a:extLst>
          </p:cNvPr>
          <p:cNvPicPr>
            <a:picLocks noChangeAspect="1"/>
          </p:cNvPicPr>
          <p:nvPr/>
        </p:nvPicPr>
        <p:blipFill>
          <a:blip r:embed="rId3"/>
          <a:stretch>
            <a:fillRect/>
          </a:stretch>
        </p:blipFill>
        <p:spPr>
          <a:xfrm>
            <a:off x="0" y="1702142"/>
            <a:ext cx="9144000" cy="4767014"/>
          </a:xfrm>
          <a:prstGeom prst="rect">
            <a:avLst/>
          </a:prstGeom>
        </p:spPr>
      </p:pic>
    </p:spTree>
    <p:extLst>
      <p:ext uri="{BB962C8B-B14F-4D97-AF65-F5344CB8AC3E}">
        <p14:creationId xmlns:p14="http://schemas.microsoft.com/office/powerpoint/2010/main" val="4125044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F4E82E-00C8-40E2-8520-BDCA38E906A7}"/>
              </a:ext>
            </a:extLst>
          </p:cNvPr>
          <p:cNvPicPr>
            <a:picLocks noChangeAspect="1"/>
          </p:cNvPicPr>
          <p:nvPr/>
        </p:nvPicPr>
        <p:blipFill>
          <a:blip r:embed="rId2"/>
          <a:stretch>
            <a:fillRect/>
          </a:stretch>
        </p:blipFill>
        <p:spPr>
          <a:xfrm>
            <a:off x="0" y="361915"/>
            <a:ext cx="9144000" cy="1340227"/>
          </a:xfrm>
          <a:prstGeom prst="rect">
            <a:avLst/>
          </a:prstGeom>
        </p:spPr>
      </p:pic>
      <p:pic>
        <p:nvPicPr>
          <p:cNvPr id="3" name="Picture 2">
            <a:extLst>
              <a:ext uri="{FF2B5EF4-FFF2-40B4-BE49-F238E27FC236}">
                <a16:creationId xmlns:a16="http://schemas.microsoft.com/office/drawing/2014/main" id="{0A78FB01-7CD2-45E3-A4B9-8C6A18C2B04F}"/>
              </a:ext>
            </a:extLst>
          </p:cNvPr>
          <p:cNvPicPr>
            <a:picLocks noChangeAspect="1"/>
          </p:cNvPicPr>
          <p:nvPr/>
        </p:nvPicPr>
        <p:blipFill>
          <a:blip r:embed="rId3"/>
          <a:stretch>
            <a:fillRect/>
          </a:stretch>
        </p:blipFill>
        <p:spPr>
          <a:xfrm>
            <a:off x="0" y="1801756"/>
            <a:ext cx="9144000" cy="4284295"/>
          </a:xfrm>
          <a:prstGeom prst="rect">
            <a:avLst/>
          </a:prstGeom>
        </p:spPr>
      </p:pic>
    </p:spTree>
    <p:extLst>
      <p:ext uri="{BB962C8B-B14F-4D97-AF65-F5344CB8AC3E}">
        <p14:creationId xmlns:p14="http://schemas.microsoft.com/office/powerpoint/2010/main" val="2597907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F4E82E-00C8-40E2-8520-BDCA38E906A7}"/>
              </a:ext>
            </a:extLst>
          </p:cNvPr>
          <p:cNvPicPr>
            <a:picLocks noChangeAspect="1"/>
          </p:cNvPicPr>
          <p:nvPr/>
        </p:nvPicPr>
        <p:blipFill>
          <a:blip r:embed="rId2"/>
          <a:stretch>
            <a:fillRect/>
          </a:stretch>
        </p:blipFill>
        <p:spPr>
          <a:xfrm>
            <a:off x="0" y="361915"/>
            <a:ext cx="9144000" cy="1340227"/>
          </a:xfrm>
          <a:prstGeom prst="rect">
            <a:avLst/>
          </a:prstGeom>
        </p:spPr>
      </p:pic>
      <p:sp>
        <p:nvSpPr>
          <p:cNvPr id="2" name="TextBox 1">
            <a:extLst>
              <a:ext uri="{FF2B5EF4-FFF2-40B4-BE49-F238E27FC236}">
                <a16:creationId xmlns:a16="http://schemas.microsoft.com/office/drawing/2014/main" id="{6C1C86F9-04DE-449B-AAA9-B0B3E9679F5D}"/>
              </a:ext>
            </a:extLst>
          </p:cNvPr>
          <p:cNvSpPr txBox="1"/>
          <p:nvPr/>
        </p:nvSpPr>
        <p:spPr>
          <a:xfrm>
            <a:off x="719092" y="1905506"/>
            <a:ext cx="6135013" cy="3416320"/>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Matrix B</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Need more information on </a:t>
            </a:r>
          </a:p>
          <a:p>
            <a:r>
              <a:rPr lang="en-US" sz="3600" dirty="0">
                <a:latin typeface="Arial" panose="020B0604020202020204" pitchFamily="34" charset="0"/>
                <a:cs typeface="Arial" panose="020B0604020202020204" pitchFamily="34" charset="0"/>
              </a:rPr>
              <a:t>National Policies </a:t>
            </a:r>
          </a:p>
          <a:p>
            <a:r>
              <a:rPr lang="en-US" sz="3600" dirty="0">
                <a:latin typeface="Arial" panose="020B0604020202020204" pitchFamily="34" charset="0"/>
                <a:cs typeface="Arial" panose="020B0604020202020204" pitchFamily="34" charset="0"/>
              </a:rPr>
              <a:t>National Infrastructure</a:t>
            </a:r>
          </a:p>
          <a:p>
            <a:r>
              <a:rPr lang="en-US" sz="3600" dirty="0">
                <a:latin typeface="Arial" panose="020B0604020202020204" pitchFamily="34" charset="0"/>
                <a:cs typeface="Arial" panose="020B0604020202020204" pitchFamily="34" charset="0"/>
              </a:rPr>
              <a:t>Regional and National Funds</a:t>
            </a:r>
          </a:p>
        </p:txBody>
      </p:sp>
    </p:spTree>
    <p:extLst>
      <p:ext uri="{BB962C8B-B14F-4D97-AF65-F5344CB8AC3E}">
        <p14:creationId xmlns:p14="http://schemas.microsoft.com/office/powerpoint/2010/main" val="910412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441" y="10077"/>
            <a:ext cx="7886700" cy="771801"/>
          </a:xfrm>
        </p:spPr>
        <p:txBody>
          <a:bodyPr>
            <a:normAutofit/>
          </a:bodyPr>
          <a:lstStyle/>
          <a:p>
            <a:r>
              <a:rPr lang="en-US" sz="2800" b="1" dirty="0">
                <a:solidFill>
                  <a:srgbClr val="0070C0"/>
                </a:solidFill>
              </a:rPr>
              <a:t>Talk outline</a:t>
            </a:r>
          </a:p>
        </p:txBody>
      </p:sp>
      <p:sp>
        <p:nvSpPr>
          <p:cNvPr id="3" name="Content Placeholder 2"/>
          <p:cNvSpPr>
            <a:spLocks noGrp="1"/>
          </p:cNvSpPr>
          <p:nvPr>
            <p:ph idx="1"/>
          </p:nvPr>
        </p:nvSpPr>
        <p:spPr>
          <a:xfrm>
            <a:off x="575641" y="395977"/>
            <a:ext cx="7587457" cy="5835053"/>
          </a:xfrm>
        </p:spPr>
        <p:txBody>
          <a:bodyPr>
            <a:normAutofit/>
          </a:bodyPr>
          <a:lstStyle/>
          <a:p>
            <a:endParaRPr lang="en-GB" sz="2000" b="1" dirty="0"/>
          </a:p>
          <a:p>
            <a:r>
              <a:rPr lang="en-GB" sz="2000" b="1" dirty="0"/>
              <a:t>National strategies/policies</a:t>
            </a:r>
          </a:p>
          <a:p>
            <a:r>
              <a:rPr lang="en-US" sz="2000" b="1" dirty="0"/>
              <a:t>Alignment with BLUEMED themes and priorities</a:t>
            </a:r>
          </a:p>
          <a:p>
            <a:pPr lvl="1"/>
            <a:r>
              <a:rPr lang="en-US" sz="1600" b="1" dirty="0"/>
              <a:t>Theme 1: Key enabling knowledge for the Mediterranean</a:t>
            </a:r>
          </a:p>
          <a:p>
            <a:pPr lvl="1"/>
            <a:r>
              <a:rPr lang="en-US" sz="1600" b="1" dirty="0"/>
              <a:t>Theme 2: Key sectoral enablers in the Mediterranean</a:t>
            </a:r>
          </a:p>
          <a:p>
            <a:pPr lvl="1"/>
            <a:r>
              <a:rPr lang="en-US" sz="1600" b="1" dirty="0"/>
              <a:t>Theme 3: Enabling technology and capacity creation for the Mediterranean Innovative human potential and infrastructure required</a:t>
            </a:r>
            <a:r>
              <a:rPr lang="en-US" sz="800" b="1" dirty="0"/>
              <a:t> </a:t>
            </a:r>
            <a:br>
              <a:rPr lang="en-US" sz="800" b="1" dirty="0"/>
            </a:br>
            <a:endParaRPr lang="en-GB" sz="800" b="1" dirty="0"/>
          </a:p>
          <a:p>
            <a:r>
              <a:rPr lang="en-US" sz="1800" b="1" dirty="0"/>
              <a:t>Regional approach for the Eastern Mediterranean towards partnership</a:t>
            </a:r>
            <a:endParaRPr lang="en-GB" sz="1700" dirty="0"/>
          </a:p>
          <a:p>
            <a:r>
              <a:rPr lang="en-GB" sz="1800" b="1" dirty="0"/>
              <a:t>The Turkish Eastern Mediterranean Region Potential for Blue Growth</a:t>
            </a:r>
          </a:p>
          <a:p>
            <a:endParaRPr lang="en-US" sz="2000" dirty="0"/>
          </a:p>
        </p:txBody>
      </p:sp>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858" y="3756088"/>
            <a:ext cx="3259120" cy="293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5524"/>
          <a:stretch/>
        </p:blipFill>
        <p:spPr bwMode="auto">
          <a:xfrm>
            <a:off x="3968885" y="3765817"/>
            <a:ext cx="4194213" cy="28608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8977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441" y="10077"/>
            <a:ext cx="7886700" cy="771801"/>
          </a:xfrm>
        </p:spPr>
        <p:txBody>
          <a:bodyPr>
            <a:normAutofit/>
          </a:bodyPr>
          <a:lstStyle/>
          <a:p>
            <a:r>
              <a:rPr lang="en-US" sz="2800" b="1" dirty="0">
                <a:solidFill>
                  <a:srgbClr val="0070C0"/>
                </a:solidFill>
              </a:rPr>
              <a:t>Blue Growth Related National Strategic Plans</a:t>
            </a:r>
          </a:p>
        </p:txBody>
      </p:sp>
      <p:sp>
        <p:nvSpPr>
          <p:cNvPr id="3" name="Content Placeholder 2"/>
          <p:cNvSpPr>
            <a:spLocks noGrp="1"/>
          </p:cNvSpPr>
          <p:nvPr>
            <p:ph idx="1"/>
          </p:nvPr>
        </p:nvSpPr>
        <p:spPr>
          <a:xfrm>
            <a:off x="575641" y="781877"/>
            <a:ext cx="7587457" cy="5835053"/>
          </a:xfrm>
        </p:spPr>
        <p:txBody>
          <a:bodyPr>
            <a:normAutofit/>
          </a:bodyPr>
          <a:lstStyle/>
          <a:p>
            <a:endParaRPr lang="en-GB" sz="2000" b="1" dirty="0"/>
          </a:p>
          <a:p>
            <a:r>
              <a:rPr lang="en-GB" sz="2000" b="1" dirty="0"/>
              <a:t>The Ministry of Transport, Maritime Affairs and Communication</a:t>
            </a:r>
          </a:p>
          <a:p>
            <a:pPr lvl="1"/>
            <a:r>
              <a:rPr lang="en-GB" sz="1700" dirty="0"/>
              <a:t>Strategic plan 2017-2021</a:t>
            </a:r>
          </a:p>
          <a:p>
            <a:pPr lvl="1"/>
            <a:r>
              <a:rPr lang="en-GB" sz="1700" dirty="0"/>
              <a:t>Developing action plans for short and long term maritime transport</a:t>
            </a:r>
          </a:p>
          <a:p>
            <a:pPr lvl="1"/>
            <a:r>
              <a:rPr lang="en-GB" sz="1700" dirty="0"/>
              <a:t>Contributing to the development of the maritime affairs</a:t>
            </a:r>
          </a:p>
          <a:p>
            <a:pPr lvl="1"/>
            <a:r>
              <a:rPr lang="en-GB" sz="1700" dirty="0"/>
              <a:t>Developing combined transport</a:t>
            </a:r>
          </a:p>
          <a:p>
            <a:pPr lvl="1"/>
            <a:r>
              <a:rPr lang="en-GB" sz="1700" dirty="0"/>
              <a:t>Developing maritime security strategies </a:t>
            </a:r>
          </a:p>
          <a:p>
            <a:endParaRPr lang="en-GB" sz="2000" b="1" dirty="0"/>
          </a:p>
          <a:p>
            <a:r>
              <a:rPr lang="en-GB" sz="2000" b="1" dirty="0"/>
              <a:t>The Ministry of Energy and Natural Resources</a:t>
            </a:r>
          </a:p>
          <a:p>
            <a:pPr lvl="1"/>
            <a:r>
              <a:rPr lang="en-GB" sz="1700" dirty="0"/>
              <a:t>Strategic plan 2014-2018</a:t>
            </a:r>
          </a:p>
          <a:p>
            <a:pPr lvl="1"/>
            <a:r>
              <a:rPr lang="en-GB" sz="1700" dirty="0"/>
              <a:t>Increasing </a:t>
            </a:r>
            <a:r>
              <a:rPr lang="en-GB" sz="1700" b="1" dirty="0"/>
              <a:t>green energy </a:t>
            </a:r>
            <a:r>
              <a:rPr lang="en-GB" sz="1700" dirty="0"/>
              <a:t>capacity from solar, wind and wave energy. </a:t>
            </a:r>
          </a:p>
          <a:p>
            <a:pPr lvl="1"/>
            <a:r>
              <a:rPr lang="en-GB" sz="1700" dirty="0"/>
              <a:t>Exploration of new marine </a:t>
            </a:r>
            <a:r>
              <a:rPr lang="en-GB" sz="1700" b="1" dirty="0"/>
              <a:t>hydrocarbon resources </a:t>
            </a:r>
            <a:r>
              <a:rPr lang="en-GB" sz="1700" dirty="0"/>
              <a:t>in Turkish and international waters</a:t>
            </a:r>
          </a:p>
          <a:p>
            <a:pPr lvl="1"/>
            <a:r>
              <a:rPr lang="en-GB" sz="1700" dirty="0"/>
              <a:t>Generating new geological, geophysical and oceanographic dataset for natural hazard, climate change, coastal protection researches </a:t>
            </a:r>
          </a:p>
          <a:p>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8402" y="1093161"/>
            <a:ext cx="1122428" cy="115339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7544" y="3138955"/>
            <a:ext cx="2633056" cy="766509"/>
          </a:xfrm>
          <a:prstGeom prst="rect">
            <a:avLst/>
          </a:prstGeom>
        </p:spPr>
      </p:pic>
    </p:spTree>
    <p:extLst>
      <p:ext uri="{BB962C8B-B14F-4D97-AF65-F5344CB8AC3E}">
        <p14:creationId xmlns:p14="http://schemas.microsoft.com/office/powerpoint/2010/main" val="3780142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441" y="10077"/>
            <a:ext cx="7886700" cy="771801"/>
          </a:xfrm>
        </p:spPr>
        <p:txBody>
          <a:bodyPr>
            <a:normAutofit/>
          </a:bodyPr>
          <a:lstStyle/>
          <a:p>
            <a:r>
              <a:rPr lang="en-US" sz="2800" b="1">
                <a:solidFill>
                  <a:srgbClr val="0070C0"/>
                </a:solidFill>
              </a:rPr>
              <a:t>Blue Growth Related </a:t>
            </a:r>
            <a:r>
              <a:rPr lang="en-US" sz="2800" b="1" dirty="0">
                <a:solidFill>
                  <a:srgbClr val="0070C0"/>
                </a:solidFill>
              </a:rPr>
              <a:t>National Strategic Plans</a:t>
            </a:r>
          </a:p>
        </p:txBody>
      </p:sp>
      <p:sp>
        <p:nvSpPr>
          <p:cNvPr id="3" name="Content Placeholder 2"/>
          <p:cNvSpPr>
            <a:spLocks noGrp="1"/>
          </p:cNvSpPr>
          <p:nvPr>
            <p:ph idx="1"/>
          </p:nvPr>
        </p:nvSpPr>
        <p:spPr>
          <a:xfrm>
            <a:off x="575641" y="781877"/>
            <a:ext cx="7886700" cy="5835053"/>
          </a:xfrm>
        </p:spPr>
        <p:txBody>
          <a:bodyPr>
            <a:normAutofit fontScale="92500"/>
          </a:bodyPr>
          <a:lstStyle/>
          <a:p>
            <a:r>
              <a:rPr lang="en-GB" sz="2000" b="1" dirty="0"/>
              <a:t>The Ministry of Environment and Urbanisation</a:t>
            </a:r>
          </a:p>
          <a:p>
            <a:pPr lvl="1"/>
            <a:r>
              <a:rPr lang="en-GB" sz="1700" dirty="0"/>
              <a:t>Strategic Plan 2013-2017</a:t>
            </a:r>
          </a:p>
          <a:p>
            <a:pPr lvl="1"/>
            <a:r>
              <a:rPr lang="en-GB" sz="1700" dirty="0"/>
              <a:t>Preparing marine spatial plans</a:t>
            </a:r>
          </a:p>
          <a:p>
            <a:pPr lvl="1"/>
            <a:r>
              <a:rPr lang="en-GB" sz="1700" dirty="0"/>
              <a:t>Implementation of Integrated Coastal Zone Management </a:t>
            </a:r>
          </a:p>
          <a:p>
            <a:pPr lvl="1"/>
            <a:r>
              <a:rPr lang="en-GB" sz="1700" dirty="0"/>
              <a:t>Preparing action plans to decrease the marine pollutants including marine litter</a:t>
            </a:r>
          </a:p>
          <a:p>
            <a:r>
              <a:rPr lang="en-GB" sz="1700" dirty="0"/>
              <a:t>Creating a water quality monitoring action plan from watershed to deep sea</a:t>
            </a:r>
          </a:p>
          <a:p>
            <a:r>
              <a:rPr lang="en-GB" sz="2000" b="1" dirty="0"/>
              <a:t>The Ministry of Forestry and Water Affairs </a:t>
            </a:r>
          </a:p>
          <a:p>
            <a:pPr lvl="1"/>
            <a:r>
              <a:rPr lang="en-GB" dirty="0"/>
              <a:t>Strategic plan 2017-2021</a:t>
            </a:r>
          </a:p>
          <a:p>
            <a:pPr lvl="1"/>
            <a:r>
              <a:rPr lang="en-GB" dirty="0"/>
              <a:t>Creating a national water information system to protect the </a:t>
            </a:r>
          </a:p>
          <a:p>
            <a:pPr marL="342900" lvl="1" indent="0">
              <a:buNone/>
            </a:pPr>
            <a:r>
              <a:rPr lang="en-GB" dirty="0"/>
              <a:t>water resources</a:t>
            </a:r>
          </a:p>
          <a:p>
            <a:pPr lvl="1"/>
            <a:r>
              <a:rPr lang="en-GB" dirty="0"/>
              <a:t>Monitoring the quality of water to comply the related EU directives. </a:t>
            </a:r>
          </a:p>
          <a:p>
            <a:r>
              <a:rPr lang="en-GB" sz="2000" b="1" dirty="0"/>
              <a:t>The Ministry of Food, Agriculture and Livestock</a:t>
            </a:r>
          </a:p>
          <a:p>
            <a:pPr marL="685800" lvl="2">
              <a:spcBef>
                <a:spcPts val="1000"/>
              </a:spcBef>
            </a:pPr>
            <a:r>
              <a:rPr lang="en-GB" sz="1800" dirty="0"/>
              <a:t>Strategic Plan 2013-2017</a:t>
            </a:r>
          </a:p>
          <a:p>
            <a:pPr marL="685800" lvl="2">
              <a:spcBef>
                <a:spcPts val="1000"/>
              </a:spcBef>
            </a:pPr>
            <a:r>
              <a:rPr lang="en-GB" sz="1800" dirty="0"/>
              <a:t>Creating a Vessel Monitoring System </a:t>
            </a:r>
          </a:p>
          <a:p>
            <a:pPr marL="685800" lvl="2">
              <a:spcBef>
                <a:spcPts val="1000"/>
              </a:spcBef>
            </a:pPr>
            <a:r>
              <a:rPr lang="en-GB" sz="1800" dirty="0"/>
              <a:t>Controlling the quality of water sources for aquaculture</a:t>
            </a:r>
          </a:p>
          <a:p>
            <a:pPr marL="685800" lvl="2">
              <a:spcBef>
                <a:spcPts val="1000"/>
              </a:spcBef>
            </a:pPr>
            <a:r>
              <a:rPr lang="en-GB" sz="1800" dirty="0"/>
              <a:t>Directorate for fisheries and aquaculture </a:t>
            </a:r>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857" y="718545"/>
            <a:ext cx="1517284" cy="91392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6304" y="4289951"/>
            <a:ext cx="1304390" cy="1156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217" y="2688872"/>
            <a:ext cx="1170477" cy="1170477"/>
          </a:xfrm>
          <a:prstGeom prst="rect">
            <a:avLst/>
          </a:prstGeom>
        </p:spPr>
      </p:pic>
    </p:spTree>
    <p:extLst>
      <p:ext uri="{BB962C8B-B14F-4D97-AF65-F5344CB8AC3E}">
        <p14:creationId xmlns:p14="http://schemas.microsoft.com/office/powerpoint/2010/main" val="2967364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441" y="10077"/>
            <a:ext cx="7886700" cy="771801"/>
          </a:xfrm>
        </p:spPr>
        <p:txBody>
          <a:bodyPr>
            <a:normAutofit/>
          </a:bodyPr>
          <a:lstStyle/>
          <a:p>
            <a:r>
              <a:rPr lang="en-US" sz="2800" b="1" dirty="0">
                <a:solidFill>
                  <a:srgbClr val="0070C0"/>
                </a:solidFill>
              </a:rPr>
              <a:t>Blue </a:t>
            </a:r>
            <a:r>
              <a:rPr lang="en-US" sz="2800" b="1">
                <a:solidFill>
                  <a:srgbClr val="0070C0"/>
                </a:solidFill>
              </a:rPr>
              <a:t>Growth Related </a:t>
            </a:r>
            <a:r>
              <a:rPr lang="en-US" sz="2800" b="1" dirty="0">
                <a:solidFill>
                  <a:srgbClr val="0070C0"/>
                </a:solidFill>
              </a:rPr>
              <a:t>National Strategic Plans</a:t>
            </a:r>
          </a:p>
        </p:txBody>
      </p:sp>
      <p:sp>
        <p:nvSpPr>
          <p:cNvPr id="3" name="Content Placeholder 2"/>
          <p:cNvSpPr>
            <a:spLocks noGrp="1"/>
          </p:cNvSpPr>
          <p:nvPr>
            <p:ph idx="1"/>
          </p:nvPr>
        </p:nvSpPr>
        <p:spPr>
          <a:xfrm>
            <a:off x="575640" y="1978429"/>
            <a:ext cx="8402105" cy="4638501"/>
          </a:xfrm>
        </p:spPr>
        <p:txBody>
          <a:bodyPr>
            <a:normAutofit/>
          </a:bodyPr>
          <a:lstStyle/>
          <a:p>
            <a:pPr marL="0" indent="0">
              <a:buNone/>
            </a:pPr>
            <a:r>
              <a:rPr lang="en-GB" sz="3200" b="1" dirty="0"/>
              <a:t>The Ministry of Development</a:t>
            </a:r>
          </a:p>
          <a:p>
            <a:r>
              <a:rPr lang="en-GB" sz="2400" dirty="0"/>
              <a:t>Responsible for national infrastructure investment</a:t>
            </a:r>
          </a:p>
          <a:p>
            <a:r>
              <a:rPr lang="en-GB" sz="2400" dirty="0"/>
              <a:t>Marine Ecosystem and Climate Research Centre (DEKOSİM) </a:t>
            </a:r>
            <a:r>
              <a:rPr lang="mr-IN" sz="2400" dirty="0"/>
              <a:t>–</a:t>
            </a:r>
            <a:r>
              <a:rPr lang="en-GB" sz="2400" dirty="0"/>
              <a:t> 2012</a:t>
            </a:r>
          </a:p>
          <a:p>
            <a:r>
              <a:rPr lang="en-GB" sz="2400" dirty="0"/>
              <a:t>The Turkish National Marine Research Strategy (TUDAS) </a:t>
            </a:r>
            <a:r>
              <a:rPr lang="mr-IN" sz="2400" dirty="0"/>
              <a:t>–</a:t>
            </a:r>
            <a:r>
              <a:rPr lang="en-GB" sz="2400" dirty="0"/>
              <a:t> 2014</a:t>
            </a:r>
          </a:p>
          <a:p>
            <a:r>
              <a:rPr lang="en-GB" sz="2400" dirty="0"/>
              <a:t>Evaluation of the Marine Research Capacity in Turkey </a:t>
            </a:r>
            <a:r>
              <a:rPr lang="mr-IN" sz="2400" dirty="0"/>
              <a:t>–</a:t>
            </a:r>
            <a:r>
              <a:rPr lang="en-GB" sz="2400" dirty="0"/>
              <a:t> 2017</a:t>
            </a:r>
          </a:p>
          <a:p>
            <a:r>
              <a:rPr lang="en-GB" sz="2400" dirty="0"/>
              <a:t>DEKOSİM2 - 2019</a:t>
            </a:r>
          </a:p>
          <a:p>
            <a:pPr lvl="1"/>
            <a:endParaRPr lang="en-GB" dirty="0"/>
          </a:p>
          <a:p>
            <a:pPr lvl="1"/>
            <a:endParaRPr lang="en-GB" dirty="0"/>
          </a:p>
          <a:p>
            <a:pPr lvl="1"/>
            <a:endParaRPr lang="en-GB" b="1" dirty="0"/>
          </a:p>
        </p:txBody>
      </p:sp>
      <p:pic>
        <p:nvPicPr>
          <p:cNvPr id="5" name="Picture 4"/>
          <p:cNvPicPr>
            <a:picLocks noChangeAspect="1"/>
          </p:cNvPicPr>
          <p:nvPr/>
        </p:nvPicPr>
        <p:blipFill>
          <a:blip r:embed="rId3"/>
          <a:stretch>
            <a:fillRect/>
          </a:stretch>
        </p:blipFill>
        <p:spPr>
          <a:xfrm>
            <a:off x="7013395" y="781878"/>
            <a:ext cx="1587492" cy="1587492"/>
          </a:xfrm>
          <a:prstGeom prst="rect">
            <a:avLst/>
          </a:prstGeom>
        </p:spPr>
      </p:pic>
    </p:spTree>
    <p:extLst>
      <p:ext uri="{BB962C8B-B14F-4D97-AF65-F5344CB8AC3E}">
        <p14:creationId xmlns:p14="http://schemas.microsoft.com/office/powerpoint/2010/main" val="483820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441" y="10077"/>
            <a:ext cx="7886700" cy="771801"/>
          </a:xfrm>
        </p:spPr>
        <p:txBody>
          <a:bodyPr>
            <a:normAutofit/>
          </a:bodyPr>
          <a:lstStyle/>
          <a:p>
            <a:r>
              <a:rPr lang="en-US" sz="2800" b="1" dirty="0">
                <a:solidFill>
                  <a:srgbClr val="0070C0"/>
                </a:solidFill>
              </a:rPr>
              <a:t>Blue Growth Related National Strategic Plans</a:t>
            </a:r>
          </a:p>
        </p:txBody>
      </p:sp>
      <p:sp>
        <p:nvSpPr>
          <p:cNvPr id="3" name="Content Placeholder 2"/>
          <p:cNvSpPr>
            <a:spLocks noGrp="1"/>
          </p:cNvSpPr>
          <p:nvPr>
            <p:ph idx="1"/>
          </p:nvPr>
        </p:nvSpPr>
        <p:spPr>
          <a:xfrm>
            <a:off x="595096" y="548413"/>
            <a:ext cx="7886700" cy="5835053"/>
          </a:xfrm>
        </p:spPr>
        <p:txBody>
          <a:bodyPr>
            <a:normAutofit/>
          </a:bodyPr>
          <a:lstStyle/>
          <a:p>
            <a:pPr marL="0" lvl="0" indent="0">
              <a:buNone/>
            </a:pPr>
            <a:r>
              <a:rPr lang="en-GB" sz="2000" b="1" dirty="0">
                <a:solidFill>
                  <a:srgbClr val="0070C0"/>
                </a:solidFill>
              </a:rPr>
              <a:t>Action Plans</a:t>
            </a:r>
          </a:p>
          <a:p>
            <a:pPr lvl="0"/>
            <a:r>
              <a:rPr lang="en-GB" sz="2000" dirty="0"/>
              <a:t>National </a:t>
            </a:r>
            <a:r>
              <a:rPr lang="en-GB" sz="2000" b="1" dirty="0"/>
              <a:t>Biological Diversity </a:t>
            </a:r>
            <a:r>
              <a:rPr lang="en-GB" sz="2000" dirty="0"/>
              <a:t>Strategy and Action Plan (2008-2017) of the 9th Developmental Plan</a:t>
            </a:r>
          </a:p>
          <a:p>
            <a:pPr lvl="0"/>
            <a:r>
              <a:rPr lang="en-GB" sz="2000" dirty="0"/>
              <a:t>Turkish </a:t>
            </a:r>
            <a:r>
              <a:rPr lang="en-GB" sz="2000" b="1" dirty="0"/>
              <a:t>Climate Change </a:t>
            </a:r>
            <a:r>
              <a:rPr lang="en-GB" sz="2000" dirty="0"/>
              <a:t>Strategy (2010-2023)</a:t>
            </a:r>
          </a:p>
          <a:p>
            <a:pPr lvl="0"/>
            <a:r>
              <a:rPr lang="en-GB" sz="2000" dirty="0"/>
              <a:t>National Sciences and Technology Policy (2003-2023): Developing new technologies for </a:t>
            </a:r>
            <a:r>
              <a:rPr lang="en-GB" sz="2000" b="1" dirty="0"/>
              <a:t>sustainable water management</a:t>
            </a:r>
            <a:r>
              <a:rPr lang="en-GB" sz="2000" dirty="0"/>
              <a:t> resources, and for marine pollution</a:t>
            </a:r>
          </a:p>
          <a:p>
            <a:pPr lvl="0"/>
            <a:r>
              <a:rPr lang="en-GB" sz="2000" dirty="0"/>
              <a:t>National Basin Management Strategy (2014-2023)</a:t>
            </a:r>
          </a:p>
          <a:p>
            <a:pPr lvl="0"/>
            <a:r>
              <a:rPr lang="en-GB" sz="2000" dirty="0"/>
              <a:t>National Strategy for </a:t>
            </a:r>
            <a:r>
              <a:rPr lang="en-GB" sz="2000" b="1" dirty="0"/>
              <a:t>Marine and Coastal Protected Areas </a:t>
            </a:r>
            <a:r>
              <a:rPr lang="en-GB" sz="2000" dirty="0"/>
              <a:t>(draft)</a:t>
            </a:r>
          </a:p>
          <a:p>
            <a:pPr lvl="0"/>
            <a:r>
              <a:rPr lang="en-GB" sz="2000" dirty="0"/>
              <a:t>United Nations Decade on Biodiversity - Aichi Targets agreement that contributes to the implementation of the Strategic Plan for Biodiversity for the period 2011-2020.</a:t>
            </a:r>
          </a:p>
          <a:p>
            <a:pPr lvl="0"/>
            <a:r>
              <a:rPr lang="en-GB" sz="2000" dirty="0"/>
              <a:t>Marine ecosystem research is also a strategic field of activity for Middle East Technical University along with renewable energy and sustainability (jointly entitled I-REES, http://</a:t>
            </a:r>
            <a:r>
              <a:rPr lang="en-GB" sz="2000" dirty="0" err="1"/>
              <a:t>yesap.metu.edu.tr</a:t>
            </a:r>
            <a:r>
              <a:rPr lang="en-GB" sz="2000" dirty="0"/>
              <a:t>/about).</a:t>
            </a:r>
          </a:p>
          <a:p>
            <a:pPr lvl="0"/>
            <a:r>
              <a:rPr lang="en-GB" sz="2000" dirty="0"/>
              <a:t>Ministry of Development, National Strategy For Regional Development (2014-2023)</a:t>
            </a:r>
            <a:endParaRPr lang="en-US" sz="2000" dirty="0"/>
          </a:p>
        </p:txBody>
      </p:sp>
    </p:spTree>
    <p:extLst>
      <p:ext uri="{BB962C8B-B14F-4D97-AF65-F5344CB8AC3E}">
        <p14:creationId xmlns:p14="http://schemas.microsoft.com/office/powerpoint/2010/main" val="4066409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289" y="514755"/>
            <a:ext cx="8232717" cy="1325563"/>
          </a:xfrm>
        </p:spPr>
        <p:txBody>
          <a:bodyPr>
            <a:normAutofit/>
          </a:bodyPr>
          <a:lstStyle/>
          <a:p>
            <a:pPr algn="ctr"/>
            <a:r>
              <a:rPr lang="tr-TR" sz="2400" b="1" dirty="0" err="1">
                <a:latin typeface="+mn-lt"/>
              </a:rPr>
              <a:t>Middle</a:t>
            </a:r>
            <a:r>
              <a:rPr lang="tr-TR" sz="2400" b="1" dirty="0">
                <a:latin typeface="+mn-lt"/>
              </a:rPr>
              <a:t> East Technical </a:t>
            </a:r>
            <a:r>
              <a:rPr lang="tr-TR" sz="2400" b="1" dirty="0" err="1">
                <a:latin typeface="+mn-lt"/>
              </a:rPr>
              <a:t>University</a:t>
            </a:r>
            <a:r>
              <a:rPr lang="tr-TR" sz="2400" b="1" dirty="0">
                <a:latin typeface="+mn-lt"/>
              </a:rPr>
              <a:t> - </a:t>
            </a:r>
            <a:r>
              <a:rPr lang="tr-TR" sz="2400" b="1" dirty="0" err="1">
                <a:latin typeface="+mn-lt"/>
              </a:rPr>
              <a:t>Institute</a:t>
            </a:r>
            <a:r>
              <a:rPr lang="tr-TR" sz="2400" b="1" dirty="0">
                <a:latin typeface="+mn-lt"/>
              </a:rPr>
              <a:t> of Marine </a:t>
            </a:r>
            <a:r>
              <a:rPr lang="tr-TR" sz="2400" b="1" dirty="0" err="1">
                <a:latin typeface="+mn-lt"/>
              </a:rPr>
              <a:t>Sciences</a:t>
            </a:r>
            <a:endParaRPr lang="tr-TR" sz="3200" b="1" dirty="0">
              <a:latin typeface="+mn-lt"/>
            </a:endParaRPr>
          </a:p>
        </p:txBody>
      </p:sp>
      <p:sp>
        <p:nvSpPr>
          <p:cNvPr id="3" name="Content Placeholder 2"/>
          <p:cNvSpPr>
            <a:spLocks noGrp="1"/>
          </p:cNvSpPr>
          <p:nvPr>
            <p:ph idx="1"/>
          </p:nvPr>
        </p:nvSpPr>
        <p:spPr>
          <a:xfrm>
            <a:off x="628650" y="1465702"/>
            <a:ext cx="8369436" cy="4351338"/>
          </a:xfrm>
        </p:spPr>
        <p:txBody>
          <a:bodyPr>
            <a:normAutofit/>
          </a:bodyPr>
          <a:lstStyle/>
          <a:p>
            <a:pPr marL="0" lvl="0" indent="0" algn="ctr" defTabSz="914400">
              <a:lnSpc>
                <a:spcPct val="100000"/>
              </a:lnSpc>
              <a:spcBef>
                <a:spcPts val="0"/>
              </a:spcBef>
              <a:buNone/>
              <a:defRPr/>
            </a:pPr>
            <a:r>
              <a:rPr lang="en-US" sz="2000" b="1" dirty="0">
                <a:solidFill>
                  <a:srgbClr val="C00000"/>
                </a:solidFill>
              </a:rPr>
              <a:t>Center for Marine Ecosystems and Climate Research</a:t>
            </a:r>
          </a:p>
          <a:p>
            <a:pPr marL="0" lvl="0" indent="0" algn="ctr" defTabSz="914400">
              <a:lnSpc>
                <a:spcPct val="100000"/>
              </a:lnSpc>
              <a:spcBef>
                <a:spcPts val="0"/>
              </a:spcBef>
              <a:buNone/>
              <a:defRPr/>
            </a:pPr>
            <a:r>
              <a:rPr lang="en-US" sz="2000" b="1" dirty="0">
                <a:solidFill>
                  <a:prstClr val="black"/>
                </a:solidFill>
              </a:rPr>
              <a:t>Novel Labs - Networked Observation – Time Series</a:t>
            </a:r>
          </a:p>
          <a:p>
            <a:pPr marL="0" indent="0" algn="ctr">
              <a:buNone/>
            </a:pPr>
            <a:r>
              <a:rPr lang="tr-TR" sz="2000" b="1" dirty="0"/>
              <a:t>(DEKOSIM) Project (2012-2018) </a:t>
            </a:r>
            <a:r>
              <a:rPr lang="mr-IN" sz="2000" b="1" dirty="0"/>
              <a:t>–</a:t>
            </a:r>
            <a:r>
              <a:rPr lang="tr-TR" sz="2000" b="1" dirty="0"/>
              <a:t> DEKOSİM2 Project 2019-2023</a:t>
            </a:r>
          </a:p>
          <a:p>
            <a:pPr lvl="1"/>
            <a:r>
              <a:rPr lang="tr-TR" sz="2000" dirty="0" err="1"/>
              <a:t>Supported</a:t>
            </a:r>
            <a:r>
              <a:rPr lang="tr-TR" sz="2000" dirty="0"/>
              <a:t> </a:t>
            </a:r>
            <a:r>
              <a:rPr lang="tr-TR" sz="2000" dirty="0" err="1"/>
              <a:t>by</a:t>
            </a:r>
            <a:r>
              <a:rPr lang="tr-TR" sz="2000" dirty="0"/>
              <a:t> </a:t>
            </a:r>
            <a:r>
              <a:rPr lang="tr-TR" sz="2000" dirty="0" err="1"/>
              <a:t>the</a:t>
            </a:r>
            <a:r>
              <a:rPr lang="tr-TR" sz="2000" dirty="0"/>
              <a:t> </a:t>
            </a:r>
            <a:r>
              <a:rPr lang="tr-TR" sz="2000" dirty="0" err="1"/>
              <a:t>Turkish</a:t>
            </a:r>
            <a:r>
              <a:rPr lang="tr-TR" sz="2000" dirty="0"/>
              <a:t> </a:t>
            </a:r>
            <a:r>
              <a:rPr lang="tr-TR" sz="2000" dirty="0" err="1"/>
              <a:t>Government</a:t>
            </a:r>
            <a:endParaRPr lang="tr-TR" sz="2000" dirty="0"/>
          </a:p>
          <a:p>
            <a:pPr lvl="2"/>
            <a:r>
              <a:rPr lang="tr-TR" sz="1600" dirty="0"/>
              <a:t>New </a:t>
            </a:r>
            <a:r>
              <a:rPr lang="tr-TR" sz="1600" dirty="0" err="1"/>
              <a:t>Laboratory</a:t>
            </a:r>
            <a:r>
              <a:rPr lang="tr-TR" sz="1600" dirty="0"/>
              <a:t> </a:t>
            </a:r>
            <a:r>
              <a:rPr lang="tr-TR" sz="1600" dirty="0" err="1"/>
              <a:t>dedicated</a:t>
            </a:r>
            <a:r>
              <a:rPr lang="tr-TR" sz="1600" dirty="0"/>
              <a:t> </a:t>
            </a:r>
            <a:r>
              <a:rPr lang="tr-TR" sz="1600" dirty="0" err="1"/>
              <a:t>to</a:t>
            </a:r>
            <a:r>
              <a:rPr lang="tr-TR" sz="1600" dirty="0"/>
              <a:t> Marine </a:t>
            </a:r>
            <a:r>
              <a:rPr lang="tr-TR" sz="1600" dirty="0" err="1"/>
              <a:t>Sciences</a:t>
            </a:r>
            <a:r>
              <a:rPr lang="tr-TR" sz="1600" dirty="0"/>
              <a:t> </a:t>
            </a:r>
          </a:p>
          <a:p>
            <a:pPr lvl="2"/>
            <a:r>
              <a:rPr lang="tr-TR" sz="1600" dirty="0"/>
              <a:t>New </a:t>
            </a:r>
            <a:r>
              <a:rPr lang="tr-TR" sz="1600" dirty="0" err="1"/>
              <a:t>Observing</a:t>
            </a:r>
            <a:r>
              <a:rPr lang="tr-TR" sz="1600" dirty="0"/>
              <a:t> </a:t>
            </a:r>
            <a:r>
              <a:rPr lang="tr-TR" sz="1600" dirty="0" err="1"/>
              <a:t>Systems</a:t>
            </a:r>
            <a:r>
              <a:rPr lang="tr-TR" sz="1600" dirty="0"/>
              <a:t>: </a:t>
            </a:r>
            <a:r>
              <a:rPr lang="tr-TR" sz="1600" dirty="0" err="1"/>
              <a:t>Mooring</a:t>
            </a:r>
            <a:r>
              <a:rPr lang="tr-TR" sz="1600" dirty="0"/>
              <a:t>, Argo, </a:t>
            </a:r>
            <a:r>
              <a:rPr lang="tr-TR" sz="1600" dirty="0" err="1"/>
              <a:t>Scanfsih</a:t>
            </a:r>
            <a:r>
              <a:rPr lang="tr-TR" sz="1600" dirty="0"/>
              <a:t>, </a:t>
            </a:r>
            <a:r>
              <a:rPr lang="tr-TR" sz="1600" dirty="0" err="1"/>
              <a:t>Gliders</a:t>
            </a:r>
            <a:r>
              <a:rPr lang="tr-TR" sz="1600" dirty="0"/>
              <a:t>, Time Series, </a:t>
            </a:r>
            <a:r>
              <a:rPr lang="mr-IN" sz="1600" dirty="0"/>
              <a:t>…</a:t>
            </a:r>
            <a:endParaRPr lang="tr-TR" sz="1600" dirty="0"/>
          </a:p>
          <a:p>
            <a:pPr lvl="2"/>
            <a:r>
              <a:rPr lang="tr-TR" sz="1600" dirty="0" err="1"/>
              <a:t>Cruises</a:t>
            </a:r>
            <a:r>
              <a:rPr lang="tr-TR" sz="1600" dirty="0"/>
              <a:t> in </a:t>
            </a:r>
            <a:r>
              <a:rPr lang="tr-TR" sz="1600" dirty="0" err="1"/>
              <a:t>Eastern</a:t>
            </a:r>
            <a:r>
              <a:rPr lang="tr-TR" sz="1600" dirty="0"/>
              <a:t> </a:t>
            </a:r>
            <a:r>
              <a:rPr lang="tr-TR" sz="1600" dirty="0" err="1"/>
              <a:t>Mediterranean</a:t>
            </a:r>
            <a:r>
              <a:rPr lang="tr-TR" sz="1600" dirty="0"/>
              <a:t> </a:t>
            </a:r>
            <a:r>
              <a:rPr lang="tr-TR" sz="1600" dirty="0" err="1"/>
              <a:t>and</a:t>
            </a:r>
            <a:r>
              <a:rPr lang="tr-TR" sz="1600" dirty="0"/>
              <a:t> Black </a:t>
            </a:r>
            <a:r>
              <a:rPr lang="tr-TR" sz="1600" dirty="0" err="1"/>
              <a:t>Sea</a:t>
            </a:r>
            <a:endParaRPr lang="tr-TR" sz="1600" dirty="0"/>
          </a:p>
          <a:p>
            <a:pPr lvl="1"/>
            <a:endParaRPr lang="tr-TR" sz="2000" dirty="0"/>
          </a:p>
          <a:p>
            <a:pPr lvl="1"/>
            <a:endParaRPr lang="tr-TR" sz="2000" dirty="0"/>
          </a:p>
        </p:txBody>
      </p:sp>
      <p:sp>
        <p:nvSpPr>
          <p:cNvPr id="8" name="Title 1"/>
          <p:cNvSpPr txBox="1">
            <a:spLocks/>
          </p:cNvSpPr>
          <p:nvPr/>
        </p:nvSpPr>
        <p:spPr>
          <a:xfrm>
            <a:off x="880441" y="10077"/>
            <a:ext cx="7886700" cy="771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70C0"/>
                </a:solidFill>
              </a:rPr>
              <a:t>Blue Growth Related National Strategic Plans</a:t>
            </a:r>
          </a:p>
        </p:txBody>
      </p:sp>
      <p:pic>
        <p:nvPicPr>
          <p:cNvPr id="9" name="Picture 8">
            <a:extLst>
              <a:ext uri="{FF2B5EF4-FFF2-40B4-BE49-F238E27FC236}">
                <a16:creationId xmlns:a16="http://schemas.microsoft.com/office/drawing/2014/main" id="{F51D39D7-0C19-4250-88C4-A56DEC479C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3791" y="3641371"/>
            <a:ext cx="3421191" cy="228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1C4BF17-FAA1-4E14-8AC1-7B9E55E65E28}"/>
              </a:ext>
            </a:extLst>
          </p:cNvPr>
          <p:cNvPicPr>
            <a:picLocks noChangeAspect="1"/>
          </p:cNvPicPr>
          <p:nvPr/>
        </p:nvPicPr>
        <p:blipFill>
          <a:blip r:embed="rId3"/>
          <a:stretch>
            <a:fillRect/>
          </a:stretch>
        </p:blipFill>
        <p:spPr>
          <a:xfrm>
            <a:off x="310508" y="3761212"/>
            <a:ext cx="3340160" cy="1786323"/>
          </a:xfrm>
          <a:prstGeom prst="rect">
            <a:avLst/>
          </a:prstGeom>
        </p:spPr>
      </p:pic>
      <p:sp>
        <p:nvSpPr>
          <p:cNvPr id="11" name="TextBox 10">
            <a:extLst>
              <a:ext uri="{FF2B5EF4-FFF2-40B4-BE49-F238E27FC236}">
                <a16:creationId xmlns:a16="http://schemas.microsoft.com/office/drawing/2014/main" id="{607DA48F-1044-48AC-B127-256C8FFBA152}"/>
              </a:ext>
            </a:extLst>
          </p:cNvPr>
          <p:cNvSpPr txBox="1"/>
          <p:nvPr/>
        </p:nvSpPr>
        <p:spPr>
          <a:xfrm>
            <a:off x="310508" y="5451624"/>
            <a:ext cx="3340160" cy="646331"/>
          </a:xfrm>
          <a:prstGeom prst="rect">
            <a:avLst/>
          </a:prstGeom>
          <a:solidFill>
            <a:schemeClr val="tx1">
              <a:alpha val="31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cs typeface="+mn-cs"/>
              </a:rPr>
              <a:t>Sea Expeditions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Time Series</a:t>
            </a:r>
          </a:p>
        </p:txBody>
      </p:sp>
      <p:sp>
        <p:nvSpPr>
          <p:cNvPr id="12" name="TextBox 11">
            <a:extLst>
              <a:ext uri="{FF2B5EF4-FFF2-40B4-BE49-F238E27FC236}">
                <a16:creationId xmlns:a16="http://schemas.microsoft.com/office/drawing/2014/main" id="{EF8DD53A-9F87-4796-8343-E1E27DFE9463}"/>
              </a:ext>
            </a:extLst>
          </p:cNvPr>
          <p:cNvSpPr txBox="1"/>
          <p:nvPr/>
        </p:nvSpPr>
        <p:spPr>
          <a:xfrm>
            <a:off x="5267547" y="3641371"/>
            <a:ext cx="2738061" cy="646331"/>
          </a:xfrm>
          <a:prstGeom prst="rect">
            <a:avLst/>
          </a:prstGeom>
          <a:solidFill>
            <a:schemeClr val="tx1">
              <a:alpha val="31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cs typeface="+mn-cs"/>
              </a:rPr>
              <a:t>State of the art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cs typeface="+mn-cs"/>
              </a:rPr>
              <a:t>Marine Laboratories</a:t>
            </a:r>
            <a:endPar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9731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latin typeface="Arial" panose="020B0604020202020204" pitchFamily="34" charset="0"/>
                <a:cs typeface="Arial" panose="020B0604020202020204" pitchFamily="34" charset="0"/>
              </a:rPr>
              <a:t>Matrix B. </a:t>
            </a:r>
            <a:r>
              <a:rPr lang="en-GB" sz="3200" dirty="0">
                <a:latin typeface="Arial" panose="020B0604020202020204" pitchFamily="34" charset="0"/>
                <a:ea typeface="Britannic Bold" charset="0"/>
                <a:cs typeface="Arial" panose="020B0604020202020204" pitchFamily="34" charset="0"/>
              </a:rPr>
              <a:t>Regional and national boundary framework conditions</a:t>
            </a:r>
            <a:br>
              <a:rPr lang="en-GB" sz="3200" dirty="0">
                <a:latin typeface="Arial" panose="020B0604020202020204" pitchFamily="34" charset="0"/>
                <a:ea typeface="Britannic Bold"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825625"/>
            <a:ext cx="7886700" cy="1426861"/>
          </a:xfrm>
        </p:spPr>
        <p:txBody>
          <a:bodyPr>
            <a:normAutofit/>
          </a:bodyPr>
          <a:lstStyle/>
          <a:p>
            <a:r>
              <a:rPr lang="en-US" b="1" dirty="0">
                <a:solidFill>
                  <a:srgbClr val="FF0000"/>
                </a:solidFill>
              </a:rPr>
              <a:t>Limited input received for Matrix B</a:t>
            </a:r>
          </a:p>
          <a:p>
            <a:r>
              <a:rPr lang="en-US" dirty="0"/>
              <a:t>Matrix B should be revisited according to the final R&amp;I NEEDS/OPPORTUNITIES defined in Matrix A</a:t>
            </a:r>
          </a:p>
        </p:txBody>
      </p:sp>
      <p:graphicFrame>
        <p:nvGraphicFramePr>
          <p:cNvPr id="4" name="Tablo 3"/>
          <p:cNvGraphicFramePr>
            <a:graphicFrameLocks noGrp="1"/>
          </p:cNvGraphicFramePr>
          <p:nvPr>
            <p:extLst>
              <p:ext uri="{D42A27DB-BD31-4B8C-83A1-F6EECF244321}">
                <p14:modId xmlns:p14="http://schemas.microsoft.com/office/powerpoint/2010/main" val="1616459485"/>
              </p:ext>
            </p:extLst>
          </p:nvPr>
        </p:nvGraphicFramePr>
        <p:xfrm>
          <a:off x="995552" y="4480841"/>
          <a:ext cx="7152895" cy="930620"/>
        </p:xfrm>
        <a:graphic>
          <a:graphicData uri="http://schemas.openxmlformats.org/drawingml/2006/table">
            <a:tbl>
              <a:tblPr>
                <a:tableStyleId>{5C22544A-7EE6-4342-B048-85BDC9FD1C3A}</a:tableStyleId>
              </a:tblPr>
              <a:tblGrid>
                <a:gridCol w="2165446">
                  <a:extLst>
                    <a:ext uri="{9D8B030D-6E8A-4147-A177-3AD203B41FA5}">
                      <a16:colId xmlns:a16="http://schemas.microsoft.com/office/drawing/2014/main" val="20000"/>
                    </a:ext>
                  </a:extLst>
                </a:gridCol>
                <a:gridCol w="2605117">
                  <a:extLst>
                    <a:ext uri="{9D8B030D-6E8A-4147-A177-3AD203B41FA5}">
                      <a16:colId xmlns:a16="http://schemas.microsoft.com/office/drawing/2014/main" val="20001"/>
                    </a:ext>
                  </a:extLst>
                </a:gridCol>
                <a:gridCol w="2382332">
                  <a:extLst>
                    <a:ext uri="{9D8B030D-6E8A-4147-A177-3AD203B41FA5}">
                      <a16:colId xmlns:a16="http://schemas.microsoft.com/office/drawing/2014/main" val="20002"/>
                    </a:ext>
                  </a:extLst>
                </a:gridCol>
              </a:tblGrid>
              <a:tr h="930620">
                <a:tc>
                  <a:txBody>
                    <a:bodyPr/>
                    <a:lstStyle/>
                    <a:p>
                      <a:pPr marL="0" algn="ctr" defTabSz="914400" rtl="0" eaLnBrk="1" fontAlgn="t" latinLnBrk="0" hangingPunct="1"/>
                      <a:r>
                        <a:rPr lang="tr-TR" sz="1200" u="none" strike="noStrike" kern="1200" dirty="0">
                          <a:solidFill>
                            <a:srgbClr val="003679"/>
                          </a:solidFill>
                          <a:effectLst/>
                          <a:latin typeface="Britannic Bold" charset="0"/>
                          <a:ea typeface="Britannic Bold" charset="0"/>
                          <a:cs typeface="Britannic Bold" charset="0"/>
                        </a:rPr>
                        <a:t>R&amp;I NEEDS/OPPORTUNITIES</a:t>
                      </a:r>
                    </a:p>
                  </a:txBody>
                  <a:tcPr marL="0" marR="0" marT="0" marB="0" anchor="ctr">
                    <a:solidFill>
                      <a:srgbClr val="B2C1DC"/>
                    </a:solidFill>
                  </a:tcPr>
                </a:tc>
                <a:tc>
                  <a:txBody>
                    <a:bodyPr/>
                    <a:lstStyle/>
                    <a:p>
                      <a:pPr marL="0" algn="ctr" defTabSz="914400" rtl="0" eaLnBrk="1" fontAlgn="t" latinLnBrk="0" hangingPunct="1"/>
                      <a:r>
                        <a:rPr lang="tr-TR" sz="1200" u="none" strike="noStrike" kern="1200" dirty="0">
                          <a:solidFill>
                            <a:srgbClr val="003679"/>
                          </a:solidFill>
                          <a:effectLst/>
                          <a:latin typeface="Britannic Bold" charset="0"/>
                          <a:ea typeface="Britannic Bold" charset="0"/>
                          <a:cs typeface="Britannic Bold" charset="0"/>
                        </a:rPr>
                        <a:t>AVAILABILITY OF SUITABLE PUBLIC AND PRIVATE R&amp;I PARTNERHIPS</a:t>
                      </a:r>
                    </a:p>
                  </a:txBody>
                  <a:tcPr marL="0" marR="0" marT="0" marB="0" anchor="ctr">
                    <a:solidFill>
                      <a:srgbClr val="B2C1DC"/>
                    </a:solidFill>
                  </a:tcPr>
                </a:tc>
                <a:tc>
                  <a:txBody>
                    <a:bodyPr/>
                    <a:lstStyle/>
                    <a:p>
                      <a:pPr marL="0" algn="ctr" defTabSz="914400" rtl="0" eaLnBrk="1" fontAlgn="t" latinLnBrk="0" hangingPunct="1"/>
                      <a:r>
                        <a:rPr lang="tr-TR" sz="1200" u="none" strike="noStrike" kern="1200" dirty="0">
                          <a:solidFill>
                            <a:srgbClr val="003679"/>
                          </a:solidFill>
                          <a:effectLst/>
                          <a:latin typeface="Britannic Bold" charset="0"/>
                          <a:ea typeface="Britannic Bold" charset="0"/>
                          <a:cs typeface="Britannic Bold" charset="0"/>
                        </a:rPr>
                        <a:t>AVAILABILITY OF REGIONAL AND NATIONAL SUPPORTING R&amp;I POLICIES</a:t>
                      </a:r>
                    </a:p>
                    <a:p>
                      <a:pPr marL="0" algn="ctr" defTabSz="914400" rtl="0" eaLnBrk="1" fontAlgn="t" latinLnBrk="0" hangingPunct="1"/>
                      <a:r>
                        <a:rPr lang="tr-TR" sz="1200" u="none" strike="noStrike" kern="1200" dirty="0">
                          <a:solidFill>
                            <a:srgbClr val="003679"/>
                          </a:solidFill>
                          <a:effectLst/>
                          <a:latin typeface="Britannic Bold" charset="0"/>
                          <a:ea typeface="Britannic Bold" charset="0"/>
                          <a:cs typeface="Britannic Bold" charset="0"/>
                        </a:rPr>
                        <a:t> (INCENTIVES, REGULATORY FRAMEWORKS, ETC)</a:t>
                      </a:r>
                    </a:p>
                  </a:txBody>
                  <a:tcPr marL="0" marR="0" marT="0" marB="0" anchor="ctr">
                    <a:solidFill>
                      <a:srgbClr val="B2C1DC"/>
                    </a:solidFill>
                  </a:tcPr>
                </a:tc>
                <a:extLst>
                  <a:ext uri="{0D108BD9-81ED-4DB2-BD59-A6C34878D82A}">
                    <a16:rowId xmlns:a16="http://schemas.microsoft.com/office/drawing/2014/main" val="10000"/>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476866872"/>
              </p:ext>
            </p:extLst>
          </p:nvPr>
        </p:nvGraphicFramePr>
        <p:xfrm>
          <a:off x="1029485" y="5555847"/>
          <a:ext cx="7168334" cy="1053535"/>
        </p:xfrm>
        <a:graphic>
          <a:graphicData uri="http://schemas.openxmlformats.org/drawingml/2006/table">
            <a:tbl>
              <a:tblPr>
                <a:tableStyleId>{5C22544A-7EE6-4342-B048-85BDC9FD1C3A}</a:tableStyleId>
              </a:tblPr>
              <a:tblGrid>
                <a:gridCol w="2174430">
                  <a:extLst>
                    <a:ext uri="{9D8B030D-6E8A-4147-A177-3AD203B41FA5}">
                      <a16:colId xmlns:a16="http://schemas.microsoft.com/office/drawing/2014/main" val="20000"/>
                    </a:ext>
                  </a:extLst>
                </a:gridCol>
                <a:gridCol w="2632204">
                  <a:extLst>
                    <a:ext uri="{9D8B030D-6E8A-4147-A177-3AD203B41FA5}">
                      <a16:colId xmlns:a16="http://schemas.microsoft.com/office/drawing/2014/main" val="20001"/>
                    </a:ext>
                  </a:extLst>
                </a:gridCol>
                <a:gridCol w="2361700">
                  <a:extLst>
                    <a:ext uri="{9D8B030D-6E8A-4147-A177-3AD203B41FA5}">
                      <a16:colId xmlns:a16="http://schemas.microsoft.com/office/drawing/2014/main" val="20002"/>
                    </a:ext>
                  </a:extLst>
                </a:gridCol>
              </a:tblGrid>
              <a:tr h="1053535">
                <a:tc>
                  <a:txBody>
                    <a:bodyPr/>
                    <a:lstStyle/>
                    <a:p>
                      <a:pPr marL="0" algn="ctr" defTabSz="914400" rtl="0" eaLnBrk="1" fontAlgn="t" latinLnBrk="0" hangingPunct="1"/>
                      <a:r>
                        <a:rPr lang="tr-TR" sz="1200" u="none" strike="noStrike" kern="1200" dirty="0">
                          <a:solidFill>
                            <a:srgbClr val="003679"/>
                          </a:solidFill>
                          <a:effectLst/>
                          <a:latin typeface="Britannic Bold" charset="0"/>
                          <a:ea typeface="Britannic Bold" charset="0"/>
                          <a:cs typeface="Britannic Bold" charset="0"/>
                        </a:rPr>
                        <a:t>AVAILABILITY OF REGIONAL AND NATIONAL INFRASTRUCTURES</a:t>
                      </a:r>
                    </a:p>
                  </a:txBody>
                  <a:tcPr marL="0" marR="0" marT="0" marB="0" anchor="ctr">
                    <a:solidFill>
                      <a:srgbClr val="B2C1DC"/>
                    </a:solidFill>
                  </a:tcPr>
                </a:tc>
                <a:tc>
                  <a:txBody>
                    <a:bodyPr/>
                    <a:lstStyle/>
                    <a:p>
                      <a:pPr marL="0" algn="ctr" defTabSz="914400" rtl="0" eaLnBrk="1" fontAlgn="t" latinLnBrk="0" hangingPunct="1"/>
                      <a:r>
                        <a:rPr lang="tr-TR" sz="1200" u="none" strike="noStrike" kern="1200" dirty="0">
                          <a:solidFill>
                            <a:srgbClr val="003679"/>
                          </a:solidFill>
                          <a:effectLst/>
                          <a:latin typeface="Britannic Bold" charset="0"/>
                          <a:ea typeface="Britannic Bold" charset="0"/>
                          <a:cs typeface="Britannic Bold" charset="0"/>
                        </a:rPr>
                        <a:t>AVAILABILITY OF REGIONAL AND NATIONAL R&amp;I FUNDS</a:t>
                      </a:r>
                    </a:p>
                  </a:txBody>
                  <a:tcPr marL="0" marR="0" marT="0" marB="0" anchor="ctr">
                    <a:solidFill>
                      <a:srgbClr val="B2C1DC"/>
                    </a:solidFill>
                  </a:tcPr>
                </a:tc>
                <a:tc>
                  <a:txBody>
                    <a:bodyPr/>
                    <a:lstStyle/>
                    <a:p>
                      <a:pPr marL="0" algn="ctr" defTabSz="914400" rtl="0" eaLnBrk="1" fontAlgn="t" latinLnBrk="0" hangingPunct="1"/>
                      <a:r>
                        <a:rPr lang="tr-TR" sz="1200" u="none" strike="noStrike" kern="1200" dirty="0">
                          <a:solidFill>
                            <a:srgbClr val="003679"/>
                          </a:solidFill>
                          <a:effectLst/>
                          <a:latin typeface="Britannic Bold" charset="0"/>
                          <a:ea typeface="Britannic Bold" charset="0"/>
                          <a:cs typeface="Britannic Bold" charset="0"/>
                        </a:rPr>
                        <a:t>AVAILABILITY OF REGIONAL AND NATIONAL RAW MATERIALS / RESOURCES TO EXPLOIT</a:t>
                      </a:r>
                    </a:p>
                  </a:txBody>
                  <a:tcPr marL="0" marR="0" marT="0" marB="0" anchor="ctr">
                    <a:solidFill>
                      <a:srgbClr val="B2C1DC"/>
                    </a:solidFill>
                  </a:tcPr>
                </a:tc>
                <a:extLst>
                  <a:ext uri="{0D108BD9-81ED-4DB2-BD59-A6C34878D82A}">
                    <a16:rowId xmlns:a16="http://schemas.microsoft.com/office/drawing/2014/main" val="10000"/>
                  </a:ext>
                </a:extLst>
              </a:tr>
            </a:tbl>
          </a:graphicData>
        </a:graphic>
      </p:graphicFrame>
      <p:sp>
        <p:nvSpPr>
          <p:cNvPr id="6" name="Rectangle 9"/>
          <p:cNvSpPr/>
          <p:nvPr/>
        </p:nvSpPr>
        <p:spPr>
          <a:xfrm>
            <a:off x="551940" y="3446099"/>
            <a:ext cx="7963410" cy="833039"/>
          </a:xfrm>
          <a:prstGeom prst="rect">
            <a:avLst/>
          </a:prstGeom>
        </p:spPr>
        <p:txBody>
          <a:bodyPr vert="horz" lIns="91440" tIns="45720" rIns="91440" bIns="45720" rtlCol="0" anchor="ctr">
            <a:noAutofit/>
          </a:bodyPr>
          <a:lstStyle/>
          <a:p>
            <a:pPr defTabSz="914400">
              <a:lnSpc>
                <a:spcPct val="90000"/>
              </a:lnSpc>
              <a:spcBef>
                <a:spcPct val="0"/>
              </a:spcBef>
            </a:pPr>
            <a:r>
              <a:rPr lang="en-GB" sz="2000" dirty="0">
                <a:solidFill>
                  <a:srgbClr val="003679"/>
                </a:solidFill>
                <a:latin typeface="Britannic Bold" charset="0"/>
                <a:ea typeface="Britannic Bold" charset="0"/>
                <a:cs typeface="Britannic Bold" charset="0"/>
              </a:rPr>
              <a:t>Matrix B. Regional and national boundary/framework conditions for the R&amp;I needs and opportunities for successful implementation</a:t>
            </a:r>
            <a:endParaRPr lang="en-GB" sz="2000" b="1" dirty="0">
              <a:solidFill>
                <a:srgbClr val="013679"/>
              </a:solidFill>
              <a:latin typeface="Britannic Bold" charset="0"/>
              <a:ea typeface="Britannic Bold" charset="0"/>
              <a:cs typeface="Britannic Bold" charset="0"/>
            </a:endParaRPr>
          </a:p>
        </p:txBody>
      </p:sp>
      <p:sp>
        <p:nvSpPr>
          <p:cNvPr id="7" name="Oval 6"/>
          <p:cNvSpPr/>
          <p:nvPr/>
        </p:nvSpPr>
        <p:spPr>
          <a:xfrm>
            <a:off x="883293" y="4379051"/>
            <a:ext cx="2346489" cy="1134200"/>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8" name="Dikdörtgen 7"/>
          <p:cNvSpPr/>
          <p:nvPr/>
        </p:nvSpPr>
        <p:spPr>
          <a:xfrm>
            <a:off x="-6376" y="4190336"/>
            <a:ext cx="1035861" cy="369332"/>
          </a:xfrm>
          <a:prstGeom prst="rect">
            <a:avLst/>
          </a:prstGeom>
        </p:spPr>
        <p:txBody>
          <a:bodyPr wrap="none">
            <a:spAutoFit/>
          </a:bodyPr>
          <a:lstStyle/>
          <a:p>
            <a:r>
              <a:rPr lang="en-GB" dirty="0">
                <a:solidFill>
                  <a:srgbClr val="003679"/>
                </a:solidFill>
                <a:latin typeface="Britannic Bold" charset="0"/>
                <a:ea typeface="Britannic Bold" charset="0"/>
                <a:cs typeface="Britannic Bold" charset="0"/>
              </a:rPr>
              <a:t>Matrix A</a:t>
            </a:r>
            <a:endParaRPr lang="en-GB" dirty="0"/>
          </a:p>
        </p:txBody>
      </p:sp>
      <p:sp>
        <p:nvSpPr>
          <p:cNvPr id="9" name="Sağ Ok 8"/>
          <p:cNvSpPr/>
          <p:nvPr/>
        </p:nvSpPr>
        <p:spPr>
          <a:xfrm>
            <a:off x="96214" y="4534119"/>
            <a:ext cx="787079" cy="327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324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447036" y="400182"/>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0" name="Rectangle 9"/>
          <p:cNvSpPr/>
          <p:nvPr/>
        </p:nvSpPr>
        <p:spPr>
          <a:xfrm>
            <a:off x="795528" y="1435597"/>
            <a:ext cx="2653290" cy="313932"/>
          </a:xfrm>
          <a:prstGeom prst="rect">
            <a:avLst/>
          </a:prstGeom>
        </p:spPr>
        <p:txBody>
          <a:bodyPr vert="horz" lIns="91440" tIns="45720" rIns="91440" bIns="45720" rtlCol="0" anchor="ctr">
            <a:noAutofit/>
          </a:bodyPr>
          <a:lstStyle/>
          <a:p>
            <a:pPr defTabSz="914400">
              <a:lnSpc>
                <a:spcPct val="90000"/>
              </a:lnSpc>
              <a:spcBef>
                <a:spcPct val="0"/>
              </a:spcBef>
            </a:pPr>
            <a:r>
              <a:rPr lang="tr-TR" b="1" dirty="0" err="1">
                <a:latin typeface="Arial" panose="020B0604020202020204" pitchFamily="34" charset="0"/>
                <a:ea typeface="Britannic Bold" charset="0"/>
                <a:cs typeface="Arial" panose="020B0604020202020204" pitchFamily="34" charset="0"/>
              </a:rPr>
              <a:t>Turkey</a:t>
            </a:r>
            <a:r>
              <a:rPr lang="tr-TR" b="1" dirty="0">
                <a:latin typeface="Arial" panose="020B0604020202020204" pitchFamily="34" charset="0"/>
                <a:ea typeface="Britannic Bold" charset="0"/>
                <a:cs typeface="Arial" panose="020B0604020202020204" pitchFamily="34" charset="0"/>
              </a:rPr>
              <a:t>; 79 </a:t>
            </a:r>
            <a:r>
              <a:rPr lang="tr-TR" b="1" dirty="0" err="1">
                <a:latin typeface="Arial" panose="020B0604020202020204" pitchFamily="34" charset="0"/>
                <a:ea typeface="Britannic Bold" charset="0"/>
                <a:cs typeface="Arial" panose="020B0604020202020204" pitchFamily="34" charset="0"/>
              </a:rPr>
              <a:t>Projects</a:t>
            </a:r>
            <a:r>
              <a:rPr lang="tr-TR" b="1" dirty="0">
                <a:latin typeface="Arial" panose="020B0604020202020204" pitchFamily="34" charset="0"/>
                <a:ea typeface="Britannic Bold" charset="0"/>
                <a:cs typeface="Arial" panose="020B0604020202020204" pitchFamily="34" charset="0"/>
              </a:rPr>
              <a:t> </a:t>
            </a:r>
            <a:endParaRPr lang="en-GB" b="1" dirty="0">
              <a:latin typeface="Arial" panose="020B0604020202020204" pitchFamily="34" charset="0"/>
              <a:ea typeface="Britannic Bold" charset="0"/>
              <a:cs typeface="Arial" panose="020B0604020202020204" pitchFamily="34" charset="0"/>
            </a:endParaRPr>
          </a:p>
        </p:txBody>
      </p:sp>
      <p:sp>
        <p:nvSpPr>
          <p:cNvPr id="8" name="Title 1"/>
          <p:cNvSpPr txBox="1">
            <a:spLocks/>
          </p:cNvSpPr>
          <p:nvPr/>
        </p:nvSpPr>
        <p:spPr>
          <a:xfrm>
            <a:off x="795528" y="69435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err="1">
                <a:latin typeface="Arial" panose="020B0604020202020204" pitchFamily="34" charset="0"/>
                <a:ea typeface="Britannic Bold" charset="0"/>
                <a:cs typeface="Arial" panose="020B0604020202020204" pitchFamily="34" charset="0"/>
              </a:rPr>
              <a:t>The</a:t>
            </a:r>
            <a:r>
              <a:rPr lang="tr-TR" sz="3200" b="1" dirty="0">
                <a:latin typeface="Arial" panose="020B0604020202020204" pitchFamily="34" charset="0"/>
                <a:ea typeface="Britannic Bold" charset="0"/>
                <a:cs typeface="Arial" panose="020B0604020202020204" pitchFamily="34" charset="0"/>
              </a:rPr>
              <a:t> </a:t>
            </a:r>
            <a:r>
              <a:rPr lang="tr-TR" sz="3200" b="1" dirty="0" err="1">
                <a:latin typeface="Arial" panose="020B0604020202020204" pitchFamily="34" charset="0"/>
                <a:ea typeface="Britannic Bold" charset="0"/>
                <a:cs typeface="Arial" panose="020B0604020202020204" pitchFamily="34" charset="0"/>
              </a:rPr>
              <a:t>matrix</a:t>
            </a:r>
            <a:r>
              <a:rPr lang="tr-TR" sz="3200" b="1" dirty="0">
                <a:latin typeface="Arial" panose="020B0604020202020204" pitchFamily="34" charset="0"/>
                <a:ea typeface="Britannic Bold" charset="0"/>
                <a:cs typeface="Arial" panose="020B0604020202020204" pitchFamily="34" charset="0"/>
              </a:rPr>
              <a:t> of </a:t>
            </a:r>
            <a:r>
              <a:rPr lang="tr-TR" sz="3200" b="1" dirty="0" err="1">
                <a:latin typeface="Arial" panose="020B0604020202020204" pitchFamily="34" charset="0"/>
                <a:ea typeface="Britannic Bold" charset="0"/>
                <a:cs typeface="Arial" panose="020B0604020202020204" pitchFamily="34" charset="0"/>
              </a:rPr>
              <a:t>marine</a:t>
            </a:r>
            <a:r>
              <a:rPr lang="tr-TR" sz="3200" b="1" dirty="0">
                <a:latin typeface="Arial" panose="020B0604020202020204" pitchFamily="34" charset="0"/>
                <a:ea typeface="Britannic Bold" charset="0"/>
                <a:cs typeface="Arial" panose="020B0604020202020204" pitchFamily="34" charset="0"/>
              </a:rPr>
              <a:t> </a:t>
            </a:r>
            <a:r>
              <a:rPr lang="tr-TR" sz="3200" b="1" dirty="0" err="1">
                <a:latin typeface="Arial" panose="020B0604020202020204" pitchFamily="34" charset="0"/>
                <a:ea typeface="Britannic Bold" charset="0"/>
                <a:cs typeface="Arial" panose="020B0604020202020204" pitchFamily="34" charset="0"/>
              </a:rPr>
              <a:t>research</a:t>
            </a:r>
            <a:r>
              <a:rPr lang="tr-TR" sz="3200" b="1" dirty="0">
                <a:latin typeface="Arial" panose="020B0604020202020204" pitchFamily="34" charset="0"/>
                <a:ea typeface="Britannic Bold" charset="0"/>
                <a:cs typeface="Arial" panose="020B0604020202020204" pitchFamily="34" charset="0"/>
              </a:rPr>
              <a:t> </a:t>
            </a:r>
            <a:r>
              <a:rPr lang="tr-TR" sz="3200" b="1" dirty="0" err="1">
                <a:latin typeface="Arial" panose="020B0604020202020204" pitchFamily="34" charset="0"/>
                <a:ea typeface="Britannic Bold" charset="0"/>
                <a:cs typeface="Arial" panose="020B0604020202020204" pitchFamily="34" charset="0"/>
              </a:rPr>
              <a:t>projects</a:t>
            </a:r>
            <a:endParaRPr lang="en-GB" sz="3200" b="1" dirty="0">
              <a:latin typeface="Arial" panose="020B0604020202020204" pitchFamily="34" charset="0"/>
              <a:ea typeface="Britannic Bold" charset="0"/>
              <a:cs typeface="Arial" panose="020B0604020202020204" pitchFamily="34" charset="0"/>
            </a:endParaRPr>
          </a:p>
        </p:txBody>
      </p:sp>
      <p:sp>
        <p:nvSpPr>
          <p:cNvPr id="11" name="Rectangle 9"/>
          <p:cNvSpPr/>
          <p:nvPr/>
        </p:nvSpPr>
        <p:spPr>
          <a:xfrm>
            <a:off x="877824" y="1792654"/>
            <a:ext cx="5748936" cy="313932"/>
          </a:xfrm>
          <a:prstGeom prst="rect">
            <a:avLst/>
          </a:prstGeom>
        </p:spPr>
        <p:txBody>
          <a:bodyPr vert="horz" lIns="91440" tIns="45720" rIns="91440" bIns="45720" rtlCol="0" anchor="ctr">
            <a:normAutofit/>
          </a:bodyPr>
          <a:lstStyle/>
          <a:p>
            <a:pPr defTabSz="914400">
              <a:lnSpc>
                <a:spcPct val="90000"/>
              </a:lnSpc>
              <a:spcBef>
                <a:spcPct val="0"/>
              </a:spcBef>
            </a:pP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distribution</a:t>
            </a:r>
            <a:r>
              <a:rPr lang="tr-TR" sz="1600" b="1" dirty="0">
                <a:latin typeface="Arial" panose="020B0604020202020204" pitchFamily="34" charset="0"/>
                <a:ea typeface="Britannic Bold" charset="0"/>
                <a:cs typeface="Arial" panose="020B0604020202020204" pitchFamily="34" charset="0"/>
              </a:rPr>
              <a:t> of </a:t>
            </a:r>
            <a:r>
              <a:rPr lang="tr-TR" sz="1600" b="1" dirty="0" err="1">
                <a:latin typeface="Arial" panose="020B0604020202020204" pitchFamily="34" charset="0"/>
                <a:ea typeface="Britannic Bold" charset="0"/>
                <a:cs typeface="Arial" panose="020B0604020202020204" pitchFamily="34" charset="0"/>
              </a:rPr>
              <a:t>projects</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according</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to</a:t>
            </a:r>
            <a:r>
              <a:rPr lang="tr-TR" sz="1600" b="1" dirty="0">
                <a:latin typeface="Arial" panose="020B0604020202020204" pitchFamily="34" charset="0"/>
                <a:ea typeface="Britannic Bold" charset="0"/>
                <a:cs typeface="Arial" panose="020B0604020202020204" pitchFamily="34" charset="0"/>
              </a:rPr>
              <a:t> main R&amp;I </a:t>
            </a:r>
            <a:r>
              <a:rPr lang="tr-TR" sz="1600" b="1" dirty="0" err="1">
                <a:latin typeface="Arial" panose="020B0604020202020204" pitchFamily="34" charset="0"/>
                <a:ea typeface="Britannic Bold" charset="0"/>
                <a:cs typeface="Arial" panose="020B0604020202020204" pitchFamily="34" charset="0"/>
              </a:rPr>
              <a:t>areas</a:t>
            </a:r>
            <a:endParaRPr lang="en-GB" sz="1600" b="1" dirty="0">
              <a:latin typeface="Arial" panose="020B0604020202020204" pitchFamily="34" charset="0"/>
              <a:ea typeface="Britannic Bold" charset="0"/>
              <a:cs typeface="Arial" panose="020B0604020202020204" pitchFamily="34" charset="0"/>
            </a:endParaRPr>
          </a:p>
        </p:txBody>
      </p:sp>
      <p:pic>
        <p:nvPicPr>
          <p:cNvPr id="12" name="Resim 11"/>
          <p:cNvPicPr>
            <a:picLocks noChangeAspect="1"/>
          </p:cNvPicPr>
          <p:nvPr/>
        </p:nvPicPr>
        <p:blipFill>
          <a:blip r:embed="rId2"/>
          <a:stretch>
            <a:fillRect/>
          </a:stretch>
        </p:blipFill>
        <p:spPr>
          <a:xfrm>
            <a:off x="1143000" y="2306677"/>
            <a:ext cx="6687312" cy="4100324"/>
          </a:xfrm>
          <a:prstGeom prst="rect">
            <a:avLst/>
          </a:prstGeom>
        </p:spPr>
      </p:pic>
    </p:spTree>
    <p:extLst>
      <p:ext uri="{BB962C8B-B14F-4D97-AF65-F5344CB8AC3E}">
        <p14:creationId xmlns:p14="http://schemas.microsoft.com/office/powerpoint/2010/main" val="35069088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a:pPr>
            <a:r>
              <a:rPr lang="tr-TR" sz="3200" dirty="0">
                <a:solidFill>
                  <a:schemeClr val="bg1">
                    <a:lumMod val="75000"/>
                  </a:schemeClr>
                </a:solidFill>
                <a:latin typeface="Arial" panose="020B0604020202020204" pitchFamily="34" charset="0"/>
                <a:ea typeface="Britannic Bold" charset="0"/>
                <a:cs typeface="Arial" panose="020B0604020202020204" pitchFamily="34" charset="0"/>
              </a:rPr>
              <a:t>The matrix of marine research projects</a:t>
            </a:r>
          </a:p>
          <a:p>
            <a:pPr marL="514350" indent="-514350">
              <a:buFont typeface="+mj-lt"/>
              <a:buAutoNum type="arabicPeriod"/>
            </a:pPr>
            <a:r>
              <a:rPr lang="en-GB" sz="3200" dirty="0">
                <a:solidFill>
                  <a:schemeClr val="bg1">
                    <a:lumMod val="75000"/>
                  </a:schemeClr>
                </a:solidFill>
                <a:latin typeface="Arial" panose="020B0604020202020204" pitchFamily="34" charset="0"/>
                <a:ea typeface="Britannic Bold" charset="0"/>
                <a:cs typeface="Arial" panose="020B0604020202020204" pitchFamily="34" charset="0"/>
              </a:rPr>
              <a:t>Matrix A. Analysing gaps and research &amp; innovation opportunities providing the necessary justification/drivers</a:t>
            </a:r>
          </a:p>
          <a:p>
            <a:pPr marL="514350" indent="-514350">
              <a:buFont typeface="+mj-lt"/>
              <a:buAutoNum type="arabicPeriod"/>
            </a:pPr>
            <a:r>
              <a:rPr lang="en-GB" sz="3200" dirty="0">
                <a:solidFill>
                  <a:schemeClr val="bg1">
                    <a:lumMod val="75000"/>
                  </a:schemeClr>
                </a:solidFill>
                <a:latin typeface="Arial" panose="020B0604020202020204" pitchFamily="34" charset="0"/>
                <a:ea typeface="Britannic Bold" charset="0"/>
                <a:cs typeface="Arial" panose="020B0604020202020204" pitchFamily="34" charset="0"/>
              </a:rPr>
              <a:t>Matrix B. Regional and national boundary framework conditions</a:t>
            </a:r>
          </a:p>
          <a:p>
            <a:pPr marL="514350" indent="-514350">
              <a:buFont typeface="+mj-lt"/>
              <a:buAutoNum type="arabicPeriod"/>
            </a:pPr>
            <a:r>
              <a:rPr lang="en-GB" sz="3200" dirty="0">
                <a:latin typeface="Arial" panose="020B0604020202020204" pitchFamily="34" charset="0"/>
                <a:ea typeface="Britannic Bold" charset="0"/>
                <a:cs typeface="Arial" panose="020B0604020202020204" pitchFamily="34" charset="0"/>
              </a:rPr>
              <a:t>Roadmap to new SRIA for the Black Sea</a:t>
            </a:r>
            <a:endParaRPr lang="tr-TR" sz="3200" dirty="0">
              <a:latin typeface="Arial" panose="020B0604020202020204" pitchFamily="34" charset="0"/>
              <a:ea typeface="Britannic Bold"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6" name="Dikdörtgen 8">
            <a:extLst>
              <a:ext uri="{FF2B5EF4-FFF2-40B4-BE49-F238E27FC236}">
                <a16:creationId xmlns:a16="http://schemas.microsoft.com/office/drawing/2014/main" id="{D376B2FE-34E4-4456-ADE0-A62949422EB1}"/>
              </a:ext>
            </a:extLst>
          </p:cNvPr>
          <p:cNvSpPr/>
          <p:nvPr/>
        </p:nvSpPr>
        <p:spPr>
          <a:xfrm>
            <a:off x="1467352" y="511254"/>
            <a:ext cx="6169742" cy="1107996"/>
          </a:xfrm>
          <a:prstGeom prst="rect">
            <a:avLst/>
          </a:prstGeom>
        </p:spPr>
        <p:txBody>
          <a:bodyPr wrap="square">
            <a:spAutoFit/>
          </a:bodyPr>
          <a:lstStyle/>
          <a:p>
            <a:pPr algn="ctr"/>
            <a:r>
              <a:rPr lang="tr-TR" sz="2200" b="1" dirty="0">
                <a:effectLst>
                  <a:outerShdw blurRad="38100" dist="38100" dir="2700000" algn="tl">
                    <a:srgbClr val="000000">
                      <a:alpha val="43137"/>
                    </a:srgbClr>
                  </a:outerShdw>
                </a:effectLst>
                <a:latin typeface="Arial" panose="020B0604020202020204" pitchFamily="34" charset="0"/>
                <a:ea typeface="Britannic Bold" charset="0"/>
                <a:cs typeface="Arial" panose="020B0604020202020204" pitchFamily="34" charset="0"/>
              </a:rPr>
              <a:t>3</a:t>
            </a:r>
            <a:r>
              <a:rPr lang="tr-TR" sz="2200" b="1" baseline="30000" dirty="0">
                <a:effectLst>
                  <a:outerShdw blurRad="38100" dist="38100" dir="2700000" algn="tl">
                    <a:srgbClr val="000000">
                      <a:alpha val="43137"/>
                    </a:srgbClr>
                  </a:outerShdw>
                </a:effectLst>
                <a:latin typeface="Arial" panose="020B0604020202020204" pitchFamily="34" charset="0"/>
                <a:ea typeface="Britannic Bold" charset="0"/>
                <a:cs typeface="Arial" panose="020B0604020202020204" pitchFamily="34" charset="0"/>
              </a:rPr>
              <a:t>rd</a:t>
            </a:r>
            <a:r>
              <a:rPr lang="tr-TR" sz="2200" b="1" dirty="0">
                <a:effectLst>
                  <a:outerShdw blurRad="38100" dist="38100" dir="2700000" algn="tl">
                    <a:srgbClr val="000000">
                      <a:alpha val="43137"/>
                    </a:srgbClr>
                  </a:outerShdw>
                </a:effectLst>
                <a:latin typeface="Arial" panose="020B0604020202020204" pitchFamily="34" charset="0"/>
                <a:ea typeface="Britannic Bold" charset="0"/>
                <a:cs typeface="Arial" panose="020B0604020202020204" pitchFamily="34" charset="0"/>
              </a:rPr>
              <a:t> meeting for developing a Blue Growth Initiative for Research and Innovation in the Black Sea </a:t>
            </a:r>
            <a:endParaRPr lang="en-GB"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298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223F3C-188C-4305-A60A-9F5450E45928}"/>
              </a:ext>
            </a:extLst>
          </p:cNvPr>
          <p:cNvSpPr txBox="1"/>
          <p:nvPr/>
        </p:nvSpPr>
        <p:spPr>
          <a:xfrm>
            <a:off x="235131" y="235132"/>
            <a:ext cx="7652992" cy="954107"/>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Next steps: The basis for a new Research and </a:t>
            </a:r>
          </a:p>
          <a:p>
            <a:r>
              <a:rPr lang="en-US" sz="2800" dirty="0">
                <a:latin typeface="Arial" panose="020B0604020202020204" pitchFamily="34" charset="0"/>
                <a:cs typeface="Arial" panose="020B0604020202020204" pitchFamily="34" charset="0"/>
              </a:rPr>
              <a:t>Innovation Strategy in the Black Sea</a:t>
            </a:r>
          </a:p>
        </p:txBody>
      </p:sp>
      <p:pic>
        <p:nvPicPr>
          <p:cNvPr id="7" name="Picture 6">
            <a:extLst>
              <a:ext uri="{FF2B5EF4-FFF2-40B4-BE49-F238E27FC236}">
                <a16:creationId xmlns:a16="http://schemas.microsoft.com/office/drawing/2014/main" id="{CE973C04-3652-4311-B0BD-87B35AA21632}"/>
              </a:ext>
            </a:extLst>
          </p:cNvPr>
          <p:cNvPicPr>
            <a:picLocks noChangeAspect="1"/>
          </p:cNvPicPr>
          <p:nvPr/>
        </p:nvPicPr>
        <p:blipFill>
          <a:blip r:embed="rId2"/>
          <a:stretch>
            <a:fillRect/>
          </a:stretch>
        </p:blipFill>
        <p:spPr>
          <a:xfrm>
            <a:off x="2150478" y="4274898"/>
            <a:ext cx="4375230" cy="2225994"/>
          </a:xfrm>
          <a:prstGeom prst="rect">
            <a:avLst/>
          </a:prstGeom>
        </p:spPr>
      </p:pic>
      <p:pic>
        <p:nvPicPr>
          <p:cNvPr id="8" name="Picture 7">
            <a:extLst>
              <a:ext uri="{FF2B5EF4-FFF2-40B4-BE49-F238E27FC236}">
                <a16:creationId xmlns:a16="http://schemas.microsoft.com/office/drawing/2014/main" id="{50767CA2-8A9F-4545-A598-FA59D504C2F1}"/>
              </a:ext>
            </a:extLst>
          </p:cNvPr>
          <p:cNvPicPr>
            <a:picLocks noChangeAspect="1"/>
          </p:cNvPicPr>
          <p:nvPr/>
        </p:nvPicPr>
        <p:blipFill>
          <a:blip r:embed="rId3"/>
          <a:stretch>
            <a:fillRect/>
          </a:stretch>
        </p:blipFill>
        <p:spPr>
          <a:xfrm>
            <a:off x="383724" y="1527868"/>
            <a:ext cx="3533507" cy="1611775"/>
          </a:xfrm>
          <a:prstGeom prst="rect">
            <a:avLst/>
          </a:prstGeom>
        </p:spPr>
      </p:pic>
      <p:pic>
        <p:nvPicPr>
          <p:cNvPr id="9" name="Picture 8">
            <a:extLst>
              <a:ext uri="{FF2B5EF4-FFF2-40B4-BE49-F238E27FC236}">
                <a16:creationId xmlns:a16="http://schemas.microsoft.com/office/drawing/2014/main" id="{F135BB7E-2F35-48C3-B24E-C1DC5F852087}"/>
              </a:ext>
            </a:extLst>
          </p:cNvPr>
          <p:cNvPicPr>
            <a:picLocks noChangeAspect="1"/>
          </p:cNvPicPr>
          <p:nvPr/>
        </p:nvPicPr>
        <p:blipFill>
          <a:blip r:embed="rId4"/>
          <a:stretch>
            <a:fillRect/>
          </a:stretch>
        </p:blipFill>
        <p:spPr>
          <a:xfrm>
            <a:off x="0" y="3183737"/>
            <a:ext cx="4495796" cy="566737"/>
          </a:xfrm>
          <a:prstGeom prst="rect">
            <a:avLst/>
          </a:prstGeom>
        </p:spPr>
      </p:pic>
      <p:pic>
        <p:nvPicPr>
          <p:cNvPr id="10" name="Picture 9">
            <a:extLst>
              <a:ext uri="{FF2B5EF4-FFF2-40B4-BE49-F238E27FC236}">
                <a16:creationId xmlns:a16="http://schemas.microsoft.com/office/drawing/2014/main" id="{B8340AE9-0A54-42CD-858D-1E9BF362DFBC}"/>
              </a:ext>
            </a:extLst>
          </p:cNvPr>
          <p:cNvPicPr>
            <a:picLocks noChangeAspect="1"/>
          </p:cNvPicPr>
          <p:nvPr/>
        </p:nvPicPr>
        <p:blipFill>
          <a:blip r:embed="rId5"/>
          <a:stretch>
            <a:fillRect/>
          </a:stretch>
        </p:blipFill>
        <p:spPr>
          <a:xfrm>
            <a:off x="4745626" y="1503618"/>
            <a:ext cx="4096946" cy="2225994"/>
          </a:xfrm>
          <a:prstGeom prst="rect">
            <a:avLst/>
          </a:prstGeom>
        </p:spPr>
      </p:pic>
    </p:spTree>
    <p:extLst>
      <p:ext uri="{BB962C8B-B14F-4D97-AF65-F5344CB8AC3E}">
        <p14:creationId xmlns:p14="http://schemas.microsoft.com/office/powerpoint/2010/main" val="18917833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223F3C-188C-4305-A60A-9F5450E45928}"/>
              </a:ext>
            </a:extLst>
          </p:cNvPr>
          <p:cNvSpPr txBox="1"/>
          <p:nvPr/>
        </p:nvSpPr>
        <p:spPr>
          <a:xfrm>
            <a:off x="235131" y="235132"/>
            <a:ext cx="5979522" cy="1815882"/>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The basis for a new Research and </a:t>
            </a:r>
          </a:p>
          <a:p>
            <a:r>
              <a:rPr lang="en-US" sz="2800" dirty="0">
                <a:latin typeface="Arial" panose="020B0604020202020204" pitchFamily="34" charset="0"/>
                <a:cs typeface="Arial" panose="020B0604020202020204" pitchFamily="34" charset="0"/>
              </a:rPr>
              <a:t>Innovation Strategy in the Black Sea</a:t>
            </a:r>
          </a:p>
          <a:p>
            <a:endParaRPr lang="en-US" sz="2800" dirty="0">
              <a:latin typeface="Arial" panose="020B0604020202020204" pitchFamily="34" charset="0"/>
              <a:cs typeface="Arial" panose="020B0604020202020204" pitchFamily="34" charset="0"/>
            </a:endParaRPr>
          </a:p>
          <a:p>
            <a:r>
              <a:rPr lang="en-US" sz="2800" i="1" dirty="0">
                <a:latin typeface="Arial" panose="020B0604020202020204" pitchFamily="34" charset="0"/>
                <a:cs typeface="Arial" panose="020B0604020202020204" pitchFamily="34" charset="0"/>
              </a:rPr>
              <a:t>Typical Flow of a SRA document:</a:t>
            </a:r>
          </a:p>
        </p:txBody>
      </p:sp>
      <p:sp>
        <p:nvSpPr>
          <p:cNvPr id="6" name="Rectangle 5">
            <a:extLst>
              <a:ext uri="{FF2B5EF4-FFF2-40B4-BE49-F238E27FC236}">
                <a16:creationId xmlns:a16="http://schemas.microsoft.com/office/drawing/2014/main" id="{BFBEB359-6D58-496C-B1AA-9BB1053EB74E}"/>
              </a:ext>
            </a:extLst>
          </p:cNvPr>
          <p:cNvSpPr/>
          <p:nvPr/>
        </p:nvSpPr>
        <p:spPr>
          <a:xfrm>
            <a:off x="603864" y="2636317"/>
            <a:ext cx="7645613" cy="2308324"/>
          </a:xfrm>
          <a:prstGeom prst="rect">
            <a:avLst/>
          </a:prstGeom>
          <a:solidFill>
            <a:schemeClr val="accent6">
              <a:lumMod val="20000"/>
              <a:lumOff val="80000"/>
            </a:schemeClr>
          </a:solidFill>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ea typeface="MS Mincho" panose="02020609040205080304" pitchFamily="49" charset="-128"/>
                <a:cs typeface="Arial" panose="020B0604020202020204" pitchFamily="34" charset="0"/>
              </a:rPr>
              <a:t>Mutually agreed vision and goals</a:t>
            </a:r>
          </a:p>
          <a:p>
            <a:pPr marL="285750" indent="-285750">
              <a:buFont typeface="Arial" panose="020B0604020202020204" pitchFamily="34" charset="0"/>
              <a:buChar char="•"/>
            </a:pPr>
            <a:r>
              <a:rPr lang="en-US" sz="2400" dirty="0">
                <a:latin typeface="Arial" panose="020B0604020202020204" pitchFamily="34" charset="0"/>
                <a:ea typeface="MS Mincho" panose="02020609040205080304" pitchFamily="49" charset="-128"/>
                <a:cs typeface="Arial" panose="020B0604020202020204" pitchFamily="34" charset="0"/>
              </a:rPr>
              <a:t>Mutually agreed challenges</a:t>
            </a:r>
          </a:p>
          <a:p>
            <a:pPr marL="285750" indent="-285750">
              <a:buFont typeface="Arial" panose="020B0604020202020204" pitchFamily="34" charset="0"/>
              <a:buChar char="•"/>
            </a:pPr>
            <a:r>
              <a:rPr lang="en-US" sz="2400" dirty="0">
                <a:latin typeface="Arial" panose="020B0604020202020204" pitchFamily="34" charset="0"/>
                <a:ea typeface="MS Mincho" panose="02020609040205080304" pitchFamily="49" charset="-128"/>
                <a:cs typeface="Arial" panose="020B0604020202020204" pitchFamily="34" charset="0"/>
              </a:rPr>
              <a:t>Policies, broader context driving the future </a:t>
            </a:r>
          </a:p>
          <a:p>
            <a:pPr marL="285750" indent="-285750">
              <a:buFont typeface="Arial" panose="020B0604020202020204" pitchFamily="34" charset="0"/>
              <a:buChar char="•"/>
            </a:pPr>
            <a:r>
              <a:rPr lang="en-US" sz="2400" dirty="0">
                <a:latin typeface="Arial" panose="020B0604020202020204" pitchFamily="34" charset="0"/>
                <a:ea typeface="MS Mincho" panose="02020609040205080304" pitchFamily="49" charset="-128"/>
                <a:cs typeface="Arial" panose="020B0604020202020204" pitchFamily="34" charset="0"/>
              </a:rPr>
              <a:t>Strategic Objectives and Sub-Headings – each section explained in a succinct, well written manner</a:t>
            </a:r>
          </a:p>
          <a:p>
            <a:pPr marL="285750" indent="-285750">
              <a:buFont typeface="Arial" panose="020B0604020202020204" pitchFamily="34" charset="0"/>
              <a:buChar char="•"/>
            </a:pPr>
            <a:r>
              <a:rPr lang="en-US" sz="2400" dirty="0">
                <a:latin typeface="Arial" panose="020B0604020202020204" pitchFamily="34" charset="0"/>
                <a:ea typeface="MS Mincho" panose="02020609040205080304" pitchFamily="49" charset="-128"/>
                <a:cs typeface="Arial" panose="020B0604020202020204" pitchFamily="34" charset="0"/>
              </a:rPr>
              <a:t>Annexes, declarations, etc.</a:t>
            </a:r>
            <a:endParaRPr lang="en-US" sz="2400"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116490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223F3C-188C-4305-A60A-9F5450E45928}"/>
              </a:ext>
            </a:extLst>
          </p:cNvPr>
          <p:cNvSpPr txBox="1"/>
          <p:nvPr/>
        </p:nvSpPr>
        <p:spPr>
          <a:xfrm>
            <a:off x="235131" y="235132"/>
            <a:ext cx="8199681" cy="954107"/>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Four Questions </a:t>
            </a:r>
            <a:r>
              <a:rPr lang="en-US" sz="2800" dirty="0">
                <a:latin typeface="Arial" panose="020B0604020202020204" pitchFamily="34" charset="0"/>
                <a:cs typeface="Arial" panose="020B0604020202020204" pitchFamily="34" charset="0"/>
              </a:rPr>
              <a:t>that we should be thinking about </a:t>
            </a:r>
          </a:p>
          <a:p>
            <a:r>
              <a:rPr lang="en-US" sz="2800" dirty="0">
                <a:latin typeface="Arial" panose="020B0604020202020204" pitchFamily="34" charset="0"/>
                <a:cs typeface="Arial" panose="020B0604020202020204" pitchFamily="34" charset="0"/>
              </a:rPr>
              <a:t>today for preparation towards the new SRA</a:t>
            </a:r>
          </a:p>
        </p:txBody>
      </p:sp>
      <p:sp>
        <p:nvSpPr>
          <p:cNvPr id="6" name="Rectangle 5">
            <a:extLst>
              <a:ext uri="{FF2B5EF4-FFF2-40B4-BE49-F238E27FC236}">
                <a16:creationId xmlns:a16="http://schemas.microsoft.com/office/drawing/2014/main" id="{BFBEB359-6D58-496C-B1AA-9BB1053EB74E}"/>
              </a:ext>
            </a:extLst>
          </p:cNvPr>
          <p:cNvSpPr/>
          <p:nvPr/>
        </p:nvSpPr>
        <p:spPr>
          <a:xfrm>
            <a:off x="235131" y="1851126"/>
            <a:ext cx="9105378" cy="4154984"/>
          </a:xfrm>
          <a:prstGeom prst="rect">
            <a:avLst/>
          </a:prstGeom>
          <a:solidFill>
            <a:schemeClr val="accent1">
              <a:lumMod val="20000"/>
              <a:lumOff val="80000"/>
            </a:schemeClr>
          </a:solidFill>
        </p:spPr>
        <p:txBody>
          <a:bodyPr wrap="none">
            <a:spAutoFit/>
          </a:bodyPr>
          <a:lstStyle/>
          <a:p>
            <a:pPr marL="457200" indent="-457200">
              <a:buFont typeface="Arial" panose="020B0604020202020204" pitchFamily="34" charset="0"/>
              <a:buChar char="•"/>
            </a:pPr>
            <a:r>
              <a:rPr lang="en-US" sz="2400" dirty="0">
                <a:latin typeface="Arial" panose="020B0604020202020204" pitchFamily="34" charset="0"/>
                <a:ea typeface="MS Mincho" panose="02020609040205080304" pitchFamily="49" charset="-128"/>
                <a:cs typeface="Arial" panose="020B0604020202020204" pitchFamily="34" charset="0"/>
              </a:rPr>
              <a:t>What are our </a:t>
            </a:r>
            <a:r>
              <a:rPr lang="en-US" sz="2400" b="1" dirty="0">
                <a:latin typeface="Arial" panose="020B0604020202020204" pitchFamily="34" charset="0"/>
                <a:ea typeface="MS Mincho" panose="02020609040205080304" pitchFamily="49" charset="-128"/>
                <a:cs typeface="Arial" panose="020B0604020202020204" pitchFamily="34" charset="0"/>
              </a:rPr>
              <a:t>shared</a:t>
            </a:r>
            <a:r>
              <a:rPr lang="en-US" sz="2400" dirty="0">
                <a:latin typeface="Arial" panose="020B0604020202020204" pitchFamily="34" charset="0"/>
                <a:ea typeface="MS Mincho" panose="02020609040205080304" pitchFamily="49" charset="-128"/>
                <a:cs typeface="Arial" panose="020B0604020202020204" pitchFamily="34" charset="0"/>
              </a:rPr>
              <a:t> vision and mutually agreed challenges</a:t>
            </a:r>
          </a:p>
          <a:p>
            <a:r>
              <a:rPr lang="en-US" sz="2400" dirty="0">
                <a:latin typeface="Arial" panose="020B0604020202020204" pitchFamily="34" charset="0"/>
                <a:ea typeface="MS Mincho" panose="02020609040205080304" pitchFamily="49" charset="-128"/>
                <a:cs typeface="Arial" panose="020B0604020202020204" pitchFamily="34" charset="0"/>
              </a:rPr>
              <a:t>for the Black Sea? </a:t>
            </a:r>
          </a:p>
          <a:p>
            <a:pPr marL="457200" indent="-457200">
              <a:buFont typeface="Arial" panose="020B0604020202020204" pitchFamily="34" charset="0"/>
              <a:buChar char="•"/>
            </a:pPr>
            <a:endParaRPr lang="en-US" sz="2400" dirty="0">
              <a:effectLst/>
              <a:latin typeface="Arial" panose="020B0604020202020204" pitchFamily="34" charset="0"/>
              <a:ea typeface="MS Mincho" panose="02020609040205080304" pitchFamily="49" charset="-128"/>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ea typeface="MS Mincho" panose="02020609040205080304" pitchFamily="49" charset="-128"/>
                <a:cs typeface="Arial" panose="020B0604020202020204" pitchFamily="34" charset="0"/>
              </a:rPr>
              <a:t>What can be in </a:t>
            </a:r>
            <a:r>
              <a:rPr lang="en-US" sz="2400" b="1" dirty="0">
                <a:latin typeface="Arial" panose="020B0604020202020204" pitchFamily="34" charset="0"/>
                <a:ea typeface="MS Mincho" panose="02020609040205080304" pitchFamily="49" charset="-128"/>
                <a:cs typeface="Arial" panose="020B0604020202020204" pitchFamily="34" charset="0"/>
              </a:rPr>
              <a:t>common</a:t>
            </a:r>
            <a:r>
              <a:rPr lang="en-US" sz="2400" dirty="0">
                <a:latin typeface="Arial" panose="020B0604020202020204" pitchFamily="34" charset="0"/>
                <a:ea typeface="MS Mincho" panose="02020609040205080304" pitchFamily="49" charset="-128"/>
                <a:cs typeface="Arial" panose="020B0604020202020204" pitchFamily="34" charset="0"/>
              </a:rPr>
              <a:t> with the new Black Sea SRA </a:t>
            </a:r>
          </a:p>
          <a:p>
            <a:r>
              <a:rPr lang="en-US" sz="2400" dirty="0">
                <a:latin typeface="Arial" panose="020B0604020202020204" pitchFamily="34" charset="0"/>
                <a:ea typeface="MS Mincho" panose="02020609040205080304" pitchFamily="49" charset="-128"/>
                <a:cs typeface="Arial" panose="020B0604020202020204" pitchFamily="34" charset="0"/>
              </a:rPr>
              <a:t>and existing SRAs?</a:t>
            </a:r>
          </a:p>
          <a:p>
            <a:pPr marL="457200" indent="-457200">
              <a:buFont typeface="Arial" panose="020B0604020202020204" pitchFamily="34" charset="0"/>
              <a:buChar char="•"/>
            </a:pPr>
            <a:endParaRPr lang="en-US" sz="2400" dirty="0">
              <a:effectLst/>
              <a:latin typeface="Arial" panose="020B0604020202020204" pitchFamily="34" charset="0"/>
              <a:ea typeface="MS Mincho" panose="02020609040205080304" pitchFamily="49" charset="-128"/>
              <a:cs typeface="Arial" panose="020B0604020202020204" pitchFamily="34" charset="0"/>
            </a:endParaRPr>
          </a:p>
          <a:p>
            <a:pPr marL="457200" indent="-457200">
              <a:buFont typeface="Arial" panose="020B0604020202020204" pitchFamily="34" charset="0"/>
              <a:buChar char="•"/>
            </a:pPr>
            <a:r>
              <a:rPr lang="en-US" sz="2400" dirty="0">
                <a:effectLst/>
                <a:latin typeface="Arial" panose="020B0604020202020204" pitchFamily="34" charset="0"/>
                <a:ea typeface="MS Mincho" panose="02020609040205080304" pitchFamily="49" charset="-128"/>
                <a:cs typeface="Arial" panose="020B0604020202020204" pitchFamily="34" charset="0"/>
              </a:rPr>
              <a:t>How and to what extent should the new Black Sea SRA </a:t>
            </a:r>
          </a:p>
          <a:p>
            <a:r>
              <a:rPr lang="en-US" sz="2400" b="1" dirty="0">
                <a:effectLst/>
                <a:latin typeface="Arial" panose="020B0604020202020204" pitchFamily="34" charset="0"/>
                <a:ea typeface="MS Mincho" panose="02020609040205080304" pitchFamily="49" charset="-128"/>
                <a:cs typeface="Arial" panose="020B0604020202020204" pitchFamily="34" charset="0"/>
              </a:rPr>
              <a:t>differentiat</a:t>
            </a:r>
            <a:r>
              <a:rPr lang="en-US" sz="2400" b="1" dirty="0">
                <a:latin typeface="Arial" panose="020B0604020202020204" pitchFamily="34" charset="0"/>
                <a:ea typeface="MS Mincho" panose="02020609040205080304" pitchFamily="49" charset="-128"/>
                <a:cs typeface="Arial" panose="020B0604020202020204" pitchFamily="34" charset="0"/>
              </a:rPr>
              <a:t>e</a:t>
            </a:r>
            <a:r>
              <a:rPr lang="en-US" sz="2400" dirty="0">
                <a:latin typeface="Arial" panose="020B0604020202020204" pitchFamily="34" charset="0"/>
                <a:ea typeface="MS Mincho" panose="02020609040205080304" pitchFamily="49" charset="-128"/>
                <a:cs typeface="Arial" panose="020B0604020202020204" pitchFamily="34" charset="0"/>
              </a:rPr>
              <a:t> from other basin strategies?</a:t>
            </a:r>
          </a:p>
          <a:p>
            <a:pPr marL="457200" indent="-457200">
              <a:buFont typeface="Arial" panose="020B0604020202020204" pitchFamily="34" charset="0"/>
              <a:buChar char="•"/>
            </a:pPr>
            <a:endParaRPr lang="en-US" sz="2400" dirty="0">
              <a:effectLst/>
              <a:latin typeface="Arial" panose="020B0604020202020204" pitchFamily="34" charset="0"/>
              <a:ea typeface="MS Mincho" panose="02020609040205080304" pitchFamily="49" charset="-128"/>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ea typeface="MS Mincho" panose="02020609040205080304" pitchFamily="49" charset="-128"/>
                <a:cs typeface="Arial" panose="020B0604020202020204" pitchFamily="34" charset="0"/>
              </a:rPr>
              <a:t>If we decide to move forward, what will be the </a:t>
            </a:r>
            <a:r>
              <a:rPr lang="en-US" sz="2400" b="1" dirty="0">
                <a:latin typeface="Arial" panose="020B0604020202020204" pitchFamily="34" charset="0"/>
                <a:ea typeface="MS Mincho" panose="02020609040205080304" pitchFamily="49" charset="-128"/>
                <a:cs typeface="Arial" panose="020B0604020202020204" pitchFamily="34" charset="0"/>
              </a:rPr>
              <a:t>main pillars </a:t>
            </a:r>
          </a:p>
          <a:p>
            <a:r>
              <a:rPr lang="en-US" sz="2400" b="1" dirty="0">
                <a:latin typeface="Arial" panose="020B0604020202020204" pitchFamily="34" charset="0"/>
                <a:ea typeface="MS Mincho" panose="02020609040205080304" pitchFamily="49" charset="-128"/>
                <a:cs typeface="Arial" panose="020B0604020202020204" pitchFamily="34" charset="0"/>
              </a:rPr>
              <a:t>and major strategic objectives</a:t>
            </a:r>
            <a:r>
              <a:rPr lang="en-US" sz="2400" dirty="0">
                <a:latin typeface="Arial" panose="020B0604020202020204" pitchFamily="34" charset="0"/>
                <a:ea typeface="MS Mincho" panose="02020609040205080304" pitchFamily="49" charset="-128"/>
                <a:cs typeface="Arial" panose="020B0604020202020204" pitchFamily="34" charset="0"/>
              </a:rPr>
              <a:t> of the SRA? </a:t>
            </a:r>
            <a:endParaRPr lang="en-US" sz="2400"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774046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223F3C-188C-4305-A60A-9F5450E45928}"/>
              </a:ext>
            </a:extLst>
          </p:cNvPr>
          <p:cNvSpPr txBox="1"/>
          <p:nvPr/>
        </p:nvSpPr>
        <p:spPr>
          <a:xfrm>
            <a:off x="235131" y="235132"/>
            <a:ext cx="7702750" cy="954107"/>
          </a:xfrm>
          <a:prstGeom prst="rect">
            <a:avLst/>
          </a:prstGeom>
          <a:noFill/>
        </p:spPr>
        <p:txBody>
          <a:bodyPr wrap="none" rtlCol="0">
            <a:spAutoFit/>
          </a:bodyPr>
          <a:lstStyle/>
          <a:p>
            <a:r>
              <a:rPr lang="en-US" sz="2800" dirty="0">
                <a:latin typeface="Arial" panose="020B0604020202020204" pitchFamily="34" charset="0"/>
                <a:ea typeface="MS Mincho" panose="02020609040205080304" pitchFamily="49" charset="-128"/>
                <a:cs typeface="Arial" panose="020B0604020202020204" pitchFamily="34" charset="0"/>
              </a:rPr>
              <a:t>1- What are our </a:t>
            </a:r>
            <a:r>
              <a:rPr lang="en-US" sz="2800" b="1" dirty="0">
                <a:latin typeface="Arial" panose="020B0604020202020204" pitchFamily="34" charset="0"/>
                <a:ea typeface="MS Mincho" panose="02020609040205080304" pitchFamily="49" charset="-128"/>
                <a:cs typeface="Arial" panose="020B0604020202020204" pitchFamily="34" charset="0"/>
              </a:rPr>
              <a:t>shared</a:t>
            </a:r>
            <a:r>
              <a:rPr lang="en-US" sz="2800" dirty="0">
                <a:latin typeface="Arial" panose="020B0604020202020204" pitchFamily="34" charset="0"/>
                <a:ea typeface="MS Mincho" panose="02020609040205080304" pitchFamily="49" charset="-128"/>
                <a:cs typeface="Arial" panose="020B0604020202020204" pitchFamily="34" charset="0"/>
              </a:rPr>
              <a:t> vision and </a:t>
            </a:r>
          </a:p>
          <a:p>
            <a:r>
              <a:rPr lang="en-US" sz="2800" dirty="0">
                <a:latin typeface="Arial" panose="020B0604020202020204" pitchFamily="34" charset="0"/>
                <a:ea typeface="MS Mincho" panose="02020609040205080304" pitchFamily="49" charset="-128"/>
                <a:cs typeface="Arial" panose="020B0604020202020204" pitchFamily="34" charset="0"/>
              </a:rPr>
              <a:t>mutually agreed challenges for the Black Sea? </a:t>
            </a:r>
          </a:p>
        </p:txBody>
      </p:sp>
      <p:sp>
        <p:nvSpPr>
          <p:cNvPr id="2" name="Rectangle 1">
            <a:extLst>
              <a:ext uri="{FF2B5EF4-FFF2-40B4-BE49-F238E27FC236}">
                <a16:creationId xmlns:a16="http://schemas.microsoft.com/office/drawing/2014/main" id="{47FAFC76-FE5D-416B-B54D-E2E86A744B30}"/>
              </a:ext>
            </a:extLst>
          </p:cNvPr>
          <p:cNvSpPr/>
          <p:nvPr/>
        </p:nvSpPr>
        <p:spPr>
          <a:xfrm>
            <a:off x="493472" y="1827578"/>
            <a:ext cx="7444409" cy="3046988"/>
          </a:xfrm>
          <a:prstGeom prst="rect">
            <a:avLst/>
          </a:prstGeom>
          <a:solidFill>
            <a:schemeClr val="accent1">
              <a:lumMod val="20000"/>
              <a:lumOff val="80000"/>
            </a:schemeClr>
          </a:solidFill>
        </p:spPr>
        <p:txBody>
          <a:bodyPr wrap="square">
            <a:spAutoFit/>
          </a:bodyPr>
          <a:lstStyle/>
          <a:p>
            <a:r>
              <a:rPr lang="en-US" sz="2400" dirty="0">
                <a:ea typeface="MS Mincho" panose="02020609040205080304" pitchFamily="49" charset="-128"/>
                <a:cs typeface="Times New Roman" panose="02020603050405020304" pitchFamily="18" charset="0"/>
              </a:rPr>
              <a:t>Vision for Black Sea – some phrases that must be in there</a:t>
            </a:r>
          </a:p>
          <a:p>
            <a:r>
              <a:rPr lang="en-US" sz="2400" dirty="0">
                <a:ea typeface="MS Mincho" panose="02020609040205080304" pitchFamily="49" charset="-128"/>
                <a:cs typeface="Times New Roman" panose="02020603050405020304" pitchFamily="18" charset="0"/>
              </a:rPr>
              <a:t> </a:t>
            </a:r>
          </a:p>
          <a:p>
            <a:r>
              <a:rPr lang="en-US" sz="2400" dirty="0">
                <a:ea typeface="MS Mincho" panose="02020609040205080304" pitchFamily="49" charset="-128"/>
                <a:cs typeface="Times New Roman" panose="02020603050405020304" pitchFamily="18" charset="0"/>
              </a:rPr>
              <a:t>…Black Sea as a shared resource (Atlantic </a:t>
            </a:r>
            <a:r>
              <a:rPr lang="en-US" sz="2400" dirty="0" err="1">
                <a:ea typeface="MS Mincho" panose="02020609040205080304" pitchFamily="49" charset="-128"/>
                <a:cs typeface="Times New Roman" panose="02020603050405020304" pitchFamily="18" charset="0"/>
              </a:rPr>
              <a:t>SeasEra</a:t>
            </a:r>
            <a:r>
              <a:rPr lang="en-US" sz="2400" dirty="0">
                <a:ea typeface="MS Mincho" panose="02020609040205080304" pitchFamily="49" charset="-128"/>
                <a:cs typeface="Times New Roman" panose="02020603050405020304" pitchFamily="18" charset="0"/>
              </a:rPr>
              <a:t>, 2014)</a:t>
            </a:r>
          </a:p>
          <a:p>
            <a:r>
              <a:rPr lang="en-US" sz="2400" dirty="0">
                <a:ea typeface="MS Mincho" panose="02020609040205080304" pitchFamily="49" charset="-128"/>
                <a:cs typeface="Times New Roman" panose="02020603050405020304" pitchFamily="18" charset="0"/>
              </a:rPr>
              <a:t>…Sustainable, productive, healthy ecosystem for blue growth and blue jobs </a:t>
            </a:r>
          </a:p>
          <a:p>
            <a:r>
              <a:rPr lang="en-US" sz="2400" dirty="0">
                <a:ea typeface="MS Mincho" panose="02020609040205080304" pitchFamily="49" charset="-128"/>
                <a:cs typeface="Times New Roman" panose="02020603050405020304" pitchFamily="18" charset="0"/>
              </a:rPr>
              <a:t>…Cooperation and integration of knowledge</a:t>
            </a:r>
          </a:p>
          <a:p>
            <a:r>
              <a:rPr lang="en-US" sz="2400" dirty="0">
                <a:ea typeface="MS Mincho" panose="02020609040205080304" pitchFamily="49" charset="-128"/>
                <a:cs typeface="Times New Roman" panose="02020603050405020304" pitchFamily="18" charset="0"/>
              </a:rPr>
              <a:t>…</a:t>
            </a:r>
          </a:p>
          <a:p>
            <a:r>
              <a:rPr lang="en-US" sz="2400" dirty="0">
                <a:ea typeface="MS Mincho" panose="02020609040205080304" pitchFamily="49" charset="-128"/>
                <a:cs typeface="Times New Roman" panose="02020603050405020304" pitchFamily="18" charset="0"/>
              </a:rPr>
              <a:t>…</a:t>
            </a:r>
          </a:p>
        </p:txBody>
      </p:sp>
    </p:spTree>
    <p:extLst>
      <p:ext uri="{BB962C8B-B14F-4D97-AF65-F5344CB8AC3E}">
        <p14:creationId xmlns:p14="http://schemas.microsoft.com/office/powerpoint/2010/main" val="24938119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223F3C-188C-4305-A60A-9F5450E45928}"/>
              </a:ext>
            </a:extLst>
          </p:cNvPr>
          <p:cNvSpPr txBox="1"/>
          <p:nvPr/>
        </p:nvSpPr>
        <p:spPr>
          <a:xfrm>
            <a:off x="235131" y="235132"/>
            <a:ext cx="7702750" cy="954107"/>
          </a:xfrm>
          <a:prstGeom prst="rect">
            <a:avLst/>
          </a:prstGeom>
          <a:noFill/>
        </p:spPr>
        <p:txBody>
          <a:bodyPr wrap="none" rtlCol="0">
            <a:spAutoFit/>
          </a:bodyPr>
          <a:lstStyle/>
          <a:p>
            <a:r>
              <a:rPr lang="en-US" sz="2800" dirty="0">
                <a:latin typeface="Arial" panose="020B0604020202020204" pitchFamily="34" charset="0"/>
                <a:ea typeface="MS Mincho" panose="02020609040205080304" pitchFamily="49" charset="-128"/>
                <a:cs typeface="Arial" panose="020B0604020202020204" pitchFamily="34" charset="0"/>
              </a:rPr>
              <a:t>1- What are our </a:t>
            </a:r>
            <a:r>
              <a:rPr lang="en-US" sz="2800" b="1" dirty="0">
                <a:latin typeface="Arial" panose="020B0604020202020204" pitchFamily="34" charset="0"/>
                <a:ea typeface="MS Mincho" panose="02020609040205080304" pitchFamily="49" charset="-128"/>
                <a:cs typeface="Arial" panose="020B0604020202020204" pitchFamily="34" charset="0"/>
              </a:rPr>
              <a:t>shared</a:t>
            </a:r>
            <a:r>
              <a:rPr lang="en-US" sz="2800" dirty="0">
                <a:latin typeface="Arial" panose="020B0604020202020204" pitchFamily="34" charset="0"/>
                <a:ea typeface="MS Mincho" panose="02020609040205080304" pitchFamily="49" charset="-128"/>
                <a:cs typeface="Arial" panose="020B0604020202020204" pitchFamily="34" charset="0"/>
              </a:rPr>
              <a:t> vision and </a:t>
            </a:r>
          </a:p>
          <a:p>
            <a:r>
              <a:rPr lang="en-US" sz="2800" dirty="0">
                <a:latin typeface="Arial" panose="020B0604020202020204" pitchFamily="34" charset="0"/>
                <a:ea typeface="MS Mincho" panose="02020609040205080304" pitchFamily="49" charset="-128"/>
                <a:cs typeface="Arial" panose="020B0604020202020204" pitchFamily="34" charset="0"/>
              </a:rPr>
              <a:t>mutually agreed challenges for the Black Sea? </a:t>
            </a:r>
          </a:p>
        </p:txBody>
      </p:sp>
      <p:sp>
        <p:nvSpPr>
          <p:cNvPr id="2" name="Rectangle 1">
            <a:extLst>
              <a:ext uri="{FF2B5EF4-FFF2-40B4-BE49-F238E27FC236}">
                <a16:creationId xmlns:a16="http://schemas.microsoft.com/office/drawing/2014/main" id="{47FAFC76-FE5D-416B-B54D-E2E86A744B30}"/>
              </a:ext>
            </a:extLst>
          </p:cNvPr>
          <p:cNvSpPr/>
          <p:nvPr/>
        </p:nvSpPr>
        <p:spPr>
          <a:xfrm>
            <a:off x="626164" y="1618856"/>
            <a:ext cx="7444409" cy="4524315"/>
          </a:xfrm>
          <a:prstGeom prst="rect">
            <a:avLst/>
          </a:prstGeom>
          <a:solidFill>
            <a:schemeClr val="accent1">
              <a:lumMod val="20000"/>
              <a:lumOff val="80000"/>
            </a:schemeClr>
          </a:solidFill>
        </p:spPr>
        <p:txBody>
          <a:bodyPr wrap="square">
            <a:spAutoFit/>
          </a:bodyPr>
          <a:lstStyle/>
          <a:p>
            <a:r>
              <a:rPr lang="en-US" sz="2400" dirty="0"/>
              <a:t>Major Challenges for the Black Sea:</a:t>
            </a:r>
          </a:p>
          <a:p>
            <a:r>
              <a:rPr lang="en-US" sz="2400" dirty="0"/>
              <a:t> </a:t>
            </a:r>
          </a:p>
          <a:p>
            <a:pPr marL="285750" indent="-285750">
              <a:buFont typeface="Arial" panose="020B0604020202020204" pitchFamily="34" charset="0"/>
              <a:buChar char="•"/>
            </a:pPr>
            <a:r>
              <a:rPr lang="en-US" sz="2400" dirty="0"/>
              <a:t>Ecosystem degradation due to anthropogenic impact, pollution, climate change and resource extraction </a:t>
            </a:r>
          </a:p>
          <a:p>
            <a:pPr marL="285750" indent="-285750">
              <a:buFont typeface="Arial" panose="020B0604020202020204" pitchFamily="34" charset="0"/>
              <a:buChar char="•"/>
            </a:pPr>
            <a:r>
              <a:rPr lang="en-US" sz="2400" dirty="0"/>
              <a:t>Underdeveloped predictive capability due to increasingly complex array of multi-stressors and their less-known interactions</a:t>
            </a:r>
          </a:p>
          <a:p>
            <a:pPr marL="285750" indent="-285750">
              <a:buFont typeface="Arial" panose="020B0604020202020204" pitchFamily="34" charset="0"/>
              <a:buChar char="•"/>
            </a:pPr>
            <a:r>
              <a:rPr lang="en-US" sz="2400" dirty="0"/>
              <a:t>Lack of integrated, multidisciplinary, blue-growth tailored knowledge  </a:t>
            </a:r>
          </a:p>
          <a:p>
            <a:pPr marL="285750" indent="-285750">
              <a:buFont typeface="Arial" panose="020B0604020202020204" pitchFamily="34" charset="0"/>
              <a:buChar char="•"/>
            </a:pPr>
            <a:r>
              <a:rPr lang="en-US" sz="2400" dirty="0"/>
              <a:t>Lack </a:t>
            </a:r>
            <a:r>
              <a:rPr lang="en-US" sz="2400"/>
              <a:t>of emergent </a:t>
            </a:r>
            <a:r>
              <a:rPr lang="en-US" sz="2400" dirty="0"/>
              <a:t>blue sectors and research-public-private cooperation (i.e. clusters) inhibiting the growth of  blue economy </a:t>
            </a:r>
          </a:p>
        </p:txBody>
      </p:sp>
    </p:spTree>
    <p:extLst>
      <p:ext uri="{BB962C8B-B14F-4D97-AF65-F5344CB8AC3E}">
        <p14:creationId xmlns:p14="http://schemas.microsoft.com/office/powerpoint/2010/main" val="21854667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223F3C-188C-4305-A60A-9F5450E45928}"/>
              </a:ext>
            </a:extLst>
          </p:cNvPr>
          <p:cNvSpPr txBox="1"/>
          <p:nvPr/>
        </p:nvSpPr>
        <p:spPr>
          <a:xfrm>
            <a:off x="235131" y="235132"/>
            <a:ext cx="6797054" cy="954107"/>
          </a:xfrm>
          <a:prstGeom prst="rect">
            <a:avLst/>
          </a:prstGeom>
          <a:noFill/>
        </p:spPr>
        <p:txBody>
          <a:bodyPr wrap="none" rtlCol="0">
            <a:spAutoFit/>
          </a:bodyPr>
          <a:lstStyle/>
          <a:p>
            <a:r>
              <a:rPr lang="en-US" sz="2800" dirty="0">
                <a:latin typeface="Arial" panose="020B0604020202020204" pitchFamily="34" charset="0"/>
                <a:ea typeface="MS Mincho" panose="02020609040205080304" pitchFamily="49" charset="-128"/>
                <a:cs typeface="Arial" panose="020B0604020202020204" pitchFamily="34" charset="0"/>
              </a:rPr>
              <a:t>2- What can be in </a:t>
            </a:r>
            <a:r>
              <a:rPr lang="en-US" sz="2800" b="1" dirty="0">
                <a:latin typeface="Arial" panose="020B0604020202020204" pitchFamily="34" charset="0"/>
                <a:ea typeface="MS Mincho" panose="02020609040205080304" pitchFamily="49" charset="-128"/>
                <a:cs typeface="Arial" panose="020B0604020202020204" pitchFamily="34" charset="0"/>
              </a:rPr>
              <a:t>common</a:t>
            </a:r>
            <a:r>
              <a:rPr lang="en-US" sz="2800" dirty="0">
                <a:latin typeface="Arial" panose="020B0604020202020204" pitchFamily="34" charset="0"/>
                <a:ea typeface="MS Mincho" panose="02020609040205080304" pitchFamily="49" charset="-128"/>
                <a:cs typeface="Arial" panose="020B0604020202020204" pitchFamily="34" charset="0"/>
              </a:rPr>
              <a:t> with the new </a:t>
            </a:r>
          </a:p>
          <a:p>
            <a:r>
              <a:rPr lang="en-US" sz="2800" dirty="0">
                <a:latin typeface="Arial" panose="020B0604020202020204" pitchFamily="34" charset="0"/>
                <a:ea typeface="MS Mincho" panose="02020609040205080304" pitchFamily="49" charset="-128"/>
                <a:cs typeface="Arial" panose="020B0604020202020204" pitchFamily="34" charset="0"/>
              </a:rPr>
              <a:t>Black Sea SRA and existing SRAs?</a:t>
            </a:r>
          </a:p>
        </p:txBody>
      </p:sp>
      <p:sp>
        <p:nvSpPr>
          <p:cNvPr id="5" name="Rectangle 4">
            <a:extLst>
              <a:ext uri="{FF2B5EF4-FFF2-40B4-BE49-F238E27FC236}">
                <a16:creationId xmlns:a16="http://schemas.microsoft.com/office/drawing/2014/main" id="{6440C23D-F1A7-4025-A18F-164E550B5904}"/>
              </a:ext>
            </a:extLst>
          </p:cNvPr>
          <p:cNvSpPr/>
          <p:nvPr/>
        </p:nvSpPr>
        <p:spPr>
          <a:xfrm>
            <a:off x="694481" y="2176041"/>
            <a:ext cx="2118167" cy="10417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75A83F4-4922-46C1-89F4-28E85D0B639E}"/>
              </a:ext>
            </a:extLst>
          </p:cNvPr>
          <p:cNvSpPr/>
          <p:nvPr/>
        </p:nvSpPr>
        <p:spPr>
          <a:xfrm>
            <a:off x="694481" y="3347013"/>
            <a:ext cx="2118167" cy="104172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A36ED1A-F392-4640-A8B8-D514C7659DB1}"/>
              </a:ext>
            </a:extLst>
          </p:cNvPr>
          <p:cNvSpPr/>
          <p:nvPr/>
        </p:nvSpPr>
        <p:spPr>
          <a:xfrm>
            <a:off x="694481" y="4554638"/>
            <a:ext cx="2118167" cy="10417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A14AD20-7B51-45A6-8F65-BAAB31A5BD4B}"/>
              </a:ext>
            </a:extLst>
          </p:cNvPr>
          <p:cNvSpPr/>
          <p:nvPr/>
        </p:nvSpPr>
        <p:spPr>
          <a:xfrm>
            <a:off x="3265990" y="2176041"/>
            <a:ext cx="2118167" cy="10417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98A8F5-7BC1-49C1-9519-2E3ACCB8A1E5}"/>
              </a:ext>
            </a:extLst>
          </p:cNvPr>
          <p:cNvSpPr/>
          <p:nvPr/>
        </p:nvSpPr>
        <p:spPr>
          <a:xfrm>
            <a:off x="3265990" y="3347013"/>
            <a:ext cx="2118167" cy="104172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0FA3F8-19E7-4E6E-A0AF-C54DD84C51A0}"/>
              </a:ext>
            </a:extLst>
          </p:cNvPr>
          <p:cNvSpPr/>
          <p:nvPr/>
        </p:nvSpPr>
        <p:spPr>
          <a:xfrm>
            <a:off x="3265990" y="4554638"/>
            <a:ext cx="2118167" cy="17143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C1226E-4478-4A7F-9F08-8EF767861507}"/>
              </a:ext>
            </a:extLst>
          </p:cNvPr>
          <p:cNvSpPr/>
          <p:nvPr/>
        </p:nvSpPr>
        <p:spPr>
          <a:xfrm>
            <a:off x="6242613" y="1790219"/>
            <a:ext cx="2118167" cy="7697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E0B718-DA13-41D6-A6DB-CCE8159F5D00}"/>
              </a:ext>
            </a:extLst>
          </p:cNvPr>
          <p:cNvSpPr/>
          <p:nvPr/>
        </p:nvSpPr>
        <p:spPr>
          <a:xfrm>
            <a:off x="6242610" y="3558671"/>
            <a:ext cx="2118167" cy="76971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6A878D-329E-4274-889C-BCAA972D72E5}"/>
              </a:ext>
            </a:extLst>
          </p:cNvPr>
          <p:cNvSpPr/>
          <p:nvPr/>
        </p:nvSpPr>
        <p:spPr>
          <a:xfrm>
            <a:off x="6222287" y="4438314"/>
            <a:ext cx="2118167" cy="86038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7FDE673-5D5D-48DA-BF37-F128146BDD38}"/>
              </a:ext>
            </a:extLst>
          </p:cNvPr>
          <p:cNvSpPr txBox="1"/>
          <p:nvPr/>
        </p:nvSpPr>
        <p:spPr>
          <a:xfrm>
            <a:off x="981712" y="1261641"/>
            <a:ext cx="1580882" cy="923330"/>
          </a:xfrm>
          <a:prstGeom prst="rect">
            <a:avLst/>
          </a:prstGeom>
          <a:noFill/>
        </p:spPr>
        <p:txBody>
          <a:bodyPr wrap="none" rtlCol="0">
            <a:spAutoFit/>
          </a:bodyPr>
          <a:lstStyle/>
          <a:p>
            <a:r>
              <a:rPr lang="en-US" dirty="0"/>
              <a:t>SEAS ERA</a:t>
            </a:r>
          </a:p>
          <a:p>
            <a:r>
              <a:rPr lang="en-US" dirty="0"/>
              <a:t>Atlantic 2014</a:t>
            </a:r>
          </a:p>
          <a:p>
            <a:r>
              <a:rPr lang="en-US" dirty="0"/>
              <a:t>Black Sea 2012</a:t>
            </a:r>
          </a:p>
        </p:txBody>
      </p:sp>
      <p:sp>
        <p:nvSpPr>
          <p:cNvPr id="18" name="Rectangle 17">
            <a:extLst>
              <a:ext uri="{FF2B5EF4-FFF2-40B4-BE49-F238E27FC236}">
                <a16:creationId xmlns:a16="http://schemas.microsoft.com/office/drawing/2014/main" id="{77A7E04C-7B06-404F-979A-180F1A1E397A}"/>
              </a:ext>
            </a:extLst>
          </p:cNvPr>
          <p:cNvSpPr/>
          <p:nvPr/>
        </p:nvSpPr>
        <p:spPr>
          <a:xfrm>
            <a:off x="6242610" y="2679028"/>
            <a:ext cx="2118167" cy="76971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E54AB7-BB2B-49D5-BAC1-2E36C97639BE}"/>
              </a:ext>
            </a:extLst>
          </p:cNvPr>
          <p:cNvSpPr/>
          <p:nvPr/>
        </p:nvSpPr>
        <p:spPr>
          <a:xfrm>
            <a:off x="6222286" y="5408624"/>
            <a:ext cx="2118167" cy="8603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FE94F16-C774-4E0F-AA07-F6BE6BCFC996}"/>
              </a:ext>
            </a:extLst>
          </p:cNvPr>
          <p:cNvPicPr>
            <a:picLocks noChangeAspect="1"/>
          </p:cNvPicPr>
          <p:nvPr/>
        </p:nvPicPr>
        <p:blipFill>
          <a:blip r:embed="rId2"/>
          <a:stretch>
            <a:fillRect/>
          </a:stretch>
        </p:blipFill>
        <p:spPr>
          <a:xfrm>
            <a:off x="3119432" y="1406458"/>
            <a:ext cx="2411282" cy="552364"/>
          </a:xfrm>
          <a:prstGeom prst="rect">
            <a:avLst/>
          </a:prstGeom>
        </p:spPr>
      </p:pic>
      <p:pic>
        <p:nvPicPr>
          <p:cNvPr id="21" name="Picture 20">
            <a:extLst>
              <a:ext uri="{FF2B5EF4-FFF2-40B4-BE49-F238E27FC236}">
                <a16:creationId xmlns:a16="http://schemas.microsoft.com/office/drawing/2014/main" id="{1CBDB94E-6E67-40DF-BDC6-9B32350EC3A4}"/>
              </a:ext>
            </a:extLst>
          </p:cNvPr>
          <p:cNvPicPr>
            <a:picLocks noChangeAspect="1"/>
          </p:cNvPicPr>
          <p:nvPr/>
        </p:nvPicPr>
        <p:blipFill>
          <a:blip r:embed="rId3"/>
          <a:stretch>
            <a:fillRect/>
          </a:stretch>
        </p:blipFill>
        <p:spPr>
          <a:xfrm>
            <a:off x="5955956" y="885424"/>
            <a:ext cx="2594807" cy="801485"/>
          </a:xfrm>
          <a:prstGeom prst="rect">
            <a:avLst/>
          </a:prstGeom>
        </p:spPr>
      </p:pic>
      <p:sp>
        <p:nvSpPr>
          <p:cNvPr id="22" name="Rectangle 21">
            <a:extLst>
              <a:ext uri="{FF2B5EF4-FFF2-40B4-BE49-F238E27FC236}">
                <a16:creationId xmlns:a16="http://schemas.microsoft.com/office/drawing/2014/main" id="{5215FA27-0753-4437-8F6A-66AB76A17109}"/>
              </a:ext>
            </a:extLst>
          </p:cNvPr>
          <p:cNvSpPr/>
          <p:nvPr/>
        </p:nvSpPr>
        <p:spPr>
          <a:xfrm>
            <a:off x="783220" y="2331218"/>
            <a:ext cx="1999009" cy="646331"/>
          </a:xfrm>
          <a:prstGeom prst="rect">
            <a:avLst/>
          </a:prstGeom>
        </p:spPr>
        <p:txBody>
          <a:bodyPr wrap="none">
            <a:spAutoFit/>
          </a:bodyPr>
          <a:lstStyle/>
          <a:p>
            <a:r>
              <a:rPr lang="en-US" b="1" dirty="0"/>
              <a:t>Basic Research and</a:t>
            </a:r>
          </a:p>
          <a:p>
            <a:r>
              <a:rPr lang="en-US" b="1" dirty="0"/>
              <a:t> New Knowledge</a:t>
            </a:r>
          </a:p>
        </p:txBody>
      </p:sp>
      <p:sp>
        <p:nvSpPr>
          <p:cNvPr id="23" name="Rectangle 22">
            <a:extLst>
              <a:ext uri="{FF2B5EF4-FFF2-40B4-BE49-F238E27FC236}">
                <a16:creationId xmlns:a16="http://schemas.microsoft.com/office/drawing/2014/main" id="{2BF6C861-DB05-4598-91C9-EBD79C6505D8}"/>
              </a:ext>
            </a:extLst>
          </p:cNvPr>
          <p:cNvSpPr/>
          <p:nvPr/>
        </p:nvSpPr>
        <p:spPr>
          <a:xfrm>
            <a:off x="728943" y="3432408"/>
            <a:ext cx="2286000" cy="830997"/>
          </a:xfrm>
          <a:prstGeom prst="rect">
            <a:avLst/>
          </a:prstGeom>
        </p:spPr>
        <p:txBody>
          <a:bodyPr wrap="square">
            <a:spAutoFit/>
          </a:bodyPr>
          <a:lstStyle/>
          <a:p>
            <a:r>
              <a:rPr lang="en-US" sz="1600" b="1" dirty="0"/>
              <a:t>Applied Research - Science supporting Society and Economy</a:t>
            </a:r>
            <a:r>
              <a:rPr lang="en-US" sz="1600" dirty="0"/>
              <a:t> </a:t>
            </a:r>
          </a:p>
        </p:txBody>
      </p:sp>
      <p:sp>
        <p:nvSpPr>
          <p:cNvPr id="24" name="Rectangle 23">
            <a:extLst>
              <a:ext uri="{FF2B5EF4-FFF2-40B4-BE49-F238E27FC236}">
                <a16:creationId xmlns:a16="http://schemas.microsoft.com/office/drawing/2014/main" id="{0AE24924-9C03-420E-AAC8-BCE585BFA144}"/>
              </a:ext>
            </a:extLst>
          </p:cNvPr>
          <p:cNvSpPr/>
          <p:nvPr/>
        </p:nvSpPr>
        <p:spPr>
          <a:xfrm>
            <a:off x="663494" y="4617398"/>
            <a:ext cx="2239524" cy="646331"/>
          </a:xfrm>
          <a:prstGeom prst="rect">
            <a:avLst/>
          </a:prstGeom>
        </p:spPr>
        <p:txBody>
          <a:bodyPr wrap="none">
            <a:spAutoFit/>
          </a:bodyPr>
          <a:lstStyle/>
          <a:p>
            <a:r>
              <a:rPr lang="en-US" b="1" dirty="0"/>
              <a:t>Critical Supports/</a:t>
            </a:r>
          </a:p>
          <a:p>
            <a:r>
              <a:rPr lang="en-US" b="1" dirty="0"/>
              <a:t>Infrastructure needs </a:t>
            </a:r>
          </a:p>
        </p:txBody>
      </p:sp>
      <p:sp>
        <p:nvSpPr>
          <p:cNvPr id="25" name="Rectangle 24">
            <a:extLst>
              <a:ext uri="{FF2B5EF4-FFF2-40B4-BE49-F238E27FC236}">
                <a16:creationId xmlns:a16="http://schemas.microsoft.com/office/drawing/2014/main" id="{0ACA0A70-088B-4BF3-81B1-5B0CA57BCCC1}"/>
              </a:ext>
            </a:extLst>
          </p:cNvPr>
          <p:cNvSpPr/>
          <p:nvPr/>
        </p:nvSpPr>
        <p:spPr>
          <a:xfrm>
            <a:off x="3244714" y="2366019"/>
            <a:ext cx="2711242" cy="646331"/>
          </a:xfrm>
          <a:prstGeom prst="rect">
            <a:avLst/>
          </a:prstGeom>
        </p:spPr>
        <p:txBody>
          <a:bodyPr wrap="square">
            <a:spAutoFit/>
          </a:bodyPr>
          <a:lstStyle/>
          <a:p>
            <a:r>
              <a:rPr lang="en-US" b="1" dirty="0"/>
              <a:t>Key enabling knowledge </a:t>
            </a:r>
          </a:p>
          <a:p>
            <a:r>
              <a:rPr lang="en-US" b="1" dirty="0"/>
              <a:t>for the Mediterranean</a:t>
            </a:r>
          </a:p>
        </p:txBody>
      </p:sp>
      <p:sp>
        <p:nvSpPr>
          <p:cNvPr id="26" name="Rectangle 25">
            <a:extLst>
              <a:ext uri="{FF2B5EF4-FFF2-40B4-BE49-F238E27FC236}">
                <a16:creationId xmlns:a16="http://schemas.microsoft.com/office/drawing/2014/main" id="{15AEBF7D-9288-4788-9017-ACE28CD8E5D8}"/>
              </a:ext>
            </a:extLst>
          </p:cNvPr>
          <p:cNvSpPr/>
          <p:nvPr/>
        </p:nvSpPr>
        <p:spPr>
          <a:xfrm>
            <a:off x="3244714" y="3502190"/>
            <a:ext cx="2492990" cy="646331"/>
          </a:xfrm>
          <a:prstGeom prst="rect">
            <a:avLst/>
          </a:prstGeom>
        </p:spPr>
        <p:txBody>
          <a:bodyPr wrap="none">
            <a:spAutoFit/>
          </a:bodyPr>
          <a:lstStyle/>
          <a:p>
            <a:r>
              <a:rPr lang="en-US" b="1" dirty="0"/>
              <a:t>Key sectoral enablers </a:t>
            </a:r>
          </a:p>
          <a:p>
            <a:r>
              <a:rPr lang="en-US" b="1" dirty="0"/>
              <a:t>in the Mediterranean</a:t>
            </a:r>
            <a:r>
              <a:rPr lang="en-US" dirty="0"/>
              <a:t>	</a:t>
            </a:r>
          </a:p>
        </p:txBody>
      </p:sp>
      <p:sp>
        <p:nvSpPr>
          <p:cNvPr id="27" name="Rectangle 26">
            <a:extLst>
              <a:ext uri="{FF2B5EF4-FFF2-40B4-BE49-F238E27FC236}">
                <a16:creationId xmlns:a16="http://schemas.microsoft.com/office/drawing/2014/main" id="{6F3F9E63-74F6-458E-91F5-53DDFC8F74D1}"/>
              </a:ext>
            </a:extLst>
          </p:cNvPr>
          <p:cNvSpPr/>
          <p:nvPr/>
        </p:nvSpPr>
        <p:spPr>
          <a:xfrm>
            <a:off x="3119432" y="4517985"/>
            <a:ext cx="4572000" cy="1477328"/>
          </a:xfrm>
          <a:prstGeom prst="rect">
            <a:avLst/>
          </a:prstGeom>
        </p:spPr>
        <p:txBody>
          <a:bodyPr>
            <a:spAutoFit/>
          </a:bodyPr>
          <a:lstStyle/>
          <a:p>
            <a:r>
              <a:rPr lang="en-US" b="1" dirty="0"/>
              <a:t>Enabling technology </a:t>
            </a:r>
          </a:p>
          <a:p>
            <a:r>
              <a:rPr lang="en-US" b="1" dirty="0"/>
              <a:t>and capacity creation </a:t>
            </a:r>
          </a:p>
          <a:p>
            <a:r>
              <a:rPr lang="en-US" dirty="0"/>
              <a:t>for the Mediterranean </a:t>
            </a:r>
          </a:p>
          <a:p>
            <a:r>
              <a:rPr lang="en-US" dirty="0"/>
              <a:t>Innovative human potential </a:t>
            </a:r>
          </a:p>
          <a:p>
            <a:r>
              <a:rPr lang="en-US" dirty="0"/>
              <a:t>and infrastructure required </a:t>
            </a:r>
          </a:p>
        </p:txBody>
      </p:sp>
      <p:sp>
        <p:nvSpPr>
          <p:cNvPr id="28" name="Rectangle 27">
            <a:extLst>
              <a:ext uri="{FF2B5EF4-FFF2-40B4-BE49-F238E27FC236}">
                <a16:creationId xmlns:a16="http://schemas.microsoft.com/office/drawing/2014/main" id="{3FBB7CEF-AAB4-4836-BFA3-66C118F06585}"/>
              </a:ext>
            </a:extLst>
          </p:cNvPr>
          <p:cNvSpPr/>
          <p:nvPr/>
        </p:nvSpPr>
        <p:spPr>
          <a:xfrm>
            <a:off x="5784894" y="1927692"/>
            <a:ext cx="3401975" cy="584775"/>
          </a:xfrm>
          <a:prstGeom prst="rect">
            <a:avLst/>
          </a:prstGeom>
        </p:spPr>
        <p:txBody>
          <a:bodyPr wrap="square">
            <a:spAutoFit/>
          </a:bodyPr>
          <a:lstStyle/>
          <a:p>
            <a:r>
              <a:rPr lang="en-US" sz="1600" b="1" dirty="0"/>
              <a:t>Understanding the Baltic Sea </a:t>
            </a:r>
          </a:p>
          <a:p>
            <a:r>
              <a:rPr lang="en-US" sz="1600" b="1" dirty="0"/>
              <a:t>ecosystem structure and functioning</a:t>
            </a:r>
          </a:p>
        </p:txBody>
      </p:sp>
      <p:sp>
        <p:nvSpPr>
          <p:cNvPr id="29" name="Rectangle 28">
            <a:extLst>
              <a:ext uri="{FF2B5EF4-FFF2-40B4-BE49-F238E27FC236}">
                <a16:creationId xmlns:a16="http://schemas.microsoft.com/office/drawing/2014/main" id="{BD3F0142-F2F1-44A8-AE95-2A83DB97948C}"/>
              </a:ext>
            </a:extLst>
          </p:cNvPr>
          <p:cNvSpPr/>
          <p:nvPr/>
        </p:nvSpPr>
        <p:spPr>
          <a:xfrm>
            <a:off x="5784894" y="2651258"/>
            <a:ext cx="3454580" cy="861774"/>
          </a:xfrm>
          <a:prstGeom prst="rect">
            <a:avLst/>
          </a:prstGeom>
        </p:spPr>
        <p:txBody>
          <a:bodyPr wrap="square">
            <a:spAutoFit/>
          </a:bodyPr>
          <a:lstStyle/>
          <a:p>
            <a:r>
              <a:rPr lang="en-US" sz="1600" b="1" dirty="0"/>
              <a:t>Meeting the multifaceted challenges</a:t>
            </a:r>
          </a:p>
          <a:p>
            <a:r>
              <a:rPr lang="en-US" sz="1600" b="1" dirty="0"/>
              <a:t> in linking  the Baltic Sea </a:t>
            </a:r>
          </a:p>
          <a:p>
            <a:r>
              <a:rPr lang="en-US" sz="1600" b="1" dirty="0"/>
              <a:t>with its coast and catchment</a:t>
            </a:r>
          </a:p>
        </p:txBody>
      </p:sp>
      <p:sp>
        <p:nvSpPr>
          <p:cNvPr id="30" name="Rectangle 29">
            <a:extLst>
              <a:ext uri="{FF2B5EF4-FFF2-40B4-BE49-F238E27FC236}">
                <a16:creationId xmlns:a16="http://schemas.microsoft.com/office/drawing/2014/main" id="{21F6C199-ECC2-4DC0-B849-D8CDB28E4FF4}"/>
              </a:ext>
            </a:extLst>
          </p:cNvPr>
          <p:cNvSpPr/>
          <p:nvPr/>
        </p:nvSpPr>
        <p:spPr>
          <a:xfrm>
            <a:off x="5837499" y="3548954"/>
            <a:ext cx="3190238" cy="830997"/>
          </a:xfrm>
          <a:prstGeom prst="rect">
            <a:avLst/>
          </a:prstGeom>
        </p:spPr>
        <p:txBody>
          <a:bodyPr wrap="square">
            <a:spAutoFit/>
          </a:bodyPr>
          <a:lstStyle/>
          <a:p>
            <a:r>
              <a:rPr lang="en-US" sz="1600" b="1" dirty="0"/>
              <a:t>Enhancing sustainable use of coastal and marine goods and services of the Baltic Sea</a:t>
            </a:r>
          </a:p>
        </p:txBody>
      </p:sp>
      <p:sp>
        <p:nvSpPr>
          <p:cNvPr id="31" name="Rectangle 30">
            <a:extLst>
              <a:ext uri="{FF2B5EF4-FFF2-40B4-BE49-F238E27FC236}">
                <a16:creationId xmlns:a16="http://schemas.microsoft.com/office/drawing/2014/main" id="{46D185E8-FEA7-4E95-9ECF-AD510821E73C}"/>
              </a:ext>
            </a:extLst>
          </p:cNvPr>
          <p:cNvSpPr/>
          <p:nvPr/>
        </p:nvSpPr>
        <p:spPr>
          <a:xfrm>
            <a:off x="5784894" y="4458642"/>
            <a:ext cx="3734822" cy="830997"/>
          </a:xfrm>
          <a:prstGeom prst="rect">
            <a:avLst/>
          </a:prstGeom>
        </p:spPr>
        <p:txBody>
          <a:bodyPr wrap="square">
            <a:spAutoFit/>
          </a:bodyPr>
          <a:lstStyle/>
          <a:p>
            <a:r>
              <a:rPr lang="en-US" sz="1600" b="1" dirty="0"/>
              <a:t>Improving the capabilities of the society </a:t>
            </a:r>
          </a:p>
          <a:p>
            <a:r>
              <a:rPr lang="en-US" sz="1600" b="1" dirty="0"/>
              <a:t>to respond to challenges directed </a:t>
            </a:r>
          </a:p>
          <a:p>
            <a:r>
              <a:rPr lang="en-US" sz="1600" b="1" dirty="0"/>
              <a:t>to the Baltic Sea region</a:t>
            </a:r>
          </a:p>
        </p:txBody>
      </p:sp>
      <p:sp>
        <p:nvSpPr>
          <p:cNvPr id="32" name="Rectangle 31">
            <a:extLst>
              <a:ext uri="{FF2B5EF4-FFF2-40B4-BE49-F238E27FC236}">
                <a16:creationId xmlns:a16="http://schemas.microsoft.com/office/drawing/2014/main" id="{1E306C5A-C34E-4F1A-993E-172180E32ED0}"/>
              </a:ext>
            </a:extLst>
          </p:cNvPr>
          <p:cNvSpPr/>
          <p:nvPr/>
        </p:nvSpPr>
        <p:spPr>
          <a:xfrm>
            <a:off x="5837499" y="5427947"/>
            <a:ext cx="2634252" cy="830997"/>
          </a:xfrm>
          <a:prstGeom prst="rect">
            <a:avLst/>
          </a:prstGeom>
        </p:spPr>
        <p:txBody>
          <a:bodyPr wrap="square">
            <a:spAutoFit/>
          </a:bodyPr>
          <a:lstStyle/>
          <a:p>
            <a:r>
              <a:rPr lang="en-US" sz="1600" b="1" dirty="0"/>
              <a:t>Developing improved and </a:t>
            </a:r>
          </a:p>
          <a:p>
            <a:r>
              <a:rPr lang="en-US" sz="1600" b="1" dirty="0"/>
              <a:t>innovative observation and </a:t>
            </a:r>
          </a:p>
          <a:p>
            <a:r>
              <a:rPr lang="en-US" sz="1600" b="1" dirty="0"/>
              <a:t>data management systems</a:t>
            </a:r>
          </a:p>
        </p:txBody>
      </p:sp>
    </p:spTree>
    <p:extLst>
      <p:ext uri="{BB962C8B-B14F-4D97-AF65-F5344CB8AC3E}">
        <p14:creationId xmlns:p14="http://schemas.microsoft.com/office/powerpoint/2010/main" val="10843079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468D7D-10F2-42F5-A932-4893938A86DA}"/>
              </a:ext>
            </a:extLst>
          </p:cNvPr>
          <p:cNvSpPr txBox="1"/>
          <p:nvPr/>
        </p:nvSpPr>
        <p:spPr>
          <a:xfrm>
            <a:off x="435494" y="1886021"/>
            <a:ext cx="1775921" cy="369332"/>
          </a:xfrm>
          <a:prstGeom prst="rect">
            <a:avLst/>
          </a:prstGeom>
          <a:noFill/>
        </p:spPr>
        <p:txBody>
          <a:bodyPr wrap="square" rtlCol="0">
            <a:spAutoFit/>
          </a:bodyPr>
          <a:lstStyle/>
          <a:p>
            <a:r>
              <a:rPr lang="en-US" b="1" dirty="0"/>
              <a:t>Atlantic 2013 </a:t>
            </a:r>
          </a:p>
        </p:txBody>
      </p:sp>
      <p:sp>
        <p:nvSpPr>
          <p:cNvPr id="5" name="TextBox 4">
            <a:extLst>
              <a:ext uri="{FF2B5EF4-FFF2-40B4-BE49-F238E27FC236}">
                <a16:creationId xmlns:a16="http://schemas.microsoft.com/office/drawing/2014/main" id="{B7D646C2-A796-42F0-83C9-ACDE8D35FCB8}"/>
              </a:ext>
            </a:extLst>
          </p:cNvPr>
          <p:cNvSpPr txBox="1"/>
          <p:nvPr/>
        </p:nvSpPr>
        <p:spPr>
          <a:xfrm>
            <a:off x="5969923" y="1836571"/>
            <a:ext cx="1440452" cy="369332"/>
          </a:xfrm>
          <a:prstGeom prst="rect">
            <a:avLst/>
          </a:prstGeom>
          <a:noFill/>
        </p:spPr>
        <p:txBody>
          <a:bodyPr wrap="square" rtlCol="0">
            <a:spAutoFit/>
          </a:bodyPr>
          <a:lstStyle/>
          <a:p>
            <a:r>
              <a:rPr lang="en-US" b="1" dirty="0" err="1"/>
              <a:t>BlueMed</a:t>
            </a:r>
            <a:endParaRPr lang="en-US" b="1" dirty="0"/>
          </a:p>
        </p:txBody>
      </p:sp>
      <p:sp>
        <p:nvSpPr>
          <p:cNvPr id="6" name="TextBox 5">
            <a:extLst>
              <a:ext uri="{FF2B5EF4-FFF2-40B4-BE49-F238E27FC236}">
                <a16:creationId xmlns:a16="http://schemas.microsoft.com/office/drawing/2014/main" id="{7241EF5B-335B-4B28-9E0D-069E94D733FC}"/>
              </a:ext>
            </a:extLst>
          </p:cNvPr>
          <p:cNvSpPr txBox="1"/>
          <p:nvPr/>
        </p:nvSpPr>
        <p:spPr>
          <a:xfrm>
            <a:off x="2755474" y="1793688"/>
            <a:ext cx="2133716" cy="646331"/>
          </a:xfrm>
          <a:prstGeom prst="rect">
            <a:avLst/>
          </a:prstGeom>
          <a:noFill/>
        </p:spPr>
        <p:txBody>
          <a:bodyPr wrap="square" rtlCol="0">
            <a:spAutoFit/>
          </a:bodyPr>
          <a:lstStyle/>
          <a:p>
            <a:r>
              <a:rPr lang="en-US" b="1" dirty="0"/>
              <a:t>Black Sea Seas Era</a:t>
            </a:r>
          </a:p>
          <a:p>
            <a:r>
              <a:rPr lang="en-US" b="1" dirty="0"/>
              <a:t>Final SRA – (2012)</a:t>
            </a:r>
          </a:p>
        </p:txBody>
      </p:sp>
      <p:sp>
        <p:nvSpPr>
          <p:cNvPr id="7" name="Rectangle 6">
            <a:extLst>
              <a:ext uri="{FF2B5EF4-FFF2-40B4-BE49-F238E27FC236}">
                <a16:creationId xmlns:a16="http://schemas.microsoft.com/office/drawing/2014/main" id="{B8640E65-2627-4DDE-B235-E255DB23A415}"/>
              </a:ext>
            </a:extLst>
          </p:cNvPr>
          <p:cNvSpPr/>
          <p:nvPr/>
        </p:nvSpPr>
        <p:spPr>
          <a:xfrm>
            <a:off x="187855" y="2388967"/>
            <a:ext cx="2262594" cy="784830"/>
          </a:xfrm>
          <a:prstGeom prst="rect">
            <a:avLst/>
          </a:prstGeom>
        </p:spPr>
        <p:txBody>
          <a:bodyPr wrap="square">
            <a:spAutoFit/>
          </a:bodyPr>
          <a:lstStyle/>
          <a:p>
            <a:r>
              <a:rPr lang="en-US" sz="900" b="1" dirty="0"/>
              <a:t>Basic Research and New Knowledge</a:t>
            </a:r>
          </a:p>
          <a:p>
            <a:pPr marL="171450" indent="-171450">
              <a:buAutoNum type="arabicPeriod"/>
            </a:pPr>
            <a:r>
              <a:rPr lang="en-US" sz="900" dirty="0"/>
              <a:t>Ecosystem Function –     Biodiversity- Complexity and Connectivity; </a:t>
            </a:r>
          </a:p>
          <a:p>
            <a:pPr marL="171450" indent="-171450">
              <a:buAutoNum type="arabicPeriod"/>
            </a:pPr>
            <a:r>
              <a:rPr lang="en-US" sz="900" dirty="0"/>
              <a:t>Coping with Uncertainty and Change –the impacts    of global climate change.</a:t>
            </a:r>
          </a:p>
        </p:txBody>
      </p:sp>
      <p:sp>
        <p:nvSpPr>
          <p:cNvPr id="8" name="Rectangle 7">
            <a:extLst>
              <a:ext uri="{FF2B5EF4-FFF2-40B4-BE49-F238E27FC236}">
                <a16:creationId xmlns:a16="http://schemas.microsoft.com/office/drawing/2014/main" id="{058996AD-0F1A-42BF-8B0E-93B35C3D3801}"/>
              </a:ext>
            </a:extLst>
          </p:cNvPr>
          <p:cNvSpPr/>
          <p:nvPr/>
        </p:nvSpPr>
        <p:spPr>
          <a:xfrm>
            <a:off x="101389" y="3278501"/>
            <a:ext cx="2364265" cy="2308324"/>
          </a:xfrm>
          <a:prstGeom prst="rect">
            <a:avLst/>
          </a:prstGeom>
        </p:spPr>
        <p:txBody>
          <a:bodyPr wrap="square">
            <a:spAutoFit/>
          </a:bodyPr>
          <a:lstStyle/>
          <a:p>
            <a:r>
              <a:rPr lang="en-US" sz="900" b="1" dirty="0"/>
              <a:t>Applied Research - Science supporting Society and Economy</a:t>
            </a:r>
            <a:r>
              <a:rPr lang="en-US" sz="900" dirty="0"/>
              <a:t>: </a:t>
            </a:r>
          </a:p>
          <a:p>
            <a:pPr marL="171450" indent="-171450">
              <a:buAutoNum type="arabicPeriod" startAt="3"/>
            </a:pPr>
            <a:r>
              <a:rPr lang="en-US" sz="900" dirty="0"/>
              <a:t>Protecting the Marine Environment – Implementing    the MSFD; </a:t>
            </a:r>
          </a:p>
          <a:p>
            <a:pPr marL="171450" indent="-171450">
              <a:buAutoNum type="arabicPeriod" startAt="4"/>
            </a:pPr>
            <a:r>
              <a:rPr lang="en-US" sz="900" dirty="0"/>
              <a:t>Marine Renewable Energy - Powering Europe; </a:t>
            </a:r>
          </a:p>
          <a:p>
            <a:pPr marL="171450" indent="-171450">
              <a:buAutoNum type="arabicPeriod" startAt="5"/>
            </a:pPr>
            <a:r>
              <a:rPr lang="en-US" sz="900" dirty="0"/>
              <a:t>The Greening of Maritime Transport - Safety,    Surveillance and Logistics; </a:t>
            </a:r>
          </a:p>
          <a:p>
            <a:pPr marL="171450" indent="-171450">
              <a:buAutoNum type="arabicPeriod" startAt="5"/>
            </a:pPr>
            <a:r>
              <a:rPr lang="en-US" sz="900" dirty="0"/>
              <a:t>Reclaiming Our Ocean Heritage - Marine/Maritime    Leisure and Tourism; </a:t>
            </a:r>
          </a:p>
          <a:p>
            <a:pPr marL="171450" indent="-171450">
              <a:buAutoNum type="arabicPeriod" startAt="5"/>
            </a:pPr>
            <a:r>
              <a:rPr lang="en-US" sz="900" dirty="0"/>
              <a:t>The Marine (Blue) </a:t>
            </a:r>
            <a:r>
              <a:rPr lang="en-US" sz="900" dirty="0" err="1"/>
              <a:t>Bioeconomy</a:t>
            </a:r>
            <a:r>
              <a:rPr lang="en-US" sz="900" dirty="0"/>
              <a:t>: Fisheries,    Aquaculture, Seafood; </a:t>
            </a:r>
          </a:p>
          <a:p>
            <a:pPr marL="171450" indent="-171450">
              <a:buAutoNum type="arabicPeriod" startAt="5"/>
            </a:pPr>
            <a:r>
              <a:rPr lang="en-US" sz="900" dirty="0"/>
              <a:t>Harvesting the oceans non-living resources:    Sustainable mineral, oil and gas extraction from    coastal and offshore areas.</a:t>
            </a:r>
          </a:p>
        </p:txBody>
      </p:sp>
      <p:sp>
        <p:nvSpPr>
          <p:cNvPr id="9" name="Rectangle 8">
            <a:extLst>
              <a:ext uri="{FF2B5EF4-FFF2-40B4-BE49-F238E27FC236}">
                <a16:creationId xmlns:a16="http://schemas.microsoft.com/office/drawing/2014/main" id="{9491AE2F-EC85-4647-91A4-1F36EA3318BA}"/>
              </a:ext>
            </a:extLst>
          </p:cNvPr>
          <p:cNvSpPr/>
          <p:nvPr/>
        </p:nvSpPr>
        <p:spPr>
          <a:xfrm>
            <a:off x="231656" y="5453874"/>
            <a:ext cx="2163374" cy="1200329"/>
          </a:xfrm>
          <a:prstGeom prst="rect">
            <a:avLst/>
          </a:prstGeom>
        </p:spPr>
        <p:txBody>
          <a:bodyPr wrap="square">
            <a:spAutoFit/>
          </a:bodyPr>
          <a:lstStyle/>
          <a:p>
            <a:r>
              <a:rPr lang="en-US" sz="900" b="1" dirty="0"/>
              <a:t>Critical Supports/Infrastructure needs: </a:t>
            </a:r>
          </a:p>
          <a:p>
            <a:pPr marL="171450" indent="-171450">
              <a:buAutoNum type="arabicPeriod" startAt="9"/>
            </a:pPr>
            <a:r>
              <a:rPr lang="en-US" sz="900" dirty="0"/>
              <a:t>A European Atlantic Ocean Observing and    Forecasting Capability (including seabed mapping); </a:t>
            </a:r>
          </a:p>
          <a:p>
            <a:pPr marL="171450" indent="-171450">
              <a:buAutoNum type="arabicPeriod" startAt="10"/>
            </a:pPr>
            <a:r>
              <a:rPr lang="en-US" sz="900" dirty="0"/>
              <a:t>An Atlantic Marine Socio-Economic Assessment    Capability and Database; </a:t>
            </a:r>
          </a:p>
          <a:p>
            <a:r>
              <a:rPr lang="en-US" sz="900" dirty="0"/>
              <a:t>11.   A European Atlantic Marine Science and Technology    Foresight Platform.</a:t>
            </a:r>
          </a:p>
        </p:txBody>
      </p:sp>
      <p:sp>
        <p:nvSpPr>
          <p:cNvPr id="11" name="Rectangle 10">
            <a:extLst>
              <a:ext uri="{FF2B5EF4-FFF2-40B4-BE49-F238E27FC236}">
                <a16:creationId xmlns:a16="http://schemas.microsoft.com/office/drawing/2014/main" id="{EB989144-F4F6-44DB-B312-B450A54776D4}"/>
              </a:ext>
            </a:extLst>
          </p:cNvPr>
          <p:cNvSpPr/>
          <p:nvPr/>
        </p:nvSpPr>
        <p:spPr>
          <a:xfrm>
            <a:off x="5382515" y="2341610"/>
            <a:ext cx="2615267" cy="1338828"/>
          </a:xfrm>
          <a:prstGeom prst="rect">
            <a:avLst/>
          </a:prstGeom>
        </p:spPr>
        <p:txBody>
          <a:bodyPr wrap="square">
            <a:spAutoFit/>
          </a:bodyPr>
          <a:lstStyle/>
          <a:p>
            <a:r>
              <a:rPr lang="en-US" sz="900" b="1" dirty="0"/>
              <a:t>Key enabling knowledge for the Mediterranean</a:t>
            </a:r>
          </a:p>
          <a:p>
            <a:pPr marL="171450" indent="-171450">
              <a:buFont typeface="+mj-lt"/>
              <a:buAutoNum type="arabicPeriod"/>
            </a:pPr>
            <a:r>
              <a:rPr lang="en-US" sz="900" dirty="0"/>
              <a:t>Mediterranean Sea ecosystems: services,  resources, vulnerability and resilience to natural  and anthropogenic pressures </a:t>
            </a:r>
          </a:p>
          <a:p>
            <a:pPr marL="171450" indent="-171450">
              <a:buFont typeface="+mj-lt"/>
              <a:buAutoNum type="arabicPeriod"/>
            </a:pPr>
            <a:r>
              <a:rPr lang="en-US" sz="900" dirty="0"/>
              <a:t>Mediterranean Sea dynamics: developing services in the field of sustainable adaptation to climate change and plans for mitigation </a:t>
            </a:r>
          </a:p>
          <a:p>
            <a:pPr marL="171450" indent="-171450">
              <a:buFont typeface="+mj-lt"/>
              <a:buAutoNum type="arabicPeriod"/>
            </a:pPr>
            <a:r>
              <a:rPr lang="en-US" sz="900" dirty="0"/>
              <a:t>Hazards and the protection of coastal areas  in the Mediterranean</a:t>
            </a:r>
          </a:p>
        </p:txBody>
      </p:sp>
      <p:sp>
        <p:nvSpPr>
          <p:cNvPr id="12" name="Rectangle 11">
            <a:extLst>
              <a:ext uri="{FF2B5EF4-FFF2-40B4-BE49-F238E27FC236}">
                <a16:creationId xmlns:a16="http://schemas.microsoft.com/office/drawing/2014/main" id="{628EFD35-B493-4337-B209-DF29D4DAC273}"/>
              </a:ext>
            </a:extLst>
          </p:cNvPr>
          <p:cNvSpPr/>
          <p:nvPr/>
        </p:nvSpPr>
        <p:spPr>
          <a:xfrm>
            <a:off x="5400368" y="3767720"/>
            <a:ext cx="2997129" cy="1338828"/>
          </a:xfrm>
          <a:prstGeom prst="rect">
            <a:avLst/>
          </a:prstGeom>
        </p:spPr>
        <p:txBody>
          <a:bodyPr wrap="square">
            <a:spAutoFit/>
          </a:bodyPr>
          <a:lstStyle/>
          <a:p>
            <a:r>
              <a:rPr lang="en-US" sz="900" b="1" dirty="0"/>
              <a:t>Key sectoral enablers in the Mediterranean</a:t>
            </a:r>
            <a:r>
              <a:rPr lang="en-US" sz="900" dirty="0"/>
              <a:t>	</a:t>
            </a:r>
          </a:p>
          <a:p>
            <a:pPr marL="171450" indent="-171450">
              <a:buFont typeface="+mj-lt"/>
              <a:buAutoNum type="arabicPeriod"/>
            </a:pPr>
            <a:r>
              <a:rPr lang="en-US" sz="900" dirty="0"/>
              <a:t>Innovative businesses based on marine bio-resources  in the Mediterranean </a:t>
            </a:r>
          </a:p>
          <a:p>
            <a:pPr marL="171450" indent="-171450">
              <a:buFont typeface="+mj-lt"/>
              <a:buAutoNum type="arabicPeriod"/>
            </a:pPr>
            <a:r>
              <a:rPr lang="en-US" sz="900" dirty="0"/>
              <a:t>Ecosystem-based management of Mediterranean aquaculture and fisheries </a:t>
            </a:r>
          </a:p>
          <a:p>
            <a:pPr marL="171450" indent="-171450">
              <a:buFont typeface="+mj-lt"/>
              <a:buAutoNum type="arabicPeriod"/>
            </a:pPr>
            <a:r>
              <a:rPr lang="en-US" sz="900" dirty="0"/>
              <a:t>Sustainable tourism in the Mediterranean </a:t>
            </a:r>
          </a:p>
          <a:p>
            <a:pPr marL="171450" indent="-171450">
              <a:buFont typeface="+mj-lt"/>
              <a:buAutoNum type="arabicPeriod"/>
            </a:pPr>
            <a:r>
              <a:rPr lang="en-US" sz="900" dirty="0"/>
              <a:t>Maritime clusters in the Mediterranean</a:t>
            </a:r>
          </a:p>
          <a:p>
            <a:pPr marL="171450" indent="-171450">
              <a:buFont typeface="+mj-lt"/>
              <a:buAutoNum type="arabicPeriod"/>
            </a:pPr>
            <a:r>
              <a:rPr lang="en-US" sz="900" dirty="0"/>
              <a:t>Maritime Spatial Planning and Integrated  Coastal Zone Management in the Mediterranean </a:t>
            </a:r>
          </a:p>
        </p:txBody>
      </p:sp>
      <p:sp>
        <p:nvSpPr>
          <p:cNvPr id="13" name="Rectangle 12">
            <a:extLst>
              <a:ext uri="{FF2B5EF4-FFF2-40B4-BE49-F238E27FC236}">
                <a16:creationId xmlns:a16="http://schemas.microsoft.com/office/drawing/2014/main" id="{3CD92763-53BD-4B0A-9D58-F4AE7807339C}"/>
              </a:ext>
            </a:extLst>
          </p:cNvPr>
          <p:cNvSpPr/>
          <p:nvPr/>
        </p:nvSpPr>
        <p:spPr>
          <a:xfrm>
            <a:off x="5400368" y="5200881"/>
            <a:ext cx="3074564" cy="1477328"/>
          </a:xfrm>
          <a:prstGeom prst="rect">
            <a:avLst/>
          </a:prstGeom>
        </p:spPr>
        <p:txBody>
          <a:bodyPr wrap="square">
            <a:spAutoFit/>
          </a:bodyPr>
          <a:lstStyle/>
          <a:p>
            <a:r>
              <a:rPr lang="en-US" sz="900" b="1" dirty="0"/>
              <a:t>Enabling technology and capacity creation for the Mediterranean Innovative human potential and infrastructure required </a:t>
            </a:r>
          </a:p>
          <a:p>
            <a:pPr marL="171450" indent="-171450">
              <a:buFont typeface="+mj-lt"/>
              <a:buAutoNum type="arabicPeriod"/>
            </a:pPr>
            <a:r>
              <a:rPr lang="en-US" sz="900" dirty="0"/>
              <a:t>A. Smart, greener maritime transport and facilities  in the Mediterranean  </a:t>
            </a:r>
          </a:p>
          <a:p>
            <a:pPr marL="171450" indent="-171450">
              <a:buFont typeface="+mj-lt"/>
              <a:buAutoNum type="arabicPeriod"/>
            </a:pPr>
            <a:r>
              <a:rPr lang="en-US" sz="900" dirty="0"/>
              <a:t>Observing systems and operational oceanography capacities in the Mediterranean </a:t>
            </a:r>
          </a:p>
          <a:p>
            <a:pPr marL="171450" indent="-171450">
              <a:buFont typeface="+mj-lt"/>
              <a:buAutoNum type="arabicPeriod"/>
            </a:pPr>
            <a:r>
              <a:rPr lang="en-US" sz="900" dirty="0"/>
              <a:t>Multi-purpose offshore platforms in the Mediterranean </a:t>
            </a:r>
          </a:p>
          <a:p>
            <a:pPr marL="171450" indent="-171450">
              <a:buFont typeface="+mj-lt"/>
              <a:buAutoNum type="arabicPeriod"/>
            </a:pPr>
            <a:r>
              <a:rPr lang="en-US" sz="900" dirty="0" err="1"/>
              <a:t>DMarine</a:t>
            </a:r>
            <a:r>
              <a:rPr lang="en-US" sz="900" dirty="0"/>
              <a:t> and coastal cultural heritage in the Mediterranean: discovering, protecting and valuing</a:t>
            </a:r>
          </a:p>
        </p:txBody>
      </p:sp>
      <p:sp>
        <p:nvSpPr>
          <p:cNvPr id="14" name="Rectangle 13">
            <a:extLst>
              <a:ext uri="{FF2B5EF4-FFF2-40B4-BE49-F238E27FC236}">
                <a16:creationId xmlns:a16="http://schemas.microsoft.com/office/drawing/2014/main" id="{0EFB000E-D6D8-4F66-87F3-DA72FBCAE6E5}"/>
              </a:ext>
            </a:extLst>
          </p:cNvPr>
          <p:cNvSpPr/>
          <p:nvPr/>
        </p:nvSpPr>
        <p:spPr>
          <a:xfrm>
            <a:off x="2670566" y="2429869"/>
            <a:ext cx="2319980" cy="1338828"/>
          </a:xfrm>
          <a:prstGeom prst="rect">
            <a:avLst/>
          </a:prstGeom>
        </p:spPr>
        <p:txBody>
          <a:bodyPr wrap="square">
            <a:spAutoFit/>
          </a:bodyPr>
          <a:lstStyle/>
          <a:p>
            <a:r>
              <a:rPr lang="en-US" sz="900" b="1" dirty="0"/>
              <a:t>Basic Research and New Knowledge</a:t>
            </a:r>
          </a:p>
          <a:p>
            <a:pPr marL="171450" indent="-171450">
              <a:buAutoNum type="arabicPeriod"/>
            </a:pPr>
            <a:r>
              <a:rPr lang="en-US" sz="900" dirty="0"/>
              <a:t> Geological structure and dynamics of the Black Sea Basin</a:t>
            </a:r>
          </a:p>
          <a:p>
            <a:pPr marL="171450" indent="-171450">
              <a:buAutoNum type="arabicPeriod"/>
            </a:pPr>
            <a:r>
              <a:rPr lang="en-US" sz="900" dirty="0"/>
              <a:t>Physical climate, hydrological cycle, ventilation and inter‐basin coupling </a:t>
            </a:r>
          </a:p>
          <a:p>
            <a:pPr marL="171450" indent="-171450">
              <a:buAutoNum type="arabicPeriod"/>
            </a:pPr>
            <a:r>
              <a:rPr lang="en-US" sz="900" dirty="0"/>
              <a:t>Climatic variability, ocean acidification</a:t>
            </a:r>
          </a:p>
          <a:p>
            <a:pPr marL="171450" indent="-171450">
              <a:buAutoNum type="arabicPeriod"/>
            </a:pPr>
            <a:r>
              <a:rPr lang="en-US" sz="900" dirty="0"/>
              <a:t> Biodiversity, invasive species</a:t>
            </a:r>
          </a:p>
          <a:p>
            <a:pPr marL="171450" indent="-171450">
              <a:buAutoNum type="arabicPeriod"/>
            </a:pPr>
            <a:r>
              <a:rPr lang="en-US" sz="900" dirty="0" err="1"/>
              <a:t>Euthropication</a:t>
            </a:r>
            <a:r>
              <a:rPr lang="en-US" sz="900" dirty="0"/>
              <a:t>, good ecosystem health</a:t>
            </a:r>
          </a:p>
          <a:p>
            <a:pPr marL="171450" indent="-171450">
              <a:buAutoNum type="arabicPeriod"/>
            </a:pPr>
            <a:r>
              <a:rPr lang="en-US" sz="900" dirty="0"/>
              <a:t>Deep sea research</a:t>
            </a:r>
          </a:p>
        </p:txBody>
      </p:sp>
      <p:sp>
        <p:nvSpPr>
          <p:cNvPr id="15" name="Rectangle 14">
            <a:extLst>
              <a:ext uri="{FF2B5EF4-FFF2-40B4-BE49-F238E27FC236}">
                <a16:creationId xmlns:a16="http://schemas.microsoft.com/office/drawing/2014/main" id="{8CB01497-6114-491E-B3C8-A5D4B4FB6C32}"/>
              </a:ext>
            </a:extLst>
          </p:cNvPr>
          <p:cNvSpPr/>
          <p:nvPr/>
        </p:nvSpPr>
        <p:spPr>
          <a:xfrm>
            <a:off x="2707697" y="3816132"/>
            <a:ext cx="2029087" cy="1615827"/>
          </a:xfrm>
          <a:prstGeom prst="rect">
            <a:avLst/>
          </a:prstGeom>
        </p:spPr>
        <p:txBody>
          <a:bodyPr wrap="square">
            <a:spAutoFit/>
          </a:bodyPr>
          <a:lstStyle/>
          <a:p>
            <a:r>
              <a:rPr lang="en-US" sz="900" b="1" dirty="0"/>
              <a:t>Applied Research - Science supporting Society and Economy</a:t>
            </a:r>
            <a:r>
              <a:rPr lang="en-US" sz="900" dirty="0"/>
              <a:t>:</a:t>
            </a:r>
          </a:p>
          <a:p>
            <a:pPr marL="171450" indent="-171450">
              <a:buFont typeface="+mj-lt"/>
              <a:buAutoNum type="arabicPeriod"/>
            </a:pPr>
            <a:r>
              <a:rPr lang="en-US" sz="900" dirty="0"/>
              <a:t>Renewable energy, mineral resources, communication projects</a:t>
            </a:r>
          </a:p>
          <a:p>
            <a:pPr marL="171450" indent="-171450">
              <a:buFont typeface="+mj-lt"/>
              <a:buAutoNum type="arabicPeriod"/>
            </a:pPr>
            <a:r>
              <a:rPr lang="en-US" sz="900" dirty="0"/>
              <a:t>Maritime Transport</a:t>
            </a:r>
          </a:p>
          <a:p>
            <a:pPr marL="171450" indent="-171450">
              <a:buFont typeface="+mj-lt"/>
              <a:buAutoNum type="arabicPeriod"/>
            </a:pPr>
            <a:r>
              <a:rPr lang="en-US" sz="900" dirty="0"/>
              <a:t>Sustainable fisheries and aquaculture</a:t>
            </a:r>
          </a:p>
          <a:p>
            <a:pPr marL="171450" indent="-171450">
              <a:buFont typeface="+mj-lt"/>
              <a:buAutoNum type="arabicPeriod"/>
            </a:pPr>
            <a:r>
              <a:rPr lang="en-US" sz="900" dirty="0"/>
              <a:t>Marine biotechnology</a:t>
            </a:r>
          </a:p>
          <a:p>
            <a:pPr marL="171450" indent="-171450">
              <a:buFont typeface="+mj-lt"/>
              <a:buAutoNum type="arabicPeriod"/>
            </a:pPr>
            <a:r>
              <a:rPr lang="en-US" sz="900" dirty="0"/>
              <a:t>Natural hazards</a:t>
            </a:r>
          </a:p>
          <a:p>
            <a:pPr marL="171450" indent="-171450">
              <a:buFont typeface="+mj-lt"/>
              <a:buAutoNum type="arabicPeriod"/>
            </a:pPr>
            <a:r>
              <a:rPr lang="en-US" sz="900" dirty="0"/>
              <a:t>Socio-economic research</a:t>
            </a:r>
          </a:p>
          <a:p>
            <a:pPr marL="171450" indent="-171450">
              <a:buFont typeface="+mj-lt"/>
              <a:buAutoNum type="arabicPeriod"/>
            </a:pPr>
            <a:r>
              <a:rPr lang="en-US" sz="900" dirty="0"/>
              <a:t>MSP, MPA, ICZM</a:t>
            </a:r>
          </a:p>
        </p:txBody>
      </p:sp>
      <p:sp>
        <p:nvSpPr>
          <p:cNvPr id="16" name="Rectangle 15">
            <a:extLst>
              <a:ext uri="{FF2B5EF4-FFF2-40B4-BE49-F238E27FC236}">
                <a16:creationId xmlns:a16="http://schemas.microsoft.com/office/drawing/2014/main" id="{D6BAA4EC-79A8-47E4-8F58-28151B2AEEC9}"/>
              </a:ext>
            </a:extLst>
          </p:cNvPr>
          <p:cNvSpPr/>
          <p:nvPr/>
        </p:nvSpPr>
        <p:spPr>
          <a:xfrm>
            <a:off x="2755474" y="5479393"/>
            <a:ext cx="2029087" cy="923330"/>
          </a:xfrm>
          <a:prstGeom prst="rect">
            <a:avLst/>
          </a:prstGeom>
        </p:spPr>
        <p:txBody>
          <a:bodyPr wrap="square">
            <a:spAutoFit/>
          </a:bodyPr>
          <a:lstStyle/>
          <a:p>
            <a:r>
              <a:rPr lang="en-US" sz="900" b="1" dirty="0"/>
              <a:t>Critical Supports/Infrastructure needs: </a:t>
            </a:r>
          </a:p>
          <a:p>
            <a:pPr marL="171450" indent="-171450">
              <a:buFont typeface="+mj-lt"/>
              <a:buAutoNum type="arabicPeriod"/>
            </a:pPr>
            <a:r>
              <a:rPr lang="en-US" sz="900" dirty="0"/>
              <a:t>Tools for policy implementation</a:t>
            </a:r>
          </a:p>
          <a:p>
            <a:pPr marL="171450" indent="-171450">
              <a:buFont typeface="+mj-lt"/>
              <a:buAutoNum type="arabicPeriod"/>
            </a:pPr>
            <a:r>
              <a:rPr lang="en-US" sz="900" dirty="0"/>
              <a:t>Observation and forecasting systems</a:t>
            </a:r>
          </a:p>
          <a:p>
            <a:pPr marL="171450" indent="-171450">
              <a:buFont typeface="+mj-lt"/>
              <a:buAutoNum type="arabicPeriod"/>
            </a:pPr>
            <a:r>
              <a:rPr lang="en-US" sz="900" dirty="0"/>
              <a:t>Marine research infrastructure</a:t>
            </a:r>
          </a:p>
          <a:p>
            <a:pPr marL="171450" indent="-171450">
              <a:buFont typeface="+mj-lt"/>
              <a:buAutoNum type="arabicPeriod"/>
            </a:pPr>
            <a:r>
              <a:rPr lang="en-US" sz="900" dirty="0"/>
              <a:t>Human capacity building</a:t>
            </a:r>
          </a:p>
        </p:txBody>
      </p:sp>
      <p:sp>
        <p:nvSpPr>
          <p:cNvPr id="18" name="TextBox 17">
            <a:extLst>
              <a:ext uri="{FF2B5EF4-FFF2-40B4-BE49-F238E27FC236}">
                <a16:creationId xmlns:a16="http://schemas.microsoft.com/office/drawing/2014/main" id="{CF4D0DA8-D368-4646-A10B-EAA9A7929D4B}"/>
              </a:ext>
            </a:extLst>
          </p:cNvPr>
          <p:cNvSpPr txBox="1"/>
          <p:nvPr/>
        </p:nvSpPr>
        <p:spPr>
          <a:xfrm>
            <a:off x="235131" y="235132"/>
            <a:ext cx="6797054" cy="954107"/>
          </a:xfrm>
          <a:prstGeom prst="rect">
            <a:avLst/>
          </a:prstGeom>
          <a:noFill/>
        </p:spPr>
        <p:txBody>
          <a:bodyPr wrap="none" rtlCol="0">
            <a:spAutoFit/>
          </a:bodyPr>
          <a:lstStyle/>
          <a:p>
            <a:r>
              <a:rPr lang="en-US" sz="2800" dirty="0">
                <a:latin typeface="Arial" panose="020B0604020202020204" pitchFamily="34" charset="0"/>
                <a:ea typeface="MS Mincho" panose="02020609040205080304" pitchFamily="49" charset="-128"/>
                <a:cs typeface="Arial" panose="020B0604020202020204" pitchFamily="34" charset="0"/>
              </a:rPr>
              <a:t>2- What can be in </a:t>
            </a:r>
            <a:r>
              <a:rPr lang="en-US" sz="2800" b="1" dirty="0">
                <a:latin typeface="Arial" panose="020B0604020202020204" pitchFamily="34" charset="0"/>
                <a:ea typeface="MS Mincho" panose="02020609040205080304" pitchFamily="49" charset="-128"/>
                <a:cs typeface="Arial" panose="020B0604020202020204" pitchFamily="34" charset="0"/>
              </a:rPr>
              <a:t>common</a:t>
            </a:r>
            <a:r>
              <a:rPr lang="en-US" sz="2800" dirty="0">
                <a:latin typeface="Arial" panose="020B0604020202020204" pitchFamily="34" charset="0"/>
                <a:ea typeface="MS Mincho" panose="02020609040205080304" pitchFamily="49" charset="-128"/>
                <a:cs typeface="Arial" panose="020B0604020202020204" pitchFamily="34" charset="0"/>
              </a:rPr>
              <a:t> with the new </a:t>
            </a:r>
          </a:p>
          <a:p>
            <a:r>
              <a:rPr lang="en-US" sz="2800" dirty="0">
                <a:latin typeface="Arial" panose="020B0604020202020204" pitchFamily="34" charset="0"/>
                <a:ea typeface="MS Mincho" panose="02020609040205080304" pitchFamily="49" charset="-128"/>
                <a:cs typeface="Arial" panose="020B0604020202020204" pitchFamily="34" charset="0"/>
              </a:rPr>
              <a:t>Black Sea SRA and existing SRAs?</a:t>
            </a:r>
          </a:p>
        </p:txBody>
      </p:sp>
    </p:spTree>
    <p:extLst>
      <p:ext uri="{BB962C8B-B14F-4D97-AF65-F5344CB8AC3E}">
        <p14:creationId xmlns:p14="http://schemas.microsoft.com/office/powerpoint/2010/main" val="3644061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468D7D-10F2-42F5-A932-4893938A86DA}"/>
              </a:ext>
            </a:extLst>
          </p:cNvPr>
          <p:cNvSpPr txBox="1"/>
          <p:nvPr/>
        </p:nvSpPr>
        <p:spPr>
          <a:xfrm>
            <a:off x="475250" y="1627603"/>
            <a:ext cx="1775921" cy="369332"/>
          </a:xfrm>
          <a:prstGeom prst="rect">
            <a:avLst/>
          </a:prstGeom>
          <a:noFill/>
        </p:spPr>
        <p:txBody>
          <a:bodyPr wrap="square" rtlCol="0">
            <a:spAutoFit/>
          </a:bodyPr>
          <a:lstStyle/>
          <a:p>
            <a:r>
              <a:rPr lang="en-US" b="1" dirty="0"/>
              <a:t>Atlantic 2013 </a:t>
            </a:r>
          </a:p>
        </p:txBody>
      </p:sp>
      <p:sp>
        <p:nvSpPr>
          <p:cNvPr id="5" name="TextBox 4">
            <a:extLst>
              <a:ext uri="{FF2B5EF4-FFF2-40B4-BE49-F238E27FC236}">
                <a16:creationId xmlns:a16="http://schemas.microsoft.com/office/drawing/2014/main" id="{B7D646C2-A796-42F0-83C9-ACDE8D35FCB8}"/>
              </a:ext>
            </a:extLst>
          </p:cNvPr>
          <p:cNvSpPr txBox="1"/>
          <p:nvPr/>
        </p:nvSpPr>
        <p:spPr>
          <a:xfrm>
            <a:off x="6009679" y="1578153"/>
            <a:ext cx="1426598" cy="369332"/>
          </a:xfrm>
          <a:prstGeom prst="rect">
            <a:avLst/>
          </a:prstGeom>
          <a:noFill/>
        </p:spPr>
        <p:txBody>
          <a:bodyPr wrap="square" rtlCol="0">
            <a:spAutoFit/>
          </a:bodyPr>
          <a:lstStyle/>
          <a:p>
            <a:r>
              <a:rPr lang="en-US" b="1" dirty="0" err="1"/>
              <a:t>BlueMed</a:t>
            </a:r>
            <a:endParaRPr lang="en-US" b="1" dirty="0"/>
          </a:p>
        </p:txBody>
      </p:sp>
      <p:sp>
        <p:nvSpPr>
          <p:cNvPr id="6" name="TextBox 5">
            <a:extLst>
              <a:ext uri="{FF2B5EF4-FFF2-40B4-BE49-F238E27FC236}">
                <a16:creationId xmlns:a16="http://schemas.microsoft.com/office/drawing/2014/main" id="{7241EF5B-335B-4B28-9E0D-069E94D733FC}"/>
              </a:ext>
            </a:extLst>
          </p:cNvPr>
          <p:cNvSpPr txBox="1"/>
          <p:nvPr/>
        </p:nvSpPr>
        <p:spPr>
          <a:xfrm>
            <a:off x="2795230" y="1535270"/>
            <a:ext cx="2133716" cy="646331"/>
          </a:xfrm>
          <a:prstGeom prst="rect">
            <a:avLst/>
          </a:prstGeom>
          <a:noFill/>
        </p:spPr>
        <p:txBody>
          <a:bodyPr wrap="square" rtlCol="0">
            <a:spAutoFit/>
          </a:bodyPr>
          <a:lstStyle/>
          <a:p>
            <a:r>
              <a:rPr lang="en-US" b="1" dirty="0"/>
              <a:t>Black Sea Seas Era</a:t>
            </a:r>
          </a:p>
          <a:p>
            <a:r>
              <a:rPr lang="en-US" b="1" dirty="0"/>
              <a:t>Final SRA – D 8.1.1.</a:t>
            </a:r>
          </a:p>
        </p:txBody>
      </p:sp>
      <p:sp>
        <p:nvSpPr>
          <p:cNvPr id="7" name="Rectangle 6">
            <a:extLst>
              <a:ext uri="{FF2B5EF4-FFF2-40B4-BE49-F238E27FC236}">
                <a16:creationId xmlns:a16="http://schemas.microsoft.com/office/drawing/2014/main" id="{B8640E65-2627-4DDE-B235-E255DB23A415}"/>
              </a:ext>
            </a:extLst>
          </p:cNvPr>
          <p:cNvSpPr/>
          <p:nvPr/>
        </p:nvSpPr>
        <p:spPr>
          <a:xfrm>
            <a:off x="271412" y="2039711"/>
            <a:ext cx="2319980" cy="784830"/>
          </a:xfrm>
          <a:prstGeom prst="rect">
            <a:avLst/>
          </a:prstGeom>
        </p:spPr>
        <p:txBody>
          <a:bodyPr wrap="square">
            <a:spAutoFit/>
          </a:bodyPr>
          <a:lstStyle/>
          <a:p>
            <a:r>
              <a:rPr lang="en-US" sz="900" b="1" dirty="0"/>
              <a:t>Basic Research and New Knowledge</a:t>
            </a:r>
          </a:p>
          <a:p>
            <a:pPr marL="171450" indent="-171450">
              <a:buAutoNum type="arabicPeriod"/>
            </a:pPr>
            <a:r>
              <a:rPr lang="en-US" sz="900" dirty="0">
                <a:solidFill>
                  <a:srgbClr val="FF0000"/>
                </a:solidFill>
              </a:rPr>
              <a:t>Ecosystem Function –     Biodiversity- Complexity and Connectivity</a:t>
            </a:r>
            <a:r>
              <a:rPr lang="en-US" sz="900" dirty="0"/>
              <a:t>; </a:t>
            </a:r>
          </a:p>
          <a:p>
            <a:pPr marL="171450" indent="-171450">
              <a:buAutoNum type="arabicPeriod"/>
            </a:pPr>
            <a:r>
              <a:rPr lang="en-US" sz="900" dirty="0"/>
              <a:t>Coping with Uncertainty and Change –the impacts    of global climate change.</a:t>
            </a:r>
          </a:p>
        </p:txBody>
      </p:sp>
      <p:sp>
        <p:nvSpPr>
          <p:cNvPr id="8" name="Rectangle 7">
            <a:extLst>
              <a:ext uri="{FF2B5EF4-FFF2-40B4-BE49-F238E27FC236}">
                <a16:creationId xmlns:a16="http://schemas.microsoft.com/office/drawing/2014/main" id="{058996AD-0F1A-42BF-8B0E-93B35C3D3801}"/>
              </a:ext>
            </a:extLst>
          </p:cNvPr>
          <p:cNvSpPr/>
          <p:nvPr/>
        </p:nvSpPr>
        <p:spPr>
          <a:xfrm>
            <a:off x="271412" y="2867319"/>
            <a:ext cx="2276179" cy="2308324"/>
          </a:xfrm>
          <a:prstGeom prst="rect">
            <a:avLst/>
          </a:prstGeom>
        </p:spPr>
        <p:txBody>
          <a:bodyPr wrap="square">
            <a:spAutoFit/>
          </a:bodyPr>
          <a:lstStyle/>
          <a:p>
            <a:r>
              <a:rPr lang="en-US" sz="900" b="1" dirty="0"/>
              <a:t>Applied Research - Science supporting Society and Economy</a:t>
            </a:r>
            <a:r>
              <a:rPr lang="en-US" sz="900" dirty="0"/>
              <a:t>: </a:t>
            </a:r>
          </a:p>
          <a:p>
            <a:pPr marL="171450" indent="-171450">
              <a:buAutoNum type="arabicPeriod" startAt="3"/>
            </a:pPr>
            <a:r>
              <a:rPr lang="en-US" sz="900" dirty="0"/>
              <a:t>Protecting the Marine Environment – Implementing    the MSFD; </a:t>
            </a:r>
          </a:p>
          <a:p>
            <a:pPr marL="171450" indent="-171450">
              <a:buAutoNum type="arabicPeriod" startAt="4"/>
            </a:pPr>
            <a:r>
              <a:rPr lang="en-US" sz="900" dirty="0"/>
              <a:t>Marine Renewable Energy - Powering Europe; </a:t>
            </a:r>
          </a:p>
          <a:p>
            <a:pPr marL="171450" indent="-171450">
              <a:buAutoNum type="arabicPeriod" startAt="5"/>
            </a:pPr>
            <a:r>
              <a:rPr lang="en-US" sz="900" dirty="0"/>
              <a:t>The Greening of Maritime Transport - Safety,    Surveillance and Logistics; </a:t>
            </a:r>
          </a:p>
          <a:p>
            <a:pPr marL="171450" indent="-171450">
              <a:buAutoNum type="arabicPeriod" startAt="5"/>
            </a:pPr>
            <a:r>
              <a:rPr lang="en-US" sz="900" dirty="0">
                <a:solidFill>
                  <a:srgbClr val="FF0000"/>
                </a:solidFill>
              </a:rPr>
              <a:t>Reclaiming Our Ocean Heritage - Marine/Maritime    Leisure and Tourism; </a:t>
            </a:r>
          </a:p>
          <a:p>
            <a:pPr marL="171450" indent="-171450">
              <a:buAutoNum type="arabicPeriod" startAt="5"/>
            </a:pPr>
            <a:r>
              <a:rPr lang="en-US" sz="900" dirty="0"/>
              <a:t>The Marine (Blue) </a:t>
            </a:r>
            <a:r>
              <a:rPr lang="en-US" sz="900" dirty="0" err="1"/>
              <a:t>Bioeconomy</a:t>
            </a:r>
            <a:r>
              <a:rPr lang="en-US" sz="900" dirty="0"/>
              <a:t>: Fisheries,    Aquaculture, Seafood; </a:t>
            </a:r>
          </a:p>
          <a:p>
            <a:pPr marL="171450" indent="-171450">
              <a:buAutoNum type="arabicPeriod" startAt="5"/>
            </a:pPr>
            <a:r>
              <a:rPr lang="en-US" sz="900" dirty="0">
                <a:solidFill>
                  <a:srgbClr val="FF0000"/>
                </a:solidFill>
              </a:rPr>
              <a:t>Harvesting the oceans non-living resources:    Sustainable mineral, oil and gas extraction from    coastal and offshore areas.</a:t>
            </a:r>
          </a:p>
        </p:txBody>
      </p:sp>
      <p:sp>
        <p:nvSpPr>
          <p:cNvPr id="9" name="Rectangle 8">
            <a:extLst>
              <a:ext uri="{FF2B5EF4-FFF2-40B4-BE49-F238E27FC236}">
                <a16:creationId xmlns:a16="http://schemas.microsoft.com/office/drawing/2014/main" id="{9491AE2F-EC85-4647-91A4-1F36EA3318BA}"/>
              </a:ext>
            </a:extLst>
          </p:cNvPr>
          <p:cNvSpPr/>
          <p:nvPr/>
        </p:nvSpPr>
        <p:spPr>
          <a:xfrm>
            <a:off x="309377" y="5137586"/>
            <a:ext cx="2156447" cy="1200329"/>
          </a:xfrm>
          <a:prstGeom prst="rect">
            <a:avLst/>
          </a:prstGeom>
        </p:spPr>
        <p:txBody>
          <a:bodyPr wrap="square">
            <a:spAutoFit/>
          </a:bodyPr>
          <a:lstStyle/>
          <a:p>
            <a:r>
              <a:rPr lang="en-US" sz="900" b="1" dirty="0"/>
              <a:t>Critical Supports/Infrastructure needs: </a:t>
            </a:r>
          </a:p>
          <a:p>
            <a:pPr marL="171450" indent="-171450">
              <a:buAutoNum type="arabicPeriod" startAt="9"/>
            </a:pPr>
            <a:r>
              <a:rPr lang="en-US" sz="900" dirty="0"/>
              <a:t>A European Atlantic Ocean Observing and    Forecasting Capability (including seabed mapping); </a:t>
            </a:r>
          </a:p>
          <a:p>
            <a:pPr marL="171450" indent="-171450">
              <a:buAutoNum type="arabicPeriod" startAt="10"/>
            </a:pPr>
            <a:r>
              <a:rPr lang="en-US" sz="900" dirty="0">
                <a:solidFill>
                  <a:srgbClr val="FF0000"/>
                </a:solidFill>
              </a:rPr>
              <a:t>An Atlantic Marine Socio-Economic Assessment    Capability and Database; </a:t>
            </a:r>
          </a:p>
          <a:p>
            <a:r>
              <a:rPr lang="en-US" sz="900" dirty="0"/>
              <a:t>11.   A European Atlantic Marine Science and Technology    Foresight Platform.</a:t>
            </a:r>
          </a:p>
        </p:txBody>
      </p:sp>
      <p:sp>
        <p:nvSpPr>
          <p:cNvPr id="11" name="Rectangle 10">
            <a:extLst>
              <a:ext uri="{FF2B5EF4-FFF2-40B4-BE49-F238E27FC236}">
                <a16:creationId xmlns:a16="http://schemas.microsoft.com/office/drawing/2014/main" id="{EB989144-F4F6-44DB-B312-B450A54776D4}"/>
              </a:ext>
            </a:extLst>
          </p:cNvPr>
          <p:cNvSpPr/>
          <p:nvPr/>
        </p:nvSpPr>
        <p:spPr>
          <a:xfrm>
            <a:off x="5440124" y="2039711"/>
            <a:ext cx="2615267" cy="1338828"/>
          </a:xfrm>
          <a:prstGeom prst="rect">
            <a:avLst/>
          </a:prstGeom>
        </p:spPr>
        <p:txBody>
          <a:bodyPr wrap="square">
            <a:spAutoFit/>
          </a:bodyPr>
          <a:lstStyle/>
          <a:p>
            <a:r>
              <a:rPr lang="en-US" sz="900" b="1" dirty="0"/>
              <a:t>Key enabling knowledge for the Mediterranean</a:t>
            </a:r>
          </a:p>
          <a:p>
            <a:pPr marL="171450" indent="-171450">
              <a:buFont typeface="+mj-lt"/>
              <a:buAutoNum type="arabicPeriod"/>
            </a:pPr>
            <a:r>
              <a:rPr lang="en-US" sz="900" dirty="0">
                <a:solidFill>
                  <a:srgbClr val="FF0000"/>
                </a:solidFill>
              </a:rPr>
              <a:t>Mediterranean Sea ecosystems: services,  resources, vulnerability and resilience to natural  and anthropogenic pressures </a:t>
            </a:r>
          </a:p>
          <a:p>
            <a:pPr marL="171450" indent="-171450">
              <a:buFont typeface="+mj-lt"/>
              <a:buAutoNum type="arabicPeriod"/>
            </a:pPr>
            <a:r>
              <a:rPr lang="en-US" sz="900" dirty="0"/>
              <a:t>Mediterranean Sea dynamics: developing services in the field of sustainable adaptation to climate change and plans for mitigation </a:t>
            </a:r>
          </a:p>
          <a:p>
            <a:pPr marL="171450" indent="-171450">
              <a:buFont typeface="+mj-lt"/>
              <a:buAutoNum type="arabicPeriod"/>
            </a:pPr>
            <a:r>
              <a:rPr lang="en-US" sz="900" dirty="0"/>
              <a:t>Hazards and the protection of coastal areas  in the Mediterranean</a:t>
            </a:r>
          </a:p>
        </p:txBody>
      </p:sp>
      <p:sp>
        <p:nvSpPr>
          <p:cNvPr id="12" name="Rectangle 11">
            <a:extLst>
              <a:ext uri="{FF2B5EF4-FFF2-40B4-BE49-F238E27FC236}">
                <a16:creationId xmlns:a16="http://schemas.microsoft.com/office/drawing/2014/main" id="{628EFD35-B493-4337-B209-DF29D4DAC273}"/>
              </a:ext>
            </a:extLst>
          </p:cNvPr>
          <p:cNvSpPr/>
          <p:nvPr/>
        </p:nvSpPr>
        <p:spPr>
          <a:xfrm>
            <a:off x="5440124" y="3455566"/>
            <a:ext cx="2997129" cy="1338828"/>
          </a:xfrm>
          <a:prstGeom prst="rect">
            <a:avLst/>
          </a:prstGeom>
        </p:spPr>
        <p:txBody>
          <a:bodyPr wrap="square">
            <a:spAutoFit/>
          </a:bodyPr>
          <a:lstStyle/>
          <a:p>
            <a:r>
              <a:rPr lang="en-US" sz="900" b="1" dirty="0"/>
              <a:t>Key sectoral enablers in the Mediterranean</a:t>
            </a:r>
            <a:r>
              <a:rPr lang="en-US" sz="900" dirty="0"/>
              <a:t>	</a:t>
            </a:r>
          </a:p>
          <a:p>
            <a:pPr marL="171450" indent="-171450">
              <a:buFont typeface="+mj-lt"/>
              <a:buAutoNum type="arabicPeriod"/>
            </a:pPr>
            <a:r>
              <a:rPr lang="en-US" sz="900" dirty="0">
                <a:solidFill>
                  <a:srgbClr val="FF0000"/>
                </a:solidFill>
              </a:rPr>
              <a:t>Innovative businesses based on marine bio-resources  in the Mediterranean </a:t>
            </a:r>
          </a:p>
          <a:p>
            <a:pPr marL="171450" indent="-171450">
              <a:buFont typeface="+mj-lt"/>
              <a:buAutoNum type="arabicPeriod"/>
            </a:pPr>
            <a:r>
              <a:rPr lang="en-US" sz="900" dirty="0"/>
              <a:t>Ecosystem-based management of Mediterranean aquaculture and fisheries </a:t>
            </a:r>
          </a:p>
          <a:p>
            <a:pPr marL="171450" indent="-171450">
              <a:buFont typeface="+mj-lt"/>
              <a:buAutoNum type="arabicPeriod"/>
            </a:pPr>
            <a:r>
              <a:rPr lang="en-US" sz="900" dirty="0">
                <a:solidFill>
                  <a:srgbClr val="FF0000"/>
                </a:solidFill>
              </a:rPr>
              <a:t>Sustainable tourism in the Mediterranean </a:t>
            </a:r>
          </a:p>
          <a:p>
            <a:pPr marL="171450" indent="-171450">
              <a:buFont typeface="+mj-lt"/>
              <a:buAutoNum type="arabicPeriod"/>
            </a:pPr>
            <a:r>
              <a:rPr lang="en-US" sz="900" dirty="0"/>
              <a:t>Maritime clusters in the Mediterranean</a:t>
            </a:r>
          </a:p>
          <a:p>
            <a:pPr marL="171450" indent="-171450">
              <a:buFont typeface="+mj-lt"/>
              <a:buAutoNum type="arabicPeriod"/>
            </a:pPr>
            <a:r>
              <a:rPr lang="en-US" sz="900" dirty="0"/>
              <a:t>Maritime Spatial Planning and Integrated  Coastal Zone Management in the Mediterranean </a:t>
            </a:r>
          </a:p>
        </p:txBody>
      </p:sp>
      <p:sp>
        <p:nvSpPr>
          <p:cNvPr id="13" name="Rectangle 12">
            <a:extLst>
              <a:ext uri="{FF2B5EF4-FFF2-40B4-BE49-F238E27FC236}">
                <a16:creationId xmlns:a16="http://schemas.microsoft.com/office/drawing/2014/main" id="{3CD92763-53BD-4B0A-9D58-F4AE7807339C}"/>
              </a:ext>
            </a:extLst>
          </p:cNvPr>
          <p:cNvSpPr/>
          <p:nvPr/>
        </p:nvSpPr>
        <p:spPr>
          <a:xfrm>
            <a:off x="5440124" y="4939427"/>
            <a:ext cx="3074564" cy="1477328"/>
          </a:xfrm>
          <a:prstGeom prst="rect">
            <a:avLst/>
          </a:prstGeom>
        </p:spPr>
        <p:txBody>
          <a:bodyPr wrap="square">
            <a:spAutoFit/>
          </a:bodyPr>
          <a:lstStyle/>
          <a:p>
            <a:r>
              <a:rPr lang="en-US" sz="900" b="1" dirty="0"/>
              <a:t>Enabling technology and capacity creation for the Mediterranean Innovative human potential and infrastructure required </a:t>
            </a:r>
          </a:p>
          <a:p>
            <a:pPr marL="171450" indent="-171450">
              <a:buFont typeface="+mj-lt"/>
              <a:buAutoNum type="arabicPeriod"/>
            </a:pPr>
            <a:r>
              <a:rPr lang="en-US" sz="900" dirty="0">
                <a:solidFill>
                  <a:srgbClr val="FF0000"/>
                </a:solidFill>
              </a:rPr>
              <a:t>Smart, greener maritime transport and facilities  in the Mediterranean  </a:t>
            </a:r>
          </a:p>
          <a:p>
            <a:pPr marL="171450" indent="-171450">
              <a:buFont typeface="+mj-lt"/>
              <a:buAutoNum type="arabicPeriod"/>
            </a:pPr>
            <a:r>
              <a:rPr lang="en-US" sz="900" dirty="0"/>
              <a:t>Observing systems and operational oceanography capacities in the Mediterranean </a:t>
            </a:r>
          </a:p>
          <a:p>
            <a:pPr marL="171450" indent="-171450">
              <a:buFont typeface="+mj-lt"/>
              <a:buAutoNum type="arabicPeriod"/>
            </a:pPr>
            <a:r>
              <a:rPr lang="en-US" sz="900" dirty="0"/>
              <a:t>Multi-purpose offshore platforms in the Mediterranean </a:t>
            </a:r>
          </a:p>
          <a:p>
            <a:pPr marL="171450" indent="-171450">
              <a:buFont typeface="+mj-lt"/>
              <a:buAutoNum type="arabicPeriod"/>
            </a:pPr>
            <a:r>
              <a:rPr lang="en-US" sz="900" dirty="0"/>
              <a:t>Marine and coastal cultural heritage in the Mediterranean: discovering, protecting and valuing</a:t>
            </a:r>
          </a:p>
        </p:txBody>
      </p:sp>
      <p:sp>
        <p:nvSpPr>
          <p:cNvPr id="14" name="Rectangle 13">
            <a:extLst>
              <a:ext uri="{FF2B5EF4-FFF2-40B4-BE49-F238E27FC236}">
                <a16:creationId xmlns:a16="http://schemas.microsoft.com/office/drawing/2014/main" id="{0EFB000E-D6D8-4F66-87F3-DA72FBCAE6E5}"/>
              </a:ext>
            </a:extLst>
          </p:cNvPr>
          <p:cNvSpPr/>
          <p:nvPr/>
        </p:nvSpPr>
        <p:spPr>
          <a:xfrm>
            <a:off x="2702098" y="2126956"/>
            <a:ext cx="2319980" cy="1338828"/>
          </a:xfrm>
          <a:prstGeom prst="rect">
            <a:avLst/>
          </a:prstGeom>
        </p:spPr>
        <p:txBody>
          <a:bodyPr wrap="square">
            <a:spAutoFit/>
          </a:bodyPr>
          <a:lstStyle/>
          <a:p>
            <a:r>
              <a:rPr lang="en-US" sz="900" b="1" dirty="0"/>
              <a:t>Basic Research and New Knowledge</a:t>
            </a:r>
          </a:p>
          <a:p>
            <a:pPr marL="171450" indent="-171450">
              <a:buAutoNum type="arabicPeriod"/>
            </a:pPr>
            <a:r>
              <a:rPr lang="en-US" sz="900" dirty="0"/>
              <a:t> Geological structure and dynamics of the Black Sea Basin</a:t>
            </a:r>
          </a:p>
          <a:p>
            <a:pPr marL="171450" indent="-171450">
              <a:buAutoNum type="arabicPeriod"/>
            </a:pPr>
            <a:r>
              <a:rPr lang="en-US" sz="900" dirty="0"/>
              <a:t>Physical climate, hydrological cycle, ventilation and inter‐basin coupling </a:t>
            </a:r>
          </a:p>
          <a:p>
            <a:pPr marL="171450" indent="-171450">
              <a:buAutoNum type="arabicPeriod"/>
            </a:pPr>
            <a:r>
              <a:rPr lang="en-US" sz="900" dirty="0"/>
              <a:t>Climatic variability, ocean acidification</a:t>
            </a:r>
          </a:p>
          <a:p>
            <a:pPr marL="171450" indent="-171450">
              <a:buAutoNum type="arabicPeriod"/>
            </a:pPr>
            <a:r>
              <a:rPr lang="en-US" sz="900" dirty="0"/>
              <a:t>Biodiversity, invasive species</a:t>
            </a:r>
          </a:p>
          <a:p>
            <a:pPr marL="171450" indent="-171450">
              <a:buAutoNum type="arabicPeriod"/>
            </a:pPr>
            <a:r>
              <a:rPr lang="en-US" sz="900" dirty="0" err="1"/>
              <a:t>Euthropication</a:t>
            </a:r>
            <a:r>
              <a:rPr lang="en-US" sz="900" dirty="0"/>
              <a:t>, good ecosystem health</a:t>
            </a:r>
          </a:p>
          <a:p>
            <a:pPr marL="171450" indent="-171450">
              <a:buAutoNum type="arabicPeriod"/>
            </a:pPr>
            <a:r>
              <a:rPr lang="en-US" sz="900" dirty="0"/>
              <a:t>Deep sea research</a:t>
            </a:r>
          </a:p>
        </p:txBody>
      </p:sp>
      <p:sp>
        <p:nvSpPr>
          <p:cNvPr id="15" name="Rectangle 14">
            <a:extLst>
              <a:ext uri="{FF2B5EF4-FFF2-40B4-BE49-F238E27FC236}">
                <a16:creationId xmlns:a16="http://schemas.microsoft.com/office/drawing/2014/main" id="{8CB01497-6114-491E-B3C8-A5D4B4FB6C32}"/>
              </a:ext>
            </a:extLst>
          </p:cNvPr>
          <p:cNvSpPr/>
          <p:nvPr/>
        </p:nvSpPr>
        <p:spPr>
          <a:xfrm>
            <a:off x="2795230" y="3481739"/>
            <a:ext cx="2029087" cy="1615827"/>
          </a:xfrm>
          <a:prstGeom prst="rect">
            <a:avLst/>
          </a:prstGeom>
        </p:spPr>
        <p:txBody>
          <a:bodyPr wrap="square">
            <a:spAutoFit/>
          </a:bodyPr>
          <a:lstStyle/>
          <a:p>
            <a:r>
              <a:rPr lang="en-US" sz="900" b="1" dirty="0"/>
              <a:t>Applied Research - Science supporting Society and Economy</a:t>
            </a:r>
            <a:r>
              <a:rPr lang="en-US" sz="900" dirty="0"/>
              <a:t>:</a:t>
            </a:r>
          </a:p>
          <a:p>
            <a:pPr marL="171450" indent="-171450">
              <a:buFont typeface="+mj-lt"/>
              <a:buAutoNum type="arabicPeriod"/>
            </a:pPr>
            <a:r>
              <a:rPr lang="en-US" sz="900" dirty="0"/>
              <a:t>Renewable energy, mineral resources, communication projects</a:t>
            </a:r>
          </a:p>
          <a:p>
            <a:pPr marL="171450" indent="-171450">
              <a:buFont typeface="+mj-lt"/>
              <a:buAutoNum type="arabicPeriod"/>
            </a:pPr>
            <a:r>
              <a:rPr lang="en-US" sz="900" dirty="0"/>
              <a:t>Maritime Transport</a:t>
            </a:r>
          </a:p>
          <a:p>
            <a:pPr marL="171450" indent="-171450">
              <a:buFont typeface="+mj-lt"/>
              <a:buAutoNum type="arabicPeriod"/>
            </a:pPr>
            <a:r>
              <a:rPr lang="en-US" sz="900" dirty="0"/>
              <a:t>Sustainable fisheries and aquaculture</a:t>
            </a:r>
          </a:p>
          <a:p>
            <a:pPr marL="171450" indent="-171450">
              <a:buFont typeface="+mj-lt"/>
              <a:buAutoNum type="arabicPeriod"/>
            </a:pPr>
            <a:r>
              <a:rPr lang="en-US" sz="900" dirty="0"/>
              <a:t>Marine biotechnology</a:t>
            </a:r>
          </a:p>
          <a:p>
            <a:pPr marL="171450" indent="-171450">
              <a:buFont typeface="+mj-lt"/>
              <a:buAutoNum type="arabicPeriod"/>
            </a:pPr>
            <a:r>
              <a:rPr lang="en-US" sz="900" dirty="0"/>
              <a:t>Natural hazards</a:t>
            </a:r>
          </a:p>
          <a:p>
            <a:pPr marL="171450" indent="-171450">
              <a:buFont typeface="+mj-lt"/>
              <a:buAutoNum type="arabicPeriod"/>
            </a:pPr>
            <a:r>
              <a:rPr lang="en-US" sz="900" dirty="0"/>
              <a:t>Socio-economic research</a:t>
            </a:r>
          </a:p>
          <a:p>
            <a:pPr marL="171450" indent="-171450">
              <a:buFont typeface="+mj-lt"/>
              <a:buAutoNum type="arabicPeriod"/>
            </a:pPr>
            <a:r>
              <a:rPr lang="en-US" sz="900" dirty="0"/>
              <a:t>MSP, MPA, ICZM</a:t>
            </a:r>
          </a:p>
        </p:txBody>
      </p:sp>
      <p:sp>
        <p:nvSpPr>
          <p:cNvPr id="16" name="Rectangle 15">
            <a:extLst>
              <a:ext uri="{FF2B5EF4-FFF2-40B4-BE49-F238E27FC236}">
                <a16:creationId xmlns:a16="http://schemas.microsoft.com/office/drawing/2014/main" id="{D6BAA4EC-79A8-47E4-8F58-28151B2AEEC9}"/>
              </a:ext>
            </a:extLst>
          </p:cNvPr>
          <p:cNvSpPr/>
          <p:nvPr/>
        </p:nvSpPr>
        <p:spPr>
          <a:xfrm>
            <a:off x="2855767" y="5152559"/>
            <a:ext cx="2029087" cy="923330"/>
          </a:xfrm>
          <a:prstGeom prst="rect">
            <a:avLst/>
          </a:prstGeom>
        </p:spPr>
        <p:txBody>
          <a:bodyPr wrap="square">
            <a:spAutoFit/>
          </a:bodyPr>
          <a:lstStyle/>
          <a:p>
            <a:r>
              <a:rPr lang="en-US" sz="900" b="1" dirty="0"/>
              <a:t>Critical Supports/Infrastructure needs: </a:t>
            </a:r>
          </a:p>
          <a:p>
            <a:pPr marL="171450" indent="-171450">
              <a:buFont typeface="+mj-lt"/>
              <a:buAutoNum type="arabicPeriod"/>
            </a:pPr>
            <a:r>
              <a:rPr lang="en-US" sz="900" dirty="0"/>
              <a:t>Tools for policy implementation</a:t>
            </a:r>
          </a:p>
          <a:p>
            <a:pPr marL="171450" indent="-171450">
              <a:buFont typeface="+mj-lt"/>
              <a:buAutoNum type="arabicPeriod"/>
            </a:pPr>
            <a:r>
              <a:rPr lang="en-US" sz="900" dirty="0"/>
              <a:t>Observation and forecasting systems</a:t>
            </a:r>
          </a:p>
          <a:p>
            <a:pPr marL="171450" indent="-171450">
              <a:buFont typeface="+mj-lt"/>
              <a:buAutoNum type="arabicPeriod"/>
            </a:pPr>
            <a:r>
              <a:rPr lang="en-US" sz="900" dirty="0"/>
              <a:t>Marine research infrastructure</a:t>
            </a:r>
          </a:p>
          <a:p>
            <a:pPr marL="171450" indent="-171450">
              <a:buFont typeface="+mj-lt"/>
              <a:buAutoNum type="arabicPeriod"/>
            </a:pPr>
            <a:r>
              <a:rPr lang="en-US" sz="900" dirty="0"/>
              <a:t>Human capacity building</a:t>
            </a:r>
          </a:p>
        </p:txBody>
      </p:sp>
      <p:sp>
        <p:nvSpPr>
          <p:cNvPr id="2" name="TextBox 1">
            <a:extLst>
              <a:ext uri="{FF2B5EF4-FFF2-40B4-BE49-F238E27FC236}">
                <a16:creationId xmlns:a16="http://schemas.microsoft.com/office/drawing/2014/main" id="{EE97D3D5-15AE-4EA2-BD89-6D0CACEBFC93}"/>
              </a:ext>
            </a:extLst>
          </p:cNvPr>
          <p:cNvSpPr txBox="1"/>
          <p:nvPr/>
        </p:nvSpPr>
        <p:spPr>
          <a:xfrm flipH="1">
            <a:off x="3035363" y="6072457"/>
            <a:ext cx="1916990" cy="507831"/>
          </a:xfrm>
          <a:prstGeom prst="rect">
            <a:avLst/>
          </a:prstGeom>
          <a:noFill/>
        </p:spPr>
        <p:txBody>
          <a:bodyPr wrap="square" rtlCol="0">
            <a:spAutoFit/>
          </a:bodyPr>
          <a:lstStyle/>
          <a:p>
            <a:r>
              <a:rPr lang="en-US" sz="1350" b="1" dirty="0">
                <a:solidFill>
                  <a:srgbClr val="FF0000"/>
                </a:solidFill>
              </a:rPr>
              <a:t>RED TOPICS: LACKING IN PRESENT BS SRA</a:t>
            </a:r>
          </a:p>
        </p:txBody>
      </p:sp>
      <p:sp>
        <p:nvSpPr>
          <p:cNvPr id="17" name="TextBox 16">
            <a:extLst>
              <a:ext uri="{FF2B5EF4-FFF2-40B4-BE49-F238E27FC236}">
                <a16:creationId xmlns:a16="http://schemas.microsoft.com/office/drawing/2014/main" id="{0B5E0B04-376D-4151-9BA4-7089418EFE07}"/>
              </a:ext>
            </a:extLst>
          </p:cNvPr>
          <p:cNvSpPr txBox="1"/>
          <p:nvPr/>
        </p:nvSpPr>
        <p:spPr>
          <a:xfrm>
            <a:off x="235131" y="235132"/>
            <a:ext cx="6797054" cy="954107"/>
          </a:xfrm>
          <a:prstGeom prst="rect">
            <a:avLst/>
          </a:prstGeom>
          <a:noFill/>
        </p:spPr>
        <p:txBody>
          <a:bodyPr wrap="none" rtlCol="0">
            <a:spAutoFit/>
          </a:bodyPr>
          <a:lstStyle/>
          <a:p>
            <a:r>
              <a:rPr lang="en-US" sz="2800" dirty="0">
                <a:latin typeface="Arial" panose="020B0604020202020204" pitchFamily="34" charset="0"/>
                <a:ea typeface="MS Mincho" panose="02020609040205080304" pitchFamily="49" charset="-128"/>
                <a:cs typeface="Arial" panose="020B0604020202020204" pitchFamily="34" charset="0"/>
              </a:rPr>
              <a:t>2- What can be in </a:t>
            </a:r>
            <a:r>
              <a:rPr lang="en-US" sz="2800" b="1" dirty="0">
                <a:latin typeface="Arial" panose="020B0604020202020204" pitchFamily="34" charset="0"/>
                <a:ea typeface="MS Mincho" panose="02020609040205080304" pitchFamily="49" charset="-128"/>
                <a:cs typeface="Arial" panose="020B0604020202020204" pitchFamily="34" charset="0"/>
              </a:rPr>
              <a:t>common</a:t>
            </a:r>
            <a:r>
              <a:rPr lang="en-US" sz="2800" dirty="0">
                <a:latin typeface="Arial" panose="020B0604020202020204" pitchFamily="34" charset="0"/>
                <a:ea typeface="MS Mincho" panose="02020609040205080304" pitchFamily="49" charset="-128"/>
                <a:cs typeface="Arial" panose="020B0604020202020204" pitchFamily="34" charset="0"/>
              </a:rPr>
              <a:t> with the new </a:t>
            </a:r>
          </a:p>
          <a:p>
            <a:r>
              <a:rPr lang="en-US" sz="2800" dirty="0">
                <a:latin typeface="Arial" panose="020B0604020202020204" pitchFamily="34" charset="0"/>
                <a:ea typeface="MS Mincho" panose="02020609040205080304" pitchFamily="49" charset="-128"/>
                <a:cs typeface="Arial" panose="020B0604020202020204" pitchFamily="34" charset="0"/>
              </a:rPr>
              <a:t>Black Sea SRA and existing SRAs?</a:t>
            </a:r>
          </a:p>
        </p:txBody>
      </p:sp>
    </p:spTree>
    <p:extLst>
      <p:ext uri="{BB962C8B-B14F-4D97-AF65-F5344CB8AC3E}">
        <p14:creationId xmlns:p14="http://schemas.microsoft.com/office/powerpoint/2010/main" val="35196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AFC76-FE5D-416B-B54D-E2E86A744B30}"/>
              </a:ext>
            </a:extLst>
          </p:cNvPr>
          <p:cNvSpPr/>
          <p:nvPr/>
        </p:nvSpPr>
        <p:spPr>
          <a:xfrm>
            <a:off x="626164" y="1618856"/>
            <a:ext cx="7444409" cy="3416320"/>
          </a:xfrm>
          <a:prstGeom prst="rect">
            <a:avLst/>
          </a:prstGeom>
          <a:solidFill>
            <a:schemeClr val="accent1">
              <a:lumMod val="20000"/>
              <a:lumOff val="80000"/>
            </a:schemeClr>
          </a:solidFill>
        </p:spPr>
        <p:txBody>
          <a:bodyPr wrap="square">
            <a:spAutoFit/>
          </a:bodyPr>
          <a:lstStyle/>
          <a:p>
            <a:r>
              <a:rPr lang="en-US" sz="2400" dirty="0"/>
              <a:t>Major Challenges for the Black Sea:</a:t>
            </a:r>
          </a:p>
          <a:p>
            <a:r>
              <a:rPr lang="en-US" sz="2400" dirty="0"/>
              <a:t> </a:t>
            </a:r>
          </a:p>
          <a:p>
            <a:pPr marL="285750" indent="-285750">
              <a:buFont typeface="Arial" panose="020B0604020202020204" pitchFamily="34" charset="0"/>
              <a:buChar char="•"/>
            </a:pPr>
            <a:r>
              <a:rPr lang="en-US" sz="2400" dirty="0"/>
              <a:t>Need for more knowledge… but integrated and multidisciplinary</a:t>
            </a:r>
          </a:p>
          <a:p>
            <a:pPr marL="285750" indent="-285750">
              <a:buFont typeface="Arial" panose="020B0604020202020204" pitchFamily="34" charset="0"/>
              <a:buChar char="•"/>
            </a:pPr>
            <a:r>
              <a:rPr lang="en-US" sz="2400" dirty="0"/>
              <a:t>Applied science, but also integrated, holistic and towards blue economy. Developing solutions and products that will have to broad applications and decrease costs</a:t>
            </a:r>
          </a:p>
          <a:p>
            <a:pPr marL="285750" indent="-285750">
              <a:buFont typeface="Arial" panose="020B0604020202020204" pitchFamily="34" charset="0"/>
              <a:buChar char="•"/>
            </a:pPr>
            <a:r>
              <a:rPr lang="en-US" sz="2400" dirty="0"/>
              <a:t>Emphasis on technology and observing systems</a:t>
            </a:r>
          </a:p>
        </p:txBody>
      </p:sp>
      <p:sp>
        <p:nvSpPr>
          <p:cNvPr id="5" name="TextBox 4">
            <a:extLst>
              <a:ext uri="{FF2B5EF4-FFF2-40B4-BE49-F238E27FC236}">
                <a16:creationId xmlns:a16="http://schemas.microsoft.com/office/drawing/2014/main" id="{272193EC-3C64-4E69-B65F-71E7C5AE5209}"/>
              </a:ext>
            </a:extLst>
          </p:cNvPr>
          <p:cNvSpPr txBox="1"/>
          <p:nvPr/>
        </p:nvSpPr>
        <p:spPr>
          <a:xfrm>
            <a:off x="235131" y="235132"/>
            <a:ext cx="6797054" cy="954107"/>
          </a:xfrm>
          <a:prstGeom prst="rect">
            <a:avLst/>
          </a:prstGeom>
          <a:noFill/>
        </p:spPr>
        <p:txBody>
          <a:bodyPr wrap="none" rtlCol="0">
            <a:spAutoFit/>
          </a:bodyPr>
          <a:lstStyle/>
          <a:p>
            <a:r>
              <a:rPr lang="en-US" sz="2800" dirty="0">
                <a:latin typeface="Arial" panose="020B0604020202020204" pitchFamily="34" charset="0"/>
                <a:ea typeface="MS Mincho" panose="02020609040205080304" pitchFamily="49" charset="-128"/>
                <a:cs typeface="Arial" panose="020B0604020202020204" pitchFamily="34" charset="0"/>
              </a:rPr>
              <a:t>2- What can be in </a:t>
            </a:r>
            <a:r>
              <a:rPr lang="en-US" sz="2800" b="1" dirty="0">
                <a:latin typeface="Arial" panose="020B0604020202020204" pitchFamily="34" charset="0"/>
                <a:ea typeface="MS Mincho" panose="02020609040205080304" pitchFamily="49" charset="-128"/>
                <a:cs typeface="Arial" panose="020B0604020202020204" pitchFamily="34" charset="0"/>
              </a:rPr>
              <a:t>common</a:t>
            </a:r>
            <a:r>
              <a:rPr lang="en-US" sz="2800" dirty="0">
                <a:latin typeface="Arial" panose="020B0604020202020204" pitchFamily="34" charset="0"/>
                <a:ea typeface="MS Mincho" panose="02020609040205080304" pitchFamily="49" charset="-128"/>
                <a:cs typeface="Arial" panose="020B0604020202020204" pitchFamily="34" charset="0"/>
              </a:rPr>
              <a:t> with the new </a:t>
            </a:r>
          </a:p>
          <a:p>
            <a:r>
              <a:rPr lang="en-US" sz="2800" dirty="0">
                <a:latin typeface="Arial" panose="020B0604020202020204" pitchFamily="34" charset="0"/>
                <a:ea typeface="MS Mincho" panose="02020609040205080304" pitchFamily="49" charset="-128"/>
                <a:cs typeface="Arial" panose="020B0604020202020204" pitchFamily="34" charset="0"/>
              </a:rPr>
              <a:t>Black Sea SRA and existing SRAs?</a:t>
            </a:r>
          </a:p>
        </p:txBody>
      </p:sp>
    </p:spTree>
    <p:extLst>
      <p:ext uri="{BB962C8B-B14F-4D97-AF65-F5344CB8AC3E}">
        <p14:creationId xmlns:p14="http://schemas.microsoft.com/office/powerpoint/2010/main" val="286303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447036" y="400182"/>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795528" y="1435597"/>
            <a:ext cx="2653290" cy="313932"/>
          </a:xfrm>
          <a:prstGeom prst="rect">
            <a:avLst/>
          </a:prstGeom>
        </p:spPr>
        <p:txBody>
          <a:bodyPr vert="horz" lIns="91440" tIns="45720" rIns="91440" bIns="45720" rtlCol="0" anchor="ctr">
            <a:noAutofit/>
          </a:bodyPr>
          <a:lstStyle/>
          <a:p>
            <a:pPr defTabSz="914400">
              <a:lnSpc>
                <a:spcPct val="90000"/>
              </a:lnSpc>
              <a:spcBef>
                <a:spcPct val="0"/>
              </a:spcBef>
            </a:pPr>
            <a:r>
              <a:rPr lang="tr-TR" b="1" dirty="0" err="1">
                <a:latin typeface="Arial" panose="020B0604020202020204" pitchFamily="34" charset="0"/>
                <a:ea typeface="Britannic Bold" charset="0"/>
                <a:cs typeface="Arial" panose="020B0604020202020204" pitchFamily="34" charset="0"/>
              </a:rPr>
              <a:t>Turkey</a:t>
            </a:r>
            <a:r>
              <a:rPr lang="tr-TR" b="1" dirty="0">
                <a:latin typeface="Arial" panose="020B0604020202020204" pitchFamily="34" charset="0"/>
                <a:ea typeface="Britannic Bold" charset="0"/>
                <a:cs typeface="Arial" panose="020B0604020202020204" pitchFamily="34" charset="0"/>
              </a:rPr>
              <a:t>; 79 </a:t>
            </a:r>
            <a:r>
              <a:rPr lang="tr-TR" b="1" dirty="0" err="1">
                <a:latin typeface="Arial" panose="020B0604020202020204" pitchFamily="34" charset="0"/>
                <a:ea typeface="Britannic Bold" charset="0"/>
                <a:cs typeface="Arial" panose="020B0604020202020204" pitchFamily="34" charset="0"/>
              </a:rPr>
              <a:t>Projects</a:t>
            </a:r>
            <a:r>
              <a:rPr lang="tr-TR" b="1" dirty="0">
                <a:latin typeface="Arial" panose="020B0604020202020204" pitchFamily="34" charset="0"/>
                <a:ea typeface="Britannic Bold" charset="0"/>
                <a:cs typeface="Arial" panose="020B0604020202020204" pitchFamily="34" charset="0"/>
              </a:rPr>
              <a:t> </a:t>
            </a:r>
            <a:endParaRPr lang="en-GB" b="1" dirty="0">
              <a:latin typeface="Arial" panose="020B0604020202020204" pitchFamily="34" charset="0"/>
              <a:ea typeface="Britannic Bold" charset="0"/>
              <a:cs typeface="Arial" panose="020B0604020202020204" pitchFamily="34" charset="0"/>
            </a:endParaRPr>
          </a:p>
        </p:txBody>
      </p:sp>
      <p:sp>
        <p:nvSpPr>
          <p:cNvPr id="8" name="Title 1"/>
          <p:cNvSpPr txBox="1">
            <a:spLocks/>
          </p:cNvSpPr>
          <p:nvPr/>
        </p:nvSpPr>
        <p:spPr>
          <a:xfrm>
            <a:off x="795528" y="69435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err="1">
                <a:latin typeface="Arial" panose="020B0604020202020204" pitchFamily="34" charset="0"/>
                <a:ea typeface="Britannic Bold" charset="0"/>
                <a:cs typeface="Arial" panose="020B0604020202020204" pitchFamily="34" charset="0"/>
              </a:rPr>
              <a:t>The</a:t>
            </a:r>
            <a:r>
              <a:rPr lang="tr-TR" sz="3200" b="1" dirty="0">
                <a:latin typeface="Arial" panose="020B0604020202020204" pitchFamily="34" charset="0"/>
                <a:ea typeface="Britannic Bold" charset="0"/>
                <a:cs typeface="Arial" panose="020B0604020202020204" pitchFamily="34" charset="0"/>
              </a:rPr>
              <a:t> </a:t>
            </a:r>
            <a:r>
              <a:rPr lang="tr-TR" sz="3200" b="1" dirty="0" err="1">
                <a:latin typeface="Arial" panose="020B0604020202020204" pitchFamily="34" charset="0"/>
                <a:ea typeface="Britannic Bold" charset="0"/>
                <a:cs typeface="Arial" panose="020B0604020202020204" pitchFamily="34" charset="0"/>
              </a:rPr>
              <a:t>matrix</a:t>
            </a:r>
            <a:r>
              <a:rPr lang="tr-TR" sz="3200" b="1" dirty="0">
                <a:latin typeface="Arial" panose="020B0604020202020204" pitchFamily="34" charset="0"/>
                <a:ea typeface="Britannic Bold" charset="0"/>
                <a:cs typeface="Arial" panose="020B0604020202020204" pitchFamily="34" charset="0"/>
              </a:rPr>
              <a:t> of </a:t>
            </a:r>
            <a:r>
              <a:rPr lang="tr-TR" sz="3200" b="1" dirty="0" err="1">
                <a:latin typeface="Arial" panose="020B0604020202020204" pitchFamily="34" charset="0"/>
                <a:ea typeface="Britannic Bold" charset="0"/>
                <a:cs typeface="Arial" panose="020B0604020202020204" pitchFamily="34" charset="0"/>
              </a:rPr>
              <a:t>marine</a:t>
            </a:r>
            <a:r>
              <a:rPr lang="tr-TR" sz="3200" b="1" dirty="0">
                <a:latin typeface="Arial" panose="020B0604020202020204" pitchFamily="34" charset="0"/>
                <a:ea typeface="Britannic Bold" charset="0"/>
                <a:cs typeface="Arial" panose="020B0604020202020204" pitchFamily="34" charset="0"/>
              </a:rPr>
              <a:t> </a:t>
            </a:r>
            <a:r>
              <a:rPr lang="tr-TR" sz="3200" b="1" dirty="0" err="1">
                <a:latin typeface="Arial" panose="020B0604020202020204" pitchFamily="34" charset="0"/>
                <a:ea typeface="Britannic Bold" charset="0"/>
                <a:cs typeface="Arial" panose="020B0604020202020204" pitchFamily="34" charset="0"/>
              </a:rPr>
              <a:t>research</a:t>
            </a:r>
            <a:r>
              <a:rPr lang="tr-TR" sz="3200" b="1" dirty="0">
                <a:latin typeface="Arial" panose="020B0604020202020204" pitchFamily="34" charset="0"/>
                <a:ea typeface="Britannic Bold" charset="0"/>
                <a:cs typeface="Arial" panose="020B0604020202020204" pitchFamily="34" charset="0"/>
              </a:rPr>
              <a:t> </a:t>
            </a:r>
            <a:r>
              <a:rPr lang="tr-TR" sz="3200" b="1" dirty="0" err="1">
                <a:latin typeface="Arial" panose="020B0604020202020204" pitchFamily="34" charset="0"/>
                <a:ea typeface="Britannic Bold" charset="0"/>
                <a:cs typeface="Arial" panose="020B0604020202020204" pitchFamily="34" charset="0"/>
              </a:rPr>
              <a:t>projects</a:t>
            </a:r>
            <a:endParaRPr lang="en-GB" sz="3200" b="1" dirty="0">
              <a:latin typeface="Arial" panose="020B0604020202020204" pitchFamily="34" charset="0"/>
              <a:ea typeface="Britannic Bold" charset="0"/>
              <a:cs typeface="Arial" panose="020B0604020202020204" pitchFamily="34" charset="0"/>
            </a:endParaRPr>
          </a:p>
        </p:txBody>
      </p:sp>
      <p:sp>
        <p:nvSpPr>
          <p:cNvPr id="11" name="Rectangle 9"/>
          <p:cNvSpPr/>
          <p:nvPr/>
        </p:nvSpPr>
        <p:spPr>
          <a:xfrm>
            <a:off x="877824" y="1792654"/>
            <a:ext cx="5748936" cy="313932"/>
          </a:xfrm>
          <a:prstGeom prst="rect">
            <a:avLst/>
          </a:prstGeom>
        </p:spPr>
        <p:txBody>
          <a:bodyPr vert="horz" lIns="91440" tIns="45720" rIns="91440" bIns="45720" rtlCol="0" anchor="ctr">
            <a:normAutofit/>
          </a:bodyPr>
          <a:lstStyle/>
          <a:p>
            <a:pPr defTabSz="914400">
              <a:lnSpc>
                <a:spcPct val="90000"/>
              </a:lnSpc>
              <a:spcBef>
                <a:spcPct val="0"/>
              </a:spcBef>
            </a:pP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distribution</a:t>
            </a:r>
            <a:r>
              <a:rPr lang="tr-TR" sz="1600" b="1" dirty="0">
                <a:latin typeface="Arial" panose="020B0604020202020204" pitchFamily="34" charset="0"/>
                <a:ea typeface="Britannic Bold" charset="0"/>
                <a:cs typeface="Arial" panose="020B0604020202020204" pitchFamily="34" charset="0"/>
              </a:rPr>
              <a:t> of </a:t>
            </a:r>
            <a:r>
              <a:rPr lang="tr-TR" sz="1600" b="1" dirty="0" err="1">
                <a:latin typeface="Arial" panose="020B0604020202020204" pitchFamily="34" charset="0"/>
                <a:ea typeface="Britannic Bold" charset="0"/>
                <a:cs typeface="Arial" panose="020B0604020202020204" pitchFamily="34" charset="0"/>
              </a:rPr>
              <a:t>projects</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according</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to</a:t>
            </a:r>
            <a:r>
              <a:rPr lang="tr-TR" sz="1600" b="1" dirty="0">
                <a:latin typeface="Arial" panose="020B0604020202020204" pitchFamily="34" charset="0"/>
                <a:ea typeface="Britannic Bold" charset="0"/>
                <a:cs typeface="Arial" panose="020B0604020202020204" pitchFamily="34" charset="0"/>
              </a:rPr>
              <a:t> main R&amp;I </a:t>
            </a:r>
            <a:r>
              <a:rPr lang="tr-TR" sz="1600" b="1" dirty="0" err="1">
                <a:latin typeface="Arial" panose="020B0604020202020204" pitchFamily="34" charset="0"/>
                <a:ea typeface="Britannic Bold" charset="0"/>
                <a:cs typeface="Arial" panose="020B0604020202020204" pitchFamily="34" charset="0"/>
              </a:rPr>
              <a:t>areas</a:t>
            </a:r>
            <a:endParaRPr lang="en-GB" sz="1600" b="1" dirty="0">
              <a:latin typeface="Arial" panose="020B0604020202020204" pitchFamily="34" charset="0"/>
              <a:ea typeface="Britannic Bold"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425043349"/>
              </p:ext>
            </p:extLst>
          </p:nvPr>
        </p:nvGraphicFramePr>
        <p:xfrm>
          <a:off x="559955" y="2306677"/>
          <a:ext cx="8165805" cy="4264244"/>
        </p:xfrm>
        <a:graphic>
          <a:graphicData uri="http://schemas.openxmlformats.org/drawingml/2006/chart">
            <c:chart xmlns:c="http://schemas.openxmlformats.org/drawingml/2006/chart" xmlns:r="http://schemas.openxmlformats.org/officeDocument/2006/relationships" r:id="rId2"/>
          </a:graphicData>
        </a:graphic>
      </p:graphicFrame>
      <p:sp>
        <p:nvSpPr>
          <p:cNvPr id="13" name="Oval 12"/>
          <p:cNvSpPr/>
          <p:nvPr/>
        </p:nvSpPr>
        <p:spPr>
          <a:xfrm>
            <a:off x="679570" y="2443108"/>
            <a:ext cx="7926574" cy="698893"/>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Tree>
    <p:extLst>
      <p:ext uri="{BB962C8B-B14F-4D97-AF65-F5344CB8AC3E}">
        <p14:creationId xmlns:p14="http://schemas.microsoft.com/office/powerpoint/2010/main" val="426664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AFC76-FE5D-416B-B54D-E2E86A744B30}"/>
              </a:ext>
            </a:extLst>
          </p:cNvPr>
          <p:cNvSpPr/>
          <p:nvPr/>
        </p:nvSpPr>
        <p:spPr>
          <a:xfrm>
            <a:off x="626164" y="1618856"/>
            <a:ext cx="7444409" cy="4893647"/>
          </a:xfrm>
          <a:prstGeom prst="rect">
            <a:avLst/>
          </a:prstGeom>
          <a:solidFill>
            <a:schemeClr val="accent1">
              <a:lumMod val="20000"/>
              <a:lumOff val="80000"/>
            </a:schemeClr>
          </a:solidFill>
        </p:spPr>
        <p:txBody>
          <a:bodyPr wrap="square">
            <a:spAutoFit/>
          </a:bodyPr>
          <a:lstStyle/>
          <a:p>
            <a:r>
              <a:rPr lang="en-US" sz="2400" dirty="0"/>
              <a:t>Differentiation to ‘fundamental research’ pillar:</a:t>
            </a:r>
          </a:p>
          <a:p>
            <a:endParaRPr lang="en-US" sz="2400" dirty="0"/>
          </a:p>
          <a:p>
            <a:pPr marL="342900" indent="-342900">
              <a:buFont typeface="Arial" panose="020B0604020202020204" pitchFamily="34" charset="0"/>
              <a:buChar char="•"/>
            </a:pPr>
            <a:r>
              <a:rPr lang="en-US" sz="2400" dirty="0"/>
              <a:t>To be based on gaps/opportunities analyses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Specific topics to be addressed: fisheries and aquaculture,   </a:t>
            </a:r>
            <a:r>
              <a:rPr lang="en-US" sz="2400" dirty="0" err="1"/>
              <a:t>multistressors</a:t>
            </a:r>
            <a:r>
              <a:rPr lang="en-US" sz="2400" dirty="0"/>
              <a:t>, hypoxia, microbe-to-fish ecosystem models as prediction tools, litter and microplastics, vulnerable seafloor ecosystems in the context of deep-sea resource extraction, basin interconnections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Form/foster scientific excellence centers, ‘pockets of excellence’ </a:t>
            </a:r>
          </a:p>
        </p:txBody>
      </p:sp>
      <p:sp>
        <p:nvSpPr>
          <p:cNvPr id="5" name="TextBox 4">
            <a:extLst>
              <a:ext uri="{FF2B5EF4-FFF2-40B4-BE49-F238E27FC236}">
                <a16:creationId xmlns:a16="http://schemas.microsoft.com/office/drawing/2014/main" id="{272193EC-3C64-4E69-B65F-71E7C5AE5209}"/>
              </a:ext>
            </a:extLst>
          </p:cNvPr>
          <p:cNvSpPr txBox="1"/>
          <p:nvPr/>
        </p:nvSpPr>
        <p:spPr>
          <a:xfrm>
            <a:off x="235131" y="235132"/>
            <a:ext cx="8116324" cy="954107"/>
          </a:xfrm>
          <a:prstGeom prst="rect">
            <a:avLst/>
          </a:prstGeom>
          <a:noFill/>
        </p:spPr>
        <p:txBody>
          <a:bodyPr wrap="none" rtlCol="0">
            <a:spAutoFit/>
          </a:bodyPr>
          <a:lstStyle/>
          <a:p>
            <a:r>
              <a:rPr lang="en-US" sz="2800" dirty="0">
                <a:latin typeface="Arial" panose="020B0604020202020204" pitchFamily="34" charset="0"/>
                <a:ea typeface="MS Mincho" panose="02020609040205080304" pitchFamily="49" charset="-128"/>
                <a:cs typeface="Arial" panose="020B0604020202020204" pitchFamily="34" charset="0"/>
              </a:rPr>
              <a:t>3- What will be the </a:t>
            </a:r>
            <a:r>
              <a:rPr lang="en-US" sz="2800" b="1" dirty="0">
                <a:latin typeface="Arial" panose="020B0604020202020204" pitchFamily="34" charset="0"/>
                <a:ea typeface="MS Mincho" panose="02020609040205080304" pitchFamily="49" charset="-128"/>
                <a:cs typeface="Arial" panose="020B0604020202020204" pitchFamily="34" charset="0"/>
              </a:rPr>
              <a:t>differentiation</a:t>
            </a:r>
            <a:r>
              <a:rPr lang="en-US" sz="2800" dirty="0">
                <a:latin typeface="Arial" panose="020B0604020202020204" pitchFamily="34" charset="0"/>
                <a:ea typeface="MS Mincho" panose="02020609040205080304" pitchFamily="49" charset="-128"/>
                <a:cs typeface="Arial" panose="020B0604020202020204" pitchFamily="34" charset="0"/>
              </a:rPr>
              <a:t> strategy of the </a:t>
            </a:r>
          </a:p>
          <a:p>
            <a:r>
              <a:rPr lang="en-US" sz="2800" dirty="0">
                <a:latin typeface="Arial" panose="020B0604020202020204" pitchFamily="34" charset="0"/>
                <a:ea typeface="MS Mincho" panose="02020609040205080304" pitchFamily="49" charset="-128"/>
                <a:cs typeface="Arial" panose="020B0604020202020204" pitchFamily="34" charset="0"/>
              </a:rPr>
              <a:t>Black Sea R&amp;I SRA</a:t>
            </a:r>
          </a:p>
        </p:txBody>
      </p:sp>
    </p:spTree>
    <p:extLst>
      <p:ext uri="{BB962C8B-B14F-4D97-AF65-F5344CB8AC3E}">
        <p14:creationId xmlns:p14="http://schemas.microsoft.com/office/powerpoint/2010/main" val="38154656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AFC76-FE5D-416B-B54D-E2E86A744B30}"/>
              </a:ext>
            </a:extLst>
          </p:cNvPr>
          <p:cNvSpPr/>
          <p:nvPr/>
        </p:nvSpPr>
        <p:spPr>
          <a:xfrm>
            <a:off x="626164" y="1618856"/>
            <a:ext cx="8040758" cy="4524315"/>
          </a:xfrm>
          <a:prstGeom prst="rect">
            <a:avLst/>
          </a:prstGeom>
          <a:solidFill>
            <a:schemeClr val="accent1">
              <a:lumMod val="20000"/>
              <a:lumOff val="80000"/>
            </a:schemeClr>
          </a:solidFill>
        </p:spPr>
        <p:txBody>
          <a:bodyPr wrap="square">
            <a:spAutoFit/>
          </a:bodyPr>
          <a:lstStyle/>
          <a:p>
            <a:r>
              <a:rPr lang="en-US" sz="2400" dirty="0"/>
              <a:t>Differentiation to ‘applied research for blue economy’ pillar</a:t>
            </a:r>
          </a:p>
          <a:p>
            <a:endParaRPr lang="en-US" sz="2400" dirty="0"/>
          </a:p>
          <a:p>
            <a:pPr marL="342900" indent="-342900">
              <a:buFont typeface="Arial" panose="020B0604020202020204" pitchFamily="34" charset="0"/>
              <a:buChar char="•"/>
            </a:pPr>
            <a:r>
              <a:rPr lang="en-US" sz="2400" dirty="0"/>
              <a:t>Need also to emphasize institution/capacity building but not only research capacity. Strong need to build a ‘blue economy sectors’. Engage also more non-marine science academic and research community (economists)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Regional ‘clusters’ where close partnership between private sector, public local governance and </a:t>
            </a:r>
            <a:r>
              <a:rPr lang="en-US" sz="2400" dirty="0" err="1"/>
              <a:t>and</a:t>
            </a:r>
            <a:r>
              <a:rPr lang="en-US" sz="2400" dirty="0"/>
              <a:t> research institutions</a:t>
            </a:r>
          </a:p>
          <a:p>
            <a:endParaRPr lang="en-US" sz="2400" dirty="0"/>
          </a:p>
          <a:p>
            <a:pPr marL="342900" indent="-342900">
              <a:buFont typeface="Arial" panose="020B0604020202020204" pitchFamily="34" charset="0"/>
              <a:buChar char="•"/>
            </a:pPr>
            <a:r>
              <a:rPr lang="en-US" sz="2400" dirty="0"/>
              <a:t>METU-IMS is currently embarking to start one, but already a slow and cumbersome process. </a:t>
            </a:r>
          </a:p>
        </p:txBody>
      </p:sp>
      <p:sp>
        <p:nvSpPr>
          <p:cNvPr id="5" name="TextBox 4">
            <a:extLst>
              <a:ext uri="{FF2B5EF4-FFF2-40B4-BE49-F238E27FC236}">
                <a16:creationId xmlns:a16="http://schemas.microsoft.com/office/drawing/2014/main" id="{272193EC-3C64-4E69-B65F-71E7C5AE5209}"/>
              </a:ext>
            </a:extLst>
          </p:cNvPr>
          <p:cNvSpPr txBox="1"/>
          <p:nvPr/>
        </p:nvSpPr>
        <p:spPr>
          <a:xfrm>
            <a:off x="235131" y="235132"/>
            <a:ext cx="8116324" cy="954107"/>
          </a:xfrm>
          <a:prstGeom prst="rect">
            <a:avLst/>
          </a:prstGeom>
          <a:noFill/>
        </p:spPr>
        <p:txBody>
          <a:bodyPr wrap="none" rtlCol="0">
            <a:spAutoFit/>
          </a:bodyPr>
          <a:lstStyle/>
          <a:p>
            <a:r>
              <a:rPr lang="en-US" sz="2800" dirty="0">
                <a:latin typeface="Arial" panose="020B0604020202020204" pitchFamily="34" charset="0"/>
                <a:ea typeface="MS Mincho" panose="02020609040205080304" pitchFamily="49" charset="-128"/>
                <a:cs typeface="Arial" panose="020B0604020202020204" pitchFamily="34" charset="0"/>
              </a:rPr>
              <a:t>3- What will be the </a:t>
            </a:r>
            <a:r>
              <a:rPr lang="en-US" sz="2800" b="1" dirty="0">
                <a:latin typeface="Arial" panose="020B0604020202020204" pitchFamily="34" charset="0"/>
                <a:ea typeface="MS Mincho" panose="02020609040205080304" pitchFamily="49" charset="-128"/>
                <a:cs typeface="Arial" panose="020B0604020202020204" pitchFamily="34" charset="0"/>
              </a:rPr>
              <a:t>differentiation</a:t>
            </a:r>
            <a:r>
              <a:rPr lang="en-US" sz="2800" dirty="0">
                <a:latin typeface="Arial" panose="020B0604020202020204" pitchFamily="34" charset="0"/>
                <a:ea typeface="MS Mincho" panose="02020609040205080304" pitchFamily="49" charset="-128"/>
                <a:cs typeface="Arial" panose="020B0604020202020204" pitchFamily="34" charset="0"/>
              </a:rPr>
              <a:t> strategy of the </a:t>
            </a:r>
          </a:p>
          <a:p>
            <a:r>
              <a:rPr lang="en-US" sz="2800" dirty="0">
                <a:latin typeface="Arial" panose="020B0604020202020204" pitchFamily="34" charset="0"/>
                <a:ea typeface="MS Mincho" panose="02020609040205080304" pitchFamily="49" charset="-128"/>
                <a:cs typeface="Arial" panose="020B0604020202020204" pitchFamily="34" charset="0"/>
              </a:rPr>
              <a:t>Black Sea R&amp;I SRA</a:t>
            </a:r>
          </a:p>
        </p:txBody>
      </p:sp>
    </p:spTree>
    <p:extLst>
      <p:ext uri="{BB962C8B-B14F-4D97-AF65-F5344CB8AC3E}">
        <p14:creationId xmlns:p14="http://schemas.microsoft.com/office/powerpoint/2010/main" val="39278553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624437" y="-87549"/>
            <a:ext cx="8787538" cy="702078"/>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tr-TR" sz="1600" b="1" dirty="0">
              <a:solidFill>
                <a:srgbClr val="0070C0"/>
              </a:solidFill>
              <a:latin typeface="+mn-lt"/>
            </a:endParaRPr>
          </a:p>
          <a:p>
            <a:pPr algn="ctr"/>
            <a:endParaRPr lang="tr-TR" sz="1600" b="1" dirty="0">
              <a:solidFill>
                <a:srgbClr val="0070C0"/>
              </a:solidFill>
              <a:latin typeface="+mn-lt"/>
            </a:endParaRPr>
          </a:p>
          <a:p>
            <a:pPr algn="ctr"/>
            <a:endParaRPr lang="tr-TR" sz="1600" b="1" dirty="0">
              <a:solidFill>
                <a:srgbClr val="0070C0"/>
              </a:solidFill>
              <a:latin typeface="+mn-lt"/>
            </a:endParaRPr>
          </a:p>
          <a:p>
            <a:r>
              <a:rPr lang="en-US" sz="1600" dirty="0"/>
              <a:t>	</a:t>
            </a:r>
          </a:p>
          <a:p>
            <a:pPr algn="ctr"/>
            <a:endParaRPr lang="tr-TR" sz="1600" b="1" dirty="0">
              <a:solidFill>
                <a:srgbClr val="0070C0"/>
              </a:solidFill>
              <a:latin typeface="+mn-lt"/>
            </a:endParaRPr>
          </a:p>
          <a:p>
            <a:r>
              <a:rPr lang="tr-TR" sz="1600" b="1" dirty="0">
                <a:solidFill>
                  <a:srgbClr val="0070C0"/>
                </a:solidFill>
                <a:latin typeface="+mn-lt"/>
              </a:rPr>
              <a:t>New </a:t>
            </a:r>
            <a:r>
              <a:rPr lang="tr-TR" sz="1600" b="1" dirty="0" err="1">
                <a:solidFill>
                  <a:srgbClr val="0070C0"/>
                </a:solidFill>
                <a:latin typeface="+mn-lt"/>
              </a:rPr>
              <a:t>Regional</a:t>
            </a:r>
            <a:r>
              <a:rPr lang="tr-TR" sz="1600" b="1" dirty="0">
                <a:solidFill>
                  <a:srgbClr val="0070C0"/>
                </a:solidFill>
                <a:latin typeface="+mn-lt"/>
              </a:rPr>
              <a:t> </a:t>
            </a:r>
            <a:r>
              <a:rPr lang="tr-TR" sz="1600" b="1" dirty="0" err="1">
                <a:solidFill>
                  <a:srgbClr val="0070C0"/>
                </a:solidFill>
                <a:latin typeface="+mn-lt"/>
              </a:rPr>
              <a:t>Vision</a:t>
            </a:r>
            <a:r>
              <a:rPr lang="tr-TR" sz="1600" b="1" dirty="0">
                <a:solidFill>
                  <a:srgbClr val="0070C0"/>
                </a:solidFill>
                <a:latin typeface="+mn-lt"/>
              </a:rPr>
              <a:t> </a:t>
            </a:r>
            <a:r>
              <a:rPr lang="tr-TR" sz="1600" b="1" dirty="0" err="1">
                <a:solidFill>
                  <a:srgbClr val="0070C0"/>
                </a:solidFill>
                <a:latin typeface="+mn-lt"/>
              </a:rPr>
              <a:t>for</a:t>
            </a:r>
            <a:r>
              <a:rPr lang="tr-TR" sz="1600" b="1" dirty="0">
                <a:solidFill>
                  <a:srgbClr val="0070C0"/>
                </a:solidFill>
                <a:latin typeface="+mn-lt"/>
              </a:rPr>
              <a:t> </a:t>
            </a:r>
            <a:r>
              <a:rPr lang="tr-TR" sz="1600" b="1" dirty="0" err="1">
                <a:solidFill>
                  <a:srgbClr val="0070C0"/>
                </a:solidFill>
                <a:latin typeface="+mn-lt"/>
              </a:rPr>
              <a:t>the</a:t>
            </a:r>
            <a:r>
              <a:rPr lang="tr-TR" sz="1600" b="1" dirty="0">
                <a:solidFill>
                  <a:srgbClr val="0070C0"/>
                </a:solidFill>
                <a:latin typeface="+mn-lt"/>
              </a:rPr>
              <a:t> </a:t>
            </a:r>
            <a:r>
              <a:rPr lang="tr-TR" sz="1600" b="1" dirty="0" err="1">
                <a:solidFill>
                  <a:srgbClr val="0070C0"/>
                </a:solidFill>
                <a:latin typeface="+mn-lt"/>
              </a:rPr>
              <a:t>Mediterrenenan</a:t>
            </a:r>
            <a:r>
              <a:rPr lang="tr-TR" sz="1600" b="1" dirty="0">
                <a:solidFill>
                  <a:srgbClr val="0070C0"/>
                </a:solidFill>
                <a:latin typeface="+mn-lt"/>
              </a:rPr>
              <a:t> </a:t>
            </a:r>
            <a:r>
              <a:rPr lang="tr-TR" sz="1600" b="1" dirty="0" err="1">
                <a:solidFill>
                  <a:srgbClr val="0070C0"/>
                </a:solidFill>
                <a:latin typeface="+mn-lt"/>
              </a:rPr>
              <a:t>and</a:t>
            </a:r>
            <a:r>
              <a:rPr lang="tr-TR" sz="1600" b="1" dirty="0">
                <a:solidFill>
                  <a:srgbClr val="0070C0"/>
                </a:solidFill>
                <a:latin typeface="+mn-lt"/>
              </a:rPr>
              <a:t> </a:t>
            </a:r>
            <a:r>
              <a:rPr lang="tr-TR" sz="1600" b="1" dirty="0" err="1">
                <a:solidFill>
                  <a:srgbClr val="0070C0"/>
                </a:solidFill>
                <a:latin typeface="+mn-lt"/>
              </a:rPr>
              <a:t>the</a:t>
            </a:r>
            <a:r>
              <a:rPr lang="tr-TR" sz="1600" b="1" dirty="0">
                <a:solidFill>
                  <a:srgbClr val="0070C0"/>
                </a:solidFill>
                <a:latin typeface="+mn-lt"/>
              </a:rPr>
              <a:t> Black </a:t>
            </a:r>
            <a:r>
              <a:rPr lang="tr-TR" sz="1600" b="1" dirty="0" err="1">
                <a:solidFill>
                  <a:srgbClr val="0070C0"/>
                </a:solidFill>
                <a:latin typeface="+mn-lt"/>
              </a:rPr>
              <a:t>sea</a:t>
            </a:r>
            <a:endParaRPr lang="tr-TR" sz="1600" b="1" dirty="0">
              <a:solidFill>
                <a:srgbClr val="0070C0"/>
              </a:solidFill>
              <a:latin typeface="+mn-lt"/>
            </a:endParaRPr>
          </a:p>
          <a:p>
            <a:endParaRPr lang="tr-TR" sz="1600" b="1" dirty="0">
              <a:solidFill>
                <a:srgbClr val="0070C0"/>
              </a:solidFill>
              <a:latin typeface="+mn-lt"/>
            </a:endParaRPr>
          </a:p>
          <a:p>
            <a:r>
              <a:rPr lang="tr-TR" sz="1600" b="1" dirty="0">
                <a:solidFill>
                  <a:srgbClr val="0070C0"/>
                </a:solidFill>
                <a:latin typeface="+mn-lt"/>
              </a:rPr>
              <a:t>Development of </a:t>
            </a:r>
            <a:r>
              <a:rPr lang="tr-TR" sz="1600" b="1" dirty="0" err="1">
                <a:solidFill>
                  <a:srgbClr val="0070C0"/>
                </a:solidFill>
                <a:latin typeface="+mn-lt"/>
              </a:rPr>
              <a:t>products</a:t>
            </a:r>
            <a:r>
              <a:rPr lang="tr-TR" sz="1600" b="1" dirty="0">
                <a:solidFill>
                  <a:srgbClr val="0070C0"/>
                </a:solidFill>
                <a:latin typeface="+mn-lt"/>
              </a:rPr>
              <a:t> </a:t>
            </a:r>
            <a:r>
              <a:rPr lang="tr-TR" sz="1600" b="1" dirty="0" err="1">
                <a:solidFill>
                  <a:srgbClr val="0070C0"/>
                </a:solidFill>
                <a:latin typeface="+mn-lt"/>
              </a:rPr>
              <a:t>with</a:t>
            </a:r>
            <a:r>
              <a:rPr lang="tr-TR" sz="1600" b="1" dirty="0">
                <a:solidFill>
                  <a:srgbClr val="0070C0"/>
                </a:solidFill>
                <a:latin typeface="+mn-lt"/>
              </a:rPr>
              <a:t> </a:t>
            </a:r>
            <a:r>
              <a:rPr lang="tr-TR" sz="1600" b="1" dirty="0" err="1">
                <a:solidFill>
                  <a:srgbClr val="0070C0"/>
                </a:solidFill>
                <a:latin typeface="+mn-lt"/>
              </a:rPr>
              <a:t>high</a:t>
            </a:r>
            <a:r>
              <a:rPr lang="tr-TR" sz="1600" b="1" dirty="0">
                <a:solidFill>
                  <a:srgbClr val="0070C0"/>
                </a:solidFill>
                <a:latin typeface="+mn-lt"/>
              </a:rPr>
              <a:t> </a:t>
            </a:r>
            <a:r>
              <a:rPr lang="tr-TR" sz="1600" b="1" dirty="0" err="1">
                <a:solidFill>
                  <a:srgbClr val="0070C0"/>
                </a:solidFill>
                <a:latin typeface="+mn-lt"/>
              </a:rPr>
              <a:t>economic</a:t>
            </a:r>
            <a:r>
              <a:rPr lang="tr-TR" sz="1600" b="1" dirty="0">
                <a:solidFill>
                  <a:srgbClr val="0070C0"/>
                </a:solidFill>
                <a:latin typeface="+mn-lt"/>
              </a:rPr>
              <a:t> (</a:t>
            </a:r>
            <a:r>
              <a:rPr lang="tr-TR" sz="1600" b="1" dirty="0" err="1">
                <a:solidFill>
                  <a:srgbClr val="0070C0"/>
                </a:solidFill>
                <a:latin typeface="+mn-lt"/>
              </a:rPr>
              <a:t>along</a:t>
            </a:r>
            <a:r>
              <a:rPr lang="tr-TR" sz="1600" b="1" dirty="0">
                <a:solidFill>
                  <a:srgbClr val="0070C0"/>
                </a:solidFill>
                <a:latin typeface="+mn-lt"/>
              </a:rPr>
              <a:t> </a:t>
            </a:r>
            <a:r>
              <a:rPr lang="tr-TR" sz="1600" b="1" dirty="0" err="1">
                <a:solidFill>
                  <a:srgbClr val="0070C0"/>
                </a:solidFill>
                <a:latin typeface="+mn-lt"/>
              </a:rPr>
              <a:t>the</a:t>
            </a:r>
            <a:r>
              <a:rPr lang="tr-TR" sz="1600" b="1" dirty="0">
                <a:solidFill>
                  <a:srgbClr val="0070C0"/>
                </a:solidFill>
                <a:latin typeface="+mn-lt"/>
              </a:rPr>
              <a:t> </a:t>
            </a:r>
            <a:r>
              <a:rPr lang="tr-TR" sz="1600" b="1" dirty="0" err="1">
                <a:solidFill>
                  <a:srgbClr val="0070C0"/>
                </a:solidFill>
                <a:latin typeface="+mn-lt"/>
              </a:rPr>
              <a:t>whole</a:t>
            </a:r>
            <a:r>
              <a:rPr lang="tr-TR" sz="1600" b="1" dirty="0">
                <a:solidFill>
                  <a:srgbClr val="0070C0"/>
                </a:solidFill>
                <a:latin typeface="+mn-lt"/>
              </a:rPr>
              <a:t> </a:t>
            </a:r>
            <a:r>
              <a:rPr lang="tr-TR" sz="1600" b="1" dirty="0" err="1">
                <a:solidFill>
                  <a:srgbClr val="0070C0"/>
                </a:solidFill>
                <a:latin typeface="+mn-lt"/>
              </a:rPr>
              <a:t>value</a:t>
            </a:r>
            <a:r>
              <a:rPr lang="tr-TR" sz="1600" b="1" dirty="0">
                <a:solidFill>
                  <a:srgbClr val="0070C0"/>
                </a:solidFill>
                <a:latin typeface="+mn-lt"/>
              </a:rPr>
              <a:t> </a:t>
            </a:r>
            <a:r>
              <a:rPr lang="tr-TR" sz="1600" b="1" dirty="0" err="1">
                <a:solidFill>
                  <a:srgbClr val="0070C0"/>
                </a:solidFill>
                <a:latin typeface="+mn-lt"/>
              </a:rPr>
              <a:t>chains</a:t>
            </a:r>
            <a:r>
              <a:rPr lang="tr-TR" sz="1600" b="1" dirty="0">
                <a:solidFill>
                  <a:srgbClr val="0070C0"/>
                </a:solidFill>
                <a:latin typeface="+mn-lt"/>
              </a:rPr>
              <a:t>) </a:t>
            </a:r>
            <a:r>
              <a:rPr lang="tr-TR" sz="1600" b="1" dirty="0" err="1">
                <a:solidFill>
                  <a:srgbClr val="0070C0"/>
                </a:solidFill>
                <a:latin typeface="+mn-lt"/>
              </a:rPr>
              <a:t>and</a:t>
            </a:r>
            <a:r>
              <a:rPr lang="tr-TR" sz="1600" b="1" dirty="0">
                <a:solidFill>
                  <a:srgbClr val="0070C0"/>
                </a:solidFill>
                <a:latin typeface="+mn-lt"/>
              </a:rPr>
              <a:t> </a:t>
            </a:r>
            <a:r>
              <a:rPr lang="tr-TR" sz="1600" b="1" dirty="0" err="1">
                <a:solidFill>
                  <a:srgbClr val="0070C0"/>
                </a:solidFill>
                <a:latin typeface="+mn-lt"/>
              </a:rPr>
              <a:t>by</a:t>
            </a:r>
            <a:r>
              <a:rPr lang="tr-TR" sz="1600" b="1" dirty="0">
                <a:solidFill>
                  <a:srgbClr val="0070C0"/>
                </a:solidFill>
                <a:latin typeface="+mn-lt"/>
              </a:rPr>
              <a:t> </a:t>
            </a:r>
          </a:p>
          <a:p>
            <a:r>
              <a:rPr lang="tr-TR" sz="1600" b="1" dirty="0" err="1">
                <a:solidFill>
                  <a:srgbClr val="0070C0"/>
                </a:solidFill>
                <a:latin typeface="+mn-lt"/>
              </a:rPr>
              <a:t>guaranteeing</a:t>
            </a:r>
            <a:r>
              <a:rPr lang="tr-TR" sz="1600" b="1" dirty="0">
                <a:solidFill>
                  <a:srgbClr val="0070C0"/>
                </a:solidFill>
                <a:latin typeface="+mn-lt"/>
              </a:rPr>
              <a:t> </a:t>
            </a:r>
            <a:r>
              <a:rPr lang="tr-TR" sz="1600" b="1" dirty="0" err="1">
                <a:solidFill>
                  <a:srgbClr val="0070C0"/>
                </a:solidFill>
                <a:latin typeface="+mn-lt"/>
              </a:rPr>
              <a:t>environmental</a:t>
            </a:r>
            <a:r>
              <a:rPr lang="tr-TR" sz="1600" b="1" dirty="0">
                <a:solidFill>
                  <a:srgbClr val="0070C0"/>
                </a:solidFill>
                <a:latin typeface="+mn-lt"/>
              </a:rPr>
              <a:t> </a:t>
            </a:r>
            <a:r>
              <a:rPr lang="tr-TR" sz="1600" b="1" dirty="0" err="1">
                <a:solidFill>
                  <a:srgbClr val="0070C0"/>
                </a:solidFill>
                <a:latin typeface="+mn-lt"/>
              </a:rPr>
              <a:t>benefits</a:t>
            </a:r>
            <a:r>
              <a:rPr lang="tr-TR" sz="1600" b="1" dirty="0">
                <a:solidFill>
                  <a:srgbClr val="0070C0"/>
                </a:solidFill>
                <a:latin typeface="+mn-lt"/>
              </a:rPr>
              <a:t> </a:t>
            </a:r>
          </a:p>
          <a:p>
            <a:pPr algn="ctr"/>
            <a:endParaRPr lang="en-US" sz="1600" b="1" dirty="0">
              <a:solidFill>
                <a:srgbClr val="0070C0"/>
              </a:solidFill>
              <a:latin typeface="+mn-lt"/>
            </a:endParaRPr>
          </a:p>
        </p:txBody>
      </p:sp>
      <p:pic>
        <p:nvPicPr>
          <p:cNvPr id="15" name="Picture 14"/>
          <p:cNvPicPr>
            <a:picLocks noChangeAspect="1"/>
          </p:cNvPicPr>
          <p:nvPr/>
        </p:nvPicPr>
        <p:blipFill>
          <a:blip r:embed="rId3"/>
          <a:stretch>
            <a:fillRect/>
          </a:stretch>
        </p:blipFill>
        <p:spPr>
          <a:xfrm>
            <a:off x="468794" y="1231502"/>
            <a:ext cx="7992074" cy="4852902"/>
          </a:xfrm>
          <a:prstGeom prst="rect">
            <a:avLst/>
          </a:prstGeom>
        </p:spPr>
      </p:pic>
    </p:spTree>
    <p:extLst>
      <p:ext uri="{BB962C8B-B14F-4D97-AF65-F5344CB8AC3E}">
        <p14:creationId xmlns:p14="http://schemas.microsoft.com/office/powerpoint/2010/main" val="20354536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AFC76-FE5D-416B-B54D-E2E86A744B30}"/>
              </a:ext>
            </a:extLst>
          </p:cNvPr>
          <p:cNvSpPr/>
          <p:nvPr/>
        </p:nvSpPr>
        <p:spPr>
          <a:xfrm>
            <a:off x="626164" y="1618856"/>
            <a:ext cx="8040758" cy="4524315"/>
          </a:xfrm>
          <a:prstGeom prst="rect">
            <a:avLst/>
          </a:prstGeom>
          <a:solidFill>
            <a:schemeClr val="accent1">
              <a:lumMod val="20000"/>
              <a:lumOff val="80000"/>
            </a:schemeClr>
          </a:solidFill>
        </p:spPr>
        <p:txBody>
          <a:bodyPr wrap="square">
            <a:spAutoFit/>
          </a:bodyPr>
          <a:lstStyle/>
          <a:p>
            <a:r>
              <a:rPr lang="en-US" sz="2400" dirty="0"/>
              <a:t>In the ‘critical infrastructure’ pillar:</a:t>
            </a:r>
          </a:p>
          <a:p>
            <a:endParaRPr lang="en-US" sz="2400" dirty="0"/>
          </a:p>
          <a:p>
            <a:r>
              <a:rPr lang="en-US" sz="2400" dirty="0"/>
              <a:t>See the Atlantic Observing System vision: Need a similar large scale infrastructure for Black Sea </a:t>
            </a:r>
          </a:p>
          <a:p>
            <a:endParaRPr lang="en-US" sz="2400" dirty="0"/>
          </a:p>
          <a:p>
            <a:r>
              <a:rPr lang="en-US" sz="2400" i="1" dirty="0"/>
              <a:t>‘…. a European Atlantic Ocean Observing and Predictive Capability, based on existing structures, platforms and mechanisms, to support the implementation of EU policies, reduce costs to industry, public authorities and research institutions, stimulate innovation and reduce uncertainty in our understanding of the </a:t>
            </a:r>
            <a:r>
              <a:rPr lang="en-US" sz="2400" i="1" dirty="0" err="1"/>
              <a:t>behaviour</a:t>
            </a:r>
            <a:r>
              <a:rPr lang="en-US" sz="2400" i="1" dirty="0"/>
              <a:t> of the Atlantic Ocean and the impacts of climate change…’</a:t>
            </a:r>
          </a:p>
        </p:txBody>
      </p:sp>
      <p:sp>
        <p:nvSpPr>
          <p:cNvPr id="5" name="TextBox 4">
            <a:extLst>
              <a:ext uri="{FF2B5EF4-FFF2-40B4-BE49-F238E27FC236}">
                <a16:creationId xmlns:a16="http://schemas.microsoft.com/office/drawing/2014/main" id="{272193EC-3C64-4E69-B65F-71E7C5AE5209}"/>
              </a:ext>
            </a:extLst>
          </p:cNvPr>
          <p:cNvSpPr txBox="1"/>
          <p:nvPr/>
        </p:nvSpPr>
        <p:spPr>
          <a:xfrm>
            <a:off x="235131" y="235132"/>
            <a:ext cx="8116324" cy="954107"/>
          </a:xfrm>
          <a:prstGeom prst="rect">
            <a:avLst/>
          </a:prstGeom>
          <a:noFill/>
        </p:spPr>
        <p:txBody>
          <a:bodyPr wrap="none" rtlCol="0">
            <a:spAutoFit/>
          </a:bodyPr>
          <a:lstStyle/>
          <a:p>
            <a:r>
              <a:rPr lang="en-US" sz="2800" dirty="0">
                <a:latin typeface="Arial" panose="020B0604020202020204" pitchFamily="34" charset="0"/>
                <a:ea typeface="MS Mincho" panose="02020609040205080304" pitchFamily="49" charset="-128"/>
                <a:cs typeface="Arial" panose="020B0604020202020204" pitchFamily="34" charset="0"/>
              </a:rPr>
              <a:t>3- What will be the </a:t>
            </a:r>
            <a:r>
              <a:rPr lang="en-US" sz="2800" b="1" dirty="0">
                <a:latin typeface="Arial" panose="020B0604020202020204" pitchFamily="34" charset="0"/>
                <a:ea typeface="MS Mincho" panose="02020609040205080304" pitchFamily="49" charset="-128"/>
                <a:cs typeface="Arial" panose="020B0604020202020204" pitchFamily="34" charset="0"/>
              </a:rPr>
              <a:t>differentiation</a:t>
            </a:r>
            <a:r>
              <a:rPr lang="en-US" sz="2800" dirty="0">
                <a:latin typeface="Arial" panose="020B0604020202020204" pitchFamily="34" charset="0"/>
                <a:ea typeface="MS Mincho" panose="02020609040205080304" pitchFamily="49" charset="-128"/>
                <a:cs typeface="Arial" panose="020B0604020202020204" pitchFamily="34" charset="0"/>
              </a:rPr>
              <a:t> strategy of the </a:t>
            </a:r>
          </a:p>
          <a:p>
            <a:r>
              <a:rPr lang="en-US" sz="2800" dirty="0">
                <a:latin typeface="Arial" panose="020B0604020202020204" pitchFamily="34" charset="0"/>
                <a:ea typeface="MS Mincho" panose="02020609040205080304" pitchFamily="49" charset="-128"/>
                <a:cs typeface="Arial" panose="020B0604020202020204" pitchFamily="34" charset="0"/>
              </a:rPr>
              <a:t>Black Sea R&amp;I SRA</a:t>
            </a:r>
          </a:p>
        </p:txBody>
      </p:sp>
    </p:spTree>
    <p:extLst>
      <p:ext uri="{BB962C8B-B14F-4D97-AF65-F5344CB8AC3E}">
        <p14:creationId xmlns:p14="http://schemas.microsoft.com/office/powerpoint/2010/main" val="38492132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AFC76-FE5D-416B-B54D-E2E86A744B30}"/>
              </a:ext>
            </a:extLst>
          </p:cNvPr>
          <p:cNvSpPr/>
          <p:nvPr/>
        </p:nvSpPr>
        <p:spPr>
          <a:xfrm>
            <a:off x="626164" y="1618856"/>
            <a:ext cx="8040758" cy="3046988"/>
          </a:xfrm>
          <a:prstGeom prst="rect">
            <a:avLst/>
          </a:prstGeom>
          <a:solidFill>
            <a:schemeClr val="accent1">
              <a:lumMod val="20000"/>
              <a:lumOff val="80000"/>
            </a:schemeClr>
          </a:solidFill>
        </p:spPr>
        <p:txBody>
          <a:bodyPr wrap="square">
            <a:spAutoFit/>
          </a:bodyPr>
          <a:lstStyle/>
          <a:p>
            <a:r>
              <a:rPr lang="en-US" sz="2400" dirty="0"/>
              <a:t>A preliminary proposition:</a:t>
            </a:r>
          </a:p>
          <a:p>
            <a:endParaRPr lang="en-US" sz="2400" dirty="0"/>
          </a:p>
          <a:p>
            <a:pPr marL="342900" indent="-342900">
              <a:buFont typeface="Arial" panose="020B0604020202020204" pitchFamily="34" charset="0"/>
              <a:buChar char="•"/>
            </a:pPr>
            <a:r>
              <a:rPr lang="en-US" sz="2400" dirty="0"/>
              <a:t>Adopt </a:t>
            </a:r>
            <a:r>
              <a:rPr lang="en-US" sz="2400" dirty="0" err="1"/>
              <a:t>BlueMed</a:t>
            </a:r>
            <a:r>
              <a:rPr lang="en-US" sz="2400" dirty="0"/>
              <a:t>/Atlantic ERA three-pillar strategic approach</a:t>
            </a:r>
          </a:p>
          <a:p>
            <a:endParaRPr lang="en-US" sz="2400" dirty="0"/>
          </a:p>
          <a:p>
            <a:pPr marL="342900" indent="-342900">
              <a:buFont typeface="Arial" panose="020B0604020202020204" pitchFamily="34" charset="0"/>
              <a:buChar char="•"/>
            </a:pPr>
            <a:r>
              <a:rPr lang="en-US" sz="2400" dirty="0"/>
              <a:t>But use differentiation strategy for Black Sea. Some aspects (land-sea, emphasis on management) maybe from BONUS.</a:t>
            </a:r>
          </a:p>
          <a:p>
            <a:endParaRPr lang="en-US" sz="2400" dirty="0"/>
          </a:p>
          <a:p>
            <a:pPr marL="342900" indent="-342900">
              <a:buFont typeface="Arial" panose="020B0604020202020204" pitchFamily="34" charset="0"/>
              <a:buChar char="•"/>
            </a:pPr>
            <a:r>
              <a:rPr lang="en-US" sz="2400" dirty="0"/>
              <a:t>Tailored for a BONUS-type implementation </a:t>
            </a:r>
          </a:p>
        </p:txBody>
      </p:sp>
      <p:sp>
        <p:nvSpPr>
          <p:cNvPr id="5" name="TextBox 4">
            <a:extLst>
              <a:ext uri="{FF2B5EF4-FFF2-40B4-BE49-F238E27FC236}">
                <a16:creationId xmlns:a16="http://schemas.microsoft.com/office/drawing/2014/main" id="{272193EC-3C64-4E69-B65F-71E7C5AE5209}"/>
              </a:ext>
            </a:extLst>
          </p:cNvPr>
          <p:cNvSpPr txBox="1"/>
          <p:nvPr/>
        </p:nvSpPr>
        <p:spPr>
          <a:xfrm>
            <a:off x="235131" y="235132"/>
            <a:ext cx="7279557" cy="954107"/>
          </a:xfrm>
          <a:prstGeom prst="rect">
            <a:avLst/>
          </a:prstGeom>
          <a:noFill/>
        </p:spPr>
        <p:txBody>
          <a:bodyPr wrap="none" rtlCol="0">
            <a:spAutoFit/>
          </a:bodyPr>
          <a:lstStyle/>
          <a:p>
            <a:r>
              <a:rPr lang="en-US" sz="2800" dirty="0">
                <a:latin typeface="Arial" panose="020B0604020202020204" pitchFamily="34" charset="0"/>
                <a:ea typeface="MS Mincho" panose="02020609040205080304" pitchFamily="49" charset="-128"/>
                <a:cs typeface="Arial" panose="020B0604020202020204" pitchFamily="34" charset="0"/>
              </a:rPr>
              <a:t>4- What will be the main strategic objectives </a:t>
            </a:r>
          </a:p>
          <a:p>
            <a:r>
              <a:rPr lang="en-US" sz="2800" dirty="0">
                <a:latin typeface="Arial" panose="020B0604020202020204" pitchFamily="34" charset="0"/>
                <a:ea typeface="MS Mincho" panose="02020609040205080304" pitchFamily="49" charset="-128"/>
                <a:cs typeface="Arial" panose="020B0604020202020204" pitchFamily="34" charset="0"/>
              </a:rPr>
              <a:t>or main pillars of the Black Sea SRA?</a:t>
            </a:r>
          </a:p>
        </p:txBody>
      </p:sp>
    </p:spTree>
    <p:extLst>
      <p:ext uri="{BB962C8B-B14F-4D97-AF65-F5344CB8AC3E}">
        <p14:creationId xmlns:p14="http://schemas.microsoft.com/office/powerpoint/2010/main" val="35215945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2193EC-3C64-4E69-B65F-71E7C5AE5209}"/>
              </a:ext>
            </a:extLst>
          </p:cNvPr>
          <p:cNvSpPr txBox="1"/>
          <p:nvPr/>
        </p:nvSpPr>
        <p:spPr>
          <a:xfrm>
            <a:off x="235131" y="235132"/>
            <a:ext cx="6859570" cy="1384995"/>
          </a:xfrm>
          <a:prstGeom prst="rect">
            <a:avLst/>
          </a:prstGeom>
          <a:noFill/>
        </p:spPr>
        <p:txBody>
          <a:bodyPr wrap="none" rtlCol="0">
            <a:spAutoFit/>
          </a:bodyPr>
          <a:lstStyle/>
          <a:p>
            <a:r>
              <a:rPr lang="en-US" sz="2800" dirty="0">
                <a:latin typeface="Arial" panose="020B0604020202020204" pitchFamily="34" charset="0"/>
                <a:ea typeface="MS Mincho" panose="02020609040205080304" pitchFamily="49" charset="-128"/>
                <a:cs typeface="Arial" panose="020B0604020202020204" pitchFamily="34" charset="0"/>
              </a:rPr>
              <a:t>What will be the main strategic objectives </a:t>
            </a:r>
          </a:p>
          <a:p>
            <a:r>
              <a:rPr lang="en-US" sz="2800" dirty="0">
                <a:latin typeface="Arial" panose="020B0604020202020204" pitchFamily="34" charset="0"/>
                <a:ea typeface="MS Mincho" panose="02020609040205080304" pitchFamily="49" charset="-128"/>
                <a:cs typeface="Arial" panose="020B0604020202020204" pitchFamily="34" charset="0"/>
              </a:rPr>
              <a:t>or main pillars of the Black Sea SRA?</a:t>
            </a:r>
          </a:p>
          <a:p>
            <a:r>
              <a:rPr lang="en-US" sz="2800" i="1" dirty="0">
                <a:solidFill>
                  <a:srgbClr val="FF0000"/>
                </a:solidFill>
                <a:latin typeface="Arial" panose="020B0604020202020204" pitchFamily="34" charset="0"/>
                <a:ea typeface="MS Mincho" panose="02020609040205080304" pitchFamily="49" charset="-128"/>
                <a:cs typeface="Arial" panose="020B0604020202020204" pitchFamily="34" charset="0"/>
              </a:rPr>
              <a:t>To be filled… </a:t>
            </a:r>
          </a:p>
        </p:txBody>
      </p:sp>
      <p:sp>
        <p:nvSpPr>
          <p:cNvPr id="4" name="Rectangle 3">
            <a:extLst>
              <a:ext uri="{FF2B5EF4-FFF2-40B4-BE49-F238E27FC236}">
                <a16:creationId xmlns:a16="http://schemas.microsoft.com/office/drawing/2014/main" id="{588FF270-23D6-4F77-AD08-4CE85F1D0806}"/>
              </a:ext>
            </a:extLst>
          </p:cNvPr>
          <p:cNvSpPr/>
          <p:nvPr/>
        </p:nvSpPr>
        <p:spPr>
          <a:xfrm>
            <a:off x="347871" y="1815656"/>
            <a:ext cx="2743200" cy="43220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6A7B2C-179E-40DB-B395-366E67CBF163}"/>
              </a:ext>
            </a:extLst>
          </p:cNvPr>
          <p:cNvSpPr/>
          <p:nvPr/>
        </p:nvSpPr>
        <p:spPr>
          <a:xfrm>
            <a:off x="3105571" y="1815656"/>
            <a:ext cx="2873023" cy="436836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8F66651-828D-4D71-8DE6-410FC3BF7F29}"/>
              </a:ext>
            </a:extLst>
          </p:cNvPr>
          <p:cNvSpPr/>
          <p:nvPr/>
        </p:nvSpPr>
        <p:spPr>
          <a:xfrm>
            <a:off x="6038430" y="1815656"/>
            <a:ext cx="2936894" cy="43683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420EF8-556B-4242-92DA-D757DD5F6D15}"/>
              </a:ext>
            </a:extLst>
          </p:cNvPr>
          <p:cNvSpPr/>
          <p:nvPr/>
        </p:nvSpPr>
        <p:spPr>
          <a:xfrm>
            <a:off x="607335" y="1916049"/>
            <a:ext cx="2224272" cy="1477328"/>
          </a:xfrm>
          <a:prstGeom prst="rect">
            <a:avLst/>
          </a:prstGeom>
        </p:spPr>
        <p:txBody>
          <a:bodyPr wrap="square">
            <a:spAutoFit/>
          </a:bodyPr>
          <a:lstStyle/>
          <a:p>
            <a:r>
              <a:rPr lang="en-US" b="1" dirty="0"/>
              <a:t>Pillar 1: Fundamental Research addressing Black Sea challenges</a:t>
            </a:r>
          </a:p>
          <a:p>
            <a:r>
              <a:rPr lang="en-US" b="1" dirty="0"/>
              <a:t>… </a:t>
            </a:r>
          </a:p>
          <a:p>
            <a:r>
              <a:rPr lang="en-US" b="1" dirty="0"/>
              <a:t>…</a:t>
            </a:r>
          </a:p>
        </p:txBody>
      </p:sp>
      <p:sp>
        <p:nvSpPr>
          <p:cNvPr id="9" name="Rectangle 8">
            <a:extLst>
              <a:ext uri="{FF2B5EF4-FFF2-40B4-BE49-F238E27FC236}">
                <a16:creationId xmlns:a16="http://schemas.microsoft.com/office/drawing/2014/main" id="{FCA213EE-BE3E-4454-91DE-B665393C8191}"/>
              </a:ext>
            </a:extLst>
          </p:cNvPr>
          <p:cNvSpPr/>
          <p:nvPr/>
        </p:nvSpPr>
        <p:spPr>
          <a:xfrm>
            <a:off x="3091072" y="1815656"/>
            <a:ext cx="2743200" cy="1754326"/>
          </a:xfrm>
          <a:prstGeom prst="rect">
            <a:avLst/>
          </a:prstGeom>
        </p:spPr>
        <p:txBody>
          <a:bodyPr wrap="square">
            <a:spAutoFit/>
          </a:bodyPr>
          <a:lstStyle/>
          <a:p>
            <a:r>
              <a:rPr lang="en-US" b="1" dirty="0"/>
              <a:t>Pillar 2:  Developing Products, Solutions and Clusters underpinning Black Sea Blue Growth</a:t>
            </a:r>
          </a:p>
          <a:p>
            <a:r>
              <a:rPr lang="en-US" b="1" dirty="0"/>
              <a:t>…</a:t>
            </a:r>
          </a:p>
          <a:p>
            <a:r>
              <a:rPr lang="en-US" b="1" dirty="0"/>
              <a:t>…</a:t>
            </a:r>
            <a:endParaRPr lang="en-US" dirty="0"/>
          </a:p>
        </p:txBody>
      </p:sp>
      <p:sp>
        <p:nvSpPr>
          <p:cNvPr id="10" name="Rectangle 9">
            <a:extLst>
              <a:ext uri="{FF2B5EF4-FFF2-40B4-BE49-F238E27FC236}">
                <a16:creationId xmlns:a16="http://schemas.microsoft.com/office/drawing/2014/main" id="{B9FF8736-F8BE-4DBB-8511-C203EA9EFE45}"/>
              </a:ext>
            </a:extLst>
          </p:cNvPr>
          <p:cNvSpPr/>
          <p:nvPr/>
        </p:nvSpPr>
        <p:spPr>
          <a:xfrm>
            <a:off x="6187367" y="1815656"/>
            <a:ext cx="2743199" cy="1754326"/>
          </a:xfrm>
          <a:prstGeom prst="rect">
            <a:avLst/>
          </a:prstGeom>
        </p:spPr>
        <p:txBody>
          <a:bodyPr wrap="square">
            <a:spAutoFit/>
          </a:bodyPr>
          <a:lstStyle/>
          <a:p>
            <a:r>
              <a:rPr lang="en-US" b="1" dirty="0"/>
              <a:t>Pillar 3: Critical Support and Innovative Infrastructure Building</a:t>
            </a:r>
          </a:p>
          <a:p>
            <a:r>
              <a:rPr lang="en-US" b="1" dirty="0"/>
              <a:t>…</a:t>
            </a:r>
          </a:p>
          <a:p>
            <a:r>
              <a:rPr lang="en-US" b="1" dirty="0"/>
              <a:t>…</a:t>
            </a:r>
          </a:p>
          <a:p>
            <a:r>
              <a:rPr lang="en-US" b="1" dirty="0"/>
              <a:t>… </a:t>
            </a:r>
          </a:p>
        </p:txBody>
      </p:sp>
    </p:spTree>
    <p:extLst>
      <p:ext uri="{BB962C8B-B14F-4D97-AF65-F5344CB8AC3E}">
        <p14:creationId xmlns:p14="http://schemas.microsoft.com/office/powerpoint/2010/main" val="27617035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2193EC-3C64-4E69-B65F-71E7C5AE5209}"/>
              </a:ext>
            </a:extLst>
          </p:cNvPr>
          <p:cNvSpPr txBox="1"/>
          <p:nvPr/>
        </p:nvSpPr>
        <p:spPr>
          <a:xfrm>
            <a:off x="235131" y="235132"/>
            <a:ext cx="7951920" cy="1384995"/>
          </a:xfrm>
          <a:prstGeom prst="rect">
            <a:avLst/>
          </a:prstGeom>
          <a:noFill/>
        </p:spPr>
        <p:txBody>
          <a:bodyPr wrap="none" rtlCol="0">
            <a:spAutoFit/>
          </a:bodyPr>
          <a:lstStyle/>
          <a:p>
            <a:r>
              <a:rPr lang="en-US" sz="2800" dirty="0">
                <a:latin typeface="Arial" panose="020B0604020202020204" pitchFamily="34" charset="0"/>
                <a:ea typeface="MS Mincho" panose="02020609040205080304" pitchFamily="49" charset="-128"/>
                <a:cs typeface="Arial" panose="020B0604020202020204" pitchFamily="34" charset="0"/>
              </a:rPr>
              <a:t>What will be the main strategic objectives </a:t>
            </a:r>
          </a:p>
          <a:p>
            <a:r>
              <a:rPr lang="en-US" sz="2800" dirty="0">
                <a:latin typeface="Arial" panose="020B0604020202020204" pitchFamily="34" charset="0"/>
                <a:ea typeface="MS Mincho" panose="02020609040205080304" pitchFamily="49" charset="-128"/>
                <a:cs typeface="Arial" panose="020B0604020202020204" pitchFamily="34" charset="0"/>
              </a:rPr>
              <a:t>or main pillars of the Black Sea SRA?</a:t>
            </a:r>
          </a:p>
          <a:p>
            <a:r>
              <a:rPr lang="en-US" sz="2800" i="1" dirty="0">
                <a:solidFill>
                  <a:srgbClr val="FF0000"/>
                </a:solidFill>
                <a:latin typeface="Arial" panose="020B0604020202020204" pitchFamily="34" charset="0"/>
                <a:ea typeface="MS Mincho" panose="02020609040205080304" pitchFamily="49" charset="-128"/>
                <a:cs typeface="Arial" panose="020B0604020202020204" pitchFamily="34" charset="0"/>
              </a:rPr>
              <a:t>To be filled…  OUR KEYWORDS DISTRIBUTED</a:t>
            </a:r>
          </a:p>
        </p:txBody>
      </p:sp>
      <p:sp>
        <p:nvSpPr>
          <p:cNvPr id="4" name="Rectangle 3">
            <a:extLst>
              <a:ext uri="{FF2B5EF4-FFF2-40B4-BE49-F238E27FC236}">
                <a16:creationId xmlns:a16="http://schemas.microsoft.com/office/drawing/2014/main" id="{588FF270-23D6-4F77-AD08-4CE85F1D0806}"/>
              </a:ext>
            </a:extLst>
          </p:cNvPr>
          <p:cNvSpPr/>
          <p:nvPr/>
        </p:nvSpPr>
        <p:spPr>
          <a:xfrm>
            <a:off x="347871" y="1815656"/>
            <a:ext cx="2743200" cy="43220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6A7B2C-179E-40DB-B395-366E67CBF163}"/>
              </a:ext>
            </a:extLst>
          </p:cNvPr>
          <p:cNvSpPr/>
          <p:nvPr/>
        </p:nvSpPr>
        <p:spPr>
          <a:xfrm>
            <a:off x="3105571" y="1815656"/>
            <a:ext cx="2873023" cy="436836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8F66651-828D-4D71-8DE6-410FC3BF7F29}"/>
              </a:ext>
            </a:extLst>
          </p:cNvPr>
          <p:cNvSpPr/>
          <p:nvPr/>
        </p:nvSpPr>
        <p:spPr>
          <a:xfrm>
            <a:off x="6038430" y="1815656"/>
            <a:ext cx="2936894" cy="43683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420EF8-556B-4242-92DA-D757DD5F6D15}"/>
              </a:ext>
            </a:extLst>
          </p:cNvPr>
          <p:cNvSpPr/>
          <p:nvPr/>
        </p:nvSpPr>
        <p:spPr>
          <a:xfrm>
            <a:off x="379516" y="1907171"/>
            <a:ext cx="2810568" cy="4062651"/>
          </a:xfrm>
          <a:prstGeom prst="rect">
            <a:avLst/>
          </a:prstGeom>
        </p:spPr>
        <p:txBody>
          <a:bodyPr wrap="square">
            <a:spAutoFit/>
          </a:bodyPr>
          <a:lstStyle/>
          <a:p>
            <a:pPr fontAlgn="b"/>
            <a:r>
              <a:rPr lang="en-US" b="1" dirty="0"/>
              <a:t>Pillar 1: Fundamental Research addressing Black Sea challenges</a:t>
            </a:r>
            <a:r>
              <a:rPr lang="tr-TR" dirty="0"/>
              <a:t> </a:t>
            </a:r>
            <a:endParaRPr lang="en-US" dirty="0"/>
          </a:p>
          <a:p>
            <a:pPr fontAlgn="b"/>
            <a:endParaRPr lang="en-US" sz="1200" dirty="0"/>
          </a:p>
          <a:p>
            <a:pPr fontAlgn="b"/>
            <a:endParaRPr lang="en-US" sz="1200" dirty="0"/>
          </a:p>
          <a:p>
            <a:pPr fontAlgn="b"/>
            <a:r>
              <a:rPr lang="tr-TR" sz="1200" dirty="0"/>
              <a:t>Biodiversity</a:t>
            </a:r>
            <a:endParaRPr lang="en-US" sz="1200" dirty="0"/>
          </a:p>
          <a:p>
            <a:pPr fontAlgn="b"/>
            <a:r>
              <a:rPr lang="tr-TR" sz="1200" dirty="0"/>
              <a:t>Biological Invasions</a:t>
            </a:r>
            <a:endParaRPr lang="en-US" sz="1200" dirty="0"/>
          </a:p>
          <a:p>
            <a:pPr fontAlgn="b"/>
            <a:r>
              <a:rPr lang="tr-TR" sz="1200" dirty="0"/>
              <a:t>Catchment-Sea Interaction</a:t>
            </a:r>
            <a:endParaRPr lang="en-US" sz="1200" dirty="0"/>
          </a:p>
          <a:p>
            <a:pPr fontAlgn="t"/>
            <a:r>
              <a:rPr lang="tr-TR" sz="1200" dirty="0"/>
              <a:t>Climate Change &amp; Impacts</a:t>
            </a:r>
            <a:endParaRPr lang="en-US" sz="1200" dirty="0"/>
          </a:p>
          <a:p>
            <a:pPr fontAlgn="b"/>
            <a:r>
              <a:rPr lang="tr-TR" sz="1200" dirty="0"/>
              <a:t>Cultural Heritage</a:t>
            </a:r>
            <a:endParaRPr lang="en-US" sz="1200" dirty="0"/>
          </a:p>
          <a:p>
            <a:pPr fontAlgn="b"/>
            <a:r>
              <a:rPr lang="tr-TR" sz="1200" dirty="0"/>
              <a:t>Deep Sea Ecosystems</a:t>
            </a:r>
            <a:endParaRPr lang="en-US" sz="1200" dirty="0"/>
          </a:p>
          <a:p>
            <a:pPr fontAlgn="b"/>
            <a:r>
              <a:rPr lang="tr-TR" sz="1200" dirty="0"/>
              <a:t>Ecosystem Multiple Stressors</a:t>
            </a:r>
            <a:endParaRPr lang="en-US" sz="1200" dirty="0"/>
          </a:p>
          <a:p>
            <a:pPr fontAlgn="b"/>
            <a:r>
              <a:rPr lang="tr-TR" sz="1200" dirty="0"/>
              <a:t>Eutrophication and Deoxygenation</a:t>
            </a:r>
            <a:endParaRPr lang="en-US" sz="1200" dirty="0"/>
          </a:p>
          <a:p>
            <a:pPr fontAlgn="b"/>
            <a:r>
              <a:rPr lang="tr-TR" sz="1200" dirty="0"/>
              <a:t>Interconnections of Basins</a:t>
            </a:r>
            <a:endParaRPr lang="en-US" sz="1200" dirty="0"/>
          </a:p>
          <a:p>
            <a:pPr fontAlgn="b"/>
            <a:r>
              <a:rPr lang="tr-TR" sz="1200" dirty="0"/>
              <a:t>Marine and Coastal Hazards</a:t>
            </a:r>
            <a:endParaRPr lang="en-US" sz="1200" dirty="0"/>
          </a:p>
          <a:p>
            <a:pPr fontAlgn="b"/>
            <a:r>
              <a:rPr lang="tr-TR" sz="1200" dirty="0"/>
              <a:t>Marine Ecosystem Services</a:t>
            </a:r>
            <a:endParaRPr lang="en-US" sz="1200" dirty="0"/>
          </a:p>
          <a:p>
            <a:pPr fontAlgn="b"/>
            <a:r>
              <a:rPr lang="tr-TR" sz="1200" dirty="0"/>
              <a:t>Seas and Human Health</a:t>
            </a:r>
            <a:endParaRPr lang="en-US" sz="1200" dirty="0"/>
          </a:p>
          <a:p>
            <a:pPr fontAlgn="b"/>
            <a:r>
              <a:rPr lang="tr-TR" sz="1200" dirty="0"/>
              <a:t>Socioeconomic &amp; Policy Research</a:t>
            </a:r>
            <a:endParaRPr lang="en-US" sz="1200" dirty="0"/>
          </a:p>
          <a:p>
            <a:endParaRPr lang="en-US" sz="1200" b="1" dirty="0"/>
          </a:p>
          <a:p>
            <a:r>
              <a:rPr lang="en-US" sz="1200" b="1" dirty="0"/>
              <a:t>…</a:t>
            </a:r>
          </a:p>
        </p:txBody>
      </p:sp>
      <p:sp>
        <p:nvSpPr>
          <p:cNvPr id="9" name="Rectangle 8">
            <a:extLst>
              <a:ext uri="{FF2B5EF4-FFF2-40B4-BE49-F238E27FC236}">
                <a16:creationId xmlns:a16="http://schemas.microsoft.com/office/drawing/2014/main" id="{FCA213EE-BE3E-4454-91DE-B665393C8191}"/>
              </a:ext>
            </a:extLst>
          </p:cNvPr>
          <p:cNvSpPr/>
          <p:nvPr/>
        </p:nvSpPr>
        <p:spPr>
          <a:xfrm>
            <a:off x="3091072" y="1815656"/>
            <a:ext cx="2743200" cy="3693319"/>
          </a:xfrm>
          <a:prstGeom prst="rect">
            <a:avLst/>
          </a:prstGeom>
        </p:spPr>
        <p:txBody>
          <a:bodyPr wrap="square">
            <a:spAutoFit/>
          </a:bodyPr>
          <a:lstStyle/>
          <a:p>
            <a:r>
              <a:rPr lang="en-US" b="1" dirty="0"/>
              <a:t>Pillar 2:  Developing Products, Solutions and Clusters underpinning Black Sea Blue Growth</a:t>
            </a:r>
          </a:p>
          <a:p>
            <a:endParaRPr lang="en-US" b="1" dirty="0"/>
          </a:p>
          <a:p>
            <a:pPr fontAlgn="b"/>
            <a:r>
              <a:rPr lang="tr-TR" sz="1400" dirty="0"/>
              <a:t>Blue Biotechnology</a:t>
            </a:r>
            <a:endParaRPr lang="en-US" sz="1400" dirty="0"/>
          </a:p>
          <a:p>
            <a:pPr fontAlgn="b"/>
            <a:r>
              <a:rPr lang="tr-TR" sz="1400" dirty="0"/>
              <a:t>Deep sea mining, Oil and Gas Sustainable Exploitation </a:t>
            </a:r>
            <a:endParaRPr lang="en-US" sz="1400" dirty="0"/>
          </a:p>
          <a:p>
            <a:pPr fontAlgn="b"/>
            <a:r>
              <a:rPr lang="tr-TR" sz="1400" dirty="0"/>
              <a:t>Living Marine Resources (fishery, aquaculture, etc.)</a:t>
            </a:r>
            <a:endParaRPr lang="en-US" sz="1400" dirty="0"/>
          </a:p>
          <a:p>
            <a:pPr fontAlgn="b"/>
            <a:r>
              <a:rPr lang="tr-TR" sz="1400" dirty="0"/>
              <a:t>Marine Renewable Energy</a:t>
            </a:r>
            <a:endParaRPr lang="en-US" sz="1400" dirty="0"/>
          </a:p>
          <a:p>
            <a:pPr fontAlgn="b"/>
            <a:r>
              <a:rPr lang="tr-TR" sz="1400" dirty="0"/>
              <a:t>Maritime Transport</a:t>
            </a:r>
            <a:endParaRPr lang="en-US" sz="1400" dirty="0"/>
          </a:p>
          <a:p>
            <a:pPr fontAlgn="b"/>
            <a:r>
              <a:rPr lang="tr-TR" sz="1400" dirty="0"/>
              <a:t>MSP, ICZM</a:t>
            </a:r>
            <a:endParaRPr lang="en-US" sz="1400" dirty="0"/>
          </a:p>
          <a:p>
            <a:pPr fontAlgn="b"/>
            <a:r>
              <a:rPr lang="tr-TR" sz="1400" dirty="0"/>
              <a:t>Tourism and Surrounding Economy</a:t>
            </a:r>
            <a:endParaRPr lang="en-US" sz="1400" dirty="0"/>
          </a:p>
          <a:p>
            <a:endParaRPr lang="en-US" b="1" dirty="0"/>
          </a:p>
        </p:txBody>
      </p:sp>
      <p:sp>
        <p:nvSpPr>
          <p:cNvPr id="10" name="Rectangle 9">
            <a:extLst>
              <a:ext uri="{FF2B5EF4-FFF2-40B4-BE49-F238E27FC236}">
                <a16:creationId xmlns:a16="http://schemas.microsoft.com/office/drawing/2014/main" id="{B9FF8736-F8BE-4DBB-8511-C203EA9EFE45}"/>
              </a:ext>
            </a:extLst>
          </p:cNvPr>
          <p:cNvSpPr/>
          <p:nvPr/>
        </p:nvSpPr>
        <p:spPr>
          <a:xfrm>
            <a:off x="6187367" y="1815656"/>
            <a:ext cx="2743199" cy="4524315"/>
          </a:xfrm>
          <a:prstGeom prst="rect">
            <a:avLst/>
          </a:prstGeom>
        </p:spPr>
        <p:txBody>
          <a:bodyPr wrap="square">
            <a:spAutoFit/>
          </a:bodyPr>
          <a:lstStyle/>
          <a:p>
            <a:r>
              <a:rPr lang="en-US" b="1" dirty="0"/>
              <a:t>Pillar 3: Critical Support and Innovative Infrastructure Building</a:t>
            </a:r>
          </a:p>
          <a:p>
            <a:endParaRPr lang="en-US" b="1" dirty="0"/>
          </a:p>
          <a:p>
            <a:endParaRPr lang="en-US" b="1" dirty="0"/>
          </a:p>
          <a:p>
            <a:pPr fontAlgn="b"/>
            <a:r>
              <a:rPr lang="tr-TR" dirty="0"/>
              <a:t>Operational Oceanography/Observing Systems and Monitoring</a:t>
            </a:r>
            <a:endParaRPr lang="en-US" dirty="0"/>
          </a:p>
          <a:p>
            <a:pPr fontAlgn="b"/>
            <a:r>
              <a:rPr lang="tr-TR" dirty="0"/>
              <a:t>Training &amp; Technology Transfer</a:t>
            </a:r>
            <a:endParaRPr lang="en-US" dirty="0"/>
          </a:p>
          <a:p>
            <a:pPr fontAlgn="b"/>
            <a:r>
              <a:rPr lang="tr-TR" dirty="0"/>
              <a:t>Other/Multiple areas (specify in column B)</a:t>
            </a:r>
            <a:endParaRPr lang="en-US" dirty="0"/>
          </a:p>
          <a:p>
            <a:endParaRPr lang="en-US" b="1" dirty="0"/>
          </a:p>
          <a:p>
            <a:r>
              <a:rPr lang="en-US" b="1" dirty="0"/>
              <a:t>…</a:t>
            </a:r>
          </a:p>
          <a:p>
            <a:r>
              <a:rPr lang="en-US" b="1" dirty="0"/>
              <a:t>…</a:t>
            </a:r>
          </a:p>
          <a:p>
            <a:r>
              <a:rPr lang="en-US" b="1" dirty="0"/>
              <a:t>… </a:t>
            </a:r>
          </a:p>
        </p:txBody>
      </p:sp>
      <p:sp>
        <p:nvSpPr>
          <p:cNvPr id="2" name="Rectangle 1">
            <a:extLst>
              <a:ext uri="{FF2B5EF4-FFF2-40B4-BE49-F238E27FC236}">
                <a16:creationId xmlns:a16="http://schemas.microsoft.com/office/drawing/2014/main" id="{7DD10473-4CAB-4550-8767-C8F246C2220E}"/>
              </a:ext>
            </a:extLst>
          </p:cNvPr>
          <p:cNvSpPr/>
          <p:nvPr/>
        </p:nvSpPr>
        <p:spPr>
          <a:xfrm>
            <a:off x="536218" y="5814498"/>
            <a:ext cx="7951920" cy="646331"/>
          </a:xfrm>
          <a:prstGeom prst="rect">
            <a:avLst/>
          </a:prstGeom>
          <a:solidFill>
            <a:schemeClr val="accent1">
              <a:alpha val="25000"/>
            </a:schemeClr>
          </a:solidFill>
        </p:spPr>
        <p:txBody>
          <a:bodyPr wrap="square">
            <a:spAutoFit/>
          </a:bodyPr>
          <a:lstStyle/>
          <a:p>
            <a:r>
              <a:rPr lang="en-US" b="1" i="1" dirty="0">
                <a:solidFill>
                  <a:srgbClr val="FF0000"/>
                </a:solidFill>
                <a:latin typeface="Arial" panose="020B0604020202020204" pitchFamily="34" charset="0"/>
                <a:ea typeface="MS Mincho" panose="02020609040205080304" pitchFamily="49" charset="-128"/>
                <a:cs typeface="Arial" panose="020B0604020202020204" pitchFamily="34" charset="0"/>
              </a:rPr>
              <a:t>BUT RESEARCH KEYWORDS DO NOT NECESSARILY BE AGENDA SUBHEADINGS… NEED TO CONSTRUCT INCLUSIVE WORDING</a:t>
            </a:r>
          </a:p>
        </p:txBody>
      </p:sp>
    </p:spTree>
    <p:extLst>
      <p:ext uri="{BB962C8B-B14F-4D97-AF65-F5344CB8AC3E}">
        <p14:creationId xmlns:p14="http://schemas.microsoft.com/office/powerpoint/2010/main" val="5348022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223F3C-188C-4305-A60A-9F5450E45928}"/>
              </a:ext>
            </a:extLst>
          </p:cNvPr>
          <p:cNvSpPr txBox="1"/>
          <p:nvPr/>
        </p:nvSpPr>
        <p:spPr>
          <a:xfrm>
            <a:off x="235131" y="235132"/>
            <a:ext cx="8199681" cy="954107"/>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Four Questions </a:t>
            </a:r>
            <a:r>
              <a:rPr lang="en-US" sz="2800" dirty="0">
                <a:latin typeface="Arial" panose="020B0604020202020204" pitchFamily="34" charset="0"/>
                <a:cs typeface="Arial" panose="020B0604020202020204" pitchFamily="34" charset="0"/>
              </a:rPr>
              <a:t>that we should be thinking about </a:t>
            </a:r>
          </a:p>
          <a:p>
            <a:r>
              <a:rPr lang="en-US" sz="2800" dirty="0">
                <a:latin typeface="Arial" panose="020B0604020202020204" pitchFamily="34" charset="0"/>
                <a:cs typeface="Arial" panose="020B0604020202020204" pitchFamily="34" charset="0"/>
              </a:rPr>
              <a:t>today for preparation towards the new SRA</a:t>
            </a:r>
          </a:p>
        </p:txBody>
      </p:sp>
      <p:sp>
        <p:nvSpPr>
          <p:cNvPr id="6" name="Rectangle 5">
            <a:extLst>
              <a:ext uri="{FF2B5EF4-FFF2-40B4-BE49-F238E27FC236}">
                <a16:creationId xmlns:a16="http://schemas.microsoft.com/office/drawing/2014/main" id="{BFBEB359-6D58-496C-B1AA-9BB1053EB74E}"/>
              </a:ext>
            </a:extLst>
          </p:cNvPr>
          <p:cNvSpPr/>
          <p:nvPr/>
        </p:nvSpPr>
        <p:spPr>
          <a:xfrm>
            <a:off x="235131" y="1851126"/>
            <a:ext cx="8831264" cy="4154984"/>
          </a:xfrm>
          <a:prstGeom prst="rect">
            <a:avLst/>
          </a:prstGeom>
          <a:solidFill>
            <a:schemeClr val="accent1">
              <a:lumMod val="20000"/>
              <a:lumOff val="80000"/>
            </a:schemeClr>
          </a:solidFill>
        </p:spPr>
        <p:txBody>
          <a:bodyPr wrap="none">
            <a:spAutoFit/>
          </a:bodyPr>
          <a:lstStyle/>
          <a:p>
            <a:pPr marL="457200" indent="-457200">
              <a:buFont typeface="Arial" panose="020B0604020202020204" pitchFamily="34" charset="0"/>
              <a:buChar char="•"/>
            </a:pPr>
            <a:r>
              <a:rPr lang="en-US" sz="2400" dirty="0">
                <a:latin typeface="Arial" panose="020B0604020202020204" pitchFamily="34" charset="0"/>
                <a:ea typeface="MS Mincho" panose="02020609040205080304" pitchFamily="49" charset="-128"/>
                <a:cs typeface="Arial" panose="020B0604020202020204" pitchFamily="34" charset="0"/>
              </a:rPr>
              <a:t>What are our </a:t>
            </a:r>
            <a:r>
              <a:rPr lang="en-US" sz="2400" b="1" dirty="0">
                <a:latin typeface="Arial" panose="020B0604020202020204" pitchFamily="34" charset="0"/>
                <a:ea typeface="MS Mincho" panose="02020609040205080304" pitchFamily="49" charset="-128"/>
                <a:cs typeface="Arial" panose="020B0604020202020204" pitchFamily="34" charset="0"/>
              </a:rPr>
              <a:t>shared</a:t>
            </a:r>
            <a:r>
              <a:rPr lang="en-US" sz="2400" dirty="0">
                <a:latin typeface="Arial" panose="020B0604020202020204" pitchFamily="34" charset="0"/>
                <a:ea typeface="MS Mincho" panose="02020609040205080304" pitchFamily="49" charset="-128"/>
                <a:cs typeface="Arial" panose="020B0604020202020204" pitchFamily="34" charset="0"/>
              </a:rPr>
              <a:t> vision and mutually agreed challenges</a:t>
            </a:r>
          </a:p>
          <a:p>
            <a:r>
              <a:rPr lang="en-US" sz="2400" dirty="0">
                <a:latin typeface="Arial" panose="020B0604020202020204" pitchFamily="34" charset="0"/>
                <a:ea typeface="MS Mincho" panose="02020609040205080304" pitchFamily="49" charset="-128"/>
                <a:cs typeface="Arial" panose="020B0604020202020204" pitchFamily="34" charset="0"/>
              </a:rPr>
              <a:t>for the Black Sea? </a:t>
            </a:r>
          </a:p>
          <a:p>
            <a:pPr marL="457200" indent="-457200">
              <a:buFont typeface="Arial" panose="020B0604020202020204" pitchFamily="34" charset="0"/>
              <a:buChar char="•"/>
            </a:pPr>
            <a:endParaRPr lang="en-US" sz="2400" dirty="0">
              <a:effectLst/>
              <a:latin typeface="Arial" panose="020B0604020202020204" pitchFamily="34" charset="0"/>
              <a:ea typeface="MS Mincho" panose="02020609040205080304" pitchFamily="49" charset="-128"/>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ea typeface="MS Mincho" panose="02020609040205080304" pitchFamily="49" charset="-128"/>
                <a:cs typeface="Arial" panose="020B0604020202020204" pitchFamily="34" charset="0"/>
              </a:rPr>
              <a:t>What can be in </a:t>
            </a:r>
            <a:r>
              <a:rPr lang="en-US" sz="2400" b="1" dirty="0">
                <a:latin typeface="Arial" panose="020B0604020202020204" pitchFamily="34" charset="0"/>
                <a:ea typeface="MS Mincho" panose="02020609040205080304" pitchFamily="49" charset="-128"/>
                <a:cs typeface="Arial" panose="020B0604020202020204" pitchFamily="34" charset="0"/>
              </a:rPr>
              <a:t>common</a:t>
            </a:r>
            <a:r>
              <a:rPr lang="en-US" sz="2400" dirty="0">
                <a:latin typeface="Arial" panose="020B0604020202020204" pitchFamily="34" charset="0"/>
                <a:ea typeface="MS Mincho" panose="02020609040205080304" pitchFamily="49" charset="-128"/>
                <a:cs typeface="Arial" panose="020B0604020202020204" pitchFamily="34" charset="0"/>
              </a:rPr>
              <a:t> with the new Black Sea SRA </a:t>
            </a:r>
          </a:p>
          <a:p>
            <a:r>
              <a:rPr lang="en-US" sz="2400" dirty="0">
                <a:latin typeface="Arial" panose="020B0604020202020204" pitchFamily="34" charset="0"/>
                <a:ea typeface="MS Mincho" panose="02020609040205080304" pitchFamily="49" charset="-128"/>
                <a:cs typeface="Arial" panose="020B0604020202020204" pitchFamily="34" charset="0"/>
              </a:rPr>
              <a:t>and existing SRAs?</a:t>
            </a:r>
          </a:p>
          <a:p>
            <a:pPr marL="457200" indent="-457200">
              <a:buFont typeface="Arial" panose="020B0604020202020204" pitchFamily="34" charset="0"/>
              <a:buChar char="•"/>
            </a:pPr>
            <a:endParaRPr lang="en-US" sz="2400" dirty="0">
              <a:effectLst/>
              <a:latin typeface="Arial" panose="020B0604020202020204" pitchFamily="34" charset="0"/>
              <a:ea typeface="MS Mincho" panose="02020609040205080304" pitchFamily="49" charset="-128"/>
              <a:cs typeface="Arial" panose="020B0604020202020204" pitchFamily="34" charset="0"/>
            </a:endParaRPr>
          </a:p>
          <a:p>
            <a:pPr marL="457200" indent="-457200">
              <a:buFont typeface="Arial" panose="020B0604020202020204" pitchFamily="34" charset="0"/>
              <a:buChar char="•"/>
            </a:pPr>
            <a:r>
              <a:rPr lang="en-US" sz="2400" dirty="0">
                <a:effectLst/>
                <a:latin typeface="Arial" panose="020B0604020202020204" pitchFamily="34" charset="0"/>
                <a:ea typeface="MS Mincho" panose="02020609040205080304" pitchFamily="49" charset="-128"/>
                <a:cs typeface="Arial" panose="020B0604020202020204" pitchFamily="34" charset="0"/>
              </a:rPr>
              <a:t>How and to what extent should the new Black Sea SRA </a:t>
            </a:r>
          </a:p>
          <a:p>
            <a:r>
              <a:rPr lang="en-US" sz="2400" b="1" dirty="0">
                <a:effectLst/>
                <a:latin typeface="Arial" panose="020B0604020202020204" pitchFamily="34" charset="0"/>
                <a:ea typeface="MS Mincho" panose="02020609040205080304" pitchFamily="49" charset="-128"/>
                <a:cs typeface="Arial" panose="020B0604020202020204" pitchFamily="34" charset="0"/>
              </a:rPr>
              <a:t>differentiat</a:t>
            </a:r>
            <a:r>
              <a:rPr lang="en-US" sz="2400" b="1" dirty="0">
                <a:latin typeface="Arial" panose="020B0604020202020204" pitchFamily="34" charset="0"/>
                <a:ea typeface="MS Mincho" panose="02020609040205080304" pitchFamily="49" charset="-128"/>
                <a:cs typeface="Arial" panose="020B0604020202020204" pitchFamily="34" charset="0"/>
              </a:rPr>
              <a:t>e</a:t>
            </a:r>
            <a:r>
              <a:rPr lang="en-US" sz="2400" dirty="0">
                <a:latin typeface="Arial" panose="020B0604020202020204" pitchFamily="34" charset="0"/>
                <a:ea typeface="MS Mincho" panose="02020609040205080304" pitchFamily="49" charset="-128"/>
                <a:cs typeface="Arial" panose="020B0604020202020204" pitchFamily="34" charset="0"/>
              </a:rPr>
              <a:t> from other basin strategies?</a:t>
            </a:r>
          </a:p>
          <a:p>
            <a:pPr marL="457200" indent="-457200">
              <a:buFont typeface="Arial" panose="020B0604020202020204" pitchFamily="34" charset="0"/>
              <a:buChar char="•"/>
            </a:pPr>
            <a:endParaRPr lang="en-US" sz="2400" dirty="0">
              <a:effectLst/>
              <a:latin typeface="Arial" panose="020B0604020202020204" pitchFamily="34" charset="0"/>
              <a:ea typeface="MS Mincho" panose="02020609040205080304" pitchFamily="49" charset="-128"/>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ea typeface="MS Mincho" panose="02020609040205080304" pitchFamily="49" charset="-128"/>
                <a:cs typeface="Arial" panose="020B0604020202020204" pitchFamily="34" charset="0"/>
              </a:rPr>
              <a:t>If we decide to move forward, what will be the </a:t>
            </a:r>
            <a:r>
              <a:rPr lang="en-US" sz="2400" b="1" dirty="0">
                <a:latin typeface="Arial" panose="020B0604020202020204" pitchFamily="34" charset="0"/>
                <a:ea typeface="MS Mincho" panose="02020609040205080304" pitchFamily="49" charset="-128"/>
                <a:cs typeface="Arial" panose="020B0604020202020204" pitchFamily="34" charset="0"/>
              </a:rPr>
              <a:t>main pillars </a:t>
            </a:r>
          </a:p>
          <a:p>
            <a:r>
              <a:rPr lang="en-US" sz="2400" b="1" dirty="0">
                <a:latin typeface="Arial" panose="020B0604020202020204" pitchFamily="34" charset="0"/>
                <a:ea typeface="MS Mincho" panose="02020609040205080304" pitchFamily="49" charset="-128"/>
                <a:cs typeface="Arial" panose="020B0604020202020204" pitchFamily="34" charset="0"/>
              </a:rPr>
              <a:t>and major strategic objectives</a:t>
            </a:r>
            <a:r>
              <a:rPr lang="en-US" sz="2400" dirty="0">
                <a:latin typeface="Arial" panose="020B0604020202020204" pitchFamily="34" charset="0"/>
                <a:ea typeface="MS Mincho" panose="02020609040205080304" pitchFamily="49" charset="-128"/>
                <a:cs typeface="Arial" panose="020B0604020202020204" pitchFamily="34" charset="0"/>
              </a:rPr>
              <a:t> of the SRA? </a:t>
            </a:r>
            <a:endParaRPr lang="en-US" sz="2400"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27712932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CCE07C-610D-47F7-A5F4-E6EF60E710A3}"/>
              </a:ext>
            </a:extLst>
          </p:cNvPr>
          <p:cNvSpPr txBox="1">
            <a:spLocks/>
          </p:cNvSpPr>
          <p:nvPr/>
        </p:nvSpPr>
        <p:spPr>
          <a:xfrm>
            <a:off x="234205" y="60040"/>
            <a:ext cx="8229600" cy="7780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j-ea"/>
                <a:cs typeface="+mj-cs"/>
              </a:rPr>
              <a:t>Black Sea Region Potential for Blue Growth</a:t>
            </a:r>
          </a:p>
        </p:txBody>
      </p:sp>
      <p:sp>
        <p:nvSpPr>
          <p:cNvPr id="5" name="Rectangle 4">
            <a:extLst>
              <a:ext uri="{FF2B5EF4-FFF2-40B4-BE49-F238E27FC236}">
                <a16:creationId xmlns:a16="http://schemas.microsoft.com/office/drawing/2014/main" id="{8970D014-3704-431A-A05C-372F27D6E27A}"/>
              </a:ext>
            </a:extLst>
          </p:cNvPr>
          <p:cNvSpPr/>
          <p:nvPr/>
        </p:nvSpPr>
        <p:spPr>
          <a:xfrm>
            <a:off x="4643021" y="1224184"/>
            <a:ext cx="4337795" cy="3477875"/>
          </a:xfrm>
          <a:prstGeom prst="rect">
            <a:avLst/>
          </a:prstGeom>
          <a:solidFill>
            <a:srgbClr val="002060">
              <a:alpha val="63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B9BD5">
                    <a:lumMod val="20000"/>
                    <a:lumOff val="80000"/>
                  </a:srgbClr>
                </a:solidFill>
                <a:effectLst/>
                <a:uLnTx/>
                <a:uFillTx/>
                <a:latin typeface="Helvetica" panose="020B0604020202020204" pitchFamily="34" charset="0"/>
                <a:ea typeface="Calibri" panose="020F0502020204030204" pitchFamily="34" charset="0"/>
                <a:cs typeface="Helvetica" panose="020B0604020202020204" pitchFamily="34" charset="0"/>
              </a:rPr>
              <a:t>CHALLENGES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00"/>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00"/>
                </a:solidFill>
                <a:effectLst/>
                <a:uLnTx/>
                <a:uFillTx/>
                <a:latin typeface="Helvetica" panose="020B0604020202020204" pitchFamily="34" charset="0"/>
                <a:ea typeface="Calibri" panose="020F0502020204030204" pitchFamily="34" charset="0"/>
                <a:cs typeface="Helvetica" panose="020B0604020202020204" pitchFamily="34" charset="0"/>
              </a:rPr>
              <a:t>Multiple stressors: increasing temperatures, litter/pollution and </a:t>
            </a:r>
            <a:r>
              <a:rPr lang="en-US" sz="1600" dirty="0">
                <a:solidFill>
                  <a:srgbClr val="FFFF00"/>
                </a:solidFill>
                <a:latin typeface="Helvetica" panose="020B0604020202020204" pitchFamily="34" charset="0"/>
                <a:ea typeface="Calibri" panose="020F0502020204030204" pitchFamily="34" charset="0"/>
                <a:cs typeface="Helvetica" panose="020B0604020202020204" pitchFamily="34" charset="0"/>
              </a:rPr>
              <a:t>oxygen depletion</a:t>
            </a:r>
            <a:endParaRPr kumimoji="0" lang="en-US" sz="1600" b="0" i="0" u="none" strike="noStrike" kern="1200" cap="none" spc="0" normalizeH="0" baseline="0" noProof="0" dirty="0">
              <a:ln>
                <a:noFill/>
              </a:ln>
              <a:solidFill>
                <a:srgbClr val="FFFF00"/>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00"/>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00"/>
                </a:solidFill>
                <a:effectLst/>
                <a:uLnTx/>
                <a:uFillTx/>
                <a:latin typeface="Helvetica" panose="020B0604020202020204" pitchFamily="34" charset="0"/>
                <a:ea typeface="Calibri" panose="020F0502020204030204" pitchFamily="34" charset="0"/>
                <a:cs typeface="Helvetica" panose="020B0604020202020204" pitchFamily="34" charset="0"/>
              </a:rPr>
              <a:t>Changing climate is influencing the hydrological systems as well as the formation of dense waters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00"/>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00"/>
                </a:solidFill>
                <a:effectLst/>
                <a:uLnTx/>
                <a:uFillTx/>
                <a:latin typeface="Helvetica" panose="020B0604020202020204" pitchFamily="34" charset="0"/>
                <a:ea typeface="Calibri" panose="020F0502020204030204" pitchFamily="34" charset="0"/>
                <a:cs typeface="Helvetica" panose="020B0604020202020204" pitchFamily="34" charset="0"/>
              </a:rPr>
              <a:t>Lack of a science based integrated management plan for important sectors such as tourism, aquaculture, energy and transportation in the region. </a:t>
            </a:r>
          </a:p>
        </p:txBody>
      </p:sp>
      <p:sp>
        <p:nvSpPr>
          <p:cNvPr id="6" name="Rectangle 5">
            <a:extLst>
              <a:ext uri="{FF2B5EF4-FFF2-40B4-BE49-F238E27FC236}">
                <a16:creationId xmlns:a16="http://schemas.microsoft.com/office/drawing/2014/main" id="{757B913C-BFDB-49AA-9472-CBFB1618D335}"/>
              </a:ext>
            </a:extLst>
          </p:cNvPr>
          <p:cNvSpPr/>
          <p:nvPr/>
        </p:nvSpPr>
        <p:spPr>
          <a:xfrm>
            <a:off x="163184" y="1331236"/>
            <a:ext cx="4337794" cy="3305841"/>
          </a:xfrm>
          <a:prstGeom prst="rect">
            <a:avLst/>
          </a:prstGeom>
          <a:solidFill>
            <a:schemeClr val="accent1">
              <a:lumMod val="40000"/>
              <a:lumOff val="60000"/>
              <a:alpha val="46000"/>
            </a:schemeClr>
          </a:solid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OPPORTUNITIES</a:t>
            </a:r>
            <a:endParaRPr kumimoji="0" lang="en-US" sz="1600" b="1"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Existing sectors such as Fisheries, Maritime, Aquaculture, Tourism, Energy</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Shelf and deep sea areas, potential for new energy, mineral and biotechnology </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Existing Key knowledge base, Human capacity and institutions</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National plans superimposed by global trends such as ‘belt and road’ project</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US" sz="1600" dirty="0">
              <a:solidFill>
                <a:srgbClr val="002060"/>
              </a:solidFill>
              <a:latin typeface="Helvetica" panose="020B0604020202020204" pitchFamily="34" charset="0"/>
              <a:ea typeface="Calibri" panose="020F0502020204030204" pitchFamily="34" charset="0"/>
              <a:cs typeface="Helvetica" panose="020B0604020202020204" pitchFamily="34" charset="0"/>
            </a:endParaRPr>
          </a:p>
        </p:txBody>
      </p:sp>
      <p:sp>
        <p:nvSpPr>
          <p:cNvPr id="7" name="Rectangle 6">
            <a:extLst>
              <a:ext uri="{FF2B5EF4-FFF2-40B4-BE49-F238E27FC236}">
                <a16:creationId xmlns:a16="http://schemas.microsoft.com/office/drawing/2014/main" id="{7E38974E-1806-4E50-A00E-ACEE67B5925F}"/>
              </a:ext>
            </a:extLst>
          </p:cNvPr>
          <p:cNvSpPr/>
          <p:nvPr/>
        </p:nvSpPr>
        <p:spPr>
          <a:xfrm>
            <a:off x="4045528" y="5130175"/>
            <a:ext cx="5197257" cy="1569660"/>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Facilitate stakeholder and scientist exchange</a:t>
            </a:r>
          </a:p>
          <a:p>
            <a:pPr marL="285750" indent="-285750">
              <a:buFont typeface="Arial" panose="020B0604020202020204" pitchFamily="34" charset="0"/>
              <a:buChar char="•"/>
              <a:defRPr/>
            </a:pPr>
            <a:r>
              <a:rPr lang="en-US" sz="1600" b="1" i="1" dirty="0">
                <a:solidFill>
                  <a:prstClr val="black"/>
                </a:solidFill>
                <a:latin typeface="Helvetica" panose="020B0604020202020204" pitchFamily="34" charset="0"/>
                <a:cs typeface="Helvetica" panose="020B0604020202020204" pitchFamily="34" charset="0"/>
              </a:rPr>
              <a:t>Coordinate marine spatial planning in the region</a:t>
            </a:r>
          </a:p>
          <a:p>
            <a:pPr marL="285750" indent="-285750">
              <a:buFont typeface="Arial" panose="020B0604020202020204" pitchFamily="34" charset="0"/>
              <a:buChar char="•"/>
              <a:defRPr/>
            </a:pPr>
            <a:r>
              <a:rPr kumimoji="0" lang="en-US" sz="1600" b="1"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Define new and emerging sectors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Generate science-based products and solutions</a:t>
            </a:r>
          </a:p>
          <a:p>
            <a:pPr marL="285750" indent="-285750">
              <a:buFont typeface="Arial" panose="020B0604020202020204" pitchFamily="34" charset="0"/>
              <a:buChar char="•"/>
              <a:defRPr/>
            </a:pPr>
            <a:r>
              <a:rPr lang="en-US" sz="1600" b="1" i="1" dirty="0">
                <a:solidFill>
                  <a:prstClr val="black"/>
                </a:solidFill>
                <a:latin typeface="Helvetica" panose="020B0604020202020204" pitchFamily="34" charset="0"/>
                <a:cs typeface="Helvetica" panose="020B0604020202020204" pitchFamily="34" charset="0"/>
              </a:rPr>
              <a:t>New high value products </a:t>
            </a:r>
          </a:p>
          <a:p>
            <a:pPr>
              <a:defRPr/>
            </a:pPr>
            <a:r>
              <a:rPr lang="en-US" sz="1600" b="1" i="1" dirty="0">
                <a:solidFill>
                  <a:prstClr val="black"/>
                </a:solidFill>
                <a:latin typeface="Helvetica" panose="020B0604020202020204" pitchFamily="34" charset="0"/>
                <a:cs typeface="Helvetica" panose="020B0604020202020204" pitchFamily="34" charset="0"/>
              </a:rPr>
              <a:t>(e.g., </a:t>
            </a:r>
            <a:r>
              <a:rPr lang="en-US" sz="1600" b="1" i="1" dirty="0" err="1">
                <a:solidFill>
                  <a:prstClr val="black"/>
                </a:solidFill>
                <a:latin typeface="Helvetica" panose="020B0604020202020204" pitchFamily="34" charset="0"/>
                <a:cs typeface="Helvetica" panose="020B0604020202020204" pitchFamily="34" charset="0"/>
              </a:rPr>
              <a:t>pharmaceutucals</a:t>
            </a:r>
            <a:r>
              <a:rPr lang="en-US" sz="1600" b="1" i="1" dirty="0">
                <a:solidFill>
                  <a:prstClr val="black"/>
                </a:solidFill>
                <a:latin typeface="Helvetica" panose="020B0604020202020204" pitchFamily="34" charset="0"/>
                <a:cs typeface="Helvetica" panose="020B0604020202020204" pitchFamily="34" charset="0"/>
              </a:rPr>
              <a:t>, </a:t>
            </a:r>
            <a:r>
              <a:rPr lang="en-US" sz="1600" b="1" i="1" dirty="0" err="1">
                <a:solidFill>
                  <a:prstClr val="black"/>
                </a:solidFill>
                <a:latin typeface="Helvetica" panose="020B0604020202020204" pitchFamily="34" charset="0"/>
                <a:cs typeface="Helvetica" panose="020B0604020202020204" pitchFamily="34" charset="0"/>
              </a:rPr>
              <a:t>enyzmes</a:t>
            </a:r>
            <a:r>
              <a:rPr lang="en-US" sz="1600" b="1" i="1" dirty="0">
                <a:solidFill>
                  <a:prstClr val="black"/>
                </a:solidFill>
                <a:latin typeface="Helvetica" panose="020B0604020202020204" pitchFamily="34" charset="0"/>
                <a:cs typeface="Helvetica" panose="020B0604020202020204" pitchFamily="34" charset="0"/>
              </a:rPr>
              <a:t>) </a:t>
            </a:r>
            <a:endParaRPr kumimoji="0" lang="en-US" sz="1600" b="1" i="1"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8" name="Title 1">
            <a:extLst>
              <a:ext uri="{FF2B5EF4-FFF2-40B4-BE49-F238E27FC236}">
                <a16:creationId xmlns:a16="http://schemas.microsoft.com/office/drawing/2014/main" id="{FC70D5C0-2035-4AB5-8E97-A8A409FEF95C}"/>
              </a:ext>
            </a:extLst>
          </p:cNvPr>
          <p:cNvSpPr txBox="1">
            <a:spLocks/>
          </p:cNvSpPr>
          <p:nvPr/>
        </p:nvSpPr>
        <p:spPr>
          <a:xfrm>
            <a:off x="-878233" y="5130175"/>
            <a:ext cx="4143832" cy="77809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r"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Helvetica" panose="020B0604020202020204" pitchFamily="34" charset="0"/>
                <a:ea typeface="+mj-ea"/>
                <a:cs typeface="Helvetica" panose="020B0604020202020204" pitchFamily="34" charset="0"/>
              </a:rPr>
              <a:t>WAY FORWARD</a:t>
            </a:r>
            <a:endParaRPr kumimoji="0" lang="en-US" sz="2400" b="1" i="0" u="none" strike="noStrike" kern="1200" cap="none" spc="0" normalizeH="0" baseline="0" noProof="0" dirty="0">
              <a:ln>
                <a:noFill/>
              </a:ln>
              <a:solidFill>
                <a:srgbClr val="C00000"/>
              </a:solidFill>
              <a:effectLst/>
              <a:uLnTx/>
              <a:uFillTx/>
              <a:latin typeface="Helvetica" panose="020B0604020202020204" pitchFamily="34" charset="0"/>
              <a:ea typeface="+mj-ea"/>
              <a:cs typeface="Helvetica" panose="020B0604020202020204" pitchFamily="34" charset="0"/>
            </a:endParaRPr>
          </a:p>
        </p:txBody>
      </p:sp>
    </p:spTree>
    <p:extLst>
      <p:ext uri="{BB962C8B-B14F-4D97-AF65-F5344CB8AC3E}">
        <p14:creationId xmlns:p14="http://schemas.microsoft.com/office/powerpoint/2010/main" val="50365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Title 1"/>
          <p:cNvSpPr txBox="1">
            <a:spLocks/>
          </p:cNvSpPr>
          <p:nvPr/>
        </p:nvSpPr>
        <p:spPr>
          <a:xfrm>
            <a:off x="868680" y="646867"/>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Arial" panose="020B0604020202020204" pitchFamily="34" charset="0"/>
                <a:ea typeface="Britannic Bold" charset="0"/>
                <a:cs typeface="Arial" panose="020B0604020202020204" pitchFamily="34" charset="0"/>
              </a:rPr>
              <a:t>The matrix of marine research projects</a:t>
            </a:r>
            <a:endParaRPr lang="en-GB" sz="3200" b="1" dirty="0">
              <a:latin typeface="Arial" panose="020B0604020202020204" pitchFamily="34" charset="0"/>
              <a:ea typeface="Britannic Bold" charset="0"/>
              <a:cs typeface="Arial" panose="020B0604020202020204" pitchFamily="34" charset="0"/>
            </a:endParaRPr>
          </a:p>
        </p:txBody>
      </p:sp>
      <p:sp>
        <p:nvSpPr>
          <p:cNvPr id="13" name="Rectangle 9"/>
          <p:cNvSpPr/>
          <p:nvPr/>
        </p:nvSpPr>
        <p:spPr>
          <a:xfrm>
            <a:off x="868680" y="1426978"/>
            <a:ext cx="3071724" cy="313932"/>
          </a:xfrm>
          <a:prstGeom prst="rect">
            <a:avLst/>
          </a:prstGeom>
        </p:spPr>
        <p:txBody>
          <a:bodyPr vert="horz" lIns="91440" tIns="45720" rIns="91440" bIns="45720" rtlCol="0" anchor="ctr">
            <a:normAutofit/>
          </a:bodyPr>
          <a:lstStyle/>
          <a:p>
            <a:pPr defTabSz="914400">
              <a:lnSpc>
                <a:spcPct val="90000"/>
              </a:lnSpc>
              <a:spcBef>
                <a:spcPct val="0"/>
              </a:spcBef>
            </a:pPr>
            <a:r>
              <a:rPr lang="tr-TR" sz="1600" b="1" dirty="0">
                <a:latin typeface="Arial" panose="020B0604020202020204" pitchFamily="34" charset="0"/>
                <a:ea typeface="Britannic Bold" charset="0"/>
                <a:cs typeface="Arial" panose="020B0604020202020204" pitchFamily="34" charset="0"/>
              </a:rPr>
              <a:t>Bulgaria; 82 projects </a:t>
            </a:r>
            <a:endParaRPr lang="en-GB" sz="1600" b="1" dirty="0">
              <a:latin typeface="Arial" panose="020B0604020202020204" pitchFamily="34" charset="0"/>
              <a:ea typeface="Britannic Bold" charset="0"/>
              <a:cs typeface="Arial" panose="020B0604020202020204" pitchFamily="34" charset="0"/>
            </a:endParaRPr>
          </a:p>
        </p:txBody>
      </p:sp>
      <p:sp>
        <p:nvSpPr>
          <p:cNvPr id="15" name="Rectangle 9"/>
          <p:cNvSpPr/>
          <p:nvPr/>
        </p:nvSpPr>
        <p:spPr>
          <a:xfrm>
            <a:off x="868680" y="1729612"/>
            <a:ext cx="5748936" cy="313932"/>
          </a:xfrm>
          <a:prstGeom prst="rect">
            <a:avLst/>
          </a:prstGeom>
        </p:spPr>
        <p:txBody>
          <a:bodyPr vert="horz" lIns="91440" tIns="45720" rIns="91440" bIns="45720" rtlCol="0" anchor="ctr">
            <a:normAutofit/>
          </a:bodyPr>
          <a:lstStyle/>
          <a:p>
            <a:pPr defTabSz="914400">
              <a:lnSpc>
                <a:spcPct val="90000"/>
              </a:lnSpc>
              <a:spcBef>
                <a:spcPct val="0"/>
              </a:spcBef>
            </a:pP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distribution</a:t>
            </a:r>
            <a:r>
              <a:rPr lang="tr-TR" sz="1600" b="1" dirty="0">
                <a:latin typeface="Arial" panose="020B0604020202020204" pitchFamily="34" charset="0"/>
                <a:ea typeface="Britannic Bold" charset="0"/>
                <a:cs typeface="Arial" panose="020B0604020202020204" pitchFamily="34" charset="0"/>
              </a:rPr>
              <a:t> of </a:t>
            </a:r>
            <a:r>
              <a:rPr lang="tr-TR" sz="1600" b="1" dirty="0" err="1">
                <a:latin typeface="Arial" panose="020B0604020202020204" pitchFamily="34" charset="0"/>
                <a:ea typeface="Britannic Bold" charset="0"/>
                <a:cs typeface="Arial" panose="020B0604020202020204" pitchFamily="34" charset="0"/>
              </a:rPr>
              <a:t>projects</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according</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to</a:t>
            </a:r>
            <a:r>
              <a:rPr lang="tr-TR" sz="1600" b="1" dirty="0">
                <a:latin typeface="Arial" panose="020B0604020202020204" pitchFamily="34" charset="0"/>
                <a:ea typeface="Britannic Bold" charset="0"/>
                <a:cs typeface="Arial" panose="020B0604020202020204" pitchFamily="34" charset="0"/>
              </a:rPr>
              <a:t> main R&amp;I </a:t>
            </a:r>
            <a:r>
              <a:rPr lang="tr-TR" sz="1600" b="1" dirty="0" err="1">
                <a:latin typeface="Arial" panose="020B0604020202020204" pitchFamily="34" charset="0"/>
                <a:ea typeface="Britannic Bold" charset="0"/>
                <a:cs typeface="Arial" panose="020B0604020202020204" pitchFamily="34" charset="0"/>
              </a:rPr>
              <a:t>areas</a:t>
            </a:r>
            <a:endParaRPr lang="en-GB" sz="1600" b="1" dirty="0">
              <a:latin typeface="Arial" panose="020B0604020202020204" pitchFamily="34" charset="0"/>
              <a:ea typeface="Britannic Bold" charset="0"/>
              <a:cs typeface="Arial" panose="020B0604020202020204" pitchFamily="34" charset="0"/>
            </a:endParaRPr>
          </a:p>
        </p:txBody>
      </p:sp>
      <p:pic>
        <p:nvPicPr>
          <p:cNvPr id="9" name="Resim 8"/>
          <p:cNvPicPr>
            <a:picLocks noChangeAspect="1"/>
          </p:cNvPicPr>
          <p:nvPr/>
        </p:nvPicPr>
        <p:blipFill>
          <a:blip r:embed="rId2"/>
          <a:stretch>
            <a:fillRect/>
          </a:stretch>
        </p:blipFill>
        <p:spPr>
          <a:xfrm>
            <a:off x="945012" y="2136837"/>
            <a:ext cx="7257388" cy="4220450"/>
          </a:xfrm>
          <a:prstGeom prst="rect">
            <a:avLst/>
          </a:prstGeom>
        </p:spPr>
      </p:pic>
    </p:spTree>
    <p:extLst>
      <p:ext uri="{BB962C8B-B14F-4D97-AF65-F5344CB8AC3E}">
        <p14:creationId xmlns:p14="http://schemas.microsoft.com/office/powerpoint/2010/main" val="1381343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868680" y="646867"/>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latin typeface="Arial" panose="020B0604020202020204" pitchFamily="34" charset="0"/>
                <a:ea typeface="Britannic Bold" charset="0"/>
                <a:cs typeface="Arial" panose="020B0604020202020204" pitchFamily="34" charset="0"/>
              </a:rPr>
              <a:t>The matrix of marine research projects</a:t>
            </a:r>
            <a:endParaRPr lang="en-GB" sz="3200" b="1" dirty="0">
              <a:latin typeface="Arial" panose="020B0604020202020204" pitchFamily="34" charset="0"/>
              <a:ea typeface="Britannic Bold" charset="0"/>
              <a:cs typeface="Arial" panose="020B0604020202020204" pitchFamily="34" charset="0"/>
            </a:endParaRPr>
          </a:p>
        </p:txBody>
      </p:sp>
      <p:sp>
        <p:nvSpPr>
          <p:cNvPr id="13" name="Rectangle 9"/>
          <p:cNvSpPr/>
          <p:nvPr/>
        </p:nvSpPr>
        <p:spPr>
          <a:xfrm>
            <a:off x="868680" y="1426978"/>
            <a:ext cx="3071724" cy="313932"/>
          </a:xfrm>
          <a:prstGeom prst="rect">
            <a:avLst/>
          </a:prstGeom>
        </p:spPr>
        <p:txBody>
          <a:bodyPr vert="horz" lIns="91440" tIns="45720" rIns="91440" bIns="45720" rtlCol="0" anchor="ctr">
            <a:normAutofit/>
          </a:bodyPr>
          <a:lstStyle/>
          <a:p>
            <a:pPr defTabSz="914400">
              <a:lnSpc>
                <a:spcPct val="90000"/>
              </a:lnSpc>
              <a:spcBef>
                <a:spcPct val="0"/>
              </a:spcBef>
            </a:pPr>
            <a:r>
              <a:rPr lang="tr-TR" sz="1600" b="1" dirty="0">
                <a:latin typeface="Arial" panose="020B0604020202020204" pitchFamily="34" charset="0"/>
                <a:ea typeface="Britannic Bold" charset="0"/>
                <a:cs typeface="Arial" panose="020B0604020202020204" pitchFamily="34" charset="0"/>
              </a:rPr>
              <a:t>Bulgaria; 82 projects </a:t>
            </a:r>
            <a:endParaRPr lang="en-GB" sz="1600" b="1" dirty="0">
              <a:latin typeface="Arial" panose="020B0604020202020204" pitchFamily="34" charset="0"/>
              <a:ea typeface="Britannic Bold" charset="0"/>
              <a:cs typeface="Arial" panose="020B0604020202020204" pitchFamily="34" charset="0"/>
            </a:endParaRPr>
          </a:p>
        </p:txBody>
      </p:sp>
      <p:sp>
        <p:nvSpPr>
          <p:cNvPr id="15" name="Rectangle 9"/>
          <p:cNvSpPr/>
          <p:nvPr/>
        </p:nvSpPr>
        <p:spPr>
          <a:xfrm>
            <a:off x="868680" y="1729612"/>
            <a:ext cx="5748936" cy="313932"/>
          </a:xfrm>
          <a:prstGeom prst="rect">
            <a:avLst/>
          </a:prstGeom>
        </p:spPr>
        <p:txBody>
          <a:bodyPr vert="horz" lIns="91440" tIns="45720" rIns="91440" bIns="45720" rtlCol="0" anchor="ctr">
            <a:normAutofit/>
          </a:bodyPr>
          <a:lstStyle/>
          <a:p>
            <a:pPr defTabSz="914400">
              <a:lnSpc>
                <a:spcPct val="90000"/>
              </a:lnSpc>
              <a:spcBef>
                <a:spcPct val="0"/>
              </a:spcBef>
            </a:pP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distribution</a:t>
            </a:r>
            <a:r>
              <a:rPr lang="tr-TR" sz="1600" b="1" dirty="0">
                <a:latin typeface="Arial" panose="020B0604020202020204" pitchFamily="34" charset="0"/>
                <a:ea typeface="Britannic Bold" charset="0"/>
                <a:cs typeface="Arial" panose="020B0604020202020204" pitchFamily="34" charset="0"/>
              </a:rPr>
              <a:t> of </a:t>
            </a:r>
            <a:r>
              <a:rPr lang="tr-TR" sz="1600" b="1" dirty="0" err="1">
                <a:latin typeface="Arial" panose="020B0604020202020204" pitchFamily="34" charset="0"/>
                <a:ea typeface="Britannic Bold" charset="0"/>
                <a:cs typeface="Arial" panose="020B0604020202020204" pitchFamily="34" charset="0"/>
              </a:rPr>
              <a:t>projects</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according</a:t>
            </a:r>
            <a:r>
              <a:rPr lang="tr-TR" sz="1600" b="1" dirty="0">
                <a:latin typeface="Arial" panose="020B0604020202020204" pitchFamily="34" charset="0"/>
                <a:ea typeface="Britannic Bold" charset="0"/>
                <a:cs typeface="Arial" panose="020B0604020202020204" pitchFamily="34" charset="0"/>
              </a:rPr>
              <a:t> </a:t>
            </a:r>
            <a:r>
              <a:rPr lang="tr-TR" sz="1600" b="1" dirty="0" err="1">
                <a:latin typeface="Arial" panose="020B0604020202020204" pitchFamily="34" charset="0"/>
                <a:ea typeface="Britannic Bold" charset="0"/>
                <a:cs typeface="Arial" panose="020B0604020202020204" pitchFamily="34" charset="0"/>
              </a:rPr>
              <a:t>to</a:t>
            </a:r>
            <a:r>
              <a:rPr lang="tr-TR" sz="1600" b="1" dirty="0">
                <a:latin typeface="Arial" panose="020B0604020202020204" pitchFamily="34" charset="0"/>
                <a:ea typeface="Britannic Bold" charset="0"/>
                <a:cs typeface="Arial" panose="020B0604020202020204" pitchFamily="34" charset="0"/>
              </a:rPr>
              <a:t> main R&amp;I </a:t>
            </a:r>
            <a:r>
              <a:rPr lang="tr-TR" sz="1600" b="1" dirty="0" err="1">
                <a:latin typeface="Arial" panose="020B0604020202020204" pitchFamily="34" charset="0"/>
                <a:ea typeface="Britannic Bold" charset="0"/>
                <a:cs typeface="Arial" panose="020B0604020202020204" pitchFamily="34" charset="0"/>
              </a:rPr>
              <a:t>areas</a:t>
            </a:r>
            <a:endParaRPr lang="en-GB" sz="1600" b="1" dirty="0">
              <a:latin typeface="Arial" panose="020B0604020202020204" pitchFamily="34" charset="0"/>
              <a:ea typeface="Britannic Bold"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663430516"/>
              </p:ext>
            </p:extLst>
          </p:nvPr>
        </p:nvGraphicFramePr>
        <p:xfrm>
          <a:off x="526545" y="2240985"/>
          <a:ext cx="8090908" cy="4300871"/>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p:cNvSpPr/>
          <p:nvPr/>
        </p:nvSpPr>
        <p:spPr>
          <a:xfrm>
            <a:off x="669852" y="2346178"/>
            <a:ext cx="7947602" cy="75033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Tree>
    <p:extLst>
      <p:ext uri="{BB962C8B-B14F-4D97-AF65-F5344CB8AC3E}">
        <p14:creationId xmlns:p14="http://schemas.microsoft.com/office/powerpoint/2010/main" val="236594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900</TotalTime>
  <Words>8055</Words>
  <Application>Microsoft Office PowerPoint</Application>
  <PresentationFormat>On-screen Show (4:3)</PresentationFormat>
  <Paragraphs>878</Paragraphs>
  <Slides>78</Slides>
  <Notes>6</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78</vt:i4>
      </vt:variant>
    </vt:vector>
  </HeadingPairs>
  <TitlesOfParts>
    <vt:vector size="89" baseType="lpstr">
      <vt:lpstr>MS Mincho</vt:lpstr>
      <vt:lpstr>Arial</vt:lpstr>
      <vt:lpstr>Britannic Bold</vt:lpstr>
      <vt:lpstr>Calibri</vt:lpstr>
      <vt:lpstr>Calibri Light</vt:lpstr>
      <vt:lpstr>Helvetica</vt:lpstr>
      <vt:lpstr>Mangal</vt:lpstr>
      <vt:lpstr>Times</vt:lpstr>
      <vt:lpstr>Times New Roman</vt:lpstr>
      <vt:lpstr>ヒラギノ角ゴ Pro W3</vt:lpstr>
      <vt:lpstr>Office Theme</vt:lpstr>
      <vt:lpstr>PowerPoint Presentation</vt:lpstr>
      <vt:lpstr>PowerPoint Presentation</vt:lpstr>
      <vt:lpstr>PowerPoint Presentation</vt:lpstr>
      <vt:lpstr>The matrix of marine research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similar distribution between top three study areas within Black Sea countries  </vt:lpstr>
      <vt:lpstr>...However, prominent themes such as  Biodiversity, pollution, living resources and MSP/ICZM rank within the highest in all analyses </vt:lpstr>
      <vt:lpstr>Emerging and more multidisciplinary topics are less studied…  Many of these areas underpin Blue Growth in other basins</vt:lpstr>
      <vt:lpstr>PowerPoint Presentation</vt:lpstr>
      <vt:lpstr>Matrix A. Analysing gaps and research &amp; innovation opportunities providing the necessary justification/drivers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 outline</vt:lpstr>
      <vt:lpstr>Blue Growth Related National Strategic Plans</vt:lpstr>
      <vt:lpstr>Blue Growth Related National Strategic Plans</vt:lpstr>
      <vt:lpstr>Blue Growth Related National Strategic Plans</vt:lpstr>
      <vt:lpstr>Blue Growth Related National Strategic Plans</vt:lpstr>
      <vt:lpstr>Middle East Technical University - Institute of Marine Sciences</vt:lpstr>
      <vt:lpstr>Matrix B. Regional and national boundary framework conditions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 Yucel</dc:creator>
  <cp:lastModifiedBy>Mustafa Yucel</cp:lastModifiedBy>
  <cp:revision>250</cp:revision>
  <dcterms:created xsi:type="dcterms:W3CDTF">2017-12-07T09:35:34Z</dcterms:created>
  <dcterms:modified xsi:type="dcterms:W3CDTF">2017-12-11T11:08:40Z</dcterms:modified>
</cp:coreProperties>
</file>