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  <p:sldMasterId id="2147483684" r:id="rId3"/>
    <p:sldMasterId id="2147483695" r:id="rId4"/>
  </p:sldMasterIdLst>
  <p:notesMasterIdLst>
    <p:notesMasterId r:id="rId17"/>
  </p:notesMasterIdLst>
  <p:sldIdLst>
    <p:sldId id="412" r:id="rId5"/>
    <p:sldId id="432" r:id="rId6"/>
    <p:sldId id="307" r:id="rId7"/>
    <p:sldId id="302" r:id="rId8"/>
    <p:sldId id="306" r:id="rId9"/>
    <p:sldId id="429" r:id="rId10"/>
    <p:sldId id="430" r:id="rId11"/>
    <p:sldId id="434" r:id="rId12"/>
    <p:sldId id="437" r:id="rId13"/>
    <p:sldId id="438" r:id="rId14"/>
    <p:sldId id="439" r:id="rId15"/>
    <p:sldId id="44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47C7"/>
    <a:srgbClr val="45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7" autoAdjust="0"/>
    <p:restoredTop sz="94674"/>
  </p:normalViewPr>
  <p:slideViewPr>
    <p:cSldViewPr snapToGrid="0" snapToObjects="1">
      <p:cViewPr>
        <p:scale>
          <a:sx n="100" d="100"/>
          <a:sy n="100" d="100"/>
        </p:scale>
        <p:origin x="-570" y="-2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081FF-F69F-419C-A695-2D2842B6166D}" type="datetimeFigureOut">
              <a:rPr lang="en-GB" smtClean="0"/>
              <a:t>23/03/2017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E6F91-60CB-48B8-906B-B15C71CED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73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707915"/>
            <a:ext cx="413164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80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64066" y="1122363"/>
            <a:ext cx="62245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64066" y="3602038"/>
            <a:ext cx="62245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15577" y="6356349"/>
            <a:ext cx="3086100" cy="365125"/>
          </a:xfrm>
        </p:spPr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631204" y="6356349"/>
            <a:ext cx="2057400" cy="365125"/>
          </a:xfrm>
        </p:spPr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8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48564" y="1157832"/>
            <a:ext cx="6166786" cy="1325563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48564" y="2720775"/>
            <a:ext cx="6166786" cy="262124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083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86050" y="1106905"/>
            <a:ext cx="5824538" cy="166527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86050" y="2799164"/>
            <a:ext cx="58245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7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0930" y="962526"/>
            <a:ext cx="6670308" cy="728162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030930" y="1681163"/>
            <a:ext cx="667030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030930" y="2505075"/>
            <a:ext cx="667030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643838" y="6331151"/>
            <a:ext cx="2057400" cy="365125"/>
          </a:xfrm>
        </p:spPr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0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74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16276" y="987425"/>
            <a:ext cx="2949575" cy="96974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30265" y="987425"/>
            <a:ext cx="36257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16276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698581" y="6356350"/>
            <a:ext cx="2057400" cy="365125"/>
          </a:xfrm>
        </p:spPr>
        <p:txBody>
          <a:bodyPr/>
          <a:lstStyle/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015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707915"/>
            <a:ext cx="4131644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514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7012" y="2280553"/>
            <a:ext cx="487700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1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000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6638" y="2790692"/>
            <a:ext cx="487700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496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69999"/>
            <a:ext cx="7886700" cy="75247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83491"/>
            <a:ext cx="7886700" cy="3051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1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27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7012" y="2280553"/>
            <a:ext cx="487700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1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851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9036"/>
            <a:ext cx="7886700" cy="163639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2" y="315070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1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851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017" y="1073149"/>
            <a:ext cx="7886700" cy="7524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63534"/>
            <a:ext cx="3886200" cy="28618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517" y="2063534"/>
            <a:ext cx="3886200" cy="28618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8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46237"/>
            <a:ext cx="7886700" cy="7524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631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914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16530"/>
            <a:ext cx="2949178" cy="94086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116530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79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74" indent="0" algn="ctr">
              <a:buNone/>
              <a:defRPr/>
            </a:lvl2pPr>
            <a:lvl3pPr marL="914347" indent="0" algn="ctr">
              <a:buNone/>
              <a:defRPr/>
            </a:lvl3pPr>
            <a:lvl4pPr marL="1371520" indent="0" algn="ctr">
              <a:buNone/>
              <a:defRPr/>
            </a:lvl4pPr>
            <a:lvl5pPr marL="1828694" indent="0" algn="ctr">
              <a:buNone/>
              <a:defRPr/>
            </a:lvl5pPr>
            <a:lvl6pPr marL="2285868" indent="0" algn="ctr">
              <a:buNone/>
              <a:defRPr/>
            </a:lvl6pPr>
            <a:lvl7pPr marL="2743041" indent="0" algn="ctr">
              <a:buNone/>
              <a:defRPr/>
            </a:lvl7pPr>
            <a:lvl8pPr marL="3200214" indent="0" algn="ctr">
              <a:buNone/>
              <a:defRPr/>
            </a:lvl8pPr>
            <a:lvl9pPr marL="365738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John Womersley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00A232-FC1A-EA4A-B466-45E3229787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78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DD28-9F01-484E-8958-3C770DB5F6C3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66CA-7F4E-5C44-B895-7919BFEAB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94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DD28-9F01-484E-8958-3C770DB5F6C3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66CA-7F4E-5C44-B895-7919BFEAB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304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DD28-9F01-484E-8958-3C770DB5F6C3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66CA-7F4E-5C44-B895-7919BFEAB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694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DD28-9F01-484E-8958-3C770DB5F6C3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66CA-7F4E-5C44-B895-7919BFEAB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14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6638" y="2790692"/>
            <a:ext cx="487700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08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DD28-9F01-484E-8958-3C770DB5F6C3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66CA-7F4E-5C44-B895-7919BFEAB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97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DD28-9F01-484E-8958-3C770DB5F6C3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66CA-7F4E-5C44-B895-7919BFEAB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43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DD28-9F01-484E-8958-3C770DB5F6C3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66CA-7F4E-5C44-B895-7919BFEAB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96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DD28-9F01-484E-8958-3C770DB5F6C3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66CA-7F4E-5C44-B895-7919BFEAB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975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DD28-9F01-484E-8958-3C770DB5F6C3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66CA-7F4E-5C44-B895-7919BFEAB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835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DD28-9F01-484E-8958-3C770DB5F6C3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66CA-7F4E-5C44-B895-7919BFEAB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94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DD28-9F01-484E-8958-3C770DB5F6C3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66CA-7F4E-5C44-B895-7919BFEAB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2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69999"/>
            <a:ext cx="7886700" cy="752476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83491"/>
            <a:ext cx="7886700" cy="30512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1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938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9036"/>
            <a:ext cx="7886700" cy="163639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2" y="315070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1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483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017" y="1073149"/>
            <a:ext cx="7886700" cy="7524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63534"/>
            <a:ext cx="3886200" cy="28618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517" y="2063534"/>
            <a:ext cx="3886200" cy="28618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286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287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725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16530"/>
            <a:ext cx="2949178" cy="94086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1165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8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646237"/>
            <a:ext cx="7886700" cy="75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541069"/>
            <a:ext cx="7886700" cy="3051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94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68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250000"/>
        <a:buFontTx/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1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1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1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1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348564" y="365125"/>
            <a:ext cx="61667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348564" y="1825625"/>
            <a:ext cx="61667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9125B-4164-B445-B5EA-FB5E25F89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3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9" r:id="rId4"/>
    <p:sldLayoutId id="2147483680" r:id="rId5"/>
    <p:sldLayoutId id="2147483682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250000"/>
        <a:buFontTx/>
        <a:buBlip>
          <a:blip r:embed="rId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38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250000"/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1DD28-9F01-484E-8958-3C770DB5F6C3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366CA-7F4E-5C44-B895-7919BFEAB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931244" y="169334"/>
            <a:ext cx="7772400" cy="1524000"/>
          </a:xfrm>
        </p:spPr>
        <p:txBody>
          <a:bodyPr>
            <a:normAutofit/>
          </a:bodyPr>
          <a:lstStyle/>
          <a:p>
            <a:pPr algn="r"/>
            <a:r>
              <a:rPr lang="it-IT" sz="6000" b="1" dirty="0" err="1" smtClean="0"/>
              <a:t>EOSC</a:t>
            </a:r>
            <a:r>
              <a:rPr lang="it-IT" sz="6000" b="1" i="1" dirty="0" err="1" smtClean="0"/>
              <a:t>pilot</a:t>
            </a:r>
            <a:r>
              <a:rPr lang="it-IT" b="1" dirty="0" smtClean="0"/>
              <a:t/>
            </a:r>
            <a:br>
              <a:rPr lang="it-IT" b="1" dirty="0" smtClean="0"/>
            </a:br>
            <a:endParaRPr lang="en-GB" sz="22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72000" y="3707914"/>
            <a:ext cx="4131644" cy="1757513"/>
          </a:xfrm>
        </p:spPr>
        <p:txBody>
          <a:bodyPr>
            <a:normAutofit/>
          </a:bodyPr>
          <a:lstStyle/>
          <a:p>
            <a:r>
              <a:rPr lang="it-IT" sz="2800" dirty="0" smtClean="0"/>
              <a:t>Brian Matthews</a:t>
            </a:r>
            <a:endParaRPr lang="it-IT" sz="2800" dirty="0"/>
          </a:p>
          <a:p>
            <a:r>
              <a:rPr lang="it-IT" dirty="0" smtClean="0"/>
              <a:t>STFC</a:t>
            </a:r>
            <a:endParaRPr lang="it-IT" dirty="0"/>
          </a:p>
          <a:p>
            <a:r>
              <a:rPr lang="it-IT" sz="1400" dirty="0" smtClean="0"/>
              <a:t>Brian.Matthews@stfc.ac.uk</a:t>
            </a:r>
            <a:endParaRPr lang="en-GB" sz="1400" dirty="0"/>
          </a:p>
        </p:txBody>
      </p:sp>
      <p:pic>
        <p:nvPicPr>
          <p:cNvPr id="5" name="Picture 124" descr="STFClogo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565"/>
            <a:ext cx="3343702" cy="71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789" y="5872181"/>
            <a:ext cx="1417523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893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357" y="0"/>
            <a:ext cx="6321643" cy="908050"/>
          </a:xfrm>
        </p:spPr>
        <p:txBody>
          <a:bodyPr>
            <a:normAutofit/>
          </a:bodyPr>
          <a:lstStyle/>
          <a:p>
            <a:r>
              <a:rPr lang="en-GB" sz="3600" i="1" dirty="0" smtClean="0"/>
              <a:t>Challenges : Social and cultural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060209"/>
            <a:ext cx="8721452" cy="51119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</a:rPr>
              <a:t>Changing culture to make the most of open science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 smtClean="0"/>
              <a:t>Sharing of data and services</a:t>
            </a:r>
            <a:endParaRPr lang="en-GB" dirty="0" smtClean="0"/>
          </a:p>
          <a:p>
            <a:pPr lvl="1">
              <a:lnSpc>
                <a:spcPct val="120000"/>
              </a:lnSpc>
              <a:buSzPct val="100000"/>
              <a:buFont typeface="Calibri" panose="020F0502020204030204" pitchFamily="34" charset="0"/>
              <a:buChar char="‒"/>
            </a:pPr>
            <a:r>
              <a:rPr lang="en-GB" dirty="0" smtClean="0"/>
              <a:t>Data: “You can use mine”</a:t>
            </a:r>
          </a:p>
          <a:p>
            <a:pPr lvl="1">
              <a:lnSpc>
                <a:spcPct val="120000"/>
              </a:lnSpc>
              <a:buSzPct val="100000"/>
              <a:buFont typeface="Calibri" panose="020F0502020204030204" pitchFamily="34" charset="0"/>
              <a:buChar char="‒"/>
            </a:pPr>
            <a:r>
              <a:rPr lang="en-GB" dirty="0" smtClean="0"/>
              <a:t>Services : “I will use yours”</a:t>
            </a:r>
          </a:p>
          <a:p>
            <a:pPr lvl="1">
              <a:lnSpc>
                <a:spcPct val="120000"/>
              </a:lnSpc>
              <a:buSzPct val="100000"/>
              <a:buFont typeface="Calibri" panose="020F0502020204030204" pitchFamily="34" charset="0"/>
              <a:buChar char="‒"/>
            </a:pPr>
            <a:endParaRPr lang="en-GB" dirty="0" smtClean="0"/>
          </a:p>
          <a:p>
            <a:r>
              <a:rPr lang="en-GB" b="1" dirty="0" smtClean="0"/>
              <a:t>Developing Skills</a:t>
            </a:r>
            <a:r>
              <a:rPr lang="en-GB" dirty="0" smtClean="0"/>
              <a:t> </a:t>
            </a:r>
            <a:endParaRPr lang="en-GB" dirty="0"/>
          </a:p>
          <a:p>
            <a:pPr lvl="1">
              <a:lnSpc>
                <a:spcPct val="120000"/>
              </a:lnSpc>
              <a:buSzPct val="100000"/>
              <a:buFont typeface="Calibri" panose="020F0502020204030204" pitchFamily="34" charset="0"/>
              <a:buChar char="‒"/>
            </a:pPr>
            <a:r>
              <a:rPr lang="en-GB" dirty="0"/>
              <a:t>Data </a:t>
            </a:r>
            <a:r>
              <a:rPr lang="en-GB" dirty="0" smtClean="0"/>
              <a:t>Scientists : </a:t>
            </a:r>
            <a:r>
              <a:rPr lang="en-GB" dirty="0"/>
              <a:t>data engineers, data custodians, data analysts </a:t>
            </a:r>
          </a:p>
          <a:p>
            <a:pPr lvl="1">
              <a:lnSpc>
                <a:spcPct val="120000"/>
              </a:lnSpc>
              <a:buSzPct val="100000"/>
              <a:buFont typeface="Calibri" panose="020F0502020204030204" pitchFamily="34" charset="0"/>
              <a:buChar char="‒"/>
            </a:pPr>
            <a:r>
              <a:rPr lang="en-GB" dirty="0" smtClean="0"/>
              <a:t>Expertise in quality software engineering </a:t>
            </a:r>
            <a:endParaRPr lang="en-GB" dirty="0"/>
          </a:p>
          <a:p>
            <a:endParaRPr lang="en-GB" dirty="0"/>
          </a:p>
          <a:p>
            <a:r>
              <a:rPr lang="en-GB" b="1" dirty="0" smtClean="0"/>
              <a:t>Credit where credit’s due</a:t>
            </a:r>
            <a:endParaRPr lang="en-GB" dirty="0"/>
          </a:p>
          <a:p>
            <a:pPr lvl="1">
              <a:lnSpc>
                <a:spcPct val="120000"/>
              </a:lnSpc>
              <a:buSzPct val="100000"/>
              <a:buFont typeface="Calibri" panose="020F0502020204030204" pitchFamily="34" charset="0"/>
              <a:buChar char="‒"/>
            </a:pPr>
            <a:r>
              <a:rPr lang="en-GB" dirty="0" smtClean="0"/>
              <a:t>Recognition for sharing</a:t>
            </a:r>
          </a:p>
          <a:p>
            <a:pPr lvl="1">
              <a:lnSpc>
                <a:spcPct val="120000"/>
              </a:lnSpc>
              <a:buSzPct val="100000"/>
              <a:buFont typeface="Calibri" panose="020F0502020204030204" pitchFamily="34" charset="0"/>
              <a:buChar char="‒"/>
            </a:pPr>
            <a:r>
              <a:rPr lang="en-GB" dirty="0" smtClean="0"/>
              <a:t>Recognition for contributing </a:t>
            </a:r>
          </a:p>
          <a:p>
            <a:pPr lvl="1">
              <a:lnSpc>
                <a:spcPct val="120000"/>
              </a:lnSpc>
              <a:buSzPct val="100000"/>
              <a:buFont typeface="Calibri" panose="020F0502020204030204" pitchFamily="34" charset="0"/>
              <a:buChar char="‒"/>
            </a:pPr>
            <a:r>
              <a:rPr lang="en-GB" dirty="0" smtClean="0"/>
              <a:t>Rewards should follow the contribution</a:t>
            </a:r>
          </a:p>
          <a:p>
            <a:pPr lvl="1">
              <a:lnSpc>
                <a:spcPct val="120000"/>
              </a:lnSpc>
              <a:buSzPct val="100000"/>
              <a:buFont typeface="Calibri" panose="020F0502020204030204" pitchFamily="34" charset="0"/>
              <a:buChar char="‒"/>
            </a:pPr>
            <a:endParaRPr lang="en-GB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56699" y="6380166"/>
            <a:ext cx="349139" cy="365125"/>
          </a:xfrm>
        </p:spPr>
        <p:txBody>
          <a:bodyPr/>
          <a:lstStyle/>
          <a:p>
            <a:fld id="{02E875F0-EEB5-F149-98C1-3639952BCB4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7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357" y="0"/>
            <a:ext cx="6321643" cy="908050"/>
          </a:xfrm>
        </p:spPr>
        <p:txBody>
          <a:bodyPr>
            <a:normAutofit/>
          </a:bodyPr>
          <a:lstStyle/>
          <a:p>
            <a:r>
              <a:rPr lang="en-GB" sz="3600" i="1" dirty="0" smtClean="0"/>
              <a:t>Challenges : Infrastructure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060209"/>
            <a:ext cx="8721452" cy="511199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3600" b="1" i="1" dirty="0" smtClean="0">
                <a:solidFill>
                  <a:schemeClr val="accent1">
                    <a:lumMod val="75000"/>
                  </a:schemeClr>
                </a:solidFill>
              </a:rPr>
              <a:t>Accessing shared resources to realise the promise of data intensive open scie</a:t>
            </a: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nce</a:t>
            </a:r>
          </a:p>
          <a:p>
            <a:pPr marL="0" indent="0">
              <a:buNone/>
            </a:pP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b="1" dirty="0" smtClean="0"/>
              <a:t>Accessing Data</a:t>
            </a:r>
            <a:endParaRPr lang="en-GB" dirty="0" smtClean="0"/>
          </a:p>
          <a:p>
            <a:pPr lvl="1">
              <a:lnSpc>
                <a:spcPct val="120000"/>
              </a:lnSpc>
              <a:buSzPct val="100000"/>
              <a:buFont typeface="Calibri" panose="020F0502020204030204" pitchFamily="34" charset="0"/>
              <a:buChar char="‒"/>
            </a:pPr>
            <a:r>
              <a:rPr lang="en-GB" dirty="0" smtClean="0"/>
              <a:t>Storing, accessing and integrating data at scale: common data centres and services</a:t>
            </a:r>
          </a:p>
          <a:p>
            <a:pPr lvl="1">
              <a:lnSpc>
                <a:spcPct val="120000"/>
              </a:lnSpc>
              <a:buSzPct val="100000"/>
              <a:buFont typeface="Calibri" panose="020F0502020204030204" pitchFamily="34" charset="0"/>
              <a:buChar char="‒"/>
            </a:pPr>
            <a:r>
              <a:rPr lang="en-GB" dirty="0" smtClean="0"/>
              <a:t>Moving data at scale:  limitations of networks</a:t>
            </a:r>
          </a:p>
          <a:p>
            <a:pPr lvl="1">
              <a:lnSpc>
                <a:spcPct val="120000"/>
              </a:lnSpc>
              <a:buSzPct val="100000"/>
              <a:buFont typeface="Calibri" panose="020F0502020204030204" pitchFamily="34" charset="0"/>
              <a:buChar char="‒"/>
            </a:pPr>
            <a:r>
              <a:rPr lang="en-GB" dirty="0" smtClean="0"/>
              <a:t>Keeping data for the long-term: digital preservation</a:t>
            </a:r>
          </a:p>
          <a:p>
            <a:pPr lvl="1">
              <a:lnSpc>
                <a:spcPct val="120000"/>
              </a:lnSpc>
              <a:buSzPct val="100000"/>
              <a:buFont typeface="Calibri" panose="020F0502020204030204" pitchFamily="34" charset="0"/>
              <a:buChar char="‒"/>
            </a:pPr>
            <a:endParaRPr lang="en-GB" dirty="0" smtClean="0"/>
          </a:p>
          <a:p>
            <a:r>
              <a:rPr lang="en-GB" b="1" dirty="0" smtClean="0"/>
              <a:t>Accessing Compute</a:t>
            </a:r>
            <a:endParaRPr lang="en-GB" dirty="0"/>
          </a:p>
          <a:p>
            <a:pPr lvl="1">
              <a:lnSpc>
                <a:spcPct val="120000"/>
              </a:lnSpc>
              <a:buSzPct val="100000"/>
              <a:buFont typeface="Calibri" panose="020F0502020204030204" pitchFamily="34" charset="0"/>
              <a:buChar char="‒"/>
            </a:pPr>
            <a:r>
              <a:rPr lang="en-GB" dirty="0" smtClean="0"/>
              <a:t>Access to scarce large-scale computing architectures  (HPC, HTC, HPDA)</a:t>
            </a:r>
          </a:p>
          <a:p>
            <a:pPr lvl="1">
              <a:lnSpc>
                <a:spcPct val="120000"/>
              </a:lnSpc>
              <a:buSzPct val="100000"/>
              <a:buFont typeface="Calibri" panose="020F0502020204030204" pitchFamily="34" charset="0"/>
              <a:buChar char="‒"/>
            </a:pPr>
            <a:r>
              <a:rPr lang="en-GB" dirty="0" smtClean="0"/>
              <a:t>Co-location of data and compute</a:t>
            </a:r>
          </a:p>
          <a:p>
            <a:pPr lvl="1">
              <a:lnSpc>
                <a:spcPct val="120000"/>
              </a:lnSpc>
              <a:buSzPct val="100000"/>
              <a:buFont typeface="Calibri" panose="020F0502020204030204" pitchFamily="34" charset="0"/>
              <a:buChar char="‒"/>
            </a:pPr>
            <a:r>
              <a:rPr lang="en-GB" dirty="0" smtClean="0"/>
              <a:t>Cloud interfaces and Virtual Research Environments</a:t>
            </a:r>
          </a:p>
          <a:p>
            <a:pPr lvl="1">
              <a:lnSpc>
                <a:spcPct val="120000"/>
              </a:lnSpc>
              <a:buSzPct val="100000"/>
              <a:buFont typeface="Calibri" panose="020F0502020204030204" pitchFamily="34" charset="0"/>
              <a:buChar char="‒"/>
            </a:pPr>
            <a:r>
              <a:rPr lang="en-GB" dirty="0" smtClean="0"/>
              <a:t>User identity and trusted work-spaces</a:t>
            </a:r>
          </a:p>
          <a:p>
            <a:endParaRPr lang="en-GB" dirty="0"/>
          </a:p>
          <a:p>
            <a:r>
              <a:rPr lang="en-GB" b="1" dirty="0" smtClean="0"/>
              <a:t>Accessing Software</a:t>
            </a:r>
            <a:endParaRPr lang="en-GB" dirty="0"/>
          </a:p>
          <a:p>
            <a:pPr lvl="1">
              <a:lnSpc>
                <a:spcPct val="120000"/>
              </a:lnSpc>
              <a:buSzPct val="100000"/>
              <a:buFont typeface="Calibri" panose="020F0502020204030204" pitchFamily="34" charset="0"/>
              <a:buChar char="‒"/>
            </a:pPr>
            <a:r>
              <a:rPr lang="en-GB" dirty="0" smtClean="0"/>
              <a:t>Complex code for computational modelling and simulation</a:t>
            </a:r>
          </a:p>
          <a:p>
            <a:pPr lvl="1">
              <a:lnSpc>
                <a:spcPct val="120000"/>
              </a:lnSpc>
              <a:buSzPct val="100000"/>
              <a:buFont typeface="Calibri" panose="020F0502020204030204" pitchFamily="34" charset="0"/>
              <a:buChar char="‒"/>
            </a:pPr>
            <a:r>
              <a:rPr lang="en-GB" dirty="0" smtClean="0"/>
              <a:t>Adapting code to </a:t>
            </a:r>
            <a:r>
              <a:rPr lang="en-GB" dirty="0"/>
              <a:t>large-scale computing </a:t>
            </a:r>
            <a:r>
              <a:rPr lang="en-GB" dirty="0" smtClean="0"/>
              <a:t>architectures</a:t>
            </a:r>
          </a:p>
          <a:p>
            <a:pPr lvl="1">
              <a:lnSpc>
                <a:spcPct val="120000"/>
              </a:lnSpc>
              <a:buSzPct val="100000"/>
              <a:buFont typeface="Calibri" panose="020F0502020204030204" pitchFamily="34" charset="0"/>
              <a:buChar char="‒"/>
            </a:pPr>
            <a:r>
              <a:rPr lang="en-GB" dirty="0" smtClean="0"/>
              <a:t>Data analysis algorithms becoming more sophisticated</a:t>
            </a:r>
          </a:p>
          <a:p>
            <a:pPr lvl="1">
              <a:lnSpc>
                <a:spcPct val="120000"/>
              </a:lnSpc>
              <a:buSzPct val="100000"/>
              <a:buFont typeface="Calibri" panose="020F0502020204030204" pitchFamily="34" charset="0"/>
              <a:buChar char="‒"/>
            </a:pPr>
            <a:r>
              <a:rPr lang="en-GB" dirty="0" smtClean="0"/>
              <a:t>Sustainability of software for the long-term</a:t>
            </a:r>
          </a:p>
          <a:p>
            <a:pPr lvl="1">
              <a:lnSpc>
                <a:spcPct val="120000"/>
              </a:lnSpc>
              <a:buSzPct val="100000"/>
              <a:buFont typeface="Calibri" panose="020F0502020204030204" pitchFamily="34" charset="0"/>
              <a:buChar char="‒"/>
            </a:pPr>
            <a:endParaRPr lang="en-GB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56699" y="6380166"/>
            <a:ext cx="349139" cy="365125"/>
          </a:xfrm>
        </p:spPr>
        <p:txBody>
          <a:bodyPr/>
          <a:lstStyle/>
          <a:p>
            <a:fld id="{02E875F0-EEB5-F149-98C1-3639952BCB4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5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6638" y="2066792"/>
            <a:ext cx="4877001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Thank you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700" dirty="0" smtClean="0"/>
              <a:t>brian.matthews@stfc.ac.uk</a:t>
            </a:r>
            <a:endParaRPr lang="en-GB" sz="27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6932" y="4712396"/>
            <a:ext cx="4744267" cy="1543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it-IT" sz="2000" b="1" dirty="0" err="1">
                <a:latin typeface="Calibri"/>
                <a:cs typeface="Calibri"/>
              </a:rPr>
              <a:t>Twitter</a:t>
            </a:r>
            <a:r>
              <a:rPr lang="it-IT" sz="2000" b="1" dirty="0">
                <a:latin typeface="Calibri"/>
                <a:cs typeface="Calibri"/>
              </a:rPr>
              <a:t>: </a:t>
            </a:r>
            <a:r>
              <a:rPr lang="it-IT" sz="2000" dirty="0">
                <a:latin typeface="Calibri"/>
                <a:cs typeface="Calibri"/>
              </a:rPr>
              <a:t>@</a:t>
            </a:r>
            <a:r>
              <a:rPr lang="it-IT" sz="2000" dirty="0" err="1">
                <a:latin typeface="Calibri"/>
                <a:cs typeface="Calibri"/>
              </a:rPr>
              <a:t>eoscpilot</a:t>
            </a:r>
            <a:endParaRPr lang="it-IT" sz="2000" dirty="0"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it-IT" sz="2000" b="1" dirty="0" err="1">
                <a:latin typeface="Calibri"/>
                <a:cs typeface="Calibri"/>
              </a:rPr>
              <a:t>Linkedin</a:t>
            </a:r>
            <a:r>
              <a:rPr lang="it-IT" sz="2000" b="1" dirty="0">
                <a:latin typeface="Calibri"/>
                <a:cs typeface="Calibri"/>
              </a:rPr>
              <a:t>: </a:t>
            </a:r>
            <a:r>
              <a:rPr lang="it-IT" sz="2000" dirty="0">
                <a:latin typeface="Calibri"/>
                <a:cs typeface="Calibri"/>
              </a:rPr>
              <a:t>/</a:t>
            </a:r>
            <a:r>
              <a:rPr lang="it-IT" sz="2000" dirty="0" err="1">
                <a:latin typeface="Calibri"/>
                <a:cs typeface="Calibri"/>
              </a:rPr>
              <a:t>eoscpilot</a:t>
            </a:r>
            <a:endParaRPr lang="it-IT" sz="2000" dirty="0"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it-IT" sz="1600" dirty="0"/>
              <a:t/>
            </a:r>
            <a:br>
              <a:rPr lang="it-IT" sz="1600" dirty="0"/>
            </a:br>
            <a:endParaRPr lang="en-GB" sz="1600" dirty="0"/>
          </a:p>
        </p:txBody>
      </p:sp>
      <p:pic>
        <p:nvPicPr>
          <p:cNvPr id="9" name="Picture 8" descr="Twitter_logo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95" y="4924193"/>
            <a:ext cx="264922" cy="215380"/>
          </a:xfrm>
          <a:prstGeom prst="rect">
            <a:avLst/>
          </a:prstGeom>
        </p:spPr>
      </p:pic>
      <p:pic>
        <p:nvPicPr>
          <p:cNvPr id="10" name="Picture 9" descr="linkedin-logo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60" y="5214277"/>
            <a:ext cx="327392" cy="289333"/>
          </a:xfrm>
          <a:prstGeom prst="rect">
            <a:avLst/>
          </a:prstGeom>
        </p:spPr>
      </p:pic>
      <p:pic>
        <p:nvPicPr>
          <p:cNvPr id="13" name="Picture 124" descr="STFClogo_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5637023"/>
            <a:ext cx="2619375" cy="5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59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78236" y="104746"/>
            <a:ext cx="6192936" cy="752476"/>
          </a:xfrm>
        </p:spPr>
        <p:txBody>
          <a:bodyPr/>
          <a:lstStyle/>
          <a:p>
            <a:pPr algn="ctr"/>
            <a:r>
              <a:rPr lang="en-GB" dirty="0" smtClean="0"/>
              <a:t>EOSC-Pilot Project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0" y="1090018"/>
            <a:ext cx="7886700" cy="492977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GB" sz="4100" dirty="0"/>
              <a:t>Setting </a:t>
            </a:r>
            <a:r>
              <a:rPr lang="en-GB" sz="4100" dirty="0" smtClean="0"/>
              <a:t>the EOSC in the right direction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sz="3300" dirty="0" smtClean="0"/>
              <a:t>First of the EOSC projects</a:t>
            </a:r>
          </a:p>
          <a:p>
            <a:pPr>
              <a:lnSpc>
                <a:spcPct val="120000"/>
              </a:lnSpc>
            </a:pPr>
            <a:r>
              <a:rPr lang="en-GB" sz="3300" dirty="0" smtClean="0"/>
              <a:t>10M€ over 2 years</a:t>
            </a:r>
          </a:p>
          <a:p>
            <a:pPr lvl="1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GB" dirty="0" smtClean="0"/>
              <a:t>Jan 2017 – Dec 2018</a:t>
            </a:r>
          </a:p>
          <a:p>
            <a:pPr>
              <a:lnSpc>
                <a:spcPct val="120000"/>
              </a:lnSpc>
            </a:pPr>
            <a:r>
              <a:rPr lang="en-GB" sz="3300" dirty="0" smtClean="0"/>
              <a:t>33 Partners + 15 3</a:t>
            </a:r>
            <a:r>
              <a:rPr lang="en-GB" sz="3300" baseline="30000" dirty="0" smtClean="0"/>
              <a:t>rd</a:t>
            </a:r>
            <a:r>
              <a:rPr lang="en-GB" sz="3300" dirty="0" smtClean="0"/>
              <a:t> parties </a:t>
            </a:r>
          </a:p>
          <a:p>
            <a:pPr lvl="1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GB" dirty="0" smtClean="0"/>
              <a:t>Led by STFC</a:t>
            </a:r>
          </a:p>
          <a:p>
            <a:pPr lvl="1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GB" dirty="0" smtClean="0"/>
              <a:t>A range  of e-Infrastructure providers, research institutes, research consortia, across disciplines. </a:t>
            </a:r>
          </a:p>
          <a:p>
            <a:pPr lvl="1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sz="2900" dirty="0"/>
              <a:t>Try to answer some basic </a:t>
            </a:r>
            <a:r>
              <a:rPr lang="en-GB" sz="2900" dirty="0" smtClean="0"/>
              <a:t>questions</a:t>
            </a:r>
          </a:p>
          <a:p>
            <a:pPr lvl="1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GB" dirty="0" smtClean="0"/>
              <a:t>What is the EOSC going to provide?</a:t>
            </a:r>
          </a:p>
          <a:p>
            <a:pPr lvl="1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GB" dirty="0" smtClean="0"/>
              <a:t>How is the EOSC going to operate ?</a:t>
            </a:r>
          </a:p>
          <a:p>
            <a:pPr lvl="1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GB" dirty="0" smtClean="0"/>
              <a:t>How is the EOSC going to change how science is done ?</a:t>
            </a:r>
          </a:p>
          <a:p>
            <a:pPr lvl="1">
              <a:buSzPct val="150000"/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1"/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880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>
          <a:xfrm>
            <a:off x="253317" y="1705402"/>
            <a:ext cx="8651600" cy="2025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25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25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250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250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250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dirty="0" smtClean="0"/>
          </a:p>
          <a:p>
            <a:r>
              <a:rPr lang="en-US" b="1" dirty="0" smtClean="0"/>
              <a:t>Scientific Challenges: </a:t>
            </a:r>
            <a:r>
              <a:rPr lang="en-US" dirty="0" smtClean="0"/>
              <a:t>deploying the EOSC to deliver Open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749" y="3028165"/>
            <a:ext cx="8630168" cy="19389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Technical </a:t>
            </a:r>
            <a:r>
              <a:rPr lang="en-US" b="1" dirty="0"/>
              <a:t>Challenges: </a:t>
            </a:r>
            <a:r>
              <a:rPr lang="en-US" dirty="0"/>
              <a:t>developing technical solutions that meet the scientific </a:t>
            </a:r>
            <a:r>
              <a:rPr lang="en-US" dirty="0" smtClean="0"/>
              <a:t>needs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56699" y="6380166"/>
            <a:ext cx="349139" cy="365125"/>
          </a:xfrm>
        </p:spPr>
        <p:txBody>
          <a:bodyPr/>
          <a:lstStyle/>
          <a:p>
            <a:fld id="{02E875F0-EEB5-F149-98C1-3639952BCB4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39874" y="140965"/>
            <a:ext cx="7386405" cy="75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/>
              <a:t>EOSCpilot</a:t>
            </a:r>
            <a:r>
              <a:rPr lang="en-US" sz="4000" dirty="0" smtClean="0"/>
              <a:t> Challenges</a:t>
            </a:r>
            <a:endParaRPr lang="en-US" sz="4000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1517862"/>
            <a:ext cx="9144000" cy="1887687"/>
            <a:chOff x="437446" y="1400201"/>
            <a:chExt cx="8417705" cy="1676021"/>
          </a:xfrm>
        </p:grpSpPr>
        <p:sp>
          <p:nvSpPr>
            <p:cNvPr id="7" name="Freeform 107"/>
            <p:cNvSpPr>
              <a:spLocks/>
            </p:cNvSpPr>
            <p:nvPr/>
          </p:nvSpPr>
          <p:spPr bwMode="auto">
            <a:xfrm rot="16200000">
              <a:off x="3808288" y="-1970641"/>
              <a:ext cx="1676021" cy="8417705"/>
            </a:xfrm>
            <a:custGeom>
              <a:avLst/>
              <a:gdLst>
                <a:gd name="T0" fmla="*/ 491 w 2333"/>
                <a:gd name="T1" fmla="*/ 4838 h 3176"/>
                <a:gd name="T2" fmla="*/ 264 w 2333"/>
                <a:gd name="T3" fmla="*/ 691 h 3176"/>
                <a:gd name="T4" fmla="*/ 2078 w 2333"/>
                <a:gd name="T5" fmla="*/ 691 h 3176"/>
                <a:gd name="T6" fmla="*/ 1795 w 2333"/>
                <a:gd name="T7" fmla="*/ 4838 h 3176"/>
                <a:gd name="T8" fmla="*/ 2078 w 2333"/>
                <a:gd name="T9" fmla="*/ 8984 h 3176"/>
                <a:gd name="T10" fmla="*/ 264 w 2333"/>
                <a:gd name="T11" fmla="*/ 8984 h 3176"/>
                <a:gd name="T12" fmla="*/ 491 w 2333"/>
                <a:gd name="T13" fmla="*/ 4838 h 3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33"/>
                <a:gd name="T22" fmla="*/ 0 h 3176"/>
                <a:gd name="T23" fmla="*/ 2333 w 2333"/>
                <a:gd name="T24" fmla="*/ 3176 h 3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33" h="3176">
                  <a:moveTo>
                    <a:pt x="491" y="1588"/>
                  </a:moveTo>
                  <a:cubicBezTo>
                    <a:pt x="491" y="1134"/>
                    <a:pt x="0" y="454"/>
                    <a:pt x="264" y="227"/>
                  </a:cubicBezTo>
                  <a:cubicBezTo>
                    <a:pt x="528" y="0"/>
                    <a:pt x="1823" y="0"/>
                    <a:pt x="2078" y="227"/>
                  </a:cubicBezTo>
                  <a:cubicBezTo>
                    <a:pt x="2333" y="454"/>
                    <a:pt x="1795" y="1134"/>
                    <a:pt x="1795" y="1588"/>
                  </a:cubicBezTo>
                  <a:cubicBezTo>
                    <a:pt x="1795" y="2042"/>
                    <a:pt x="2333" y="2722"/>
                    <a:pt x="2078" y="2949"/>
                  </a:cubicBezTo>
                  <a:cubicBezTo>
                    <a:pt x="1823" y="3176"/>
                    <a:pt x="528" y="3176"/>
                    <a:pt x="264" y="2949"/>
                  </a:cubicBezTo>
                  <a:cubicBezTo>
                    <a:pt x="0" y="2722"/>
                    <a:pt x="491" y="2042"/>
                    <a:pt x="491" y="1588"/>
                  </a:cubicBezTo>
                  <a:close/>
                </a:path>
              </a:pathLst>
            </a:custGeom>
            <a:noFill/>
            <a:ln w="254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 Box 109"/>
            <p:cNvSpPr txBox="1">
              <a:spLocks noChangeArrowheads="1"/>
            </p:cNvSpPr>
            <p:nvPr/>
          </p:nvSpPr>
          <p:spPr bwMode="auto">
            <a:xfrm>
              <a:off x="2673088" y="1711844"/>
              <a:ext cx="5820822" cy="409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400" dirty="0" smtClean="0">
                  <a:solidFill>
                    <a:schemeClr val="accent1">
                      <a:lumMod val="75000"/>
                    </a:schemeClr>
                  </a:solidFill>
                </a:rPr>
                <a:t>Scientific Challenges are really </a:t>
              </a:r>
              <a:r>
                <a:rPr lang="en-GB" sz="2400" i="1" dirty="0" smtClean="0">
                  <a:solidFill>
                    <a:schemeClr val="accent1">
                      <a:lumMod val="75000"/>
                    </a:schemeClr>
                  </a:solidFill>
                </a:rPr>
                <a:t>Opportunities</a:t>
              </a:r>
              <a:endParaRPr lang="en-GB" sz="2400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2787174"/>
            <a:ext cx="9144000" cy="1886967"/>
            <a:chOff x="437446" y="2685031"/>
            <a:chExt cx="8706554" cy="1596210"/>
          </a:xfrm>
        </p:grpSpPr>
        <p:sp>
          <p:nvSpPr>
            <p:cNvPr id="10" name="Freeform 112"/>
            <p:cNvSpPr>
              <a:spLocks/>
            </p:cNvSpPr>
            <p:nvPr/>
          </p:nvSpPr>
          <p:spPr bwMode="auto">
            <a:xfrm rot="5400000">
              <a:off x="3992618" y="-870141"/>
              <a:ext cx="1596210" cy="8706554"/>
            </a:xfrm>
            <a:custGeom>
              <a:avLst/>
              <a:gdLst>
                <a:gd name="T0" fmla="*/ 491 w 2333"/>
                <a:gd name="T1" fmla="*/ 3063 h 3176"/>
                <a:gd name="T2" fmla="*/ 264 w 2333"/>
                <a:gd name="T3" fmla="*/ 438 h 3176"/>
                <a:gd name="T4" fmla="*/ 2078 w 2333"/>
                <a:gd name="T5" fmla="*/ 438 h 3176"/>
                <a:gd name="T6" fmla="*/ 1795 w 2333"/>
                <a:gd name="T7" fmla="*/ 3063 h 3176"/>
                <a:gd name="T8" fmla="*/ 2078 w 2333"/>
                <a:gd name="T9" fmla="*/ 5688 h 3176"/>
                <a:gd name="T10" fmla="*/ 264 w 2333"/>
                <a:gd name="T11" fmla="*/ 5688 h 3176"/>
                <a:gd name="T12" fmla="*/ 491 w 2333"/>
                <a:gd name="T13" fmla="*/ 3063 h 3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33"/>
                <a:gd name="T22" fmla="*/ 0 h 3176"/>
                <a:gd name="T23" fmla="*/ 2333 w 2333"/>
                <a:gd name="T24" fmla="*/ 3176 h 3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33" h="3176">
                  <a:moveTo>
                    <a:pt x="491" y="1588"/>
                  </a:moveTo>
                  <a:cubicBezTo>
                    <a:pt x="491" y="1134"/>
                    <a:pt x="0" y="454"/>
                    <a:pt x="264" y="227"/>
                  </a:cubicBezTo>
                  <a:cubicBezTo>
                    <a:pt x="528" y="0"/>
                    <a:pt x="1823" y="0"/>
                    <a:pt x="2078" y="227"/>
                  </a:cubicBezTo>
                  <a:cubicBezTo>
                    <a:pt x="2333" y="454"/>
                    <a:pt x="1795" y="1134"/>
                    <a:pt x="1795" y="1588"/>
                  </a:cubicBezTo>
                  <a:cubicBezTo>
                    <a:pt x="1795" y="2042"/>
                    <a:pt x="2333" y="2722"/>
                    <a:pt x="2078" y="2949"/>
                  </a:cubicBezTo>
                  <a:cubicBezTo>
                    <a:pt x="1823" y="3176"/>
                    <a:pt x="528" y="3176"/>
                    <a:pt x="264" y="2949"/>
                  </a:cubicBezTo>
                  <a:cubicBezTo>
                    <a:pt x="0" y="2722"/>
                    <a:pt x="491" y="2042"/>
                    <a:pt x="491" y="1588"/>
                  </a:cubicBezTo>
                  <a:close/>
                </a:path>
              </a:pathLst>
            </a:custGeom>
            <a:noFill/>
            <a:ln w="2540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 Box 114"/>
            <p:cNvSpPr txBox="1">
              <a:spLocks noChangeArrowheads="1"/>
            </p:cNvSpPr>
            <p:nvPr/>
          </p:nvSpPr>
          <p:spPr bwMode="auto">
            <a:xfrm>
              <a:off x="2972735" y="3004265"/>
              <a:ext cx="6131705" cy="390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400" dirty="0">
                  <a:solidFill>
                    <a:srgbClr val="FF0000"/>
                  </a:solidFill>
                </a:rPr>
                <a:t>Technical Challenges are </a:t>
              </a:r>
              <a:r>
                <a:rPr lang="en-GB" sz="2400" i="1" dirty="0">
                  <a:solidFill>
                    <a:srgbClr val="FF0000"/>
                  </a:solidFill>
                </a:rPr>
                <a:t>Barriers</a:t>
              </a:r>
              <a:r>
                <a:rPr lang="en-GB" sz="2400" dirty="0">
                  <a:solidFill>
                    <a:srgbClr val="FF0000"/>
                  </a:solidFill>
                </a:rPr>
                <a:t> to overcome</a:t>
              </a:r>
              <a:endParaRPr lang="en-GB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0" y="4221102"/>
            <a:ext cx="9102452" cy="1860043"/>
            <a:chOff x="0" y="4221102"/>
            <a:chExt cx="9102452" cy="1860043"/>
          </a:xfrm>
        </p:grpSpPr>
        <p:sp>
          <p:nvSpPr>
            <p:cNvPr id="13" name="Freeform 112"/>
            <p:cNvSpPr>
              <a:spLocks/>
            </p:cNvSpPr>
            <p:nvPr/>
          </p:nvSpPr>
          <p:spPr bwMode="auto">
            <a:xfrm rot="5400000">
              <a:off x="3621204" y="599898"/>
              <a:ext cx="1860043" cy="9102452"/>
            </a:xfrm>
            <a:custGeom>
              <a:avLst/>
              <a:gdLst>
                <a:gd name="T0" fmla="*/ 491 w 2333"/>
                <a:gd name="T1" fmla="*/ 3063 h 3176"/>
                <a:gd name="T2" fmla="*/ 264 w 2333"/>
                <a:gd name="T3" fmla="*/ 438 h 3176"/>
                <a:gd name="T4" fmla="*/ 2078 w 2333"/>
                <a:gd name="T5" fmla="*/ 438 h 3176"/>
                <a:gd name="T6" fmla="*/ 1795 w 2333"/>
                <a:gd name="T7" fmla="*/ 3063 h 3176"/>
                <a:gd name="T8" fmla="*/ 2078 w 2333"/>
                <a:gd name="T9" fmla="*/ 5688 h 3176"/>
                <a:gd name="T10" fmla="*/ 264 w 2333"/>
                <a:gd name="T11" fmla="*/ 5688 h 3176"/>
                <a:gd name="T12" fmla="*/ 491 w 2333"/>
                <a:gd name="T13" fmla="*/ 3063 h 3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33"/>
                <a:gd name="T22" fmla="*/ 0 h 3176"/>
                <a:gd name="T23" fmla="*/ 2333 w 2333"/>
                <a:gd name="T24" fmla="*/ 3176 h 3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33" h="3176">
                  <a:moveTo>
                    <a:pt x="491" y="1588"/>
                  </a:moveTo>
                  <a:cubicBezTo>
                    <a:pt x="491" y="1134"/>
                    <a:pt x="0" y="454"/>
                    <a:pt x="264" y="227"/>
                  </a:cubicBezTo>
                  <a:cubicBezTo>
                    <a:pt x="528" y="0"/>
                    <a:pt x="1823" y="0"/>
                    <a:pt x="2078" y="227"/>
                  </a:cubicBezTo>
                  <a:cubicBezTo>
                    <a:pt x="2333" y="454"/>
                    <a:pt x="1795" y="1134"/>
                    <a:pt x="1795" y="1588"/>
                  </a:cubicBezTo>
                  <a:cubicBezTo>
                    <a:pt x="1795" y="2042"/>
                    <a:pt x="2333" y="2722"/>
                    <a:pt x="2078" y="2949"/>
                  </a:cubicBezTo>
                  <a:cubicBezTo>
                    <a:pt x="1823" y="3176"/>
                    <a:pt x="528" y="3176"/>
                    <a:pt x="264" y="2949"/>
                  </a:cubicBezTo>
                  <a:cubicBezTo>
                    <a:pt x="0" y="2722"/>
                    <a:pt x="491" y="2042"/>
                    <a:pt x="491" y="1588"/>
                  </a:cubicBezTo>
                  <a:close/>
                </a:path>
              </a:pathLst>
            </a:custGeom>
            <a:noFill/>
            <a:ln w="254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 Box 109"/>
            <p:cNvSpPr txBox="1">
              <a:spLocks noChangeArrowheads="1"/>
            </p:cNvSpPr>
            <p:nvPr/>
          </p:nvSpPr>
          <p:spPr bwMode="auto">
            <a:xfrm>
              <a:off x="2941197" y="4595157"/>
              <a:ext cx="58208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400" dirty="0" smtClean="0">
                  <a:solidFill>
                    <a:schemeClr val="accent6">
                      <a:lumMod val="75000"/>
                    </a:schemeClr>
                  </a:solidFill>
                </a:rPr>
                <a:t>Cultural</a:t>
              </a:r>
              <a:r>
                <a:rPr lang="en-GB" sz="2400" dirty="0" smtClean="0">
                  <a:solidFill>
                    <a:srgbClr val="FF0000"/>
                  </a:solidFill>
                </a:rPr>
                <a:t> </a:t>
              </a:r>
              <a:r>
                <a:rPr lang="en-GB" sz="2400" dirty="0" smtClean="0">
                  <a:solidFill>
                    <a:srgbClr val="548235"/>
                  </a:solidFill>
                </a:rPr>
                <a:t>Challenges are also </a:t>
              </a:r>
              <a:r>
                <a:rPr lang="en-GB" sz="2400" i="1" dirty="0" smtClean="0">
                  <a:solidFill>
                    <a:srgbClr val="548235"/>
                  </a:solidFill>
                </a:rPr>
                <a:t>Barriers</a:t>
              </a:r>
              <a:endParaRPr lang="en-GB" sz="2400" i="1" dirty="0">
                <a:solidFill>
                  <a:srgbClr val="548235"/>
                </a:solidFill>
              </a:endParaRPr>
            </a:p>
          </p:txBody>
        </p: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253317" y="4553795"/>
            <a:ext cx="8651600" cy="12632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25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25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250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250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250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dirty="0" smtClean="0"/>
          </a:p>
          <a:p>
            <a:r>
              <a:rPr lang="en-US" b="1" dirty="0" smtClean="0"/>
              <a:t>Cultural Challenges: </a:t>
            </a:r>
            <a:r>
              <a:rPr lang="en-US" dirty="0" smtClean="0"/>
              <a:t>adopting new, more open ways of working 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4749" y="1187087"/>
            <a:ext cx="8495614" cy="113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25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25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250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250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250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/>
              <a:t>Three types of challenges addressed by the </a:t>
            </a:r>
            <a:r>
              <a:rPr lang="en-US" dirty="0" err="1" smtClean="0"/>
              <a:t>EOSCpilot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202149" y="6423026"/>
            <a:ext cx="1356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www.eoscpilot.eu</a:t>
            </a:r>
            <a:endParaRPr lang="en-GB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</p:spTree>
    <p:extLst>
      <p:ext uri="{BB962C8B-B14F-4D97-AF65-F5344CB8AC3E}">
        <p14:creationId xmlns:p14="http://schemas.microsoft.com/office/powerpoint/2010/main" val="210229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357" y="0"/>
            <a:ext cx="6321643" cy="908050"/>
          </a:xfrm>
        </p:spPr>
        <p:txBody>
          <a:bodyPr>
            <a:normAutofit/>
          </a:bodyPr>
          <a:lstStyle/>
          <a:p>
            <a:r>
              <a:rPr lang="en-GB" sz="3600" i="1" dirty="0" err="1" smtClean="0"/>
              <a:t>EOSCpilot</a:t>
            </a:r>
            <a:r>
              <a:rPr lang="en-GB" sz="3600" dirty="0" smtClean="0"/>
              <a:t>: High Level Aims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993" y="1231677"/>
            <a:ext cx="8537634" cy="527548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The </a:t>
            </a:r>
            <a:r>
              <a:rPr lang="en-US" i="1" dirty="0" err="1"/>
              <a:t>EOSCpilot</a:t>
            </a:r>
            <a:r>
              <a:rPr lang="en-US" dirty="0"/>
              <a:t> project will support the first phase in the development of the </a:t>
            </a:r>
            <a:r>
              <a:rPr lang="en-US" dirty="0" smtClean="0"/>
              <a:t>EOSC.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 smtClean="0"/>
              <a:t>Establish </a:t>
            </a:r>
            <a:r>
              <a:rPr lang="en-GB" b="1" dirty="0"/>
              <a:t>the governance framework </a:t>
            </a:r>
            <a:r>
              <a:rPr lang="en-GB" dirty="0"/>
              <a:t>for the EOSC </a:t>
            </a:r>
            <a:endParaRPr lang="en-GB" dirty="0" smtClean="0"/>
          </a:p>
          <a:p>
            <a:pPr lvl="1">
              <a:lnSpc>
                <a:spcPct val="120000"/>
              </a:lnSpc>
              <a:buSzPct val="100000"/>
              <a:buFont typeface="Calibri" panose="020F0502020204030204" pitchFamily="34" charset="0"/>
              <a:buChar char="‒"/>
            </a:pPr>
            <a:r>
              <a:rPr lang="en-GB" dirty="0" smtClean="0"/>
              <a:t>contribute </a:t>
            </a:r>
            <a:r>
              <a:rPr lang="en-GB" dirty="0"/>
              <a:t>to the development of European open science policy and best practice; </a:t>
            </a:r>
            <a:endParaRPr lang="en-GB" dirty="0" smtClean="0"/>
          </a:p>
          <a:p>
            <a:endParaRPr lang="en-GB" dirty="0"/>
          </a:p>
          <a:p>
            <a:r>
              <a:rPr lang="en-GB" b="1" dirty="0"/>
              <a:t>D</a:t>
            </a:r>
            <a:r>
              <a:rPr lang="en-GB" b="1" dirty="0" smtClean="0"/>
              <a:t>evelop </a:t>
            </a:r>
            <a:r>
              <a:rPr lang="en-GB" b="1" dirty="0"/>
              <a:t>a number of demonstrators </a:t>
            </a:r>
            <a:endParaRPr lang="en-GB" dirty="0"/>
          </a:p>
          <a:p>
            <a:pPr lvl="1">
              <a:lnSpc>
                <a:spcPct val="120000"/>
              </a:lnSpc>
              <a:buSzPct val="100000"/>
              <a:buFont typeface="Calibri" panose="020F0502020204030204" pitchFamily="34" charset="0"/>
              <a:buChar char="‒"/>
            </a:pPr>
            <a:r>
              <a:rPr lang="en-GB" dirty="0"/>
              <a:t>high-profile </a:t>
            </a:r>
            <a:r>
              <a:rPr lang="en-GB" dirty="0"/>
              <a:t>pilots that integrate services and </a:t>
            </a:r>
            <a:r>
              <a:rPr lang="en-GB" dirty="0"/>
              <a:t>infrastructures</a:t>
            </a:r>
          </a:p>
          <a:p>
            <a:pPr lvl="1">
              <a:lnSpc>
                <a:spcPct val="120000"/>
              </a:lnSpc>
              <a:buSzPct val="100000"/>
              <a:buFont typeface="Calibri" panose="020F0502020204030204" pitchFamily="34" charset="0"/>
              <a:buChar char="‒"/>
            </a:pPr>
            <a:r>
              <a:rPr lang="en-GB" dirty="0"/>
              <a:t>show </a:t>
            </a:r>
            <a:r>
              <a:rPr lang="en-GB" dirty="0"/>
              <a:t>interoperability </a:t>
            </a:r>
            <a:r>
              <a:rPr lang="en-GB" dirty="0"/>
              <a:t>in </a:t>
            </a:r>
            <a:r>
              <a:rPr lang="en-GB" dirty="0"/>
              <a:t>a number of scientific domains</a:t>
            </a:r>
            <a:r>
              <a:rPr lang="en-GB" dirty="0"/>
              <a:t>; </a:t>
            </a:r>
            <a:endParaRPr lang="en-GB" dirty="0" smtClean="0"/>
          </a:p>
          <a:p>
            <a:endParaRPr lang="en-GB" dirty="0"/>
          </a:p>
          <a:p>
            <a:r>
              <a:rPr lang="en-GB" b="1" dirty="0"/>
              <a:t>E</a:t>
            </a:r>
            <a:r>
              <a:rPr lang="en-GB" b="1" dirty="0" smtClean="0"/>
              <a:t>ngage </a:t>
            </a:r>
            <a:r>
              <a:rPr lang="en-GB" b="1" dirty="0"/>
              <a:t>with a broad range of stakeholders</a:t>
            </a:r>
            <a:r>
              <a:rPr lang="en-GB" dirty="0"/>
              <a:t>, </a:t>
            </a:r>
            <a:endParaRPr lang="en-GB" dirty="0" smtClean="0"/>
          </a:p>
          <a:p>
            <a:pPr lvl="1">
              <a:lnSpc>
                <a:spcPct val="120000"/>
              </a:lnSpc>
              <a:buSzPct val="100000"/>
              <a:buFont typeface="Calibri" panose="020F0502020204030204" pitchFamily="34" charset="0"/>
              <a:buChar char="‒"/>
            </a:pPr>
            <a:r>
              <a:rPr lang="en-GB" dirty="0"/>
              <a:t>crossing borders and communities, </a:t>
            </a:r>
          </a:p>
          <a:p>
            <a:pPr lvl="1">
              <a:lnSpc>
                <a:spcPct val="120000"/>
              </a:lnSpc>
              <a:buSzPct val="100000"/>
              <a:buFont typeface="Calibri" panose="020F0502020204030204" pitchFamily="34" charset="0"/>
              <a:buChar char="‒"/>
            </a:pPr>
            <a:r>
              <a:rPr lang="en-GB" dirty="0"/>
              <a:t>build the trust and skills required for adoption of an open approach to scientific research</a:t>
            </a:r>
            <a:r>
              <a:rPr lang="en-GB" dirty="0"/>
              <a:t>. 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56699" y="6380166"/>
            <a:ext cx="349139" cy="365125"/>
          </a:xfrm>
        </p:spPr>
        <p:txBody>
          <a:bodyPr/>
          <a:lstStyle/>
          <a:p>
            <a:fld id="{02E875F0-EEB5-F149-98C1-3639952BCB4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875F0-EEB5-F149-98C1-3639952BCB4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57636" y="140965"/>
            <a:ext cx="6164983" cy="75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/>
              <a:t>Workpackages</a:t>
            </a:r>
            <a:endParaRPr lang="en-US" sz="4000" dirty="0"/>
          </a:p>
        </p:txBody>
      </p:sp>
      <p:pic>
        <p:nvPicPr>
          <p:cNvPr id="3" name="Picture 2" descr="lay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834" y="1086356"/>
            <a:ext cx="5475165" cy="500944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913" y="1046344"/>
            <a:ext cx="3952875" cy="5221106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en-US" b="1" dirty="0" smtClean="0"/>
              <a:t>Governance</a:t>
            </a:r>
          </a:p>
          <a:p>
            <a:pPr lvl="1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Propose a governance framework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en-US" b="1" dirty="0" smtClean="0"/>
              <a:t>Policy</a:t>
            </a:r>
          </a:p>
          <a:p>
            <a:pPr lvl="1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</a:rPr>
              <a:t>Devise a policy environment</a:t>
            </a:r>
          </a:p>
          <a:p>
            <a:pPr marL="514350" indent="-514350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en-US" b="1" dirty="0" smtClean="0"/>
              <a:t>Demonstrators</a:t>
            </a:r>
          </a:p>
          <a:p>
            <a:pPr lvl="1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</a:rPr>
              <a:t>Use real demonstrators to drive the requirements for the EOSC</a:t>
            </a:r>
            <a:endParaRPr lang="en-US" sz="2300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en-US" b="1" dirty="0" smtClean="0"/>
              <a:t>Services</a:t>
            </a:r>
          </a:p>
          <a:p>
            <a:pPr lvl="1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GB" sz="2300" dirty="0" smtClean="0">
                <a:solidFill>
                  <a:schemeClr val="accent1">
                    <a:lumMod val="75000"/>
                  </a:schemeClr>
                </a:solidFill>
              </a:rPr>
              <a:t>Specify service </a:t>
            </a:r>
            <a:r>
              <a:rPr lang="en-GB" sz="2300" dirty="0">
                <a:solidFill>
                  <a:schemeClr val="accent1">
                    <a:lumMod val="75000"/>
                  </a:schemeClr>
                </a:solidFill>
              </a:rPr>
              <a:t>architecture, catalogue and pilot services</a:t>
            </a:r>
            <a:endParaRPr lang="en-GB" sz="2300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en-US" b="1" dirty="0" smtClean="0"/>
              <a:t>Interoperability</a:t>
            </a:r>
          </a:p>
          <a:p>
            <a:pPr lvl="1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accent1">
                    <a:lumMod val="75000"/>
                  </a:schemeClr>
                </a:solidFill>
              </a:rPr>
              <a:t>Identify interfaces and standards to drive interoperability</a:t>
            </a:r>
            <a:endParaRPr lang="en-GB" sz="2300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en-US" b="1" dirty="0" smtClean="0"/>
              <a:t>Skills</a:t>
            </a:r>
          </a:p>
          <a:p>
            <a:pPr lvl="1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Specify a skills and competencies framework for the EOSC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en-US" b="1" dirty="0" smtClean="0"/>
              <a:t>Engagement</a:t>
            </a:r>
          </a:p>
          <a:p>
            <a:pPr lvl="1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</a:rPr>
              <a:t>involve 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</a:rPr>
              <a:t>as many stakeholders as possible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274749" y="6356351"/>
            <a:ext cx="1356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56699" y="6380166"/>
            <a:ext cx="349139" cy="365125"/>
          </a:xfrm>
        </p:spPr>
        <p:txBody>
          <a:bodyPr/>
          <a:lstStyle/>
          <a:p>
            <a:fld id="{02E875F0-EEB5-F149-98C1-3639952BCB4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0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709" y="137114"/>
            <a:ext cx="5958266" cy="752476"/>
          </a:xfrm>
        </p:spPr>
        <p:txBody>
          <a:bodyPr/>
          <a:lstStyle/>
          <a:p>
            <a:r>
              <a:rPr lang="en-GB" dirty="0" smtClean="0"/>
              <a:t>Science Demonstrators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280077"/>
            <a:ext cx="8324850" cy="5039779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First 5 Demonstrators</a:t>
            </a:r>
          </a:p>
          <a:p>
            <a:pPr lvl="1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GB" b="1" dirty="0"/>
              <a:t>Environmental &amp; Earth Sciences</a:t>
            </a:r>
            <a:r>
              <a:rPr lang="en-GB" dirty="0"/>
              <a:t> - ENVRI Radiative Forcing Integration to enable </a:t>
            </a:r>
            <a:r>
              <a:rPr lang="en-GB" dirty="0" smtClean="0"/>
              <a:t>harmonised data </a:t>
            </a:r>
            <a:r>
              <a:rPr lang="en-GB" dirty="0"/>
              <a:t>access </a:t>
            </a:r>
            <a:r>
              <a:rPr lang="en-GB" dirty="0" smtClean="0"/>
              <a:t>and integration across </a:t>
            </a:r>
            <a:r>
              <a:rPr lang="en-GB" dirty="0"/>
              <a:t>multiple research communities </a:t>
            </a:r>
            <a:endParaRPr lang="en-GB" dirty="0" smtClean="0"/>
          </a:p>
          <a:p>
            <a:pPr lvl="1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GB" b="1" dirty="0" smtClean="0"/>
              <a:t>High </a:t>
            </a:r>
            <a:r>
              <a:rPr lang="en-GB" b="1" dirty="0"/>
              <a:t>Energy Physics</a:t>
            </a:r>
            <a:r>
              <a:rPr lang="en-GB" dirty="0"/>
              <a:t> - WLCG: large-scale, long-term </a:t>
            </a:r>
            <a:r>
              <a:rPr lang="en-GB" dirty="0" smtClean="0"/>
              <a:t>preservation </a:t>
            </a:r>
            <a:r>
              <a:rPr lang="en-GB" dirty="0"/>
              <a:t>and re-use of </a:t>
            </a:r>
            <a:r>
              <a:rPr lang="en-GB" dirty="0" smtClean="0"/>
              <a:t>HEP data in </a:t>
            </a:r>
            <a:r>
              <a:rPr lang="en-GB" dirty="0"/>
              <a:t>the EOSC open to other </a:t>
            </a:r>
            <a:r>
              <a:rPr lang="en-GB" dirty="0" smtClean="0"/>
              <a:t>researchers</a:t>
            </a:r>
            <a:endParaRPr lang="en-GB" dirty="0"/>
          </a:p>
          <a:p>
            <a:pPr lvl="1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GB" b="1" dirty="0" smtClean="0"/>
              <a:t>Humanities </a:t>
            </a:r>
            <a:r>
              <a:rPr lang="en-GB" dirty="0" smtClean="0"/>
              <a:t>– </a:t>
            </a:r>
            <a:r>
              <a:rPr lang="en-GB" dirty="0"/>
              <a:t>TEXTCROWD: Collaborative semantic enrichment of text-based datasets by </a:t>
            </a:r>
            <a:r>
              <a:rPr lang="en-GB" dirty="0" smtClean="0"/>
              <a:t>make new software available </a:t>
            </a:r>
            <a:r>
              <a:rPr lang="en-GB" dirty="0"/>
              <a:t>on the EOSC.</a:t>
            </a:r>
          </a:p>
          <a:p>
            <a:pPr lvl="1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GB" b="1" dirty="0"/>
              <a:t>Life Sciences</a:t>
            </a:r>
            <a:r>
              <a:rPr lang="en-GB" dirty="0"/>
              <a:t> - Pan-Cancer Analyses &amp; Cloud Computing within the EOSC to accelerate genomic analysis on the EOSC </a:t>
            </a:r>
            <a:endParaRPr lang="en-GB" dirty="0" smtClean="0"/>
          </a:p>
          <a:p>
            <a:pPr lvl="1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GB" b="1" dirty="0" smtClean="0"/>
              <a:t>Physics</a:t>
            </a:r>
            <a:r>
              <a:rPr lang="en-GB" dirty="0" smtClean="0"/>
              <a:t> </a:t>
            </a:r>
            <a:r>
              <a:rPr lang="en-GB" dirty="0"/>
              <a:t>- The photon-neutron community to improve the community’s computing facilities by creating a virtual platform for all </a:t>
            </a:r>
            <a:r>
              <a:rPr lang="en-GB" dirty="0" smtClean="0"/>
              <a:t>users</a:t>
            </a:r>
          </a:p>
          <a:p>
            <a:pPr lvl="1">
              <a:buSzPct val="150000"/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/>
              <a:t>10 more demonstrators later in the project</a:t>
            </a:r>
          </a:p>
          <a:p>
            <a:pPr lvl="1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GB" dirty="0" smtClean="0"/>
              <a:t>2 calls for new demonstrators</a:t>
            </a:r>
          </a:p>
          <a:p>
            <a:pPr lvl="1">
              <a:lnSpc>
                <a:spcPct val="12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call next month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39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The European Open Science Cloud for Research pilot project is funded by the European Commission, DG Research &amp; Innovation under contract no. 739563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6638" y="2066792"/>
            <a:ext cx="4877001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Thank you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700" dirty="0" smtClean="0"/>
              <a:t>brian.matthews@stfc.ac.uk</a:t>
            </a:r>
            <a:endParaRPr lang="en-GB" sz="27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6932" y="4712396"/>
            <a:ext cx="4744267" cy="1543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it-IT" sz="2000" b="1" dirty="0" err="1">
                <a:latin typeface="Calibri"/>
                <a:cs typeface="Calibri"/>
              </a:rPr>
              <a:t>Twitter</a:t>
            </a:r>
            <a:r>
              <a:rPr lang="it-IT" sz="2000" b="1" dirty="0">
                <a:latin typeface="Calibri"/>
                <a:cs typeface="Calibri"/>
              </a:rPr>
              <a:t>: </a:t>
            </a:r>
            <a:r>
              <a:rPr lang="it-IT" sz="2000" dirty="0">
                <a:latin typeface="Calibri"/>
                <a:cs typeface="Calibri"/>
              </a:rPr>
              <a:t>@</a:t>
            </a:r>
            <a:r>
              <a:rPr lang="it-IT" sz="2000" dirty="0" err="1">
                <a:latin typeface="Calibri"/>
                <a:cs typeface="Calibri"/>
              </a:rPr>
              <a:t>eoscpilot</a:t>
            </a:r>
            <a:endParaRPr lang="it-IT" sz="2000" dirty="0"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it-IT" sz="2000" b="1" dirty="0" err="1">
                <a:latin typeface="Calibri"/>
                <a:cs typeface="Calibri"/>
              </a:rPr>
              <a:t>Linkedin</a:t>
            </a:r>
            <a:r>
              <a:rPr lang="it-IT" sz="2000" b="1" dirty="0">
                <a:latin typeface="Calibri"/>
                <a:cs typeface="Calibri"/>
              </a:rPr>
              <a:t>: </a:t>
            </a:r>
            <a:r>
              <a:rPr lang="it-IT" sz="2000" dirty="0">
                <a:latin typeface="Calibri"/>
                <a:cs typeface="Calibri"/>
              </a:rPr>
              <a:t>/</a:t>
            </a:r>
            <a:r>
              <a:rPr lang="it-IT" sz="2000" dirty="0" err="1">
                <a:latin typeface="Calibri"/>
                <a:cs typeface="Calibri"/>
              </a:rPr>
              <a:t>eoscpilot</a:t>
            </a:r>
            <a:endParaRPr lang="it-IT" sz="2000" dirty="0"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it-IT" sz="1600" dirty="0"/>
              <a:t/>
            </a:r>
            <a:br>
              <a:rPr lang="it-IT" sz="1600" dirty="0"/>
            </a:br>
            <a:endParaRPr lang="en-GB" sz="1600" dirty="0"/>
          </a:p>
        </p:txBody>
      </p:sp>
      <p:pic>
        <p:nvPicPr>
          <p:cNvPr id="9" name="Picture 8" descr="Twitter_logo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95" y="4924193"/>
            <a:ext cx="264922" cy="215380"/>
          </a:xfrm>
          <a:prstGeom prst="rect">
            <a:avLst/>
          </a:prstGeom>
        </p:spPr>
      </p:pic>
      <p:pic>
        <p:nvPicPr>
          <p:cNvPr id="10" name="Picture 9" descr="linkedin-logo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60" y="5214277"/>
            <a:ext cx="327392" cy="289333"/>
          </a:xfrm>
          <a:prstGeom prst="rect">
            <a:avLst/>
          </a:prstGeom>
        </p:spPr>
      </p:pic>
      <p:pic>
        <p:nvPicPr>
          <p:cNvPr id="13" name="Picture 124" descr="STFClogo_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5637023"/>
            <a:ext cx="2619375" cy="5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931244" y="169334"/>
            <a:ext cx="7772400" cy="1524000"/>
          </a:xfrm>
        </p:spPr>
        <p:txBody>
          <a:bodyPr>
            <a:normAutofit fontScale="90000"/>
          </a:bodyPr>
          <a:lstStyle/>
          <a:p>
            <a:pPr algn="r"/>
            <a:r>
              <a:rPr lang="it-IT" sz="6000" b="1" dirty="0" smtClean="0"/>
              <a:t>Future </a:t>
            </a:r>
            <a:br>
              <a:rPr lang="it-IT" sz="6000" b="1" dirty="0" smtClean="0"/>
            </a:br>
            <a:r>
              <a:rPr lang="it-IT" sz="6000" b="1" dirty="0" smtClean="0"/>
              <a:t>Challenges</a:t>
            </a:r>
            <a:r>
              <a:rPr lang="it-IT" b="1" dirty="0" smtClean="0"/>
              <a:t/>
            </a:r>
            <a:br>
              <a:rPr lang="it-IT" b="1" dirty="0" smtClean="0"/>
            </a:br>
            <a:endParaRPr lang="en-GB" sz="22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72000" y="3707914"/>
            <a:ext cx="4131644" cy="1757513"/>
          </a:xfrm>
        </p:spPr>
        <p:txBody>
          <a:bodyPr>
            <a:normAutofit/>
          </a:bodyPr>
          <a:lstStyle/>
          <a:p>
            <a:r>
              <a:rPr lang="it-IT" sz="2800" dirty="0" smtClean="0"/>
              <a:t>Brian Matthews</a:t>
            </a:r>
            <a:endParaRPr lang="it-IT" sz="2800" dirty="0"/>
          </a:p>
          <a:p>
            <a:r>
              <a:rPr lang="it-IT" dirty="0" smtClean="0"/>
              <a:t>STFC</a:t>
            </a:r>
            <a:endParaRPr lang="it-IT" dirty="0"/>
          </a:p>
          <a:p>
            <a:r>
              <a:rPr lang="it-IT" sz="1400" dirty="0" smtClean="0"/>
              <a:t>Brian.Matthews@stfc.ac.uk</a:t>
            </a:r>
            <a:endParaRPr lang="en-GB" sz="1400" dirty="0"/>
          </a:p>
        </p:txBody>
      </p:sp>
      <p:pic>
        <p:nvPicPr>
          <p:cNvPr id="5" name="Picture 124" descr="STFClogo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8565"/>
            <a:ext cx="3343702" cy="71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789" y="5872181"/>
            <a:ext cx="1417523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294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357" y="0"/>
            <a:ext cx="6321643" cy="908050"/>
          </a:xfrm>
        </p:spPr>
        <p:txBody>
          <a:bodyPr>
            <a:normAutofit/>
          </a:bodyPr>
          <a:lstStyle/>
          <a:p>
            <a:r>
              <a:rPr lang="en-GB" sz="3600" i="1" dirty="0" smtClean="0"/>
              <a:t>Challenges : Interoperability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060209"/>
            <a:ext cx="8721452" cy="511199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3200" b="1" i="1" dirty="0" smtClean="0">
                <a:solidFill>
                  <a:schemeClr val="accent1">
                    <a:lumMod val="75000"/>
                  </a:schemeClr>
                </a:solidFill>
              </a:rPr>
              <a:t>Accessing and understanding data within and across disciplines</a:t>
            </a:r>
          </a:p>
          <a:p>
            <a:pPr marL="0" indent="0">
              <a:buNone/>
            </a:pP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b="1" dirty="0" smtClean="0"/>
              <a:t>Interoperability of data, tools and services</a:t>
            </a:r>
            <a:endParaRPr lang="en-GB" dirty="0" smtClean="0"/>
          </a:p>
          <a:p>
            <a:pPr lvl="1">
              <a:lnSpc>
                <a:spcPct val="120000"/>
              </a:lnSpc>
              <a:buSzPct val="100000"/>
              <a:buFont typeface="Calibri" panose="020F0502020204030204" pitchFamily="34" charset="0"/>
              <a:buChar char="‒"/>
            </a:pPr>
            <a:r>
              <a:rPr lang="en-GB" dirty="0" smtClean="0"/>
              <a:t>Common services, common APIs, service catalogues</a:t>
            </a:r>
          </a:p>
          <a:p>
            <a:pPr lvl="1">
              <a:lnSpc>
                <a:spcPct val="120000"/>
              </a:lnSpc>
              <a:buSzPct val="100000"/>
              <a:buFont typeface="Calibri" panose="020F0502020204030204" pitchFamily="34" charset="0"/>
              <a:buChar char="‒"/>
            </a:pPr>
            <a:r>
              <a:rPr lang="en-GB" dirty="0" smtClean="0"/>
              <a:t>Common formats, common metadata</a:t>
            </a:r>
          </a:p>
          <a:p>
            <a:pPr lvl="1">
              <a:lnSpc>
                <a:spcPct val="120000"/>
              </a:lnSpc>
              <a:buSzPct val="100000"/>
              <a:buFont typeface="Calibri" panose="020F0502020204030204" pitchFamily="34" charset="0"/>
              <a:buChar char="‒"/>
            </a:pPr>
            <a:r>
              <a:rPr lang="en-GB" dirty="0" smtClean="0"/>
              <a:t>Persistent Identifiers: constancy of reference for data, people, software, things …</a:t>
            </a:r>
            <a:endParaRPr lang="en-GB" dirty="0" smtClean="0"/>
          </a:p>
          <a:p>
            <a:endParaRPr lang="en-GB" dirty="0"/>
          </a:p>
          <a:p>
            <a:r>
              <a:rPr lang="en-GB" b="1" dirty="0" smtClean="0"/>
              <a:t>Deepening understanding</a:t>
            </a:r>
            <a:endParaRPr lang="en-GB" dirty="0"/>
          </a:p>
          <a:p>
            <a:pPr lvl="1">
              <a:lnSpc>
                <a:spcPct val="120000"/>
              </a:lnSpc>
              <a:buSzPct val="100000"/>
              <a:buFont typeface="Calibri" panose="020F0502020204030204" pitchFamily="34" charset="0"/>
              <a:buChar char="‒"/>
            </a:pPr>
            <a:r>
              <a:rPr lang="en-GB" dirty="0" smtClean="0"/>
              <a:t>Context and provenance: assessing the quality of data</a:t>
            </a:r>
            <a:endParaRPr lang="en-GB" dirty="0"/>
          </a:p>
          <a:p>
            <a:pPr lvl="1">
              <a:lnSpc>
                <a:spcPct val="120000"/>
              </a:lnSpc>
              <a:buSzPct val="100000"/>
              <a:buFont typeface="Calibri" panose="020F0502020204030204" pitchFamily="34" charset="0"/>
              <a:buChar char="‒"/>
            </a:pPr>
            <a:r>
              <a:rPr lang="en-GB" dirty="0" smtClean="0"/>
              <a:t>Comparison between experiment/observation and simulation</a:t>
            </a:r>
            <a:r>
              <a:rPr lang="en-GB" dirty="0" smtClean="0"/>
              <a:t>; </a:t>
            </a:r>
          </a:p>
          <a:p>
            <a:pPr lvl="1">
              <a:lnSpc>
                <a:spcPct val="120000"/>
              </a:lnSpc>
              <a:buSzPct val="100000"/>
              <a:buFont typeface="Calibri" panose="020F0502020204030204" pitchFamily="34" charset="0"/>
              <a:buChar char="‒"/>
            </a:pPr>
            <a:r>
              <a:rPr lang="en-GB" dirty="0" smtClean="0"/>
              <a:t>Preserving the record of science</a:t>
            </a:r>
            <a:endParaRPr lang="en-GB" dirty="0" smtClean="0"/>
          </a:p>
          <a:p>
            <a:pPr lvl="1">
              <a:lnSpc>
                <a:spcPct val="120000"/>
              </a:lnSpc>
              <a:buSzPct val="100000"/>
              <a:buFont typeface="Calibri" panose="020F0502020204030204" pitchFamily="34" charset="0"/>
              <a:buChar char="‒"/>
            </a:pP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</a:rPr>
              <a:t>Reproducible Science</a:t>
            </a:r>
            <a:endParaRPr lang="en-GB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  <a:p>
            <a:r>
              <a:rPr lang="en-GB" b="1" dirty="0" smtClean="0"/>
              <a:t>Working internationally</a:t>
            </a:r>
            <a:endParaRPr lang="en-GB" dirty="0" smtClean="0"/>
          </a:p>
          <a:p>
            <a:pPr lvl="1">
              <a:lnSpc>
                <a:spcPct val="120000"/>
              </a:lnSpc>
              <a:buSzPct val="100000"/>
              <a:buFont typeface="Calibri" panose="020F0502020204030204" pitchFamily="34" charset="0"/>
              <a:buChar char="‒"/>
            </a:pPr>
            <a:r>
              <a:rPr lang="en-GB" dirty="0"/>
              <a:t>crossing borders and communities, </a:t>
            </a:r>
          </a:p>
          <a:p>
            <a:pPr lvl="1">
              <a:lnSpc>
                <a:spcPct val="120000"/>
              </a:lnSpc>
              <a:buSzPct val="100000"/>
              <a:buFont typeface="Calibri" panose="020F0502020204030204" pitchFamily="34" charset="0"/>
              <a:buChar char="‒"/>
            </a:pPr>
            <a:r>
              <a:rPr lang="en-GB" dirty="0" smtClean="0"/>
              <a:t>across the world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56699" y="6380166"/>
            <a:ext cx="349139" cy="365125"/>
          </a:xfrm>
        </p:spPr>
        <p:txBody>
          <a:bodyPr/>
          <a:lstStyle/>
          <a:p>
            <a:fld id="{02E875F0-EEB5-F149-98C1-3639952BCB4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6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0A123D3F-AE99-714B-8407-86BBF432B6AF}" vid="{5839DB8A-C209-3349-ABC7-DA4B5250EC39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0A123D3F-AE99-714B-8407-86BBF432B6AF}" vid="{75419A5B-DED1-8E4C-B77E-947CF7AFECFD}"/>
    </a:ext>
  </a:extLst>
</a:theme>
</file>

<file path=ppt/theme/theme3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0A123D3F-AE99-714B-8407-86BBF432B6AF}" vid="{5839DB8A-C209-3349-ABC7-DA4B5250EC39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EOSC-presentation_eng_3.0</Template>
  <TotalTime>4440</TotalTime>
  <Words>961</Words>
  <Application>Microsoft Office PowerPoint</Application>
  <PresentationFormat>On-screen Show (4:3)</PresentationFormat>
  <Paragraphs>167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Tema di Office</vt:lpstr>
      <vt:lpstr>Personalizza struttura</vt:lpstr>
      <vt:lpstr>1_Tema di Office</vt:lpstr>
      <vt:lpstr>Custom Design</vt:lpstr>
      <vt:lpstr>EOSCpilot </vt:lpstr>
      <vt:lpstr>EOSC-Pilot Project</vt:lpstr>
      <vt:lpstr>PowerPoint Presentation</vt:lpstr>
      <vt:lpstr>EOSCpilot: High Level Aims</vt:lpstr>
      <vt:lpstr>PowerPoint Presentation</vt:lpstr>
      <vt:lpstr>Science Demonstrators</vt:lpstr>
      <vt:lpstr>Thank you  brian.matthews@stfc.ac.uk</vt:lpstr>
      <vt:lpstr>Future  Challenges </vt:lpstr>
      <vt:lpstr>Challenges : Interoperability</vt:lpstr>
      <vt:lpstr>Challenges : Social and cultural</vt:lpstr>
      <vt:lpstr>Challenges : Infrastructure</vt:lpstr>
      <vt:lpstr>Thank you  brian.matthews@stfc.ac.uk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EOSCpilot Kick-off Meeting  17-18 Jan 2017 Amsterdam</dc:title>
  <dc:creator>Windows User</dc:creator>
  <cp:lastModifiedBy>Matthews, Brian (STFC,RAL,SC)</cp:lastModifiedBy>
  <cp:revision>123</cp:revision>
  <dcterms:created xsi:type="dcterms:W3CDTF">2017-01-10T16:36:22Z</dcterms:created>
  <dcterms:modified xsi:type="dcterms:W3CDTF">2017-03-24T15:47:05Z</dcterms:modified>
</cp:coreProperties>
</file>