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Lst>
  <p:notesMasterIdLst>
    <p:notesMasterId r:id="rId63"/>
  </p:notesMasterIdLst>
  <p:sldIdLst>
    <p:sldId id="284" r:id="rId5"/>
    <p:sldId id="285" r:id="rId6"/>
    <p:sldId id="286" r:id="rId7"/>
    <p:sldId id="287" r:id="rId8"/>
    <p:sldId id="288" r:id="rId9"/>
    <p:sldId id="289" r:id="rId10"/>
    <p:sldId id="290" r:id="rId11"/>
    <p:sldId id="291" r:id="rId12"/>
    <p:sldId id="292" r:id="rId13"/>
    <p:sldId id="293" r:id="rId14"/>
    <p:sldId id="294" r:id="rId15"/>
    <p:sldId id="295" r:id="rId16"/>
    <p:sldId id="298" r:id="rId17"/>
    <p:sldId id="299" r:id="rId18"/>
    <p:sldId id="296" r:id="rId19"/>
    <p:sldId id="297" r:id="rId20"/>
    <p:sldId id="317" r:id="rId21"/>
    <p:sldId id="318" r:id="rId22"/>
    <p:sldId id="300" r:id="rId23"/>
    <p:sldId id="301" r:id="rId24"/>
    <p:sldId id="326" r:id="rId25"/>
    <p:sldId id="314" r:id="rId26"/>
    <p:sldId id="315" r:id="rId27"/>
    <p:sldId id="306" r:id="rId28"/>
    <p:sldId id="320" r:id="rId29"/>
    <p:sldId id="321" r:id="rId30"/>
    <p:sldId id="324" r:id="rId31"/>
    <p:sldId id="319" r:id="rId32"/>
    <p:sldId id="256" r:id="rId33"/>
    <p:sldId id="259" r:id="rId34"/>
    <p:sldId id="260" r:id="rId35"/>
    <p:sldId id="261" r:id="rId36"/>
    <p:sldId id="262" r:id="rId37"/>
    <p:sldId id="263" r:id="rId38"/>
    <p:sldId id="264" r:id="rId39"/>
    <p:sldId id="265" r:id="rId40"/>
    <p:sldId id="266" r:id="rId41"/>
    <p:sldId id="267" r:id="rId42"/>
    <p:sldId id="268" r:id="rId43"/>
    <p:sldId id="270" r:id="rId44"/>
    <p:sldId id="269" r:id="rId45"/>
    <p:sldId id="271" r:id="rId46"/>
    <p:sldId id="273" r:id="rId47"/>
    <p:sldId id="274" r:id="rId48"/>
    <p:sldId id="275" r:id="rId49"/>
    <p:sldId id="277" r:id="rId50"/>
    <p:sldId id="278" r:id="rId51"/>
    <p:sldId id="279" r:id="rId52"/>
    <p:sldId id="280" r:id="rId53"/>
    <p:sldId id="281" r:id="rId54"/>
    <p:sldId id="282" r:id="rId55"/>
    <p:sldId id="307" r:id="rId56"/>
    <p:sldId id="309" r:id="rId57"/>
    <p:sldId id="310" r:id="rId58"/>
    <p:sldId id="311" r:id="rId59"/>
    <p:sldId id="316" r:id="rId60"/>
    <p:sldId id="283" r:id="rId61"/>
    <p:sldId id="328"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90"/>
    <p:restoredTop sz="94662"/>
  </p:normalViewPr>
  <p:slideViewPr>
    <p:cSldViewPr snapToGrid="0" snapToObjects="1">
      <p:cViewPr varScale="1">
        <p:scale>
          <a:sx n="101" d="100"/>
          <a:sy n="101" d="100"/>
        </p:scale>
        <p:origin x="208"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notesMaster" Target="notesMasters/notesMaster1.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D:\METU-IMS\Black_Sea_SRIA\BS_SRIA_Projects\2018.03.18_Black_Sea_All_Projects.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METU-IMS\Black_Sea_SRIA\BS_SRIA_Projects\2018.03.18_Black_Sea_All_Projects.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METU-IMS\Black_Sea_SRIA\BS_SRIA_Projects\2018.03.18_Black_Sea_All_Projects.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METU-IMS\Black_Sea_SRIA\BS_SRIA_Projects\2018.03.18_Black_Sea_All_Projects.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METU-IMS\Black_Sea_SRIA\BS_SRIA_Projects\2018.03.23_Black_Sea_All_Projects.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METU-IMS\Black_Sea_SRIA\BS_SRIA_Projects\2018.03.23_Black_Sea_All_Projects.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METU-IMS\Black_Sea_SRIA\BS_SRIA_Projects\2018.03.18_Black_Sea_All_Projects.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METU-IMS\Black_Sea_SRIA\BS_SRIA_Projects\2018.03.18_Black_Sea_All_Projects.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METU-IMS\Black_Sea_SRIA\BS_SRIA_Projects\2018.03.18_Black_Sea_All_Projects.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D:\METU-IMS\Black_Sea_SRIA\BS_SRIA_Projects\2018.03.18_Black_Sea_All_Projects.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D:\METU-IMS\Black_Sea_SRIA\BS_SRIA_Projects\2018.03.23_Black_Sea_All_Project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METU-IMS\Black_Sea_SRIA\BS_SRIA_Projects\2018.03.18_Black_Sea_All_Projects.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D:\METU-IMS\Black_Sea_SRIA\BS_SRIA_Projects\2018.03.23_Black_Sea_All_Projects.xls"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D:\METU-IMS\Black_Sea_SRIA\BS_SRIA_Projects\2018.03.23_Black_Sea_All_Projects.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D:\METU-IMS\Black_Sea_SRIA\BS_SRIA_Projects\2018.03.26_Black_Sea_All_Project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ETU-IMS\Black_Sea_SRIA\BS_SRIA_Projects\2018.03.18_Black_Sea_All_Project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METU-IMS\Black_Sea_SRIA\BS_SRIA_Projects\2018.03.18_Black_Sea_All_Projects.xls" TargetMode="External"/></Relationships>
</file>

<file path=ppt/charts/_rels/chart5.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D:\METU-IMS\Black_Sea_SRIA\BS_SRIA_Projects\2018.03.18_Black_Sea_All_Project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ETU-IMS\Black_Sea_SRIA\BS_SRIA_Projects\2018.03.18_Black_Sea_All_Projects.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METU-IMS\Black_Sea_SRIA\BS_SRIA_Projects\2018.03.18_Black_Sea_All_Project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METU-IMS\Black_Sea_SRIA\BS_SRIA_Projects\2018.03.18_Black_Sea_All_Projects.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METU-IMS\Black_Sea_SRIA\BS_SRIA_Projects\2018.03.18_Black_Sea_All_Project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a:effectLst/>
              </a:rPr>
              <a:t>Number of projects according to main R&amp;I </a:t>
            </a:r>
            <a:r>
              <a:rPr lang="tr-TR" sz="1600" b="1" dirty="0" smtClean="0">
                <a:effectLst/>
              </a:rPr>
              <a:t>areas</a:t>
            </a:r>
            <a:endParaRPr lang="tr-TR" sz="1600" b="1" dirty="0">
              <a:effectLst/>
            </a:endParaRP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'Main Areas'!$Z$2:$Z$25</c:f>
              <c:strCache>
                <c:ptCount val="24"/>
                <c:pt idx="0">
                  <c:v>Biodiversity</c:v>
                </c:pt>
                <c:pt idx="1">
                  <c:v>Biological Invasions</c:v>
                </c:pt>
                <c:pt idx="2">
                  <c:v>Blue Biotechnology</c:v>
                </c:pt>
                <c:pt idx="3">
                  <c:v>Catchment-Sea Interaction</c:v>
                </c:pt>
                <c:pt idx="4">
                  <c:v>Climate Change &amp; Impacts</c:v>
                </c:pt>
                <c:pt idx="5">
                  <c:v>Cultural Heritage</c:v>
                </c:pt>
                <c:pt idx="6">
                  <c:v>Deep Sea Ecosystems</c:v>
                </c:pt>
                <c:pt idx="7">
                  <c:v>Deep sea mining, Oil and Gas Sustainable Exploitation </c:v>
                </c:pt>
                <c:pt idx="8">
                  <c:v>Ecosystem Multiple Stressors</c:v>
                </c:pt>
                <c:pt idx="9">
                  <c:v>Eutrophication and Deoxygenation</c:v>
                </c:pt>
                <c:pt idx="10">
                  <c:v>Interconnections of Basins</c:v>
                </c:pt>
                <c:pt idx="11">
                  <c:v>Living Marine Resources (fishery, aquaculture, etc.)</c:v>
                </c:pt>
                <c:pt idx="12">
                  <c:v>Marine and Coastal Hazards</c:v>
                </c:pt>
                <c:pt idx="13">
                  <c:v>Marine Ecosystem Services</c:v>
                </c:pt>
                <c:pt idx="14">
                  <c:v>Marine Pollution and Litter</c:v>
                </c:pt>
                <c:pt idx="15">
                  <c:v>Marine Renewable Energy</c:v>
                </c:pt>
                <c:pt idx="16">
                  <c:v>Maritime Transport</c:v>
                </c:pt>
                <c:pt idx="17">
                  <c:v>MSP, ICZM</c:v>
                </c:pt>
                <c:pt idx="18">
                  <c:v>Operational Oceanography/Observing Systems and Monitoring</c:v>
                </c:pt>
                <c:pt idx="19">
                  <c:v>Other/Multiple areas </c:v>
                </c:pt>
                <c:pt idx="20">
                  <c:v>Seas and Human Health</c:v>
                </c:pt>
                <c:pt idx="21">
                  <c:v>Socioeconomic &amp; Policy Research</c:v>
                </c:pt>
                <c:pt idx="22">
                  <c:v>Tourism and Surrounding Economy</c:v>
                </c:pt>
                <c:pt idx="23">
                  <c:v>Training &amp; Technology Transfer</c:v>
                </c:pt>
              </c:strCache>
            </c:strRef>
          </c:cat>
          <c:val>
            <c:numRef>
              <c:f>'Main Areas'!$AA$2:$AA$25</c:f>
              <c:numCache>
                <c:formatCode>General</c:formatCode>
                <c:ptCount val="24"/>
                <c:pt idx="0">
                  <c:v>20.0</c:v>
                </c:pt>
                <c:pt idx="1">
                  <c:v>1.0</c:v>
                </c:pt>
                <c:pt idx="2">
                  <c:v>2.0</c:v>
                </c:pt>
                <c:pt idx="4">
                  <c:v>1.0</c:v>
                </c:pt>
                <c:pt idx="6">
                  <c:v>1.0</c:v>
                </c:pt>
                <c:pt idx="7">
                  <c:v>3.0</c:v>
                </c:pt>
                <c:pt idx="11">
                  <c:v>11.0</c:v>
                </c:pt>
                <c:pt idx="12">
                  <c:v>3.0</c:v>
                </c:pt>
                <c:pt idx="14">
                  <c:v>6.0</c:v>
                </c:pt>
                <c:pt idx="15">
                  <c:v>2.0</c:v>
                </c:pt>
                <c:pt idx="17">
                  <c:v>6.0</c:v>
                </c:pt>
                <c:pt idx="18">
                  <c:v>6.0</c:v>
                </c:pt>
                <c:pt idx="19">
                  <c:v>8.0</c:v>
                </c:pt>
                <c:pt idx="20">
                  <c:v>1.0</c:v>
                </c:pt>
                <c:pt idx="21">
                  <c:v>7.0</c:v>
                </c:pt>
                <c:pt idx="23">
                  <c:v>4.0</c:v>
                </c:pt>
              </c:numCache>
            </c:numRef>
          </c:val>
        </c:ser>
        <c:dLbls>
          <c:showLegendKey val="0"/>
          <c:showVal val="0"/>
          <c:showCatName val="0"/>
          <c:showSerName val="0"/>
          <c:showPercent val="0"/>
          <c:showBubbleSize val="0"/>
        </c:dLbls>
        <c:gapWidth val="182"/>
        <c:axId val="-1502267072"/>
        <c:axId val="-1502264752"/>
      </c:barChart>
      <c:catAx>
        <c:axId val="-1502267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2264752"/>
        <c:crosses val="autoZero"/>
        <c:auto val="1"/>
        <c:lblAlgn val="ctr"/>
        <c:lblOffset val="100"/>
        <c:noMultiLvlLbl val="0"/>
      </c:catAx>
      <c:valAx>
        <c:axId val="-150226475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2267072"/>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smtClean="0">
                <a:effectLst/>
              </a:rPr>
              <a:t>Number of </a:t>
            </a:r>
            <a:r>
              <a:rPr lang="tr-TR" sz="1600" b="1" dirty="0">
                <a:effectLst/>
              </a:rPr>
              <a:t>projects according to main R&amp;I </a:t>
            </a:r>
            <a:r>
              <a:rPr lang="tr-TR" sz="1600" b="1" dirty="0" smtClean="0">
                <a:effectLst/>
              </a:rPr>
              <a:t>areas</a:t>
            </a:r>
            <a:endParaRPr lang="tr-TR" sz="1600" b="1" dirty="0">
              <a:effectLst/>
            </a:endParaRP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Abundance!$F$2:$F$25</c:f>
              <c:strCache>
                <c:ptCount val="24"/>
                <c:pt idx="0">
                  <c:v>Biodiversity</c:v>
                </c:pt>
                <c:pt idx="1">
                  <c:v>Other/Multiple areas </c:v>
                </c:pt>
                <c:pt idx="2">
                  <c:v>Marine Pollution and Litter</c:v>
                </c:pt>
                <c:pt idx="3">
                  <c:v>Living Marine Resources (fishery, aquaculture, etc.)</c:v>
                </c:pt>
                <c:pt idx="4">
                  <c:v>Marine Ecosystem Services</c:v>
                </c:pt>
                <c:pt idx="5">
                  <c:v>MSP, ICZM</c:v>
                </c:pt>
                <c:pt idx="6">
                  <c:v>Training &amp; Technology Transfer</c:v>
                </c:pt>
                <c:pt idx="7">
                  <c:v>Biological Invasions</c:v>
                </c:pt>
                <c:pt idx="8">
                  <c:v>Blue Biotechnology</c:v>
                </c:pt>
                <c:pt idx="9">
                  <c:v>Catchment-Sea Interaction</c:v>
                </c:pt>
                <c:pt idx="10">
                  <c:v>Climate Change &amp; Impacts</c:v>
                </c:pt>
                <c:pt idx="11">
                  <c:v>Cultural Heritage</c:v>
                </c:pt>
                <c:pt idx="12">
                  <c:v>Deep Sea Ecosystems</c:v>
                </c:pt>
                <c:pt idx="13">
                  <c:v>Deep sea mining, Oil and Gas Sustainable Exploitation </c:v>
                </c:pt>
                <c:pt idx="14">
                  <c:v>Ecosystem Multiple Stressors</c:v>
                </c:pt>
                <c:pt idx="15">
                  <c:v>Eutrophication and Deoxygenation</c:v>
                </c:pt>
                <c:pt idx="16">
                  <c:v>Interconnections of Basins</c:v>
                </c:pt>
                <c:pt idx="17">
                  <c:v>Marine and Coastal Hazards</c:v>
                </c:pt>
                <c:pt idx="18">
                  <c:v>Marine Renewable Energy</c:v>
                </c:pt>
                <c:pt idx="19">
                  <c:v>Maritime Transport</c:v>
                </c:pt>
                <c:pt idx="20">
                  <c:v>Operational Oceanography/Observing Systems and Monitoring</c:v>
                </c:pt>
                <c:pt idx="21">
                  <c:v>Seas and Human Health</c:v>
                </c:pt>
                <c:pt idx="22">
                  <c:v>Socioeconomic &amp; Policy Research</c:v>
                </c:pt>
                <c:pt idx="23">
                  <c:v>Tourism and Surrounding Economy</c:v>
                </c:pt>
              </c:strCache>
            </c:strRef>
          </c:cat>
          <c:val>
            <c:numRef>
              <c:f>Abundance!$G$2:$G$25</c:f>
              <c:numCache>
                <c:formatCode>General</c:formatCode>
                <c:ptCount val="24"/>
                <c:pt idx="0">
                  <c:v>15.0</c:v>
                </c:pt>
                <c:pt idx="1">
                  <c:v>11.0</c:v>
                </c:pt>
                <c:pt idx="2">
                  <c:v>8.0</c:v>
                </c:pt>
                <c:pt idx="3">
                  <c:v>1.0</c:v>
                </c:pt>
                <c:pt idx="4">
                  <c:v>1.0</c:v>
                </c:pt>
                <c:pt idx="5">
                  <c:v>1.0</c:v>
                </c:pt>
                <c:pt idx="6">
                  <c:v>1.0</c:v>
                </c:pt>
              </c:numCache>
            </c:numRef>
          </c:val>
        </c:ser>
        <c:dLbls>
          <c:showLegendKey val="0"/>
          <c:showVal val="0"/>
          <c:showCatName val="0"/>
          <c:showSerName val="0"/>
          <c:showPercent val="0"/>
          <c:showBubbleSize val="0"/>
        </c:dLbls>
        <c:gapWidth val="182"/>
        <c:axId val="-1118994480"/>
        <c:axId val="-1118992160"/>
      </c:barChart>
      <c:catAx>
        <c:axId val="-11189944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8992160"/>
        <c:crosses val="autoZero"/>
        <c:auto val="1"/>
        <c:lblAlgn val="ctr"/>
        <c:lblOffset val="100"/>
        <c:noMultiLvlLbl val="0"/>
      </c:catAx>
      <c:valAx>
        <c:axId val="-111899216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8994480"/>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smtClean="0">
                <a:effectLst/>
              </a:rPr>
              <a:t>Number of </a:t>
            </a:r>
            <a:r>
              <a:rPr lang="tr-TR" sz="1600" b="1" dirty="0">
                <a:effectLst/>
              </a:rPr>
              <a:t>projects according to main R&amp;I </a:t>
            </a:r>
            <a:r>
              <a:rPr lang="tr-TR" sz="1600" b="1" dirty="0" smtClean="0">
                <a:effectLst/>
              </a:rPr>
              <a:t>areas</a:t>
            </a:r>
            <a:endParaRPr lang="tr-TR" sz="1600" b="1" dirty="0">
              <a:effectLst/>
            </a:endParaRP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'Main Areas'!$AD$2:$AD$25</c:f>
              <c:strCache>
                <c:ptCount val="24"/>
                <c:pt idx="0">
                  <c:v>Biodiversity</c:v>
                </c:pt>
                <c:pt idx="1">
                  <c:v>Biological Invasions</c:v>
                </c:pt>
                <c:pt idx="2">
                  <c:v>Blue Biotechnology</c:v>
                </c:pt>
                <c:pt idx="3">
                  <c:v>Catchment-Sea Interaction</c:v>
                </c:pt>
                <c:pt idx="4">
                  <c:v>Climate Change &amp; Impacts</c:v>
                </c:pt>
                <c:pt idx="5">
                  <c:v>Cultural Heritage</c:v>
                </c:pt>
                <c:pt idx="6">
                  <c:v>Deep Sea Ecosystems</c:v>
                </c:pt>
                <c:pt idx="7">
                  <c:v>Deep sea mining, Oil and Gas Sustainable Exploitation </c:v>
                </c:pt>
                <c:pt idx="8">
                  <c:v>Ecosystem Multiple Stressors</c:v>
                </c:pt>
                <c:pt idx="9">
                  <c:v>Eutrophication and Deoxygenation</c:v>
                </c:pt>
                <c:pt idx="10">
                  <c:v>Interconnections of Basins</c:v>
                </c:pt>
                <c:pt idx="11">
                  <c:v>Living Marine Resources (fishery, aquaculture, etc.)</c:v>
                </c:pt>
                <c:pt idx="12">
                  <c:v>Marine and Coastal Hazards</c:v>
                </c:pt>
                <c:pt idx="13">
                  <c:v>Marine Ecosystem Services</c:v>
                </c:pt>
                <c:pt idx="14">
                  <c:v>Marine Pollution and Litter</c:v>
                </c:pt>
                <c:pt idx="15">
                  <c:v>Marine Renewable Energy</c:v>
                </c:pt>
                <c:pt idx="16">
                  <c:v>Maritime Transport</c:v>
                </c:pt>
                <c:pt idx="17">
                  <c:v>MSP, ICZM</c:v>
                </c:pt>
                <c:pt idx="18">
                  <c:v>Operational Oceanography/Observing Systems and Monitoring</c:v>
                </c:pt>
                <c:pt idx="19">
                  <c:v>Other/Multiple areas </c:v>
                </c:pt>
                <c:pt idx="20">
                  <c:v>Seas and Human Health</c:v>
                </c:pt>
                <c:pt idx="21">
                  <c:v>Socioeconomic &amp; Policy Research</c:v>
                </c:pt>
                <c:pt idx="22">
                  <c:v>Tourism and Surrounding Economy</c:v>
                </c:pt>
                <c:pt idx="23">
                  <c:v>Training &amp; Technology Transfer</c:v>
                </c:pt>
              </c:strCache>
            </c:strRef>
          </c:cat>
          <c:val>
            <c:numRef>
              <c:f>'Main Areas'!$AE$2:$AE$25</c:f>
              <c:numCache>
                <c:formatCode>General</c:formatCode>
                <c:ptCount val="24"/>
                <c:pt idx="0">
                  <c:v>7.0</c:v>
                </c:pt>
                <c:pt idx="4">
                  <c:v>3.0</c:v>
                </c:pt>
                <c:pt idx="7">
                  <c:v>4.0</c:v>
                </c:pt>
                <c:pt idx="11">
                  <c:v>17.0</c:v>
                </c:pt>
                <c:pt idx="14">
                  <c:v>15.0</c:v>
                </c:pt>
                <c:pt idx="15">
                  <c:v>6.0</c:v>
                </c:pt>
                <c:pt idx="16">
                  <c:v>9.0</c:v>
                </c:pt>
                <c:pt idx="17">
                  <c:v>1.0</c:v>
                </c:pt>
                <c:pt idx="18">
                  <c:v>1.0</c:v>
                </c:pt>
                <c:pt idx="19">
                  <c:v>6.0</c:v>
                </c:pt>
                <c:pt idx="20">
                  <c:v>4.0</c:v>
                </c:pt>
                <c:pt idx="21">
                  <c:v>5.0</c:v>
                </c:pt>
                <c:pt idx="23">
                  <c:v>1.0</c:v>
                </c:pt>
              </c:numCache>
            </c:numRef>
          </c:val>
        </c:ser>
        <c:dLbls>
          <c:showLegendKey val="0"/>
          <c:showVal val="0"/>
          <c:showCatName val="0"/>
          <c:showSerName val="0"/>
          <c:showPercent val="0"/>
          <c:showBubbleSize val="0"/>
        </c:dLbls>
        <c:gapWidth val="182"/>
        <c:axId val="-997888304"/>
        <c:axId val="-997885984"/>
      </c:barChart>
      <c:catAx>
        <c:axId val="-9978883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885984"/>
        <c:crosses val="autoZero"/>
        <c:auto val="1"/>
        <c:lblAlgn val="ctr"/>
        <c:lblOffset val="100"/>
        <c:noMultiLvlLbl val="0"/>
      </c:catAx>
      <c:valAx>
        <c:axId val="-99788598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7888304"/>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smtClean="0">
                <a:effectLst/>
              </a:rPr>
              <a:t>Number of </a:t>
            </a:r>
            <a:r>
              <a:rPr lang="tr-TR" sz="1600" b="1" dirty="0">
                <a:effectLst/>
              </a:rPr>
              <a:t>projects according to main R&amp;I </a:t>
            </a:r>
            <a:r>
              <a:rPr lang="tr-TR" sz="1600" b="1" dirty="0" smtClean="0">
                <a:effectLst/>
              </a:rPr>
              <a:t>areas</a:t>
            </a:r>
            <a:endParaRPr lang="tr-TR" sz="1600" b="1" dirty="0">
              <a:effectLst/>
            </a:endParaRP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Abundance!$AD$2:$AD$25</c:f>
              <c:strCache>
                <c:ptCount val="24"/>
                <c:pt idx="0">
                  <c:v>Living Marine Resources (fishery, aquaculture, etc.)</c:v>
                </c:pt>
                <c:pt idx="1">
                  <c:v>Marine Pollution and Litter</c:v>
                </c:pt>
                <c:pt idx="2">
                  <c:v>Maritime Transport</c:v>
                </c:pt>
                <c:pt idx="3">
                  <c:v>Biodiversity</c:v>
                </c:pt>
                <c:pt idx="4">
                  <c:v>Marine Renewable Energy</c:v>
                </c:pt>
                <c:pt idx="5">
                  <c:v>Other/Multiple areas </c:v>
                </c:pt>
                <c:pt idx="6">
                  <c:v>Socioeconomic &amp; Policy Research</c:v>
                </c:pt>
                <c:pt idx="7">
                  <c:v>Deep sea mining, Oil and Gas Sustainable Exploitation </c:v>
                </c:pt>
                <c:pt idx="8">
                  <c:v>Seas and Human Health</c:v>
                </c:pt>
                <c:pt idx="9">
                  <c:v>Climate Change &amp; Impacts</c:v>
                </c:pt>
                <c:pt idx="10">
                  <c:v>MSP, ICZM</c:v>
                </c:pt>
                <c:pt idx="11">
                  <c:v>Operational Oceanography/Observing Systems and Monitoring</c:v>
                </c:pt>
                <c:pt idx="12">
                  <c:v>Training &amp; Technology Transfer</c:v>
                </c:pt>
                <c:pt idx="13">
                  <c:v>Biological Invasions</c:v>
                </c:pt>
                <c:pt idx="14">
                  <c:v>Blue Biotechnology</c:v>
                </c:pt>
                <c:pt idx="15">
                  <c:v>Catchment-Sea Interaction</c:v>
                </c:pt>
                <c:pt idx="16">
                  <c:v>Cultural Heritage</c:v>
                </c:pt>
                <c:pt idx="17">
                  <c:v>Deep Sea Ecosystems</c:v>
                </c:pt>
                <c:pt idx="18">
                  <c:v>Ecosystem Multiple Stressors</c:v>
                </c:pt>
                <c:pt idx="19">
                  <c:v>Eutrophication and Deoxygenation</c:v>
                </c:pt>
                <c:pt idx="20">
                  <c:v>Interconnections of Basins</c:v>
                </c:pt>
                <c:pt idx="21">
                  <c:v>Marine and Coastal Hazards</c:v>
                </c:pt>
                <c:pt idx="22">
                  <c:v>Marine Ecosystem Services</c:v>
                </c:pt>
                <c:pt idx="23">
                  <c:v>Tourism and Surrounding Economy</c:v>
                </c:pt>
              </c:strCache>
            </c:strRef>
          </c:cat>
          <c:val>
            <c:numRef>
              <c:f>Abundance!$AE$2:$AE$25</c:f>
              <c:numCache>
                <c:formatCode>General</c:formatCode>
                <c:ptCount val="24"/>
                <c:pt idx="0">
                  <c:v>17.0</c:v>
                </c:pt>
                <c:pt idx="1">
                  <c:v>15.0</c:v>
                </c:pt>
                <c:pt idx="2">
                  <c:v>9.0</c:v>
                </c:pt>
                <c:pt idx="3">
                  <c:v>7.0</c:v>
                </c:pt>
                <c:pt idx="4">
                  <c:v>6.0</c:v>
                </c:pt>
                <c:pt idx="5">
                  <c:v>6.0</c:v>
                </c:pt>
                <c:pt idx="6">
                  <c:v>5.0</c:v>
                </c:pt>
                <c:pt idx="7">
                  <c:v>4.0</c:v>
                </c:pt>
                <c:pt idx="8">
                  <c:v>4.0</c:v>
                </c:pt>
                <c:pt idx="9">
                  <c:v>3.0</c:v>
                </c:pt>
                <c:pt idx="10">
                  <c:v>1.0</c:v>
                </c:pt>
                <c:pt idx="11">
                  <c:v>1.0</c:v>
                </c:pt>
                <c:pt idx="12">
                  <c:v>1.0</c:v>
                </c:pt>
              </c:numCache>
            </c:numRef>
          </c:val>
        </c:ser>
        <c:dLbls>
          <c:showLegendKey val="0"/>
          <c:showVal val="0"/>
          <c:showCatName val="0"/>
          <c:showSerName val="0"/>
          <c:showPercent val="0"/>
          <c:showBubbleSize val="0"/>
        </c:dLbls>
        <c:gapWidth val="182"/>
        <c:axId val="-1119022288"/>
        <c:axId val="-1119019968"/>
      </c:barChart>
      <c:catAx>
        <c:axId val="-111902228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019968"/>
        <c:crosses val="autoZero"/>
        <c:auto val="1"/>
        <c:lblAlgn val="ctr"/>
        <c:lblOffset val="100"/>
        <c:noMultiLvlLbl val="0"/>
      </c:catAx>
      <c:valAx>
        <c:axId val="-111901996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022288"/>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a:effectLst/>
              </a:rPr>
              <a:t>Number of projects according to main R&amp;I </a:t>
            </a:r>
            <a:r>
              <a:rPr lang="tr-TR" sz="1600" b="1" dirty="0" smtClean="0">
                <a:effectLst/>
              </a:rPr>
              <a:t>areas</a:t>
            </a:r>
            <a:endParaRPr lang="tr-TR" sz="1600" b="1" dirty="0">
              <a:effectLst/>
            </a:endParaRPr>
          </a:p>
        </c:rich>
      </c:tx>
      <c:layout/>
      <c:overlay val="0"/>
      <c:spPr>
        <a:noFill/>
        <a:ln w="25400">
          <a:noFill/>
        </a:ln>
      </c:spPr>
    </c:title>
    <c:autoTitleDeleted val="0"/>
    <c:plotArea>
      <c:layout/>
      <c:barChart>
        <c:barDir val="bar"/>
        <c:grouping val="clustered"/>
        <c:varyColors val="0"/>
        <c:ser>
          <c:idx val="0"/>
          <c:order val="0"/>
          <c:tx>
            <c:strRef>
              <c:f>'Main Areas'!$AP$1</c:f>
              <c:strCache>
                <c:ptCount val="1"/>
                <c:pt idx="0">
                  <c:v># of Projects (BS)</c:v>
                </c:pt>
              </c:strCache>
            </c:strRef>
          </c:tx>
          <c:spPr>
            <a:solidFill>
              <a:srgbClr val="4F81BD"/>
            </a:solidFill>
            <a:ln w="25400">
              <a:noFill/>
            </a:ln>
          </c:spPr>
          <c:invertIfNegative val="0"/>
          <c:cat>
            <c:strRef>
              <c:f>'Main Areas'!$AO$2:$AO$25</c:f>
              <c:strCache>
                <c:ptCount val="24"/>
                <c:pt idx="0">
                  <c:v>Biodiversity</c:v>
                </c:pt>
                <c:pt idx="1">
                  <c:v>Biological Invasions</c:v>
                </c:pt>
                <c:pt idx="2">
                  <c:v>Blue Biotechnology</c:v>
                </c:pt>
                <c:pt idx="3">
                  <c:v>Catchment-Sea Interaction</c:v>
                </c:pt>
                <c:pt idx="4">
                  <c:v>Climate Change &amp; Impacts</c:v>
                </c:pt>
                <c:pt idx="5">
                  <c:v>Cultural Heritage</c:v>
                </c:pt>
                <c:pt idx="6">
                  <c:v>Deep Sea Ecosystems</c:v>
                </c:pt>
                <c:pt idx="7">
                  <c:v>Deep sea mining, Oil and Gas Sustainable Exploitation </c:v>
                </c:pt>
                <c:pt idx="8">
                  <c:v>Ecosystem Multiple Stressors</c:v>
                </c:pt>
                <c:pt idx="9">
                  <c:v>Eutrophication and Deoxygenation</c:v>
                </c:pt>
                <c:pt idx="10">
                  <c:v>Interconnections of Basins</c:v>
                </c:pt>
                <c:pt idx="11">
                  <c:v>Living Marine Resources (fishery, aquaculture, etc.)</c:v>
                </c:pt>
                <c:pt idx="12">
                  <c:v>Marine and Coastal Hazards</c:v>
                </c:pt>
                <c:pt idx="13">
                  <c:v>Marine Ecosystem Services</c:v>
                </c:pt>
                <c:pt idx="14">
                  <c:v>Marine Pollution and Litter</c:v>
                </c:pt>
                <c:pt idx="15">
                  <c:v>Marine Renewable Energy</c:v>
                </c:pt>
                <c:pt idx="16">
                  <c:v>Maritime Transport</c:v>
                </c:pt>
                <c:pt idx="17">
                  <c:v>MSP, ICZM</c:v>
                </c:pt>
                <c:pt idx="18">
                  <c:v>Operational Oceanography/Observing Systems and Monitoring</c:v>
                </c:pt>
                <c:pt idx="19">
                  <c:v>Other/Multiple areas </c:v>
                </c:pt>
                <c:pt idx="20">
                  <c:v>Seas and Human Health</c:v>
                </c:pt>
                <c:pt idx="21">
                  <c:v>Socioeconomic &amp; Policy Research</c:v>
                </c:pt>
                <c:pt idx="22">
                  <c:v>Tourism and Surrounding Economy</c:v>
                </c:pt>
                <c:pt idx="23">
                  <c:v>Training &amp; Technology Transfer</c:v>
                </c:pt>
              </c:strCache>
            </c:strRef>
          </c:cat>
          <c:val>
            <c:numRef>
              <c:f>'Main Areas'!$AP$2:$AP$25</c:f>
              <c:numCache>
                <c:formatCode>General</c:formatCode>
                <c:ptCount val="24"/>
                <c:pt idx="0">
                  <c:v>45.0</c:v>
                </c:pt>
                <c:pt idx="1">
                  <c:v>1.0</c:v>
                </c:pt>
                <c:pt idx="2">
                  <c:v>2.0</c:v>
                </c:pt>
                <c:pt idx="3">
                  <c:v>2.0</c:v>
                </c:pt>
                <c:pt idx="4">
                  <c:v>5.0</c:v>
                </c:pt>
                <c:pt idx="5">
                  <c:v>3.0</c:v>
                </c:pt>
                <c:pt idx="6">
                  <c:v>1.0</c:v>
                </c:pt>
                <c:pt idx="7">
                  <c:v>17.0</c:v>
                </c:pt>
                <c:pt idx="8">
                  <c:v>4.0</c:v>
                </c:pt>
                <c:pt idx="9">
                  <c:v>1.0</c:v>
                </c:pt>
                <c:pt idx="10">
                  <c:v>0.0</c:v>
                </c:pt>
                <c:pt idx="11">
                  <c:v>30.0</c:v>
                </c:pt>
                <c:pt idx="12">
                  <c:v>6.0</c:v>
                </c:pt>
                <c:pt idx="13">
                  <c:v>4.0</c:v>
                </c:pt>
                <c:pt idx="14">
                  <c:v>34.0</c:v>
                </c:pt>
                <c:pt idx="15">
                  <c:v>8.0</c:v>
                </c:pt>
                <c:pt idx="16">
                  <c:v>9.0</c:v>
                </c:pt>
                <c:pt idx="17">
                  <c:v>14.0</c:v>
                </c:pt>
                <c:pt idx="18">
                  <c:v>18.0</c:v>
                </c:pt>
                <c:pt idx="19">
                  <c:v>42.0</c:v>
                </c:pt>
                <c:pt idx="20">
                  <c:v>5.0</c:v>
                </c:pt>
                <c:pt idx="21">
                  <c:v>14.0</c:v>
                </c:pt>
                <c:pt idx="22">
                  <c:v>3.0</c:v>
                </c:pt>
                <c:pt idx="23">
                  <c:v>6.0</c:v>
                </c:pt>
              </c:numCache>
            </c:numRef>
          </c:val>
        </c:ser>
        <c:dLbls>
          <c:showLegendKey val="0"/>
          <c:showVal val="0"/>
          <c:showCatName val="0"/>
          <c:showSerName val="0"/>
          <c:showPercent val="0"/>
          <c:showBubbleSize val="0"/>
        </c:dLbls>
        <c:gapWidth val="182"/>
        <c:axId val="-1119054048"/>
        <c:axId val="-1119070448"/>
      </c:barChart>
      <c:catAx>
        <c:axId val="-11190540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070448"/>
        <c:crosses val="autoZero"/>
        <c:auto val="1"/>
        <c:lblAlgn val="ctr"/>
        <c:lblOffset val="100"/>
        <c:noMultiLvlLbl val="0"/>
      </c:catAx>
      <c:valAx>
        <c:axId val="-11190704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054048"/>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a:effectLst/>
              </a:rPr>
              <a:t>Number</a:t>
            </a:r>
            <a:r>
              <a:rPr lang="tr-TR" sz="1600" b="1" baseline="0" dirty="0">
                <a:effectLst/>
              </a:rPr>
              <a:t> </a:t>
            </a:r>
            <a:r>
              <a:rPr lang="tr-TR" sz="1600" b="1" dirty="0">
                <a:effectLst/>
              </a:rPr>
              <a:t>of projects according to main R&amp;I </a:t>
            </a:r>
            <a:r>
              <a:rPr lang="tr-TR" sz="1600" b="1" dirty="0" smtClean="0">
                <a:effectLst/>
              </a:rPr>
              <a:t>areas</a:t>
            </a:r>
            <a:endParaRPr lang="tr-TR" sz="1600" b="1" dirty="0">
              <a:effectLst/>
            </a:endParaRPr>
          </a:p>
        </c:rich>
      </c:tx>
      <c:layout/>
      <c:overlay val="0"/>
      <c:spPr>
        <a:noFill/>
        <a:ln w="25400">
          <a:noFill/>
        </a:ln>
      </c:spPr>
    </c:title>
    <c:autoTitleDeleted val="0"/>
    <c:plotArea>
      <c:layout/>
      <c:barChart>
        <c:barDir val="bar"/>
        <c:grouping val="clustered"/>
        <c:varyColors val="0"/>
        <c:ser>
          <c:idx val="0"/>
          <c:order val="0"/>
          <c:spPr>
            <a:solidFill>
              <a:srgbClr val="4F81BD"/>
            </a:solidFill>
            <a:ln w="25400">
              <a:noFill/>
            </a:ln>
          </c:spPr>
          <c:invertIfNegative val="0"/>
          <c:cat>
            <c:strRef>
              <c:f>Abundance!$AO$2:$AO$25</c:f>
              <c:strCache>
                <c:ptCount val="24"/>
                <c:pt idx="0">
                  <c:v>Biodiversity</c:v>
                </c:pt>
                <c:pt idx="1">
                  <c:v>Other/Multiple areas </c:v>
                </c:pt>
                <c:pt idx="2">
                  <c:v>Marine Pollution and Litter</c:v>
                </c:pt>
                <c:pt idx="3">
                  <c:v>Living Marine Resources (fishery, aquaculture, etc.)</c:v>
                </c:pt>
                <c:pt idx="4">
                  <c:v>Operational Oceanography/Observing Systems and Monitoring</c:v>
                </c:pt>
                <c:pt idx="5">
                  <c:v>Deep sea mining, Oil and Gas Sustainable Exploitation </c:v>
                </c:pt>
                <c:pt idx="6">
                  <c:v>MSP, ICZM</c:v>
                </c:pt>
                <c:pt idx="7">
                  <c:v>Socioeconomic &amp; Policy Research</c:v>
                </c:pt>
                <c:pt idx="8">
                  <c:v>Maritime Transport</c:v>
                </c:pt>
                <c:pt idx="9">
                  <c:v>Marine Renewable Energy</c:v>
                </c:pt>
                <c:pt idx="10">
                  <c:v>Marine and Coastal Hazards</c:v>
                </c:pt>
                <c:pt idx="11">
                  <c:v>Training &amp; Technology Transfer</c:v>
                </c:pt>
                <c:pt idx="12">
                  <c:v>Climate Change &amp; Impacts</c:v>
                </c:pt>
                <c:pt idx="13">
                  <c:v>Seas and Human Health</c:v>
                </c:pt>
                <c:pt idx="14">
                  <c:v>Ecosystem Multiple Stressors</c:v>
                </c:pt>
                <c:pt idx="15">
                  <c:v>Marine Ecosystem Services</c:v>
                </c:pt>
                <c:pt idx="16">
                  <c:v>Cultural Heritage</c:v>
                </c:pt>
                <c:pt idx="17">
                  <c:v>Tourism and Surrounding Economy</c:v>
                </c:pt>
                <c:pt idx="18">
                  <c:v>Blue Biotechnology</c:v>
                </c:pt>
                <c:pt idx="19">
                  <c:v>Catchment-Sea Interaction</c:v>
                </c:pt>
                <c:pt idx="20">
                  <c:v>Biological Invasions</c:v>
                </c:pt>
                <c:pt idx="21">
                  <c:v>Deep Sea Ecosystems</c:v>
                </c:pt>
                <c:pt idx="22">
                  <c:v>Eutrophication and Deoxygenation</c:v>
                </c:pt>
                <c:pt idx="23">
                  <c:v>Interconnections of Basins</c:v>
                </c:pt>
              </c:strCache>
            </c:strRef>
          </c:cat>
          <c:val>
            <c:numRef>
              <c:f>Abundance!$AP$2:$AP$25</c:f>
              <c:numCache>
                <c:formatCode>General</c:formatCode>
                <c:ptCount val="24"/>
                <c:pt idx="0">
                  <c:v>45.0</c:v>
                </c:pt>
                <c:pt idx="1">
                  <c:v>42.0</c:v>
                </c:pt>
                <c:pt idx="2">
                  <c:v>34.0</c:v>
                </c:pt>
                <c:pt idx="3">
                  <c:v>30.0</c:v>
                </c:pt>
                <c:pt idx="4">
                  <c:v>18.0</c:v>
                </c:pt>
                <c:pt idx="5">
                  <c:v>17.0</c:v>
                </c:pt>
                <c:pt idx="6">
                  <c:v>14.0</c:v>
                </c:pt>
                <c:pt idx="7">
                  <c:v>14.0</c:v>
                </c:pt>
                <c:pt idx="8">
                  <c:v>9.0</c:v>
                </c:pt>
                <c:pt idx="9">
                  <c:v>8.0</c:v>
                </c:pt>
                <c:pt idx="10">
                  <c:v>6.0</c:v>
                </c:pt>
                <c:pt idx="11">
                  <c:v>6.0</c:v>
                </c:pt>
                <c:pt idx="12">
                  <c:v>5.0</c:v>
                </c:pt>
                <c:pt idx="13">
                  <c:v>5.0</c:v>
                </c:pt>
                <c:pt idx="14">
                  <c:v>4.0</c:v>
                </c:pt>
                <c:pt idx="15">
                  <c:v>4.0</c:v>
                </c:pt>
                <c:pt idx="16">
                  <c:v>3.0</c:v>
                </c:pt>
                <c:pt idx="17">
                  <c:v>3.0</c:v>
                </c:pt>
                <c:pt idx="18">
                  <c:v>2.0</c:v>
                </c:pt>
                <c:pt idx="19">
                  <c:v>2.0</c:v>
                </c:pt>
                <c:pt idx="20">
                  <c:v>1.0</c:v>
                </c:pt>
                <c:pt idx="21">
                  <c:v>1.0</c:v>
                </c:pt>
                <c:pt idx="22">
                  <c:v>1.0</c:v>
                </c:pt>
                <c:pt idx="23">
                  <c:v>0.0</c:v>
                </c:pt>
              </c:numCache>
            </c:numRef>
          </c:val>
        </c:ser>
        <c:dLbls>
          <c:showLegendKey val="0"/>
          <c:showVal val="0"/>
          <c:showCatName val="0"/>
          <c:showSerName val="0"/>
          <c:showPercent val="0"/>
          <c:showBubbleSize val="0"/>
        </c:dLbls>
        <c:gapWidth val="182"/>
        <c:axId val="-1119106464"/>
        <c:axId val="-1119104144"/>
      </c:barChart>
      <c:catAx>
        <c:axId val="-1119106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104144"/>
        <c:crosses val="autoZero"/>
        <c:auto val="1"/>
        <c:lblAlgn val="ctr"/>
        <c:lblOffset val="100"/>
        <c:noMultiLvlLbl val="0"/>
      </c:catAx>
      <c:valAx>
        <c:axId val="-111910414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106464"/>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smtClean="0">
                <a:effectLst/>
              </a:rPr>
              <a:t>Number of </a:t>
            </a:r>
            <a:r>
              <a:rPr lang="tr-TR" sz="1600" b="1" dirty="0">
                <a:effectLst/>
              </a:rPr>
              <a:t>projects according to main R&amp;I </a:t>
            </a:r>
            <a:r>
              <a:rPr lang="tr-TR" sz="1600" b="1" dirty="0" smtClean="0">
                <a:effectLst/>
              </a:rPr>
              <a:t>areas</a:t>
            </a:r>
            <a:endParaRPr lang="tr-TR" sz="1600" b="1" dirty="0">
              <a:effectLst/>
            </a:endParaRP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'Main Areas'!$V$2:$V$25</c:f>
              <c:strCache>
                <c:ptCount val="24"/>
                <c:pt idx="0">
                  <c:v>Biodiversity</c:v>
                </c:pt>
                <c:pt idx="1">
                  <c:v>Biological Invasions</c:v>
                </c:pt>
                <c:pt idx="2">
                  <c:v>Blue Biotechnology</c:v>
                </c:pt>
                <c:pt idx="3">
                  <c:v>Catchment-Sea Interaction</c:v>
                </c:pt>
                <c:pt idx="4">
                  <c:v>Climate Change &amp; Impacts</c:v>
                </c:pt>
                <c:pt idx="5">
                  <c:v>Cultural Heritage</c:v>
                </c:pt>
                <c:pt idx="6">
                  <c:v>Deep Sea Ecosystems</c:v>
                </c:pt>
                <c:pt idx="7">
                  <c:v>Deep sea mining, Oil and Gas Sustainable Exploitation </c:v>
                </c:pt>
                <c:pt idx="8">
                  <c:v>Ecosystem Multiple Stressors</c:v>
                </c:pt>
                <c:pt idx="9">
                  <c:v>Eutrophication and Deoxygenation</c:v>
                </c:pt>
                <c:pt idx="10">
                  <c:v>Interconnections of Basins</c:v>
                </c:pt>
                <c:pt idx="11">
                  <c:v>Living Marine Resources (fishery, aquaculture, etc.)</c:v>
                </c:pt>
                <c:pt idx="12">
                  <c:v>Marine and Coastal Hazards</c:v>
                </c:pt>
                <c:pt idx="13">
                  <c:v>Marine Ecosystem Services</c:v>
                </c:pt>
                <c:pt idx="14">
                  <c:v>Marine Pollution and Litter</c:v>
                </c:pt>
                <c:pt idx="15">
                  <c:v>Marine Renewable Energy</c:v>
                </c:pt>
                <c:pt idx="16">
                  <c:v>Maritime Transport</c:v>
                </c:pt>
                <c:pt idx="17">
                  <c:v>MSP, ICZM</c:v>
                </c:pt>
                <c:pt idx="18">
                  <c:v>Operational Oceanography/Observing Systems and Monitoring</c:v>
                </c:pt>
                <c:pt idx="19">
                  <c:v>Other/Multiple areas </c:v>
                </c:pt>
                <c:pt idx="20">
                  <c:v>Seas and Human Health</c:v>
                </c:pt>
                <c:pt idx="21">
                  <c:v>Socioeconomic &amp; Policy Research</c:v>
                </c:pt>
                <c:pt idx="22">
                  <c:v>Tourism and Surrounding Economy</c:v>
                </c:pt>
                <c:pt idx="23">
                  <c:v>Training &amp; Technology Transfer</c:v>
                </c:pt>
              </c:strCache>
            </c:strRef>
          </c:cat>
          <c:val>
            <c:numRef>
              <c:f>'Main Areas'!$W$2:$W$25</c:f>
              <c:numCache>
                <c:formatCode>General</c:formatCode>
                <c:ptCount val="24"/>
                <c:pt idx="0">
                  <c:v>2.0</c:v>
                </c:pt>
                <c:pt idx="1">
                  <c:v>0.0</c:v>
                </c:pt>
                <c:pt idx="2">
                  <c:v>9.0</c:v>
                </c:pt>
                <c:pt idx="3">
                  <c:v>1.0</c:v>
                </c:pt>
                <c:pt idx="4">
                  <c:v>7.0</c:v>
                </c:pt>
                <c:pt idx="5">
                  <c:v>0.0</c:v>
                </c:pt>
                <c:pt idx="6">
                  <c:v>1.0</c:v>
                </c:pt>
                <c:pt idx="7">
                  <c:v>1.0</c:v>
                </c:pt>
                <c:pt idx="8">
                  <c:v>4.0</c:v>
                </c:pt>
                <c:pt idx="9">
                  <c:v>1.0</c:v>
                </c:pt>
                <c:pt idx="10">
                  <c:v>0.0</c:v>
                </c:pt>
                <c:pt idx="11">
                  <c:v>4.0</c:v>
                </c:pt>
                <c:pt idx="12">
                  <c:v>1.0</c:v>
                </c:pt>
                <c:pt idx="13">
                  <c:v>3.0</c:v>
                </c:pt>
                <c:pt idx="14">
                  <c:v>1.0</c:v>
                </c:pt>
                <c:pt idx="15">
                  <c:v>4.0</c:v>
                </c:pt>
                <c:pt idx="16">
                  <c:v>7.0</c:v>
                </c:pt>
                <c:pt idx="17">
                  <c:v>3.0</c:v>
                </c:pt>
                <c:pt idx="18">
                  <c:v>12.0</c:v>
                </c:pt>
                <c:pt idx="19">
                  <c:v>1.0</c:v>
                </c:pt>
                <c:pt idx="20">
                  <c:v>4.0</c:v>
                </c:pt>
                <c:pt idx="21">
                  <c:v>16.0</c:v>
                </c:pt>
                <c:pt idx="22">
                  <c:v>0.0</c:v>
                </c:pt>
                <c:pt idx="23">
                  <c:v>11.0</c:v>
                </c:pt>
              </c:numCache>
            </c:numRef>
          </c:val>
        </c:ser>
        <c:dLbls>
          <c:showLegendKey val="0"/>
          <c:showVal val="0"/>
          <c:showCatName val="0"/>
          <c:showSerName val="0"/>
          <c:showPercent val="0"/>
          <c:showBubbleSize val="0"/>
        </c:dLbls>
        <c:gapWidth val="182"/>
        <c:axId val="-1119146208"/>
        <c:axId val="-1119153696"/>
      </c:barChart>
      <c:catAx>
        <c:axId val="-11191462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153696"/>
        <c:crosses val="autoZero"/>
        <c:auto val="1"/>
        <c:lblAlgn val="ctr"/>
        <c:lblOffset val="100"/>
        <c:noMultiLvlLbl val="0"/>
      </c:catAx>
      <c:valAx>
        <c:axId val="-111915369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146208"/>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smtClean="0">
                <a:effectLst/>
              </a:rPr>
              <a:t>Number of </a:t>
            </a:r>
            <a:r>
              <a:rPr lang="tr-TR" sz="1600" b="1" dirty="0">
                <a:effectLst/>
              </a:rPr>
              <a:t>projects according to main R&amp;I </a:t>
            </a:r>
            <a:r>
              <a:rPr lang="tr-TR" sz="1600" b="1" dirty="0" smtClean="0">
                <a:effectLst/>
              </a:rPr>
              <a:t>areas</a:t>
            </a:r>
            <a:endParaRPr lang="tr-TR" sz="1600" b="1" dirty="0">
              <a:effectLst/>
            </a:endParaRP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Abundance!$V$2:$V$25</c:f>
              <c:strCache>
                <c:ptCount val="24"/>
                <c:pt idx="0">
                  <c:v>Socioeconomic &amp; Policy Research</c:v>
                </c:pt>
                <c:pt idx="1">
                  <c:v>Operational Oceanography/Observing Systems and Monitoring</c:v>
                </c:pt>
                <c:pt idx="2">
                  <c:v>Training &amp; Technology Transfer</c:v>
                </c:pt>
                <c:pt idx="3">
                  <c:v>Blue Biotechnology</c:v>
                </c:pt>
                <c:pt idx="4">
                  <c:v>Climate Change &amp; Impacts</c:v>
                </c:pt>
                <c:pt idx="5">
                  <c:v>Maritime Transport</c:v>
                </c:pt>
                <c:pt idx="6">
                  <c:v>Ecosystem Multiple Stressors</c:v>
                </c:pt>
                <c:pt idx="7">
                  <c:v>Living Marine Resources (fishery, aquaculture, etc.)</c:v>
                </c:pt>
                <c:pt idx="8">
                  <c:v>Marine Renewable Energy</c:v>
                </c:pt>
                <c:pt idx="9">
                  <c:v>Seas and Human Health</c:v>
                </c:pt>
                <c:pt idx="10">
                  <c:v>Marine Ecosystem Services</c:v>
                </c:pt>
                <c:pt idx="11">
                  <c:v>MSP, ICZM</c:v>
                </c:pt>
                <c:pt idx="12">
                  <c:v>Biodiversity</c:v>
                </c:pt>
                <c:pt idx="13">
                  <c:v>Catchment-Sea Interaction</c:v>
                </c:pt>
                <c:pt idx="14">
                  <c:v>Deep Sea Ecosystems</c:v>
                </c:pt>
                <c:pt idx="15">
                  <c:v>Deep sea mining, Oil and Gas Sustainable Exploitation </c:v>
                </c:pt>
                <c:pt idx="16">
                  <c:v>Eutrophication and Deoxygenation</c:v>
                </c:pt>
                <c:pt idx="17">
                  <c:v>Marine and Coastal Hazards</c:v>
                </c:pt>
                <c:pt idx="18">
                  <c:v>Marine Pollution and Litter</c:v>
                </c:pt>
                <c:pt idx="19">
                  <c:v>Other/Multiple areas </c:v>
                </c:pt>
                <c:pt idx="20">
                  <c:v>Biological Invasions</c:v>
                </c:pt>
                <c:pt idx="21">
                  <c:v>Cultural Heritage</c:v>
                </c:pt>
                <c:pt idx="22">
                  <c:v>Interconnections of Basins</c:v>
                </c:pt>
                <c:pt idx="23">
                  <c:v>Tourism and Surrounding Economy</c:v>
                </c:pt>
              </c:strCache>
            </c:strRef>
          </c:cat>
          <c:val>
            <c:numRef>
              <c:f>Abundance!$W$2:$W$25</c:f>
              <c:numCache>
                <c:formatCode>General</c:formatCode>
                <c:ptCount val="24"/>
                <c:pt idx="0">
                  <c:v>16.0</c:v>
                </c:pt>
                <c:pt idx="1">
                  <c:v>12.0</c:v>
                </c:pt>
                <c:pt idx="2">
                  <c:v>11.0</c:v>
                </c:pt>
                <c:pt idx="3">
                  <c:v>9.0</c:v>
                </c:pt>
                <c:pt idx="4">
                  <c:v>7.0</c:v>
                </c:pt>
                <c:pt idx="5">
                  <c:v>7.0</c:v>
                </c:pt>
                <c:pt idx="6">
                  <c:v>4.0</c:v>
                </c:pt>
                <c:pt idx="7">
                  <c:v>4.0</c:v>
                </c:pt>
                <c:pt idx="8">
                  <c:v>4.0</c:v>
                </c:pt>
                <c:pt idx="9">
                  <c:v>4.0</c:v>
                </c:pt>
                <c:pt idx="10">
                  <c:v>3.0</c:v>
                </c:pt>
                <c:pt idx="11">
                  <c:v>3.0</c:v>
                </c:pt>
                <c:pt idx="12">
                  <c:v>2.0</c:v>
                </c:pt>
                <c:pt idx="13">
                  <c:v>1.0</c:v>
                </c:pt>
                <c:pt idx="14">
                  <c:v>1.0</c:v>
                </c:pt>
                <c:pt idx="15">
                  <c:v>1.0</c:v>
                </c:pt>
                <c:pt idx="16">
                  <c:v>1.0</c:v>
                </c:pt>
                <c:pt idx="17">
                  <c:v>1.0</c:v>
                </c:pt>
                <c:pt idx="18">
                  <c:v>1.0</c:v>
                </c:pt>
                <c:pt idx="19">
                  <c:v>1.0</c:v>
                </c:pt>
                <c:pt idx="20">
                  <c:v>0.0</c:v>
                </c:pt>
                <c:pt idx="21">
                  <c:v>0.0</c:v>
                </c:pt>
                <c:pt idx="22">
                  <c:v>0.0</c:v>
                </c:pt>
                <c:pt idx="23">
                  <c:v>0.0</c:v>
                </c:pt>
              </c:numCache>
            </c:numRef>
          </c:val>
        </c:ser>
        <c:dLbls>
          <c:showLegendKey val="0"/>
          <c:showVal val="0"/>
          <c:showCatName val="0"/>
          <c:showSerName val="0"/>
          <c:showPercent val="0"/>
          <c:showBubbleSize val="0"/>
        </c:dLbls>
        <c:gapWidth val="182"/>
        <c:axId val="-1119204832"/>
        <c:axId val="-1119202784"/>
      </c:barChart>
      <c:catAx>
        <c:axId val="-11192048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202784"/>
        <c:crosses val="autoZero"/>
        <c:auto val="1"/>
        <c:lblAlgn val="ctr"/>
        <c:lblOffset val="100"/>
        <c:noMultiLvlLbl val="0"/>
      </c:catAx>
      <c:valAx>
        <c:axId val="-1119202784"/>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204832"/>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a:effectLst/>
              </a:rPr>
              <a:t>Number of projects according to main R&amp;I </a:t>
            </a:r>
            <a:r>
              <a:rPr lang="tr-TR" sz="1600" b="1" dirty="0" smtClean="0">
                <a:effectLst/>
              </a:rPr>
              <a:t>areas</a:t>
            </a:r>
            <a:endParaRPr lang="tr-TR" sz="1600" b="1" dirty="0">
              <a:effectLst/>
            </a:endParaRPr>
          </a:p>
        </c:rich>
      </c:tx>
      <c:layout/>
      <c:overlay val="0"/>
      <c:spPr>
        <a:noFill/>
        <a:ln w="25400">
          <a:noFill/>
        </a:ln>
      </c:spPr>
    </c:title>
    <c:autoTitleDeleted val="0"/>
    <c:plotArea>
      <c:layout/>
      <c:barChart>
        <c:barDir val="bar"/>
        <c:grouping val="clustered"/>
        <c:varyColors val="0"/>
        <c:ser>
          <c:idx val="0"/>
          <c:order val="0"/>
          <c:tx>
            <c:strRef>
              <c:f>'Main Areas'!$AR$1</c:f>
              <c:strCache>
                <c:ptCount val="1"/>
                <c:pt idx="0">
                  <c:v># of Projects (BS+EU)</c:v>
                </c:pt>
              </c:strCache>
            </c:strRef>
          </c:tx>
          <c:spPr>
            <a:solidFill>
              <a:srgbClr val="4F81BD"/>
            </a:solidFill>
            <a:ln w="25400">
              <a:noFill/>
            </a:ln>
          </c:spPr>
          <c:invertIfNegative val="0"/>
          <c:cat>
            <c:strRef>
              <c:f>'Main Areas'!$AQ$2:$AQ$25</c:f>
              <c:strCache>
                <c:ptCount val="24"/>
                <c:pt idx="0">
                  <c:v>Biodiversity</c:v>
                </c:pt>
                <c:pt idx="1">
                  <c:v>Biological Invasions</c:v>
                </c:pt>
                <c:pt idx="2">
                  <c:v>Blue Biotechnology</c:v>
                </c:pt>
                <c:pt idx="3">
                  <c:v>Catchment-Sea Interaction</c:v>
                </c:pt>
                <c:pt idx="4">
                  <c:v>Climate Change &amp; Impacts</c:v>
                </c:pt>
                <c:pt idx="5">
                  <c:v>Cultural Heritage</c:v>
                </c:pt>
                <c:pt idx="6">
                  <c:v>Deep Sea Ecosystems</c:v>
                </c:pt>
                <c:pt idx="7">
                  <c:v>Deep sea mining, Oil and Gas Sustainable Exploitation </c:v>
                </c:pt>
                <c:pt idx="8">
                  <c:v>Ecosystem Multiple Stressors</c:v>
                </c:pt>
                <c:pt idx="9">
                  <c:v>Eutrophication and Deoxygenation</c:v>
                </c:pt>
                <c:pt idx="10">
                  <c:v>Interconnections of Basins</c:v>
                </c:pt>
                <c:pt idx="11">
                  <c:v>Living Marine Resources (fishery, aquaculture, etc.)</c:v>
                </c:pt>
                <c:pt idx="12">
                  <c:v>Marine and Coastal Hazards</c:v>
                </c:pt>
                <c:pt idx="13">
                  <c:v>Marine Ecosystem Services</c:v>
                </c:pt>
                <c:pt idx="14">
                  <c:v>Marine Pollution and Litter</c:v>
                </c:pt>
                <c:pt idx="15">
                  <c:v>Marine Renewable Energy</c:v>
                </c:pt>
                <c:pt idx="16">
                  <c:v>Maritime Transport</c:v>
                </c:pt>
                <c:pt idx="17">
                  <c:v>MSP, ICZM</c:v>
                </c:pt>
                <c:pt idx="18">
                  <c:v>Operational Oceanography/Observing Systems and Monitoring</c:v>
                </c:pt>
                <c:pt idx="19">
                  <c:v>Other/Multiple areas </c:v>
                </c:pt>
                <c:pt idx="20">
                  <c:v>Seas and Human Health</c:v>
                </c:pt>
                <c:pt idx="21">
                  <c:v>Socioeconomic &amp; Policy Research</c:v>
                </c:pt>
                <c:pt idx="22">
                  <c:v>Tourism and Surrounding Economy</c:v>
                </c:pt>
                <c:pt idx="23">
                  <c:v>Training &amp; Technology Transfer</c:v>
                </c:pt>
              </c:strCache>
            </c:strRef>
          </c:cat>
          <c:val>
            <c:numRef>
              <c:f>'Main Areas'!$AR$2:$AR$25</c:f>
              <c:numCache>
                <c:formatCode>General</c:formatCode>
                <c:ptCount val="24"/>
                <c:pt idx="0">
                  <c:v>47.0</c:v>
                </c:pt>
                <c:pt idx="1">
                  <c:v>1.0</c:v>
                </c:pt>
                <c:pt idx="2">
                  <c:v>11.0</c:v>
                </c:pt>
                <c:pt idx="3">
                  <c:v>3.0</c:v>
                </c:pt>
                <c:pt idx="4">
                  <c:v>12.0</c:v>
                </c:pt>
                <c:pt idx="5">
                  <c:v>3.0</c:v>
                </c:pt>
                <c:pt idx="6">
                  <c:v>2.0</c:v>
                </c:pt>
                <c:pt idx="7">
                  <c:v>18.0</c:v>
                </c:pt>
                <c:pt idx="8">
                  <c:v>8.0</c:v>
                </c:pt>
                <c:pt idx="9">
                  <c:v>2.0</c:v>
                </c:pt>
                <c:pt idx="10">
                  <c:v>0.0</c:v>
                </c:pt>
                <c:pt idx="11">
                  <c:v>34.0</c:v>
                </c:pt>
                <c:pt idx="12">
                  <c:v>7.0</c:v>
                </c:pt>
                <c:pt idx="13">
                  <c:v>7.0</c:v>
                </c:pt>
                <c:pt idx="14">
                  <c:v>35.0</c:v>
                </c:pt>
                <c:pt idx="15">
                  <c:v>12.0</c:v>
                </c:pt>
                <c:pt idx="16">
                  <c:v>16.0</c:v>
                </c:pt>
                <c:pt idx="17">
                  <c:v>17.0</c:v>
                </c:pt>
                <c:pt idx="18">
                  <c:v>30.0</c:v>
                </c:pt>
                <c:pt idx="19">
                  <c:v>43.0</c:v>
                </c:pt>
                <c:pt idx="20">
                  <c:v>9.0</c:v>
                </c:pt>
                <c:pt idx="21">
                  <c:v>30.0</c:v>
                </c:pt>
                <c:pt idx="22">
                  <c:v>3.0</c:v>
                </c:pt>
                <c:pt idx="23">
                  <c:v>17.0</c:v>
                </c:pt>
              </c:numCache>
            </c:numRef>
          </c:val>
        </c:ser>
        <c:dLbls>
          <c:showLegendKey val="0"/>
          <c:showVal val="0"/>
          <c:showCatName val="0"/>
          <c:showSerName val="0"/>
          <c:showPercent val="0"/>
          <c:showBubbleSize val="0"/>
        </c:dLbls>
        <c:gapWidth val="182"/>
        <c:axId val="-1119209936"/>
        <c:axId val="-1119225776"/>
      </c:barChart>
      <c:catAx>
        <c:axId val="-11192099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225776"/>
        <c:crosses val="autoZero"/>
        <c:auto val="1"/>
        <c:lblAlgn val="ctr"/>
        <c:lblOffset val="100"/>
        <c:noMultiLvlLbl val="0"/>
      </c:catAx>
      <c:valAx>
        <c:axId val="-111922577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209936"/>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a:effectLst/>
              </a:rPr>
              <a:t>Number</a:t>
            </a:r>
            <a:r>
              <a:rPr lang="tr-TR" sz="1600" b="1" baseline="0" dirty="0">
                <a:effectLst/>
              </a:rPr>
              <a:t> </a:t>
            </a:r>
            <a:r>
              <a:rPr lang="tr-TR" sz="1600" b="1" dirty="0">
                <a:effectLst/>
              </a:rPr>
              <a:t>of projects according to main R&amp;I </a:t>
            </a:r>
            <a:r>
              <a:rPr lang="tr-TR" sz="1600" b="1" dirty="0" smtClean="0">
                <a:effectLst/>
              </a:rPr>
              <a:t>areas</a:t>
            </a:r>
            <a:endParaRPr lang="tr-TR" sz="1600" b="1" dirty="0">
              <a:effectLst/>
            </a:endParaRPr>
          </a:p>
        </c:rich>
      </c:tx>
      <c:layout/>
      <c:overlay val="0"/>
      <c:spPr>
        <a:noFill/>
        <a:ln w="25400">
          <a:noFill/>
        </a:ln>
      </c:spPr>
    </c:title>
    <c:autoTitleDeleted val="0"/>
    <c:plotArea>
      <c:layout/>
      <c:barChart>
        <c:barDir val="bar"/>
        <c:grouping val="clustered"/>
        <c:varyColors val="0"/>
        <c:ser>
          <c:idx val="0"/>
          <c:order val="0"/>
          <c:spPr>
            <a:solidFill>
              <a:srgbClr val="4F81BD"/>
            </a:solidFill>
            <a:ln w="25400">
              <a:noFill/>
            </a:ln>
          </c:spPr>
          <c:invertIfNegative val="0"/>
          <c:cat>
            <c:strRef>
              <c:f>Abundance!$AQ$2:$AQ$25</c:f>
              <c:strCache>
                <c:ptCount val="24"/>
                <c:pt idx="0">
                  <c:v>Biodiversity</c:v>
                </c:pt>
                <c:pt idx="1">
                  <c:v>Other/Multiple areas </c:v>
                </c:pt>
                <c:pt idx="2">
                  <c:v>Marine Pollution and Litter</c:v>
                </c:pt>
                <c:pt idx="3">
                  <c:v>Living Marine Resources (fishery, aquaculture, etc.)</c:v>
                </c:pt>
                <c:pt idx="4">
                  <c:v>Operational Oceanography/Observing Systems and Monitoring</c:v>
                </c:pt>
                <c:pt idx="5">
                  <c:v>Socioeconomic &amp; Policy Research</c:v>
                </c:pt>
                <c:pt idx="6">
                  <c:v>Deep sea mining, Oil and Gas Sustainable Exploitation </c:v>
                </c:pt>
                <c:pt idx="7">
                  <c:v>MSP, ICZM</c:v>
                </c:pt>
                <c:pt idx="8">
                  <c:v>Training &amp; Technology Transfer</c:v>
                </c:pt>
                <c:pt idx="9">
                  <c:v>Maritime Transport</c:v>
                </c:pt>
                <c:pt idx="10">
                  <c:v>Climate Change &amp; Impacts</c:v>
                </c:pt>
                <c:pt idx="11">
                  <c:v>Marine Renewable Energy</c:v>
                </c:pt>
                <c:pt idx="12">
                  <c:v>Blue Biotechnology</c:v>
                </c:pt>
                <c:pt idx="13">
                  <c:v>Seas and Human Health</c:v>
                </c:pt>
                <c:pt idx="14">
                  <c:v>Ecosystem Multiple Stressors</c:v>
                </c:pt>
                <c:pt idx="15">
                  <c:v>Marine and Coastal Hazards</c:v>
                </c:pt>
                <c:pt idx="16">
                  <c:v>Marine Ecosystem Services</c:v>
                </c:pt>
                <c:pt idx="17">
                  <c:v>Catchment-Sea Interaction</c:v>
                </c:pt>
                <c:pt idx="18">
                  <c:v>Cultural Heritage</c:v>
                </c:pt>
                <c:pt idx="19">
                  <c:v>Tourism and Surrounding Economy</c:v>
                </c:pt>
                <c:pt idx="20">
                  <c:v>Deep Sea Ecosystems</c:v>
                </c:pt>
                <c:pt idx="21">
                  <c:v>Eutrophication and Deoxygenation</c:v>
                </c:pt>
                <c:pt idx="22">
                  <c:v>Biological Invasions</c:v>
                </c:pt>
                <c:pt idx="23">
                  <c:v>Interconnections of Basins</c:v>
                </c:pt>
              </c:strCache>
            </c:strRef>
          </c:cat>
          <c:val>
            <c:numRef>
              <c:f>Abundance!$AR$2:$AR$25</c:f>
              <c:numCache>
                <c:formatCode>General</c:formatCode>
                <c:ptCount val="24"/>
                <c:pt idx="0">
                  <c:v>47.0</c:v>
                </c:pt>
                <c:pt idx="1">
                  <c:v>43.0</c:v>
                </c:pt>
                <c:pt idx="2">
                  <c:v>35.0</c:v>
                </c:pt>
                <c:pt idx="3">
                  <c:v>34.0</c:v>
                </c:pt>
                <c:pt idx="4">
                  <c:v>30.0</c:v>
                </c:pt>
                <c:pt idx="5">
                  <c:v>30.0</c:v>
                </c:pt>
                <c:pt idx="6">
                  <c:v>18.0</c:v>
                </c:pt>
                <c:pt idx="7">
                  <c:v>17.0</c:v>
                </c:pt>
                <c:pt idx="8">
                  <c:v>17.0</c:v>
                </c:pt>
                <c:pt idx="9">
                  <c:v>16.0</c:v>
                </c:pt>
                <c:pt idx="10">
                  <c:v>12.0</c:v>
                </c:pt>
                <c:pt idx="11">
                  <c:v>12.0</c:v>
                </c:pt>
                <c:pt idx="12">
                  <c:v>11.0</c:v>
                </c:pt>
                <c:pt idx="13">
                  <c:v>9.0</c:v>
                </c:pt>
                <c:pt idx="14">
                  <c:v>8.0</c:v>
                </c:pt>
                <c:pt idx="15">
                  <c:v>7.0</c:v>
                </c:pt>
                <c:pt idx="16">
                  <c:v>7.0</c:v>
                </c:pt>
                <c:pt idx="17">
                  <c:v>3.0</c:v>
                </c:pt>
                <c:pt idx="18">
                  <c:v>3.0</c:v>
                </c:pt>
                <c:pt idx="19">
                  <c:v>3.0</c:v>
                </c:pt>
                <c:pt idx="20">
                  <c:v>2.0</c:v>
                </c:pt>
                <c:pt idx="21">
                  <c:v>2.0</c:v>
                </c:pt>
                <c:pt idx="22">
                  <c:v>1.0</c:v>
                </c:pt>
                <c:pt idx="23">
                  <c:v>0.0</c:v>
                </c:pt>
              </c:numCache>
            </c:numRef>
          </c:val>
        </c:ser>
        <c:dLbls>
          <c:showLegendKey val="0"/>
          <c:showVal val="0"/>
          <c:showCatName val="0"/>
          <c:showSerName val="0"/>
          <c:showPercent val="0"/>
          <c:showBubbleSize val="0"/>
        </c:dLbls>
        <c:gapWidth val="182"/>
        <c:axId val="-1119263456"/>
        <c:axId val="-1119261136"/>
      </c:barChart>
      <c:catAx>
        <c:axId val="-11192634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261136"/>
        <c:crosses val="autoZero"/>
        <c:auto val="1"/>
        <c:lblAlgn val="ctr"/>
        <c:lblOffset val="100"/>
        <c:noMultiLvlLbl val="0"/>
      </c:catAx>
      <c:valAx>
        <c:axId val="-111926113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263456"/>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a:effectLst/>
              </a:rPr>
              <a:t>Number</a:t>
            </a:r>
            <a:r>
              <a:rPr lang="tr-TR" sz="1600" b="1" baseline="0">
                <a:effectLst/>
              </a:rPr>
              <a:t> of Individual Inputs to Matrix A</a:t>
            </a:r>
            <a:endParaRPr lang="tr-TR" sz="1600" b="1">
              <a:effectLst/>
            </a:endParaRPr>
          </a:p>
        </c:rich>
      </c:tx>
      <c:layout/>
      <c:overlay val="0"/>
      <c:spPr>
        <a:noFill/>
        <a:ln w="25400">
          <a:noFill/>
        </a:ln>
      </c:spPr>
    </c:title>
    <c:autoTitleDeleted val="0"/>
    <c:plotArea>
      <c:layout/>
      <c:barChart>
        <c:barDir val="bar"/>
        <c:grouping val="clustered"/>
        <c:varyColors val="0"/>
        <c:ser>
          <c:idx val="0"/>
          <c:order val="0"/>
          <c:tx>
            <c:strRef>
              <c:f>Sheet1!$B$1</c:f>
              <c:strCache>
                <c:ptCount val="1"/>
                <c:pt idx="0">
                  <c:v># of Contribution</c:v>
                </c:pt>
              </c:strCache>
            </c:strRef>
          </c:tx>
          <c:spPr>
            <a:solidFill>
              <a:srgbClr val="4F81BD"/>
            </a:solidFill>
            <a:ln w="25400">
              <a:noFill/>
            </a:ln>
          </c:spPr>
          <c:invertIfNegative val="0"/>
          <c:cat>
            <c:strRef>
              <c:f>Sheet1!$A$2:$A$25</c:f>
              <c:strCache>
                <c:ptCount val="24"/>
                <c:pt idx="0">
                  <c:v>Biodiversity</c:v>
                </c:pt>
                <c:pt idx="1">
                  <c:v>Biological Invasions</c:v>
                </c:pt>
                <c:pt idx="2">
                  <c:v>Blue Biotechnology</c:v>
                </c:pt>
                <c:pt idx="3">
                  <c:v>Catchment-Sea Interaction</c:v>
                </c:pt>
                <c:pt idx="4">
                  <c:v>Climate Change &amp; Impacts</c:v>
                </c:pt>
                <c:pt idx="5">
                  <c:v>Cultural Heritage</c:v>
                </c:pt>
                <c:pt idx="6">
                  <c:v>Deep Sea Ecosystems</c:v>
                </c:pt>
                <c:pt idx="7">
                  <c:v>Deep sea mining, Oil and Gas Sustainable Exploitation </c:v>
                </c:pt>
                <c:pt idx="8">
                  <c:v>Ecosystem Multiple Stressors</c:v>
                </c:pt>
                <c:pt idx="9">
                  <c:v>Eutrophication and Deoxygenation</c:v>
                </c:pt>
                <c:pt idx="10">
                  <c:v>Interconnections of Basins</c:v>
                </c:pt>
                <c:pt idx="11">
                  <c:v>Living Marine Resources (fishery, aquaculture, etc.)</c:v>
                </c:pt>
                <c:pt idx="12">
                  <c:v>Marine and Coastal Hazards</c:v>
                </c:pt>
                <c:pt idx="13">
                  <c:v>Marine Ecosystem Services</c:v>
                </c:pt>
                <c:pt idx="14">
                  <c:v>Marine Pollution and Litter</c:v>
                </c:pt>
                <c:pt idx="15">
                  <c:v>Marine Renewable Energy</c:v>
                </c:pt>
                <c:pt idx="16">
                  <c:v>Maritime Transport</c:v>
                </c:pt>
                <c:pt idx="17">
                  <c:v>MSP, ICZM</c:v>
                </c:pt>
                <c:pt idx="18">
                  <c:v>Operational Oceanography/Observing Systems and Monitoring</c:v>
                </c:pt>
                <c:pt idx="19">
                  <c:v>Other/Multiple areas </c:v>
                </c:pt>
                <c:pt idx="20">
                  <c:v>Seas and Human Health</c:v>
                </c:pt>
                <c:pt idx="21">
                  <c:v>Socioeconomic &amp; Policy Research</c:v>
                </c:pt>
                <c:pt idx="22">
                  <c:v>Tourism and Surrounding Economy</c:v>
                </c:pt>
                <c:pt idx="23">
                  <c:v>Training &amp; Technology Transfer</c:v>
                </c:pt>
              </c:strCache>
            </c:strRef>
          </c:cat>
          <c:val>
            <c:numRef>
              <c:f>Sheet1!$B$2:$B$25</c:f>
              <c:numCache>
                <c:formatCode>General</c:formatCode>
                <c:ptCount val="24"/>
                <c:pt idx="0">
                  <c:v>9.0</c:v>
                </c:pt>
                <c:pt idx="1">
                  <c:v>6.0</c:v>
                </c:pt>
                <c:pt idx="2">
                  <c:v>2.0</c:v>
                </c:pt>
                <c:pt idx="3">
                  <c:v>5.0</c:v>
                </c:pt>
                <c:pt idx="4">
                  <c:v>5.0</c:v>
                </c:pt>
                <c:pt idx="5">
                  <c:v>2.0</c:v>
                </c:pt>
                <c:pt idx="6">
                  <c:v>4.0</c:v>
                </c:pt>
                <c:pt idx="7">
                  <c:v>4.0</c:v>
                </c:pt>
                <c:pt idx="8">
                  <c:v>1.0</c:v>
                </c:pt>
                <c:pt idx="9">
                  <c:v>2.0</c:v>
                </c:pt>
                <c:pt idx="10">
                  <c:v>4.0</c:v>
                </c:pt>
                <c:pt idx="11">
                  <c:v>7.0</c:v>
                </c:pt>
                <c:pt idx="12">
                  <c:v>4.0</c:v>
                </c:pt>
                <c:pt idx="13">
                  <c:v>1.0</c:v>
                </c:pt>
                <c:pt idx="14">
                  <c:v>10.0</c:v>
                </c:pt>
                <c:pt idx="15">
                  <c:v>2.0</c:v>
                </c:pt>
                <c:pt idx="16">
                  <c:v>1.0</c:v>
                </c:pt>
                <c:pt idx="17">
                  <c:v>10.0</c:v>
                </c:pt>
                <c:pt idx="18">
                  <c:v>13.0</c:v>
                </c:pt>
                <c:pt idx="19">
                  <c:v>1.0</c:v>
                </c:pt>
                <c:pt idx="20">
                  <c:v>4.0</c:v>
                </c:pt>
                <c:pt idx="21">
                  <c:v>1.0</c:v>
                </c:pt>
                <c:pt idx="22">
                  <c:v>5.0</c:v>
                </c:pt>
                <c:pt idx="23">
                  <c:v>6.0</c:v>
                </c:pt>
              </c:numCache>
            </c:numRef>
          </c:val>
        </c:ser>
        <c:dLbls>
          <c:showLegendKey val="0"/>
          <c:showVal val="0"/>
          <c:showCatName val="0"/>
          <c:showSerName val="0"/>
          <c:showPercent val="0"/>
          <c:showBubbleSize val="0"/>
        </c:dLbls>
        <c:gapWidth val="182"/>
        <c:axId val="-1119310672"/>
        <c:axId val="-1119308352"/>
      </c:barChart>
      <c:catAx>
        <c:axId val="-11193106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308352"/>
        <c:crosses val="autoZero"/>
        <c:auto val="1"/>
        <c:lblAlgn val="ctr"/>
        <c:lblOffset val="100"/>
        <c:noMultiLvlLbl val="0"/>
      </c:catAx>
      <c:valAx>
        <c:axId val="-111930835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310672"/>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smtClean="0">
                <a:effectLst/>
              </a:rPr>
              <a:t>Number of </a:t>
            </a:r>
            <a:r>
              <a:rPr lang="tr-TR" sz="1600" b="1" dirty="0">
                <a:effectLst/>
              </a:rPr>
              <a:t>projects according to main R&amp;I </a:t>
            </a:r>
            <a:r>
              <a:rPr lang="tr-TR" sz="1600" b="1" dirty="0" smtClean="0">
                <a:effectLst/>
              </a:rPr>
              <a:t>areas</a:t>
            </a:r>
            <a:endParaRPr lang="tr-TR" sz="1600" b="1" dirty="0">
              <a:effectLst/>
            </a:endParaRP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Abundance!$Z$2:$Z$25</c:f>
              <c:strCache>
                <c:ptCount val="24"/>
                <c:pt idx="0">
                  <c:v>Biodiversity</c:v>
                </c:pt>
                <c:pt idx="1">
                  <c:v>Living Marine Resources (fishery, aquaculture, etc.)</c:v>
                </c:pt>
                <c:pt idx="2">
                  <c:v>Other/Multiple areas </c:v>
                </c:pt>
                <c:pt idx="3">
                  <c:v>Socioeconomic &amp; Policy Research</c:v>
                </c:pt>
                <c:pt idx="4">
                  <c:v>Marine Pollution and Litter</c:v>
                </c:pt>
                <c:pt idx="5">
                  <c:v>MSP, ICZM</c:v>
                </c:pt>
                <c:pt idx="6">
                  <c:v>Operational Oceanography/Observing Systems and Monitoring</c:v>
                </c:pt>
                <c:pt idx="7">
                  <c:v>Training &amp; Technology Transfer</c:v>
                </c:pt>
                <c:pt idx="8">
                  <c:v>Deep sea mining, Oil and Gas Sustainable Exploitation </c:v>
                </c:pt>
                <c:pt idx="9">
                  <c:v>Marine and Coastal Hazards</c:v>
                </c:pt>
                <c:pt idx="10">
                  <c:v>Blue Biotechnology</c:v>
                </c:pt>
                <c:pt idx="11">
                  <c:v>Marine Renewable Energy</c:v>
                </c:pt>
                <c:pt idx="12">
                  <c:v>Biological Invasions</c:v>
                </c:pt>
                <c:pt idx="13">
                  <c:v>Climate Change &amp; Impacts</c:v>
                </c:pt>
                <c:pt idx="14">
                  <c:v>Deep Sea Ecosystems</c:v>
                </c:pt>
                <c:pt idx="15">
                  <c:v>Seas and Human Health</c:v>
                </c:pt>
                <c:pt idx="16">
                  <c:v>Catchment-Sea Interaction</c:v>
                </c:pt>
                <c:pt idx="17">
                  <c:v>Cultural Heritage</c:v>
                </c:pt>
                <c:pt idx="18">
                  <c:v>Ecosystem Multiple Stressors</c:v>
                </c:pt>
                <c:pt idx="19">
                  <c:v>Eutrophication and Deoxygenation</c:v>
                </c:pt>
                <c:pt idx="20">
                  <c:v>Interconnections of Basins</c:v>
                </c:pt>
                <c:pt idx="21">
                  <c:v>Marine Ecosystem Services</c:v>
                </c:pt>
                <c:pt idx="22">
                  <c:v>Maritime Transport</c:v>
                </c:pt>
                <c:pt idx="23">
                  <c:v>Tourism and Surrounding Economy</c:v>
                </c:pt>
              </c:strCache>
            </c:strRef>
          </c:cat>
          <c:val>
            <c:numRef>
              <c:f>Abundance!$AA$2:$AA$25</c:f>
              <c:numCache>
                <c:formatCode>General</c:formatCode>
                <c:ptCount val="24"/>
                <c:pt idx="0">
                  <c:v>20.0</c:v>
                </c:pt>
                <c:pt idx="1">
                  <c:v>11.0</c:v>
                </c:pt>
                <c:pt idx="2">
                  <c:v>8.0</c:v>
                </c:pt>
                <c:pt idx="3">
                  <c:v>7.0</c:v>
                </c:pt>
                <c:pt idx="4">
                  <c:v>6.0</c:v>
                </c:pt>
                <c:pt idx="5">
                  <c:v>6.0</c:v>
                </c:pt>
                <c:pt idx="6">
                  <c:v>6.0</c:v>
                </c:pt>
                <c:pt idx="7">
                  <c:v>4.0</c:v>
                </c:pt>
                <c:pt idx="8">
                  <c:v>3.0</c:v>
                </c:pt>
                <c:pt idx="9">
                  <c:v>3.0</c:v>
                </c:pt>
                <c:pt idx="10">
                  <c:v>2.0</c:v>
                </c:pt>
                <c:pt idx="11">
                  <c:v>2.0</c:v>
                </c:pt>
                <c:pt idx="12">
                  <c:v>1.0</c:v>
                </c:pt>
                <c:pt idx="13">
                  <c:v>1.0</c:v>
                </c:pt>
                <c:pt idx="14">
                  <c:v>1.0</c:v>
                </c:pt>
                <c:pt idx="15">
                  <c:v>1.0</c:v>
                </c:pt>
              </c:numCache>
            </c:numRef>
          </c:val>
        </c:ser>
        <c:dLbls>
          <c:showLegendKey val="0"/>
          <c:showVal val="0"/>
          <c:showCatName val="0"/>
          <c:showSerName val="0"/>
          <c:showPercent val="0"/>
          <c:showBubbleSize val="0"/>
        </c:dLbls>
        <c:gapWidth val="182"/>
        <c:axId val="-1173492992"/>
        <c:axId val="-1173490672"/>
      </c:barChart>
      <c:catAx>
        <c:axId val="-11734929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90672"/>
        <c:crosses val="autoZero"/>
        <c:auto val="1"/>
        <c:lblAlgn val="ctr"/>
        <c:lblOffset val="100"/>
        <c:noMultiLvlLbl val="0"/>
      </c:catAx>
      <c:valAx>
        <c:axId val="-117349067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492992"/>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a:effectLst/>
              </a:rPr>
              <a:t>Number</a:t>
            </a:r>
            <a:r>
              <a:rPr lang="tr-TR" sz="1600" b="1" baseline="0">
                <a:effectLst/>
              </a:rPr>
              <a:t> of Individual Inputs to Matrix A</a:t>
            </a:r>
            <a:endParaRPr lang="tr-TR" sz="1600" b="1">
              <a:effectLst/>
            </a:endParaRPr>
          </a:p>
        </c:rich>
      </c:tx>
      <c:layout/>
      <c:overlay val="0"/>
      <c:spPr>
        <a:noFill/>
        <a:ln w="25400">
          <a:noFill/>
        </a:ln>
      </c:spPr>
    </c:title>
    <c:autoTitleDeleted val="0"/>
    <c:plotArea>
      <c:layout/>
      <c:barChart>
        <c:barDir val="bar"/>
        <c:grouping val="clustered"/>
        <c:varyColors val="0"/>
        <c:ser>
          <c:idx val="0"/>
          <c:order val="0"/>
          <c:tx>
            <c:strRef>
              <c:f>Sheet1!$E$1</c:f>
              <c:strCache>
                <c:ptCount val="1"/>
                <c:pt idx="0">
                  <c:v># of Contribution</c:v>
                </c:pt>
              </c:strCache>
            </c:strRef>
          </c:tx>
          <c:spPr>
            <a:solidFill>
              <a:srgbClr val="4F81BD"/>
            </a:solidFill>
            <a:ln w="25400">
              <a:noFill/>
            </a:ln>
          </c:spPr>
          <c:invertIfNegative val="0"/>
          <c:cat>
            <c:strRef>
              <c:f>Sheet1!$D$2:$D$25</c:f>
              <c:strCache>
                <c:ptCount val="24"/>
                <c:pt idx="0">
                  <c:v>Operational Oceanography/Observing Systems and Monitoring</c:v>
                </c:pt>
                <c:pt idx="1">
                  <c:v>Marine Pollution and Litter</c:v>
                </c:pt>
                <c:pt idx="2">
                  <c:v>MSP, ICZM</c:v>
                </c:pt>
                <c:pt idx="3">
                  <c:v>Biodiversity</c:v>
                </c:pt>
                <c:pt idx="4">
                  <c:v>Living Marine Resources (fishery, aquaculture, etc.)</c:v>
                </c:pt>
                <c:pt idx="5">
                  <c:v>Biological Invasions</c:v>
                </c:pt>
                <c:pt idx="6">
                  <c:v>Training &amp; Technology Transfer</c:v>
                </c:pt>
                <c:pt idx="7">
                  <c:v>Catchment-Sea Interaction</c:v>
                </c:pt>
                <c:pt idx="8">
                  <c:v>Climate Change &amp; Impacts</c:v>
                </c:pt>
                <c:pt idx="9">
                  <c:v>Tourism and Surrounding Economy</c:v>
                </c:pt>
                <c:pt idx="10">
                  <c:v>Deep Sea Ecosystems</c:v>
                </c:pt>
                <c:pt idx="11">
                  <c:v>Deep sea mining, Oil and Gas Sustainable Exploitation </c:v>
                </c:pt>
                <c:pt idx="12">
                  <c:v>Interconnections of Basins</c:v>
                </c:pt>
                <c:pt idx="13">
                  <c:v>Marine and Coastal Hazards</c:v>
                </c:pt>
                <c:pt idx="14">
                  <c:v>Seas and Human Health</c:v>
                </c:pt>
                <c:pt idx="15">
                  <c:v>Blue Biotechnology</c:v>
                </c:pt>
                <c:pt idx="16">
                  <c:v>Cultural Heritage</c:v>
                </c:pt>
                <c:pt idx="17">
                  <c:v>Eutrophication and Deoxygenation</c:v>
                </c:pt>
                <c:pt idx="18">
                  <c:v>Marine Renewable Energy</c:v>
                </c:pt>
                <c:pt idx="19">
                  <c:v>Ecosystem Multiple Stressors</c:v>
                </c:pt>
                <c:pt idx="20">
                  <c:v>Marine Ecosystem Services</c:v>
                </c:pt>
                <c:pt idx="21">
                  <c:v>Maritime Transport</c:v>
                </c:pt>
                <c:pt idx="22">
                  <c:v>Other/Multiple areas </c:v>
                </c:pt>
                <c:pt idx="23">
                  <c:v>Socioeconomic &amp; Policy Research</c:v>
                </c:pt>
              </c:strCache>
            </c:strRef>
          </c:cat>
          <c:val>
            <c:numRef>
              <c:f>Sheet1!$E$2:$E$25</c:f>
              <c:numCache>
                <c:formatCode>General</c:formatCode>
                <c:ptCount val="24"/>
                <c:pt idx="0">
                  <c:v>13.0</c:v>
                </c:pt>
                <c:pt idx="1">
                  <c:v>10.0</c:v>
                </c:pt>
                <c:pt idx="2">
                  <c:v>10.0</c:v>
                </c:pt>
                <c:pt idx="3">
                  <c:v>9.0</c:v>
                </c:pt>
                <c:pt idx="4">
                  <c:v>7.0</c:v>
                </c:pt>
                <c:pt idx="5">
                  <c:v>6.0</c:v>
                </c:pt>
                <c:pt idx="6">
                  <c:v>6.0</c:v>
                </c:pt>
                <c:pt idx="7">
                  <c:v>5.0</c:v>
                </c:pt>
                <c:pt idx="8">
                  <c:v>5.0</c:v>
                </c:pt>
                <c:pt idx="9">
                  <c:v>5.0</c:v>
                </c:pt>
                <c:pt idx="10">
                  <c:v>4.0</c:v>
                </c:pt>
                <c:pt idx="11">
                  <c:v>4.0</c:v>
                </c:pt>
                <c:pt idx="12">
                  <c:v>4.0</c:v>
                </c:pt>
                <c:pt idx="13">
                  <c:v>4.0</c:v>
                </c:pt>
                <c:pt idx="14">
                  <c:v>4.0</c:v>
                </c:pt>
                <c:pt idx="15">
                  <c:v>2.0</c:v>
                </c:pt>
                <c:pt idx="16">
                  <c:v>2.0</c:v>
                </c:pt>
                <c:pt idx="17">
                  <c:v>2.0</c:v>
                </c:pt>
                <c:pt idx="18">
                  <c:v>2.0</c:v>
                </c:pt>
                <c:pt idx="19">
                  <c:v>1.0</c:v>
                </c:pt>
                <c:pt idx="20">
                  <c:v>1.0</c:v>
                </c:pt>
                <c:pt idx="21">
                  <c:v>1.0</c:v>
                </c:pt>
                <c:pt idx="22">
                  <c:v>1.0</c:v>
                </c:pt>
                <c:pt idx="23">
                  <c:v>1.0</c:v>
                </c:pt>
              </c:numCache>
            </c:numRef>
          </c:val>
        </c:ser>
        <c:dLbls>
          <c:showLegendKey val="0"/>
          <c:showVal val="0"/>
          <c:showCatName val="0"/>
          <c:showSerName val="0"/>
          <c:showPercent val="0"/>
          <c:showBubbleSize val="0"/>
        </c:dLbls>
        <c:gapWidth val="182"/>
        <c:axId val="-1119338352"/>
        <c:axId val="-1119336032"/>
      </c:barChart>
      <c:catAx>
        <c:axId val="-11193383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336032"/>
        <c:crosses val="autoZero"/>
        <c:auto val="1"/>
        <c:lblAlgn val="ctr"/>
        <c:lblOffset val="100"/>
        <c:noMultiLvlLbl val="0"/>
      </c:catAx>
      <c:valAx>
        <c:axId val="-111933603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338352"/>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a:effectLst/>
              </a:rPr>
              <a:t>Number</a:t>
            </a:r>
            <a:r>
              <a:rPr lang="tr-TR" sz="1600" b="1" baseline="0">
                <a:effectLst/>
              </a:rPr>
              <a:t> of Individual Inputs to Matrix A</a:t>
            </a:r>
            <a:endParaRPr lang="tr-TR" sz="1600" b="1">
              <a:effectLst/>
            </a:endParaRPr>
          </a:p>
        </c:rich>
      </c:tx>
      <c:layout/>
      <c:overlay val="0"/>
      <c:spPr>
        <a:noFill/>
        <a:ln w="25400">
          <a:noFill/>
        </a:ln>
      </c:spPr>
    </c:title>
    <c:autoTitleDeleted val="0"/>
    <c:plotArea>
      <c:layout/>
      <c:barChart>
        <c:barDir val="bar"/>
        <c:grouping val="clustered"/>
        <c:varyColors val="0"/>
        <c:ser>
          <c:idx val="0"/>
          <c:order val="0"/>
          <c:tx>
            <c:strRef>
              <c:f>'Matrix A-Projects'!$B$1</c:f>
              <c:strCache>
                <c:ptCount val="1"/>
                <c:pt idx="0">
                  <c:v># of Contribution</c:v>
                </c:pt>
              </c:strCache>
            </c:strRef>
          </c:tx>
          <c:spPr>
            <a:solidFill>
              <a:srgbClr val="4F81BD"/>
            </a:solidFill>
            <a:ln w="25400">
              <a:noFill/>
            </a:ln>
          </c:spPr>
          <c:invertIfNegative val="0"/>
          <c:cat>
            <c:strRef>
              <c:f>'Matrix A-Projects'!$A$2:$A$25</c:f>
              <c:strCache>
                <c:ptCount val="24"/>
                <c:pt idx="0">
                  <c:v>Biodiversity</c:v>
                </c:pt>
                <c:pt idx="1">
                  <c:v>Biological Invasions</c:v>
                </c:pt>
                <c:pt idx="2">
                  <c:v>Blue Biotechnology</c:v>
                </c:pt>
                <c:pt idx="3">
                  <c:v>Catchment-Sea Interaction</c:v>
                </c:pt>
                <c:pt idx="4">
                  <c:v>Climate Change &amp; Impacts</c:v>
                </c:pt>
                <c:pt idx="5">
                  <c:v>Cultural Heritage</c:v>
                </c:pt>
                <c:pt idx="6">
                  <c:v>Deep Sea Ecosystems</c:v>
                </c:pt>
                <c:pt idx="7">
                  <c:v>Deep sea mining, Oil and Gas Sustainable Exploitation </c:v>
                </c:pt>
                <c:pt idx="8">
                  <c:v>Ecosystem Multiple Stressors</c:v>
                </c:pt>
                <c:pt idx="9">
                  <c:v>Eutrophication and Deoxygenation</c:v>
                </c:pt>
                <c:pt idx="10">
                  <c:v>Interconnections of Basins</c:v>
                </c:pt>
                <c:pt idx="11">
                  <c:v>Living Marine Resources (fishery, aquaculture, etc.)</c:v>
                </c:pt>
                <c:pt idx="12">
                  <c:v>Marine and Coastal Hazards</c:v>
                </c:pt>
                <c:pt idx="13">
                  <c:v>Marine Ecosystem Services</c:v>
                </c:pt>
                <c:pt idx="14">
                  <c:v>Marine Pollution and Litter</c:v>
                </c:pt>
                <c:pt idx="15">
                  <c:v>Marine Renewable Energy</c:v>
                </c:pt>
                <c:pt idx="16">
                  <c:v>Maritime Transport</c:v>
                </c:pt>
                <c:pt idx="17">
                  <c:v>MSP, ICZM</c:v>
                </c:pt>
                <c:pt idx="18">
                  <c:v>Operational Oceanography/Observing Systems and Monitoring</c:v>
                </c:pt>
                <c:pt idx="19">
                  <c:v>Other/Multiple areas </c:v>
                </c:pt>
                <c:pt idx="20">
                  <c:v>Seas and Human Health</c:v>
                </c:pt>
                <c:pt idx="21">
                  <c:v>Socioeconomic &amp; Policy Research</c:v>
                </c:pt>
                <c:pt idx="22">
                  <c:v>Tourism and Surrounding Economy</c:v>
                </c:pt>
                <c:pt idx="23">
                  <c:v>Training &amp; Technology Transfer</c:v>
                </c:pt>
              </c:strCache>
            </c:strRef>
          </c:cat>
          <c:val>
            <c:numRef>
              <c:f>'Matrix A-Projects'!$B$2:$B$25</c:f>
              <c:numCache>
                <c:formatCode>General</c:formatCode>
                <c:ptCount val="24"/>
                <c:pt idx="0">
                  <c:v>9.0</c:v>
                </c:pt>
                <c:pt idx="1">
                  <c:v>6.0</c:v>
                </c:pt>
                <c:pt idx="2">
                  <c:v>2.0</c:v>
                </c:pt>
                <c:pt idx="3">
                  <c:v>5.0</c:v>
                </c:pt>
                <c:pt idx="4">
                  <c:v>5.0</c:v>
                </c:pt>
                <c:pt idx="5">
                  <c:v>2.0</c:v>
                </c:pt>
                <c:pt idx="6">
                  <c:v>4.0</c:v>
                </c:pt>
                <c:pt idx="7">
                  <c:v>4.0</c:v>
                </c:pt>
                <c:pt idx="8">
                  <c:v>1.0</c:v>
                </c:pt>
                <c:pt idx="9">
                  <c:v>2.0</c:v>
                </c:pt>
                <c:pt idx="10">
                  <c:v>4.0</c:v>
                </c:pt>
                <c:pt idx="11">
                  <c:v>7.0</c:v>
                </c:pt>
                <c:pt idx="12">
                  <c:v>4.0</c:v>
                </c:pt>
                <c:pt idx="13">
                  <c:v>1.0</c:v>
                </c:pt>
                <c:pt idx="14">
                  <c:v>10.0</c:v>
                </c:pt>
                <c:pt idx="15">
                  <c:v>2.0</c:v>
                </c:pt>
                <c:pt idx="16">
                  <c:v>1.0</c:v>
                </c:pt>
                <c:pt idx="17">
                  <c:v>10.0</c:v>
                </c:pt>
                <c:pt idx="18">
                  <c:v>13.0</c:v>
                </c:pt>
                <c:pt idx="19">
                  <c:v>1.0</c:v>
                </c:pt>
                <c:pt idx="20">
                  <c:v>4.0</c:v>
                </c:pt>
                <c:pt idx="21">
                  <c:v>1.0</c:v>
                </c:pt>
                <c:pt idx="22">
                  <c:v>5.0</c:v>
                </c:pt>
                <c:pt idx="23">
                  <c:v>6.0</c:v>
                </c:pt>
              </c:numCache>
            </c:numRef>
          </c:val>
        </c:ser>
        <c:dLbls>
          <c:showLegendKey val="0"/>
          <c:showVal val="0"/>
          <c:showCatName val="0"/>
          <c:showSerName val="0"/>
          <c:showPercent val="0"/>
          <c:showBubbleSize val="0"/>
        </c:dLbls>
        <c:gapWidth val="182"/>
        <c:axId val="-1119381840"/>
        <c:axId val="-1119379520"/>
      </c:barChart>
      <c:catAx>
        <c:axId val="-1119381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379520"/>
        <c:crosses val="autoZero"/>
        <c:auto val="1"/>
        <c:lblAlgn val="ctr"/>
        <c:lblOffset val="100"/>
        <c:noMultiLvlLbl val="0"/>
      </c:catAx>
      <c:valAx>
        <c:axId val="-111937952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9381840"/>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baseline="0" dirty="0" smtClean="0">
                <a:effectLst/>
              </a:rPr>
              <a:t>Projects</a:t>
            </a:r>
            <a:endParaRPr lang="tr-TR" sz="1600" b="1" dirty="0">
              <a:effectLst/>
            </a:endParaRPr>
          </a:p>
        </c:rich>
      </c:tx>
      <c:layout/>
      <c:overlay val="0"/>
      <c:spPr>
        <a:noFill/>
        <a:ln w="25400">
          <a:noFill/>
        </a:ln>
      </c:spPr>
    </c:title>
    <c:autoTitleDeleted val="0"/>
    <c:plotArea>
      <c:layout/>
      <c:barChart>
        <c:barDir val="bar"/>
        <c:grouping val="clustered"/>
        <c:varyColors val="0"/>
        <c:ser>
          <c:idx val="0"/>
          <c:order val="0"/>
          <c:tx>
            <c:strRef>
              <c:f>'Matrix A-Projects'!$K$1</c:f>
              <c:strCache>
                <c:ptCount val="1"/>
                <c:pt idx="0">
                  <c:v># of Contribution</c:v>
                </c:pt>
              </c:strCache>
            </c:strRef>
          </c:tx>
          <c:spPr>
            <a:solidFill>
              <a:srgbClr val="4F81BD"/>
            </a:solidFill>
            <a:ln w="25400">
              <a:noFill/>
            </a:ln>
          </c:spPr>
          <c:invertIfNegative val="0"/>
          <c:cat>
            <c:strRef>
              <c:f>'Matrix A-Projects'!$J$2:$J$25</c:f>
              <c:strCache>
                <c:ptCount val="24"/>
                <c:pt idx="0">
                  <c:v>Biodiversity</c:v>
                </c:pt>
                <c:pt idx="1">
                  <c:v>Biological Invasions</c:v>
                </c:pt>
                <c:pt idx="2">
                  <c:v>Blue Biotechnology</c:v>
                </c:pt>
                <c:pt idx="3">
                  <c:v>Catchment-Sea Interaction</c:v>
                </c:pt>
                <c:pt idx="4">
                  <c:v>Climate Change &amp; Impacts</c:v>
                </c:pt>
                <c:pt idx="5">
                  <c:v>Cultural Heritage</c:v>
                </c:pt>
                <c:pt idx="6">
                  <c:v>Deep Sea Ecosystems</c:v>
                </c:pt>
                <c:pt idx="7">
                  <c:v>Deep sea mining, Oil and Gas Sustainable Exploitation </c:v>
                </c:pt>
                <c:pt idx="8">
                  <c:v>Ecosystem Multiple Stressors</c:v>
                </c:pt>
                <c:pt idx="9">
                  <c:v>Eutrophication and Deoxygenation</c:v>
                </c:pt>
                <c:pt idx="10">
                  <c:v>Interconnections of Basins</c:v>
                </c:pt>
                <c:pt idx="11">
                  <c:v>Living Marine Resources (fishery, aquaculture, etc.)</c:v>
                </c:pt>
                <c:pt idx="12">
                  <c:v>Marine and Coastal Hazards</c:v>
                </c:pt>
                <c:pt idx="13">
                  <c:v>Marine Ecosystem Services</c:v>
                </c:pt>
                <c:pt idx="14">
                  <c:v>Marine Pollution and Litter</c:v>
                </c:pt>
                <c:pt idx="15">
                  <c:v>Marine Renewable Energy</c:v>
                </c:pt>
                <c:pt idx="16">
                  <c:v>Maritime Transport</c:v>
                </c:pt>
                <c:pt idx="17">
                  <c:v>MSP, ICZM</c:v>
                </c:pt>
                <c:pt idx="18">
                  <c:v>Operational Oceanography/Observing Systems and Monitoring</c:v>
                </c:pt>
                <c:pt idx="19">
                  <c:v>Other/Multiple areas </c:v>
                </c:pt>
                <c:pt idx="20">
                  <c:v>Seas and Human Health</c:v>
                </c:pt>
                <c:pt idx="21">
                  <c:v>Socioeconomic &amp; Policy Research</c:v>
                </c:pt>
                <c:pt idx="22">
                  <c:v>Tourism and Surrounding Economy</c:v>
                </c:pt>
                <c:pt idx="23">
                  <c:v>Training &amp; Technology Transfer</c:v>
                </c:pt>
              </c:strCache>
            </c:strRef>
          </c:cat>
          <c:val>
            <c:numRef>
              <c:f>'Matrix A-Projects'!$K$2:$K$25</c:f>
              <c:numCache>
                <c:formatCode>General</c:formatCode>
                <c:ptCount val="24"/>
                <c:pt idx="0">
                  <c:v>45.0</c:v>
                </c:pt>
                <c:pt idx="1">
                  <c:v>1.0</c:v>
                </c:pt>
                <c:pt idx="2">
                  <c:v>2.0</c:v>
                </c:pt>
                <c:pt idx="3">
                  <c:v>2.0</c:v>
                </c:pt>
                <c:pt idx="4">
                  <c:v>5.0</c:v>
                </c:pt>
                <c:pt idx="5">
                  <c:v>3.0</c:v>
                </c:pt>
                <c:pt idx="6">
                  <c:v>1.0</c:v>
                </c:pt>
                <c:pt idx="7">
                  <c:v>17.0</c:v>
                </c:pt>
                <c:pt idx="8">
                  <c:v>4.0</c:v>
                </c:pt>
                <c:pt idx="9">
                  <c:v>1.0</c:v>
                </c:pt>
                <c:pt idx="10">
                  <c:v>0.0</c:v>
                </c:pt>
                <c:pt idx="11">
                  <c:v>30.0</c:v>
                </c:pt>
                <c:pt idx="12">
                  <c:v>6.0</c:v>
                </c:pt>
                <c:pt idx="13">
                  <c:v>4.0</c:v>
                </c:pt>
                <c:pt idx="14">
                  <c:v>34.0</c:v>
                </c:pt>
                <c:pt idx="15">
                  <c:v>8.0</c:v>
                </c:pt>
                <c:pt idx="16">
                  <c:v>9.0</c:v>
                </c:pt>
                <c:pt idx="17">
                  <c:v>14.0</c:v>
                </c:pt>
                <c:pt idx="18">
                  <c:v>18.0</c:v>
                </c:pt>
                <c:pt idx="19">
                  <c:v>42.0</c:v>
                </c:pt>
                <c:pt idx="20">
                  <c:v>5.0</c:v>
                </c:pt>
                <c:pt idx="21">
                  <c:v>14.0</c:v>
                </c:pt>
                <c:pt idx="22">
                  <c:v>3.0</c:v>
                </c:pt>
                <c:pt idx="23">
                  <c:v>6.0</c:v>
                </c:pt>
              </c:numCache>
            </c:numRef>
          </c:val>
        </c:ser>
        <c:dLbls>
          <c:showLegendKey val="0"/>
          <c:showVal val="0"/>
          <c:showCatName val="0"/>
          <c:showSerName val="0"/>
          <c:showPercent val="0"/>
          <c:showBubbleSize val="0"/>
        </c:dLbls>
        <c:gapWidth val="182"/>
        <c:axId val="-1080443472"/>
        <c:axId val="-1080465648"/>
      </c:barChart>
      <c:catAx>
        <c:axId val="-1080443472"/>
        <c:scaling>
          <c:orientation val="maxMin"/>
        </c:scaling>
        <c:delete val="1"/>
        <c:axPos val="l"/>
        <c:numFmt formatCode="General" sourceLinked="1"/>
        <c:majorTickMark val="none"/>
        <c:minorTickMark val="none"/>
        <c:tickLblPos val="nextTo"/>
        <c:crossAx val="-1080465648"/>
        <c:crosses val="autoZero"/>
        <c:auto val="1"/>
        <c:lblAlgn val="ctr"/>
        <c:lblOffset val="100"/>
        <c:noMultiLvlLbl val="0"/>
      </c:catAx>
      <c:valAx>
        <c:axId val="-10804656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ln w="9525">
            <a:noFill/>
          </a:ln>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0443472"/>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smtClean="0">
                <a:effectLst/>
              </a:rPr>
              <a:t>Number of </a:t>
            </a:r>
            <a:r>
              <a:rPr lang="tr-TR" sz="1600" b="1" dirty="0">
                <a:effectLst/>
              </a:rPr>
              <a:t>projects according to main R&amp;I </a:t>
            </a:r>
            <a:r>
              <a:rPr lang="tr-TR" sz="1600" b="1" dirty="0" smtClean="0">
                <a:effectLst/>
              </a:rPr>
              <a:t>areas</a:t>
            </a:r>
            <a:endParaRPr lang="tr-TR" sz="1600" b="1" dirty="0">
              <a:effectLst/>
            </a:endParaRP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'Main Areas'!$J$2:$J$25</c:f>
              <c:strCache>
                <c:ptCount val="24"/>
                <c:pt idx="0">
                  <c:v>Biodiversity</c:v>
                </c:pt>
                <c:pt idx="1">
                  <c:v>Biological Invasions</c:v>
                </c:pt>
                <c:pt idx="2">
                  <c:v>Blue Biotechnology</c:v>
                </c:pt>
                <c:pt idx="3">
                  <c:v>Catchment-Sea Interaction</c:v>
                </c:pt>
                <c:pt idx="4">
                  <c:v>Climate Change &amp; Impacts</c:v>
                </c:pt>
                <c:pt idx="5">
                  <c:v>Cultural Heritage</c:v>
                </c:pt>
                <c:pt idx="6">
                  <c:v>Deep Sea Ecosystems</c:v>
                </c:pt>
                <c:pt idx="7">
                  <c:v>Deep sea mining, Oil and Gas Sustainable Exploitation </c:v>
                </c:pt>
                <c:pt idx="8">
                  <c:v>Ecosystem Multiple Stressors</c:v>
                </c:pt>
                <c:pt idx="9">
                  <c:v>Eutrophication and Deoxygenation</c:v>
                </c:pt>
                <c:pt idx="10">
                  <c:v>Interconnections of Basins</c:v>
                </c:pt>
                <c:pt idx="11">
                  <c:v>Living Marine Resources (fishery, aquaculture, etc.)</c:v>
                </c:pt>
                <c:pt idx="12">
                  <c:v>Marine and Coastal Hazards</c:v>
                </c:pt>
                <c:pt idx="13">
                  <c:v>Marine Ecosystem Services</c:v>
                </c:pt>
                <c:pt idx="14">
                  <c:v>Marine Pollution and Litter</c:v>
                </c:pt>
                <c:pt idx="15">
                  <c:v>Marine Renewable Energy</c:v>
                </c:pt>
                <c:pt idx="16">
                  <c:v>Maritime Transport</c:v>
                </c:pt>
                <c:pt idx="17">
                  <c:v>MSP, ICZM</c:v>
                </c:pt>
                <c:pt idx="18">
                  <c:v>Operational Oceanography/Observing Systems and Monitoring</c:v>
                </c:pt>
                <c:pt idx="19">
                  <c:v>Other/Multiple areas </c:v>
                </c:pt>
                <c:pt idx="20">
                  <c:v>Seas and Human Health</c:v>
                </c:pt>
                <c:pt idx="21">
                  <c:v>Socioeconomic &amp; Policy Research</c:v>
                </c:pt>
                <c:pt idx="22">
                  <c:v>Tourism and Surrounding Economy</c:v>
                </c:pt>
                <c:pt idx="23">
                  <c:v>Training &amp; Technology Transfer</c:v>
                </c:pt>
              </c:strCache>
            </c:strRef>
          </c:cat>
          <c:val>
            <c:numRef>
              <c:f>'Main Areas'!$K$2:$K$25</c:f>
              <c:numCache>
                <c:formatCode>General</c:formatCode>
                <c:ptCount val="24"/>
                <c:pt idx="13">
                  <c:v>1.0</c:v>
                </c:pt>
                <c:pt idx="18">
                  <c:v>8.0</c:v>
                </c:pt>
                <c:pt idx="21">
                  <c:v>1.0</c:v>
                </c:pt>
              </c:numCache>
            </c:numRef>
          </c:val>
        </c:ser>
        <c:dLbls>
          <c:showLegendKey val="0"/>
          <c:showVal val="0"/>
          <c:showCatName val="0"/>
          <c:showSerName val="0"/>
          <c:showPercent val="0"/>
          <c:showBubbleSize val="0"/>
        </c:dLbls>
        <c:gapWidth val="182"/>
        <c:axId val="-1196565152"/>
        <c:axId val="-1196650000"/>
      </c:barChart>
      <c:catAx>
        <c:axId val="-11965651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6650000"/>
        <c:crosses val="autoZero"/>
        <c:auto val="1"/>
        <c:lblAlgn val="ctr"/>
        <c:lblOffset val="100"/>
        <c:noMultiLvlLbl val="0"/>
      </c:catAx>
      <c:valAx>
        <c:axId val="-119665000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6565152"/>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smtClean="0">
                <a:effectLst/>
              </a:rPr>
              <a:t>Number of </a:t>
            </a:r>
            <a:r>
              <a:rPr lang="tr-TR" sz="1600" b="1" dirty="0">
                <a:effectLst/>
              </a:rPr>
              <a:t>projects according to main R&amp;I </a:t>
            </a:r>
            <a:r>
              <a:rPr lang="tr-TR" sz="1600" b="1" dirty="0" smtClean="0">
                <a:effectLst/>
              </a:rPr>
              <a:t>areas</a:t>
            </a:r>
            <a:endParaRPr lang="tr-TR" sz="1600" b="1" dirty="0">
              <a:effectLst/>
            </a:endParaRP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Abundance!$J$2:$J$25</c:f>
              <c:strCache>
                <c:ptCount val="24"/>
                <c:pt idx="0">
                  <c:v>Operational Oceanography/Observing Systems and Monitoring</c:v>
                </c:pt>
                <c:pt idx="1">
                  <c:v>Marine Ecosystem Services</c:v>
                </c:pt>
                <c:pt idx="2">
                  <c:v>Socioeconomic &amp; Policy Research</c:v>
                </c:pt>
                <c:pt idx="3">
                  <c:v>Biodiversity</c:v>
                </c:pt>
                <c:pt idx="4">
                  <c:v>Biological Invasions</c:v>
                </c:pt>
                <c:pt idx="5">
                  <c:v>Blue Biotechnology</c:v>
                </c:pt>
                <c:pt idx="6">
                  <c:v>Catchment-Sea Interaction</c:v>
                </c:pt>
                <c:pt idx="7">
                  <c:v>Climate Change &amp; Impacts</c:v>
                </c:pt>
                <c:pt idx="8">
                  <c:v>Cultural Heritage</c:v>
                </c:pt>
                <c:pt idx="9">
                  <c:v>Deep Sea Ecosystems</c:v>
                </c:pt>
                <c:pt idx="10">
                  <c:v>Deep sea mining, Oil and Gas Sustainable Exploitation </c:v>
                </c:pt>
                <c:pt idx="11">
                  <c:v>Ecosystem Multiple Stressors</c:v>
                </c:pt>
                <c:pt idx="12">
                  <c:v>Eutrophication and Deoxygenation</c:v>
                </c:pt>
                <c:pt idx="13">
                  <c:v>Interconnections of Basins</c:v>
                </c:pt>
                <c:pt idx="14">
                  <c:v>Living Marine Resources (fishery, aquaculture, etc.)</c:v>
                </c:pt>
                <c:pt idx="15">
                  <c:v>Marine and Coastal Hazards</c:v>
                </c:pt>
                <c:pt idx="16">
                  <c:v>Marine Pollution and Litter</c:v>
                </c:pt>
                <c:pt idx="17">
                  <c:v>Marine Renewable Energy</c:v>
                </c:pt>
                <c:pt idx="18">
                  <c:v>Maritime Transport</c:v>
                </c:pt>
                <c:pt idx="19">
                  <c:v>MSP, ICZM</c:v>
                </c:pt>
                <c:pt idx="20">
                  <c:v>Other/Multiple areas </c:v>
                </c:pt>
                <c:pt idx="21">
                  <c:v>Seas and Human Health</c:v>
                </c:pt>
                <c:pt idx="22">
                  <c:v>Tourism and Surrounding Economy</c:v>
                </c:pt>
                <c:pt idx="23">
                  <c:v>Training &amp; Technology Transfer</c:v>
                </c:pt>
              </c:strCache>
            </c:strRef>
          </c:cat>
          <c:val>
            <c:numRef>
              <c:f>Abundance!$K$2:$K$25</c:f>
              <c:numCache>
                <c:formatCode>General</c:formatCode>
                <c:ptCount val="24"/>
                <c:pt idx="0">
                  <c:v>8.0</c:v>
                </c:pt>
                <c:pt idx="1">
                  <c:v>1.0</c:v>
                </c:pt>
                <c:pt idx="2">
                  <c:v>1.0</c:v>
                </c:pt>
              </c:numCache>
            </c:numRef>
          </c:val>
        </c:ser>
        <c:dLbls>
          <c:showLegendKey val="0"/>
          <c:showVal val="0"/>
          <c:showCatName val="0"/>
          <c:showSerName val="0"/>
          <c:showPercent val="0"/>
          <c:showBubbleSize val="0"/>
        </c:dLbls>
        <c:gapWidth val="182"/>
        <c:axId val="-1196620496"/>
        <c:axId val="-1196612432"/>
      </c:barChart>
      <c:catAx>
        <c:axId val="-11966204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6612432"/>
        <c:crosses val="autoZero"/>
        <c:auto val="1"/>
        <c:lblAlgn val="ctr"/>
        <c:lblOffset val="100"/>
        <c:noMultiLvlLbl val="0"/>
      </c:catAx>
      <c:valAx>
        <c:axId val="-1196612432"/>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6620496"/>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smtClean="0">
                <a:effectLst/>
              </a:rPr>
              <a:t>Number of </a:t>
            </a:r>
            <a:r>
              <a:rPr lang="tr-TR" sz="1600" b="1" dirty="0">
                <a:effectLst/>
              </a:rPr>
              <a:t>projects according to main R&amp;I </a:t>
            </a:r>
            <a:r>
              <a:rPr lang="tr-TR" sz="1600" b="1" dirty="0" smtClean="0">
                <a:effectLst/>
              </a:rPr>
              <a:t>areas</a:t>
            </a:r>
            <a:endParaRPr lang="tr-TR" sz="1600" b="1" dirty="0">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Sheet1!$B$2:$B$25</c:f>
              <c:strCache>
                <c:ptCount val="24"/>
                <c:pt idx="0">
                  <c:v>Biodiversity</c:v>
                </c:pt>
                <c:pt idx="1">
                  <c:v>Biological Invasions</c:v>
                </c:pt>
                <c:pt idx="2">
                  <c:v>Blue Biotechnology</c:v>
                </c:pt>
                <c:pt idx="3">
                  <c:v>Catchment-Sea Interaction</c:v>
                </c:pt>
                <c:pt idx="4">
                  <c:v>Climate Change &amp; Impacts</c:v>
                </c:pt>
                <c:pt idx="5">
                  <c:v>Cultural Heritage</c:v>
                </c:pt>
                <c:pt idx="6">
                  <c:v>Deep Sea Ecosystems</c:v>
                </c:pt>
                <c:pt idx="7">
                  <c:v>Deep sea mining, Oil and Gas Sustainable Exploitation </c:v>
                </c:pt>
                <c:pt idx="8">
                  <c:v>Ecosystem Multiple Stressors</c:v>
                </c:pt>
                <c:pt idx="9">
                  <c:v>Eutrophication and Deoxygenation</c:v>
                </c:pt>
                <c:pt idx="10">
                  <c:v>Interconnections of Basins</c:v>
                </c:pt>
                <c:pt idx="11">
                  <c:v>Living Marine Resources (fishery, aquaculture, etc.)</c:v>
                </c:pt>
                <c:pt idx="12">
                  <c:v>Marine and Coastal Hazards</c:v>
                </c:pt>
                <c:pt idx="13">
                  <c:v>Marine Ecosystem Services</c:v>
                </c:pt>
                <c:pt idx="14">
                  <c:v>Marine Pollution and Litter</c:v>
                </c:pt>
                <c:pt idx="15">
                  <c:v>Marine Renewable Energy</c:v>
                </c:pt>
                <c:pt idx="16">
                  <c:v>Maritime Transport</c:v>
                </c:pt>
                <c:pt idx="17">
                  <c:v>MSP, ICZM</c:v>
                </c:pt>
                <c:pt idx="18">
                  <c:v>Operational Oceanography/Observing Systems and Monitoring</c:v>
                </c:pt>
                <c:pt idx="19">
                  <c:v>Other/Multiple areas </c:v>
                </c:pt>
                <c:pt idx="20">
                  <c:v>Seas and Human Health</c:v>
                </c:pt>
                <c:pt idx="21">
                  <c:v>Socioeconomic &amp; Policy Research</c:v>
                </c:pt>
                <c:pt idx="22">
                  <c:v>Tourism and Surrounding Economy</c:v>
                </c:pt>
                <c:pt idx="23">
                  <c:v>Training &amp; Technology Transfer</c:v>
                </c:pt>
              </c:strCache>
            </c:strRef>
          </c:cat>
          <c:val>
            <c:numRef>
              <c:f>Sheet1!$C$2:$C$25</c:f>
              <c:numCache>
                <c:formatCode>General</c:formatCode>
                <c:ptCount val="24"/>
                <c:pt idx="0">
                  <c:v>1.0</c:v>
                </c:pt>
                <c:pt idx="5">
                  <c:v>2.0</c:v>
                </c:pt>
                <c:pt idx="8">
                  <c:v>1.0</c:v>
                </c:pt>
                <c:pt idx="13">
                  <c:v>1.0</c:v>
                </c:pt>
                <c:pt idx="14">
                  <c:v>3.0</c:v>
                </c:pt>
                <c:pt idx="19">
                  <c:v>1.0</c:v>
                </c:pt>
                <c:pt idx="21">
                  <c:v>1.0</c:v>
                </c:pt>
                <c:pt idx="22">
                  <c:v>3.0</c:v>
                </c:pt>
              </c:numCache>
            </c:numRef>
          </c:val>
        </c:ser>
        <c:dLbls>
          <c:showLegendKey val="0"/>
          <c:showVal val="0"/>
          <c:showCatName val="0"/>
          <c:showSerName val="0"/>
          <c:showPercent val="0"/>
          <c:showBubbleSize val="0"/>
        </c:dLbls>
        <c:gapWidth val="182"/>
        <c:axId val="-1236968384"/>
        <c:axId val="-1173753040"/>
      </c:barChart>
      <c:catAx>
        <c:axId val="-1236968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753040"/>
        <c:crosses val="autoZero"/>
        <c:auto val="1"/>
        <c:lblAlgn val="ctr"/>
        <c:lblOffset val="100"/>
        <c:noMultiLvlLbl val="0"/>
      </c:catAx>
      <c:valAx>
        <c:axId val="-117375304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6968384"/>
        <c:crosses val="autoZero"/>
        <c:crossBetween val="between"/>
      </c:valAx>
      <c:spPr>
        <a:noFill/>
        <a:ln>
          <a:noFill/>
        </a:ln>
        <a:effectLst/>
      </c:spPr>
    </c:plotArea>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smtClean="0">
                <a:effectLst/>
              </a:rPr>
              <a:t>Number of </a:t>
            </a:r>
            <a:r>
              <a:rPr lang="tr-TR" sz="1600" b="1" dirty="0">
                <a:effectLst/>
              </a:rPr>
              <a:t>projects according to main R&amp;I </a:t>
            </a:r>
            <a:r>
              <a:rPr lang="tr-TR" sz="1600" b="1" dirty="0" smtClean="0">
                <a:effectLst/>
              </a:rPr>
              <a:t>areas</a:t>
            </a:r>
            <a:endParaRPr lang="tr-TR" sz="1600" b="1" dirty="0">
              <a:effectLst/>
            </a:endParaRP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Abundance!$B$2:$B$25</c:f>
              <c:strCache>
                <c:ptCount val="24"/>
                <c:pt idx="0">
                  <c:v>Marine Pollution and Litter</c:v>
                </c:pt>
                <c:pt idx="1">
                  <c:v>Tourism and Surrounding Economy</c:v>
                </c:pt>
                <c:pt idx="2">
                  <c:v>Cultural Heritage</c:v>
                </c:pt>
                <c:pt idx="3">
                  <c:v>Biodiversity</c:v>
                </c:pt>
                <c:pt idx="4">
                  <c:v>Ecosystem Multiple Stressors</c:v>
                </c:pt>
                <c:pt idx="5">
                  <c:v>Marine Ecosystem Services</c:v>
                </c:pt>
                <c:pt idx="6">
                  <c:v>Other/Multiple areas </c:v>
                </c:pt>
                <c:pt idx="7">
                  <c:v>Socioeconomic &amp; Policy Research</c:v>
                </c:pt>
                <c:pt idx="8">
                  <c:v>Biological Invasions</c:v>
                </c:pt>
                <c:pt idx="9">
                  <c:v>Blue Biotechnology</c:v>
                </c:pt>
                <c:pt idx="10">
                  <c:v>Catchment-Sea Interaction</c:v>
                </c:pt>
                <c:pt idx="11">
                  <c:v>Climate Change &amp; Impacts</c:v>
                </c:pt>
                <c:pt idx="12">
                  <c:v>Deep Sea Ecosystems</c:v>
                </c:pt>
                <c:pt idx="13">
                  <c:v>Deep sea mining, Oil and Gas Sustainable Exploitation </c:v>
                </c:pt>
                <c:pt idx="14">
                  <c:v>Eutrophication and Deoxygenation</c:v>
                </c:pt>
                <c:pt idx="15">
                  <c:v>Interconnections of Basins</c:v>
                </c:pt>
                <c:pt idx="16">
                  <c:v>Living Marine Resources (fishery, aquaculture, etc.)</c:v>
                </c:pt>
                <c:pt idx="17">
                  <c:v>Marine and Coastal Hazards</c:v>
                </c:pt>
                <c:pt idx="18">
                  <c:v>Marine Renewable Energy</c:v>
                </c:pt>
                <c:pt idx="19">
                  <c:v>Maritime Transport</c:v>
                </c:pt>
                <c:pt idx="20">
                  <c:v>MSP, ICZM</c:v>
                </c:pt>
                <c:pt idx="21">
                  <c:v>Operational Oceanography/Observing Systems and Monitoring</c:v>
                </c:pt>
                <c:pt idx="22">
                  <c:v>Seas and Human Health</c:v>
                </c:pt>
                <c:pt idx="23">
                  <c:v>Training &amp; Technology Transfer</c:v>
                </c:pt>
              </c:strCache>
            </c:strRef>
          </c:cat>
          <c:val>
            <c:numRef>
              <c:f>Abundance!$C$2:$C$25</c:f>
              <c:numCache>
                <c:formatCode>General</c:formatCode>
                <c:ptCount val="24"/>
                <c:pt idx="0">
                  <c:v>3.0</c:v>
                </c:pt>
                <c:pt idx="1">
                  <c:v>3.0</c:v>
                </c:pt>
                <c:pt idx="2">
                  <c:v>2.0</c:v>
                </c:pt>
                <c:pt idx="3">
                  <c:v>1.0</c:v>
                </c:pt>
                <c:pt idx="4">
                  <c:v>1.0</c:v>
                </c:pt>
                <c:pt idx="5">
                  <c:v>1.0</c:v>
                </c:pt>
                <c:pt idx="6">
                  <c:v>1.0</c:v>
                </c:pt>
                <c:pt idx="7">
                  <c:v>1.0</c:v>
                </c:pt>
              </c:numCache>
            </c:numRef>
          </c:val>
        </c:ser>
        <c:dLbls>
          <c:showLegendKey val="0"/>
          <c:showVal val="0"/>
          <c:showCatName val="0"/>
          <c:showSerName val="0"/>
          <c:showPercent val="0"/>
          <c:showBubbleSize val="0"/>
        </c:dLbls>
        <c:gapWidth val="182"/>
        <c:axId val="-1501852320"/>
        <c:axId val="-1501850000"/>
      </c:barChart>
      <c:catAx>
        <c:axId val="-150185232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1850000"/>
        <c:crosses val="autoZero"/>
        <c:auto val="1"/>
        <c:lblAlgn val="ctr"/>
        <c:lblOffset val="100"/>
        <c:noMultiLvlLbl val="0"/>
      </c:catAx>
      <c:valAx>
        <c:axId val="-150185000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1852320"/>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smtClean="0">
                <a:effectLst/>
              </a:rPr>
              <a:t>Number of </a:t>
            </a:r>
            <a:r>
              <a:rPr lang="tr-TR" sz="1600" b="1" dirty="0">
                <a:effectLst/>
              </a:rPr>
              <a:t>projects according to main R&amp;I </a:t>
            </a:r>
            <a:r>
              <a:rPr lang="tr-TR" sz="1600" b="1" dirty="0" smtClean="0">
                <a:effectLst/>
              </a:rPr>
              <a:t>areas</a:t>
            </a:r>
            <a:endParaRPr lang="tr-TR" sz="1600" b="1" dirty="0">
              <a:effectLst/>
            </a:endParaRP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'Main Areas'!$AH$2:$AH$25</c:f>
              <c:strCache>
                <c:ptCount val="24"/>
                <c:pt idx="0">
                  <c:v>Biodiversity</c:v>
                </c:pt>
                <c:pt idx="1">
                  <c:v>Biological Invasions</c:v>
                </c:pt>
                <c:pt idx="2">
                  <c:v>Blue Biotechnology</c:v>
                </c:pt>
                <c:pt idx="3">
                  <c:v>Catchment-Sea Interaction</c:v>
                </c:pt>
                <c:pt idx="4">
                  <c:v>Climate Change &amp; Impacts</c:v>
                </c:pt>
                <c:pt idx="5">
                  <c:v>Cultural Heritage</c:v>
                </c:pt>
                <c:pt idx="6">
                  <c:v>Deep Sea Ecosystems</c:v>
                </c:pt>
                <c:pt idx="7">
                  <c:v>Deep sea mining, Oil and Gas Sustainable Exploitation </c:v>
                </c:pt>
                <c:pt idx="8">
                  <c:v>Ecosystem Multiple Stressors</c:v>
                </c:pt>
                <c:pt idx="9">
                  <c:v>Eutrophication and Deoxygenation</c:v>
                </c:pt>
                <c:pt idx="10">
                  <c:v>Interconnections of Basins</c:v>
                </c:pt>
                <c:pt idx="11">
                  <c:v>Living Marine Resources (fishery, aquaculture, etc.)</c:v>
                </c:pt>
                <c:pt idx="12">
                  <c:v>Marine and Coastal Hazards</c:v>
                </c:pt>
                <c:pt idx="13">
                  <c:v>Marine Ecosystem Services</c:v>
                </c:pt>
                <c:pt idx="14">
                  <c:v>Marine Pollution and Litter</c:v>
                </c:pt>
                <c:pt idx="15">
                  <c:v>Marine Renewable Energy</c:v>
                </c:pt>
                <c:pt idx="16">
                  <c:v>Maritime Transport</c:v>
                </c:pt>
                <c:pt idx="17">
                  <c:v>MSP, ICZM</c:v>
                </c:pt>
                <c:pt idx="18">
                  <c:v>Operational Oceanography/Observing Systems and Monitoring</c:v>
                </c:pt>
                <c:pt idx="19">
                  <c:v>Other/Multiple areas </c:v>
                </c:pt>
                <c:pt idx="20">
                  <c:v>Seas and Human Health</c:v>
                </c:pt>
                <c:pt idx="21">
                  <c:v>Socioeconomic &amp; Policy Research</c:v>
                </c:pt>
                <c:pt idx="22">
                  <c:v>Tourism and Surrounding Economy</c:v>
                </c:pt>
                <c:pt idx="23">
                  <c:v>Training &amp; Technology Transfer</c:v>
                </c:pt>
              </c:strCache>
            </c:strRef>
          </c:cat>
          <c:val>
            <c:numRef>
              <c:f>'Main Areas'!$AI$2:$AI$25</c:f>
              <c:numCache>
                <c:formatCode>General</c:formatCode>
                <c:ptCount val="24"/>
                <c:pt idx="0">
                  <c:v>2.0</c:v>
                </c:pt>
                <c:pt idx="3">
                  <c:v>2.0</c:v>
                </c:pt>
                <c:pt idx="4">
                  <c:v>1.0</c:v>
                </c:pt>
                <c:pt idx="5">
                  <c:v>1.0</c:v>
                </c:pt>
                <c:pt idx="7">
                  <c:v>10.0</c:v>
                </c:pt>
                <c:pt idx="8">
                  <c:v>3.0</c:v>
                </c:pt>
                <c:pt idx="9">
                  <c:v>1.0</c:v>
                </c:pt>
                <c:pt idx="11">
                  <c:v>1.0</c:v>
                </c:pt>
                <c:pt idx="12">
                  <c:v>3.0</c:v>
                </c:pt>
                <c:pt idx="13">
                  <c:v>1.0</c:v>
                </c:pt>
                <c:pt idx="14">
                  <c:v>2.0</c:v>
                </c:pt>
                <c:pt idx="17">
                  <c:v>6.0</c:v>
                </c:pt>
                <c:pt idx="18">
                  <c:v>3.0</c:v>
                </c:pt>
                <c:pt idx="19">
                  <c:v>16.0</c:v>
                </c:pt>
              </c:numCache>
            </c:numRef>
          </c:val>
        </c:ser>
        <c:dLbls>
          <c:showLegendKey val="0"/>
          <c:showVal val="0"/>
          <c:showCatName val="0"/>
          <c:showSerName val="0"/>
          <c:showPercent val="0"/>
          <c:showBubbleSize val="0"/>
        </c:dLbls>
        <c:gapWidth val="182"/>
        <c:axId val="-1173378176"/>
        <c:axId val="-1173375856"/>
      </c:barChart>
      <c:catAx>
        <c:axId val="-11733781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375856"/>
        <c:crosses val="autoZero"/>
        <c:auto val="1"/>
        <c:lblAlgn val="ctr"/>
        <c:lblOffset val="100"/>
        <c:noMultiLvlLbl val="0"/>
      </c:catAx>
      <c:valAx>
        <c:axId val="-117337585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73378176"/>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smtClean="0">
                <a:effectLst/>
              </a:rPr>
              <a:t>Number</a:t>
            </a:r>
            <a:r>
              <a:rPr lang="tr-TR" sz="1600" b="1" baseline="0" dirty="0" smtClean="0">
                <a:effectLst/>
              </a:rPr>
              <a:t> </a:t>
            </a:r>
            <a:r>
              <a:rPr lang="tr-TR" sz="1600" b="1" dirty="0" smtClean="0">
                <a:effectLst/>
              </a:rPr>
              <a:t>of </a:t>
            </a:r>
            <a:r>
              <a:rPr lang="tr-TR" sz="1600" b="1" dirty="0">
                <a:effectLst/>
              </a:rPr>
              <a:t>projects according to main R&amp;I </a:t>
            </a:r>
            <a:r>
              <a:rPr lang="tr-TR" sz="1600" b="1" dirty="0" smtClean="0">
                <a:effectLst/>
              </a:rPr>
              <a:t>areas</a:t>
            </a:r>
            <a:endParaRPr lang="tr-TR" sz="1600" b="1" dirty="0">
              <a:effectLst/>
            </a:endParaRP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Abundance!$AH$2:$AH$25</c:f>
              <c:strCache>
                <c:ptCount val="24"/>
                <c:pt idx="0">
                  <c:v>Other/Multiple areas </c:v>
                </c:pt>
                <c:pt idx="1">
                  <c:v>Deep sea mining, Oil and Gas Sustainable Exploitation </c:v>
                </c:pt>
                <c:pt idx="2">
                  <c:v>MSP, ICZM</c:v>
                </c:pt>
                <c:pt idx="3">
                  <c:v>Ecosystem Multiple Stressors</c:v>
                </c:pt>
                <c:pt idx="4">
                  <c:v>Marine and Coastal Hazards</c:v>
                </c:pt>
                <c:pt idx="5">
                  <c:v>Operational Oceanography/Observing Systems and Monitoring</c:v>
                </c:pt>
                <c:pt idx="6">
                  <c:v>Biodiversity</c:v>
                </c:pt>
                <c:pt idx="7">
                  <c:v>Catchment-Sea Interaction</c:v>
                </c:pt>
                <c:pt idx="8">
                  <c:v>Marine Pollution and Litter</c:v>
                </c:pt>
                <c:pt idx="9">
                  <c:v>Climate Change &amp; Impacts</c:v>
                </c:pt>
                <c:pt idx="10">
                  <c:v>Cultural Heritage</c:v>
                </c:pt>
                <c:pt idx="11">
                  <c:v>Eutrophication and Deoxygenation</c:v>
                </c:pt>
                <c:pt idx="12">
                  <c:v>Living Marine Resources (fishery, aquaculture, etc.)</c:v>
                </c:pt>
                <c:pt idx="13">
                  <c:v>Marine Ecosystem Services</c:v>
                </c:pt>
                <c:pt idx="14">
                  <c:v>Biological Invasions</c:v>
                </c:pt>
                <c:pt idx="15">
                  <c:v>Blue Biotechnology</c:v>
                </c:pt>
                <c:pt idx="16">
                  <c:v>Deep Sea Ecosystems</c:v>
                </c:pt>
                <c:pt idx="17">
                  <c:v>Interconnections of Basins</c:v>
                </c:pt>
                <c:pt idx="18">
                  <c:v>Marine Renewable Energy</c:v>
                </c:pt>
                <c:pt idx="19">
                  <c:v>Maritime Transport</c:v>
                </c:pt>
                <c:pt idx="20">
                  <c:v>Seas and Human Health</c:v>
                </c:pt>
                <c:pt idx="21">
                  <c:v>Socioeconomic &amp; Policy Research</c:v>
                </c:pt>
                <c:pt idx="22">
                  <c:v>Tourism and Surrounding Economy</c:v>
                </c:pt>
                <c:pt idx="23">
                  <c:v>Training &amp; Technology Transfer</c:v>
                </c:pt>
              </c:strCache>
            </c:strRef>
          </c:cat>
          <c:val>
            <c:numRef>
              <c:f>Abundance!$AI$2:$AI$25</c:f>
              <c:numCache>
                <c:formatCode>General</c:formatCode>
                <c:ptCount val="24"/>
                <c:pt idx="0">
                  <c:v>16.0</c:v>
                </c:pt>
                <c:pt idx="1">
                  <c:v>10.0</c:v>
                </c:pt>
                <c:pt idx="2">
                  <c:v>6.0</c:v>
                </c:pt>
                <c:pt idx="3">
                  <c:v>3.0</c:v>
                </c:pt>
                <c:pt idx="4">
                  <c:v>3.0</c:v>
                </c:pt>
                <c:pt idx="5">
                  <c:v>3.0</c:v>
                </c:pt>
                <c:pt idx="6">
                  <c:v>2.0</c:v>
                </c:pt>
                <c:pt idx="7">
                  <c:v>2.0</c:v>
                </c:pt>
                <c:pt idx="8">
                  <c:v>2.0</c:v>
                </c:pt>
                <c:pt idx="9">
                  <c:v>1.0</c:v>
                </c:pt>
                <c:pt idx="10">
                  <c:v>1.0</c:v>
                </c:pt>
                <c:pt idx="11">
                  <c:v>1.0</c:v>
                </c:pt>
                <c:pt idx="12">
                  <c:v>1.0</c:v>
                </c:pt>
                <c:pt idx="13">
                  <c:v>1.0</c:v>
                </c:pt>
              </c:numCache>
            </c:numRef>
          </c:val>
        </c:ser>
        <c:dLbls>
          <c:showLegendKey val="0"/>
          <c:showVal val="0"/>
          <c:showCatName val="0"/>
          <c:showSerName val="0"/>
          <c:showPercent val="0"/>
          <c:showBubbleSize val="0"/>
        </c:dLbls>
        <c:gapWidth val="182"/>
        <c:axId val="-1501882576"/>
        <c:axId val="-1501880256"/>
      </c:barChart>
      <c:catAx>
        <c:axId val="-15018825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1880256"/>
        <c:crosses val="autoZero"/>
        <c:auto val="1"/>
        <c:lblAlgn val="ctr"/>
        <c:lblOffset val="100"/>
        <c:noMultiLvlLbl val="0"/>
      </c:catAx>
      <c:valAx>
        <c:axId val="-150188025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01882576"/>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600" b="1" dirty="0" smtClean="0">
                <a:effectLst/>
              </a:rPr>
              <a:t>Number of </a:t>
            </a:r>
            <a:r>
              <a:rPr lang="tr-TR" sz="1600" b="1" dirty="0">
                <a:effectLst/>
              </a:rPr>
              <a:t>projects according to main R&amp;I </a:t>
            </a:r>
            <a:r>
              <a:rPr lang="tr-TR" sz="1600" b="1" dirty="0" smtClean="0">
                <a:effectLst/>
              </a:rPr>
              <a:t>areas</a:t>
            </a:r>
            <a:endParaRPr lang="tr-TR" sz="1600" b="1" dirty="0">
              <a:effectLst/>
            </a:endParaRPr>
          </a:p>
        </c:rich>
      </c:tx>
      <c:layout/>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cat>
            <c:strRef>
              <c:f>'Main Areas'!$F$2:$F$25</c:f>
              <c:strCache>
                <c:ptCount val="24"/>
                <c:pt idx="0">
                  <c:v>Biodiversity</c:v>
                </c:pt>
                <c:pt idx="1">
                  <c:v>Biological Invasions</c:v>
                </c:pt>
                <c:pt idx="2">
                  <c:v>Blue Biotechnology</c:v>
                </c:pt>
                <c:pt idx="3">
                  <c:v>Catchment-Sea Interaction</c:v>
                </c:pt>
                <c:pt idx="4">
                  <c:v>Climate Change &amp; Impacts</c:v>
                </c:pt>
                <c:pt idx="5">
                  <c:v>Cultural Heritage</c:v>
                </c:pt>
                <c:pt idx="6">
                  <c:v>Deep Sea Ecosystems</c:v>
                </c:pt>
                <c:pt idx="7">
                  <c:v>Deep sea mining, Oil and Gas Sustainable Exploitation </c:v>
                </c:pt>
                <c:pt idx="8">
                  <c:v>Ecosystem Multiple Stressors</c:v>
                </c:pt>
                <c:pt idx="9">
                  <c:v>Eutrophication and Deoxygenation</c:v>
                </c:pt>
                <c:pt idx="10">
                  <c:v>Interconnections of Basins</c:v>
                </c:pt>
                <c:pt idx="11">
                  <c:v>Living Marine Resources (fishery, aquaculture, etc.)</c:v>
                </c:pt>
                <c:pt idx="12">
                  <c:v>Marine and Coastal Hazards</c:v>
                </c:pt>
                <c:pt idx="13">
                  <c:v>Marine Ecosystem Services</c:v>
                </c:pt>
                <c:pt idx="14">
                  <c:v>Marine Pollution and Litter</c:v>
                </c:pt>
                <c:pt idx="15">
                  <c:v>Marine Renewable Energy</c:v>
                </c:pt>
                <c:pt idx="16">
                  <c:v>Maritime Transport</c:v>
                </c:pt>
                <c:pt idx="17">
                  <c:v>MSP, ICZM</c:v>
                </c:pt>
                <c:pt idx="18">
                  <c:v>Operational Oceanography/Observing Systems and Monitoring</c:v>
                </c:pt>
                <c:pt idx="19">
                  <c:v>Other/Multiple areas </c:v>
                </c:pt>
                <c:pt idx="20">
                  <c:v>Seas and Human Health</c:v>
                </c:pt>
                <c:pt idx="21">
                  <c:v>Socioeconomic &amp; Policy Research</c:v>
                </c:pt>
                <c:pt idx="22">
                  <c:v>Tourism and Surrounding Economy</c:v>
                </c:pt>
                <c:pt idx="23">
                  <c:v>Training &amp; Technology Transfer</c:v>
                </c:pt>
              </c:strCache>
            </c:strRef>
          </c:cat>
          <c:val>
            <c:numRef>
              <c:f>'Main Areas'!$G$2:$G$25</c:f>
              <c:numCache>
                <c:formatCode>General</c:formatCode>
                <c:ptCount val="24"/>
                <c:pt idx="0">
                  <c:v>15.0</c:v>
                </c:pt>
                <c:pt idx="11">
                  <c:v>1.0</c:v>
                </c:pt>
                <c:pt idx="13">
                  <c:v>1.0</c:v>
                </c:pt>
                <c:pt idx="14">
                  <c:v>8.0</c:v>
                </c:pt>
                <c:pt idx="17">
                  <c:v>1.0</c:v>
                </c:pt>
                <c:pt idx="19">
                  <c:v>11.0</c:v>
                </c:pt>
                <c:pt idx="23">
                  <c:v>1.0</c:v>
                </c:pt>
              </c:numCache>
            </c:numRef>
          </c:val>
        </c:ser>
        <c:dLbls>
          <c:showLegendKey val="0"/>
          <c:showVal val="0"/>
          <c:showCatName val="0"/>
          <c:showSerName val="0"/>
          <c:showPercent val="0"/>
          <c:showBubbleSize val="0"/>
        </c:dLbls>
        <c:gapWidth val="182"/>
        <c:axId val="-1080616256"/>
        <c:axId val="-1081024320"/>
      </c:barChart>
      <c:catAx>
        <c:axId val="-1080616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1024320"/>
        <c:crosses val="autoZero"/>
        <c:auto val="1"/>
        <c:lblAlgn val="ctr"/>
        <c:lblOffset val="100"/>
        <c:noMultiLvlLbl val="0"/>
      </c:catAx>
      <c:valAx>
        <c:axId val="-1081024320"/>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0616256"/>
        <c:crosses val="autoZero"/>
        <c:crossBetween val="between"/>
      </c:valAx>
      <c:spPr>
        <a:noFill/>
        <a:ln w="25400">
          <a:noFill/>
        </a:ln>
      </c:spPr>
    </c:plotArea>
    <c:plotVisOnly val="0"/>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27EDB-0571-8047-8C33-BED1D7656BF3}" type="datetimeFigureOut">
              <a:rPr lang="en-US" smtClean="0"/>
              <a:t>3/27/18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556B4-C10F-D442-9945-32C6A36AA362}" type="slidenum">
              <a:rPr lang="en-US" smtClean="0"/>
              <a:t>‹#›</a:t>
            </a:fld>
            <a:endParaRPr lang="en-US"/>
          </a:p>
        </p:txBody>
      </p:sp>
    </p:spTree>
    <p:extLst>
      <p:ext uri="{BB962C8B-B14F-4D97-AF65-F5344CB8AC3E}">
        <p14:creationId xmlns:p14="http://schemas.microsoft.com/office/powerpoint/2010/main" val="1707483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1ED8CA-35A5-E249-9B81-5693ED249EC3}"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E0020-3A8E-6148-BB3C-7C9880FAD4E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1ED8CA-35A5-E249-9B81-5693ED249EC3}"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E0020-3A8E-6148-BB3C-7C9880FAD4E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1ED8CA-35A5-E249-9B81-5693ED249EC3}"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E0020-3A8E-6148-BB3C-7C9880FAD4E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1ED8CA-35A5-E249-9B81-5693ED249EC3}"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E0020-3A8E-6148-BB3C-7C9880FAD4E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1ED8CA-35A5-E249-9B81-5693ED249EC3}" type="datetimeFigureOut">
              <a:rPr lang="en-US" smtClean="0"/>
              <a:t>3/27/18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E0020-3A8E-6148-BB3C-7C9880FAD4E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E1ED8CA-35A5-E249-9B81-5693ED249EC3}" type="datetimeFigureOut">
              <a:rPr lang="en-US" smtClean="0"/>
              <a:t>3/27/18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E0020-3A8E-6148-BB3C-7C9880FAD4E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6D376A-6C65-4CAE-A3F2-A86DA335CC3E}" type="datetimeFigureOut">
              <a:rPr lang="en-US" smtClean="0">
                <a:solidFill>
                  <a:prstClr val="black">
                    <a:tint val="75000"/>
                  </a:prstClr>
                </a:solidFill>
              </a:rPr>
              <a:pPr/>
              <a:t>3/27/18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6221C2E-131A-4B91-95D7-53FEDD8A60AF}"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1ED8CA-35A5-E249-9B81-5693ED249EC3}" type="datetimeFigureOut">
              <a:rPr lang="en-US" smtClean="0"/>
              <a:t>3/27/18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6E0020-3A8E-6148-BB3C-7C9880FAD4E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1ED8CA-35A5-E249-9B81-5693ED249EC3}" type="datetimeFigureOut">
              <a:rPr lang="en-US" smtClean="0"/>
              <a:t>3/27/18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6E0020-3A8E-6148-BB3C-7C9880FAD4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ED8CA-35A5-E249-9B81-5693ED249EC3}" type="datetimeFigureOut">
              <a:rPr lang="en-US" smtClean="0"/>
              <a:t>3/27/18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6E0020-3A8E-6148-BB3C-7C9880FAD4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1ED8CA-35A5-E249-9B81-5693ED249EC3}" type="datetimeFigureOut">
              <a:rPr lang="en-US" smtClean="0"/>
              <a:t>3/27/18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E0020-3A8E-6148-BB3C-7C9880FAD4E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1ED8CA-35A5-E249-9B81-5693ED249EC3}" type="datetimeFigureOut">
              <a:rPr lang="en-US" smtClean="0"/>
              <a:t>3/27/18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E0020-3A8E-6148-BB3C-7C9880FAD4E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1ED8CA-35A5-E249-9B81-5693ED249EC3}" type="datetimeFigureOut">
              <a:rPr lang="en-US" smtClean="0"/>
              <a:t>3/27/18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E0020-3A8E-6148-BB3C-7C9880FAD4EE}" type="slidenum">
              <a:rPr lang="en-US" smtClean="0"/>
              <a:t>‹#›</a:t>
            </a:fld>
            <a:endParaRPr lang="en-US"/>
          </a:p>
        </p:txBody>
      </p:sp>
    </p:spTree>
    <p:extLst>
      <p:ext uri="{BB962C8B-B14F-4D97-AF65-F5344CB8AC3E}">
        <p14:creationId xmlns:p14="http://schemas.microsoft.com/office/powerpoint/2010/main" val="147340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46D376A-6C65-4CAE-A3F2-A86DA335CC3E}" type="datetimeFigureOut">
              <a:rPr lang="en-US" smtClean="0">
                <a:solidFill>
                  <a:prstClr val="black">
                    <a:tint val="75000"/>
                  </a:prstClr>
                </a:solidFill>
              </a:rPr>
              <a:pPr defTabSz="457200"/>
              <a:t>3/27/18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6221C2E-131A-4B91-95D7-53FEDD8A60A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1981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46D376A-6C65-4CAE-A3F2-A86DA335CC3E}" type="datetimeFigureOut">
              <a:rPr lang="en-US" smtClean="0">
                <a:solidFill>
                  <a:prstClr val="black">
                    <a:tint val="75000"/>
                  </a:prstClr>
                </a:solidFill>
              </a:rPr>
              <a:pPr defTabSz="457200"/>
              <a:t>3/27/18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6221C2E-131A-4B91-95D7-53FEDD8A60A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3419023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46D376A-6C65-4CAE-A3F2-A86DA335CC3E}" type="datetimeFigureOut">
              <a:rPr lang="en-US" smtClean="0">
                <a:solidFill>
                  <a:prstClr val="black">
                    <a:tint val="75000"/>
                  </a:prstClr>
                </a:solidFill>
              </a:rPr>
              <a:pPr defTabSz="457200"/>
              <a:t>3/27/18</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6221C2E-131A-4B91-95D7-53FEDD8A60AF}"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43594838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1.xml"/><Relationship Id="rId3" Type="http://schemas.openxmlformats.org/officeDocument/2006/relationships/chart" Target="../charts/char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 Id="rId3"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49263" y="1965292"/>
            <a:ext cx="3311131" cy="2483348"/>
          </a:xfrm>
          <a:prstGeom prst="rect">
            <a:avLst/>
          </a:prstGeom>
        </p:spPr>
      </p:pic>
      <p:sp>
        <p:nvSpPr>
          <p:cNvPr id="5" name="Dikdörtgen 8"/>
          <p:cNvSpPr/>
          <p:nvPr/>
        </p:nvSpPr>
        <p:spPr>
          <a:xfrm>
            <a:off x="57751" y="353609"/>
            <a:ext cx="8893743" cy="1815882"/>
          </a:xfrm>
          <a:prstGeom prst="rect">
            <a:avLst/>
          </a:prstGeom>
        </p:spPr>
        <p:txBody>
          <a:bodyPr wrap="square">
            <a:spAutoFit/>
          </a:bodyPr>
          <a:lstStyle/>
          <a:p>
            <a:pPr algn="ctr"/>
            <a:r>
              <a:rPr lang="tr-TR" sz="2800" b="1" dirty="0">
                <a:solidFill>
                  <a:srgbClr val="0070C0"/>
                </a:solidFill>
                <a:latin typeface="Arial" panose="020B0604020202020204" pitchFamily="34" charset="0"/>
                <a:ea typeface="Britannic Bold" charset="0"/>
                <a:cs typeface="Arial" panose="020B0604020202020204" pitchFamily="34" charset="0"/>
              </a:rPr>
              <a:t>4</a:t>
            </a:r>
            <a:r>
              <a:rPr lang="tr-TR" sz="2800" b="1" baseline="30000" dirty="0" smtClean="0">
                <a:solidFill>
                  <a:srgbClr val="0070C0"/>
                </a:solidFill>
                <a:latin typeface="Arial" panose="020B0604020202020204" pitchFamily="34" charset="0"/>
                <a:ea typeface="Britannic Bold" charset="0"/>
                <a:cs typeface="Arial" panose="020B0604020202020204" pitchFamily="34" charset="0"/>
              </a:rPr>
              <a:t>rd</a:t>
            </a:r>
            <a:r>
              <a:rPr lang="tr-TR" sz="2800" b="1" dirty="0" smtClean="0">
                <a:solidFill>
                  <a:srgbClr val="0070C0"/>
                </a:solidFill>
                <a:latin typeface="Arial" panose="020B0604020202020204" pitchFamily="34" charset="0"/>
                <a:ea typeface="Britannic Bold" charset="0"/>
                <a:cs typeface="Arial" panose="020B0604020202020204" pitchFamily="34" charset="0"/>
              </a:rPr>
              <a:t> </a:t>
            </a:r>
            <a:r>
              <a:rPr lang="tr-TR" sz="2800" b="1" dirty="0">
                <a:solidFill>
                  <a:srgbClr val="0070C0"/>
                </a:solidFill>
                <a:latin typeface="Arial" panose="020B0604020202020204" pitchFamily="34" charset="0"/>
                <a:ea typeface="Britannic Bold" charset="0"/>
                <a:cs typeface="Arial" panose="020B0604020202020204" pitchFamily="34" charset="0"/>
              </a:rPr>
              <a:t>M</a:t>
            </a:r>
            <a:r>
              <a:rPr lang="tr-TR" sz="2800" b="1" dirty="0" smtClean="0">
                <a:solidFill>
                  <a:srgbClr val="0070C0"/>
                </a:solidFill>
                <a:latin typeface="Arial" panose="020B0604020202020204" pitchFamily="34" charset="0"/>
                <a:ea typeface="Britannic Bold" charset="0"/>
                <a:cs typeface="Arial" panose="020B0604020202020204" pitchFamily="34" charset="0"/>
              </a:rPr>
              <a:t>eeting </a:t>
            </a:r>
            <a:r>
              <a:rPr lang="tr-TR" sz="2800" b="1" dirty="0" err="1">
                <a:solidFill>
                  <a:srgbClr val="0070C0"/>
                </a:solidFill>
                <a:latin typeface="Arial" panose="020B0604020202020204" pitchFamily="34" charset="0"/>
                <a:ea typeface="Britannic Bold" charset="0"/>
                <a:cs typeface="Arial" panose="020B0604020202020204" pitchFamily="34" charset="0"/>
              </a:rPr>
              <a:t>for</a:t>
            </a:r>
            <a:r>
              <a:rPr lang="tr-TR" sz="2800" b="1" dirty="0">
                <a:solidFill>
                  <a:srgbClr val="0070C0"/>
                </a:solidFill>
                <a:latin typeface="Arial" panose="020B0604020202020204" pitchFamily="34" charset="0"/>
                <a:ea typeface="Britannic Bold" charset="0"/>
                <a:cs typeface="Arial" panose="020B0604020202020204" pitchFamily="34" charset="0"/>
              </a:rPr>
              <a:t> </a:t>
            </a:r>
            <a:r>
              <a:rPr lang="tr-TR" sz="2800" b="1" dirty="0" err="1" smtClean="0">
                <a:solidFill>
                  <a:srgbClr val="0070C0"/>
                </a:solidFill>
                <a:latin typeface="Arial" panose="020B0604020202020204" pitchFamily="34" charset="0"/>
                <a:ea typeface="Britannic Bold" charset="0"/>
                <a:cs typeface="Arial" panose="020B0604020202020204" pitchFamily="34" charset="0"/>
              </a:rPr>
              <a:t>Developing</a:t>
            </a:r>
            <a:r>
              <a:rPr lang="tr-TR" sz="2800" b="1" dirty="0" smtClean="0">
                <a:solidFill>
                  <a:srgbClr val="0070C0"/>
                </a:solidFill>
                <a:latin typeface="Arial" panose="020B0604020202020204" pitchFamily="34" charset="0"/>
                <a:ea typeface="Britannic Bold" charset="0"/>
                <a:cs typeface="Arial" panose="020B0604020202020204" pitchFamily="34" charset="0"/>
              </a:rPr>
              <a:t> </a:t>
            </a:r>
            <a:r>
              <a:rPr lang="tr-TR" sz="2800" b="1" dirty="0">
                <a:solidFill>
                  <a:srgbClr val="0070C0"/>
                </a:solidFill>
                <a:latin typeface="Arial" panose="020B0604020202020204" pitchFamily="34" charset="0"/>
                <a:ea typeface="Britannic Bold" charset="0"/>
                <a:cs typeface="Arial" panose="020B0604020202020204" pitchFamily="34" charset="0"/>
              </a:rPr>
              <a:t>a Blue Growth Initiative for Research and Innovation in the Black </a:t>
            </a:r>
            <a:r>
              <a:rPr lang="tr-TR" sz="2800" b="1" dirty="0" err="1" smtClean="0">
                <a:solidFill>
                  <a:srgbClr val="0070C0"/>
                </a:solidFill>
                <a:latin typeface="Arial" panose="020B0604020202020204" pitchFamily="34" charset="0"/>
                <a:ea typeface="Britannic Bold" charset="0"/>
                <a:cs typeface="Arial" panose="020B0604020202020204" pitchFamily="34" charset="0"/>
              </a:rPr>
              <a:t>Sea</a:t>
            </a:r>
            <a:r>
              <a:rPr lang="tr-TR" sz="2800" b="1" dirty="0" smtClean="0">
                <a:solidFill>
                  <a:srgbClr val="0070C0"/>
                </a:solidFill>
                <a:latin typeface="Arial" panose="020B0604020202020204" pitchFamily="34" charset="0"/>
                <a:ea typeface="Britannic Bold" charset="0"/>
                <a:cs typeface="Arial" panose="020B0604020202020204" pitchFamily="34" charset="0"/>
              </a:rPr>
              <a:t> İstanbul, </a:t>
            </a:r>
            <a:r>
              <a:rPr lang="tr-TR" sz="2800" b="1" dirty="0" err="1" smtClean="0">
                <a:solidFill>
                  <a:srgbClr val="0070C0"/>
                </a:solidFill>
                <a:latin typeface="Arial" panose="020B0604020202020204" pitchFamily="34" charset="0"/>
                <a:ea typeface="Britannic Bold" charset="0"/>
                <a:cs typeface="Arial" panose="020B0604020202020204" pitchFamily="34" charset="0"/>
              </a:rPr>
              <a:t>Turkey</a:t>
            </a:r>
            <a:endParaRPr lang="en-US" sz="2800" b="1" dirty="0">
              <a:solidFill>
                <a:srgbClr val="0070C0"/>
              </a:solidFill>
              <a:latin typeface="Arial" panose="020B0604020202020204" pitchFamily="34" charset="0"/>
              <a:ea typeface="Britannic Bold" charset="0"/>
              <a:cs typeface="Arial" panose="020B0604020202020204" pitchFamily="34" charset="0"/>
            </a:endParaRPr>
          </a:p>
          <a:p>
            <a:pPr algn="ctr"/>
            <a:endParaRPr lang="en-US" sz="2800" b="1" dirty="0">
              <a:solidFill>
                <a:srgbClr val="0070C0"/>
              </a:solidFill>
              <a:latin typeface="Arial" panose="020B0604020202020204" pitchFamily="34" charset="0"/>
              <a:ea typeface="Britannic Bold" charset="0"/>
              <a:cs typeface="Arial" panose="020B0604020202020204" pitchFamily="34" charset="0"/>
            </a:endParaRPr>
          </a:p>
        </p:txBody>
      </p:sp>
      <p:sp>
        <p:nvSpPr>
          <p:cNvPr id="4" name="Rectangle 3">
            <a:extLst>
              <a:ext uri="{FF2B5EF4-FFF2-40B4-BE49-F238E27FC236}">
                <a16:creationId xmlns:a16="http://schemas.microsoft.com/office/drawing/2014/main" xmlns="" id="{05A08AF3-2913-445C-9D14-6ECA3D135BB4}"/>
              </a:ext>
            </a:extLst>
          </p:cNvPr>
          <p:cNvSpPr/>
          <p:nvPr/>
        </p:nvSpPr>
        <p:spPr>
          <a:xfrm>
            <a:off x="442761" y="4979825"/>
            <a:ext cx="8508733" cy="1763875"/>
          </a:xfrm>
          <a:prstGeom prst="rect">
            <a:avLst/>
          </a:prstGeom>
        </p:spPr>
        <p:txBody>
          <a:bodyPr vert="horz" lIns="91440" tIns="45720" rIns="91440" bIns="45720" rtlCol="0" anchor="ctr">
            <a:noAutofit/>
          </a:bodyPr>
          <a:lstStyle/>
          <a:p>
            <a:pPr algn="ctr" defTabSz="914400">
              <a:lnSpc>
                <a:spcPct val="90000"/>
              </a:lnSpc>
              <a:spcBef>
                <a:spcPct val="0"/>
              </a:spcBef>
            </a:pPr>
            <a:r>
              <a:rPr lang="en-US" sz="2200" dirty="0" smtClean="0">
                <a:latin typeface="Arial" panose="020B0604020202020204" pitchFamily="34" charset="0"/>
                <a:ea typeface="Britannic Bold" charset="0"/>
                <a:cs typeface="Arial" panose="020B0604020202020204" pitchFamily="34" charset="0"/>
              </a:rPr>
              <a:t>Compiled and Collated by</a:t>
            </a:r>
            <a:endParaRPr lang="en-US" sz="2200" dirty="0">
              <a:latin typeface="Arial" panose="020B0604020202020204" pitchFamily="34" charset="0"/>
              <a:ea typeface="Britannic Bold" charset="0"/>
              <a:cs typeface="Arial" panose="020B0604020202020204" pitchFamily="34" charset="0"/>
            </a:endParaRPr>
          </a:p>
          <a:p>
            <a:pPr algn="ctr" defTabSz="914400">
              <a:lnSpc>
                <a:spcPct val="90000"/>
              </a:lnSpc>
              <a:spcBef>
                <a:spcPct val="0"/>
              </a:spcBef>
            </a:pPr>
            <a:r>
              <a:rPr lang="en-US" sz="2200" dirty="0">
                <a:latin typeface="Arial" panose="020B0604020202020204" pitchFamily="34" charset="0"/>
                <a:ea typeface="Britannic Bold" charset="0"/>
                <a:cs typeface="Arial" panose="020B0604020202020204" pitchFamily="34" charset="0"/>
              </a:rPr>
              <a:t>Institute of Marine Sciences, Middle East Technical University, </a:t>
            </a:r>
            <a:r>
              <a:rPr lang="en-US" sz="2200" dirty="0" smtClean="0">
                <a:latin typeface="Arial" panose="020B0604020202020204" pitchFamily="34" charset="0"/>
                <a:ea typeface="Britannic Bold" charset="0"/>
                <a:cs typeface="Arial" panose="020B0604020202020204" pitchFamily="34" charset="0"/>
              </a:rPr>
              <a:t>(METU-IMS), TURKEY</a:t>
            </a:r>
            <a:endParaRPr lang="en-US" sz="2200" dirty="0">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3946398" y="2243895"/>
            <a:ext cx="5197602" cy="2308324"/>
          </a:xfrm>
          <a:prstGeom prst="rect">
            <a:avLst/>
          </a:prstGeom>
        </p:spPr>
        <p:txBody>
          <a:bodyPr wrap="square">
            <a:spAutoFit/>
          </a:bodyPr>
          <a:lstStyle/>
          <a:p>
            <a:pPr marL="285750" indent="-285750">
              <a:buFont typeface="Arial" charset="0"/>
              <a:buChar char="•"/>
            </a:pPr>
            <a:r>
              <a:rPr lang="en-US" sz="2400" b="1" dirty="0">
                <a:latin typeface="Arial" panose="020B0604020202020204" pitchFamily="34" charset="0"/>
                <a:cs typeface="Arial" panose="020B0604020202020204" pitchFamily="34" charset="0"/>
              </a:rPr>
              <a:t>Evaluation of Black Sea </a:t>
            </a:r>
            <a:r>
              <a:rPr lang="en-US" sz="2400" b="1" dirty="0" smtClean="0">
                <a:latin typeface="Arial" panose="020B0604020202020204" pitchFamily="34" charset="0"/>
                <a:cs typeface="Arial" panose="020B0604020202020204" pitchFamily="34" charset="0"/>
              </a:rPr>
              <a:t>Projects </a:t>
            </a:r>
            <a:endParaRPr lang="en-US" sz="2400" b="1" dirty="0">
              <a:latin typeface="Arial" panose="020B0604020202020204" pitchFamily="34" charset="0"/>
              <a:cs typeface="Arial" panose="020B0604020202020204" pitchFamily="34" charset="0"/>
            </a:endParaRPr>
          </a:p>
          <a:p>
            <a:pPr marL="285750" indent="-285750">
              <a:buFont typeface="Arial" charset="0"/>
              <a:buChar char="•"/>
            </a:pPr>
            <a:r>
              <a:rPr lang="en-US" sz="2400" b="1" dirty="0" smtClean="0">
                <a:latin typeface="Arial" panose="020B0604020202020204" pitchFamily="34" charset="0"/>
                <a:cs typeface="Arial" panose="020B0604020202020204" pitchFamily="34" charset="0"/>
              </a:rPr>
              <a:t>Matrix of Research </a:t>
            </a:r>
            <a:r>
              <a:rPr lang="en-US" sz="2400" b="1" dirty="0">
                <a:latin typeface="Arial" panose="020B0604020202020204" pitchFamily="34" charset="0"/>
                <a:cs typeface="Arial" panose="020B0604020202020204" pitchFamily="34" charset="0"/>
              </a:rPr>
              <a:t>Gaps &amp; Needs </a:t>
            </a:r>
            <a:endParaRPr lang="en-US" sz="2400" b="1" dirty="0" smtClean="0">
              <a:latin typeface="Arial" panose="020B0604020202020204" pitchFamily="34" charset="0"/>
              <a:cs typeface="Arial" panose="020B0604020202020204" pitchFamily="34" charset="0"/>
            </a:endParaRPr>
          </a:p>
          <a:p>
            <a:pPr marL="285750" indent="-285750">
              <a:buFont typeface="Arial" charset="0"/>
              <a:buChar char="•"/>
            </a:pPr>
            <a:r>
              <a:rPr lang="en-US" sz="2400" dirty="0" smtClean="0">
                <a:latin typeface="Arial" panose="020B0604020202020204" pitchFamily="34" charset="0"/>
                <a:cs typeface="Arial" panose="020B0604020202020204" pitchFamily="34" charset="0"/>
              </a:rPr>
              <a:t>A Revised </a:t>
            </a:r>
            <a:r>
              <a:rPr lang="en-US" sz="2400" dirty="0">
                <a:latin typeface="Arial" panose="020B0604020202020204" pitchFamily="34" charset="0"/>
                <a:cs typeface="Arial" panose="020B0604020202020204" pitchFamily="34" charset="0"/>
              </a:rPr>
              <a:t>Roadmap for a new </a:t>
            </a:r>
            <a:r>
              <a:rPr lang="en-US" sz="2400" dirty="0" smtClean="0">
                <a:latin typeface="Arial" panose="020B0604020202020204" pitchFamily="34" charset="0"/>
                <a:cs typeface="Arial" panose="020B0604020202020204" pitchFamily="34" charset="0"/>
              </a:rPr>
              <a:t>SRIA for Blue Growth in the Black Sea</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198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solidFill>
                  <a:prstClr val="black"/>
                </a:solidFill>
                <a:latin typeface="Arial" panose="020B0604020202020204" pitchFamily="34" charset="0"/>
                <a:ea typeface="Britannic Bold" charset="0"/>
                <a:cs typeface="Arial" panose="020B0604020202020204" pitchFamily="34" charset="0"/>
              </a:rPr>
              <a:t>The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matrix</a:t>
            </a:r>
            <a:r>
              <a:rPr lang="tr-TR" sz="2000" b="1" dirty="0">
                <a:solidFill>
                  <a:prstClr val="black"/>
                </a:solidFill>
                <a:latin typeface="Arial" panose="020B0604020202020204" pitchFamily="34" charset="0"/>
                <a:ea typeface="Britannic Bold" charset="0"/>
                <a:cs typeface="Arial" panose="020B0604020202020204" pitchFamily="34" charset="0"/>
              </a:rPr>
              <a:t> of </a:t>
            </a:r>
            <a:r>
              <a:rPr lang="tr-TR" sz="2000" b="1" dirty="0" err="1">
                <a:solidFill>
                  <a:prstClr val="black"/>
                </a:solidFill>
                <a:latin typeface="Arial" panose="020B0604020202020204" pitchFamily="34" charset="0"/>
                <a:ea typeface="Britannic Bold" charset="0"/>
                <a:cs typeface="Arial" panose="020B0604020202020204" pitchFamily="34" charset="0"/>
              </a:rPr>
              <a:t>marine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research</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projects</a:t>
            </a:r>
            <a:endParaRPr lang="en-GB" sz="2000" b="1" dirty="0">
              <a:solidFill>
                <a:prstClr val="black"/>
              </a:solidFill>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734096" y="984351"/>
            <a:ext cx="1838453"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400" b="1" dirty="0" smtClean="0">
                <a:solidFill>
                  <a:prstClr val="black">
                    <a:lumMod val="65000"/>
                    <a:lumOff val="35000"/>
                  </a:prstClr>
                </a:solidFill>
              </a:rPr>
              <a:t>Moldova – 13 Projects</a:t>
            </a:r>
            <a:endParaRPr lang="en-US" sz="1400" dirty="0">
              <a:solidFill>
                <a:prstClr val="black">
                  <a:lumMod val="65000"/>
                  <a:lumOff val="35000"/>
                </a:prstClr>
              </a:solidFill>
            </a:endParaRPr>
          </a:p>
        </p:txBody>
      </p:sp>
      <p:graphicFrame>
        <p:nvGraphicFramePr>
          <p:cNvPr id="7" name="Chart 6"/>
          <p:cNvGraphicFramePr>
            <a:graphicFrameLocks/>
          </p:cNvGraphicFramePr>
          <p:nvPr>
            <p:extLst/>
          </p:nvPr>
        </p:nvGraphicFramePr>
        <p:xfrm>
          <a:off x="734096" y="1455313"/>
          <a:ext cx="7948132" cy="5112912"/>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p:cNvSpPr/>
          <p:nvPr/>
        </p:nvSpPr>
        <p:spPr>
          <a:xfrm>
            <a:off x="702075" y="1998104"/>
            <a:ext cx="8073605" cy="72720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solidFill>
                <a:prstClr val="black"/>
              </a:solidFill>
            </a:endParaRPr>
          </a:p>
        </p:txBody>
      </p:sp>
    </p:spTree>
    <p:extLst>
      <p:ext uri="{BB962C8B-B14F-4D97-AF65-F5344CB8AC3E}">
        <p14:creationId xmlns:p14="http://schemas.microsoft.com/office/powerpoint/2010/main" val="12654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solidFill>
                  <a:prstClr val="black"/>
                </a:solidFill>
                <a:latin typeface="Arial" panose="020B0604020202020204" pitchFamily="34" charset="0"/>
                <a:ea typeface="Britannic Bold" charset="0"/>
                <a:cs typeface="Arial" panose="020B0604020202020204" pitchFamily="34" charset="0"/>
              </a:rPr>
              <a:t>The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matrix</a:t>
            </a:r>
            <a:r>
              <a:rPr lang="tr-TR" sz="2000" b="1" dirty="0">
                <a:solidFill>
                  <a:prstClr val="black"/>
                </a:solidFill>
                <a:latin typeface="Arial" panose="020B0604020202020204" pitchFamily="34" charset="0"/>
                <a:ea typeface="Britannic Bold" charset="0"/>
                <a:cs typeface="Arial" panose="020B0604020202020204" pitchFamily="34" charset="0"/>
              </a:rPr>
              <a:t> of </a:t>
            </a:r>
            <a:r>
              <a:rPr lang="tr-TR" sz="2000" b="1" dirty="0" err="1">
                <a:solidFill>
                  <a:prstClr val="black"/>
                </a:solidFill>
                <a:latin typeface="Arial" panose="020B0604020202020204" pitchFamily="34" charset="0"/>
                <a:ea typeface="Britannic Bold" charset="0"/>
                <a:cs typeface="Arial" panose="020B0604020202020204" pitchFamily="34" charset="0"/>
              </a:rPr>
              <a:t>marine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research</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projects</a:t>
            </a:r>
            <a:endParaRPr lang="en-GB" sz="2000" b="1" dirty="0">
              <a:solidFill>
                <a:prstClr val="black"/>
              </a:solidFill>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795528" y="984351"/>
            <a:ext cx="2565857"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400" b="1" dirty="0" smtClean="0">
                <a:solidFill>
                  <a:prstClr val="black">
                    <a:lumMod val="65000"/>
                    <a:lumOff val="35000"/>
                  </a:prstClr>
                </a:solidFill>
              </a:rPr>
              <a:t>Romania – 52 Projects</a:t>
            </a:r>
            <a:endParaRPr lang="en-US" sz="1400" dirty="0">
              <a:solidFill>
                <a:prstClr val="black">
                  <a:lumMod val="65000"/>
                  <a:lumOff val="35000"/>
                </a:prstClr>
              </a:solidFill>
            </a:endParaRPr>
          </a:p>
        </p:txBody>
      </p:sp>
      <p:graphicFrame>
        <p:nvGraphicFramePr>
          <p:cNvPr id="7" name="Chart 6"/>
          <p:cNvGraphicFramePr>
            <a:graphicFrameLocks/>
          </p:cNvGraphicFramePr>
          <p:nvPr>
            <p:extLst/>
          </p:nvPr>
        </p:nvGraphicFramePr>
        <p:xfrm>
          <a:off x="795528" y="1455313"/>
          <a:ext cx="7886700" cy="50485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4290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solidFill>
                  <a:prstClr val="black"/>
                </a:solidFill>
                <a:latin typeface="Arial" panose="020B0604020202020204" pitchFamily="34" charset="0"/>
                <a:ea typeface="Britannic Bold" charset="0"/>
                <a:cs typeface="Arial" panose="020B0604020202020204" pitchFamily="34" charset="0"/>
              </a:rPr>
              <a:t>The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matrix</a:t>
            </a:r>
            <a:r>
              <a:rPr lang="tr-TR" sz="2000" b="1" dirty="0">
                <a:solidFill>
                  <a:prstClr val="black"/>
                </a:solidFill>
                <a:latin typeface="Arial" panose="020B0604020202020204" pitchFamily="34" charset="0"/>
                <a:ea typeface="Britannic Bold" charset="0"/>
                <a:cs typeface="Arial" panose="020B0604020202020204" pitchFamily="34" charset="0"/>
              </a:rPr>
              <a:t> of </a:t>
            </a:r>
            <a:r>
              <a:rPr lang="tr-TR" sz="2000" b="1" dirty="0" err="1">
                <a:solidFill>
                  <a:prstClr val="black"/>
                </a:solidFill>
                <a:latin typeface="Arial" panose="020B0604020202020204" pitchFamily="34" charset="0"/>
                <a:ea typeface="Britannic Bold" charset="0"/>
                <a:cs typeface="Arial" panose="020B0604020202020204" pitchFamily="34" charset="0"/>
              </a:rPr>
              <a:t>marine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research</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projects</a:t>
            </a:r>
            <a:endParaRPr lang="en-GB" sz="2000" b="1" dirty="0">
              <a:solidFill>
                <a:prstClr val="black"/>
              </a:solidFill>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795528" y="984351"/>
            <a:ext cx="2565857"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400" b="1" dirty="0" smtClean="0">
                <a:solidFill>
                  <a:prstClr val="black">
                    <a:lumMod val="65000"/>
                    <a:lumOff val="35000"/>
                  </a:prstClr>
                </a:solidFill>
              </a:rPr>
              <a:t>Romania – 52 Projects</a:t>
            </a:r>
            <a:endParaRPr lang="en-US" sz="1400" dirty="0">
              <a:solidFill>
                <a:prstClr val="black">
                  <a:lumMod val="65000"/>
                  <a:lumOff val="35000"/>
                </a:prstClr>
              </a:solidFill>
            </a:endParaRPr>
          </a:p>
        </p:txBody>
      </p:sp>
      <p:graphicFrame>
        <p:nvGraphicFramePr>
          <p:cNvPr id="5" name="Chart 4"/>
          <p:cNvGraphicFramePr>
            <a:graphicFrameLocks/>
          </p:cNvGraphicFramePr>
          <p:nvPr>
            <p:extLst/>
          </p:nvPr>
        </p:nvGraphicFramePr>
        <p:xfrm>
          <a:off x="795528" y="1472434"/>
          <a:ext cx="7886700" cy="5211702"/>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p:cNvSpPr/>
          <p:nvPr/>
        </p:nvSpPr>
        <p:spPr>
          <a:xfrm>
            <a:off x="702075" y="1998104"/>
            <a:ext cx="8073605" cy="72720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solidFill>
                <a:prstClr val="black"/>
              </a:solidFill>
            </a:endParaRPr>
          </a:p>
        </p:txBody>
      </p:sp>
    </p:spTree>
    <p:extLst>
      <p:ext uri="{BB962C8B-B14F-4D97-AF65-F5344CB8AC3E}">
        <p14:creationId xmlns:p14="http://schemas.microsoft.com/office/powerpoint/2010/main" val="2027089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solidFill>
                  <a:prstClr val="black"/>
                </a:solidFill>
                <a:latin typeface="Arial" panose="020B0604020202020204" pitchFamily="34" charset="0"/>
                <a:ea typeface="Britannic Bold" charset="0"/>
                <a:cs typeface="Arial" panose="020B0604020202020204" pitchFamily="34" charset="0"/>
              </a:rPr>
              <a:t>The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matrix</a:t>
            </a:r>
            <a:r>
              <a:rPr lang="tr-TR" sz="2000" b="1" dirty="0">
                <a:solidFill>
                  <a:prstClr val="black"/>
                </a:solidFill>
                <a:latin typeface="Arial" panose="020B0604020202020204" pitchFamily="34" charset="0"/>
                <a:ea typeface="Britannic Bold" charset="0"/>
                <a:cs typeface="Arial" panose="020B0604020202020204" pitchFamily="34" charset="0"/>
              </a:rPr>
              <a:t> of </a:t>
            </a:r>
            <a:r>
              <a:rPr lang="tr-TR" sz="2000" b="1" dirty="0" err="1">
                <a:solidFill>
                  <a:prstClr val="black"/>
                </a:solidFill>
                <a:latin typeface="Arial" panose="020B0604020202020204" pitchFamily="34" charset="0"/>
                <a:ea typeface="Britannic Bold" charset="0"/>
                <a:cs typeface="Arial" panose="020B0604020202020204" pitchFamily="34" charset="0"/>
              </a:rPr>
              <a:t>marine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research</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projects</a:t>
            </a:r>
            <a:endParaRPr lang="en-GB" sz="2000" b="1" dirty="0">
              <a:solidFill>
                <a:prstClr val="black"/>
              </a:solidFill>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795528" y="984351"/>
            <a:ext cx="2565857"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400" b="1" dirty="0" smtClean="0">
                <a:solidFill>
                  <a:prstClr val="black">
                    <a:lumMod val="65000"/>
                    <a:lumOff val="35000"/>
                  </a:prstClr>
                </a:solidFill>
              </a:rPr>
              <a:t>Ukraine - 38 Projects</a:t>
            </a:r>
            <a:endParaRPr lang="en-US" sz="1400" dirty="0">
              <a:solidFill>
                <a:prstClr val="black">
                  <a:lumMod val="65000"/>
                  <a:lumOff val="35000"/>
                </a:prstClr>
              </a:solidFill>
            </a:endParaRPr>
          </a:p>
        </p:txBody>
      </p:sp>
      <p:graphicFrame>
        <p:nvGraphicFramePr>
          <p:cNvPr id="7" name="Chart 6"/>
          <p:cNvGraphicFramePr>
            <a:graphicFrameLocks/>
          </p:cNvGraphicFramePr>
          <p:nvPr>
            <p:extLst/>
          </p:nvPr>
        </p:nvGraphicFramePr>
        <p:xfrm>
          <a:off x="795528" y="1609859"/>
          <a:ext cx="7794680" cy="46099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522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solidFill>
                  <a:prstClr val="black"/>
                </a:solidFill>
                <a:latin typeface="Arial" panose="020B0604020202020204" pitchFamily="34" charset="0"/>
                <a:ea typeface="Britannic Bold" charset="0"/>
                <a:cs typeface="Arial" panose="020B0604020202020204" pitchFamily="34" charset="0"/>
              </a:rPr>
              <a:t>The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matrix</a:t>
            </a:r>
            <a:r>
              <a:rPr lang="tr-TR" sz="2000" b="1" dirty="0">
                <a:solidFill>
                  <a:prstClr val="black"/>
                </a:solidFill>
                <a:latin typeface="Arial" panose="020B0604020202020204" pitchFamily="34" charset="0"/>
                <a:ea typeface="Britannic Bold" charset="0"/>
                <a:cs typeface="Arial" panose="020B0604020202020204" pitchFamily="34" charset="0"/>
              </a:rPr>
              <a:t> of </a:t>
            </a:r>
            <a:r>
              <a:rPr lang="tr-TR" sz="2000" b="1" dirty="0" err="1">
                <a:solidFill>
                  <a:prstClr val="black"/>
                </a:solidFill>
                <a:latin typeface="Arial" panose="020B0604020202020204" pitchFamily="34" charset="0"/>
                <a:ea typeface="Britannic Bold" charset="0"/>
                <a:cs typeface="Arial" panose="020B0604020202020204" pitchFamily="34" charset="0"/>
              </a:rPr>
              <a:t>marine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research</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projects</a:t>
            </a:r>
            <a:endParaRPr lang="en-GB" sz="2000" b="1" dirty="0">
              <a:solidFill>
                <a:prstClr val="black"/>
              </a:solidFill>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795528" y="984351"/>
            <a:ext cx="2565857"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400" b="1" dirty="0" smtClean="0">
                <a:solidFill>
                  <a:prstClr val="black">
                    <a:lumMod val="65000"/>
                    <a:lumOff val="35000"/>
                  </a:prstClr>
                </a:solidFill>
              </a:rPr>
              <a:t>Ukraine - 38 Projects</a:t>
            </a:r>
            <a:endParaRPr lang="en-US" sz="1400" dirty="0">
              <a:solidFill>
                <a:prstClr val="black">
                  <a:lumMod val="65000"/>
                  <a:lumOff val="35000"/>
                </a:prstClr>
              </a:solidFill>
            </a:endParaRPr>
          </a:p>
        </p:txBody>
      </p:sp>
      <p:graphicFrame>
        <p:nvGraphicFramePr>
          <p:cNvPr id="5" name="Chart 4"/>
          <p:cNvGraphicFramePr>
            <a:graphicFrameLocks/>
          </p:cNvGraphicFramePr>
          <p:nvPr>
            <p:extLst/>
          </p:nvPr>
        </p:nvGraphicFramePr>
        <p:xfrm>
          <a:off x="795528" y="1506828"/>
          <a:ext cx="7886700" cy="4712997"/>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p:cNvSpPr/>
          <p:nvPr/>
        </p:nvSpPr>
        <p:spPr>
          <a:xfrm>
            <a:off x="702075" y="1998104"/>
            <a:ext cx="8073605" cy="72720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solidFill>
                <a:prstClr val="black"/>
              </a:solidFill>
            </a:endParaRPr>
          </a:p>
        </p:txBody>
      </p:sp>
    </p:spTree>
    <p:extLst>
      <p:ext uri="{BB962C8B-B14F-4D97-AF65-F5344CB8AC3E}">
        <p14:creationId xmlns:p14="http://schemas.microsoft.com/office/powerpoint/2010/main" val="12990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solidFill>
                  <a:prstClr val="black"/>
                </a:solidFill>
                <a:latin typeface="Arial" panose="020B0604020202020204" pitchFamily="34" charset="0"/>
                <a:ea typeface="Britannic Bold" charset="0"/>
                <a:cs typeface="Arial" panose="020B0604020202020204" pitchFamily="34" charset="0"/>
              </a:rPr>
              <a:t>The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matrix</a:t>
            </a:r>
            <a:r>
              <a:rPr lang="tr-TR" sz="2000" b="1" dirty="0">
                <a:solidFill>
                  <a:prstClr val="black"/>
                </a:solidFill>
                <a:latin typeface="Arial" panose="020B0604020202020204" pitchFamily="34" charset="0"/>
                <a:ea typeface="Britannic Bold" charset="0"/>
                <a:cs typeface="Arial" panose="020B0604020202020204" pitchFamily="34" charset="0"/>
              </a:rPr>
              <a:t> of </a:t>
            </a:r>
            <a:r>
              <a:rPr lang="tr-TR" sz="2000" b="1" dirty="0" err="1">
                <a:solidFill>
                  <a:prstClr val="black"/>
                </a:solidFill>
                <a:latin typeface="Arial" panose="020B0604020202020204" pitchFamily="34" charset="0"/>
                <a:ea typeface="Britannic Bold" charset="0"/>
                <a:cs typeface="Arial" panose="020B0604020202020204" pitchFamily="34" charset="0"/>
              </a:rPr>
              <a:t>marine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research</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projects</a:t>
            </a:r>
            <a:endParaRPr lang="en-GB" sz="2000" b="1" dirty="0">
              <a:solidFill>
                <a:prstClr val="black"/>
              </a:solidFill>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795528" y="984351"/>
            <a:ext cx="2565857"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400" b="1" dirty="0" smtClean="0">
                <a:solidFill>
                  <a:prstClr val="black">
                    <a:lumMod val="65000"/>
                    <a:lumOff val="35000"/>
                  </a:prstClr>
                </a:solidFill>
              </a:rPr>
              <a:t>Turkey - 79 Projects</a:t>
            </a:r>
            <a:endParaRPr lang="en-US" sz="1400" dirty="0">
              <a:solidFill>
                <a:prstClr val="black">
                  <a:lumMod val="65000"/>
                  <a:lumOff val="35000"/>
                </a:prstClr>
              </a:solidFill>
            </a:endParaRPr>
          </a:p>
        </p:txBody>
      </p:sp>
      <p:graphicFrame>
        <p:nvGraphicFramePr>
          <p:cNvPr id="5" name="Chart 4"/>
          <p:cNvGraphicFramePr>
            <a:graphicFrameLocks/>
          </p:cNvGraphicFramePr>
          <p:nvPr>
            <p:extLst/>
          </p:nvPr>
        </p:nvGraphicFramePr>
        <p:xfrm>
          <a:off x="795528" y="1390919"/>
          <a:ext cx="7886700" cy="51773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6364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solidFill>
                  <a:prstClr val="black"/>
                </a:solidFill>
                <a:latin typeface="Arial" panose="020B0604020202020204" pitchFamily="34" charset="0"/>
                <a:ea typeface="Britannic Bold" charset="0"/>
                <a:cs typeface="Arial" panose="020B0604020202020204" pitchFamily="34" charset="0"/>
              </a:rPr>
              <a:t>The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matrix</a:t>
            </a:r>
            <a:r>
              <a:rPr lang="tr-TR" sz="2000" b="1" dirty="0">
                <a:solidFill>
                  <a:prstClr val="black"/>
                </a:solidFill>
                <a:latin typeface="Arial" panose="020B0604020202020204" pitchFamily="34" charset="0"/>
                <a:ea typeface="Britannic Bold" charset="0"/>
                <a:cs typeface="Arial" panose="020B0604020202020204" pitchFamily="34" charset="0"/>
              </a:rPr>
              <a:t> of </a:t>
            </a:r>
            <a:r>
              <a:rPr lang="tr-TR" sz="2000" b="1" dirty="0" err="1">
                <a:solidFill>
                  <a:prstClr val="black"/>
                </a:solidFill>
                <a:latin typeface="Arial" panose="020B0604020202020204" pitchFamily="34" charset="0"/>
                <a:ea typeface="Britannic Bold" charset="0"/>
                <a:cs typeface="Arial" panose="020B0604020202020204" pitchFamily="34" charset="0"/>
              </a:rPr>
              <a:t>marine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research</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projects</a:t>
            </a:r>
            <a:endParaRPr lang="en-GB" sz="2000" b="1" dirty="0">
              <a:solidFill>
                <a:prstClr val="black"/>
              </a:solidFill>
              <a:latin typeface="Arial" panose="020B0604020202020204" pitchFamily="34" charset="0"/>
              <a:ea typeface="Britannic Bold" charset="0"/>
              <a:cs typeface="Arial" panose="020B0604020202020204" pitchFamily="34" charset="0"/>
            </a:endParaRPr>
          </a:p>
        </p:txBody>
      </p:sp>
      <p:graphicFrame>
        <p:nvGraphicFramePr>
          <p:cNvPr id="7" name="Chart 6"/>
          <p:cNvGraphicFramePr>
            <a:graphicFrameLocks/>
          </p:cNvGraphicFramePr>
          <p:nvPr>
            <p:extLst/>
          </p:nvPr>
        </p:nvGraphicFramePr>
        <p:xfrm>
          <a:off x="702074" y="1455313"/>
          <a:ext cx="7980153" cy="4764511"/>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p:cNvSpPr/>
          <p:nvPr/>
        </p:nvSpPr>
        <p:spPr>
          <a:xfrm>
            <a:off x="702075" y="1998104"/>
            <a:ext cx="8073605" cy="72720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solidFill>
                <a:prstClr val="black"/>
              </a:solidFill>
            </a:endParaRPr>
          </a:p>
        </p:txBody>
      </p:sp>
      <p:sp>
        <p:nvSpPr>
          <p:cNvPr id="10" name="Rectangle 9"/>
          <p:cNvSpPr/>
          <p:nvPr/>
        </p:nvSpPr>
        <p:spPr>
          <a:xfrm>
            <a:off x="795528" y="984351"/>
            <a:ext cx="2565857"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400" b="1" dirty="0" smtClean="0">
                <a:solidFill>
                  <a:prstClr val="black">
                    <a:lumMod val="65000"/>
                    <a:lumOff val="35000"/>
                  </a:prstClr>
                </a:solidFill>
              </a:rPr>
              <a:t>Turkey - 79 Projects</a:t>
            </a:r>
            <a:endParaRPr lang="en-US" sz="1400" dirty="0">
              <a:solidFill>
                <a:prstClr val="black">
                  <a:lumMod val="65000"/>
                  <a:lumOff val="35000"/>
                </a:prstClr>
              </a:solidFill>
            </a:endParaRPr>
          </a:p>
        </p:txBody>
      </p:sp>
    </p:spTree>
    <p:extLst>
      <p:ext uri="{BB962C8B-B14F-4D97-AF65-F5344CB8AC3E}">
        <p14:creationId xmlns:p14="http://schemas.microsoft.com/office/powerpoint/2010/main" val="666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latin typeface="Arial" panose="020B0604020202020204" pitchFamily="34" charset="0"/>
                <a:ea typeface="Britannic Bold" charset="0"/>
                <a:cs typeface="Arial" panose="020B0604020202020204" pitchFamily="34" charset="0"/>
              </a:rPr>
              <a:t>The</a:t>
            </a:r>
            <a:r>
              <a:rPr lang="tr-TR" sz="2000" b="1" dirty="0">
                <a:latin typeface="Arial" panose="020B0604020202020204" pitchFamily="34" charset="0"/>
                <a:ea typeface="Britannic Bold" charset="0"/>
                <a:cs typeface="Arial" panose="020B0604020202020204" pitchFamily="34" charset="0"/>
              </a:rPr>
              <a:t> </a:t>
            </a:r>
            <a:r>
              <a:rPr lang="tr-TR" sz="2000" b="1" dirty="0" err="1">
                <a:latin typeface="Arial" panose="020B0604020202020204" pitchFamily="34" charset="0"/>
                <a:ea typeface="Britannic Bold" charset="0"/>
                <a:cs typeface="Arial" panose="020B0604020202020204" pitchFamily="34" charset="0"/>
              </a:rPr>
              <a:t>matrix</a:t>
            </a:r>
            <a:r>
              <a:rPr lang="tr-TR" sz="2000" b="1" dirty="0">
                <a:latin typeface="Arial" panose="020B0604020202020204" pitchFamily="34" charset="0"/>
                <a:ea typeface="Britannic Bold" charset="0"/>
                <a:cs typeface="Arial" panose="020B0604020202020204" pitchFamily="34" charset="0"/>
              </a:rPr>
              <a:t> of </a:t>
            </a:r>
            <a:r>
              <a:rPr lang="tr-TR" sz="2000" b="1" dirty="0" err="1">
                <a:latin typeface="Arial" panose="020B0604020202020204" pitchFamily="34" charset="0"/>
                <a:ea typeface="Britannic Bold" charset="0"/>
                <a:cs typeface="Arial" panose="020B0604020202020204" pitchFamily="34" charset="0"/>
              </a:rPr>
              <a:t>marine</a:t>
            </a:r>
            <a:r>
              <a:rPr lang="tr-TR" sz="2000" b="1" dirty="0">
                <a:latin typeface="Arial" panose="020B0604020202020204" pitchFamily="34" charset="0"/>
                <a:ea typeface="Britannic Bold" charset="0"/>
                <a:cs typeface="Arial" panose="020B0604020202020204" pitchFamily="34" charset="0"/>
              </a:rPr>
              <a:t> </a:t>
            </a:r>
            <a:r>
              <a:rPr lang="tr-TR" sz="2000" b="1" dirty="0" err="1">
                <a:latin typeface="Arial" panose="020B0604020202020204" pitchFamily="34" charset="0"/>
                <a:ea typeface="Britannic Bold" charset="0"/>
                <a:cs typeface="Arial" panose="020B0604020202020204" pitchFamily="34" charset="0"/>
              </a:rPr>
              <a:t>research</a:t>
            </a:r>
            <a:r>
              <a:rPr lang="tr-TR" sz="2000" b="1" dirty="0">
                <a:latin typeface="Arial" panose="020B0604020202020204" pitchFamily="34" charset="0"/>
                <a:ea typeface="Britannic Bold" charset="0"/>
                <a:cs typeface="Arial" panose="020B0604020202020204" pitchFamily="34" charset="0"/>
              </a:rPr>
              <a:t> </a:t>
            </a:r>
            <a:r>
              <a:rPr lang="tr-TR" sz="2000" b="1" dirty="0" err="1">
                <a:latin typeface="Arial" panose="020B0604020202020204" pitchFamily="34" charset="0"/>
                <a:ea typeface="Britannic Bold" charset="0"/>
                <a:cs typeface="Arial" panose="020B0604020202020204" pitchFamily="34" charset="0"/>
              </a:rPr>
              <a:t>projects</a:t>
            </a:r>
            <a:endParaRPr lang="en-GB" sz="2000" b="1" dirty="0">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795528" y="984351"/>
            <a:ext cx="4729509"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400" b="1" dirty="0" smtClean="0"/>
              <a:t>Total Projects of Black Sea Countries  - 274</a:t>
            </a:r>
            <a:r>
              <a:rPr lang="tr-TR" b="1" dirty="0" smtClean="0"/>
              <a:t> Projects</a:t>
            </a:r>
            <a:endParaRPr lang="en-US" dirty="0"/>
          </a:p>
        </p:txBody>
      </p:sp>
      <p:graphicFrame>
        <p:nvGraphicFramePr>
          <p:cNvPr id="5" name="Chart 4"/>
          <p:cNvGraphicFramePr>
            <a:graphicFrameLocks/>
          </p:cNvGraphicFramePr>
          <p:nvPr>
            <p:extLst/>
          </p:nvPr>
        </p:nvGraphicFramePr>
        <p:xfrm>
          <a:off x="566670" y="1481069"/>
          <a:ext cx="8115558" cy="47387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78546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latin typeface="Arial" panose="020B0604020202020204" pitchFamily="34" charset="0"/>
                <a:ea typeface="Britannic Bold" charset="0"/>
                <a:cs typeface="Arial" panose="020B0604020202020204" pitchFamily="34" charset="0"/>
              </a:rPr>
              <a:t>The</a:t>
            </a:r>
            <a:r>
              <a:rPr lang="tr-TR" sz="2000" b="1" dirty="0">
                <a:latin typeface="Arial" panose="020B0604020202020204" pitchFamily="34" charset="0"/>
                <a:ea typeface="Britannic Bold" charset="0"/>
                <a:cs typeface="Arial" panose="020B0604020202020204" pitchFamily="34" charset="0"/>
              </a:rPr>
              <a:t> </a:t>
            </a:r>
            <a:r>
              <a:rPr lang="tr-TR" sz="2000" b="1" dirty="0" err="1">
                <a:latin typeface="Arial" panose="020B0604020202020204" pitchFamily="34" charset="0"/>
                <a:ea typeface="Britannic Bold" charset="0"/>
                <a:cs typeface="Arial" panose="020B0604020202020204" pitchFamily="34" charset="0"/>
              </a:rPr>
              <a:t>matrix</a:t>
            </a:r>
            <a:r>
              <a:rPr lang="tr-TR" sz="2000" b="1" dirty="0">
                <a:latin typeface="Arial" panose="020B0604020202020204" pitchFamily="34" charset="0"/>
                <a:ea typeface="Britannic Bold" charset="0"/>
                <a:cs typeface="Arial" panose="020B0604020202020204" pitchFamily="34" charset="0"/>
              </a:rPr>
              <a:t> of </a:t>
            </a:r>
            <a:r>
              <a:rPr lang="tr-TR" sz="2000" b="1" dirty="0" err="1">
                <a:latin typeface="Arial" panose="020B0604020202020204" pitchFamily="34" charset="0"/>
                <a:ea typeface="Britannic Bold" charset="0"/>
                <a:cs typeface="Arial" panose="020B0604020202020204" pitchFamily="34" charset="0"/>
              </a:rPr>
              <a:t>marine</a:t>
            </a:r>
            <a:r>
              <a:rPr lang="tr-TR" sz="2000" b="1" dirty="0">
                <a:latin typeface="Arial" panose="020B0604020202020204" pitchFamily="34" charset="0"/>
                <a:ea typeface="Britannic Bold" charset="0"/>
                <a:cs typeface="Arial" panose="020B0604020202020204" pitchFamily="34" charset="0"/>
              </a:rPr>
              <a:t> </a:t>
            </a:r>
            <a:r>
              <a:rPr lang="tr-TR" sz="2000" b="1" dirty="0" err="1">
                <a:latin typeface="Arial" panose="020B0604020202020204" pitchFamily="34" charset="0"/>
                <a:ea typeface="Britannic Bold" charset="0"/>
                <a:cs typeface="Arial" panose="020B0604020202020204" pitchFamily="34" charset="0"/>
              </a:rPr>
              <a:t>research</a:t>
            </a:r>
            <a:r>
              <a:rPr lang="tr-TR" sz="2000" b="1" dirty="0">
                <a:latin typeface="Arial" panose="020B0604020202020204" pitchFamily="34" charset="0"/>
                <a:ea typeface="Britannic Bold" charset="0"/>
                <a:cs typeface="Arial" panose="020B0604020202020204" pitchFamily="34" charset="0"/>
              </a:rPr>
              <a:t> </a:t>
            </a:r>
            <a:r>
              <a:rPr lang="tr-TR" sz="2000" b="1" dirty="0" err="1">
                <a:latin typeface="Arial" panose="020B0604020202020204" pitchFamily="34" charset="0"/>
                <a:ea typeface="Britannic Bold" charset="0"/>
                <a:cs typeface="Arial" panose="020B0604020202020204" pitchFamily="34" charset="0"/>
              </a:rPr>
              <a:t>projects</a:t>
            </a:r>
            <a:endParaRPr lang="en-GB" sz="2000" b="1" dirty="0">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795528" y="984351"/>
            <a:ext cx="4729509"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400" b="1" dirty="0" smtClean="0"/>
              <a:t>Total Projects of Black Sea Countries  - 274</a:t>
            </a:r>
            <a:r>
              <a:rPr lang="tr-TR" b="1" dirty="0" smtClean="0"/>
              <a:t> Projects</a:t>
            </a:r>
            <a:endParaRPr lang="en-US" dirty="0"/>
          </a:p>
        </p:txBody>
      </p:sp>
      <p:graphicFrame>
        <p:nvGraphicFramePr>
          <p:cNvPr id="8" name="Chart 7"/>
          <p:cNvGraphicFramePr>
            <a:graphicFrameLocks/>
          </p:cNvGraphicFramePr>
          <p:nvPr>
            <p:extLst/>
          </p:nvPr>
        </p:nvGraphicFramePr>
        <p:xfrm>
          <a:off x="795528" y="1532585"/>
          <a:ext cx="7886700" cy="4687239"/>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p:cNvSpPr/>
          <p:nvPr/>
        </p:nvSpPr>
        <p:spPr>
          <a:xfrm>
            <a:off x="702075" y="2023862"/>
            <a:ext cx="8073605" cy="72720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Tree>
    <p:extLst>
      <p:ext uri="{BB962C8B-B14F-4D97-AF65-F5344CB8AC3E}">
        <p14:creationId xmlns:p14="http://schemas.microsoft.com/office/powerpoint/2010/main" val="192696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solidFill>
                  <a:prstClr val="black"/>
                </a:solidFill>
                <a:latin typeface="Arial" panose="020B0604020202020204" pitchFamily="34" charset="0"/>
                <a:ea typeface="Britannic Bold" charset="0"/>
                <a:cs typeface="Arial" panose="020B0604020202020204" pitchFamily="34" charset="0"/>
              </a:rPr>
              <a:t>The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matrix</a:t>
            </a:r>
            <a:r>
              <a:rPr lang="tr-TR" sz="2000" b="1" dirty="0">
                <a:solidFill>
                  <a:prstClr val="black"/>
                </a:solidFill>
                <a:latin typeface="Arial" panose="020B0604020202020204" pitchFamily="34" charset="0"/>
                <a:ea typeface="Britannic Bold" charset="0"/>
                <a:cs typeface="Arial" panose="020B0604020202020204" pitchFamily="34" charset="0"/>
              </a:rPr>
              <a:t> of </a:t>
            </a:r>
            <a:r>
              <a:rPr lang="tr-TR" sz="2000" b="1" dirty="0" err="1">
                <a:solidFill>
                  <a:prstClr val="black"/>
                </a:solidFill>
                <a:latin typeface="Arial" panose="020B0604020202020204" pitchFamily="34" charset="0"/>
                <a:ea typeface="Britannic Bold" charset="0"/>
                <a:cs typeface="Arial" panose="020B0604020202020204" pitchFamily="34" charset="0"/>
              </a:rPr>
              <a:t>marine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research</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projects</a:t>
            </a:r>
            <a:endParaRPr lang="en-GB" sz="2000" b="1" dirty="0">
              <a:solidFill>
                <a:prstClr val="black"/>
              </a:solidFill>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795528" y="984351"/>
            <a:ext cx="4729509"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400" b="1" dirty="0" smtClean="0">
                <a:solidFill>
                  <a:prstClr val="black">
                    <a:lumMod val="65000"/>
                    <a:lumOff val="35000"/>
                  </a:prstClr>
                </a:solidFill>
              </a:rPr>
              <a:t>European Union FP7 </a:t>
            </a:r>
            <a:r>
              <a:rPr lang="tr-TR" sz="1400" b="1" dirty="0">
                <a:solidFill>
                  <a:prstClr val="black">
                    <a:lumMod val="65000"/>
                    <a:lumOff val="35000"/>
                  </a:prstClr>
                </a:solidFill>
              </a:rPr>
              <a:t>and Horizon2020 Projects </a:t>
            </a:r>
            <a:r>
              <a:rPr lang="tr-TR" sz="1400" b="1" dirty="0" smtClean="0">
                <a:solidFill>
                  <a:prstClr val="black">
                    <a:lumMod val="65000"/>
                    <a:lumOff val="35000"/>
                  </a:prstClr>
                </a:solidFill>
              </a:rPr>
              <a:t> - 93 Projects</a:t>
            </a:r>
            <a:endParaRPr lang="en-US" sz="1400" dirty="0">
              <a:solidFill>
                <a:prstClr val="black">
                  <a:lumMod val="65000"/>
                  <a:lumOff val="35000"/>
                </a:prstClr>
              </a:solidFill>
            </a:endParaRPr>
          </a:p>
        </p:txBody>
      </p:sp>
      <p:graphicFrame>
        <p:nvGraphicFramePr>
          <p:cNvPr id="10" name="Chart 9"/>
          <p:cNvGraphicFramePr>
            <a:graphicFrameLocks/>
          </p:cNvGraphicFramePr>
          <p:nvPr>
            <p:extLst/>
          </p:nvPr>
        </p:nvGraphicFramePr>
        <p:xfrm>
          <a:off x="795528" y="1532586"/>
          <a:ext cx="7886700" cy="48424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89998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514350" indent="-514350">
              <a:buFont typeface="+mj-lt"/>
              <a:buAutoNum type="arabicPeriod"/>
            </a:pPr>
            <a:r>
              <a:rPr lang="tr-TR" sz="3200" dirty="0">
                <a:latin typeface="Arial" panose="020B0604020202020204" pitchFamily="34" charset="0"/>
                <a:ea typeface="Britannic Bold" charset="0"/>
                <a:cs typeface="Arial" panose="020B0604020202020204" pitchFamily="34" charset="0"/>
              </a:rPr>
              <a:t>The matrix of marine research projects</a:t>
            </a:r>
          </a:p>
          <a:p>
            <a:pPr marL="514350" indent="-514350">
              <a:buFont typeface="+mj-lt"/>
              <a:buAutoNum type="arabicPeriod"/>
            </a:pPr>
            <a:r>
              <a:rPr lang="en-GB" sz="3200" dirty="0">
                <a:latin typeface="Arial" panose="020B0604020202020204" pitchFamily="34" charset="0"/>
                <a:ea typeface="Britannic Bold" charset="0"/>
                <a:cs typeface="Arial" panose="020B0604020202020204" pitchFamily="34" charset="0"/>
              </a:rPr>
              <a:t>Matrix A. Analysing gaps and research &amp; innovation opportunities providing the necessary justification/drivers</a:t>
            </a:r>
          </a:p>
          <a:p>
            <a:pPr marL="514350" indent="-514350">
              <a:buFont typeface="+mj-lt"/>
              <a:buAutoNum type="arabicPeriod"/>
            </a:pPr>
            <a:r>
              <a:rPr lang="en-GB" sz="3200" dirty="0">
                <a:latin typeface="Arial" panose="020B0604020202020204" pitchFamily="34" charset="0"/>
                <a:ea typeface="Britannic Bold" charset="0"/>
                <a:cs typeface="Arial" panose="020B0604020202020204" pitchFamily="34" charset="0"/>
              </a:rPr>
              <a:t>Matrix B. Regional and national boundary framework conditions</a:t>
            </a:r>
          </a:p>
          <a:p>
            <a:pPr marL="514350" indent="-514350">
              <a:buFont typeface="+mj-lt"/>
              <a:buAutoNum type="arabicPeriod"/>
            </a:pPr>
            <a:r>
              <a:rPr lang="en-GB" sz="3200" dirty="0" smtClean="0">
                <a:solidFill>
                  <a:srgbClr val="C00000"/>
                </a:solidFill>
                <a:latin typeface="Arial" panose="020B0604020202020204" pitchFamily="34" charset="0"/>
                <a:ea typeface="Britannic Bold" charset="0"/>
                <a:cs typeface="Arial" panose="020B0604020202020204" pitchFamily="34" charset="0"/>
              </a:rPr>
              <a:t>Revised</a:t>
            </a:r>
            <a:r>
              <a:rPr lang="en-GB" sz="3200" dirty="0" smtClean="0">
                <a:latin typeface="Arial" panose="020B0604020202020204" pitchFamily="34" charset="0"/>
                <a:ea typeface="Britannic Bold" charset="0"/>
                <a:cs typeface="Arial" panose="020B0604020202020204" pitchFamily="34" charset="0"/>
              </a:rPr>
              <a:t> Roadmap </a:t>
            </a:r>
            <a:r>
              <a:rPr lang="en-GB" sz="3200" dirty="0">
                <a:latin typeface="Arial" panose="020B0604020202020204" pitchFamily="34" charset="0"/>
                <a:ea typeface="Britannic Bold" charset="0"/>
                <a:cs typeface="Arial" panose="020B0604020202020204" pitchFamily="34" charset="0"/>
              </a:rPr>
              <a:t>to new SRIA for the Black Sea</a:t>
            </a:r>
            <a:endParaRPr lang="tr-TR" sz="3200" dirty="0">
              <a:latin typeface="Arial" panose="020B0604020202020204" pitchFamily="34" charset="0"/>
              <a:ea typeface="Britannic Bold" charset="0"/>
              <a:cs typeface="Arial" panose="020B0604020202020204" pitchFamily="34" charset="0"/>
            </a:endParaRPr>
          </a:p>
          <a:p>
            <a:endParaRPr lang="en-US" sz="3200" dirty="0">
              <a:latin typeface="Arial" panose="020B0604020202020204" pitchFamily="34" charset="0"/>
              <a:cs typeface="Arial" panose="020B0604020202020204" pitchFamily="34" charset="0"/>
            </a:endParaRPr>
          </a:p>
        </p:txBody>
      </p:sp>
      <p:sp>
        <p:nvSpPr>
          <p:cNvPr id="6" name="Dikdörtgen 8">
            <a:extLst>
              <a:ext uri="{FF2B5EF4-FFF2-40B4-BE49-F238E27FC236}">
                <a16:creationId xmlns:a16="http://schemas.microsoft.com/office/drawing/2014/main" xmlns="" id="{D376B2FE-34E4-4456-ADE0-A62949422EB1}"/>
              </a:ext>
            </a:extLst>
          </p:cNvPr>
          <p:cNvSpPr/>
          <p:nvPr/>
        </p:nvSpPr>
        <p:spPr>
          <a:xfrm>
            <a:off x="1467352" y="511254"/>
            <a:ext cx="6169742" cy="1107996"/>
          </a:xfrm>
          <a:prstGeom prst="rect">
            <a:avLst/>
          </a:prstGeom>
        </p:spPr>
        <p:txBody>
          <a:bodyPr wrap="square">
            <a:spAutoFit/>
          </a:bodyPr>
          <a:lstStyle/>
          <a:p>
            <a:pPr algn="ctr" defTabSz="457200"/>
            <a:r>
              <a:rPr lang="tr-TR" sz="2200" b="1" dirty="0" smtClean="0">
                <a:solidFill>
                  <a:prstClr val="black"/>
                </a:solidFill>
                <a:latin typeface="Arial" panose="020B0604020202020204" pitchFamily="34" charset="0"/>
                <a:ea typeface="Britannic Bold" charset="0"/>
                <a:cs typeface="Arial" panose="020B0604020202020204" pitchFamily="34" charset="0"/>
              </a:rPr>
              <a:t>4</a:t>
            </a:r>
            <a:r>
              <a:rPr lang="tr-TR" sz="2200" b="1" baseline="30000" dirty="0" smtClean="0">
                <a:solidFill>
                  <a:prstClr val="black"/>
                </a:solidFill>
                <a:latin typeface="Arial" panose="020B0604020202020204" pitchFamily="34" charset="0"/>
                <a:ea typeface="Britannic Bold" charset="0"/>
                <a:cs typeface="Arial" panose="020B0604020202020204" pitchFamily="34" charset="0"/>
              </a:rPr>
              <a:t>rd</a:t>
            </a:r>
            <a:r>
              <a:rPr lang="tr-TR" sz="2200" b="1" dirty="0" smtClean="0">
                <a:solidFill>
                  <a:prstClr val="black"/>
                </a:solidFill>
                <a:latin typeface="Arial" panose="020B0604020202020204" pitchFamily="34" charset="0"/>
                <a:ea typeface="Britannic Bold" charset="0"/>
                <a:cs typeface="Arial" panose="020B0604020202020204" pitchFamily="34" charset="0"/>
              </a:rPr>
              <a:t> </a:t>
            </a:r>
            <a:r>
              <a:rPr lang="tr-TR" sz="2200" b="1" dirty="0">
                <a:solidFill>
                  <a:prstClr val="black"/>
                </a:solidFill>
                <a:latin typeface="Arial" panose="020B0604020202020204" pitchFamily="34" charset="0"/>
                <a:ea typeface="Britannic Bold" charset="0"/>
                <a:cs typeface="Arial" panose="020B0604020202020204" pitchFamily="34" charset="0"/>
              </a:rPr>
              <a:t>meeting for developing a Blue Growth Initiative for Research and Innovation in the Black Sea </a:t>
            </a:r>
            <a:endParaRPr lang="en-GB" sz="2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4536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solidFill>
                  <a:prstClr val="black"/>
                </a:solidFill>
                <a:latin typeface="Arial" panose="020B0604020202020204" pitchFamily="34" charset="0"/>
                <a:ea typeface="Britannic Bold" charset="0"/>
                <a:cs typeface="Arial" panose="020B0604020202020204" pitchFamily="34" charset="0"/>
              </a:rPr>
              <a:t>The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matrix</a:t>
            </a:r>
            <a:r>
              <a:rPr lang="tr-TR" sz="2000" b="1" dirty="0">
                <a:solidFill>
                  <a:prstClr val="black"/>
                </a:solidFill>
                <a:latin typeface="Arial" panose="020B0604020202020204" pitchFamily="34" charset="0"/>
                <a:ea typeface="Britannic Bold" charset="0"/>
                <a:cs typeface="Arial" panose="020B0604020202020204" pitchFamily="34" charset="0"/>
              </a:rPr>
              <a:t> of </a:t>
            </a:r>
            <a:r>
              <a:rPr lang="tr-TR" sz="2000" b="1" dirty="0" err="1">
                <a:solidFill>
                  <a:prstClr val="black"/>
                </a:solidFill>
                <a:latin typeface="Arial" panose="020B0604020202020204" pitchFamily="34" charset="0"/>
                <a:ea typeface="Britannic Bold" charset="0"/>
                <a:cs typeface="Arial" panose="020B0604020202020204" pitchFamily="34" charset="0"/>
              </a:rPr>
              <a:t>marine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research</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projects</a:t>
            </a:r>
            <a:endParaRPr lang="en-GB" sz="2000" b="1" dirty="0">
              <a:solidFill>
                <a:prstClr val="black"/>
              </a:solidFill>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795528" y="984351"/>
            <a:ext cx="4729509"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400" b="1" dirty="0" smtClean="0">
                <a:solidFill>
                  <a:prstClr val="black">
                    <a:lumMod val="65000"/>
                    <a:lumOff val="35000"/>
                  </a:prstClr>
                </a:solidFill>
              </a:rPr>
              <a:t>European Union FP7 </a:t>
            </a:r>
            <a:r>
              <a:rPr lang="tr-TR" sz="1400" b="1" dirty="0">
                <a:solidFill>
                  <a:prstClr val="black">
                    <a:lumMod val="65000"/>
                    <a:lumOff val="35000"/>
                  </a:prstClr>
                </a:solidFill>
              </a:rPr>
              <a:t>and Horizon2020 Projects </a:t>
            </a:r>
            <a:r>
              <a:rPr lang="tr-TR" sz="1400" b="1" dirty="0" smtClean="0">
                <a:solidFill>
                  <a:prstClr val="black">
                    <a:lumMod val="65000"/>
                    <a:lumOff val="35000"/>
                  </a:prstClr>
                </a:solidFill>
              </a:rPr>
              <a:t> - 93 Projects</a:t>
            </a:r>
            <a:endParaRPr lang="en-US" sz="1400" dirty="0">
              <a:solidFill>
                <a:prstClr val="black">
                  <a:lumMod val="65000"/>
                  <a:lumOff val="35000"/>
                </a:prstClr>
              </a:solidFill>
            </a:endParaRPr>
          </a:p>
        </p:txBody>
      </p:sp>
      <p:graphicFrame>
        <p:nvGraphicFramePr>
          <p:cNvPr id="5" name="Chart 4"/>
          <p:cNvGraphicFramePr>
            <a:graphicFrameLocks/>
          </p:cNvGraphicFramePr>
          <p:nvPr>
            <p:extLst/>
          </p:nvPr>
        </p:nvGraphicFramePr>
        <p:xfrm>
          <a:off x="795528" y="1506828"/>
          <a:ext cx="7886700" cy="4712997"/>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p:cNvSpPr/>
          <p:nvPr/>
        </p:nvSpPr>
        <p:spPr>
          <a:xfrm>
            <a:off x="702075" y="1998104"/>
            <a:ext cx="8073605" cy="72720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solidFill>
                <a:prstClr val="black"/>
              </a:solidFill>
            </a:endParaRPr>
          </a:p>
        </p:txBody>
      </p:sp>
    </p:spTree>
    <p:extLst>
      <p:ext uri="{BB962C8B-B14F-4D97-AF65-F5344CB8AC3E}">
        <p14:creationId xmlns:p14="http://schemas.microsoft.com/office/powerpoint/2010/main" val="13818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550" y="1609725"/>
            <a:ext cx="3790950" cy="3578963"/>
          </a:xfrm>
          <a:solidFill>
            <a:schemeClr val="accent6">
              <a:lumMod val="20000"/>
              <a:lumOff val="80000"/>
            </a:schemeClr>
          </a:solidFill>
        </p:spPr>
        <p:txBody>
          <a:bodyPr>
            <a:normAutofit lnSpcReduction="10000"/>
          </a:bodyPr>
          <a:lstStyle/>
          <a:p>
            <a:pPr marL="0" indent="0" algn="ctr">
              <a:buNone/>
            </a:pPr>
            <a:r>
              <a:rPr lang="en-US" sz="2400" b="1" dirty="0" smtClean="0">
                <a:latin typeface="Helvetica" charset="0"/>
                <a:ea typeface="Helvetica" charset="0"/>
                <a:cs typeface="Helvetica" charset="0"/>
              </a:rPr>
              <a:t>National Projects</a:t>
            </a:r>
          </a:p>
          <a:p>
            <a:pPr marL="457200" indent="-457200">
              <a:buFont typeface="+mj-lt"/>
              <a:buAutoNum type="arabicPeriod"/>
            </a:pPr>
            <a:r>
              <a:rPr lang="en-US" sz="2400" dirty="0" smtClean="0">
                <a:latin typeface="Helvetica" charset="0"/>
                <a:ea typeface="Helvetica" charset="0"/>
                <a:cs typeface="Helvetica" charset="0"/>
              </a:rPr>
              <a:t>Biodiversity</a:t>
            </a:r>
          </a:p>
          <a:p>
            <a:pPr marL="457200" indent="-457200">
              <a:buFont typeface="+mj-lt"/>
              <a:buAutoNum type="arabicPeriod"/>
            </a:pPr>
            <a:r>
              <a:rPr lang="en-US" sz="2400" dirty="0" smtClean="0">
                <a:latin typeface="Helvetica" charset="0"/>
                <a:ea typeface="Helvetica" charset="0"/>
                <a:cs typeface="Helvetica" charset="0"/>
              </a:rPr>
              <a:t>Other</a:t>
            </a:r>
          </a:p>
          <a:p>
            <a:pPr marL="457200" indent="-457200">
              <a:buFont typeface="+mj-lt"/>
              <a:buAutoNum type="arabicPeriod"/>
            </a:pPr>
            <a:r>
              <a:rPr lang="en-US" sz="2400" dirty="0" smtClean="0">
                <a:latin typeface="Helvetica" charset="0"/>
                <a:ea typeface="Helvetica" charset="0"/>
                <a:cs typeface="Helvetica" charset="0"/>
              </a:rPr>
              <a:t>Marina Poll. Litter</a:t>
            </a:r>
          </a:p>
          <a:p>
            <a:pPr marL="457200" indent="-457200">
              <a:buFont typeface="+mj-lt"/>
              <a:buAutoNum type="arabicPeriod"/>
            </a:pPr>
            <a:r>
              <a:rPr lang="en-US" sz="2400" dirty="0" smtClean="0">
                <a:latin typeface="Helvetica" charset="0"/>
                <a:ea typeface="Helvetica" charset="0"/>
                <a:cs typeface="Helvetica" charset="0"/>
              </a:rPr>
              <a:t>Living Marine Resources</a:t>
            </a:r>
          </a:p>
          <a:p>
            <a:pPr marL="457200" indent="-457200">
              <a:buFont typeface="+mj-lt"/>
              <a:buAutoNum type="arabicPeriod"/>
            </a:pPr>
            <a:r>
              <a:rPr lang="en-US" sz="2400" dirty="0" smtClean="0">
                <a:latin typeface="Helvetica" charset="0"/>
                <a:ea typeface="Helvetica" charset="0"/>
                <a:cs typeface="Helvetica" charset="0"/>
              </a:rPr>
              <a:t>Operational </a:t>
            </a:r>
            <a:r>
              <a:rPr lang="en-US" sz="2400" dirty="0" err="1" smtClean="0">
                <a:latin typeface="Helvetica" charset="0"/>
                <a:ea typeface="Helvetica" charset="0"/>
                <a:cs typeface="Helvetica" charset="0"/>
              </a:rPr>
              <a:t>Ocea</a:t>
            </a:r>
            <a:r>
              <a:rPr lang="en-US" sz="2400" dirty="0" smtClean="0">
                <a:latin typeface="Helvetica" charset="0"/>
                <a:ea typeface="Helvetica" charset="0"/>
                <a:cs typeface="Helvetica" charset="0"/>
              </a:rPr>
              <a:t>./Obs. Systems Monitoring</a:t>
            </a:r>
          </a:p>
        </p:txBody>
      </p:sp>
      <p:sp>
        <p:nvSpPr>
          <p:cNvPr id="4" name="Content Placeholder 2"/>
          <p:cNvSpPr txBox="1">
            <a:spLocks/>
          </p:cNvSpPr>
          <p:nvPr/>
        </p:nvSpPr>
        <p:spPr>
          <a:xfrm>
            <a:off x="4738878" y="1609725"/>
            <a:ext cx="3943350" cy="3578963"/>
          </a:xfrm>
          <a:prstGeom prst="rect">
            <a:avLst/>
          </a:prstGeom>
          <a:solidFill>
            <a:schemeClr val="accent1">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2400" b="1" dirty="0" smtClean="0">
                <a:latin typeface="Helvetica" charset="0"/>
                <a:ea typeface="Helvetica" charset="0"/>
                <a:cs typeface="Helvetica" charset="0"/>
              </a:rPr>
              <a:t>EU Projects</a:t>
            </a:r>
          </a:p>
          <a:p>
            <a:pPr marL="457200" indent="-457200">
              <a:buFont typeface="+mj-lt"/>
              <a:buAutoNum type="arabicPeriod"/>
            </a:pPr>
            <a:r>
              <a:rPr lang="en-US" sz="2400" dirty="0" err="1" smtClean="0">
                <a:latin typeface="Helvetica" charset="0"/>
                <a:ea typeface="Helvetica" charset="0"/>
                <a:cs typeface="Helvetica" charset="0"/>
              </a:rPr>
              <a:t>Socioeconomis</a:t>
            </a:r>
            <a:r>
              <a:rPr lang="en-US" sz="2400" dirty="0" smtClean="0">
                <a:latin typeface="Helvetica" charset="0"/>
                <a:ea typeface="Helvetica" charset="0"/>
                <a:cs typeface="Helvetica" charset="0"/>
              </a:rPr>
              <a:t> &amp; Policy</a:t>
            </a:r>
          </a:p>
          <a:p>
            <a:pPr marL="457200" indent="-457200">
              <a:buFont typeface="+mj-lt"/>
              <a:buAutoNum type="arabicPeriod"/>
            </a:pPr>
            <a:r>
              <a:rPr lang="en-US" sz="2400" dirty="0" smtClean="0">
                <a:latin typeface="Helvetica" charset="0"/>
                <a:ea typeface="Helvetica" charset="0"/>
                <a:cs typeface="Helvetica" charset="0"/>
              </a:rPr>
              <a:t>Operational Oceanography/Obs. Systems Monitoring </a:t>
            </a:r>
          </a:p>
          <a:p>
            <a:pPr marL="457200" indent="-457200">
              <a:buFont typeface="+mj-lt"/>
              <a:buAutoNum type="arabicPeriod"/>
            </a:pPr>
            <a:r>
              <a:rPr lang="en-US" sz="2400" dirty="0" smtClean="0">
                <a:latin typeface="Helvetica" charset="0"/>
                <a:ea typeface="Helvetica" charset="0"/>
                <a:cs typeface="Helvetica" charset="0"/>
              </a:rPr>
              <a:t>Training and Tech. Transfer</a:t>
            </a:r>
          </a:p>
          <a:p>
            <a:pPr marL="457200" indent="-457200">
              <a:buFont typeface="+mj-lt"/>
              <a:buAutoNum type="arabicPeriod"/>
            </a:pPr>
            <a:r>
              <a:rPr lang="en-US" sz="2400" dirty="0" smtClean="0">
                <a:latin typeface="Helvetica" charset="0"/>
                <a:ea typeface="Helvetica" charset="0"/>
                <a:cs typeface="Helvetica" charset="0"/>
              </a:rPr>
              <a:t>Blue Biotechnology</a:t>
            </a:r>
          </a:p>
          <a:p>
            <a:pPr marL="457200" indent="-457200">
              <a:buFont typeface="+mj-lt"/>
              <a:buAutoNum type="arabicPeriod"/>
            </a:pPr>
            <a:r>
              <a:rPr lang="en-US" sz="2400" dirty="0" smtClean="0">
                <a:latin typeface="Helvetica" charset="0"/>
                <a:ea typeface="Helvetica" charset="0"/>
                <a:cs typeface="Helvetica" charset="0"/>
              </a:rPr>
              <a:t>Climate Change &amp; Impacts</a:t>
            </a:r>
          </a:p>
          <a:p>
            <a:endParaRPr lang="en-US" sz="2400" dirty="0" smtClean="0">
              <a:latin typeface="Helvetica" charset="0"/>
              <a:ea typeface="Helvetica" charset="0"/>
              <a:cs typeface="Helvetica" charset="0"/>
            </a:endParaRPr>
          </a:p>
          <a:p>
            <a:endParaRPr lang="en-US" sz="2400" dirty="0" smtClean="0">
              <a:latin typeface="Helvetica" charset="0"/>
              <a:ea typeface="Helvetica" charset="0"/>
              <a:cs typeface="Helvetica" charset="0"/>
            </a:endParaRPr>
          </a:p>
          <a:p>
            <a:endParaRPr lang="en-US" sz="2400" dirty="0">
              <a:latin typeface="Helvetica" charset="0"/>
              <a:ea typeface="Helvetica" charset="0"/>
              <a:cs typeface="Helvetica" charset="0"/>
            </a:endParaRPr>
          </a:p>
        </p:txBody>
      </p:sp>
      <p:sp>
        <p:nvSpPr>
          <p:cNvPr id="5" name="Title 1"/>
          <p:cNvSpPr txBox="1">
            <a:spLocks/>
          </p:cNvSpPr>
          <p:nvPr/>
        </p:nvSpPr>
        <p:spPr>
          <a:xfrm>
            <a:off x="795528" y="395926"/>
            <a:ext cx="7886700"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dirty="0" smtClean="0">
                <a:solidFill>
                  <a:prstClr val="black"/>
                </a:solidFill>
                <a:latin typeface="Arial" panose="020B0604020202020204" pitchFamily="34" charset="0"/>
                <a:ea typeface="Britannic Bold" charset="0"/>
                <a:cs typeface="Arial" panose="020B0604020202020204" pitchFamily="34" charset="0"/>
              </a:rPr>
              <a:t>Top-</a:t>
            </a:r>
            <a:r>
              <a:rPr lang="tr-TR" sz="3600" dirty="0" err="1" smtClean="0">
                <a:solidFill>
                  <a:prstClr val="black"/>
                </a:solidFill>
                <a:latin typeface="Arial" panose="020B0604020202020204" pitchFamily="34" charset="0"/>
                <a:ea typeface="Britannic Bold" charset="0"/>
                <a:cs typeface="Arial" panose="020B0604020202020204" pitchFamily="34" charset="0"/>
              </a:rPr>
              <a:t>ranking</a:t>
            </a:r>
            <a:r>
              <a:rPr lang="tr-TR" sz="3600" dirty="0" smtClean="0">
                <a:solidFill>
                  <a:prstClr val="black"/>
                </a:solidFill>
                <a:latin typeface="Arial" panose="020B0604020202020204" pitchFamily="34" charset="0"/>
                <a:ea typeface="Britannic Bold" charset="0"/>
                <a:cs typeface="Arial" panose="020B0604020202020204" pitchFamily="34" charset="0"/>
              </a:rPr>
              <a:t> </a:t>
            </a:r>
            <a:r>
              <a:rPr lang="tr-TR" sz="3600" dirty="0" err="1" smtClean="0">
                <a:solidFill>
                  <a:prstClr val="black"/>
                </a:solidFill>
                <a:latin typeface="Arial" panose="020B0604020202020204" pitchFamily="34" charset="0"/>
                <a:ea typeface="Britannic Bold" charset="0"/>
                <a:cs typeface="Arial" panose="020B0604020202020204" pitchFamily="34" charset="0"/>
              </a:rPr>
              <a:t>marine</a:t>
            </a:r>
            <a:r>
              <a:rPr lang="tr-TR" sz="3600" dirty="0" smtClean="0">
                <a:solidFill>
                  <a:prstClr val="black"/>
                </a:solidFill>
                <a:latin typeface="Arial" panose="020B0604020202020204" pitchFamily="34" charset="0"/>
                <a:ea typeface="Britannic Bold" charset="0"/>
                <a:cs typeface="Arial" panose="020B0604020202020204" pitchFamily="34" charset="0"/>
              </a:rPr>
              <a:t> </a:t>
            </a:r>
            <a:r>
              <a:rPr lang="tr-TR" sz="3600" dirty="0" err="1">
                <a:solidFill>
                  <a:prstClr val="black"/>
                </a:solidFill>
                <a:latin typeface="Arial" panose="020B0604020202020204" pitchFamily="34" charset="0"/>
                <a:ea typeface="Britannic Bold" charset="0"/>
                <a:cs typeface="Arial" panose="020B0604020202020204" pitchFamily="34" charset="0"/>
              </a:rPr>
              <a:t>research</a:t>
            </a:r>
            <a:r>
              <a:rPr lang="tr-TR" sz="3600" dirty="0">
                <a:solidFill>
                  <a:prstClr val="black"/>
                </a:solidFill>
                <a:latin typeface="Arial" panose="020B0604020202020204" pitchFamily="34" charset="0"/>
                <a:ea typeface="Britannic Bold" charset="0"/>
                <a:cs typeface="Arial" panose="020B0604020202020204" pitchFamily="34" charset="0"/>
              </a:rPr>
              <a:t> </a:t>
            </a:r>
            <a:r>
              <a:rPr lang="tr-TR" sz="3600" dirty="0" err="1" smtClean="0">
                <a:solidFill>
                  <a:prstClr val="black"/>
                </a:solidFill>
                <a:latin typeface="Arial" panose="020B0604020202020204" pitchFamily="34" charset="0"/>
                <a:ea typeface="Britannic Bold" charset="0"/>
                <a:cs typeface="Arial" panose="020B0604020202020204" pitchFamily="34" charset="0"/>
              </a:rPr>
              <a:t>areas</a:t>
            </a:r>
            <a:endParaRPr lang="en-GB" sz="3600" dirty="0">
              <a:solidFill>
                <a:prstClr val="black"/>
              </a:solidFill>
              <a:latin typeface="Arial" panose="020B0604020202020204" pitchFamily="34" charset="0"/>
              <a:ea typeface="Britannic Bold" charset="0"/>
              <a:cs typeface="Arial" panose="020B0604020202020204" pitchFamily="34" charset="0"/>
            </a:endParaRPr>
          </a:p>
        </p:txBody>
      </p:sp>
    </p:spTree>
    <p:extLst>
      <p:ext uri="{BB962C8B-B14F-4D97-AF65-F5344CB8AC3E}">
        <p14:creationId xmlns:p14="http://schemas.microsoft.com/office/powerpoint/2010/main" val="1611412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latin typeface="Arial" panose="020B0604020202020204" pitchFamily="34" charset="0"/>
                <a:ea typeface="Britannic Bold" charset="0"/>
                <a:cs typeface="Arial" panose="020B0604020202020204" pitchFamily="34" charset="0"/>
              </a:rPr>
              <a:t>The</a:t>
            </a:r>
            <a:r>
              <a:rPr lang="tr-TR" sz="2000" b="1" dirty="0">
                <a:latin typeface="Arial" panose="020B0604020202020204" pitchFamily="34" charset="0"/>
                <a:ea typeface="Britannic Bold" charset="0"/>
                <a:cs typeface="Arial" panose="020B0604020202020204" pitchFamily="34" charset="0"/>
              </a:rPr>
              <a:t> </a:t>
            </a:r>
            <a:r>
              <a:rPr lang="tr-TR" sz="2000" b="1" dirty="0" err="1">
                <a:latin typeface="Arial" panose="020B0604020202020204" pitchFamily="34" charset="0"/>
                <a:ea typeface="Britannic Bold" charset="0"/>
                <a:cs typeface="Arial" panose="020B0604020202020204" pitchFamily="34" charset="0"/>
              </a:rPr>
              <a:t>matrix</a:t>
            </a:r>
            <a:r>
              <a:rPr lang="tr-TR" sz="2000" b="1" dirty="0">
                <a:latin typeface="Arial" panose="020B0604020202020204" pitchFamily="34" charset="0"/>
                <a:ea typeface="Britannic Bold" charset="0"/>
                <a:cs typeface="Arial" panose="020B0604020202020204" pitchFamily="34" charset="0"/>
              </a:rPr>
              <a:t> of </a:t>
            </a:r>
            <a:r>
              <a:rPr lang="tr-TR" sz="2000" b="1" dirty="0" err="1">
                <a:latin typeface="Arial" panose="020B0604020202020204" pitchFamily="34" charset="0"/>
                <a:ea typeface="Britannic Bold" charset="0"/>
                <a:cs typeface="Arial" panose="020B0604020202020204" pitchFamily="34" charset="0"/>
              </a:rPr>
              <a:t>marine</a:t>
            </a:r>
            <a:r>
              <a:rPr lang="tr-TR" sz="2000" b="1" dirty="0">
                <a:latin typeface="Arial" panose="020B0604020202020204" pitchFamily="34" charset="0"/>
                <a:ea typeface="Britannic Bold" charset="0"/>
                <a:cs typeface="Arial" panose="020B0604020202020204" pitchFamily="34" charset="0"/>
              </a:rPr>
              <a:t> </a:t>
            </a:r>
            <a:r>
              <a:rPr lang="tr-TR" sz="2000" b="1" dirty="0" err="1">
                <a:latin typeface="Arial" panose="020B0604020202020204" pitchFamily="34" charset="0"/>
                <a:ea typeface="Britannic Bold" charset="0"/>
                <a:cs typeface="Arial" panose="020B0604020202020204" pitchFamily="34" charset="0"/>
              </a:rPr>
              <a:t>research</a:t>
            </a:r>
            <a:r>
              <a:rPr lang="tr-TR" sz="2000" b="1" dirty="0">
                <a:latin typeface="Arial" panose="020B0604020202020204" pitchFamily="34" charset="0"/>
                <a:ea typeface="Britannic Bold" charset="0"/>
                <a:cs typeface="Arial" panose="020B0604020202020204" pitchFamily="34" charset="0"/>
              </a:rPr>
              <a:t> </a:t>
            </a:r>
            <a:r>
              <a:rPr lang="tr-TR" sz="2000" b="1" dirty="0" err="1">
                <a:latin typeface="Arial" panose="020B0604020202020204" pitchFamily="34" charset="0"/>
                <a:ea typeface="Britannic Bold" charset="0"/>
                <a:cs typeface="Arial" panose="020B0604020202020204" pitchFamily="34" charset="0"/>
              </a:rPr>
              <a:t>projects</a:t>
            </a:r>
            <a:endParaRPr lang="en-GB" sz="2000" b="1" dirty="0">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795528" y="984351"/>
            <a:ext cx="4729509"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400" b="1" dirty="0" smtClean="0"/>
              <a:t>Total Projects of Black Sea (BS Countries + EU)  - 367</a:t>
            </a:r>
            <a:r>
              <a:rPr lang="tr-TR" b="1" dirty="0" smtClean="0"/>
              <a:t> Projects</a:t>
            </a:r>
            <a:endParaRPr lang="en-US" dirty="0"/>
          </a:p>
        </p:txBody>
      </p:sp>
      <p:graphicFrame>
        <p:nvGraphicFramePr>
          <p:cNvPr id="5" name="Chart 4"/>
          <p:cNvGraphicFramePr>
            <a:graphicFrameLocks/>
          </p:cNvGraphicFramePr>
          <p:nvPr>
            <p:extLst/>
          </p:nvPr>
        </p:nvGraphicFramePr>
        <p:xfrm>
          <a:off x="795528" y="1558859"/>
          <a:ext cx="7886700" cy="48804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19680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latin typeface="Arial" panose="020B0604020202020204" pitchFamily="34" charset="0"/>
                <a:ea typeface="Britannic Bold" charset="0"/>
                <a:cs typeface="Arial" panose="020B0604020202020204" pitchFamily="34" charset="0"/>
              </a:rPr>
              <a:t>The</a:t>
            </a:r>
            <a:r>
              <a:rPr lang="tr-TR" sz="2000" b="1" dirty="0">
                <a:latin typeface="Arial" panose="020B0604020202020204" pitchFamily="34" charset="0"/>
                <a:ea typeface="Britannic Bold" charset="0"/>
                <a:cs typeface="Arial" panose="020B0604020202020204" pitchFamily="34" charset="0"/>
              </a:rPr>
              <a:t> </a:t>
            </a:r>
            <a:r>
              <a:rPr lang="tr-TR" sz="2000" b="1" dirty="0" err="1">
                <a:latin typeface="Arial" panose="020B0604020202020204" pitchFamily="34" charset="0"/>
                <a:ea typeface="Britannic Bold" charset="0"/>
                <a:cs typeface="Arial" panose="020B0604020202020204" pitchFamily="34" charset="0"/>
              </a:rPr>
              <a:t>matrix</a:t>
            </a:r>
            <a:r>
              <a:rPr lang="tr-TR" sz="2000" b="1" dirty="0">
                <a:latin typeface="Arial" panose="020B0604020202020204" pitchFamily="34" charset="0"/>
                <a:ea typeface="Britannic Bold" charset="0"/>
                <a:cs typeface="Arial" panose="020B0604020202020204" pitchFamily="34" charset="0"/>
              </a:rPr>
              <a:t> of </a:t>
            </a:r>
            <a:r>
              <a:rPr lang="tr-TR" sz="2000" b="1" dirty="0" err="1">
                <a:latin typeface="Arial" panose="020B0604020202020204" pitchFamily="34" charset="0"/>
                <a:ea typeface="Britannic Bold" charset="0"/>
                <a:cs typeface="Arial" panose="020B0604020202020204" pitchFamily="34" charset="0"/>
              </a:rPr>
              <a:t>marine</a:t>
            </a:r>
            <a:r>
              <a:rPr lang="tr-TR" sz="2000" b="1" dirty="0">
                <a:latin typeface="Arial" panose="020B0604020202020204" pitchFamily="34" charset="0"/>
                <a:ea typeface="Britannic Bold" charset="0"/>
                <a:cs typeface="Arial" panose="020B0604020202020204" pitchFamily="34" charset="0"/>
              </a:rPr>
              <a:t> </a:t>
            </a:r>
            <a:r>
              <a:rPr lang="tr-TR" sz="2000" b="1" dirty="0" err="1">
                <a:latin typeface="Arial" panose="020B0604020202020204" pitchFamily="34" charset="0"/>
                <a:ea typeface="Britannic Bold" charset="0"/>
                <a:cs typeface="Arial" panose="020B0604020202020204" pitchFamily="34" charset="0"/>
              </a:rPr>
              <a:t>research</a:t>
            </a:r>
            <a:r>
              <a:rPr lang="tr-TR" sz="2000" b="1" dirty="0">
                <a:latin typeface="Arial" panose="020B0604020202020204" pitchFamily="34" charset="0"/>
                <a:ea typeface="Britannic Bold" charset="0"/>
                <a:cs typeface="Arial" panose="020B0604020202020204" pitchFamily="34" charset="0"/>
              </a:rPr>
              <a:t> </a:t>
            </a:r>
            <a:r>
              <a:rPr lang="tr-TR" sz="2000" b="1" dirty="0" err="1">
                <a:latin typeface="Arial" panose="020B0604020202020204" pitchFamily="34" charset="0"/>
                <a:ea typeface="Britannic Bold" charset="0"/>
                <a:cs typeface="Arial" panose="020B0604020202020204" pitchFamily="34" charset="0"/>
              </a:rPr>
              <a:t>projects</a:t>
            </a:r>
            <a:endParaRPr lang="en-GB" sz="2000" b="1" dirty="0">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795528" y="984351"/>
            <a:ext cx="4729509"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400" b="1" dirty="0" smtClean="0"/>
              <a:t>Total Projects of Black Sea (BS Countries + EU)  - 367</a:t>
            </a:r>
            <a:r>
              <a:rPr lang="tr-TR" b="1" dirty="0" smtClean="0"/>
              <a:t> Projects</a:t>
            </a:r>
            <a:endParaRPr lang="en-US" dirty="0"/>
          </a:p>
        </p:txBody>
      </p:sp>
      <p:graphicFrame>
        <p:nvGraphicFramePr>
          <p:cNvPr id="7" name="Chart 6"/>
          <p:cNvGraphicFramePr>
            <a:graphicFrameLocks/>
          </p:cNvGraphicFramePr>
          <p:nvPr>
            <p:extLst/>
          </p:nvPr>
        </p:nvGraphicFramePr>
        <p:xfrm>
          <a:off x="795528" y="1522283"/>
          <a:ext cx="7886700" cy="4880422"/>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p:cNvSpPr/>
          <p:nvPr/>
        </p:nvSpPr>
        <p:spPr>
          <a:xfrm>
            <a:off x="702075" y="1998104"/>
            <a:ext cx="8073605" cy="72720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Tree>
    <p:extLst>
      <p:ext uri="{BB962C8B-B14F-4D97-AF65-F5344CB8AC3E}">
        <p14:creationId xmlns:p14="http://schemas.microsoft.com/office/powerpoint/2010/main" val="182787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a:latin typeface="Arial" panose="020B0604020202020204" pitchFamily="34" charset="0"/>
                <a:cs typeface="Arial" panose="020B0604020202020204" pitchFamily="34" charset="0"/>
              </a:rPr>
              <a:t>Matrix A. Analysing gaps and research &amp; innovation opportunities providing the necessary justification/drivers</a:t>
            </a:r>
            <a:endParaRPr lang="en-US"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825625"/>
            <a:ext cx="7886700" cy="3116765"/>
          </a:xfrm>
        </p:spPr>
        <p:txBody>
          <a:bodyPr>
            <a:normAutofit lnSpcReduction="10000"/>
          </a:bodyPr>
          <a:lstStyle/>
          <a:p>
            <a:r>
              <a:rPr lang="en-US" dirty="0">
                <a:latin typeface="Arial" panose="020B0604020202020204" pitchFamily="34" charset="0"/>
                <a:cs typeface="Arial" panose="020B0604020202020204" pitchFamily="34" charset="0"/>
              </a:rPr>
              <a:t>First summary of major trends</a:t>
            </a:r>
          </a:p>
          <a:p>
            <a:r>
              <a:rPr lang="en-US" dirty="0">
                <a:latin typeface="Arial" panose="020B0604020202020204" pitchFamily="34" charset="0"/>
                <a:cs typeface="Arial" panose="020B0604020202020204" pitchFamily="34" charset="0"/>
              </a:rPr>
              <a:t>H</a:t>
            </a:r>
            <a:r>
              <a:rPr lang="en-US" dirty="0" smtClean="0">
                <a:latin typeface="Arial" panose="020B0604020202020204" pitchFamily="34" charset="0"/>
                <a:cs typeface="Arial" panose="020B0604020202020204" pitchFamily="34" charset="0"/>
              </a:rPr>
              <a:t>igh-ranking areas based on keywords: </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What are the still existing gaps in seemingly well-studied areas?</a:t>
            </a:r>
          </a:p>
          <a:p>
            <a:r>
              <a:rPr lang="en-US" dirty="0">
                <a:latin typeface="Arial" panose="020B0604020202020204" pitchFamily="34" charset="0"/>
                <a:cs typeface="Arial" panose="020B0604020202020204" pitchFamily="34" charset="0"/>
              </a:rPr>
              <a:t>Less studied, low ranking </a:t>
            </a:r>
            <a:r>
              <a:rPr lang="en-US" dirty="0" smtClean="0">
                <a:latin typeface="Arial" panose="020B0604020202020204" pitchFamily="34" charset="0"/>
                <a:cs typeface="Arial" panose="020B0604020202020204" pitchFamily="34" charset="0"/>
              </a:rPr>
              <a:t>areas: </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What are the major opportunities? </a:t>
            </a:r>
            <a:r>
              <a:rPr lang="en-US" dirty="0" smtClean="0">
                <a:latin typeface="Arial" panose="020B0604020202020204" pitchFamily="34" charset="0"/>
                <a:cs typeface="Arial" panose="020B0604020202020204" pitchFamily="34" charset="0"/>
              </a:rPr>
              <a:t>What is missing? </a:t>
            </a:r>
            <a:endParaRPr lang="en-US" dirty="0">
              <a:latin typeface="Arial" panose="020B0604020202020204" pitchFamily="34" charset="0"/>
              <a:cs typeface="Arial" panose="020B0604020202020204" pitchFamily="34" charset="0"/>
            </a:endParaRPr>
          </a:p>
        </p:txBody>
      </p:sp>
      <p:sp>
        <p:nvSpPr>
          <p:cNvPr id="4" name="Rectangle 9"/>
          <p:cNvSpPr/>
          <p:nvPr/>
        </p:nvSpPr>
        <p:spPr>
          <a:xfrm>
            <a:off x="813816" y="4942390"/>
            <a:ext cx="7136719" cy="833039"/>
          </a:xfrm>
          <a:prstGeom prst="rect">
            <a:avLst/>
          </a:prstGeom>
        </p:spPr>
        <p:txBody>
          <a:bodyPr vert="horz" lIns="91440" tIns="45720" rIns="91440" bIns="45720" rtlCol="0" anchor="ctr">
            <a:normAutofit/>
          </a:bodyPr>
          <a:lstStyle/>
          <a:p>
            <a:pPr algn="ctr" defTabSz="914400">
              <a:lnSpc>
                <a:spcPct val="90000"/>
              </a:lnSpc>
              <a:spcBef>
                <a:spcPct val="0"/>
              </a:spcBef>
            </a:pPr>
            <a:r>
              <a:rPr lang="en-GB" sz="1600" dirty="0">
                <a:latin typeface="Arial" panose="020B0604020202020204" pitchFamily="34" charset="0"/>
                <a:ea typeface="Britannic Bold" charset="0"/>
                <a:cs typeface="Arial" panose="020B0604020202020204" pitchFamily="34" charset="0"/>
              </a:rPr>
              <a:t>Matrix A. Analysing gaps and research &amp; innovation opportunities providing the necessary justification/drivers for </a:t>
            </a:r>
            <a:r>
              <a:rPr lang="tr-TR" sz="1600" dirty="0">
                <a:latin typeface="Arial" panose="020B0604020202020204" pitchFamily="34" charset="0"/>
                <a:ea typeface="Britannic Bold" charset="0"/>
                <a:cs typeface="Arial" panose="020B0604020202020204" pitchFamily="34" charset="0"/>
              </a:rPr>
              <a:t>MAIN R&amp;I AREAS </a:t>
            </a:r>
            <a:endParaRPr lang="tr-TR" sz="1600" b="1" dirty="0">
              <a:latin typeface="Arial" panose="020B0604020202020204" pitchFamily="34" charset="0"/>
              <a:ea typeface="Britannic Bold" charset="0"/>
              <a:cs typeface="Arial" panose="020B0604020202020204" pitchFamily="34" charset="0"/>
            </a:endParaRPr>
          </a:p>
          <a:p>
            <a:pPr algn="ctr" defTabSz="914400">
              <a:lnSpc>
                <a:spcPct val="90000"/>
              </a:lnSpc>
              <a:spcBef>
                <a:spcPct val="0"/>
              </a:spcBef>
            </a:pPr>
            <a:endParaRPr lang="en-GB" sz="1600" b="1" dirty="0">
              <a:latin typeface="Arial" panose="020B0604020202020204" pitchFamily="34" charset="0"/>
              <a:ea typeface="Britannic Bold" charset="0"/>
              <a:cs typeface="Arial" panose="020B0604020202020204" pitchFamily="34" charset="0"/>
            </a:endParaRPr>
          </a:p>
        </p:txBody>
      </p:sp>
      <p:graphicFrame>
        <p:nvGraphicFramePr>
          <p:cNvPr id="6" name="Tablo 5"/>
          <p:cNvGraphicFramePr>
            <a:graphicFrameLocks noGrp="1"/>
          </p:cNvGraphicFramePr>
          <p:nvPr>
            <p:extLst/>
          </p:nvPr>
        </p:nvGraphicFramePr>
        <p:xfrm>
          <a:off x="1000008" y="5572430"/>
          <a:ext cx="6950527" cy="962729"/>
        </p:xfrm>
        <a:graphic>
          <a:graphicData uri="http://schemas.openxmlformats.org/drawingml/2006/table">
            <a:tbl>
              <a:tblPr>
                <a:tableStyleId>{5C22544A-7EE6-4342-B048-85BDC9FD1C3A}</a:tableStyleId>
              </a:tblPr>
              <a:tblGrid>
                <a:gridCol w="1647348">
                  <a:extLst>
                    <a:ext uri="{9D8B030D-6E8A-4147-A177-3AD203B41FA5}">
                      <a16:colId xmlns:a16="http://schemas.microsoft.com/office/drawing/2014/main" xmlns="" val="20000"/>
                    </a:ext>
                  </a:extLst>
                </a:gridCol>
                <a:gridCol w="1647348">
                  <a:extLst>
                    <a:ext uri="{9D8B030D-6E8A-4147-A177-3AD203B41FA5}">
                      <a16:colId xmlns:a16="http://schemas.microsoft.com/office/drawing/2014/main" xmlns="" val="20001"/>
                    </a:ext>
                  </a:extLst>
                </a:gridCol>
                <a:gridCol w="1820939">
                  <a:extLst>
                    <a:ext uri="{9D8B030D-6E8A-4147-A177-3AD203B41FA5}">
                      <a16:colId xmlns:a16="http://schemas.microsoft.com/office/drawing/2014/main" xmlns="" val="20002"/>
                    </a:ext>
                  </a:extLst>
                </a:gridCol>
                <a:gridCol w="1834892">
                  <a:extLst>
                    <a:ext uri="{9D8B030D-6E8A-4147-A177-3AD203B41FA5}">
                      <a16:colId xmlns:a16="http://schemas.microsoft.com/office/drawing/2014/main" xmlns="" val="20003"/>
                    </a:ext>
                  </a:extLst>
                </a:gridCol>
              </a:tblGrid>
              <a:tr h="962729">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tr-TR" sz="1200" u="none" strike="noStrike" dirty="0">
                          <a:solidFill>
                            <a:srgbClr val="003679"/>
                          </a:solidFill>
                          <a:effectLst/>
                          <a:latin typeface="Britannic Bold" charset="0"/>
                          <a:ea typeface="Britannic Bold" charset="0"/>
                          <a:cs typeface="Britannic Bold" charset="0"/>
                        </a:rPr>
                        <a:t>IDENTIFIED GAPS</a:t>
                      </a:r>
                      <a:endParaRPr lang="tr-TR" sz="1200" b="1" i="0" u="none" strike="noStrike" dirty="0">
                        <a:solidFill>
                          <a:srgbClr val="003679"/>
                        </a:solidFill>
                        <a:effectLst/>
                        <a:latin typeface="Britannic Bold" charset="0"/>
                        <a:ea typeface="Britannic Bold" charset="0"/>
                        <a:cs typeface="Britannic Bold" charset="0"/>
                      </a:endParaRPr>
                    </a:p>
                  </a:txBody>
                  <a:tcPr marL="0" marR="0" marT="0" marB="0" anchor="ctr">
                    <a:solidFill>
                      <a:srgbClr val="B2C1DC"/>
                    </a:solidFill>
                  </a:tcPr>
                </a:tc>
                <a:tc>
                  <a:txBody>
                    <a:bodyPr/>
                    <a:lstStyle/>
                    <a:p>
                      <a:pPr marL="0" algn="ctr" defTabSz="914400" rtl="0" eaLnBrk="1" fontAlgn="t" latinLnBrk="0" hangingPunct="1"/>
                      <a:r>
                        <a:rPr lang="tr-TR" sz="1200" u="none" strike="noStrike" kern="1200" dirty="0">
                          <a:solidFill>
                            <a:srgbClr val="003679"/>
                          </a:solidFill>
                          <a:effectLst/>
                          <a:latin typeface="Britannic Bold" charset="0"/>
                          <a:ea typeface="Britannic Bold" charset="0"/>
                          <a:cs typeface="Britannic Bold" charset="0"/>
                        </a:rPr>
                        <a:t>JUSTIFICATION</a:t>
                      </a:r>
                    </a:p>
                  </a:txBody>
                  <a:tcPr marL="0" marR="0" marT="0" marB="0" anchor="ctr">
                    <a:solidFill>
                      <a:srgbClr val="B2C1DC"/>
                    </a:solidFill>
                  </a:tcPr>
                </a:tc>
                <a:tc>
                  <a:txBody>
                    <a:bodyPr/>
                    <a:lstStyle/>
                    <a:p>
                      <a:pPr marL="0" algn="ctr" defTabSz="914400" rtl="0" eaLnBrk="1" fontAlgn="t" latinLnBrk="0" hangingPunct="1"/>
                      <a:r>
                        <a:rPr lang="tr-TR" sz="1200" u="none" strike="noStrike" kern="1200" dirty="0">
                          <a:solidFill>
                            <a:srgbClr val="003679"/>
                          </a:solidFill>
                          <a:effectLst/>
                          <a:latin typeface="Britannic Bold" charset="0"/>
                          <a:ea typeface="Britannic Bold" charset="0"/>
                          <a:cs typeface="Britannic Bold" charset="0"/>
                        </a:rPr>
                        <a:t>R&amp;I NEEDS/OPPORTUNITIES</a:t>
                      </a:r>
                    </a:p>
                  </a:txBody>
                  <a:tcPr marL="0" marR="0" marT="0" marB="0" anchor="ctr">
                    <a:solidFill>
                      <a:srgbClr val="B2C1DC"/>
                    </a:solidFill>
                  </a:tcPr>
                </a:tc>
                <a:tc>
                  <a:txBody>
                    <a:bodyPr/>
                    <a:lstStyle/>
                    <a:p>
                      <a:pPr marL="0" algn="ctr" defTabSz="914400" rtl="0" eaLnBrk="1" fontAlgn="t" latinLnBrk="0" hangingPunct="1"/>
                      <a:r>
                        <a:rPr lang="tr-TR" sz="1200" u="none" strike="noStrike" kern="1200" dirty="0">
                          <a:solidFill>
                            <a:srgbClr val="003679"/>
                          </a:solidFill>
                          <a:effectLst/>
                          <a:latin typeface="Britannic Bold" charset="0"/>
                          <a:ea typeface="Britannic Bold" charset="0"/>
                          <a:cs typeface="Britannic Bold" charset="0"/>
                        </a:rPr>
                        <a:t>JUSTIFICATION</a:t>
                      </a:r>
                    </a:p>
                  </a:txBody>
                  <a:tcPr marL="0" marR="0" marT="0" marB="0" anchor="ctr">
                    <a:solidFill>
                      <a:srgbClr val="B2C1DC"/>
                    </a:solidFill>
                  </a:tcPr>
                </a:tc>
                <a:extLst>
                  <a:ext uri="{0D108BD9-81ED-4DB2-BD59-A6C34878D82A}">
                    <a16:rowId xmlns:a16="http://schemas.microsoft.com/office/drawing/2014/main" xmlns="" val="10000"/>
                  </a:ext>
                </a:extLst>
              </a:tr>
            </a:tbl>
          </a:graphicData>
        </a:graphic>
      </p:graphicFrame>
      <p:sp>
        <p:nvSpPr>
          <p:cNvPr id="7" name="Oval 6"/>
          <p:cNvSpPr/>
          <p:nvPr/>
        </p:nvSpPr>
        <p:spPr>
          <a:xfrm>
            <a:off x="628650" y="5486694"/>
            <a:ext cx="2346489" cy="1134200"/>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
        <p:nvSpPr>
          <p:cNvPr id="8" name="Oval 7"/>
          <p:cNvSpPr/>
          <p:nvPr/>
        </p:nvSpPr>
        <p:spPr>
          <a:xfrm>
            <a:off x="4056685" y="5486694"/>
            <a:ext cx="2346489" cy="1134200"/>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p>
        </p:txBody>
      </p:sp>
    </p:spTree>
    <p:extLst>
      <p:ext uri="{BB962C8B-B14F-4D97-AF65-F5344CB8AC3E}">
        <p14:creationId xmlns:p14="http://schemas.microsoft.com/office/powerpoint/2010/main" val="45489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solidFill>
                  <a:prstClr val="black"/>
                </a:solidFill>
                <a:latin typeface="Arial" panose="020B0604020202020204" pitchFamily="34" charset="0"/>
                <a:ea typeface="Britannic Bold" charset="0"/>
                <a:cs typeface="Arial" panose="020B0604020202020204" pitchFamily="34" charset="0"/>
              </a:rPr>
              <a:t>Matrix A. Analysing gaps and research &amp; innovation opportunities</a:t>
            </a:r>
          </a:p>
        </p:txBody>
      </p:sp>
      <p:graphicFrame>
        <p:nvGraphicFramePr>
          <p:cNvPr id="5" name="Chart 4"/>
          <p:cNvGraphicFramePr>
            <a:graphicFrameLocks/>
          </p:cNvGraphicFramePr>
          <p:nvPr>
            <p:extLst/>
          </p:nvPr>
        </p:nvGraphicFramePr>
        <p:xfrm>
          <a:off x="526170" y="1210614"/>
          <a:ext cx="8049295" cy="5280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158945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solidFill>
                  <a:prstClr val="black"/>
                </a:solidFill>
                <a:latin typeface="Arial" panose="020B0604020202020204" pitchFamily="34" charset="0"/>
                <a:ea typeface="Britannic Bold" charset="0"/>
                <a:cs typeface="Arial" panose="020B0604020202020204" pitchFamily="34" charset="0"/>
              </a:rPr>
              <a:t>Matrix A. Analysing gaps and research &amp; innovation opportunities</a:t>
            </a:r>
          </a:p>
        </p:txBody>
      </p:sp>
      <p:graphicFrame>
        <p:nvGraphicFramePr>
          <p:cNvPr id="6" name="Chart 5"/>
          <p:cNvGraphicFramePr>
            <a:graphicFrameLocks/>
          </p:cNvGraphicFramePr>
          <p:nvPr>
            <p:extLst/>
          </p:nvPr>
        </p:nvGraphicFramePr>
        <p:xfrm>
          <a:off x="447035" y="1352282"/>
          <a:ext cx="8207567" cy="5280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651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tr-TR" sz="2000" b="1" dirty="0" smtClean="0">
                <a:latin typeface="Arial" panose="020B0604020202020204" pitchFamily="34" charset="0"/>
                <a:ea typeface="Britannic Bold" charset="0"/>
                <a:cs typeface="Arial" panose="020B0604020202020204" pitchFamily="34" charset="0"/>
              </a:rPr>
              <a:t>Comparison between Projects and Matrix A</a:t>
            </a:r>
            <a:endParaRPr lang="en-GB" sz="2000" b="1" dirty="0">
              <a:latin typeface="Arial" panose="020B0604020202020204" pitchFamily="34" charset="0"/>
              <a:ea typeface="Britannic Bold" charset="0"/>
              <a:cs typeface="Arial" panose="020B0604020202020204" pitchFamily="34" charset="0"/>
            </a:endParaRPr>
          </a:p>
        </p:txBody>
      </p:sp>
      <p:graphicFrame>
        <p:nvGraphicFramePr>
          <p:cNvPr id="5" name="Chart 4"/>
          <p:cNvGraphicFramePr>
            <a:graphicFrameLocks/>
          </p:cNvGraphicFramePr>
          <p:nvPr>
            <p:extLst/>
          </p:nvPr>
        </p:nvGraphicFramePr>
        <p:xfrm>
          <a:off x="292488" y="1661375"/>
          <a:ext cx="5065123" cy="48166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nvPr>
        </p:nvGraphicFramePr>
        <p:xfrm>
          <a:off x="5357610" y="1661375"/>
          <a:ext cx="3554569" cy="48166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157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pic>
        <p:nvPicPr>
          <p:cNvPr id="2" name="Picture 1"/>
          <p:cNvPicPr>
            <a:picLocks noChangeAspect="1"/>
          </p:cNvPicPr>
          <p:nvPr/>
        </p:nvPicPr>
        <p:blipFill>
          <a:blip r:embed="rId2"/>
          <a:stretch>
            <a:fillRect/>
          </a:stretch>
        </p:blipFill>
        <p:spPr>
          <a:xfrm>
            <a:off x="973797" y="1117600"/>
            <a:ext cx="7154041" cy="5348544"/>
          </a:xfrm>
          <a:prstGeom prst="rect">
            <a:avLst/>
          </a:prstGeom>
        </p:spPr>
      </p:pic>
    </p:spTree>
    <p:extLst>
      <p:ext uri="{BB962C8B-B14F-4D97-AF65-F5344CB8AC3E}">
        <p14:creationId xmlns:p14="http://schemas.microsoft.com/office/powerpoint/2010/main" val="1989209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4452205"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1. </a:t>
            </a:r>
            <a:r>
              <a:rPr lang="tr-TR" sz="1600" b="1" dirty="0" err="1" smtClean="0">
                <a:solidFill>
                  <a:srgbClr val="C00000"/>
                </a:solidFill>
                <a:latin typeface="Arial" panose="020B0604020202020204" pitchFamily="34" charset="0"/>
                <a:ea typeface="Britannic Bold" charset="0"/>
                <a:cs typeface="Arial" panose="020B0604020202020204" pitchFamily="34" charset="0"/>
              </a:rPr>
              <a:t>Biodiversity</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2379218"/>
              </p:ext>
            </p:extLst>
          </p:nvPr>
        </p:nvGraphicFramePr>
        <p:xfrm>
          <a:off x="863600" y="1397000"/>
          <a:ext cx="7315200" cy="347980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indent="-285750">
                        <a:buFont typeface="Arial" charset="0"/>
                        <a:buChar char="•"/>
                      </a:pPr>
                      <a:r>
                        <a:rPr lang="en-US" dirty="0" smtClean="0"/>
                        <a:t>Shelf</a:t>
                      </a:r>
                      <a:r>
                        <a:rPr lang="en-US" baseline="0" dirty="0" smtClean="0"/>
                        <a:t> and deep biodiversity poorly known</a:t>
                      </a:r>
                    </a:p>
                    <a:p>
                      <a:pPr marL="285750" indent="-285750">
                        <a:buFont typeface="Arial" charset="0"/>
                        <a:buChar char="•"/>
                      </a:pPr>
                      <a:r>
                        <a:rPr lang="en-US" baseline="0" dirty="0" smtClean="0"/>
                        <a:t>Biodiversity </a:t>
                      </a:r>
                      <a:r>
                        <a:rPr lang="mr-IN" baseline="0" dirty="0" smtClean="0"/>
                        <a:t>–</a:t>
                      </a:r>
                      <a:r>
                        <a:rPr lang="en-US" baseline="0" dirty="0" smtClean="0"/>
                        <a:t> ecosystem functioning (BEF) knowledge gaps</a:t>
                      </a:r>
                    </a:p>
                    <a:p>
                      <a:pPr marL="285750" indent="-285750">
                        <a:buFont typeface="Arial" charset="0"/>
                        <a:buChar char="•"/>
                      </a:pPr>
                      <a:r>
                        <a:rPr lang="en-US" baseline="0" dirty="0" smtClean="0"/>
                        <a:t>Forecasting capability of biodiversity</a:t>
                      </a:r>
                    </a:p>
                    <a:p>
                      <a:pPr marL="285750" indent="-285750">
                        <a:buFont typeface="Arial" charset="0"/>
                        <a:buChar char="•"/>
                      </a:pPr>
                      <a:r>
                        <a:rPr lang="en-US" baseline="0" dirty="0" smtClean="0"/>
                        <a:t>Long-term dynamics</a:t>
                      </a:r>
                    </a:p>
                    <a:p>
                      <a:pPr marL="285750" indent="-285750">
                        <a:buFont typeface="Arial" charset="0"/>
                        <a:buChar char="•"/>
                      </a:pPr>
                      <a:r>
                        <a:rPr lang="en-US" baseline="0" dirty="0" smtClean="0"/>
                        <a:t>Microbial diversity almost unknown</a:t>
                      </a:r>
                    </a:p>
                    <a:p>
                      <a:pPr marL="285750" indent="-285750">
                        <a:buFont typeface="Arial" charset="0"/>
                        <a:buChar char="•"/>
                      </a:pPr>
                      <a:r>
                        <a:rPr lang="en-US" baseline="0" dirty="0" smtClean="0"/>
                        <a:t>Insufficient use of modern methods</a:t>
                      </a:r>
                      <a:endParaRPr lang="en-US" dirty="0"/>
                    </a:p>
                  </a:txBody>
                  <a:tcPr/>
                </a:tc>
                <a:tc>
                  <a:txBody>
                    <a:bodyPr/>
                    <a:lstStyle/>
                    <a:p>
                      <a:pPr marL="285750" indent="-285750">
                        <a:buFont typeface="Arial" charset="0"/>
                        <a:buChar char="•"/>
                      </a:pPr>
                      <a:r>
                        <a:rPr lang="en-US" dirty="0" smtClean="0"/>
                        <a:t>Operational/high frequency monitoring</a:t>
                      </a:r>
                      <a:r>
                        <a:rPr lang="en-US" baseline="0" dirty="0" smtClean="0"/>
                        <a:t> approaches</a:t>
                      </a:r>
                    </a:p>
                    <a:p>
                      <a:pPr marL="285750" indent="-285750">
                        <a:buFont typeface="Arial" charset="0"/>
                        <a:buChar char="•"/>
                      </a:pPr>
                      <a:r>
                        <a:rPr lang="en-US" baseline="0" dirty="0" smtClean="0"/>
                        <a:t>Genomics: </a:t>
                      </a:r>
                      <a:r>
                        <a:rPr lang="en-US" baseline="0" dirty="0" err="1" smtClean="0"/>
                        <a:t>eDNA</a:t>
                      </a:r>
                      <a:r>
                        <a:rPr lang="en-US" baseline="0" dirty="0" smtClean="0"/>
                        <a:t>, NGS, barcoding</a:t>
                      </a:r>
                    </a:p>
                    <a:p>
                      <a:pPr marL="285750" indent="-285750">
                        <a:buFont typeface="Arial" charset="0"/>
                        <a:buChar char="•"/>
                      </a:pPr>
                      <a:r>
                        <a:rPr lang="en-US" baseline="0" dirty="0" smtClean="0"/>
                        <a:t>Remote sensing</a:t>
                      </a:r>
                    </a:p>
                    <a:p>
                      <a:pPr marL="285750" indent="-285750">
                        <a:buFont typeface="Arial" charset="0"/>
                        <a:buChar char="•"/>
                      </a:pPr>
                      <a:r>
                        <a:rPr lang="en-US" baseline="0" dirty="0" smtClean="0"/>
                        <a:t>National </a:t>
                      </a:r>
                      <a:r>
                        <a:rPr lang="en-US" baseline="0" dirty="0" err="1" smtClean="0"/>
                        <a:t>programmes</a:t>
                      </a:r>
                      <a:r>
                        <a:rPr lang="en-US" baseline="0" dirty="0" smtClean="0"/>
                        <a:t> for long term monitoring</a:t>
                      </a:r>
                    </a:p>
                    <a:p>
                      <a:endParaRPr lang="en-US" baseline="0" dirty="0" smtClean="0"/>
                    </a:p>
                    <a:p>
                      <a:endParaRPr lang="en-US" dirty="0"/>
                    </a:p>
                  </a:txBody>
                  <a:tcPr/>
                </a:tc>
              </a:tr>
            </a:tbl>
          </a:graphicData>
        </a:graphic>
      </p:graphicFrame>
    </p:spTree>
    <p:extLst>
      <p:ext uri="{BB962C8B-B14F-4D97-AF65-F5344CB8AC3E}">
        <p14:creationId xmlns:p14="http://schemas.microsoft.com/office/powerpoint/2010/main" val="1247748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uvarlatılmış Dikdörtgen 14"/>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2" name="Title 1"/>
          <p:cNvSpPr>
            <a:spLocks noGrp="1"/>
          </p:cNvSpPr>
          <p:nvPr>
            <p:ph type="title"/>
          </p:nvPr>
        </p:nvSpPr>
        <p:spPr>
          <a:xfrm>
            <a:off x="628650" y="458193"/>
            <a:ext cx="7886700" cy="541150"/>
          </a:xfrm>
        </p:spPr>
        <p:txBody>
          <a:bodyPr>
            <a:normAutofit/>
          </a:bodyPr>
          <a:lstStyle/>
          <a:p>
            <a:r>
              <a:rPr lang="tr-TR" sz="3200" b="1" dirty="0">
                <a:latin typeface="Arial" panose="020B0604020202020204" pitchFamily="34" charset="0"/>
                <a:ea typeface="Britannic Bold" charset="0"/>
                <a:cs typeface="Arial" panose="020B0604020202020204" pitchFamily="34" charset="0"/>
              </a:rPr>
              <a:t>The matrix of </a:t>
            </a:r>
            <a:r>
              <a:rPr lang="tr-TR" sz="3200" b="1" dirty="0" err="1">
                <a:latin typeface="Arial" panose="020B0604020202020204" pitchFamily="34" charset="0"/>
                <a:ea typeface="Britannic Bold" charset="0"/>
                <a:cs typeface="Arial" panose="020B0604020202020204" pitchFamily="34" charset="0"/>
              </a:rPr>
              <a:t>marine</a:t>
            </a:r>
            <a:r>
              <a:rPr lang="tr-TR" sz="3200" b="1" dirty="0">
                <a:latin typeface="Arial" panose="020B0604020202020204" pitchFamily="34" charset="0"/>
                <a:ea typeface="Britannic Bold" charset="0"/>
                <a:cs typeface="Arial" panose="020B0604020202020204" pitchFamily="34" charset="0"/>
              </a:rPr>
              <a:t> </a:t>
            </a:r>
            <a:r>
              <a:rPr lang="tr-TR" sz="3200" b="1" dirty="0" err="1">
                <a:latin typeface="Arial" panose="020B0604020202020204" pitchFamily="34" charset="0"/>
                <a:ea typeface="Britannic Bold" charset="0"/>
                <a:cs typeface="Arial" panose="020B0604020202020204" pitchFamily="34" charset="0"/>
              </a:rPr>
              <a:t>research</a:t>
            </a:r>
            <a:r>
              <a:rPr lang="tr-TR" sz="3200" b="1" dirty="0">
                <a:latin typeface="Arial" panose="020B0604020202020204" pitchFamily="34" charset="0"/>
                <a:ea typeface="Britannic Bold" charset="0"/>
                <a:cs typeface="Arial" panose="020B0604020202020204" pitchFamily="34" charset="0"/>
              </a:rPr>
              <a:t> </a:t>
            </a:r>
            <a:r>
              <a:rPr lang="tr-TR" sz="3200" b="1" dirty="0" err="1">
                <a:latin typeface="Arial" panose="020B0604020202020204" pitchFamily="34" charset="0"/>
                <a:ea typeface="Britannic Bold" charset="0"/>
                <a:cs typeface="Arial" panose="020B0604020202020204" pitchFamily="34" charset="0"/>
              </a:rPr>
              <a:t>projects</a:t>
            </a:r>
            <a:endParaRPr lang="en-GB" sz="3200" b="1" dirty="0">
              <a:latin typeface="Arial" panose="020B0604020202020204" pitchFamily="34" charset="0"/>
              <a:ea typeface="Britannic Bold" charset="0"/>
              <a:cs typeface="Arial" panose="020B0604020202020204" pitchFamily="34" charset="0"/>
            </a:endParaRPr>
          </a:p>
        </p:txBody>
      </p:sp>
      <p:sp>
        <p:nvSpPr>
          <p:cNvPr id="4" name="Rectangle 3"/>
          <p:cNvSpPr/>
          <p:nvPr/>
        </p:nvSpPr>
        <p:spPr>
          <a:xfrm>
            <a:off x="628650" y="1307498"/>
            <a:ext cx="5397965" cy="400110"/>
          </a:xfrm>
          <a:prstGeom prst="rect">
            <a:avLst/>
          </a:prstGeom>
        </p:spPr>
        <p:txBody>
          <a:bodyPr wrap="square">
            <a:spAutoFit/>
          </a:bodyPr>
          <a:lstStyle/>
          <a:p>
            <a:pPr defTabSz="457200"/>
            <a:r>
              <a:rPr lang="tr-TR" sz="2000" dirty="0">
                <a:solidFill>
                  <a:prstClr val="black"/>
                </a:solidFill>
                <a:latin typeface="Arial" panose="020B0604020202020204" pitchFamily="34" charset="0"/>
                <a:ea typeface="Britannic Bold" charset="0"/>
                <a:cs typeface="Arial" panose="020B0604020202020204" pitchFamily="34" charset="0"/>
              </a:rPr>
              <a:t>I</a:t>
            </a:r>
            <a:r>
              <a:rPr lang="tr-TR" sz="2000" dirty="0" smtClean="0">
                <a:solidFill>
                  <a:prstClr val="black"/>
                </a:solidFill>
                <a:latin typeface="Arial" panose="020B0604020202020204" pitchFamily="34" charset="0"/>
                <a:ea typeface="Britannic Bold" charset="0"/>
                <a:cs typeface="Arial" panose="020B0604020202020204" pitchFamily="34" charset="0"/>
              </a:rPr>
              <a:t>nformation </a:t>
            </a:r>
            <a:r>
              <a:rPr lang="tr-TR" sz="2000" dirty="0">
                <a:solidFill>
                  <a:prstClr val="black"/>
                </a:solidFill>
                <a:latin typeface="Arial" panose="020B0604020202020204" pitchFamily="34" charset="0"/>
                <a:ea typeface="Britannic Bold" charset="0"/>
                <a:cs typeface="Arial" panose="020B0604020202020204" pitchFamily="34" charset="0"/>
              </a:rPr>
              <a:t>was collected on;</a:t>
            </a:r>
          </a:p>
        </p:txBody>
      </p:sp>
      <p:sp>
        <p:nvSpPr>
          <p:cNvPr id="7" name="Dikdörtgen 6"/>
          <p:cNvSpPr/>
          <p:nvPr/>
        </p:nvSpPr>
        <p:spPr>
          <a:xfrm>
            <a:off x="628650" y="1707608"/>
            <a:ext cx="7658107" cy="3785652"/>
          </a:xfrm>
          <a:prstGeom prst="rect">
            <a:avLst/>
          </a:prstGeom>
        </p:spPr>
        <p:txBody>
          <a:bodyPr wrap="square">
            <a:spAutoFit/>
          </a:bodyPr>
          <a:lstStyle/>
          <a:p>
            <a:pPr marL="285750" indent="-285750" defTabSz="457200">
              <a:buFont typeface="Arial" charset="0"/>
              <a:buChar char="•"/>
            </a:pPr>
            <a:r>
              <a:rPr lang="en-GB" sz="2400" dirty="0">
                <a:solidFill>
                  <a:prstClr val="black"/>
                </a:solidFill>
                <a:latin typeface="Arial" panose="020B0604020202020204" pitchFamily="34" charset="0"/>
                <a:ea typeface="Britannic Bold" charset="0"/>
                <a:cs typeface="Arial" panose="020B0604020202020204" pitchFamily="34" charset="0"/>
              </a:rPr>
              <a:t>Marine research project </a:t>
            </a:r>
            <a:r>
              <a:rPr lang="en-GB" sz="2400" dirty="0" smtClean="0">
                <a:solidFill>
                  <a:prstClr val="black"/>
                </a:solidFill>
                <a:latin typeface="Arial" panose="020B0604020202020204" pitchFamily="34" charset="0"/>
                <a:ea typeface="Britannic Bold" charset="0"/>
                <a:cs typeface="Arial" panose="020B0604020202020204" pitchFamily="34" charset="0"/>
              </a:rPr>
              <a:t>information</a:t>
            </a:r>
          </a:p>
          <a:p>
            <a:pPr marL="285750" indent="-285750" defTabSz="457200">
              <a:buFont typeface="Arial" charset="0"/>
              <a:buChar char="•"/>
            </a:pPr>
            <a:endParaRPr lang="en-GB" sz="2400" dirty="0">
              <a:solidFill>
                <a:srgbClr val="003679"/>
              </a:solidFill>
              <a:latin typeface="Arial" panose="020B0604020202020204" pitchFamily="34" charset="0"/>
              <a:ea typeface="Britannic Bold" charset="0"/>
              <a:cs typeface="Arial" panose="020B0604020202020204" pitchFamily="34" charset="0"/>
            </a:endParaRPr>
          </a:p>
          <a:p>
            <a:pPr marL="285750" indent="-285750" defTabSz="457200">
              <a:buFont typeface="Arial" charset="0"/>
              <a:buChar char="•"/>
            </a:pPr>
            <a:r>
              <a:rPr lang="en-GB" sz="2400" dirty="0">
                <a:solidFill>
                  <a:prstClr val="black"/>
                </a:solidFill>
                <a:latin typeface="Arial" panose="020B0604020202020204" pitchFamily="34" charset="0"/>
                <a:ea typeface="Britannic Bold" charset="0"/>
                <a:cs typeface="Arial" panose="020B0604020202020204" pitchFamily="34" charset="0"/>
              </a:rPr>
              <a:t>Matrix A. Analysing gaps and research &amp; innovation opportunities providing the necessary justification/drivers</a:t>
            </a:r>
          </a:p>
          <a:p>
            <a:pPr marL="285750" indent="-285750" defTabSz="457200">
              <a:buFont typeface="Arial" charset="0"/>
              <a:buChar char="•"/>
            </a:pPr>
            <a:endParaRPr lang="en-GB" sz="2400" dirty="0">
              <a:solidFill>
                <a:srgbClr val="003679"/>
              </a:solidFill>
              <a:latin typeface="Arial" panose="020B0604020202020204" pitchFamily="34" charset="0"/>
              <a:ea typeface="Britannic Bold" charset="0"/>
              <a:cs typeface="Arial" panose="020B0604020202020204" pitchFamily="34" charset="0"/>
            </a:endParaRPr>
          </a:p>
          <a:p>
            <a:pPr marL="285750" indent="-285750" defTabSz="457200">
              <a:buFont typeface="Arial" charset="0"/>
              <a:buChar char="•"/>
            </a:pPr>
            <a:r>
              <a:rPr lang="en-GB" sz="2400" dirty="0">
                <a:solidFill>
                  <a:prstClr val="black"/>
                </a:solidFill>
                <a:latin typeface="Arial" panose="020B0604020202020204" pitchFamily="34" charset="0"/>
                <a:ea typeface="Britannic Bold" charset="0"/>
                <a:cs typeface="Arial" panose="020B0604020202020204" pitchFamily="34" charset="0"/>
              </a:rPr>
              <a:t>Matrix B. Regional and national boundary/framework conditions for the R&amp;I needs and opportunities for successful implementation </a:t>
            </a:r>
            <a:endParaRPr lang="en-GB" sz="2400" dirty="0" smtClean="0">
              <a:solidFill>
                <a:prstClr val="black"/>
              </a:solidFill>
              <a:latin typeface="Arial" panose="020B0604020202020204" pitchFamily="34" charset="0"/>
              <a:ea typeface="Britannic Bold" charset="0"/>
              <a:cs typeface="Arial" panose="020B0604020202020204" pitchFamily="34" charset="0"/>
            </a:endParaRPr>
          </a:p>
          <a:p>
            <a:pPr marL="285750" indent="-285750" defTabSz="457200">
              <a:buFont typeface="Arial" charset="0"/>
              <a:buChar char="•"/>
            </a:pPr>
            <a:endParaRPr lang="en-GB" sz="2400" dirty="0">
              <a:solidFill>
                <a:srgbClr val="C00000"/>
              </a:solidFill>
              <a:latin typeface="Arial" panose="020B0604020202020204" pitchFamily="34" charset="0"/>
              <a:ea typeface="Britannic Bold" charset="0"/>
              <a:cs typeface="Arial" panose="020B0604020202020204" pitchFamily="34" charset="0"/>
            </a:endParaRPr>
          </a:p>
        </p:txBody>
      </p:sp>
    </p:spTree>
    <p:extLst>
      <p:ext uri="{BB962C8B-B14F-4D97-AF65-F5344CB8AC3E}">
        <p14:creationId xmlns:p14="http://schemas.microsoft.com/office/powerpoint/2010/main" val="479586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4452205"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2</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Biological</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Invasions</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38852020"/>
              </p:ext>
            </p:extLst>
          </p:nvPr>
        </p:nvGraphicFramePr>
        <p:xfrm>
          <a:off x="863600" y="1397000"/>
          <a:ext cx="7315200" cy="210820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indent="-285750">
                        <a:buFont typeface="Arial" charset="0"/>
                        <a:buChar char="•"/>
                      </a:pPr>
                      <a:r>
                        <a:rPr lang="en-US" b="0" dirty="0" smtClean="0"/>
                        <a:t>Pathways of invasions</a:t>
                      </a:r>
                      <a:r>
                        <a:rPr lang="en-US" b="0" baseline="0" dirty="0" smtClean="0"/>
                        <a:t> </a:t>
                      </a:r>
                      <a:r>
                        <a:rPr lang="en-US" baseline="0" dirty="0" smtClean="0"/>
                        <a:t>poorly assessed</a:t>
                      </a:r>
                    </a:p>
                    <a:p>
                      <a:pPr marL="285750" indent="-285750">
                        <a:buFont typeface="Arial" charset="0"/>
                        <a:buChar char="•"/>
                      </a:pPr>
                      <a:r>
                        <a:rPr lang="en-US" baseline="0" dirty="0" smtClean="0"/>
                        <a:t>Alterations of ecosystem functions due to invasions </a:t>
                      </a:r>
                    </a:p>
                    <a:p>
                      <a:pPr marL="285750" indent="-285750">
                        <a:buFont typeface="Arial" charset="0"/>
                        <a:buChar char="•"/>
                      </a:pPr>
                      <a:r>
                        <a:rPr lang="en-US" baseline="0" dirty="0" smtClean="0"/>
                        <a:t>Few studies centers around invasive species </a:t>
                      </a:r>
                      <a:endParaRPr lang="en-US" dirty="0"/>
                    </a:p>
                  </a:txBody>
                  <a:tcPr/>
                </a:tc>
                <a:tc>
                  <a:txBody>
                    <a:bodyPr/>
                    <a:lstStyle/>
                    <a:p>
                      <a:pPr marL="285750" indent="-285750">
                        <a:buFont typeface="Arial" charset="0"/>
                        <a:buChar char="•"/>
                      </a:pPr>
                      <a:r>
                        <a:rPr lang="en-US" dirty="0" smtClean="0"/>
                        <a:t>Need rapid detection</a:t>
                      </a:r>
                      <a:r>
                        <a:rPr lang="en-US" baseline="0" dirty="0" smtClean="0"/>
                        <a:t> methods for invasive species</a:t>
                      </a:r>
                    </a:p>
                    <a:p>
                      <a:pPr marL="285750" indent="-285750">
                        <a:buFont typeface="Arial" charset="0"/>
                        <a:buChar char="•"/>
                      </a:pPr>
                      <a:r>
                        <a:rPr lang="en-US" baseline="0" dirty="0" smtClean="0"/>
                        <a:t>Development of joint actions by BS countries targeting invasions</a:t>
                      </a:r>
                    </a:p>
                    <a:p>
                      <a:pPr marL="285750" indent="-285750">
                        <a:buFont typeface="Arial" charset="0"/>
                        <a:buChar char="•"/>
                      </a:pPr>
                      <a:r>
                        <a:rPr lang="en-US" baseline="0" dirty="0" smtClean="0"/>
                        <a:t>Combination of molecular techniques and monitoring</a:t>
                      </a:r>
                      <a:r>
                        <a:rPr lang="en-US" dirty="0" smtClean="0"/>
                        <a:t> </a:t>
                      </a:r>
                      <a:endParaRPr lang="en-US" dirty="0"/>
                    </a:p>
                  </a:txBody>
                  <a:tcPr/>
                </a:tc>
              </a:tr>
            </a:tbl>
          </a:graphicData>
        </a:graphic>
      </p:graphicFrame>
    </p:spTree>
    <p:extLst>
      <p:ext uri="{BB962C8B-B14F-4D97-AF65-F5344CB8AC3E}">
        <p14:creationId xmlns:p14="http://schemas.microsoft.com/office/powerpoint/2010/main" val="853865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4452205"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3. </a:t>
            </a:r>
            <a:r>
              <a:rPr lang="tr-TR" sz="1600" b="1" dirty="0" err="1" smtClean="0">
                <a:solidFill>
                  <a:srgbClr val="C00000"/>
                </a:solidFill>
                <a:latin typeface="Arial" panose="020B0604020202020204" pitchFamily="34" charset="0"/>
                <a:ea typeface="Britannic Bold" charset="0"/>
                <a:cs typeface="Arial" panose="020B0604020202020204" pitchFamily="34" charset="0"/>
              </a:rPr>
              <a:t>Catchment-Sea</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Interaction</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96921325"/>
              </p:ext>
            </p:extLst>
          </p:nvPr>
        </p:nvGraphicFramePr>
        <p:xfrm>
          <a:off x="863600" y="1397000"/>
          <a:ext cx="7315200" cy="347980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indent="-285750">
                        <a:buFont typeface="Arial" charset="0"/>
                        <a:buChar char="•"/>
                      </a:pPr>
                      <a:r>
                        <a:rPr lang="en-US" b="0" dirty="0" smtClean="0"/>
                        <a:t>Catchment loads and</a:t>
                      </a:r>
                      <a:r>
                        <a:rPr lang="en-US" b="0" baseline="0" dirty="0" smtClean="0"/>
                        <a:t> sea inputs unknown</a:t>
                      </a:r>
                    </a:p>
                    <a:p>
                      <a:pPr marL="285750" indent="-285750">
                        <a:buFont typeface="Arial" charset="0"/>
                        <a:buChar char="•"/>
                      </a:pPr>
                      <a:r>
                        <a:rPr lang="en-US" sz="1800" kern="1200" dirty="0" smtClean="0">
                          <a:solidFill>
                            <a:schemeClr val="dk1"/>
                          </a:solidFill>
                          <a:effectLst/>
                          <a:latin typeface="+mn-lt"/>
                          <a:ea typeface="+mn-ea"/>
                          <a:cs typeface="+mn-cs"/>
                        </a:rPr>
                        <a:t>Water, chemicals and sediments linkages and mutual close and distant interactions between the rivers catchments and the sea are not sufficiently known.</a:t>
                      </a:r>
                      <a:r>
                        <a:rPr lang="en-GB" dirty="0" smtClean="0">
                          <a:effectLst/>
                        </a:rPr>
                        <a:t> </a:t>
                      </a:r>
                    </a:p>
                    <a:p>
                      <a:pPr marL="285750" indent="-285750">
                        <a:buFont typeface="Arial" charset="0"/>
                        <a:buChar char="•"/>
                      </a:pPr>
                      <a:r>
                        <a:rPr lang="en-GB" b="0" baseline="0" dirty="0" smtClean="0">
                          <a:effectLst/>
                        </a:rPr>
                        <a:t>Poor data resolution</a:t>
                      </a:r>
                    </a:p>
                    <a:p>
                      <a:pPr marL="285750" indent="-285750">
                        <a:buFont typeface="Arial" charset="0"/>
                        <a:buChar char="•"/>
                      </a:pPr>
                      <a:r>
                        <a:rPr lang="en-GB" b="0" baseline="0" dirty="0" smtClean="0">
                          <a:effectLst/>
                        </a:rPr>
                        <a:t>Large uncertainties In load estimations</a:t>
                      </a:r>
                      <a:endParaRPr lang="en-US" b="0" baseline="0" dirty="0" smtClean="0"/>
                    </a:p>
                    <a:p>
                      <a:pPr marL="285750" indent="-285750">
                        <a:buFont typeface="Arial" charset="0"/>
                        <a:buChar char="•"/>
                      </a:pPr>
                      <a:endParaRPr lang="en-US" dirty="0"/>
                    </a:p>
                  </a:txBody>
                  <a:tcPr/>
                </a:tc>
                <a:tc>
                  <a:txBody>
                    <a:bodyPr/>
                    <a:lstStyle/>
                    <a:p>
                      <a:pPr marL="285750" indent="-285750">
                        <a:buFont typeface="Arial" charset="0"/>
                        <a:buChar char="•"/>
                      </a:pPr>
                      <a:r>
                        <a:rPr lang="en-US" dirty="0" smtClean="0"/>
                        <a:t>Integration of marine-coastal</a:t>
                      </a:r>
                      <a:r>
                        <a:rPr lang="en-US" baseline="0" dirty="0" smtClean="0"/>
                        <a:t> and river basin observatories</a:t>
                      </a:r>
                    </a:p>
                    <a:p>
                      <a:pPr marL="285750" indent="-285750">
                        <a:buFont typeface="Arial" charset="0"/>
                        <a:buChar char="•"/>
                      </a:pPr>
                      <a:r>
                        <a:rPr lang="en-US" baseline="0" dirty="0" smtClean="0"/>
                        <a:t>Catchment-sea coupled biogeochemical and ecosystem models</a:t>
                      </a:r>
                    </a:p>
                    <a:p>
                      <a:pPr marL="285750" indent="-285750">
                        <a:buFont typeface="Arial" charset="0"/>
                        <a:buChar char="•"/>
                      </a:pPr>
                      <a:r>
                        <a:rPr lang="en-US" baseline="0" dirty="0" smtClean="0"/>
                        <a:t>Scenarios for management</a:t>
                      </a:r>
                    </a:p>
                    <a:p>
                      <a:pPr marL="285750" indent="-285750">
                        <a:buFont typeface="Arial" charset="0"/>
                        <a:buChar char="•"/>
                      </a:pPr>
                      <a:r>
                        <a:rPr lang="en-US" baseline="0" dirty="0" smtClean="0"/>
                        <a:t>ICZM / MSP considering land-sea interaction</a:t>
                      </a:r>
                    </a:p>
                    <a:p>
                      <a:pPr marL="285750" indent="-285750">
                        <a:buFont typeface="Arial" charset="0"/>
                        <a:buChar char="•"/>
                      </a:pPr>
                      <a:r>
                        <a:rPr lang="en-US" baseline="0" dirty="0" smtClean="0"/>
                        <a:t>Indicators for catchment-sea interaction</a:t>
                      </a:r>
                      <a:endParaRPr lang="en-US" dirty="0"/>
                    </a:p>
                  </a:txBody>
                  <a:tcPr/>
                </a:tc>
              </a:tr>
            </a:tbl>
          </a:graphicData>
        </a:graphic>
      </p:graphicFrame>
    </p:spTree>
    <p:extLst>
      <p:ext uri="{BB962C8B-B14F-4D97-AF65-F5344CB8AC3E}">
        <p14:creationId xmlns:p14="http://schemas.microsoft.com/office/powerpoint/2010/main" val="1641544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4452205"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4</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Climate</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Change</a:t>
            </a:r>
            <a:r>
              <a:rPr lang="tr-TR" sz="1600" b="1" dirty="0" smtClean="0">
                <a:solidFill>
                  <a:srgbClr val="C00000"/>
                </a:solidFill>
                <a:latin typeface="Arial" panose="020B0604020202020204" pitchFamily="34" charset="0"/>
                <a:ea typeface="Britannic Bold" charset="0"/>
                <a:cs typeface="Arial" panose="020B0604020202020204" pitchFamily="34" charset="0"/>
              </a:rPr>
              <a:t> &amp; </a:t>
            </a:r>
            <a:r>
              <a:rPr lang="tr-TR" sz="1600" b="1" dirty="0" err="1" smtClean="0">
                <a:solidFill>
                  <a:srgbClr val="C00000"/>
                </a:solidFill>
                <a:latin typeface="Arial" panose="020B0604020202020204" pitchFamily="34" charset="0"/>
                <a:ea typeface="Britannic Bold" charset="0"/>
                <a:cs typeface="Arial" panose="020B0604020202020204" pitchFamily="34" charset="0"/>
              </a:rPr>
              <a:t>Impacts</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36506933"/>
              </p:ext>
            </p:extLst>
          </p:nvPr>
        </p:nvGraphicFramePr>
        <p:xfrm>
          <a:off x="863600" y="1397000"/>
          <a:ext cx="7315200" cy="512572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indent="-285750">
                        <a:buFont typeface="Arial" charset="0"/>
                        <a:buChar char="•"/>
                      </a:pPr>
                      <a:r>
                        <a:rPr lang="en-US" sz="1800" kern="1200" dirty="0" smtClean="0">
                          <a:solidFill>
                            <a:schemeClr val="dk1"/>
                          </a:solidFill>
                          <a:effectLst/>
                          <a:latin typeface="+mn-lt"/>
                          <a:ea typeface="+mn-ea"/>
                          <a:cs typeface="+mn-cs"/>
                        </a:rPr>
                        <a:t>Scenarios for climate change in order to assess the impacts is scarce. </a:t>
                      </a:r>
                    </a:p>
                    <a:p>
                      <a:pPr marL="285750" indent="-285750">
                        <a:buFont typeface="Arial" charset="0"/>
                        <a:buChar char="•"/>
                      </a:pPr>
                      <a:r>
                        <a:rPr lang="en-US" sz="1800" kern="1200" dirty="0" smtClean="0">
                          <a:solidFill>
                            <a:schemeClr val="dk1"/>
                          </a:solidFill>
                          <a:effectLst/>
                          <a:latin typeface="+mn-lt"/>
                          <a:ea typeface="+mn-ea"/>
                          <a:cs typeface="+mn-cs"/>
                        </a:rPr>
                        <a:t>Direct</a:t>
                      </a:r>
                      <a:r>
                        <a:rPr lang="en-US" sz="1800" kern="1200" baseline="0" dirty="0" smtClean="0">
                          <a:solidFill>
                            <a:schemeClr val="dk1"/>
                          </a:solidFill>
                          <a:effectLst/>
                          <a:latin typeface="+mn-lt"/>
                          <a:ea typeface="+mn-ea"/>
                          <a:cs typeface="+mn-cs"/>
                        </a:rPr>
                        <a:t> climate-related drivers are multiple and complex</a:t>
                      </a:r>
                    </a:p>
                    <a:p>
                      <a:pPr marL="285750" indent="-285750">
                        <a:buFont typeface="Arial" charset="0"/>
                        <a:buChar char="•"/>
                      </a:pPr>
                      <a:r>
                        <a:rPr lang="en-US" sz="1800" kern="1200" baseline="0" dirty="0" smtClean="0">
                          <a:solidFill>
                            <a:schemeClr val="dk1"/>
                          </a:solidFill>
                          <a:effectLst/>
                          <a:latin typeface="+mn-lt"/>
                          <a:ea typeface="+mn-ea"/>
                          <a:cs typeface="+mn-cs"/>
                        </a:rPr>
                        <a:t>Extreme events, subsequent vulnerability of protected areas and human settlements</a:t>
                      </a:r>
                    </a:p>
                    <a:p>
                      <a:pPr marL="285750" indent="-285750">
                        <a:buFont typeface="Arial" charset="0"/>
                        <a:buChar char="•"/>
                      </a:pPr>
                      <a:r>
                        <a:rPr lang="en-US" sz="1800" i="0" kern="1200" dirty="0" smtClean="0">
                          <a:solidFill>
                            <a:schemeClr val="dk1"/>
                          </a:solidFill>
                          <a:effectLst/>
                          <a:latin typeface="+mn-lt"/>
                          <a:ea typeface="+mn-ea"/>
                          <a:cs typeface="+mn-cs"/>
                        </a:rPr>
                        <a:t>D</a:t>
                      </a:r>
                      <a:r>
                        <a:rPr lang="en-US" sz="1800" kern="1200" dirty="0" smtClean="0">
                          <a:solidFill>
                            <a:schemeClr val="dk1"/>
                          </a:solidFill>
                          <a:effectLst/>
                          <a:latin typeface="+mn-lt"/>
                          <a:ea typeface="+mn-ea"/>
                          <a:cs typeface="+mn-cs"/>
                        </a:rPr>
                        <a:t>ownscaled spatial maps of climate changes </a:t>
                      </a:r>
                    </a:p>
                    <a:p>
                      <a:pPr marL="285750" indent="-285750">
                        <a:buFont typeface="Arial" charset="0"/>
                        <a:buChar char="•"/>
                      </a:pPr>
                      <a:r>
                        <a:rPr lang="en-US" sz="1800" kern="1200" dirty="0" smtClean="0">
                          <a:solidFill>
                            <a:schemeClr val="dk1"/>
                          </a:solidFill>
                          <a:effectLst/>
                          <a:latin typeface="+mn-lt"/>
                          <a:ea typeface="+mn-ea"/>
                          <a:cs typeface="+mn-cs"/>
                        </a:rPr>
                        <a:t>influence of climate change on the dynamics of the hydrogen </a:t>
                      </a:r>
                      <a:r>
                        <a:rPr lang="en-US" sz="1800" kern="1200" dirty="0" err="1" smtClean="0">
                          <a:solidFill>
                            <a:schemeClr val="dk1"/>
                          </a:solidFill>
                          <a:effectLst/>
                          <a:latin typeface="+mn-lt"/>
                          <a:ea typeface="+mn-ea"/>
                          <a:cs typeface="+mn-cs"/>
                        </a:rPr>
                        <a:t>sulphide</a:t>
                      </a:r>
                      <a:r>
                        <a:rPr lang="en-US" sz="1800" kern="1200" dirty="0" smtClean="0">
                          <a:solidFill>
                            <a:schemeClr val="dk1"/>
                          </a:solidFill>
                          <a:effectLst/>
                          <a:latin typeface="+mn-lt"/>
                          <a:ea typeface="+mn-ea"/>
                          <a:cs typeface="+mn-cs"/>
                        </a:rPr>
                        <a:t> layer, impact of climate change on the development of seasonal hypoxia on the shelf, and impact of climate change on potential bio-invasions </a:t>
                      </a: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Assess of exposure, sensitivity and adaptive capacity by using the mathematical models of the Black Sea ecosystems</a:t>
                      </a:r>
                      <a:endParaRPr lang="en-GB" sz="1800" kern="1200" dirty="0" smtClean="0">
                        <a:solidFill>
                          <a:schemeClr val="dk1"/>
                        </a:solidFill>
                        <a:effectLst/>
                        <a:latin typeface="+mn-lt"/>
                        <a:ea typeface="+mn-ea"/>
                        <a:cs typeface="+mn-cs"/>
                      </a:endParaRPr>
                    </a:p>
                    <a:p>
                      <a:pPr marL="285750" indent="-285750">
                        <a:buFont typeface="Arial" charset="0"/>
                        <a:buChar char="•"/>
                      </a:pPr>
                      <a:r>
                        <a:rPr lang="en-US" sz="1800" kern="1200" dirty="0" smtClean="0">
                          <a:solidFill>
                            <a:schemeClr val="dk1"/>
                          </a:solidFill>
                          <a:effectLst/>
                          <a:latin typeface="+mn-lt"/>
                          <a:ea typeface="+mn-ea"/>
                          <a:cs typeface="+mn-cs"/>
                        </a:rPr>
                        <a:t>.Study the vulnerability of the coastal zone and</a:t>
                      </a:r>
                      <a:r>
                        <a:rPr lang="en-US" sz="1800" b="1"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adaptations to climate change. </a:t>
                      </a:r>
                    </a:p>
                    <a:p>
                      <a:pPr marL="285750" indent="-285750">
                        <a:buFont typeface="Arial" charset="0"/>
                        <a:buChar char="•"/>
                      </a:pPr>
                      <a:r>
                        <a:rPr lang="en-US" sz="1800" kern="1200" dirty="0" smtClean="0">
                          <a:solidFill>
                            <a:schemeClr val="dk1"/>
                          </a:solidFill>
                          <a:effectLst/>
                          <a:latin typeface="+mn-lt"/>
                          <a:ea typeface="+mn-ea"/>
                          <a:cs typeface="+mn-cs"/>
                        </a:rPr>
                        <a:t>Exploring the recent technological developments (real-time data from Argo floats, </a:t>
                      </a:r>
                      <a:r>
                        <a:rPr lang="en-US" sz="1800" kern="1200" dirty="0" err="1" smtClean="0">
                          <a:solidFill>
                            <a:schemeClr val="dk1"/>
                          </a:solidFill>
                          <a:effectLst/>
                          <a:latin typeface="+mn-lt"/>
                          <a:ea typeface="+mn-ea"/>
                          <a:cs typeface="+mn-cs"/>
                        </a:rPr>
                        <a:t>satelite</a:t>
                      </a:r>
                      <a:r>
                        <a:rPr lang="en-US" sz="1800" kern="1200" dirty="0" smtClean="0">
                          <a:solidFill>
                            <a:schemeClr val="dk1"/>
                          </a:solidFill>
                          <a:effectLst/>
                          <a:latin typeface="+mn-lt"/>
                          <a:ea typeface="+mn-ea"/>
                          <a:cs typeface="+mn-cs"/>
                        </a:rPr>
                        <a:t> measurements </a:t>
                      </a:r>
                      <a:r>
                        <a:rPr lang="en-US" sz="1800" kern="1200" dirty="0" err="1" smtClean="0">
                          <a:solidFill>
                            <a:schemeClr val="dk1"/>
                          </a:solidFill>
                          <a:effectLst/>
                          <a:latin typeface="+mn-lt"/>
                          <a:ea typeface="+mn-ea"/>
                          <a:cs typeface="+mn-cs"/>
                        </a:rPr>
                        <a:t>etc</a:t>
                      </a:r>
                      <a:r>
                        <a:rPr lang="en-US" sz="1800" kern="1200" dirty="0" smtClean="0">
                          <a:solidFill>
                            <a:schemeClr val="dk1"/>
                          </a:solidFill>
                          <a:effectLst/>
                          <a:latin typeface="+mn-lt"/>
                          <a:ea typeface="+mn-ea"/>
                          <a:cs typeface="+mn-cs"/>
                        </a:rPr>
                        <a:t>).</a:t>
                      </a:r>
                      <a:r>
                        <a:rPr lang="en-GB" dirty="0" smtClean="0">
                          <a:effectLst/>
                        </a:rPr>
                        <a:t> </a:t>
                      </a:r>
                    </a:p>
                    <a:p>
                      <a:pPr marL="285750" indent="-285750">
                        <a:buFont typeface="Arial" charset="0"/>
                        <a:buChar char="•"/>
                      </a:pPr>
                      <a:r>
                        <a:rPr lang="en-US" sz="1800" kern="1200" dirty="0" smtClean="0">
                          <a:solidFill>
                            <a:schemeClr val="dk1"/>
                          </a:solidFill>
                          <a:effectLst/>
                          <a:latin typeface="+mn-lt"/>
                          <a:ea typeface="+mn-ea"/>
                          <a:cs typeface="+mn-cs"/>
                        </a:rPr>
                        <a:t>Research for combining various types of</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information as well as for assessment of economic damage </a:t>
                      </a:r>
                      <a:endParaRPr lang="en-US" dirty="0"/>
                    </a:p>
                  </a:txBody>
                  <a:tcPr/>
                </a:tc>
              </a:tr>
            </a:tbl>
          </a:graphicData>
        </a:graphic>
      </p:graphicFrame>
    </p:spTree>
    <p:extLst>
      <p:ext uri="{BB962C8B-B14F-4D97-AF65-F5344CB8AC3E}">
        <p14:creationId xmlns:p14="http://schemas.microsoft.com/office/powerpoint/2010/main" val="2176490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4452205"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5. </a:t>
            </a:r>
            <a:r>
              <a:rPr lang="tr-TR" sz="1600" b="1" dirty="0" err="1" smtClean="0">
                <a:solidFill>
                  <a:srgbClr val="C00000"/>
                </a:solidFill>
                <a:latin typeface="Arial" panose="020B0604020202020204" pitchFamily="34" charset="0"/>
                <a:ea typeface="Britannic Bold" charset="0"/>
                <a:cs typeface="Arial" panose="020B0604020202020204" pitchFamily="34" charset="0"/>
              </a:rPr>
              <a:t>Cultural</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Heritage</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3489522"/>
              </p:ext>
            </p:extLst>
          </p:nvPr>
        </p:nvGraphicFramePr>
        <p:xfrm>
          <a:off x="863600" y="1397000"/>
          <a:ext cx="7315200" cy="293116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indent="-285750">
                        <a:buFont typeface="Arial" charset="0"/>
                        <a:buChar char="•"/>
                      </a:pPr>
                      <a:r>
                        <a:rPr lang="en-US" sz="1800" kern="1200" dirty="0" smtClean="0">
                          <a:solidFill>
                            <a:schemeClr val="dk1"/>
                          </a:solidFill>
                          <a:effectLst/>
                          <a:latin typeface="+mn-lt"/>
                          <a:ea typeface="+mn-ea"/>
                          <a:cs typeface="+mn-cs"/>
                        </a:rPr>
                        <a:t>Weak cultural cooperation and protection of the cultural heritage in the Black Sea Region.</a:t>
                      </a:r>
                      <a:r>
                        <a:rPr lang="en-GB" dirty="0" smtClean="0">
                          <a:effectLst/>
                        </a:rPr>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Mapping of cultural heritage is non uniform and incomplete</a:t>
                      </a:r>
                      <a:endParaRPr lang="en-GB" sz="1800" kern="1200" dirty="0" smtClean="0">
                        <a:solidFill>
                          <a:schemeClr val="dk1"/>
                        </a:solidFill>
                        <a:effectLst/>
                        <a:latin typeface="+mn-lt"/>
                        <a:ea typeface="+mn-ea"/>
                        <a:cs typeface="+mn-cs"/>
                      </a:endParaRPr>
                    </a:p>
                    <a:p>
                      <a:pPr marL="285750" indent="-285750">
                        <a:buFont typeface="Arial" charset="0"/>
                        <a:buChar char="•"/>
                      </a:pP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A common management policy should be developed and applied via a coordination network</a:t>
                      </a:r>
                      <a:r>
                        <a:rPr lang="en-GB" dirty="0" smtClean="0">
                          <a:effectLst/>
                        </a:rPr>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dirty="0" smtClean="0">
                          <a:effectLst/>
                        </a:rPr>
                        <a:t>Technology, robotics and observatories to track and</a:t>
                      </a:r>
                      <a:r>
                        <a:rPr lang="en-GB" baseline="0" dirty="0" smtClean="0">
                          <a:effectLst/>
                        </a:rPr>
                        <a:t> explore culture heritage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baseline="0" dirty="0" smtClean="0">
                          <a:effectLst/>
                        </a:rPr>
                        <a:t>Consider cultural heritage in the context of blue economy, i.e. tourism, MSP etc. </a:t>
                      </a:r>
                      <a:endParaRPr lang="en-US" dirty="0"/>
                    </a:p>
                  </a:txBody>
                  <a:tcPr/>
                </a:tc>
              </a:tr>
            </a:tbl>
          </a:graphicData>
        </a:graphic>
      </p:graphicFrame>
    </p:spTree>
    <p:extLst>
      <p:ext uri="{BB962C8B-B14F-4D97-AF65-F5344CB8AC3E}">
        <p14:creationId xmlns:p14="http://schemas.microsoft.com/office/powerpoint/2010/main" val="7727709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4452205"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6</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Deep</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Sea</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Ecosystems</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69225844"/>
              </p:ext>
            </p:extLst>
          </p:nvPr>
        </p:nvGraphicFramePr>
        <p:xfrm>
          <a:off x="863600" y="1397000"/>
          <a:ext cx="7315200" cy="512572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indent="-285750">
                        <a:buFont typeface="Arial" charset="0"/>
                        <a:buChar char="•"/>
                      </a:pPr>
                      <a:r>
                        <a:rPr lang="en-US" sz="1800" kern="1200" dirty="0" smtClean="0">
                          <a:solidFill>
                            <a:schemeClr val="dk1"/>
                          </a:solidFill>
                          <a:effectLst/>
                          <a:latin typeface="+mn-lt"/>
                          <a:ea typeface="+mn-ea"/>
                          <a:cs typeface="+mn-cs"/>
                        </a:rPr>
                        <a:t>Functioning of Deep Marine Ecosystems in the Black Sea is not really known. </a:t>
                      </a:r>
                    </a:p>
                    <a:p>
                      <a:pPr marL="285750" indent="-285750">
                        <a:buFont typeface="Arial" charset="0"/>
                        <a:buChar char="•"/>
                      </a:pPr>
                      <a:r>
                        <a:rPr lang="en-US" sz="1800" kern="1200" dirty="0" smtClean="0">
                          <a:solidFill>
                            <a:schemeClr val="dk1"/>
                          </a:solidFill>
                          <a:effectLst/>
                          <a:latin typeface="+mn-lt"/>
                          <a:ea typeface="+mn-ea"/>
                          <a:cs typeface="+mn-cs"/>
                        </a:rPr>
                        <a:t>Carbon cycle of deep</a:t>
                      </a:r>
                      <a:r>
                        <a:rPr lang="en-US" sz="1800" kern="1200" baseline="0" dirty="0" smtClean="0">
                          <a:solidFill>
                            <a:schemeClr val="dk1"/>
                          </a:solidFill>
                          <a:effectLst/>
                          <a:latin typeface="+mn-lt"/>
                          <a:ea typeface="+mn-ea"/>
                          <a:cs typeface="+mn-cs"/>
                        </a:rPr>
                        <a:t> waters unknown</a:t>
                      </a:r>
                    </a:p>
                    <a:p>
                      <a:pPr marL="285750" indent="-285750">
                        <a:buFont typeface="Arial" charset="0"/>
                        <a:buChar char="•"/>
                      </a:pPr>
                      <a:r>
                        <a:rPr lang="en-US" sz="1800" kern="1200" baseline="0" dirty="0" smtClean="0">
                          <a:solidFill>
                            <a:schemeClr val="dk1"/>
                          </a:solidFill>
                          <a:effectLst/>
                          <a:latin typeface="+mn-lt"/>
                          <a:ea typeface="+mn-ea"/>
                          <a:cs typeface="+mn-cs"/>
                        </a:rPr>
                        <a:t>Bottom morphology largely uncharted</a:t>
                      </a:r>
                    </a:p>
                    <a:p>
                      <a:pPr marL="285750" indent="-285750">
                        <a:buFont typeface="Arial" charset="0"/>
                        <a:buChar char="•"/>
                      </a:pPr>
                      <a:r>
                        <a:rPr lang="en-US" sz="1800" kern="1200" baseline="0" dirty="0" smtClean="0">
                          <a:solidFill>
                            <a:schemeClr val="dk1"/>
                          </a:solidFill>
                          <a:effectLst/>
                          <a:latin typeface="+mn-lt"/>
                          <a:ea typeface="+mn-ea"/>
                          <a:cs typeface="+mn-cs"/>
                        </a:rPr>
                        <a:t>Gas hydrates information only recently emerging</a:t>
                      </a:r>
                    </a:p>
                    <a:p>
                      <a:pPr marL="285750" indent="-285750">
                        <a:buFont typeface="Arial" charset="0"/>
                        <a:buChar char="•"/>
                      </a:pPr>
                      <a:r>
                        <a:rPr lang="en-US" sz="1800" kern="1200" dirty="0" smtClean="0">
                          <a:solidFill>
                            <a:schemeClr val="dk1"/>
                          </a:solidFill>
                          <a:effectLst/>
                          <a:latin typeface="+mn-lt"/>
                          <a:ea typeface="+mn-ea"/>
                          <a:cs typeface="+mn-cs"/>
                        </a:rPr>
                        <a:t>The balance of H</a:t>
                      </a:r>
                      <a:r>
                        <a:rPr lang="en-US" sz="1800" kern="1200" baseline="-25000" dirty="0" smtClean="0">
                          <a:solidFill>
                            <a:schemeClr val="dk1"/>
                          </a:solidFill>
                          <a:effectLst/>
                          <a:latin typeface="+mn-lt"/>
                          <a:ea typeface="+mn-ea"/>
                          <a:cs typeface="+mn-cs"/>
                        </a:rPr>
                        <a:t>2</a:t>
                      </a:r>
                      <a:r>
                        <a:rPr lang="en-US" sz="1800" kern="1200" dirty="0" smtClean="0">
                          <a:solidFill>
                            <a:schemeClr val="dk1"/>
                          </a:solidFill>
                          <a:effectLst/>
                          <a:latin typeface="+mn-lt"/>
                          <a:ea typeface="+mn-ea"/>
                          <a:cs typeface="+mn-cs"/>
                        </a:rPr>
                        <a:t>S in deep part of the Black Sea; the role of anaerobic zones in biogeochemical cycle of organic and inorganic substances.</a:t>
                      </a:r>
                      <a:endParaRPr lang="en-GB" sz="1800" kern="1200" dirty="0" smtClean="0">
                        <a:solidFill>
                          <a:schemeClr val="dk1"/>
                        </a:solidFill>
                        <a:effectLst/>
                        <a:latin typeface="+mn-lt"/>
                        <a:ea typeface="+mn-ea"/>
                        <a:cs typeface="+mn-cs"/>
                      </a:endParaRPr>
                    </a:p>
                    <a:p>
                      <a:r>
                        <a:rPr lang="en-US" sz="1800" b="1" kern="1200" dirty="0" smtClean="0">
                          <a:solidFill>
                            <a:schemeClr val="dk1"/>
                          </a:solidFill>
                          <a:effectLst/>
                          <a:latin typeface="+mn-lt"/>
                          <a:ea typeface="+mn-ea"/>
                          <a:cs typeface="+mn-cs"/>
                        </a:rPr>
                        <a:t> </a:t>
                      </a:r>
                      <a:endParaRPr lang="en-GB" sz="1800" kern="1200" dirty="0" smtClean="0">
                        <a:solidFill>
                          <a:schemeClr val="dk1"/>
                        </a:solidFill>
                        <a:effectLst/>
                        <a:latin typeface="+mn-lt"/>
                        <a:ea typeface="+mn-ea"/>
                        <a:cs typeface="+mn-cs"/>
                      </a:endParaRPr>
                    </a:p>
                    <a:p>
                      <a:pPr marL="285750" indent="-285750">
                        <a:buFont typeface="Arial" charset="0"/>
                        <a:buChar char="•"/>
                      </a:pP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Development of a special international system for deep-water hydrogen sulfide monitoring, including automatic methods (ARGO-buoys), and forecasting models of deep-water hydrogen sulfide dynamics</a:t>
                      </a:r>
                      <a:r>
                        <a:rPr lang="en-GB" dirty="0" smtClean="0">
                          <a:effectLst/>
                        </a:rPr>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dirty="0" smtClean="0">
                          <a:effectLst/>
                        </a:rPr>
                        <a:t>Research and innovation</a:t>
                      </a:r>
                      <a:r>
                        <a:rPr lang="en-GB" baseline="0" dirty="0" smtClean="0">
                          <a:effectLst/>
                        </a:rPr>
                        <a:t> on gas hydrates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dirty="0" smtClean="0"/>
                        <a:t>Black Sea deep sea ecosystem has unique characteristics and bear several opportunities.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dirty="0" smtClean="0"/>
                        <a:t>It also has importance of representing potential future deep sea ecosystem under predicted hypoxia in the future oceans. </a:t>
                      </a:r>
                      <a:endParaRPr lang="en-US" dirty="0"/>
                    </a:p>
                  </a:txBody>
                  <a:tcPr/>
                </a:tc>
              </a:tr>
            </a:tbl>
          </a:graphicData>
        </a:graphic>
      </p:graphicFrame>
    </p:spTree>
    <p:extLst>
      <p:ext uri="{BB962C8B-B14F-4D97-AF65-F5344CB8AC3E}">
        <p14:creationId xmlns:p14="http://schemas.microsoft.com/office/powerpoint/2010/main" val="11368117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4452205"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7. </a:t>
            </a:r>
            <a:r>
              <a:rPr lang="tr-TR" sz="1600" b="1" dirty="0" err="1" smtClean="0">
                <a:solidFill>
                  <a:srgbClr val="C00000"/>
                </a:solidFill>
                <a:latin typeface="Arial" panose="020B0604020202020204" pitchFamily="34" charset="0"/>
                <a:ea typeface="Britannic Bold" charset="0"/>
                <a:cs typeface="Arial" panose="020B0604020202020204" pitchFamily="34" charset="0"/>
              </a:rPr>
              <a:t>Ecosystem</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Multiple</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Stressors</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15781977"/>
              </p:ext>
            </p:extLst>
          </p:nvPr>
        </p:nvGraphicFramePr>
        <p:xfrm>
          <a:off x="863600" y="1397000"/>
          <a:ext cx="7315200" cy="320548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Gaps in mathematical models for assessment and forecast of the effect of the complex of multiple stressors on marine ecosystem.</a:t>
                      </a:r>
                      <a:r>
                        <a:rPr lang="en-US" sz="1800" kern="1200" baseline="0" dirty="0" smtClean="0">
                          <a:solidFill>
                            <a:schemeClr val="dk1"/>
                          </a:solidFill>
                          <a:effectLst/>
                          <a:latin typeface="+mn-lt"/>
                          <a:ea typeface="+mn-ea"/>
                          <a:cs typeface="+mn-cs"/>
                        </a:rPr>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The result of ‘synergistic impact of eutrophication, fisheries, biological invasion and climate change on the ecosystem’ on blue economy is not studied  </a:t>
                      </a:r>
                      <a:endParaRPr lang="en-GB" sz="1800" kern="1200" dirty="0" smtClean="0">
                        <a:solidFill>
                          <a:schemeClr val="dk1"/>
                        </a:solidFill>
                        <a:effectLst/>
                        <a:latin typeface="+mn-lt"/>
                        <a:ea typeface="+mn-ea"/>
                        <a:cs typeface="+mn-cs"/>
                      </a:endParaRPr>
                    </a:p>
                    <a:p>
                      <a:pPr marL="285750" indent="-285750">
                        <a:buFont typeface="Arial" charset="0"/>
                        <a:buChar char="•"/>
                      </a:pP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Ecosystem multiple stressors studies should be further extended to include the final impact on the Blue Economy services.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New generation ecosystem models studies can be used to explore the synergistic impact of multiple stressors </a:t>
                      </a:r>
                      <a:endParaRPr lang="en-US" dirty="0"/>
                    </a:p>
                  </a:txBody>
                  <a:tcPr/>
                </a:tc>
              </a:tr>
            </a:tbl>
          </a:graphicData>
        </a:graphic>
      </p:graphicFrame>
    </p:spTree>
    <p:extLst>
      <p:ext uri="{BB962C8B-B14F-4D97-AF65-F5344CB8AC3E}">
        <p14:creationId xmlns:p14="http://schemas.microsoft.com/office/powerpoint/2010/main" val="732091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5852166"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8</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Euthropication</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and</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Deoxygenation</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1659884"/>
              </p:ext>
            </p:extLst>
          </p:nvPr>
        </p:nvGraphicFramePr>
        <p:xfrm>
          <a:off x="863600" y="1397000"/>
          <a:ext cx="7315200" cy="457708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Limited historical and systematic data sets on bio-chemical properties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Therefore, long-term impacts of enhanced eutrophication on the basic bio-chemical properties/vertical features have not been well understood.</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No systematic monthly/seasonal monitoring </a:t>
                      </a:r>
                      <a:r>
                        <a:rPr lang="en-US" dirty="0" err="1" smtClean="0"/>
                        <a:t>programmes</a:t>
                      </a:r>
                      <a:r>
                        <a:rPr lang="en-US" dirty="0" smtClean="0"/>
                        <a:t> have yet been implemented to fully assess medium and long-term ecological changes in the shelf, coastal and open Black Sea ecosystem</a:t>
                      </a:r>
                      <a:endParaRPr lang="en-US"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Determination of reachable reference ecological conditions of  the BS must based on limited historical, new  observations and model simulations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Then the total nutrient inputs, their major sources.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Novel tools are needed to assess basin wide natural and human-induced nutrient and organic matter inputs to BS. This tool must be coupled to the Black Sea ecosystem models for the estimation of tolerable GES targets in the Black Sea    </a:t>
                      </a:r>
                    </a:p>
                  </a:txBody>
                  <a:tcPr/>
                </a:tc>
              </a:tr>
            </a:tbl>
          </a:graphicData>
        </a:graphic>
      </p:graphicFrame>
    </p:spTree>
    <p:extLst>
      <p:ext uri="{BB962C8B-B14F-4D97-AF65-F5344CB8AC3E}">
        <p14:creationId xmlns:p14="http://schemas.microsoft.com/office/powerpoint/2010/main" val="1708574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7084066"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9. </a:t>
            </a:r>
            <a:r>
              <a:rPr lang="tr-TR" sz="1600" b="1" dirty="0" err="1" smtClean="0">
                <a:solidFill>
                  <a:srgbClr val="C00000"/>
                </a:solidFill>
                <a:latin typeface="Arial" panose="020B0604020202020204" pitchFamily="34" charset="0"/>
                <a:ea typeface="Britannic Bold" charset="0"/>
                <a:cs typeface="Arial" panose="020B0604020202020204" pitchFamily="34" charset="0"/>
              </a:rPr>
              <a:t>Interconnections</a:t>
            </a:r>
            <a:r>
              <a:rPr lang="tr-TR" sz="1600" b="1" dirty="0" smtClean="0">
                <a:solidFill>
                  <a:srgbClr val="C00000"/>
                </a:solidFill>
                <a:latin typeface="Arial" panose="020B0604020202020204" pitchFamily="34" charset="0"/>
                <a:ea typeface="Britannic Bold" charset="0"/>
                <a:cs typeface="Arial" panose="020B0604020202020204" pitchFamily="34" charset="0"/>
              </a:rPr>
              <a:t> of </a:t>
            </a:r>
            <a:r>
              <a:rPr lang="tr-TR" sz="1600" b="1" dirty="0" err="1" smtClean="0">
                <a:solidFill>
                  <a:srgbClr val="C00000"/>
                </a:solidFill>
                <a:latin typeface="Arial" panose="020B0604020202020204" pitchFamily="34" charset="0"/>
                <a:ea typeface="Britannic Bold" charset="0"/>
                <a:cs typeface="Arial" panose="020B0604020202020204" pitchFamily="34" charset="0"/>
              </a:rPr>
              <a:t>Basins</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and</a:t>
            </a:r>
            <a:r>
              <a:rPr lang="tr-TR" sz="1600" b="1" dirty="0" smtClean="0">
                <a:solidFill>
                  <a:srgbClr val="C00000"/>
                </a:solidFill>
                <a:latin typeface="Arial" panose="020B0604020202020204" pitchFamily="34" charset="0"/>
                <a:ea typeface="Britannic Bold" charset="0"/>
                <a:cs typeface="Arial" panose="020B0604020202020204" pitchFamily="34" charset="0"/>
              </a:rPr>
              <a:t> Land-</a:t>
            </a:r>
            <a:r>
              <a:rPr lang="tr-TR" sz="1600" b="1" dirty="0" err="1" smtClean="0">
                <a:solidFill>
                  <a:srgbClr val="C00000"/>
                </a:solidFill>
                <a:latin typeface="Arial" panose="020B0604020202020204" pitchFamily="34" charset="0"/>
                <a:ea typeface="Britannic Bold" charset="0"/>
                <a:cs typeface="Arial" panose="020B0604020202020204" pitchFamily="34" charset="0"/>
              </a:rPr>
              <a:t>Sea</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0823723"/>
              </p:ext>
            </p:extLst>
          </p:nvPr>
        </p:nvGraphicFramePr>
        <p:xfrm>
          <a:off x="863600" y="1397000"/>
          <a:ext cx="7315200" cy="320548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Long-term changes in the nutrient and TOC contents of  NW shelf waters reaching the </a:t>
                      </a:r>
                      <a:r>
                        <a:rPr lang="en-US" dirty="0" err="1" smtClean="0"/>
                        <a:t>Bosphorus</a:t>
                      </a:r>
                      <a:r>
                        <a:rPr lang="en-US" dirty="0" smtClean="0"/>
                        <a:t> region and flowing into the Marmara basin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Knowledge on connection of the Black Sea with the Mediterranean via the </a:t>
                      </a:r>
                      <a:r>
                        <a:rPr lang="en-US" dirty="0" err="1" smtClean="0"/>
                        <a:t>Bosphorus</a:t>
                      </a:r>
                      <a:r>
                        <a:rPr lang="en-US" dirty="0" smtClean="0"/>
                        <a:t> Channel and with Azov Sea is limited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 N, C and</a:t>
                      </a:r>
                      <a:r>
                        <a:rPr lang="en-US" baseline="0" dirty="0" smtClean="0"/>
                        <a:t> P biogeochemical fluxes between Black Sea land-river across Bosporus to Marmara need to be assessed</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err="1" smtClean="0"/>
                        <a:t>Salination</a:t>
                      </a:r>
                      <a:r>
                        <a:rPr lang="en-US" dirty="0" smtClean="0"/>
                        <a:t> and enhancing stratification in the Black Sea due to saline water income from the Mediterranean Sea should be studied </a:t>
                      </a:r>
                    </a:p>
                  </a:txBody>
                  <a:tcPr/>
                </a:tc>
              </a:tr>
            </a:tbl>
          </a:graphicData>
        </a:graphic>
      </p:graphicFrame>
    </p:spTree>
    <p:extLst>
      <p:ext uri="{BB962C8B-B14F-4D97-AF65-F5344CB8AC3E}">
        <p14:creationId xmlns:p14="http://schemas.microsoft.com/office/powerpoint/2010/main" val="20745415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5852166"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10. Marine </a:t>
            </a:r>
            <a:r>
              <a:rPr lang="tr-TR" sz="1600" b="1" dirty="0" err="1" smtClean="0">
                <a:solidFill>
                  <a:srgbClr val="C00000"/>
                </a:solidFill>
                <a:latin typeface="Arial" panose="020B0604020202020204" pitchFamily="34" charset="0"/>
                <a:ea typeface="Britannic Bold" charset="0"/>
                <a:cs typeface="Arial" panose="020B0604020202020204" pitchFamily="34" charset="0"/>
              </a:rPr>
              <a:t>Ecosystem</a:t>
            </a:r>
            <a:r>
              <a:rPr lang="tr-TR" sz="1600" b="1" dirty="0" smtClean="0">
                <a:solidFill>
                  <a:srgbClr val="C00000"/>
                </a:solidFill>
                <a:latin typeface="Arial" panose="020B0604020202020204" pitchFamily="34" charset="0"/>
                <a:ea typeface="Britannic Bold" charset="0"/>
                <a:cs typeface="Arial" panose="020B0604020202020204" pitchFamily="34" charset="0"/>
              </a:rPr>
              <a:t> Services</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10680558"/>
              </p:ext>
            </p:extLst>
          </p:nvPr>
        </p:nvGraphicFramePr>
        <p:xfrm>
          <a:off x="863600" y="1397000"/>
          <a:ext cx="7315200" cy="155956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Limited knowledge on the ecosystem services of the Black Sea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Development of modern models/approaches that allow us to quantify the value of the Black Sea ecosystem services</a:t>
                      </a:r>
                      <a:r>
                        <a:rPr lang="en-GB" dirty="0" smtClean="0">
                          <a:effectLst/>
                        </a:rPr>
                        <a:t> </a:t>
                      </a:r>
                      <a:endParaRPr lang="en-US" dirty="0" smtClean="0"/>
                    </a:p>
                  </a:txBody>
                  <a:tcPr/>
                </a:tc>
              </a:tr>
            </a:tbl>
          </a:graphicData>
        </a:graphic>
      </p:graphicFrame>
    </p:spTree>
    <p:extLst>
      <p:ext uri="{BB962C8B-B14F-4D97-AF65-F5344CB8AC3E}">
        <p14:creationId xmlns:p14="http://schemas.microsoft.com/office/powerpoint/2010/main" val="21137785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5852166"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11. Marine </a:t>
            </a:r>
            <a:r>
              <a:rPr lang="tr-TR" sz="1600" b="1" dirty="0" err="1" smtClean="0">
                <a:solidFill>
                  <a:srgbClr val="C00000"/>
                </a:solidFill>
                <a:latin typeface="Arial" panose="020B0604020202020204" pitchFamily="34" charset="0"/>
                <a:ea typeface="Britannic Bold" charset="0"/>
                <a:cs typeface="Arial" panose="020B0604020202020204" pitchFamily="34" charset="0"/>
              </a:rPr>
              <a:t>Pollution</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and</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Litter</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3910737"/>
              </p:ext>
            </p:extLst>
          </p:nvPr>
        </p:nvGraphicFramePr>
        <p:xfrm>
          <a:off x="863600" y="1397000"/>
          <a:ext cx="7315200" cy="457708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Common methodology for analysis for marine monitoring is</a:t>
                      </a:r>
                      <a:r>
                        <a:rPr lang="en-US" baseline="0" dirty="0" smtClean="0"/>
                        <a:t> lacking</a:t>
                      </a:r>
                      <a:r>
                        <a:rPr lang="en-US" dirty="0" smtClean="0"/>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Significant legal, politic and technical gaps in marine litter management in coastal areas.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The pollutant loads sourced from point and diffused sources are not defined regularly.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There is lack of capacity (human expertise and equipment) for pollutants and marine litter analysis (especially </a:t>
                      </a:r>
                      <a:r>
                        <a:rPr lang="en-US" dirty="0" err="1" smtClean="0"/>
                        <a:t>microplastics</a:t>
                      </a:r>
                      <a:r>
                        <a:rPr lang="en-US" dirty="0" smtClean="0"/>
                        <a:t>).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Impacts and biological effects of pollutants are scarce. This requires experiments in a broad spectrum of organisms.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Pollution from modern technologies </a:t>
                      </a:r>
                      <a:r>
                        <a:rPr lang="en-US" dirty="0" err="1" smtClean="0"/>
                        <a:t>eg</a:t>
                      </a:r>
                      <a:r>
                        <a:rPr lang="en-US" dirty="0" smtClean="0"/>
                        <a:t>. plastics, pharmaceuticals, </a:t>
                      </a:r>
                      <a:r>
                        <a:rPr lang="en-US" dirty="0" err="1" smtClean="0"/>
                        <a:t>nanopollutants</a:t>
                      </a:r>
                      <a:r>
                        <a:rPr lang="en-US" dirty="0" smtClean="0"/>
                        <a:t>, noise, e-wastes etc., and their effects on the marine environment</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To evaluate existing pressures and effectiveness of the measures taken, pollutant loads shall be monitored regularly.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dirty="0" smtClean="0"/>
                    </a:p>
                  </a:txBody>
                  <a:tcPr/>
                </a:tc>
              </a:tr>
            </a:tbl>
          </a:graphicData>
        </a:graphic>
      </p:graphicFrame>
    </p:spTree>
    <p:extLst>
      <p:ext uri="{BB962C8B-B14F-4D97-AF65-F5344CB8AC3E}">
        <p14:creationId xmlns:p14="http://schemas.microsoft.com/office/powerpoint/2010/main" val="2035827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Yuvarlatılmış Dikdörtgen 14"/>
          <p:cNvSpPr/>
          <p:nvPr/>
        </p:nvSpPr>
        <p:spPr>
          <a:xfrm>
            <a:off x="447036" y="395926"/>
            <a:ext cx="8391645" cy="6170739"/>
          </a:xfrm>
          <a:prstGeom prst="roundRect">
            <a:avLst>
              <a:gd name="adj" fmla="val 49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endParaRPr>
          </a:p>
        </p:txBody>
      </p:sp>
      <p:sp>
        <p:nvSpPr>
          <p:cNvPr id="4" name="Rectangle 3"/>
          <p:cNvSpPr/>
          <p:nvPr/>
        </p:nvSpPr>
        <p:spPr>
          <a:xfrm>
            <a:off x="238614" y="468713"/>
            <a:ext cx="6417367" cy="523220"/>
          </a:xfrm>
          <a:prstGeom prst="rect">
            <a:avLst/>
          </a:prstGeom>
        </p:spPr>
        <p:txBody>
          <a:bodyPr wrap="square">
            <a:spAutoFit/>
          </a:bodyPr>
          <a:lstStyle/>
          <a:p>
            <a:pPr defTabSz="457200"/>
            <a:r>
              <a:rPr lang="en-GB" sz="2800" b="1" dirty="0">
                <a:solidFill>
                  <a:prstClr val="black"/>
                </a:solidFill>
                <a:latin typeface="Arial" panose="020B0604020202020204" pitchFamily="34" charset="0"/>
                <a:ea typeface="Britannic Bold" charset="0"/>
                <a:cs typeface="Arial" panose="020B0604020202020204" pitchFamily="34" charset="0"/>
              </a:rPr>
              <a:t>Defined Main R&amp;I Areas</a:t>
            </a:r>
          </a:p>
        </p:txBody>
      </p:sp>
      <p:graphicFrame>
        <p:nvGraphicFramePr>
          <p:cNvPr id="3" name="Tablo 2"/>
          <p:cNvGraphicFramePr>
            <a:graphicFrameLocks noGrp="1"/>
          </p:cNvGraphicFramePr>
          <p:nvPr>
            <p:extLst/>
          </p:nvPr>
        </p:nvGraphicFramePr>
        <p:xfrm>
          <a:off x="308816" y="1587939"/>
          <a:ext cx="3602912" cy="3715962"/>
        </p:xfrm>
        <a:graphic>
          <a:graphicData uri="http://schemas.openxmlformats.org/drawingml/2006/table">
            <a:tbl>
              <a:tblPr>
                <a:tableStyleId>{3B4B98B0-60AC-42C2-AFA5-B58CD77FA1E5}</a:tableStyleId>
              </a:tblPr>
              <a:tblGrid>
                <a:gridCol w="3602912">
                  <a:extLst>
                    <a:ext uri="{9D8B030D-6E8A-4147-A177-3AD203B41FA5}">
                      <a16:colId xmlns:a16="http://schemas.microsoft.com/office/drawing/2014/main" xmlns="" val="20000"/>
                    </a:ext>
                  </a:extLst>
                </a:gridCol>
              </a:tblGrid>
              <a:tr h="218586">
                <a:tc>
                  <a:txBody>
                    <a:bodyPr/>
                    <a:lstStyle/>
                    <a:p>
                      <a:pPr algn="l" fontAlgn="b"/>
                      <a:r>
                        <a:rPr lang="tr-TR" sz="1100" u="none" strike="noStrike" dirty="0" err="1">
                          <a:effectLst/>
                          <a:latin typeface="Arial" panose="020B0604020202020204" pitchFamily="34" charset="0"/>
                          <a:cs typeface="Arial" panose="020B0604020202020204" pitchFamily="34" charset="0"/>
                        </a:rPr>
                        <a:t>Biodiversity</a:t>
                      </a:r>
                      <a:endParaRPr lang="tr-TR" sz="11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xmlns="" val="10000"/>
                  </a:ext>
                </a:extLst>
              </a:tr>
              <a:tr h="218586">
                <a:tc>
                  <a:txBody>
                    <a:bodyPr/>
                    <a:lstStyle/>
                    <a:p>
                      <a:pPr algn="l" fontAlgn="b"/>
                      <a:r>
                        <a:rPr lang="tr-TR" sz="1100" u="none" strike="noStrike" dirty="0">
                          <a:effectLst/>
                          <a:latin typeface="Arial" panose="020B0604020202020204" pitchFamily="34" charset="0"/>
                          <a:cs typeface="Arial" panose="020B0604020202020204" pitchFamily="34" charset="0"/>
                        </a:rPr>
                        <a:t>Biological Invasions</a:t>
                      </a:r>
                      <a:endParaRPr lang="tr-TR" sz="11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xmlns="" val="10001"/>
                  </a:ext>
                </a:extLst>
              </a:tr>
              <a:tr h="218586">
                <a:tc>
                  <a:txBody>
                    <a:bodyPr/>
                    <a:lstStyle/>
                    <a:p>
                      <a:pPr algn="l" fontAlgn="b"/>
                      <a:r>
                        <a:rPr lang="tr-TR" sz="1100" u="none" strike="noStrike" dirty="0">
                          <a:effectLst/>
                          <a:latin typeface="Arial" panose="020B0604020202020204" pitchFamily="34" charset="0"/>
                          <a:cs typeface="Arial" panose="020B0604020202020204" pitchFamily="34" charset="0"/>
                        </a:rPr>
                        <a:t>Blue Biotechnology</a:t>
                      </a:r>
                      <a:endParaRPr lang="tr-TR" sz="11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xmlns="" val="10002"/>
                  </a:ext>
                </a:extLst>
              </a:tr>
              <a:tr h="218586">
                <a:tc>
                  <a:txBody>
                    <a:bodyPr/>
                    <a:lstStyle/>
                    <a:p>
                      <a:pPr algn="l" fontAlgn="t"/>
                      <a:r>
                        <a:rPr lang="tr-TR" sz="1100" u="none" strike="noStrike" dirty="0">
                          <a:effectLst/>
                          <a:latin typeface="Arial" panose="020B0604020202020204" pitchFamily="34" charset="0"/>
                          <a:cs typeface="Arial" panose="020B0604020202020204" pitchFamily="34" charset="0"/>
                        </a:rPr>
                        <a:t>Climate Change &amp; Impacts</a:t>
                      </a:r>
                      <a:endParaRPr lang="tr-TR" sz="11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tc>
                <a:extLst>
                  <a:ext uri="{0D108BD9-81ED-4DB2-BD59-A6C34878D82A}">
                    <a16:rowId xmlns:a16="http://schemas.microsoft.com/office/drawing/2014/main" xmlns="" val="10003"/>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Deep sea Ecosystems</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xmlns="" val="10004"/>
                  </a:ext>
                </a:extLst>
              </a:tr>
              <a:tr h="218586">
                <a:tc>
                  <a:txBody>
                    <a:bodyPr/>
                    <a:lstStyle/>
                    <a:p>
                      <a:pPr algn="l" fontAlgn="b"/>
                      <a:r>
                        <a:rPr lang="tr-TR" sz="1100" u="none" strike="noStrike" dirty="0">
                          <a:effectLst/>
                          <a:latin typeface="Arial" panose="020B0604020202020204" pitchFamily="34" charset="0"/>
                          <a:cs typeface="Arial" panose="020B0604020202020204" pitchFamily="34" charset="0"/>
                        </a:rPr>
                        <a:t>Deep sea mining, Oil and Gas Sustainable Exploitation </a:t>
                      </a:r>
                      <a:endParaRPr lang="tr-TR" sz="11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xmlns="" val="10005"/>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Living Marine Resources (fishery, aquaculture, etc.)</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xmlns="" val="10006"/>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Marine Hazards</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xmlns="" val="10007"/>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Marine Pollution</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xmlns="" val="10008"/>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Maritime Transport</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xmlns="" val="10009"/>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MSP - ICZM</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xmlns="" val="10010"/>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Ocean renewable Energy</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xmlns="" val="10011"/>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Oceans and Human Health</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xmlns="" val="10012"/>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Operational Oceanography/Observing Systems</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xmlns="" val="10013"/>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Other/Multiple areas (specify in column B)</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xmlns="" val="10014"/>
                  </a:ext>
                </a:extLst>
              </a:tr>
              <a:tr h="218586">
                <a:tc>
                  <a:txBody>
                    <a:bodyPr/>
                    <a:lstStyle/>
                    <a:p>
                      <a:pPr algn="l" fontAlgn="b"/>
                      <a:r>
                        <a:rPr lang="tr-TR" sz="1100" u="none" strike="noStrike">
                          <a:effectLst/>
                          <a:latin typeface="Arial" panose="020B0604020202020204" pitchFamily="34" charset="0"/>
                          <a:cs typeface="Arial" panose="020B0604020202020204" pitchFamily="34" charset="0"/>
                        </a:rPr>
                        <a:t>Socioeconomic &amp; Policy Research</a:t>
                      </a:r>
                      <a:endParaRPr lang="tr-TR" sz="11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xmlns="" val="10015"/>
                  </a:ext>
                </a:extLst>
              </a:tr>
              <a:tr h="218586">
                <a:tc>
                  <a:txBody>
                    <a:bodyPr/>
                    <a:lstStyle/>
                    <a:p>
                      <a:pPr algn="l" fontAlgn="b"/>
                      <a:r>
                        <a:rPr lang="tr-TR" sz="1100" u="none" strike="noStrike" dirty="0">
                          <a:effectLst/>
                          <a:latin typeface="Arial" panose="020B0604020202020204" pitchFamily="34" charset="0"/>
                          <a:cs typeface="Arial" panose="020B0604020202020204" pitchFamily="34" charset="0"/>
                        </a:rPr>
                        <a:t>Training &amp; </a:t>
                      </a:r>
                      <a:r>
                        <a:rPr lang="tr-TR" sz="1100" u="none" strike="noStrike" dirty="0" err="1">
                          <a:effectLst/>
                          <a:latin typeface="Arial" panose="020B0604020202020204" pitchFamily="34" charset="0"/>
                          <a:cs typeface="Arial" panose="020B0604020202020204" pitchFamily="34" charset="0"/>
                        </a:rPr>
                        <a:t>Technology</a:t>
                      </a:r>
                      <a:r>
                        <a:rPr lang="tr-TR" sz="1100" u="none" strike="noStrike" dirty="0">
                          <a:effectLst/>
                          <a:latin typeface="Arial" panose="020B0604020202020204" pitchFamily="34" charset="0"/>
                          <a:cs typeface="Arial" panose="020B0604020202020204" pitchFamily="34" charset="0"/>
                        </a:rPr>
                        <a:t> Transfer</a:t>
                      </a:r>
                      <a:endParaRPr lang="tr-TR" sz="11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700" marR="12700" marT="12700" marB="0" anchor="b"/>
                </a:tc>
                <a:extLst>
                  <a:ext uri="{0D108BD9-81ED-4DB2-BD59-A6C34878D82A}">
                    <a16:rowId xmlns:a16="http://schemas.microsoft.com/office/drawing/2014/main" xmlns="" val="10016"/>
                  </a:ext>
                </a:extLst>
              </a:tr>
            </a:tbl>
          </a:graphicData>
        </a:graphic>
      </p:graphicFrame>
      <p:graphicFrame>
        <p:nvGraphicFramePr>
          <p:cNvPr id="5" name="Tablo 4"/>
          <p:cNvGraphicFramePr>
            <a:graphicFrameLocks noGrp="1"/>
          </p:cNvGraphicFramePr>
          <p:nvPr>
            <p:extLst>
              <p:ext uri="{D42A27DB-BD31-4B8C-83A1-F6EECF244321}">
                <p14:modId xmlns:p14="http://schemas.microsoft.com/office/powerpoint/2010/main" val="793963618"/>
              </p:ext>
            </p:extLst>
          </p:nvPr>
        </p:nvGraphicFramePr>
        <p:xfrm>
          <a:off x="4851251" y="1574011"/>
          <a:ext cx="4060478" cy="4992912"/>
        </p:xfrm>
        <a:graphic>
          <a:graphicData uri="http://schemas.openxmlformats.org/drawingml/2006/table">
            <a:tbl>
              <a:tblPr>
                <a:tableStyleId>{3B4B98B0-60AC-42C2-AFA5-B58CD77FA1E5}</a:tableStyleId>
              </a:tblPr>
              <a:tblGrid>
                <a:gridCol w="4060478">
                  <a:extLst>
                    <a:ext uri="{9D8B030D-6E8A-4147-A177-3AD203B41FA5}">
                      <a16:colId xmlns:a16="http://schemas.microsoft.com/office/drawing/2014/main" xmlns="" val="20000"/>
                    </a:ext>
                  </a:extLst>
                </a:gridCol>
              </a:tblGrid>
              <a:tr h="208038">
                <a:tc>
                  <a:txBody>
                    <a:bodyPr/>
                    <a:lstStyle/>
                    <a:p>
                      <a:pPr algn="l" fontAlgn="b"/>
                      <a:r>
                        <a:rPr lang="tr-TR" sz="1000" u="none" strike="noStrike" dirty="0">
                          <a:effectLst/>
                          <a:latin typeface="Arial" panose="020B0604020202020204" pitchFamily="34" charset="0"/>
                          <a:cs typeface="Arial" panose="020B0604020202020204" pitchFamily="34" charset="0"/>
                        </a:rPr>
                        <a:t>Biodiversity</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00"/>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Biological Invasions</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01"/>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Blue Biotechnology</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02"/>
                  </a:ext>
                </a:extLst>
              </a:tr>
              <a:tr h="208038">
                <a:tc>
                  <a:txBody>
                    <a:bodyPr/>
                    <a:lstStyle/>
                    <a:p>
                      <a:pPr algn="l" fontAlgn="b"/>
                      <a:r>
                        <a:rPr lang="tr-TR" sz="1000" u="none" strike="noStrike" dirty="0">
                          <a:effectLst/>
                          <a:latin typeface="Arial" panose="020B0604020202020204" pitchFamily="34" charset="0"/>
                          <a:cs typeface="Arial" panose="020B0604020202020204" pitchFamily="34" charset="0"/>
                        </a:rPr>
                        <a:t>Catchment-Sea Interaction</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03"/>
                  </a:ext>
                </a:extLst>
              </a:tr>
              <a:tr h="208038">
                <a:tc>
                  <a:txBody>
                    <a:bodyPr/>
                    <a:lstStyle/>
                    <a:p>
                      <a:pPr algn="l" fontAlgn="t"/>
                      <a:r>
                        <a:rPr lang="tr-TR" sz="1000" u="none" strike="noStrike" dirty="0">
                          <a:effectLst/>
                          <a:latin typeface="Arial" panose="020B0604020202020204" pitchFamily="34" charset="0"/>
                          <a:cs typeface="Arial" panose="020B0604020202020204" pitchFamily="34" charset="0"/>
                        </a:rPr>
                        <a:t>Climate Change &amp; Impacts</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tc>
                <a:extLst>
                  <a:ext uri="{0D108BD9-81ED-4DB2-BD59-A6C34878D82A}">
                    <a16:rowId xmlns:a16="http://schemas.microsoft.com/office/drawing/2014/main" xmlns="" val="10004"/>
                  </a:ext>
                </a:extLst>
              </a:tr>
              <a:tr h="208038">
                <a:tc>
                  <a:txBody>
                    <a:bodyPr/>
                    <a:lstStyle/>
                    <a:p>
                      <a:pPr algn="l" fontAlgn="b"/>
                      <a:r>
                        <a:rPr lang="tr-TR" sz="1000" u="none" strike="noStrike" dirty="0">
                          <a:effectLst/>
                          <a:latin typeface="Arial" panose="020B0604020202020204" pitchFamily="34" charset="0"/>
                          <a:cs typeface="Arial" panose="020B0604020202020204" pitchFamily="34" charset="0"/>
                        </a:rPr>
                        <a:t>Cultural Heritage</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05"/>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Deep Sea Ecosystems</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06"/>
                  </a:ext>
                </a:extLst>
              </a:tr>
              <a:tr h="208038">
                <a:tc>
                  <a:txBody>
                    <a:bodyPr/>
                    <a:lstStyle/>
                    <a:p>
                      <a:pPr algn="l" fontAlgn="b"/>
                      <a:r>
                        <a:rPr lang="tr-TR" sz="1000" u="none" strike="noStrike" dirty="0" err="1" smtClean="0">
                          <a:effectLst/>
                          <a:latin typeface="Arial" panose="020B0604020202020204" pitchFamily="34" charset="0"/>
                          <a:cs typeface="Arial" panose="020B0604020202020204" pitchFamily="34" charset="0"/>
                        </a:rPr>
                        <a:t>Sustinable</a:t>
                      </a:r>
                      <a:r>
                        <a:rPr lang="tr-TR" sz="1000" u="none" strike="noStrike" baseline="0" dirty="0" smtClean="0">
                          <a:effectLst/>
                          <a:latin typeface="Arial" panose="020B0604020202020204" pitchFamily="34" charset="0"/>
                          <a:cs typeface="Arial" panose="020B0604020202020204" pitchFamily="34" charset="0"/>
                        </a:rPr>
                        <a:t> </a:t>
                      </a:r>
                      <a:r>
                        <a:rPr lang="tr-TR" sz="1000" u="none" strike="noStrike" dirty="0" err="1" smtClean="0">
                          <a:effectLst/>
                          <a:latin typeface="Arial" panose="020B0604020202020204" pitchFamily="34" charset="0"/>
                          <a:cs typeface="Arial" panose="020B0604020202020204" pitchFamily="34" charset="0"/>
                        </a:rPr>
                        <a:t>Oil</a:t>
                      </a:r>
                      <a:r>
                        <a:rPr lang="tr-TR" sz="1000" u="none" strike="noStrike" dirty="0" smtClean="0">
                          <a:effectLst/>
                          <a:latin typeface="Arial" panose="020B0604020202020204" pitchFamily="34" charset="0"/>
                          <a:cs typeface="Arial" panose="020B0604020202020204" pitchFamily="34" charset="0"/>
                        </a:rPr>
                        <a:t> </a:t>
                      </a:r>
                      <a:r>
                        <a:rPr lang="tr-TR" sz="1000" u="none" strike="noStrike" dirty="0" err="1">
                          <a:effectLst/>
                          <a:latin typeface="Arial" panose="020B0604020202020204" pitchFamily="34" charset="0"/>
                          <a:cs typeface="Arial" panose="020B0604020202020204" pitchFamily="34" charset="0"/>
                        </a:rPr>
                        <a:t>and</a:t>
                      </a:r>
                      <a:r>
                        <a:rPr lang="tr-TR" sz="1000" u="none" strike="noStrike" dirty="0">
                          <a:effectLst/>
                          <a:latin typeface="Arial" panose="020B0604020202020204" pitchFamily="34" charset="0"/>
                          <a:cs typeface="Arial" panose="020B0604020202020204" pitchFamily="34" charset="0"/>
                        </a:rPr>
                        <a:t> </a:t>
                      </a:r>
                      <a:r>
                        <a:rPr lang="tr-TR" sz="1000" u="none" strike="noStrike" dirty="0" err="1" smtClean="0">
                          <a:effectLst/>
                          <a:latin typeface="Arial" panose="020B0604020202020204" pitchFamily="34" charset="0"/>
                          <a:cs typeface="Arial" panose="020B0604020202020204" pitchFamily="34" charset="0"/>
                        </a:rPr>
                        <a:t>Gas</a:t>
                      </a:r>
                      <a:r>
                        <a:rPr lang="tr-TR" sz="1000" u="none" strike="noStrike" dirty="0" smtClean="0">
                          <a:effectLst/>
                          <a:latin typeface="Arial" panose="020B0604020202020204" pitchFamily="34" charset="0"/>
                          <a:cs typeface="Arial" panose="020B0604020202020204" pitchFamily="34" charset="0"/>
                        </a:rPr>
                        <a:t> </a:t>
                      </a:r>
                      <a:r>
                        <a:rPr lang="tr-TR" sz="1000" u="none" strike="noStrike" dirty="0" err="1">
                          <a:effectLst/>
                          <a:latin typeface="Arial" panose="020B0604020202020204" pitchFamily="34" charset="0"/>
                          <a:cs typeface="Arial" panose="020B0604020202020204" pitchFamily="34" charset="0"/>
                        </a:rPr>
                        <a:t>Exploitation</a:t>
                      </a:r>
                      <a:r>
                        <a:rPr lang="tr-TR" sz="1000" u="none" strike="noStrike" dirty="0">
                          <a:effectLst/>
                          <a:latin typeface="Arial" panose="020B0604020202020204" pitchFamily="34" charset="0"/>
                          <a:cs typeface="Arial" panose="020B0604020202020204" pitchFamily="34" charset="0"/>
                        </a:rPr>
                        <a:t> </a:t>
                      </a:r>
                      <a:r>
                        <a:rPr lang="tr-TR" sz="1000" u="none" strike="noStrike" dirty="0" err="1" smtClean="0">
                          <a:effectLst/>
                          <a:latin typeface="Arial" panose="020B0604020202020204" pitchFamily="34" charset="0"/>
                          <a:cs typeface="Arial" panose="020B0604020202020204" pitchFamily="34" charset="0"/>
                        </a:rPr>
                        <a:t>and</a:t>
                      </a:r>
                      <a:r>
                        <a:rPr lang="tr-TR" sz="1000" u="none" strike="noStrike" baseline="0" dirty="0" smtClean="0">
                          <a:effectLst/>
                          <a:latin typeface="Arial" panose="020B0604020202020204" pitchFamily="34" charset="0"/>
                          <a:cs typeface="Arial" panose="020B0604020202020204" pitchFamily="34" charset="0"/>
                        </a:rPr>
                        <a:t> </a:t>
                      </a:r>
                      <a:r>
                        <a:rPr lang="tr-TR" sz="1000" u="none" strike="noStrike" baseline="0" dirty="0" err="1" smtClean="0">
                          <a:effectLst/>
                          <a:latin typeface="Arial" panose="020B0604020202020204" pitchFamily="34" charset="0"/>
                          <a:cs typeface="Arial" panose="020B0604020202020204" pitchFamily="34" charset="0"/>
                        </a:rPr>
                        <a:t>deep</a:t>
                      </a:r>
                      <a:r>
                        <a:rPr lang="tr-TR" sz="1000" u="none" strike="noStrike" baseline="0" dirty="0" smtClean="0">
                          <a:effectLst/>
                          <a:latin typeface="Arial" panose="020B0604020202020204" pitchFamily="34" charset="0"/>
                          <a:cs typeface="Arial" panose="020B0604020202020204" pitchFamily="34" charset="0"/>
                        </a:rPr>
                        <a:t> </a:t>
                      </a:r>
                      <a:r>
                        <a:rPr lang="tr-TR" sz="1000" u="none" strike="noStrike" baseline="0" dirty="0" err="1" smtClean="0">
                          <a:effectLst/>
                          <a:latin typeface="Arial" panose="020B0604020202020204" pitchFamily="34" charset="0"/>
                          <a:cs typeface="Arial" panose="020B0604020202020204" pitchFamily="34" charset="0"/>
                        </a:rPr>
                        <a:t>sea</a:t>
                      </a:r>
                      <a:r>
                        <a:rPr lang="tr-TR" sz="1000" u="none" strike="noStrike" baseline="0" dirty="0" smtClean="0">
                          <a:effectLst/>
                          <a:latin typeface="Arial" panose="020B0604020202020204" pitchFamily="34" charset="0"/>
                          <a:cs typeface="Arial" panose="020B0604020202020204" pitchFamily="34" charset="0"/>
                        </a:rPr>
                        <a:t> </a:t>
                      </a:r>
                      <a:r>
                        <a:rPr lang="tr-TR" sz="1000" u="none" strike="noStrike" baseline="0" dirty="0" err="1" smtClean="0">
                          <a:effectLst/>
                          <a:latin typeface="Arial" panose="020B0604020202020204" pitchFamily="34" charset="0"/>
                          <a:cs typeface="Arial" panose="020B0604020202020204" pitchFamily="34" charset="0"/>
                        </a:rPr>
                        <a:t>mining</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07"/>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Ecosystem Multiple Stressors</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08"/>
                  </a:ext>
                </a:extLst>
              </a:tr>
              <a:tr h="208038">
                <a:tc>
                  <a:txBody>
                    <a:bodyPr/>
                    <a:lstStyle/>
                    <a:p>
                      <a:pPr algn="l" fontAlgn="b"/>
                      <a:r>
                        <a:rPr lang="tr-TR" sz="1000" u="none" strike="noStrike" dirty="0">
                          <a:effectLst/>
                          <a:latin typeface="Arial" panose="020B0604020202020204" pitchFamily="34" charset="0"/>
                          <a:cs typeface="Arial" panose="020B0604020202020204" pitchFamily="34" charset="0"/>
                        </a:rPr>
                        <a:t>Eutrophication and Deoxygenation</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09"/>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Interconnections of Basins</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10"/>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Living Marine Resources (fishery, aquaculture, etc.)</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11"/>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Marine and Coastal Hazards</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12"/>
                  </a:ext>
                </a:extLst>
              </a:tr>
              <a:tr h="208038">
                <a:tc>
                  <a:txBody>
                    <a:bodyPr/>
                    <a:lstStyle/>
                    <a:p>
                      <a:pPr algn="l" fontAlgn="b"/>
                      <a:r>
                        <a:rPr lang="tr-TR" sz="1000" u="none" strike="noStrike" dirty="0">
                          <a:effectLst/>
                          <a:latin typeface="Arial" panose="020B0604020202020204" pitchFamily="34" charset="0"/>
                          <a:cs typeface="Arial" panose="020B0604020202020204" pitchFamily="34" charset="0"/>
                        </a:rPr>
                        <a:t>Marine Ecosystem Services</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13"/>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Marine Pollution and Litter</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14"/>
                  </a:ext>
                </a:extLst>
              </a:tr>
              <a:tr h="208038">
                <a:tc>
                  <a:txBody>
                    <a:bodyPr/>
                    <a:lstStyle/>
                    <a:p>
                      <a:pPr algn="l" fontAlgn="b"/>
                      <a:r>
                        <a:rPr lang="tr-TR" sz="1000" u="none" strike="noStrike" dirty="0">
                          <a:effectLst/>
                          <a:latin typeface="Arial" panose="020B0604020202020204" pitchFamily="34" charset="0"/>
                          <a:cs typeface="Arial" panose="020B0604020202020204" pitchFamily="34" charset="0"/>
                        </a:rPr>
                        <a:t>Marine </a:t>
                      </a:r>
                      <a:r>
                        <a:rPr lang="tr-TR" sz="1000" u="none" strike="noStrike" dirty="0" err="1">
                          <a:effectLst/>
                          <a:latin typeface="Arial" panose="020B0604020202020204" pitchFamily="34" charset="0"/>
                          <a:cs typeface="Arial" panose="020B0604020202020204" pitchFamily="34" charset="0"/>
                        </a:rPr>
                        <a:t>Renewable</a:t>
                      </a:r>
                      <a:r>
                        <a:rPr lang="tr-TR" sz="1000" u="none" strike="noStrike" dirty="0">
                          <a:effectLst/>
                          <a:latin typeface="Arial" panose="020B0604020202020204" pitchFamily="34" charset="0"/>
                          <a:cs typeface="Arial" panose="020B0604020202020204" pitchFamily="34" charset="0"/>
                        </a:rPr>
                        <a:t> </a:t>
                      </a:r>
                      <a:r>
                        <a:rPr lang="tr-TR" sz="1000" u="none" strike="noStrike" dirty="0" err="1">
                          <a:effectLst/>
                          <a:latin typeface="Arial" panose="020B0604020202020204" pitchFamily="34" charset="0"/>
                          <a:cs typeface="Arial" panose="020B0604020202020204" pitchFamily="34" charset="0"/>
                        </a:rPr>
                        <a:t>Energy</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15"/>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Maritime Transport</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16"/>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MSP, ICZM</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17"/>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Operational Oceanography/Observing Systems and Monitoring</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18"/>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Other/Multiple areas (specify in column B)</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19"/>
                  </a:ext>
                </a:extLst>
              </a:tr>
              <a:tr h="208038">
                <a:tc>
                  <a:txBody>
                    <a:bodyPr/>
                    <a:lstStyle/>
                    <a:p>
                      <a:pPr algn="l" fontAlgn="b"/>
                      <a:r>
                        <a:rPr lang="tr-TR" sz="1000" u="none" strike="noStrike" dirty="0" err="1">
                          <a:effectLst/>
                          <a:latin typeface="Arial" panose="020B0604020202020204" pitchFamily="34" charset="0"/>
                          <a:cs typeface="Arial" panose="020B0604020202020204" pitchFamily="34" charset="0"/>
                        </a:rPr>
                        <a:t>Seas</a:t>
                      </a:r>
                      <a:r>
                        <a:rPr lang="tr-TR" sz="1000" u="none" strike="noStrike" dirty="0">
                          <a:effectLst/>
                          <a:latin typeface="Arial" panose="020B0604020202020204" pitchFamily="34" charset="0"/>
                          <a:cs typeface="Arial" panose="020B0604020202020204" pitchFamily="34" charset="0"/>
                        </a:rPr>
                        <a:t> </a:t>
                      </a:r>
                      <a:r>
                        <a:rPr lang="tr-TR" sz="1000" u="none" strike="noStrike" dirty="0" err="1">
                          <a:effectLst/>
                          <a:latin typeface="Arial" panose="020B0604020202020204" pitchFamily="34" charset="0"/>
                          <a:cs typeface="Arial" panose="020B0604020202020204" pitchFamily="34" charset="0"/>
                        </a:rPr>
                        <a:t>and</a:t>
                      </a:r>
                      <a:r>
                        <a:rPr lang="tr-TR" sz="1000" u="none" strike="noStrike" dirty="0">
                          <a:effectLst/>
                          <a:latin typeface="Arial" panose="020B0604020202020204" pitchFamily="34" charset="0"/>
                          <a:cs typeface="Arial" panose="020B0604020202020204" pitchFamily="34" charset="0"/>
                        </a:rPr>
                        <a:t> Human </a:t>
                      </a:r>
                      <a:r>
                        <a:rPr lang="tr-TR" sz="1000" u="none" strike="noStrike" dirty="0" err="1">
                          <a:effectLst/>
                          <a:latin typeface="Arial" panose="020B0604020202020204" pitchFamily="34" charset="0"/>
                          <a:cs typeface="Arial" panose="020B0604020202020204" pitchFamily="34" charset="0"/>
                        </a:rPr>
                        <a:t>Health</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20"/>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Socioeconomic &amp; Policy Research</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21"/>
                  </a:ext>
                </a:extLst>
              </a:tr>
              <a:tr h="208038">
                <a:tc>
                  <a:txBody>
                    <a:bodyPr/>
                    <a:lstStyle/>
                    <a:p>
                      <a:pPr algn="l" fontAlgn="b"/>
                      <a:r>
                        <a:rPr lang="tr-TR" sz="1000" u="none" strike="noStrike">
                          <a:effectLst/>
                          <a:latin typeface="Arial" panose="020B0604020202020204" pitchFamily="34" charset="0"/>
                          <a:cs typeface="Arial" panose="020B0604020202020204" pitchFamily="34" charset="0"/>
                        </a:rPr>
                        <a:t>Tourism and Surrounding Economy</a:t>
                      </a:r>
                      <a:endParaRPr lang="tr-TR" sz="1000" b="0" i="0" u="none" strike="noStrike">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22"/>
                  </a:ext>
                </a:extLst>
              </a:tr>
              <a:tr h="208038">
                <a:tc>
                  <a:txBody>
                    <a:bodyPr/>
                    <a:lstStyle/>
                    <a:p>
                      <a:pPr algn="l" fontAlgn="b"/>
                      <a:r>
                        <a:rPr lang="tr-TR" sz="1000" u="none" strike="noStrike" dirty="0">
                          <a:effectLst/>
                          <a:latin typeface="Arial" panose="020B0604020202020204" pitchFamily="34" charset="0"/>
                          <a:cs typeface="Arial" panose="020B0604020202020204" pitchFamily="34" charset="0"/>
                        </a:rPr>
                        <a:t>Training &amp; </a:t>
                      </a:r>
                      <a:r>
                        <a:rPr lang="tr-TR" sz="1000" u="none" strike="noStrike" dirty="0" err="1">
                          <a:effectLst/>
                          <a:latin typeface="Arial" panose="020B0604020202020204" pitchFamily="34" charset="0"/>
                          <a:cs typeface="Arial" panose="020B0604020202020204" pitchFamily="34" charset="0"/>
                        </a:rPr>
                        <a:t>Technology</a:t>
                      </a:r>
                      <a:r>
                        <a:rPr lang="tr-TR" sz="1000" u="none" strike="noStrike" dirty="0">
                          <a:effectLst/>
                          <a:latin typeface="Arial" panose="020B0604020202020204" pitchFamily="34" charset="0"/>
                          <a:cs typeface="Arial" panose="020B0604020202020204" pitchFamily="34" charset="0"/>
                        </a:rPr>
                        <a:t> Transfer</a:t>
                      </a:r>
                      <a:endParaRPr lang="tr-TR" sz="1000" b="0" i="0" u="none" strike="noStrike" dirty="0">
                        <a:solidFill>
                          <a:srgbClr val="000000"/>
                        </a:solidFill>
                        <a:effectLst/>
                        <a:latin typeface="Arial" panose="020B0604020202020204" pitchFamily="34" charset="0"/>
                        <a:ea typeface="Times" charset="0"/>
                        <a:cs typeface="Arial" panose="020B0604020202020204" pitchFamily="34" charset="0"/>
                      </a:endParaRPr>
                    </a:p>
                  </a:txBody>
                  <a:tcPr marL="12087" marR="12087" marT="12087" marB="0" anchor="b"/>
                </a:tc>
                <a:extLst>
                  <a:ext uri="{0D108BD9-81ED-4DB2-BD59-A6C34878D82A}">
                    <a16:rowId xmlns:a16="http://schemas.microsoft.com/office/drawing/2014/main" xmlns="" val="10023"/>
                  </a:ext>
                </a:extLst>
              </a:tr>
            </a:tbl>
          </a:graphicData>
        </a:graphic>
      </p:graphicFrame>
      <p:sp>
        <p:nvSpPr>
          <p:cNvPr id="8" name="Sağ Ok 7"/>
          <p:cNvSpPr/>
          <p:nvPr/>
        </p:nvSpPr>
        <p:spPr>
          <a:xfrm>
            <a:off x="3911728" y="3863077"/>
            <a:ext cx="678730" cy="414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sp>
        <p:nvSpPr>
          <p:cNvPr id="17" name="Rectangle 3"/>
          <p:cNvSpPr/>
          <p:nvPr/>
        </p:nvSpPr>
        <p:spPr>
          <a:xfrm>
            <a:off x="308816" y="1265507"/>
            <a:ext cx="2035611" cy="338554"/>
          </a:xfrm>
          <a:prstGeom prst="rect">
            <a:avLst/>
          </a:prstGeom>
        </p:spPr>
        <p:txBody>
          <a:bodyPr wrap="square">
            <a:spAutoFit/>
          </a:bodyPr>
          <a:lstStyle/>
          <a:p>
            <a:pPr defTabSz="457200"/>
            <a:r>
              <a:rPr lang="en-GB" sz="1600" b="1" dirty="0">
                <a:solidFill>
                  <a:prstClr val="black"/>
                </a:solidFill>
                <a:latin typeface="Arial" panose="020B0604020202020204" pitchFamily="34" charset="0"/>
                <a:ea typeface="Britannic Bold" charset="0"/>
                <a:cs typeface="Arial" panose="020B0604020202020204" pitchFamily="34" charset="0"/>
              </a:rPr>
              <a:t>First version</a:t>
            </a:r>
          </a:p>
        </p:txBody>
      </p:sp>
      <p:sp>
        <p:nvSpPr>
          <p:cNvPr id="18" name="Rectangle 3"/>
          <p:cNvSpPr/>
          <p:nvPr/>
        </p:nvSpPr>
        <p:spPr>
          <a:xfrm>
            <a:off x="4851251" y="730323"/>
            <a:ext cx="2807256" cy="830997"/>
          </a:xfrm>
          <a:prstGeom prst="rect">
            <a:avLst/>
          </a:prstGeom>
        </p:spPr>
        <p:txBody>
          <a:bodyPr wrap="square">
            <a:spAutoFit/>
          </a:bodyPr>
          <a:lstStyle/>
          <a:p>
            <a:pPr defTabSz="457200"/>
            <a:r>
              <a:rPr lang="en-GB" sz="1600" b="1" dirty="0">
                <a:solidFill>
                  <a:prstClr val="black"/>
                </a:solidFill>
                <a:latin typeface="Arial" panose="020B0604020202020204" pitchFamily="34" charset="0"/>
                <a:ea typeface="Britannic Bold" charset="0"/>
                <a:cs typeface="Arial" panose="020B0604020202020204" pitchFamily="34" charset="0"/>
              </a:rPr>
              <a:t>Revised version</a:t>
            </a:r>
          </a:p>
          <a:p>
            <a:pPr defTabSz="457200"/>
            <a:r>
              <a:rPr lang="en-GB" sz="1600" b="1" dirty="0">
                <a:solidFill>
                  <a:prstClr val="black"/>
                </a:solidFill>
                <a:latin typeface="Arial" panose="020B0604020202020204" pitchFamily="34" charset="0"/>
                <a:ea typeface="Britannic Bold" charset="0"/>
                <a:cs typeface="Arial" panose="020B0604020202020204" pitchFamily="34" charset="0"/>
              </a:rPr>
              <a:t>(During September 2017 Batumi Meeting)</a:t>
            </a:r>
          </a:p>
        </p:txBody>
      </p:sp>
    </p:spTree>
    <p:extLst>
      <p:ext uri="{BB962C8B-B14F-4D97-AF65-F5344CB8AC3E}">
        <p14:creationId xmlns:p14="http://schemas.microsoft.com/office/powerpoint/2010/main" val="8970689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5852166"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12. Marine </a:t>
            </a:r>
            <a:r>
              <a:rPr lang="tr-TR" sz="1600" b="1" dirty="0" err="1" smtClean="0">
                <a:solidFill>
                  <a:srgbClr val="C00000"/>
                </a:solidFill>
                <a:latin typeface="Arial" panose="020B0604020202020204" pitchFamily="34" charset="0"/>
                <a:ea typeface="Britannic Bold" charset="0"/>
                <a:cs typeface="Arial" panose="020B0604020202020204" pitchFamily="34" charset="0"/>
              </a:rPr>
              <a:t>and</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Coastal</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Hazards</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22689650"/>
              </p:ext>
            </p:extLst>
          </p:nvPr>
        </p:nvGraphicFramePr>
        <p:xfrm>
          <a:off x="863600" y="1397000"/>
          <a:ext cx="7315200" cy="265684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Lack of beach/coastal</a:t>
                      </a:r>
                      <a:r>
                        <a:rPr lang="en-US" baseline="0" dirty="0" smtClean="0"/>
                        <a:t> erosion and </a:t>
                      </a:r>
                      <a:r>
                        <a:rPr lang="en-US" baseline="0" dirty="0" err="1" smtClean="0"/>
                        <a:t>ptorection</a:t>
                      </a:r>
                      <a:r>
                        <a:rPr lang="en-US" baseline="0" dirty="0" smtClean="0"/>
                        <a:t> studies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Cliffs protection and management</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Lacking views on marine hazards related to floods and earthquakes</a:t>
                      </a:r>
                      <a:endParaRPr lang="en-US"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Renewed research paradigm in the light of extreme climate  events and earthquakes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To implement innovative methods of beach restoration, basing on the knowledge gained in previous years and other sea basins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dirty="0" smtClean="0"/>
                    </a:p>
                  </a:txBody>
                  <a:tcPr/>
                </a:tc>
              </a:tr>
            </a:tbl>
          </a:graphicData>
        </a:graphic>
      </p:graphicFrame>
    </p:spTree>
    <p:extLst>
      <p:ext uri="{BB962C8B-B14F-4D97-AF65-F5344CB8AC3E}">
        <p14:creationId xmlns:p14="http://schemas.microsoft.com/office/powerpoint/2010/main" val="3295506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5852166"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13. </a:t>
            </a:r>
            <a:r>
              <a:rPr lang="tr-TR" sz="1600" b="1" dirty="0" err="1" smtClean="0">
                <a:solidFill>
                  <a:srgbClr val="C00000"/>
                </a:solidFill>
                <a:latin typeface="Arial" panose="020B0604020202020204" pitchFamily="34" charset="0"/>
                <a:ea typeface="Britannic Bold" charset="0"/>
                <a:cs typeface="Arial" panose="020B0604020202020204" pitchFamily="34" charset="0"/>
              </a:rPr>
              <a:t>Seas</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and</a:t>
            </a:r>
            <a:r>
              <a:rPr lang="tr-TR" sz="1600" b="1" dirty="0" smtClean="0">
                <a:solidFill>
                  <a:srgbClr val="C00000"/>
                </a:solidFill>
                <a:latin typeface="Arial" panose="020B0604020202020204" pitchFamily="34" charset="0"/>
                <a:ea typeface="Britannic Bold" charset="0"/>
                <a:cs typeface="Arial" panose="020B0604020202020204" pitchFamily="34" charset="0"/>
              </a:rPr>
              <a:t> Human </a:t>
            </a:r>
            <a:r>
              <a:rPr lang="tr-TR" sz="1600" b="1" dirty="0" err="1" smtClean="0">
                <a:solidFill>
                  <a:srgbClr val="C00000"/>
                </a:solidFill>
                <a:latin typeface="Arial" panose="020B0604020202020204" pitchFamily="34" charset="0"/>
                <a:ea typeface="Britannic Bold" charset="0"/>
                <a:cs typeface="Arial" panose="020B0604020202020204" pitchFamily="34" charset="0"/>
              </a:rPr>
              <a:t>Health</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13774218"/>
              </p:ext>
            </p:extLst>
          </p:nvPr>
        </p:nvGraphicFramePr>
        <p:xfrm>
          <a:off x="863600" y="1397000"/>
          <a:ext cx="7315200" cy="402844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Effective management of wastewater effluent, still there is a  direct effluent of un-treated waters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Potentially toxic phytoplankton species, the impacts of phytoplankton blooms on human health.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Effective bathing/swimming</a:t>
                      </a:r>
                      <a:r>
                        <a:rPr lang="en-US" baseline="0" dirty="0" smtClean="0"/>
                        <a:t> </a:t>
                      </a:r>
                      <a:r>
                        <a:rPr lang="en-US" dirty="0" smtClean="0"/>
                        <a:t>water management system shall be established along BS coastal areas.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Targeted research of phytoplankton and other species outbreaks on human health even if they originally are of local scale.</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Application of new methods for species identity (genomics) and monitoring (remote sensing, drones, </a:t>
                      </a:r>
                      <a:r>
                        <a:rPr lang="en-US" dirty="0" err="1" smtClean="0"/>
                        <a:t>argo</a:t>
                      </a:r>
                      <a:r>
                        <a:rPr lang="en-US" dirty="0" smtClean="0"/>
                        <a:t> buoys etc.)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Bathing/swimming water quality monitoring and dissemination of results to the public research studies shall be supported by regional </a:t>
                      </a:r>
                      <a:r>
                        <a:rPr lang="en-US" dirty="0" err="1" smtClean="0"/>
                        <a:t>programmes</a:t>
                      </a:r>
                      <a:r>
                        <a:rPr lang="en-US" dirty="0" smtClean="0"/>
                        <a:t> </a:t>
                      </a:r>
                    </a:p>
                  </a:txBody>
                  <a:tcPr/>
                </a:tc>
              </a:tr>
            </a:tbl>
          </a:graphicData>
        </a:graphic>
      </p:graphicFrame>
    </p:spTree>
    <p:extLst>
      <p:ext uri="{BB962C8B-B14F-4D97-AF65-F5344CB8AC3E}">
        <p14:creationId xmlns:p14="http://schemas.microsoft.com/office/powerpoint/2010/main" val="15384843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5" y="395926"/>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5852166"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14. Blue </a:t>
            </a:r>
            <a:r>
              <a:rPr lang="tr-TR" sz="1600" b="1" dirty="0" err="1" smtClean="0">
                <a:solidFill>
                  <a:srgbClr val="C00000"/>
                </a:solidFill>
                <a:latin typeface="Arial" panose="020B0604020202020204" pitchFamily="34" charset="0"/>
                <a:ea typeface="Britannic Bold" charset="0"/>
                <a:cs typeface="Arial" panose="020B0604020202020204" pitchFamily="34" charset="0"/>
              </a:rPr>
              <a:t>Biotechnology</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13021758"/>
              </p:ext>
            </p:extLst>
          </p:nvPr>
        </p:nvGraphicFramePr>
        <p:xfrm>
          <a:off x="863600" y="1397000"/>
          <a:ext cx="7315200" cy="402844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Lacking the knowledge of the genetic diversity of deep sea anaerobic prokaryotes, which have large potential for the future biotechnology development</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Very few studies and projects, only at EU level.</a:t>
                      </a:r>
                      <a:r>
                        <a:rPr lang="en-GB" dirty="0" smtClean="0">
                          <a:effectLst/>
                        </a:rPr>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800" kern="1200" dirty="0" smtClean="0">
                          <a:solidFill>
                            <a:schemeClr val="dk1"/>
                          </a:solidFill>
                          <a:effectLst/>
                          <a:latin typeface="+mn-lt"/>
                          <a:ea typeface="+mn-ea"/>
                          <a:cs typeface="+mn-cs"/>
                        </a:rPr>
                        <a:t>Lacking national funding</a:t>
                      </a:r>
                      <a:r>
                        <a:rPr lang="en-GB" sz="1800" kern="1200" baseline="0" dirty="0" smtClean="0">
                          <a:solidFill>
                            <a:schemeClr val="dk1"/>
                          </a:solidFill>
                          <a:effectLst/>
                          <a:latin typeface="+mn-lt"/>
                          <a:ea typeface="+mn-ea"/>
                          <a:cs typeface="+mn-cs"/>
                        </a:rPr>
                        <a:t> towards blue biotech and other emerging Blue Growth sectors</a:t>
                      </a:r>
                      <a:endParaRPr lang="en-GB" sz="1800" kern="1200" dirty="0" smtClean="0">
                        <a:solidFill>
                          <a:schemeClr val="dk1"/>
                        </a:solidFill>
                        <a:effectLst/>
                        <a:latin typeface="+mn-lt"/>
                        <a:ea typeface="+mn-ea"/>
                        <a:cs typeface="+mn-cs"/>
                      </a:endParaRP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endParaRPr lang="en-US"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Using metagenomics and </a:t>
                      </a:r>
                      <a:r>
                        <a:rPr lang="en-US" sz="1800" kern="1200" dirty="0" err="1" smtClean="0">
                          <a:solidFill>
                            <a:schemeClr val="dk1"/>
                          </a:solidFill>
                          <a:effectLst/>
                          <a:latin typeface="+mn-lt"/>
                          <a:ea typeface="+mn-ea"/>
                          <a:cs typeface="+mn-cs"/>
                        </a:rPr>
                        <a:t>metatranscriptomics</a:t>
                      </a:r>
                      <a:r>
                        <a:rPr lang="en-US" sz="1800" kern="1200" dirty="0" smtClean="0">
                          <a:solidFill>
                            <a:schemeClr val="dk1"/>
                          </a:solidFill>
                          <a:effectLst/>
                          <a:latin typeface="+mn-lt"/>
                          <a:ea typeface="+mn-ea"/>
                          <a:cs typeface="+mn-cs"/>
                        </a:rPr>
                        <a:t> methods for the understanding genetic diversity of deep sea microbial communities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R&amp;I projects are needed to discover the ways to sustainably benefit from Black Sea biological resources, including  prokaryotes </a:t>
                      </a:r>
                      <a:r>
                        <a:rPr lang="en-US" dirty="0" err="1" smtClean="0"/>
                        <a:t>protists</a:t>
                      </a:r>
                      <a:r>
                        <a:rPr lang="en-US" dirty="0" smtClean="0"/>
                        <a:t> and algae, by biotechnology applications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See ne</a:t>
                      </a:r>
                      <a:r>
                        <a:rPr lang="en-US" baseline="0" dirty="0" smtClean="0"/>
                        <a:t>w OECD report on Blue Biotech</a:t>
                      </a:r>
                      <a:endParaRPr lang="en-US" dirty="0" smtClean="0"/>
                    </a:p>
                  </a:txBody>
                  <a:tcPr/>
                </a:tc>
              </a:tr>
            </a:tbl>
          </a:graphicData>
        </a:graphic>
      </p:graphicFrame>
    </p:spTree>
    <p:extLst>
      <p:ext uri="{BB962C8B-B14F-4D97-AF65-F5344CB8AC3E}">
        <p14:creationId xmlns:p14="http://schemas.microsoft.com/office/powerpoint/2010/main" val="1104088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4" y="444002"/>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7071366"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15. </a:t>
            </a:r>
            <a:r>
              <a:rPr lang="tr-TR" sz="1600" b="1" dirty="0" err="1" smtClean="0">
                <a:solidFill>
                  <a:srgbClr val="C00000"/>
                </a:solidFill>
                <a:latin typeface="Arial" panose="020B0604020202020204" pitchFamily="34" charset="0"/>
                <a:ea typeface="Britannic Bold" charset="0"/>
                <a:cs typeface="Arial" panose="020B0604020202020204" pitchFamily="34" charset="0"/>
              </a:rPr>
              <a:t>Deep</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Sea</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Mining</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Oil</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and</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Gas</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Sustailable</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Exploitation</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066520446"/>
              </p:ext>
            </p:extLst>
          </p:nvPr>
        </p:nvGraphicFramePr>
        <p:xfrm>
          <a:off x="863600" y="1397000"/>
          <a:ext cx="7315200" cy="430276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Very little is known of the oil and gas exploration research in the Black Sea, albeit the few exploration initiatives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Known</a:t>
                      </a:r>
                      <a:r>
                        <a:rPr lang="en-US" baseline="0" dirty="0" smtClean="0"/>
                        <a:t> exploration in Turkish and Georgian EEZ, but access to data are limited.</a:t>
                      </a:r>
                      <a:r>
                        <a:rPr lang="en-US" dirty="0" smtClean="0"/>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Mechanistic studies of carbon cycle in and around gas hydrates are missing.</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There is a</a:t>
                      </a:r>
                      <a:r>
                        <a:rPr lang="en-US" baseline="0" dirty="0" smtClean="0"/>
                        <a:t> large</a:t>
                      </a:r>
                      <a:r>
                        <a:rPr lang="en-US" dirty="0" smtClean="0"/>
                        <a:t> hydrocarbon exploration capacity in Turkey (Two 3D seismic vessels, plans to buy a drillship)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Concept to explore alternative recourses of the deep sea is missing along with a strategy for environmental protection.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As</a:t>
                      </a:r>
                      <a:r>
                        <a:rPr lang="en-US" baseline="0" dirty="0" smtClean="0"/>
                        <a:t> Adrian </a:t>
                      </a:r>
                      <a:r>
                        <a:rPr lang="en-US" baseline="0" dirty="0" err="1" smtClean="0"/>
                        <a:t>Stanica</a:t>
                      </a:r>
                      <a:r>
                        <a:rPr lang="en-US" baseline="0" dirty="0" smtClean="0"/>
                        <a:t> and Gilles </a:t>
                      </a:r>
                      <a:r>
                        <a:rPr lang="en-US" baseline="0" dirty="0" err="1" smtClean="0"/>
                        <a:t>Lericolais</a:t>
                      </a:r>
                      <a:r>
                        <a:rPr lang="en-US" baseline="0" dirty="0" smtClean="0"/>
                        <a:t> both underlined, g</a:t>
                      </a:r>
                      <a:r>
                        <a:rPr lang="en-US" dirty="0" smtClean="0"/>
                        <a:t>as hydrates</a:t>
                      </a:r>
                      <a:r>
                        <a:rPr lang="en-US" baseline="0" dirty="0" smtClean="0"/>
                        <a:t> are a central feature of Black Sea and a major Blue Growth avenue if sustainably utilized </a:t>
                      </a:r>
                      <a:endParaRPr lang="en-US" dirty="0" smtClean="0"/>
                    </a:p>
                  </a:txBody>
                  <a:tcPr/>
                </a:tc>
              </a:tr>
            </a:tbl>
          </a:graphicData>
        </a:graphic>
      </p:graphicFrame>
    </p:spTree>
    <p:extLst>
      <p:ext uri="{BB962C8B-B14F-4D97-AF65-F5344CB8AC3E}">
        <p14:creationId xmlns:p14="http://schemas.microsoft.com/office/powerpoint/2010/main" val="14875233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4" y="444002"/>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7071366"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16. </a:t>
            </a:r>
            <a:r>
              <a:rPr lang="tr-TR" sz="1600" b="1" dirty="0" err="1" smtClean="0">
                <a:solidFill>
                  <a:srgbClr val="C00000"/>
                </a:solidFill>
                <a:latin typeface="Arial" panose="020B0604020202020204" pitchFamily="34" charset="0"/>
                <a:ea typeface="Britannic Bold" charset="0"/>
                <a:cs typeface="Arial" panose="020B0604020202020204" pitchFamily="34" charset="0"/>
              </a:rPr>
              <a:t>Living</a:t>
            </a:r>
            <a:r>
              <a:rPr lang="tr-TR" sz="1600" b="1" dirty="0" smtClean="0">
                <a:solidFill>
                  <a:srgbClr val="C00000"/>
                </a:solidFill>
                <a:latin typeface="Arial" panose="020B0604020202020204" pitchFamily="34" charset="0"/>
                <a:ea typeface="Britannic Bold" charset="0"/>
                <a:cs typeface="Arial" panose="020B0604020202020204" pitchFamily="34" charset="0"/>
              </a:rPr>
              <a:t> Marine </a:t>
            </a:r>
            <a:r>
              <a:rPr lang="tr-TR" sz="1600" b="1" dirty="0" err="1" smtClean="0">
                <a:solidFill>
                  <a:srgbClr val="C00000"/>
                </a:solidFill>
                <a:latin typeface="Arial" panose="020B0604020202020204" pitchFamily="34" charset="0"/>
                <a:ea typeface="Britannic Bold" charset="0"/>
                <a:cs typeface="Arial" panose="020B0604020202020204" pitchFamily="34" charset="0"/>
              </a:rPr>
              <a:t>Resources</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08535896"/>
              </p:ext>
            </p:extLst>
          </p:nvPr>
        </p:nvGraphicFramePr>
        <p:xfrm>
          <a:off x="863600" y="1397000"/>
          <a:ext cx="7315200" cy="512572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Monitoring and transparency lacking in Black Sea fisheries effort and landings data.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Lack of knowledge on over-exploitation of many stocks, poor data, and consequent food web effects, link between the fisheries resources and the lower trophic levels and environmental drivers to promote an ecosystem approach to fisheries management.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The gap between the natural and the social and economic sciences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err="1" smtClean="0"/>
                        <a:t>Mariculture</a:t>
                      </a:r>
                      <a:r>
                        <a:rPr lang="en-US" dirty="0" smtClean="0"/>
                        <a:t> growth, careful management to </a:t>
                      </a:r>
                      <a:r>
                        <a:rPr lang="en-US" dirty="0" err="1" smtClean="0"/>
                        <a:t>minimise</a:t>
                      </a:r>
                      <a:r>
                        <a:rPr lang="en-US" dirty="0" smtClean="0"/>
                        <a:t> potential impacts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Piloting Black Sea VMS data sharing under Global Fishing Watch</a:t>
                      </a:r>
                      <a:r>
                        <a:rPr lang="en-US" baseline="0" dirty="0" smtClean="0"/>
                        <a:t> as well as other means</a:t>
                      </a:r>
                      <a:endParaRPr lang="en-US" dirty="0" smtClean="0"/>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Need to develop approaches</a:t>
                      </a:r>
                      <a:r>
                        <a:rPr lang="en-US" baseline="0" dirty="0" smtClean="0"/>
                        <a:t> for i</a:t>
                      </a:r>
                      <a:r>
                        <a:rPr lang="en-US" dirty="0" smtClean="0"/>
                        <a:t>ntegrated and adaptive</a:t>
                      </a:r>
                      <a:r>
                        <a:rPr lang="en-US" baseline="0" dirty="0" smtClean="0"/>
                        <a:t> m</a:t>
                      </a:r>
                      <a:r>
                        <a:rPr lang="en-US" dirty="0" smtClean="0"/>
                        <a:t>anagement using the Ecosystem Approach</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Research on aquaculture,</a:t>
                      </a:r>
                      <a:r>
                        <a:rPr lang="en-US" baseline="0" dirty="0" smtClean="0"/>
                        <a:t> </a:t>
                      </a:r>
                      <a:r>
                        <a:rPr lang="en-US" baseline="0" dirty="0" err="1" smtClean="0"/>
                        <a:t>especialy</a:t>
                      </a:r>
                      <a:r>
                        <a:rPr lang="en-US" baseline="0" dirty="0" smtClean="0"/>
                        <a:t> o</a:t>
                      </a:r>
                      <a:r>
                        <a:rPr lang="en-US" dirty="0" smtClean="0"/>
                        <a:t>pen-sea (off-shore) and deeper aquaculture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 Identifying the share of Living</a:t>
                      </a:r>
                      <a:r>
                        <a:rPr lang="en-US" baseline="0" dirty="0" smtClean="0"/>
                        <a:t> Resources and future sectors (aquaculture) in the Black Sea</a:t>
                      </a:r>
                      <a:r>
                        <a:rPr lang="en-US" dirty="0" smtClean="0"/>
                        <a:t> Blue economy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‘Food</a:t>
                      </a:r>
                      <a:r>
                        <a:rPr lang="en-US" baseline="0" dirty="0" smtClean="0"/>
                        <a:t> from the Oceans’ Report EU-SAM</a:t>
                      </a:r>
                      <a:endParaRPr lang="en-US" dirty="0" smtClean="0"/>
                    </a:p>
                  </a:txBody>
                  <a:tcPr/>
                </a:tc>
              </a:tr>
            </a:tbl>
          </a:graphicData>
        </a:graphic>
      </p:graphicFrame>
    </p:spTree>
    <p:extLst>
      <p:ext uri="{BB962C8B-B14F-4D97-AF65-F5344CB8AC3E}">
        <p14:creationId xmlns:p14="http://schemas.microsoft.com/office/powerpoint/2010/main" val="14219718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4" y="444002"/>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7071366"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17. </a:t>
            </a:r>
            <a:r>
              <a:rPr lang="tr-TR" sz="1600" b="1" dirty="0" err="1" smtClean="0">
                <a:solidFill>
                  <a:srgbClr val="C00000"/>
                </a:solidFill>
                <a:latin typeface="Arial" panose="020B0604020202020204" pitchFamily="34" charset="0"/>
                <a:ea typeface="Britannic Bold" charset="0"/>
                <a:cs typeface="Arial" panose="020B0604020202020204" pitchFamily="34" charset="0"/>
              </a:rPr>
              <a:t>Tourism</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and</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Surrounding</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Economy</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20451552"/>
              </p:ext>
            </p:extLst>
          </p:nvPr>
        </p:nvGraphicFramePr>
        <p:xfrm>
          <a:off x="863600" y="1397000"/>
          <a:ext cx="7315200" cy="347980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Undeveloped of cruise and yacht tourism on the North coast, its infrastructure and related business - ship repair, supply of spare parts, bunkering, etc.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Undeveloped air and marine transport between </a:t>
                      </a:r>
                      <a:r>
                        <a:rPr lang="en-US" dirty="0" err="1" smtClean="0"/>
                        <a:t>neighbouring</a:t>
                      </a:r>
                      <a:r>
                        <a:rPr lang="en-US" dirty="0" smtClean="0"/>
                        <a:t> territories.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The seasonality of tourism on the Black sea. The duration of touristic season is quite short.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Analysis of the related legislation of the countries surrounding the Black and Azov seas with the development of proposals for its convergence, the optimization of border and customs procedures.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Overall need for the share of tourism and</a:t>
                      </a:r>
                      <a:r>
                        <a:rPr lang="en-US" baseline="0" dirty="0" smtClean="0"/>
                        <a:t> projections as a part of Blue Economy</a:t>
                      </a:r>
                      <a:endParaRPr lang="en-US" dirty="0" smtClean="0"/>
                    </a:p>
                  </a:txBody>
                  <a:tcPr/>
                </a:tc>
              </a:tr>
            </a:tbl>
          </a:graphicData>
        </a:graphic>
      </p:graphicFrame>
    </p:spTree>
    <p:extLst>
      <p:ext uri="{BB962C8B-B14F-4D97-AF65-F5344CB8AC3E}">
        <p14:creationId xmlns:p14="http://schemas.microsoft.com/office/powerpoint/2010/main" val="1387305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4" y="444002"/>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7071366"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18. Marine </a:t>
            </a:r>
            <a:r>
              <a:rPr lang="tr-TR" sz="1600" b="1" dirty="0" err="1" smtClean="0">
                <a:solidFill>
                  <a:srgbClr val="C00000"/>
                </a:solidFill>
                <a:latin typeface="Arial" panose="020B0604020202020204" pitchFamily="34" charset="0"/>
                <a:ea typeface="Britannic Bold" charset="0"/>
                <a:cs typeface="Arial" panose="020B0604020202020204" pitchFamily="34" charset="0"/>
              </a:rPr>
              <a:t>Renewable</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Energy</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43025124"/>
              </p:ext>
            </p:extLst>
          </p:nvPr>
        </p:nvGraphicFramePr>
        <p:xfrm>
          <a:off x="863600" y="1397000"/>
          <a:ext cx="7315200" cy="430276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There are limited studies on the  renewable energy potential of the Black Sea, such as wave, offshore wind energy, gas hydrates, H2S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Spatial planning is missing to locate potential</a:t>
                      </a:r>
                      <a:r>
                        <a:rPr lang="en-US" baseline="0" dirty="0" smtClean="0"/>
                        <a:t> </a:t>
                      </a:r>
                      <a:r>
                        <a:rPr lang="en-US" dirty="0" smtClean="0"/>
                        <a:t>marine renewable energy </a:t>
                      </a:r>
                      <a:r>
                        <a:rPr lang="en-US" dirty="0" err="1" smtClean="0"/>
                        <a:t>infrustructure</a:t>
                      </a:r>
                      <a:r>
                        <a:rPr lang="en-US" dirty="0" smtClean="0"/>
                        <a:t> in the Black Sea.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Environmental impact assessment of marine renewable  energy is missing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New technologies has not been introduced in the regions </a:t>
                      </a:r>
                    </a:p>
                  </a:txBody>
                  <a:tcPr/>
                </a:tc>
                <a:tc>
                  <a:txBody>
                    <a:bodyPr/>
                    <a:lstStyle/>
                    <a:p>
                      <a:pPr marL="285750" indent="-285750">
                        <a:buFont typeface="Arial" charset="0"/>
                        <a:buChar char="•"/>
                      </a:pPr>
                      <a:r>
                        <a:rPr lang="en-US" sz="1800" kern="1200" dirty="0" smtClean="0">
                          <a:solidFill>
                            <a:schemeClr val="dk1"/>
                          </a:solidFill>
                          <a:effectLst/>
                          <a:latin typeface="+mn-lt"/>
                          <a:ea typeface="+mn-ea"/>
                          <a:cs typeface="+mn-cs"/>
                        </a:rPr>
                        <a:t>Evaluation and mapping</a:t>
                      </a:r>
                      <a:r>
                        <a:rPr lang="en-US" sz="1800" b="1" kern="1200" dirty="0" smtClean="0">
                          <a:solidFill>
                            <a:schemeClr val="dk1"/>
                          </a:solidFill>
                          <a:effectLst/>
                          <a:latin typeface="+mn-lt"/>
                          <a:ea typeface="+mn-ea"/>
                          <a:cs typeface="+mn-cs"/>
                        </a:rPr>
                        <a:t> </a:t>
                      </a:r>
                      <a:r>
                        <a:rPr lang="en-US" sz="1800" kern="1200" dirty="0" smtClean="0">
                          <a:solidFill>
                            <a:schemeClr val="dk1"/>
                          </a:solidFill>
                          <a:effectLst/>
                          <a:latin typeface="+mn-lt"/>
                          <a:ea typeface="+mn-ea"/>
                          <a:cs typeface="+mn-cs"/>
                        </a:rPr>
                        <a:t>of the renewable energy sources in the Black Sea.</a:t>
                      </a:r>
                      <a:endParaRPr lang="en-GB" sz="1800" kern="1200" dirty="0" smtClean="0">
                        <a:solidFill>
                          <a:schemeClr val="dk1"/>
                        </a:solidFill>
                        <a:effectLst/>
                        <a:latin typeface="+mn-lt"/>
                        <a:ea typeface="+mn-ea"/>
                        <a:cs typeface="+mn-cs"/>
                      </a:endParaRPr>
                    </a:p>
                    <a:p>
                      <a:pPr marL="285750" indent="-285750">
                        <a:buFont typeface="Arial" charset="0"/>
                        <a:buChar char="•"/>
                      </a:pPr>
                      <a:r>
                        <a:rPr lang="en-US" sz="1800" kern="1200" dirty="0" smtClean="0">
                          <a:solidFill>
                            <a:schemeClr val="dk1"/>
                          </a:solidFill>
                          <a:effectLst/>
                          <a:latin typeface="+mn-lt"/>
                          <a:ea typeface="+mn-ea"/>
                          <a:cs typeface="+mn-cs"/>
                        </a:rPr>
                        <a:t>Optimization of the renewable energy technologies for the Black Sea conditions.</a:t>
                      </a:r>
                      <a:r>
                        <a:rPr lang="en-GB" dirty="0" smtClean="0">
                          <a:effectLst/>
                        </a:rPr>
                        <a:t> </a:t>
                      </a:r>
                    </a:p>
                    <a:p>
                      <a:pPr marL="285750" indent="-285750">
                        <a:buFont typeface="Arial" charset="0"/>
                        <a:buChar char="•"/>
                      </a:pPr>
                      <a:r>
                        <a:rPr lang="en-GB" dirty="0" smtClean="0">
                          <a:effectLst/>
                        </a:rPr>
                        <a:t>Industry </a:t>
                      </a:r>
                      <a:r>
                        <a:rPr lang="mr-IN" dirty="0" smtClean="0">
                          <a:effectLst/>
                        </a:rPr>
                        <a:t>–</a:t>
                      </a:r>
                      <a:r>
                        <a:rPr lang="en-GB" dirty="0" smtClean="0">
                          <a:effectLst/>
                        </a:rPr>
                        <a:t> research - stakeholder partnership</a:t>
                      </a:r>
                    </a:p>
                    <a:p>
                      <a:pPr marL="285750" indent="-285750">
                        <a:buFont typeface="Arial" charset="0"/>
                        <a:buChar char="•"/>
                      </a:pPr>
                      <a:r>
                        <a:rPr lang="en-GB" dirty="0" smtClean="0">
                          <a:effectLst/>
                        </a:rPr>
                        <a:t>COCONET wind</a:t>
                      </a:r>
                      <a:r>
                        <a:rPr lang="en-GB" baseline="0" dirty="0" smtClean="0">
                          <a:effectLst/>
                        </a:rPr>
                        <a:t> atlas</a:t>
                      </a:r>
                      <a:endParaRPr lang="en-US" dirty="0" smtClean="0"/>
                    </a:p>
                  </a:txBody>
                  <a:tcPr/>
                </a:tc>
              </a:tr>
            </a:tbl>
          </a:graphicData>
        </a:graphic>
      </p:graphicFrame>
    </p:spTree>
    <p:extLst>
      <p:ext uri="{BB962C8B-B14F-4D97-AF65-F5344CB8AC3E}">
        <p14:creationId xmlns:p14="http://schemas.microsoft.com/office/powerpoint/2010/main" val="17405990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4" y="444002"/>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7071366"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19. </a:t>
            </a:r>
            <a:r>
              <a:rPr lang="tr-TR" sz="1600" b="1" dirty="0" err="1" smtClean="0">
                <a:solidFill>
                  <a:srgbClr val="C00000"/>
                </a:solidFill>
                <a:latin typeface="Arial" panose="020B0604020202020204" pitchFamily="34" charset="0"/>
                <a:ea typeface="Britannic Bold" charset="0"/>
                <a:cs typeface="Arial" panose="020B0604020202020204" pitchFamily="34" charset="0"/>
              </a:rPr>
              <a:t>Maritime</a:t>
            </a:r>
            <a:r>
              <a:rPr lang="tr-TR" sz="1600" b="1" dirty="0" smtClean="0">
                <a:solidFill>
                  <a:srgbClr val="C00000"/>
                </a:solidFill>
                <a:latin typeface="Arial" panose="020B0604020202020204" pitchFamily="34" charset="0"/>
                <a:ea typeface="Britannic Bold" charset="0"/>
                <a:cs typeface="Arial" panose="020B0604020202020204" pitchFamily="34" charset="0"/>
              </a:rPr>
              <a:t> Transport</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3607453"/>
              </p:ext>
            </p:extLst>
          </p:nvPr>
        </p:nvGraphicFramePr>
        <p:xfrm>
          <a:off x="863600" y="1397000"/>
          <a:ext cx="7315200" cy="320548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Emissions from</a:t>
                      </a:r>
                      <a:r>
                        <a:rPr lang="en-US" baseline="0" dirty="0" smtClean="0"/>
                        <a:t> marine traffic</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baseline="0" dirty="0" smtClean="0"/>
                        <a:t>Impact of increasing shipping on the environment</a:t>
                      </a:r>
                      <a:endParaRPr lang="en-US" dirty="0" smtClean="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Operational and policy measures and practices can provide a sustainable framework for shipping (and for all related actions).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Region based integrated control mechanisms should be developed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Sea Europe </a:t>
                      </a:r>
                      <a:r>
                        <a:rPr lang="mr-IN" dirty="0" smtClean="0"/>
                        <a:t>–</a:t>
                      </a:r>
                      <a:r>
                        <a:rPr lang="en-US" dirty="0" smtClean="0"/>
                        <a:t>Ships’</a:t>
                      </a:r>
                      <a:r>
                        <a:rPr lang="en-US" baseline="0" dirty="0" smtClean="0"/>
                        <a:t> and Maritime equipment </a:t>
                      </a:r>
                      <a:r>
                        <a:rPr lang="en-US" baseline="0" dirty="0" err="1" smtClean="0"/>
                        <a:t>associtaion</a:t>
                      </a:r>
                      <a:endParaRPr lang="en-US" dirty="0" smtClean="0"/>
                    </a:p>
                  </a:txBody>
                  <a:tcPr/>
                </a:tc>
              </a:tr>
            </a:tbl>
          </a:graphicData>
        </a:graphic>
      </p:graphicFrame>
    </p:spTree>
    <p:extLst>
      <p:ext uri="{BB962C8B-B14F-4D97-AF65-F5344CB8AC3E}">
        <p14:creationId xmlns:p14="http://schemas.microsoft.com/office/powerpoint/2010/main" val="9719366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4" y="444002"/>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7071366"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20. MSP, ICZM</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31979539"/>
              </p:ext>
            </p:extLst>
          </p:nvPr>
        </p:nvGraphicFramePr>
        <p:xfrm>
          <a:off x="863600" y="1397000"/>
          <a:ext cx="7315200" cy="540004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There are not many opportunities for research in both Integrated Coastal Management (ICM) and MSP.  The main gaps in both issues are capacity building (national and regional) and regional collaboration.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MSP practice and methods undeveloped in non-EU Black Sea countries, only emerging in EU countries (RO, BG) through EU supported initiatives.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National planning initiatives may have different priorities and methodological approaches. This will create difficulties for the development of common Azov and Black sea MSP</a:t>
                      </a:r>
                      <a:endParaRPr lang="en-GB" sz="1800" kern="1200" dirty="0" smtClean="0">
                        <a:solidFill>
                          <a:schemeClr val="dk1"/>
                        </a:solidFill>
                        <a:effectLst/>
                        <a:latin typeface="+mn-lt"/>
                        <a:ea typeface="+mn-ea"/>
                        <a:cs typeface="+mn-cs"/>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800" b="0" kern="1200" dirty="0" smtClean="0">
                          <a:solidFill>
                            <a:schemeClr val="dk1"/>
                          </a:solidFill>
                          <a:effectLst/>
                          <a:latin typeface="+mn-lt"/>
                          <a:ea typeface="+mn-ea"/>
                          <a:cs typeface="+mn-cs"/>
                        </a:rPr>
                        <a:t>Need for joint</a:t>
                      </a:r>
                      <a:r>
                        <a:rPr lang="en-GB" sz="1800" b="0" kern="1200" baseline="0" dirty="0" smtClean="0">
                          <a:solidFill>
                            <a:schemeClr val="dk1"/>
                          </a:solidFill>
                          <a:effectLst/>
                          <a:latin typeface="+mn-lt"/>
                          <a:ea typeface="+mn-ea"/>
                          <a:cs typeface="+mn-cs"/>
                        </a:rPr>
                        <a:t> </a:t>
                      </a:r>
                      <a:r>
                        <a:rPr lang="en-GB" sz="1800" b="0" kern="1200" dirty="0" smtClean="0">
                          <a:solidFill>
                            <a:schemeClr val="dk1"/>
                          </a:solidFill>
                          <a:effectLst/>
                          <a:latin typeface="+mn-lt"/>
                          <a:ea typeface="+mn-ea"/>
                          <a:cs typeface="+mn-cs"/>
                        </a:rPr>
                        <a:t>MSP, ICZM conference/forum for the Black Sea</a:t>
                      </a:r>
                      <a:r>
                        <a:rPr lang="en-GB" b="0" dirty="0" smtClean="0">
                          <a:effectLst/>
                        </a:rPr>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b="0" dirty="0" smtClean="0"/>
                        <a:t>Establish common MSP methodology at national and regional levels e.g. through transboundary pilot schemes and common methodology for the Black Sea Basin.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b="0" dirty="0" smtClean="0"/>
                        <a:t>Analyse national legislations in terms of goals, principles, lists and formats of the input and output MSP data layers and to develop recommendations for their convergence. </a:t>
                      </a:r>
                      <a:endParaRPr lang="en-US" dirty="0" smtClean="0"/>
                    </a:p>
                  </a:txBody>
                  <a:tcPr/>
                </a:tc>
              </a:tr>
            </a:tbl>
          </a:graphicData>
        </a:graphic>
      </p:graphicFrame>
    </p:spTree>
    <p:extLst>
      <p:ext uri="{BB962C8B-B14F-4D97-AF65-F5344CB8AC3E}">
        <p14:creationId xmlns:p14="http://schemas.microsoft.com/office/powerpoint/2010/main" val="13049598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4" y="444002"/>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7071366"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21. </a:t>
            </a:r>
            <a:r>
              <a:rPr lang="tr-TR" sz="1600" b="1" dirty="0" err="1" smtClean="0">
                <a:solidFill>
                  <a:srgbClr val="C00000"/>
                </a:solidFill>
                <a:latin typeface="Arial" panose="020B0604020202020204" pitchFamily="34" charset="0"/>
                <a:ea typeface="Britannic Bold" charset="0"/>
                <a:cs typeface="Arial" panose="020B0604020202020204" pitchFamily="34" charset="0"/>
              </a:rPr>
              <a:t>Operational</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Oceanography</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Obs</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Systems</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Monitoring</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0491339"/>
              </p:ext>
            </p:extLst>
          </p:nvPr>
        </p:nvGraphicFramePr>
        <p:xfrm>
          <a:off x="863600" y="1397000"/>
          <a:ext cx="7315200" cy="540004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800" kern="1200" dirty="0" smtClean="0">
                          <a:solidFill>
                            <a:schemeClr val="dk1"/>
                          </a:solidFill>
                          <a:effectLst/>
                          <a:latin typeface="+mn-lt"/>
                          <a:ea typeface="+mn-ea"/>
                          <a:cs typeface="+mn-cs"/>
                        </a:rPr>
                        <a:t>Complete absence of biogeochemical measurements through the operational oceanography platforms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800" kern="1200" dirty="0" smtClean="0">
                          <a:solidFill>
                            <a:schemeClr val="dk1"/>
                          </a:solidFill>
                          <a:effectLst/>
                          <a:latin typeface="+mn-lt"/>
                          <a:ea typeface="+mn-ea"/>
                          <a:cs typeface="+mn-cs"/>
                        </a:rPr>
                        <a:t>Lack of sustained, long term monitoring both</a:t>
                      </a:r>
                      <a:r>
                        <a:rPr lang="en-GB" sz="1800" kern="1200" baseline="0" dirty="0" smtClean="0">
                          <a:solidFill>
                            <a:schemeClr val="dk1"/>
                          </a:solidFill>
                          <a:effectLst/>
                          <a:latin typeface="+mn-lt"/>
                          <a:ea typeface="+mn-ea"/>
                          <a:cs typeface="+mn-cs"/>
                        </a:rPr>
                        <a:t> from coastal zones as well as deep basin</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800" kern="1200" dirty="0" smtClean="0">
                          <a:solidFill>
                            <a:schemeClr val="dk1"/>
                          </a:solidFill>
                          <a:effectLst/>
                          <a:latin typeface="+mn-lt"/>
                          <a:ea typeface="+mn-ea"/>
                          <a:cs typeface="+mn-cs"/>
                        </a:rPr>
                        <a:t>Limited systematic data are available on BS chemical inputs to the Marmara  upper layer and </a:t>
                      </a:r>
                      <a:r>
                        <a:rPr lang="en-GB" sz="1800" kern="1200" dirty="0" err="1" smtClean="0">
                          <a:solidFill>
                            <a:schemeClr val="dk1"/>
                          </a:solidFill>
                          <a:effectLst/>
                          <a:latin typeface="+mn-lt"/>
                          <a:ea typeface="+mn-ea"/>
                          <a:cs typeface="+mn-cs"/>
                        </a:rPr>
                        <a:t>Bosphorus</a:t>
                      </a:r>
                      <a:r>
                        <a:rPr lang="en-GB" sz="1800" kern="1200" dirty="0" smtClean="0">
                          <a:solidFill>
                            <a:schemeClr val="dk1"/>
                          </a:solidFill>
                          <a:effectLst/>
                          <a:latin typeface="+mn-lt"/>
                          <a:ea typeface="+mn-ea"/>
                          <a:cs typeface="+mn-cs"/>
                        </a:rPr>
                        <a:t> under flow regime</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800" kern="1200" dirty="0" smtClean="0">
                          <a:solidFill>
                            <a:schemeClr val="dk1"/>
                          </a:solidFill>
                          <a:effectLst/>
                          <a:latin typeface="+mn-lt"/>
                          <a:ea typeface="+mn-ea"/>
                          <a:cs typeface="+mn-cs"/>
                        </a:rPr>
                        <a:t>Limited</a:t>
                      </a:r>
                      <a:r>
                        <a:rPr lang="en-GB" sz="1800" kern="1200" baseline="0" dirty="0" smtClean="0">
                          <a:solidFill>
                            <a:schemeClr val="dk1"/>
                          </a:solidFill>
                          <a:effectLst/>
                          <a:latin typeface="+mn-lt"/>
                          <a:ea typeface="+mn-ea"/>
                          <a:cs typeface="+mn-cs"/>
                        </a:rPr>
                        <a:t> operational data on catchment, river inputs, shelf processes and their time variation</a:t>
                      </a:r>
                      <a:endParaRPr lang="en-GB" sz="1800" kern="1200" dirty="0" smtClean="0">
                        <a:solidFill>
                          <a:schemeClr val="dk1"/>
                        </a:solidFill>
                        <a:effectLst/>
                        <a:latin typeface="+mn-lt"/>
                        <a:ea typeface="+mn-ea"/>
                        <a:cs typeface="+mn-cs"/>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Multi-platform integrated observatories for recording a multiple stressors in different space and time scales</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Harmonized monitoring programs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Need for innovative instruments to integrate various sea, coast and catchment observing systems</a:t>
                      </a:r>
                      <a:r>
                        <a:rPr lang="en-US" baseline="0" dirty="0" smtClean="0"/>
                        <a: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Develop Black-Sea tailored</a:t>
                      </a:r>
                      <a:r>
                        <a:rPr lang="en-US" baseline="0" dirty="0" smtClean="0"/>
                        <a:t> operational platforms and biogeochemical sensors for energy-relevant substances (methane, H2S)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Ensure close link to Copernicus Services all related</a:t>
                      </a:r>
                      <a:r>
                        <a:rPr lang="en-US" baseline="0" dirty="0" smtClean="0"/>
                        <a:t> infrastructure projects (EMODNET, EMSO, DANUBIUS-RI, </a:t>
                      </a:r>
                      <a:r>
                        <a:rPr lang="en-US" baseline="0" dirty="0" err="1" smtClean="0"/>
                        <a:t>etc</a:t>
                      </a:r>
                      <a:r>
                        <a:rPr lang="mr-IN" baseline="0" dirty="0" smtClean="0"/>
                        <a:t>…</a:t>
                      </a:r>
                      <a:r>
                        <a:rPr lang="en-US" baseline="0" dirty="0" smtClean="0"/>
                        <a:t>)</a:t>
                      </a:r>
                      <a:endParaRPr lang="en-US" dirty="0" smtClean="0"/>
                    </a:p>
                  </a:txBody>
                  <a:tcPr/>
                </a:tc>
              </a:tr>
            </a:tbl>
          </a:graphicData>
        </a:graphic>
      </p:graphicFrame>
    </p:spTree>
    <p:extLst>
      <p:ext uri="{BB962C8B-B14F-4D97-AF65-F5344CB8AC3E}">
        <p14:creationId xmlns:p14="http://schemas.microsoft.com/office/powerpoint/2010/main" val="3651127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solidFill>
                  <a:prstClr val="black"/>
                </a:solidFill>
                <a:latin typeface="Arial" panose="020B0604020202020204" pitchFamily="34" charset="0"/>
                <a:ea typeface="Britannic Bold" charset="0"/>
                <a:cs typeface="Arial" panose="020B0604020202020204" pitchFamily="34" charset="0"/>
              </a:rPr>
              <a:t>The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matrix</a:t>
            </a:r>
            <a:r>
              <a:rPr lang="tr-TR" sz="2000" b="1" dirty="0">
                <a:solidFill>
                  <a:prstClr val="black"/>
                </a:solidFill>
                <a:latin typeface="Arial" panose="020B0604020202020204" pitchFamily="34" charset="0"/>
                <a:ea typeface="Britannic Bold" charset="0"/>
                <a:cs typeface="Arial" panose="020B0604020202020204" pitchFamily="34" charset="0"/>
              </a:rPr>
              <a:t> of </a:t>
            </a:r>
            <a:r>
              <a:rPr lang="tr-TR" sz="2000" b="1" dirty="0" err="1">
                <a:solidFill>
                  <a:prstClr val="black"/>
                </a:solidFill>
                <a:latin typeface="Arial" panose="020B0604020202020204" pitchFamily="34" charset="0"/>
                <a:ea typeface="Britannic Bold" charset="0"/>
                <a:cs typeface="Arial" panose="020B0604020202020204" pitchFamily="34" charset="0"/>
              </a:rPr>
              <a:t>marine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research</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projects</a:t>
            </a:r>
            <a:endParaRPr lang="en-GB" sz="2000" b="1" dirty="0">
              <a:solidFill>
                <a:prstClr val="black"/>
              </a:solidFill>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795529" y="984351"/>
            <a:ext cx="1896156"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400" b="1" dirty="0" smtClean="0">
                <a:solidFill>
                  <a:prstClr val="black">
                    <a:lumMod val="65000"/>
                    <a:lumOff val="35000"/>
                  </a:prstClr>
                </a:solidFill>
              </a:rPr>
              <a:t>Bulgaria</a:t>
            </a:r>
            <a:r>
              <a:rPr lang="tr-TR" sz="1400" dirty="0" smtClean="0">
                <a:solidFill>
                  <a:prstClr val="black">
                    <a:lumMod val="65000"/>
                    <a:lumOff val="35000"/>
                  </a:prstClr>
                </a:solidFill>
              </a:rPr>
              <a:t> </a:t>
            </a:r>
            <a:r>
              <a:rPr lang="tr-TR" sz="1400" b="1" dirty="0" smtClean="0">
                <a:solidFill>
                  <a:prstClr val="black">
                    <a:lumMod val="65000"/>
                    <a:lumOff val="35000"/>
                  </a:prstClr>
                </a:solidFill>
              </a:rPr>
              <a:t>– 82 Projects</a:t>
            </a:r>
            <a:endParaRPr lang="en-US" sz="1400" dirty="0">
              <a:solidFill>
                <a:prstClr val="black">
                  <a:lumMod val="65000"/>
                  <a:lumOff val="35000"/>
                </a:prstClr>
              </a:solidFill>
            </a:endParaRPr>
          </a:p>
        </p:txBody>
      </p:sp>
      <p:graphicFrame>
        <p:nvGraphicFramePr>
          <p:cNvPr id="7" name="Chart 6"/>
          <p:cNvGraphicFramePr>
            <a:graphicFrameLocks/>
          </p:cNvGraphicFramePr>
          <p:nvPr>
            <p:extLst/>
          </p:nvPr>
        </p:nvGraphicFramePr>
        <p:xfrm>
          <a:off x="795528" y="1493948"/>
          <a:ext cx="7704527" cy="50871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530978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4" y="444002"/>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7071366"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22. </a:t>
            </a:r>
            <a:r>
              <a:rPr lang="tr-TR" sz="1600" b="1" dirty="0" err="1" smtClean="0">
                <a:solidFill>
                  <a:srgbClr val="C00000"/>
                </a:solidFill>
                <a:latin typeface="Arial" panose="020B0604020202020204" pitchFamily="34" charset="0"/>
                <a:ea typeface="Britannic Bold" charset="0"/>
                <a:cs typeface="Arial" panose="020B0604020202020204" pitchFamily="34" charset="0"/>
              </a:rPr>
              <a:t>Socioeconomics</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and</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Policy</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Research</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916837797"/>
              </p:ext>
            </p:extLst>
          </p:nvPr>
        </p:nvGraphicFramePr>
        <p:xfrm>
          <a:off x="863600" y="1397000"/>
          <a:ext cx="7315200" cy="347980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800" kern="1200" dirty="0" smtClean="0">
                          <a:solidFill>
                            <a:schemeClr val="dk1"/>
                          </a:solidFill>
                          <a:effectLst/>
                          <a:latin typeface="+mn-lt"/>
                          <a:ea typeface="+mn-ea"/>
                          <a:cs typeface="+mn-cs"/>
                        </a:rPr>
                        <a:t>Absence of efficient cooperation between the socio-economic and environmental science.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800" kern="1200" dirty="0" smtClean="0">
                          <a:solidFill>
                            <a:schemeClr val="dk1"/>
                          </a:solidFill>
                          <a:effectLst/>
                          <a:latin typeface="+mn-lt"/>
                          <a:ea typeface="+mn-ea"/>
                          <a:cs typeface="+mn-cs"/>
                        </a:rPr>
                        <a:t>Policies need to be developed based on results from indicators for the WFD and MSFD.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GB" sz="1800" kern="1200" dirty="0" smtClean="0">
                          <a:solidFill>
                            <a:schemeClr val="dk1"/>
                          </a:solidFill>
                          <a:effectLst/>
                          <a:latin typeface="+mn-lt"/>
                          <a:ea typeface="+mn-ea"/>
                          <a:cs typeface="+mn-cs"/>
                        </a:rPr>
                        <a:t>Targets for achieving the GES are missing. </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Research in support of policies and the society. Training/awareness of the regions of the country on the potential of the marine environment.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Implementation of the MSFD needs to be addressed with new incentives for research. Involvement of different groups of stakeholders from the beginning.</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List not exhaustive</a:t>
                      </a:r>
                      <a:r>
                        <a:rPr lang="mr-IN" dirty="0" smtClean="0"/>
                        <a:t>…</a:t>
                      </a:r>
                      <a:r>
                        <a:rPr lang="en-US" dirty="0" smtClean="0"/>
                        <a:t> </a:t>
                      </a:r>
                    </a:p>
                  </a:txBody>
                  <a:tcPr/>
                </a:tc>
              </a:tr>
            </a:tbl>
          </a:graphicData>
        </a:graphic>
      </p:graphicFrame>
    </p:spTree>
    <p:extLst>
      <p:ext uri="{BB962C8B-B14F-4D97-AF65-F5344CB8AC3E}">
        <p14:creationId xmlns:p14="http://schemas.microsoft.com/office/powerpoint/2010/main" val="14164772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7034" y="444002"/>
            <a:ext cx="8207567" cy="5411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2000" b="1" dirty="0">
                <a:latin typeface="Arial" panose="020B0604020202020204" pitchFamily="34" charset="0"/>
                <a:ea typeface="Britannic Bold" charset="0"/>
                <a:cs typeface="Arial" panose="020B0604020202020204" pitchFamily="34" charset="0"/>
              </a:rPr>
              <a:t>Matrix A. Analysing gaps and research &amp; innovation opportunities</a:t>
            </a:r>
          </a:p>
        </p:txBody>
      </p:sp>
      <p:sp>
        <p:nvSpPr>
          <p:cNvPr id="5" name="Dikdörtgen 3"/>
          <p:cNvSpPr/>
          <p:nvPr/>
        </p:nvSpPr>
        <p:spPr>
          <a:xfrm>
            <a:off x="447034" y="937076"/>
            <a:ext cx="7071366" cy="338554"/>
          </a:xfrm>
          <a:prstGeom prst="rect">
            <a:avLst/>
          </a:prstGeom>
        </p:spPr>
        <p:txBody>
          <a:bodyPr wrap="square">
            <a:spAutoFit/>
          </a:bodyPr>
          <a:lstStyle/>
          <a:p>
            <a:r>
              <a:rPr lang="tr-TR" sz="1600" b="1" dirty="0">
                <a:solidFill>
                  <a:srgbClr val="C00000"/>
                </a:solidFill>
                <a:latin typeface="Arial" panose="020B0604020202020204" pitchFamily="34" charset="0"/>
                <a:ea typeface="Britannic Bold" charset="0"/>
                <a:cs typeface="Arial" panose="020B0604020202020204" pitchFamily="34" charset="0"/>
              </a:rPr>
              <a:t>R&amp;I </a:t>
            </a:r>
            <a:r>
              <a:rPr lang="tr-TR" sz="1600" b="1" dirty="0" err="1">
                <a:solidFill>
                  <a:srgbClr val="C00000"/>
                </a:solidFill>
                <a:latin typeface="Arial" panose="020B0604020202020204" pitchFamily="34" charset="0"/>
                <a:ea typeface="Britannic Bold" charset="0"/>
                <a:cs typeface="Arial" panose="020B0604020202020204" pitchFamily="34" charset="0"/>
              </a:rPr>
              <a:t>Area</a:t>
            </a:r>
            <a:r>
              <a:rPr lang="tr-TR" sz="1600" b="1" dirty="0">
                <a:solidFill>
                  <a:srgbClr val="C00000"/>
                </a:solidFill>
                <a:latin typeface="Arial" panose="020B0604020202020204" pitchFamily="34" charset="0"/>
                <a:ea typeface="Britannic Bold" charset="0"/>
                <a:cs typeface="Arial" panose="020B0604020202020204" pitchFamily="34" charset="0"/>
              </a:rPr>
              <a:t> </a:t>
            </a:r>
            <a:r>
              <a:rPr lang="tr-TR" sz="1600" b="1" dirty="0" smtClean="0">
                <a:solidFill>
                  <a:srgbClr val="C00000"/>
                </a:solidFill>
                <a:latin typeface="Arial" panose="020B0604020202020204" pitchFamily="34" charset="0"/>
                <a:ea typeface="Britannic Bold" charset="0"/>
                <a:cs typeface="Arial" panose="020B0604020202020204" pitchFamily="34" charset="0"/>
              </a:rPr>
              <a:t>23. Training </a:t>
            </a:r>
            <a:r>
              <a:rPr lang="tr-TR" sz="1600" b="1" dirty="0" err="1" smtClean="0">
                <a:solidFill>
                  <a:srgbClr val="C00000"/>
                </a:solidFill>
                <a:latin typeface="Arial" panose="020B0604020202020204" pitchFamily="34" charset="0"/>
                <a:ea typeface="Britannic Bold" charset="0"/>
                <a:cs typeface="Arial" panose="020B0604020202020204" pitchFamily="34" charset="0"/>
              </a:rPr>
              <a:t>and</a:t>
            </a:r>
            <a:r>
              <a:rPr lang="tr-TR" sz="1600" b="1" dirty="0" smtClean="0">
                <a:solidFill>
                  <a:srgbClr val="C00000"/>
                </a:solidFill>
                <a:latin typeface="Arial" panose="020B0604020202020204" pitchFamily="34" charset="0"/>
                <a:ea typeface="Britannic Bold" charset="0"/>
                <a:cs typeface="Arial" panose="020B0604020202020204" pitchFamily="34" charset="0"/>
              </a:rPr>
              <a:t> </a:t>
            </a:r>
            <a:r>
              <a:rPr lang="tr-TR" sz="1600" b="1" dirty="0" err="1" smtClean="0">
                <a:solidFill>
                  <a:srgbClr val="C00000"/>
                </a:solidFill>
                <a:latin typeface="Arial" panose="020B0604020202020204" pitchFamily="34" charset="0"/>
                <a:ea typeface="Britannic Bold" charset="0"/>
                <a:cs typeface="Arial" panose="020B0604020202020204" pitchFamily="34" charset="0"/>
              </a:rPr>
              <a:t>Technology</a:t>
            </a:r>
            <a:r>
              <a:rPr lang="tr-TR" sz="1600" b="1" dirty="0" smtClean="0">
                <a:solidFill>
                  <a:srgbClr val="C00000"/>
                </a:solidFill>
                <a:latin typeface="Arial" panose="020B0604020202020204" pitchFamily="34" charset="0"/>
                <a:ea typeface="Britannic Bold" charset="0"/>
                <a:cs typeface="Arial" panose="020B0604020202020204" pitchFamily="34" charset="0"/>
              </a:rPr>
              <a:t> Transfer</a:t>
            </a:r>
            <a:endParaRPr lang="tr-TR" sz="1600" b="1" dirty="0">
              <a:solidFill>
                <a:srgbClr val="C00000"/>
              </a:solidFill>
              <a:latin typeface="Arial" panose="020B0604020202020204" pitchFamily="34" charset="0"/>
              <a:ea typeface="Britannic Bold"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39514359"/>
              </p:ext>
            </p:extLst>
          </p:nvPr>
        </p:nvGraphicFramePr>
        <p:xfrm>
          <a:off x="863600" y="1397000"/>
          <a:ext cx="7315200" cy="4302760"/>
        </p:xfrm>
        <a:graphic>
          <a:graphicData uri="http://schemas.openxmlformats.org/drawingml/2006/table">
            <a:tbl>
              <a:tblPr firstRow="1" bandRow="1">
                <a:tableStyleId>{5C22544A-7EE6-4342-B048-85BDC9FD1C3A}</a:tableStyleId>
              </a:tblPr>
              <a:tblGrid>
                <a:gridCol w="3657600"/>
                <a:gridCol w="3657600"/>
              </a:tblGrid>
              <a:tr h="370840">
                <a:tc>
                  <a:txBody>
                    <a:bodyPr/>
                    <a:lstStyle/>
                    <a:p>
                      <a:r>
                        <a:rPr lang="en-US" dirty="0" smtClean="0"/>
                        <a:t>Identified</a:t>
                      </a:r>
                      <a:r>
                        <a:rPr lang="en-US" baseline="0" dirty="0" smtClean="0"/>
                        <a:t> Gaps</a:t>
                      </a:r>
                      <a:endParaRPr lang="en-US" dirty="0"/>
                    </a:p>
                  </a:txBody>
                  <a:tcPr/>
                </a:tc>
                <a:tc>
                  <a:txBody>
                    <a:bodyPr/>
                    <a:lstStyle/>
                    <a:p>
                      <a:r>
                        <a:rPr lang="en-US" dirty="0" smtClean="0"/>
                        <a:t>R &amp;</a:t>
                      </a:r>
                      <a:r>
                        <a:rPr lang="en-US" baseline="0" dirty="0" smtClean="0"/>
                        <a:t> I Needs / Opportunities</a:t>
                      </a:r>
                      <a:endParaRPr lang="en-US" dirty="0"/>
                    </a:p>
                  </a:txBody>
                  <a:tcPr/>
                </a:tc>
              </a:tr>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Very few training opportunities in several sectors of Blue economy. </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800" kern="1200" dirty="0" smtClean="0">
                          <a:solidFill>
                            <a:schemeClr val="dk1"/>
                          </a:solidFill>
                          <a:effectLst/>
                          <a:latin typeface="+mn-lt"/>
                          <a:ea typeface="+mn-ea"/>
                          <a:cs typeface="+mn-cs"/>
                        </a:rPr>
                        <a:t>Overall large need in human capacity and tech</a:t>
                      </a:r>
                      <a:r>
                        <a:rPr lang="en-US" sz="1800" kern="1200" baseline="0" dirty="0" smtClean="0">
                          <a:solidFill>
                            <a:schemeClr val="dk1"/>
                          </a:solidFill>
                          <a:effectLst/>
                          <a:latin typeface="+mn-lt"/>
                          <a:ea typeface="+mn-ea"/>
                          <a:cs typeface="+mn-cs"/>
                        </a:rPr>
                        <a:t> transfer in all areas of marine science</a:t>
                      </a:r>
                      <a:endParaRPr lang="en-GB" sz="1800" kern="1200" dirty="0" smtClean="0">
                        <a:solidFill>
                          <a:schemeClr val="dk1"/>
                        </a:solidFill>
                        <a:effectLst/>
                        <a:latin typeface="+mn-lt"/>
                        <a:ea typeface="+mn-ea"/>
                        <a:cs typeface="+mn-cs"/>
                      </a:endParaRPr>
                    </a:p>
                  </a:txBody>
                  <a:tcPr/>
                </a:tc>
                <a:tc>
                  <a:txBody>
                    <a:bodyPr/>
                    <a:lstStyle/>
                    <a:p>
                      <a:pPr marL="285750" indent="-285750">
                        <a:buFont typeface="Arial" charset="0"/>
                        <a:buChar char="•"/>
                      </a:pPr>
                      <a:r>
                        <a:rPr lang="en-US" sz="1800" kern="1200" dirty="0" smtClean="0">
                          <a:solidFill>
                            <a:schemeClr val="dk1"/>
                          </a:solidFill>
                          <a:effectLst/>
                          <a:latin typeface="+mn-lt"/>
                          <a:ea typeface="+mn-ea"/>
                          <a:cs typeface="+mn-cs"/>
                        </a:rPr>
                        <a:t>Transfer aquaculture technology from Mediterranean to Black Sea.</a:t>
                      </a:r>
                      <a:endParaRPr lang="en-GB" sz="1800" kern="1200" dirty="0" smtClean="0">
                        <a:solidFill>
                          <a:schemeClr val="dk1"/>
                        </a:solidFill>
                        <a:effectLst/>
                        <a:latin typeface="+mn-lt"/>
                        <a:ea typeface="+mn-ea"/>
                        <a:cs typeface="+mn-cs"/>
                      </a:endParaRPr>
                    </a:p>
                    <a:p>
                      <a:pPr marL="285750" indent="-285750">
                        <a:buFont typeface="Arial" charset="0"/>
                        <a:buChar char="•"/>
                      </a:pPr>
                      <a:r>
                        <a:rPr lang="en-US" sz="1800" kern="1200" dirty="0" smtClean="0">
                          <a:solidFill>
                            <a:schemeClr val="dk1"/>
                          </a:solidFill>
                          <a:effectLst/>
                          <a:latin typeface="+mn-lt"/>
                          <a:ea typeface="+mn-ea"/>
                          <a:cs typeface="+mn-cs"/>
                        </a:rPr>
                        <a:t>Transfer of renewable energy technologies from Northern to Black Sea.</a:t>
                      </a:r>
                      <a:r>
                        <a:rPr lang="en-GB" dirty="0" smtClean="0">
                          <a:effectLst/>
                        </a:rPr>
                        <a:t> </a:t>
                      </a:r>
                    </a:p>
                    <a:p>
                      <a:pPr marL="285750" indent="-285750">
                        <a:buFont typeface="Arial" charset="0"/>
                        <a:buChar char="•"/>
                      </a:pPr>
                      <a:r>
                        <a:rPr lang="en-US" sz="1800" kern="1200" dirty="0" smtClean="0">
                          <a:solidFill>
                            <a:schemeClr val="dk1"/>
                          </a:solidFill>
                          <a:effectLst/>
                          <a:latin typeface="+mn-lt"/>
                          <a:ea typeface="+mn-ea"/>
                          <a:cs typeface="+mn-cs"/>
                        </a:rPr>
                        <a:t>To coordinate the training of specialists of related specialties; use the exchange of students and teachers programs</a:t>
                      </a:r>
                      <a:r>
                        <a:rPr lang="en-GB" dirty="0" smtClean="0">
                          <a:effectLst/>
                        </a:rPr>
                        <a:t> </a:t>
                      </a:r>
                    </a:p>
                    <a:p>
                      <a:pPr marL="285750" indent="-285750">
                        <a:buFont typeface="Arial" charset="0"/>
                        <a:buChar char="•"/>
                      </a:pPr>
                      <a:r>
                        <a:rPr lang="en-US" sz="1800" kern="1200" dirty="0" smtClean="0">
                          <a:solidFill>
                            <a:schemeClr val="dk1"/>
                          </a:solidFill>
                          <a:effectLst/>
                          <a:latin typeface="+mn-lt"/>
                          <a:ea typeface="+mn-ea"/>
                          <a:cs typeface="+mn-cs"/>
                        </a:rPr>
                        <a:t>More intensive targeted trainings, consultations, joint expeditions </a:t>
                      </a:r>
                    </a:p>
                    <a:p>
                      <a:pPr marL="285750" indent="-285750">
                        <a:buFont typeface="Arial" charset="0"/>
                        <a:buChar char="•"/>
                      </a:pPr>
                      <a:r>
                        <a:rPr lang="en-US" sz="1800" kern="1200" dirty="0" smtClean="0">
                          <a:solidFill>
                            <a:schemeClr val="dk1"/>
                          </a:solidFill>
                          <a:effectLst/>
                          <a:latin typeface="+mn-lt"/>
                          <a:ea typeface="+mn-ea"/>
                          <a:cs typeface="+mn-cs"/>
                        </a:rPr>
                        <a:t>Create new training</a:t>
                      </a:r>
                      <a:r>
                        <a:rPr lang="en-US" sz="1800" kern="1200" baseline="0" dirty="0" smtClean="0">
                          <a:solidFill>
                            <a:schemeClr val="dk1"/>
                          </a:solidFill>
                          <a:effectLst/>
                          <a:latin typeface="+mn-lt"/>
                          <a:ea typeface="+mn-ea"/>
                          <a:cs typeface="+mn-cs"/>
                        </a:rPr>
                        <a:t> modules to train the wider Blue Economy workforce</a:t>
                      </a:r>
                      <a:endParaRPr lang="en-US" dirty="0" smtClean="0"/>
                    </a:p>
                  </a:txBody>
                  <a:tcPr/>
                </a:tc>
              </a:tr>
            </a:tbl>
          </a:graphicData>
        </a:graphic>
      </p:graphicFrame>
    </p:spTree>
    <p:extLst>
      <p:ext uri="{BB962C8B-B14F-4D97-AF65-F5344CB8AC3E}">
        <p14:creationId xmlns:p14="http://schemas.microsoft.com/office/powerpoint/2010/main" val="277403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7F4E82E-00C8-40E2-8520-BDCA38E906A7}"/>
              </a:ext>
            </a:extLst>
          </p:cNvPr>
          <p:cNvPicPr>
            <a:picLocks noChangeAspect="1"/>
          </p:cNvPicPr>
          <p:nvPr/>
        </p:nvPicPr>
        <p:blipFill>
          <a:blip r:embed="rId2"/>
          <a:stretch>
            <a:fillRect/>
          </a:stretch>
        </p:blipFill>
        <p:spPr>
          <a:xfrm>
            <a:off x="0" y="361915"/>
            <a:ext cx="9144000" cy="1340227"/>
          </a:xfrm>
          <a:prstGeom prst="rect">
            <a:avLst/>
          </a:prstGeom>
        </p:spPr>
      </p:pic>
      <p:sp>
        <p:nvSpPr>
          <p:cNvPr id="2" name="TextBox 1">
            <a:extLst>
              <a:ext uri="{FF2B5EF4-FFF2-40B4-BE49-F238E27FC236}">
                <a16:creationId xmlns:a16="http://schemas.microsoft.com/office/drawing/2014/main" xmlns="" id="{6C1C86F9-04DE-449B-AAA9-B0B3E9679F5D}"/>
              </a:ext>
            </a:extLst>
          </p:cNvPr>
          <p:cNvSpPr txBox="1"/>
          <p:nvPr/>
        </p:nvSpPr>
        <p:spPr>
          <a:xfrm>
            <a:off x="719092" y="1905506"/>
            <a:ext cx="8259808" cy="4401205"/>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Matrix B</a:t>
            </a:r>
          </a:p>
          <a:p>
            <a:endParaRPr lang="en-US" sz="3600" dirty="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RI Needs and Opportunities (</a:t>
            </a:r>
            <a:r>
              <a:rPr lang="en-US" sz="3600" smtClean="0">
                <a:latin typeface="Arial" panose="020B0604020202020204" pitchFamily="34" charset="0"/>
                <a:cs typeface="Arial" panose="020B0604020202020204" pitchFamily="34" charset="0"/>
              </a:rPr>
              <a:t>success!)</a:t>
            </a:r>
          </a:p>
          <a:p>
            <a:endParaRPr lang="en-US" sz="36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(from now on will need more input on)</a:t>
            </a:r>
            <a:endParaRPr lang="en-US" sz="28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National Policies </a:t>
            </a:r>
          </a:p>
          <a:p>
            <a:r>
              <a:rPr lang="en-US" sz="3600" dirty="0">
                <a:latin typeface="Arial" panose="020B0604020202020204" pitchFamily="34" charset="0"/>
                <a:cs typeface="Arial" panose="020B0604020202020204" pitchFamily="34" charset="0"/>
              </a:rPr>
              <a:t>National Infrastructure</a:t>
            </a:r>
          </a:p>
          <a:p>
            <a:r>
              <a:rPr lang="en-US" sz="3600" dirty="0">
                <a:latin typeface="Arial" panose="020B0604020202020204" pitchFamily="34" charset="0"/>
                <a:cs typeface="Arial" panose="020B0604020202020204" pitchFamily="34" charset="0"/>
              </a:rPr>
              <a:t>Regional and National Funds</a:t>
            </a:r>
          </a:p>
        </p:txBody>
      </p:sp>
    </p:spTree>
    <p:extLst>
      <p:ext uri="{BB962C8B-B14F-4D97-AF65-F5344CB8AC3E}">
        <p14:creationId xmlns:p14="http://schemas.microsoft.com/office/powerpoint/2010/main" val="11754303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10048"/>
            <a:ext cx="9144000" cy="5837903"/>
          </a:xfrm>
          <a:prstGeom prst="rect">
            <a:avLst/>
          </a:prstGeom>
        </p:spPr>
      </p:pic>
    </p:spTree>
    <p:extLst>
      <p:ext uri="{BB962C8B-B14F-4D97-AF65-F5344CB8AC3E}">
        <p14:creationId xmlns:p14="http://schemas.microsoft.com/office/powerpoint/2010/main" val="3071125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27203"/>
            <a:ext cx="9144000" cy="1215957"/>
          </a:xfrm>
          <a:prstGeom prst="rect">
            <a:avLst/>
          </a:prstGeom>
        </p:spPr>
      </p:pic>
      <p:pic>
        <p:nvPicPr>
          <p:cNvPr id="3" name="Picture 2"/>
          <p:cNvPicPr>
            <a:picLocks noChangeAspect="1"/>
          </p:cNvPicPr>
          <p:nvPr/>
        </p:nvPicPr>
        <p:blipFill>
          <a:blip r:embed="rId3"/>
          <a:stretch>
            <a:fillRect/>
          </a:stretch>
        </p:blipFill>
        <p:spPr>
          <a:xfrm>
            <a:off x="0" y="1543160"/>
            <a:ext cx="9144000" cy="3570514"/>
          </a:xfrm>
          <a:prstGeom prst="rect">
            <a:avLst/>
          </a:prstGeom>
        </p:spPr>
      </p:pic>
    </p:spTree>
    <p:extLst>
      <p:ext uri="{BB962C8B-B14F-4D97-AF65-F5344CB8AC3E}">
        <p14:creationId xmlns:p14="http://schemas.microsoft.com/office/powerpoint/2010/main" val="20515189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254" y="115093"/>
            <a:ext cx="8621486" cy="1146474"/>
          </a:xfrm>
          <a:prstGeom prst="rect">
            <a:avLst/>
          </a:prstGeom>
        </p:spPr>
      </p:pic>
      <p:pic>
        <p:nvPicPr>
          <p:cNvPr id="4" name="Picture 3"/>
          <p:cNvPicPr>
            <a:picLocks noChangeAspect="1"/>
          </p:cNvPicPr>
          <p:nvPr/>
        </p:nvPicPr>
        <p:blipFill>
          <a:blip r:embed="rId3"/>
          <a:stretch>
            <a:fillRect/>
          </a:stretch>
        </p:blipFill>
        <p:spPr>
          <a:xfrm>
            <a:off x="0" y="1033153"/>
            <a:ext cx="8871116" cy="3495050"/>
          </a:xfrm>
          <a:prstGeom prst="rect">
            <a:avLst/>
          </a:prstGeom>
        </p:spPr>
      </p:pic>
      <p:pic>
        <p:nvPicPr>
          <p:cNvPr id="5" name="Picture 4"/>
          <p:cNvPicPr>
            <a:picLocks noChangeAspect="1"/>
          </p:cNvPicPr>
          <p:nvPr/>
        </p:nvPicPr>
        <p:blipFill>
          <a:blip r:embed="rId4"/>
          <a:stretch>
            <a:fillRect/>
          </a:stretch>
        </p:blipFill>
        <p:spPr>
          <a:xfrm>
            <a:off x="0" y="4308003"/>
            <a:ext cx="8871116" cy="2549997"/>
          </a:xfrm>
          <a:prstGeom prst="rect">
            <a:avLst/>
          </a:prstGeom>
        </p:spPr>
      </p:pic>
    </p:spTree>
    <p:extLst>
      <p:ext uri="{BB962C8B-B14F-4D97-AF65-F5344CB8AC3E}">
        <p14:creationId xmlns:p14="http://schemas.microsoft.com/office/powerpoint/2010/main" val="186806688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8133" y="1473200"/>
            <a:ext cx="8207567" cy="46609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GB" sz="2400" b="1" dirty="0">
              <a:latin typeface="Arial" panose="020B0604020202020204" pitchFamily="34" charset="0"/>
              <a:ea typeface="Britannic Bold" charset="0"/>
              <a:cs typeface="Arial" panose="020B0604020202020204" pitchFamily="34" charset="0"/>
            </a:endParaRPr>
          </a:p>
          <a:p>
            <a:pPr>
              <a:lnSpc>
                <a:spcPct val="100000"/>
              </a:lnSpc>
            </a:pPr>
            <a:endParaRPr lang="en-GB" sz="2400" dirty="0" smtClean="0">
              <a:latin typeface="Arial" panose="020B0604020202020204" pitchFamily="34" charset="0"/>
              <a:ea typeface="Britannic Bold" charset="0"/>
              <a:cs typeface="Arial" panose="020B0604020202020204" pitchFamily="34" charset="0"/>
            </a:endParaRPr>
          </a:p>
          <a:p>
            <a:pPr>
              <a:lnSpc>
                <a:spcPct val="100000"/>
              </a:lnSpc>
            </a:pPr>
            <a:endParaRPr lang="en-GB" sz="2400" b="1" dirty="0" smtClean="0">
              <a:latin typeface="Arial" panose="020B0604020202020204" pitchFamily="34" charset="0"/>
              <a:ea typeface="Britannic Bold" charset="0"/>
              <a:cs typeface="Arial" panose="020B0604020202020204" pitchFamily="34" charset="0"/>
            </a:endParaRPr>
          </a:p>
          <a:p>
            <a:pPr>
              <a:lnSpc>
                <a:spcPct val="100000"/>
              </a:lnSpc>
            </a:pPr>
            <a:endParaRPr lang="en-GB" sz="2400" b="1" dirty="0" smtClean="0">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358134" y="273735"/>
            <a:ext cx="8207567" cy="954107"/>
          </a:xfrm>
          <a:prstGeom prst="rect">
            <a:avLst/>
          </a:prstGeom>
        </p:spPr>
        <p:txBody>
          <a:bodyPr wrap="square">
            <a:spAutoFit/>
          </a:bodyPr>
          <a:lstStyle/>
          <a:p>
            <a:pPr lvl="0"/>
            <a:r>
              <a:rPr lang="en-GB" sz="2800" b="1" dirty="0" smtClean="0">
                <a:solidFill>
                  <a:prstClr val="black"/>
                </a:solidFill>
                <a:latin typeface="Arial" panose="020B0604020202020204" pitchFamily="34" charset="0"/>
                <a:ea typeface="Britannic Bold" charset="0"/>
                <a:cs typeface="Arial" panose="020B0604020202020204" pitchFamily="34" charset="0"/>
              </a:rPr>
              <a:t>Other Country / Organization Contribution</a:t>
            </a:r>
          </a:p>
          <a:p>
            <a:pPr lvl="0"/>
            <a:r>
              <a:rPr lang="en-GB" sz="2800" b="1" dirty="0" smtClean="0">
                <a:solidFill>
                  <a:srgbClr val="0070C0"/>
                </a:solidFill>
                <a:latin typeface="Arial" panose="020B0604020202020204" pitchFamily="34" charset="0"/>
                <a:ea typeface="Britannic Bold" charset="0"/>
                <a:cs typeface="Arial" panose="020B0604020202020204" pitchFamily="34" charset="0"/>
              </a:rPr>
              <a:t>France:</a:t>
            </a:r>
            <a:endParaRPr lang="en-GB" sz="2800" b="1" dirty="0">
              <a:solidFill>
                <a:srgbClr val="0070C0"/>
              </a:solidFill>
              <a:latin typeface="Arial" panose="020B0604020202020204" pitchFamily="34" charset="0"/>
              <a:ea typeface="Britannic Bold" charset="0"/>
              <a:cs typeface="Arial" panose="020B0604020202020204" pitchFamily="34" charset="0"/>
            </a:endParaRPr>
          </a:p>
        </p:txBody>
      </p:sp>
      <p:sp>
        <p:nvSpPr>
          <p:cNvPr id="3" name="TextBox 2"/>
          <p:cNvSpPr txBox="1"/>
          <p:nvPr/>
        </p:nvSpPr>
        <p:spPr>
          <a:xfrm>
            <a:off x="358133" y="1227842"/>
            <a:ext cx="8366767" cy="5047536"/>
          </a:xfrm>
          <a:prstGeom prst="rect">
            <a:avLst/>
          </a:prstGeom>
          <a:noFill/>
        </p:spPr>
        <p:txBody>
          <a:bodyPr wrap="square" rtlCol="0">
            <a:spAutoFit/>
          </a:bodyPr>
          <a:lstStyle/>
          <a:p>
            <a:r>
              <a:rPr lang="en-GB" sz="1400" dirty="0"/>
              <a:t>The French research community is mainly involved in the following fields:</a:t>
            </a:r>
          </a:p>
          <a:p>
            <a:pPr marL="285750" lvl="0" indent="-285750">
              <a:buFont typeface="Arial" charset="0"/>
              <a:buChar char="•"/>
            </a:pPr>
            <a:r>
              <a:rPr lang="en-GB" sz="1400" dirty="0"/>
              <a:t>Geosciences and sea floor observatories</a:t>
            </a:r>
          </a:p>
          <a:p>
            <a:pPr marL="285750" lvl="0" indent="-285750">
              <a:buFont typeface="Arial" charset="0"/>
              <a:buChar char="•"/>
            </a:pPr>
            <a:r>
              <a:rPr lang="en-GB" sz="1400" dirty="0" err="1"/>
              <a:t>Danubius</a:t>
            </a:r>
            <a:r>
              <a:rPr lang="en-GB" sz="1400" dirty="0"/>
              <a:t> Research Infrastructure</a:t>
            </a:r>
          </a:p>
          <a:p>
            <a:pPr marL="285750" lvl="0" indent="-285750">
              <a:buFont typeface="Arial" charset="0"/>
              <a:buChar char="•"/>
            </a:pPr>
            <a:r>
              <a:rPr lang="en-GB" sz="1400" dirty="0"/>
              <a:t>Physical and spatial oceanography</a:t>
            </a:r>
          </a:p>
          <a:p>
            <a:pPr marL="285750" lvl="0" indent="-285750">
              <a:buFont typeface="Arial" charset="0"/>
              <a:buChar char="•"/>
            </a:pPr>
            <a:r>
              <a:rPr lang="en-GB" sz="1400" dirty="0"/>
              <a:t>Aquaculture</a:t>
            </a:r>
          </a:p>
          <a:p>
            <a:pPr marL="285750" lvl="0" indent="-285750">
              <a:buFont typeface="Arial" charset="0"/>
              <a:buChar char="•"/>
            </a:pPr>
            <a:r>
              <a:rPr lang="en-GB" sz="1400" dirty="0" err="1" smtClean="0"/>
              <a:t>Archeology</a:t>
            </a:r>
            <a:endParaRPr lang="en-GB" sz="1400" dirty="0"/>
          </a:p>
          <a:p>
            <a:pPr marL="285750" lvl="0" indent="-285750">
              <a:buFont typeface="Arial" charset="0"/>
              <a:buChar char="•"/>
            </a:pPr>
            <a:endParaRPr lang="en-GB" sz="1400" dirty="0"/>
          </a:p>
          <a:p>
            <a:pPr marL="285750" lvl="0" indent="-285750">
              <a:buFont typeface="Wingdings" charset="2"/>
              <a:buChar char="Ø"/>
            </a:pPr>
            <a:r>
              <a:rPr lang="en-GB" sz="1400" dirty="0" smtClean="0"/>
              <a:t>sedimentary </a:t>
            </a:r>
            <a:r>
              <a:rPr lang="en-GB" sz="1400" dirty="0"/>
              <a:t>system and the structuring of the Black Sea margins </a:t>
            </a:r>
            <a:r>
              <a:rPr lang="en-GB" sz="1400" dirty="0" smtClean="0"/>
              <a:t>in </a:t>
            </a:r>
            <a:r>
              <a:rPr lang="en-GB" sz="1400" dirty="0"/>
              <a:t>a partnership with </a:t>
            </a:r>
            <a:r>
              <a:rPr lang="en-GB" sz="1400" dirty="0" err="1"/>
              <a:t>GeoEcoMar</a:t>
            </a:r>
            <a:r>
              <a:rPr lang="en-GB" sz="1400" dirty="0"/>
              <a:t> (Romania)  </a:t>
            </a:r>
            <a:r>
              <a:rPr lang="en-GB" sz="1400" dirty="0" smtClean="0"/>
              <a:t>European </a:t>
            </a:r>
            <a:r>
              <a:rPr lang="en-GB" sz="1400" dirty="0"/>
              <a:t>project ("DANCERS") </a:t>
            </a:r>
            <a:endParaRPr lang="en-GB" sz="1400" dirty="0" smtClean="0"/>
          </a:p>
          <a:p>
            <a:pPr marL="285750" lvl="0" indent="-285750">
              <a:buFont typeface="Wingdings" charset="2"/>
              <a:buChar char="Ø"/>
            </a:pPr>
            <a:endParaRPr lang="en-GB" sz="1400" dirty="0"/>
          </a:p>
          <a:p>
            <a:pPr marL="285750" indent="-285750">
              <a:buFont typeface="Wingdings" charset="2"/>
              <a:buChar char="Ø"/>
            </a:pPr>
            <a:r>
              <a:rPr lang="en-GB" sz="1400" dirty="0"/>
              <a:t>DANUBIUS-RI led by </a:t>
            </a:r>
            <a:r>
              <a:rPr lang="en-GB" sz="1400" dirty="0" err="1"/>
              <a:t>GeoEcoMar</a:t>
            </a:r>
            <a:r>
              <a:rPr lang="en-GB" sz="1400" dirty="0"/>
              <a:t> and the National Institute for Biological Sciences (INSB) </a:t>
            </a:r>
            <a:r>
              <a:rPr lang="en-GB" sz="1400" dirty="0" smtClean="0"/>
              <a:t>has </a:t>
            </a:r>
            <a:r>
              <a:rPr lang="en-GB" sz="1400" dirty="0"/>
              <a:t>entered on the ESFRI roadmap. </a:t>
            </a:r>
            <a:endParaRPr lang="en-GB" sz="1400" dirty="0" smtClean="0"/>
          </a:p>
          <a:p>
            <a:pPr marL="285750" indent="-285750">
              <a:buFont typeface="Wingdings" charset="2"/>
              <a:buChar char="Ø"/>
            </a:pPr>
            <a:endParaRPr lang="en-GB" sz="1400" dirty="0"/>
          </a:p>
          <a:p>
            <a:pPr marL="285750" indent="-285750">
              <a:buFont typeface="Wingdings" charset="2"/>
              <a:buChar char="Ø"/>
            </a:pPr>
            <a:r>
              <a:rPr lang="en-GB" sz="1400" dirty="0" smtClean="0"/>
              <a:t> </a:t>
            </a:r>
            <a:r>
              <a:rPr lang="en-GB" sz="1400" dirty="0"/>
              <a:t>European Multidisciplinary Seafloor and water-column </a:t>
            </a:r>
            <a:r>
              <a:rPr lang="en-GB" sz="1400" dirty="0" smtClean="0"/>
              <a:t>Observatories EMSO </a:t>
            </a:r>
            <a:r>
              <a:rPr lang="en-GB" sz="1400" dirty="0"/>
              <a:t>- which has been labelled at European level as an ERIC </a:t>
            </a:r>
            <a:r>
              <a:rPr lang="mr-IN" sz="1400" dirty="0" smtClean="0"/>
              <a:t>–</a:t>
            </a:r>
            <a:r>
              <a:rPr lang="en-GB" sz="1400" dirty="0" smtClean="0"/>
              <a:t> has </a:t>
            </a:r>
            <a:r>
              <a:rPr lang="en-GB" sz="1400" dirty="0"/>
              <a:t>a site located in the Black Sea.</a:t>
            </a:r>
          </a:p>
          <a:p>
            <a:pPr marL="285750" indent="-285750">
              <a:buFont typeface="Wingdings" charset="2"/>
              <a:buChar char="Ø"/>
            </a:pPr>
            <a:r>
              <a:rPr lang="en-GB" sz="1400" dirty="0" smtClean="0"/>
              <a:t>Cooperation with </a:t>
            </a:r>
            <a:r>
              <a:rPr lang="en-GB" sz="1400" dirty="0"/>
              <a:t>Turkish institutions since the </a:t>
            </a:r>
            <a:r>
              <a:rPr lang="en-GB" sz="1400" dirty="0" err="1"/>
              <a:t>Izmit</a:t>
            </a:r>
            <a:r>
              <a:rPr lang="en-GB" sz="1400" dirty="0"/>
              <a:t> and </a:t>
            </a:r>
            <a:r>
              <a:rPr lang="en-GB" sz="1400" dirty="0" err="1"/>
              <a:t>Duzce</a:t>
            </a:r>
            <a:r>
              <a:rPr lang="en-GB" sz="1400" dirty="0"/>
              <a:t> earthquakes in 1999. </a:t>
            </a:r>
            <a:r>
              <a:rPr lang="en-GB" sz="1400" dirty="0" smtClean="0"/>
              <a:t>8 </a:t>
            </a:r>
            <a:r>
              <a:rPr lang="en-GB" sz="1400" dirty="0"/>
              <a:t>cruises were conducted with </a:t>
            </a:r>
            <a:r>
              <a:rPr lang="en-GB" sz="1400" dirty="0" err="1"/>
              <a:t>Ifremer</a:t>
            </a:r>
            <a:r>
              <a:rPr lang="en-GB" sz="1400" dirty="0"/>
              <a:t> blue ocean Research Vessels in  </a:t>
            </a:r>
            <a:r>
              <a:rPr lang="en-GB" sz="1400" dirty="0" smtClean="0"/>
              <a:t>order </a:t>
            </a:r>
            <a:r>
              <a:rPr lang="en-GB" sz="1400" dirty="0"/>
              <a:t>to understand seismicity and assess </a:t>
            </a:r>
            <a:r>
              <a:rPr lang="en-GB" sz="1400" dirty="0" err="1"/>
              <a:t>geohazards</a:t>
            </a:r>
            <a:r>
              <a:rPr lang="en-GB" sz="1400" dirty="0"/>
              <a:t> along the North Anatolian fault in the Marmara Sea </a:t>
            </a:r>
            <a:endParaRPr lang="en-GB" sz="1400" dirty="0" smtClean="0"/>
          </a:p>
          <a:p>
            <a:pPr marL="285750" indent="-285750">
              <a:buFont typeface="Wingdings" charset="2"/>
              <a:buChar char="Ø"/>
            </a:pPr>
            <a:endParaRPr lang="en-GB" sz="1400" dirty="0"/>
          </a:p>
          <a:p>
            <a:pPr marL="285750" indent="-285750">
              <a:buFont typeface="Wingdings" charset="2"/>
              <a:buChar char="Ø"/>
            </a:pPr>
            <a:r>
              <a:rPr lang="en-GB" sz="1400" dirty="0"/>
              <a:t>C</a:t>
            </a:r>
            <a:r>
              <a:rPr lang="en-GB" sz="1400" dirty="0" smtClean="0"/>
              <a:t>ooperation </a:t>
            </a:r>
            <a:r>
              <a:rPr lang="en-GB" sz="1400" dirty="0"/>
              <a:t>is also well developed in the area of physical and spatial oceanography especially with Russian and Ukrainian institutes. </a:t>
            </a:r>
            <a:endParaRPr lang="en-GB" sz="1400" dirty="0" smtClean="0"/>
          </a:p>
          <a:p>
            <a:pPr marL="285750" indent="-285750">
              <a:buFont typeface="Wingdings" charset="2"/>
              <a:buChar char="Ø"/>
            </a:pPr>
            <a:endParaRPr lang="en-GB" sz="1400" dirty="0"/>
          </a:p>
          <a:p>
            <a:pPr marL="285750" indent="-285750">
              <a:buFont typeface="Wingdings" charset="2"/>
              <a:buChar char="Ø"/>
            </a:pPr>
            <a:r>
              <a:rPr lang="en-GB" sz="1400" dirty="0" err="1"/>
              <a:t>A</a:t>
            </a:r>
            <a:r>
              <a:rPr lang="en-GB" sz="1400" dirty="0" err="1" smtClean="0"/>
              <a:t>rcheology</a:t>
            </a:r>
            <a:r>
              <a:rPr lang="en-GB" sz="1400" dirty="0" smtClean="0"/>
              <a:t> </a:t>
            </a:r>
            <a:r>
              <a:rPr lang="en-GB" sz="1400" dirty="0"/>
              <a:t>and history in the Black Sea region, particularly on antique sites and on the Danube area</a:t>
            </a:r>
            <a:r>
              <a:rPr lang="en-GB" sz="1400" dirty="0" smtClean="0"/>
              <a:t>.</a:t>
            </a:r>
          </a:p>
        </p:txBody>
      </p:sp>
    </p:spTree>
    <p:extLst>
      <p:ext uri="{BB962C8B-B14F-4D97-AF65-F5344CB8AC3E}">
        <p14:creationId xmlns:p14="http://schemas.microsoft.com/office/powerpoint/2010/main" val="14327340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8133" y="1803400"/>
            <a:ext cx="8207567" cy="4953000"/>
          </a:xfrm>
          <a:prstGeom prst="rect">
            <a:avLst/>
          </a:prstGeom>
          <a:solidFill>
            <a:schemeClr val="accent6">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GB" sz="2800" b="1" dirty="0">
              <a:latin typeface="Arial" panose="020B0604020202020204" pitchFamily="34" charset="0"/>
              <a:ea typeface="Britannic Bold" charset="0"/>
              <a:cs typeface="Arial" panose="020B0604020202020204" pitchFamily="34" charset="0"/>
            </a:endParaRP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More integrated, frequent and multi-parameter observation</a:t>
            </a: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Use of high tech novel tools (genomics, sensors etc.) in established ‘areas’ such as living resources, operational oceanography</a:t>
            </a: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Planning </a:t>
            </a:r>
            <a:r>
              <a:rPr lang="mr-IN" sz="2000" dirty="0" smtClean="0">
                <a:latin typeface="Arial" panose="020B0604020202020204" pitchFamily="34" charset="0"/>
                <a:ea typeface="Britannic Bold" charset="0"/>
                <a:cs typeface="Arial" panose="020B0604020202020204" pitchFamily="34" charset="0"/>
              </a:rPr>
              <a:t>–</a:t>
            </a:r>
            <a:r>
              <a:rPr lang="en-GB" sz="2000" dirty="0" smtClean="0">
                <a:latin typeface="Arial" panose="020B0604020202020204" pitchFamily="34" charset="0"/>
                <a:ea typeface="Britannic Bold" charset="0"/>
                <a:cs typeface="Arial" panose="020B0604020202020204" pitchFamily="34" charset="0"/>
              </a:rPr>
              <a:t> MSP,ICZM and other framework</a:t>
            </a: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Catchment-sea interactions</a:t>
            </a: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Researcher-industry-stakeholder partnership</a:t>
            </a: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Socio-economics</a:t>
            </a: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Capacity building, of both blue professionals and public sector</a:t>
            </a: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Sustainable utilization of non-living resources, i.e. gas hydrates and renewable energy resources</a:t>
            </a: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Coastal </a:t>
            </a:r>
            <a:r>
              <a:rPr lang="en-GB" sz="2000" dirty="0" err="1" smtClean="0">
                <a:latin typeface="Arial" panose="020B0604020202020204" pitchFamily="34" charset="0"/>
                <a:ea typeface="Britannic Bold" charset="0"/>
                <a:cs typeface="Arial" panose="020B0604020202020204" pitchFamily="34" charset="0"/>
              </a:rPr>
              <a:t>communitty</a:t>
            </a:r>
            <a:r>
              <a:rPr lang="en-GB" sz="2000" dirty="0" smtClean="0">
                <a:latin typeface="Arial" panose="020B0604020202020204" pitchFamily="34" charset="0"/>
                <a:ea typeface="Britannic Bold" charset="0"/>
                <a:cs typeface="Arial" panose="020B0604020202020204" pitchFamily="34" charset="0"/>
              </a:rPr>
              <a:t> resilience against climate change, extreme events</a:t>
            </a:r>
          </a:p>
          <a:p>
            <a:pPr marL="342900" indent="-342900">
              <a:lnSpc>
                <a:spcPct val="100000"/>
              </a:lnSpc>
              <a:buFont typeface="Arial" charset="0"/>
              <a:buChar char="•"/>
            </a:pPr>
            <a:r>
              <a:rPr lang="en-GB" sz="2000" i="1" dirty="0">
                <a:latin typeface="Arial" panose="020B0604020202020204" pitchFamily="34" charset="0"/>
                <a:ea typeface="Britannic Bold" charset="0"/>
                <a:cs typeface="Arial" panose="020B0604020202020204" pitchFamily="34" charset="0"/>
              </a:rPr>
              <a:t>Share of mature and emerging blue growth sectors in the overall Blue Economy </a:t>
            </a:r>
            <a:r>
              <a:rPr lang="mr-IN" sz="2000" i="1" dirty="0">
                <a:latin typeface="Arial" panose="020B0604020202020204" pitchFamily="34" charset="0"/>
                <a:ea typeface="Britannic Bold" charset="0"/>
                <a:cs typeface="Arial" panose="020B0604020202020204" pitchFamily="34" charset="0"/>
              </a:rPr>
              <a:t>–</a:t>
            </a:r>
            <a:r>
              <a:rPr lang="en-GB" sz="2000" i="1" dirty="0">
                <a:latin typeface="Arial" panose="020B0604020202020204" pitchFamily="34" charset="0"/>
                <a:ea typeface="Britannic Bold" charset="0"/>
                <a:cs typeface="Arial" panose="020B0604020202020204" pitchFamily="34" charset="0"/>
              </a:rPr>
              <a:t> numbers and economic analyses are missing, to the extent that this gap hinders setting up priorities and </a:t>
            </a:r>
            <a:r>
              <a:rPr lang="en-GB" sz="2000" i="1" dirty="0" smtClean="0">
                <a:latin typeface="Arial" panose="020B0604020202020204" pitchFamily="34" charset="0"/>
                <a:ea typeface="Britannic Bold" charset="0"/>
                <a:cs typeface="Arial" panose="020B0604020202020204" pitchFamily="34" charset="0"/>
              </a:rPr>
              <a:t>sub-strategies</a:t>
            </a:r>
            <a:endParaRPr lang="en-GB" sz="2800" b="1" dirty="0" smtClean="0">
              <a:latin typeface="Arial" panose="020B0604020202020204" pitchFamily="34" charset="0"/>
              <a:ea typeface="Britannic Bold" charset="0"/>
              <a:cs typeface="Arial" panose="020B0604020202020204" pitchFamily="34" charset="0"/>
            </a:endParaRPr>
          </a:p>
          <a:p>
            <a:pPr>
              <a:lnSpc>
                <a:spcPct val="100000"/>
              </a:lnSpc>
            </a:pPr>
            <a:endParaRPr lang="en-GB" sz="2800" b="1" dirty="0" smtClean="0">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358134" y="273735"/>
            <a:ext cx="8207567" cy="1384995"/>
          </a:xfrm>
          <a:prstGeom prst="rect">
            <a:avLst/>
          </a:prstGeom>
        </p:spPr>
        <p:txBody>
          <a:bodyPr wrap="square">
            <a:spAutoFit/>
          </a:bodyPr>
          <a:lstStyle/>
          <a:p>
            <a:pPr lvl="0"/>
            <a:r>
              <a:rPr lang="en-GB" sz="2800" b="1" dirty="0">
                <a:solidFill>
                  <a:prstClr val="black"/>
                </a:solidFill>
                <a:latin typeface="Arial" panose="020B0604020202020204" pitchFamily="34" charset="0"/>
                <a:ea typeface="Britannic Bold" charset="0"/>
                <a:cs typeface="Arial" panose="020B0604020202020204" pitchFamily="34" charset="0"/>
              </a:rPr>
              <a:t>Major Trends in </a:t>
            </a:r>
            <a:r>
              <a:rPr lang="en-GB" sz="2800" b="1" dirty="0" smtClean="0">
                <a:solidFill>
                  <a:prstClr val="black"/>
                </a:solidFill>
                <a:latin typeface="Arial" panose="020B0604020202020204" pitchFamily="34" charset="0"/>
                <a:ea typeface="Britannic Bold" charset="0"/>
                <a:cs typeface="Arial" panose="020B0604020202020204" pitchFamily="34" charset="0"/>
              </a:rPr>
              <a:t>Research Needs </a:t>
            </a:r>
            <a:r>
              <a:rPr lang="en-GB" sz="2800" b="1" dirty="0">
                <a:solidFill>
                  <a:prstClr val="black"/>
                </a:solidFill>
                <a:latin typeface="Arial" panose="020B0604020202020204" pitchFamily="34" charset="0"/>
                <a:ea typeface="Britannic Bold" charset="0"/>
                <a:cs typeface="Arial" panose="020B0604020202020204" pitchFamily="34" charset="0"/>
              </a:rPr>
              <a:t>and </a:t>
            </a:r>
            <a:r>
              <a:rPr lang="en-GB" sz="2800" b="1" dirty="0" smtClean="0">
                <a:solidFill>
                  <a:prstClr val="black"/>
                </a:solidFill>
                <a:latin typeface="Arial" panose="020B0604020202020204" pitchFamily="34" charset="0"/>
                <a:ea typeface="Britannic Bold" charset="0"/>
                <a:cs typeface="Arial" panose="020B0604020202020204" pitchFamily="34" charset="0"/>
              </a:rPr>
              <a:t>Opportunities (in no particular order and not exhaustive) </a:t>
            </a:r>
            <a:r>
              <a:rPr lang="en-GB" sz="2800" b="1" dirty="0" smtClean="0">
                <a:solidFill>
                  <a:srgbClr val="FF0000"/>
                </a:solidFill>
                <a:latin typeface="Arial" panose="020B0604020202020204" pitchFamily="34" charset="0"/>
                <a:ea typeface="Britannic Bold" charset="0"/>
                <a:cs typeface="Arial" panose="020B0604020202020204" pitchFamily="34" charset="0"/>
              </a:rPr>
              <a:t>Matrix A &amp; B combined</a:t>
            </a:r>
            <a:endParaRPr lang="en-GB" sz="2800" b="1" dirty="0">
              <a:solidFill>
                <a:srgbClr val="FF0000"/>
              </a:solidFill>
              <a:latin typeface="Arial" panose="020B0604020202020204" pitchFamily="34" charset="0"/>
              <a:ea typeface="Britannic Bold" charset="0"/>
              <a:cs typeface="Arial" panose="020B0604020202020204" pitchFamily="34" charset="0"/>
            </a:endParaRPr>
          </a:p>
        </p:txBody>
      </p:sp>
    </p:spTree>
    <p:extLst>
      <p:ext uri="{BB962C8B-B14F-4D97-AF65-F5344CB8AC3E}">
        <p14:creationId xmlns:p14="http://schemas.microsoft.com/office/powerpoint/2010/main" val="15050012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58133" y="1803400"/>
            <a:ext cx="8207567" cy="4953000"/>
          </a:xfrm>
          <a:prstGeom prst="rect">
            <a:avLst/>
          </a:prstGeom>
          <a:solidFill>
            <a:schemeClr val="accent6">
              <a:lumMod val="20000"/>
              <a:lumOff val="8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en-GB" sz="2800" b="1" dirty="0">
              <a:latin typeface="Arial" panose="020B0604020202020204" pitchFamily="34" charset="0"/>
              <a:ea typeface="Britannic Bold" charset="0"/>
              <a:cs typeface="Arial" panose="020B0604020202020204" pitchFamily="34" charset="0"/>
            </a:endParaRP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More integrated, frequent and multi-parameter observation</a:t>
            </a: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Use of high tech novel tools (genomics, sensors etc.) in established ‘areas’ such as living resources, operational oceanography</a:t>
            </a: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Planning </a:t>
            </a:r>
            <a:r>
              <a:rPr lang="mr-IN" sz="2000" dirty="0" smtClean="0">
                <a:latin typeface="Arial" panose="020B0604020202020204" pitchFamily="34" charset="0"/>
                <a:ea typeface="Britannic Bold" charset="0"/>
                <a:cs typeface="Arial" panose="020B0604020202020204" pitchFamily="34" charset="0"/>
              </a:rPr>
              <a:t>–</a:t>
            </a:r>
            <a:r>
              <a:rPr lang="en-GB" sz="2000" dirty="0" smtClean="0">
                <a:latin typeface="Arial" panose="020B0604020202020204" pitchFamily="34" charset="0"/>
                <a:ea typeface="Britannic Bold" charset="0"/>
                <a:cs typeface="Arial" panose="020B0604020202020204" pitchFamily="34" charset="0"/>
              </a:rPr>
              <a:t> MSP,ICZM and other framework</a:t>
            </a: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Catchment-sea interactions</a:t>
            </a: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Researcher-industry-stakeholder partnership</a:t>
            </a: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Socio-economics</a:t>
            </a: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Capacity building, of both blue professionals and public sector</a:t>
            </a: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Sustainable utilization of non-living resources, i.e. gas hydrates and renewable energy resources</a:t>
            </a:r>
          </a:p>
          <a:p>
            <a:pPr marL="342900" indent="-342900">
              <a:lnSpc>
                <a:spcPct val="100000"/>
              </a:lnSpc>
              <a:buFont typeface="Arial" charset="0"/>
              <a:buChar char="•"/>
            </a:pPr>
            <a:r>
              <a:rPr lang="en-GB" sz="2000" dirty="0" smtClean="0">
                <a:latin typeface="Arial" panose="020B0604020202020204" pitchFamily="34" charset="0"/>
                <a:ea typeface="Britannic Bold" charset="0"/>
                <a:cs typeface="Arial" panose="020B0604020202020204" pitchFamily="34" charset="0"/>
              </a:rPr>
              <a:t>Coastal </a:t>
            </a:r>
            <a:r>
              <a:rPr lang="en-GB" sz="2000" dirty="0" err="1" smtClean="0">
                <a:latin typeface="Arial" panose="020B0604020202020204" pitchFamily="34" charset="0"/>
                <a:ea typeface="Britannic Bold" charset="0"/>
                <a:cs typeface="Arial" panose="020B0604020202020204" pitchFamily="34" charset="0"/>
              </a:rPr>
              <a:t>communitty</a:t>
            </a:r>
            <a:r>
              <a:rPr lang="en-GB" sz="2000" dirty="0" smtClean="0">
                <a:latin typeface="Arial" panose="020B0604020202020204" pitchFamily="34" charset="0"/>
                <a:ea typeface="Britannic Bold" charset="0"/>
                <a:cs typeface="Arial" panose="020B0604020202020204" pitchFamily="34" charset="0"/>
              </a:rPr>
              <a:t> resilience against climate change, extreme events</a:t>
            </a:r>
          </a:p>
          <a:p>
            <a:pPr marL="342900" indent="-342900">
              <a:lnSpc>
                <a:spcPct val="100000"/>
              </a:lnSpc>
              <a:buFont typeface="Arial" charset="0"/>
              <a:buChar char="•"/>
            </a:pPr>
            <a:r>
              <a:rPr lang="en-GB" sz="2000" i="1" dirty="0">
                <a:latin typeface="Arial" panose="020B0604020202020204" pitchFamily="34" charset="0"/>
                <a:ea typeface="Britannic Bold" charset="0"/>
                <a:cs typeface="Arial" panose="020B0604020202020204" pitchFamily="34" charset="0"/>
              </a:rPr>
              <a:t>Share of mature and emerging blue growth sectors in the overall Blue Economy </a:t>
            </a:r>
            <a:r>
              <a:rPr lang="mr-IN" sz="2000" i="1" dirty="0">
                <a:latin typeface="Arial" panose="020B0604020202020204" pitchFamily="34" charset="0"/>
                <a:ea typeface="Britannic Bold" charset="0"/>
                <a:cs typeface="Arial" panose="020B0604020202020204" pitchFamily="34" charset="0"/>
              </a:rPr>
              <a:t>–</a:t>
            </a:r>
            <a:r>
              <a:rPr lang="en-GB" sz="2000" i="1" dirty="0">
                <a:latin typeface="Arial" panose="020B0604020202020204" pitchFamily="34" charset="0"/>
                <a:ea typeface="Britannic Bold" charset="0"/>
                <a:cs typeface="Arial" panose="020B0604020202020204" pitchFamily="34" charset="0"/>
              </a:rPr>
              <a:t> numbers and economic analyses are missing, to the extent that this gap hinders setting up priorities and </a:t>
            </a:r>
            <a:r>
              <a:rPr lang="en-GB" sz="2000" i="1" dirty="0" smtClean="0">
                <a:latin typeface="Arial" panose="020B0604020202020204" pitchFamily="34" charset="0"/>
                <a:ea typeface="Britannic Bold" charset="0"/>
                <a:cs typeface="Arial" panose="020B0604020202020204" pitchFamily="34" charset="0"/>
              </a:rPr>
              <a:t>sub-strategies</a:t>
            </a:r>
            <a:endParaRPr lang="en-GB" sz="2800" b="1" dirty="0" smtClean="0">
              <a:latin typeface="Arial" panose="020B0604020202020204" pitchFamily="34" charset="0"/>
              <a:ea typeface="Britannic Bold" charset="0"/>
              <a:cs typeface="Arial" panose="020B0604020202020204" pitchFamily="34" charset="0"/>
            </a:endParaRPr>
          </a:p>
          <a:p>
            <a:pPr>
              <a:lnSpc>
                <a:spcPct val="100000"/>
              </a:lnSpc>
            </a:pPr>
            <a:endParaRPr lang="en-GB" sz="2800" b="1" dirty="0" smtClean="0">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358134" y="273735"/>
            <a:ext cx="8207567" cy="1384995"/>
          </a:xfrm>
          <a:prstGeom prst="rect">
            <a:avLst/>
          </a:prstGeom>
        </p:spPr>
        <p:txBody>
          <a:bodyPr wrap="square">
            <a:spAutoFit/>
          </a:bodyPr>
          <a:lstStyle/>
          <a:p>
            <a:pPr lvl="0"/>
            <a:r>
              <a:rPr lang="en-GB" sz="2800" b="1" dirty="0">
                <a:solidFill>
                  <a:prstClr val="black"/>
                </a:solidFill>
                <a:latin typeface="Arial" panose="020B0604020202020204" pitchFamily="34" charset="0"/>
                <a:ea typeface="Britannic Bold" charset="0"/>
                <a:cs typeface="Arial" panose="020B0604020202020204" pitchFamily="34" charset="0"/>
              </a:rPr>
              <a:t>Major Trends in </a:t>
            </a:r>
            <a:r>
              <a:rPr lang="en-GB" sz="2800" b="1" dirty="0" smtClean="0">
                <a:solidFill>
                  <a:prstClr val="black"/>
                </a:solidFill>
                <a:latin typeface="Arial" panose="020B0604020202020204" pitchFamily="34" charset="0"/>
                <a:ea typeface="Britannic Bold" charset="0"/>
                <a:cs typeface="Arial" panose="020B0604020202020204" pitchFamily="34" charset="0"/>
              </a:rPr>
              <a:t>Research Needs </a:t>
            </a:r>
            <a:r>
              <a:rPr lang="en-GB" sz="2800" b="1" dirty="0">
                <a:solidFill>
                  <a:prstClr val="black"/>
                </a:solidFill>
                <a:latin typeface="Arial" panose="020B0604020202020204" pitchFamily="34" charset="0"/>
                <a:ea typeface="Britannic Bold" charset="0"/>
                <a:cs typeface="Arial" panose="020B0604020202020204" pitchFamily="34" charset="0"/>
              </a:rPr>
              <a:t>and </a:t>
            </a:r>
            <a:r>
              <a:rPr lang="en-GB" sz="2800" b="1" dirty="0" smtClean="0">
                <a:solidFill>
                  <a:prstClr val="black"/>
                </a:solidFill>
                <a:latin typeface="Arial" panose="020B0604020202020204" pitchFamily="34" charset="0"/>
                <a:ea typeface="Britannic Bold" charset="0"/>
                <a:cs typeface="Arial" panose="020B0604020202020204" pitchFamily="34" charset="0"/>
              </a:rPr>
              <a:t>Opportunities (in no particular order and not exhaustive) </a:t>
            </a:r>
            <a:r>
              <a:rPr lang="en-GB" sz="2800" b="1" dirty="0" smtClean="0">
                <a:solidFill>
                  <a:srgbClr val="FF0000"/>
                </a:solidFill>
                <a:latin typeface="Arial" panose="020B0604020202020204" pitchFamily="34" charset="0"/>
                <a:ea typeface="Britannic Bold" charset="0"/>
                <a:cs typeface="Arial" panose="020B0604020202020204" pitchFamily="34" charset="0"/>
              </a:rPr>
              <a:t>Matrix A &amp; B combined</a:t>
            </a:r>
            <a:endParaRPr lang="en-GB" sz="2800" b="1" dirty="0">
              <a:solidFill>
                <a:srgbClr val="FF0000"/>
              </a:solidFill>
              <a:latin typeface="Arial" panose="020B0604020202020204" pitchFamily="34" charset="0"/>
              <a:ea typeface="Britannic Bold" charset="0"/>
              <a:cs typeface="Arial" panose="020B0604020202020204" pitchFamily="34" charset="0"/>
            </a:endParaRPr>
          </a:p>
        </p:txBody>
      </p:sp>
    </p:spTree>
    <p:extLst>
      <p:ext uri="{BB962C8B-B14F-4D97-AF65-F5344CB8AC3E}">
        <p14:creationId xmlns:p14="http://schemas.microsoft.com/office/powerpoint/2010/main" val="1229891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solidFill>
                  <a:prstClr val="black"/>
                </a:solidFill>
                <a:latin typeface="Arial" panose="020B0604020202020204" pitchFamily="34" charset="0"/>
                <a:ea typeface="Britannic Bold" charset="0"/>
                <a:cs typeface="Arial" panose="020B0604020202020204" pitchFamily="34" charset="0"/>
              </a:rPr>
              <a:t>The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matrix</a:t>
            </a:r>
            <a:r>
              <a:rPr lang="tr-TR" sz="2000" b="1" dirty="0">
                <a:solidFill>
                  <a:prstClr val="black"/>
                </a:solidFill>
                <a:latin typeface="Arial" panose="020B0604020202020204" pitchFamily="34" charset="0"/>
                <a:ea typeface="Britannic Bold" charset="0"/>
                <a:cs typeface="Arial" panose="020B0604020202020204" pitchFamily="34" charset="0"/>
              </a:rPr>
              <a:t> of </a:t>
            </a:r>
            <a:r>
              <a:rPr lang="tr-TR" sz="2000" b="1" dirty="0" err="1">
                <a:solidFill>
                  <a:prstClr val="black"/>
                </a:solidFill>
                <a:latin typeface="Arial" panose="020B0604020202020204" pitchFamily="34" charset="0"/>
                <a:ea typeface="Britannic Bold" charset="0"/>
                <a:cs typeface="Arial" panose="020B0604020202020204" pitchFamily="34" charset="0"/>
              </a:rPr>
              <a:t>marine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research</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projects</a:t>
            </a:r>
            <a:endParaRPr lang="en-GB" sz="2000" b="1" dirty="0">
              <a:solidFill>
                <a:prstClr val="black"/>
              </a:solidFill>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795528" y="984351"/>
            <a:ext cx="3883350" cy="338554"/>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600" b="1" dirty="0" smtClean="0">
                <a:solidFill>
                  <a:prstClr val="black">
                    <a:lumMod val="65000"/>
                    <a:lumOff val="35000"/>
                  </a:prstClr>
                </a:solidFill>
              </a:rPr>
              <a:t>Bulgaria</a:t>
            </a:r>
            <a:r>
              <a:rPr lang="tr-TR" sz="1600" dirty="0" smtClean="0">
                <a:solidFill>
                  <a:prstClr val="black">
                    <a:lumMod val="65000"/>
                    <a:lumOff val="35000"/>
                  </a:prstClr>
                </a:solidFill>
              </a:rPr>
              <a:t> </a:t>
            </a:r>
            <a:r>
              <a:rPr lang="tr-TR" sz="1600" b="1" dirty="0" smtClean="0">
                <a:solidFill>
                  <a:prstClr val="black">
                    <a:lumMod val="65000"/>
                    <a:lumOff val="35000"/>
                  </a:prstClr>
                </a:solidFill>
              </a:rPr>
              <a:t>– 82 Projects</a:t>
            </a:r>
            <a:endParaRPr lang="en-US" sz="1600" dirty="0">
              <a:solidFill>
                <a:prstClr val="black">
                  <a:lumMod val="65000"/>
                  <a:lumOff val="35000"/>
                </a:prstClr>
              </a:solidFill>
            </a:endParaRPr>
          </a:p>
        </p:txBody>
      </p:sp>
      <p:graphicFrame>
        <p:nvGraphicFramePr>
          <p:cNvPr id="5" name="Chart 4"/>
          <p:cNvGraphicFramePr>
            <a:graphicFrameLocks/>
          </p:cNvGraphicFramePr>
          <p:nvPr>
            <p:extLst/>
          </p:nvPr>
        </p:nvGraphicFramePr>
        <p:xfrm>
          <a:off x="795528" y="1436665"/>
          <a:ext cx="7886700" cy="5105803"/>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p:cNvSpPr/>
          <p:nvPr/>
        </p:nvSpPr>
        <p:spPr>
          <a:xfrm>
            <a:off x="702075" y="1998104"/>
            <a:ext cx="8073605" cy="72720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solidFill>
                <a:prstClr val="black"/>
              </a:solidFill>
            </a:endParaRPr>
          </a:p>
        </p:txBody>
      </p:sp>
    </p:spTree>
    <p:extLst>
      <p:ext uri="{BB962C8B-B14F-4D97-AF65-F5344CB8AC3E}">
        <p14:creationId xmlns:p14="http://schemas.microsoft.com/office/powerpoint/2010/main" val="142146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solidFill>
                  <a:prstClr val="black"/>
                </a:solidFill>
                <a:latin typeface="Arial" panose="020B0604020202020204" pitchFamily="34" charset="0"/>
                <a:ea typeface="Britannic Bold" charset="0"/>
                <a:cs typeface="Arial" panose="020B0604020202020204" pitchFamily="34" charset="0"/>
              </a:rPr>
              <a:t>The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matrix</a:t>
            </a:r>
            <a:r>
              <a:rPr lang="tr-TR" sz="2000" b="1" dirty="0">
                <a:solidFill>
                  <a:prstClr val="black"/>
                </a:solidFill>
                <a:latin typeface="Arial" panose="020B0604020202020204" pitchFamily="34" charset="0"/>
                <a:ea typeface="Britannic Bold" charset="0"/>
                <a:cs typeface="Arial" panose="020B0604020202020204" pitchFamily="34" charset="0"/>
              </a:rPr>
              <a:t> of </a:t>
            </a:r>
            <a:r>
              <a:rPr lang="tr-TR" sz="2000" b="1" dirty="0" err="1">
                <a:solidFill>
                  <a:prstClr val="black"/>
                </a:solidFill>
                <a:latin typeface="Arial" panose="020B0604020202020204" pitchFamily="34" charset="0"/>
                <a:ea typeface="Britannic Bold" charset="0"/>
                <a:cs typeface="Arial" panose="020B0604020202020204" pitchFamily="34" charset="0"/>
              </a:rPr>
              <a:t>marine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research</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projects</a:t>
            </a:r>
            <a:endParaRPr lang="en-GB" sz="2000" b="1" dirty="0">
              <a:solidFill>
                <a:prstClr val="black"/>
              </a:solidFill>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795528" y="984351"/>
            <a:ext cx="2565857"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400" b="1" dirty="0" smtClean="0">
                <a:solidFill>
                  <a:prstClr val="black">
                    <a:lumMod val="65000"/>
                    <a:lumOff val="35000"/>
                  </a:prstClr>
                </a:solidFill>
              </a:rPr>
              <a:t>Georgia – 13 Projects</a:t>
            </a:r>
            <a:endParaRPr lang="en-US" sz="1400" dirty="0">
              <a:solidFill>
                <a:prstClr val="black">
                  <a:lumMod val="65000"/>
                  <a:lumOff val="35000"/>
                </a:prstClr>
              </a:solidFill>
            </a:endParaRPr>
          </a:p>
        </p:txBody>
      </p:sp>
      <p:graphicFrame>
        <p:nvGraphicFramePr>
          <p:cNvPr id="5" name="Chart 4"/>
          <p:cNvGraphicFramePr>
            <a:graphicFrameLocks/>
          </p:cNvGraphicFramePr>
          <p:nvPr>
            <p:extLst/>
          </p:nvPr>
        </p:nvGraphicFramePr>
        <p:xfrm>
          <a:off x="795528" y="1446674"/>
          <a:ext cx="7886700" cy="49276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1072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solidFill>
                  <a:prstClr val="black"/>
                </a:solidFill>
                <a:latin typeface="Arial" panose="020B0604020202020204" pitchFamily="34" charset="0"/>
                <a:ea typeface="Britannic Bold" charset="0"/>
                <a:cs typeface="Arial" panose="020B0604020202020204" pitchFamily="34" charset="0"/>
              </a:rPr>
              <a:t>The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matrix</a:t>
            </a:r>
            <a:r>
              <a:rPr lang="tr-TR" sz="2000" b="1" dirty="0">
                <a:solidFill>
                  <a:prstClr val="black"/>
                </a:solidFill>
                <a:latin typeface="Arial" panose="020B0604020202020204" pitchFamily="34" charset="0"/>
                <a:ea typeface="Britannic Bold" charset="0"/>
                <a:cs typeface="Arial" panose="020B0604020202020204" pitchFamily="34" charset="0"/>
              </a:rPr>
              <a:t> of </a:t>
            </a:r>
            <a:r>
              <a:rPr lang="tr-TR" sz="2000" b="1" dirty="0" err="1">
                <a:solidFill>
                  <a:prstClr val="black"/>
                </a:solidFill>
                <a:latin typeface="Arial" panose="020B0604020202020204" pitchFamily="34" charset="0"/>
                <a:ea typeface="Britannic Bold" charset="0"/>
                <a:cs typeface="Arial" panose="020B0604020202020204" pitchFamily="34" charset="0"/>
              </a:rPr>
              <a:t>marine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research</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projects</a:t>
            </a:r>
            <a:endParaRPr lang="en-GB" sz="2000" b="1" dirty="0">
              <a:solidFill>
                <a:prstClr val="black"/>
              </a:solidFill>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795528" y="984351"/>
            <a:ext cx="2565857" cy="30777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400" b="1" dirty="0" smtClean="0">
                <a:solidFill>
                  <a:prstClr val="black">
                    <a:lumMod val="65000"/>
                    <a:lumOff val="35000"/>
                  </a:prstClr>
                </a:solidFill>
              </a:rPr>
              <a:t>Georgia – 13 Projects</a:t>
            </a:r>
            <a:endParaRPr lang="en-US" sz="1400" dirty="0">
              <a:solidFill>
                <a:prstClr val="black">
                  <a:lumMod val="65000"/>
                  <a:lumOff val="35000"/>
                </a:prstClr>
              </a:solidFill>
            </a:endParaRPr>
          </a:p>
        </p:txBody>
      </p:sp>
      <p:graphicFrame>
        <p:nvGraphicFramePr>
          <p:cNvPr id="7" name="Chart 6"/>
          <p:cNvGraphicFramePr>
            <a:graphicFrameLocks/>
          </p:cNvGraphicFramePr>
          <p:nvPr>
            <p:extLst/>
          </p:nvPr>
        </p:nvGraphicFramePr>
        <p:xfrm>
          <a:off x="795528" y="1571223"/>
          <a:ext cx="7886700" cy="4881092"/>
        </p:xfrm>
        <a:graphic>
          <a:graphicData uri="http://schemas.openxmlformats.org/drawingml/2006/chart">
            <c:chart xmlns:c="http://schemas.openxmlformats.org/drawingml/2006/chart" xmlns:r="http://schemas.openxmlformats.org/officeDocument/2006/relationships" r:id="rId2"/>
          </a:graphicData>
        </a:graphic>
      </p:graphicFrame>
      <p:sp>
        <p:nvSpPr>
          <p:cNvPr id="8" name="Oval 7"/>
          <p:cNvSpPr/>
          <p:nvPr/>
        </p:nvSpPr>
        <p:spPr>
          <a:xfrm>
            <a:off x="702075" y="1998104"/>
            <a:ext cx="8073605" cy="727204"/>
          </a:xfrm>
          <a:prstGeom prst="ellipse">
            <a:avLst/>
          </a:prstGeom>
          <a:noFill/>
          <a:ln w="28575">
            <a:solidFill>
              <a:srgbClr val="C00000"/>
            </a:solidFill>
          </a:ln>
        </p:spPr>
        <p:style>
          <a:lnRef idx="2">
            <a:schemeClr val="accent6"/>
          </a:lnRef>
          <a:fillRef idx="1">
            <a:schemeClr val="lt1"/>
          </a:fillRef>
          <a:effectRef idx="0">
            <a:schemeClr val="accent6"/>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n-US">
              <a:solidFill>
                <a:prstClr val="black"/>
              </a:solidFill>
            </a:endParaRPr>
          </a:p>
        </p:txBody>
      </p:sp>
    </p:spTree>
    <p:extLst>
      <p:ext uri="{BB962C8B-B14F-4D97-AF65-F5344CB8AC3E}">
        <p14:creationId xmlns:p14="http://schemas.microsoft.com/office/powerpoint/2010/main" val="62278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734096" y="1339403"/>
          <a:ext cx="7920506" cy="5306095"/>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795528" y="395926"/>
            <a:ext cx="7886700" cy="541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000" b="1" dirty="0" err="1">
                <a:solidFill>
                  <a:prstClr val="black"/>
                </a:solidFill>
                <a:latin typeface="Arial" panose="020B0604020202020204" pitchFamily="34" charset="0"/>
                <a:ea typeface="Britannic Bold" charset="0"/>
                <a:cs typeface="Arial" panose="020B0604020202020204" pitchFamily="34" charset="0"/>
              </a:rPr>
              <a:t>The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matrix</a:t>
            </a:r>
            <a:r>
              <a:rPr lang="tr-TR" sz="2000" b="1" dirty="0">
                <a:solidFill>
                  <a:prstClr val="black"/>
                </a:solidFill>
                <a:latin typeface="Arial" panose="020B0604020202020204" pitchFamily="34" charset="0"/>
                <a:ea typeface="Britannic Bold" charset="0"/>
                <a:cs typeface="Arial" panose="020B0604020202020204" pitchFamily="34" charset="0"/>
              </a:rPr>
              <a:t> of </a:t>
            </a:r>
            <a:r>
              <a:rPr lang="tr-TR" sz="2000" b="1" dirty="0" err="1">
                <a:solidFill>
                  <a:prstClr val="black"/>
                </a:solidFill>
                <a:latin typeface="Arial" panose="020B0604020202020204" pitchFamily="34" charset="0"/>
                <a:ea typeface="Britannic Bold" charset="0"/>
                <a:cs typeface="Arial" panose="020B0604020202020204" pitchFamily="34" charset="0"/>
              </a:rPr>
              <a:t>marine</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research</a:t>
            </a:r>
            <a:r>
              <a:rPr lang="tr-TR" sz="2000" b="1" dirty="0">
                <a:solidFill>
                  <a:prstClr val="black"/>
                </a:solidFill>
                <a:latin typeface="Arial" panose="020B0604020202020204" pitchFamily="34" charset="0"/>
                <a:ea typeface="Britannic Bold" charset="0"/>
                <a:cs typeface="Arial" panose="020B0604020202020204" pitchFamily="34" charset="0"/>
              </a:rPr>
              <a:t> </a:t>
            </a:r>
            <a:r>
              <a:rPr lang="tr-TR" sz="2000" b="1" dirty="0" err="1">
                <a:solidFill>
                  <a:prstClr val="black"/>
                </a:solidFill>
                <a:latin typeface="Arial" panose="020B0604020202020204" pitchFamily="34" charset="0"/>
                <a:ea typeface="Britannic Bold" charset="0"/>
                <a:cs typeface="Arial" panose="020B0604020202020204" pitchFamily="34" charset="0"/>
              </a:rPr>
              <a:t>projects</a:t>
            </a:r>
            <a:endParaRPr lang="en-GB" sz="2000" b="1" dirty="0">
              <a:solidFill>
                <a:prstClr val="black"/>
              </a:solidFill>
              <a:latin typeface="Arial" panose="020B0604020202020204" pitchFamily="34" charset="0"/>
              <a:ea typeface="Britannic Bold" charset="0"/>
              <a:cs typeface="Arial" panose="020B0604020202020204" pitchFamily="34" charset="0"/>
            </a:endParaRPr>
          </a:p>
        </p:txBody>
      </p:sp>
      <p:sp>
        <p:nvSpPr>
          <p:cNvPr id="2" name="Rectangle 1"/>
          <p:cNvSpPr/>
          <p:nvPr/>
        </p:nvSpPr>
        <p:spPr>
          <a:xfrm>
            <a:off x="734096" y="984351"/>
            <a:ext cx="1838453"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tr-TR" sz="1400" b="1" dirty="0" smtClean="0">
                <a:solidFill>
                  <a:prstClr val="black">
                    <a:lumMod val="65000"/>
                    <a:lumOff val="35000"/>
                  </a:prstClr>
                </a:solidFill>
              </a:rPr>
              <a:t>Moldova – 13 Projects</a:t>
            </a:r>
            <a:endParaRPr lang="en-US" sz="1400" dirty="0">
              <a:solidFill>
                <a:prstClr val="black">
                  <a:lumMod val="65000"/>
                  <a:lumOff val="35000"/>
                </a:prstClr>
              </a:solidFill>
            </a:endParaRPr>
          </a:p>
        </p:txBody>
      </p:sp>
    </p:spTree>
    <p:extLst>
      <p:ext uri="{BB962C8B-B14F-4D97-AF65-F5344CB8AC3E}">
        <p14:creationId xmlns:p14="http://schemas.microsoft.com/office/powerpoint/2010/main" val="241055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1790</TotalTime>
  <Words>3585</Words>
  <Application>Microsoft Macintosh PowerPoint</Application>
  <PresentationFormat>On-screen Show (4:3)</PresentationFormat>
  <Paragraphs>445</Paragraphs>
  <Slides>58</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58</vt:i4>
      </vt:variant>
    </vt:vector>
  </HeadingPairs>
  <TitlesOfParts>
    <vt:vector size="70" baseType="lpstr">
      <vt:lpstr>Britannic Bold</vt:lpstr>
      <vt:lpstr>Calibri</vt:lpstr>
      <vt:lpstr>Calibri Light</vt:lpstr>
      <vt:lpstr>Helvetica</vt:lpstr>
      <vt:lpstr>Mangal</vt:lpstr>
      <vt:lpstr>Times</vt:lpstr>
      <vt:lpstr>Wingdings</vt:lpstr>
      <vt:lpstr>Arial</vt:lpstr>
      <vt:lpstr>Office Theme</vt:lpstr>
      <vt:lpstr>1_Office Theme</vt:lpstr>
      <vt:lpstr>2_Office Theme</vt:lpstr>
      <vt:lpstr>3_Office Theme</vt:lpstr>
      <vt:lpstr>PowerPoint Presentation</vt:lpstr>
      <vt:lpstr>PowerPoint Presentation</vt:lpstr>
      <vt:lpstr>The matrix of marine research projects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Matrix A. Analysing gaps and research &amp; innovation opportunities providing the necessary justification/drivers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Yucel</dc:creator>
  <cp:lastModifiedBy>M Yucel</cp:lastModifiedBy>
  <cp:revision>281</cp:revision>
  <dcterms:created xsi:type="dcterms:W3CDTF">2018-03-21T19:29:14Z</dcterms:created>
  <dcterms:modified xsi:type="dcterms:W3CDTF">2018-03-27T06:14:41Z</dcterms:modified>
</cp:coreProperties>
</file>