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83" r:id="rId2"/>
    <p:sldId id="284" r:id="rId3"/>
    <p:sldId id="285" r:id="rId4"/>
    <p:sldId id="286" r:id="rId5"/>
    <p:sldId id="287" r:id="rId6"/>
    <p:sldId id="288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4660"/>
  </p:normalViewPr>
  <p:slideViewPr>
    <p:cSldViewPr snapToGrid="0">
      <p:cViewPr varScale="1">
        <p:scale>
          <a:sx n="65" d="100"/>
          <a:sy n="65" d="100"/>
        </p:scale>
        <p:origin x="12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609D6-0B67-47AC-ADC2-A7FD87FCF064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99FE18-7912-4B0F-9956-E5F3C5E33D7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7072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5E7BF5-D9AB-0A48-AA5B-32F8F5789F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086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Reinforcing the interdisciplinary research in various community in earth science, removing the barriers to domain specific research.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Provide to a variety of stakeholders and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endusers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a "handy" access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trans-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disciplinary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data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clouds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thereby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improving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awareness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decision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making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accessibility to different multidisciplinary marine data repositories and the possibility of re-use and re-purposing and sharing data within an integrated cloud platform (processing services, visualization services, workflow services).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Implementing fair data principles through the adoption of Research Object able to encapsulate, share and reproduce the entire research cycle.  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Foster the application of long term preservation best practices and data stewardship using the Research Objects.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Strengehting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capacity building of next generation using the VRE e-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services. 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it-I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99FE18-7912-4B0F-9956-E5F3C5E33D73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0362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93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446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1572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48918" y="268288"/>
            <a:ext cx="718073" cy="1645920"/>
          </a:xfrm>
          <a:prstGeom prst="rect">
            <a:avLst/>
          </a:prstGeom>
          <a:solidFill>
            <a:srgbClr val="AD09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961" y="280317"/>
            <a:ext cx="7391401" cy="1143000"/>
          </a:xfrm>
        </p:spPr>
        <p:txBody>
          <a:bodyPr/>
          <a:lstStyle/>
          <a:p>
            <a:r>
              <a:rPr lang="it-IT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961" y="1914208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24CD3-204F-4468-8EE4-28A6668D006A}" type="datetimeFigureOut">
              <a:rPr lang="en-US" smtClean="0"/>
              <a:t>3/24/2017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57199" y="4224973"/>
            <a:ext cx="7396163" cy="1920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  <a:endParaRPr dirty="0"/>
          </a:p>
        </p:txBody>
      </p:sp>
      <p:pic>
        <p:nvPicPr>
          <p:cNvPr id="10" name="Picture 9" descr="everest-icon-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17" y="280317"/>
            <a:ext cx="718073" cy="71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15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8942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6604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8581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7068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3794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2296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195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3C056-4C3C-45D9-BE45-480B291D976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961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C056-4C3C-45D9-BE45-480B291D976F}" type="datetimeFigureOut">
              <a:rPr lang="it-IT" smtClean="0"/>
              <a:pPr/>
              <a:t>24/03/2017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20B92-4D66-4CAD-83DD-E6029F0298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792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3371" t="12098" r="4334" b="11711"/>
          <a:stretch/>
        </p:blipFill>
        <p:spPr>
          <a:xfrm>
            <a:off x="161113" y="2410229"/>
            <a:ext cx="8821774" cy="409637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3506286" y="6442332"/>
            <a:ext cx="20166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u="sng" dirty="0">
                <a:solidFill>
                  <a:srgbClr val="002060"/>
                </a:solidFill>
              </a:rPr>
              <a:t>http://ever-est.eu/</a:t>
            </a:r>
          </a:p>
        </p:txBody>
      </p:sp>
      <p:sp>
        <p:nvSpPr>
          <p:cNvPr id="8" name="Rettangolo 7"/>
          <p:cNvSpPr/>
          <p:nvPr/>
        </p:nvSpPr>
        <p:spPr>
          <a:xfrm>
            <a:off x="161113" y="299115"/>
            <a:ext cx="8821774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002060"/>
                </a:solidFill>
                <a:latin typeface="+mj-lt"/>
              </a:rPr>
              <a:t>EVER-EST Sea </a:t>
            </a:r>
            <a:r>
              <a:rPr lang="it-IT" sz="4000" b="1" dirty="0" err="1">
                <a:solidFill>
                  <a:srgbClr val="002060"/>
                </a:solidFill>
                <a:latin typeface="+mj-lt"/>
              </a:rPr>
              <a:t>M</a:t>
            </a:r>
            <a:r>
              <a:rPr lang="it-IT" sz="4000" b="1" dirty="0" err="1" smtClean="0">
                <a:solidFill>
                  <a:srgbClr val="002060"/>
                </a:solidFill>
                <a:latin typeface="+mj-lt"/>
              </a:rPr>
              <a:t>onitoring</a:t>
            </a:r>
            <a:r>
              <a:rPr lang="it-IT" sz="40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it-IT" sz="4000" b="1" dirty="0" smtClean="0">
                <a:solidFill>
                  <a:srgbClr val="002060"/>
                </a:solidFill>
                <a:latin typeface="+mj-lt"/>
              </a:rPr>
              <a:t>VRC</a:t>
            </a:r>
          </a:p>
          <a:p>
            <a:pPr algn="ctr"/>
            <a:r>
              <a:rPr lang="it-IT" sz="3200" b="1" dirty="0" smtClean="0">
                <a:solidFill>
                  <a:srgbClr val="002060"/>
                </a:solidFill>
                <a:latin typeface="+mj-lt"/>
              </a:rPr>
              <a:t>building a </a:t>
            </a:r>
            <a:r>
              <a:rPr lang="it-IT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V</a:t>
            </a:r>
            <a:r>
              <a:rPr lang="it-IT" sz="3200" b="1" dirty="0" smtClean="0">
                <a:solidFill>
                  <a:srgbClr val="002060"/>
                </a:solidFill>
                <a:latin typeface="+mj-lt"/>
              </a:rPr>
              <a:t>irtual </a:t>
            </a:r>
            <a:r>
              <a:rPr lang="it-IT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</a:t>
            </a:r>
            <a:r>
              <a:rPr lang="it-IT" sz="3200" b="1" dirty="0" err="1" smtClean="0">
                <a:solidFill>
                  <a:srgbClr val="002060"/>
                </a:solidFill>
                <a:latin typeface="+mj-lt"/>
              </a:rPr>
              <a:t>esarch</a:t>
            </a:r>
            <a:r>
              <a:rPr lang="it-IT" sz="32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</a:t>
            </a:r>
            <a:r>
              <a:rPr lang="it-IT" sz="3200" b="1" dirty="0" err="1" smtClean="0">
                <a:solidFill>
                  <a:srgbClr val="002060"/>
                </a:solidFill>
                <a:latin typeface="+mj-lt"/>
              </a:rPr>
              <a:t>nviromen</a:t>
            </a:r>
            <a:r>
              <a:rPr lang="it-IT" sz="3600" b="1" dirty="0" err="1" smtClean="0">
                <a:solidFill>
                  <a:srgbClr val="002060"/>
                </a:solidFill>
                <a:latin typeface="+mj-lt"/>
              </a:rPr>
              <a:t>t</a:t>
            </a:r>
            <a:endParaRPr lang="it-IT" sz="2000" b="1" u="sng" dirty="0">
              <a:solidFill>
                <a:srgbClr val="002060"/>
              </a:solidFill>
              <a:latin typeface="+mj-lt"/>
            </a:endParaRPr>
          </a:p>
          <a:p>
            <a:pPr algn="ctr"/>
            <a:r>
              <a:rPr lang="it-IT" sz="2000" b="1" u="sng" dirty="0" smtClean="0">
                <a:solidFill>
                  <a:srgbClr val="002060"/>
                </a:solidFill>
                <a:latin typeface="+mj-lt"/>
              </a:rPr>
              <a:t>Federica Foglini</a:t>
            </a:r>
            <a:r>
              <a:rPr lang="it-IT" sz="2000" b="1" u="sng" baseline="30000" dirty="0" smtClean="0">
                <a:solidFill>
                  <a:srgbClr val="002060"/>
                </a:solidFill>
                <a:latin typeface="+mj-lt"/>
              </a:rPr>
              <a:t>1</a:t>
            </a:r>
            <a:r>
              <a:rPr lang="it-IT" sz="2000" b="1" u="sng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</a:rPr>
              <a:t>and </a:t>
            </a:r>
            <a:r>
              <a:rPr lang="it-IT" sz="2000" b="1" dirty="0" err="1" smtClean="0">
                <a:solidFill>
                  <a:srgbClr val="002060"/>
                </a:solidFill>
                <a:latin typeface="+mj-lt"/>
              </a:rPr>
              <a:t>Rosmarie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</a:rPr>
              <a:t> Leone</a:t>
            </a:r>
            <a:r>
              <a:rPr lang="it-IT" sz="2000" b="1" baseline="30000" dirty="0" smtClean="0">
                <a:solidFill>
                  <a:srgbClr val="002060"/>
                </a:solidFill>
                <a:latin typeface="+mj-lt"/>
              </a:rPr>
              <a:t>2</a:t>
            </a:r>
          </a:p>
          <a:p>
            <a:pPr algn="ctr"/>
            <a:r>
              <a:rPr lang="it-IT" sz="2000" b="1" baseline="30000" dirty="0">
                <a:solidFill>
                  <a:srgbClr val="002060"/>
                </a:solidFill>
                <a:latin typeface="+mj-lt"/>
              </a:rPr>
              <a:t>1</a:t>
            </a:r>
            <a:r>
              <a:rPr lang="it-IT" sz="2000" b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</a:rPr>
              <a:t>CNR-ISMAR</a:t>
            </a:r>
          </a:p>
          <a:p>
            <a:pPr algn="ctr"/>
            <a:r>
              <a:rPr lang="it-IT" sz="2000" b="1" baseline="30000" dirty="0" smtClean="0">
                <a:solidFill>
                  <a:srgbClr val="002060"/>
                </a:solidFill>
                <a:latin typeface="+mj-lt"/>
              </a:rPr>
              <a:t>2</a:t>
            </a:r>
            <a:r>
              <a:rPr lang="it-IT" sz="2000" b="1" dirty="0" smtClean="0">
                <a:solidFill>
                  <a:srgbClr val="002060"/>
                </a:solidFill>
                <a:latin typeface="+mj-lt"/>
              </a:rPr>
              <a:t> ESA </a:t>
            </a:r>
            <a:endParaRPr lang="it-IT" sz="20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2791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-32" t="17914" r="46843" b="15029"/>
          <a:stretch/>
        </p:blipFill>
        <p:spPr>
          <a:xfrm>
            <a:off x="0" y="1077219"/>
            <a:ext cx="9144001" cy="5764740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12296" y="0"/>
            <a:ext cx="9031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EVER-EST  - A </a:t>
            </a:r>
            <a:r>
              <a:rPr lang="en-US" sz="3200" b="1" dirty="0">
                <a:solidFill>
                  <a:srgbClr val="002060"/>
                </a:solidFill>
                <a:latin typeface="+mj-lt"/>
              </a:rPr>
              <a:t>VRE for Earth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</a:rPr>
              <a:t>Science validated by VRC</a:t>
            </a:r>
            <a:endParaRPr lang="it-IT" sz="3200" b="1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43637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78963"/>
            <a:ext cx="8846288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EVER-EST – Research Objects in Earth Science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-4763" y="1329734"/>
            <a:ext cx="9148763" cy="136030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sz="22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The EVER-EST project will define, implement and validate the use of “</a:t>
            </a:r>
            <a:r>
              <a:rPr lang="en-GB" sz="22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Research Objects</a:t>
            </a:r>
            <a:r>
              <a:rPr lang="en-GB" sz="22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” concepts and technologies in the Earth Science domain as a mean to establish more effective collaboration</a:t>
            </a:r>
            <a:r>
              <a:rPr lang="en-GB" sz="2200" dirty="0" smtClean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.</a:t>
            </a:r>
            <a:endParaRPr lang="en-US" sz="22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4" name="Picture 3" descr="research obje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0" y="3136500"/>
            <a:ext cx="8956800" cy="337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33327" y="593034"/>
            <a:ext cx="8787390" cy="632173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Reinforce the </a:t>
            </a:r>
            <a:r>
              <a:rPr lang="en-GB" sz="2200" b="1" u="sng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interdisciplinary</a:t>
            </a:r>
            <a:r>
              <a:rPr lang="en-GB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research in various community in earth science, removing the barriers to domain specific research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200" b="1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it-IT" sz="2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it-IT" sz="2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200" b="1" u="sng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GB" sz="2200" b="1" u="sng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b="1" u="sng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re-use </a:t>
            </a:r>
            <a:r>
              <a:rPr lang="en-GB" sz="2200" b="1" u="sng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re-purposing </a:t>
            </a:r>
            <a:r>
              <a:rPr lang="en-GB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sharing data within an integrated cloud platform (processing services, visualization services, workflow services</a:t>
            </a:r>
            <a:r>
              <a:rPr lang="en-GB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it-IT" sz="2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Implementing fair data principles through the adoption of </a:t>
            </a:r>
            <a:r>
              <a:rPr lang="en-GB" sz="2200" b="1" u="sng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Research Object </a:t>
            </a:r>
            <a:r>
              <a:rPr lang="en-GB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able to encapsulate, share and reproduce the entire research cycle. </a:t>
            </a:r>
            <a:endParaRPr lang="en-GB" sz="2200" b="1" dirty="0" smtClean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en-GB" sz="2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sz="2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GB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Foster the application of </a:t>
            </a:r>
            <a:r>
              <a:rPr lang="en-GB" sz="2200" b="1" u="sng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long term preservation best practices </a:t>
            </a:r>
            <a:r>
              <a:rPr lang="en-GB" sz="2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and data stewardship using the Research Objects. </a:t>
            </a:r>
            <a:endParaRPr lang="it-IT" sz="2200" b="1" dirty="0">
              <a:solidFill>
                <a:srgbClr val="00206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33326" y="0"/>
            <a:ext cx="8475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Ever-</a:t>
            </a:r>
            <a:r>
              <a:rPr lang="en-GB" sz="3200" b="1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est</a:t>
            </a:r>
            <a:r>
              <a:rPr lang="en-GB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GB" sz="32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toward the </a:t>
            </a:r>
            <a:r>
              <a:rPr lang="en-GB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European Open Science Cloud</a:t>
            </a:r>
            <a:endParaRPr lang="it-IT" sz="3200" b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11" y="1397575"/>
            <a:ext cx="8688006" cy="219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53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01600" y="-50604"/>
            <a:ext cx="904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179705" algn="l"/>
              </a:tabLst>
            </a:pPr>
            <a:r>
              <a:rPr lang="en-GB" sz="3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Ever-</a:t>
            </a:r>
            <a:r>
              <a:rPr lang="en-GB" sz="3200" b="1" dirty="0" err="1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est</a:t>
            </a:r>
            <a:r>
              <a:rPr lang="en-GB" sz="3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in the in </a:t>
            </a:r>
            <a:r>
              <a:rPr lang="en-GB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the direction of the Pilot Blue </a:t>
            </a:r>
            <a:r>
              <a:rPr lang="en-GB" sz="3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Cloud</a:t>
            </a:r>
            <a:endParaRPr lang="it-IT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-330200" y="750083"/>
            <a:ext cx="92456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Strengthening  discoverability and  re-use of exiting multidisciplinary marine </a:t>
            </a:r>
            <a:r>
              <a:rPr lang="en-GB" sz="24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platform (SEA MONITORING VRE Portal)</a:t>
            </a:r>
            <a:endParaRPr lang="en-GB" sz="24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228600" y="58166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indent="-34290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Promoting collaborative intelligence in  the next generation of marine </a:t>
            </a:r>
            <a:r>
              <a:rPr lang="en-GB" sz="24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researchers </a:t>
            </a:r>
            <a:r>
              <a:rPr lang="en-GB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and earth science </a:t>
            </a:r>
            <a:r>
              <a:rPr lang="en-GB" sz="2400" dirty="0" smtClean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disciplines (ROHUB Portal)</a:t>
            </a:r>
            <a:endParaRPr lang="it-IT" sz="24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00" y="1766869"/>
            <a:ext cx="4549248" cy="3147009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190500" y="5050825"/>
            <a:ext cx="8864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00206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Reduce the gap between ICT technologies and marine scientist real need.</a:t>
            </a:r>
            <a:endParaRPr lang="it-IT" sz="2400" dirty="0">
              <a:solidFill>
                <a:srgbClr val="00206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07" y="1619312"/>
            <a:ext cx="4039829" cy="266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1600" y="-50604"/>
            <a:ext cx="9042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179705" algn="l"/>
              </a:tabLst>
            </a:pPr>
            <a:r>
              <a:rPr lang="en-US" sz="3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EVER-EST Training 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opportunities </a:t>
            </a:r>
            <a:r>
              <a:rPr lang="en-US" sz="3200" b="1" dirty="0" smtClean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for a 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new generation of Blue Cloud experts.</a:t>
            </a:r>
            <a:endParaRPr lang="it-IT" sz="3200" b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101600" y="1069648"/>
            <a:ext cx="8636000" cy="248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Educational path for marine data scientists</a:t>
            </a:r>
            <a:endParaRPr lang="it-IT" sz="24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Dedicated stages on multidisciplinary oceanographic cruises</a:t>
            </a:r>
            <a:r>
              <a:rPr lang="en-GB" sz="24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15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GB" sz="24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GB" sz="24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rain </a:t>
            </a:r>
            <a:r>
              <a:rPr lang="en-GB" sz="24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post processing, data assimilation and data </a:t>
            </a:r>
            <a:r>
              <a:rPr lang="en-GB" sz="24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fusion.</a:t>
            </a:r>
            <a:endParaRPr lang="it-IT" sz="24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GB" sz="24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Train </a:t>
            </a:r>
            <a:r>
              <a:rPr lang="en-GB" sz="2400" dirty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 the field of assessing data </a:t>
            </a:r>
            <a:r>
              <a:rPr lang="en-GB" sz="2400" dirty="0" smtClean="0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quality.</a:t>
            </a:r>
            <a:endParaRPr lang="it-IT" sz="2400" dirty="0">
              <a:solidFill>
                <a:srgbClr val="00206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 rotWithShape="1">
          <a:blip r:embed="rId2"/>
          <a:srcRect l="18535" r="17339" b="37291"/>
          <a:stretch/>
        </p:blipFill>
        <p:spPr>
          <a:xfrm>
            <a:off x="190500" y="3710763"/>
            <a:ext cx="4441754" cy="2880041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428047" y="4186270"/>
            <a:ext cx="4628530" cy="168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>
                <a:solidFill>
                  <a:srgbClr val="002060"/>
                </a:solidFill>
              </a:rPr>
              <a:t>E-Learning Services</a:t>
            </a:r>
            <a:br>
              <a:rPr lang="en-GB" dirty="0" smtClean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Jupyter</a:t>
            </a:r>
            <a:r>
              <a:rPr lang="en-US" dirty="0" smtClean="0">
                <a:solidFill>
                  <a:srgbClr val="002060"/>
                </a:solidFill>
              </a:rPr>
              <a:t> notebooks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34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283</Words>
  <Application>Microsoft Office PowerPoint</Application>
  <PresentationFormat>Presentazione su schermo (4:3)</PresentationFormat>
  <Paragraphs>41</Paragraphs>
  <Slides>6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Tema di Office</vt:lpstr>
      <vt:lpstr>Presentazione standard di PowerPoint</vt:lpstr>
      <vt:lpstr>Presentazione standard di PowerPoint</vt:lpstr>
      <vt:lpstr>EVER-EST – Research Objects in Earth Science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53</cp:revision>
  <dcterms:created xsi:type="dcterms:W3CDTF">2017-03-21T13:12:49Z</dcterms:created>
  <dcterms:modified xsi:type="dcterms:W3CDTF">2017-03-24T14:59:42Z</dcterms:modified>
</cp:coreProperties>
</file>