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334" r:id="rId3"/>
    <p:sldId id="351" r:id="rId4"/>
    <p:sldId id="353" r:id="rId5"/>
    <p:sldId id="355" r:id="rId6"/>
    <p:sldId id="354" r:id="rId7"/>
    <p:sldId id="293" r:id="rId8"/>
  </p:sldIdLst>
  <p:sldSz cx="12966700" cy="9720263"/>
  <p:notesSz cx="6805613" cy="9944100"/>
  <p:defaultTextStyle>
    <a:defPPr>
      <a:defRPr lang="en-US"/>
    </a:defPPr>
    <a:lvl1pPr marL="0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7995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5990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3986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1981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39978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87973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35968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83965" algn="l" defTabSz="64799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0B1B4"/>
    <a:srgbClr val="143575"/>
    <a:srgbClr val="08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0" autoAdjust="0"/>
    <p:restoredTop sz="92352" autoAdjust="0"/>
  </p:normalViewPr>
  <p:slideViewPr>
    <p:cSldViewPr snapToGrid="0" snapToObjects="1">
      <p:cViewPr>
        <p:scale>
          <a:sx n="75" d="100"/>
          <a:sy n="75" d="100"/>
        </p:scale>
        <p:origin x="-300" y="-96"/>
      </p:cViewPr>
      <p:guideLst>
        <p:guide orient="horz" pos="3062"/>
        <p:guide pos="40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165A7-A0E2-4F48-BBFD-0F448848231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F6FAC90-19E1-4F7F-A2AB-7557AFA67E94}">
      <dgm:prSet phldrT="[Text]"/>
      <dgm:spPr/>
      <dgm:t>
        <a:bodyPr/>
        <a:lstStyle/>
        <a:p>
          <a:r>
            <a:rPr lang="en-GB" b="1" dirty="0" smtClean="0"/>
            <a:t>Phase 1 </a:t>
          </a:r>
        </a:p>
        <a:p>
          <a:r>
            <a:rPr lang="en-GB" b="1" dirty="0" smtClean="0"/>
            <a:t>1</a:t>
          </a:r>
          <a:r>
            <a:rPr lang="en-GB" b="1" baseline="30000" dirty="0" smtClean="0"/>
            <a:t>st</a:t>
          </a:r>
          <a:r>
            <a:rPr lang="en-GB" b="1" dirty="0" smtClean="0"/>
            <a:t> quarter 2016</a:t>
          </a:r>
        </a:p>
        <a:p>
          <a:r>
            <a:rPr lang="en-GB" b="1" u="sng" dirty="0" smtClean="0"/>
            <a:t>Preparation of methodology</a:t>
          </a:r>
          <a:endParaRPr lang="en-GB" b="1" u="sng" dirty="0"/>
        </a:p>
      </dgm:t>
    </dgm:pt>
    <dgm:pt modelId="{06350DBE-318A-4B39-8A2E-5494F01BD6E3}" type="parTrans" cxnId="{2D425E6C-1DC6-494C-9305-4A6BE02A9C15}">
      <dgm:prSet/>
      <dgm:spPr/>
      <dgm:t>
        <a:bodyPr/>
        <a:lstStyle/>
        <a:p>
          <a:endParaRPr lang="en-GB"/>
        </a:p>
      </dgm:t>
    </dgm:pt>
    <dgm:pt modelId="{54CD43BF-6474-495E-BFDC-EB143697B69F}" type="sibTrans" cxnId="{2D425E6C-1DC6-494C-9305-4A6BE02A9C15}">
      <dgm:prSet/>
      <dgm:spPr/>
      <dgm:t>
        <a:bodyPr/>
        <a:lstStyle/>
        <a:p>
          <a:endParaRPr lang="en-GB"/>
        </a:p>
      </dgm:t>
    </dgm:pt>
    <dgm:pt modelId="{068DB98B-644E-4BF1-9A16-2E07B599F7CF}">
      <dgm:prSet phldrT="[Text]"/>
      <dgm:spPr/>
      <dgm:t>
        <a:bodyPr/>
        <a:lstStyle/>
        <a:p>
          <a:r>
            <a:rPr lang="en-GB" b="1" dirty="0" smtClean="0"/>
            <a:t>Phase 2</a:t>
          </a:r>
        </a:p>
        <a:p>
          <a:r>
            <a:rPr lang="en-GB" b="1" dirty="0" smtClean="0"/>
            <a:t>2</a:t>
          </a:r>
          <a:r>
            <a:rPr lang="en-GB" b="1" baseline="30000" dirty="0" smtClean="0"/>
            <a:t>nd</a:t>
          </a:r>
          <a:r>
            <a:rPr lang="en-GB" b="1" dirty="0" smtClean="0"/>
            <a:t> and 3</a:t>
          </a:r>
          <a:r>
            <a:rPr lang="en-GB" b="1" baseline="30000" dirty="0" smtClean="0"/>
            <a:t>rd</a:t>
          </a:r>
          <a:r>
            <a:rPr lang="en-GB" b="1" dirty="0" smtClean="0"/>
            <a:t> quarter 2016</a:t>
          </a:r>
        </a:p>
        <a:p>
          <a:r>
            <a:rPr lang="en-GB" b="1" u="sng" dirty="0" smtClean="0"/>
            <a:t>Interactions  with national authorities</a:t>
          </a:r>
          <a:endParaRPr lang="en-GB" b="1" u="sng" dirty="0"/>
        </a:p>
      </dgm:t>
    </dgm:pt>
    <dgm:pt modelId="{22C0E005-4864-4B13-A8A1-4B35315868EA}" type="parTrans" cxnId="{C5C7729D-ADCA-428C-A718-FDA19B1A6E9A}">
      <dgm:prSet/>
      <dgm:spPr/>
      <dgm:t>
        <a:bodyPr/>
        <a:lstStyle/>
        <a:p>
          <a:endParaRPr lang="en-GB"/>
        </a:p>
      </dgm:t>
    </dgm:pt>
    <dgm:pt modelId="{85130B1C-3006-4E5E-BF4A-ABA7374FB4C0}" type="sibTrans" cxnId="{C5C7729D-ADCA-428C-A718-FDA19B1A6E9A}">
      <dgm:prSet/>
      <dgm:spPr/>
      <dgm:t>
        <a:bodyPr/>
        <a:lstStyle/>
        <a:p>
          <a:endParaRPr lang="en-GB"/>
        </a:p>
      </dgm:t>
    </dgm:pt>
    <dgm:pt modelId="{71B98E18-93F8-4A23-9BEE-393190CE6BD6}">
      <dgm:prSet phldrT="[Text]"/>
      <dgm:spPr/>
      <dgm:t>
        <a:bodyPr/>
        <a:lstStyle/>
        <a:p>
          <a:r>
            <a:rPr lang="en-GB" b="1" dirty="0" smtClean="0"/>
            <a:t>Phase 3</a:t>
          </a:r>
        </a:p>
        <a:p>
          <a:r>
            <a:rPr lang="en-GB" b="1" dirty="0" smtClean="0"/>
            <a:t>4</a:t>
          </a:r>
          <a:r>
            <a:rPr lang="en-GB" b="1" baseline="30000" dirty="0" smtClean="0"/>
            <a:t>th</a:t>
          </a:r>
          <a:r>
            <a:rPr lang="en-GB" b="1" dirty="0" smtClean="0"/>
            <a:t> quarter 2016</a:t>
          </a:r>
        </a:p>
        <a:p>
          <a:r>
            <a:rPr lang="en-GB" b="1" u="sng" dirty="0" smtClean="0"/>
            <a:t>Final report </a:t>
          </a:r>
        </a:p>
      </dgm:t>
    </dgm:pt>
    <dgm:pt modelId="{AD18954E-C28C-4CA7-93CB-8F3032CC8F13}" type="parTrans" cxnId="{104CF89A-57D1-4B90-BD25-8709E3E8A82A}">
      <dgm:prSet/>
      <dgm:spPr/>
      <dgm:t>
        <a:bodyPr/>
        <a:lstStyle/>
        <a:p>
          <a:endParaRPr lang="en-GB"/>
        </a:p>
      </dgm:t>
    </dgm:pt>
    <dgm:pt modelId="{D8BC8AC5-E129-4A70-B58D-759A2CA891A3}" type="sibTrans" cxnId="{104CF89A-57D1-4B90-BD25-8709E3E8A82A}">
      <dgm:prSet/>
      <dgm:spPr/>
      <dgm:t>
        <a:bodyPr/>
        <a:lstStyle/>
        <a:p>
          <a:endParaRPr lang="en-GB"/>
        </a:p>
      </dgm:t>
    </dgm:pt>
    <dgm:pt modelId="{2D28C8D6-1967-48F6-AE1C-3AF9268FDEFA}" type="pres">
      <dgm:prSet presAssocID="{7C9165A7-A0E2-4F48-BBFD-0F448848231B}" presName="Name0" presStyleCnt="0">
        <dgm:presLayoutVars>
          <dgm:dir/>
          <dgm:resizeHandles val="exact"/>
        </dgm:presLayoutVars>
      </dgm:prSet>
      <dgm:spPr/>
    </dgm:pt>
    <dgm:pt modelId="{55976C6A-8D3C-48F7-8CA0-3A08393D82D5}" type="pres">
      <dgm:prSet presAssocID="{CF6FAC90-19E1-4F7F-A2AB-7557AFA67E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13CABA-A24E-4A9F-8974-C59AE25DF44F}" type="pres">
      <dgm:prSet presAssocID="{54CD43BF-6474-495E-BFDC-EB143697B69F}" presName="sibTrans" presStyleLbl="sibTrans2D1" presStyleIdx="0" presStyleCnt="2"/>
      <dgm:spPr/>
    </dgm:pt>
    <dgm:pt modelId="{02BAA980-922E-4FC4-A4F0-C9D65E7C7B7F}" type="pres">
      <dgm:prSet presAssocID="{54CD43BF-6474-495E-BFDC-EB143697B69F}" presName="connectorText" presStyleLbl="sibTrans2D1" presStyleIdx="0" presStyleCnt="2"/>
      <dgm:spPr/>
    </dgm:pt>
    <dgm:pt modelId="{6978A1FC-9B77-48D5-84AF-8FEA9C70F7DF}" type="pres">
      <dgm:prSet presAssocID="{068DB98B-644E-4BF1-9A16-2E07B599F7C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3928CC-F3EA-484A-880B-4E5B7FC43EF3}" type="pres">
      <dgm:prSet presAssocID="{85130B1C-3006-4E5E-BF4A-ABA7374FB4C0}" presName="sibTrans" presStyleLbl="sibTrans2D1" presStyleIdx="1" presStyleCnt="2"/>
      <dgm:spPr/>
    </dgm:pt>
    <dgm:pt modelId="{73C590D0-9F9F-41C9-A391-B3487F7E5BB9}" type="pres">
      <dgm:prSet presAssocID="{85130B1C-3006-4E5E-BF4A-ABA7374FB4C0}" presName="connectorText" presStyleLbl="sibTrans2D1" presStyleIdx="1" presStyleCnt="2"/>
      <dgm:spPr/>
    </dgm:pt>
    <dgm:pt modelId="{7F4ADAAA-ABCD-435F-A039-75A88B39211E}" type="pres">
      <dgm:prSet presAssocID="{71B98E18-93F8-4A23-9BEE-393190CE6BD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F14395-ACB2-4321-BD88-7A95303F7D05}" type="presOf" srcId="{85130B1C-3006-4E5E-BF4A-ABA7374FB4C0}" destId="{9F3928CC-F3EA-484A-880B-4E5B7FC43EF3}" srcOrd="0" destOrd="0" presId="urn:microsoft.com/office/officeart/2005/8/layout/process1"/>
    <dgm:cxn modelId="{7E268CA4-9A72-4C99-A596-B0F295966AA7}" type="presOf" srcId="{7C9165A7-A0E2-4F48-BBFD-0F448848231B}" destId="{2D28C8D6-1967-48F6-AE1C-3AF9268FDEFA}" srcOrd="0" destOrd="0" presId="urn:microsoft.com/office/officeart/2005/8/layout/process1"/>
    <dgm:cxn modelId="{7AADD805-6A98-4AE1-9F77-D9ECB8970635}" type="presOf" srcId="{85130B1C-3006-4E5E-BF4A-ABA7374FB4C0}" destId="{73C590D0-9F9F-41C9-A391-B3487F7E5BB9}" srcOrd="1" destOrd="0" presId="urn:microsoft.com/office/officeart/2005/8/layout/process1"/>
    <dgm:cxn modelId="{7F51FCB1-442E-4B56-AF3F-302DED95DC77}" type="presOf" srcId="{54CD43BF-6474-495E-BFDC-EB143697B69F}" destId="{02BAA980-922E-4FC4-A4F0-C9D65E7C7B7F}" srcOrd="1" destOrd="0" presId="urn:microsoft.com/office/officeart/2005/8/layout/process1"/>
    <dgm:cxn modelId="{BF3FD63D-9AB7-474C-A95D-11AD71160856}" type="presOf" srcId="{54CD43BF-6474-495E-BFDC-EB143697B69F}" destId="{6313CABA-A24E-4A9F-8974-C59AE25DF44F}" srcOrd="0" destOrd="0" presId="urn:microsoft.com/office/officeart/2005/8/layout/process1"/>
    <dgm:cxn modelId="{104CF89A-57D1-4B90-BD25-8709E3E8A82A}" srcId="{7C9165A7-A0E2-4F48-BBFD-0F448848231B}" destId="{71B98E18-93F8-4A23-9BEE-393190CE6BD6}" srcOrd="2" destOrd="0" parTransId="{AD18954E-C28C-4CA7-93CB-8F3032CC8F13}" sibTransId="{D8BC8AC5-E129-4A70-B58D-759A2CA891A3}"/>
    <dgm:cxn modelId="{2A474F78-8815-4F47-A920-79F6AFC76E6E}" type="presOf" srcId="{068DB98B-644E-4BF1-9A16-2E07B599F7CF}" destId="{6978A1FC-9B77-48D5-84AF-8FEA9C70F7DF}" srcOrd="0" destOrd="0" presId="urn:microsoft.com/office/officeart/2005/8/layout/process1"/>
    <dgm:cxn modelId="{2D425E6C-1DC6-494C-9305-4A6BE02A9C15}" srcId="{7C9165A7-A0E2-4F48-BBFD-0F448848231B}" destId="{CF6FAC90-19E1-4F7F-A2AB-7557AFA67E94}" srcOrd="0" destOrd="0" parTransId="{06350DBE-318A-4B39-8A2E-5494F01BD6E3}" sibTransId="{54CD43BF-6474-495E-BFDC-EB143697B69F}"/>
    <dgm:cxn modelId="{6C932D53-D0DD-4CC0-A456-B0DB8744E4DB}" type="presOf" srcId="{71B98E18-93F8-4A23-9BEE-393190CE6BD6}" destId="{7F4ADAAA-ABCD-435F-A039-75A88B39211E}" srcOrd="0" destOrd="0" presId="urn:microsoft.com/office/officeart/2005/8/layout/process1"/>
    <dgm:cxn modelId="{C5C7729D-ADCA-428C-A718-FDA19B1A6E9A}" srcId="{7C9165A7-A0E2-4F48-BBFD-0F448848231B}" destId="{068DB98B-644E-4BF1-9A16-2E07B599F7CF}" srcOrd="1" destOrd="0" parTransId="{22C0E005-4864-4B13-A8A1-4B35315868EA}" sibTransId="{85130B1C-3006-4E5E-BF4A-ABA7374FB4C0}"/>
    <dgm:cxn modelId="{904EFE61-3F08-4627-8A60-6A4C89D8006C}" type="presOf" srcId="{CF6FAC90-19E1-4F7F-A2AB-7557AFA67E94}" destId="{55976C6A-8D3C-48F7-8CA0-3A08393D82D5}" srcOrd="0" destOrd="0" presId="urn:microsoft.com/office/officeart/2005/8/layout/process1"/>
    <dgm:cxn modelId="{E6FB5D61-69BA-4209-8738-8AF17D177B95}" type="presParOf" srcId="{2D28C8D6-1967-48F6-AE1C-3AF9268FDEFA}" destId="{55976C6A-8D3C-48F7-8CA0-3A08393D82D5}" srcOrd="0" destOrd="0" presId="urn:microsoft.com/office/officeart/2005/8/layout/process1"/>
    <dgm:cxn modelId="{6F165C53-0E7F-44FE-A268-64CFAFE73E43}" type="presParOf" srcId="{2D28C8D6-1967-48F6-AE1C-3AF9268FDEFA}" destId="{6313CABA-A24E-4A9F-8974-C59AE25DF44F}" srcOrd="1" destOrd="0" presId="urn:microsoft.com/office/officeart/2005/8/layout/process1"/>
    <dgm:cxn modelId="{2A166CF3-0EE3-47CD-9C12-A578BC430380}" type="presParOf" srcId="{6313CABA-A24E-4A9F-8974-C59AE25DF44F}" destId="{02BAA980-922E-4FC4-A4F0-C9D65E7C7B7F}" srcOrd="0" destOrd="0" presId="urn:microsoft.com/office/officeart/2005/8/layout/process1"/>
    <dgm:cxn modelId="{2525C91F-055D-4148-8454-8471747B655A}" type="presParOf" srcId="{2D28C8D6-1967-48F6-AE1C-3AF9268FDEFA}" destId="{6978A1FC-9B77-48D5-84AF-8FEA9C70F7DF}" srcOrd="2" destOrd="0" presId="urn:microsoft.com/office/officeart/2005/8/layout/process1"/>
    <dgm:cxn modelId="{A1A91701-03D8-4596-A694-2A0CA153E494}" type="presParOf" srcId="{2D28C8D6-1967-48F6-AE1C-3AF9268FDEFA}" destId="{9F3928CC-F3EA-484A-880B-4E5B7FC43EF3}" srcOrd="3" destOrd="0" presId="urn:microsoft.com/office/officeart/2005/8/layout/process1"/>
    <dgm:cxn modelId="{CD124934-13FF-4A22-A600-FC7DEC5E3839}" type="presParOf" srcId="{9F3928CC-F3EA-484A-880B-4E5B7FC43EF3}" destId="{73C590D0-9F9F-41C9-A391-B3487F7E5BB9}" srcOrd="0" destOrd="0" presId="urn:microsoft.com/office/officeart/2005/8/layout/process1"/>
    <dgm:cxn modelId="{EC80EA1E-3555-4515-B3CC-AC3324B4CB92}" type="presParOf" srcId="{2D28C8D6-1967-48F6-AE1C-3AF9268FDEFA}" destId="{7F4ADAAA-ABCD-435F-A039-75A88B39211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76C6A-8D3C-48F7-8CA0-3A08393D82D5}">
      <dsp:nvSpPr>
        <dsp:cNvPr id="0" name=""/>
        <dsp:cNvSpPr/>
      </dsp:nvSpPr>
      <dsp:spPr>
        <a:xfrm>
          <a:off x="10220" y="329301"/>
          <a:ext cx="3054670" cy="1832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Phase 1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1</a:t>
          </a:r>
          <a:r>
            <a:rPr lang="en-GB" sz="2200" b="1" kern="1200" baseline="30000" dirty="0" smtClean="0"/>
            <a:t>st</a:t>
          </a:r>
          <a:r>
            <a:rPr lang="en-GB" sz="2200" b="1" kern="1200" dirty="0" smtClean="0"/>
            <a:t> quarter 2016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u="sng" kern="1200" dirty="0" smtClean="0"/>
            <a:t>Preparation of methodology</a:t>
          </a:r>
          <a:endParaRPr lang="en-GB" sz="2200" b="1" u="sng" kern="1200" dirty="0"/>
        </a:p>
      </dsp:txBody>
      <dsp:txXfrm>
        <a:off x="63901" y="382982"/>
        <a:ext cx="2947308" cy="1725440"/>
      </dsp:txXfrm>
    </dsp:sp>
    <dsp:sp modelId="{6313CABA-A24E-4A9F-8974-C59AE25DF44F}">
      <dsp:nvSpPr>
        <dsp:cNvPr id="0" name=""/>
        <dsp:cNvSpPr/>
      </dsp:nvSpPr>
      <dsp:spPr>
        <a:xfrm>
          <a:off x="3370357" y="866923"/>
          <a:ext cx="647590" cy="757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3370357" y="1018435"/>
        <a:ext cx="453313" cy="454534"/>
      </dsp:txXfrm>
    </dsp:sp>
    <dsp:sp modelId="{6978A1FC-9B77-48D5-84AF-8FEA9C70F7DF}">
      <dsp:nvSpPr>
        <dsp:cNvPr id="0" name=""/>
        <dsp:cNvSpPr/>
      </dsp:nvSpPr>
      <dsp:spPr>
        <a:xfrm>
          <a:off x="4286758" y="329301"/>
          <a:ext cx="3054670" cy="1832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Phase 2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2</a:t>
          </a:r>
          <a:r>
            <a:rPr lang="en-GB" sz="2200" b="1" kern="1200" baseline="30000" dirty="0" smtClean="0"/>
            <a:t>nd</a:t>
          </a:r>
          <a:r>
            <a:rPr lang="en-GB" sz="2200" b="1" kern="1200" dirty="0" smtClean="0"/>
            <a:t> and 3</a:t>
          </a:r>
          <a:r>
            <a:rPr lang="en-GB" sz="2200" b="1" kern="1200" baseline="30000" dirty="0" smtClean="0"/>
            <a:t>rd</a:t>
          </a:r>
          <a:r>
            <a:rPr lang="en-GB" sz="2200" b="1" kern="1200" dirty="0" smtClean="0"/>
            <a:t> quarter 2016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u="sng" kern="1200" dirty="0" smtClean="0"/>
            <a:t>Interactions  with national authorities</a:t>
          </a:r>
          <a:endParaRPr lang="en-GB" sz="2200" b="1" u="sng" kern="1200" dirty="0"/>
        </a:p>
      </dsp:txBody>
      <dsp:txXfrm>
        <a:off x="4340439" y="382982"/>
        <a:ext cx="2947308" cy="1725440"/>
      </dsp:txXfrm>
    </dsp:sp>
    <dsp:sp modelId="{9F3928CC-F3EA-484A-880B-4E5B7FC43EF3}">
      <dsp:nvSpPr>
        <dsp:cNvPr id="0" name=""/>
        <dsp:cNvSpPr/>
      </dsp:nvSpPr>
      <dsp:spPr>
        <a:xfrm>
          <a:off x="7646896" y="866923"/>
          <a:ext cx="647590" cy="757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7646896" y="1018435"/>
        <a:ext cx="453313" cy="454534"/>
      </dsp:txXfrm>
    </dsp:sp>
    <dsp:sp modelId="{7F4ADAAA-ABCD-435F-A039-75A88B39211E}">
      <dsp:nvSpPr>
        <dsp:cNvPr id="0" name=""/>
        <dsp:cNvSpPr/>
      </dsp:nvSpPr>
      <dsp:spPr>
        <a:xfrm>
          <a:off x="8563297" y="329301"/>
          <a:ext cx="3054670" cy="1832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Phase 3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4</a:t>
          </a:r>
          <a:r>
            <a:rPr lang="en-GB" sz="2200" b="1" kern="1200" baseline="30000" dirty="0" smtClean="0"/>
            <a:t>th</a:t>
          </a:r>
          <a:r>
            <a:rPr lang="en-GB" sz="2200" b="1" kern="1200" dirty="0" smtClean="0"/>
            <a:t> quarter 2016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u="sng" kern="1200" dirty="0" smtClean="0"/>
            <a:t>Final report </a:t>
          </a:r>
        </a:p>
      </dsp:txBody>
      <dsp:txXfrm>
        <a:off x="8616978" y="382982"/>
        <a:ext cx="2947308" cy="172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B676D-33FA-4E7C-A5B2-49A203FD1787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94F6-54B1-4332-82BC-63D385662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35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D1280-E1AF-A146-AC22-B27792B1F2AB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6A86C-7C96-0641-B25B-E96FD211E4B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522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995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5990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3986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1981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9978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7973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5968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3965" algn="l" defTabSz="6479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12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937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22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504" y="3019585"/>
            <a:ext cx="11021695" cy="2083556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5005" y="5508149"/>
            <a:ext cx="9076690" cy="2484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3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1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35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8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026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1564" y="6804184"/>
            <a:ext cx="7780020" cy="80327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1564" y="868523"/>
            <a:ext cx="7780020" cy="5832158"/>
          </a:xfrm>
        </p:spPr>
        <p:txBody>
          <a:bodyPr/>
          <a:lstStyle>
            <a:lvl1pPr marL="0" indent="0">
              <a:buNone/>
              <a:defRPr sz="4500"/>
            </a:lvl1pPr>
            <a:lvl2pPr marL="647995" indent="0">
              <a:buNone/>
              <a:defRPr sz="4000"/>
            </a:lvl2pPr>
            <a:lvl3pPr marL="1295990" indent="0">
              <a:buNone/>
              <a:defRPr sz="3400"/>
            </a:lvl3pPr>
            <a:lvl4pPr marL="1943986" indent="0">
              <a:buNone/>
              <a:defRPr sz="2800"/>
            </a:lvl4pPr>
            <a:lvl5pPr marL="2591981" indent="0">
              <a:buNone/>
              <a:defRPr sz="2800"/>
            </a:lvl5pPr>
            <a:lvl6pPr marL="3239978" indent="0">
              <a:buNone/>
              <a:defRPr sz="2800"/>
            </a:lvl6pPr>
            <a:lvl7pPr marL="3887973" indent="0">
              <a:buNone/>
              <a:defRPr sz="2800"/>
            </a:lvl7pPr>
            <a:lvl8pPr marL="4535968" indent="0">
              <a:buNone/>
              <a:defRPr sz="2800"/>
            </a:lvl8pPr>
            <a:lvl9pPr marL="5183965" indent="0">
              <a:buNone/>
              <a:defRPr sz="2800"/>
            </a:lvl9pPr>
          </a:lstStyle>
          <a:p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1564" y="7607458"/>
            <a:ext cx="7780020" cy="1140780"/>
          </a:xfrm>
        </p:spPr>
        <p:txBody>
          <a:bodyPr/>
          <a:lstStyle>
            <a:lvl1pPr marL="0" indent="0">
              <a:buNone/>
              <a:defRPr sz="2000"/>
            </a:lvl1pPr>
            <a:lvl2pPr marL="647995" indent="0">
              <a:buNone/>
              <a:defRPr sz="1700"/>
            </a:lvl2pPr>
            <a:lvl3pPr marL="1295990" indent="0">
              <a:buNone/>
              <a:defRPr sz="1400"/>
            </a:lvl3pPr>
            <a:lvl4pPr marL="1943986" indent="0">
              <a:buNone/>
              <a:defRPr sz="1300"/>
            </a:lvl4pPr>
            <a:lvl5pPr marL="2591981" indent="0">
              <a:buNone/>
              <a:defRPr sz="1300"/>
            </a:lvl5pPr>
            <a:lvl6pPr marL="3239978" indent="0">
              <a:buNone/>
              <a:defRPr sz="1300"/>
            </a:lvl6pPr>
            <a:lvl7pPr marL="3887973" indent="0">
              <a:buNone/>
              <a:defRPr sz="1300"/>
            </a:lvl7pPr>
            <a:lvl8pPr marL="4535968" indent="0">
              <a:buNone/>
              <a:defRPr sz="1300"/>
            </a:lvl8pPr>
            <a:lvl9pPr marL="5183965" indent="0">
              <a:buNone/>
              <a:defRPr sz="13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0671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258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31389" y="551269"/>
            <a:ext cx="4137638" cy="11756567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8475" y="551269"/>
            <a:ext cx="12196802" cy="11756567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773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8130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7653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280" y="6246173"/>
            <a:ext cx="11021695" cy="1930552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280" y="4119864"/>
            <a:ext cx="11021695" cy="212630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799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599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39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919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399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879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359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839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3802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8475" y="3215341"/>
            <a:ext cx="8167220" cy="909249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01806" y="3215341"/>
            <a:ext cx="8167220" cy="909249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011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35" y="389261"/>
            <a:ext cx="11670030" cy="1620044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35" y="2175809"/>
            <a:ext cx="5729211" cy="90677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995" indent="0">
              <a:buNone/>
              <a:defRPr sz="2800" b="1"/>
            </a:lvl2pPr>
            <a:lvl3pPr marL="1295990" indent="0">
              <a:buNone/>
              <a:defRPr sz="2600" b="1"/>
            </a:lvl3pPr>
            <a:lvl4pPr marL="1943986" indent="0">
              <a:buNone/>
              <a:defRPr sz="2300" b="1"/>
            </a:lvl4pPr>
            <a:lvl5pPr marL="2591981" indent="0">
              <a:buNone/>
              <a:defRPr sz="2300" b="1"/>
            </a:lvl5pPr>
            <a:lvl6pPr marL="3239978" indent="0">
              <a:buNone/>
              <a:defRPr sz="2300" b="1"/>
            </a:lvl6pPr>
            <a:lvl7pPr marL="3887973" indent="0">
              <a:buNone/>
              <a:defRPr sz="2300" b="1"/>
            </a:lvl7pPr>
            <a:lvl8pPr marL="4535968" indent="0">
              <a:buNone/>
              <a:defRPr sz="2300" b="1"/>
            </a:lvl8pPr>
            <a:lvl9pPr marL="5183965" indent="0">
              <a:buNone/>
              <a:defRPr sz="23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335" y="3082584"/>
            <a:ext cx="5729211" cy="560040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6907" y="2175809"/>
            <a:ext cx="5731461" cy="90677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995" indent="0">
              <a:buNone/>
              <a:defRPr sz="2800" b="1"/>
            </a:lvl2pPr>
            <a:lvl3pPr marL="1295990" indent="0">
              <a:buNone/>
              <a:defRPr sz="2600" b="1"/>
            </a:lvl3pPr>
            <a:lvl4pPr marL="1943986" indent="0">
              <a:buNone/>
              <a:defRPr sz="2300" b="1"/>
            </a:lvl4pPr>
            <a:lvl5pPr marL="2591981" indent="0">
              <a:buNone/>
              <a:defRPr sz="2300" b="1"/>
            </a:lvl5pPr>
            <a:lvl6pPr marL="3239978" indent="0">
              <a:buNone/>
              <a:defRPr sz="2300" b="1"/>
            </a:lvl6pPr>
            <a:lvl7pPr marL="3887973" indent="0">
              <a:buNone/>
              <a:defRPr sz="2300" b="1"/>
            </a:lvl7pPr>
            <a:lvl8pPr marL="4535968" indent="0">
              <a:buNone/>
              <a:defRPr sz="2300" b="1"/>
            </a:lvl8pPr>
            <a:lvl9pPr marL="5183965" indent="0">
              <a:buNone/>
              <a:defRPr sz="23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6907" y="3082584"/>
            <a:ext cx="5731461" cy="560040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9472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3153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57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39" y="387012"/>
            <a:ext cx="4265955" cy="164704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9621" y="387013"/>
            <a:ext cx="7248745" cy="8295975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339" y="2034058"/>
            <a:ext cx="4265955" cy="6648931"/>
          </a:xfrm>
        </p:spPr>
        <p:txBody>
          <a:bodyPr/>
          <a:lstStyle>
            <a:lvl1pPr marL="0" indent="0">
              <a:buNone/>
              <a:defRPr sz="2000"/>
            </a:lvl1pPr>
            <a:lvl2pPr marL="647995" indent="0">
              <a:buNone/>
              <a:defRPr sz="1700"/>
            </a:lvl2pPr>
            <a:lvl3pPr marL="1295990" indent="0">
              <a:buNone/>
              <a:defRPr sz="1400"/>
            </a:lvl3pPr>
            <a:lvl4pPr marL="1943986" indent="0">
              <a:buNone/>
              <a:defRPr sz="1300"/>
            </a:lvl4pPr>
            <a:lvl5pPr marL="2591981" indent="0">
              <a:buNone/>
              <a:defRPr sz="1300"/>
            </a:lvl5pPr>
            <a:lvl6pPr marL="3239978" indent="0">
              <a:buNone/>
              <a:defRPr sz="1300"/>
            </a:lvl6pPr>
            <a:lvl7pPr marL="3887973" indent="0">
              <a:buNone/>
              <a:defRPr sz="1300"/>
            </a:lvl7pPr>
            <a:lvl8pPr marL="4535968" indent="0">
              <a:buNone/>
              <a:defRPr sz="1300"/>
            </a:lvl8pPr>
            <a:lvl9pPr marL="5183965" indent="0">
              <a:buNone/>
              <a:defRPr sz="13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1692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335" y="389261"/>
            <a:ext cx="11670030" cy="1620044"/>
          </a:xfrm>
          <a:prstGeom prst="rect">
            <a:avLst/>
          </a:prstGeom>
        </p:spPr>
        <p:txBody>
          <a:bodyPr vert="horz" lIns="129599" tIns="64799" rIns="129599" bIns="64799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35" y="2268064"/>
            <a:ext cx="11670030" cy="6414924"/>
          </a:xfrm>
          <a:prstGeom prst="rect">
            <a:avLst/>
          </a:prstGeom>
        </p:spPr>
        <p:txBody>
          <a:bodyPr vert="horz" lIns="129599" tIns="64799" rIns="129599" bIns="64799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335" y="9009246"/>
            <a:ext cx="3025563" cy="517514"/>
          </a:xfrm>
          <a:prstGeom prst="rect">
            <a:avLst/>
          </a:prstGeom>
        </p:spPr>
        <p:txBody>
          <a:bodyPr vert="horz" lIns="129599" tIns="64799" rIns="129599" bIns="64799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F978-44A4-3948-98FA-2B93BFFAD222}" type="datetimeFigureOut">
              <a:rPr lang="en-US" smtClean="0"/>
              <a:t>11/16/2015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0289" y="9009246"/>
            <a:ext cx="4106122" cy="517514"/>
          </a:xfrm>
          <a:prstGeom prst="rect">
            <a:avLst/>
          </a:prstGeom>
        </p:spPr>
        <p:txBody>
          <a:bodyPr vert="horz" lIns="129599" tIns="64799" rIns="129599" bIns="64799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2802" y="9009246"/>
            <a:ext cx="3025563" cy="517514"/>
          </a:xfrm>
          <a:prstGeom prst="rect">
            <a:avLst/>
          </a:prstGeom>
        </p:spPr>
        <p:txBody>
          <a:bodyPr vert="horz" lIns="129599" tIns="64799" rIns="129599" bIns="64799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BE5E-94B9-0443-870E-6192CAB1FB4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9881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47995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5996" indent="-485996" algn="l" defTabSz="647995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2992" indent="-404997" algn="l" defTabSz="647995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989" indent="-323998" algn="l" defTabSz="647995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67984" indent="-323998" algn="l" defTabSz="64799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15979" indent="-323998" algn="l" defTabSz="647995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63974" indent="-323998" algn="l" defTabSz="647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11970" indent="-323998" algn="l" defTabSz="647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59965" indent="-323998" algn="l" defTabSz="647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07960" indent="-323998" algn="l" defTabSz="647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7995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5990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3986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1981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9978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7973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35968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965" algn="l" defTabSz="647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556619"/>
            <a:ext cx="12966700" cy="8163643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5" tIns="45707" rIns="91415" bIns="45707" spcCol="0" rtlCol="0" anchor="ctr"/>
          <a:lstStyle/>
          <a:p>
            <a:pPr algn="ctr"/>
            <a:r>
              <a:rPr lang="ca-ES" dirty="0" smtClean="0"/>
              <a:t> </a:t>
            </a:r>
            <a:endParaRPr lang="ca-ES" dirty="0"/>
          </a:p>
        </p:txBody>
      </p:sp>
      <p:sp>
        <p:nvSpPr>
          <p:cNvPr id="11" name="TextBox 10"/>
          <p:cNvSpPr txBox="1"/>
          <p:nvPr/>
        </p:nvSpPr>
        <p:spPr>
          <a:xfrm>
            <a:off x="728912" y="8378555"/>
            <a:ext cx="428758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TAG and </a:t>
            </a:r>
            <a:r>
              <a:rPr lang="en-US" sz="2000" b="1" dirty="0" err="1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MSEsG</a:t>
            </a:r>
            <a:r>
              <a:rPr lang="en-US" sz="2000" b="1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18 &amp; 19</a:t>
            </a:r>
            <a:r>
              <a:rPr lang="en-US" sz="2000" b="1" baseline="30000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th</a:t>
            </a:r>
            <a:r>
              <a:rPr lang="en-US" sz="2000" b="1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 November 2015</a:t>
            </a:r>
            <a:endParaRPr lang="ca-ES" sz="2000" b="1" dirty="0">
              <a:solidFill>
                <a:schemeClr val="bg1"/>
              </a:solidFill>
              <a:latin typeface="PFSquareSansPro-Medium"/>
              <a:cs typeface="PFSquareSansPro-Medium"/>
            </a:endParaRPr>
          </a:p>
        </p:txBody>
      </p:sp>
      <p:pic>
        <p:nvPicPr>
          <p:cNvPr id="3" name="Picture 2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6950" y="3365500"/>
            <a:ext cx="8372250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endParaRPr lang="en-US" sz="4000" b="1" dirty="0" smtClean="0">
              <a:solidFill>
                <a:schemeClr val="bg1"/>
              </a:solidFill>
              <a:latin typeface="PFSquareSansPro-Bold"/>
              <a:cs typeface="PFSquareSansPro-Bold"/>
            </a:endParaRPr>
          </a:p>
          <a:p>
            <a:pPr algn="ctr">
              <a:lnSpc>
                <a:spcPct val="11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PFSquareSansPro-Bold"/>
                <a:cs typeface="PFSquareSansPro-Bold"/>
              </a:rPr>
              <a:t>Priorities for enhanced</a:t>
            </a:r>
          </a:p>
          <a:p>
            <a:pPr algn="ctr">
              <a:lnSpc>
                <a:spcPct val="11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PFSquareSansPro-Bold"/>
                <a:cs typeface="PFSquareSansPro-Bold"/>
              </a:rPr>
              <a:t>information exchange across sectors and borders:</a:t>
            </a:r>
          </a:p>
          <a:p>
            <a:pPr algn="ctr">
              <a:lnSpc>
                <a:spcPct val="110000"/>
              </a:lnSpc>
            </a:pPr>
            <a:endParaRPr lang="en-US" sz="4000" b="1" dirty="0" smtClean="0">
              <a:solidFill>
                <a:schemeClr val="bg1"/>
              </a:solidFill>
              <a:latin typeface="PFSquareSansPro-Bold"/>
              <a:cs typeface="PFSquareSansPro-Bold"/>
            </a:endParaRPr>
          </a:p>
          <a:p>
            <a:pPr algn="ctr">
              <a:lnSpc>
                <a:spcPct val="11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PFSquareSansPro-Bold"/>
                <a:cs typeface="PFSquareSansPro-Bold"/>
              </a:rPr>
              <a:t>State of play and next steps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45200" y="9540262"/>
            <a:ext cx="972000" cy="180000"/>
          </a:xfrm>
          <a:prstGeom prst="rect">
            <a:avLst/>
          </a:prstGeom>
          <a:solidFill>
            <a:srgbClr val="14357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7" name="Picture 6" descr="fig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870" y="4391359"/>
            <a:ext cx="3792539" cy="3987196"/>
          </a:xfrm>
          <a:prstGeom prst="rect">
            <a:avLst/>
          </a:prstGeom>
        </p:spPr>
      </p:pic>
      <p:pic>
        <p:nvPicPr>
          <p:cNvPr id="8" name="Picture 7" descr="marca1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12" y="2084719"/>
            <a:ext cx="1816100" cy="9906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720000" y="3173608"/>
            <a:ext cx="11566723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65841" y="2906042"/>
            <a:ext cx="3906588" cy="1974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400" spc="-40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Common </a:t>
            </a:r>
            <a:r>
              <a:rPr lang="en-US" sz="1400" spc="-40" dirty="0">
                <a:solidFill>
                  <a:schemeClr val="bg1"/>
                </a:solidFill>
                <a:latin typeface="PFSquareSansPro-Medium"/>
                <a:cs typeface="PFSquareSansPro-Medium"/>
              </a:rPr>
              <a:t>Information </a:t>
            </a:r>
            <a:r>
              <a:rPr lang="en-US" sz="1400" spc="-40" dirty="0" smtClean="0">
                <a:solidFill>
                  <a:schemeClr val="bg1"/>
                </a:solidFill>
                <a:latin typeface="PFSquareSansPro-Medium"/>
                <a:cs typeface="PFSquareSansPro-Medium"/>
              </a:rPr>
              <a:t> Sharing </a:t>
            </a:r>
            <a:r>
              <a:rPr lang="en-US" sz="1400" spc="-40" dirty="0">
                <a:solidFill>
                  <a:schemeClr val="bg1"/>
                </a:solidFill>
                <a:latin typeface="PFSquareSansPro-Medium"/>
                <a:cs typeface="PFSquareSansPro-Medium"/>
              </a:rPr>
              <a:t>Environment</a:t>
            </a:r>
            <a:endParaRPr lang="ca-ES" sz="1400" spc="-40" dirty="0">
              <a:solidFill>
                <a:schemeClr val="bg1"/>
              </a:solidFill>
              <a:latin typeface="PFSquareSansPro-Medium"/>
              <a:cs typeface="PFSquareSansPro-Medium"/>
            </a:endParaRPr>
          </a:p>
        </p:txBody>
      </p:sp>
    </p:spTree>
    <p:extLst>
      <p:ext uri="{BB962C8B-B14F-4D97-AF65-F5344CB8AC3E}">
        <p14:creationId xmlns:p14="http://schemas.microsoft.com/office/powerpoint/2010/main" val="5306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13012" y="1739982"/>
            <a:ext cx="11856788" cy="9085538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spc="-100" dirty="0">
              <a:latin typeface="PFSquareSansPro-Bold"/>
              <a:cs typeface="PFSquareSansPro-Bold"/>
            </a:endParaRPr>
          </a:p>
          <a:p>
            <a:pPr marL="742950" indent="-742950">
              <a:buAutoNum type="arabicPeriod"/>
            </a:pP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Background</a:t>
            </a:r>
            <a:endParaRPr lang="en-US" sz="3600" b="1" u="sng" spc="-100" dirty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2400" b="1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Commission </a:t>
            </a:r>
            <a:r>
              <a:rPr lang="en-US" sz="3200" spc="-100" dirty="0">
                <a:latin typeface="PFSquareSansPro-Bold"/>
                <a:cs typeface="PFSquareSansPro-Bold"/>
              </a:rPr>
              <a:t>communication 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on CISE next steps (8</a:t>
            </a:r>
            <a:r>
              <a:rPr lang="en-US" sz="3200" spc="-100" baseline="30000" dirty="0" smtClean="0">
                <a:latin typeface="PFSquareSansPro-Bold"/>
                <a:cs typeface="PFSquareSansPro-Bold"/>
              </a:rPr>
              <a:t>th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 July 2014)</a:t>
            </a:r>
          </a:p>
          <a:p>
            <a:endParaRPr lang="en-US" sz="2400" b="1" u="sng" spc="-100" dirty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r>
              <a:rPr lang="en-US" sz="2400" i="1" spc="-100" dirty="0" smtClean="0">
                <a:latin typeface="PFSquareSansPro-Bold"/>
                <a:cs typeface="PFSquareSansPro-Bold"/>
              </a:rPr>
              <a:t>"CISE is a voluntary collaborative process in the EU seeking to further enhance and promote relevant information sharing between authorities involved in maritime surveillance"</a:t>
            </a:r>
          </a:p>
          <a:p>
            <a:endParaRPr lang="en-US" sz="2400" i="1" spc="-100" dirty="0" smtClean="0">
              <a:latin typeface="PFSquareSansPro-Bold"/>
              <a:cs typeface="PFSquareSansPro-Bold"/>
            </a:endParaRPr>
          </a:p>
          <a:p>
            <a:r>
              <a:rPr lang="en-US" sz="2400" i="1" spc="-100" dirty="0" smtClean="0">
                <a:latin typeface="PFSquareSansPro-Bold"/>
                <a:cs typeface="PFSquareSansPro-Bold"/>
              </a:rPr>
              <a:t>" The objective is to ensure that information collected by one maritime authority and considered necessary for the operational activities of others can be shared and be subject to multiuse"</a:t>
            </a:r>
          </a:p>
          <a:p>
            <a:endParaRPr lang="en-US" sz="2400" i="1" spc="-100" dirty="0">
              <a:latin typeface="PFSquareSansPro-Bold"/>
              <a:cs typeface="PFSquareSansPro-Bold"/>
            </a:endParaRPr>
          </a:p>
          <a:p>
            <a:r>
              <a:rPr lang="en-US" sz="2400" i="1" spc="-100" dirty="0" smtClean="0">
                <a:latin typeface="PFSquareSansPro-Bold"/>
                <a:cs typeface="PFSquareSansPro-Bold"/>
              </a:rPr>
              <a:t>" Identifying information that could be exchanged between civilian and military authorities will be important"</a:t>
            </a:r>
          </a:p>
          <a:p>
            <a:r>
              <a:rPr lang="en-US" sz="3600" spc="-100" dirty="0">
                <a:latin typeface="PFSquareSansPro-Bold"/>
                <a:cs typeface="PFSquareSansPro-Bold"/>
              </a:rPr>
              <a:t>	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Focus of CISE: 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identify and fulfil 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information needs which require cross-</a:t>
            </a:r>
            <a:r>
              <a:rPr lang="en-US" sz="3200" spc="-100" dirty="0" err="1" smtClean="0">
                <a:latin typeface="PFSquareSansPro-Bold"/>
                <a:cs typeface="PFSquareSansPro-Bold"/>
              </a:rPr>
              <a:t>sectoral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 and cross-border cooperation. </a:t>
            </a:r>
            <a:endParaRPr lang="en-US" sz="3600" spc="-100" dirty="0" smtClean="0">
              <a:latin typeface="PFSquareSansPro-Bold"/>
              <a:cs typeface="PFSquareSansPro-Bold"/>
            </a:endParaRPr>
          </a:p>
          <a:p>
            <a:r>
              <a:rPr lang="en-US" sz="3600" spc="-100" dirty="0">
                <a:latin typeface="PFSquareSansPro-Bold"/>
                <a:cs typeface="PFSquareSansPro-Bold"/>
              </a:rPr>
              <a:t>	</a:t>
            </a:r>
            <a:endParaRPr lang="en-US" sz="3600" spc="-100" dirty="0" smtClean="0">
              <a:latin typeface="PFSquareSansPro-Bold"/>
              <a:cs typeface="PFSquareSansPro-Bold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1" spc="-100" dirty="0" smtClean="0">
              <a:latin typeface="PFSquareSansPro-Bold"/>
              <a:cs typeface="PFSquareSansPro-Bold"/>
            </a:endParaRPr>
          </a:p>
          <a:p>
            <a:pPr>
              <a:lnSpc>
                <a:spcPct val="150000"/>
              </a:lnSpc>
            </a:pPr>
            <a:endParaRPr lang="en-US" sz="3600" b="1" spc="-100" dirty="0" smtClean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01912" y="1989138"/>
            <a:ext cx="11856788" cy="6992657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u="sng" spc="-100" dirty="0" smtClean="0">
              <a:latin typeface="PFSquareSansPro-Bold"/>
              <a:cs typeface="PFSquareSansPro-Bold"/>
            </a:endParaRPr>
          </a:p>
          <a:p>
            <a:r>
              <a:rPr lang="en-US" sz="3600" b="1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2.  </a:t>
            </a: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Work done so far on </a:t>
            </a: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the identification of data gaps</a:t>
            </a:r>
            <a:endParaRPr lang="en-US" sz="3600" b="1" u="sng" spc="-100" dirty="0" smtClean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2012: assessment of data gaps by the Technical Advisory Group using a 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comprehensive matrix covering more than 500 data elements. </a:t>
            </a:r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2012: final reports of projects </a:t>
            </a:r>
            <a:r>
              <a:rPr lang="en-US" sz="3200" spc="-100" dirty="0" err="1" smtClean="0">
                <a:latin typeface="PFSquareSansPro-Bold"/>
                <a:cs typeface="PFSquareSansPro-Bold"/>
              </a:rPr>
              <a:t>BlueMassMed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 and </a:t>
            </a:r>
            <a:r>
              <a:rPr lang="en-US" sz="3200" spc="-100" dirty="0" err="1" smtClean="0">
                <a:latin typeface="PFSquareSansPro-Bold"/>
                <a:cs typeface="PFSquareSansPro-Bold"/>
              </a:rPr>
              <a:t>Marsuno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 expressing 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recommendations for improved data-exchange</a:t>
            </a:r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2014: </a:t>
            </a:r>
            <a:r>
              <a:rPr lang="en-US" sz="3200" spc="-100" dirty="0" err="1" smtClean="0">
                <a:latin typeface="PFSquareSansPro-Bold"/>
                <a:cs typeface="PFSquareSansPro-Bold"/>
              </a:rPr>
              <a:t>CoopP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: set of use 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cases/operational scenarios 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requiring information exchange across sectors and borders</a:t>
            </a: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2800" spc="-100" dirty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01912" y="1701644"/>
            <a:ext cx="11856788" cy="7915987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spc="-100" dirty="0">
              <a:latin typeface="PFSquareSansPro-Bold"/>
              <a:cs typeface="PFSquareSansPro-Bold"/>
            </a:endParaRPr>
          </a:p>
          <a:p>
            <a:pPr marL="742950" indent="-742950">
              <a:buAutoNum type="arabicPeriod" startAt="3"/>
            </a:pP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Next </a:t>
            </a: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step: information needs prioritization</a:t>
            </a:r>
            <a:endParaRPr lang="en-US" sz="3600" b="1" u="sng" spc="-100" dirty="0" smtClean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800" b="1" u="sng" spc="-100" dirty="0" smtClean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800" b="1" spc="-100" dirty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Main objective: identify concret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e 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information needs with a high operational added-value and practical feasibility, using the 2012 gaps assessment as a starting point.</a:t>
            </a: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Tasks:</a:t>
            </a:r>
          </a:p>
          <a:p>
            <a:r>
              <a:rPr lang="en-US" sz="3200" spc="-100" dirty="0" smtClean="0">
                <a:latin typeface="PFSquareSansPro-Bold"/>
                <a:cs typeface="PFSquareSansPro-Bold"/>
              </a:rPr>
              <a:t>        Update the needs identified so far.</a:t>
            </a:r>
          </a:p>
          <a:p>
            <a:r>
              <a:rPr lang="en-US" sz="3200" spc="-100" dirty="0" smtClean="0">
                <a:latin typeface="PFSquareSansPro-Bold"/>
                <a:cs typeface="PFSquareSansPro-Bold"/>
              </a:rPr>
              <a:t>        Rank the needs on the basis of their operational added-value.</a:t>
            </a:r>
          </a:p>
          <a:p>
            <a:r>
              <a:rPr lang="en-US" sz="3200" spc="-100" dirty="0" smtClean="0">
                <a:latin typeface="PFSquareSansPro-Bold"/>
                <a:cs typeface="PFSquareSansPro-Bold"/>
              </a:rPr>
              <a:t>        Assess the feasibility of enhanced data-exchange: the desired 		  data must exist in a computerized format.</a:t>
            </a:r>
          </a:p>
          <a:p>
            <a:endParaRPr lang="en-US" sz="3200" spc="-100" dirty="0"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r>
              <a:rPr lang="en-US" sz="800" spc="-100" dirty="0" smtClean="0">
                <a:latin typeface="PFSquareSansPro-Bold"/>
                <a:cs typeface="PFSquareSansPro-Bold"/>
              </a:rPr>
              <a:t>                                              </a:t>
            </a:r>
            <a:endParaRPr lang="en-US" sz="800" spc="-100" dirty="0">
              <a:latin typeface="PFSquareSansPro-Bold"/>
              <a:cs typeface="PFSquareSansPro-Bold"/>
            </a:endParaRPr>
          </a:p>
          <a:p>
            <a:r>
              <a:rPr lang="en-US" sz="3200" spc="-100" dirty="0" smtClean="0">
                <a:latin typeface="PFSquareSansPro-Bold"/>
                <a:cs typeface="PFSquareSansPro-Bold"/>
              </a:rPr>
              <a:t>         </a:t>
            </a:r>
            <a:endParaRPr lang="en-US" sz="3200" spc="-100" dirty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660400" y="5972216"/>
            <a:ext cx="698500" cy="3523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660400" y="6426200"/>
            <a:ext cx="698500" cy="3523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654050" y="6912016"/>
            <a:ext cx="698500" cy="3523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1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01912" y="1409544"/>
            <a:ext cx="11856788" cy="9885757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endParaRPr lang="en-US" sz="3600" b="1" spc="-100" dirty="0">
              <a:latin typeface="PFSquareSansPro-Bold"/>
              <a:cs typeface="PFSquareSansPro-Bold"/>
            </a:endParaRPr>
          </a:p>
          <a:p>
            <a:pPr marL="742950" indent="-742950">
              <a:buAutoNum type="arabicPeriod" startAt="3"/>
            </a:pP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Next </a:t>
            </a: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step: information needs prioritization</a:t>
            </a:r>
            <a:endParaRPr lang="en-US" sz="3600" b="1" u="sng" spc="-100" dirty="0" smtClean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800" b="1" u="sng" spc="-100" dirty="0" smtClean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800" b="1" spc="-100" dirty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r>
              <a:rPr lang="en-US" sz="3200" b="1" spc="-100" dirty="0" smtClean="0">
                <a:latin typeface="PFSquareSansPro-Bold"/>
                <a:cs typeface="PFSquareSansPro-Bold"/>
              </a:rPr>
              <a:t>Process</a:t>
            </a: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Project </a:t>
            </a:r>
            <a:r>
              <a:rPr lang="en-US" sz="3200" spc="-100" dirty="0">
                <a:latin typeface="PFSquareSansPro-Bold"/>
                <a:cs typeface="PFSquareSansPro-Bold"/>
              </a:rPr>
              <a:t>team: DG MARE, JRC, DIGIT + consultant for methodological support. </a:t>
            </a:r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Need to involve operational experts from national authorities from different sea-basins.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spc="-100" dirty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Follow-up by TAG and </a:t>
            </a:r>
            <a:r>
              <a:rPr lang="en-US" sz="3200" spc="-100" dirty="0" err="1" smtClean="0">
                <a:latin typeface="PFSquareSansPro-Bold"/>
                <a:cs typeface="PFSquareSansPro-Bold"/>
              </a:rPr>
              <a:t>MSEsG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spc="-100" dirty="0">
              <a:latin typeface="PFSquareSansPro-Bold"/>
              <a:cs typeface="PFSquareSansPro-Bold"/>
            </a:endParaRPr>
          </a:p>
          <a:p>
            <a:endParaRPr lang="en-US" sz="3200" spc="-100" dirty="0"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3200" spc="-100" dirty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spc="-100" dirty="0" smtClean="0">
              <a:latin typeface="PFSquareSansPro-Bold"/>
              <a:cs typeface="PFSquareSansPro-Bold"/>
            </a:endParaRPr>
          </a:p>
          <a:p>
            <a:endParaRPr lang="en-US" sz="800" spc="-100" dirty="0" smtClean="0">
              <a:latin typeface="PFSquareSansPro-Bold"/>
              <a:cs typeface="PFSquareSansPro-Bold"/>
            </a:endParaRPr>
          </a:p>
          <a:p>
            <a:endParaRPr lang="en-US" sz="800" spc="-100" dirty="0">
              <a:latin typeface="PFSquareSansPro-Bold"/>
              <a:cs typeface="PFSquareSansPro-Bold"/>
            </a:endParaRPr>
          </a:p>
          <a:p>
            <a:endParaRPr lang="en-US" sz="3200" spc="-100" dirty="0" smtClean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58788185"/>
              </p:ext>
            </p:extLst>
          </p:nvPr>
        </p:nvGraphicFramePr>
        <p:xfrm>
          <a:off x="601912" y="6959599"/>
          <a:ext cx="11628188" cy="2491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1200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232272" y="7067550"/>
            <a:ext cx="2952751" cy="207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Vessels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5600" y="2009776"/>
            <a:ext cx="12293600" cy="4154957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r>
              <a:rPr lang="en-US" sz="3600" b="1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4</a:t>
            </a:r>
            <a:r>
              <a:rPr lang="en-US" sz="3600" b="1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.  	</a:t>
            </a: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Possible approach to frame the identification of </a:t>
            </a:r>
            <a:r>
              <a:rPr lang="en-US" sz="3600" b="1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	</a:t>
            </a:r>
            <a:r>
              <a:rPr lang="en-US" sz="3600" b="1" u="sng" spc="-100" dirty="0" smtClean="0">
                <a:solidFill>
                  <a:srgbClr val="20B1B4"/>
                </a:solidFill>
                <a:latin typeface="PFSquareSansPro-Bold"/>
                <a:cs typeface="PFSquareSansPro-Bold"/>
              </a:rPr>
              <a:t>information-sharing priorities</a:t>
            </a:r>
            <a:endParaRPr lang="en-US" sz="800" b="1" spc="-100" dirty="0">
              <a:solidFill>
                <a:srgbClr val="20B1B4"/>
              </a:solidFill>
              <a:latin typeface="PFSquareSansPro-Bold"/>
              <a:cs typeface="PFSquareSansPro-Bold"/>
            </a:endParaRPr>
          </a:p>
          <a:p>
            <a:endParaRPr lang="en-US" sz="3200" spc="-100" dirty="0">
              <a:latin typeface="PFSquareSansPro-Bold"/>
              <a:cs typeface="PFSquareSansPro-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spc="-100" dirty="0" smtClean="0">
                <a:latin typeface="PFSquareSansPro-Bold"/>
                <a:cs typeface="PFSquareSansPro-Bold"/>
              </a:rPr>
              <a:t>Focus the assessmen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t of priorities on a set of well-defined areas deriving from the CISE data and service model, </a:t>
            </a:r>
            <a:r>
              <a:rPr lang="en-US" sz="3200" spc="-100" dirty="0" err="1" smtClean="0">
                <a:latin typeface="PFSquareSansPro-Bold"/>
                <a:cs typeface="PFSquareSansPro-Bold"/>
              </a:rPr>
              <a:t>e.g</a:t>
            </a:r>
            <a:r>
              <a:rPr lang="en-US" sz="3200" spc="-100" dirty="0" smtClean="0">
                <a:latin typeface="PFSquareSansPro-Bold"/>
                <a:cs typeface="PFSquareSansPro-Bold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spc="-100" dirty="0" smtClean="0">
              <a:latin typeface="PFSquareSansPro-Bold"/>
              <a:cs typeface="PFSquareSansPro-Bold"/>
            </a:endParaRPr>
          </a:p>
          <a:p>
            <a:r>
              <a:rPr lang="en-US" sz="3200" spc="-100" dirty="0" smtClean="0">
                <a:latin typeface="PFSquareSansPro-Bold"/>
                <a:cs typeface="PFSquareSansPro-Bold"/>
              </a:rPr>
              <a:t> </a:t>
            </a:r>
          </a:p>
          <a:p>
            <a:r>
              <a:rPr lang="en-US" sz="3200" spc="-100" dirty="0" smtClean="0">
                <a:latin typeface="PFSquareSansPro-Bold"/>
                <a:cs typeface="PFSquareSansPro-Bold"/>
              </a:rPr>
              <a:t> </a:t>
            </a:r>
            <a:endParaRPr lang="en-US" sz="3200" spc="-100" dirty="0" smtClean="0">
              <a:latin typeface="PFSquareSansPro-Bold"/>
              <a:cs typeface="PFSquareSansPro-Bold"/>
            </a:endParaRPr>
          </a:p>
        </p:txBody>
      </p:sp>
      <p:pic>
        <p:nvPicPr>
          <p:cNvPr id="5" name="Picture 4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-55562"/>
            <a:ext cx="2730500" cy="20447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416676" y="7054850"/>
            <a:ext cx="2197100" cy="1257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Vessels positions</a:t>
            </a:r>
          </a:p>
          <a:p>
            <a:pPr algn="ctr"/>
            <a:r>
              <a:rPr lang="en-GB" dirty="0" smtClean="0"/>
              <a:t>(dynamic)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8377238" y="7042150"/>
            <a:ext cx="2247900" cy="1397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Vessels details</a:t>
            </a:r>
          </a:p>
          <a:p>
            <a:pPr algn="ctr"/>
            <a:r>
              <a:rPr lang="en-GB" dirty="0" smtClean="0"/>
              <a:t>(static)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10498138" y="7048500"/>
            <a:ext cx="2247900" cy="13906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Cargo</a:t>
            </a:r>
          </a:p>
          <a:p>
            <a:pPr algn="ctr"/>
            <a:r>
              <a:rPr lang="en-GB" dirty="0" smtClean="0"/>
              <a:t>Cargo of interest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8364538" y="8312150"/>
            <a:ext cx="2133600" cy="1346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Vessels of interest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179883" y="4902200"/>
            <a:ext cx="3057527" cy="207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Persons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19150" y="7137400"/>
            <a:ext cx="3206750" cy="20447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Surveillance and intervention assets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19150" y="4978400"/>
            <a:ext cx="3206750" cy="1993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Incidents</a:t>
            </a:r>
          </a:p>
          <a:p>
            <a:pPr algn="ctr"/>
            <a:r>
              <a:rPr lang="en-GB" dirty="0" smtClean="0"/>
              <a:t>Accidents</a:t>
            </a:r>
          </a:p>
          <a:p>
            <a:pPr algn="ctr"/>
            <a:r>
              <a:rPr lang="en-GB" dirty="0" smtClean="0"/>
              <a:t>Events </a:t>
            </a:r>
          </a:p>
          <a:p>
            <a:pPr algn="ctr"/>
            <a:r>
              <a:rPr lang="en-GB" dirty="0" smtClean="0"/>
              <a:t>in a given area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76" y="8316913"/>
            <a:ext cx="2133600" cy="1346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Vessels records</a:t>
            </a:r>
          </a:p>
        </p:txBody>
      </p:sp>
    </p:spTree>
    <p:extLst>
      <p:ext uri="{BB962C8B-B14F-4D97-AF65-F5344CB8AC3E}">
        <p14:creationId xmlns:p14="http://schemas.microsoft.com/office/powerpoint/2010/main" val="2227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"/>
            <a:ext cx="12966700" cy="9720262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5" tIns="45707" rIns="91415" bIns="45707" spcCol="0" rtlCol="0" anchor="ctr"/>
          <a:lstStyle/>
          <a:p>
            <a:pPr algn="ctr"/>
            <a:endParaRPr lang="ca-ES" dirty="0"/>
          </a:p>
        </p:txBody>
      </p:sp>
      <p:pic>
        <p:nvPicPr>
          <p:cNvPr id="12" name="Picture 11" descr="logo_comiss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47" y="8313097"/>
            <a:ext cx="2616200" cy="685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1912" y="1917783"/>
            <a:ext cx="11793288" cy="995118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6400" b="1" spc="-100" dirty="0">
                <a:solidFill>
                  <a:srgbClr val="FFFFFF"/>
                </a:solidFill>
                <a:latin typeface="PFSquareSansPro-Bold"/>
                <a:cs typeface="PFSquareSansPro-Bold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502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351</Words>
  <Application>Microsoft Office PowerPoint</Application>
  <PresentationFormat>Custom</PresentationFormat>
  <Paragraphs>107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cise</dc:title>
  <dc:creator>lamosca</dc:creator>
  <cp:lastModifiedBy>PRUD'HON Xavier (MARE)</cp:lastModifiedBy>
  <cp:revision>166</cp:revision>
  <cp:lastPrinted>2015-11-16T15:20:01Z</cp:lastPrinted>
  <dcterms:created xsi:type="dcterms:W3CDTF">2014-06-30T16:41:47Z</dcterms:created>
  <dcterms:modified xsi:type="dcterms:W3CDTF">2015-11-16T15:22:48Z</dcterms:modified>
</cp:coreProperties>
</file>