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08" r:id="rId1"/>
  </p:sldMasterIdLst>
  <p:notesMasterIdLst>
    <p:notesMasterId r:id="rId52"/>
  </p:notesMasterIdLst>
  <p:handoutMasterIdLst>
    <p:handoutMasterId r:id="rId53"/>
  </p:handoutMasterIdLst>
  <p:sldIdLst>
    <p:sldId id="1146" r:id="rId2"/>
    <p:sldId id="1148" r:id="rId3"/>
    <p:sldId id="1383" r:id="rId4"/>
    <p:sldId id="1413" r:id="rId5"/>
    <p:sldId id="1426" r:id="rId6"/>
    <p:sldId id="1414" r:id="rId7"/>
    <p:sldId id="1423" r:id="rId8"/>
    <p:sldId id="1392" r:id="rId9"/>
    <p:sldId id="1393" r:id="rId10"/>
    <p:sldId id="1394" r:id="rId11"/>
    <p:sldId id="1395" r:id="rId12"/>
    <p:sldId id="1396" r:id="rId13"/>
    <p:sldId id="1397" r:id="rId14"/>
    <p:sldId id="1398" r:id="rId15"/>
    <p:sldId id="1400" r:id="rId16"/>
    <p:sldId id="1399" r:id="rId17"/>
    <p:sldId id="1435" r:id="rId18"/>
    <p:sldId id="1430" r:id="rId19"/>
    <p:sldId id="1431" r:id="rId20"/>
    <p:sldId id="1433" r:id="rId21"/>
    <p:sldId id="1407" r:id="rId22"/>
    <p:sldId id="1434" r:id="rId23"/>
    <p:sldId id="1446" r:id="rId24"/>
    <p:sldId id="1436" r:id="rId25"/>
    <p:sldId id="1437" r:id="rId26"/>
    <p:sldId id="1401" r:id="rId27"/>
    <p:sldId id="1438" r:id="rId28"/>
    <p:sldId id="1439" r:id="rId29"/>
    <p:sldId id="1442" r:id="rId30"/>
    <p:sldId id="1443" r:id="rId31"/>
    <p:sldId id="1450" r:id="rId32"/>
    <p:sldId id="1444" r:id="rId33"/>
    <p:sldId id="1453" r:id="rId34"/>
    <p:sldId id="1454" r:id="rId35"/>
    <p:sldId id="1452" r:id="rId36"/>
    <p:sldId id="1457" r:id="rId37"/>
    <p:sldId id="1238" r:id="rId38"/>
    <p:sldId id="1461" r:id="rId39"/>
    <p:sldId id="1462" r:id="rId40"/>
    <p:sldId id="1459" r:id="rId41"/>
    <p:sldId id="1416" r:id="rId42"/>
    <p:sldId id="1417" r:id="rId43"/>
    <p:sldId id="1418" r:id="rId44"/>
    <p:sldId id="1419" r:id="rId45"/>
    <p:sldId id="1420" r:id="rId46"/>
    <p:sldId id="1421" r:id="rId47"/>
    <p:sldId id="1422" r:id="rId48"/>
    <p:sldId id="1427" r:id="rId49"/>
    <p:sldId id="1458" r:id="rId50"/>
    <p:sldId id="1460" r:id="rId51"/>
  </p:sldIdLst>
  <p:sldSz cx="9144000" cy="6858000" type="screen4x3"/>
  <p:notesSz cx="6797675" cy="992822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9900"/>
    <a:srgbClr val="FF99CC"/>
    <a:srgbClr val="002060"/>
    <a:srgbClr val="000066"/>
    <a:srgbClr val="386FA8"/>
    <a:srgbClr val="003399"/>
    <a:srgbClr val="336600"/>
    <a:srgbClr val="3366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1897" autoAdjust="0"/>
  </p:normalViewPr>
  <p:slideViewPr>
    <p:cSldViewPr>
      <p:cViewPr>
        <p:scale>
          <a:sx n="60" d="100"/>
          <a:sy n="60" d="100"/>
        </p:scale>
        <p:origin x="-157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134" cy="497108"/>
          </a:xfrm>
          <a:prstGeom prst="rect">
            <a:avLst/>
          </a:prstGeom>
        </p:spPr>
        <p:txBody>
          <a:bodyPr vert="horz" lIns="91897" tIns="45949" rIns="91897" bIns="4594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7" y="1"/>
            <a:ext cx="2946133" cy="497108"/>
          </a:xfrm>
          <a:prstGeom prst="rect">
            <a:avLst/>
          </a:prstGeom>
        </p:spPr>
        <p:txBody>
          <a:bodyPr vert="horz" lIns="91897" tIns="45949" rIns="91897" bIns="45949" rtlCol="0"/>
          <a:lstStyle>
            <a:lvl1pPr algn="r">
              <a:defRPr sz="1200"/>
            </a:lvl1pPr>
          </a:lstStyle>
          <a:p>
            <a:fld id="{D6C3D60E-33F4-469E-B401-54BA9730356A}" type="datetimeFigureOut">
              <a:rPr lang="zh-CN" altLang="en-US" smtClean="0"/>
              <a:pPr/>
              <a:t>2017/6/1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1117"/>
            <a:ext cx="2946134" cy="494786"/>
          </a:xfrm>
          <a:prstGeom prst="rect">
            <a:avLst/>
          </a:prstGeom>
        </p:spPr>
        <p:txBody>
          <a:bodyPr vert="horz" lIns="91897" tIns="45949" rIns="91897" bIns="4594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7" y="9431117"/>
            <a:ext cx="2946133" cy="494786"/>
          </a:xfrm>
          <a:prstGeom prst="rect">
            <a:avLst/>
          </a:prstGeom>
        </p:spPr>
        <p:txBody>
          <a:bodyPr vert="horz" lIns="91897" tIns="45949" rIns="91897" bIns="45949" rtlCol="0" anchor="b"/>
          <a:lstStyle>
            <a:lvl1pPr algn="r">
              <a:defRPr sz="1200"/>
            </a:lvl1pPr>
          </a:lstStyle>
          <a:p>
            <a:fld id="{1DF660DC-6CD9-450B-A654-CE60434F74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810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134" cy="49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97" tIns="45949" rIns="91897" bIns="4594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7" y="1"/>
            <a:ext cx="2946133" cy="49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97" tIns="45949" rIns="91897" bIns="4594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878" y="4715559"/>
            <a:ext cx="5437921" cy="446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97" tIns="45949" rIns="91897" bIns="45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117"/>
            <a:ext cx="2946134" cy="49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97" tIns="45949" rIns="91897" bIns="4594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7" y="9431117"/>
            <a:ext cx="2946133" cy="49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897" tIns="45949" rIns="91897" bIns="4594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05A9ECB-1655-42B6-80D8-7ABA2ED3B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76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A9ECB-1655-42B6-80D8-7ABA2ED3B07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14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BF5E4-D1E8-4D31-BFF0-0446B2B76902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6900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Order of magnitude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与北大西洋沿岸、加勒比海、缅因湾、澳大利亚沿海等处于同一水平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A9ECB-1655-42B6-80D8-7ABA2ED3B07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67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 smtClean="0"/>
              <a:t>highest 2.35 items/m</a:t>
            </a:r>
            <a:r>
              <a:rPr lang="en-US" altLang="zh-CN" sz="2000" baseline="30000" dirty="0" smtClean="0"/>
              <a:t>3</a:t>
            </a:r>
            <a:r>
              <a:rPr lang="en-US" altLang="zh-CN" sz="2000" dirty="0" smtClean="0"/>
              <a:t> near Yangtze Estuary.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A9ECB-1655-42B6-80D8-7ABA2ED3B0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24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5E07067-78F8-4BDC-9C44-2DD6965AEEAA}" type="slidenum">
              <a:rPr lang="en-US" altLang="zh-CN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zh-CN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DF4662-CC0E-48FE-9050-E4347A8AB515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94711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A9ECB-1655-42B6-80D8-7ABA2ED3B07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35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lakes in Tibet plateau, </a:t>
            </a:r>
            <a:r>
              <a:rPr lang="en-US" altLang="zh-CN" sz="1200" b="0" i="0" u="none" strike="noStrike" kern="1200" baseline="0" smtClean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three Gorges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Dam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C4042-3055-4DE0-AC9B-20C4DDF832C7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21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100" dirty="0">
                <a:latin typeface="Arial" charset="0"/>
                <a:ea typeface="宋体" pitchFamily="2" charset="-122"/>
              </a:rPr>
              <a:t>In China, although distributions of MPs in beach sediment, estuaries, lakes, shellfish, birds, table salt etc., have been </a:t>
            </a:r>
            <a:r>
              <a:rPr lang="en-US" altLang="zh-CN" sz="1100" dirty="0" smtClean="0">
                <a:latin typeface="Arial" charset="0"/>
                <a:ea typeface="宋体" pitchFamily="2" charset="-122"/>
              </a:rPr>
              <a:t>reported.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BF5E4-D1E8-4D31-BFF0-0446B2B76902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2010, the global daily sodium consumption was 3.95 g/day (equivalent to 9.88–10.2 g salt/day) corresponding to 3.6 to 3.7 Kg salt per annum. The number of anthropogenic particles (MPs and pigments) detected in the salt samples ranged from 0 (sample # France-F) to 10 (sample # Portugal-N) MPs/Kg. Based on this data, humans could ingest a maximum of 37 plastic particles annually.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9D62A-5ABB-404F-AA63-5C88AF729F4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644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A9ECB-1655-42B6-80D8-7ABA2ED3B07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A9ECB-1655-42B6-80D8-7ABA2ED3B07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80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C3DDB-3D72-462E-A322-77D067868964}" type="slidenum">
              <a:rPr lang="zh-CN" altLang="en-US" smtClean="0">
                <a:solidFill>
                  <a:prstClr val="black"/>
                </a:solidFill>
              </a:rPr>
              <a:pPr/>
              <a:t>40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57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/>
              <a:t>Beginning with the manufacture of common plastic resins in the form of industrial pellets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A9ECB-1655-42B6-80D8-7ABA2ED3B07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22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A9ECB-1655-42B6-80D8-7ABA2ED3B07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10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Market-Based approach, green product, circular economy, extended producer responsibility, sustainable waste management 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我国各级政府、社会公众及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NGO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组织等多年来均采取积极行动措施，加强对塑料制品使用的管控，定期开展对重点海域垃圾的清除，并加强海滩清洁和环境保护公众教育，取得了良好效果</a:t>
            </a:r>
            <a:endParaRPr lang="zh-CN" altLang="en-US" dirty="0" smtClean="0"/>
          </a:p>
          <a:p>
            <a:pPr marL="45720" indent="0">
              <a:lnSpc>
                <a:spcPct val="150000"/>
              </a:lnSpc>
              <a:buNone/>
            </a:pPr>
            <a:r>
              <a:rPr lang="en-US" altLang="zh-CN" sz="1200" b="1" dirty="0" smtClean="0"/>
              <a:t>—</a:t>
            </a:r>
            <a:r>
              <a:rPr lang="zh-CN" altLang="en-US" sz="1200" b="1" dirty="0" smtClean="0"/>
              <a:t>“限塑令”：</a:t>
            </a:r>
            <a:r>
              <a:rPr lang="en-US" altLang="zh-CN" sz="1200" dirty="0" smtClean="0"/>
              <a:t>2008</a:t>
            </a:r>
            <a:r>
              <a:rPr lang="zh-CN" altLang="en-US" sz="1200" dirty="0" smtClean="0"/>
              <a:t>年</a:t>
            </a:r>
            <a:r>
              <a:rPr lang="en-US" altLang="zh-CN" sz="1200" dirty="0" smtClean="0"/>
              <a:t>6</a:t>
            </a:r>
            <a:r>
              <a:rPr lang="zh-CN" altLang="en-US" sz="1200" dirty="0" smtClean="0"/>
              <a:t>月</a:t>
            </a:r>
            <a:r>
              <a:rPr lang="en-US" altLang="zh-CN" sz="1200" dirty="0" smtClean="0"/>
              <a:t>1</a:t>
            </a:r>
            <a:r>
              <a:rPr lang="zh-CN" altLang="en-US" sz="1200" dirty="0" smtClean="0"/>
              <a:t>日起，在全国范围内禁止生产销售使用超薄塑料袋（厚度小于</a:t>
            </a:r>
            <a:r>
              <a:rPr lang="en-US" altLang="zh-CN" sz="1200" dirty="0" smtClean="0"/>
              <a:t>0.025mm</a:t>
            </a:r>
            <a:r>
              <a:rPr lang="zh-CN" altLang="en-US" sz="1200" dirty="0" smtClean="0"/>
              <a:t>），并实行塑料袋有偿使用制度。</a:t>
            </a:r>
            <a:endParaRPr lang="en-US" altLang="zh-CN" sz="1200" dirty="0" smtClean="0"/>
          </a:p>
          <a:p>
            <a:pPr marL="45720" indent="0">
              <a:lnSpc>
                <a:spcPct val="150000"/>
              </a:lnSpc>
              <a:buNone/>
            </a:pPr>
            <a:r>
              <a:rPr lang="en-US" altLang="zh-CN" sz="1200" dirty="0" smtClean="0"/>
              <a:t>   —</a:t>
            </a:r>
            <a:r>
              <a:rPr lang="zh-CN" altLang="en-US" sz="1200" dirty="0" smtClean="0"/>
              <a:t>吉林： </a:t>
            </a:r>
            <a:r>
              <a:rPr lang="en-US" altLang="zh-CN" sz="1200" dirty="0" smtClean="0"/>
              <a:t>2015</a:t>
            </a:r>
            <a:r>
              <a:rPr lang="zh-CN" altLang="en-US" sz="1200" dirty="0" smtClean="0"/>
              <a:t>年</a:t>
            </a:r>
            <a:r>
              <a:rPr lang="en-US" altLang="zh-CN" sz="1200" dirty="0" smtClean="0"/>
              <a:t>1</a:t>
            </a:r>
            <a:r>
              <a:rPr lang="zh-CN" altLang="en-US" sz="1200" dirty="0" smtClean="0"/>
              <a:t>月</a:t>
            </a:r>
            <a:r>
              <a:rPr lang="en-US" altLang="zh-CN" sz="1200" dirty="0" smtClean="0"/>
              <a:t>1</a:t>
            </a:r>
            <a:r>
              <a:rPr lang="zh-CN" altLang="en-US" sz="1200" dirty="0" smtClean="0"/>
              <a:t>号开始，吉林省正式施行“禁塑令”，规定全省范围内禁止生产、销售不可降解塑料购物袋、塑料餐具。这也成为中国施行“限塑令”</a:t>
            </a:r>
            <a:r>
              <a:rPr lang="en-US" altLang="zh-CN" sz="1200" dirty="0" smtClean="0"/>
              <a:t>6</a:t>
            </a:r>
            <a:r>
              <a:rPr lang="zh-CN" altLang="en-US" sz="1200" dirty="0" smtClean="0"/>
              <a:t>年以来，首个全面“禁塑”的省份。</a:t>
            </a:r>
            <a:r>
              <a:rPr lang="en-US" altLang="zh-CN" sz="1200" b="1" dirty="0" smtClean="0"/>
              <a:t> 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BF5E4-D1E8-4D31-BFF0-0446B2B76902}" type="slidenum">
              <a:rPr lang="zh-CN" altLang="en-US" smtClean="0"/>
              <a:pPr>
                <a:defRPr/>
              </a:pPr>
              <a:t>50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9424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>
                <a:solidFill>
                  <a:srgbClr val="000099"/>
                </a:solidFill>
              </a:rPr>
              <a:t>Marine litter accumulating in the marine environment may be one of the greatest threats facing our planet.</a:t>
            </a:r>
          </a:p>
          <a:p>
            <a:endParaRPr lang="zh-CN" altLang="en-US" sz="1200" dirty="0">
              <a:solidFill>
                <a:srgbClr val="000099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A9ECB-1655-42B6-80D8-7ABA2ED3B07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30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rgbClr val="000099"/>
                </a:solidFill>
              </a:rPr>
              <a:t>Global, serious problem;</a:t>
            </a:r>
            <a:endParaRPr lang="en-US" altLang="zh-CN" sz="1200" b="0" i="0" u="none" strike="noStrike" kern="1200" baseline="0" dirty="0" smtClean="0">
              <a:solidFill>
                <a:srgbClr val="FF0000"/>
              </a:solidFill>
              <a:latin typeface="Arial" pitchFamily="34" charset="0"/>
              <a:ea typeface="宋体" pitchFamily="2" charset="-122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  <a:cs typeface="+mn-cs"/>
              </a:rPr>
              <a:t>There is a large gap in international hard law specifically addressing land-based debris marine pollution.</a:t>
            </a:r>
          </a:p>
          <a:p>
            <a:r>
              <a:rPr lang="en-US" altLang="zh-CN" sz="1200" kern="1200" dirty="0" smtClean="0">
                <a:solidFill>
                  <a:srgbClr val="FF0000"/>
                </a:solidFill>
                <a:effectLst/>
                <a:latin typeface="Arial" charset="0"/>
                <a:ea typeface="宋体" pitchFamily="2" charset="-122"/>
                <a:cs typeface="+mn-cs"/>
              </a:rPr>
              <a:t>Generally speaking, soft law dominates global efforts to address marine debris and is an essential part of the existing regime.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As the contracting state for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Marpol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London, Basel convention and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Unclos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China effectively execute the Convention, and actively participates in activities and initiatives of the management of marine debris.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作为上述公约缔约国，我国切实履行公约，积极参与海洋垃圾管理的国际实践。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我国参与的其他国际协议、倡议及相关国际组织，也十分重视海洋塑料垃圾的管理，包括保护海洋免受陆源活动危害的全球行动计划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(GPA)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海洋垃圾议题、联合国第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60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65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届大会决议、联合国环境署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(UNEP)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设立的海洋垃圾全球倡议、联合国粮农组织渔业委员会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(COFI)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渔业垃圾议题等。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altLang="zh-CN" dirty="0" smtClean="0"/>
              <a:t>Rio+20 (</a:t>
            </a:r>
            <a:r>
              <a:rPr lang="en-US" altLang="zh-CN" dirty="0" err="1" smtClean="0"/>
              <a:t>para</a:t>
            </a:r>
            <a:r>
              <a:rPr lang="en-US" altLang="zh-CN" dirty="0" smtClean="0"/>
              <a:t> 163): Collectively commit to take action</a:t>
            </a:r>
            <a:r>
              <a:rPr lang="zh-CN" altLang="en-US" dirty="0" smtClean="0"/>
              <a:t>；</a:t>
            </a:r>
            <a:r>
              <a:rPr lang="en-US" altLang="zh-CN" dirty="0" smtClean="0"/>
              <a:t>Achieve significant reductions by 2025</a:t>
            </a:r>
            <a:r>
              <a:rPr lang="zh-CN" altLang="en-US" dirty="0" smtClean="0"/>
              <a:t>；</a:t>
            </a:r>
            <a:r>
              <a:rPr lang="en-US" altLang="zh-CN" dirty="0" smtClean="0"/>
              <a:t>Prevent harm to the coastal and marine environment</a:t>
            </a:r>
            <a:r>
              <a:rPr lang="zh-CN" altLang="en-US" dirty="0" smtClean="0"/>
              <a:t>；</a:t>
            </a:r>
            <a:r>
              <a:rPr lang="en-US" altLang="zh-CN" dirty="0" err="1" smtClean="0"/>
              <a:t>Recognises</a:t>
            </a:r>
            <a:r>
              <a:rPr lang="en-US" altLang="zh-CN" dirty="0" smtClean="0"/>
              <a:t> plastic problem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BF5E4-D1E8-4D31-BFF0-0446B2B76902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8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MSFD the is one of the most important legal framework in EU, for implementation of measures on Marine Litter.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5A9ECB-1655-42B6-80D8-7ABA2ED3B07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29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严格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固体废弃物管理，控制海洋垃圾陆域输入、减少海上来源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BF5E4-D1E8-4D31-BFF0-0446B2B76902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In the context of ecological conservation,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Market-Based approach, green product, circular economy, extended producer responsibility, sustainable waste management 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BF5E4-D1E8-4D31-BFF0-0446B2B76902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0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BF5E4-D1E8-4D31-BFF0-0446B2B76902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79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BF5E4-D1E8-4D31-BFF0-0446B2B76902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571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F23B4-CF66-41D7-BE82-1D1EAB238B4E}" type="datetimeFigureOut">
              <a:rPr lang="en-US"/>
              <a:pPr>
                <a:defRPr/>
              </a:pPr>
              <a:t>6/1/2017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86CCB-314B-4C47-A5CF-ABCA6533E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2" descr="中国海洋环境监测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" y="103606"/>
            <a:ext cx="1475655" cy="122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1187624" y="406946"/>
            <a:ext cx="684076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6251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 algn="r" eaLnBrk="1" fontAlgn="auto" hangingPunct="1">
              <a:spcAft>
                <a:spcPts val="0"/>
              </a:spcAft>
              <a:buNone/>
              <a:defRPr/>
            </a:pPr>
            <a:r>
              <a:rPr kumimoji="1" lang="en-US" altLang="zh-CN" sz="2000" b="0" i="1" dirty="0" smtClean="0">
                <a:solidFill>
                  <a:srgbClr val="1C1C1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National Marine Environmental Monitoring Center, SOA</a:t>
            </a:r>
            <a:endParaRPr lang="en-US" altLang="zh-CN" sz="2000" b="0" dirty="0">
              <a:solidFill>
                <a:srgbClr val="1C1C1C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96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B7F3C-49BA-40D6-B721-95CF2674B94B}" type="datetimeFigureOut">
              <a:rPr lang="en-US"/>
              <a:pPr>
                <a:defRPr/>
              </a:pPr>
              <a:t>6/1/2017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14D53-B463-456F-81E6-C1C90C4F2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95363"/>
            <a:ext cx="2057400" cy="48101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95363"/>
            <a:ext cx="6019800" cy="48101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90D32-9183-4D2C-9BDA-B5619E582E13}" type="datetimeFigureOut">
              <a:rPr lang="en-US"/>
              <a:pPr>
                <a:defRPr/>
              </a:pPr>
              <a:t>6/1/2017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9828C-3755-4EB3-B938-A737E9BFB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47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6248400" cy="5635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228600" y="1066800"/>
            <a:ext cx="4152900" cy="5334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33900" y="1066800"/>
            <a:ext cx="4152900" cy="5334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3886200" y="6505575"/>
            <a:ext cx="838200" cy="2619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1554A-09B1-45AA-A9CE-83FF1A54475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1"/>
          </p:nvPr>
        </p:nvSpPr>
        <p:spPr>
          <a:xfrm>
            <a:off x="381000" y="6505575"/>
            <a:ext cx="1905000" cy="2619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621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8438"/>
            <a:ext cx="6248400" cy="5635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228600" y="1066800"/>
            <a:ext cx="8458200" cy="5334000"/>
          </a:xfrm>
        </p:spPr>
        <p:txBody>
          <a:bodyPr>
            <a:normAutofit/>
          </a:bodyPr>
          <a:lstStyle/>
          <a:p>
            <a:pPr lvl="0"/>
            <a:endParaRPr lang="zh-CN" altLang="en-US" noProof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6200" y="6505575"/>
            <a:ext cx="838200" cy="2619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CCBBA-400F-4AB4-9709-38B3C11919C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1"/>
          </p:nvPr>
        </p:nvSpPr>
        <p:spPr>
          <a:xfrm>
            <a:off x="381000" y="6505575"/>
            <a:ext cx="1905000" cy="2619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1742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779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679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119"/>
          <p:cNvGraphicFramePr>
            <a:graphicFrameLocks noChangeAspect="1"/>
          </p:cNvGraphicFramePr>
          <p:nvPr/>
        </p:nvGraphicFramePr>
        <p:xfrm>
          <a:off x="0" y="0"/>
          <a:ext cx="91440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26" name="Image" r:id="rId4" imgW="2438198" imgH="1657835" progId="">
                  <p:embed/>
                </p:oleObj>
              </mc:Choice>
              <mc:Fallback>
                <p:oleObj name="Image" r:id="rId4" imgW="2438198" imgH="1657835" progId="">
                  <p:embed/>
                  <p:pic>
                    <p:nvPicPr>
                      <p:cNvPr id="0" name="Picture 1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6A62C-635B-44AA-ACCC-D7ED6AA932A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9" name="Picture 12" descr="中国海洋环境监测6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6" y="6021287"/>
            <a:ext cx="1051061" cy="8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 userDrawn="1"/>
        </p:nvSpPr>
        <p:spPr bwMode="auto">
          <a:xfrm>
            <a:off x="1115616" y="6455618"/>
            <a:ext cx="684076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6251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 algn="l" eaLnBrk="1" fontAlgn="auto" hangingPunct="1">
              <a:spcAft>
                <a:spcPts val="0"/>
              </a:spcAft>
              <a:buNone/>
              <a:defRPr/>
            </a:pPr>
            <a:r>
              <a:rPr kumimoji="1" lang="en-US" altLang="zh-CN" sz="1600" b="0" i="1" dirty="0" smtClean="0">
                <a:solidFill>
                  <a:srgbClr val="1C1C1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National Marine Environmental Monitoring Center, SOA</a:t>
            </a:r>
            <a:endParaRPr lang="en-US" altLang="zh-CN" sz="1600" b="0" dirty="0">
              <a:solidFill>
                <a:srgbClr val="1C1C1C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60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BC8D3-1052-4114-9A4F-3AD77415BAA3}" type="datetimeFigureOut">
              <a:rPr lang="en-US"/>
              <a:pPr>
                <a:defRPr/>
              </a:pPr>
              <a:t>6/1/2017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7F97E-CE5A-4913-9E93-63975461C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2" descr="中国海洋环境监测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6" y="6021287"/>
            <a:ext cx="1051061" cy="8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1115616" y="6455618"/>
            <a:ext cx="684076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6251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 algn="l" eaLnBrk="1" fontAlgn="auto" hangingPunct="1">
              <a:spcAft>
                <a:spcPts val="0"/>
              </a:spcAft>
              <a:buNone/>
              <a:defRPr/>
            </a:pPr>
            <a:r>
              <a:rPr kumimoji="1" lang="en-US" altLang="zh-CN" sz="1600" b="0" i="1" dirty="0" smtClean="0">
                <a:solidFill>
                  <a:srgbClr val="1C1C1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National Marine Environmental Monitoring Center, SOA</a:t>
            </a:r>
            <a:endParaRPr lang="en-US" altLang="zh-CN" sz="1600" b="0" dirty="0">
              <a:solidFill>
                <a:srgbClr val="1C1C1C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11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8138" y="2320925"/>
            <a:ext cx="3133725" cy="348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263" y="2320925"/>
            <a:ext cx="3133725" cy="348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E41C2-83AD-4832-8E0B-741D2064A519}" type="datetimeFigureOut">
              <a:rPr lang="en-US"/>
              <a:pPr>
                <a:defRPr/>
              </a:pPr>
              <a:t>6/1/2017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9CEC3-817F-47FF-96C6-3AC082CE5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1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6DE9F-F44E-414A-B5B3-494B237BB0C3}" type="datetimeFigureOut">
              <a:rPr lang="en-US"/>
              <a:pPr>
                <a:defRPr/>
              </a:pPr>
              <a:t>6/1/2017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998C0-4EF1-426A-AF94-A3E5D6481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71E20-4AAC-4846-AABF-732A38B795EF}" type="datetimeFigureOut">
              <a:rPr lang="en-US"/>
              <a:pPr>
                <a:defRPr/>
              </a:pPr>
              <a:t>6/1/2017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0C5B0-8ED5-4047-A7A5-93D2F886F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9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3AAB1-A241-4D8E-8394-4E761F0CFDAB}" type="datetimeFigureOut">
              <a:rPr lang="en-US"/>
              <a:pPr>
                <a:defRPr/>
              </a:pPr>
              <a:t>6/1/2017</a:t>
            </a:fld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77E64-7BD5-419D-957F-A6F664C88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12" descr="中国海洋环境监测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6" y="6021287"/>
            <a:ext cx="1051061" cy="8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 userDrawn="1"/>
        </p:nvSpPr>
        <p:spPr bwMode="auto">
          <a:xfrm>
            <a:off x="1115616" y="6455618"/>
            <a:ext cx="684076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6251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 algn="l" eaLnBrk="1" fontAlgn="auto" hangingPunct="1">
              <a:spcAft>
                <a:spcPts val="0"/>
              </a:spcAft>
              <a:buNone/>
              <a:defRPr/>
            </a:pPr>
            <a:r>
              <a:rPr kumimoji="1" lang="en-US" altLang="zh-CN" sz="1600" b="0" i="1" dirty="0" smtClean="0">
                <a:solidFill>
                  <a:srgbClr val="1C1C1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National Marine Environmental Monitoring Center, SOA</a:t>
            </a:r>
            <a:endParaRPr lang="en-US" altLang="zh-CN" sz="1600" b="0" dirty="0">
              <a:solidFill>
                <a:srgbClr val="1C1C1C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1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2E761-DF75-4E3E-AEAE-B03F054A7040}" type="datetimeFigureOut">
              <a:rPr lang="en-US"/>
              <a:pPr>
                <a:defRPr/>
              </a:pPr>
              <a:t>6/1/2017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277F5-6F80-47BE-832F-BA51A261D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33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EC7AE-3471-4689-8713-186EDB0C72F2}" type="datetimeFigureOut">
              <a:rPr lang="en-US"/>
              <a:pPr>
                <a:defRPr/>
              </a:pPr>
              <a:t>6/1/2017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9688E-8186-440A-8B21-A5DE170F2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88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图片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39" name="Object 119"/>
          <p:cNvGraphicFramePr>
            <a:graphicFrameLocks noChangeAspect="1"/>
          </p:cNvGraphicFramePr>
          <p:nvPr/>
        </p:nvGraphicFramePr>
        <p:xfrm>
          <a:off x="0" y="0"/>
          <a:ext cx="91440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" name="Image" r:id="rId19" imgW="2438198" imgH="1657835" progId="">
                  <p:embed/>
                </p:oleObj>
              </mc:Choice>
              <mc:Fallback>
                <p:oleObj name="Image" r:id="rId19" imgW="2438198" imgH="1657835" progId="">
                  <p:embed/>
                  <p:pic>
                    <p:nvPicPr>
                      <p:cNvPr id="0" name="Picture 2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953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8138" y="2320925"/>
            <a:ext cx="64198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7243FF5F-F23D-423D-BF12-42800749DA1D}" type="datetimeFigureOut">
              <a:rPr lang="en-US"/>
              <a:pPr>
                <a:defRPr/>
              </a:pPr>
              <a:t>6/1/2017</a:t>
            </a:fld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2D106D79-23A9-47C3-86B2-47DD86692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43" r:id="rId2"/>
    <p:sldLayoutId id="2147484815" r:id="rId3"/>
    <p:sldLayoutId id="2147484816" r:id="rId4"/>
    <p:sldLayoutId id="2147484817" r:id="rId5"/>
    <p:sldLayoutId id="2147484818" r:id="rId6"/>
    <p:sldLayoutId id="2147484819" r:id="rId7"/>
    <p:sldLayoutId id="2147484820" r:id="rId8"/>
    <p:sldLayoutId id="2147484821" r:id="rId9"/>
    <p:sldLayoutId id="2147484822" r:id="rId10"/>
    <p:sldLayoutId id="2147484823" r:id="rId11"/>
    <p:sldLayoutId id="2147484871" r:id="rId12"/>
    <p:sldLayoutId id="2147484872" r:id="rId13"/>
    <p:sldLayoutId id="2147484873" r:id="rId14"/>
    <p:sldLayoutId id="214748487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华文新魏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华文新魏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华文新魏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华文新魏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华文新魏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华文新魏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华文新魏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华文新魏" pitchFamily="2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20000"/>
        </a:spcAft>
        <a:buClr>
          <a:srgbClr val="0066FF"/>
        </a:buClr>
        <a:buSzPct val="90000"/>
        <a:buFont typeface="Wingdings" pitchFamily="2" charset="2"/>
        <a:buChar char="q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4"/>
          <p:cNvSpPr>
            <a:spLocks noChangeArrowheads="1"/>
          </p:cNvSpPr>
          <p:nvPr/>
        </p:nvSpPr>
        <p:spPr bwMode="auto">
          <a:xfrm>
            <a:off x="2295726" y="6300028"/>
            <a:ext cx="47650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Brussels, Belgium   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June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02,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2017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华文中宋"/>
              <a:cs typeface="华文中宋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484165" y="2523390"/>
            <a:ext cx="7992888" cy="584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Juying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Wang, </a:t>
            </a:r>
            <a:r>
              <a:rPr lang="en-US" altLang="zh-CN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Weiwei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Zhang, </a:t>
            </a:r>
            <a:r>
              <a:rPr lang="en-US" altLang="zh-CN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Jingli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Mu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29721" y="1235283"/>
            <a:ext cx="8612549" cy="12569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6A6363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6A6363"/>
                </a:solidFill>
                <a:latin typeface="Gill Sans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6A6363"/>
                </a:solidFill>
                <a:latin typeface="Gill Sans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6A6363"/>
                </a:solidFill>
                <a:latin typeface="Gill Sans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6A6363"/>
                </a:solidFill>
                <a:latin typeface="Gill Sans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6A6363"/>
                </a:solidFill>
                <a:latin typeface="Gill Sans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6A6363"/>
                </a:solidFill>
                <a:latin typeface="Gill Sans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6A6363"/>
                </a:solidFill>
                <a:latin typeface="Gill Sans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6A6363"/>
                </a:solidFill>
                <a:latin typeface="Gill Sans MT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Marine Debris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(micro- &amp; macro-) Monitoring and Research in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China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920598" y="3112871"/>
            <a:ext cx="7292325" cy="2802932"/>
            <a:chOff x="1475656" y="3946239"/>
            <a:chExt cx="7292325" cy="2802932"/>
          </a:xfrm>
        </p:grpSpPr>
        <p:sp>
          <p:nvSpPr>
            <p:cNvPr id="37" name="AutoShape 24"/>
            <p:cNvSpPr>
              <a:spLocks noChangeArrowheads="1"/>
            </p:cNvSpPr>
            <p:nvPr/>
          </p:nvSpPr>
          <p:spPr bwMode="auto">
            <a:xfrm>
              <a:off x="6223034" y="4722260"/>
              <a:ext cx="1392819" cy="1272606"/>
            </a:xfrm>
            <a:prstGeom prst="hexagon">
              <a:avLst>
                <a:gd name="adj" fmla="val 24995"/>
                <a:gd name="vf" fmla="val 115470"/>
              </a:avLst>
            </a:prstGeom>
            <a:solidFill>
              <a:srgbClr val="D2F278"/>
            </a:solidFill>
            <a:ln w="25400" cap="flat" cmpd="sng">
              <a:solidFill>
                <a:srgbClr val="D2F278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4" descr="IMG_20130726_093737"/>
            <p:cNvSpPr>
              <a:spLocks noChangeArrowheads="1"/>
            </p:cNvSpPr>
            <p:nvPr/>
          </p:nvSpPr>
          <p:spPr bwMode="auto">
            <a:xfrm>
              <a:off x="2674249" y="5476565"/>
              <a:ext cx="1392819" cy="1272606"/>
            </a:xfrm>
            <a:prstGeom prst="hexagon">
              <a:avLst>
                <a:gd name="adj" fmla="val 24995"/>
                <a:gd name="vf" fmla="val 115470"/>
              </a:avLst>
            </a:prstGeom>
            <a:blipFill dpi="0" rotWithShape="0">
              <a:blip r:embed="rId4"/>
              <a:srcRect/>
              <a:stretch>
                <a:fillRect/>
              </a:stretch>
            </a:blipFill>
            <a:ln w="25400" cap="flat" cmpd="sng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6"/>
            <p:cNvSpPr>
              <a:spLocks noChangeArrowheads="1"/>
            </p:cNvSpPr>
            <p:nvPr/>
          </p:nvSpPr>
          <p:spPr bwMode="auto">
            <a:xfrm>
              <a:off x="2707481" y="6045673"/>
              <a:ext cx="162471" cy="149139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7F7F7"/>
            </a:solidFill>
            <a:ln w="25400" cap="flat" cmpd="sng">
              <a:solidFill>
                <a:srgbClr val="ABF10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7" descr="IMG_20130726_093516"/>
            <p:cNvSpPr>
              <a:spLocks noChangeArrowheads="1"/>
            </p:cNvSpPr>
            <p:nvPr/>
          </p:nvSpPr>
          <p:spPr bwMode="auto">
            <a:xfrm>
              <a:off x="1475656" y="4773065"/>
              <a:ext cx="1392819" cy="1272606"/>
            </a:xfrm>
            <a:prstGeom prst="hexagon">
              <a:avLst>
                <a:gd name="adj" fmla="val 24995"/>
                <a:gd name="vf" fmla="val 115470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25400" cap="flat" cmpd="sng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8"/>
            <p:cNvSpPr>
              <a:spLocks noChangeArrowheads="1"/>
            </p:cNvSpPr>
            <p:nvPr/>
          </p:nvSpPr>
          <p:spPr bwMode="auto">
            <a:xfrm>
              <a:off x="2429804" y="5876866"/>
              <a:ext cx="162471" cy="149139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7F7F7"/>
            </a:solidFill>
            <a:ln w="25400" cap="flat" cmpd="sng">
              <a:solidFill>
                <a:srgbClr val="9BBB59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9"/>
            <p:cNvSpPr>
              <a:spLocks noChangeArrowheads="1"/>
            </p:cNvSpPr>
            <p:nvPr/>
          </p:nvSpPr>
          <p:spPr bwMode="auto">
            <a:xfrm>
              <a:off x="3872843" y="4769378"/>
              <a:ext cx="1392819" cy="1272606"/>
            </a:xfrm>
            <a:prstGeom prst="hexagon">
              <a:avLst>
                <a:gd name="adj" fmla="val 24995"/>
                <a:gd name="vf" fmla="val 115470"/>
              </a:avLst>
            </a:prstGeom>
            <a:solidFill>
              <a:srgbClr val="FFC671"/>
            </a:solidFill>
            <a:ln w="25400" cap="flat" cmpd="sng">
              <a:solidFill>
                <a:srgbClr val="FFC67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10"/>
            <p:cNvSpPr>
              <a:spLocks noChangeArrowheads="1"/>
            </p:cNvSpPr>
            <p:nvPr/>
          </p:nvSpPr>
          <p:spPr bwMode="auto">
            <a:xfrm>
              <a:off x="4088577" y="4966492"/>
              <a:ext cx="961352" cy="878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35560" rIns="0" bIns="3556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800" b="0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44" name="AutoShape 11"/>
            <p:cNvSpPr>
              <a:spLocks noChangeArrowheads="1"/>
            </p:cNvSpPr>
            <p:nvPr/>
          </p:nvSpPr>
          <p:spPr bwMode="auto">
            <a:xfrm>
              <a:off x="4831422" y="5869901"/>
              <a:ext cx="162471" cy="149139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7F7F7"/>
            </a:solidFill>
            <a:ln w="25400" cap="flat" cmpd="sng">
              <a:solidFill>
                <a:srgbClr val="CFF17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AutoShape 12" descr="DSCN0809"/>
            <p:cNvSpPr>
              <a:spLocks noChangeArrowheads="1"/>
            </p:cNvSpPr>
            <p:nvPr/>
          </p:nvSpPr>
          <p:spPr bwMode="auto">
            <a:xfrm>
              <a:off x="5070698" y="5474106"/>
              <a:ext cx="1392819" cy="1272606"/>
            </a:xfrm>
            <a:prstGeom prst="hexagon">
              <a:avLst>
                <a:gd name="adj" fmla="val 24995"/>
                <a:gd name="vf" fmla="val 115470"/>
              </a:avLst>
            </a:prstGeom>
            <a:blipFill dpi="0" rotWithShape="1">
              <a:blip r:embed="rId6"/>
              <a:srcRect/>
              <a:stretch>
                <a:fillRect/>
              </a:stretch>
            </a:blipFill>
            <a:ln w="25400" cap="flat" cmpd="sng">
              <a:solidFill>
                <a:srgbClr val="CFF17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AutoShape 13"/>
            <p:cNvSpPr>
              <a:spLocks noChangeArrowheads="1"/>
            </p:cNvSpPr>
            <p:nvPr/>
          </p:nvSpPr>
          <p:spPr bwMode="auto">
            <a:xfrm>
              <a:off x="5104669" y="6040347"/>
              <a:ext cx="162471" cy="149139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7F7F7"/>
            </a:solidFill>
            <a:ln w="25400" cap="flat" cmpd="sng">
              <a:solidFill>
                <a:srgbClr val="FFCB7D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15"/>
            <p:cNvSpPr>
              <a:spLocks noChangeArrowheads="1"/>
            </p:cNvSpPr>
            <p:nvPr/>
          </p:nvSpPr>
          <p:spPr bwMode="auto">
            <a:xfrm>
              <a:off x="2889983" y="4267091"/>
              <a:ext cx="961352" cy="878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35560" rIns="0" bIns="3556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800" b="0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48" name="AutoShape 16"/>
            <p:cNvSpPr>
              <a:spLocks noChangeArrowheads="1"/>
            </p:cNvSpPr>
            <p:nvPr/>
          </p:nvSpPr>
          <p:spPr bwMode="auto">
            <a:xfrm>
              <a:off x="3208187" y="5142601"/>
              <a:ext cx="162471" cy="149139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7F7F7"/>
            </a:solidFill>
            <a:ln w="25400" cap="flat" cmpd="sng">
              <a:solidFill>
                <a:srgbClr val="D2F278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AutoShape 18"/>
            <p:cNvSpPr>
              <a:spLocks noChangeArrowheads="1"/>
            </p:cNvSpPr>
            <p:nvPr/>
          </p:nvSpPr>
          <p:spPr bwMode="auto">
            <a:xfrm>
              <a:off x="3818892" y="4993075"/>
              <a:ext cx="162471" cy="149139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7F7F7"/>
            </a:solidFill>
            <a:ln w="25400" cap="flat" cmpd="sng">
              <a:solidFill>
                <a:srgbClr val="CFF17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AutoShape 19"/>
            <p:cNvSpPr>
              <a:spLocks noChangeArrowheads="1"/>
            </p:cNvSpPr>
            <p:nvPr/>
          </p:nvSpPr>
          <p:spPr bwMode="auto">
            <a:xfrm>
              <a:off x="5070698" y="4067109"/>
              <a:ext cx="1392819" cy="1272606"/>
            </a:xfrm>
            <a:prstGeom prst="hexagon">
              <a:avLst>
                <a:gd name="adj" fmla="val 24995"/>
                <a:gd name="vf" fmla="val 115470"/>
              </a:avLst>
            </a:prstGeom>
            <a:solidFill>
              <a:srgbClr val="E5F7B0"/>
            </a:solidFill>
            <a:ln w="25400" cap="flat" cmpd="sng">
              <a:solidFill>
                <a:srgbClr val="E5F7B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Rectangle 20"/>
            <p:cNvSpPr>
              <a:spLocks noChangeArrowheads="1"/>
            </p:cNvSpPr>
            <p:nvPr/>
          </p:nvSpPr>
          <p:spPr bwMode="auto">
            <a:xfrm>
              <a:off x="5286432" y="4264223"/>
              <a:ext cx="961352" cy="878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54610" rIns="0" bIns="5461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300" b="0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2" name="AutoShape 21"/>
            <p:cNvSpPr>
              <a:spLocks noChangeArrowheads="1"/>
            </p:cNvSpPr>
            <p:nvPr/>
          </p:nvSpPr>
          <p:spPr bwMode="auto">
            <a:xfrm>
              <a:off x="6275938" y="4630891"/>
              <a:ext cx="162471" cy="149139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7F7F7"/>
            </a:solidFill>
            <a:ln w="25400" cap="flat" cmpd="sng">
              <a:solidFill>
                <a:srgbClr val="C1ED45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AutoShape 23"/>
            <p:cNvSpPr>
              <a:spLocks noChangeArrowheads="1"/>
            </p:cNvSpPr>
            <p:nvPr/>
          </p:nvSpPr>
          <p:spPr bwMode="auto">
            <a:xfrm>
              <a:off x="6541062" y="4805434"/>
              <a:ext cx="162471" cy="149139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7F7F7"/>
            </a:solidFill>
            <a:ln w="25400" cap="flat" cmpd="sng">
              <a:solidFill>
                <a:srgbClr val="FFB13B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AutoShape 26"/>
            <p:cNvSpPr>
              <a:spLocks noChangeArrowheads="1"/>
            </p:cNvSpPr>
            <p:nvPr/>
          </p:nvSpPr>
          <p:spPr bwMode="auto">
            <a:xfrm>
              <a:off x="7474531" y="3946239"/>
              <a:ext cx="162471" cy="149139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7F7F7"/>
            </a:solidFill>
            <a:ln w="25400" cap="flat" cmpd="sng">
              <a:solidFill>
                <a:srgbClr val="CFF17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AutoShape 27" descr="DSCN0868"/>
            <p:cNvSpPr>
              <a:spLocks noChangeArrowheads="1"/>
            </p:cNvSpPr>
            <p:nvPr/>
          </p:nvSpPr>
          <p:spPr bwMode="auto">
            <a:xfrm>
              <a:off x="7375162" y="4085957"/>
              <a:ext cx="1392819" cy="1272606"/>
            </a:xfrm>
            <a:prstGeom prst="hexagon">
              <a:avLst>
                <a:gd name="adj" fmla="val 24995"/>
                <a:gd name="vf" fmla="val 115470"/>
              </a:avLst>
            </a:prstGeom>
            <a:blipFill>
              <a:blip r:embed="rId7"/>
              <a:stretch>
                <a:fillRect/>
              </a:stretch>
            </a:blipFill>
            <a:ln w="25400" cap="flat" cmpd="sng">
              <a:solidFill>
                <a:srgbClr val="C1ED45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AutoShape 28"/>
            <p:cNvSpPr>
              <a:spLocks noChangeArrowheads="1"/>
            </p:cNvSpPr>
            <p:nvPr/>
          </p:nvSpPr>
          <p:spPr bwMode="auto">
            <a:xfrm>
              <a:off x="7745563" y="4114227"/>
              <a:ext cx="162471" cy="149139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7F7F7"/>
            </a:solidFill>
            <a:ln w="25400" cap="flat" cmpd="sng">
              <a:solidFill>
                <a:srgbClr val="FFDBA7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30"/>
            <p:cNvSpPr>
              <a:spLocks noChangeArrowheads="1"/>
            </p:cNvSpPr>
            <p:nvPr/>
          </p:nvSpPr>
          <p:spPr bwMode="auto">
            <a:xfrm>
              <a:off x="7683619" y="5687609"/>
              <a:ext cx="961352" cy="878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54610" rIns="0" bIns="54610" anchor="ctr"/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300" b="0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8" name="AutoShape 31"/>
            <p:cNvSpPr>
              <a:spLocks noChangeArrowheads="1"/>
            </p:cNvSpPr>
            <p:nvPr/>
          </p:nvSpPr>
          <p:spPr bwMode="auto">
            <a:xfrm>
              <a:off x="7765658" y="5398424"/>
              <a:ext cx="162471" cy="149139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7F7F7"/>
            </a:solidFill>
            <a:ln w="25400" cap="flat" cmpd="sng">
              <a:solidFill>
                <a:srgbClr val="FFC67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AutoShape 33"/>
            <p:cNvSpPr>
              <a:spLocks noChangeArrowheads="1"/>
            </p:cNvSpPr>
            <p:nvPr/>
          </p:nvSpPr>
          <p:spPr bwMode="auto">
            <a:xfrm>
              <a:off x="4569252" y="6062594"/>
              <a:ext cx="162471" cy="149139"/>
            </a:xfrm>
            <a:prstGeom prst="hexagon">
              <a:avLst>
                <a:gd name="adj" fmla="val 24997"/>
                <a:gd name="vf" fmla="val 115470"/>
              </a:avLst>
            </a:prstGeom>
            <a:solidFill>
              <a:srgbClr val="F7F7F7"/>
            </a:solidFill>
            <a:ln w="25400" cap="flat" cmpd="sng">
              <a:solidFill>
                <a:srgbClr val="9BBB59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6"/>
          <p:cNvSpPr>
            <a:spLocks noChangeArrowheads="1"/>
          </p:cNvSpPr>
          <p:nvPr/>
        </p:nvSpPr>
        <p:spPr bwMode="auto">
          <a:xfrm>
            <a:off x="2751758" y="2899707"/>
            <a:ext cx="34764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sz="2000" b="0" i="1" dirty="0" smtClean="0"/>
              <a:t>Once/year , in wet season</a:t>
            </a:r>
            <a:endParaRPr lang="en-US" altLang="zh-CN" sz="1600" b="0" dirty="0"/>
          </a:p>
        </p:txBody>
      </p:sp>
      <p:sp>
        <p:nvSpPr>
          <p:cNvPr id="8" name="矩形 7"/>
          <p:cNvSpPr/>
          <p:nvPr/>
        </p:nvSpPr>
        <p:spPr>
          <a:xfrm>
            <a:off x="544512" y="355316"/>
            <a:ext cx="8275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ea typeface="宋体" pitchFamily="2" charset="-122"/>
              </a:rPr>
              <a:t>Macro-Debris </a:t>
            </a:r>
            <a:r>
              <a:rPr lang="en-US" altLang="zh-CN" sz="3200" dirty="0" smtClean="0"/>
              <a:t>Monitoring Program</a:t>
            </a:r>
            <a:endParaRPr lang="zh-CN" altLang="en-US" sz="3200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68987" y="1304889"/>
            <a:ext cx="2808287" cy="430213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altLang="ko-KR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29138" y="1381086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GB" altLang="ko-KR" sz="2000" dirty="0">
                <a:solidFill>
                  <a:schemeClr val="bg1"/>
                </a:solidFill>
                <a:ea typeface="Arial Unicode MS" pitchFamily="50" charset="-127"/>
                <a:cs typeface="Arial Unicode MS" pitchFamily="50" charset="-127"/>
              </a:rPr>
              <a:t>▶ </a:t>
            </a:r>
            <a:r>
              <a:rPr lang="en-GB" altLang="ko-KR" sz="2000" dirty="0">
                <a:solidFill>
                  <a:schemeClr val="bg1"/>
                </a:solidFill>
                <a:ea typeface="굴림" pitchFamily="50" charset="-127"/>
                <a:cs typeface="Times New Roman" pitchFamily="18" charset="0"/>
              </a:rPr>
              <a:t>Main focus areas</a:t>
            </a:r>
            <a:endParaRPr lang="en-GB" altLang="ko-KR" dirty="0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91880" y="1327208"/>
            <a:ext cx="4176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4850" lvl="1" indent="-342900">
              <a:buFont typeface="Arial" pitchFamily="34" charset="0"/>
              <a:buChar char="•"/>
            </a:pPr>
            <a:r>
              <a:rPr lang="en-US" altLang="zh-CN" sz="2000" b="0" i="1" dirty="0" smtClean="0"/>
              <a:t>Coastal </a:t>
            </a:r>
            <a:r>
              <a:rPr lang="en-US" altLang="zh-CN" sz="2000" b="0" i="1" dirty="0"/>
              <a:t>recreational waters</a:t>
            </a:r>
          </a:p>
          <a:p>
            <a:pPr marL="704850" lvl="1" indent="-342900">
              <a:buFont typeface="Arial" pitchFamily="34" charset="0"/>
              <a:buChar char="•"/>
            </a:pPr>
            <a:r>
              <a:rPr lang="en-US" altLang="zh-CN" sz="2000" b="0" i="1" dirty="0" smtClean="0"/>
              <a:t>Harbors </a:t>
            </a:r>
            <a:r>
              <a:rPr lang="en-US" altLang="zh-CN" sz="2000" b="0" i="1" dirty="0"/>
              <a:t>and ports</a:t>
            </a:r>
            <a:endParaRPr lang="zh-CN" altLang="en-US" sz="2000" b="0" i="1" dirty="0"/>
          </a:p>
          <a:p>
            <a:pPr marL="704850" lvl="1" indent="-342900">
              <a:buFont typeface="Arial" pitchFamily="34" charset="0"/>
              <a:buChar char="•"/>
            </a:pPr>
            <a:r>
              <a:rPr lang="en-US" altLang="zh-CN" sz="2000" b="0" i="1" dirty="0" err="1" smtClean="0"/>
              <a:t>Mariculture</a:t>
            </a:r>
            <a:r>
              <a:rPr lang="en-US" altLang="zh-CN" sz="2000" b="0" i="1" dirty="0" smtClean="0"/>
              <a:t> </a:t>
            </a:r>
            <a:r>
              <a:rPr lang="en-US" altLang="zh-CN" sz="2000" b="0" i="1" dirty="0"/>
              <a:t>zones</a:t>
            </a:r>
          </a:p>
          <a:p>
            <a:pPr marL="704850" lvl="1" indent="-342900">
              <a:buFont typeface="Arial" pitchFamily="34" charset="0"/>
              <a:buChar char="•"/>
            </a:pPr>
            <a:r>
              <a:rPr lang="en-US" altLang="zh-CN" sz="2000" b="0" i="1" dirty="0" smtClean="0"/>
              <a:t>Marine </a:t>
            </a:r>
            <a:r>
              <a:rPr lang="en-US" altLang="zh-CN" sz="2000" b="0" i="1" dirty="0"/>
              <a:t>protection areas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228885" y="2869604"/>
            <a:ext cx="2231547" cy="430213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altLang="ko-KR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6488360" y="2869604"/>
            <a:ext cx="19720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GB" altLang="ko-KR" sz="2000" dirty="0">
                <a:solidFill>
                  <a:schemeClr val="bg1"/>
                </a:solidFill>
                <a:ea typeface="Arial Unicode MS" pitchFamily="50" charset="-127"/>
                <a:cs typeface="Arial Unicode MS" pitchFamily="50" charset="-127"/>
              </a:rPr>
              <a:t>▶ </a:t>
            </a:r>
            <a:r>
              <a:rPr lang="en-GB" altLang="ko-KR" sz="2000" dirty="0" smtClean="0">
                <a:solidFill>
                  <a:schemeClr val="bg1"/>
                </a:solidFill>
                <a:ea typeface="굴림" pitchFamily="50" charset="-127"/>
                <a:cs typeface="Times New Roman" pitchFamily="18" charset="0"/>
              </a:rPr>
              <a:t>Frequency</a:t>
            </a:r>
            <a:endParaRPr lang="en-GB" altLang="ko-KR" dirty="0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419872" y="3517676"/>
            <a:ext cx="2808287" cy="430213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altLang="ko-KR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3536007" y="3566970"/>
            <a:ext cx="3124200" cy="3048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3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GB" altLang="ko-KR" sz="2000" dirty="0">
                <a:solidFill>
                  <a:schemeClr val="bg1"/>
                </a:solidFill>
                <a:ea typeface="Arial Unicode MS" pitchFamily="50" charset="-127"/>
                <a:cs typeface="Arial Unicode MS" pitchFamily="50" charset="-127"/>
              </a:rPr>
              <a:t>▶ </a:t>
            </a:r>
            <a:r>
              <a:rPr lang="en-GB" altLang="ko-KR" sz="2000" dirty="0">
                <a:solidFill>
                  <a:schemeClr val="bg1"/>
                </a:solidFill>
                <a:ea typeface="굴림" pitchFamily="50" charset="-127"/>
                <a:cs typeface="Times New Roman" pitchFamily="18" charset="0"/>
              </a:rPr>
              <a:t>Monitoring items</a:t>
            </a:r>
          </a:p>
        </p:txBody>
      </p:sp>
      <p:pic>
        <p:nvPicPr>
          <p:cNvPr id="18" name="Picture 3" descr="F:\5.海洋垃圾\大连海岸带垃圾调查\海岸线调查照片\照片 1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4523953"/>
            <a:ext cx="2438059" cy="1857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24353" r="53350" b="9914"/>
          <a:stretch/>
        </p:blipFill>
        <p:spPr bwMode="auto">
          <a:xfrm>
            <a:off x="179193" y="1787649"/>
            <a:ext cx="2664615" cy="265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510533"/>
              </p:ext>
            </p:extLst>
          </p:nvPr>
        </p:nvGraphicFramePr>
        <p:xfrm>
          <a:off x="3347864" y="4047673"/>
          <a:ext cx="5760640" cy="2194560"/>
        </p:xfrm>
        <a:graphic>
          <a:graphicData uri="http://schemas.openxmlformats.org/drawingml/2006/table">
            <a:tbl>
              <a:tblPr firstRow="1" bandRow="1"/>
              <a:tblGrid>
                <a:gridCol w="2055304"/>
                <a:gridCol w="3705336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00" dirty="0" smtClean="0"/>
                        <a:t> </a:t>
                      </a:r>
                      <a:endParaRPr lang="zh-CN" sz="2000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00" dirty="0" smtClean="0"/>
                        <a:t>Observing Methods </a:t>
                      </a:r>
                      <a:endParaRPr lang="zh-CN" sz="2000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00" dirty="0"/>
                        <a:t>Beach </a:t>
                      </a:r>
                      <a:r>
                        <a:rPr lang="en-US" sz="2000" kern="100" dirty="0" smtClean="0"/>
                        <a:t>Debris </a:t>
                      </a:r>
                      <a:endParaRPr lang="zh-CN" sz="2000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00" dirty="0"/>
                        <a:t>Sighting </a:t>
                      </a:r>
                      <a:r>
                        <a:rPr lang="en-US" sz="2000" kern="100" dirty="0" smtClean="0"/>
                        <a:t>survey</a:t>
                      </a:r>
                      <a:endParaRPr lang="zh-CN" sz="2000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00" dirty="0"/>
                        <a:t>Floating </a:t>
                      </a:r>
                      <a:r>
                        <a:rPr lang="en-US" altLang="zh-CN" sz="2000" kern="100" dirty="0" smtClean="0"/>
                        <a:t>D</a:t>
                      </a:r>
                      <a:r>
                        <a:rPr lang="en-US" sz="2000" kern="100" dirty="0" smtClean="0"/>
                        <a:t>ebris </a:t>
                      </a:r>
                      <a:endParaRPr lang="zh-CN" sz="2000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00" dirty="0" smtClean="0"/>
                        <a:t>Sighting/Trawling </a:t>
                      </a:r>
                      <a:r>
                        <a:rPr lang="en-US" sz="2000" kern="100" dirty="0"/>
                        <a:t>survey </a:t>
                      </a:r>
                      <a:endParaRPr lang="zh-CN" sz="2000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00" dirty="0" smtClean="0"/>
                        <a:t>Benthic </a:t>
                      </a:r>
                      <a:r>
                        <a:rPr lang="en-US" altLang="zh-CN" sz="2000" kern="100" dirty="0" smtClean="0"/>
                        <a:t>D</a:t>
                      </a:r>
                      <a:r>
                        <a:rPr lang="en-US" sz="2000" kern="100" dirty="0" smtClean="0"/>
                        <a:t>ebris </a:t>
                      </a:r>
                      <a:endParaRPr lang="zh-CN" sz="2000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00" dirty="0"/>
                        <a:t>Diving survey/Trawling survey </a:t>
                      </a:r>
                      <a:endParaRPr lang="zh-CN" sz="2000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7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hyhxs-zhangww\Desktop\未标题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11" y="1998683"/>
            <a:ext cx="2928105" cy="373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4575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596334" y="620688"/>
            <a:ext cx="122685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1C1C1C"/>
                </a:solidFill>
              </a:rPr>
              <a:t>Distribution of marine debris</a:t>
            </a:r>
            <a:endParaRPr lang="zh-CN" altLang="en-US" sz="1400" dirty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44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altLang="zh-CN" sz="4000" dirty="0" smtClean="0"/>
              <a:t>Macro-Debris In 2016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07904" y="4221088"/>
            <a:ext cx="4752528" cy="1789659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altLang="zh-CN" sz="1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Floating: 2 284 items/km</a:t>
            </a:r>
            <a:r>
              <a:rPr lang="en-US" altLang="zh-CN" sz="1800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sz="1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</a:t>
            </a:r>
            <a:r>
              <a:rPr lang="en-US" altLang="zh-CN" sz="1800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62 kg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/km</a:t>
            </a:r>
            <a:r>
              <a:rPr lang="en-US" altLang="zh-CN" sz="1800" baseline="30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sz="1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altLang="zh-CN" sz="1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Beach: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69 </a:t>
            </a:r>
            <a:r>
              <a:rPr lang="en-US" altLang="zh-CN" sz="1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203 items/km</a:t>
            </a:r>
            <a:r>
              <a:rPr lang="en-US" altLang="zh-CN" sz="1800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sz="1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, 1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105 kg /</a:t>
            </a:r>
            <a:r>
              <a:rPr lang="en-US" altLang="zh-CN" sz="1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km</a:t>
            </a:r>
            <a:r>
              <a:rPr lang="en-US" altLang="zh-CN" sz="1800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  <a:endParaRPr lang="en-US" altLang="zh-CN" sz="18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</a:t>
            </a:r>
            <a:r>
              <a:rPr lang="en-US" altLang="zh-CN" sz="1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eafloor: 1 325 items/km</a:t>
            </a:r>
            <a:r>
              <a:rPr lang="en-US" altLang="zh-CN" sz="1800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34 </a:t>
            </a:r>
            <a:r>
              <a:rPr lang="en-US" altLang="zh-CN" sz="18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kg/km</a:t>
            </a:r>
            <a:r>
              <a:rPr lang="en-US" altLang="zh-CN" sz="1800" baseline="30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  <a:endParaRPr lang="zh-CN" altLang="en-US" sz="18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1" name="图片 10" descr="C:\Users\hyhxs-wwwang\Desktop\2016年全国海洋垃圾分布状况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3440" r="4400" b="5983"/>
          <a:stretch/>
        </p:blipFill>
        <p:spPr bwMode="auto">
          <a:xfrm>
            <a:off x="-36512" y="1196752"/>
            <a:ext cx="3529955" cy="54732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图片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25" y="1341458"/>
            <a:ext cx="5981819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57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253"/>
            <a:ext cx="8964488" cy="60212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1331640" y="54295"/>
            <a:ext cx="2622834" cy="40011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Mega Floating Debris</a:t>
            </a:r>
            <a:endParaRPr lang="zh-CN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5796136" y="44624"/>
            <a:ext cx="2693366" cy="40011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Macro Floating Debris</a:t>
            </a:r>
            <a:endParaRPr lang="zh-CN" altLang="en-US" sz="20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90519" y="2956882"/>
            <a:ext cx="2109873" cy="40011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Sea Floor Debris</a:t>
            </a:r>
            <a:endParaRPr lang="zh-CN" altLang="en-US" sz="20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94720" y="2924944"/>
            <a:ext cx="1725152" cy="40011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Beach Debris</a:t>
            </a:r>
            <a:endParaRPr lang="zh-CN" altLang="en-US" sz="20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641" y="6009563"/>
            <a:ext cx="58111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Debris Abundance from 2007 to 2016 in China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2044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66" y="681522"/>
            <a:ext cx="8424936" cy="511256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2386966" y="681521"/>
            <a:ext cx="4417282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Floating Debris (</a:t>
            </a:r>
            <a:r>
              <a:rPr lang="en-US" altLang="zh-CN" sz="2400" dirty="0" smtClean="0"/>
              <a:t>items/km</a:t>
            </a:r>
            <a:r>
              <a:rPr lang="en-US" altLang="zh-CN" sz="2400" baseline="30000" dirty="0" smtClean="0"/>
              <a:t>2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 bwMode="auto">
          <a:xfrm rot="19022166">
            <a:off x="22664" y="4722312"/>
            <a:ext cx="2303172" cy="4097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Coastal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N. Atlantic Ocean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 bwMode="auto">
          <a:xfrm rot="19022166">
            <a:off x="197859" y="4866686"/>
            <a:ext cx="2757779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 smtClean="0">
                <a:latin typeface="Arial" pitchFamily="34" charset="0"/>
              </a:rPr>
              <a:t>N. Pacific/Bering/Japanese Sea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 rot="19022166">
            <a:off x="1443486" y="4636095"/>
            <a:ext cx="2058096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400" dirty="0" smtClean="0">
                <a:latin typeface="Arial" pitchFamily="34" charset="0"/>
              </a:rPr>
              <a:t>N. </a:t>
            </a:r>
            <a:r>
              <a:rPr lang="en-US" altLang="zh-CN" sz="1400" dirty="0">
                <a:latin typeface="Arial" pitchFamily="34" charset="0"/>
              </a:rPr>
              <a:t>Pacific  </a:t>
            </a:r>
            <a:r>
              <a:rPr lang="en-US" altLang="zh-CN" sz="1400" dirty="0" smtClean="0">
                <a:latin typeface="Arial" pitchFamily="34" charset="0"/>
              </a:rPr>
              <a:t>central gyre 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 rot="19022166">
            <a:off x="1547592" y="4837099"/>
            <a:ext cx="2600874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400" dirty="0" smtClean="0">
                <a:latin typeface="Arial" pitchFamily="34" charset="0"/>
              </a:rPr>
              <a:t>N. Pacific / </a:t>
            </a:r>
            <a:r>
              <a:rPr lang="en-US" altLang="zh-CN" sz="1400" dirty="0" err="1" smtClean="0">
                <a:latin typeface="Arial" pitchFamily="34" charset="0"/>
              </a:rPr>
              <a:t>Kuroshio</a:t>
            </a:r>
            <a:r>
              <a:rPr lang="en-US" altLang="zh-CN" sz="1400" dirty="0">
                <a:latin typeface="Arial" pitchFamily="34" charset="0"/>
              </a:rPr>
              <a:t> Current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 rot="19022166">
            <a:off x="3059707" y="4484438"/>
            <a:ext cx="1565973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Caribbean Sea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 bwMode="auto">
          <a:xfrm rot="19022166">
            <a:off x="3635771" y="4484438"/>
            <a:ext cx="1565973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Gulf of Maine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 rot="19022166">
            <a:off x="3523802" y="4768952"/>
            <a:ext cx="2400891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 smtClean="0">
                <a:latin typeface="Arial" pitchFamily="34" charset="0"/>
              </a:rPr>
              <a:t>N. Atlantic subtropical gyre 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 rot="19022166">
            <a:off x="5198579" y="4401887"/>
            <a:ext cx="1188372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dirty="0" smtClean="0">
                <a:latin typeface="Arial" pitchFamily="34" charset="0"/>
              </a:rPr>
              <a:t>NE. Pacific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 bwMode="auto">
          <a:xfrm rot="19022166">
            <a:off x="4909688" y="4753839"/>
            <a:ext cx="2268658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 smtClean="0">
                <a:latin typeface="Arial" pitchFamily="34" charset="0"/>
              </a:rPr>
              <a:t>S. Pacific subtropical gyre 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 rot="19022166">
            <a:off x="6181577" y="4481654"/>
            <a:ext cx="1557804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Australia coast</a:t>
            </a:r>
            <a:endParaRPr kumimoji="0" lang="zh-CN" altLang="en-US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6" name="矩形 15"/>
          <p:cNvSpPr/>
          <p:nvPr/>
        </p:nvSpPr>
        <p:spPr bwMode="auto">
          <a:xfrm rot="19022166">
            <a:off x="6968672" y="4474724"/>
            <a:ext cx="1397249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 smtClean="0">
                <a:solidFill>
                  <a:srgbClr val="FF0000"/>
                </a:solidFill>
                <a:latin typeface="Arial" pitchFamily="34" charset="0"/>
              </a:rPr>
              <a:t>China coast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129611" y="5972130"/>
            <a:ext cx="2775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 smtClean="0"/>
              <a:t>data of WOA I was cited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92410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560840" cy="46582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2544387" y="1052736"/>
            <a:ext cx="4437313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Beach Debris (</a:t>
            </a:r>
            <a:r>
              <a:rPr lang="en-US" altLang="zh-CN" sz="2400" dirty="0" smtClean="0"/>
              <a:t>items/100 m</a:t>
            </a:r>
            <a:r>
              <a:rPr lang="en-US" altLang="zh-CN" sz="2400" baseline="30000" dirty="0" smtClean="0"/>
              <a:t>2</a:t>
            </a:r>
            <a:r>
              <a:rPr lang="en-US" altLang="zh-CN" sz="2400" dirty="0" smtClean="0"/>
              <a:t>)</a:t>
            </a:r>
            <a:endParaRPr lang="zh-CN" altLang="en-US" sz="2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 rot="19022166">
            <a:off x="1073762" y="4939558"/>
            <a:ext cx="1934972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400" dirty="0" err="1">
                <a:latin typeface="Arial" pitchFamily="34" charset="0"/>
              </a:rPr>
              <a:t>Cliffwood</a:t>
            </a:r>
            <a:r>
              <a:rPr lang="en-US" altLang="zh-CN" sz="1400" dirty="0">
                <a:latin typeface="Arial" pitchFamily="34" charset="0"/>
              </a:rPr>
              <a:t> </a:t>
            </a:r>
            <a:r>
              <a:rPr lang="en-US" altLang="zh-CN" sz="1400" dirty="0" smtClean="0">
                <a:latin typeface="Arial" pitchFamily="34" charset="0"/>
              </a:rPr>
              <a:t>Beach, </a:t>
            </a:r>
            <a:r>
              <a:rPr lang="en-US" altLang="zh-CN" sz="1400" dirty="0">
                <a:latin typeface="Arial" pitchFamily="34" charset="0"/>
              </a:rPr>
              <a:t>USA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 bwMode="auto">
          <a:xfrm rot="19022166">
            <a:off x="6051722" y="4854599"/>
            <a:ext cx="1806984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400" dirty="0">
                <a:latin typeface="Arial" pitchFamily="34" charset="0"/>
              </a:rPr>
              <a:t>Monterey Bay, </a:t>
            </a:r>
            <a:r>
              <a:rPr lang="en-US" altLang="zh-CN" sz="1400" dirty="0" smtClean="0">
                <a:latin typeface="Arial" pitchFamily="34" charset="0"/>
              </a:rPr>
              <a:t> </a:t>
            </a:r>
            <a:r>
              <a:rPr lang="en-US" altLang="zh-CN" sz="1400" dirty="0">
                <a:latin typeface="Arial" pitchFamily="34" charset="0"/>
              </a:rPr>
              <a:t>USA</a:t>
            </a:r>
            <a:endParaRPr lang="zh-CN" altLang="en-US" sz="1400" dirty="0">
              <a:latin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 bwMode="auto">
          <a:xfrm rot="19022166">
            <a:off x="6896664" y="4834764"/>
            <a:ext cx="1397249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 smtClean="0">
                <a:solidFill>
                  <a:srgbClr val="FF0000"/>
                </a:solidFill>
                <a:latin typeface="Arial" pitchFamily="34" charset="0"/>
              </a:rPr>
              <a:t>China coast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 rot="18968665">
            <a:off x="1129534" y="4700798"/>
            <a:ext cx="1313180" cy="3385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Persian Gulf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 rot="19022166">
            <a:off x="1584111" y="4965308"/>
            <a:ext cx="1920552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600" dirty="0">
                <a:latin typeface="Arial" pitchFamily="34" charset="0"/>
              </a:rPr>
              <a:t>Ensenada, Mexico</a:t>
            </a:r>
          </a:p>
        </p:txBody>
      </p:sp>
      <p:sp>
        <p:nvSpPr>
          <p:cNvPr id="10" name="矩形 9"/>
          <p:cNvSpPr/>
          <p:nvPr/>
        </p:nvSpPr>
        <p:spPr bwMode="auto">
          <a:xfrm rot="19022166">
            <a:off x="2146517" y="4918985"/>
            <a:ext cx="1995928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400" dirty="0">
                <a:latin typeface="Arial" pitchFamily="34" charset="0"/>
              </a:rPr>
              <a:t>Sea of </a:t>
            </a:r>
            <a:r>
              <a:rPr lang="en-US" altLang="zh-CN" sz="1400" dirty="0" smtClean="0">
                <a:latin typeface="Arial" pitchFamily="34" charset="0"/>
              </a:rPr>
              <a:t>Japan, Japan</a:t>
            </a:r>
            <a:endParaRPr lang="en-US" altLang="zh-CN" sz="1400" dirty="0">
              <a:latin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 bwMode="auto">
          <a:xfrm rot="19022166">
            <a:off x="2588113" y="4915433"/>
            <a:ext cx="1985502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400" dirty="0">
                <a:latin typeface="Arial" pitchFamily="34" charset="0"/>
              </a:rPr>
              <a:t>Sea of Japan, </a:t>
            </a:r>
            <a:r>
              <a:rPr lang="en-US" altLang="zh-CN" sz="1400" dirty="0" smtClean="0">
                <a:latin typeface="Arial" pitchFamily="34" charset="0"/>
              </a:rPr>
              <a:t>Russian</a:t>
            </a:r>
            <a:endParaRPr lang="en-US" altLang="zh-CN" sz="1400" dirty="0">
              <a:latin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 rot="19022166">
            <a:off x="3020161" y="4994347"/>
            <a:ext cx="1985502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400" dirty="0">
                <a:latin typeface="Arial" pitchFamily="34" charset="0"/>
              </a:rPr>
              <a:t>Rio de Janeiro, Brazil</a:t>
            </a:r>
          </a:p>
        </p:txBody>
      </p:sp>
      <p:sp>
        <p:nvSpPr>
          <p:cNvPr id="13" name="矩形 12"/>
          <p:cNvSpPr/>
          <p:nvPr/>
        </p:nvSpPr>
        <p:spPr bwMode="auto">
          <a:xfrm rot="19022166">
            <a:off x="3812375" y="4902171"/>
            <a:ext cx="1735273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600" dirty="0">
                <a:latin typeface="Arial" pitchFamily="34" charset="0"/>
              </a:rPr>
              <a:t>NOWPAP region</a:t>
            </a:r>
          </a:p>
        </p:txBody>
      </p:sp>
      <p:sp>
        <p:nvSpPr>
          <p:cNvPr id="14" name="矩形 13"/>
          <p:cNvSpPr/>
          <p:nvPr/>
        </p:nvSpPr>
        <p:spPr bwMode="auto">
          <a:xfrm rot="19022166">
            <a:off x="4183006" y="4961312"/>
            <a:ext cx="2120141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400" dirty="0">
                <a:latin typeface="Arial" pitchFamily="34" charset="0"/>
              </a:rPr>
              <a:t>Gulf of Aqaba, Red Sea</a:t>
            </a:r>
          </a:p>
        </p:txBody>
      </p:sp>
      <p:sp>
        <p:nvSpPr>
          <p:cNvPr id="15" name="矩形 14"/>
          <p:cNvSpPr/>
          <p:nvPr/>
        </p:nvSpPr>
        <p:spPr bwMode="auto">
          <a:xfrm rot="19022166">
            <a:off x="4909211" y="4902170"/>
            <a:ext cx="1735273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zh-CN" sz="1600" dirty="0" smtClean="0">
                <a:latin typeface="Arial" pitchFamily="34" charset="0"/>
              </a:rPr>
              <a:t>Chile</a:t>
            </a:r>
            <a:endParaRPr lang="en-US" altLang="zh-CN" sz="1600" dirty="0">
              <a:latin typeface="Arial" pitchFamily="34" charset="0"/>
            </a:endParaRPr>
          </a:p>
        </p:txBody>
      </p:sp>
      <p:sp>
        <p:nvSpPr>
          <p:cNvPr id="16" name="矩形 15"/>
          <p:cNvSpPr/>
          <p:nvPr/>
        </p:nvSpPr>
        <p:spPr bwMode="auto">
          <a:xfrm rot="19022166">
            <a:off x="5451844" y="4830162"/>
            <a:ext cx="1735273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zh-CN" sz="1600" dirty="0">
                <a:latin typeface="Arial" pitchFamily="34" charset="0"/>
              </a:rPr>
              <a:t>Mumbai, India</a:t>
            </a:r>
          </a:p>
        </p:txBody>
      </p:sp>
    </p:spTree>
    <p:extLst>
      <p:ext uri="{BB962C8B-B14F-4D97-AF65-F5344CB8AC3E}">
        <p14:creationId xmlns:p14="http://schemas.microsoft.com/office/powerpoint/2010/main" val="121147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76" y="548680"/>
            <a:ext cx="7632848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3347864" y="773676"/>
            <a:ext cx="3384376" cy="4001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Benthic Debris (</a:t>
            </a:r>
            <a:r>
              <a:rPr lang="en-US" altLang="zh-CN" sz="2000" dirty="0" smtClean="0"/>
              <a:t>items/km</a:t>
            </a:r>
            <a:r>
              <a:rPr lang="en-US" altLang="zh-CN" sz="2000" baseline="30000" dirty="0" smtClean="0"/>
              <a:t>2</a:t>
            </a:r>
            <a:r>
              <a:rPr lang="en-US" altLang="zh-CN" sz="2000" dirty="0" smtClean="0"/>
              <a:t>)</a:t>
            </a:r>
            <a:endParaRPr lang="zh-CN" altLang="en-US" sz="2000" dirty="0"/>
          </a:p>
        </p:txBody>
      </p:sp>
      <p:sp>
        <p:nvSpPr>
          <p:cNvPr id="5" name="矩形 4"/>
          <p:cNvSpPr/>
          <p:nvPr/>
        </p:nvSpPr>
        <p:spPr bwMode="auto">
          <a:xfrm rot="18859492">
            <a:off x="4692774" y="5129988"/>
            <a:ext cx="2403814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400" dirty="0">
                <a:latin typeface="Arial" pitchFamily="34" charset="0"/>
              </a:rPr>
              <a:t>Antalya Bay, </a:t>
            </a:r>
            <a:r>
              <a:rPr lang="en-US" altLang="zh-CN" sz="1400" dirty="0" smtClean="0">
                <a:latin typeface="Arial" pitchFamily="34" charset="0"/>
              </a:rPr>
              <a:t>Mediterranean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 bwMode="auto">
          <a:xfrm rot="19022166">
            <a:off x="1790472" y="4704097"/>
            <a:ext cx="1365329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zh-CN" sz="1600" dirty="0">
                <a:latin typeface="Arial" pitchFamily="34" charset="0"/>
              </a:rPr>
              <a:t>Greek Gulfs</a:t>
            </a:r>
            <a:endParaRPr lang="zh-CN" altLang="en-US" sz="1600" dirty="0">
              <a:latin typeface="Arial" pitchFamily="34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 rot="18859492">
            <a:off x="6826751" y="4834764"/>
            <a:ext cx="1397249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 smtClean="0">
                <a:solidFill>
                  <a:srgbClr val="FF0000"/>
                </a:solidFill>
                <a:latin typeface="Arial" pitchFamily="34" charset="0"/>
              </a:rPr>
              <a:t>China coast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 rot="18859492">
            <a:off x="3191929" y="4984089"/>
            <a:ext cx="1995928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zh-CN" sz="1400" dirty="0">
                <a:latin typeface="Arial" pitchFamily="34" charset="0"/>
              </a:rPr>
              <a:t>West coast of Portugal</a:t>
            </a:r>
          </a:p>
        </p:txBody>
      </p:sp>
      <p:sp>
        <p:nvSpPr>
          <p:cNvPr id="10" name="矩形 9"/>
          <p:cNvSpPr/>
          <p:nvPr/>
        </p:nvSpPr>
        <p:spPr bwMode="auto">
          <a:xfrm rot="18859492">
            <a:off x="3929433" y="5002433"/>
            <a:ext cx="1882058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zh-CN" sz="1400" dirty="0">
                <a:latin typeface="Arial" pitchFamily="34" charset="0"/>
              </a:rPr>
              <a:t>eastern </a:t>
            </a:r>
            <a:r>
              <a:rPr lang="en-US" altLang="zh-CN" sz="1400" dirty="0" err="1">
                <a:latin typeface="Arial" pitchFamily="34" charset="0"/>
              </a:rPr>
              <a:t>Fram</a:t>
            </a:r>
            <a:r>
              <a:rPr lang="en-US" altLang="zh-CN" sz="1400" dirty="0">
                <a:latin typeface="Arial" pitchFamily="34" charset="0"/>
              </a:rPr>
              <a:t> Strait west of Svalbard</a:t>
            </a:r>
          </a:p>
        </p:txBody>
      </p:sp>
      <p:sp>
        <p:nvSpPr>
          <p:cNvPr id="11" name="矩形 10"/>
          <p:cNvSpPr/>
          <p:nvPr/>
        </p:nvSpPr>
        <p:spPr bwMode="auto">
          <a:xfrm rot="18859492">
            <a:off x="2802559" y="4910043"/>
            <a:ext cx="1743305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zh-CN" sz="1600" dirty="0">
                <a:latin typeface="Arial" pitchFamily="34" charset="0"/>
              </a:rPr>
              <a:t>US West </a:t>
            </a:r>
            <a:r>
              <a:rPr lang="en-US" altLang="zh-CN" sz="1600" dirty="0" smtClean="0">
                <a:latin typeface="Arial" pitchFamily="34" charset="0"/>
              </a:rPr>
              <a:t>Coast</a:t>
            </a:r>
            <a:endParaRPr lang="en-US" altLang="zh-CN" sz="1600" dirty="0">
              <a:latin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 rot="18859492">
            <a:off x="4751559" y="4870375"/>
            <a:ext cx="1652894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600" dirty="0">
                <a:latin typeface="Arial" pitchFamily="34" charset="0"/>
              </a:rPr>
              <a:t>Gulf of Mexico</a:t>
            </a:r>
          </a:p>
        </p:txBody>
      </p:sp>
      <p:sp>
        <p:nvSpPr>
          <p:cNvPr id="13" name="矩形 12"/>
          <p:cNvSpPr/>
          <p:nvPr/>
        </p:nvSpPr>
        <p:spPr bwMode="auto">
          <a:xfrm rot="18859492">
            <a:off x="6287439" y="4761604"/>
            <a:ext cx="1224673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zh-CN" sz="1600" dirty="0" smtClean="0">
                <a:latin typeface="Arial" pitchFamily="34" charset="0"/>
              </a:rPr>
              <a:t>Belgium</a:t>
            </a:r>
            <a:endParaRPr lang="en-US" altLang="zh-CN" sz="1600" dirty="0">
              <a:latin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 bwMode="auto">
          <a:xfrm rot="18859492">
            <a:off x="858343" y="4855719"/>
            <a:ext cx="1743305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zh-CN" sz="1600" dirty="0" smtClean="0">
                <a:latin typeface="Arial" pitchFamily="34" charset="0"/>
              </a:rPr>
              <a:t>European Coast</a:t>
            </a:r>
            <a:endParaRPr lang="en-US" altLang="zh-CN" sz="1600" dirty="0">
              <a:latin typeface="Arial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 rot="18859492">
            <a:off x="1922474" y="5037478"/>
            <a:ext cx="1995928" cy="404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zh-CN" sz="1400" dirty="0" smtClean="0">
                <a:latin typeface="Arial" pitchFamily="34" charset="0"/>
              </a:rPr>
              <a:t>Gulf of Aqaba, red Sea</a:t>
            </a:r>
            <a:endParaRPr lang="en-US" altLang="zh-CN" sz="1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2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-27384"/>
            <a:ext cx="9361040" cy="6957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23528" y="617555"/>
            <a:ext cx="4608512" cy="6336704"/>
            <a:chOff x="0" y="-52695"/>
            <a:chExt cx="2781300" cy="3902509"/>
          </a:xfrm>
        </p:grpSpPr>
        <p:pic>
          <p:nvPicPr>
            <p:cNvPr id="4" name="图片 3" descr="C:\Users\hyhxs-wwwang\Downloads\2016海洋微塑料垃圾MPs分布 (1)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0" t="5042" r="2112" b="6397"/>
            <a:stretch/>
          </p:blipFill>
          <p:spPr bwMode="auto">
            <a:xfrm>
              <a:off x="0" y="-52695"/>
              <a:ext cx="2781300" cy="3648076"/>
            </a:xfrm>
            <a:prstGeom prst="rect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66675" y="3605132"/>
              <a:ext cx="2638425" cy="2446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CN" sz="2000" kern="100" dirty="0" smtClean="0">
                  <a:solidFill>
                    <a:srgbClr val="000000"/>
                  </a:solidFill>
                  <a:effectLst/>
                  <a:latin typeface="Times New Roman"/>
                  <a:ea typeface="黑体"/>
                  <a:cs typeface="宋体"/>
                </a:rPr>
                <a:t>MPs distribution in 2016</a:t>
              </a:r>
              <a:endParaRPr lang="zh-CN" sz="2000" kern="100" dirty="0">
                <a:effectLst/>
                <a:latin typeface="Times New Roman"/>
                <a:ea typeface="宋体"/>
                <a:cs typeface="宋体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4970832" y="5083095"/>
            <a:ext cx="4281688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i="1" dirty="0" err="1" smtClean="0"/>
              <a:t>Sinonovacula</a:t>
            </a:r>
            <a:r>
              <a:rPr lang="en-US" altLang="zh-CN" sz="1600" i="1" dirty="0" smtClean="0"/>
              <a:t> constricta</a:t>
            </a:r>
            <a:r>
              <a:rPr lang="en-US" altLang="zh-CN" sz="1600" dirty="0" smtClean="0"/>
              <a:t>:0.16 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particle/g </a:t>
            </a:r>
            <a:r>
              <a:rPr lang="en-US" altLang="zh-CN" sz="1600" baseline="30000" dirty="0" smtClean="0">
                <a:latin typeface="华文楷体" pitchFamily="2" charset="-122"/>
                <a:ea typeface="华文楷体" pitchFamily="2" charset="-122"/>
              </a:rPr>
              <a:t> </a:t>
            </a:r>
            <a:endParaRPr lang="en-US" altLang="zh-CN" sz="16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i="1" dirty="0" err="1" smtClean="0"/>
              <a:t>Ruditapes</a:t>
            </a:r>
            <a:r>
              <a:rPr lang="en-US" altLang="zh-CN" sz="1600" i="1" dirty="0" smtClean="0"/>
              <a:t> philippinarum</a:t>
            </a:r>
            <a:r>
              <a:rPr lang="en-US" altLang="zh-CN" sz="1600" dirty="0" smtClean="0"/>
              <a:t>:0.49 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particle/g </a:t>
            </a:r>
            <a:r>
              <a:rPr lang="en-US" altLang="zh-CN" sz="1600" baseline="30000" dirty="0" smtClean="0">
                <a:latin typeface="华文楷体" pitchFamily="2" charset="-122"/>
                <a:ea typeface="华文楷体" pitchFamily="2" charset="-122"/>
              </a:rPr>
              <a:t> </a:t>
            </a:r>
            <a:endParaRPr lang="en-US" altLang="zh-CN" sz="1600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i="1" dirty="0" err="1" smtClean="0"/>
              <a:t>Perna</a:t>
            </a:r>
            <a:r>
              <a:rPr lang="en-US" altLang="zh-CN" sz="1600" i="1" dirty="0" smtClean="0"/>
              <a:t> viridis</a:t>
            </a:r>
            <a:r>
              <a:rPr lang="en-US" altLang="zh-CN" sz="1600" dirty="0" smtClean="0"/>
              <a:t>:0.12 </a:t>
            </a:r>
            <a:r>
              <a:rPr lang="en-US" altLang="zh-CN" sz="1600" dirty="0" smtClean="0">
                <a:latin typeface="华文楷体" pitchFamily="2" charset="-122"/>
                <a:ea typeface="华文楷体" pitchFamily="2" charset="-122"/>
              </a:rPr>
              <a:t>particle/g</a:t>
            </a:r>
            <a:r>
              <a:rPr lang="en-US" altLang="zh-CN" sz="1600" baseline="30000" dirty="0" smtClean="0">
                <a:latin typeface="华文楷体" pitchFamily="2" charset="-122"/>
                <a:ea typeface="华文楷体" pitchFamily="2" charset="-122"/>
              </a:rPr>
              <a:t> </a:t>
            </a:r>
            <a:endParaRPr lang="en-US" altLang="zh-CN" sz="1600" dirty="0" smtClean="0"/>
          </a:p>
        </p:txBody>
      </p:sp>
      <p:sp>
        <p:nvSpPr>
          <p:cNvPr id="7" name="矩形 6"/>
          <p:cNvSpPr/>
          <p:nvPr/>
        </p:nvSpPr>
        <p:spPr>
          <a:xfrm>
            <a:off x="4960460" y="1183141"/>
            <a:ext cx="440058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dirty="0">
                <a:latin typeface="华文楷体" pitchFamily="2" charset="-122"/>
                <a:ea typeface="华文楷体" pitchFamily="2" charset="-122"/>
              </a:rPr>
              <a:t>Density</a:t>
            </a:r>
            <a:r>
              <a:rPr lang="zh-CN" altLang="en-US" sz="1800" dirty="0">
                <a:latin typeface="华文楷体" pitchFamily="2" charset="-122"/>
                <a:ea typeface="华文楷体" pitchFamily="2" charset="-122"/>
              </a:rPr>
              <a:t>：</a:t>
            </a:r>
            <a:r>
              <a:rPr lang="en-US" altLang="zh-CN" sz="1800" dirty="0" smtClean="0">
                <a:latin typeface="华文楷体" pitchFamily="2" charset="-122"/>
                <a:ea typeface="华文楷体" pitchFamily="2" charset="-122"/>
              </a:rPr>
              <a:t>0.29 </a:t>
            </a:r>
            <a:r>
              <a:rPr lang="en-US" altLang="zh-CN" sz="1800" baseline="30000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1800" dirty="0" smtClean="0">
                <a:latin typeface="华文楷体" pitchFamily="2" charset="-122"/>
                <a:ea typeface="华文楷体" pitchFamily="2" charset="-122"/>
              </a:rPr>
              <a:t>(</a:t>
            </a:r>
            <a:r>
              <a:rPr lang="en-US" altLang="zh-CN" sz="1800" dirty="0">
                <a:latin typeface="华文楷体" pitchFamily="2" charset="-122"/>
                <a:ea typeface="华文楷体" pitchFamily="2" charset="-122"/>
              </a:rPr>
              <a:t>0.001-2.35) </a:t>
            </a:r>
            <a:r>
              <a:rPr lang="en-US" altLang="zh-CN" sz="1800" dirty="0" smtClean="0">
                <a:latin typeface="华文楷体" pitchFamily="2" charset="-122"/>
                <a:ea typeface="华文楷体" pitchFamily="2" charset="-122"/>
              </a:rPr>
              <a:t>particles/m</a:t>
            </a:r>
            <a:r>
              <a:rPr lang="en-US" altLang="zh-CN" sz="1800" baseline="30000" dirty="0" smtClean="0">
                <a:latin typeface="华文楷体" pitchFamily="2" charset="-122"/>
                <a:ea typeface="华文楷体" pitchFamily="2" charset="-122"/>
              </a:rPr>
              <a:t>3</a:t>
            </a:r>
            <a:endParaRPr lang="en-US" altLang="zh-CN" sz="18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 smtClean="0">
                <a:latin typeface="华文楷体" pitchFamily="2" charset="-122"/>
                <a:ea typeface="华文楷体" pitchFamily="2" charset="-122"/>
              </a:rPr>
              <a:t>Component</a:t>
            </a:r>
            <a:r>
              <a:rPr lang="en-US" altLang="zh-CN" sz="1800" dirty="0">
                <a:latin typeface="华文楷体" pitchFamily="2" charset="-122"/>
                <a:ea typeface="华文楷体" pitchFamily="2" charset="-122"/>
              </a:rPr>
              <a:t>: PE, </a:t>
            </a:r>
            <a:r>
              <a:rPr lang="en-US" altLang="zh-CN" sz="1800" dirty="0" smtClean="0">
                <a:latin typeface="华文楷体" pitchFamily="2" charset="-122"/>
                <a:ea typeface="华文楷体" pitchFamily="2" charset="-122"/>
              </a:rPr>
              <a:t>PP and </a:t>
            </a:r>
            <a:r>
              <a:rPr lang="en-US" altLang="zh-CN" sz="1800" dirty="0">
                <a:latin typeface="华文楷体" pitchFamily="2" charset="-122"/>
                <a:ea typeface="华文楷体" pitchFamily="2" charset="-122"/>
              </a:rPr>
              <a:t>PS</a:t>
            </a:r>
            <a:r>
              <a:rPr lang="en-US" altLang="zh-CN" sz="1800" dirty="0" smtClean="0">
                <a:latin typeface="华文楷体" pitchFamily="2" charset="-122"/>
                <a:ea typeface="华文楷体" pitchFamily="2" charset="-122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en-US" altLang="zh-CN" sz="1800" dirty="0" smtClean="0">
                <a:latin typeface="华文楷体" pitchFamily="2" charset="-122"/>
                <a:ea typeface="华文楷体" pitchFamily="2" charset="-122"/>
              </a:rPr>
              <a:t>Color: white, blue;</a:t>
            </a:r>
            <a:endParaRPr lang="en-US" altLang="zh-CN" sz="1800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华文楷体" pitchFamily="2" charset="-122"/>
                <a:ea typeface="华文楷体" pitchFamily="2" charset="-122"/>
              </a:rPr>
              <a:t>Shape</a:t>
            </a:r>
            <a:r>
              <a:rPr lang="zh-CN" altLang="en-US" sz="1800" dirty="0">
                <a:latin typeface="华文楷体" pitchFamily="2" charset="-122"/>
                <a:ea typeface="华文楷体" pitchFamily="2" charset="-122"/>
              </a:rPr>
              <a:t>：</a:t>
            </a:r>
            <a:r>
              <a:rPr lang="en-US" altLang="zh-CN" sz="1800" dirty="0">
                <a:latin typeface="华文楷体" pitchFamily="2" charset="-122"/>
                <a:ea typeface="华文楷体" pitchFamily="2" charset="-122"/>
              </a:rPr>
              <a:t>line, film, fragment, foam spherules</a:t>
            </a:r>
            <a:r>
              <a:rPr lang="en-US" altLang="zh-CN" sz="1800" dirty="0" smtClean="0">
                <a:latin typeface="华文楷体" pitchFamily="2" charset="-122"/>
                <a:ea typeface="华文楷体" pitchFamily="2" charset="-122"/>
              </a:rPr>
              <a:t>.</a:t>
            </a:r>
            <a:endParaRPr lang="en-US" altLang="zh-CN" sz="1800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60460" y="736289"/>
            <a:ext cx="382630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MPs in surface waters 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68074" y="2762443"/>
            <a:ext cx="381869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MPs on beaches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932040" y="4553777"/>
            <a:ext cx="421196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MPs in shellfish: </a:t>
            </a:r>
            <a:r>
              <a:rPr lang="en-US" altLang="zh-CN" sz="1700" dirty="0" smtClean="0">
                <a:solidFill>
                  <a:schemeClr val="tx1"/>
                </a:solidFill>
              </a:rPr>
              <a:t>0.26 particle/g</a:t>
            </a:r>
            <a:r>
              <a:rPr lang="zh-CN" altLang="en-US" sz="1700" dirty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（</a:t>
            </a:r>
            <a:r>
              <a:rPr lang="en-US" altLang="zh-CN" sz="1700" dirty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WW</a:t>
            </a:r>
            <a:r>
              <a:rPr lang="zh-CN" altLang="en-US" sz="1700" dirty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）</a:t>
            </a:r>
          </a:p>
        </p:txBody>
      </p:sp>
      <p:sp>
        <p:nvSpPr>
          <p:cNvPr id="11" name="矩形 10"/>
          <p:cNvSpPr/>
          <p:nvPr/>
        </p:nvSpPr>
        <p:spPr>
          <a:xfrm>
            <a:off x="4983961" y="3242419"/>
            <a:ext cx="3645848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00" dirty="0">
                <a:latin typeface="华文楷体" pitchFamily="2" charset="-122"/>
                <a:ea typeface="华文楷体" pitchFamily="2" charset="-122"/>
              </a:rPr>
              <a:t>Density</a:t>
            </a:r>
            <a:r>
              <a:rPr lang="zh-CN" altLang="en-US" sz="1800" dirty="0" smtClean="0">
                <a:latin typeface="华文楷体" pitchFamily="2" charset="-122"/>
                <a:ea typeface="华文楷体" pitchFamily="2" charset="-122"/>
              </a:rPr>
              <a:t>：</a:t>
            </a:r>
            <a:r>
              <a:rPr lang="en-US" altLang="zh-CN" sz="1800" dirty="0" smtClean="0">
                <a:latin typeface="华文楷体" pitchFamily="2" charset="-122"/>
                <a:ea typeface="华文楷体" pitchFamily="2" charset="-122"/>
              </a:rPr>
              <a:t>100 - 1208 particles/m</a:t>
            </a:r>
            <a:r>
              <a:rPr lang="en-US" altLang="zh-CN" sz="1800" baseline="30000" dirty="0" smtClean="0">
                <a:latin typeface="华文楷体" pitchFamily="2" charset="-122"/>
                <a:ea typeface="华文楷体" pitchFamily="2" charset="-122"/>
              </a:rPr>
              <a:t>2 </a:t>
            </a:r>
            <a:endParaRPr lang="en-US" altLang="zh-CN" sz="1800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800" dirty="0" smtClean="0">
                <a:latin typeface="华文楷体" pitchFamily="2" charset="-122"/>
                <a:ea typeface="华文楷体" pitchFamily="2" charset="-122"/>
              </a:rPr>
              <a:t>Component</a:t>
            </a:r>
            <a:r>
              <a:rPr lang="en-US" altLang="zh-CN" sz="1800" dirty="0">
                <a:latin typeface="华文楷体" pitchFamily="2" charset="-122"/>
                <a:ea typeface="华文楷体" pitchFamily="2" charset="-122"/>
              </a:rPr>
              <a:t>: PE, </a:t>
            </a:r>
            <a:r>
              <a:rPr lang="en-US" altLang="zh-CN" sz="1800" dirty="0" smtClean="0">
                <a:latin typeface="华文楷体" pitchFamily="2" charset="-122"/>
                <a:ea typeface="华文楷体" pitchFamily="2" charset="-122"/>
              </a:rPr>
              <a:t> PP</a:t>
            </a:r>
            <a:r>
              <a:rPr lang="en-US" altLang="zh-CN" sz="1800" dirty="0">
                <a:latin typeface="华文楷体" pitchFamily="2" charset="-122"/>
                <a:ea typeface="华文楷体" pitchFamily="2" charset="-122"/>
              </a:rPr>
              <a:t>, </a:t>
            </a:r>
            <a:r>
              <a:rPr lang="en-US" altLang="zh-CN" sz="1800" dirty="0" smtClean="0">
                <a:latin typeface="华文楷体" pitchFamily="2" charset="-122"/>
                <a:ea typeface="华文楷体" pitchFamily="2" charset="-122"/>
              </a:rPr>
              <a:t> PS,  PET, PVC.</a:t>
            </a:r>
            <a:endParaRPr lang="en-US" altLang="zh-CN" sz="1800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800" dirty="0">
                <a:latin typeface="华文楷体" pitchFamily="2" charset="-122"/>
                <a:ea typeface="华文楷体" pitchFamily="2" charset="-122"/>
              </a:rPr>
              <a:t>Shape</a:t>
            </a:r>
            <a:r>
              <a:rPr lang="zh-CN" altLang="en-US" sz="1800" dirty="0" smtClean="0">
                <a:latin typeface="华文楷体" pitchFamily="2" charset="-122"/>
                <a:ea typeface="华文楷体" pitchFamily="2" charset="-122"/>
              </a:rPr>
              <a:t>：</a:t>
            </a:r>
            <a:r>
              <a:rPr lang="en-US" altLang="zh-CN" sz="1800" dirty="0" smtClean="0">
                <a:latin typeface="华文楷体" pitchFamily="2" charset="-122"/>
                <a:ea typeface="华文楷体" pitchFamily="2" charset="-122"/>
              </a:rPr>
              <a:t>fragment, film, fiber.</a:t>
            </a:r>
            <a:endParaRPr lang="en-US" altLang="zh-CN" sz="1800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3" name="椭圆 12"/>
          <p:cNvSpPr/>
          <p:nvPr/>
        </p:nvSpPr>
        <p:spPr bwMode="auto">
          <a:xfrm rot="2641813">
            <a:off x="3020276" y="663877"/>
            <a:ext cx="843233" cy="1265667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8488" y="66690"/>
            <a:ext cx="84919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000" dirty="0" smtClean="0"/>
              <a:t>SOA’s Marine Micro-Debris Monitoring Program</a:t>
            </a:r>
            <a:endParaRPr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975455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5"/>
          <p:cNvGrpSpPr>
            <a:grpSpLocks/>
          </p:cNvGrpSpPr>
          <p:nvPr/>
        </p:nvGrpSpPr>
        <p:grpSpPr bwMode="auto">
          <a:xfrm>
            <a:off x="4349750" y="691753"/>
            <a:ext cx="3678238" cy="4392613"/>
            <a:chOff x="2287" y="1162"/>
            <a:chExt cx="2317" cy="2767"/>
          </a:xfrm>
        </p:grpSpPr>
        <p:pic>
          <p:nvPicPr>
            <p:cNvPr id="43020" name="Picture 15" descr="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7" y="1162"/>
              <a:ext cx="2317" cy="2767"/>
            </a:xfrm>
            <a:prstGeom prst="rect">
              <a:avLst/>
            </a:prstGeom>
            <a:noFill/>
            <a:ln w="254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021" name="Line 23"/>
            <p:cNvSpPr>
              <a:spLocks noChangeShapeType="1"/>
            </p:cNvSpPr>
            <p:nvPr/>
          </p:nvSpPr>
          <p:spPr bwMode="auto">
            <a:xfrm flipH="1">
              <a:off x="3198" y="2115"/>
              <a:ext cx="90" cy="22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22" name="Line 24"/>
            <p:cNvSpPr>
              <a:spLocks noChangeShapeType="1"/>
            </p:cNvSpPr>
            <p:nvPr/>
          </p:nvSpPr>
          <p:spPr bwMode="auto">
            <a:xfrm flipV="1">
              <a:off x="3560" y="2236"/>
              <a:ext cx="363" cy="181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4301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2058591"/>
            <a:ext cx="2608262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2457450" y="2780903"/>
            <a:ext cx="215900" cy="214313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013" name="AutoShape 12"/>
          <p:cNvSpPr>
            <a:spLocks noChangeArrowheads="1"/>
          </p:cNvSpPr>
          <p:nvPr/>
        </p:nvSpPr>
        <p:spPr bwMode="auto">
          <a:xfrm rot="5400000">
            <a:off x="1336675" y="2028428"/>
            <a:ext cx="4354513" cy="16811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942 w 21600"/>
              <a:gd name="T13" fmla="*/ 6942 h 21600"/>
              <a:gd name="T14" fmla="*/ 14658 w 21600"/>
              <a:gd name="T15" fmla="*/ 1465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284" y="21600"/>
                </a:lnTo>
                <a:lnTo>
                  <a:pt x="1131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99">
              <a:alpha val="16862"/>
            </a:srgbClr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014" name="Line 17"/>
          <p:cNvSpPr>
            <a:spLocks noChangeShapeType="1"/>
          </p:cNvSpPr>
          <p:nvPr/>
        </p:nvSpPr>
        <p:spPr bwMode="auto">
          <a:xfrm flipH="1" flipV="1">
            <a:off x="6659563" y="2491978"/>
            <a:ext cx="647700" cy="2663825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15" name="Line 18"/>
          <p:cNvSpPr>
            <a:spLocks noChangeShapeType="1"/>
          </p:cNvSpPr>
          <p:nvPr/>
        </p:nvSpPr>
        <p:spPr bwMode="auto">
          <a:xfrm flipH="1" flipV="1">
            <a:off x="5507038" y="2131616"/>
            <a:ext cx="1079500" cy="360362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16" name="Freeform 21"/>
          <p:cNvSpPr>
            <a:spLocks/>
          </p:cNvSpPr>
          <p:nvPr/>
        </p:nvSpPr>
        <p:spPr bwMode="auto">
          <a:xfrm>
            <a:off x="6154738" y="2455466"/>
            <a:ext cx="285750" cy="684212"/>
          </a:xfrm>
          <a:custGeom>
            <a:avLst/>
            <a:gdLst>
              <a:gd name="T0" fmla="*/ 0 w 180"/>
              <a:gd name="T1" fmla="*/ 0 h 431"/>
              <a:gd name="T2" fmla="*/ 2147483647 w 180"/>
              <a:gd name="T3" fmla="*/ 2147483647 h 431"/>
              <a:gd name="T4" fmla="*/ 2147483647 w 180"/>
              <a:gd name="T5" fmla="*/ 2147483647 h 431"/>
              <a:gd name="T6" fmla="*/ 2147483647 w 180"/>
              <a:gd name="T7" fmla="*/ 2147483647 h 431"/>
              <a:gd name="T8" fmla="*/ 2147483647 w 180"/>
              <a:gd name="T9" fmla="*/ 2147483647 h 4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0"/>
              <a:gd name="T16" fmla="*/ 0 h 431"/>
              <a:gd name="T17" fmla="*/ 180 w 180"/>
              <a:gd name="T18" fmla="*/ 431 h 4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0" h="431">
                <a:moveTo>
                  <a:pt x="0" y="0"/>
                </a:moveTo>
                <a:lnTo>
                  <a:pt x="116" y="70"/>
                </a:lnTo>
                <a:lnTo>
                  <a:pt x="180" y="163"/>
                </a:lnTo>
                <a:lnTo>
                  <a:pt x="157" y="311"/>
                </a:lnTo>
                <a:lnTo>
                  <a:pt x="38" y="431"/>
                </a:ln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17" name="Line 22"/>
          <p:cNvSpPr>
            <a:spLocks noChangeShapeType="1"/>
          </p:cNvSpPr>
          <p:nvPr/>
        </p:nvSpPr>
        <p:spPr bwMode="auto">
          <a:xfrm>
            <a:off x="5938838" y="3571478"/>
            <a:ext cx="288925" cy="865188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18" name="标题 1"/>
          <p:cNvSpPr>
            <a:spLocks noGrp="1"/>
          </p:cNvSpPr>
          <p:nvPr>
            <p:ph type="title"/>
          </p:nvPr>
        </p:nvSpPr>
        <p:spPr>
          <a:xfrm>
            <a:off x="969963" y="264715"/>
            <a:ext cx="3025973" cy="854075"/>
          </a:xfrm>
        </p:spPr>
        <p:txBody>
          <a:bodyPr/>
          <a:lstStyle/>
          <a:p>
            <a:pPr algn="l"/>
            <a:r>
              <a:rPr lang="en-US" altLang="zh-CN" dirty="0" err="1" smtClean="0"/>
              <a:t>Bohai</a:t>
            </a:r>
            <a:r>
              <a:rPr lang="en-US" altLang="zh-CN" dirty="0" smtClean="0"/>
              <a:t> Sea</a:t>
            </a:r>
            <a:endParaRPr lang="zh-CN" altLang="en-US" dirty="0" smtClean="0"/>
          </a:p>
        </p:txBody>
      </p:sp>
      <p:sp>
        <p:nvSpPr>
          <p:cNvPr id="43019" name="矩形 3"/>
          <p:cNvSpPr>
            <a:spLocks noChangeArrowheads="1"/>
          </p:cNvSpPr>
          <p:nvPr/>
        </p:nvSpPr>
        <p:spPr bwMode="auto">
          <a:xfrm>
            <a:off x="414338" y="5031590"/>
            <a:ext cx="8280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200" dirty="0"/>
              <a:t>The </a:t>
            </a:r>
            <a:r>
              <a:rPr lang="en-US" altLang="zh-CN" sz="2200" dirty="0" err="1"/>
              <a:t>Bohai</a:t>
            </a:r>
            <a:r>
              <a:rPr lang="en-US" altLang="zh-CN" sz="2200" dirty="0"/>
              <a:t> Sea (BHS) is a shallow semi-enclosed marginal sea of the NW Pacific, with an area of about </a:t>
            </a:r>
            <a:r>
              <a:rPr lang="en-US" altLang="zh-CN" sz="2200" dirty="0" smtClean="0"/>
              <a:t>77</a:t>
            </a:r>
            <a:r>
              <a:rPr lang="en-US" altLang="zh-CN" sz="2200" dirty="0" smtClean="0">
                <a:sym typeface="Symbol"/>
              </a:rPr>
              <a:t></a:t>
            </a:r>
            <a:r>
              <a:rPr lang="en-US" altLang="zh-CN" sz="2200" dirty="0" smtClean="0"/>
              <a:t>10</a:t>
            </a:r>
            <a:r>
              <a:rPr lang="en-US" altLang="zh-CN" sz="2200" baseline="30000" dirty="0" smtClean="0"/>
              <a:t>3</a:t>
            </a:r>
            <a:r>
              <a:rPr lang="en-US" altLang="zh-CN" sz="2200" dirty="0" smtClean="0"/>
              <a:t> </a:t>
            </a:r>
            <a:r>
              <a:rPr lang="en-US" altLang="zh-CN" sz="2200" dirty="0"/>
              <a:t>km</a:t>
            </a:r>
            <a:r>
              <a:rPr lang="en-US" altLang="zh-CN" sz="2200" baseline="30000" dirty="0"/>
              <a:t>2</a:t>
            </a:r>
            <a:r>
              <a:rPr lang="en-US" altLang="zh-CN" sz="2200" dirty="0"/>
              <a:t>, average </a:t>
            </a:r>
            <a:r>
              <a:rPr lang="en-US" altLang="zh-CN" sz="2200" dirty="0" smtClean="0"/>
              <a:t>depth of </a:t>
            </a:r>
            <a:r>
              <a:rPr lang="en-US" altLang="zh-CN" sz="2200" dirty="0"/>
              <a:t>18m, and coastal line length of nearly 3800 km (Sun, 2006).</a:t>
            </a:r>
            <a:endParaRPr lang="zh-CN" altLang="en-US" sz="220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347320" y="188640"/>
            <a:ext cx="3900586" cy="49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0000"/>
                </a:solidFill>
                <a:latin typeface="Calibri" pitchFamily="34" charset="0"/>
              </a:rPr>
              <a:t>Low water exchange capacity</a:t>
            </a:r>
          </a:p>
        </p:txBody>
      </p:sp>
    </p:spTree>
    <p:extLst>
      <p:ext uri="{BB962C8B-B14F-4D97-AF65-F5344CB8AC3E}">
        <p14:creationId xmlns:p14="http://schemas.microsoft.com/office/powerpoint/2010/main" val="206136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553" y="472803"/>
            <a:ext cx="4746919" cy="362623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21"/>
          <p:cNvSpPr/>
          <p:nvPr/>
        </p:nvSpPr>
        <p:spPr>
          <a:xfrm>
            <a:off x="211973" y="358749"/>
            <a:ext cx="40719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Arial" charset="0"/>
                <a:ea typeface="宋体" pitchFamily="2" charset="-122"/>
              </a:rPr>
              <a:t>Floating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" charset="0"/>
                <a:ea typeface="宋体" pitchFamily="2" charset="-122"/>
              </a:rPr>
              <a:t>MPs </a:t>
            </a:r>
            <a:r>
              <a:rPr lang="en-US" altLang="zh-CN" sz="2000" b="1" dirty="0">
                <a:solidFill>
                  <a:srgbClr val="0070C0"/>
                </a:solidFill>
                <a:latin typeface="Arial" charset="0"/>
                <a:ea typeface="宋体" pitchFamily="2" charset="-122"/>
              </a:rPr>
              <a:t>samples were </a:t>
            </a:r>
            <a:r>
              <a:rPr lang="en-US" altLang="zh-CN" sz="2000" b="1" dirty="0" smtClean="0">
                <a:solidFill>
                  <a:srgbClr val="0070C0"/>
                </a:solidFill>
                <a:latin typeface="Arial" charset="0"/>
                <a:ea typeface="宋体" pitchFamily="2" charset="-122"/>
              </a:rPr>
              <a:t>collected at 11 stations </a:t>
            </a:r>
            <a:r>
              <a:rPr lang="en-US" altLang="zh-CN" sz="2000" b="1" dirty="0">
                <a:solidFill>
                  <a:srgbClr val="0070C0"/>
                </a:solidFill>
                <a:latin typeface="Arial" charset="0"/>
                <a:ea typeface="宋体" pitchFamily="2" charset="-122"/>
              </a:rPr>
              <a:t>during  August 17 to 22, 2016</a:t>
            </a:r>
            <a:r>
              <a:rPr lang="en-US" altLang="zh-CN" sz="2000" b="1" dirty="0" smtClean="0">
                <a:solidFill>
                  <a:srgbClr val="0070C0"/>
                </a:solidFill>
                <a:latin typeface="Arial" charset="0"/>
                <a:ea typeface="宋体" pitchFamily="2" charset="-122"/>
              </a:rPr>
              <a:t>.</a:t>
            </a:r>
            <a:endParaRPr lang="zh-CN" altLang="en-US" sz="2000" b="1" dirty="0">
              <a:solidFill>
                <a:srgbClr val="0070C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23" name="Picture 3" descr="C:\photo\2016年\Camera\IMG_20160620_1348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8029" b="36489"/>
          <a:stretch/>
        </p:blipFill>
        <p:spPr bwMode="auto">
          <a:xfrm>
            <a:off x="238951" y="4446049"/>
            <a:ext cx="3462679" cy="2030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/>
          <p:cNvGrpSpPr/>
          <p:nvPr/>
        </p:nvGrpSpPr>
        <p:grpSpPr>
          <a:xfrm>
            <a:off x="3861762" y="4375531"/>
            <a:ext cx="5250710" cy="1828801"/>
            <a:chOff x="134432" y="4912567"/>
            <a:chExt cx="5250710" cy="1828801"/>
          </a:xfrm>
        </p:grpSpPr>
        <p:pic>
          <p:nvPicPr>
            <p:cNvPr id="25" name="图片 24"/>
            <p:cNvPicPr/>
            <p:nvPr/>
          </p:nvPicPr>
          <p:blipFill>
            <a:blip r:embed="rId4"/>
            <a:srcRect t="38673" b="11459"/>
            <a:stretch>
              <a:fillRect/>
            </a:stretch>
          </p:blipFill>
          <p:spPr bwMode="auto">
            <a:xfrm>
              <a:off x="134432" y="4912567"/>
              <a:ext cx="5250710" cy="18288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矩形 25"/>
            <p:cNvSpPr/>
            <p:nvPr/>
          </p:nvSpPr>
          <p:spPr>
            <a:xfrm>
              <a:off x="4517740" y="5326492"/>
              <a:ext cx="7665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Bottom </a:t>
              </a:r>
              <a:endPara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tube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553042" y="5788157"/>
              <a:ext cx="119616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宋体" pitchFamily="2" charset="-122"/>
                </a:rPr>
                <a:t>0.333 mm </a:t>
              </a: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宋体" pitchFamily="2" charset="-122"/>
                </a:rPr>
                <a:t>mesh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254413" y="6357759"/>
              <a:ext cx="107753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balance plate</a:t>
              </a: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9" name="Picture 2" descr="C:\我的工作\微塑料\培训\微塑料培训2016\IMG_08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19012"/>
          <a:stretch/>
        </p:blipFill>
        <p:spPr bwMode="auto">
          <a:xfrm>
            <a:off x="238951" y="1655376"/>
            <a:ext cx="3843989" cy="232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组合 29"/>
          <p:cNvGrpSpPr/>
          <p:nvPr/>
        </p:nvGrpSpPr>
        <p:grpSpPr>
          <a:xfrm>
            <a:off x="5110961" y="5449128"/>
            <a:ext cx="1040522" cy="261610"/>
            <a:chOff x="5060731" y="5766862"/>
            <a:chExt cx="1040522" cy="261610"/>
          </a:xfrm>
        </p:grpSpPr>
        <p:sp>
          <p:nvSpPr>
            <p:cNvPr id="31" name="矩形 30"/>
            <p:cNvSpPr/>
            <p:nvPr/>
          </p:nvSpPr>
          <p:spPr>
            <a:xfrm>
              <a:off x="5293917" y="5766862"/>
              <a:ext cx="58060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0.95 m</a:t>
              </a: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32" name="直接箭头连接符 31"/>
            <p:cNvCxnSpPr/>
            <p:nvPr/>
          </p:nvCxnSpPr>
          <p:spPr>
            <a:xfrm flipH="1">
              <a:off x="5060731" y="5905361"/>
              <a:ext cx="23318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" name="直接箭头连接符 32"/>
            <p:cNvCxnSpPr/>
            <p:nvPr/>
          </p:nvCxnSpPr>
          <p:spPr>
            <a:xfrm>
              <a:off x="5848330" y="5905361"/>
              <a:ext cx="252923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4" name="矩形 33"/>
          <p:cNvSpPr/>
          <p:nvPr/>
        </p:nvSpPr>
        <p:spPr>
          <a:xfrm>
            <a:off x="4435758" y="5461416"/>
            <a:ext cx="6174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0.45 m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>
            <a:off x="5000599" y="5195335"/>
            <a:ext cx="0" cy="661597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6" name="矩形 35"/>
          <p:cNvSpPr/>
          <p:nvPr/>
        </p:nvSpPr>
        <p:spPr>
          <a:xfrm>
            <a:off x="5000599" y="5774739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Flow-meter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395628" y="4375531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3 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 flipV="1">
            <a:off x="5634451" y="4450901"/>
            <a:ext cx="3178473" cy="569387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" name="矩形 38"/>
          <p:cNvSpPr/>
          <p:nvPr/>
        </p:nvSpPr>
        <p:spPr>
          <a:xfrm>
            <a:off x="125660" y="3984143"/>
            <a:ext cx="3689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15 minutes at 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～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1.5-2.0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knots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6141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oShape 46"/>
          <p:cNvSpPr>
            <a:spLocks noChangeArrowheads="1"/>
          </p:cNvSpPr>
          <p:nvPr/>
        </p:nvSpPr>
        <p:spPr bwMode="ltGray">
          <a:xfrm rot="5400000">
            <a:off x="-2422525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2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rgbClr val="EEECE1">
                  <a:gamma/>
                  <a:tint val="45490"/>
                  <a:invGamma/>
                </a:srgbClr>
              </a:gs>
              <a:gs pos="50000">
                <a:srgbClr val="EEECE1"/>
              </a:gs>
              <a:gs pos="100000">
                <a:srgbClr val="EEECE1">
                  <a:gamma/>
                  <a:tint val="4549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163794"/>
              </a:solidFill>
              <a:effectLst/>
              <a:uLnTx/>
              <a:uFillTx/>
              <a:ea typeface="MS PGothic" panose="020B0600070205080204" pitchFamily="34" charset="-128"/>
            </a:endParaRPr>
          </a:p>
        </p:txBody>
      </p:sp>
      <p:sp>
        <p:nvSpPr>
          <p:cNvPr id="22530" name="标题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1143000"/>
          </a:xfrm>
        </p:spPr>
        <p:txBody>
          <a:bodyPr/>
          <a:lstStyle/>
          <a:p>
            <a:r>
              <a:rPr lang="en-US" altLang="zh-CN" sz="4800" b="1" dirty="0" smtClean="0">
                <a:solidFill>
                  <a:srgbClr val="002060"/>
                </a:solidFill>
              </a:rPr>
              <a:t>Contents</a:t>
            </a:r>
            <a:endParaRPr lang="zh-CN" altLang="en-US" sz="4800" b="1" dirty="0" smtClean="0">
              <a:solidFill>
                <a:srgbClr val="002060"/>
              </a:solidFill>
            </a:endParaRPr>
          </a:p>
        </p:txBody>
      </p:sp>
      <p:sp>
        <p:nvSpPr>
          <p:cNvPr id="40" name="AutoShape 47"/>
          <p:cNvSpPr>
            <a:spLocks noChangeArrowheads="1"/>
          </p:cNvSpPr>
          <p:nvPr/>
        </p:nvSpPr>
        <p:spPr bwMode="ltGray">
          <a:xfrm rot="5400000" flipH="1">
            <a:off x="-2016918" y="1910558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6" y="10769"/>
                  <a:pt x="10856" y="10800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gradFill rotWithShape="1">
            <a:gsLst>
              <a:gs pos="0">
                <a:srgbClr val="0000FF">
                  <a:alpha val="56000"/>
                </a:srgbClr>
              </a:gs>
              <a:gs pos="100000">
                <a:srgbClr val="0000FF">
                  <a:gamma/>
                  <a:tint val="0"/>
                  <a:invGamma/>
                  <a:alpha val="4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163794"/>
              </a:solidFill>
              <a:effectLst/>
              <a:uLnTx/>
              <a:uFillTx/>
              <a:ea typeface="MS PGothic" panose="020B0600070205080204" pitchFamily="34" charset="-128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2484438" y="1844675"/>
            <a:ext cx="4319587" cy="4603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zh-CN" altLang="en-US" sz="1800">
              <a:latin typeface="Arial" pitchFamily="34" charset="0"/>
            </a:endParaRPr>
          </a:p>
        </p:txBody>
      </p:sp>
      <p:sp>
        <p:nvSpPr>
          <p:cNvPr id="23" name="Freeform 487"/>
          <p:cNvSpPr>
            <a:spLocks/>
          </p:cNvSpPr>
          <p:nvPr/>
        </p:nvSpPr>
        <p:spPr bwMode="gray">
          <a:xfrm>
            <a:off x="2200432" y="4515793"/>
            <a:ext cx="6017704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rgbClr val="0000FF">
                  <a:gamma/>
                  <a:shade val="83137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83137"/>
                  <a:invGamma/>
                </a:srgbClr>
              </a:gs>
            </a:gsLst>
            <a:lin ang="5400000" scaled="1"/>
          </a:gradFill>
          <a:ln w="28575" cap="flat" cmpd="sng">
            <a:solidFill>
              <a:srgbClr val="EEECE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EEECE1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163794"/>
              </a:solidFill>
              <a:effectLst/>
              <a:uLnTx/>
              <a:uFillTx/>
              <a:ea typeface="MS PGothic" panose="020B0600070205080204" pitchFamily="34" charset="-128"/>
            </a:endParaRPr>
          </a:p>
        </p:txBody>
      </p:sp>
      <p:sp>
        <p:nvSpPr>
          <p:cNvPr id="24" name="Freeform 488"/>
          <p:cNvSpPr>
            <a:spLocks/>
          </p:cNvSpPr>
          <p:nvPr/>
        </p:nvSpPr>
        <p:spPr bwMode="gray">
          <a:xfrm>
            <a:off x="1498757" y="4515793"/>
            <a:ext cx="609600" cy="568325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gradFill rotWithShape="1">
            <a:gsLst>
              <a:gs pos="0">
                <a:srgbClr val="0000FF">
                  <a:gamma/>
                  <a:shade val="63137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63137"/>
                  <a:invGamma/>
                </a:srgbClr>
              </a:gs>
            </a:gsLst>
            <a:lin ang="5400000" scaled="1"/>
          </a:gradFill>
          <a:ln w="28575" cap="flat" cmpd="sng">
            <a:solidFill>
              <a:srgbClr val="EEECE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EEECE1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163794"/>
              </a:solidFill>
              <a:effectLst/>
              <a:uLnTx/>
              <a:uFillTx/>
              <a:ea typeface="MS PGothic" panose="020B0600070205080204" pitchFamily="34" charset="-128"/>
            </a:endParaRPr>
          </a:p>
        </p:txBody>
      </p:sp>
      <p:sp>
        <p:nvSpPr>
          <p:cNvPr id="25" name="Text Box 489"/>
          <p:cNvSpPr txBox="1">
            <a:spLocks noChangeArrowheads="1"/>
          </p:cNvSpPr>
          <p:nvPr/>
        </p:nvSpPr>
        <p:spPr bwMode="gray">
          <a:xfrm>
            <a:off x="2442704" y="4515793"/>
            <a:ext cx="56731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Conclusions</a:t>
            </a:r>
            <a:endParaRPr lang="en-US" altLang="zh-CN" sz="2800" b="1" dirty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6" name="Freeform 483"/>
          <p:cNvSpPr>
            <a:spLocks/>
          </p:cNvSpPr>
          <p:nvPr/>
        </p:nvSpPr>
        <p:spPr bwMode="gray">
          <a:xfrm>
            <a:off x="2200432" y="2304998"/>
            <a:ext cx="6017704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rgbClr val="C0504D">
                  <a:gamma/>
                  <a:shade val="83137"/>
                  <a:invGamma/>
                </a:srgbClr>
              </a:gs>
              <a:gs pos="50000">
                <a:srgbClr val="C0504D"/>
              </a:gs>
              <a:gs pos="100000">
                <a:srgbClr val="C0504D">
                  <a:gamma/>
                  <a:shade val="83137"/>
                  <a:invGamma/>
                </a:srgbClr>
              </a:gs>
            </a:gsLst>
            <a:lin ang="5400000" scaled="1"/>
          </a:gradFill>
          <a:ln w="28575" cap="flat" cmpd="sng">
            <a:solidFill>
              <a:srgbClr val="EEECE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EEECE1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163794"/>
              </a:solidFill>
              <a:effectLst/>
              <a:uLnTx/>
              <a:uFillTx/>
              <a:ea typeface="MS PGothic" panose="020B0600070205080204" pitchFamily="34" charset="-128"/>
            </a:endParaRPr>
          </a:p>
        </p:txBody>
      </p:sp>
      <p:sp>
        <p:nvSpPr>
          <p:cNvPr id="27" name="Freeform 482"/>
          <p:cNvSpPr>
            <a:spLocks/>
          </p:cNvSpPr>
          <p:nvPr/>
        </p:nvSpPr>
        <p:spPr bwMode="gray">
          <a:xfrm>
            <a:off x="1498757" y="2304998"/>
            <a:ext cx="609600" cy="568325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gradFill rotWithShape="1">
            <a:gsLst>
              <a:gs pos="0">
                <a:srgbClr val="C0504D">
                  <a:gamma/>
                  <a:shade val="63137"/>
                  <a:invGamma/>
                </a:srgbClr>
              </a:gs>
              <a:gs pos="50000">
                <a:srgbClr val="C0504D"/>
              </a:gs>
              <a:gs pos="100000">
                <a:srgbClr val="C0504D">
                  <a:gamma/>
                  <a:shade val="63137"/>
                  <a:invGamma/>
                </a:srgbClr>
              </a:gs>
            </a:gsLst>
            <a:lin ang="5400000" scaled="1"/>
          </a:gradFill>
          <a:ln w="28575" cap="flat" cmpd="sng">
            <a:solidFill>
              <a:srgbClr val="EEECE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EEECE1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163794"/>
              </a:solidFill>
              <a:effectLst/>
              <a:uLnTx/>
              <a:uFillTx/>
              <a:ea typeface="MS PGothic" panose="020B0600070205080204" pitchFamily="34" charset="-128"/>
            </a:endParaRPr>
          </a:p>
        </p:txBody>
      </p:sp>
      <p:sp>
        <p:nvSpPr>
          <p:cNvPr id="28" name="Text Box 462"/>
          <p:cNvSpPr txBox="1">
            <a:spLocks noChangeArrowheads="1"/>
          </p:cNvSpPr>
          <p:nvPr/>
        </p:nvSpPr>
        <p:spPr bwMode="gray">
          <a:xfrm>
            <a:off x="2442054" y="2339516"/>
            <a:ext cx="550972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500" b="1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Governance to Marine Debris</a:t>
            </a:r>
            <a:endParaRPr lang="en-US" altLang="zh-CN" sz="2500" b="1" dirty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9" name="Text Box 458"/>
          <p:cNvSpPr txBox="1">
            <a:spLocks noChangeArrowheads="1"/>
          </p:cNvSpPr>
          <p:nvPr/>
        </p:nvSpPr>
        <p:spPr bwMode="gray">
          <a:xfrm>
            <a:off x="1632107" y="2257373"/>
            <a:ext cx="30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dirty="0">
                <a:solidFill>
                  <a:srgbClr val="FFFFFF"/>
                </a:solidFill>
                <a:ea typeface="MS PGothic" panose="020B0600070205080204" pitchFamily="34" charset="-128"/>
              </a:rPr>
              <a:t>1</a:t>
            </a:r>
          </a:p>
        </p:txBody>
      </p:sp>
      <p:sp>
        <p:nvSpPr>
          <p:cNvPr id="30" name="Text Box 470"/>
          <p:cNvSpPr txBox="1">
            <a:spLocks noChangeArrowheads="1"/>
          </p:cNvSpPr>
          <p:nvPr/>
        </p:nvSpPr>
        <p:spPr bwMode="gray">
          <a:xfrm>
            <a:off x="1632107" y="4464993"/>
            <a:ext cx="30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dirty="0" smtClean="0">
                <a:solidFill>
                  <a:srgbClr val="FFFFFF"/>
                </a:solidFill>
                <a:ea typeface="MS PGothic" panose="020B0600070205080204" pitchFamily="34" charset="-128"/>
              </a:rPr>
              <a:t>4</a:t>
            </a:r>
            <a:endParaRPr lang="en-US" altLang="zh-CN" sz="3600" dirty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1" name="Freeform 485"/>
          <p:cNvSpPr>
            <a:spLocks/>
          </p:cNvSpPr>
          <p:nvPr/>
        </p:nvSpPr>
        <p:spPr bwMode="gray">
          <a:xfrm>
            <a:off x="2200432" y="3787083"/>
            <a:ext cx="6017704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rgbClr val="4F81BD"/>
              </a:gs>
              <a:gs pos="50000">
                <a:srgbClr val="4F81BD">
                  <a:gamma/>
                  <a:tint val="73725"/>
                  <a:invGamma/>
                </a:srgbClr>
              </a:gs>
              <a:gs pos="100000">
                <a:srgbClr val="4F81BD"/>
              </a:gs>
            </a:gsLst>
            <a:lin ang="5400000" scaled="1"/>
          </a:gradFill>
          <a:ln w="28575" cap="flat" cmpd="sng">
            <a:solidFill>
              <a:srgbClr val="EEECE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EEECE1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163794"/>
              </a:solidFill>
              <a:effectLst/>
              <a:uLnTx/>
              <a:uFillTx/>
              <a:ea typeface="MS PGothic" panose="020B0600070205080204" pitchFamily="34" charset="-128"/>
            </a:endParaRPr>
          </a:p>
        </p:txBody>
      </p:sp>
      <p:sp>
        <p:nvSpPr>
          <p:cNvPr id="32" name="Freeform 486"/>
          <p:cNvSpPr>
            <a:spLocks/>
          </p:cNvSpPr>
          <p:nvPr/>
        </p:nvSpPr>
        <p:spPr bwMode="gray">
          <a:xfrm>
            <a:off x="1498757" y="3787083"/>
            <a:ext cx="609600" cy="568325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gradFill rotWithShape="1">
            <a:gsLst>
              <a:gs pos="0">
                <a:srgbClr val="4F81BD">
                  <a:gamma/>
                  <a:shade val="85882"/>
                  <a:invGamma/>
                </a:srgbClr>
              </a:gs>
              <a:gs pos="50000">
                <a:srgbClr val="4F81BD"/>
              </a:gs>
              <a:gs pos="100000">
                <a:srgbClr val="4F81BD">
                  <a:gamma/>
                  <a:shade val="85882"/>
                  <a:invGamma/>
                </a:srgbClr>
              </a:gs>
            </a:gsLst>
            <a:lin ang="5400000" scaled="1"/>
          </a:gradFill>
          <a:ln w="28575" cap="flat" cmpd="sng">
            <a:solidFill>
              <a:srgbClr val="EEECE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EEECE1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163794"/>
              </a:solidFill>
              <a:effectLst/>
              <a:uLnTx/>
              <a:uFillTx/>
              <a:ea typeface="MS PGothic" panose="020B0600070205080204" pitchFamily="34" charset="-128"/>
            </a:endParaRPr>
          </a:p>
        </p:txBody>
      </p:sp>
      <p:sp>
        <p:nvSpPr>
          <p:cNvPr id="33" name="Text Box 468"/>
          <p:cNvSpPr txBox="1">
            <a:spLocks noChangeArrowheads="1"/>
          </p:cNvSpPr>
          <p:nvPr/>
        </p:nvSpPr>
        <p:spPr bwMode="gray">
          <a:xfrm>
            <a:off x="1632107" y="3748982"/>
            <a:ext cx="30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dirty="0" smtClean="0">
                <a:solidFill>
                  <a:srgbClr val="FFFFFF"/>
                </a:solidFill>
                <a:ea typeface="MS PGothic" panose="020B0600070205080204" pitchFamily="34" charset="-128"/>
              </a:rPr>
              <a:t>3</a:t>
            </a:r>
            <a:endParaRPr lang="en-US" altLang="zh-CN" sz="3600" dirty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34" name="Freeform 485"/>
          <p:cNvSpPr>
            <a:spLocks/>
          </p:cNvSpPr>
          <p:nvPr/>
        </p:nvSpPr>
        <p:spPr bwMode="gray">
          <a:xfrm>
            <a:off x="2226704" y="3056587"/>
            <a:ext cx="6017704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50000">
                <a:srgbClr val="CC00CC"/>
              </a:gs>
              <a:gs pos="100000">
                <a:srgbClr val="CC00FF"/>
              </a:gs>
            </a:gsLst>
            <a:lin ang="5400000" scaled="1"/>
          </a:gradFill>
          <a:ln w="28575" cap="flat" cmpd="sng">
            <a:solidFill>
              <a:srgbClr val="EEECE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EEECE1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163794"/>
              </a:solidFill>
              <a:effectLst/>
              <a:uLnTx/>
              <a:uFillTx/>
              <a:ea typeface="MS PGothic" panose="020B0600070205080204" pitchFamily="34" charset="-128"/>
            </a:endParaRPr>
          </a:p>
        </p:txBody>
      </p:sp>
      <p:sp>
        <p:nvSpPr>
          <p:cNvPr id="35" name="Freeform 486"/>
          <p:cNvSpPr>
            <a:spLocks/>
          </p:cNvSpPr>
          <p:nvPr/>
        </p:nvSpPr>
        <p:spPr bwMode="gray">
          <a:xfrm>
            <a:off x="1525029" y="3056587"/>
            <a:ext cx="609600" cy="568325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gradFill rotWithShape="1">
            <a:gsLst>
              <a:gs pos="0">
                <a:srgbClr val="CC0099"/>
              </a:gs>
              <a:gs pos="50000">
                <a:srgbClr val="CC00CC"/>
              </a:gs>
              <a:gs pos="100000">
                <a:srgbClr val="CC00FF"/>
              </a:gs>
            </a:gsLst>
            <a:lin ang="5400000" scaled="1"/>
          </a:gradFill>
          <a:ln w="28575" cap="flat" cmpd="sng">
            <a:solidFill>
              <a:srgbClr val="EEECE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rgbClr val="EEECE1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163794"/>
              </a:solidFill>
              <a:effectLst/>
              <a:uLnTx/>
              <a:uFillTx/>
            </a:endParaRPr>
          </a:p>
        </p:txBody>
      </p:sp>
      <p:sp>
        <p:nvSpPr>
          <p:cNvPr id="36" name="Text Box 468"/>
          <p:cNvSpPr txBox="1">
            <a:spLocks noChangeArrowheads="1"/>
          </p:cNvSpPr>
          <p:nvPr/>
        </p:nvSpPr>
        <p:spPr bwMode="gray">
          <a:xfrm>
            <a:off x="1658379" y="3018487"/>
            <a:ext cx="30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FFFFFF"/>
                </a:solidFill>
                <a:ea typeface="MS PGothic" panose="020B0600070205080204" pitchFamily="34" charset="-128"/>
              </a:rPr>
              <a:t>2</a:t>
            </a:r>
          </a:p>
        </p:txBody>
      </p:sp>
      <p:sp>
        <p:nvSpPr>
          <p:cNvPr id="37" name="Text Box 463"/>
          <p:cNvSpPr txBox="1">
            <a:spLocks noChangeArrowheads="1"/>
          </p:cNvSpPr>
          <p:nvPr/>
        </p:nvSpPr>
        <p:spPr bwMode="gray">
          <a:xfrm>
            <a:off x="2411760" y="3062138"/>
            <a:ext cx="558731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MD Monitoring </a:t>
            </a:r>
            <a:r>
              <a:rPr lang="en-US" altLang="zh-CN" sz="2600" b="1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Program in China</a:t>
            </a:r>
          </a:p>
        </p:txBody>
      </p:sp>
      <p:sp>
        <p:nvSpPr>
          <p:cNvPr id="38" name="Text Box 463"/>
          <p:cNvSpPr txBox="1">
            <a:spLocks noChangeArrowheads="1"/>
          </p:cNvSpPr>
          <p:nvPr/>
        </p:nvSpPr>
        <p:spPr bwMode="gray">
          <a:xfrm>
            <a:off x="2515625" y="3814496"/>
            <a:ext cx="53924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dirty="0" smtClean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MPs </a:t>
            </a:r>
            <a:r>
              <a:rPr lang="en-US" altLang="zh-CN" sz="2600" b="1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Research in China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819" y="4678767"/>
            <a:ext cx="26953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8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Pour </a:t>
            </a:r>
            <a:r>
              <a:rPr lang="en-US" altLang="zh-CN" sz="1800" dirty="0">
                <a:solidFill>
                  <a:prstClr val="black"/>
                </a:solidFill>
                <a:latin typeface="Arial" charset="0"/>
                <a:ea typeface="宋体" charset="-122"/>
              </a:rPr>
              <a:t>the sample through </a:t>
            </a:r>
            <a:r>
              <a:rPr lang="en-US" altLang="zh-CN" sz="18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 </a:t>
            </a:r>
            <a:r>
              <a:rPr lang="en-US" altLang="zh-CN" sz="1800" dirty="0">
                <a:solidFill>
                  <a:prstClr val="black"/>
                </a:solidFill>
                <a:latin typeface="Arial" charset="0"/>
                <a:ea typeface="宋体" charset="-122"/>
              </a:rPr>
              <a:t>stacked </a:t>
            </a:r>
            <a:r>
              <a:rPr lang="en-US" altLang="zh-CN" sz="18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5.0 mm and 0.3 mm </a:t>
            </a:r>
            <a:r>
              <a:rPr lang="en-US" altLang="zh-CN" sz="1800" dirty="0">
                <a:solidFill>
                  <a:prstClr val="black"/>
                </a:solidFill>
                <a:latin typeface="Arial" charset="0"/>
                <a:ea typeface="宋体" charset="-122"/>
              </a:rPr>
              <a:t>stainless steel mesh sieves</a:t>
            </a:r>
            <a:r>
              <a:rPr lang="en-US" altLang="zh-CN" sz="18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.. </a:t>
            </a:r>
          </a:p>
        </p:txBody>
      </p:sp>
      <p:sp>
        <p:nvSpPr>
          <p:cNvPr id="3" name="矩形 2"/>
          <p:cNvSpPr/>
          <p:nvPr/>
        </p:nvSpPr>
        <p:spPr>
          <a:xfrm>
            <a:off x="6373765" y="4629589"/>
            <a:ext cx="2685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800" dirty="0">
                <a:solidFill>
                  <a:prstClr val="black"/>
                </a:solidFill>
                <a:latin typeface="Arial" charset="0"/>
                <a:ea typeface="宋体" charset="-122"/>
              </a:rPr>
              <a:t>Solid float on surface of the mixed solution were filtrated with glass fiber </a:t>
            </a:r>
            <a:r>
              <a:rPr lang="en-US" altLang="zh-CN" sz="18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filter (0.7μm).</a:t>
            </a:r>
            <a:endParaRPr lang="zh-CN" altLang="en-US" sz="1800" dirty="0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06080" y="4705838"/>
            <a:ext cx="3222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8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Add  aqueous 0.05 </a:t>
            </a:r>
            <a:r>
              <a:rPr lang="en-US" altLang="zh-CN" sz="1800" dirty="0">
                <a:solidFill>
                  <a:prstClr val="black"/>
                </a:solidFill>
                <a:latin typeface="Arial" charset="0"/>
                <a:ea typeface="宋体" charset="-122"/>
              </a:rPr>
              <a:t>M Fe(II) </a:t>
            </a:r>
            <a:r>
              <a:rPr lang="en-US" altLang="zh-CN" sz="18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+ 20 </a:t>
            </a:r>
            <a:r>
              <a:rPr lang="en-US" altLang="zh-CN" sz="1800" dirty="0">
                <a:solidFill>
                  <a:prstClr val="black"/>
                </a:solidFill>
                <a:latin typeface="Arial" charset="0"/>
                <a:ea typeface="宋体" charset="-122"/>
              </a:rPr>
              <a:t>mL of 30% </a:t>
            </a:r>
            <a:r>
              <a:rPr lang="en-US" altLang="zh-CN" sz="18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H</a:t>
            </a:r>
            <a:r>
              <a:rPr lang="en-US" altLang="zh-CN" sz="1800" baseline="-250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2</a:t>
            </a:r>
            <a:r>
              <a:rPr lang="en-US" altLang="zh-CN" sz="18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O</a:t>
            </a:r>
            <a:r>
              <a:rPr lang="en-US" altLang="zh-CN" sz="1800" baseline="-250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2</a:t>
            </a:r>
            <a:r>
              <a:rPr lang="en-US" altLang="zh-CN" sz="18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. Heat at </a:t>
            </a:r>
            <a:r>
              <a:rPr lang="en-US" altLang="zh-CN" sz="1800" dirty="0">
                <a:solidFill>
                  <a:prstClr val="black"/>
                </a:solidFill>
                <a:latin typeface="Arial" charset="0"/>
                <a:ea typeface="宋体" charset="-122"/>
              </a:rPr>
              <a:t>75</a:t>
            </a:r>
            <a:r>
              <a:rPr lang="zh-CN" altLang="zh-CN" sz="1800" dirty="0">
                <a:solidFill>
                  <a:prstClr val="black"/>
                </a:solidFill>
                <a:latin typeface="Arial" charset="0"/>
                <a:ea typeface="宋体" charset="-122"/>
              </a:rPr>
              <a:t>℃</a:t>
            </a:r>
            <a:r>
              <a:rPr lang="en-US" altLang="zh-CN" sz="1800" dirty="0">
                <a:solidFill>
                  <a:prstClr val="black"/>
                </a:solidFill>
                <a:latin typeface="Arial" charset="0"/>
                <a:ea typeface="宋体" charset="-122"/>
              </a:rPr>
              <a:t> for 30 </a:t>
            </a:r>
            <a:r>
              <a:rPr lang="en-US" altLang="zh-CN" sz="18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min to removal natural organic.  </a:t>
            </a:r>
            <a:endParaRPr lang="zh-CN" altLang="en-US" sz="1800" dirty="0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05291" y="4293096"/>
            <a:ext cx="1244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CN" sz="1800" b="1" dirty="0">
                <a:solidFill>
                  <a:srgbClr val="FF0000"/>
                </a:solidFill>
                <a:latin typeface="Arial" charset="0"/>
                <a:ea typeface="宋体" charset="-122"/>
              </a:rPr>
              <a:t>Wet sieve</a:t>
            </a:r>
            <a:endParaRPr lang="zh-CN" altLang="en-US" sz="1800" b="1" dirty="0">
              <a:solidFill>
                <a:srgbClr val="FF0000"/>
              </a:solidFill>
              <a:latin typeface="Arial" charset="0"/>
              <a:ea typeface="宋体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12172" y="4288955"/>
            <a:ext cx="271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CN" sz="1800" b="1" dirty="0">
                <a:solidFill>
                  <a:srgbClr val="FF0000"/>
                </a:solidFill>
                <a:latin typeface="Arial" charset="0"/>
                <a:ea typeface="宋体" charset="-122"/>
              </a:rPr>
              <a:t>Wet peroxide oxidation</a:t>
            </a:r>
            <a:endParaRPr lang="zh-CN" altLang="en-US" sz="1800" b="1" dirty="0">
              <a:solidFill>
                <a:srgbClr val="FF0000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05589" y="4248137"/>
            <a:ext cx="1095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CN" sz="1800" b="1" dirty="0" smtClean="0">
                <a:solidFill>
                  <a:srgbClr val="FF0000"/>
                </a:solidFill>
                <a:latin typeface="Arial" charset="0"/>
                <a:ea typeface="宋体" charset="-122"/>
              </a:rPr>
              <a:t>Filtering</a:t>
            </a:r>
            <a:endParaRPr lang="en-US" altLang="zh-CN" sz="1800" b="1" dirty="0">
              <a:solidFill>
                <a:srgbClr val="FF0000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87624" y="332656"/>
            <a:ext cx="69365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b="1" dirty="0">
                <a:latin typeface="Arial" pitchFamily="34" charset="0"/>
                <a:ea typeface="Adobe Gothic Std B" pitchFamily="34" charset="-128"/>
                <a:cs typeface="Arial" pitchFamily="34" charset="0"/>
              </a:rPr>
              <a:t>Laboratory </a:t>
            </a:r>
            <a:r>
              <a:rPr lang="en-US" altLang="zh-CN" b="1" dirty="0" smtClean="0">
                <a:latin typeface="Arial" pitchFamily="34" charset="0"/>
                <a:ea typeface="Adobe Gothic Std B" pitchFamily="34" charset="-128"/>
                <a:cs typeface="Arial" pitchFamily="34" charset="0"/>
              </a:rPr>
              <a:t> Analysis </a:t>
            </a:r>
            <a:r>
              <a:rPr lang="en-US" altLang="zh-CN" b="1" dirty="0">
                <a:latin typeface="Arial" pitchFamily="34" charset="0"/>
                <a:ea typeface="Adobe Gothic Std B" pitchFamily="34" charset="-128"/>
                <a:cs typeface="Arial" pitchFamily="34" charset="0"/>
              </a:rPr>
              <a:t>of </a:t>
            </a:r>
            <a:r>
              <a:rPr lang="en-US" altLang="zh-CN" b="1" dirty="0" smtClean="0">
                <a:latin typeface="Arial" pitchFamily="34" charset="0"/>
                <a:ea typeface="Adobe Gothic Std B" pitchFamily="34" charset="-128"/>
                <a:cs typeface="Arial" pitchFamily="34" charset="0"/>
              </a:rPr>
              <a:t>MPs </a:t>
            </a:r>
            <a:endParaRPr lang="en-US" altLang="zh-CN" b="1" dirty="0"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78887" y="1084355"/>
            <a:ext cx="8541585" cy="3064725"/>
            <a:chOff x="147428" y="1577146"/>
            <a:chExt cx="8541585" cy="3064725"/>
          </a:xfrm>
        </p:grpSpPr>
        <p:pic>
          <p:nvPicPr>
            <p:cNvPr id="10" name="Picture 3" descr="C:\我的工作\微塑料\培训\图片\QQ图片2016071321052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583"/>
            <a:stretch/>
          </p:blipFill>
          <p:spPr bwMode="auto">
            <a:xfrm>
              <a:off x="3044181" y="1577146"/>
              <a:ext cx="2790055" cy="3064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:\Users\wwzhang\Desktop\新建文件夹\DSC0295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70" t="45453" r="23293" b="24997"/>
            <a:stretch/>
          </p:blipFill>
          <p:spPr bwMode="auto">
            <a:xfrm>
              <a:off x="6228184" y="1577147"/>
              <a:ext cx="2460829" cy="3045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右箭头 11"/>
            <p:cNvSpPr/>
            <p:nvPr/>
          </p:nvSpPr>
          <p:spPr>
            <a:xfrm>
              <a:off x="2699791" y="3109460"/>
              <a:ext cx="344389" cy="288032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" name="右箭头 12"/>
            <p:cNvSpPr/>
            <p:nvPr/>
          </p:nvSpPr>
          <p:spPr>
            <a:xfrm>
              <a:off x="5834236" y="3084139"/>
              <a:ext cx="393948" cy="288032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pic>
          <p:nvPicPr>
            <p:cNvPr id="14" name="Picture 2" descr="C:\Users\Administrator\Desktop\photo\71935180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93" r="12769"/>
            <a:stretch/>
          </p:blipFill>
          <p:spPr bwMode="auto">
            <a:xfrm>
              <a:off x="147428" y="1598479"/>
              <a:ext cx="2560618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06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C:\Users\wwzhang\Desktop\DSC029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6" t="38342" r="43489" b="38467"/>
          <a:stretch/>
        </p:blipFill>
        <p:spPr bwMode="auto">
          <a:xfrm>
            <a:off x="455703" y="1300868"/>
            <a:ext cx="3324209" cy="212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我的工作\其他材料\职称评定\IMG_20161124_1207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1" t="20075" r="10048" b="16863"/>
          <a:stretch/>
        </p:blipFill>
        <p:spPr bwMode="auto">
          <a:xfrm>
            <a:off x="395536" y="3852337"/>
            <a:ext cx="3456383" cy="227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39552" y="3420289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Stereoscopic microscope</a:t>
            </a:r>
            <a:endParaRPr lang="zh-CN" altLang="en-US" sz="2000" dirty="0"/>
          </a:p>
        </p:txBody>
      </p:sp>
      <p:pic>
        <p:nvPicPr>
          <p:cNvPr id="15" name="Picture 2" descr="C:\Users\wwzhang\Desktop\新建文件夹\DSC0296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8771" b="3885"/>
          <a:stretch/>
        </p:blipFill>
        <p:spPr bwMode="auto">
          <a:xfrm>
            <a:off x="4067944" y="1334175"/>
            <a:ext cx="4886382" cy="295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QQ图片2016042610535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67945" y="4428402"/>
            <a:ext cx="4886382" cy="1844114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1086016" y="476672"/>
            <a:ext cx="68818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/>
              <a:t>Microscope </a:t>
            </a:r>
            <a:r>
              <a:rPr lang="en-US" altLang="zh-CN" sz="3200" dirty="0" smtClean="0"/>
              <a:t>Exam </a:t>
            </a:r>
            <a:r>
              <a:rPr lang="en-US" altLang="zh-CN" sz="3200" dirty="0"/>
              <a:t>and FTIR </a:t>
            </a:r>
            <a:r>
              <a:rPr lang="en-US" altLang="zh-CN" sz="3200" dirty="0" smtClean="0"/>
              <a:t>Analysis</a:t>
            </a:r>
            <a:endParaRPr lang="en-US" altLang="zh-CN" sz="2800" dirty="0"/>
          </a:p>
        </p:txBody>
      </p:sp>
      <p:sp>
        <p:nvSpPr>
          <p:cNvPr id="3" name="矩形 2"/>
          <p:cNvSpPr/>
          <p:nvPr/>
        </p:nvSpPr>
        <p:spPr>
          <a:xfrm>
            <a:off x="179512" y="6263346"/>
            <a:ext cx="3888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Fourier Transform Infrared Spectroscopy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94096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 bwMode="auto">
          <a:xfrm>
            <a:off x="539552" y="44624"/>
            <a:ext cx="81472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Microplastics</a:t>
            </a: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abundance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9" y="1052736"/>
            <a:ext cx="6261842" cy="368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5359515" y="1384900"/>
            <a:ext cx="34754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22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Plastics </a:t>
            </a:r>
            <a:r>
              <a:rPr lang="en-US" altLang="zh-CN" sz="2200" dirty="0">
                <a:solidFill>
                  <a:prstClr val="black"/>
                </a:solidFill>
                <a:latin typeface="Arial" charset="0"/>
                <a:ea typeface="宋体" charset="-122"/>
              </a:rPr>
              <a:t>were collected at all stations, with a total count of </a:t>
            </a:r>
            <a:r>
              <a:rPr lang="en-US" altLang="zh-CN" sz="2200" dirty="0">
                <a:solidFill>
                  <a:srgbClr val="FF0000"/>
                </a:solidFill>
                <a:latin typeface="Arial" charset="0"/>
                <a:ea typeface="宋体" charset="-122"/>
              </a:rPr>
              <a:t>2,925</a:t>
            </a:r>
            <a:r>
              <a:rPr lang="en-US" altLang="zh-CN" sz="2200" dirty="0">
                <a:solidFill>
                  <a:prstClr val="black"/>
                </a:solidFill>
                <a:latin typeface="Arial" charset="0"/>
                <a:ea typeface="宋体" charset="-122"/>
              </a:rPr>
              <a:t> </a:t>
            </a:r>
            <a:r>
              <a:rPr lang="en-US" altLang="zh-CN" sz="22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fragments</a:t>
            </a:r>
            <a:endParaRPr lang="zh-CN" altLang="en-US" sz="2200" dirty="0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7544" y="4902092"/>
            <a:ext cx="5544616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charset="-122"/>
              </a:rPr>
              <a:t>Average abundance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charset="-122"/>
              </a:rPr>
              <a:t>of all plastic 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charset="-122"/>
              </a:rPr>
              <a:t>samples: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charset="-122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charset="-122"/>
              </a:rPr>
              <a:t>0.60 ± 0.71 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charset="-122"/>
              </a:rPr>
              <a:t>particle/m</a:t>
            </a:r>
            <a:r>
              <a:rPr kumimoji="0" lang="en-US" altLang="zh-CN" sz="2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charset="-122"/>
              </a:rPr>
              <a:t>3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charset="-122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charset="-122"/>
              </a:rPr>
              <a:t>MPs: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charset="-122"/>
              </a:rPr>
              <a:t> 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charset="-122"/>
              </a:rPr>
              <a:t>0.33 ± 0.36 </a:t>
            </a:r>
            <a:r>
              <a:rPr lang="en-US" altLang="zh-CN" sz="2400" kern="0" dirty="0">
                <a:solidFill>
                  <a:prstClr val="black"/>
                </a:solidFill>
                <a:ea typeface="宋体" charset="-122"/>
              </a:rPr>
              <a:t>(ranged </a:t>
            </a:r>
            <a:r>
              <a:rPr lang="en-US" altLang="zh-CN" sz="2400" dirty="0">
                <a:solidFill>
                  <a:srgbClr val="FF0000"/>
                </a:solidFill>
                <a:ea typeface="宋体" charset="-122"/>
              </a:rPr>
              <a:t>0.01–1.23</a:t>
            </a:r>
            <a:r>
              <a:rPr lang="en-US" altLang="zh-CN" sz="2400" kern="0" dirty="0" smtClean="0">
                <a:solidFill>
                  <a:prstClr val="black"/>
                </a:solidFill>
                <a:ea typeface="宋体" charset="-122"/>
              </a:rPr>
              <a:t>) 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charset="-122"/>
              </a:rPr>
              <a:t>particle/m</a:t>
            </a:r>
            <a:r>
              <a:rPr kumimoji="0" lang="en-US" altLang="zh-CN" sz="2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charset="-122"/>
              </a:rPr>
              <a:t>3</a:t>
            </a:r>
            <a:endParaRPr kumimoji="0" lang="zh-CN" altLang="en-US" sz="24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Picture 6" descr="C:\Users\wwzhang\Desktop\新建文件夹\新建文件夹\IMG_20160826_1115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03" y="4196413"/>
            <a:ext cx="1544714" cy="19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wwzhang\Desktop\新建文件夹\新建文件夹\IMG_20160826_1108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9" r="11154"/>
          <a:stretch/>
        </p:blipFill>
        <p:spPr bwMode="auto">
          <a:xfrm flipH="1">
            <a:off x="7909887" y="4187287"/>
            <a:ext cx="1186815" cy="199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6146445" y="6425586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 smtClean="0"/>
              <a:t>Under review</a:t>
            </a:r>
            <a:endParaRPr lang="zh-CN" altLang="en-US" sz="1800" dirty="0"/>
          </a:p>
        </p:txBody>
      </p:sp>
      <p:sp>
        <p:nvSpPr>
          <p:cNvPr id="13" name="矩形 12"/>
          <p:cNvSpPr/>
          <p:nvPr/>
        </p:nvSpPr>
        <p:spPr>
          <a:xfrm>
            <a:off x="6516216" y="2537028"/>
            <a:ext cx="25804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22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MPs was about </a:t>
            </a:r>
            <a:r>
              <a:rPr lang="en-US" altLang="zh-CN" sz="2200" dirty="0" smtClean="0">
                <a:solidFill>
                  <a:srgbClr val="FF0000"/>
                </a:solidFill>
                <a:latin typeface="Arial" charset="0"/>
                <a:ea typeface="宋体" charset="-122"/>
              </a:rPr>
              <a:t>1600</a:t>
            </a:r>
            <a:r>
              <a:rPr lang="en-US" altLang="zh-CN" sz="22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, accounted </a:t>
            </a:r>
            <a:r>
              <a:rPr lang="en-US" altLang="zh-CN" sz="2200" dirty="0">
                <a:solidFill>
                  <a:prstClr val="black"/>
                </a:solidFill>
                <a:latin typeface="Arial" charset="0"/>
                <a:ea typeface="宋体" charset="-122"/>
              </a:rPr>
              <a:t>for 55</a:t>
            </a:r>
            <a:r>
              <a:rPr lang="en-US" altLang="zh-CN" sz="22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% </a:t>
            </a:r>
            <a:endParaRPr lang="zh-CN" altLang="en-US" sz="2200" dirty="0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22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30" y="485964"/>
            <a:ext cx="8263110" cy="54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899592" y="6033482"/>
            <a:ext cx="784887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dirty="0"/>
              <a:t>Map of sampling locations and </a:t>
            </a:r>
            <a:r>
              <a:rPr lang="en-US" altLang="zh-CN" sz="2000" dirty="0" err="1"/>
              <a:t>microplastic</a:t>
            </a:r>
            <a:r>
              <a:rPr lang="en-US" altLang="zh-CN" sz="2000" dirty="0"/>
              <a:t> abundance along the north/south transect in the Atlantic Ocean.</a:t>
            </a:r>
            <a:endParaRPr lang="zh-CN" altLang="en-US" sz="2000" dirty="0"/>
          </a:p>
        </p:txBody>
      </p:sp>
      <p:sp>
        <p:nvSpPr>
          <p:cNvPr id="3" name="矩形 2"/>
          <p:cNvSpPr/>
          <p:nvPr/>
        </p:nvSpPr>
        <p:spPr>
          <a:xfrm>
            <a:off x="7035731" y="836712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 err="1" smtClean="0"/>
              <a:t>Kanhai</a:t>
            </a:r>
            <a:r>
              <a:rPr lang="en-US" altLang="zh-CN" sz="1800" dirty="0" smtClean="0"/>
              <a:t> et al., 2017</a:t>
            </a:r>
            <a:endParaRPr lang="zh-CN" altLang="en-US" sz="1800" dirty="0"/>
          </a:p>
        </p:txBody>
      </p:sp>
      <p:sp>
        <p:nvSpPr>
          <p:cNvPr id="4" name="矩形 3"/>
          <p:cNvSpPr/>
          <p:nvPr/>
        </p:nvSpPr>
        <p:spPr>
          <a:xfrm>
            <a:off x="246880" y="118078"/>
            <a:ext cx="8098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ranged from 0 to 8.5 particles m</a:t>
            </a:r>
            <a:r>
              <a:rPr lang="en-US" altLang="zh-CN" sz="2000" baseline="30000" dirty="0"/>
              <a:t>−</a:t>
            </a:r>
            <a:r>
              <a:rPr lang="en-US" altLang="zh-CN" sz="2000" baseline="30000" dirty="0" smtClean="0"/>
              <a:t>3</a:t>
            </a:r>
            <a:r>
              <a:rPr lang="en-US" altLang="zh-CN" sz="2000" dirty="0" smtClean="0"/>
              <a:t>, average </a:t>
            </a:r>
            <a:r>
              <a:rPr lang="fr-FR" altLang="zh-CN" sz="2000" dirty="0" smtClean="0"/>
              <a:t>1.15 ± 1.45 particles m</a:t>
            </a:r>
            <a:r>
              <a:rPr lang="fr-FR" altLang="zh-CN" sz="2000" baseline="30000" dirty="0" smtClean="0"/>
              <a:t>−3</a:t>
            </a:r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565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2" y="0"/>
            <a:ext cx="7200800" cy="293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12976"/>
            <a:ext cx="7272808" cy="138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928265" y="4941168"/>
            <a:ext cx="335947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800" dirty="0" err="1" smtClean="0">
                <a:solidFill>
                  <a:prstClr val="black"/>
                </a:solidFill>
                <a:latin typeface="Arial" charset="0"/>
                <a:ea typeface="宋体" charset="-122"/>
              </a:rPr>
              <a:t>Bohai:MPs</a:t>
            </a:r>
            <a:r>
              <a:rPr lang="en-US" altLang="zh-CN" sz="18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 density ranged </a:t>
            </a:r>
            <a:r>
              <a:rPr lang="en-US" altLang="zh-CN" sz="1800" dirty="0" smtClean="0">
                <a:solidFill>
                  <a:srgbClr val="FF0000"/>
                </a:solidFill>
                <a:latin typeface="Arial" charset="0"/>
                <a:ea typeface="宋体" charset="-122"/>
              </a:rPr>
              <a:t>0.01–1.23</a:t>
            </a:r>
            <a:r>
              <a:rPr lang="en-US" altLang="zh-CN" sz="18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 particle/m</a:t>
            </a:r>
            <a:r>
              <a:rPr lang="en-US" altLang="zh-CN" sz="1800" baseline="300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3</a:t>
            </a:r>
            <a:r>
              <a:rPr lang="en-US" altLang="zh-CN" sz="1800" dirty="0" smtClean="0">
                <a:solidFill>
                  <a:prstClr val="black"/>
                </a:solidFill>
                <a:latin typeface="Arial" charset="0"/>
                <a:ea typeface="宋体" charset="-122"/>
              </a:rPr>
              <a:t>.</a:t>
            </a:r>
            <a:endParaRPr lang="zh-CN" altLang="en-US" sz="1800" dirty="0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887198" y="3707305"/>
            <a:ext cx="2604682" cy="396044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63773" y="2658763"/>
            <a:ext cx="17604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 smtClean="0"/>
              <a:t>Maes</a:t>
            </a:r>
            <a:r>
              <a:rPr lang="en-US" altLang="zh-CN" sz="1600" dirty="0" smtClean="0"/>
              <a:t> et al., 2017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2113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60447"/>
            <a:ext cx="7272808" cy="523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940152" y="5591757"/>
            <a:ext cx="25202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南部海岸</a:t>
            </a:r>
            <a:endParaRPr lang="en-US" altLang="zh-CN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Zhao et al 2015a,b</a:t>
            </a:r>
            <a:r>
              <a:rPr lang="zh-CN" altLang="zh-C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）</a:t>
            </a:r>
            <a:endParaRPr lang="zh-CN" alt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39952" y="3678488"/>
            <a:ext cx="22322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三峡大坝</a:t>
            </a:r>
            <a:r>
              <a:rPr lang="zh-CN" altLang="zh-C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下游</a:t>
            </a:r>
            <a:endParaRPr lang="en-US" altLang="zh-CN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Fok</a:t>
            </a:r>
            <a:r>
              <a:rPr lang="en-US" altLang="zh-C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 al. 2015 </a:t>
            </a:r>
            <a:r>
              <a:rPr lang="zh-CN" alt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）</a:t>
            </a:r>
            <a:endParaRPr lang="zh-CN" alt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72200" y="4661170"/>
            <a:ext cx="223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600" b="1" dirty="0" smtClean="0">
                <a:solidFill>
                  <a:srgbClr val="A7EA5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长江口</a:t>
            </a:r>
            <a:r>
              <a:rPr lang="zh-CN" altLang="en-US" sz="1600" b="1" dirty="0" smtClean="0">
                <a:solidFill>
                  <a:srgbClr val="A7EA5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zh-CN" altLang="zh-CN" sz="1600" b="1" dirty="0" smtClean="0">
                <a:solidFill>
                  <a:srgbClr val="A7EA5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闽江口</a:t>
            </a:r>
            <a:endParaRPr lang="en-US" altLang="zh-CN" sz="1600" b="1" dirty="0" smtClean="0">
              <a:solidFill>
                <a:srgbClr val="A7EA5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600" b="1" dirty="0" smtClean="0">
                <a:solidFill>
                  <a:srgbClr val="A7EA5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瓯</a:t>
            </a:r>
            <a:r>
              <a:rPr lang="zh-CN" altLang="zh-CN" sz="1600" b="1" dirty="0">
                <a:solidFill>
                  <a:srgbClr val="A7EA5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江口、椒江</a:t>
            </a:r>
            <a:r>
              <a:rPr lang="zh-CN" altLang="zh-CN" sz="1600" b="1" dirty="0" smtClean="0">
                <a:solidFill>
                  <a:srgbClr val="A7EA5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口</a:t>
            </a:r>
            <a:endParaRPr lang="zh-CN" altLang="en-US" sz="1600" b="1" dirty="0">
              <a:solidFill>
                <a:srgbClr val="A7EA5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7584" y="120478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72200" y="4112982"/>
            <a:ext cx="259228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长江</a:t>
            </a:r>
            <a:r>
              <a:rPr lang="zh-CN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河口及东海</a:t>
            </a:r>
            <a:r>
              <a:rPr lang="zh-CN" altLang="zh-C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海域</a:t>
            </a:r>
            <a:endParaRPr lang="en-US" altLang="zh-CN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Zhao et al. 2014</a:t>
            </a:r>
            <a:r>
              <a:rPr lang="zh-CN" altLang="zh-C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）</a:t>
            </a:r>
            <a:endParaRPr lang="zh-CN" alt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99992" y="4892999"/>
            <a:ext cx="2376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南海底泥和</a:t>
            </a:r>
            <a:r>
              <a:rPr lang="zh-CN" altLang="zh-CN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香港</a:t>
            </a:r>
            <a:endParaRPr lang="en-US" altLang="zh-CN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Qiu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 al. 2015 </a:t>
            </a:r>
            <a:r>
              <a:rPr lang="zh-CN" alt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；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Zhang et al. 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zh-CN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）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84168" y="3365026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2000" b="1" dirty="0">
                <a:solidFill>
                  <a:srgbClr val="A7EA5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山东半岛</a:t>
            </a:r>
            <a:endParaRPr lang="zh-CN" altLang="en-US" sz="2000" b="1" dirty="0">
              <a:solidFill>
                <a:srgbClr val="A7EA5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23254" y="2983844"/>
            <a:ext cx="1475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2000" b="1" dirty="0">
                <a:solidFill>
                  <a:srgbClr val="A7EA5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河北曹妃甸</a:t>
            </a:r>
            <a:endParaRPr lang="zh-CN" altLang="en-US" sz="2000" b="1" dirty="0">
              <a:solidFill>
                <a:srgbClr val="A7EA5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46091" y="5899533"/>
            <a:ext cx="805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600" b="1" dirty="0">
                <a:solidFill>
                  <a:srgbClr val="A7EA5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海南岛</a:t>
            </a:r>
            <a:endParaRPr lang="zh-CN" altLang="en-US" sz="1600" b="1" dirty="0">
              <a:solidFill>
                <a:srgbClr val="A7EA5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33912" y="5587982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1400" b="1" dirty="0">
                <a:solidFill>
                  <a:srgbClr val="A7EA5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广西北部湾</a:t>
            </a:r>
            <a:endParaRPr lang="en-US" altLang="zh-CN" sz="1400" b="1" dirty="0">
              <a:solidFill>
                <a:srgbClr val="A7EA5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六角星 3"/>
          <p:cNvSpPr/>
          <p:nvPr/>
        </p:nvSpPr>
        <p:spPr>
          <a:xfrm>
            <a:off x="8460432" y="980728"/>
            <a:ext cx="360040" cy="363235"/>
          </a:xfrm>
          <a:prstGeom prst="star6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3" name="十字星 12"/>
          <p:cNvSpPr/>
          <p:nvPr/>
        </p:nvSpPr>
        <p:spPr>
          <a:xfrm>
            <a:off x="8496436" y="1463132"/>
            <a:ext cx="324036" cy="360040"/>
          </a:xfrm>
          <a:prstGeom prst="star4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64096"/>
          </a:xfrm>
        </p:spPr>
        <p:txBody>
          <a:bodyPr/>
          <a:lstStyle/>
          <a:p>
            <a:r>
              <a:rPr lang="en-US" altLang="zh-CN" sz="4000" dirty="0" smtClean="0"/>
              <a:t>3. MPs research in China</a:t>
            </a:r>
            <a:endParaRPr lang="zh-CN" altLang="en-US" sz="4000" dirty="0"/>
          </a:p>
        </p:txBody>
      </p:sp>
      <p:sp>
        <p:nvSpPr>
          <p:cNvPr id="19" name="六角星 18"/>
          <p:cNvSpPr/>
          <p:nvPr/>
        </p:nvSpPr>
        <p:spPr>
          <a:xfrm>
            <a:off x="3505983" y="4790090"/>
            <a:ext cx="360040" cy="363235"/>
          </a:xfrm>
          <a:prstGeom prst="star6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7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65"/>
            <a:ext cx="4536504" cy="30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767480"/>
            <a:ext cx="4752528" cy="329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10585"/>
            <a:ext cx="4680520" cy="339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"/>
          <a:stretch/>
        </p:blipFill>
        <p:spPr bwMode="auto">
          <a:xfrm>
            <a:off x="2460382" y="2307722"/>
            <a:ext cx="4581441" cy="351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316" y="2708920"/>
            <a:ext cx="4805624" cy="368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659" y="3603084"/>
            <a:ext cx="4206577" cy="319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266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8"/>
    </mc:Choice>
    <mc:Fallback xmlns="">
      <p:transition spd="slow" advTm="1131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29" y="2204864"/>
            <a:ext cx="2559075" cy="226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648" y="44624"/>
            <a:ext cx="3038856" cy="213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3" y="1342051"/>
            <a:ext cx="3800475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箭头连接符 4"/>
          <p:cNvCxnSpPr/>
          <p:nvPr/>
        </p:nvCxnSpPr>
        <p:spPr>
          <a:xfrm>
            <a:off x="2066750" y="1773917"/>
            <a:ext cx="1751038" cy="0"/>
          </a:xfrm>
          <a:prstGeom prst="straightConnector1">
            <a:avLst/>
          </a:prstGeom>
          <a:noFill/>
          <a:ln w="31750" cap="flat" cmpd="sng" algn="ctr">
            <a:solidFill>
              <a:srgbClr val="C0504D"/>
            </a:solidFill>
            <a:prstDash val="solid"/>
            <a:tailEnd type="arrow"/>
          </a:ln>
          <a:effectLst/>
        </p:spPr>
      </p:cxnSp>
      <p:cxnSp>
        <p:nvCxnSpPr>
          <p:cNvPr id="6" name="直接箭头连接符 5"/>
          <p:cNvCxnSpPr/>
          <p:nvPr/>
        </p:nvCxnSpPr>
        <p:spPr>
          <a:xfrm>
            <a:off x="2475465" y="3213131"/>
            <a:ext cx="1375804" cy="184666"/>
          </a:xfrm>
          <a:prstGeom prst="straightConnector1">
            <a:avLst/>
          </a:prstGeom>
          <a:noFill/>
          <a:ln w="31750" cap="flat" cmpd="sng" algn="ctr">
            <a:solidFill>
              <a:srgbClr val="C0504D"/>
            </a:solidFill>
            <a:prstDash val="solid"/>
            <a:tailEnd type="arrow"/>
          </a:ln>
          <a:effectLst/>
        </p:spPr>
      </p:cxnSp>
      <p:cxnSp>
        <p:nvCxnSpPr>
          <p:cNvPr id="7" name="直接箭头连接符 6"/>
          <p:cNvCxnSpPr/>
          <p:nvPr/>
        </p:nvCxnSpPr>
        <p:spPr>
          <a:xfrm>
            <a:off x="2282774" y="3880463"/>
            <a:ext cx="1535014" cy="386978"/>
          </a:xfrm>
          <a:prstGeom prst="straightConnector1">
            <a:avLst/>
          </a:prstGeom>
          <a:noFill/>
          <a:ln w="31750" cap="flat" cmpd="sng" algn="ctr">
            <a:solidFill>
              <a:srgbClr val="C0504D"/>
            </a:solidFill>
            <a:prstDash val="solid"/>
            <a:tailEnd type="arrow"/>
          </a:ln>
          <a:effectLst/>
        </p:spPr>
      </p:cxnSp>
      <p:cxnSp>
        <p:nvCxnSpPr>
          <p:cNvPr id="8" name="直接箭头连接符 7"/>
          <p:cNvCxnSpPr/>
          <p:nvPr/>
        </p:nvCxnSpPr>
        <p:spPr>
          <a:xfrm>
            <a:off x="1917550" y="5158475"/>
            <a:ext cx="1733376" cy="344361"/>
          </a:xfrm>
          <a:prstGeom prst="straightConnector1">
            <a:avLst/>
          </a:prstGeom>
          <a:noFill/>
          <a:ln w="31750" cap="flat" cmpd="sng" algn="ctr">
            <a:solidFill>
              <a:srgbClr val="C0504D"/>
            </a:solidFill>
            <a:prstDash val="solid"/>
            <a:tailEnd type="arrow"/>
          </a:ln>
          <a:effectLst/>
        </p:spPr>
      </p:cxnSp>
      <p:sp>
        <p:nvSpPr>
          <p:cNvPr id="9" name="矩形 8"/>
          <p:cNvSpPr/>
          <p:nvPr/>
        </p:nvSpPr>
        <p:spPr>
          <a:xfrm>
            <a:off x="3376799" y="2448764"/>
            <a:ext cx="213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0.167±0.138 n/m</a:t>
            </a:r>
            <a:r>
              <a:rPr kumimoji="0" lang="en-US" altLang="zh-CN" sz="18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</a:rPr>
              <a:t>3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2444880" y="1961398"/>
            <a:ext cx="1206046" cy="48736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矩形 10"/>
          <p:cNvSpPr/>
          <p:nvPr/>
        </p:nvSpPr>
        <p:spPr>
          <a:xfrm>
            <a:off x="3851268" y="4100179"/>
            <a:ext cx="2444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680.0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± 284.6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nm</a:t>
            </a:r>
            <a:r>
              <a:rPr kumimoji="0" lang="en-US" altLang="zh-CN" sz="18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</a:rPr>
              <a:t>3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17788" y="3213131"/>
            <a:ext cx="2258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955.6 ± 848.7 n/m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</a:rPr>
              <a:t>3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89721" y="5399794"/>
            <a:ext cx="2463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1245.8 ± 531.5 n/m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</a:rPr>
              <a:t>3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500740" y="511805"/>
            <a:ext cx="421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MP in Surface Water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831453" y="1414517"/>
            <a:ext cx="2828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MP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abundance: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4137.3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± 2461.5 n/m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</a:rPr>
              <a:t>3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67" y="4623286"/>
            <a:ext cx="2405398" cy="219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文本框 4"/>
          <p:cNvSpPr txBox="1"/>
          <p:nvPr/>
        </p:nvSpPr>
        <p:spPr>
          <a:xfrm>
            <a:off x="3965555" y="5987158"/>
            <a:ext cx="2560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0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Zhao et al.,2014;  2015</a:t>
            </a:r>
            <a:endParaRPr lang="en-US" sz="2000" b="0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11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244" y="1793408"/>
            <a:ext cx="4115756" cy="1953293"/>
          </a:xfrm>
          <a:prstGeom prst="rect">
            <a:avLst/>
          </a:prstGeom>
        </p:spPr>
      </p:pic>
      <p:sp>
        <p:nvSpPr>
          <p:cNvPr id="2" name="文本框 5"/>
          <p:cNvSpPr txBox="1"/>
          <p:nvPr/>
        </p:nvSpPr>
        <p:spPr>
          <a:xfrm>
            <a:off x="936118" y="334397"/>
            <a:ext cx="2832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MPs on Beach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5115943" y="164526"/>
            <a:ext cx="2483892" cy="16324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2909694"/>
            <a:ext cx="4045405" cy="387695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89" y="1196585"/>
            <a:ext cx="4750851" cy="1765405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7687888" y="1224405"/>
            <a:ext cx="1294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0" dirty="0" err="1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Qiu</a:t>
            </a:r>
            <a:r>
              <a:rPr lang="en-US" sz="1400" b="0" dirty="0" smtClean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et al., 2015</a:t>
            </a:r>
            <a:endParaRPr lang="en-US" sz="1400" b="0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9" name="Picture 2" descr="C:\Users\lenovo\Desktop\MP\Total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308" y="3877543"/>
            <a:ext cx="3532710" cy="285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4512536" y="3577424"/>
            <a:ext cx="23122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prstClr val="black"/>
                </a:solidFill>
                <a:latin typeface="Calibri"/>
                <a:ea typeface="宋体"/>
              </a:rPr>
              <a:t>Zhang</a:t>
            </a:r>
            <a:r>
              <a:rPr lang="en-US" altLang="zh-CN" sz="1600" kern="100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sz="1600" i="1" kern="100" dirty="0">
                <a:solidFill>
                  <a:prstClr val="black"/>
                </a:solidFill>
                <a:latin typeface="Calibri"/>
                <a:ea typeface="宋体"/>
              </a:rPr>
              <a:t>et al</a:t>
            </a:r>
            <a:r>
              <a:rPr lang="en-US" altLang="zh-CN" sz="1600" kern="100" dirty="0">
                <a:solidFill>
                  <a:prstClr val="black"/>
                </a:solidFill>
                <a:latin typeface="Calibri"/>
                <a:ea typeface="宋体"/>
              </a:rPr>
              <a:t>., </a:t>
            </a:r>
            <a:r>
              <a:rPr lang="en-US" altLang="zh-CN" sz="1600" kern="100" dirty="0" smtClean="0">
                <a:solidFill>
                  <a:prstClr val="black"/>
                </a:solidFill>
                <a:latin typeface="Calibri"/>
                <a:ea typeface="宋体"/>
              </a:rPr>
              <a:t>2016</a:t>
            </a:r>
            <a:endParaRPr lang="zh-CN" altLang="en-US" sz="16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005065"/>
            <a:ext cx="172588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79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82" y="2420888"/>
            <a:ext cx="4407755" cy="44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250825" y="333375"/>
            <a:ext cx="2809007" cy="470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3200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MP in </a:t>
            </a:r>
            <a:r>
              <a:rPr lang="en-US" altLang="zh-CN" sz="3200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Shellfish</a:t>
            </a:r>
            <a:endParaRPr lang="zh-CN" altLang="en-US" sz="3200" i="1" dirty="0">
              <a:solidFill>
                <a:schemeClr val="tx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" name="矩形 30"/>
          <p:cNvSpPr>
            <a:spLocks noChangeArrowheads="1"/>
          </p:cNvSpPr>
          <p:nvPr/>
        </p:nvSpPr>
        <p:spPr bwMode="auto">
          <a:xfrm>
            <a:off x="250825" y="4071721"/>
            <a:ext cx="3372124" cy="2215991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b="0" dirty="0" smtClean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Variation Range: </a:t>
            </a:r>
          </a:p>
          <a:p>
            <a:pPr eaLnBrk="0" hangingPunct="0"/>
            <a:r>
              <a:rPr lang="en-US" altLang="zh-CN" sz="2000" b="0" dirty="0" smtClean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0.9 - 4.6 items/g; </a:t>
            </a:r>
          </a:p>
          <a:p>
            <a:pPr eaLnBrk="0" hangingPunct="0"/>
            <a:r>
              <a:rPr lang="en-US" altLang="zh-CN" sz="2000" b="0" dirty="0" smtClean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1.5 - 7.6  items /individual</a:t>
            </a:r>
          </a:p>
          <a:p>
            <a:pPr eaLnBrk="0" hangingPunct="0"/>
            <a:endParaRPr lang="en-US" altLang="zh-CN" sz="1800" b="0" dirty="0" smtClean="0">
              <a:solidFill>
                <a:prstClr val="black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eaLnBrk="0" hangingPunct="0"/>
            <a:r>
              <a:rPr lang="en-US" altLang="zh-CN" sz="2000" b="0" dirty="0" smtClean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Average Density: </a:t>
            </a:r>
            <a:endParaRPr lang="en-US" altLang="zh-CN" sz="2000" b="0" dirty="0">
              <a:solidFill>
                <a:prstClr val="black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eaLnBrk="0" hangingPunct="0"/>
            <a:r>
              <a:rPr lang="en-US" altLang="zh-CN" sz="2000" b="0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2.2 </a:t>
            </a:r>
            <a:r>
              <a:rPr lang="en-US" altLang="zh-CN" sz="2000" b="0" dirty="0" smtClean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items/g; </a:t>
            </a:r>
            <a:endParaRPr lang="en-US" altLang="zh-CN" sz="2000" b="0" dirty="0">
              <a:solidFill>
                <a:prstClr val="black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eaLnBrk="0" hangingPunct="0"/>
            <a:r>
              <a:rPr lang="en-US" altLang="zh-CN" sz="2000" b="0" dirty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4.0 </a:t>
            </a:r>
            <a:r>
              <a:rPr lang="en-US" altLang="zh-CN" sz="2000" b="0" dirty="0" smtClean="0">
                <a:solidFill>
                  <a:prstClr val="blac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items/individual</a:t>
            </a:r>
            <a:r>
              <a:rPr lang="en-US" altLang="zh-CN" sz="1800" b="0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endParaRPr lang="zh-CN" altLang="en-US" sz="1800" b="0" dirty="0" smtClean="0">
              <a:solidFill>
                <a:prstClr val="black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50825" y="1052736"/>
            <a:ext cx="3517019" cy="3018984"/>
            <a:chOff x="35496" y="1593676"/>
            <a:chExt cx="5319712" cy="5219700"/>
          </a:xfrm>
        </p:grpSpPr>
        <p:pic>
          <p:nvPicPr>
            <p:cNvPr id="3" name="Picture 3" descr="D:\微塑料相关资料\全国沿海贻贝调查\投稿版本\图表\正式稿件\Fig. 2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593676"/>
              <a:ext cx="5319712" cy="521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1968984" y="2341612"/>
              <a:ext cx="3167062" cy="144462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250825" y="804069"/>
            <a:ext cx="29358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 et al</a:t>
            </a:r>
            <a:r>
              <a:rPr lang="en-US" altLang="zh-CN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., Environ. </a:t>
            </a:r>
            <a:r>
              <a:rPr lang="en-US" altLang="zh-CN" sz="1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Pollut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(2016)</a:t>
            </a:r>
            <a:endParaRPr lang="zh-CN" alt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638555" y="5254451"/>
            <a:ext cx="1567574" cy="1047645"/>
            <a:chOff x="3426572" y="700655"/>
            <a:chExt cx="2903537" cy="2087563"/>
          </a:xfrm>
        </p:grpSpPr>
        <p:pic>
          <p:nvPicPr>
            <p:cNvPr id="7" name="Picture 2" descr="D:\微塑料相关资料\全国沿海贻贝调查\mussel\SANY066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26572" y="700655"/>
              <a:ext cx="2903537" cy="2087563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4016676" y="2182725"/>
              <a:ext cx="1906204" cy="5366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Mytilus</a:t>
              </a:r>
              <a:r>
                <a:rPr kumimoji="0" lang="en-US" altLang="zh-CN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 </a:t>
              </a:r>
              <a:r>
                <a:rPr kumimoji="0" lang="en-US" altLang="zh-CN" sz="16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edulis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811820" y="4671856"/>
            <a:ext cx="717291" cy="41332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624"/>
            <a:ext cx="3874392" cy="138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3915221" y="1700808"/>
            <a:ext cx="42658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MP Varied 2.1 - 10.5 items/g </a:t>
            </a:r>
            <a:endParaRPr kumimoji="0" lang="en-US" altLang="zh-CN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and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4.3 - 57.2 items/individual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716016" y="1953706"/>
            <a:ext cx="648073" cy="32316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444208" y="44624"/>
            <a:ext cx="2734020" cy="2600898"/>
            <a:chOff x="5388056" y="1628800"/>
            <a:chExt cx="3653009" cy="3655642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056" y="1634220"/>
              <a:ext cx="3653009" cy="3650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矩形 17"/>
            <p:cNvSpPr/>
            <p:nvPr/>
          </p:nvSpPr>
          <p:spPr>
            <a:xfrm>
              <a:off x="6804248" y="1628800"/>
              <a:ext cx="816463" cy="389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Fibers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588224" y="2892042"/>
              <a:ext cx="1159154" cy="389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fragments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804248" y="4103251"/>
              <a:ext cx="837881" cy="389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pellets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5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" t="4540" r="10575" b="12784"/>
          <a:stretch/>
        </p:blipFill>
        <p:spPr bwMode="auto">
          <a:xfrm>
            <a:off x="107504" y="1432812"/>
            <a:ext cx="8928992" cy="542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26614" y="126830"/>
            <a:ext cx="819385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dirty="0"/>
              <a:t>Marine </a:t>
            </a:r>
            <a:r>
              <a:rPr lang="en-US" altLang="zh-CN" sz="2600" dirty="0" smtClean="0"/>
              <a:t>debris </a:t>
            </a:r>
            <a:r>
              <a:rPr lang="en-US" altLang="zh-CN" sz="2600" dirty="0"/>
              <a:t>is present in all marine habitats, from densely populated regions to remote points far from human activities. 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1001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82312" y="188640"/>
            <a:ext cx="607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POPs carried on  MP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10"/>
          <a:stretch/>
        </p:blipFill>
        <p:spPr bwMode="auto">
          <a:xfrm>
            <a:off x="116663" y="1006252"/>
            <a:ext cx="4311321" cy="21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2" descr="未命名-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23636"/>
            <a:ext cx="2088232" cy="20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39572" y="5162673"/>
            <a:ext cx="14401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Microplastic</a:t>
            </a: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collected from beaches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89014" y="3310508"/>
            <a:ext cx="3415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“</a:t>
            </a: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 Pellet </a:t>
            </a: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Watch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” </a:t>
            </a: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(Takada,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2015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）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7520" y="3136867"/>
            <a:ext cx="40845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The collected pellets were analyzed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for PAHs, PCBs, HCHs, DDTs, chlordane, heptachlor,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endosulfan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,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aldrin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,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dieldrin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 and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endrin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rPr>
              <a:t>.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88" y="980728"/>
            <a:ext cx="3697076" cy="245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図 1" descr="Korea_China_POPsConcnForTWAP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66" y="3690865"/>
            <a:ext cx="3594921" cy="269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061022" y="3690865"/>
            <a:ext cx="34169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PCBs concentrations in pellets from East Asia</a:t>
            </a:r>
            <a:endParaRPr kumimoji="1" lang="ja-JP" alt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296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5307988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ea typeface="宋体" charset="-122"/>
              </a:rPr>
              <a:t>Unpublished data</a:t>
            </a:r>
            <a:endParaRPr lang="zh-CN" altLang="en-US" sz="1400" b="1" dirty="0">
              <a:ea typeface="宋体" charset="-122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7620" y="188640"/>
            <a:ext cx="8229600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宋体"/>
              </a:rPr>
              <a:t>Biological</a:t>
            </a:r>
            <a:r>
              <a:rPr lang="en-US" altLang="zh-CN" sz="3600" b="1" dirty="0" smtClean="0">
                <a:solidFill>
                  <a:schemeClr val="tx1"/>
                </a:solidFill>
                <a:latin typeface="Calibri"/>
                <a:ea typeface="宋体"/>
              </a:rPr>
              <a:t>l effects of MPs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宋体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7620" y="1092445"/>
            <a:ext cx="38574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000000"/>
                </a:solidFill>
                <a:latin typeface="Calibri"/>
                <a:ea typeface="宋体"/>
              </a:rPr>
              <a:t>MPs Ingestion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/>
              </a:rPr>
              <a:t>of </a:t>
            </a:r>
            <a:r>
              <a:rPr lang="en-US" altLang="zh-CN" sz="2400" dirty="0" err="1">
                <a:solidFill>
                  <a:srgbClr val="000000"/>
                </a:solidFill>
                <a:latin typeface="Calibri"/>
                <a:ea typeface="宋体"/>
              </a:rPr>
              <a:t>microplastics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/>
              </a:rPr>
              <a:t> on copepod </a:t>
            </a:r>
            <a:r>
              <a:rPr lang="en-US" altLang="zh-CN" sz="2400" i="1" dirty="0" err="1">
                <a:solidFill>
                  <a:srgbClr val="000000"/>
                </a:solidFill>
                <a:latin typeface="Calibri"/>
                <a:ea typeface="宋体"/>
              </a:rPr>
              <a:t>Tigriopus</a:t>
            </a:r>
            <a:r>
              <a:rPr lang="en-US" altLang="zh-CN" sz="2400" i="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altLang="zh-CN" sz="2400" i="1" dirty="0" err="1">
                <a:solidFill>
                  <a:srgbClr val="000000"/>
                </a:solidFill>
                <a:latin typeface="Calibri"/>
                <a:ea typeface="宋体"/>
              </a:rPr>
              <a:t>japonicus</a:t>
            </a:r>
            <a:endParaRPr lang="zh-CN" altLang="en-US" sz="2400" dirty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0" y="2420888"/>
            <a:ext cx="3657038" cy="268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446" y="2066876"/>
            <a:ext cx="4922541" cy="365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4205087" y="980728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/>
              </a:rPr>
              <a:t>Photographs of accumulation and egestion of fluorescent polystyrene microspheres in marine </a:t>
            </a:r>
            <a:r>
              <a:rPr lang="en-US" altLang="zh-CN" sz="2400" dirty="0" err="1">
                <a:solidFill>
                  <a:srgbClr val="000000"/>
                </a:solidFill>
                <a:latin typeface="Calibri"/>
                <a:ea typeface="宋体"/>
              </a:rPr>
              <a:t>medaka</a:t>
            </a:r>
            <a:endParaRPr lang="zh-CN" altLang="en-US" sz="2400" dirty="0">
              <a:solidFill>
                <a:srgbClr val="000000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720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/>
          <p:nvPr/>
        </p:nvSpPr>
        <p:spPr>
          <a:xfrm>
            <a:off x="395536" y="476672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MP in Table salt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987" y="1480711"/>
            <a:ext cx="5636525" cy="166025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1556792"/>
            <a:ext cx="3061791" cy="17956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12976"/>
            <a:ext cx="3606012" cy="36450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473" y="3212976"/>
            <a:ext cx="5591105" cy="358936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83767" y="6261588"/>
            <a:ext cx="1060219" cy="1524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7504" y="6422080"/>
            <a:ext cx="3436484" cy="21602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55976" y="88251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dirty="0" smtClean="0"/>
              <a:t>MPs: 550</a:t>
            </a:r>
            <a:r>
              <a:rPr lang="en-US" altLang="zh-CN" sz="2000" dirty="0"/>
              <a:t>−681 particles/kg in sea salts;</a:t>
            </a:r>
          </a:p>
        </p:txBody>
      </p:sp>
      <p:sp>
        <p:nvSpPr>
          <p:cNvPr id="11" name="椭圆 10"/>
          <p:cNvSpPr/>
          <p:nvPr/>
        </p:nvSpPr>
        <p:spPr bwMode="auto">
          <a:xfrm>
            <a:off x="4211961" y="692696"/>
            <a:ext cx="4716016" cy="72617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69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9845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The presence of </a:t>
            </a:r>
            <a:r>
              <a:rPr lang="en-US" altLang="zh-CN" dirty="0" smtClean="0"/>
              <a:t>MP in commercial </a:t>
            </a:r>
            <a:r>
              <a:rPr lang="en-US" altLang="zh-CN" dirty="0"/>
              <a:t>salts from </a:t>
            </a:r>
            <a:r>
              <a:rPr lang="en-US" altLang="zh-CN" dirty="0" smtClean="0"/>
              <a:t>different countries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99592" y="1916832"/>
            <a:ext cx="7563628" cy="380372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CN" sz="2200" dirty="0" smtClean="0"/>
              <a:t>Extracted </a:t>
            </a:r>
            <a:r>
              <a:rPr lang="en-US" altLang="zh-CN" sz="2200" dirty="0"/>
              <a:t>MP-like particles larger than 149 </a:t>
            </a:r>
            <a:r>
              <a:rPr lang="en-US" altLang="zh-CN" sz="2200" dirty="0" err="1"/>
              <a:t>μm</a:t>
            </a:r>
            <a:r>
              <a:rPr lang="en-US" altLang="zh-CN" sz="2200" dirty="0"/>
              <a:t> from 17 salt brands originating </a:t>
            </a:r>
            <a:r>
              <a:rPr lang="en-US" altLang="zh-CN" sz="2200" dirty="0" smtClean="0"/>
              <a:t>from 8 different countries;</a:t>
            </a:r>
          </a:p>
          <a:p>
            <a:pPr>
              <a:spcBef>
                <a:spcPts val="0"/>
              </a:spcBef>
            </a:pPr>
            <a:r>
              <a:rPr lang="en-US" altLang="zh-CN" sz="2200" dirty="0" smtClean="0"/>
              <a:t>MP </a:t>
            </a:r>
            <a:r>
              <a:rPr lang="en-US" altLang="zh-CN" sz="2200" dirty="0"/>
              <a:t>were absent in one brand while others contained between </a:t>
            </a:r>
            <a:r>
              <a:rPr lang="en-US" altLang="zh-CN" sz="2200" b="1" dirty="0">
                <a:solidFill>
                  <a:srgbClr val="FF0000"/>
                </a:solidFill>
              </a:rPr>
              <a:t>1 to 10 </a:t>
            </a:r>
            <a:r>
              <a:rPr lang="en-US" altLang="zh-CN" sz="2200" dirty="0"/>
              <a:t>MPs/Kg </a:t>
            </a:r>
            <a:r>
              <a:rPr lang="en-US" altLang="zh-CN" sz="2200" dirty="0" smtClean="0"/>
              <a:t>of salt</a:t>
            </a:r>
            <a:r>
              <a:rPr lang="en-US" altLang="zh-CN" sz="2200" dirty="0"/>
              <a:t>. </a:t>
            </a:r>
            <a:endParaRPr lang="en-US" altLang="zh-CN" sz="2200" dirty="0" smtClean="0"/>
          </a:p>
          <a:p>
            <a:pPr>
              <a:spcBef>
                <a:spcPts val="0"/>
              </a:spcBef>
            </a:pPr>
            <a:r>
              <a:rPr lang="en-US" altLang="zh-CN" sz="2200" dirty="0"/>
              <a:t>P</a:t>
            </a:r>
            <a:r>
              <a:rPr lang="en-US" altLang="zh-CN" sz="2200" dirty="0" smtClean="0"/>
              <a:t>article </a:t>
            </a:r>
            <a:r>
              <a:rPr lang="en-US" altLang="zh-CN" sz="2200" dirty="0"/>
              <a:t>size (mean ± SD) was 515 ± 171 </a:t>
            </a:r>
            <a:r>
              <a:rPr lang="en-US" altLang="zh-CN" sz="2200" dirty="0" err="1"/>
              <a:t>μm</a:t>
            </a:r>
            <a:r>
              <a:rPr lang="en-US" altLang="zh-CN" sz="2200" dirty="0" smtClean="0"/>
              <a:t>.</a:t>
            </a:r>
          </a:p>
          <a:p>
            <a:pPr>
              <a:spcBef>
                <a:spcPts val="0"/>
              </a:spcBef>
            </a:pPr>
            <a:r>
              <a:rPr lang="en-US" altLang="zh-CN" sz="2200" dirty="0" smtClean="0"/>
              <a:t>The </a:t>
            </a:r>
            <a:r>
              <a:rPr lang="en-US" altLang="zh-CN" sz="2200" dirty="0"/>
              <a:t>low level of anthropogenic particles intake from the salts (maximum </a:t>
            </a:r>
            <a:r>
              <a:rPr lang="en-US" altLang="zh-CN" sz="2200" b="1" dirty="0">
                <a:solidFill>
                  <a:srgbClr val="FF0000"/>
                </a:solidFill>
              </a:rPr>
              <a:t>37</a:t>
            </a:r>
            <a:r>
              <a:rPr lang="en-US" altLang="zh-CN" sz="2200" dirty="0"/>
              <a:t> particles </a:t>
            </a:r>
            <a:r>
              <a:rPr lang="en-US" altLang="zh-CN" sz="2200" dirty="0" smtClean="0"/>
              <a:t>per individual </a:t>
            </a:r>
            <a:r>
              <a:rPr lang="en-US" altLang="zh-CN" sz="2200" dirty="0"/>
              <a:t>per annum) warrants negligible health impacts.</a:t>
            </a:r>
            <a:endParaRPr lang="zh-CN" altLang="en-US" sz="2200" dirty="0"/>
          </a:p>
        </p:txBody>
      </p:sp>
      <p:sp>
        <p:nvSpPr>
          <p:cNvPr id="4" name="矩形 3"/>
          <p:cNvSpPr/>
          <p:nvPr/>
        </p:nvSpPr>
        <p:spPr>
          <a:xfrm>
            <a:off x="6084168" y="5457625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 err="1" smtClean="0"/>
              <a:t>Karami</a:t>
            </a:r>
            <a:r>
              <a:rPr lang="en-US" altLang="zh-CN" sz="1800" b="1" dirty="0" smtClean="0"/>
              <a:t> et al., 2017</a:t>
            </a:r>
            <a:endParaRPr lang="zh-CN" altLang="en-US" sz="1800" dirty="0"/>
          </a:p>
        </p:txBody>
      </p:sp>
      <p:sp>
        <p:nvSpPr>
          <p:cNvPr id="5" name="矩形 4"/>
          <p:cNvSpPr/>
          <p:nvPr/>
        </p:nvSpPr>
        <p:spPr>
          <a:xfrm>
            <a:off x="1331640" y="5948174"/>
            <a:ext cx="3485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https://www.nature.com/srep/</a:t>
            </a:r>
            <a:endParaRPr lang="zh-CN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1325647" y="3645024"/>
            <a:ext cx="6450873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00192" y="3328607"/>
            <a:ext cx="29931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149 </a:t>
            </a:r>
            <a:r>
              <a:rPr lang="en-US" altLang="zh-CN" sz="2000" dirty="0" err="1">
                <a:solidFill>
                  <a:srgbClr val="FF0000"/>
                </a:solidFill>
              </a:rPr>
              <a:t>μm</a:t>
            </a:r>
            <a:r>
              <a:rPr lang="en-US" altLang="zh-CN" sz="2000" dirty="0">
                <a:solidFill>
                  <a:srgbClr val="FF0000"/>
                </a:solidFill>
              </a:rPr>
              <a:t> pore </a:t>
            </a:r>
            <a:r>
              <a:rPr lang="en-US" altLang="zh-CN" sz="2000" dirty="0" smtClean="0">
                <a:solidFill>
                  <a:srgbClr val="FF0000"/>
                </a:solidFill>
              </a:rPr>
              <a:t>size to filter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1933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0602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MPs in </a:t>
            </a:r>
            <a:r>
              <a:rPr lang="en-US" altLang="zh-CN" sz="3600" dirty="0"/>
              <a:t>Table Salts from China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576626"/>
            <a:ext cx="8147248" cy="4084622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dirty="0" smtClean="0"/>
              <a:t>MPs </a:t>
            </a:r>
            <a:r>
              <a:rPr lang="en-US" altLang="zh-CN" dirty="0"/>
              <a:t>content was 550</a:t>
            </a:r>
            <a:r>
              <a:rPr lang="en-US" altLang="zh-CN" dirty="0" smtClean="0"/>
              <a:t>−681 particles/kg </a:t>
            </a:r>
            <a:r>
              <a:rPr lang="en-US" altLang="zh-CN" dirty="0"/>
              <a:t>in sea </a:t>
            </a:r>
            <a:r>
              <a:rPr lang="en-US" altLang="zh-CN" dirty="0" smtClean="0"/>
              <a:t>salts;</a:t>
            </a:r>
          </a:p>
          <a:p>
            <a:r>
              <a:rPr lang="en-US" altLang="zh-CN" dirty="0" smtClean="0"/>
              <a:t>fragments </a:t>
            </a:r>
            <a:r>
              <a:rPr lang="en-US" altLang="zh-CN" dirty="0"/>
              <a:t>and </a:t>
            </a:r>
            <a:r>
              <a:rPr lang="en-US" altLang="zh-CN" dirty="0" smtClean="0"/>
              <a:t>fibers were </a:t>
            </a:r>
            <a:r>
              <a:rPr lang="en-US" altLang="zh-CN" dirty="0"/>
              <a:t>the prevalent types of particles compared with pellets </a:t>
            </a:r>
            <a:r>
              <a:rPr lang="en-US" altLang="zh-CN" dirty="0" smtClean="0"/>
              <a:t>and </a:t>
            </a:r>
            <a:r>
              <a:rPr lang="en-US" altLang="zh-CN" dirty="0"/>
              <a:t>sheets. </a:t>
            </a:r>
            <a:endParaRPr lang="en-US" altLang="zh-CN" dirty="0" smtClean="0"/>
          </a:p>
          <a:p>
            <a:r>
              <a:rPr lang="en-US" altLang="zh-CN" dirty="0" smtClean="0"/>
              <a:t>MPs </a:t>
            </a:r>
            <a:r>
              <a:rPr lang="en-US" altLang="zh-CN" dirty="0"/>
              <a:t>measuring less than 200 </a:t>
            </a:r>
            <a:r>
              <a:rPr lang="en-US" altLang="zh-CN" dirty="0" err="1"/>
              <a:t>μm</a:t>
            </a:r>
            <a:r>
              <a:rPr lang="en-US" altLang="zh-CN" dirty="0"/>
              <a:t> represented </a:t>
            </a:r>
            <a:r>
              <a:rPr lang="en-US" altLang="zh-CN" dirty="0" smtClean="0"/>
              <a:t>the majority </a:t>
            </a:r>
            <a:r>
              <a:rPr lang="en-US" altLang="zh-CN" dirty="0"/>
              <a:t>of the particles, accounting for 55% of the </a:t>
            </a:r>
            <a:r>
              <a:rPr lang="en-US" altLang="zh-CN" dirty="0" smtClean="0"/>
              <a:t>total MPs</a:t>
            </a:r>
          </a:p>
          <a:p>
            <a:r>
              <a:rPr lang="en-US" altLang="zh-CN" dirty="0" smtClean="0"/>
              <a:t>most </a:t>
            </a:r>
            <a:r>
              <a:rPr lang="en-US" altLang="zh-CN" dirty="0"/>
              <a:t>common </a:t>
            </a:r>
            <a:r>
              <a:rPr lang="en-US" altLang="zh-CN" dirty="0" smtClean="0"/>
              <a:t>MPs </a:t>
            </a:r>
            <a:r>
              <a:rPr lang="en-US" altLang="zh-CN" dirty="0"/>
              <a:t>were </a:t>
            </a:r>
            <a:r>
              <a:rPr lang="en-US" altLang="zh-CN" dirty="0" smtClean="0"/>
              <a:t>polyethylene terephthalate</a:t>
            </a:r>
            <a:r>
              <a:rPr lang="en-US" altLang="zh-CN" dirty="0"/>
              <a:t>, followed by polyethylene and cellophane in sea salts</a:t>
            </a:r>
            <a:r>
              <a:rPr lang="en-US" altLang="zh-CN" dirty="0" smtClean="0"/>
              <a:t>.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5 </a:t>
            </a:r>
            <a:r>
              <a:rPr lang="en-US" altLang="zh-CN" b="1" dirty="0" err="1">
                <a:solidFill>
                  <a:srgbClr val="FF0000"/>
                </a:solidFill>
              </a:rPr>
              <a:t>μm</a:t>
            </a:r>
            <a:r>
              <a:rPr lang="en-US" altLang="zh-CN" b="1" dirty="0">
                <a:solidFill>
                  <a:srgbClr val="FF0000"/>
                </a:solidFill>
              </a:rPr>
              <a:t> pore size</a:t>
            </a:r>
            <a:r>
              <a:rPr lang="en-US" altLang="zh-CN" dirty="0"/>
              <a:t>, 47 mm cellulose nitrate filter paper using a vacuum system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1" y="5373216"/>
            <a:ext cx="9144000" cy="1469352"/>
            <a:chOff x="1" y="5464471"/>
            <a:chExt cx="9144000" cy="149292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002132" y="1815523"/>
              <a:ext cx="1139737" cy="91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251520" y="5478754"/>
              <a:ext cx="684803" cy="4065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/>
                <a:t>PET</a:t>
              </a:r>
              <a:endParaRPr lang="zh-CN" altLang="en-US" sz="200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4860032" y="5489635"/>
              <a:ext cx="699230" cy="4065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/>
                <a:t>PES</a:t>
              </a:r>
              <a:endParaRPr lang="zh-CN" altLang="en-US" sz="2000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3779912" y="5489635"/>
              <a:ext cx="527709" cy="4065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/>
                <a:t>PP</a:t>
              </a:r>
              <a:endParaRPr lang="zh-CN" altLang="en-US" sz="2000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2627784" y="5478754"/>
              <a:ext cx="527709" cy="4065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/>
                <a:t>PB</a:t>
              </a:r>
              <a:endParaRPr lang="zh-CN" altLang="en-US" sz="2000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1383054" y="5478754"/>
              <a:ext cx="527709" cy="4065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/>
                <a:t>PE</a:t>
              </a:r>
              <a:endParaRPr lang="zh-CN" altLang="en-US" sz="20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7092280" y="5464471"/>
              <a:ext cx="742511" cy="4065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/>
                <a:t>CHD</a:t>
              </a:r>
              <a:endParaRPr lang="zh-CN" altLang="en-US" sz="2000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8331940" y="5464471"/>
              <a:ext cx="513282" cy="4065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/>
                <a:t>BT</a:t>
              </a:r>
              <a:endParaRPr lang="zh-CN" altLang="en-US" sz="20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5940152" y="5490616"/>
              <a:ext cx="542136" cy="4065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/>
                <a:t>CP</a:t>
              </a:r>
              <a:endParaRPr lang="zh-CN" altLang="en-US" sz="2000" dirty="0"/>
            </a:p>
          </p:txBody>
        </p:sp>
      </p:grpSp>
      <p:sp>
        <p:nvSpPr>
          <p:cNvPr id="15" name="矩形 14"/>
          <p:cNvSpPr/>
          <p:nvPr/>
        </p:nvSpPr>
        <p:spPr>
          <a:xfrm>
            <a:off x="6709186" y="1091877"/>
            <a:ext cx="1967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 smtClean="0"/>
              <a:t>Yang et al., 2015</a:t>
            </a:r>
            <a:endParaRPr lang="zh-CN" altLang="en-US" sz="1800" dirty="0"/>
          </a:p>
        </p:txBody>
      </p:sp>
      <p:sp>
        <p:nvSpPr>
          <p:cNvPr id="4" name="椭圆 3"/>
          <p:cNvSpPr/>
          <p:nvPr/>
        </p:nvSpPr>
        <p:spPr bwMode="auto">
          <a:xfrm>
            <a:off x="2891638" y="1523925"/>
            <a:ext cx="2318009" cy="4413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843731" y="2810064"/>
            <a:ext cx="5760718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793344" y="4437112"/>
            <a:ext cx="2318009" cy="4413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172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altLang="zh-CN" dirty="0" smtClean="0">
                <a:solidFill>
                  <a:schemeClr val="tx1"/>
                </a:solidFill>
                <a:latin typeface="Calibri"/>
                <a:ea typeface="宋体"/>
              </a:rPr>
              <a:t>4. Conclusions</a:t>
            </a:r>
            <a:endParaRPr lang="en-US" altLang="zh-CN" dirty="0">
              <a:solidFill>
                <a:schemeClr val="tx1"/>
              </a:solidFill>
              <a:latin typeface="Calibri"/>
              <a:ea typeface="宋体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5223" y="1417638"/>
            <a:ext cx="81130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itchFamily="34" charset="0"/>
              <a:buChar char="•"/>
            </a:pPr>
            <a:r>
              <a:rPr lang="en-US" altLang="zh-CN" sz="3200" dirty="0" smtClean="0">
                <a:latin typeface="Calibri"/>
                <a:ea typeface="宋体"/>
              </a:rPr>
              <a:t>Governance </a:t>
            </a:r>
            <a:r>
              <a:rPr lang="en-US" altLang="zh-CN" sz="3200" dirty="0">
                <a:latin typeface="Calibri"/>
                <a:ea typeface="宋体"/>
              </a:rPr>
              <a:t>at local, regional, national, and global </a:t>
            </a:r>
            <a:r>
              <a:rPr lang="en-US" altLang="zh-CN" sz="3200" dirty="0" smtClean="0">
                <a:latin typeface="Calibri"/>
                <a:ea typeface="宋体"/>
              </a:rPr>
              <a:t>scales; </a:t>
            </a:r>
            <a:endParaRPr lang="en-US" altLang="zh-CN" sz="3200" dirty="0">
              <a:latin typeface="Calibri"/>
              <a:ea typeface="宋体"/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en-US" altLang="zh-CN" sz="3200" dirty="0" smtClean="0">
                <a:latin typeface="Calibri"/>
                <a:ea typeface="宋体"/>
              </a:rPr>
              <a:t>Rationalization </a:t>
            </a:r>
            <a:r>
              <a:rPr lang="en-US" altLang="zh-CN" sz="3200" dirty="0">
                <a:latin typeface="Calibri"/>
                <a:ea typeface="宋体"/>
              </a:rPr>
              <a:t>of monitoring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fr-FR" altLang="fr-FR" dirty="0" smtClean="0">
                <a:latin typeface="Times New Roman" pitchFamily="18" charset="0"/>
                <a:cs typeface="Times New Roman" pitchFamily="18" charset="0"/>
              </a:rPr>
              <a:t>Develop </a:t>
            </a:r>
            <a:r>
              <a:rPr lang="fr-FR" altLang="fr-FR" dirty="0">
                <a:latin typeface="Times New Roman" pitchFamily="18" charset="0"/>
                <a:cs typeface="Times New Roman" pitchFamily="18" charset="0"/>
              </a:rPr>
              <a:t>comparable and coherent monitoring standards </a:t>
            </a:r>
            <a:r>
              <a:rPr lang="fr-FR" altLang="fr-FR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fr-FR" altLang="fr-FR" dirty="0">
                <a:latin typeface="Times New Roman" pitchFamily="18" charset="0"/>
                <a:cs typeface="Times New Roman" pitchFamily="18" charset="0"/>
              </a:rPr>
              <a:t>baselines, </a:t>
            </a:r>
            <a:r>
              <a:rPr lang="fr-FR" altLang="fr-FR" dirty="0" smtClean="0">
                <a:latin typeface="Times New Roman" pitchFamily="18" charset="0"/>
                <a:cs typeface="Times New Roman" pitchFamily="18" charset="0"/>
              </a:rPr>
              <a:t>harmonized </a:t>
            </a:r>
            <a:r>
              <a:rPr lang="fr-FR" altLang="fr-FR" dirty="0" smtClean="0">
                <a:latin typeface="Times New Roman" pitchFamily="18" charset="0"/>
                <a:cs typeface="Times New Roman" pitchFamily="18" charset="0"/>
              </a:rPr>
              <a:t>protocols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fr-FR" altLang="fr-FR" dirty="0" smtClean="0">
                <a:latin typeface="Times New Roman" pitchFamily="18" charset="0"/>
                <a:cs typeface="Times New Roman" pitchFamily="18" charset="0"/>
              </a:rPr>
              <a:t>Indicators for </a:t>
            </a:r>
            <a:r>
              <a:rPr lang="fr-FR" altLang="fr-FR" dirty="0" smtClean="0">
                <a:latin typeface="Times New Roman" pitchFamily="18" charset="0"/>
                <a:cs typeface="Times New Roman" pitchFamily="18" charset="0"/>
              </a:rPr>
              <a:t>monitoring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fr-FR" altLang="fr-FR" dirty="0" smtClean="0">
                <a:latin typeface="Times New Roman" pitchFamily="18" charset="0"/>
                <a:cs typeface="Times New Roman" pitchFamily="18" charset="0"/>
              </a:rPr>
              <a:t>Intercalibrations </a:t>
            </a:r>
            <a:r>
              <a:rPr lang="fr-FR" altLang="fr-FR" dirty="0">
                <a:latin typeface="Times New Roman" pitchFamily="18" charset="0"/>
                <a:cs typeface="Times New Roman" pitchFamily="18" charset="0"/>
              </a:rPr>
              <a:t>between regional and overlapping indicators </a:t>
            </a:r>
            <a:r>
              <a:rPr lang="fr-FR" altLang="fr-FR" dirty="0" smtClean="0">
                <a:latin typeface="Times New Roman" pitchFamily="18" charset="0"/>
                <a:cs typeface="Times New Roman" pitchFamily="18" charset="0"/>
              </a:rPr>
              <a:t>species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fr-FR" altLang="fr-FR" dirty="0" smtClean="0"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fr-FR" altLang="fr-FR" dirty="0">
                <a:latin typeface="Times New Roman" pitchFamily="18" charset="0"/>
                <a:cs typeface="Times New Roman" pitchFamily="18" charset="0"/>
              </a:rPr>
              <a:t>approaches for monitoring: </a:t>
            </a:r>
            <a:r>
              <a:rPr lang="fr-FR" altLang="fr-FR" dirty="0" smtClean="0">
                <a:latin typeface="Times New Roman" pitchFamily="18" charset="0"/>
                <a:cs typeface="Times New Roman" pitchFamily="18" charset="0"/>
              </a:rPr>
              <a:t>automated</a:t>
            </a:r>
            <a:endParaRPr lang="fr-FR" altLang="fr-FR" sz="3200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471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</a:pPr>
            <a:r>
              <a:rPr lang="en-US" altLang="zh-CN" dirty="0" smtClean="0">
                <a:solidFill>
                  <a:schemeClr val="tx1"/>
                </a:solidFill>
                <a:latin typeface="Calibri"/>
                <a:ea typeface="宋体"/>
              </a:rPr>
              <a:t>4. Conclusions</a:t>
            </a:r>
            <a:endParaRPr lang="en-US" altLang="zh-CN" dirty="0">
              <a:solidFill>
                <a:schemeClr val="tx1"/>
              </a:solidFill>
              <a:latin typeface="Calibri"/>
              <a:ea typeface="宋体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5223" y="1417638"/>
            <a:ext cx="811301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fr-FR" sz="3200" dirty="0" smtClean="0">
                <a:latin typeface="Calibri"/>
                <a:ea typeface="宋体"/>
              </a:rPr>
              <a:t>Research priority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fr-FR" altLang="fr-FR" dirty="0" smtClean="0">
                <a:latin typeface="Times New Roman" pitchFamily="18" charset="0"/>
                <a:cs typeface="Times New Roman" pitchFamily="18" charset="0"/>
              </a:rPr>
              <a:t>Develop model for MD transportation: </a:t>
            </a:r>
            <a:r>
              <a:rPr lang="fr-FR" altLang="fr-FR" sz="2400" dirty="0" smtClean="0">
                <a:latin typeface="Times New Roman" pitchFamily="18" charset="0"/>
                <a:cs typeface="Times New Roman" pitchFamily="18" charset="0"/>
              </a:rPr>
              <a:t>Accumulation </a:t>
            </a:r>
            <a:r>
              <a:rPr lang="fr-FR" altLang="fr-FR" sz="2400" dirty="0">
                <a:latin typeface="Times New Roman" pitchFamily="18" charset="0"/>
                <a:cs typeface="Times New Roman" pitchFamily="18" charset="0"/>
              </a:rPr>
              <a:t>areas, </a:t>
            </a:r>
            <a:r>
              <a:rPr lang="fr-FR" altLang="fr-FR" sz="2400" dirty="0" smtClean="0">
                <a:latin typeface="Times New Roman" pitchFamily="18" charset="0"/>
                <a:cs typeface="Times New Roman" pitchFamily="18" charset="0"/>
              </a:rPr>
              <a:t>source/fate</a:t>
            </a:r>
            <a:endParaRPr lang="fr-FR" altLang="fr-FR" sz="24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fr-FR" altLang="fr-FR" dirty="0" smtClean="0">
                <a:latin typeface="Times New Roman" pitchFamily="18" charset="0"/>
                <a:cs typeface="Times New Roman" pitchFamily="18" charset="0"/>
              </a:rPr>
              <a:t>Rish assessment: </a:t>
            </a:r>
            <a:endParaRPr lang="fr-FR" altLang="fr-FR" dirty="0" smtClean="0">
              <a:latin typeface="Times New Roman" pitchFamily="18" charset="0"/>
              <a:cs typeface="Times New Roman" pitchFamily="18" charset="0"/>
            </a:endParaRPr>
          </a:p>
          <a:p>
            <a:pPr marL="803275" lvl="1" indent="-77788"/>
            <a:r>
              <a:rPr lang="en-US" altLang="fr-FR" sz="2400" dirty="0" smtClean="0">
                <a:latin typeface="Times New Roman" pitchFamily="18" charset="0"/>
                <a:cs typeface="Times New Roman" pitchFamily="18" charset="0"/>
              </a:rPr>
              <a:t>Better </a:t>
            </a:r>
            <a:r>
              <a:rPr lang="en-US" altLang="fr-FR" sz="2400" dirty="0" smtClean="0">
                <a:latin typeface="Times New Roman" pitchFamily="18" charset="0"/>
                <a:cs typeface="Times New Roman" pitchFamily="18" charset="0"/>
              </a:rPr>
              <a:t>understand the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fr-FR" sz="2400" dirty="0" smtClean="0">
                <a:latin typeface="Times New Roman" pitchFamily="18" charset="0"/>
                <a:cs typeface="Times New Roman" pitchFamily="18" charset="0"/>
              </a:rPr>
              <a:t>nvironmental </a:t>
            </a:r>
            <a:r>
              <a:rPr lang="en-US" altLang="fr-FR" sz="2400" dirty="0">
                <a:latin typeface="Times New Roman" pitchFamily="18" charset="0"/>
                <a:cs typeface="Times New Roman" pitchFamily="18" charset="0"/>
              </a:rPr>
              <a:t>consequences of </a:t>
            </a:r>
            <a:r>
              <a:rPr lang="en-US" altLang="fr-FR" sz="2400" dirty="0" err="1" smtClean="0">
                <a:latin typeface="Times New Roman" pitchFamily="18" charset="0"/>
                <a:cs typeface="Times New Roman" pitchFamily="18" charset="0"/>
              </a:rPr>
              <a:t>marco</a:t>
            </a:r>
            <a:r>
              <a:rPr lang="en-US" altLang="fr-FR" sz="2400" dirty="0" smtClean="0">
                <a:latin typeface="Times New Roman" pitchFamily="18" charset="0"/>
                <a:cs typeface="Times New Roman" pitchFamily="18" charset="0"/>
              </a:rPr>
              <a:t>- and micro- MD </a:t>
            </a:r>
            <a:r>
              <a:rPr lang="en-US" altLang="fr-FR" sz="2400" dirty="0">
                <a:latin typeface="Times New Roman" pitchFamily="18" charset="0"/>
                <a:cs typeface="Times New Roman" pitchFamily="18" charset="0"/>
              </a:rPr>
              <a:t>on wildlife, </a:t>
            </a:r>
            <a:r>
              <a:rPr lang="en-US" altLang="fr-FR" sz="2400" dirty="0" smtClean="0">
                <a:latin typeface="Times New Roman" pitchFamily="18" charset="0"/>
                <a:cs typeface="Times New Roman" pitchFamily="18" charset="0"/>
              </a:rPr>
              <a:t>ecosystem </a:t>
            </a:r>
            <a:r>
              <a:rPr lang="en-US" altLang="fr-FR" sz="2400" dirty="0">
                <a:latin typeface="Times New Roman" pitchFamily="18" charset="0"/>
                <a:cs typeface="Times New Roman" pitchFamily="18" charset="0"/>
              </a:rPr>
              <a:t>and the food </a:t>
            </a:r>
            <a:r>
              <a:rPr lang="en-US" altLang="fr-FR" sz="2400" dirty="0" smtClean="0">
                <a:latin typeface="Times New Roman" pitchFamily="18" charset="0"/>
                <a:cs typeface="Times New Roman" pitchFamily="18" charset="0"/>
              </a:rPr>
              <a:t>chain. </a:t>
            </a:r>
            <a:endParaRPr lang="en-US" alt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803275" lvl="1" indent="-77788"/>
            <a:r>
              <a:rPr lang="en-US" altLang="fr-FR" sz="2400" dirty="0" smtClean="0">
                <a:latin typeface="Times New Roman" pitchFamily="18" charset="0"/>
                <a:cs typeface="Times New Roman" pitchFamily="18" charset="0"/>
              </a:rPr>
              <a:t>Evaluate </a:t>
            </a:r>
            <a:r>
              <a:rPr lang="en-US" altLang="fr-FR" sz="2400" dirty="0">
                <a:latin typeface="Times New Roman" pitchFamily="18" charset="0"/>
                <a:cs typeface="Times New Roman" pitchFamily="18" charset="0"/>
              </a:rPr>
              <a:t>effects/enable definition of threshold </a:t>
            </a:r>
            <a:r>
              <a:rPr lang="en-US" altLang="fr-FR" sz="2400" dirty="0" smtClean="0">
                <a:latin typeface="Times New Roman" pitchFamily="18" charset="0"/>
                <a:cs typeface="Times New Roman" pitchFamily="18" charset="0"/>
              </a:rPr>
              <a:t>levels.</a:t>
            </a:r>
            <a:endParaRPr lang="fr-FR" altLang="fr-FR" sz="3200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0133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29600" cy="16561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zh-CN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attention!</a:t>
            </a:r>
            <a:endParaRPr lang="zh-CN" altLang="en-US" sz="4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123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070989"/>
              </p:ext>
            </p:extLst>
          </p:nvPr>
        </p:nvGraphicFramePr>
        <p:xfrm>
          <a:off x="3812" y="260648"/>
          <a:ext cx="5360276" cy="6453336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999490"/>
                <a:gridCol w="1135117"/>
                <a:gridCol w="2225669"/>
              </a:tblGrid>
              <a:tr h="401304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lang="zh-CN" sz="20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item/m</a:t>
                      </a:r>
                      <a:r>
                        <a:rPr lang="en-US" altLang="zh-CN" sz="2000" b="1" kern="1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sz="2000" b="1" kern="100" baseline="300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Reference</a:t>
                      </a:r>
                      <a:endParaRPr lang="zh-CN" sz="20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CC66"/>
                    </a:solidFill>
                  </a:tcPr>
                </a:tc>
              </a:tr>
              <a:tr h="347772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N. Pacific SG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32.76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Goldstein et al., 2012</a:t>
                      </a: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N. Pacific G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Moore et al., 2001</a:t>
                      </a: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N. Pacific offshore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0.43-2.23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Moore et al., 2005</a:t>
                      </a: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N. Pacific inshore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5-7.25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Moore et al., 2005</a:t>
                      </a: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Southern Californian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Lattin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et al., 2004</a:t>
                      </a: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East Asian Seas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Isobe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et al., 2015</a:t>
                      </a: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NE Atlantic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Lusher et al., 2014</a:t>
                      </a: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N. Atlantic (accumulation area)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Reisser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et al., 2015</a:t>
                      </a: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Italian Coast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Fossi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et al., 2012</a:t>
                      </a: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Plymouth, UK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&lt;0.04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Thompson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et al.,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Seto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Inland sea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Isobe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et al., 2014</a:t>
                      </a: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Bohai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Sea 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0.33</a:t>
                      </a:r>
                      <a:endParaRPr lang="en-US" altLang="zh-CN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Our study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Arctic polar waters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Lusher et al., 2015</a:t>
                      </a: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East China Sea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Zhao et al., 2014</a:t>
                      </a: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Mediterranean Sea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De Lucia et al., 2014</a:t>
                      </a: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N. Pacific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Goldstein et al., 2012</a:t>
                      </a:r>
                    </a:p>
                  </a:txBody>
                  <a:tcPr marL="36000" marR="0" marT="0" marB="0" anchor="ctr"/>
                </a:tc>
              </a:tr>
              <a:tr h="347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Southern Oceans</a:t>
                      </a:r>
                    </a:p>
                  </a:txBody>
                  <a:tcPr marL="7200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Isobe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et al., 2016</a:t>
                      </a:r>
                    </a:p>
                  </a:txBody>
                  <a:tcPr marL="36000" marR="0" marT="0" marB="0" anchor="ctr"/>
                </a:tc>
              </a:tr>
            </a:tbl>
          </a:graphicData>
        </a:graphic>
      </p:graphicFrame>
      <p:sp>
        <p:nvSpPr>
          <p:cNvPr id="3" name="圆角矩形 2"/>
          <p:cNvSpPr/>
          <p:nvPr/>
        </p:nvSpPr>
        <p:spPr>
          <a:xfrm>
            <a:off x="35342" y="4632940"/>
            <a:ext cx="5076497" cy="36260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b="0">
              <a:solidFill>
                <a:prstClr val="white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5344" y="5321368"/>
            <a:ext cx="5076497" cy="36260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b="0">
              <a:solidFill>
                <a:prstClr val="white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708330"/>
              </p:ext>
            </p:extLst>
          </p:nvPr>
        </p:nvGraphicFramePr>
        <p:xfrm>
          <a:off x="5076056" y="1345704"/>
          <a:ext cx="4085549" cy="5277637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062066"/>
                <a:gridCol w="746092"/>
                <a:gridCol w="2277391"/>
              </a:tblGrid>
              <a:tr h="6731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Area</a:t>
                      </a:r>
                      <a:endParaRPr lang="zh-CN" sz="2800" kern="100" dirty="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References</a:t>
                      </a:r>
                      <a:endParaRPr lang="zh-CN" sz="2800" kern="100" dirty="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Analysis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/</a:t>
                      </a:r>
                      <a:r>
                        <a:rPr lang="en-US" sz="1600" kern="100" dirty="0">
                          <a:effectLst/>
                        </a:rPr>
                        <a:t>Concentration</a:t>
                      </a:r>
                      <a:endParaRPr lang="zh-CN" sz="2800" kern="100" dirty="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alpha val="73000"/>
                      </a:schemeClr>
                    </a:solidFill>
                  </a:tcPr>
                </a:tc>
              </a:tr>
              <a:tr h="8077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Taihu Lake, </a:t>
                      </a:r>
                      <a:endParaRPr lang="zh-CN" sz="2800" kern="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China</a:t>
                      </a:r>
                      <a:endParaRPr lang="zh-CN" sz="2800" kern="10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Su et al., 2016</a:t>
                      </a:r>
                      <a:endParaRPr lang="zh-CN" sz="2400" kern="100" dirty="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Plankton net </a:t>
                      </a:r>
                      <a:r>
                        <a:rPr lang="en-US" sz="1600" kern="100" dirty="0" smtClean="0">
                          <a:effectLst/>
                        </a:rPr>
                        <a:t>samples</a:t>
                      </a:r>
                      <a:r>
                        <a:rPr lang="en-US" altLang="zh-CN" sz="1600" kern="100" dirty="0" smtClean="0">
                          <a:effectLst/>
                        </a:rPr>
                        <a:t>:</a:t>
                      </a:r>
                      <a:endParaRPr lang="zh-CN" sz="28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0.01×10</a:t>
                      </a:r>
                      <a:r>
                        <a:rPr lang="en-US" sz="1600" kern="100" baseline="30000" dirty="0">
                          <a:effectLst/>
                        </a:rPr>
                        <a:t>6</a:t>
                      </a:r>
                      <a:r>
                        <a:rPr lang="en-US" sz="1600" kern="100" dirty="0">
                          <a:effectLst/>
                        </a:rPr>
                        <a:t> ~ 6.8×10</a:t>
                      </a:r>
                      <a:r>
                        <a:rPr lang="en-US" sz="1600" kern="100" baseline="30000" dirty="0">
                          <a:effectLst/>
                        </a:rPr>
                        <a:t>6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smtClean="0">
                          <a:effectLst/>
                        </a:rPr>
                        <a:t>n/km</a:t>
                      </a:r>
                      <a:r>
                        <a:rPr lang="en-US" sz="1600" kern="100" baseline="30000" dirty="0" smtClean="0">
                          <a:effectLst/>
                        </a:rPr>
                        <a:t>2</a:t>
                      </a:r>
                      <a:endParaRPr lang="zh-CN" sz="28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Surface water</a:t>
                      </a:r>
                      <a:r>
                        <a:rPr lang="zh-CN" sz="1600" kern="100" dirty="0" smtClean="0">
                          <a:effectLst/>
                        </a:rPr>
                        <a:t>：</a:t>
                      </a:r>
                      <a:endParaRPr lang="en-US" altLang="zh-CN" sz="1600" kern="1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3.4 </a:t>
                      </a:r>
                      <a:r>
                        <a:rPr lang="en-US" sz="1600" kern="100" dirty="0">
                          <a:effectLst/>
                        </a:rPr>
                        <a:t>~ 25.8 items/L</a:t>
                      </a:r>
                      <a:endParaRPr lang="zh-CN" sz="2800" kern="100" dirty="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770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Three Gorges </a:t>
                      </a:r>
                      <a:r>
                        <a:rPr lang="en-US" sz="1600" kern="100" dirty="0" smtClean="0">
                          <a:effectLst/>
                        </a:rPr>
                        <a:t>Dam, China</a:t>
                      </a:r>
                      <a:endParaRPr lang="zh-CN" sz="2800" kern="100" dirty="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Zhang et al., 2015</a:t>
                      </a:r>
                      <a:endParaRPr lang="zh-CN" sz="2400" kern="100" dirty="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Main </a:t>
                      </a:r>
                      <a:r>
                        <a:rPr lang="en-US" sz="1600" kern="100" dirty="0" smtClean="0">
                          <a:effectLst/>
                        </a:rPr>
                        <a:t>stream</a:t>
                      </a:r>
                      <a:r>
                        <a:rPr lang="en-US" altLang="zh-CN" sz="1600" kern="100" dirty="0" smtClean="0">
                          <a:effectLst/>
                        </a:rPr>
                        <a:t>: </a:t>
                      </a:r>
                      <a:r>
                        <a:rPr lang="en-US" sz="1600" kern="100" dirty="0" smtClean="0">
                          <a:effectLst/>
                        </a:rPr>
                        <a:t>3407.7 </a:t>
                      </a:r>
                      <a:r>
                        <a:rPr lang="en-US" sz="1600" kern="100" dirty="0">
                          <a:effectLst/>
                        </a:rPr>
                        <a:t>×</a:t>
                      </a:r>
                      <a:r>
                        <a:rPr lang="en-US" sz="1600" kern="100" dirty="0" smtClean="0">
                          <a:effectLst/>
                        </a:rPr>
                        <a:t>10</a:t>
                      </a:r>
                      <a:r>
                        <a:rPr lang="en-US" sz="1600" kern="100" baseline="30000" dirty="0" smtClean="0">
                          <a:effectLst/>
                        </a:rPr>
                        <a:t>3</a:t>
                      </a:r>
                      <a:r>
                        <a:rPr lang="en-US" sz="1600" kern="100" dirty="0" smtClean="0">
                          <a:effectLst/>
                        </a:rPr>
                        <a:t> to 13,617.5 </a:t>
                      </a:r>
                      <a:r>
                        <a:rPr lang="en-US" sz="1600" kern="100" dirty="0">
                          <a:effectLst/>
                        </a:rPr>
                        <a:t>×10</a:t>
                      </a:r>
                      <a:r>
                        <a:rPr lang="en-US" sz="1600" kern="100" baseline="30000" dirty="0">
                          <a:effectLst/>
                        </a:rPr>
                        <a:t>3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smtClean="0">
                          <a:effectLst/>
                        </a:rPr>
                        <a:t>n/km</a:t>
                      </a:r>
                      <a:r>
                        <a:rPr lang="en-US" sz="1600" kern="100" baseline="30000" dirty="0" smtClean="0">
                          <a:effectLst/>
                        </a:rPr>
                        <a:t>2</a:t>
                      </a:r>
                      <a:endParaRPr lang="zh-CN" sz="28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Tributary</a:t>
                      </a:r>
                      <a:r>
                        <a:rPr lang="en-US" altLang="zh-CN" sz="1600" kern="100" dirty="0" smtClean="0">
                          <a:effectLst/>
                        </a:rPr>
                        <a:t>: </a:t>
                      </a:r>
                      <a:r>
                        <a:rPr lang="en-US" sz="1600" kern="100" dirty="0" smtClean="0">
                          <a:effectLst/>
                        </a:rPr>
                        <a:t>192.5 </a:t>
                      </a:r>
                      <a:r>
                        <a:rPr lang="en-US" sz="1600" kern="100" dirty="0">
                          <a:effectLst/>
                        </a:rPr>
                        <a:t>×10</a:t>
                      </a:r>
                      <a:r>
                        <a:rPr lang="en-US" sz="1600" kern="100" baseline="30000" dirty="0">
                          <a:effectLst/>
                        </a:rPr>
                        <a:t>3</a:t>
                      </a:r>
                      <a:r>
                        <a:rPr lang="en-US" sz="1600" kern="100" dirty="0">
                          <a:effectLst/>
                        </a:rPr>
                        <a:t> to 11,889.7 ×10</a:t>
                      </a:r>
                      <a:r>
                        <a:rPr lang="en-US" sz="1600" kern="100" baseline="30000" dirty="0">
                          <a:effectLst/>
                        </a:rPr>
                        <a:t>3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r>
                        <a:rPr lang="en-US" sz="1600" kern="100" dirty="0" smtClean="0">
                          <a:effectLst/>
                        </a:rPr>
                        <a:t>n/km</a:t>
                      </a:r>
                      <a:r>
                        <a:rPr lang="en-US" sz="1600" kern="100" baseline="30000" dirty="0" smtClean="0">
                          <a:effectLst/>
                        </a:rPr>
                        <a:t>2</a:t>
                      </a:r>
                      <a:endParaRPr lang="zh-CN" sz="2800" kern="100" dirty="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30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Yangtze Estuary, </a:t>
                      </a:r>
                      <a:endParaRPr lang="zh-CN" sz="2800" kern="100" dirty="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Zhao et al., 2014</a:t>
                      </a:r>
                      <a:endParaRPr lang="zh-CN" sz="2400" kern="100" dirty="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4137.3 </a:t>
                      </a:r>
                      <a:r>
                        <a:rPr lang="en-US" sz="1600" kern="100" dirty="0">
                          <a:effectLst/>
                        </a:rPr>
                        <a:t>± 2461.5 </a:t>
                      </a:r>
                      <a:r>
                        <a:rPr lang="en-US" sz="1600" kern="100" dirty="0" smtClean="0">
                          <a:effectLst/>
                        </a:rPr>
                        <a:t>n/m</a:t>
                      </a:r>
                      <a:r>
                        <a:rPr lang="en-US" sz="1600" kern="100" baseline="30000" dirty="0" smtClean="0">
                          <a:effectLst/>
                        </a:rPr>
                        <a:t>3</a:t>
                      </a: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2800" kern="100" dirty="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77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Estuaries, China</a:t>
                      </a:r>
                      <a:endParaRPr lang="zh-CN" sz="2800" kern="100" dirty="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Zhao et al., 2015</a:t>
                      </a:r>
                      <a:endParaRPr lang="zh-CN" sz="2400" kern="100" dirty="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Jiaojiang</a:t>
                      </a:r>
                      <a:r>
                        <a:rPr lang="zh-CN" sz="1600" kern="100" dirty="0" smtClean="0">
                          <a:effectLst/>
                        </a:rPr>
                        <a:t>：</a:t>
                      </a:r>
                      <a:endParaRPr lang="en-US" altLang="zh-CN" sz="1600" kern="1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955.6 </a:t>
                      </a:r>
                      <a:r>
                        <a:rPr lang="en-US" sz="1600" kern="100" dirty="0">
                          <a:effectLst/>
                        </a:rPr>
                        <a:t>± 848.7 n/m</a:t>
                      </a:r>
                      <a:r>
                        <a:rPr lang="en-US" sz="1600" kern="100" baseline="30000" dirty="0">
                          <a:effectLst/>
                        </a:rPr>
                        <a:t>3</a:t>
                      </a:r>
                      <a:endParaRPr lang="zh-CN" sz="28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Oujiang</a:t>
                      </a:r>
                      <a:r>
                        <a:rPr lang="zh-CN" sz="1600" kern="100" dirty="0" smtClean="0">
                          <a:effectLst/>
                        </a:rPr>
                        <a:t>：</a:t>
                      </a:r>
                      <a:endParaRPr lang="en-US" altLang="zh-CN" sz="1600" kern="1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680.0 </a:t>
                      </a:r>
                      <a:r>
                        <a:rPr lang="en-US" sz="1600" kern="100" dirty="0">
                          <a:effectLst/>
                        </a:rPr>
                        <a:t>± 284.6 n/m</a:t>
                      </a:r>
                      <a:r>
                        <a:rPr lang="en-US" sz="1600" kern="100" baseline="30000" dirty="0">
                          <a:effectLst/>
                        </a:rPr>
                        <a:t>3</a:t>
                      </a:r>
                      <a:endParaRPr lang="zh-CN" sz="28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Minjiang</a:t>
                      </a:r>
                      <a:r>
                        <a:rPr lang="zh-CN" sz="1600" kern="100" dirty="0" smtClean="0">
                          <a:effectLst/>
                        </a:rPr>
                        <a:t>：</a:t>
                      </a:r>
                      <a:endParaRPr lang="en-US" altLang="zh-CN" sz="1600" kern="1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1245.8 </a:t>
                      </a:r>
                      <a:r>
                        <a:rPr lang="en-US" sz="1600" kern="100" dirty="0">
                          <a:effectLst/>
                        </a:rPr>
                        <a:t>± 531.5 n/m</a:t>
                      </a:r>
                      <a:r>
                        <a:rPr lang="en-US" sz="1600" kern="100" baseline="30000" dirty="0">
                          <a:effectLst/>
                        </a:rPr>
                        <a:t>3</a:t>
                      </a:r>
                      <a:endParaRPr lang="zh-CN" sz="2800" kern="100" dirty="0">
                        <a:solidFill>
                          <a:srgbClr val="31849B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圆角矩形 5"/>
          <p:cNvSpPr/>
          <p:nvPr/>
        </p:nvSpPr>
        <p:spPr>
          <a:xfrm>
            <a:off x="35341" y="2420889"/>
            <a:ext cx="5076497" cy="362606"/>
          </a:xfrm>
          <a:prstGeom prst="round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b="0">
              <a:solidFill>
                <a:prstClr val="white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2774" y="4270334"/>
            <a:ext cx="5076497" cy="362606"/>
          </a:xfrm>
          <a:prstGeom prst="round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b="0">
              <a:solidFill>
                <a:prstClr val="white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5362" y="5001181"/>
            <a:ext cx="5076497" cy="362606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b="0">
              <a:solidFill>
                <a:prstClr val="white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5362" y="6351379"/>
            <a:ext cx="5076497" cy="362606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b="0">
              <a:solidFill>
                <a:prstClr val="white"/>
              </a:solidFill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5328592" y="601524"/>
            <a:ext cx="3851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MP in Surface Water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368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871583"/>
              </p:ext>
            </p:extLst>
          </p:nvPr>
        </p:nvGraphicFramePr>
        <p:xfrm>
          <a:off x="0" y="116632"/>
          <a:ext cx="9108505" cy="66744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3852"/>
                <a:gridCol w="2295056"/>
                <a:gridCol w="2690025"/>
                <a:gridCol w="1649572"/>
              </a:tblGrid>
              <a:tr h="362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C00000"/>
                          </a:solidFill>
                          <a:effectLst/>
                        </a:rPr>
                        <a:t>Location </a:t>
                      </a:r>
                      <a:endParaRPr lang="zh-CN" sz="1050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 err="1">
                          <a:solidFill>
                            <a:srgbClr val="C00000"/>
                          </a:solidFill>
                          <a:effectLst/>
                        </a:rPr>
                        <a:t>Microplastic</a:t>
                      </a:r>
                      <a:r>
                        <a:rPr lang="en-US" sz="1050" kern="1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050" kern="100" dirty="0" smtClean="0">
                          <a:solidFill>
                            <a:srgbClr val="C00000"/>
                          </a:solidFill>
                          <a:effectLst/>
                        </a:rPr>
                        <a:t>abundance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050" kern="100" dirty="0">
                          <a:solidFill>
                            <a:srgbClr val="C00000"/>
                          </a:solidFill>
                          <a:effectLst/>
                        </a:rPr>
                        <a:t>(particles per m</a:t>
                      </a:r>
                      <a:r>
                        <a:rPr lang="en-US" sz="1050" kern="100" baseline="30000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r>
                        <a:rPr lang="en-US" sz="1050" kern="100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  <a:endParaRPr lang="zh-CN" sz="1050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C00000"/>
                          </a:solidFill>
                          <a:effectLst/>
                        </a:rPr>
                        <a:t>Method for surface waters (unless otherwise indicated) </a:t>
                      </a:r>
                      <a:endParaRPr lang="zh-CN" sz="1050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C00000"/>
                          </a:solidFill>
                          <a:effectLst/>
                        </a:rPr>
                        <a:t>Study</a:t>
                      </a:r>
                      <a:endParaRPr lang="zh-CN" sz="1050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i="1" kern="0" dirty="0">
                          <a:solidFill>
                            <a:srgbClr val="0070C0"/>
                          </a:solidFill>
                          <a:effectLst/>
                        </a:rPr>
                        <a:t>Arctic Ocean</a:t>
                      </a:r>
                      <a:endParaRPr lang="zh-CN" sz="1050" i="1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621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Svalbard, Norway 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0.34 ± 0.31; 0–1.31 (mean, range)</a:t>
                      </a:r>
                      <a:endParaRPr lang="zh-CN" sz="105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2.68 ± 2.95; 0–11.5 (mean, range)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Manta trawl (333 </a:t>
                      </a:r>
                      <a:r>
                        <a:rPr lang="en-US" sz="1050" kern="0" dirty="0" err="1">
                          <a:effectLst/>
                        </a:rPr>
                        <a:t>μm</a:t>
                      </a:r>
                      <a:r>
                        <a:rPr lang="en-US" sz="1050" kern="0" dirty="0">
                          <a:effectLst/>
                        </a:rPr>
                        <a:t>)</a:t>
                      </a:r>
                      <a:endParaRPr lang="zh-CN" sz="105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Underway system (250 </a:t>
                      </a:r>
                      <a:r>
                        <a:rPr lang="en-US" sz="1050" kern="0" dirty="0" err="1">
                          <a:effectLst/>
                        </a:rPr>
                        <a:t>μm</a:t>
                      </a:r>
                      <a:r>
                        <a:rPr lang="en-US" sz="1050" kern="0" dirty="0">
                          <a:effectLst/>
                        </a:rPr>
                        <a:t>)</a:t>
                      </a:r>
                      <a:r>
                        <a:rPr lang="en-US" sz="1050" kern="0" baseline="30000" dirty="0">
                          <a:effectLst/>
                        </a:rPr>
                        <a:t>a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Lusher et al. (2015)</a:t>
                      </a:r>
                      <a:r>
                        <a:rPr lang="en-US" sz="1050" kern="0" baseline="30000">
                          <a:effectLst/>
                        </a:rPr>
                        <a:t>1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i="1" kern="0" dirty="0">
                          <a:solidFill>
                            <a:srgbClr val="0070C0"/>
                          </a:solidFill>
                          <a:effectLst/>
                        </a:rPr>
                        <a:t>Pacific Ocean</a:t>
                      </a:r>
                      <a:endParaRPr lang="zh-CN" sz="1050" i="1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Southern California, USA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7.25 (mean)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Manta trawl (333 </a:t>
                      </a:r>
                      <a:r>
                        <a:rPr lang="en-US" sz="1050" kern="0" dirty="0" err="1">
                          <a:effectLst/>
                        </a:rPr>
                        <a:t>μm</a:t>
                      </a:r>
                      <a:r>
                        <a:rPr lang="en-US" sz="1050" kern="0" dirty="0">
                          <a:effectLst/>
                        </a:rPr>
                        <a:t>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Moore et al. (2002)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Santa Monica Bay, USA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3.92 (mean)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Manta net (333 μm)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Lattin et al. (2004)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South Californian current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0–3.141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Manta net (505 </a:t>
                      </a:r>
                      <a:r>
                        <a:rPr lang="en-US" sz="1050" kern="0" dirty="0" err="1">
                          <a:effectLst/>
                        </a:rPr>
                        <a:t>μm</a:t>
                      </a:r>
                      <a:r>
                        <a:rPr lang="en-US" sz="1050" kern="0" dirty="0">
                          <a:effectLst/>
                        </a:rPr>
                        <a:t>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Gilfillan et al. (2009)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2335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Southeast Bering Sea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0.004–0.19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 err="1">
                          <a:effectLst/>
                        </a:rPr>
                        <a:t>Sameoto</a:t>
                      </a:r>
                      <a:r>
                        <a:rPr lang="en-US" sz="1050" kern="0" dirty="0">
                          <a:effectLst/>
                        </a:rPr>
                        <a:t> </a:t>
                      </a:r>
                      <a:r>
                        <a:rPr lang="en-US" sz="1050" kern="0" dirty="0" err="1" smtClean="0">
                          <a:effectLst/>
                        </a:rPr>
                        <a:t>neuston</a:t>
                      </a:r>
                      <a:r>
                        <a:rPr lang="en-US" sz="1050" kern="0" dirty="0" smtClean="0">
                          <a:effectLst/>
                        </a:rPr>
                        <a:t>/manta </a:t>
                      </a:r>
                      <a:r>
                        <a:rPr lang="en-US" sz="1050" kern="0" dirty="0">
                          <a:effectLst/>
                        </a:rPr>
                        <a:t>net (505 </a:t>
                      </a:r>
                      <a:r>
                        <a:rPr lang="en-US" sz="1050" kern="0" dirty="0" err="1">
                          <a:effectLst/>
                        </a:rPr>
                        <a:t>μm</a:t>
                      </a:r>
                      <a:r>
                        <a:rPr lang="en-US" sz="1050" kern="0" dirty="0">
                          <a:effectLst/>
                        </a:rPr>
                        <a:t>) 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Doyle et al. (2011)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NP Subtropical Gyre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0.425 (median)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Manta net (333 μm)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Goldstein et al. (2012)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North eastern Pacific Ocean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279 ± 178 (mean)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Underway system (62.5–250 μm)a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Desforges et al. (2014)</a:t>
                      </a:r>
                      <a:r>
                        <a:rPr lang="en-US" sz="1050" kern="0" baseline="30000">
                          <a:effectLst/>
                        </a:rPr>
                        <a:t>2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 err="1">
                          <a:effectLst/>
                        </a:rPr>
                        <a:t>Geoje</a:t>
                      </a:r>
                      <a:r>
                        <a:rPr lang="en-US" sz="1050" kern="0" dirty="0">
                          <a:effectLst/>
                        </a:rPr>
                        <a:t> Island, South Korea 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0.4–54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Manta trawl (330 </a:t>
                      </a:r>
                      <a:r>
                        <a:rPr lang="en-US" sz="1050" kern="0" dirty="0" err="1">
                          <a:effectLst/>
                        </a:rPr>
                        <a:t>μm</a:t>
                      </a:r>
                      <a:r>
                        <a:rPr lang="en-US" sz="1050" kern="0" dirty="0">
                          <a:effectLst/>
                        </a:rPr>
                        <a:t>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Song et al. (2014)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783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East China Sea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0.167 ± 0.138 (mean)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 err="1">
                          <a:effectLst/>
                        </a:rPr>
                        <a:t>Neuston</a:t>
                      </a:r>
                      <a:r>
                        <a:rPr lang="en-US" sz="1050" kern="0" dirty="0">
                          <a:effectLst/>
                        </a:rPr>
                        <a:t> net (333 </a:t>
                      </a:r>
                      <a:r>
                        <a:rPr lang="en-US" sz="1050" kern="0" dirty="0" err="1">
                          <a:effectLst/>
                        </a:rPr>
                        <a:t>μm</a:t>
                      </a:r>
                      <a:r>
                        <a:rPr lang="en-US" sz="1050" kern="0" dirty="0">
                          <a:effectLst/>
                        </a:rPr>
                        <a:t>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Zhao et al. (2014</a:t>
                      </a:r>
                      <a:r>
                        <a:rPr lang="en-US" sz="1050" kern="0" dirty="0" smtClean="0">
                          <a:effectLst/>
                        </a:rPr>
                        <a:t>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3621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Southern Sea of Korea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1.92–5.51; 2.3–38.77 (2012)</a:t>
                      </a:r>
                      <a:endParaRPr lang="zh-CN" sz="1050" kern="1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582–924; 10–375 (2013)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Manta trawl (330 μm) </a:t>
                      </a:r>
                      <a:endParaRPr lang="zh-CN" sz="1050" kern="1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Hand Net (50 μm)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Kang et al. (2015a)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3621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Geoje and Jinhae Bays, Korea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1.92 ± 1.84; 5.51 ± 11.2 (2012)</a:t>
                      </a:r>
                      <a:endParaRPr lang="zh-CN" sz="1050" kern="1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1.68 ± 0.81; 1.07 ± 0.34 (2013)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Manta Trawl (330 μm)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Kang et al. (2015b)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East Asian Sea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3.7 ± 10.4; 0.03–491 (mean, range)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Neuston net (350 μm)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Isobe et al. (2015)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i="1" kern="0" dirty="0">
                          <a:solidFill>
                            <a:srgbClr val="0070C0"/>
                          </a:solidFill>
                          <a:effectLst/>
                        </a:rPr>
                        <a:t>Indian Ocean</a:t>
                      </a:r>
                      <a:endParaRPr lang="zh-CN" sz="1050" i="1" kern="100" dirty="0">
                        <a:solidFill>
                          <a:srgbClr val="0070C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Southeast South Africa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257.9–1215 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WP-2 type net (80 μm)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 err="1">
                          <a:effectLst/>
                        </a:rPr>
                        <a:t>Nel</a:t>
                      </a:r>
                      <a:r>
                        <a:rPr lang="en-US" sz="1050" kern="0" dirty="0">
                          <a:effectLst/>
                        </a:rPr>
                        <a:t> and </a:t>
                      </a:r>
                      <a:r>
                        <a:rPr lang="en-US" sz="1050" kern="0" dirty="0" err="1">
                          <a:effectLst/>
                        </a:rPr>
                        <a:t>Froneman</a:t>
                      </a:r>
                      <a:r>
                        <a:rPr lang="en-US" sz="1050" kern="0" dirty="0">
                          <a:effectLst/>
                        </a:rPr>
                        <a:t> (2015)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 gridSpan="4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b="1" i="1" kern="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Atlantic Ocean</a:t>
                      </a:r>
                      <a:endParaRPr lang="zh-CN" sz="1050" b="1" i="1" kern="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244" marR="26244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01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Bristol Channel, UK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0–100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 err="1">
                          <a:effectLst/>
                        </a:rPr>
                        <a:t>Lowestoft</a:t>
                      </a:r>
                      <a:r>
                        <a:rPr lang="en-US" sz="1050" kern="0" dirty="0">
                          <a:effectLst/>
                        </a:rPr>
                        <a:t> plankton sampler (270 </a:t>
                      </a:r>
                      <a:r>
                        <a:rPr lang="en-US" sz="1050" kern="0" dirty="0" err="1">
                          <a:effectLst/>
                        </a:rPr>
                        <a:t>μm</a:t>
                      </a:r>
                      <a:r>
                        <a:rPr lang="en-US" sz="1050" kern="0" dirty="0" smtClean="0">
                          <a:effectLst/>
                        </a:rPr>
                        <a:t>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Morris &amp; Hamilton (1974)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Offshore Ireland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2.46 ± 2.43; 0–22.5 (mean, range)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Underway system (250 μm)</a:t>
                      </a:r>
                      <a:r>
                        <a:rPr lang="en-US" sz="1050" kern="0" baseline="30000">
                          <a:effectLst/>
                        </a:rPr>
                        <a:t>b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Lusher et al. (2014)</a:t>
                      </a:r>
                      <a:r>
                        <a:rPr lang="en-US" sz="1050" kern="0" baseline="30000">
                          <a:effectLst/>
                        </a:rPr>
                        <a:t>3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Western English Channel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0.27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Plankton nets (200, 500 μm)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Cole et al. (2014)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3149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Portuguese coastal waters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0.002–0.036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WP2 (180 </a:t>
                      </a:r>
                      <a:r>
                        <a:rPr lang="en-US" sz="1050" kern="0" dirty="0" err="1">
                          <a:effectLst/>
                        </a:rPr>
                        <a:t>μm</a:t>
                      </a:r>
                      <a:r>
                        <a:rPr lang="en-US" sz="1050" kern="0" dirty="0">
                          <a:effectLst/>
                        </a:rPr>
                        <a:t>), </a:t>
                      </a:r>
                      <a:r>
                        <a:rPr lang="en-US" sz="1050" kern="0" dirty="0" err="1">
                          <a:effectLst/>
                        </a:rPr>
                        <a:t>Neuston</a:t>
                      </a:r>
                      <a:r>
                        <a:rPr lang="en-US" sz="1050" kern="0" dirty="0">
                          <a:effectLst/>
                        </a:rPr>
                        <a:t> (280 </a:t>
                      </a:r>
                      <a:r>
                        <a:rPr lang="en-US" sz="1050" kern="0" dirty="0" err="1">
                          <a:effectLst/>
                        </a:rPr>
                        <a:t>μm</a:t>
                      </a:r>
                      <a:r>
                        <a:rPr lang="en-US" sz="1050" kern="0" dirty="0">
                          <a:effectLst/>
                        </a:rPr>
                        <a:t>), LH Plankton Recorder (335 </a:t>
                      </a:r>
                      <a:r>
                        <a:rPr lang="en-US" sz="1050" kern="0" dirty="0" err="1">
                          <a:effectLst/>
                        </a:rPr>
                        <a:t>μm</a:t>
                      </a:r>
                      <a:r>
                        <a:rPr lang="en-US" sz="1050" kern="0" dirty="0" smtClean="0">
                          <a:effectLst/>
                        </a:rPr>
                        <a:t>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 err="1">
                          <a:effectLst/>
                        </a:rPr>
                        <a:t>Frias</a:t>
                      </a:r>
                      <a:r>
                        <a:rPr lang="en-US" sz="1050" kern="0" dirty="0">
                          <a:effectLst/>
                        </a:rPr>
                        <a:t> et al. (2014)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696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St. Peter/St. Paul Archipelago, Brazil</a:t>
                      </a:r>
                      <a:endParaRPr lang="zh-CN" sz="1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0.01 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Plankton net (300 μm) 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Ivar do Sul et al. (2013)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Western Tropical Atlantic Ocean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0.015–0.04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Manta trawl (300 μm)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Ivar do Sul et al. (2014)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North Atlantic Ocean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13–501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Underway system (10, 300 μm)</a:t>
                      </a:r>
                      <a:r>
                        <a:rPr lang="en-US" sz="1050" kern="0" baseline="30000">
                          <a:effectLst/>
                        </a:rPr>
                        <a:t>b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Enders et al. (2015)</a:t>
                      </a:r>
                      <a:r>
                        <a:rPr lang="en-US" sz="1050" kern="0" baseline="30000">
                          <a:effectLst/>
                        </a:rPr>
                        <a:t>4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Atlantic Ocean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1.15 ± 1.45; 0–8.5 (mean, range)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Underway system (250 μm)</a:t>
                      </a:r>
                      <a:r>
                        <a:rPr lang="en-US" sz="1050" kern="0" baseline="30000">
                          <a:effectLst/>
                        </a:rPr>
                        <a:t>b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Kanhai et al.(2017)</a:t>
                      </a:r>
                      <a:r>
                        <a:rPr lang="en-US" sz="1050" kern="0" baseline="30000">
                          <a:effectLst/>
                        </a:rPr>
                        <a:t>5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 gridSpan="4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b="1" i="1" kern="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Mediterranean and European Seas</a:t>
                      </a:r>
                      <a:endParaRPr lang="zh-CN" sz="1050" b="1" i="1" kern="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244" marR="26244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621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West Coast, Sweden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167–2400</a:t>
                      </a:r>
                      <a:endParaRPr lang="zh-CN" sz="105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72–141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Plankton net (80 μm)</a:t>
                      </a:r>
                      <a:endParaRPr lang="zh-CN" sz="1050" kern="10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Zooplankton net (450 μm)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 err="1">
                          <a:effectLst/>
                        </a:rPr>
                        <a:t>Noren</a:t>
                      </a:r>
                      <a:r>
                        <a:rPr lang="en-US" sz="1050" kern="0" dirty="0">
                          <a:effectLst/>
                        </a:rPr>
                        <a:t> (2007)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West Sardinian Coast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0.15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Manta trawl (500 μm)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de Lucia et al. (2014)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Southwest Finland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0–0.74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Manta trawl (333 μm)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Magnusson (2014)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  <a:tr h="181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</a:rPr>
                        <a:t>Baltic Sea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102–104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</a:rPr>
                        <a:t>WP2 net (90 μm mesh)</a:t>
                      </a:r>
                      <a:endParaRPr lang="zh-CN" sz="105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kern="0" dirty="0" err="1">
                          <a:effectLst/>
                        </a:rPr>
                        <a:t>Gorokhova</a:t>
                      </a:r>
                      <a:r>
                        <a:rPr lang="en-US" sz="1050" kern="0" dirty="0">
                          <a:effectLst/>
                        </a:rPr>
                        <a:t> (2015)</a:t>
                      </a:r>
                      <a:endParaRPr lang="zh-CN" sz="105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26244" marR="2624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72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20080"/>
          </a:xfrm>
        </p:spPr>
        <p:txBody>
          <a:bodyPr/>
          <a:lstStyle/>
          <a:p>
            <a:r>
              <a:rPr lang="en-US" altLang="zh-CN" sz="4000" dirty="0"/>
              <a:t>Global Governance</a:t>
            </a:r>
            <a:endParaRPr lang="zh-CN" altLang="en-US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23" y="980728"/>
            <a:ext cx="8297533" cy="423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395536" y="5013176"/>
            <a:ext cx="85472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sz="1800" b="1" dirty="0" smtClean="0">
                <a:solidFill>
                  <a:schemeClr val="bg2">
                    <a:lumMod val="75000"/>
                  </a:schemeClr>
                </a:solidFill>
              </a:rPr>
              <a:t>UNCLOS, Basel Convention</a:t>
            </a:r>
            <a:r>
              <a:rPr lang="en-US" altLang="zh-CN" sz="1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altLang="zh-CN" sz="1600" dirty="0" smtClean="0">
                <a:solidFill>
                  <a:prstClr val="white">
                    <a:lumMod val="50000"/>
                  </a:prstClr>
                </a:solidFill>
              </a:rPr>
              <a:t>on the Control of </a:t>
            </a:r>
            <a:r>
              <a:rPr lang="en-US" altLang="zh-CN" sz="1600" dirty="0" err="1" smtClean="0">
                <a:solidFill>
                  <a:prstClr val="white">
                    <a:lumMod val="50000"/>
                  </a:prstClr>
                </a:solidFill>
              </a:rPr>
              <a:t>Transboundary</a:t>
            </a:r>
            <a:r>
              <a:rPr lang="en-US" altLang="zh-CN" sz="1600" dirty="0" smtClean="0">
                <a:solidFill>
                  <a:prstClr val="white">
                    <a:lumMod val="50000"/>
                  </a:prstClr>
                </a:solidFill>
              </a:rPr>
              <a:t> Movements of Hazardous Wastes and Their Disposal</a:t>
            </a:r>
            <a:endParaRPr lang="en-US" altLang="zh-CN" sz="1800" dirty="0" smtClean="0">
              <a:solidFill>
                <a:prstClr val="white">
                  <a:lumMod val="50000"/>
                </a:prst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800" b="1" dirty="0" smtClean="0">
                <a:solidFill>
                  <a:schemeClr val="bg2">
                    <a:lumMod val="75000"/>
                  </a:schemeClr>
                </a:solidFill>
              </a:rPr>
              <a:t>UNEP: Global </a:t>
            </a:r>
            <a:r>
              <a:rPr lang="en-US" altLang="zh-CN" sz="1800" b="1" dirty="0">
                <a:solidFill>
                  <a:schemeClr val="bg2">
                    <a:lumMod val="75000"/>
                  </a:schemeClr>
                </a:solidFill>
              </a:rPr>
              <a:t>Partnership of Marine Litter (GPML</a:t>
            </a:r>
            <a:r>
              <a:rPr lang="en-US" altLang="zh-CN" sz="1800" b="1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  <a:r>
              <a:rPr lang="en-US" altLang="zh-CN" sz="18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altLang="zh-CN" sz="18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800" b="1" dirty="0" smtClean="0">
                <a:solidFill>
                  <a:schemeClr val="bg2">
                    <a:lumMod val="75000"/>
                  </a:schemeClr>
                </a:solidFill>
              </a:rPr>
              <a:t>SDG 14</a:t>
            </a:r>
            <a:endParaRPr lang="zh-CN" altLang="en-US" sz="1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180326" y="1268760"/>
            <a:ext cx="7180596" cy="5256584"/>
            <a:chOff x="521549" y="3348608"/>
            <a:chExt cx="4413250" cy="3479385"/>
          </a:xfrm>
        </p:grpSpPr>
        <p:sp>
          <p:nvSpPr>
            <p:cNvPr id="42" name="矩形 41"/>
            <p:cNvSpPr/>
            <p:nvPr/>
          </p:nvSpPr>
          <p:spPr>
            <a:xfrm>
              <a:off x="1505357" y="6520216"/>
              <a:ext cx="61427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b="0" dirty="0" smtClean="0">
                  <a:solidFill>
                    <a:prstClr val="black"/>
                  </a:solidFill>
                  <a:latin typeface="Calibri"/>
                  <a:ea typeface="宋体"/>
                </a:rPr>
                <a:t>Color</a:t>
              </a:r>
              <a:r>
                <a:rPr lang="en-US" altLang="zh-CN" sz="1400" b="0" dirty="0">
                  <a:solidFill>
                    <a:prstClr val="black"/>
                  </a:solidFill>
                  <a:latin typeface="Calibri"/>
                  <a:ea typeface="宋体"/>
                </a:rPr>
                <a:t> </a:t>
              </a:r>
              <a:endParaRPr lang="zh-CN" altLang="en-US" sz="1400" dirty="0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521549" y="3348608"/>
              <a:ext cx="4413250" cy="3464768"/>
              <a:chOff x="521549" y="3352800"/>
              <a:chExt cx="4413250" cy="3464768"/>
            </a:xfrm>
          </p:grpSpPr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549" y="3352800"/>
                <a:ext cx="4413250" cy="3249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矩形 5"/>
              <p:cNvSpPr/>
              <p:nvPr/>
            </p:nvSpPr>
            <p:spPr>
              <a:xfrm>
                <a:off x="1578642" y="4709011"/>
                <a:ext cx="46435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00" b="0" dirty="0" smtClean="0">
                    <a:solidFill>
                      <a:prstClr val="black"/>
                    </a:solidFill>
                    <a:latin typeface="Calibri"/>
                    <a:ea typeface="宋体"/>
                  </a:rPr>
                  <a:t>Size</a:t>
                </a:r>
                <a:endParaRPr lang="zh-CN" altLang="en-US" sz="1400" b="0" dirty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3660057" y="6509791"/>
                <a:ext cx="62709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00" b="0" dirty="0" smtClean="0">
                    <a:solidFill>
                      <a:prstClr val="black"/>
                    </a:solidFill>
                    <a:latin typeface="Calibri"/>
                    <a:ea typeface="宋体"/>
                  </a:rPr>
                  <a:t>Shape</a:t>
                </a:r>
                <a:endParaRPr lang="zh-CN" altLang="en-US" sz="1400" b="0" dirty="0">
                  <a:solidFill>
                    <a:prstClr val="black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3477312" y="4687003"/>
              <a:ext cx="10454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b="0" dirty="0" smtClean="0">
                  <a:solidFill>
                    <a:prstClr val="black"/>
                  </a:solidFill>
                  <a:latin typeface="Calibri"/>
                  <a:ea typeface="宋体"/>
                </a:rPr>
                <a:t>Component</a:t>
              </a:r>
              <a:endParaRPr lang="zh-CN" altLang="en-US" sz="1400" b="0" dirty="0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821029" y="323945"/>
            <a:ext cx="789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 smtClean="0">
                <a:solidFill>
                  <a:prstClr val="black"/>
                </a:solidFill>
                <a:latin typeface="Calibri"/>
                <a:ea typeface="宋体"/>
              </a:rPr>
              <a:t>Plastics </a:t>
            </a:r>
            <a:r>
              <a:rPr lang="en-US" altLang="zh-CN" sz="3200" dirty="0">
                <a:solidFill>
                  <a:prstClr val="black"/>
                </a:solidFill>
                <a:latin typeface="Calibri"/>
                <a:ea typeface="宋体"/>
              </a:rPr>
              <a:t>in the surface waters of </a:t>
            </a:r>
            <a:r>
              <a:rPr lang="en-US" altLang="zh-CN" sz="3200" dirty="0" err="1">
                <a:solidFill>
                  <a:prstClr val="black"/>
                </a:solidFill>
                <a:latin typeface="Calibri"/>
                <a:ea typeface="宋体"/>
              </a:rPr>
              <a:t>Bohai</a:t>
            </a:r>
            <a:r>
              <a:rPr lang="en-US" altLang="zh-CN" sz="3200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sz="3200" dirty="0" smtClean="0">
                <a:solidFill>
                  <a:prstClr val="black"/>
                </a:solidFill>
                <a:latin typeface="Calibri"/>
                <a:ea typeface="宋体"/>
              </a:rPr>
              <a:t>Sea</a:t>
            </a:r>
            <a:endParaRPr lang="zh-CN" altLang="zh-CN" sz="3200" b="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46445" y="6425586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 smtClean="0"/>
              <a:t>Under review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41695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6925" y="303024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Plastics are estimated to make up as </a:t>
            </a:r>
            <a:r>
              <a:rPr lang="en-US" altLang="zh-CN" dirty="0" smtClean="0"/>
              <a:t>much as </a:t>
            </a:r>
            <a:r>
              <a:rPr lang="en-US" altLang="zh-CN" dirty="0"/>
              <a:t>95 </a:t>
            </a:r>
            <a:r>
              <a:rPr lang="en-US" altLang="zh-CN" dirty="0" smtClean="0"/>
              <a:t>% </a:t>
            </a:r>
            <a:r>
              <a:rPr lang="en-US" altLang="zh-CN" dirty="0"/>
              <a:t>of the marine litter found </a:t>
            </a:r>
            <a:r>
              <a:rPr lang="en-US" altLang="zh-CN" dirty="0" smtClean="0"/>
              <a:t>on coastlines</a:t>
            </a:r>
            <a:r>
              <a:rPr lang="en-US" altLang="zh-CN" dirty="0"/>
              <a:t>, sea surface, and the ocean </a:t>
            </a:r>
            <a:r>
              <a:rPr lang="en-US" altLang="zh-CN" dirty="0" smtClean="0"/>
              <a:t>floor</a:t>
            </a:r>
            <a:r>
              <a:rPr lang="en-US" altLang="zh-CN" dirty="0"/>
              <a:t> (</a:t>
            </a:r>
            <a:r>
              <a:rPr lang="en-US" altLang="zh-CN" dirty="0" err="1" smtClean="0"/>
              <a:t>Galgani</a:t>
            </a:r>
            <a:r>
              <a:rPr lang="en-US" altLang="zh-CN" dirty="0" smtClean="0"/>
              <a:t> et al., 2015</a:t>
            </a:r>
            <a:r>
              <a:rPr lang="en-US" altLang="zh-CN" dirty="0"/>
              <a:t>.)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86" y="1857661"/>
            <a:ext cx="6127566" cy="45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115911" y="2729589"/>
            <a:ext cx="3078932" cy="10081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582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altLang="zh-CN" sz="9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Chiller"/>
              </a:rPr>
              <a:t>PLASTIC</a:t>
            </a:r>
            <a:endParaRPr lang="zh-CN" altLang="en-US" sz="9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Chiller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 rot="326420">
            <a:off x="2106706" y="1636874"/>
            <a:ext cx="4551666" cy="84794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altLang="zh-CN" sz="6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Chiller"/>
              </a:rPr>
              <a:t>why </a:t>
            </a:r>
            <a:r>
              <a:rPr lang="en-US" altLang="zh-CN" sz="6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Chiller"/>
              </a:rPr>
              <a:t>care </a:t>
            </a:r>
            <a:r>
              <a:rPr lang="en-US" altLang="zh-CN" sz="6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Chiller"/>
              </a:rPr>
              <a:t>about</a:t>
            </a:r>
            <a:endParaRPr lang="zh-CN" altLang="en-US" sz="6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040000" scaled="1"/>
              </a:gradFill>
              <a:latin typeface="Chiller"/>
            </a:endParaRPr>
          </a:p>
        </p:txBody>
      </p:sp>
    </p:spTree>
    <p:extLst>
      <p:ext uri="{BB962C8B-B14F-4D97-AF65-F5344CB8AC3E}">
        <p14:creationId xmlns:p14="http://schemas.microsoft.com/office/powerpoint/2010/main" val="35329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14"/>
            <a:ext cx="9124429" cy="683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798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4" y="934497"/>
            <a:ext cx="8964488" cy="455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67544" y="1351737"/>
            <a:ext cx="1353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Law, 2017</a:t>
            </a:r>
            <a:endParaRPr lang="zh-CN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585624" y="332656"/>
            <a:ext cx="8235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</a:rPr>
              <a:t>Flow chart describing inputs of plastics into </a:t>
            </a:r>
            <a:r>
              <a:rPr lang="en-US" altLang="zh-CN" sz="2400" dirty="0" smtClean="0">
                <a:solidFill>
                  <a:srgbClr val="000000"/>
                </a:solidFill>
              </a:rPr>
              <a:t>marine environ.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005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119628"/>
            <a:ext cx="8694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The exact quantity of plastic in the ocean </a:t>
            </a:r>
            <a:r>
              <a:rPr lang="en-US" altLang="zh-CN" sz="2400" dirty="0" smtClean="0"/>
              <a:t>and volumes </a:t>
            </a:r>
            <a:r>
              <a:rPr lang="en-US" altLang="zh-CN" sz="2400" dirty="0"/>
              <a:t>entering the ocean from </a:t>
            </a:r>
            <a:r>
              <a:rPr lang="en-US" altLang="zh-CN" sz="2400" dirty="0" smtClean="0"/>
              <a:t>waste generated </a:t>
            </a:r>
            <a:r>
              <a:rPr lang="en-US" altLang="zh-CN" sz="2400" dirty="0"/>
              <a:t>on land is unknown.</a:t>
            </a:r>
            <a:endParaRPr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757"/>
            <a:ext cx="9144000" cy="588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940152" y="2852936"/>
            <a:ext cx="2699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</a:rPr>
              <a:t>4.8-12.7 </a:t>
            </a:r>
          </a:p>
          <a:p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</a:rPr>
              <a:t>million Tons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" y="4986571"/>
            <a:ext cx="4998170" cy="1809118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333974" y="4983559"/>
            <a:ext cx="814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322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329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" y="365801"/>
            <a:ext cx="4937912" cy="36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084" y="536024"/>
            <a:ext cx="3509186" cy="307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200" y="3846200"/>
            <a:ext cx="5862800" cy="293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4980"/>
            <a:ext cx="4035970" cy="302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6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1"/>
          <a:stretch/>
        </p:blipFill>
        <p:spPr bwMode="auto">
          <a:xfrm>
            <a:off x="899592" y="204026"/>
            <a:ext cx="7585774" cy="500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Oval 9"/>
          <p:cNvSpPr>
            <a:spLocks noChangeArrowheads="1"/>
          </p:cNvSpPr>
          <p:nvPr/>
        </p:nvSpPr>
        <p:spPr bwMode="gray">
          <a:xfrm>
            <a:off x="2123728" y="5292753"/>
            <a:ext cx="1079500" cy="1103313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34510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white">
          <a:xfrm>
            <a:off x="2191544" y="5656608"/>
            <a:ext cx="9669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817" dir="27080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宋体" pitchFamily="2" charset="-122"/>
              </a:rPr>
              <a:t>Macro</a:t>
            </a:r>
          </a:p>
        </p:txBody>
      </p:sp>
      <p:sp>
        <p:nvSpPr>
          <p:cNvPr id="31" name="Oval 8"/>
          <p:cNvSpPr>
            <a:spLocks noChangeArrowheads="1"/>
          </p:cNvSpPr>
          <p:nvPr/>
        </p:nvSpPr>
        <p:spPr bwMode="gray">
          <a:xfrm>
            <a:off x="5374803" y="5207595"/>
            <a:ext cx="1141413" cy="1101725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808080">
                  <a:gamma/>
                  <a:shade val="35686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white">
          <a:xfrm>
            <a:off x="5543396" y="5574307"/>
            <a:ext cx="8915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817" dir="27080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宋体" pitchFamily="2" charset="-122"/>
              </a:rPr>
              <a:t>Micro</a:t>
            </a:r>
          </a:p>
        </p:txBody>
      </p:sp>
      <p:sp>
        <p:nvSpPr>
          <p:cNvPr id="33" name="Freeform 9"/>
          <p:cNvSpPr>
            <a:spLocks/>
          </p:cNvSpPr>
          <p:nvPr/>
        </p:nvSpPr>
        <p:spPr bwMode="gray">
          <a:xfrm>
            <a:off x="3158475" y="5382314"/>
            <a:ext cx="2216328" cy="802642"/>
          </a:xfrm>
          <a:custGeom>
            <a:avLst/>
            <a:gdLst>
              <a:gd name="T0" fmla="*/ 0 w 4371"/>
              <a:gd name="T1" fmla="*/ 845 h 1066"/>
              <a:gd name="T2" fmla="*/ 1523 w 4371"/>
              <a:gd name="T3" fmla="*/ 313 h 1066"/>
              <a:gd name="T4" fmla="*/ 1610 w 4371"/>
              <a:gd name="T5" fmla="*/ 617 h 1066"/>
              <a:gd name="T6" fmla="*/ 2720 w 4371"/>
              <a:gd name="T7" fmla="*/ 243 h 1066"/>
              <a:gd name="T8" fmla="*/ 2784 w 4371"/>
              <a:gd name="T9" fmla="*/ 538 h 1066"/>
              <a:gd name="T10" fmla="*/ 3882 w 4371"/>
              <a:gd name="T11" fmla="*/ 266 h 1066"/>
              <a:gd name="T12" fmla="*/ 3795 w 4371"/>
              <a:gd name="T13" fmla="*/ 0 h 1066"/>
              <a:gd name="T14" fmla="*/ 4371 w 4371"/>
              <a:gd name="T15" fmla="*/ 269 h 1066"/>
              <a:gd name="T16" fmla="*/ 3961 w 4371"/>
              <a:gd name="T17" fmla="*/ 832 h 1066"/>
              <a:gd name="T18" fmla="*/ 3912 w 4371"/>
              <a:gd name="T19" fmla="*/ 542 h 1066"/>
              <a:gd name="T20" fmla="*/ 2594 w 4371"/>
              <a:gd name="T21" fmla="*/ 921 h 1066"/>
              <a:gd name="T22" fmla="*/ 2509 w 4371"/>
              <a:gd name="T23" fmla="*/ 620 h 1066"/>
              <a:gd name="T24" fmla="*/ 1344 w 4371"/>
              <a:gd name="T25" fmla="*/ 968 h 1066"/>
              <a:gd name="T26" fmla="*/ 1280 w 4371"/>
              <a:gd name="T27" fmla="*/ 666 h 1066"/>
              <a:gd name="T28" fmla="*/ 67 w 4371"/>
              <a:gd name="T29" fmla="*/ 1066 h 1066"/>
              <a:gd name="T30" fmla="*/ 0 w 4371"/>
              <a:gd name="T31" fmla="*/ 845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371" h="1066">
                <a:moveTo>
                  <a:pt x="0" y="845"/>
                </a:moveTo>
                <a:lnTo>
                  <a:pt x="1523" y="313"/>
                </a:lnTo>
                <a:lnTo>
                  <a:pt x="1610" y="617"/>
                </a:lnTo>
                <a:lnTo>
                  <a:pt x="2720" y="243"/>
                </a:lnTo>
                <a:lnTo>
                  <a:pt x="2784" y="538"/>
                </a:lnTo>
                <a:lnTo>
                  <a:pt x="3882" y="266"/>
                </a:lnTo>
                <a:lnTo>
                  <a:pt x="3795" y="0"/>
                </a:lnTo>
                <a:lnTo>
                  <a:pt x="4371" y="269"/>
                </a:lnTo>
                <a:lnTo>
                  <a:pt x="3961" y="832"/>
                </a:lnTo>
                <a:lnTo>
                  <a:pt x="3912" y="542"/>
                </a:lnTo>
                <a:lnTo>
                  <a:pt x="2594" y="921"/>
                </a:lnTo>
                <a:lnTo>
                  <a:pt x="2509" y="620"/>
                </a:lnTo>
                <a:lnTo>
                  <a:pt x="1344" y="968"/>
                </a:lnTo>
                <a:lnTo>
                  <a:pt x="1280" y="666"/>
                </a:lnTo>
                <a:lnTo>
                  <a:pt x="67" y="1066"/>
                </a:lnTo>
                <a:lnTo>
                  <a:pt x="0" y="845"/>
                </a:lnTo>
                <a:close/>
              </a:path>
            </a:pathLst>
          </a:custGeom>
          <a:gradFill rotWithShape="1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>
            <a:noFill/>
          </a:ln>
          <a:effectLst/>
          <a:scene3d>
            <a:camera prst="legacyPerspectiveTopRight">
              <a:rot lat="600000" lon="20999999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9933"/>
            </a:extrusionClr>
          </a:sp3d>
          <a:extLst>
            <a:ext uri="{91240B29-F687-4F45-9708-019B960494DF}">
              <a14:hiddenLine xmlns:a14="http://schemas.microsoft.com/office/drawing/2010/main" w="9525" cap="flat" cmpd="sng">
                <a:noFill/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78267C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97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84301"/>
            <a:ext cx="7248461" cy="407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981" y="4234298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标题 1"/>
          <p:cNvSpPr txBox="1">
            <a:spLocks/>
          </p:cNvSpPr>
          <p:nvPr/>
        </p:nvSpPr>
        <p:spPr bwMode="auto">
          <a:xfrm>
            <a:off x="1060490" y="476672"/>
            <a:ext cx="734218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zh-CN" sz="2800" b="1" dirty="0" err="1" smtClean="0">
                <a:solidFill>
                  <a:srgbClr val="002A4A"/>
                </a:solidFill>
                <a:latin typeface="Segoe UI" pitchFamily="34" charset="0"/>
              </a:rPr>
              <a:t>Microplastic</a:t>
            </a:r>
            <a:r>
              <a:rPr lang="en-US" altLang="zh-CN" sz="2800" b="1" dirty="0" smtClean="0">
                <a:solidFill>
                  <a:srgbClr val="002A4A"/>
                </a:solidFill>
                <a:latin typeface="Segoe UI" pitchFamily="34" charset="0"/>
              </a:rPr>
              <a:t> </a:t>
            </a:r>
            <a:r>
              <a:rPr lang="en-US" altLang="zh-CN" sz="2800" b="1" dirty="0">
                <a:solidFill>
                  <a:srgbClr val="002A4A"/>
                </a:solidFill>
                <a:latin typeface="Segoe UI" pitchFamily="34" charset="0"/>
              </a:rPr>
              <a:t>marine debris</a:t>
            </a:r>
            <a:endParaRPr lang="zh-CN" altLang="en-US" sz="2800" b="1" dirty="0">
              <a:solidFill>
                <a:srgbClr val="002A4A"/>
              </a:solidFill>
              <a:latin typeface="Segoe UI" pitchFamily="34" charset="0"/>
            </a:endParaRPr>
          </a:p>
        </p:txBody>
      </p: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1277387" y="5592605"/>
            <a:ext cx="69083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Light 8"/>
                <a:ea typeface="微软雅黑" pitchFamily="34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latin typeface="微软雅黑" pitchFamily="34" charset="-122"/>
              </a:rPr>
              <a:t>2004</a:t>
            </a:r>
            <a:r>
              <a:rPr lang="zh-CN" altLang="zh-CN" sz="1600" b="1" dirty="0" smtClean="0">
                <a:latin typeface="微软雅黑" pitchFamily="34" charset="-122"/>
              </a:rPr>
              <a:t>，</a:t>
            </a:r>
            <a:r>
              <a:rPr lang="en-US" altLang="zh-CN" sz="1600" b="1" dirty="0" smtClean="0">
                <a:latin typeface="微软雅黑" pitchFamily="34" charset="-122"/>
              </a:rPr>
              <a:t>Thompson</a:t>
            </a:r>
            <a:endParaRPr lang="zh-CN" altLang="en-US" sz="1600" b="1" dirty="0">
              <a:latin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37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mmbiz.qpic.cn/mmbiz_png/azXQmS1HA7kqJcD30OksmxOXb9m9TKl55m0GSDCapgEkUFDMm9wRy0nkYXtYWzAPaxdzbGEMmUR4QKcm39TPwA/640?wx_fmt=png&amp;tp=webp&amp;wxfrom=5&amp;wx_lazy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36899" name="Picture 3" descr="C:\Users\toshiba\Desktop\640.web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937"/>
            <a:ext cx="2797071" cy="70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11560" y="2492896"/>
            <a:ext cx="2098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E-business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8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宋体"/>
                <a:cs typeface="+mj-cs"/>
              </a:rPr>
              <a:t>EU: Regional Convention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宋体"/>
              <a:cs typeface="+mj-cs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457200" y="126876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OSPAR – Convention for the Protection of the Marine Environment of the North-East Atlantic: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Regional Action Plan in 2014: reduction measures and targets, taking into consideration an ambitious target resulting in a reduction in 2020.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7th EAP and other EU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Acquis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(e.g. Waste, Port Reception Facilities Directive)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EU/MSFD- Marine Strategy Framework Directive: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Properties and quantities of marine litter do not cause harm to the coastal and marine environment.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3020" y="5661248"/>
            <a:ext cx="8604448" cy="830997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MSFD is most important legal framework for implementation 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of measures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on Marine 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Litter.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9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23528" y="188640"/>
            <a:ext cx="835292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+mj-ea"/>
                <a:cs typeface="Arial"/>
              </a:rPr>
              <a:t>EU Marine Strategy Framework Directive</a:t>
            </a:r>
            <a:endParaRPr kumimoji="0" lang="nl-NL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+mj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7442" y="912777"/>
            <a:ext cx="787901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Came into force in 2008, Aimed at achieving a good ecological status of marine water in 2020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altLang="zh-CN" sz="2000" dirty="0"/>
              <a:t>Biological diversity</a:t>
            </a:r>
          </a:p>
          <a:p>
            <a:pPr marL="342900" indent="-342900">
              <a:buFont typeface="+mj-lt"/>
              <a:buAutoNum type="arabicPeriod"/>
            </a:pPr>
            <a:r>
              <a:rPr lang="nl-NL" altLang="zh-CN" sz="2000" dirty="0"/>
              <a:t>Non-indigenous species introduced by human activities</a:t>
            </a:r>
          </a:p>
          <a:p>
            <a:pPr marL="342900" indent="-342900">
              <a:buFont typeface="+mj-lt"/>
              <a:buAutoNum type="arabicPeriod"/>
            </a:pPr>
            <a:r>
              <a:rPr lang="nl-NL" altLang="zh-CN" sz="2000" dirty="0"/>
              <a:t>Pressure by fisheries</a:t>
            </a:r>
          </a:p>
          <a:p>
            <a:pPr marL="342900" indent="-342900">
              <a:buFont typeface="+mj-lt"/>
              <a:buAutoNum type="arabicPeriod"/>
            </a:pPr>
            <a:r>
              <a:rPr lang="nl-NL" altLang="zh-CN" sz="2000" dirty="0"/>
              <a:t>Productivity of marine food web</a:t>
            </a:r>
          </a:p>
          <a:p>
            <a:pPr marL="342900" indent="-342900">
              <a:buFont typeface="+mj-lt"/>
              <a:buAutoNum type="arabicPeriod"/>
            </a:pPr>
            <a:r>
              <a:rPr lang="nl-NL" altLang="zh-CN" sz="2000" dirty="0" smtClean="0"/>
              <a:t>Eutrophication</a:t>
            </a:r>
            <a:endParaRPr lang="nl-NL" altLang="zh-CN" sz="2000" dirty="0"/>
          </a:p>
          <a:p>
            <a:pPr marL="342900" indent="-342900">
              <a:buFont typeface="+mj-lt"/>
              <a:buAutoNum type="arabicPeriod"/>
            </a:pPr>
            <a:r>
              <a:rPr lang="nl-NL" altLang="zh-CN" sz="2000" dirty="0"/>
              <a:t>Sea floor integritity</a:t>
            </a:r>
          </a:p>
          <a:p>
            <a:pPr marL="342900" indent="-342900">
              <a:buFont typeface="+mj-lt"/>
              <a:buAutoNum type="arabicPeriod"/>
            </a:pPr>
            <a:r>
              <a:rPr lang="nl-NL" altLang="zh-CN" sz="2000" dirty="0"/>
              <a:t>Hydrographic alterations</a:t>
            </a:r>
          </a:p>
          <a:p>
            <a:pPr marL="342900" indent="-342900">
              <a:buFont typeface="+mj-lt"/>
              <a:buAutoNum type="arabicPeriod"/>
            </a:pPr>
            <a:r>
              <a:rPr lang="nl-NL" altLang="zh-CN" sz="2000" dirty="0"/>
              <a:t>Contaminant concentrations in water and sediment</a:t>
            </a:r>
          </a:p>
          <a:p>
            <a:pPr marL="342900" indent="-342900">
              <a:buFont typeface="+mj-lt"/>
              <a:buAutoNum type="arabicPeriod"/>
            </a:pPr>
            <a:r>
              <a:rPr lang="nl-NL" altLang="zh-CN" sz="2000" dirty="0"/>
              <a:t>Contaminant concentrations in seafood for human consumption</a:t>
            </a:r>
          </a:p>
          <a:p>
            <a:pPr marL="342900" indent="-342900">
              <a:buFont typeface="+mj-lt"/>
              <a:buAutoNum type="arabicPeriod"/>
            </a:pPr>
            <a:r>
              <a:rPr lang="nl-NL" altLang="zh-CN" sz="2000" b="1" dirty="0" smtClean="0">
                <a:solidFill>
                  <a:srgbClr val="FF0000"/>
                </a:solidFill>
              </a:rPr>
              <a:t> Marine </a:t>
            </a:r>
            <a:r>
              <a:rPr lang="nl-NL" altLang="zh-CN" sz="2000" b="1" dirty="0">
                <a:solidFill>
                  <a:srgbClr val="FF0000"/>
                </a:solidFill>
              </a:rPr>
              <a:t>litter </a:t>
            </a:r>
          </a:p>
          <a:p>
            <a:pPr marL="342900" indent="-342900">
              <a:buFont typeface="+mj-lt"/>
              <a:buAutoNum type="arabicPeriod"/>
            </a:pPr>
            <a:r>
              <a:rPr lang="nl-NL" altLang="zh-CN" sz="2000" dirty="0"/>
              <a:t>Introduction of energy (thermal energy, EMF and light) and noise</a:t>
            </a:r>
            <a:endParaRPr lang="en-GB" altLang="zh-CN" sz="2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http://</a:t>
            </a:r>
            <a:r>
              <a:rPr kumimoji="0" lang="nl-NL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ec.europa.eu/environment/marine/eu-coast-and-marine-policy/marine-strategy-framework-directive/index_en.htm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069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501249"/>
            <a:ext cx="1368152" cy="134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R</a:t>
            </a:r>
            <a:r>
              <a:rPr lang="it-IT" altLang="zh-CN" sz="3600" dirty="0" smtClean="0"/>
              <a:t>esponse </a:t>
            </a:r>
            <a:r>
              <a:rPr lang="en-US" altLang="zh-CN" sz="3600" dirty="0" smtClean="0"/>
              <a:t>To </a:t>
            </a:r>
            <a:r>
              <a:rPr lang="it-IT" altLang="zh-CN" sz="3600" dirty="0" smtClean="0"/>
              <a:t>Marine Debris in </a:t>
            </a:r>
            <a:r>
              <a:rPr lang="it-IT" altLang="zh-CN" sz="3600" dirty="0"/>
              <a:t>China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691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altLang="ko-KR" dirty="0" smtClean="0">
                <a:latin typeface="Arial" charset="0"/>
                <a:ea typeface="HY그래픽" pitchFamily="18" charset="-127"/>
                <a:cs typeface="Arial" charset="0"/>
              </a:rPr>
              <a:t>Strengthening the </a:t>
            </a:r>
            <a:r>
              <a:rPr lang="en-US" altLang="ko-KR" dirty="0">
                <a:latin typeface="Arial" charset="0"/>
                <a:ea typeface="HY그래픽" pitchFamily="18" charset="-127"/>
                <a:cs typeface="Arial" charset="0"/>
              </a:rPr>
              <a:t>management </a:t>
            </a:r>
            <a:r>
              <a:rPr lang="en-US" altLang="ko-KR" dirty="0" smtClean="0">
                <a:latin typeface="Arial" charset="0"/>
                <a:ea typeface="HY그래픽" pitchFamily="18" charset="-127"/>
                <a:cs typeface="Arial" charset="0"/>
              </a:rPr>
              <a:t>to eliminate </a:t>
            </a:r>
            <a:r>
              <a:rPr lang="en-US" altLang="ko-KR" dirty="0">
                <a:latin typeface="Arial" charset="0"/>
                <a:ea typeface="HY그래픽" pitchFamily="18" charset="-127"/>
                <a:cs typeface="Arial" charset="0"/>
              </a:rPr>
              <a:t>the use of </a:t>
            </a:r>
            <a:r>
              <a:rPr lang="en-US" altLang="ko-KR" dirty="0" smtClean="0">
                <a:latin typeface="Arial" charset="0"/>
                <a:ea typeface="HY그래픽" pitchFamily="18" charset="-127"/>
                <a:cs typeface="Arial" charset="0"/>
              </a:rPr>
              <a:t>plastics products. </a:t>
            </a:r>
          </a:p>
          <a:p>
            <a:pPr lvl="1">
              <a:lnSpc>
                <a:spcPct val="120000"/>
              </a:lnSpc>
              <a:buFont typeface="Arial" charset="0"/>
              <a:buChar char="•"/>
            </a:pPr>
            <a:r>
              <a:rPr lang="en-US" altLang="ko-KR" dirty="0" smtClean="0">
                <a:latin typeface="Arial" charset="0"/>
                <a:ea typeface="HY그래픽" pitchFamily="18" charset="-127"/>
                <a:cs typeface="Arial" charset="0"/>
              </a:rPr>
              <a:t>National: Required </a:t>
            </a:r>
            <a:r>
              <a:rPr lang="en-US" altLang="ko-KR" dirty="0">
                <a:latin typeface="Arial" charset="0"/>
                <a:ea typeface="HY그래픽" pitchFamily="18" charset="-127"/>
                <a:cs typeface="Arial" charset="0"/>
              </a:rPr>
              <a:t>to limit the use the plastic bags </a:t>
            </a:r>
            <a:r>
              <a:rPr lang="en-US" altLang="ko-KR" dirty="0" smtClean="0">
                <a:latin typeface="Arial" charset="0"/>
                <a:ea typeface="HY그래픽" pitchFamily="18" charset="-127"/>
                <a:cs typeface="Arial" charset="0"/>
              </a:rPr>
              <a:t>since </a:t>
            </a:r>
            <a:r>
              <a:rPr lang="en-US" altLang="ko-KR" dirty="0">
                <a:latin typeface="Arial" charset="0"/>
                <a:ea typeface="HY그래픽" pitchFamily="18" charset="-127"/>
                <a:cs typeface="Arial" charset="0"/>
              </a:rPr>
              <a:t>Jan. 8, 2008 ;</a:t>
            </a:r>
          </a:p>
          <a:p>
            <a:pPr lvl="1">
              <a:lnSpc>
                <a:spcPct val="120000"/>
              </a:lnSpc>
              <a:buFont typeface="Arial" charset="0"/>
              <a:buChar char="•"/>
            </a:pPr>
            <a:r>
              <a:rPr lang="en-US" altLang="ko-KR" dirty="0" smtClean="0">
                <a:latin typeface="Arial" charset="0"/>
                <a:ea typeface="HY그래픽" pitchFamily="18" charset="-127"/>
                <a:cs typeface="Arial" charset="0"/>
              </a:rPr>
              <a:t>Local - Jilin </a:t>
            </a:r>
            <a:r>
              <a:rPr lang="en-US" altLang="ko-KR" dirty="0">
                <a:latin typeface="Arial" charset="0"/>
                <a:ea typeface="HY그래픽" pitchFamily="18" charset="-127"/>
                <a:cs typeface="Arial" charset="0"/>
              </a:rPr>
              <a:t>Province, </a:t>
            </a:r>
            <a:r>
              <a:rPr lang="en-US" altLang="ko-KR" dirty="0" smtClean="0">
                <a:latin typeface="Arial" charset="0"/>
                <a:ea typeface="HY그래픽" pitchFamily="18" charset="-127"/>
                <a:cs typeface="Arial" charset="0"/>
              </a:rPr>
              <a:t>forbid to produce </a:t>
            </a:r>
            <a:r>
              <a:rPr lang="en-US" altLang="ko-KR" dirty="0">
                <a:latin typeface="Arial" charset="0"/>
                <a:ea typeface="HY그래픽" pitchFamily="18" charset="-127"/>
                <a:cs typeface="Arial" charset="0"/>
              </a:rPr>
              <a:t>and </a:t>
            </a:r>
            <a:r>
              <a:rPr lang="en-US" altLang="ko-KR" dirty="0" smtClean="0">
                <a:latin typeface="Arial" charset="0"/>
                <a:ea typeface="HY그래픽" pitchFamily="18" charset="-127"/>
                <a:cs typeface="Arial" charset="0"/>
              </a:rPr>
              <a:t>sale non-degradable plastics bag </a:t>
            </a:r>
            <a:r>
              <a:rPr lang="en-US" altLang="ko-KR" dirty="0">
                <a:latin typeface="Arial" charset="0"/>
                <a:ea typeface="HY그래픽" pitchFamily="18" charset="-127"/>
                <a:cs typeface="Arial" charset="0"/>
              </a:rPr>
              <a:t>and </a:t>
            </a:r>
            <a:r>
              <a:rPr lang="en-US" altLang="ko-KR" dirty="0" smtClean="0">
                <a:latin typeface="Arial" charset="0"/>
                <a:ea typeface="HY그래픽" pitchFamily="18" charset="-127"/>
                <a:cs typeface="Arial" charset="0"/>
              </a:rPr>
              <a:t>cutlery since Jan. 1</a:t>
            </a:r>
            <a:r>
              <a:rPr lang="en-US" altLang="ko-KR" baseline="30000" dirty="0" smtClean="0">
                <a:latin typeface="Arial" charset="0"/>
                <a:ea typeface="HY그래픽" pitchFamily="18" charset="-127"/>
                <a:cs typeface="Arial" charset="0"/>
              </a:rPr>
              <a:t>st</a:t>
            </a:r>
            <a:r>
              <a:rPr lang="en-US" altLang="ko-KR" dirty="0" smtClean="0">
                <a:latin typeface="Arial" charset="0"/>
                <a:ea typeface="HY그래픽" pitchFamily="18" charset="-127"/>
                <a:cs typeface="Arial" charset="0"/>
              </a:rPr>
              <a:t>, 2015</a:t>
            </a:r>
            <a:endParaRPr lang="en-US" altLang="ko-KR" dirty="0">
              <a:latin typeface="Arial" charset="0"/>
              <a:ea typeface="HY그래픽" pitchFamily="18" charset="-127"/>
              <a:cs typeface="Arial" charset="0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altLang="ko-KR" dirty="0" smtClean="0">
                <a:latin typeface="Arial" charset="0"/>
                <a:ea typeface="HY그래픽" pitchFamily="18" charset="-127"/>
                <a:cs typeface="Arial" charset="0"/>
              </a:rPr>
              <a:t>Pushing the recycling and reusing of plastic products.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altLang="ko-KR" dirty="0" smtClean="0">
                <a:latin typeface="Arial" charset="0"/>
                <a:ea typeface="HY그래픽" pitchFamily="18" charset="-127"/>
                <a:cs typeface="Arial" charset="0"/>
              </a:rPr>
              <a:t>Organizing cleaning event to </a:t>
            </a:r>
            <a:r>
              <a:rPr lang="en-US" altLang="ko-KR" dirty="0">
                <a:latin typeface="Arial" charset="0"/>
                <a:ea typeface="HY그래픽" pitchFamily="18" charset="-127"/>
                <a:cs typeface="Arial" charset="0"/>
              </a:rPr>
              <a:t>raise </a:t>
            </a:r>
            <a:r>
              <a:rPr lang="en-US" altLang="ko-KR" dirty="0" smtClean="0">
                <a:latin typeface="Arial" charset="0"/>
                <a:ea typeface="HY그래픽" pitchFamily="18" charset="-127"/>
                <a:cs typeface="Arial" charset="0"/>
              </a:rPr>
              <a:t>awareness. </a:t>
            </a:r>
            <a:endParaRPr lang="en-US" altLang="ko-KR" dirty="0">
              <a:latin typeface="Arial" charset="0"/>
              <a:ea typeface="HY그래픽" pitchFamily="18" charset="-127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altLang="ko-KR" dirty="0" smtClean="0">
                <a:solidFill>
                  <a:srgbClr val="FF0000"/>
                </a:solidFill>
                <a:latin typeface="Arial" charset="0"/>
                <a:ea typeface="HY그래픽" pitchFamily="18" charset="-127"/>
                <a:cs typeface="Arial" charset="0"/>
              </a:rPr>
              <a:t>Monitoring Marine Debris (Macro- and </a:t>
            </a:r>
            <a:r>
              <a:rPr lang="en-US" altLang="ko-KR" dirty="0" err="1" smtClean="0">
                <a:solidFill>
                  <a:srgbClr val="FF0000"/>
                </a:solidFill>
                <a:latin typeface="Arial" charset="0"/>
                <a:ea typeface="HY그래픽" pitchFamily="18" charset="-127"/>
                <a:cs typeface="Arial" charset="0"/>
              </a:rPr>
              <a:t>Micoro</a:t>
            </a:r>
            <a:r>
              <a:rPr lang="en-US" altLang="ko-KR" dirty="0" smtClean="0">
                <a:solidFill>
                  <a:srgbClr val="FF0000"/>
                </a:solidFill>
                <a:latin typeface="Arial" charset="0"/>
                <a:ea typeface="HY그래픽" pitchFamily="18" charset="-127"/>
                <a:cs typeface="Arial" charset="0"/>
              </a:rPr>
              <a:t>-) </a:t>
            </a:r>
            <a:r>
              <a:rPr lang="en-US" altLang="ko-KR" dirty="0" smtClean="0">
                <a:latin typeface="Arial" charset="0"/>
                <a:ea typeface="HY그래픽" pitchFamily="18" charset="-127"/>
                <a:cs typeface="Arial" charset="0"/>
              </a:rPr>
              <a:t>.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414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National Policy Framework in China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8619" y="1268760"/>
            <a:ext cx="8640960" cy="464137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CN" sz="1600" b="1" dirty="0" smtClean="0">
                <a:solidFill>
                  <a:srgbClr val="FF0000"/>
                </a:solidFill>
              </a:rPr>
              <a:t>Environmental Protection </a:t>
            </a:r>
            <a:r>
              <a:rPr lang="en-US" altLang="zh-CN" sz="1600" b="1" dirty="0">
                <a:solidFill>
                  <a:srgbClr val="FF0000"/>
                </a:solidFill>
              </a:rPr>
              <a:t>L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aw </a:t>
            </a:r>
            <a:r>
              <a:rPr lang="en-US" altLang="zh-CN" sz="1600" b="1" dirty="0" smtClean="0"/>
              <a:t>of the People’s </a:t>
            </a:r>
            <a:r>
              <a:rPr lang="en-US" altLang="zh-CN" sz="1600" b="1" dirty="0"/>
              <a:t>R</a:t>
            </a:r>
            <a:r>
              <a:rPr lang="en-US" altLang="zh-CN" sz="1600" b="1" dirty="0" smtClean="0"/>
              <a:t>epublic of China</a:t>
            </a:r>
          </a:p>
          <a:p>
            <a:pPr>
              <a:spcBef>
                <a:spcPts val="0"/>
              </a:spcBef>
            </a:pPr>
            <a:r>
              <a:rPr lang="en-US" altLang="zh-CN" sz="1600" b="1" dirty="0" smtClean="0">
                <a:solidFill>
                  <a:srgbClr val="FF0000"/>
                </a:solidFill>
              </a:rPr>
              <a:t>Marine Environmental </a:t>
            </a:r>
            <a:r>
              <a:rPr lang="en-US" altLang="zh-CN" sz="1600" b="1" dirty="0">
                <a:solidFill>
                  <a:srgbClr val="FF0000"/>
                </a:solidFill>
              </a:rPr>
              <a:t>P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rotection </a:t>
            </a:r>
            <a:r>
              <a:rPr lang="en-US" altLang="zh-CN" sz="1600" b="1" dirty="0">
                <a:solidFill>
                  <a:srgbClr val="FF0000"/>
                </a:solidFill>
              </a:rPr>
              <a:t>L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aw </a:t>
            </a:r>
            <a:r>
              <a:rPr lang="en-US" altLang="zh-CN" sz="1600" b="1" dirty="0"/>
              <a:t>of the </a:t>
            </a:r>
            <a:r>
              <a:rPr lang="en-US" altLang="zh-CN" sz="1600" b="1" dirty="0" smtClean="0"/>
              <a:t>People’s </a:t>
            </a:r>
            <a:r>
              <a:rPr lang="en-US" altLang="zh-CN" sz="1600" b="1" dirty="0"/>
              <a:t>R</a:t>
            </a:r>
            <a:r>
              <a:rPr lang="en-US" altLang="zh-CN" sz="1600" b="1" dirty="0" smtClean="0"/>
              <a:t>epublic </a:t>
            </a:r>
            <a:r>
              <a:rPr lang="en-US" altLang="zh-CN" sz="1600" b="1" dirty="0"/>
              <a:t>of China</a:t>
            </a:r>
          </a:p>
          <a:p>
            <a:pPr>
              <a:spcBef>
                <a:spcPts val="0"/>
              </a:spcBef>
            </a:pPr>
            <a:r>
              <a:rPr lang="en-US" altLang="zh-CN" sz="1600" dirty="0"/>
              <a:t>Law of the People's Republic of China on Prevention and Control of </a:t>
            </a:r>
            <a:r>
              <a:rPr lang="en-US" altLang="zh-CN" sz="1600" b="1" dirty="0">
                <a:solidFill>
                  <a:srgbClr val="FF0000"/>
                </a:solidFill>
              </a:rPr>
              <a:t>Water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Pollution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altLang="zh-CN" sz="1600" dirty="0"/>
              <a:t>Law of the People's Republic of China on Prevention and Control of </a:t>
            </a:r>
            <a:r>
              <a:rPr lang="en-US" altLang="zh-CN" sz="1600" dirty="0" smtClean="0"/>
              <a:t>Environmental Pollution </a:t>
            </a:r>
            <a:r>
              <a:rPr lang="en-US" altLang="zh-CN" sz="1600" dirty="0" smtClean="0">
                <a:solidFill>
                  <a:srgbClr val="FF0000"/>
                </a:solidFill>
              </a:rPr>
              <a:t>by Solid Wastes</a:t>
            </a:r>
          </a:p>
          <a:p>
            <a:pPr>
              <a:spcBef>
                <a:spcPts val="0"/>
              </a:spcBef>
            </a:pPr>
            <a:r>
              <a:rPr lang="en-US" altLang="zh-CN" sz="1600" dirty="0" smtClean="0"/>
              <a:t>Regulations </a:t>
            </a:r>
            <a:r>
              <a:rPr lang="en-US" altLang="zh-CN" sz="1600" dirty="0"/>
              <a:t>Concerning the Prevention and Cure of Pollution Damage of Marine Environment by Pollutants from Land</a:t>
            </a:r>
          </a:p>
          <a:p>
            <a:pPr>
              <a:spcBef>
                <a:spcPts val="0"/>
              </a:spcBef>
            </a:pPr>
            <a:r>
              <a:rPr lang="en-US" altLang="zh-CN" sz="1600" dirty="0"/>
              <a:t>Regulations Concerning the </a:t>
            </a:r>
            <a:r>
              <a:rPr lang="en-US" altLang="zh-CN" sz="1600" dirty="0" smtClean="0"/>
              <a:t>Management </a:t>
            </a:r>
            <a:r>
              <a:rPr lang="en-US" altLang="zh-CN" sz="1600" dirty="0" smtClean="0">
                <a:solidFill>
                  <a:srgbClr val="FF0000"/>
                </a:solidFill>
              </a:rPr>
              <a:t>of Marine Dumping </a:t>
            </a:r>
          </a:p>
          <a:p>
            <a:pPr>
              <a:spcBef>
                <a:spcPts val="0"/>
              </a:spcBef>
            </a:pPr>
            <a:r>
              <a:rPr lang="en-US" altLang="zh-CN" sz="1600" dirty="0"/>
              <a:t>Regulations Concerning the Prevention and Cure of Pollution Damage of Marine Environment by Seashore Construction Project</a:t>
            </a:r>
          </a:p>
          <a:p>
            <a:pPr>
              <a:spcBef>
                <a:spcPts val="0"/>
              </a:spcBef>
            </a:pPr>
            <a:r>
              <a:rPr lang="en-US" altLang="zh-CN" sz="1600" dirty="0"/>
              <a:t>Regulations on Prevention of Environment Pollution by </a:t>
            </a:r>
            <a:r>
              <a:rPr lang="en-US" altLang="zh-CN" sz="1600" dirty="0" smtClean="0"/>
              <a:t>Marine Oil Exploitation and Development</a:t>
            </a:r>
          </a:p>
          <a:p>
            <a:pPr>
              <a:spcBef>
                <a:spcPts val="0"/>
              </a:spcBef>
            </a:pPr>
            <a:r>
              <a:rPr lang="en-US" altLang="zh-CN" sz="1600" dirty="0" smtClean="0"/>
              <a:t>Regulations </a:t>
            </a:r>
            <a:r>
              <a:rPr lang="en-US" altLang="zh-CN" sz="1600" dirty="0"/>
              <a:t>Concerning the Prevention of Pollution of Sea Areas by Vessels </a:t>
            </a:r>
            <a:endParaRPr lang="en-US" altLang="zh-CN" sz="1600" dirty="0" smtClean="0"/>
          </a:p>
          <a:p>
            <a:pPr>
              <a:spcBef>
                <a:spcPts val="0"/>
              </a:spcBef>
            </a:pPr>
            <a:r>
              <a:rPr lang="en-US" altLang="zh-CN" sz="1600" dirty="0" smtClean="0"/>
              <a:t>Regulations </a:t>
            </a:r>
            <a:r>
              <a:rPr lang="en-US" altLang="zh-CN" sz="1600" dirty="0"/>
              <a:t>on Prevention of Environment Pollution by Ship </a:t>
            </a:r>
            <a:r>
              <a:rPr lang="en-US" altLang="zh-CN" sz="1600" dirty="0" smtClean="0"/>
              <a:t>Scraping</a:t>
            </a:r>
          </a:p>
          <a:p>
            <a:pPr>
              <a:spcBef>
                <a:spcPts val="0"/>
              </a:spcBef>
            </a:pPr>
            <a:r>
              <a:rPr lang="zh-CN" altLang="zh-CN" sz="1600" dirty="0" smtClean="0"/>
              <a:t>…</a:t>
            </a:r>
            <a:r>
              <a:rPr lang="en-US" altLang="zh-CN" sz="1600" dirty="0" smtClean="0"/>
              <a:t>…</a:t>
            </a:r>
          </a:p>
          <a:p>
            <a:pPr>
              <a:spcBef>
                <a:spcPts val="0"/>
              </a:spcBef>
            </a:pPr>
            <a:endParaRPr lang="zh-CN" altLang="en-US" sz="1600" dirty="0"/>
          </a:p>
        </p:txBody>
      </p:sp>
      <p:sp>
        <p:nvSpPr>
          <p:cNvPr id="4" name="矩形 3"/>
          <p:cNvSpPr/>
          <p:nvPr/>
        </p:nvSpPr>
        <p:spPr>
          <a:xfrm>
            <a:off x="2195736" y="5912386"/>
            <a:ext cx="6084168" cy="677108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900" dirty="0">
                <a:solidFill>
                  <a:prstClr val="black"/>
                </a:solidFill>
                <a:ea typeface="宋体" pitchFamily="2" charset="-122"/>
              </a:rPr>
              <a:t>To strictly manage solid wastes, control marine debris input from </a:t>
            </a:r>
            <a:r>
              <a:rPr lang="en-US" altLang="zh-CN" sz="1900" dirty="0" smtClean="0">
                <a:solidFill>
                  <a:prstClr val="black"/>
                </a:solidFill>
                <a:ea typeface="宋体" pitchFamily="2" charset="-122"/>
              </a:rPr>
              <a:t>both the </a:t>
            </a:r>
            <a:r>
              <a:rPr lang="en-US" altLang="zh-CN" sz="1900" dirty="0">
                <a:solidFill>
                  <a:prstClr val="black"/>
                </a:solidFill>
                <a:ea typeface="宋体" pitchFamily="2" charset="-122"/>
              </a:rPr>
              <a:t>land </a:t>
            </a:r>
            <a:r>
              <a:rPr lang="en-US" altLang="zh-CN" sz="1900" dirty="0" smtClean="0">
                <a:solidFill>
                  <a:prstClr val="black"/>
                </a:solidFill>
                <a:ea typeface="宋体" pitchFamily="2" charset="-122"/>
              </a:rPr>
              <a:t>and sea based </a:t>
            </a:r>
            <a:r>
              <a:rPr lang="en-US" altLang="zh-CN" sz="1900" dirty="0">
                <a:solidFill>
                  <a:prstClr val="black"/>
                </a:solidFill>
                <a:ea typeface="宋体" pitchFamily="2" charset="-122"/>
              </a:rPr>
              <a:t>activities </a:t>
            </a:r>
            <a:endParaRPr lang="zh-CN" alt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95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Recent National Action Plan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8619" y="1484784"/>
            <a:ext cx="8185829" cy="442535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CN" sz="2200" b="1" dirty="0">
                <a:solidFill>
                  <a:srgbClr val="FF0000"/>
                </a:solidFill>
              </a:rPr>
              <a:t>Integrated Reform Plan for Promoting Ecological 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Progress;</a:t>
            </a:r>
            <a:endParaRPr lang="en-US" altLang="zh-CN" sz="2200" b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altLang="zh-CN" sz="2200" dirty="0" smtClean="0">
                <a:solidFill>
                  <a:srgbClr val="FF0000"/>
                </a:solidFill>
              </a:rPr>
              <a:t>Water </a:t>
            </a:r>
            <a:r>
              <a:rPr lang="en-US" altLang="zh-CN" sz="2200" dirty="0">
                <a:solidFill>
                  <a:srgbClr val="FF0000"/>
                </a:solidFill>
              </a:rPr>
              <a:t>Pollution Prevention and Control </a:t>
            </a:r>
            <a:r>
              <a:rPr lang="en-US" altLang="zh-CN" sz="2200" dirty="0" smtClean="0">
                <a:solidFill>
                  <a:srgbClr val="FF0000"/>
                </a:solidFill>
              </a:rPr>
              <a:t>Action Plan</a:t>
            </a:r>
            <a:r>
              <a:rPr lang="en-US" altLang="zh-CN" sz="2200" dirty="0" smtClean="0"/>
              <a:t>;</a:t>
            </a:r>
          </a:p>
          <a:p>
            <a:pPr>
              <a:spcBef>
                <a:spcPts val="0"/>
              </a:spcBef>
            </a:pPr>
            <a:r>
              <a:rPr lang="en-US" altLang="zh-CN" sz="2200" dirty="0" smtClean="0"/>
              <a:t>Air Pollution </a:t>
            </a:r>
            <a:r>
              <a:rPr lang="en-US" altLang="zh-CN" sz="2200" dirty="0"/>
              <a:t>Prevention and Control </a:t>
            </a:r>
            <a:r>
              <a:rPr lang="en-US" altLang="zh-CN" sz="2200" dirty="0" smtClean="0"/>
              <a:t>Action Plan; </a:t>
            </a:r>
          </a:p>
          <a:p>
            <a:pPr>
              <a:spcBef>
                <a:spcPts val="0"/>
              </a:spcBef>
            </a:pPr>
            <a:r>
              <a:rPr lang="en-US" altLang="zh-CN" sz="2200" dirty="0" smtClean="0"/>
              <a:t>Soil </a:t>
            </a:r>
            <a:r>
              <a:rPr lang="en-US" altLang="zh-CN" sz="2200" dirty="0"/>
              <a:t>Pollution Prevention and Control </a:t>
            </a:r>
            <a:r>
              <a:rPr lang="en-US" altLang="zh-CN" sz="2200" dirty="0" smtClean="0"/>
              <a:t>Action Plan;</a:t>
            </a:r>
          </a:p>
          <a:p>
            <a:pPr>
              <a:spcBef>
                <a:spcPts val="0"/>
              </a:spcBef>
            </a:pPr>
            <a:endParaRPr lang="en-US" altLang="zh-CN" sz="2200" b="1" dirty="0" smtClean="0"/>
          </a:p>
          <a:p>
            <a:pPr>
              <a:spcBef>
                <a:spcPts val="0"/>
              </a:spcBef>
            </a:pPr>
            <a:r>
              <a:rPr lang="en-US" altLang="zh-CN" sz="2200" dirty="0" smtClean="0">
                <a:solidFill>
                  <a:srgbClr val="FF0000"/>
                </a:solidFill>
              </a:rPr>
              <a:t>Coast </a:t>
            </a:r>
            <a:r>
              <a:rPr lang="en-US" altLang="zh-CN" sz="2200" dirty="0">
                <a:solidFill>
                  <a:srgbClr val="FF0000"/>
                </a:solidFill>
              </a:rPr>
              <a:t>Pollution Prevention and Control Plan </a:t>
            </a:r>
            <a:endParaRPr lang="en-US" altLang="zh-CN" sz="22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altLang="zh-CN" sz="2200" dirty="0" smtClean="0">
                <a:solidFill>
                  <a:srgbClr val="FF0000"/>
                </a:solidFill>
              </a:rPr>
              <a:t>Plan on Prevention and Control of Pollution from Ship and Ports </a:t>
            </a:r>
            <a:r>
              <a:rPr lang="en-US" altLang="zh-CN" sz="2200" dirty="0" smtClean="0"/>
              <a:t>(2015-2020)</a:t>
            </a:r>
            <a:endParaRPr lang="en-US" altLang="zh-CN" sz="2200" dirty="0"/>
          </a:p>
          <a:p>
            <a:pPr>
              <a:spcBef>
                <a:spcPts val="0"/>
              </a:spcBef>
            </a:pPr>
            <a:r>
              <a:rPr lang="zh-CN" altLang="zh-CN" sz="2200" dirty="0" smtClean="0"/>
              <a:t>…</a:t>
            </a:r>
            <a:r>
              <a:rPr lang="en-US" altLang="zh-CN" sz="2200" dirty="0" smtClean="0"/>
              <a:t>…</a:t>
            </a:r>
            <a:endParaRPr lang="en-US" altLang="zh-CN" sz="2200" dirty="0"/>
          </a:p>
          <a:p>
            <a:pPr>
              <a:spcBef>
                <a:spcPts val="0"/>
              </a:spcBef>
            </a:pPr>
            <a:endParaRPr lang="en-US" altLang="zh-CN" sz="2200" dirty="0" smtClean="0"/>
          </a:p>
          <a:p>
            <a:pPr>
              <a:spcBef>
                <a:spcPts val="0"/>
              </a:spcBef>
            </a:pP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29472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/>
          <p:cNvSpPr>
            <a:spLocks/>
          </p:cNvSpPr>
          <p:nvPr/>
        </p:nvSpPr>
        <p:spPr bwMode="gray">
          <a:xfrm rot="10800000">
            <a:off x="77919" y="1609053"/>
            <a:ext cx="8856984" cy="1680416"/>
          </a:xfrm>
          <a:custGeom>
            <a:avLst/>
            <a:gdLst>
              <a:gd name="T0" fmla="*/ 0 w 5016"/>
              <a:gd name="T1" fmla="*/ 2240 h 2256"/>
              <a:gd name="T2" fmla="*/ 1122 w 5016"/>
              <a:gd name="T3" fmla="*/ 702 h 2256"/>
              <a:gd name="T4" fmla="*/ 972 w 5016"/>
              <a:gd name="T5" fmla="*/ 744 h 2256"/>
              <a:gd name="T6" fmla="*/ 1140 w 5016"/>
              <a:gd name="T7" fmla="*/ 438 h 2256"/>
              <a:gd name="T8" fmla="*/ 1422 w 5016"/>
              <a:gd name="T9" fmla="*/ 642 h 2256"/>
              <a:gd name="T10" fmla="*/ 1272 w 5016"/>
              <a:gd name="T11" fmla="*/ 672 h 2256"/>
              <a:gd name="T12" fmla="*/ 1968 w 5016"/>
              <a:gd name="T13" fmla="*/ 1284 h 2256"/>
              <a:gd name="T14" fmla="*/ 2466 w 5016"/>
              <a:gd name="T15" fmla="*/ 318 h 2256"/>
              <a:gd name="T16" fmla="*/ 2280 w 5016"/>
              <a:gd name="T17" fmla="*/ 318 h 2256"/>
              <a:gd name="T18" fmla="*/ 2598 w 5016"/>
              <a:gd name="T19" fmla="*/ 0 h 2256"/>
              <a:gd name="T20" fmla="*/ 2898 w 5016"/>
              <a:gd name="T21" fmla="*/ 330 h 2256"/>
              <a:gd name="T22" fmla="*/ 2724 w 5016"/>
              <a:gd name="T23" fmla="*/ 324 h 2256"/>
              <a:gd name="T24" fmla="*/ 3210 w 5016"/>
              <a:gd name="T25" fmla="*/ 1302 h 2256"/>
              <a:gd name="T26" fmla="*/ 3870 w 5016"/>
              <a:gd name="T27" fmla="*/ 654 h 2256"/>
              <a:gd name="T28" fmla="*/ 3702 w 5016"/>
              <a:gd name="T29" fmla="*/ 642 h 2256"/>
              <a:gd name="T30" fmla="*/ 3984 w 5016"/>
              <a:gd name="T31" fmla="*/ 420 h 2256"/>
              <a:gd name="T32" fmla="*/ 4182 w 5016"/>
              <a:gd name="T33" fmla="*/ 678 h 2256"/>
              <a:gd name="T34" fmla="*/ 4026 w 5016"/>
              <a:gd name="T35" fmla="*/ 672 h 2256"/>
              <a:gd name="T36" fmla="*/ 5016 w 5016"/>
              <a:gd name="T37" fmla="*/ 2225 h 2256"/>
              <a:gd name="T38" fmla="*/ 0 w 5016"/>
              <a:gd name="T39" fmla="*/ 2240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016" h="2256">
                <a:moveTo>
                  <a:pt x="0" y="2240"/>
                </a:moveTo>
                <a:cubicBezTo>
                  <a:pt x="276" y="2109"/>
                  <a:pt x="1182" y="1474"/>
                  <a:pt x="1122" y="702"/>
                </a:cubicBezTo>
                <a:lnTo>
                  <a:pt x="972" y="744"/>
                </a:lnTo>
                <a:cubicBezTo>
                  <a:pt x="988" y="702"/>
                  <a:pt x="1140" y="436"/>
                  <a:pt x="1140" y="438"/>
                </a:cubicBezTo>
                <a:lnTo>
                  <a:pt x="1422" y="642"/>
                </a:lnTo>
                <a:cubicBezTo>
                  <a:pt x="1422" y="642"/>
                  <a:pt x="1260" y="672"/>
                  <a:pt x="1272" y="672"/>
                </a:cubicBezTo>
                <a:cubicBezTo>
                  <a:pt x="1428" y="1008"/>
                  <a:pt x="1620" y="1350"/>
                  <a:pt x="1968" y="1284"/>
                </a:cubicBezTo>
                <a:cubicBezTo>
                  <a:pt x="2316" y="1218"/>
                  <a:pt x="2460" y="576"/>
                  <a:pt x="2466" y="318"/>
                </a:cubicBezTo>
                <a:lnTo>
                  <a:pt x="2280" y="318"/>
                </a:lnTo>
                <a:lnTo>
                  <a:pt x="2598" y="0"/>
                </a:lnTo>
                <a:lnTo>
                  <a:pt x="2898" y="330"/>
                </a:lnTo>
                <a:lnTo>
                  <a:pt x="2724" y="324"/>
                </a:lnTo>
                <a:cubicBezTo>
                  <a:pt x="2724" y="325"/>
                  <a:pt x="2760" y="1284"/>
                  <a:pt x="3210" y="1302"/>
                </a:cubicBezTo>
                <a:cubicBezTo>
                  <a:pt x="3660" y="1320"/>
                  <a:pt x="3816" y="912"/>
                  <a:pt x="3870" y="654"/>
                </a:cubicBezTo>
                <a:lnTo>
                  <a:pt x="3702" y="642"/>
                </a:lnTo>
                <a:lnTo>
                  <a:pt x="3984" y="420"/>
                </a:lnTo>
                <a:lnTo>
                  <a:pt x="4182" y="678"/>
                </a:lnTo>
                <a:lnTo>
                  <a:pt x="4026" y="672"/>
                </a:lnTo>
                <a:cubicBezTo>
                  <a:pt x="4032" y="678"/>
                  <a:pt x="3960" y="1862"/>
                  <a:pt x="5016" y="2225"/>
                </a:cubicBezTo>
                <a:cubicBezTo>
                  <a:pt x="3438" y="2232"/>
                  <a:pt x="1092" y="2256"/>
                  <a:pt x="0" y="2240"/>
                </a:cubicBez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20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TextBox 20"/>
          <p:cNvSpPr txBox="1">
            <a:spLocks noChangeArrowheads="1"/>
          </p:cNvSpPr>
          <p:nvPr/>
        </p:nvSpPr>
        <p:spPr bwMode="auto">
          <a:xfrm>
            <a:off x="486279" y="522254"/>
            <a:ext cx="8136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1" hangingPunct="1"/>
            <a:r>
              <a:rPr lang="en-US" altLang="ko-KR" sz="3200" dirty="0">
                <a:latin typeface="Arial" charset="0"/>
                <a:cs typeface="Arial" charset="0"/>
              </a:rPr>
              <a:t>Marine debris </a:t>
            </a:r>
            <a:r>
              <a:rPr lang="en-US" altLang="ko-KR" sz="3200" dirty="0" smtClean="0">
                <a:latin typeface="Arial" charset="0"/>
                <a:cs typeface="Arial" charset="0"/>
              </a:rPr>
              <a:t>Institutional Arrangements</a:t>
            </a:r>
            <a:endParaRPr lang="ko-KR" altLang="en-US" sz="3200" dirty="0" smtClean="0">
              <a:latin typeface="Arial" charset="0"/>
              <a:cs typeface="Arial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372202" y="3122346"/>
            <a:ext cx="2664296" cy="792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0" dirty="0" smtClean="0">
                <a:solidFill>
                  <a:prstClr val="black"/>
                </a:solidFill>
              </a:rPr>
              <a:t>Ministry of Environ. Protection</a:t>
            </a:r>
            <a:endParaRPr lang="zh-CN" altLang="en-US" sz="2000" b="0" dirty="0">
              <a:solidFill>
                <a:prstClr val="black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95536" y="3088480"/>
            <a:ext cx="2304256" cy="792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0" dirty="0" smtClean="0">
                <a:solidFill>
                  <a:prstClr val="black"/>
                </a:solidFill>
              </a:rPr>
              <a:t>University &amp;</a:t>
            </a:r>
          </a:p>
          <a:p>
            <a:pPr algn="ctr"/>
            <a:r>
              <a:rPr lang="en-US" altLang="zh-CN" sz="2000" b="0" dirty="0" smtClean="0">
                <a:solidFill>
                  <a:prstClr val="black"/>
                </a:solidFill>
              </a:rPr>
              <a:t>Institute</a:t>
            </a: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gray">
          <a:xfrm>
            <a:off x="3402939" y="3410378"/>
            <a:ext cx="2088232" cy="79208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20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gray">
          <a:xfrm>
            <a:off x="3525752" y="3560660"/>
            <a:ext cx="1898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 eaLnBrk="0" hangingPunct="0"/>
            <a:r>
              <a:rPr lang="en-US" altLang="zh-CN" b="1" dirty="0" smtClean="0">
                <a:solidFill>
                  <a:srgbClr val="FF0000"/>
                </a:solidFill>
              </a:rPr>
              <a:t>SOA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gray">
          <a:xfrm>
            <a:off x="2051720" y="4715827"/>
            <a:ext cx="2088232" cy="79208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20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gray">
          <a:xfrm>
            <a:off x="2174533" y="4969639"/>
            <a:ext cx="18981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 eaLnBrk="0" hangingPunct="0"/>
            <a:r>
              <a:rPr lang="en-US" altLang="zh-CN" sz="1800" b="1" dirty="0" smtClean="0">
                <a:solidFill>
                  <a:srgbClr val="1C1C1C"/>
                </a:solidFill>
              </a:rPr>
              <a:t>NMEMC</a:t>
            </a:r>
            <a:endParaRPr lang="en-US" altLang="zh-CN" sz="1800" b="1" dirty="0">
              <a:solidFill>
                <a:srgbClr val="1C1C1C"/>
              </a:solidFill>
            </a:endParaRP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blackGray">
          <a:xfrm flipV="1">
            <a:off x="4295274" y="4367703"/>
            <a:ext cx="422275" cy="334963"/>
          </a:xfrm>
          <a:prstGeom prst="triangle">
            <a:avLst>
              <a:gd name="adj" fmla="val 50000"/>
            </a:avLst>
          </a:prstGeom>
          <a:solidFill>
            <a:srgbClr val="A59A5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20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18" name="Text Box 49"/>
          <p:cNvSpPr txBox="1">
            <a:spLocks noChangeArrowheads="1"/>
          </p:cNvSpPr>
          <p:nvPr/>
        </p:nvSpPr>
        <p:spPr bwMode="gray">
          <a:xfrm>
            <a:off x="1547664" y="1880223"/>
            <a:ext cx="13328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dirty="0" smtClean="0">
                <a:solidFill>
                  <a:srgbClr val="1C1C1C"/>
                </a:solidFill>
              </a:rPr>
              <a:t>Research</a:t>
            </a:r>
            <a:endParaRPr lang="en-US" altLang="zh-CN" sz="2000" dirty="0">
              <a:solidFill>
                <a:srgbClr val="1C1C1C"/>
              </a:solidFill>
            </a:endParaRPr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gray">
          <a:xfrm>
            <a:off x="3563888" y="1632261"/>
            <a:ext cx="157187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dirty="0" smtClean="0">
                <a:solidFill>
                  <a:srgbClr val="1C1C1C"/>
                </a:solidFill>
              </a:rPr>
              <a:t>Monitoring &amp;</a:t>
            </a:r>
          </a:p>
          <a:p>
            <a:pPr algn="ctr" eaLnBrk="0" hangingPunct="0"/>
            <a:r>
              <a:rPr lang="en-US" altLang="zh-CN" sz="2000" dirty="0" smtClean="0">
                <a:solidFill>
                  <a:srgbClr val="1C1C1C"/>
                </a:solidFill>
              </a:rPr>
              <a:t>Assessment</a:t>
            </a:r>
            <a:endParaRPr lang="en-US" altLang="zh-CN" sz="2000" dirty="0">
              <a:solidFill>
                <a:srgbClr val="1C1C1C"/>
              </a:solidFill>
            </a:endParaRPr>
          </a:p>
        </p:txBody>
      </p:sp>
      <p:sp>
        <p:nvSpPr>
          <p:cNvPr id="20" name="Text Box 49"/>
          <p:cNvSpPr txBox="1">
            <a:spLocks noChangeArrowheads="1"/>
          </p:cNvSpPr>
          <p:nvPr/>
        </p:nvSpPr>
        <p:spPr bwMode="gray">
          <a:xfrm>
            <a:off x="5724128" y="1788471"/>
            <a:ext cx="1800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dirty="0" smtClean="0">
                <a:solidFill>
                  <a:srgbClr val="1C1C1C"/>
                </a:solidFill>
              </a:rPr>
              <a:t>Land Source Control</a:t>
            </a:r>
            <a:endParaRPr lang="en-US" altLang="zh-CN" sz="2000" dirty="0">
              <a:solidFill>
                <a:srgbClr val="1C1C1C"/>
              </a:solidFill>
            </a:endParaRPr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gray">
          <a:xfrm>
            <a:off x="4932040" y="4720607"/>
            <a:ext cx="2088232" cy="79208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2000" b="0" kern="0" smtClean="0">
              <a:solidFill>
                <a:sysClr val="windowText" lastClr="000000"/>
              </a:solidFill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gray">
          <a:xfrm>
            <a:off x="5039087" y="4828684"/>
            <a:ext cx="18981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 eaLnBrk="0" hangingPunct="0"/>
            <a:r>
              <a:rPr lang="en-US" altLang="zh-CN" sz="1800" b="0" dirty="0" smtClean="0">
                <a:solidFill>
                  <a:srgbClr val="1C1C1C"/>
                </a:solidFill>
              </a:rPr>
              <a:t>Local monitoring agency</a:t>
            </a:r>
            <a:endParaRPr lang="en-US" altLang="zh-CN" sz="1800" b="0" dirty="0">
              <a:solidFill>
                <a:srgbClr val="1C1C1C"/>
              </a:solidFill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4236345" y="4916800"/>
            <a:ext cx="636772" cy="410974"/>
          </a:xfrm>
          <a:prstGeom prst="rightArrow">
            <a:avLst/>
          </a:prstGeom>
          <a:solidFill>
            <a:srgbClr val="A59A55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2000" b="0" kern="0">
              <a:solidFill>
                <a:sysClr val="windowText" lastClr="000000"/>
              </a:solidFill>
              <a:latin typeface="Arial" charset="0"/>
              <a:ea typeface="宋体" charset="-122"/>
            </a:endParaRPr>
          </a:p>
        </p:txBody>
      </p:sp>
      <p:cxnSp>
        <p:nvCxnSpPr>
          <p:cNvPr id="5" name="肘形连接符 4"/>
          <p:cNvCxnSpPr/>
          <p:nvPr/>
        </p:nvCxnSpPr>
        <p:spPr bwMode="auto">
          <a:xfrm flipV="1">
            <a:off x="1547664" y="3880568"/>
            <a:ext cx="1855275" cy="33866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肘形连接符 8"/>
          <p:cNvCxnSpPr/>
          <p:nvPr/>
        </p:nvCxnSpPr>
        <p:spPr bwMode="auto">
          <a:xfrm>
            <a:off x="2880543" y="3560660"/>
            <a:ext cx="914400" cy="914400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肘形连接符 29"/>
          <p:cNvCxnSpPr>
            <a:stCxn id="8" idx="2"/>
            <a:endCxn id="14" idx="1"/>
          </p:cNvCxnSpPr>
          <p:nvPr/>
        </p:nvCxnSpPr>
        <p:spPr bwMode="auto">
          <a:xfrm rot="16200000" flipH="1">
            <a:off x="1184041" y="4244191"/>
            <a:ext cx="1231303" cy="504056"/>
          </a:xfrm>
          <a:prstGeom prst="bentConnector2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478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15616" y="6011692"/>
            <a:ext cx="2918519" cy="609848"/>
          </a:xfrm>
        </p:spPr>
        <p:txBody>
          <a:bodyPr>
            <a:noAutofit/>
          </a:bodyPr>
          <a:lstStyle/>
          <a:p>
            <a:pPr marL="182563" indent="-182563">
              <a:lnSpc>
                <a:spcPct val="114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zh-CN" sz="1800" dirty="0" smtClean="0">
                <a:solidFill>
                  <a:srgbClr val="080808"/>
                </a:solidFill>
                <a:latin typeface="Arial" charset="0"/>
                <a:ea typeface="宋体" charset="-122"/>
                <a:cs typeface="Arial" charset="0"/>
              </a:rPr>
              <a:t>Macro-debris: being commenced since 2007. </a:t>
            </a:r>
            <a:endParaRPr lang="en-US" altLang="zh-CN" sz="1800" dirty="0">
              <a:solidFill>
                <a:srgbClr val="080808"/>
              </a:solidFill>
              <a:latin typeface="Arial" charset="0"/>
              <a:ea typeface="宋体" charset="-122"/>
              <a:cs typeface="Arial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0344" y="476672"/>
            <a:ext cx="84919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000" dirty="0" smtClean="0"/>
              <a:t>2. SOA’s Marine Debris Monitoring Program</a:t>
            </a:r>
            <a:endParaRPr lang="zh-CN" altLang="en-US" sz="3000" dirty="0"/>
          </a:p>
        </p:txBody>
      </p:sp>
      <p:pic>
        <p:nvPicPr>
          <p:cNvPr id="7" name="图片 6" descr="C:\Users\Administrator\Desktop\海洋垃圾数据汇总\2010-2016年海洋垃圾业务化站位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4718" r="5334" b="6121"/>
          <a:stretch/>
        </p:blipFill>
        <p:spPr bwMode="auto">
          <a:xfrm>
            <a:off x="746149" y="1420028"/>
            <a:ext cx="3575373" cy="4536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图片 5" descr="C:\Users\Administrator\Desktop\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5481" r="6308" b="7160"/>
          <a:stretch/>
        </p:blipFill>
        <p:spPr bwMode="auto">
          <a:xfrm>
            <a:off x="4860032" y="1459766"/>
            <a:ext cx="3433592" cy="445702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4466336" y="1136208"/>
            <a:ext cx="4066104" cy="5089682"/>
            <a:chOff x="8625678" y="1216253"/>
            <a:chExt cx="3365590" cy="5089682"/>
          </a:xfrm>
        </p:grpSpPr>
        <p:pic>
          <p:nvPicPr>
            <p:cNvPr id="9" name="图片 8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5678" y="1216253"/>
              <a:ext cx="3365590" cy="5089682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10974682" y="5892039"/>
              <a:ext cx="761747" cy="3817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2563" indent="-182563">
                <a:lnSpc>
                  <a:spcPct val="114000"/>
                </a:lnSpc>
                <a:spcAft>
                  <a:spcPts val="1800"/>
                </a:spcAft>
              </a:pPr>
              <a:r>
                <a:rPr lang="en-US" altLang="zh-CN" sz="1800" dirty="0" smtClean="0">
                  <a:solidFill>
                    <a:srgbClr val="080808"/>
                  </a:solidFill>
                  <a:ea typeface="宋体" charset="-122"/>
                  <a:cs typeface="Arial" charset="0"/>
                </a:rPr>
                <a:t>2017 </a:t>
              </a:r>
              <a:endParaRPr lang="en-US" altLang="zh-CN" sz="1800" dirty="0">
                <a:solidFill>
                  <a:srgbClr val="080808"/>
                </a:solidFill>
                <a:ea typeface="宋体" charset="-122"/>
                <a:cs typeface="Arial" charset="0"/>
              </a:endParaRPr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860032" y="6021288"/>
            <a:ext cx="2918519" cy="6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  <a:buSzPct val="90000"/>
              <a:buFont typeface="Wingdings" pitchFamily="2" charset="2"/>
              <a:buChar char="q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82563" indent="-182563">
              <a:lnSpc>
                <a:spcPct val="114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zh-CN" sz="1800" dirty="0" smtClean="0">
                <a:solidFill>
                  <a:srgbClr val="080808"/>
                </a:solidFill>
                <a:latin typeface="Arial" charset="0"/>
                <a:ea typeface="宋体" charset="-122"/>
                <a:cs typeface="Arial" charset="0"/>
              </a:rPr>
              <a:t>Micro-debris: being commenced since 2016 </a:t>
            </a:r>
            <a:endParaRPr lang="en-US" altLang="zh-CN" sz="1800" dirty="0">
              <a:solidFill>
                <a:srgbClr val="080808"/>
              </a:solidFill>
              <a:latin typeface="Arial" charset="0"/>
              <a:ea typeface="宋体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6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/>
      <p:bldP spid="3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3|0.6|0.9|2|3.7"/>
</p:tagLst>
</file>

<file path=ppt/theme/theme1.xml><?xml version="1.0" encoding="utf-8"?>
<a:theme xmlns:a="http://schemas.openxmlformats.org/drawingml/2006/main" name="2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华文新魏"/>
        <a:cs typeface=""/>
      </a:majorFont>
      <a:minorFont>
        <a:latin typeface="Arial"/>
        <a:ea typeface="华文新魏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15713</TotalTime>
  <Pages>0</Pages>
  <Words>3277</Words>
  <Characters>0</Characters>
  <Application>Microsoft Office PowerPoint</Application>
  <DocSecurity>0</DocSecurity>
  <PresentationFormat>全屏显示(4:3)</PresentationFormat>
  <Lines>0</Lines>
  <Paragraphs>550</Paragraphs>
  <Slides>50</Slides>
  <Notes>23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2" baseType="lpstr">
      <vt:lpstr>2_默认设计模板</vt:lpstr>
      <vt:lpstr>Image</vt:lpstr>
      <vt:lpstr>PowerPoint 演示文稿</vt:lpstr>
      <vt:lpstr>Contents</vt:lpstr>
      <vt:lpstr>PowerPoint 演示文稿</vt:lpstr>
      <vt:lpstr>Global Governance</vt:lpstr>
      <vt:lpstr>PowerPoint 演示文稿</vt:lpstr>
      <vt:lpstr>National Policy Framework in China</vt:lpstr>
      <vt:lpstr>Recent National Action Plan</vt:lpstr>
      <vt:lpstr>PowerPoint 演示文稿</vt:lpstr>
      <vt:lpstr>PowerPoint 演示文稿</vt:lpstr>
      <vt:lpstr>PowerPoint 演示文稿</vt:lpstr>
      <vt:lpstr>PowerPoint 演示文稿</vt:lpstr>
      <vt:lpstr>Macro-Debris In 2016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Bohai Sea</vt:lpstr>
      <vt:lpstr>PowerPoint 演示文稿</vt:lpstr>
      <vt:lpstr>PowerPoint 演示文稿</vt:lpstr>
      <vt:lpstr>PowerPoint 演示文稿</vt:lpstr>
      <vt:lpstr>Microplastics abundance</vt:lpstr>
      <vt:lpstr>PowerPoint 演示文稿</vt:lpstr>
      <vt:lpstr>PowerPoint 演示文稿</vt:lpstr>
      <vt:lpstr>3. MPs research in China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The presence of MP in commercial salts from different countries</vt:lpstr>
      <vt:lpstr>MPs in Table Salts from China</vt:lpstr>
      <vt:lpstr>PowerPoint 演示文稿</vt:lpstr>
      <vt:lpstr>PowerPoint 演示文稿</vt:lpstr>
      <vt:lpstr>Thanks for your attention!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Response To Marine Debris in China</vt:lpstr>
    </vt:vector>
  </TitlesOfParts>
  <Company>Microsoft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主要研究方向重要进展</dc:title>
  <dc:creator>cern</dc:creator>
  <cp:lastModifiedBy>toshiba</cp:lastModifiedBy>
  <cp:revision>1417</cp:revision>
  <cp:lastPrinted>2015-03-30T00:02:39Z</cp:lastPrinted>
  <dcterms:created xsi:type="dcterms:W3CDTF">2009-06-29T01:04:31Z</dcterms:created>
  <dcterms:modified xsi:type="dcterms:W3CDTF">2017-06-01T06:19:06Z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2052-6.6.0.2671</vt:lpwstr>
  </property>
</Properties>
</file>