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145706113" r:id="rId2"/>
    <p:sldId id="291" r:id="rId3"/>
    <p:sldId id="298" r:id="rId4"/>
    <p:sldId id="300" r:id="rId5"/>
    <p:sldId id="299" r:id="rId6"/>
    <p:sldId id="292" r:id="rId7"/>
    <p:sldId id="293" r:id="rId8"/>
    <p:sldId id="294" r:id="rId9"/>
    <p:sldId id="2145706133" r:id="rId10"/>
    <p:sldId id="2145706123" r:id="rId11"/>
    <p:sldId id="2145706124" r:id="rId12"/>
    <p:sldId id="2145706125" r:id="rId13"/>
    <p:sldId id="2145706126" r:id="rId14"/>
    <p:sldId id="1405" r:id="rId15"/>
    <p:sldId id="2145706134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3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C26C3-F8FE-45D7-B8AE-DEF7F97DB962}" type="datetimeFigureOut">
              <a:rPr lang="it-IT" smtClean="0"/>
              <a:t>18/07/2022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52278-1840-456E-A515-F2805D09D9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7653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F3FBE-F1A0-426E-B3A9-170AC31BB6C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1485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F3FBE-F1A0-426E-B3A9-170AC31BB6C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9803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6CC8C-4BFE-9BF7-0B9D-C98680D84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62F3080-61F7-FEDC-BC50-9F24AA7AD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74BDBE-FEE1-3036-E116-3F52E2CA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E7F9-5C1A-4928-9944-69E0EED3F77A}" type="datetimeFigureOut">
              <a:rPr lang="it-IT" smtClean="0"/>
              <a:t>18/07/2022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81894D-F799-E6DA-87B2-B00F2625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FFE1BA-3DE4-D1C9-599C-A27D999B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EC47-64E0-44D7-9C62-E018A58C8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110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B600B7-11C5-9B8B-C96C-C6634BDB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8ADB3FB-B5E5-6DCC-6778-2ABD3189B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AEB0DD-E9C3-7031-2997-B3B72A5F6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E7F9-5C1A-4928-9944-69E0EED3F77A}" type="datetimeFigureOut">
              <a:rPr lang="it-IT" smtClean="0"/>
              <a:t>18/07/2022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BDCAE4-147B-8544-5207-7C379D7EF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250F1F-501C-763B-40F7-BF0467EA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EC47-64E0-44D7-9C62-E018A58C8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628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167514F-016B-627F-EFFA-0E9ACBABBA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3F1CE29-87C2-4FB1-7468-584B4C4494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6B572C-0F41-FE4D-0285-27DCE821F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E7F9-5C1A-4928-9944-69E0EED3F77A}" type="datetimeFigureOut">
              <a:rPr lang="it-IT" smtClean="0"/>
              <a:t>18/07/2022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5A92A6-F8A3-F7D6-5507-BCC278992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2C1CC9-C90B-01DA-A194-4DA2D1538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EC47-64E0-44D7-9C62-E018A58C8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41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8849" y="188640"/>
            <a:ext cx="10972800" cy="11430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nl-NL" dirty="0"/>
              <a:t>CLICK TO INSERT TITLE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BB5EF-7A23-436E-BB5E-73ED77059A36}" type="datetimeFigureOut">
              <a:rPr lang="nl-NL" smtClean="0"/>
              <a:pPr/>
              <a:t>18-7-2022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CD6DE-1222-472E-81A6-FB6EF4125BDD}" type="slidenum">
              <a:rPr lang="nl-NL" smtClean="0"/>
              <a:pPr/>
              <a:t>‹N›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019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558391-CEAD-06BD-FED1-0A5DE8D48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92E90B-A1CE-FA14-F4A0-0C9BFF1D8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B2163A-567C-CC9D-15AC-C84E91B32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E7F9-5C1A-4928-9944-69E0EED3F77A}" type="datetimeFigureOut">
              <a:rPr lang="it-IT" smtClean="0"/>
              <a:t>18/07/2022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109D62-CA06-D050-BA59-42CDD8E38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819D0C-5A39-4988-D854-B375DE49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EC47-64E0-44D7-9C62-E018A58C8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326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7EF4BB-A15F-DFE7-5AB1-653E0C3F6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A5D115-F8C4-A605-E1EB-87098DD33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681C26-6EB2-AF9E-33BF-BCC229156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E7F9-5C1A-4928-9944-69E0EED3F77A}" type="datetimeFigureOut">
              <a:rPr lang="it-IT" smtClean="0"/>
              <a:t>18/07/2022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9325D4-3EB9-19AB-F1B2-EF8BAAE8C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6EC7ED-59D4-A97E-3AC2-A8C9CD82B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EC47-64E0-44D7-9C62-E018A58C8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266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BC68FB-358E-DD6E-2D35-4411D929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EB4AC2-917C-FF06-DDA8-067948213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E29CE78-784D-3290-32D7-4D4D53838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4021544-B442-A077-4B87-F919ACF86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E7F9-5C1A-4928-9944-69E0EED3F77A}" type="datetimeFigureOut">
              <a:rPr lang="it-IT" smtClean="0"/>
              <a:t>18/07/2022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ACC3A47-FD3A-70DA-203A-2F64565D9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A1B72E2-3A6B-782B-2530-F59735804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EC47-64E0-44D7-9C62-E018A58C8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258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3B5334-D965-756D-2D3D-0D62E9F52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BCA145-953F-FE1D-51AE-8EFA6EF58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0160D19-8507-2030-6F13-1588D1B2B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3EBF023-E478-3F32-9865-EA3A46B23C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00565D-71E5-D9CA-929C-07247087C7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C444781-B993-1F72-F7F0-0A3A6CBE8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E7F9-5C1A-4928-9944-69E0EED3F77A}" type="datetimeFigureOut">
              <a:rPr lang="it-IT" smtClean="0"/>
              <a:t>18/07/2022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026957C-09DB-07EE-C04C-355A3C57C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D30F5AB-2FFC-9A78-5F6F-FA609E67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EC47-64E0-44D7-9C62-E018A58C8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895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CD21AF-3F71-776B-207A-99835BCDC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4A3975B-B52C-7450-3604-AB08B8670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E7F9-5C1A-4928-9944-69E0EED3F77A}" type="datetimeFigureOut">
              <a:rPr lang="it-IT" smtClean="0"/>
              <a:t>18/07/2022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81C7490-7619-A7B7-3665-6EFC9D8CF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E44DFF-B4E4-1132-0185-999A4192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EC47-64E0-44D7-9C62-E018A58C8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210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13CED26-72A4-5EB0-4C9A-08CB6A115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E7F9-5C1A-4928-9944-69E0EED3F77A}" type="datetimeFigureOut">
              <a:rPr lang="it-IT" smtClean="0"/>
              <a:t>18/07/2022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2D54070-2AB2-FE19-73F1-8E0ED7CFC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921C89-A639-C254-E863-B58A11428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EC47-64E0-44D7-9C62-E018A58C8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07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487906-38E3-BC69-C30C-C0DE4295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39E09D-CA27-D428-0F51-54DD4CB6E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9BBAA71-99BB-E47D-8AF6-AFB05A805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56A630F-2D3A-D0A9-4674-90F3B5330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E7F9-5C1A-4928-9944-69E0EED3F77A}" type="datetimeFigureOut">
              <a:rPr lang="it-IT" smtClean="0"/>
              <a:t>18/07/2022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E85CF6F-C957-EF1D-31F3-BE72FE16C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D48547-80CB-0E0F-0889-C5CE9F9F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EC47-64E0-44D7-9C62-E018A58C8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8943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0A131C-03DF-89C6-8A7A-B110FCCB0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B54066A-9397-4C06-79A8-BEEFE590ED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7FB3042-B507-F4D0-5637-EF3DCDD56C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CE8DF4-D617-3983-DD73-187C2A2B3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CE7F9-5C1A-4928-9944-69E0EED3F77A}" type="datetimeFigureOut">
              <a:rPr lang="it-IT" smtClean="0"/>
              <a:t>18/07/2022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A69F3B-687E-01D9-F594-2E8E1C3B4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080B3B-CE83-7CF3-22E5-E31C2E65B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FEC47-64E0-44D7-9C62-E018A58C8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1194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CE983D2-B27E-C9D1-616F-FB3CF6389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5AFC53-BB82-7DDB-38F1-98EBF06F6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1C642C-1B51-A995-DBEC-0643092D3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CE7F9-5C1A-4928-9944-69E0EED3F77A}" type="datetimeFigureOut">
              <a:rPr lang="it-IT" smtClean="0"/>
              <a:t>18/07/2022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DE6088-D97B-57A4-D227-A5AED4BF7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A772B4-9C3D-19BF-B37F-2EDB80F59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FEC47-64E0-44D7-9C62-E018A58C8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96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66BDDE9-903A-2A47-A8E1-EE427C0E4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1ADA639-FA3F-B049-B613-DDE9BA8C8A96}"/>
              </a:ext>
            </a:extLst>
          </p:cNvPr>
          <p:cNvSpPr txBox="1"/>
          <p:nvPr/>
        </p:nvSpPr>
        <p:spPr>
          <a:xfrm>
            <a:off x="6353908" y="790884"/>
            <a:ext cx="5137876" cy="3297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4000" b="1" dirty="0">
                <a:solidFill>
                  <a:srgbClr val="FAB204"/>
                </a:solidFill>
                <a:latin typeface="EC Square Sans Pro" panose="020B0506040000020004" pitchFamily="34" charset="0"/>
              </a:rPr>
              <a:t> </a:t>
            </a:r>
            <a:r>
              <a:rPr lang="en-US" sz="4000" b="1" dirty="0" err="1">
                <a:solidFill>
                  <a:srgbClr val="FAB204"/>
                </a:solidFill>
                <a:latin typeface="EC Square Sans Pro" panose="020B0506040000020004" pitchFamily="34" charset="0"/>
              </a:rPr>
              <a:t>WestMED</a:t>
            </a:r>
            <a:r>
              <a:rPr lang="en-US" sz="4000" b="1" dirty="0">
                <a:solidFill>
                  <a:srgbClr val="FAB204"/>
                </a:solidFill>
                <a:latin typeface="EC Square Sans Pro" panose="020B0506040000020004" pitchFamily="34" charset="0"/>
              </a:rPr>
              <a:t> Assistance Mechanism</a:t>
            </a:r>
          </a:p>
          <a:p>
            <a:pPr algn="ctr">
              <a:lnSpc>
                <a:spcPts val="4160"/>
              </a:lnSpc>
            </a:pPr>
            <a:endParaRPr lang="en-US" sz="4000" b="1" dirty="0">
              <a:solidFill>
                <a:srgbClr val="FAB204"/>
              </a:solidFill>
              <a:latin typeface="EC Square Sans Pro" panose="020B0506040000020004" pitchFamily="34" charset="0"/>
            </a:endParaRPr>
          </a:p>
          <a:p>
            <a:pPr algn="ctr">
              <a:lnSpc>
                <a:spcPts val="4160"/>
              </a:lnSpc>
            </a:pPr>
            <a:endParaRPr lang="en-US" sz="4000" b="1" dirty="0">
              <a:solidFill>
                <a:srgbClr val="FAB204"/>
              </a:solidFill>
              <a:latin typeface="EC Square Sans Pro" panose="020B0506040000020004" pitchFamily="34" charset="0"/>
            </a:endParaRPr>
          </a:p>
          <a:p>
            <a:pPr algn="ctr">
              <a:lnSpc>
                <a:spcPts val="4160"/>
              </a:lnSpc>
            </a:pPr>
            <a:r>
              <a:rPr lang="en-US" sz="2800" b="1" i="1" dirty="0">
                <a:solidFill>
                  <a:srgbClr val="FAB204"/>
                </a:solidFill>
                <a:latin typeface="EC Square Sans Pro" panose="020B0506040000020004" pitchFamily="34" charset="0"/>
              </a:rPr>
              <a:t>Matteo Bocci</a:t>
            </a:r>
            <a:endParaRPr lang="it-IT" sz="2400" b="1" i="1" dirty="0">
              <a:solidFill>
                <a:srgbClr val="FAB20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06ABEE-7A42-734A-AA84-DFE1A18ED1B2}"/>
              </a:ext>
            </a:extLst>
          </p:cNvPr>
          <p:cNvSpPr txBox="1"/>
          <p:nvPr/>
        </p:nvSpPr>
        <p:spPr>
          <a:xfrm>
            <a:off x="6353908" y="4144251"/>
            <a:ext cx="5137876" cy="57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160"/>
              </a:lnSpc>
            </a:pPr>
            <a:r>
              <a:rPr lang="it-IT" sz="2400" dirty="0">
                <a:solidFill>
                  <a:schemeClr val="bg1"/>
                </a:solidFill>
                <a:latin typeface="EC Square Sans Pro" panose="020B0506040000020004" pitchFamily="34" charset="0"/>
              </a:rPr>
              <a:t>7 </a:t>
            </a:r>
            <a:r>
              <a:rPr lang="it-IT" sz="2400" dirty="0" err="1">
                <a:solidFill>
                  <a:schemeClr val="bg1"/>
                </a:solidFill>
                <a:latin typeface="EC Square Sans Pro" panose="020B0506040000020004" pitchFamily="34" charset="0"/>
              </a:rPr>
              <a:t>July</a:t>
            </a:r>
            <a:r>
              <a:rPr lang="it-IT" sz="2400" dirty="0">
                <a:solidFill>
                  <a:schemeClr val="bg1"/>
                </a:solidFill>
                <a:latin typeface="EC Square Sans Pro" panose="020B05060400000200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555141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4CEB7D53-488D-A49A-598B-FF7AEE60FC3F}"/>
              </a:ext>
            </a:extLst>
          </p:cNvPr>
          <p:cNvSpPr txBox="1">
            <a:spLocks/>
          </p:cNvSpPr>
          <p:nvPr/>
        </p:nvSpPr>
        <p:spPr>
          <a:xfrm>
            <a:off x="501418" y="2732019"/>
            <a:ext cx="11451095" cy="1742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‘Level 1’ synergies: </a:t>
            </a:r>
            <a:r>
              <a:rPr lang="en-US" b="1" dirty="0"/>
              <a:t>amongst projects </a:t>
            </a:r>
            <a:r>
              <a:rPr lang="en-US" dirty="0"/>
              <a:t>(</a:t>
            </a:r>
            <a:r>
              <a:rPr lang="en-US" dirty="0" err="1"/>
              <a:t>capitalisation</a:t>
            </a:r>
            <a:r>
              <a:rPr lang="en-US" dirty="0"/>
              <a:t>)</a:t>
            </a:r>
          </a:p>
          <a:p>
            <a:r>
              <a:rPr lang="en-US" dirty="0"/>
              <a:t>‘Level 2’ synergies: </a:t>
            </a:r>
            <a:r>
              <a:rPr lang="en-US" b="1" dirty="0"/>
              <a:t>areas of strategic relevance </a:t>
            </a:r>
            <a:r>
              <a:rPr lang="en-US" dirty="0"/>
              <a:t>(Technical Groups)</a:t>
            </a:r>
          </a:p>
          <a:p>
            <a:r>
              <a:rPr lang="en-US" dirty="0"/>
              <a:t>‘Level 3’ synergies: </a:t>
            </a:r>
            <a:r>
              <a:rPr lang="en-US" b="1" dirty="0"/>
              <a:t>amongst </a:t>
            </a:r>
            <a:r>
              <a:rPr lang="en-US" b="1" dirty="0" err="1"/>
              <a:t>programmes</a:t>
            </a:r>
            <a:r>
              <a:rPr lang="en-US" b="1" dirty="0"/>
              <a:t> </a:t>
            </a:r>
            <a:r>
              <a:rPr lang="en-US" dirty="0"/>
              <a:t>(e.g. INTERREG)</a:t>
            </a:r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0844F365-D773-45C7-433A-92030F30F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038" y="675882"/>
            <a:ext cx="9480105" cy="105899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 defTabSz="914400">
              <a:spcBef>
                <a:spcPct val="0"/>
              </a:spcBef>
              <a:buClrTx/>
              <a:buSzTx/>
              <a:buNone/>
              <a:tabLst>
                <a:tab pos="627063" algn="l"/>
                <a:tab pos="1435100" algn="l"/>
              </a:tabLst>
            </a:pPr>
            <a:r>
              <a:rPr lang="en-US" sz="4000" b="1" dirty="0" err="1">
                <a:solidFill>
                  <a:srgbClr val="FAB204"/>
                </a:solidFill>
                <a:latin typeface="EC Square Sans Pro" panose="020B0506040000020004" pitchFamily="34" charset="0"/>
              </a:rPr>
              <a:t>WestMED</a:t>
            </a:r>
            <a:r>
              <a:rPr lang="en-US" sz="4000" b="1" dirty="0">
                <a:solidFill>
                  <a:srgbClr val="FAB204"/>
                </a:solidFill>
                <a:latin typeface="EC Square Sans Pro" panose="020B0506040000020004" pitchFamily="34" charset="0"/>
              </a:rPr>
              <a:t> Assistance Mechanism</a:t>
            </a:r>
          </a:p>
          <a:p>
            <a:pPr marL="0" indent="0" defTabSz="914400">
              <a:spcBef>
                <a:spcPct val="0"/>
              </a:spcBef>
              <a:buClrTx/>
              <a:buSzTx/>
              <a:buNone/>
              <a:tabLst>
                <a:tab pos="627063" algn="l"/>
                <a:tab pos="1435100" algn="l"/>
              </a:tabLst>
            </a:pPr>
            <a:r>
              <a:rPr lang="en-US" sz="4000" i="1" dirty="0">
                <a:solidFill>
                  <a:srgbClr val="FAB204"/>
                </a:solidFill>
                <a:latin typeface="EC Square Sans Pro" panose="020B0506040000020004" pitchFamily="34" charset="0"/>
              </a:rPr>
              <a:t>Working to achieve ‘synergies’ in project support</a:t>
            </a:r>
          </a:p>
          <a:p>
            <a:pPr marL="0" indent="0" defTabSz="914400">
              <a:spcBef>
                <a:spcPct val="0"/>
              </a:spcBef>
              <a:buClrTx/>
              <a:buSzTx/>
              <a:buNone/>
              <a:tabLst>
                <a:tab pos="627063" algn="l"/>
                <a:tab pos="1435100" algn="l"/>
              </a:tabLst>
            </a:pPr>
            <a:endParaRPr lang="nl-NL" sz="4000" b="1" dirty="0">
              <a:solidFill>
                <a:srgbClr val="FAB204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893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0844F365-D773-45C7-433A-92030F30F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038" y="452589"/>
            <a:ext cx="9480105" cy="105899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 defTabSz="914400">
              <a:spcBef>
                <a:spcPct val="0"/>
              </a:spcBef>
              <a:buClrTx/>
              <a:buSzTx/>
              <a:buNone/>
              <a:tabLst>
                <a:tab pos="627063" algn="l"/>
                <a:tab pos="1435100" algn="l"/>
              </a:tabLst>
            </a:pPr>
            <a:r>
              <a:rPr lang="en-US" sz="4000" b="1" dirty="0" err="1">
                <a:solidFill>
                  <a:srgbClr val="FAB204"/>
                </a:solidFill>
                <a:latin typeface="EC Square Sans Pro" panose="020B0506040000020004" pitchFamily="34" charset="0"/>
              </a:rPr>
              <a:t>WestMED</a:t>
            </a:r>
            <a:r>
              <a:rPr lang="en-US" sz="4000" b="1" dirty="0">
                <a:solidFill>
                  <a:srgbClr val="FAB204"/>
                </a:solidFill>
                <a:latin typeface="EC Square Sans Pro" panose="020B0506040000020004" pitchFamily="34" charset="0"/>
              </a:rPr>
              <a:t> Assistance Mechanism</a:t>
            </a:r>
          </a:p>
          <a:p>
            <a:pPr marL="0" indent="0" defTabSz="914400">
              <a:spcBef>
                <a:spcPct val="0"/>
              </a:spcBef>
              <a:buClrTx/>
              <a:buSzTx/>
              <a:buNone/>
              <a:tabLst>
                <a:tab pos="627063" algn="l"/>
                <a:tab pos="1435100" algn="l"/>
              </a:tabLst>
            </a:pPr>
            <a:r>
              <a:rPr lang="en-US" sz="4000" i="1" dirty="0">
                <a:solidFill>
                  <a:srgbClr val="FAB204"/>
                </a:solidFill>
                <a:latin typeface="EC Square Sans Pro" panose="020B0506040000020004" pitchFamily="34" charset="0"/>
              </a:rPr>
              <a:t>‘Level 1’ synergies: amongst projects</a:t>
            </a:r>
            <a:endParaRPr lang="nl-NL" sz="4000" b="1" dirty="0">
              <a:solidFill>
                <a:srgbClr val="FAB204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148C3C-3A43-D974-BF4C-3D2F9A18F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80" y="1905002"/>
            <a:ext cx="8747820" cy="4650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C1B978-9A2E-74AE-DAE8-42FCDB23F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81" y="1905000"/>
            <a:ext cx="8747820" cy="46503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FBF5DF-8D5C-75A9-82CF-BD2C609606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8" r="1002"/>
          <a:stretch/>
        </p:blipFill>
        <p:spPr>
          <a:xfrm>
            <a:off x="683179" y="1904999"/>
            <a:ext cx="8747820" cy="465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7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0844F365-D773-45C7-433A-92030F30F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038" y="452589"/>
            <a:ext cx="9480105" cy="105899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 defTabSz="914400">
              <a:spcBef>
                <a:spcPct val="0"/>
              </a:spcBef>
              <a:buClrTx/>
              <a:buSzTx/>
              <a:buNone/>
              <a:tabLst>
                <a:tab pos="627063" algn="l"/>
                <a:tab pos="1435100" algn="l"/>
              </a:tabLst>
            </a:pPr>
            <a:r>
              <a:rPr lang="en-US" sz="4000" b="1" dirty="0" err="1">
                <a:solidFill>
                  <a:srgbClr val="FAB204"/>
                </a:solidFill>
                <a:latin typeface="EC Square Sans Pro" panose="020B0506040000020004" pitchFamily="34" charset="0"/>
              </a:rPr>
              <a:t>WestMED</a:t>
            </a:r>
            <a:r>
              <a:rPr lang="en-US" sz="4000" b="1" dirty="0">
                <a:solidFill>
                  <a:srgbClr val="FAB204"/>
                </a:solidFill>
                <a:latin typeface="EC Square Sans Pro" panose="020B0506040000020004" pitchFamily="34" charset="0"/>
              </a:rPr>
              <a:t> Assistance Mechanism</a:t>
            </a:r>
          </a:p>
          <a:p>
            <a:pPr marL="0" indent="0" defTabSz="914400">
              <a:spcBef>
                <a:spcPct val="0"/>
              </a:spcBef>
              <a:buClrTx/>
              <a:buSzTx/>
              <a:buNone/>
              <a:tabLst>
                <a:tab pos="627063" algn="l"/>
                <a:tab pos="1435100" algn="l"/>
              </a:tabLst>
            </a:pPr>
            <a:r>
              <a:rPr lang="en-US" sz="4000" i="1" dirty="0">
                <a:solidFill>
                  <a:srgbClr val="FAB204"/>
                </a:solidFill>
                <a:latin typeface="EC Square Sans Pro" panose="020B0506040000020004" pitchFamily="34" charset="0"/>
              </a:rPr>
              <a:t>‘Level 2’ synergies: areas of strategic relevance</a:t>
            </a:r>
            <a:endParaRPr lang="nl-NL" sz="4000" b="1" dirty="0">
              <a:solidFill>
                <a:srgbClr val="FAB20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B5C93EF1-493C-75AA-BCB9-6C9D47321C6E}"/>
              </a:ext>
            </a:extLst>
          </p:cNvPr>
          <p:cNvSpPr txBox="1">
            <a:spLocks/>
          </p:cNvSpPr>
          <p:nvPr/>
        </p:nvSpPr>
        <p:spPr>
          <a:xfrm>
            <a:off x="525932" y="2641175"/>
            <a:ext cx="10515600" cy="4171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000" b="1" i="1" dirty="0" err="1">
                <a:solidFill>
                  <a:schemeClr val="accent6">
                    <a:lumMod val="75000"/>
                  </a:schemeClr>
                </a:solidFill>
              </a:rPr>
              <a:t>WestMED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: Technical Groups for project identification</a:t>
            </a:r>
          </a:p>
          <a:p>
            <a:pPr marL="0" indent="0">
              <a:buFont typeface="Wingdings 3" charset="2"/>
              <a:buNone/>
            </a:pPr>
            <a:endParaRPr lang="en-US" sz="1400" dirty="0"/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group of carefully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selected stakeholders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officially endorsed by each country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objectives and mandate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reflected into its tender specifications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Key Performance Indicators (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guidelines and deliverables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They are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time-bound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(1 year with possible renewal) in achieving their objective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Primarily aimed at identifying and specifying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project ideas</a:t>
            </a:r>
          </a:p>
          <a:p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7E9810B-81BD-DEEA-1D6F-22A7D44B9792}"/>
              </a:ext>
            </a:extLst>
          </p:cNvPr>
          <p:cNvSpPr/>
          <p:nvPr/>
        </p:nvSpPr>
        <p:spPr>
          <a:xfrm>
            <a:off x="0" y="2136824"/>
            <a:ext cx="12195175" cy="1044116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2">
            <a:extLst>
              <a:ext uri="{FF2B5EF4-FFF2-40B4-BE49-F238E27FC236}">
                <a16:creationId xmlns:a16="http://schemas.microsoft.com/office/drawing/2014/main" id="{6C7FD1F8-E806-B6B2-69EA-182340AA3D5E}"/>
              </a:ext>
            </a:extLst>
          </p:cNvPr>
          <p:cNvSpPr/>
          <p:nvPr/>
        </p:nvSpPr>
        <p:spPr>
          <a:xfrm>
            <a:off x="368468" y="3690535"/>
            <a:ext cx="11448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vak 4">
            <a:extLst>
              <a:ext uri="{FF2B5EF4-FFF2-40B4-BE49-F238E27FC236}">
                <a16:creationId xmlns:a16="http://schemas.microsoft.com/office/drawing/2014/main" id="{42D21783-A5B5-8315-2D05-EBCC3591CA5A}"/>
              </a:ext>
            </a:extLst>
          </p:cNvPr>
          <p:cNvSpPr txBox="1"/>
          <p:nvPr/>
        </p:nvSpPr>
        <p:spPr>
          <a:xfrm>
            <a:off x="768995" y="2235544"/>
            <a:ext cx="7164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WestMED Technical Groups and similar initiatives</a:t>
            </a:r>
          </a:p>
        </p:txBody>
      </p:sp>
      <p:sp>
        <p:nvSpPr>
          <p:cNvPr id="10" name="Tekstvak 6">
            <a:extLst>
              <a:ext uri="{FF2B5EF4-FFF2-40B4-BE49-F238E27FC236}">
                <a16:creationId xmlns:a16="http://schemas.microsoft.com/office/drawing/2014/main" id="{790DA93E-FB8D-920F-F4D0-7889412DC7B2}"/>
              </a:ext>
            </a:extLst>
          </p:cNvPr>
          <p:cNvSpPr txBox="1"/>
          <p:nvPr/>
        </p:nvSpPr>
        <p:spPr>
          <a:xfrm>
            <a:off x="768995" y="2604876"/>
            <a:ext cx="8861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Green </a:t>
            </a:r>
            <a:r>
              <a:rPr lang="nl-NL" sz="2400" b="1" dirty="0" err="1">
                <a:solidFill>
                  <a:schemeClr val="bg1"/>
                </a:solidFill>
              </a:rPr>
              <a:t>Shipping</a:t>
            </a:r>
            <a:r>
              <a:rPr lang="nl-NL" sz="2400" b="1" dirty="0">
                <a:solidFill>
                  <a:schemeClr val="bg1"/>
                </a:solidFill>
              </a:rPr>
              <a:t> | </a:t>
            </a:r>
            <a:r>
              <a:rPr lang="nl-NL" sz="2400" b="1" dirty="0" err="1">
                <a:solidFill>
                  <a:schemeClr val="bg1"/>
                </a:solidFill>
              </a:rPr>
              <a:t>AquaWest</a:t>
            </a:r>
            <a:r>
              <a:rPr lang="nl-NL" sz="2400" b="1" dirty="0">
                <a:solidFill>
                  <a:schemeClr val="bg1"/>
                </a:solidFill>
              </a:rPr>
              <a:t> | Clusters Alliance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C26748-C9AA-A0EB-B267-C376885CA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18" y="1905003"/>
            <a:ext cx="12229397" cy="4952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25F9AC-8DBE-E02A-8599-FD24F6396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659" y="1905002"/>
            <a:ext cx="12369983" cy="53071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49DB8F-D0C4-BF22-7763-55A56FE85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518" y="1670955"/>
            <a:ext cx="12275538" cy="509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1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0844F365-D773-45C7-433A-92030F30F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038" y="463222"/>
            <a:ext cx="9480105" cy="105899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 defTabSz="914400">
              <a:spcBef>
                <a:spcPct val="0"/>
              </a:spcBef>
              <a:buClrTx/>
              <a:buSzTx/>
              <a:buNone/>
              <a:tabLst>
                <a:tab pos="627063" algn="l"/>
                <a:tab pos="1435100" algn="l"/>
              </a:tabLst>
            </a:pPr>
            <a:r>
              <a:rPr lang="en-US" sz="4000" b="1" dirty="0" err="1">
                <a:solidFill>
                  <a:srgbClr val="FAB204"/>
                </a:solidFill>
                <a:latin typeface="EC Square Sans Pro" panose="020B0506040000020004" pitchFamily="34" charset="0"/>
              </a:rPr>
              <a:t>WestMED</a:t>
            </a:r>
            <a:r>
              <a:rPr lang="en-US" sz="4000" b="1" dirty="0">
                <a:solidFill>
                  <a:srgbClr val="FAB204"/>
                </a:solidFill>
                <a:latin typeface="EC Square Sans Pro" panose="020B0506040000020004" pitchFamily="34" charset="0"/>
              </a:rPr>
              <a:t> Assistance Mechanism</a:t>
            </a:r>
          </a:p>
          <a:p>
            <a:pPr marL="0" indent="0" defTabSz="914400">
              <a:spcBef>
                <a:spcPct val="0"/>
              </a:spcBef>
              <a:buClrTx/>
              <a:buSzTx/>
              <a:buNone/>
              <a:tabLst>
                <a:tab pos="627063" algn="l"/>
                <a:tab pos="1435100" algn="l"/>
              </a:tabLst>
            </a:pPr>
            <a:r>
              <a:rPr lang="en-US" sz="4000" i="1" dirty="0">
                <a:solidFill>
                  <a:srgbClr val="FAB204"/>
                </a:solidFill>
                <a:latin typeface="EC Square Sans Pro" panose="020B0506040000020004" pitchFamily="34" charset="0"/>
              </a:rPr>
              <a:t>‘Level 3’ synergies: amongst </a:t>
            </a:r>
            <a:r>
              <a:rPr lang="en-US" sz="4000" i="1" dirty="0" err="1">
                <a:solidFill>
                  <a:srgbClr val="FAB204"/>
                </a:solidFill>
                <a:latin typeface="EC Square Sans Pro" panose="020B0506040000020004" pitchFamily="34" charset="0"/>
              </a:rPr>
              <a:t>programmes</a:t>
            </a:r>
            <a:endParaRPr lang="nl-NL" sz="4000" b="1" dirty="0">
              <a:solidFill>
                <a:srgbClr val="FAB204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79CEF6-BD8E-9BA8-B8CC-3CEBF9F45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" r="518"/>
          <a:stretch/>
        </p:blipFill>
        <p:spPr>
          <a:xfrm>
            <a:off x="437882" y="1833432"/>
            <a:ext cx="8693239" cy="4797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0087F0-A120-553F-B020-2CE07DB38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37" y="1833432"/>
            <a:ext cx="8983975" cy="47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6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151" y="447258"/>
            <a:ext cx="8607561" cy="58462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buFont typeface="Wingdings 3" charset="2"/>
              <a:tabLst>
                <a:tab pos="627063" algn="l"/>
                <a:tab pos="1435100" algn="l"/>
              </a:tabLst>
            </a:pPr>
            <a:r>
              <a:rPr lang="en-US" sz="4000" b="1" dirty="0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WESTMED and the INTERREG ‘family’</a:t>
            </a:r>
            <a:endParaRPr lang="nl-NL" sz="4000" b="1" dirty="0">
              <a:solidFill>
                <a:srgbClr val="FAB204"/>
              </a:solidFill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grpSp>
        <p:nvGrpSpPr>
          <p:cNvPr id="24" name="Groep 23"/>
          <p:cNvGrpSpPr/>
          <p:nvPr/>
        </p:nvGrpSpPr>
        <p:grpSpPr>
          <a:xfrm>
            <a:off x="436656" y="1125344"/>
            <a:ext cx="215912" cy="1677466"/>
            <a:chOff x="552827" y="1341312"/>
            <a:chExt cx="215968" cy="1677903"/>
          </a:xfrm>
        </p:grpSpPr>
        <p:cxnSp>
          <p:nvCxnSpPr>
            <p:cNvPr id="5" name="Rechte verbindingslijn 4"/>
            <p:cNvCxnSpPr>
              <a:cxnSpLocks/>
            </p:cNvCxnSpPr>
            <p:nvPr/>
          </p:nvCxnSpPr>
          <p:spPr>
            <a:xfrm>
              <a:off x="660811" y="1341312"/>
              <a:ext cx="0" cy="1677903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al 5"/>
            <p:cNvSpPr/>
            <p:nvPr/>
          </p:nvSpPr>
          <p:spPr>
            <a:xfrm>
              <a:off x="552827" y="1629344"/>
              <a:ext cx="215968" cy="21596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798">
                <a:solidFill>
                  <a:srgbClr val="002060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8303F8E-47B1-A04E-9407-3EC405B21157}"/>
              </a:ext>
            </a:extLst>
          </p:cNvPr>
          <p:cNvGrpSpPr/>
          <p:nvPr/>
        </p:nvGrpSpPr>
        <p:grpSpPr>
          <a:xfrm>
            <a:off x="544612" y="2521044"/>
            <a:ext cx="6839149" cy="2996272"/>
            <a:chOff x="660811" y="2564904"/>
            <a:chExt cx="6840930" cy="2997052"/>
          </a:xfrm>
        </p:grpSpPr>
        <p:cxnSp>
          <p:nvCxnSpPr>
            <p:cNvPr id="18" name="Rechte verbindingslijn 17"/>
            <p:cNvCxnSpPr>
              <a:cxnSpLocks/>
            </p:cNvCxnSpPr>
            <p:nvPr/>
          </p:nvCxnSpPr>
          <p:spPr>
            <a:xfrm>
              <a:off x="660811" y="2564904"/>
              <a:ext cx="0" cy="2997052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2036A0CB-BA94-9441-9743-0E46F0B60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980" y="3019215"/>
              <a:ext cx="655676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altLang="x-none" sz="1400" dirty="0"/>
            </a:p>
            <a:p>
              <a:endParaRPr lang="en-US" altLang="x-none" sz="1799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4" name="Rechthoek 13">
            <a:extLst>
              <a:ext uri="{FF2B5EF4-FFF2-40B4-BE49-F238E27FC236}">
                <a16:creationId xmlns:a16="http://schemas.microsoft.com/office/drawing/2014/main" id="{9BF71B92-DD7D-3846-BFC1-E4A89CD1EE2A}"/>
              </a:ext>
            </a:extLst>
          </p:cNvPr>
          <p:cNvSpPr/>
          <p:nvPr/>
        </p:nvSpPr>
        <p:spPr>
          <a:xfrm>
            <a:off x="828706" y="1365107"/>
            <a:ext cx="10926639" cy="50154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Euro-MED</a:t>
            </a: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Joint Roadmap for collaboration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Upcoming calls (e.g. Governance)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Ongoing exchanges for concrete cooperation (i.e. ‘put the Roadmap into action’)</a:t>
            </a:r>
          </a:p>
          <a:p>
            <a:pPr lvl="1"/>
            <a:endParaRPr lang="en-US" sz="17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99" b="1" dirty="0">
                <a:latin typeface="Arial" panose="020B0604020202020204" pitchFamily="34" charset="0"/>
                <a:cs typeface="Arial" panose="020B0604020202020204" pitchFamily="34" charset="0"/>
              </a:rPr>
              <a:t>INTERREG Next MED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Exchanges with the INTERREG Next ‘antenna’ for western Mediterranean 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Build on the Euro-MED Roadmap as a frame for cooperation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Identify most adequate next-steps given programming status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99" b="1" dirty="0">
                <a:latin typeface="Arial" panose="020B0604020202020204" pitchFamily="34" charset="0"/>
                <a:cs typeface="Arial" panose="020B0604020202020204" pitchFamily="34" charset="0"/>
              </a:rPr>
              <a:t>Bi-laterals (IT, FR, MT, TU)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Cooperation with Italian Bi-lateral </a:t>
            </a:r>
            <a:r>
              <a:rPr lang="en-US" sz="1799" dirty="0" err="1"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endParaRPr lang="en-US" sz="17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Build on the </a:t>
            </a:r>
            <a:r>
              <a:rPr lang="en-US" sz="1799" dirty="0" err="1">
                <a:latin typeface="Arial" panose="020B0604020202020204" pitchFamily="34" charset="0"/>
                <a:cs typeface="Arial" panose="020B0604020202020204" pitchFamily="34" charset="0"/>
              </a:rPr>
              <a:t>WestMED</a:t>
            </a: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 Sustainable Tourism Accelerator ‘concept note’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Follow-up actions to be discussed with the responsible for the </a:t>
            </a:r>
            <a:r>
              <a:rPr lang="en-US" sz="1799" dirty="0" err="1"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endParaRPr lang="en-US" sz="17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97" indent="-342797">
              <a:buFont typeface="Courier New" panose="02070309020205020404" pitchFamily="49" charset="0"/>
              <a:buChar char="o"/>
            </a:pPr>
            <a:endParaRPr lang="en-US" sz="17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99" b="1" dirty="0">
                <a:latin typeface="Arial" panose="020B0604020202020204" pitchFamily="34" charset="0"/>
                <a:cs typeface="Arial" panose="020B0604020202020204" pitchFamily="34" charset="0"/>
              </a:rPr>
              <a:t>EUSAIR (to be confirmed)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799" dirty="0">
                <a:latin typeface="Arial" panose="020B0604020202020204" pitchFamily="34" charset="0"/>
                <a:cs typeface="Arial" panose="020B0604020202020204" pitchFamily="34" charset="0"/>
              </a:rPr>
              <a:t>Exchanges in the past with potentials for future cooperation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endParaRPr lang="nl-NL" sz="1600" dirty="0"/>
          </a:p>
        </p:txBody>
      </p:sp>
      <p:grpSp>
        <p:nvGrpSpPr>
          <p:cNvPr id="20" name="Groep 23">
            <a:extLst>
              <a:ext uri="{FF2B5EF4-FFF2-40B4-BE49-F238E27FC236}">
                <a16:creationId xmlns:a16="http://schemas.microsoft.com/office/drawing/2014/main" id="{D9B1C269-5EBB-7B41-A172-E9547F97E922}"/>
              </a:ext>
            </a:extLst>
          </p:cNvPr>
          <p:cNvGrpSpPr/>
          <p:nvPr/>
        </p:nvGrpSpPr>
        <p:grpSpPr>
          <a:xfrm>
            <a:off x="436656" y="2277173"/>
            <a:ext cx="215912" cy="1677466"/>
            <a:chOff x="552827" y="1341312"/>
            <a:chExt cx="215968" cy="1677903"/>
          </a:xfrm>
        </p:grpSpPr>
        <p:cxnSp>
          <p:nvCxnSpPr>
            <p:cNvPr id="22" name="Rechte verbindingslijn 4">
              <a:extLst>
                <a:ext uri="{FF2B5EF4-FFF2-40B4-BE49-F238E27FC236}">
                  <a16:creationId xmlns:a16="http://schemas.microsoft.com/office/drawing/2014/main" id="{75DFD834-8E58-8C4A-9C4B-77658CC213AC}"/>
                </a:ext>
              </a:extLst>
            </p:cNvPr>
            <p:cNvCxnSpPr>
              <a:cxnSpLocks/>
            </p:cNvCxnSpPr>
            <p:nvPr/>
          </p:nvCxnSpPr>
          <p:spPr>
            <a:xfrm>
              <a:off x="660811" y="1341312"/>
              <a:ext cx="0" cy="1677903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al 5">
              <a:extLst>
                <a:ext uri="{FF2B5EF4-FFF2-40B4-BE49-F238E27FC236}">
                  <a16:creationId xmlns:a16="http://schemas.microsoft.com/office/drawing/2014/main" id="{2C5F7239-A466-CC4D-A032-E6228CC91263}"/>
                </a:ext>
              </a:extLst>
            </p:cNvPr>
            <p:cNvSpPr/>
            <p:nvPr/>
          </p:nvSpPr>
          <p:spPr>
            <a:xfrm>
              <a:off x="552827" y="1873280"/>
              <a:ext cx="215968" cy="21596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798">
                <a:solidFill>
                  <a:srgbClr val="002060"/>
                </a:solidFill>
              </a:endParaRPr>
            </a:p>
          </p:txBody>
        </p:sp>
      </p:grpSp>
      <p:grpSp>
        <p:nvGrpSpPr>
          <p:cNvPr id="26" name="Groep 23">
            <a:extLst>
              <a:ext uri="{FF2B5EF4-FFF2-40B4-BE49-F238E27FC236}">
                <a16:creationId xmlns:a16="http://schemas.microsoft.com/office/drawing/2014/main" id="{21683278-4D2A-324C-80E3-4C63155A4128}"/>
              </a:ext>
            </a:extLst>
          </p:cNvPr>
          <p:cNvGrpSpPr/>
          <p:nvPr/>
        </p:nvGrpSpPr>
        <p:grpSpPr>
          <a:xfrm>
            <a:off x="436656" y="3644968"/>
            <a:ext cx="215912" cy="1677466"/>
            <a:chOff x="552827" y="1341312"/>
            <a:chExt cx="215968" cy="1677903"/>
          </a:xfrm>
        </p:grpSpPr>
        <p:cxnSp>
          <p:nvCxnSpPr>
            <p:cNvPr id="27" name="Rechte verbindingslijn 4">
              <a:extLst>
                <a:ext uri="{FF2B5EF4-FFF2-40B4-BE49-F238E27FC236}">
                  <a16:creationId xmlns:a16="http://schemas.microsoft.com/office/drawing/2014/main" id="{42D96CC8-11FE-AB45-8ADF-B67B1FED0549}"/>
                </a:ext>
              </a:extLst>
            </p:cNvPr>
            <p:cNvCxnSpPr>
              <a:cxnSpLocks/>
            </p:cNvCxnSpPr>
            <p:nvPr/>
          </p:nvCxnSpPr>
          <p:spPr>
            <a:xfrm>
              <a:off x="660811" y="1341312"/>
              <a:ext cx="0" cy="1677903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al 5">
              <a:extLst>
                <a:ext uri="{FF2B5EF4-FFF2-40B4-BE49-F238E27FC236}">
                  <a16:creationId xmlns:a16="http://schemas.microsoft.com/office/drawing/2014/main" id="{A8CC2FAE-5C76-1B4C-B5CC-2C384802FD4C}"/>
                </a:ext>
              </a:extLst>
            </p:cNvPr>
            <p:cNvSpPr/>
            <p:nvPr/>
          </p:nvSpPr>
          <p:spPr>
            <a:xfrm>
              <a:off x="552827" y="1873280"/>
              <a:ext cx="215968" cy="21596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798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oep 23">
            <a:extLst>
              <a:ext uri="{FF2B5EF4-FFF2-40B4-BE49-F238E27FC236}">
                <a16:creationId xmlns:a16="http://schemas.microsoft.com/office/drawing/2014/main" id="{3DFF672D-B85B-4447-8B1D-2D3F293FB10F}"/>
              </a:ext>
            </a:extLst>
          </p:cNvPr>
          <p:cNvGrpSpPr/>
          <p:nvPr/>
        </p:nvGrpSpPr>
        <p:grpSpPr>
          <a:xfrm rot="10800000">
            <a:off x="436656" y="4580829"/>
            <a:ext cx="215912" cy="1677466"/>
            <a:chOff x="552827" y="1341312"/>
            <a:chExt cx="215968" cy="1677903"/>
          </a:xfrm>
        </p:grpSpPr>
        <p:cxnSp>
          <p:nvCxnSpPr>
            <p:cNvPr id="17" name="Rechte verbindingslijn 4">
              <a:extLst>
                <a:ext uri="{FF2B5EF4-FFF2-40B4-BE49-F238E27FC236}">
                  <a16:creationId xmlns:a16="http://schemas.microsoft.com/office/drawing/2014/main" id="{954377FA-755F-4841-B307-6FA70840B0F7}"/>
                </a:ext>
              </a:extLst>
            </p:cNvPr>
            <p:cNvCxnSpPr>
              <a:cxnSpLocks/>
            </p:cNvCxnSpPr>
            <p:nvPr/>
          </p:nvCxnSpPr>
          <p:spPr>
            <a:xfrm>
              <a:off x="660811" y="1341312"/>
              <a:ext cx="0" cy="1677903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al 5">
              <a:extLst>
                <a:ext uri="{FF2B5EF4-FFF2-40B4-BE49-F238E27FC236}">
                  <a16:creationId xmlns:a16="http://schemas.microsoft.com/office/drawing/2014/main" id="{D73DBE9F-CBF6-0A47-9662-97609562DB4D}"/>
                </a:ext>
              </a:extLst>
            </p:cNvPr>
            <p:cNvSpPr/>
            <p:nvPr/>
          </p:nvSpPr>
          <p:spPr>
            <a:xfrm>
              <a:off x="552827" y="1873280"/>
              <a:ext cx="215968" cy="21596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798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0982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6C5B613-8909-A06B-60AD-E2E53AF116BD}"/>
              </a:ext>
            </a:extLst>
          </p:cNvPr>
          <p:cNvSpPr txBox="1">
            <a:spLocks/>
          </p:cNvSpPr>
          <p:nvPr/>
        </p:nvSpPr>
        <p:spPr>
          <a:xfrm>
            <a:off x="408848" y="468524"/>
            <a:ext cx="8560981" cy="1545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buFont typeface="Wingdings 3" charset="2"/>
              <a:buNone/>
              <a:tabLst>
                <a:tab pos="627063" algn="l"/>
                <a:tab pos="1435100" algn="l"/>
              </a:tabLst>
            </a:pPr>
            <a:r>
              <a:rPr lang="en-US" sz="4000" b="1" dirty="0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Some elements for discussion</a:t>
            </a:r>
          </a:p>
          <a:p>
            <a:pPr defTabSz="914400">
              <a:tabLst>
                <a:tab pos="627063" algn="l"/>
                <a:tab pos="1435100" algn="l"/>
              </a:tabLst>
            </a:pPr>
            <a:r>
              <a:rPr lang="nl-NL" sz="4000" dirty="0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In </a:t>
            </a:r>
            <a:r>
              <a:rPr lang="nl-NL" sz="4000" dirty="0" err="1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the</a:t>
            </a:r>
            <a:r>
              <a:rPr lang="nl-NL" sz="4000" dirty="0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 context of </a:t>
            </a:r>
            <a:r>
              <a:rPr lang="nl-NL" sz="4000" dirty="0" err="1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supporting</a:t>
            </a:r>
            <a:r>
              <a:rPr lang="nl-NL" sz="4000" dirty="0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 </a:t>
            </a:r>
            <a:r>
              <a:rPr lang="nl-NL" sz="4000" dirty="0" err="1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synergies</a:t>
            </a:r>
            <a:endParaRPr lang="nl-NL" sz="4000" dirty="0">
              <a:solidFill>
                <a:srgbClr val="FAB204"/>
              </a:solidFill>
              <a:latin typeface="EC Square Sans Pro" panose="020B0506040000020004" pitchFamily="34" charset="0"/>
              <a:ea typeface="+mn-ea"/>
              <a:cs typeface="+mn-cs"/>
            </a:endParaRPr>
          </a:p>
          <a:p>
            <a:pPr defTabSz="914400">
              <a:buFont typeface="Wingdings 3" charset="2"/>
              <a:buNone/>
              <a:tabLst>
                <a:tab pos="627063" algn="l"/>
                <a:tab pos="1435100" algn="l"/>
              </a:tabLst>
            </a:pPr>
            <a:endParaRPr lang="nl-NL" sz="4000" b="1" dirty="0">
              <a:solidFill>
                <a:srgbClr val="FAB204"/>
              </a:solidFill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CAA1423F-0A4A-5F83-6595-4BF6527958DF}"/>
              </a:ext>
            </a:extLst>
          </p:cNvPr>
          <p:cNvSpPr txBox="1">
            <a:spLocks/>
          </p:cNvSpPr>
          <p:nvPr/>
        </p:nvSpPr>
        <p:spPr>
          <a:xfrm>
            <a:off x="408848" y="1915590"/>
            <a:ext cx="11451095" cy="1742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i="1" dirty="0"/>
              <a:t>We should also reflect on …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i="1" dirty="0"/>
              <a:t>How to </a:t>
            </a:r>
            <a:r>
              <a:rPr lang="en-US" b="1" i="1" dirty="0"/>
              <a:t>involve ‘outliers' </a:t>
            </a:r>
            <a:r>
              <a:rPr lang="en-US" i="1" dirty="0"/>
              <a:t>more (i.e. new stakeholders)?</a:t>
            </a:r>
          </a:p>
          <a:p>
            <a:r>
              <a:rPr lang="en-US" i="1" dirty="0"/>
              <a:t>How to make </a:t>
            </a:r>
            <a:r>
              <a:rPr lang="en-US" b="1" i="1" dirty="0"/>
              <a:t>best use of the Maritime Datahub</a:t>
            </a:r>
            <a:r>
              <a:rPr lang="en-US" i="1" dirty="0"/>
              <a:t>?</a:t>
            </a:r>
          </a:p>
          <a:p>
            <a:r>
              <a:rPr lang="en-US" i="1" dirty="0"/>
              <a:t>How to move to </a:t>
            </a:r>
            <a:r>
              <a:rPr lang="en-US" b="1" i="1" dirty="0"/>
              <a:t>'cross-</a:t>
            </a:r>
            <a:r>
              <a:rPr lang="en-US" b="1" i="1" dirty="0" err="1"/>
              <a:t>seabasin</a:t>
            </a:r>
            <a:r>
              <a:rPr lang="en-US" b="1" i="1" dirty="0"/>
              <a:t>' synergies</a:t>
            </a:r>
            <a:r>
              <a:rPr lang="en-US" i="1" dirty="0"/>
              <a:t>?</a:t>
            </a:r>
          </a:p>
          <a:p>
            <a:r>
              <a:rPr lang="en-US" i="1" dirty="0"/>
              <a:t>How to support </a:t>
            </a:r>
            <a:r>
              <a:rPr lang="en-US" b="1" i="1" dirty="0"/>
              <a:t>valuable projects not being awarded</a:t>
            </a:r>
            <a:r>
              <a:rPr lang="en-US" i="1" dirty="0"/>
              <a:t>?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458100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 txBox="1">
            <a:spLocks/>
          </p:cNvSpPr>
          <p:nvPr/>
        </p:nvSpPr>
        <p:spPr>
          <a:xfrm>
            <a:off x="311236" y="419744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7063" algn="l"/>
                <a:tab pos="1435100" algn="l"/>
              </a:tabLst>
              <a:defRPr/>
            </a:pPr>
            <a:r>
              <a:rPr lang="nl-NL" sz="4000" dirty="0" err="1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WestMED</a:t>
            </a:r>
            <a:r>
              <a:rPr lang="nl-NL" sz="4000" dirty="0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 Strategic </a:t>
            </a:r>
            <a:r>
              <a:rPr lang="nl-NL" sz="4000" dirty="0" err="1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Initiative</a:t>
            </a:r>
            <a:endParaRPr lang="nl-NL" sz="4000" dirty="0">
              <a:solidFill>
                <a:srgbClr val="FAB204"/>
              </a:solidFill>
              <a:latin typeface="EC Square Sans Pro" panose="020B05060400000200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7063" algn="l"/>
                <a:tab pos="1435100" algn="l"/>
              </a:tabLst>
              <a:defRPr/>
            </a:pPr>
            <a:r>
              <a:rPr lang="nl-NL" sz="4000" b="0" i="1" dirty="0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Goals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339665" y="2284377"/>
            <a:ext cx="11844984" cy="426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415925" y="2147777"/>
            <a:ext cx="11311787" cy="3444949"/>
          </a:xfrm>
          <a:custGeom>
            <a:avLst/>
            <a:gdLst>
              <a:gd name="T0" fmla="*/ 0 w 12806"/>
              <a:gd name="T1" fmla="*/ 0 h 4613"/>
              <a:gd name="T2" fmla="*/ 0 w 12806"/>
              <a:gd name="T3" fmla="*/ 0 h 4613"/>
              <a:gd name="T4" fmla="*/ 12806 w 12806"/>
              <a:gd name="T5" fmla="*/ 0 h 4613"/>
              <a:gd name="T6" fmla="*/ 12806 w 12806"/>
              <a:gd name="T7" fmla="*/ 4613 h 4613"/>
              <a:gd name="T8" fmla="*/ 0 w 12806"/>
              <a:gd name="T9" fmla="*/ 4613 h 4613"/>
              <a:gd name="T10" fmla="*/ 0 w 12806"/>
              <a:gd name="T11" fmla="*/ 0 h 4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806" h="4613">
                <a:moveTo>
                  <a:pt x="0" y="0"/>
                </a:moveTo>
                <a:lnTo>
                  <a:pt x="0" y="0"/>
                </a:lnTo>
                <a:lnTo>
                  <a:pt x="12806" y="0"/>
                </a:lnTo>
                <a:lnTo>
                  <a:pt x="12806" y="4613"/>
                </a:lnTo>
                <a:lnTo>
                  <a:pt x="0" y="4613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 w="0">
            <a:noFill/>
            <a:prstDash val="solid"/>
            <a:round/>
            <a:headEnd/>
            <a:tailEnd/>
          </a:ln>
          <a:effectLst>
            <a:outerShdw blurRad="50800" dist="38100" algn="l" rotWithShape="0">
              <a:schemeClr val="bg1"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4210493" y="2147777"/>
            <a:ext cx="3785191" cy="3444950"/>
          </a:xfrm>
          <a:custGeom>
            <a:avLst/>
            <a:gdLst>
              <a:gd name="T0" fmla="*/ 0 w 4286"/>
              <a:gd name="T1" fmla="*/ 0 h 4613"/>
              <a:gd name="T2" fmla="*/ 0 w 4286"/>
              <a:gd name="T3" fmla="*/ 0 h 4613"/>
              <a:gd name="T4" fmla="*/ 4286 w 4286"/>
              <a:gd name="T5" fmla="*/ 0 h 4613"/>
              <a:gd name="T6" fmla="*/ 4286 w 4286"/>
              <a:gd name="T7" fmla="*/ 4613 h 4613"/>
              <a:gd name="T8" fmla="*/ 0 w 4286"/>
              <a:gd name="T9" fmla="*/ 4613 h 4613"/>
              <a:gd name="T10" fmla="*/ 0 w 4286"/>
              <a:gd name="T11" fmla="*/ 0 h 4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286" h="4613">
                <a:moveTo>
                  <a:pt x="0" y="0"/>
                </a:moveTo>
                <a:lnTo>
                  <a:pt x="0" y="0"/>
                </a:lnTo>
                <a:lnTo>
                  <a:pt x="4286" y="0"/>
                </a:lnTo>
                <a:lnTo>
                  <a:pt x="4286" y="4613"/>
                </a:lnTo>
                <a:lnTo>
                  <a:pt x="0" y="4613"/>
                </a:lnTo>
                <a:lnTo>
                  <a:pt x="0" y="0"/>
                </a:lnTo>
                <a:close/>
              </a:path>
            </a:pathLst>
          </a:custGeom>
          <a:solidFill>
            <a:srgbClr val="01AA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126" name="Picture 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186" y="2386522"/>
            <a:ext cx="1604008" cy="161992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04" y="2386522"/>
            <a:ext cx="1615949" cy="161992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84" y="2386522"/>
            <a:ext cx="1615949" cy="161992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15925" y="4295553"/>
            <a:ext cx="3794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Safer </a:t>
            </a:r>
            <a:r>
              <a:rPr lang="nl-NL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 Secure </a:t>
            </a:r>
            <a:r>
              <a:rPr lang="nl-NL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Maritime</a:t>
            </a: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</a:t>
            </a:r>
          </a:p>
        </p:txBody>
      </p:sp>
      <p:sp>
        <p:nvSpPr>
          <p:cNvPr id="109" name="Tekstvak 108"/>
          <p:cNvSpPr txBox="1"/>
          <p:nvPr/>
        </p:nvSpPr>
        <p:spPr>
          <a:xfrm>
            <a:off x="7973011" y="4282665"/>
            <a:ext cx="3794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nl-NL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b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nl-NL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Sea</a:t>
            </a:r>
          </a:p>
        </p:txBody>
      </p:sp>
      <p:sp>
        <p:nvSpPr>
          <p:cNvPr id="110" name="Tekstvak 109"/>
          <p:cNvSpPr txBox="1"/>
          <p:nvPr/>
        </p:nvSpPr>
        <p:spPr>
          <a:xfrm>
            <a:off x="4210493" y="4301675"/>
            <a:ext cx="3794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Smart </a:t>
            </a:r>
            <a:r>
              <a:rPr lang="nl-NL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Resilient</a:t>
            </a:r>
            <a:b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Economy</a:t>
            </a:r>
          </a:p>
        </p:txBody>
      </p:sp>
    </p:spTree>
    <p:extLst>
      <p:ext uri="{BB962C8B-B14F-4D97-AF65-F5344CB8AC3E}">
        <p14:creationId xmlns:p14="http://schemas.microsoft.com/office/powerpoint/2010/main" val="967635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7038" y="681159"/>
            <a:ext cx="8972725" cy="105899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 defTabSz="914400">
              <a:spcBef>
                <a:spcPct val="0"/>
              </a:spcBef>
              <a:buClrTx/>
              <a:buSzTx/>
              <a:buNone/>
              <a:tabLst>
                <a:tab pos="627063" algn="l"/>
                <a:tab pos="1435100" algn="l"/>
              </a:tabLst>
            </a:pPr>
            <a:r>
              <a:rPr lang="en-US" sz="4000" b="1" dirty="0" err="1">
                <a:solidFill>
                  <a:srgbClr val="FAB204"/>
                </a:solidFill>
                <a:latin typeface="EC Square Sans Pro" panose="020B0506040000020004" pitchFamily="34" charset="0"/>
              </a:rPr>
              <a:t>WestMED</a:t>
            </a:r>
            <a:r>
              <a:rPr lang="en-US" sz="4000" b="1" dirty="0">
                <a:solidFill>
                  <a:srgbClr val="FAB204"/>
                </a:solidFill>
                <a:latin typeface="EC Square Sans Pro" panose="020B0506040000020004" pitchFamily="34" charset="0"/>
              </a:rPr>
              <a:t> Strategic Initiative </a:t>
            </a:r>
          </a:p>
          <a:p>
            <a:pPr marL="0" indent="0" defTabSz="914400">
              <a:spcBef>
                <a:spcPct val="0"/>
              </a:spcBef>
              <a:buClrTx/>
              <a:buSzTx/>
              <a:buNone/>
              <a:tabLst>
                <a:tab pos="627063" algn="l"/>
                <a:tab pos="1435100" algn="l"/>
              </a:tabLst>
            </a:pPr>
            <a:r>
              <a:rPr lang="en-US" sz="4000" i="1" dirty="0">
                <a:solidFill>
                  <a:srgbClr val="FAB204"/>
                </a:solidFill>
                <a:latin typeface="EC Square Sans Pro" panose="020B0506040000020004" pitchFamily="34" charset="0"/>
              </a:rPr>
              <a:t>Framework for Action &amp; Roadmap</a:t>
            </a:r>
          </a:p>
          <a:p>
            <a:pPr marL="0" indent="0" defTabSz="914400">
              <a:spcBef>
                <a:spcPct val="0"/>
              </a:spcBef>
              <a:buClrTx/>
              <a:buSzTx/>
              <a:buNone/>
              <a:tabLst>
                <a:tab pos="627063" algn="l"/>
                <a:tab pos="1435100" algn="l"/>
              </a:tabLst>
            </a:pPr>
            <a:endParaRPr lang="nl-NL" sz="4000" b="1" dirty="0">
              <a:solidFill>
                <a:srgbClr val="FAB20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2B0502-6709-997C-F036-161EE1EFB0E3}"/>
              </a:ext>
            </a:extLst>
          </p:cNvPr>
          <p:cNvSpPr txBox="1"/>
          <p:nvPr/>
        </p:nvSpPr>
        <p:spPr>
          <a:xfrm>
            <a:off x="408731" y="1791393"/>
            <a:ext cx="659245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Six </a:t>
            </a:r>
            <a:r>
              <a:rPr lang="nl-NL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Priorities</a:t>
            </a:r>
            <a:endParaRPr lang="nl-N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Maritime safety and the fight against marine pollution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Maritime cluster development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Skills development and circulation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Sustainable consumption and production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Biodiversity and marine habitat conservation and restoration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Development of coastal communities and sustainable fisheries and aquaculture</a:t>
            </a:r>
          </a:p>
        </p:txBody>
      </p:sp>
      <p:pic>
        <p:nvPicPr>
          <p:cNvPr id="16" name="Afbeelding 5">
            <a:extLst>
              <a:ext uri="{FF2B5EF4-FFF2-40B4-BE49-F238E27FC236}">
                <a16:creationId xmlns:a16="http://schemas.microsoft.com/office/drawing/2014/main" id="{C3314728-CA06-27A2-E735-B318863AA6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3" r="24494"/>
          <a:stretch/>
        </p:blipFill>
        <p:spPr>
          <a:xfrm>
            <a:off x="7223629" y="665652"/>
            <a:ext cx="4530765" cy="61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37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4CEB7D53-488D-A49A-598B-FF7AEE60FC3F}"/>
              </a:ext>
            </a:extLst>
          </p:cNvPr>
          <p:cNvSpPr txBox="1">
            <a:spLocks/>
          </p:cNvSpPr>
          <p:nvPr/>
        </p:nvSpPr>
        <p:spPr>
          <a:xfrm>
            <a:off x="420607" y="2188408"/>
            <a:ext cx="8575617" cy="1742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Instrumental in keeping the ‘policy agenda’ up-to-date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Allowing for inclusive and participatory dialogue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Towards the end of 2022: Malta + Libya Co-Presidency</a:t>
            </a:r>
          </a:p>
          <a:p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0844F365-D773-45C7-433A-92030F30F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038" y="679762"/>
            <a:ext cx="8972725" cy="105899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 defTabSz="914400">
              <a:spcBef>
                <a:spcPct val="0"/>
              </a:spcBef>
              <a:buClrTx/>
              <a:buSzTx/>
              <a:buNone/>
              <a:tabLst>
                <a:tab pos="627063" algn="l"/>
                <a:tab pos="1435100" algn="l"/>
              </a:tabLst>
            </a:pPr>
            <a:r>
              <a:rPr lang="en-US" sz="4000" b="1" dirty="0" err="1">
                <a:solidFill>
                  <a:srgbClr val="FAB204"/>
                </a:solidFill>
                <a:latin typeface="EC Square Sans Pro" panose="020B0506040000020004" pitchFamily="34" charset="0"/>
              </a:rPr>
              <a:t>WestMED</a:t>
            </a:r>
            <a:r>
              <a:rPr lang="en-US" sz="4000" b="1" dirty="0">
                <a:solidFill>
                  <a:srgbClr val="FAB204"/>
                </a:solidFill>
                <a:latin typeface="EC Square Sans Pro" panose="020B0506040000020004" pitchFamily="34" charset="0"/>
              </a:rPr>
              <a:t> Strategic Initiative </a:t>
            </a:r>
          </a:p>
          <a:p>
            <a:pPr marL="0" indent="0" defTabSz="914400">
              <a:spcBef>
                <a:spcPct val="0"/>
              </a:spcBef>
              <a:buClrTx/>
              <a:buSzTx/>
              <a:buNone/>
              <a:tabLst>
                <a:tab pos="627063" algn="l"/>
                <a:tab pos="1435100" algn="l"/>
              </a:tabLst>
            </a:pPr>
            <a:r>
              <a:rPr lang="en-US" sz="4000" i="1" dirty="0">
                <a:solidFill>
                  <a:srgbClr val="FAB204"/>
                </a:solidFill>
                <a:latin typeface="EC Square Sans Pro" panose="020B0506040000020004" pitchFamily="34" charset="0"/>
              </a:rPr>
              <a:t>Revision of the Framework for Action</a:t>
            </a:r>
          </a:p>
          <a:p>
            <a:pPr marL="0" indent="0" defTabSz="914400">
              <a:spcBef>
                <a:spcPct val="0"/>
              </a:spcBef>
              <a:buClrTx/>
              <a:buSzTx/>
              <a:buNone/>
              <a:tabLst>
                <a:tab pos="627063" algn="l"/>
                <a:tab pos="1435100" algn="l"/>
              </a:tabLst>
            </a:pPr>
            <a:endParaRPr lang="nl-NL" sz="4000" b="1" dirty="0">
              <a:solidFill>
                <a:srgbClr val="FAB204"/>
              </a:solidFill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87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96DFC196-BB47-420C-FCFB-037265730702}"/>
              </a:ext>
            </a:extLst>
          </p:cNvPr>
          <p:cNvSpPr txBox="1">
            <a:spLocks/>
          </p:cNvSpPr>
          <p:nvPr/>
        </p:nvSpPr>
        <p:spPr>
          <a:xfrm>
            <a:off x="317038" y="681159"/>
            <a:ext cx="8972725" cy="105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ct val="0"/>
              </a:spcBef>
              <a:buClrTx/>
              <a:buSzTx/>
              <a:buFont typeface="Wingdings 3" charset="2"/>
              <a:buNone/>
              <a:tabLst>
                <a:tab pos="627063" algn="l"/>
                <a:tab pos="1435100" algn="l"/>
              </a:tabLst>
            </a:pPr>
            <a:r>
              <a:rPr lang="en-US" sz="4000" b="1" dirty="0">
                <a:solidFill>
                  <a:srgbClr val="FAB204"/>
                </a:solidFill>
                <a:latin typeface="EC Square Sans Pro" panose="020B0506040000020004" pitchFamily="34" charset="0"/>
              </a:rPr>
              <a:t>WestMED Strategic Initiative </a:t>
            </a:r>
          </a:p>
          <a:p>
            <a:pPr marL="0" indent="0" defTabSz="914400">
              <a:spcBef>
                <a:spcPct val="0"/>
              </a:spcBef>
              <a:buClrTx/>
              <a:buSzTx/>
              <a:buFont typeface="Wingdings 3" charset="2"/>
              <a:buNone/>
              <a:tabLst>
                <a:tab pos="627063" algn="l"/>
                <a:tab pos="1435100" algn="l"/>
              </a:tabLst>
            </a:pPr>
            <a:r>
              <a:rPr lang="en-US" sz="4000" i="1" dirty="0">
                <a:solidFill>
                  <a:srgbClr val="FAB204"/>
                </a:solidFill>
                <a:latin typeface="EC Square Sans Pro" panose="020B0506040000020004" pitchFamily="34" charset="0"/>
              </a:rPr>
              <a:t>Steering Committee and governance</a:t>
            </a:r>
          </a:p>
          <a:p>
            <a:pPr marL="0" indent="0" defTabSz="914400">
              <a:spcBef>
                <a:spcPct val="0"/>
              </a:spcBef>
              <a:buClrTx/>
              <a:buSzTx/>
              <a:buFont typeface="Wingdings 3" charset="2"/>
              <a:buNone/>
              <a:tabLst>
                <a:tab pos="627063" algn="l"/>
                <a:tab pos="1435100" algn="l"/>
              </a:tabLst>
            </a:pPr>
            <a:endParaRPr lang="nl-NL" sz="4000" b="1" dirty="0">
              <a:solidFill>
                <a:srgbClr val="FAB20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A0E8FD-A042-F58A-7291-76403FF4DD10}"/>
              </a:ext>
            </a:extLst>
          </p:cNvPr>
          <p:cNvSpPr txBox="1"/>
          <p:nvPr/>
        </p:nvSpPr>
        <p:spPr>
          <a:xfrm>
            <a:off x="1701500" y="5644102"/>
            <a:ext cx="68896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Rotating co-presidency (currently Malta-Libya)</a:t>
            </a:r>
          </a:p>
          <a:p>
            <a:pPr algn="ctr" fontAlgn="base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Providing overall steer and key decisions</a:t>
            </a:r>
          </a:p>
          <a:p>
            <a:pPr algn="ctr" fontAlgn="base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Approving work and priorities for the Assistance Mechanism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E82911C-32DF-E78E-FE30-FC2C9ABEC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364" y="2829920"/>
            <a:ext cx="1912226" cy="132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CA1C31B2-BF6F-DA40-38DF-6479D4AF9471}"/>
              </a:ext>
            </a:extLst>
          </p:cNvPr>
          <p:cNvSpPr/>
          <p:nvPr/>
        </p:nvSpPr>
        <p:spPr>
          <a:xfrm>
            <a:off x="2440955" y="2368320"/>
            <a:ext cx="5471160" cy="2468880"/>
          </a:xfrm>
          <a:prstGeom prst="ellipse">
            <a:avLst/>
          </a:prstGeom>
          <a:solidFill>
            <a:srgbClr val="0084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atin typeface="Arial" panose="020B0604020202020204" pitchFamily="34" charset="0"/>
                <a:cs typeface="Arial" panose="020B0604020202020204" pitchFamily="34" charset="0"/>
              </a:rPr>
              <a:t>Steering Committee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4194C10-1045-4247-0339-6D9A0E12FDAC}"/>
              </a:ext>
            </a:extLst>
          </p:cNvPr>
          <p:cNvSpPr/>
          <p:nvPr/>
        </p:nvSpPr>
        <p:spPr>
          <a:xfrm>
            <a:off x="8569412" y="2951890"/>
            <a:ext cx="2227824" cy="1300334"/>
          </a:xfrm>
          <a:prstGeom prst="ellipse">
            <a:avLst/>
          </a:prstGeom>
          <a:solidFill>
            <a:srgbClr val="002060">
              <a:alpha val="84000"/>
            </a:srgbClr>
          </a:soli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 Mechanism</a:t>
            </a:r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991E926A-C640-2F93-583D-2C4F8C943ADE}"/>
              </a:ext>
            </a:extLst>
          </p:cNvPr>
          <p:cNvSpPr/>
          <p:nvPr/>
        </p:nvSpPr>
        <p:spPr>
          <a:xfrm>
            <a:off x="8039958" y="3485727"/>
            <a:ext cx="410845" cy="234066"/>
          </a:xfrm>
          <a:prstGeom prst="leftRightArrow">
            <a:avLst/>
          </a:prstGeom>
          <a:solidFill>
            <a:srgbClr val="FAB2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82" y="1788328"/>
            <a:ext cx="900000" cy="900000"/>
          </a:xfrm>
          <a:prstGeom prst="rect">
            <a:avLst/>
          </a:prstGeom>
          <a:ln w="12700">
            <a:noFill/>
          </a:ln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61" y="4271860"/>
            <a:ext cx="900000" cy="90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78" y="4532178"/>
            <a:ext cx="900000" cy="900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744" y="3788926"/>
            <a:ext cx="900000" cy="900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95" y="4271860"/>
            <a:ext cx="900000" cy="9000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885" y="1969234"/>
            <a:ext cx="900000" cy="9000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21" y="2444408"/>
            <a:ext cx="900000" cy="900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11" y="2433610"/>
            <a:ext cx="900000" cy="90000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212" y="3788926"/>
            <a:ext cx="900000" cy="90000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26" y="1935627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2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18897" y="701747"/>
            <a:ext cx="11738926" cy="61146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tabLst>
                <a:tab pos="627063" algn="l"/>
                <a:tab pos="1435100" algn="l"/>
              </a:tabLst>
            </a:pPr>
            <a:r>
              <a:rPr lang="nl-NL" sz="4000" b="1" dirty="0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Assistance  </a:t>
            </a:r>
            <a:r>
              <a:rPr lang="nl-NL" sz="4000" b="1" dirty="0" err="1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Mechanism</a:t>
            </a:r>
            <a:r>
              <a:rPr lang="nl-NL" sz="4000" b="1" dirty="0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 </a:t>
            </a:r>
            <a:br>
              <a:rPr lang="nl-NL" sz="4000" b="1" dirty="0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</a:br>
            <a:endParaRPr lang="nl-NL" sz="4000" b="1" dirty="0">
              <a:solidFill>
                <a:srgbClr val="FAB204"/>
              </a:solidFill>
              <a:latin typeface="EC Square Sans Pro" panose="020B0506040000020004" pitchFamily="34" charset="0"/>
              <a:ea typeface="+mn-ea"/>
              <a:cs typeface="+mn-cs"/>
            </a:endParaRPr>
          </a:p>
        </p:txBody>
      </p:sp>
      <p:sp>
        <p:nvSpPr>
          <p:cNvPr id="6" name="Ovaal 5"/>
          <p:cNvSpPr/>
          <p:nvPr/>
        </p:nvSpPr>
        <p:spPr>
          <a:xfrm>
            <a:off x="3004294" y="2845280"/>
            <a:ext cx="2149410" cy="2149410"/>
          </a:xfrm>
          <a:prstGeom prst="ellipse">
            <a:avLst/>
          </a:prstGeom>
          <a:gradFill>
            <a:gsLst>
              <a:gs pos="9000">
                <a:srgbClr val="002060">
                  <a:alpha val="34000"/>
                </a:srgbClr>
              </a:gs>
              <a:gs pos="66000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al 6"/>
          <p:cNvSpPr>
            <a:spLocks noChangeAspect="1"/>
          </p:cNvSpPr>
          <p:nvPr/>
        </p:nvSpPr>
        <p:spPr>
          <a:xfrm>
            <a:off x="1067066" y="2845280"/>
            <a:ext cx="2149410" cy="2149410"/>
          </a:xfrm>
          <a:prstGeom prst="ellipse">
            <a:avLst/>
          </a:prstGeom>
          <a:gradFill>
            <a:gsLst>
              <a:gs pos="9000">
                <a:srgbClr val="00B0F0">
                  <a:alpha val="34000"/>
                </a:srgbClr>
              </a:gs>
              <a:gs pos="66000">
                <a:srgbClr val="00B0F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129505" y="3601634"/>
            <a:ext cx="2024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National</a:t>
            </a:r>
            <a:br>
              <a:rPr kumimoji="0" lang="nl-NL" sz="2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</a:br>
            <a:r>
              <a:rPr kumimoji="0" lang="nl-NL" sz="2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Hubs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3165298" y="3601634"/>
            <a:ext cx="189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Expert</a:t>
            </a:r>
            <a:br>
              <a:rPr kumimoji="0" lang="nl-NL" sz="2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nl-NL" sz="2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Pools</a:t>
            </a:r>
          </a:p>
        </p:txBody>
      </p:sp>
      <p:sp>
        <p:nvSpPr>
          <p:cNvPr id="10" name="Ovaal 9"/>
          <p:cNvSpPr>
            <a:spLocks noChangeAspect="1"/>
          </p:cNvSpPr>
          <p:nvPr/>
        </p:nvSpPr>
        <p:spPr>
          <a:xfrm>
            <a:off x="2029013" y="1588771"/>
            <a:ext cx="2149410" cy="2149410"/>
          </a:xfrm>
          <a:prstGeom prst="ellipse">
            <a:avLst/>
          </a:prstGeom>
          <a:gradFill flip="none" rotWithShape="1">
            <a:gsLst>
              <a:gs pos="9000">
                <a:srgbClr val="0ED4CB">
                  <a:shade val="30000"/>
                  <a:satMod val="115000"/>
                  <a:alpha val="34000"/>
                </a:srgbClr>
              </a:gs>
              <a:gs pos="66000">
                <a:srgbClr val="0ED4CB">
                  <a:shade val="67500"/>
                  <a:satMod val="115000"/>
                </a:srgbClr>
              </a:gs>
              <a:gs pos="100000">
                <a:srgbClr val="00847D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119173" y="2144412"/>
            <a:ext cx="19837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Central</a:t>
            </a:r>
            <a:br>
              <a:rPr kumimoji="0" lang="nl-NL" sz="2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nl-NL" sz="2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Team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4" t="15016" r="6248" b="38722"/>
          <a:stretch/>
        </p:blipFill>
        <p:spPr>
          <a:xfrm>
            <a:off x="8149815" y="-6664"/>
            <a:ext cx="4223007" cy="222215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7" name="Tekstvak 16"/>
          <p:cNvSpPr txBox="1"/>
          <p:nvPr/>
        </p:nvSpPr>
        <p:spPr>
          <a:xfrm>
            <a:off x="408955" y="5180006"/>
            <a:ext cx="522058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7063" algn="l"/>
                <a:tab pos="1435100" algn="l"/>
              </a:tabLst>
              <a:defRPr sz="4000" b="1">
                <a:solidFill>
                  <a:srgbClr val="FAB204"/>
                </a:solidFill>
                <a:latin typeface="EC Square Sans Pro" panose="020B0506040000020004" pitchFamily="34" charset="0"/>
              </a:defRPr>
            </a:lvl1pPr>
          </a:lstStyle>
          <a:p>
            <a:pPr algn="ctr"/>
            <a:r>
              <a:rPr lang="nl-NL" dirty="0"/>
              <a:t>29+ Experts</a:t>
            </a:r>
          </a:p>
        </p:txBody>
      </p:sp>
      <p:grpSp>
        <p:nvGrpSpPr>
          <p:cNvPr id="2" name="Groep 23"/>
          <p:cNvGrpSpPr/>
          <p:nvPr/>
        </p:nvGrpSpPr>
        <p:grpSpPr>
          <a:xfrm>
            <a:off x="6264790" y="-6664"/>
            <a:ext cx="6108032" cy="6908966"/>
            <a:chOff x="5878570" y="134470"/>
            <a:chExt cx="5944093" cy="6723531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0" t="221" r="19448" b="43109"/>
            <a:stretch/>
          </p:blipFill>
          <p:spPr>
            <a:xfrm flipH="1">
              <a:off x="7282757" y="3292793"/>
              <a:ext cx="2699891" cy="1586993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13" name="Afbeelding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89" t="16191" r="47519" b="1654"/>
            <a:stretch/>
          </p:blipFill>
          <p:spPr>
            <a:xfrm>
              <a:off x="9986020" y="1990265"/>
              <a:ext cx="1836643" cy="2926764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14" name="Afbeelding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" t="8155" r="29503" b="5181"/>
            <a:stretch/>
          </p:blipFill>
          <p:spPr>
            <a:xfrm>
              <a:off x="5881563" y="134470"/>
              <a:ext cx="2271654" cy="1862178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15" name="Afbeelding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4" t="12270" r="13700" b="50741"/>
            <a:stretch/>
          </p:blipFill>
          <p:spPr>
            <a:xfrm>
              <a:off x="7141703" y="1990264"/>
              <a:ext cx="2834641" cy="1339773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16" name="Afbeelding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32"/>
            <a:stretch/>
          </p:blipFill>
          <p:spPr>
            <a:xfrm>
              <a:off x="8014252" y="4879787"/>
              <a:ext cx="2174611" cy="1978214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18" name="Afbeelding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55" t="48051" r="48295" b="21423"/>
            <a:stretch/>
          </p:blipFill>
          <p:spPr>
            <a:xfrm>
              <a:off x="5878570" y="3330037"/>
              <a:ext cx="1404187" cy="15497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</p:pic>
        <p:pic>
          <p:nvPicPr>
            <p:cNvPr id="19" name="Afbeelding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3" t="7157" r="6793" b="19474"/>
            <a:stretch/>
          </p:blipFill>
          <p:spPr>
            <a:xfrm>
              <a:off x="9985432" y="4879786"/>
              <a:ext cx="1837230" cy="1978215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20" name="Afbeelding 1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9" t="7610" r="34427" b="30745"/>
            <a:stretch/>
          </p:blipFill>
          <p:spPr>
            <a:xfrm>
              <a:off x="5888851" y="1990263"/>
              <a:ext cx="1393908" cy="1339774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21" name="Afbeelding 2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71" t="12304" r="44181" b="54130"/>
            <a:stretch/>
          </p:blipFill>
          <p:spPr>
            <a:xfrm>
              <a:off x="5878570" y="4879787"/>
              <a:ext cx="2274648" cy="1978214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  <p:sp>
        <p:nvSpPr>
          <p:cNvPr id="22" name="Rechthoek 21"/>
          <p:cNvSpPr/>
          <p:nvPr/>
        </p:nvSpPr>
        <p:spPr>
          <a:xfrm>
            <a:off x="6197991" y="-679694"/>
            <a:ext cx="78801" cy="75057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1990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Afbeelding 7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r="1129"/>
          <a:stretch/>
        </p:blipFill>
        <p:spPr>
          <a:xfrm>
            <a:off x="0" y="1405"/>
            <a:ext cx="12192000" cy="6942566"/>
          </a:xfrm>
          <a:prstGeom prst="rect">
            <a:avLst/>
          </a:prstGeom>
        </p:spPr>
      </p:pic>
      <p:pic>
        <p:nvPicPr>
          <p:cNvPr id="87" name="Afbeelding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195" y="-71711"/>
            <a:ext cx="9062149" cy="7009500"/>
          </a:xfrm>
          <a:prstGeom prst="rect">
            <a:avLst/>
          </a:prstGeom>
        </p:spPr>
      </p:pic>
      <p:grpSp>
        <p:nvGrpSpPr>
          <p:cNvPr id="77" name="Groep 76"/>
          <p:cNvGrpSpPr/>
          <p:nvPr/>
        </p:nvGrpSpPr>
        <p:grpSpPr>
          <a:xfrm>
            <a:off x="4293559" y="428219"/>
            <a:ext cx="6054503" cy="5754071"/>
            <a:chOff x="4333875" y="421804"/>
            <a:chExt cx="6054503" cy="5754071"/>
          </a:xfrm>
        </p:grpSpPr>
        <p:pic>
          <p:nvPicPr>
            <p:cNvPr id="78" name="Afbeelding 7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3875" y="5095875"/>
              <a:ext cx="1080000" cy="1080000"/>
            </a:xfrm>
            <a:prstGeom prst="rect">
              <a:avLst/>
            </a:prstGeom>
          </p:spPr>
        </p:pic>
        <p:pic>
          <p:nvPicPr>
            <p:cNvPr id="79" name="Afbeelding 7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0650" y="1590675"/>
              <a:ext cx="1080000" cy="1080000"/>
            </a:xfrm>
            <a:prstGeom prst="rect">
              <a:avLst/>
            </a:prstGeom>
          </p:spPr>
        </p:pic>
        <p:pic>
          <p:nvPicPr>
            <p:cNvPr id="80" name="Afbeelding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9228" y="764704"/>
              <a:ext cx="1080000" cy="1080000"/>
            </a:xfrm>
            <a:prstGeom prst="rect">
              <a:avLst/>
            </a:prstGeom>
          </p:spPr>
        </p:pic>
        <p:pic>
          <p:nvPicPr>
            <p:cNvPr id="81" name="Afbeelding 8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8603" y="421804"/>
              <a:ext cx="1080000" cy="1080000"/>
            </a:xfrm>
            <a:prstGeom prst="rect">
              <a:avLst/>
            </a:prstGeom>
          </p:spPr>
        </p:pic>
        <p:pic>
          <p:nvPicPr>
            <p:cNvPr id="82" name="Afbeelding 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578" y="1088775"/>
              <a:ext cx="1080000" cy="1080000"/>
            </a:xfrm>
            <a:prstGeom prst="rect">
              <a:avLst/>
            </a:prstGeom>
          </p:spPr>
        </p:pic>
        <p:pic>
          <p:nvPicPr>
            <p:cNvPr id="83" name="Afbeelding 8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4131" y="2088900"/>
              <a:ext cx="1080000" cy="1080000"/>
            </a:xfrm>
            <a:prstGeom prst="rect">
              <a:avLst/>
            </a:prstGeom>
          </p:spPr>
        </p:pic>
        <p:pic>
          <p:nvPicPr>
            <p:cNvPr id="84" name="Afbeelding 8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731" y="1844704"/>
              <a:ext cx="1080000" cy="1080000"/>
            </a:xfrm>
            <a:prstGeom prst="rect">
              <a:avLst/>
            </a:prstGeom>
          </p:spPr>
        </p:pic>
        <p:pic>
          <p:nvPicPr>
            <p:cNvPr id="85" name="Afbeelding 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3731" y="1893905"/>
              <a:ext cx="1080000" cy="1080000"/>
            </a:xfrm>
            <a:prstGeom prst="rect">
              <a:avLst/>
            </a:prstGeom>
          </p:spPr>
        </p:pic>
        <p:pic>
          <p:nvPicPr>
            <p:cNvPr id="86" name="Afbeelding 8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378" y="1844704"/>
              <a:ext cx="1080000" cy="1080000"/>
            </a:xfrm>
            <a:prstGeom prst="rect">
              <a:avLst/>
            </a:prstGeom>
          </p:spPr>
        </p:pic>
      </p:grpSp>
      <p:sp>
        <p:nvSpPr>
          <p:cNvPr id="33" name="Titel 1">
            <a:extLst>
              <a:ext uri="{FF2B5EF4-FFF2-40B4-BE49-F238E27FC236}">
                <a16:creationId xmlns:a16="http://schemas.microsoft.com/office/drawing/2014/main" id="{209ACFB8-654B-E7DB-9AD9-153BD0920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95" y="402038"/>
            <a:ext cx="8415064" cy="61146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>
              <a:tabLst>
                <a:tab pos="627063" algn="l"/>
                <a:tab pos="1435100" algn="l"/>
              </a:tabLst>
            </a:pPr>
            <a:r>
              <a:rPr lang="nl-NL" sz="4000" b="1" dirty="0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Network of National Hubs (</a:t>
            </a:r>
            <a:r>
              <a:rPr lang="nl-NL" sz="4000" b="1" dirty="0" err="1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NHs</a:t>
            </a:r>
            <a:r>
              <a:rPr lang="nl-NL" sz="4000" b="1" dirty="0">
                <a:solidFill>
                  <a:srgbClr val="FAB204"/>
                </a:solidFill>
                <a:latin typeface="EC Square Sans Pro" panose="020B05060400000200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520995" y="1765005"/>
            <a:ext cx="467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516967" y="1684085"/>
            <a:ext cx="4248472" cy="226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/>
          <p:cNvSpPr txBox="1"/>
          <p:nvPr/>
        </p:nvSpPr>
        <p:spPr>
          <a:xfrm>
            <a:off x="949015" y="1726618"/>
            <a:ext cx="19638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ALGERIA</a:t>
            </a:r>
            <a:b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  <a:b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b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LIBYA</a:t>
            </a:r>
          </a:p>
          <a:p>
            <a:pPr>
              <a:lnSpc>
                <a:spcPct val="150000"/>
              </a:lnSpc>
            </a:pPr>
            <a: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MALTA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2969202" y="1726618"/>
            <a:ext cx="165222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MAURITANIA</a:t>
            </a:r>
            <a:b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MOROCCO</a:t>
            </a:r>
          </a:p>
          <a:p>
            <a:pPr>
              <a:lnSpc>
                <a:spcPct val="150000"/>
              </a:lnSpc>
            </a:pPr>
            <a: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</a:t>
            </a:r>
            <a:b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SPAIN</a:t>
            </a:r>
            <a:b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TUNISIA</a:t>
            </a:r>
          </a:p>
        </p:txBody>
      </p:sp>
    </p:spTree>
    <p:extLst>
      <p:ext uri="{BB962C8B-B14F-4D97-AF65-F5344CB8AC3E}">
        <p14:creationId xmlns:p14="http://schemas.microsoft.com/office/powerpoint/2010/main" val="222220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al 21"/>
          <p:cNvSpPr/>
          <p:nvPr/>
        </p:nvSpPr>
        <p:spPr>
          <a:xfrm>
            <a:off x="3346229" y="2412984"/>
            <a:ext cx="3133725" cy="3133725"/>
          </a:xfrm>
          <a:prstGeom prst="ellipse">
            <a:avLst/>
          </a:prstGeom>
          <a:gradFill flip="none" rotWithShape="1">
            <a:gsLst>
              <a:gs pos="0">
                <a:srgbClr val="5B9BD5">
                  <a:tint val="66000"/>
                  <a:satMod val="160000"/>
                </a:srgbClr>
              </a:gs>
              <a:gs pos="25000">
                <a:srgbClr val="5B9BD5">
                  <a:tint val="44500"/>
                  <a:satMod val="160000"/>
                  <a:lumMod val="60000"/>
                  <a:alpha val="58000"/>
                </a:srgbClr>
              </a:gs>
              <a:gs pos="71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442441" y="437082"/>
            <a:ext cx="117495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7063" algn="l"/>
                <a:tab pos="1435100" algn="l"/>
              </a:tabLst>
              <a:defRPr sz="4000" b="1">
                <a:solidFill>
                  <a:srgbClr val="FAB204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nl-NL" dirty="0"/>
              <a:t>ASSISTANCE SERVICES</a:t>
            </a:r>
          </a:p>
          <a:p>
            <a:r>
              <a:rPr lang="nl-NL" b="0" i="1" dirty="0"/>
              <a:t>Support partnership </a:t>
            </a:r>
            <a:r>
              <a:rPr lang="nl-NL" b="0" i="1" dirty="0" err="1"/>
              <a:t>and</a:t>
            </a:r>
            <a:r>
              <a:rPr lang="nl-NL" b="0" i="1" dirty="0"/>
              <a:t> </a:t>
            </a:r>
            <a:r>
              <a:rPr lang="nl-NL" b="0" i="1" dirty="0" err="1"/>
              <a:t>dialogue</a:t>
            </a:r>
            <a:endParaRPr lang="nl-NL" b="0" i="1" dirty="0"/>
          </a:p>
        </p:txBody>
      </p:sp>
      <p:sp>
        <p:nvSpPr>
          <p:cNvPr id="6" name="Tekstvak 5"/>
          <p:cNvSpPr txBox="1"/>
          <p:nvPr/>
        </p:nvSpPr>
        <p:spPr>
          <a:xfrm>
            <a:off x="604470" y="2667103"/>
            <a:ext cx="253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 err="1">
                <a:solidFill>
                  <a:srgbClr val="0070C0"/>
                </a:solidFill>
              </a:rPr>
              <a:t>Funding</a:t>
            </a:r>
            <a:r>
              <a:rPr lang="nl-NL" b="1" dirty="0">
                <a:solidFill>
                  <a:srgbClr val="0070C0"/>
                </a:solidFill>
              </a:rPr>
              <a:t> </a:t>
            </a:r>
            <a:r>
              <a:rPr lang="nl-NL" b="1" dirty="0" err="1">
                <a:solidFill>
                  <a:srgbClr val="0070C0"/>
                </a:solidFill>
              </a:rPr>
              <a:t>Opportunities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639080" y="1781440"/>
            <a:ext cx="2572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0070C0"/>
                </a:solidFill>
              </a:rPr>
              <a:t>Partner Matchmaking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504208" y="2677419"/>
            <a:ext cx="200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Project </a:t>
            </a:r>
            <a:r>
              <a:rPr lang="nl-NL" b="1" dirty="0" err="1">
                <a:solidFill>
                  <a:srgbClr val="0070C0"/>
                </a:solidFill>
              </a:rPr>
              <a:t>Proposals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825372" y="3887660"/>
            <a:ext cx="2429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>
                <a:solidFill>
                  <a:srgbClr val="00B050"/>
                </a:solidFill>
              </a:rPr>
              <a:t>Coastal</a:t>
            </a:r>
            <a:r>
              <a:rPr lang="nl-NL" b="1" dirty="0">
                <a:solidFill>
                  <a:srgbClr val="00B050"/>
                </a:solidFill>
              </a:rPr>
              <a:t> &amp;</a:t>
            </a:r>
            <a:br>
              <a:rPr lang="nl-NL" b="1" dirty="0">
                <a:solidFill>
                  <a:srgbClr val="00B050"/>
                </a:solidFill>
              </a:rPr>
            </a:br>
            <a:r>
              <a:rPr lang="nl-NL" b="1" dirty="0" err="1">
                <a:solidFill>
                  <a:srgbClr val="00B050"/>
                </a:solidFill>
              </a:rPr>
              <a:t>Maritime</a:t>
            </a:r>
            <a:r>
              <a:rPr lang="nl-NL" b="1" dirty="0">
                <a:solidFill>
                  <a:srgbClr val="00B050"/>
                </a:solidFill>
              </a:rPr>
              <a:t> </a:t>
            </a:r>
            <a:r>
              <a:rPr lang="nl-NL" b="1" dirty="0" err="1">
                <a:solidFill>
                  <a:srgbClr val="00B050"/>
                </a:solidFill>
              </a:rPr>
              <a:t>Tourism</a:t>
            </a:r>
            <a:endParaRPr lang="nl-NL" b="1" dirty="0">
              <a:solidFill>
                <a:srgbClr val="00B05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448841" y="3999360"/>
            <a:ext cx="174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>
                <a:solidFill>
                  <a:srgbClr val="00B050"/>
                </a:solidFill>
              </a:rPr>
              <a:t>Aquaculture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560158" y="5868379"/>
            <a:ext cx="2733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rgbClr val="00B050"/>
                </a:solidFill>
              </a:rPr>
              <a:t>Green </a:t>
            </a:r>
            <a:r>
              <a:rPr lang="nl-NL" b="1" dirty="0" err="1">
                <a:solidFill>
                  <a:srgbClr val="00B050"/>
                </a:solidFill>
              </a:rPr>
              <a:t>Shipping</a:t>
            </a:r>
            <a:r>
              <a:rPr lang="nl-NL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nl-NL" b="1" dirty="0">
                <a:solidFill>
                  <a:srgbClr val="00B050"/>
                </a:solidFill>
              </a:rPr>
              <a:t>&amp; Smart Ports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6377698" y="5030698"/>
            <a:ext cx="153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B050"/>
                </a:solidFill>
              </a:rPr>
              <a:t>Blue Skills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1209049" y="5058406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b="1" dirty="0" err="1">
                <a:solidFill>
                  <a:srgbClr val="00B050"/>
                </a:solidFill>
              </a:rPr>
              <a:t>Maritime</a:t>
            </a:r>
            <a:r>
              <a:rPr lang="nl-NL" b="1" dirty="0">
                <a:solidFill>
                  <a:srgbClr val="00B050"/>
                </a:solidFill>
              </a:rPr>
              <a:t> Clusters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835432" y="2908195"/>
            <a:ext cx="2195355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nl-NL" sz="2400" b="1" dirty="0">
                <a:solidFill>
                  <a:schemeClr val="bg1"/>
                </a:solidFill>
              </a:rPr>
              <a:t>Partnership</a:t>
            </a:r>
          </a:p>
          <a:p>
            <a:pPr algn="ctr">
              <a:lnSpc>
                <a:spcPts val="2800"/>
              </a:lnSpc>
            </a:pPr>
            <a:r>
              <a:rPr lang="nl-NL" sz="2400" b="1" dirty="0">
                <a:solidFill>
                  <a:schemeClr val="bg1"/>
                </a:solidFill>
              </a:rPr>
              <a:t>support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3750793" y="4190287"/>
            <a:ext cx="2364632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nl-NL" sz="2400" b="1" dirty="0">
                <a:solidFill>
                  <a:schemeClr val="bg1"/>
                </a:solidFill>
              </a:rPr>
              <a:t>Engagement</a:t>
            </a:r>
          </a:p>
          <a:p>
            <a:pPr algn="ctr">
              <a:lnSpc>
                <a:spcPts val="2800"/>
              </a:lnSpc>
            </a:pPr>
            <a:r>
              <a:rPr lang="nl-NL" sz="2400" b="1" dirty="0">
                <a:solidFill>
                  <a:schemeClr val="bg1"/>
                </a:solidFill>
              </a:rPr>
              <a:t>platform</a:t>
            </a:r>
          </a:p>
        </p:txBody>
      </p:sp>
      <p:sp>
        <p:nvSpPr>
          <p:cNvPr id="24" name="Ovaal 23"/>
          <p:cNvSpPr/>
          <p:nvPr/>
        </p:nvSpPr>
        <p:spPr>
          <a:xfrm>
            <a:off x="4653612" y="2153505"/>
            <a:ext cx="518958" cy="518958"/>
          </a:xfrm>
          <a:prstGeom prst="ellipse">
            <a:avLst/>
          </a:prstGeom>
          <a:gradFill flip="none" rotWithShape="1">
            <a:gsLst>
              <a:gs pos="0">
                <a:srgbClr val="5B9BD5">
                  <a:tint val="66000"/>
                  <a:satMod val="160000"/>
                </a:srgbClr>
              </a:gs>
              <a:gs pos="30000">
                <a:srgbClr val="5B9BD5">
                  <a:tint val="44500"/>
                  <a:satMod val="160000"/>
                  <a:lumMod val="60000"/>
                  <a:alpha val="58000"/>
                </a:srgb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al 24"/>
          <p:cNvSpPr/>
          <p:nvPr/>
        </p:nvSpPr>
        <p:spPr>
          <a:xfrm>
            <a:off x="5879879" y="2759913"/>
            <a:ext cx="518958" cy="518958"/>
          </a:xfrm>
          <a:prstGeom prst="ellipse">
            <a:avLst/>
          </a:prstGeom>
          <a:gradFill flip="none" rotWithShape="1">
            <a:gsLst>
              <a:gs pos="0">
                <a:srgbClr val="5B9BD5">
                  <a:tint val="66000"/>
                  <a:satMod val="160000"/>
                </a:srgbClr>
              </a:gs>
              <a:gs pos="30000">
                <a:srgbClr val="5B9BD5">
                  <a:tint val="44500"/>
                  <a:satMod val="160000"/>
                  <a:lumMod val="60000"/>
                  <a:alpha val="58000"/>
                </a:srgb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al 25"/>
          <p:cNvSpPr/>
          <p:nvPr/>
        </p:nvSpPr>
        <p:spPr>
          <a:xfrm>
            <a:off x="3346229" y="2759913"/>
            <a:ext cx="518958" cy="518958"/>
          </a:xfrm>
          <a:prstGeom prst="ellipse">
            <a:avLst/>
          </a:prstGeom>
          <a:gradFill flip="none" rotWithShape="1">
            <a:gsLst>
              <a:gs pos="0">
                <a:srgbClr val="5B9BD5">
                  <a:tint val="66000"/>
                  <a:satMod val="160000"/>
                </a:srgbClr>
              </a:gs>
              <a:gs pos="30000">
                <a:srgbClr val="5B9BD5">
                  <a:tint val="44500"/>
                  <a:satMod val="160000"/>
                  <a:lumMod val="60000"/>
                  <a:alpha val="58000"/>
                </a:srgb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al 26"/>
          <p:cNvSpPr/>
          <p:nvPr/>
        </p:nvSpPr>
        <p:spPr>
          <a:xfrm>
            <a:off x="6175359" y="3870118"/>
            <a:ext cx="518958" cy="518958"/>
          </a:xfrm>
          <a:prstGeom prst="ellipse">
            <a:avLst/>
          </a:prstGeom>
          <a:gradFill flip="none" rotWithShape="1">
            <a:gsLst>
              <a:gs pos="0">
                <a:srgbClr val="00B050">
                  <a:lumMod val="94000"/>
                  <a:lumOff val="6000"/>
                </a:srgbClr>
              </a:gs>
              <a:gs pos="54000">
                <a:srgbClr val="00B050">
                  <a:lumMod val="60000"/>
                  <a:alpha val="58000"/>
                </a:srgbClr>
              </a:gs>
              <a:gs pos="100000">
                <a:srgbClr val="00B050">
                  <a:lumMod val="0"/>
                  <a:lumOff val="10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al 31"/>
          <p:cNvSpPr/>
          <p:nvPr/>
        </p:nvSpPr>
        <p:spPr>
          <a:xfrm>
            <a:off x="4654276" y="5244698"/>
            <a:ext cx="518958" cy="518958"/>
          </a:xfrm>
          <a:prstGeom prst="ellipse">
            <a:avLst/>
          </a:prstGeom>
          <a:gradFill flip="none" rotWithShape="1">
            <a:gsLst>
              <a:gs pos="0">
                <a:srgbClr val="00B050">
                  <a:lumMod val="94000"/>
                  <a:lumOff val="6000"/>
                </a:srgbClr>
              </a:gs>
              <a:gs pos="54000">
                <a:srgbClr val="00B050">
                  <a:lumMod val="60000"/>
                  <a:alpha val="58000"/>
                </a:srgbClr>
              </a:gs>
              <a:gs pos="100000">
                <a:srgbClr val="00B050">
                  <a:lumMod val="0"/>
                  <a:lumOff val="10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al 32"/>
          <p:cNvSpPr/>
          <p:nvPr/>
        </p:nvSpPr>
        <p:spPr>
          <a:xfrm>
            <a:off x="3567470" y="4901456"/>
            <a:ext cx="518958" cy="518958"/>
          </a:xfrm>
          <a:prstGeom prst="ellipse">
            <a:avLst/>
          </a:prstGeom>
          <a:gradFill flip="none" rotWithShape="1">
            <a:gsLst>
              <a:gs pos="0">
                <a:srgbClr val="00B050">
                  <a:lumMod val="94000"/>
                  <a:lumOff val="6000"/>
                </a:srgbClr>
              </a:gs>
              <a:gs pos="54000">
                <a:srgbClr val="00B050">
                  <a:lumMod val="60000"/>
                  <a:alpha val="58000"/>
                </a:srgbClr>
              </a:gs>
              <a:gs pos="100000">
                <a:srgbClr val="00B050">
                  <a:lumMod val="0"/>
                  <a:lumOff val="10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al 33"/>
          <p:cNvSpPr/>
          <p:nvPr/>
        </p:nvSpPr>
        <p:spPr>
          <a:xfrm>
            <a:off x="3139216" y="3876379"/>
            <a:ext cx="518958" cy="518958"/>
          </a:xfrm>
          <a:prstGeom prst="ellipse">
            <a:avLst/>
          </a:prstGeom>
          <a:gradFill flip="none" rotWithShape="1">
            <a:gsLst>
              <a:gs pos="0">
                <a:srgbClr val="00B050">
                  <a:lumMod val="94000"/>
                  <a:lumOff val="6000"/>
                </a:srgbClr>
              </a:gs>
              <a:gs pos="54000">
                <a:srgbClr val="00B050">
                  <a:lumMod val="60000"/>
                  <a:alpha val="58000"/>
                </a:srgbClr>
              </a:gs>
              <a:gs pos="100000">
                <a:srgbClr val="00B050">
                  <a:lumMod val="0"/>
                  <a:lumOff val="10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al 34"/>
          <p:cNvSpPr/>
          <p:nvPr/>
        </p:nvSpPr>
        <p:spPr>
          <a:xfrm>
            <a:off x="5746839" y="4901456"/>
            <a:ext cx="518958" cy="518958"/>
          </a:xfrm>
          <a:prstGeom prst="ellipse">
            <a:avLst/>
          </a:prstGeom>
          <a:gradFill flip="none" rotWithShape="1">
            <a:gsLst>
              <a:gs pos="0">
                <a:srgbClr val="00B050">
                  <a:lumMod val="94000"/>
                  <a:lumOff val="6000"/>
                </a:srgbClr>
              </a:gs>
              <a:gs pos="54000">
                <a:srgbClr val="00B050">
                  <a:lumMod val="60000"/>
                  <a:alpha val="58000"/>
                </a:srgbClr>
              </a:gs>
              <a:gs pos="100000">
                <a:srgbClr val="00B050">
                  <a:lumMod val="0"/>
                  <a:lumOff val="10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639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7900AD-F444-4383-92E4-91B859CD2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3624"/>
            <a:ext cx="8596668" cy="5202935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2E2628A0-2527-3293-BCAA-8A300E5A0B30}"/>
              </a:ext>
            </a:extLst>
          </p:cNvPr>
          <p:cNvSpPr txBox="1">
            <a:spLocks/>
          </p:cNvSpPr>
          <p:nvPr/>
        </p:nvSpPr>
        <p:spPr>
          <a:xfrm>
            <a:off x="317038" y="697148"/>
            <a:ext cx="9480105" cy="105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ct val="0"/>
              </a:spcBef>
              <a:buClrTx/>
              <a:buSzTx/>
              <a:buFont typeface="Wingdings 3" charset="2"/>
              <a:buNone/>
              <a:tabLst>
                <a:tab pos="627063" algn="l"/>
                <a:tab pos="1435100" algn="l"/>
              </a:tabLst>
            </a:pPr>
            <a:r>
              <a:rPr lang="en-US" sz="4000" b="1" dirty="0" err="1">
                <a:solidFill>
                  <a:srgbClr val="FAB204"/>
                </a:solidFill>
                <a:latin typeface="EC Square Sans Pro" panose="020B0506040000020004" pitchFamily="34" charset="0"/>
              </a:rPr>
              <a:t>WestMED</a:t>
            </a:r>
            <a:r>
              <a:rPr lang="en-US" sz="4000" b="1" dirty="0">
                <a:solidFill>
                  <a:srgbClr val="FAB204"/>
                </a:solidFill>
                <a:latin typeface="EC Square Sans Pro" panose="020B0506040000020004" pitchFamily="34" charset="0"/>
              </a:rPr>
              <a:t> Assistance </a:t>
            </a:r>
            <a:r>
              <a:rPr lang="en-US" sz="4000" b="1" dirty="0" err="1">
                <a:solidFill>
                  <a:srgbClr val="FAB204"/>
                </a:solidFill>
                <a:latin typeface="EC Square Sans Pro" panose="020B0506040000020004" pitchFamily="34" charset="0"/>
              </a:rPr>
              <a:t>Meachanism</a:t>
            </a:r>
            <a:endParaRPr lang="en-US" sz="4000" b="1" dirty="0">
              <a:solidFill>
                <a:srgbClr val="FAB204"/>
              </a:solidFill>
              <a:latin typeface="EC Square Sans Pro" panose="020B0506040000020004" pitchFamily="34" charset="0"/>
            </a:endParaRPr>
          </a:p>
          <a:p>
            <a:pPr marL="0" indent="0" defTabSz="914400">
              <a:spcBef>
                <a:spcPct val="0"/>
              </a:spcBef>
              <a:buClrTx/>
              <a:buSzTx/>
              <a:buFont typeface="Wingdings 3" charset="2"/>
              <a:buNone/>
              <a:tabLst>
                <a:tab pos="627063" algn="l"/>
                <a:tab pos="1435100" algn="l"/>
              </a:tabLst>
            </a:pPr>
            <a:r>
              <a:rPr lang="en-US" sz="4000" i="1" dirty="0">
                <a:solidFill>
                  <a:srgbClr val="FAB204"/>
                </a:solidFill>
                <a:latin typeface="EC Square Sans Pro" panose="020B0506040000020004" pitchFamily="34" charset="0"/>
              </a:rPr>
              <a:t>Funding and financing opportunities</a:t>
            </a:r>
          </a:p>
          <a:p>
            <a:pPr marL="0" indent="0" defTabSz="914400">
              <a:spcBef>
                <a:spcPct val="0"/>
              </a:spcBef>
              <a:buClrTx/>
              <a:buSzTx/>
              <a:buFont typeface="Wingdings 3" charset="2"/>
              <a:buNone/>
              <a:tabLst>
                <a:tab pos="627063" algn="l"/>
                <a:tab pos="1435100" algn="l"/>
              </a:tabLst>
            </a:pPr>
            <a:endParaRPr lang="nl-NL" sz="4000" b="1" dirty="0">
              <a:solidFill>
                <a:srgbClr val="FAB204"/>
              </a:solidFill>
              <a:latin typeface="EC Square Sans Pro" panose="020B0506040000020004" pitchFamily="34" charset="0"/>
            </a:endParaRPr>
          </a:p>
        </p:txBody>
      </p:sp>
      <p:grpSp>
        <p:nvGrpSpPr>
          <p:cNvPr id="2" name="Groep 1"/>
          <p:cNvGrpSpPr/>
          <p:nvPr/>
        </p:nvGrpSpPr>
        <p:grpSpPr>
          <a:xfrm>
            <a:off x="-341813" y="2444567"/>
            <a:ext cx="6155597" cy="4487850"/>
            <a:chOff x="2569195" y="-71711"/>
            <a:chExt cx="9622805" cy="7015682"/>
          </a:xfrm>
          <a:effectLst>
            <a:glow>
              <a:schemeClr val="accent1">
                <a:alpha val="40000"/>
              </a:schemeClr>
            </a:glow>
          </a:effectLst>
        </p:grpSpPr>
        <p:pic>
          <p:nvPicPr>
            <p:cNvPr id="6" name="Afbeelding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72" r="1129"/>
            <a:stretch/>
          </p:blipFill>
          <p:spPr>
            <a:xfrm>
              <a:off x="3111402" y="1406"/>
              <a:ext cx="9080598" cy="6942565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9195" y="-71711"/>
              <a:ext cx="9062149" cy="7009500"/>
            </a:xfrm>
            <a:prstGeom prst="rect">
              <a:avLst/>
            </a:prstGeom>
          </p:spPr>
        </p:pic>
      </p:grpSp>
      <p:grpSp>
        <p:nvGrpSpPr>
          <p:cNvPr id="28" name="Groep 27"/>
          <p:cNvGrpSpPr/>
          <p:nvPr/>
        </p:nvGrpSpPr>
        <p:grpSpPr>
          <a:xfrm>
            <a:off x="3842576" y="1589869"/>
            <a:ext cx="2009553" cy="1324516"/>
            <a:chOff x="3842576" y="1589869"/>
            <a:chExt cx="2009553" cy="1324516"/>
          </a:xfrm>
        </p:grpSpPr>
        <p:sp>
          <p:nvSpPr>
            <p:cNvPr id="4" name="Ovaal 3"/>
            <p:cNvSpPr/>
            <p:nvPr/>
          </p:nvSpPr>
          <p:spPr>
            <a:xfrm>
              <a:off x="4185094" y="1589869"/>
              <a:ext cx="1324516" cy="13245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3842576" y="1749364"/>
              <a:ext cx="2009553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GRANTS</a:t>
              </a:r>
            </a:p>
            <a:p>
              <a:pPr algn="ctr"/>
              <a:r>
                <a:rPr lang="nl-NL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Theme</a:t>
              </a:r>
              <a:br>
                <a:rPr lang="nl-NL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l-NL" sz="1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Specific</a:t>
              </a:r>
              <a:br>
                <a:rPr lang="nl-NL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l-NL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(EU)</a:t>
              </a:r>
            </a:p>
          </p:txBody>
        </p:sp>
      </p:grpSp>
      <p:sp>
        <p:nvSpPr>
          <p:cNvPr id="10" name="Tekstvak 9"/>
          <p:cNvSpPr txBox="1"/>
          <p:nvPr/>
        </p:nvSpPr>
        <p:spPr>
          <a:xfrm>
            <a:off x="7536159" y="3068960"/>
            <a:ext cx="3234621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EMFAF</a:t>
            </a:r>
          </a:p>
          <a:p>
            <a:pPr>
              <a:spcBef>
                <a:spcPts val="600"/>
              </a:spcBef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EMFAF Sea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basin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calls</a:t>
            </a:r>
          </a:p>
          <a:p>
            <a:pPr>
              <a:spcBef>
                <a:spcPts val="600"/>
              </a:spcBef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ITERREG EU MED</a:t>
            </a:r>
          </a:p>
          <a:p>
            <a:pPr>
              <a:spcBef>
                <a:spcPts val="600"/>
              </a:spcBef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INTERREG NEXT</a:t>
            </a:r>
          </a:p>
          <a:p>
            <a:pPr>
              <a:spcBef>
                <a:spcPts val="600"/>
              </a:spcBef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Horizon Europe</a:t>
            </a:r>
          </a:p>
          <a:p>
            <a:pPr>
              <a:spcBef>
                <a:spcPts val="600"/>
              </a:spcBef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EU Missions/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Lighthouse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ep 26"/>
          <p:cNvGrpSpPr/>
          <p:nvPr/>
        </p:nvGrpSpPr>
        <p:grpSpPr>
          <a:xfrm>
            <a:off x="5150410" y="2988815"/>
            <a:ext cx="2009553" cy="1876659"/>
            <a:chOff x="5150410" y="2988815"/>
            <a:chExt cx="2009553" cy="1876659"/>
          </a:xfrm>
        </p:grpSpPr>
        <p:sp>
          <p:nvSpPr>
            <p:cNvPr id="12" name="Ovaal 11"/>
            <p:cNvSpPr/>
            <p:nvPr/>
          </p:nvSpPr>
          <p:spPr>
            <a:xfrm>
              <a:off x="5216857" y="2988815"/>
              <a:ext cx="1876659" cy="187665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5150410" y="3322994"/>
              <a:ext cx="200955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GRANTS</a:t>
              </a:r>
            </a:p>
            <a:p>
              <a:pPr algn="ctr"/>
              <a:r>
                <a:rPr lang="nl-NL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 </a:t>
              </a:r>
              <a:r>
                <a:rPr lang="nl-NL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Basin</a:t>
              </a:r>
              <a:br>
                <a:rPr lang="nl-NL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l-NL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(EU + partners/ </a:t>
              </a:r>
              <a:r>
                <a:rPr lang="nl-NL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neighbours</a:t>
              </a:r>
              <a:r>
                <a:rPr lang="nl-NL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cxnSp>
        <p:nvCxnSpPr>
          <p:cNvPr id="14" name="Rechte verbindingslijn 13"/>
          <p:cNvCxnSpPr/>
          <p:nvPr/>
        </p:nvCxnSpPr>
        <p:spPr>
          <a:xfrm>
            <a:off x="7455942" y="3068960"/>
            <a:ext cx="0" cy="21390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5728594" y="1710540"/>
            <a:ext cx="323462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Cosme</a:t>
            </a:r>
          </a:p>
          <a:p>
            <a:pPr>
              <a:spcBef>
                <a:spcPts val="600"/>
              </a:spcBef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Erasmus +</a:t>
            </a:r>
          </a:p>
        </p:txBody>
      </p:sp>
      <p:cxnSp>
        <p:nvCxnSpPr>
          <p:cNvPr id="19" name="Rechte verbindingslijn 18"/>
          <p:cNvCxnSpPr/>
          <p:nvPr/>
        </p:nvCxnSpPr>
        <p:spPr>
          <a:xfrm>
            <a:off x="5728594" y="1710540"/>
            <a:ext cx="0" cy="6817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al 20"/>
          <p:cNvSpPr/>
          <p:nvPr/>
        </p:nvSpPr>
        <p:spPr>
          <a:xfrm>
            <a:off x="4847353" y="5140891"/>
            <a:ext cx="1606610" cy="160661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0070C0"/>
              </a:solidFill>
            </a:endParaRPr>
          </a:p>
        </p:txBody>
      </p:sp>
      <p:grpSp>
        <p:nvGrpSpPr>
          <p:cNvPr id="30" name="Groep 29"/>
          <p:cNvGrpSpPr/>
          <p:nvPr/>
        </p:nvGrpSpPr>
        <p:grpSpPr>
          <a:xfrm>
            <a:off x="920010" y="1843225"/>
            <a:ext cx="2009553" cy="1324516"/>
            <a:chOff x="1100771" y="1843225"/>
            <a:chExt cx="2009553" cy="1324516"/>
          </a:xfrm>
        </p:grpSpPr>
        <p:sp>
          <p:nvSpPr>
            <p:cNvPr id="22" name="Ovaal 21"/>
            <p:cNvSpPr/>
            <p:nvPr/>
          </p:nvSpPr>
          <p:spPr>
            <a:xfrm>
              <a:off x="1443290" y="1843225"/>
              <a:ext cx="1324516" cy="132451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rgbClr val="0070C0"/>
                </a:solidFill>
              </a:endParaRP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1100771" y="2116540"/>
              <a:ext cx="20095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FINANCE</a:t>
              </a:r>
            </a:p>
            <a:p>
              <a:pPr algn="ctr"/>
              <a:r>
                <a:rPr lang="nl-NL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</a:t>
              </a:r>
              <a:br>
                <a:rPr lang="nl-NL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l-NL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focus</a:t>
              </a:r>
            </a:p>
          </p:txBody>
        </p:sp>
      </p:grpSp>
      <p:sp>
        <p:nvSpPr>
          <p:cNvPr id="24" name="Tekstvak 23"/>
          <p:cNvSpPr txBox="1"/>
          <p:nvPr/>
        </p:nvSpPr>
        <p:spPr>
          <a:xfrm>
            <a:off x="4652095" y="5487052"/>
            <a:ext cx="2009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FINANCE</a:t>
            </a:r>
            <a:b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+ </a:t>
            </a:r>
            <a:b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neighbour</a:t>
            </a:r>
            <a:b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</a:p>
        </p:txBody>
      </p:sp>
      <p:cxnSp>
        <p:nvCxnSpPr>
          <p:cNvPr id="25" name="Rechte verbindingslijn 24"/>
          <p:cNvCxnSpPr/>
          <p:nvPr/>
        </p:nvCxnSpPr>
        <p:spPr>
          <a:xfrm>
            <a:off x="6632364" y="5455153"/>
            <a:ext cx="0" cy="123782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2654215" y="1940836"/>
            <a:ext cx="127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Invest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6692111" y="5370662"/>
            <a:ext cx="323462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Invest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BlueInvest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ERRD</a:t>
            </a:r>
          </a:p>
          <a:p>
            <a:pPr>
              <a:spcBef>
                <a:spcPts val="600"/>
              </a:spcBef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EFSD+</a:t>
            </a:r>
          </a:p>
        </p:txBody>
      </p:sp>
      <p:cxnSp>
        <p:nvCxnSpPr>
          <p:cNvPr id="34" name="Rechte verbindingslijn 33"/>
          <p:cNvCxnSpPr/>
          <p:nvPr/>
        </p:nvCxnSpPr>
        <p:spPr>
          <a:xfrm>
            <a:off x="2654215" y="1911238"/>
            <a:ext cx="0" cy="39893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6110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625</Words>
  <Application>Microsoft Office PowerPoint</Application>
  <PresentationFormat>Widescreen</PresentationFormat>
  <Paragraphs>128</Paragraphs>
  <Slides>15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EC Square Sans Pro</vt:lpstr>
      <vt:lpstr>Wingdings 3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Assistance  Mechanism  </vt:lpstr>
      <vt:lpstr>Network of National Hubs (NHs)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WESTMED and the INTERREG ‘family’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Pititto</dc:creator>
  <cp:lastModifiedBy>Alessandro Pititto</cp:lastModifiedBy>
  <cp:revision>1</cp:revision>
  <dcterms:created xsi:type="dcterms:W3CDTF">2022-07-18T21:49:29Z</dcterms:created>
  <dcterms:modified xsi:type="dcterms:W3CDTF">2022-07-18T21:49:40Z</dcterms:modified>
</cp:coreProperties>
</file>