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60" r:id="rId5"/>
    <p:sldId id="259" r:id="rId6"/>
  </p:sldIdLst>
  <p:sldSz cx="9144000" cy="6858000" type="overhead"/>
  <p:notesSz cx="6645275" cy="9925050"/>
  <p:defaultTextStyle>
    <a:defPPr>
      <a:defRPr lang="fr-FR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NewsGoth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7C7"/>
    <a:srgbClr val="0000FF"/>
    <a:srgbClr val="0066FF"/>
    <a:srgbClr val="66CCFF"/>
    <a:srgbClr val="99CCFF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0929"/>
  </p:normalViewPr>
  <p:slideViewPr>
    <p:cSldViewPr>
      <p:cViewPr varScale="1">
        <p:scale>
          <a:sx n="72" d="100"/>
          <a:sy n="7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13B55-7AC7-4729-9FD7-7FF98D947F4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F53A0853-E05B-4E99-816C-7BDEBA8242E3}">
      <dgm:prSet phldrT="[Texte]"/>
      <dgm:spPr/>
      <dgm:t>
        <a:bodyPr/>
        <a:lstStyle/>
        <a:p>
          <a:r>
            <a:rPr lang="en-US" noProof="0" dirty="0"/>
            <a:t>Marine Renewable Energies</a:t>
          </a:r>
        </a:p>
      </dgm:t>
    </dgm:pt>
    <dgm:pt modelId="{50EEDE73-E20E-4C0D-98EC-CEECB586F2F5}" type="parTrans" cxnId="{8BE31D39-EB27-4A6E-8C72-04ED39A4E9F1}">
      <dgm:prSet/>
      <dgm:spPr/>
      <dgm:t>
        <a:bodyPr/>
        <a:lstStyle/>
        <a:p>
          <a:endParaRPr lang="en-US" noProof="0" dirty="0"/>
        </a:p>
      </dgm:t>
    </dgm:pt>
    <dgm:pt modelId="{F8671E38-1140-40DB-A1B4-B3FEA48634FE}" type="sibTrans" cxnId="{8BE31D39-EB27-4A6E-8C72-04ED39A4E9F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noProof="0" dirty="0"/>
        </a:p>
      </dgm:t>
    </dgm:pt>
    <dgm:pt modelId="{97409141-E049-4CE5-9AB1-B5D1FCD303BA}">
      <dgm:prSet phldrT="[Texte]" custT="1"/>
      <dgm:spPr/>
      <dgm:t>
        <a:bodyPr/>
        <a:lstStyle/>
        <a:p>
          <a:r>
            <a:rPr lang="en-US" sz="1900" noProof="0" dirty="0">
              <a:solidFill>
                <a:schemeClr val="accent6">
                  <a:lumMod val="75000"/>
                </a:schemeClr>
              </a:solidFill>
            </a:rPr>
            <a:t>Wave energy capture</a:t>
          </a:r>
        </a:p>
      </dgm:t>
    </dgm:pt>
    <dgm:pt modelId="{D0D9E929-525B-4999-9256-5B666BE9B200}" type="parTrans" cxnId="{AAB3A0BB-B5DE-48FE-8BDF-F1C4EC1EF823}">
      <dgm:prSet/>
      <dgm:spPr/>
      <dgm:t>
        <a:bodyPr/>
        <a:lstStyle/>
        <a:p>
          <a:endParaRPr lang="en-US" noProof="0" dirty="0"/>
        </a:p>
      </dgm:t>
    </dgm:pt>
    <dgm:pt modelId="{89FF5D41-49C5-4D54-A162-06E67662403C}" type="sibTrans" cxnId="{AAB3A0BB-B5DE-48FE-8BDF-F1C4EC1EF823}">
      <dgm:prSet/>
      <dgm:spPr/>
      <dgm:t>
        <a:bodyPr/>
        <a:lstStyle/>
        <a:p>
          <a:endParaRPr lang="en-US" noProof="0" dirty="0"/>
        </a:p>
      </dgm:t>
    </dgm:pt>
    <dgm:pt modelId="{80A696DF-B118-4C62-ABC6-2F3BFB39135C}">
      <dgm:prSet phldrT="[Texte]"/>
      <dgm:spPr/>
      <dgm:t>
        <a:bodyPr/>
        <a:lstStyle/>
        <a:p>
          <a:r>
            <a:rPr lang="en-US" noProof="0" dirty="0"/>
            <a:t>Ocean Governance</a:t>
          </a:r>
        </a:p>
      </dgm:t>
    </dgm:pt>
    <dgm:pt modelId="{B3DBDE0E-018B-4069-87A3-DC7C14330675}" type="parTrans" cxnId="{D0E30E85-192E-4FDF-B76A-BAC24C016150}">
      <dgm:prSet/>
      <dgm:spPr/>
      <dgm:t>
        <a:bodyPr/>
        <a:lstStyle/>
        <a:p>
          <a:endParaRPr lang="en-US" noProof="0" dirty="0"/>
        </a:p>
      </dgm:t>
    </dgm:pt>
    <dgm:pt modelId="{2AA38FA5-52CA-47AA-A72B-C167264B76CC}" type="sibTrans" cxnId="{D0E30E85-192E-4FDF-B76A-BAC24C01615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noProof="0" dirty="0"/>
        </a:p>
      </dgm:t>
    </dgm:pt>
    <dgm:pt modelId="{E79DA5F0-D553-4DE5-BA0A-45C4F9C60DAF}">
      <dgm:prSet phldrT="[Texte]" custT="1"/>
      <dgm:spPr/>
      <dgm:t>
        <a:bodyPr/>
        <a:lstStyle/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6">
                  <a:lumMod val="50000"/>
                </a:schemeClr>
              </a:solidFill>
            </a:rPr>
            <a:t>Marine litter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6">
                  <a:lumMod val="75000"/>
                </a:schemeClr>
              </a:solidFill>
            </a:rPr>
            <a:t>Deep-sea ecosystem functioning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5">
                  <a:lumMod val="10000"/>
                </a:schemeClr>
              </a:solidFill>
            </a:rPr>
            <a:t>CFOSAT Ocean surface wind/wave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5">
                  <a:lumMod val="25000"/>
                </a:schemeClr>
              </a:solidFill>
            </a:rPr>
            <a:t>Dragon 4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5">
                  <a:lumMod val="50000"/>
                </a:schemeClr>
              </a:solidFill>
            </a:rPr>
            <a:t>GODAE/ OO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bg2">
                  <a:lumMod val="25000"/>
                </a:schemeClr>
              </a:solidFill>
            </a:rPr>
            <a:t>Marine economy</a:t>
          </a:r>
        </a:p>
        <a:p>
          <a:pPr>
            <a:spcAft>
              <a:spcPct val="35000"/>
            </a:spcAft>
          </a:pPr>
          <a:r>
            <a:rPr lang="en-US" sz="1800" b="0" noProof="0" dirty="0">
              <a:solidFill>
                <a:schemeClr val="accent6">
                  <a:lumMod val="50000"/>
                </a:schemeClr>
              </a:solidFill>
            </a:rPr>
            <a:t>Gas hydrate, seismology</a:t>
          </a:r>
        </a:p>
      </dgm:t>
    </dgm:pt>
    <dgm:pt modelId="{F1E919AA-0103-439A-853D-68D07AEF46CB}" type="parTrans" cxnId="{0CFB074B-E615-4420-AB92-49370CD4DE0E}">
      <dgm:prSet/>
      <dgm:spPr/>
      <dgm:t>
        <a:bodyPr/>
        <a:lstStyle/>
        <a:p>
          <a:endParaRPr lang="en-US" noProof="0" dirty="0"/>
        </a:p>
      </dgm:t>
    </dgm:pt>
    <dgm:pt modelId="{7D8DDADE-08C8-4B7C-8E46-A0ED37B97D21}" type="sibTrans" cxnId="{0CFB074B-E615-4420-AB92-49370CD4DE0E}">
      <dgm:prSet/>
      <dgm:spPr/>
      <dgm:t>
        <a:bodyPr/>
        <a:lstStyle/>
        <a:p>
          <a:endParaRPr lang="en-US" noProof="0" dirty="0"/>
        </a:p>
      </dgm:t>
    </dgm:pt>
    <dgm:pt modelId="{1CDC0AC5-AACC-463A-A16D-96D8D0C995BE}">
      <dgm:prSet phldrT="[Texte]"/>
      <dgm:spPr/>
      <dgm:t>
        <a:bodyPr/>
        <a:lstStyle/>
        <a:p>
          <a:r>
            <a:rPr lang="en-US" noProof="0" dirty="0"/>
            <a:t>Arctic Issues</a:t>
          </a:r>
        </a:p>
      </dgm:t>
    </dgm:pt>
    <dgm:pt modelId="{945166B2-CE72-4D27-BEAB-303E58E9263C}" type="parTrans" cxnId="{6D0D309C-8C8E-4C4B-9675-6242C4A56133}">
      <dgm:prSet/>
      <dgm:spPr/>
      <dgm:t>
        <a:bodyPr/>
        <a:lstStyle/>
        <a:p>
          <a:endParaRPr lang="en-US" noProof="0" dirty="0"/>
        </a:p>
      </dgm:t>
    </dgm:pt>
    <dgm:pt modelId="{E328D5D4-D153-43E7-B7F6-B4A13283BC6D}" type="sibTrans" cxnId="{6D0D309C-8C8E-4C4B-9675-6242C4A56133}">
      <dgm:prSet/>
      <dgm:spPr>
        <a:noFill/>
        <a:ln>
          <a:noFill/>
        </a:ln>
      </dgm:spPr>
      <dgm:t>
        <a:bodyPr/>
        <a:lstStyle/>
        <a:p>
          <a:endParaRPr lang="en-US" noProof="0" dirty="0"/>
        </a:p>
      </dgm:t>
    </dgm:pt>
    <dgm:pt modelId="{0F754532-48BC-4681-8DE0-20217DD42138}">
      <dgm:prSet phldrT="[Texte]" custT="1"/>
      <dgm:spPr/>
      <dgm:t>
        <a:bodyPr/>
        <a:lstStyle/>
        <a:p>
          <a:r>
            <a:rPr lang="en-US" sz="1800" noProof="0" dirty="0">
              <a:solidFill>
                <a:schemeClr val="accent6">
                  <a:lumMod val="75000"/>
                </a:schemeClr>
              </a:solidFill>
            </a:rPr>
            <a:t>Arctic ROOS</a:t>
          </a:r>
        </a:p>
        <a:p>
          <a:r>
            <a:rPr lang="en-US" sz="1800" noProof="0" dirty="0">
              <a:solidFill>
                <a:schemeClr val="accent1">
                  <a:lumMod val="25000"/>
                </a:schemeClr>
              </a:solidFill>
            </a:rPr>
            <a:t>Horizon2020/ INTAROS</a:t>
          </a:r>
        </a:p>
      </dgm:t>
    </dgm:pt>
    <dgm:pt modelId="{1242234F-0CF8-4810-906C-85057E86AC8B}" type="parTrans" cxnId="{20BCE5C2-D1C7-403A-AD80-49FC9574D698}">
      <dgm:prSet/>
      <dgm:spPr/>
      <dgm:t>
        <a:bodyPr/>
        <a:lstStyle/>
        <a:p>
          <a:endParaRPr lang="en-US" noProof="0" dirty="0"/>
        </a:p>
      </dgm:t>
    </dgm:pt>
    <dgm:pt modelId="{98037F17-4996-4D26-B7F8-270B90E07B26}" type="sibTrans" cxnId="{20BCE5C2-D1C7-403A-AD80-49FC9574D698}">
      <dgm:prSet/>
      <dgm:spPr/>
      <dgm:t>
        <a:bodyPr/>
        <a:lstStyle/>
        <a:p>
          <a:endParaRPr lang="en-US" noProof="0" dirty="0"/>
        </a:p>
      </dgm:t>
    </dgm:pt>
    <dgm:pt modelId="{6BD82306-916F-4A9D-8658-0043B3C3F22B}" type="pres">
      <dgm:prSet presAssocID="{1DF13B55-7AC7-4729-9FD7-7FF98D947F4D}" presName="Name0" presStyleCnt="0">
        <dgm:presLayoutVars>
          <dgm:chMax/>
          <dgm:chPref/>
          <dgm:dir/>
          <dgm:animLvl val="lvl"/>
        </dgm:presLayoutVars>
      </dgm:prSet>
      <dgm:spPr/>
    </dgm:pt>
    <dgm:pt modelId="{42AAFF39-B2A1-41C4-A2D5-3F2F1C4C1CEE}" type="pres">
      <dgm:prSet presAssocID="{F53A0853-E05B-4E99-816C-7BDEBA8242E3}" presName="composite" presStyleCnt="0"/>
      <dgm:spPr/>
    </dgm:pt>
    <dgm:pt modelId="{1C05D18F-F557-48CC-A77B-E396488588EB}" type="pres">
      <dgm:prSet presAssocID="{F53A0853-E05B-4E99-816C-7BDEBA8242E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AB61121-D06E-4D20-A9AC-B0D9A92FA480}" type="pres">
      <dgm:prSet presAssocID="{F53A0853-E05B-4E99-816C-7BDEBA8242E3}" presName="Childtext1" presStyleLbl="revTx" presStyleIdx="0" presStyleCnt="3" custScaleX="101184" custScaleY="91988" custLinFactNeighborX="814" custLinFactNeighborY="-5355">
        <dgm:presLayoutVars>
          <dgm:chMax val="0"/>
          <dgm:chPref val="0"/>
          <dgm:bulletEnabled val="1"/>
        </dgm:presLayoutVars>
      </dgm:prSet>
      <dgm:spPr/>
    </dgm:pt>
    <dgm:pt modelId="{F8279D92-BE3D-4261-B23D-83CEFEDBD8DB}" type="pres">
      <dgm:prSet presAssocID="{F53A0853-E05B-4E99-816C-7BDEBA8242E3}" presName="BalanceSpacing" presStyleCnt="0"/>
      <dgm:spPr/>
    </dgm:pt>
    <dgm:pt modelId="{A8741F54-4E6E-40B3-90CF-1289C31F775C}" type="pres">
      <dgm:prSet presAssocID="{F53A0853-E05B-4E99-816C-7BDEBA8242E3}" presName="BalanceSpacing1" presStyleCnt="0"/>
      <dgm:spPr/>
    </dgm:pt>
    <dgm:pt modelId="{B874F913-B48E-4A8F-98C3-89E5DBDA8CF3}" type="pres">
      <dgm:prSet presAssocID="{F8671E38-1140-40DB-A1B4-B3FEA48634FE}" presName="Accent1Text" presStyleLbl="node1" presStyleIdx="1" presStyleCnt="6"/>
      <dgm:spPr/>
    </dgm:pt>
    <dgm:pt modelId="{22DE6FFB-97C2-4D81-88EF-648BEF00D5D8}" type="pres">
      <dgm:prSet presAssocID="{F8671E38-1140-40DB-A1B4-B3FEA48634FE}" presName="spaceBetweenRectangles" presStyleCnt="0"/>
      <dgm:spPr/>
    </dgm:pt>
    <dgm:pt modelId="{DA78C146-CB17-4085-853F-DB8C4A989358}" type="pres">
      <dgm:prSet presAssocID="{80A696DF-B118-4C62-ABC6-2F3BFB39135C}" presName="composite" presStyleCnt="0"/>
      <dgm:spPr/>
    </dgm:pt>
    <dgm:pt modelId="{05BBCB63-D001-43A5-B4E4-F9D781986ACD}" type="pres">
      <dgm:prSet presAssocID="{80A696DF-B118-4C62-ABC6-2F3BFB39135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9A58EB0-DE69-46C3-88AD-855A73481ECF}" type="pres">
      <dgm:prSet presAssocID="{80A696DF-B118-4C62-ABC6-2F3BFB39135C}" presName="Childtext1" presStyleLbl="revTx" presStyleIdx="1" presStyleCnt="3" custLinFactNeighborX="-16452" custLinFactNeighborY="73190">
        <dgm:presLayoutVars>
          <dgm:chMax val="0"/>
          <dgm:chPref val="0"/>
          <dgm:bulletEnabled val="1"/>
        </dgm:presLayoutVars>
      </dgm:prSet>
      <dgm:spPr/>
    </dgm:pt>
    <dgm:pt modelId="{5EFAEC3E-61B8-44EF-946A-A31DA3805BC0}" type="pres">
      <dgm:prSet presAssocID="{80A696DF-B118-4C62-ABC6-2F3BFB39135C}" presName="BalanceSpacing" presStyleCnt="0"/>
      <dgm:spPr/>
    </dgm:pt>
    <dgm:pt modelId="{C7BA4080-19FA-47FD-92EA-3C9D367F453D}" type="pres">
      <dgm:prSet presAssocID="{80A696DF-B118-4C62-ABC6-2F3BFB39135C}" presName="BalanceSpacing1" presStyleCnt="0"/>
      <dgm:spPr/>
    </dgm:pt>
    <dgm:pt modelId="{EC3E32E0-8B1B-43D2-9DA5-72CFE38763A5}" type="pres">
      <dgm:prSet presAssocID="{2AA38FA5-52CA-47AA-A72B-C167264B76CC}" presName="Accent1Text" presStyleLbl="node1" presStyleIdx="3" presStyleCnt="6" custLinFactNeighborX="-1141" custLinFactNeighborY="-1942"/>
      <dgm:spPr/>
    </dgm:pt>
    <dgm:pt modelId="{0107AE4E-AF87-4A4E-BD27-72605F18FCBC}" type="pres">
      <dgm:prSet presAssocID="{2AA38FA5-52CA-47AA-A72B-C167264B76CC}" presName="spaceBetweenRectangles" presStyleCnt="0"/>
      <dgm:spPr/>
    </dgm:pt>
    <dgm:pt modelId="{667FC1D0-FE3C-4AB1-A003-B627DCF2C046}" type="pres">
      <dgm:prSet presAssocID="{1CDC0AC5-AACC-463A-A16D-96D8D0C995BE}" presName="composite" presStyleCnt="0"/>
      <dgm:spPr/>
    </dgm:pt>
    <dgm:pt modelId="{375004F0-BFF6-422B-BB4D-10C1B1AE9923}" type="pres">
      <dgm:prSet presAssocID="{1CDC0AC5-AACC-463A-A16D-96D8D0C995B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20AF5E6-D3D4-41CF-8DF5-D1EDD638BD89}" type="pres">
      <dgm:prSet presAssocID="{1CDC0AC5-AACC-463A-A16D-96D8D0C995B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F72F8A4-49D0-441C-BEA0-A61693BEFC07}" type="pres">
      <dgm:prSet presAssocID="{1CDC0AC5-AACC-463A-A16D-96D8D0C995BE}" presName="BalanceSpacing" presStyleCnt="0"/>
      <dgm:spPr/>
    </dgm:pt>
    <dgm:pt modelId="{693C6CCD-F9A6-4F31-9F28-7E3E0939F9B0}" type="pres">
      <dgm:prSet presAssocID="{1CDC0AC5-AACC-463A-A16D-96D8D0C995BE}" presName="BalanceSpacing1" presStyleCnt="0"/>
      <dgm:spPr/>
    </dgm:pt>
    <dgm:pt modelId="{51C9C3BE-25B1-4E28-9D03-8EEDF5F1E12A}" type="pres">
      <dgm:prSet presAssocID="{E328D5D4-D153-43E7-B7F6-B4A13283BC6D}" presName="Accent1Text" presStyleLbl="node1" presStyleIdx="5" presStyleCnt="6"/>
      <dgm:spPr/>
    </dgm:pt>
  </dgm:ptLst>
  <dgm:cxnLst>
    <dgm:cxn modelId="{FEFE2012-6E09-4F61-89DD-F7A69FEDB5C2}" type="presOf" srcId="{E328D5D4-D153-43E7-B7F6-B4A13283BC6D}" destId="{51C9C3BE-25B1-4E28-9D03-8EEDF5F1E12A}" srcOrd="0" destOrd="0" presId="urn:microsoft.com/office/officeart/2008/layout/AlternatingHexagons"/>
    <dgm:cxn modelId="{8684461F-A839-476D-876C-744476A1637B}" type="presOf" srcId="{1DF13B55-7AC7-4729-9FD7-7FF98D947F4D}" destId="{6BD82306-916F-4A9D-8658-0043B3C3F22B}" srcOrd="0" destOrd="0" presId="urn:microsoft.com/office/officeart/2008/layout/AlternatingHexagons"/>
    <dgm:cxn modelId="{6E64C234-7663-4F5C-B508-4A89E0F8B968}" type="presOf" srcId="{80A696DF-B118-4C62-ABC6-2F3BFB39135C}" destId="{05BBCB63-D001-43A5-B4E4-F9D781986ACD}" srcOrd="0" destOrd="0" presId="urn:microsoft.com/office/officeart/2008/layout/AlternatingHexagons"/>
    <dgm:cxn modelId="{8BE31D39-EB27-4A6E-8C72-04ED39A4E9F1}" srcId="{1DF13B55-7AC7-4729-9FD7-7FF98D947F4D}" destId="{F53A0853-E05B-4E99-816C-7BDEBA8242E3}" srcOrd="0" destOrd="0" parTransId="{50EEDE73-E20E-4C0D-98EC-CEECB586F2F5}" sibTransId="{F8671E38-1140-40DB-A1B4-B3FEA48634FE}"/>
    <dgm:cxn modelId="{B9AB7A63-6BE0-4468-B371-2F33998968D8}" type="presOf" srcId="{0F754532-48BC-4681-8DE0-20217DD42138}" destId="{B20AF5E6-D3D4-41CF-8DF5-D1EDD638BD89}" srcOrd="0" destOrd="0" presId="urn:microsoft.com/office/officeart/2008/layout/AlternatingHexagons"/>
    <dgm:cxn modelId="{0CFB074B-E615-4420-AB92-49370CD4DE0E}" srcId="{80A696DF-B118-4C62-ABC6-2F3BFB39135C}" destId="{E79DA5F0-D553-4DE5-BA0A-45C4F9C60DAF}" srcOrd="0" destOrd="0" parTransId="{F1E919AA-0103-439A-853D-68D07AEF46CB}" sibTransId="{7D8DDADE-08C8-4B7C-8E46-A0ED37B97D21}"/>
    <dgm:cxn modelId="{F3296A56-C87B-4D5F-9B17-3DE372D074C8}" type="presOf" srcId="{2AA38FA5-52CA-47AA-A72B-C167264B76CC}" destId="{EC3E32E0-8B1B-43D2-9DA5-72CFE38763A5}" srcOrd="0" destOrd="0" presId="urn:microsoft.com/office/officeart/2008/layout/AlternatingHexagons"/>
    <dgm:cxn modelId="{DBC28B7E-3DE9-4EA0-9949-9F404651EACA}" type="presOf" srcId="{97409141-E049-4CE5-9AB1-B5D1FCD303BA}" destId="{7AB61121-D06E-4D20-A9AC-B0D9A92FA480}" srcOrd="0" destOrd="0" presId="urn:microsoft.com/office/officeart/2008/layout/AlternatingHexagons"/>
    <dgm:cxn modelId="{D0E30E85-192E-4FDF-B76A-BAC24C016150}" srcId="{1DF13B55-7AC7-4729-9FD7-7FF98D947F4D}" destId="{80A696DF-B118-4C62-ABC6-2F3BFB39135C}" srcOrd="1" destOrd="0" parTransId="{B3DBDE0E-018B-4069-87A3-DC7C14330675}" sibTransId="{2AA38FA5-52CA-47AA-A72B-C167264B76CC}"/>
    <dgm:cxn modelId="{6D0D309C-8C8E-4C4B-9675-6242C4A56133}" srcId="{1DF13B55-7AC7-4729-9FD7-7FF98D947F4D}" destId="{1CDC0AC5-AACC-463A-A16D-96D8D0C995BE}" srcOrd="2" destOrd="0" parTransId="{945166B2-CE72-4D27-BEAB-303E58E9263C}" sibTransId="{E328D5D4-D153-43E7-B7F6-B4A13283BC6D}"/>
    <dgm:cxn modelId="{D578DEA7-82A0-4D23-8EF0-150685518872}" type="presOf" srcId="{E79DA5F0-D553-4DE5-BA0A-45C4F9C60DAF}" destId="{F9A58EB0-DE69-46C3-88AD-855A73481ECF}" srcOrd="0" destOrd="0" presId="urn:microsoft.com/office/officeart/2008/layout/AlternatingHexagons"/>
    <dgm:cxn modelId="{AAB3A0BB-B5DE-48FE-8BDF-F1C4EC1EF823}" srcId="{F53A0853-E05B-4E99-816C-7BDEBA8242E3}" destId="{97409141-E049-4CE5-9AB1-B5D1FCD303BA}" srcOrd="0" destOrd="0" parTransId="{D0D9E929-525B-4999-9256-5B666BE9B200}" sibTransId="{89FF5D41-49C5-4D54-A162-06E67662403C}"/>
    <dgm:cxn modelId="{20BCE5C2-D1C7-403A-AD80-49FC9574D698}" srcId="{1CDC0AC5-AACC-463A-A16D-96D8D0C995BE}" destId="{0F754532-48BC-4681-8DE0-20217DD42138}" srcOrd="0" destOrd="0" parTransId="{1242234F-0CF8-4810-906C-85057E86AC8B}" sibTransId="{98037F17-4996-4D26-B7F8-270B90E07B26}"/>
    <dgm:cxn modelId="{708A94E5-2769-49B5-8562-C5CB325FBA29}" type="presOf" srcId="{F53A0853-E05B-4E99-816C-7BDEBA8242E3}" destId="{1C05D18F-F557-48CC-A77B-E396488588EB}" srcOrd="0" destOrd="0" presId="urn:microsoft.com/office/officeart/2008/layout/AlternatingHexagons"/>
    <dgm:cxn modelId="{B562B9E5-0432-415A-8BB4-8EF6E46EA9B5}" type="presOf" srcId="{1CDC0AC5-AACC-463A-A16D-96D8D0C995BE}" destId="{375004F0-BFF6-422B-BB4D-10C1B1AE9923}" srcOrd="0" destOrd="0" presId="urn:microsoft.com/office/officeart/2008/layout/AlternatingHexagons"/>
    <dgm:cxn modelId="{350916FE-046B-4F65-B7BC-A92B80E7EBA5}" type="presOf" srcId="{F8671E38-1140-40DB-A1B4-B3FEA48634FE}" destId="{B874F913-B48E-4A8F-98C3-89E5DBDA8CF3}" srcOrd="0" destOrd="0" presId="urn:microsoft.com/office/officeart/2008/layout/AlternatingHexagons"/>
    <dgm:cxn modelId="{FAB63A1E-85A5-49EC-B756-AD52BFF130EF}" type="presParOf" srcId="{6BD82306-916F-4A9D-8658-0043B3C3F22B}" destId="{42AAFF39-B2A1-41C4-A2D5-3F2F1C4C1CEE}" srcOrd="0" destOrd="0" presId="urn:microsoft.com/office/officeart/2008/layout/AlternatingHexagons"/>
    <dgm:cxn modelId="{2F2D896D-F3F9-4C0D-A466-3461373184DD}" type="presParOf" srcId="{42AAFF39-B2A1-41C4-A2D5-3F2F1C4C1CEE}" destId="{1C05D18F-F557-48CC-A77B-E396488588EB}" srcOrd="0" destOrd="0" presId="urn:microsoft.com/office/officeart/2008/layout/AlternatingHexagons"/>
    <dgm:cxn modelId="{DF492044-9544-461C-8153-8AB6E62CB042}" type="presParOf" srcId="{42AAFF39-B2A1-41C4-A2D5-3F2F1C4C1CEE}" destId="{7AB61121-D06E-4D20-A9AC-B0D9A92FA480}" srcOrd="1" destOrd="0" presId="urn:microsoft.com/office/officeart/2008/layout/AlternatingHexagons"/>
    <dgm:cxn modelId="{8E8A1F4F-BAD0-4230-ACB2-71DD13005E98}" type="presParOf" srcId="{42AAFF39-B2A1-41C4-A2D5-3F2F1C4C1CEE}" destId="{F8279D92-BE3D-4261-B23D-83CEFEDBD8DB}" srcOrd="2" destOrd="0" presId="urn:microsoft.com/office/officeart/2008/layout/AlternatingHexagons"/>
    <dgm:cxn modelId="{DA7CD1D7-8504-46AE-990C-9EDE6C1BB370}" type="presParOf" srcId="{42AAFF39-B2A1-41C4-A2D5-3F2F1C4C1CEE}" destId="{A8741F54-4E6E-40B3-90CF-1289C31F775C}" srcOrd="3" destOrd="0" presId="urn:microsoft.com/office/officeart/2008/layout/AlternatingHexagons"/>
    <dgm:cxn modelId="{F3C92886-69F6-4F34-A053-976F91CFCAB7}" type="presParOf" srcId="{42AAFF39-B2A1-41C4-A2D5-3F2F1C4C1CEE}" destId="{B874F913-B48E-4A8F-98C3-89E5DBDA8CF3}" srcOrd="4" destOrd="0" presId="urn:microsoft.com/office/officeart/2008/layout/AlternatingHexagons"/>
    <dgm:cxn modelId="{01B61AA2-003E-4692-B366-A6D0142E7250}" type="presParOf" srcId="{6BD82306-916F-4A9D-8658-0043B3C3F22B}" destId="{22DE6FFB-97C2-4D81-88EF-648BEF00D5D8}" srcOrd="1" destOrd="0" presId="urn:microsoft.com/office/officeart/2008/layout/AlternatingHexagons"/>
    <dgm:cxn modelId="{E59249B9-B746-48CB-9443-2597745233F0}" type="presParOf" srcId="{6BD82306-916F-4A9D-8658-0043B3C3F22B}" destId="{DA78C146-CB17-4085-853F-DB8C4A989358}" srcOrd="2" destOrd="0" presId="urn:microsoft.com/office/officeart/2008/layout/AlternatingHexagons"/>
    <dgm:cxn modelId="{CA7008B3-4825-4872-96E6-EC2EBE70E3B0}" type="presParOf" srcId="{DA78C146-CB17-4085-853F-DB8C4A989358}" destId="{05BBCB63-D001-43A5-B4E4-F9D781986ACD}" srcOrd="0" destOrd="0" presId="urn:microsoft.com/office/officeart/2008/layout/AlternatingHexagons"/>
    <dgm:cxn modelId="{902D663B-F958-4849-8C2C-60E9E666D24F}" type="presParOf" srcId="{DA78C146-CB17-4085-853F-DB8C4A989358}" destId="{F9A58EB0-DE69-46C3-88AD-855A73481ECF}" srcOrd="1" destOrd="0" presId="urn:microsoft.com/office/officeart/2008/layout/AlternatingHexagons"/>
    <dgm:cxn modelId="{8BE4C74F-F47B-4F44-8A86-FDABDE573891}" type="presParOf" srcId="{DA78C146-CB17-4085-853F-DB8C4A989358}" destId="{5EFAEC3E-61B8-44EF-946A-A31DA3805BC0}" srcOrd="2" destOrd="0" presId="urn:microsoft.com/office/officeart/2008/layout/AlternatingHexagons"/>
    <dgm:cxn modelId="{362479A4-B70E-438F-8060-06A72B9D7AD8}" type="presParOf" srcId="{DA78C146-CB17-4085-853F-DB8C4A989358}" destId="{C7BA4080-19FA-47FD-92EA-3C9D367F453D}" srcOrd="3" destOrd="0" presId="urn:microsoft.com/office/officeart/2008/layout/AlternatingHexagons"/>
    <dgm:cxn modelId="{FD1126A8-2B6D-4BAD-9405-9A8825B0339B}" type="presParOf" srcId="{DA78C146-CB17-4085-853F-DB8C4A989358}" destId="{EC3E32E0-8B1B-43D2-9DA5-72CFE38763A5}" srcOrd="4" destOrd="0" presId="urn:microsoft.com/office/officeart/2008/layout/AlternatingHexagons"/>
    <dgm:cxn modelId="{1752A1B8-D11F-47D6-A920-BBF4FAF9A2CE}" type="presParOf" srcId="{6BD82306-916F-4A9D-8658-0043B3C3F22B}" destId="{0107AE4E-AF87-4A4E-BD27-72605F18FCBC}" srcOrd="3" destOrd="0" presId="urn:microsoft.com/office/officeart/2008/layout/AlternatingHexagons"/>
    <dgm:cxn modelId="{D979910C-558E-4BE6-8495-96445227409D}" type="presParOf" srcId="{6BD82306-916F-4A9D-8658-0043B3C3F22B}" destId="{667FC1D0-FE3C-4AB1-A003-B627DCF2C046}" srcOrd="4" destOrd="0" presId="urn:microsoft.com/office/officeart/2008/layout/AlternatingHexagons"/>
    <dgm:cxn modelId="{3C4E17E3-DDE8-470C-AC38-3F72E848D87E}" type="presParOf" srcId="{667FC1D0-FE3C-4AB1-A003-B627DCF2C046}" destId="{375004F0-BFF6-422B-BB4D-10C1B1AE9923}" srcOrd="0" destOrd="0" presId="urn:microsoft.com/office/officeart/2008/layout/AlternatingHexagons"/>
    <dgm:cxn modelId="{5EE9602A-59A0-4F58-A8DE-6893035BD9D6}" type="presParOf" srcId="{667FC1D0-FE3C-4AB1-A003-B627DCF2C046}" destId="{B20AF5E6-D3D4-41CF-8DF5-D1EDD638BD89}" srcOrd="1" destOrd="0" presId="urn:microsoft.com/office/officeart/2008/layout/AlternatingHexagons"/>
    <dgm:cxn modelId="{99E27B18-490C-4B9B-B579-364210D6B601}" type="presParOf" srcId="{667FC1D0-FE3C-4AB1-A003-B627DCF2C046}" destId="{FF72F8A4-49D0-441C-BEA0-A61693BEFC07}" srcOrd="2" destOrd="0" presId="urn:microsoft.com/office/officeart/2008/layout/AlternatingHexagons"/>
    <dgm:cxn modelId="{E1A86890-B796-4C81-89BF-4783BFCFBE9B}" type="presParOf" srcId="{667FC1D0-FE3C-4AB1-A003-B627DCF2C046}" destId="{693C6CCD-F9A6-4F31-9F28-7E3E0939F9B0}" srcOrd="3" destOrd="0" presId="urn:microsoft.com/office/officeart/2008/layout/AlternatingHexagons"/>
    <dgm:cxn modelId="{1B0306BE-0D19-4F2D-B0F6-882FFC62FCAE}" type="presParOf" srcId="{667FC1D0-FE3C-4AB1-A003-B627DCF2C046}" destId="{51C9C3BE-25B1-4E28-9D03-8EEDF5F1E1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5D18F-F557-48CC-A77B-E396488588EB}">
      <dsp:nvSpPr>
        <dsp:cNvPr id="0" name=""/>
        <dsp:cNvSpPr/>
      </dsp:nvSpPr>
      <dsp:spPr>
        <a:xfrm rot="5400000">
          <a:off x="3168733" y="123067"/>
          <a:ext cx="1867278" cy="16245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Marine Renewable Energies</a:t>
          </a:r>
        </a:p>
      </dsp:txBody>
      <dsp:txXfrm rot="-5400000">
        <a:off x="3543262" y="292678"/>
        <a:ext cx="1118220" cy="1285310"/>
      </dsp:txXfrm>
    </dsp:sp>
    <dsp:sp modelId="{7AB61121-D06E-4D20-A9AC-B0D9A92FA480}">
      <dsp:nvSpPr>
        <dsp:cNvPr id="0" name=""/>
        <dsp:cNvSpPr/>
      </dsp:nvSpPr>
      <dsp:spPr>
        <a:xfrm>
          <a:off x="4968561" y="360036"/>
          <a:ext cx="2108556" cy="103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accent6">
                  <a:lumMod val="75000"/>
                </a:schemeClr>
              </a:solidFill>
            </a:rPr>
            <a:t>Wave energy capture</a:t>
          </a:r>
        </a:p>
      </dsp:txBody>
      <dsp:txXfrm>
        <a:off x="4968561" y="360036"/>
        <a:ext cx="2108556" cy="1030603"/>
      </dsp:txXfrm>
    </dsp:sp>
    <dsp:sp modelId="{B874F913-B48E-4A8F-98C3-89E5DBDA8CF3}">
      <dsp:nvSpPr>
        <dsp:cNvPr id="0" name=""/>
        <dsp:cNvSpPr/>
      </dsp:nvSpPr>
      <dsp:spPr>
        <a:xfrm rot="5400000">
          <a:off x="1414237" y="123067"/>
          <a:ext cx="1867278" cy="162453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noProof="0" dirty="0"/>
        </a:p>
      </dsp:txBody>
      <dsp:txXfrm rot="-5400000">
        <a:off x="1788766" y="292678"/>
        <a:ext cx="1118220" cy="1285310"/>
      </dsp:txXfrm>
    </dsp:sp>
    <dsp:sp modelId="{05BBCB63-D001-43A5-B4E4-F9D781986ACD}">
      <dsp:nvSpPr>
        <dsp:cNvPr id="0" name=""/>
        <dsp:cNvSpPr/>
      </dsp:nvSpPr>
      <dsp:spPr>
        <a:xfrm rot="5400000">
          <a:off x="2294292" y="1708013"/>
          <a:ext cx="1867278" cy="16245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56539"/>
            <a:satOff val="8178"/>
            <a:lumOff val="10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Ocean Governance</a:t>
          </a:r>
        </a:p>
      </dsp:txBody>
      <dsp:txXfrm rot="-5400000">
        <a:off x="2668821" y="1877624"/>
        <a:ext cx="1118220" cy="1285310"/>
      </dsp:txXfrm>
    </dsp:sp>
    <dsp:sp modelId="{F9A58EB0-DE69-46C3-88AD-855A73481ECF}">
      <dsp:nvSpPr>
        <dsp:cNvPr id="0" name=""/>
        <dsp:cNvSpPr/>
      </dsp:nvSpPr>
      <dsp:spPr>
        <a:xfrm>
          <a:off x="1" y="2780093"/>
          <a:ext cx="2016661" cy="11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6">
                  <a:lumMod val="50000"/>
                </a:schemeClr>
              </a:solidFill>
            </a:rPr>
            <a:t>Marine litter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6">
                  <a:lumMod val="75000"/>
                </a:schemeClr>
              </a:solidFill>
            </a:rPr>
            <a:t>Deep-sea ecosystem functioning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5">
                  <a:lumMod val="10000"/>
                </a:schemeClr>
              </a:solidFill>
            </a:rPr>
            <a:t>CFOSAT Ocean surface wind/wave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5">
                  <a:lumMod val="25000"/>
                </a:schemeClr>
              </a:solidFill>
            </a:rPr>
            <a:t>Dragon 4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5">
                  <a:lumMod val="50000"/>
                </a:schemeClr>
              </a:solidFill>
            </a:rPr>
            <a:t>GODAE/ OO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bg2">
                  <a:lumMod val="25000"/>
                </a:schemeClr>
              </a:solidFill>
            </a:rPr>
            <a:t>Marine economy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chemeClr val="accent6">
                  <a:lumMod val="50000"/>
                </a:schemeClr>
              </a:solidFill>
            </a:rPr>
            <a:t>Gas hydrate, seismology</a:t>
          </a:r>
        </a:p>
      </dsp:txBody>
      <dsp:txXfrm>
        <a:off x="1" y="2780093"/>
        <a:ext cx="2016661" cy="1120367"/>
      </dsp:txXfrm>
    </dsp:sp>
    <dsp:sp modelId="{EC3E32E0-8B1B-43D2-9DA5-72CFE38763A5}">
      <dsp:nvSpPr>
        <dsp:cNvPr id="0" name=""/>
        <dsp:cNvSpPr/>
      </dsp:nvSpPr>
      <dsp:spPr>
        <a:xfrm rot="5400000">
          <a:off x="4030251" y="1671751"/>
          <a:ext cx="1867278" cy="162453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noProof="0" dirty="0"/>
        </a:p>
      </dsp:txBody>
      <dsp:txXfrm rot="-5400000">
        <a:off x="4404780" y="1841362"/>
        <a:ext cx="1118220" cy="1285310"/>
      </dsp:txXfrm>
    </dsp:sp>
    <dsp:sp modelId="{375004F0-BFF6-422B-BB4D-10C1B1AE9923}">
      <dsp:nvSpPr>
        <dsp:cNvPr id="0" name=""/>
        <dsp:cNvSpPr/>
      </dsp:nvSpPr>
      <dsp:spPr>
        <a:xfrm rot="5400000">
          <a:off x="3174901" y="3292959"/>
          <a:ext cx="1867278" cy="16245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13079"/>
            <a:satOff val="16355"/>
            <a:lumOff val="20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Arctic Issues</a:t>
          </a:r>
        </a:p>
      </dsp:txBody>
      <dsp:txXfrm rot="-5400000">
        <a:off x="3549430" y="3462570"/>
        <a:ext cx="1118220" cy="1285310"/>
      </dsp:txXfrm>
    </dsp:sp>
    <dsp:sp modelId="{B20AF5E6-D3D4-41CF-8DF5-D1EDD638BD89}">
      <dsp:nvSpPr>
        <dsp:cNvPr id="0" name=""/>
        <dsp:cNvSpPr/>
      </dsp:nvSpPr>
      <dsp:spPr>
        <a:xfrm>
          <a:off x="4970103" y="3545042"/>
          <a:ext cx="2083883" cy="11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accent6">
                  <a:lumMod val="75000"/>
                </a:schemeClr>
              </a:solidFill>
            </a:rPr>
            <a:t>Arctic ROOS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accent1">
                  <a:lumMod val="25000"/>
                </a:schemeClr>
              </a:solidFill>
            </a:rPr>
            <a:t>Horizon2020/ INTAROS</a:t>
          </a:r>
        </a:p>
      </dsp:txBody>
      <dsp:txXfrm>
        <a:off x="4970103" y="3545042"/>
        <a:ext cx="2083883" cy="1120367"/>
      </dsp:txXfrm>
    </dsp:sp>
    <dsp:sp modelId="{51C9C3BE-25B1-4E28-9D03-8EEDF5F1E12A}">
      <dsp:nvSpPr>
        <dsp:cNvPr id="0" name=""/>
        <dsp:cNvSpPr/>
      </dsp:nvSpPr>
      <dsp:spPr>
        <a:xfrm rot="5400000">
          <a:off x="1420406" y="3292959"/>
          <a:ext cx="1867278" cy="162453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noProof="0" dirty="0"/>
        </a:p>
      </dsp:txBody>
      <dsp:txXfrm rot="-5400000">
        <a:off x="1794935" y="3462570"/>
        <a:ext cx="1118220" cy="128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3"/>
            <a:ext cx="2880461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4814" y="-1583"/>
            <a:ext cx="2880461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880461" cy="4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4814" y="9428244"/>
            <a:ext cx="2880461" cy="4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fld id="{EB2D0A3C-BCEE-4D2B-8CEF-C29D24D636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464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3"/>
            <a:ext cx="2880461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814" y="-1583"/>
            <a:ext cx="2880461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9300"/>
            <a:ext cx="4946650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932" y="4713331"/>
            <a:ext cx="4873412" cy="44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8" tIns="45845" rIns="91688" bIns="45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880461" cy="4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814" y="9428244"/>
            <a:ext cx="2880461" cy="4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 i="1">
                <a:latin typeface="Times New Roman" panose="02020603050405020304" pitchFamily="18" charset="0"/>
              </a:defRPr>
            </a:lvl1pPr>
          </a:lstStyle>
          <a:p>
            <a:fld id="{B37F6896-CBBD-415E-9B80-360651CCEE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9504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dirty="0"/>
              <a:t>Modifiez le style du titre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343400"/>
            <a:ext cx="64008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pic>
        <p:nvPicPr>
          <p:cNvPr id="3154" name="Picture 82" descr="L:\2010\Annee de la biodiversite\Journées De La Mer\conference mer&amp;entreprises\bandeauppteng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738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97AE-31CA-4453-BEA7-91ED0043A1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6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1962150" cy="64008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734050" cy="6400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36E2-C4E3-4889-AB61-1076B84C2E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180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08C08-DFFF-4C65-A871-24B476D925E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394541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18970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384810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384810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42A48-520D-4C96-A552-CFD6960F10C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ZoneTexte 7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193495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64F1-01C8-4F56-A78F-459EA824941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" name="ZoneTexte 9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352996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D0C3-8CF6-4D5C-B05E-FAD5959B1D5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ZoneTexte 5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8648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C491-96C6-4003-97EF-496549EAC12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ZoneTexte 4"/>
          <p:cNvSpPr txBox="1"/>
          <p:nvPr userDrawn="1"/>
        </p:nvSpPr>
        <p:spPr>
          <a:xfrm rot="16200000">
            <a:off x="-692179" y="688362"/>
            <a:ext cx="20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China-EU Blue </a:t>
            </a:r>
            <a:r>
              <a:rPr lang="fr-FR" sz="1800" b="0" dirty="0" err="1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Year</a:t>
            </a:r>
            <a:endParaRPr lang="fr-FR" sz="1800" b="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0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Bruges, 3/3/2017</a:t>
            </a:r>
          </a:p>
        </p:txBody>
      </p:sp>
    </p:spTree>
    <p:extLst>
      <p:ext uri="{BB962C8B-B14F-4D97-AF65-F5344CB8AC3E}">
        <p14:creationId xmlns:p14="http://schemas.microsoft.com/office/powerpoint/2010/main" val="415000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63D-C8C9-4D56-AA7D-1E86A1172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221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A0213-88C4-4C49-BF9A-DD979B5670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812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18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de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29400"/>
            <a:ext cx="190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>
                <a:solidFill>
                  <a:srgbClr val="0087C7"/>
                </a:solidFill>
                <a:latin typeface="+mn-lt"/>
              </a:defRPr>
            </a:lvl1pPr>
          </a:lstStyle>
          <a:p>
            <a:r>
              <a:rPr lang="fr-FR" altLang="fr-FR"/>
              <a:t>Novembre 1999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629400"/>
            <a:ext cx="28956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solidFill>
                  <a:srgbClr val="0087C7"/>
                </a:solidFill>
                <a:latin typeface="+mn-lt"/>
              </a:defRPr>
            </a:lvl1pPr>
          </a:lstStyle>
          <a:p>
            <a:r>
              <a:rPr lang="fr-FR" altLang="fr-FR"/>
              <a:t>TMSI/IDM/RIC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29400"/>
            <a:ext cx="190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rgbClr val="0087C7"/>
                </a:solidFill>
                <a:latin typeface="+mn-lt"/>
              </a:defRPr>
            </a:lvl1pPr>
          </a:lstStyle>
          <a:p>
            <a:fld id="{366B9ECB-9530-4D95-AA70-7100054F23C1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68" name="Picture 44" descr="L:\2010\Annee de la biodiversite\Journées De La Mer\conference mer&amp;entreprises\bandeaupptengin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738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87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7C7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defRPr sz="3200" kern="1200">
          <a:solidFill>
            <a:srgbClr val="0087C7"/>
          </a:solidFill>
          <a:latin typeface="+mn-lt"/>
          <a:ea typeface="+mn-ea"/>
          <a:cs typeface="+mn-cs"/>
        </a:defRPr>
      </a:lvl1pPr>
      <a:lvl2pPr marL="758825" indent="-280988" algn="l" rtl="0" eaLnBrk="1" fontAlgn="base" hangingPunct="1">
        <a:spcBef>
          <a:spcPct val="20000"/>
        </a:spcBef>
        <a:spcAft>
          <a:spcPct val="0"/>
        </a:spcAft>
        <a:buClr>
          <a:srgbClr val="0087C7"/>
        </a:buClr>
        <a:buSzPct val="90000"/>
        <a:buChar char="–"/>
        <a:defRPr sz="2800" kern="1200">
          <a:solidFill>
            <a:srgbClr val="0087C7"/>
          </a:solidFill>
          <a:latin typeface="+mn-lt"/>
          <a:ea typeface="+mn-ea"/>
          <a:cs typeface="+mn-cs"/>
        </a:defRPr>
      </a:lvl2pPr>
      <a:lvl3pPr marL="1146175" indent="-192088" algn="l" rtl="0" eaLnBrk="1" fontAlgn="base" hangingPunct="1">
        <a:spcBef>
          <a:spcPct val="20000"/>
        </a:spcBef>
        <a:spcAft>
          <a:spcPct val="0"/>
        </a:spcAft>
        <a:buClr>
          <a:srgbClr val="0087C7"/>
        </a:buClr>
        <a:buSzPct val="50000"/>
        <a:buFont typeface="Monotype Sorts" pitchFamily="2" charset="2"/>
        <a:buChar char="u"/>
        <a:defRPr sz="2400" kern="1200">
          <a:solidFill>
            <a:srgbClr val="0087C7"/>
          </a:solidFill>
          <a:latin typeface="+mn-lt"/>
          <a:ea typeface="+mn-ea"/>
          <a:cs typeface="+mn-cs"/>
        </a:defRPr>
      </a:lvl3pPr>
      <a:lvl4pPr marL="16017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5424" y="1484784"/>
            <a:ext cx="7681072" cy="1308539"/>
          </a:xfrm>
          <a:ln/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</a:t>
            </a:r>
            <a:r>
              <a:rPr lang="en-US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Français</a:t>
            </a:r>
            <a:r>
              <a:rPr lang="en-US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de Recherche pour </a:t>
            </a:r>
            <a:r>
              <a:rPr lang="en-US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l'Exploitation</a:t>
            </a:r>
            <a:r>
              <a:rPr lang="en-US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de la Mer</a:t>
            </a:r>
            <a:br>
              <a:rPr lang="en-US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French Research Institute for Exploitation of the Sea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9382" y="3140967"/>
            <a:ext cx="6400800" cy="680609"/>
          </a:xfrm>
          <a:ln/>
        </p:spPr>
        <p:txBody>
          <a:bodyPr/>
          <a:lstStyle/>
          <a:p>
            <a:pPr algn="r"/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Nan-Chin Chu</a:t>
            </a:r>
          </a:p>
          <a:p>
            <a:pPr algn="r"/>
            <a:r>
              <a:rPr lang="en-GB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&amp; International </a:t>
            </a:r>
            <a:r>
              <a:rPr lang="en-GB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Affairs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7131"/>
            <a:ext cx="5027423" cy="8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N:\2008\EVENEMENTS COM\SEMINAIRE NOUVEAUX EMBAUCHES\MJ en cours\Images\Gorg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N:\2008\EVENEMENTS COM\SEMINAIRE NOUVEAUX EMBAUCHES\MJ en cours\Images\Ros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N:\2008\EVENEMENTS COM\SEMINAIRE NOUVEAUX EMBAUCHES\MJ en cours\Images\mollusqu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N:\2008\EVENEMENTS COM\SEMINAIRE NOUVEAUX EMBAUCHES\MJ en cours\Images\Cô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N:\2008\EVENEMENTS COM\SEMINAIRE NOUVEAUX EMBAUCHES\MJ en cours\Images\Pêcheu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N:\2008\EVENEMENTS COM\SEMINAIRE NOUVEAUX EMBAUCHES\MJ en cours\Images\Hippocampe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N:\2008\EVENEMENTS COM\SEMINAIRE NOUVEAUX EMBAUCHES\MJ en cours\Images\larv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N:\2008\EVENEMENTS COM\SEMINAIRE NOUVEAUX EMBAUCHES\MJ en cours\Images\Branchi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N:\2008\EVENEMENTS COM\SEMINAIRE NOUVEAUX EMBAUCHES\MJ en cours\Images\poiss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1" descr="N:\2008\EVENEMENTS COM\SEMINAIRE NOUVEAUX EMBAUCHES\MJ en cours\Images\souslea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N:\2008\EVENEMENTS COM\SEMINAIRE NOUVEAUX EMBAUCHES\MJ en cours\Images\corai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 descr="N:\2008\EVENEMENTS COM\SEMINAIRE NOUVEAUX EMBAUCHES\MJ en cours\Images\moul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3962400"/>
            <a:ext cx="520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1" y="152400"/>
            <a:ext cx="7677472" cy="313258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ea typeface="+mn-ea"/>
                <a:cs typeface="+mn-cs"/>
              </a:rPr>
              <a:t>…An integrated research institute covering all marine sciences and technology disciplines: </a:t>
            </a:r>
            <a:br>
              <a:rPr lang="en-GB" sz="2400" dirty="0">
                <a:ea typeface="+mn-ea"/>
                <a:cs typeface="+mn-cs"/>
              </a:rPr>
            </a:br>
            <a:r>
              <a:rPr lang="en-GB" sz="2400" dirty="0">
                <a:ea typeface="+mn-ea"/>
                <a:cs typeface="+mn-cs"/>
              </a:rPr>
              <a:t>-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living and mineral resources,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-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environment,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-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geosciences,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-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oceanography,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-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marine economy, </a:t>
            </a:r>
            <a:b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-observation technologies</a:t>
            </a:r>
            <a:endParaRPr lang="fr-FR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C08-DFFF-4C65-A871-24B476D925E0}" type="slidenum">
              <a:rPr lang="fr-FR" altLang="fr-FR" smtClean="0"/>
              <a:pPr/>
              <a:t>2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" y="3920655"/>
            <a:ext cx="8244408" cy="27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203504" y="6629400"/>
            <a:ext cx="1905000" cy="227013"/>
          </a:xfrm>
        </p:spPr>
        <p:txBody>
          <a:bodyPr/>
          <a:lstStyle/>
          <a:p>
            <a:fld id="{52C6C491-96C6-4003-97EF-496549EAC121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897633"/>
            <a:ext cx="7992888" cy="54326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defRPr sz="3200" kern="1200">
                <a:solidFill>
                  <a:srgbClr val="0087C7"/>
                </a:solidFill>
                <a:latin typeface="+mn-lt"/>
                <a:ea typeface="+mn-ea"/>
                <a:cs typeface="+mn-cs"/>
              </a:defRPr>
            </a:lvl1pPr>
            <a:lvl2pPr marL="758825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C7"/>
              </a:buClr>
              <a:buSzPct val="90000"/>
              <a:buChar char="–"/>
              <a:defRPr sz="2800" kern="1200">
                <a:solidFill>
                  <a:srgbClr val="0087C7"/>
                </a:solidFill>
                <a:latin typeface="+mn-lt"/>
                <a:ea typeface="+mn-ea"/>
                <a:cs typeface="+mn-cs"/>
              </a:defRPr>
            </a:lvl2pPr>
            <a:lvl3pPr marL="1146175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C7"/>
              </a:buClr>
              <a:buSzPct val="50000"/>
              <a:buFont typeface="Monotype Sorts" pitchFamily="2" charset="2"/>
              <a:buChar char="u"/>
              <a:defRPr sz="2400" kern="1200">
                <a:solidFill>
                  <a:srgbClr val="0087C7"/>
                </a:solidFill>
                <a:latin typeface="+mn-lt"/>
                <a:ea typeface="+mn-ea"/>
                <a:cs typeface="+mn-cs"/>
              </a:defRPr>
            </a:lvl3pPr>
            <a:lvl4pPr marL="1601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400" b="0" dirty="0">
                <a:latin typeface="+mj-lt"/>
              </a:rPr>
              <a:t>Develop </a:t>
            </a:r>
            <a:r>
              <a:rPr lang="en-US" sz="2400" dirty="0">
                <a:latin typeface="+mj-lt"/>
              </a:rPr>
              <a:t>marine research </a:t>
            </a:r>
            <a:r>
              <a:rPr lang="en-US" sz="2400" b="0" dirty="0">
                <a:latin typeface="+mj-lt"/>
              </a:rPr>
              <a:t>to better understand (preserve and exploit) </a:t>
            </a:r>
            <a:r>
              <a:rPr lang="en-US" sz="2400" dirty="0">
                <a:latin typeface="+mj-lt"/>
              </a:rPr>
              <a:t>marine ecosystems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Technology</a:t>
            </a:r>
            <a:r>
              <a:rPr lang="en-US" sz="2400" b="0" dirty="0">
                <a:latin typeface="+mj-lt"/>
              </a:rPr>
              <a:t>: development and transfer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b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b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b="0" dirty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endParaRPr lang="en-US" sz="2400" b="0" dirty="0">
              <a:latin typeface="Arial Narrow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43000" y="152400"/>
            <a:ext cx="7718425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87C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7C7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b="0"/>
              <a:t>Missions</a:t>
            </a:r>
            <a:endParaRPr lang="fr-FR" b="0" dirty="0"/>
          </a:p>
        </p:txBody>
      </p:sp>
      <p:pic>
        <p:nvPicPr>
          <p:cNvPr id="23570" name="Picture 18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4203"/>
          <a:stretch/>
        </p:blipFill>
        <p:spPr bwMode="auto">
          <a:xfrm>
            <a:off x="4193750" y="4624831"/>
            <a:ext cx="1933987" cy="18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 bwMode="auto">
          <a:xfrm>
            <a:off x="1187624" y="4633419"/>
            <a:ext cx="2927912" cy="18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879099"/>
            <a:ext cx="2632389" cy="1174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941934"/>
            <a:ext cx="2603108" cy="17775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740" y="1947778"/>
            <a:ext cx="2646916" cy="17717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454" y="5125171"/>
            <a:ext cx="2561233" cy="13513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1665" y="1941935"/>
            <a:ext cx="2372928" cy="17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6395" y="1124353"/>
            <a:ext cx="7848600" cy="38208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Perform environmental assessment and monitoring missions, support to public policies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Conceive and operate large-scale Research Infrastructures (French oceanographic fleet)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C08-DFFF-4C65-A871-24B476D925E0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30732" name="Picture 1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80" y="2134937"/>
            <a:ext cx="2567596" cy="17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http://wwz.ifremer.fr/var/storage/images/medias-ifremer/medias-institut/recherche-et-technologie/images-photos/moyens-d-essai/banniere-flotte/1512951-1-fre-FR/Banniere-flotte_content_embed_p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9"/>
          <a:stretch/>
        </p:blipFill>
        <p:spPr bwMode="auto">
          <a:xfrm>
            <a:off x="894089" y="4945206"/>
            <a:ext cx="8064896" cy="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337" y="5829300"/>
            <a:ext cx="2943225" cy="72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987" y="2151310"/>
            <a:ext cx="2289449" cy="17154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932" y="2151310"/>
            <a:ext cx="2569737" cy="17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8425" cy="838200"/>
          </a:xfrm>
        </p:spPr>
        <p:txBody>
          <a:bodyPr/>
          <a:lstStyle/>
          <a:p>
            <a:r>
              <a:rPr lang="fr-FR" dirty="0"/>
              <a:t>SOA &amp; Ifremer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C491-96C6-4003-97EF-496549EAC121}" type="slidenum">
              <a:rPr lang="fr-FR" altLang="fr-FR" smtClean="0"/>
              <a:pPr/>
              <a:t>5</a:t>
            </a:fld>
            <a:endParaRPr lang="fr-FR" altLang="fr-FR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03869763"/>
              </p:ext>
            </p:extLst>
          </p:nvPr>
        </p:nvGraphicFramePr>
        <p:xfrm>
          <a:off x="755576" y="1124744"/>
          <a:ext cx="738576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220072" y="499294"/>
            <a:ext cx="331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Germany &amp; </a:t>
            </a:r>
            <a:r>
              <a:rPr lang="fr-FR" sz="3200" b="0" dirty="0" err="1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Italy</a:t>
            </a:r>
            <a:endParaRPr lang="fr-FR" sz="3200" b="0" dirty="0">
              <a:solidFill>
                <a:schemeClr val="accent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69745" y="42210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Arctic</a:t>
            </a:r>
            <a:r>
              <a:rPr lang="fr-FR" sz="1200" b="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fr-FR" sz="1200" b="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fr-FR" sz="1200" b="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concetration</a:t>
            </a:r>
            <a:r>
              <a:rPr lang="fr-FR" sz="1200" b="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23/02 Ifremer/CERSAT</a:t>
            </a:r>
          </a:p>
        </p:txBody>
      </p:sp>
    </p:spTree>
    <p:extLst>
      <p:ext uri="{BB962C8B-B14F-4D97-AF65-F5344CB8AC3E}">
        <p14:creationId xmlns:p14="http://schemas.microsoft.com/office/powerpoint/2010/main" val="6779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Goth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Goth BT" pitchFamily="34" charset="0"/>
          </a:defRPr>
        </a:defPPr>
      </a:lstStyle>
    </a:lnDef>
  </a:objectDefaults>
  <a:extraClrSchemeLst>
    <a:extraClrScheme>
      <a:clrScheme name="Thème Office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 3">
    <a:dk1>
      <a:srgbClr val="000000"/>
    </a:dk1>
    <a:lt1>
      <a:srgbClr val="FFFFFF"/>
    </a:lt1>
    <a:dk2>
      <a:srgbClr val="000000"/>
    </a:dk2>
    <a:lt2>
      <a:srgbClr val="969696"/>
    </a:lt2>
    <a:accent1>
      <a:srgbClr val="777777"/>
    </a:accent1>
    <a:accent2>
      <a:srgbClr val="CBCBCB"/>
    </a:accent2>
    <a:accent3>
      <a:srgbClr val="FFFFFF"/>
    </a:accent3>
    <a:accent4>
      <a:srgbClr val="000000"/>
    </a:accent4>
    <a:accent5>
      <a:srgbClr val="BDBDBD"/>
    </a:accent5>
    <a:accent6>
      <a:srgbClr val="B8B8B8"/>
    </a:accent6>
    <a:hlink>
      <a:srgbClr val="4D4D4D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modele_5_bande_bleue</Template>
  <TotalTime>744</TotalTime>
  <Words>126</Words>
  <Application>Microsoft Office PowerPoint</Application>
  <PresentationFormat>Transparent</PresentationFormat>
  <Paragraphs>42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Monotype Sorts</vt:lpstr>
      <vt:lpstr>NewsGoth BT</vt:lpstr>
      <vt:lpstr>Arial</vt:lpstr>
      <vt:lpstr>Arial Narrow</vt:lpstr>
      <vt:lpstr>Calibri</vt:lpstr>
      <vt:lpstr>Corbel</vt:lpstr>
      <vt:lpstr>Times New Roman</vt:lpstr>
      <vt:lpstr>Wingdings</vt:lpstr>
      <vt:lpstr>Thème Office</vt:lpstr>
      <vt:lpstr>Institut Français de Recherche pour l'Exploitation de la Mer French Research Institute for Exploitation of the Sea</vt:lpstr>
      <vt:lpstr>…An integrated research institute covering all marine sciences and technology disciplines:  -living and mineral resources,  -environment, -geosciences,  -oceanography, -marine economy,  -observation technologies</vt:lpstr>
      <vt:lpstr>Présentation PowerPoint</vt:lpstr>
      <vt:lpstr>Missions</vt:lpstr>
      <vt:lpstr>SOA &amp; Ifremer</vt:lpstr>
    </vt:vector>
  </TitlesOfParts>
  <Company>IFREMER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Nan-Chin CHU, Ifremer Brest PDG-DAEI, 02 98 22 4</dc:creator>
  <cp:lastModifiedBy>NCC</cp:lastModifiedBy>
  <cp:revision>85</cp:revision>
  <cp:lastPrinted>2017-03-01T17:10:40Z</cp:lastPrinted>
  <dcterms:created xsi:type="dcterms:W3CDTF">2017-02-28T10:44:15Z</dcterms:created>
  <dcterms:modified xsi:type="dcterms:W3CDTF">2017-03-02T16:19:27Z</dcterms:modified>
</cp:coreProperties>
</file>