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8.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0.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2.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1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1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0.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2.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3.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24.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25.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7.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2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30.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3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32.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33.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3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35.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36.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3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38.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39.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40.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4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4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43.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44.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45.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4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47.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48.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49.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50.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51.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52.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3.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54.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5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6.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57.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58.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59.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60.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5" r:id="rId2"/>
  </p:sldMasterIdLst>
  <p:notesMasterIdLst>
    <p:notesMasterId r:id="rId69"/>
  </p:notesMasterIdLst>
  <p:handoutMasterIdLst>
    <p:handoutMasterId r:id="rId70"/>
  </p:handoutMasterIdLst>
  <p:sldIdLst>
    <p:sldId id="263" r:id="rId3"/>
    <p:sldId id="334" r:id="rId4"/>
    <p:sldId id="335" r:id="rId5"/>
    <p:sldId id="336" r:id="rId6"/>
    <p:sldId id="337" r:id="rId7"/>
    <p:sldId id="341" r:id="rId8"/>
    <p:sldId id="342" r:id="rId9"/>
    <p:sldId id="344" r:id="rId10"/>
    <p:sldId id="343" r:id="rId11"/>
    <p:sldId id="345" r:id="rId12"/>
    <p:sldId id="346" r:id="rId13"/>
    <p:sldId id="347" r:id="rId14"/>
    <p:sldId id="350" r:id="rId15"/>
    <p:sldId id="348" r:id="rId16"/>
    <p:sldId id="349" r:id="rId17"/>
    <p:sldId id="353" r:id="rId18"/>
    <p:sldId id="387" r:id="rId19"/>
    <p:sldId id="364" r:id="rId20"/>
    <p:sldId id="366" r:id="rId21"/>
    <p:sldId id="388" r:id="rId22"/>
    <p:sldId id="365" r:id="rId23"/>
    <p:sldId id="367" r:id="rId24"/>
    <p:sldId id="389" r:id="rId25"/>
    <p:sldId id="368" r:id="rId26"/>
    <p:sldId id="390" r:id="rId27"/>
    <p:sldId id="369" r:id="rId28"/>
    <p:sldId id="370" r:id="rId29"/>
    <p:sldId id="351" r:id="rId30"/>
    <p:sldId id="391" r:id="rId31"/>
    <p:sldId id="392" r:id="rId32"/>
    <p:sldId id="393" r:id="rId33"/>
    <p:sldId id="394" r:id="rId34"/>
    <p:sldId id="395" r:id="rId35"/>
    <p:sldId id="371" r:id="rId36"/>
    <p:sldId id="396" r:id="rId37"/>
    <p:sldId id="372" r:id="rId38"/>
    <p:sldId id="400" r:id="rId39"/>
    <p:sldId id="397" r:id="rId40"/>
    <p:sldId id="398" r:id="rId41"/>
    <p:sldId id="399" r:id="rId42"/>
    <p:sldId id="401" r:id="rId43"/>
    <p:sldId id="374" r:id="rId44"/>
    <p:sldId id="375" r:id="rId45"/>
    <p:sldId id="354" r:id="rId46"/>
    <p:sldId id="402" r:id="rId47"/>
    <p:sldId id="376" r:id="rId48"/>
    <p:sldId id="403" r:id="rId49"/>
    <p:sldId id="377" r:id="rId50"/>
    <p:sldId id="404" r:id="rId51"/>
    <p:sldId id="378" r:id="rId52"/>
    <p:sldId id="379" r:id="rId53"/>
    <p:sldId id="355" r:id="rId54"/>
    <p:sldId id="405" r:id="rId55"/>
    <p:sldId id="406" r:id="rId56"/>
    <p:sldId id="407" r:id="rId57"/>
    <p:sldId id="380" r:id="rId58"/>
    <p:sldId id="356" r:id="rId59"/>
    <p:sldId id="381" r:id="rId60"/>
    <p:sldId id="357" r:id="rId61"/>
    <p:sldId id="382" r:id="rId62"/>
    <p:sldId id="358" r:id="rId63"/>
    <p:sldId id="383" r:id="rId64"/>
    <p:sldId id="384" r:id="rId65"/>
    <p:sldId id="385" r:id="rId66"/>
    <p:sldId id="386" r:id="rId67"/>
    <p:sldId id="360" r:id="rId68"/>
  </p:sldIdLst>
  <p:sldSz cx="9144000" cy="6858000" type="screen4x3"/>
  <p:notesSz cx="6669088" cy="9753600"/>
  <p:defaultTextStyle>
    <a:defPPr>
      <a:defRPr lang="en-GB"/>
    </a:defPPr>
    <a:lvl1pPr algn="l" rtl="0" fontAlgn="base">
      <a:spcBef>
        <a:spcPct val="0"/>
      </a:spcBef>
      <a:spcAft>
        <a:spcPct val="0"/>
      </a:spcAft>
      <a:defRPr sz="7600" b="1" kern="1200">
        <a:solidFill>
          <a:srgbClr val="FFD624"/>
        </a:solidFill>
        <a:latin typeface="Verdana" pitchFamily="34" charset="0"/>
        <a:ea typeface="+mn-ea"/>
        <a:cs typeface="+mn-cs"/>
      </a:defRPr>
    </a:lvl1pPr>
    <a:lvl2pPr marL="457200" algn="l" rtl="0" fontAlgn="base">
      <a:spcBef>
        <a:spcPct val="0"/>
      </a:spcBef>
      <a:spcAft>
        <a:spcPct val="0"/>
      </a:spcAft>
      <a:defRPr sz="7600" b="1" kern="1200">
        <a:solidFill>
          <a:srgbClr val="FFD624"/>
        </a:solidFill>
        <a:latin typeface="Verdana" pitchFamily="34" charset="0"/>
        <a:ea typeface="+mn-ea"/>
        <a:cs typeface="+mn-cs"/>
      </a:defRPr>
    </a:lvl2pPr>
    <a:lvl3pPr marL="914400" algn="l" rtl="0" fontAlgn="base">
      <a:spcBef>
        <a:spcPct val="0"/>
      </a:spcBef>
      <a:spcAft>
        <a:spcPct val="0"/>
      </a:spcAft>
      <a:defRPr sz="7600" b="1" kern="1200">
        <a:solidFill>
          <a:srgbClr val="FFD624"/>
        </a:solidFill>
        <a:latin typeface="Verdana" pitchFamily="34" charset="0"/>
        <a:ea typeface="+mn-ea"/>
        <a:cs typeface="+mn-cs"/>
      </a:defRPr>
    </a:lvl3pPr>
    <a:lvl4pPr marL="1371600" algn="l" rtl="0" fontAlgn="base">
      <a:spcBef>
        <a:spcPct val="0"/>
      </a:spcBef>
      <a:spcAft>
        <a:spcPct val="0"/>
      </a:spcAft>
      <a:defRPr sz="7600" b="1" kern="1200">
        <a:solidFill>
          <a:srgbClr val="FFD624"/>
        </a:solidFill>
        <a:latin typeface="Verdana" pitchFamily="34" charset="0"/>
        <a:ea typeface="+mn-ea"/>
        <a:cs typeface="+mn-cs"/>
      </a:defRPr>
    </a:lvl4pPr>
    <a:lvl5pPr marL="1828800" algn="l" rtl="0" fontAlgn="base">
      <a:spcBef>
        <a:spcPct val="0"/>
      </a:spcBef>
      <a:spcAft>
        <a:spcPct val="0"/>
      </a:spcAft>
      <a:defRPr sz="7600" b="1" kern="1200">
        <a:solidFill>
          <a:srgbClr val="FFD624"/>
        </a:solidFill>
        <a:latin typeface="Verdana" pitchFamily="34" charset="0"/>
        <a:ea typeface="+mn-ea"/>
        <a:cs typeface="+mn-cs"/>
      </a:defRPr>
    </a:lvl5pPr>
    <a:lvl6pPr marL="2286000" algn="l" defTabSz="914400" rtl="0" eaLnBrk="1" latinLnBrk="0" hangingPunct="1">
      <a:defRPr sz="7600" b="1" kern="1200">
        <a:solidFill>
          <a:srgbClr val="FFD624"/>
        </a:solidFill>
        <a:latin typeface="Verdana" pitchFamily="34" charset="0"/>
        <a:ea typeface="+mn-ea"/>
        <a:cs typeface="+mn-cs"/>
      </a:defRPr>
    </a:lvl6pPr>
    <a:lvl7pPr marL="2743200" algn="l" defTabSz="914400" rtl="0" eaLnBrk="1" latinLnBrk="0" hangingPunct="1">
      <a:defRPr sz="7600" b="1" kern="1200">
        <a:solidFill>
          <a:srgbClr val="FFD624"/>
        </a:solidFill>
        <a:latin typeface="Verdana" pitchFamily="34" charset="0"/>
        <a:ea typeface="+mn-ea"/>
        <a:cs typeface="+mn-cs"/>
      </a:defRPr>
    </a:lvl7pPr>
    <a:lvl8pPr marL="3200400" algn="l" defTabSz="914400" rtl="0" eaLnBrk="1" latinLnBrk="0" hangingPunct="1">
      <a:defRPr sz="7600" b="1" kern="1200">
        <a:solidFill>
          <a:srgbClr val="FFD624"/>
        </a:solidFill>
        <a:latin typeface="Verdana" pitchFamily="34" charset="0"/>
        <a:ea typeface="+mn-ea"/>
        <a:cs typeface="+mn-cs"/>
      </a:defRPr>
    </a:lvl8pPr>
    <a:lvl9pPr marL="3657600" algn="l" defTabSz="914400" rtl="0" eaLnBrk="1" latinLnBrk="0" hangingPunct="1">
      <a:defRPr sz="7600" b="1" kern="1200">
        <a:solidFill>
          <a:srgbClr val="FFD624"/>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2"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75"/>
    <a:srgbClr val="0F5494"/>
    <a:srgbClr val="3166CF"/>
    <a:srgbClr val="FFD624"/>
    <a:srgbClr val="2D5EC1"/>
    <a:srgbClr val="3E6FD2"/>
    <a:srgbClr val="BDDEFF"/>
    <a:srgbClr val="99CCFF"/>
    <a:srgbClr val="808080"/>
    <a:srgbClr val="009F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770" autoAdjust="0"/>
  </p:normalViewPr>
  <p:slideViewPr>
    <p:cSldViewPr>
      <p:cViewPr varScale="1">
        <p:scale>
          <a:sx n="54" d="100"/>
          <a:sy n="54" d="100"/>
        </p:scale>
        <p:origin x="1556"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4" d="100"/>
          <a:sy n="74" d="100"/>
        </p:scale>
        <p:origin x="-2172" y="-90"/>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1" name="Rectangle 3"/>
          <p:cNvSpPr>
            <a:spLocks noGrp="1" noChangeArrowheads="1"/>
          </p:cNvSpPr>
          <p:nvPr>
            <p:ph type="dt" sz="quarter" idx="1"/>
          </p:nvPr>
        </p:nvSpPr>
        <p:spPr bwMode="auto">
          <a:xfrm>
            <a:off x="3776866"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37892" name="Rectangle 4"/>
          <p:cNvSpPr>
            <a:spLocks noGrp="1" noChangeArrowheads="1"/>
          </p:cNvSpPr>
          <p:nvPr>
            <p:ph type="ftr" sz="quarter" idx="2"/>
          </p:nvPr>
        </p:nvSpPr>
        <p:spPr bwMode="auto">
          <a:xfrm>
            <a:off x="0"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7893" name="Rectangle 5"/>
          <p:cNvSpPr>
            <a:spLocks noGrp="1" noChangeArrowheads="1"/>
          </p:cNvSpPr>
          <p:nvPr>
            <p:ph type="sldNum" sz="quarter" idx="3"/>
          </p:nvPr>
        </p:nvSpPr>
        <p:spPr bwMode="auto">
          <a:xfrm>
            <a:off x="3776866"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lgn="r">
              <a:defRPr sz="1200" b="0">
                <a:solidFill>
                  <a:schemeClr val="tx1"/>
                </a:solidFill>
                <a:latin typeface="Arial" charset="0"/>
              </a:defRPr>
            </a:lvl1pPr>
          </a:lstStyle>
          <a:p>
            <a:pPr>
              <a:defRPr/>
            </a:pPr>
            <a:fld id="{5EC7A9CE-B5D3-4830-AA57-DD8049CE9F26}" type="slidenum">
              <a:rPr lang="en-GB"/>
              <a:pPr>
                <a:defRPr/>
              </a:pPr>
              <a:t>‹#›</a:t>
            </a:fld>
            <a:endParaRPr lang="en-GB"/>
          </a:p>
        </p:txBody>
      </p:sp>
    </p:spTree>
    <p:extLst>
      <p:ext uri="{BB962C8B-B14F-4D97-AF65-F5344CB8AC3E}">
        <p14:creationId xmlns:p14="http://schemas.microsoft.com/office/powerpoint/2010/main" val="35367662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67" name="Rectangle 3"/>
          <p:cNvSpPr>
            <a:spLocks noGrp="1" noChangeArrowheads="1"/>
          </p:cNvSpPr>
          <p:nvPr>
            <p:ph type="dt" idx="1"/>
          </p:nvPr>
        </p:nvSpPr>
        <p:spPr bwMode="auto">
          <a:xfrm>
            <a:off x="3776866" y="0"/>
            <a:ext cx="2890665" cy="488226"/>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lvl1pPr algn="r">
              <a:defRPr sz="1200" b="0">
                <a:solidFill>
                  <a:schemeClr val="tx1"/>
                </a:solidFill>
                <a:latin typeface="Arial" charset="0"/>
              </a:defRPr>
            </a:lvl1pPr>
          </a:lstStyle>
          <a:p>
            <a:pPr>
              <a:defRPr/>
            </a:pPr>
            <a:endParaRPr lang="en-GB"/>
          </a:p>
        </p:txBody>
      </p:sp>
      <p:sp>
        <p:nvSpPr>
          <p:cNvPr id="8196" name="Rectangle 4"/>
          <p:cNvSpPr>
            <a:spLocks noGrp="1" noRot="1" noChangeAspect="1" noChangeArrowheads="1" noTextEdit="1"/>
          </p:cNvSpPr>
          <p:nvPr>
            <p:ph type="sldImg" idx="2"/>
          </p:nvPr>
        </p:nvSpPr>
        <p:spPr bwMode="auto">
          <a:xfrm>
            <a:off x="896938" y="731838"/>
            <a:ext cx="4876800" cy="365760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666598" y="4632687"/>
            <a:ext cx="5335893" cy="4389354"/>
          </a:xfrm>
          <a:prstGeom prst="rect">
            <a:avLst/>
          </a:prstGeom>
          <a:noFill/>
          <a:ln w="9525">
            <a:noFill/>
            <a:miter lim="800000"/>
            <a:headEnd/>
            <a:tailEnd/>
          </a:ln>
          <a:effectLst/>
        </p:spPr>
        <p:txBody>
          <a:bodyPr vert="horz" wrap="square" lIns="89785" tIns="44892" rIns="89785" bIns="44892"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6870" name="Rectangle 6"/>
          <p:cNvSpPr>
            <a:spLocks noGrp="1" noChangeArrowheads="1"/>
          </p:cNvSpPr>
          <p:nvPr>
            <p:ph type="ftr" sz="quarter" idx="4"/>
          </p:nvPr>
        </p:nvSpPr>
        <p:spPr bwMode="auto">
          <a:xfrm>
            <a:off x="0"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defRPr sz="1200" b="0">
                <a:solidFill>
                  <a:schemeClr val="tx1"/>
                </a:solidFill>
                <a:latin typeface="Arial" charset="0"/>
              </a:defRPr>
            </a:lvl1pPr>
          </a:lstStyle>
          <a:p>
            <a:pPr>
              <a:defRPr/>
            </a:pPr>
            <a:endParaRPr lang="en-GB"/>
          </a:p>
        </p:txBody>
      </p:sp>
      <p:sp>
        <p:nvSpPr>
          <p:cNvPr id="36871" name="Rectangle 7"/>
          <p:cNvSpPr>
            <a:spLocks noGrp="1" noChangeArrowheads="1"/>
          </p:cNvSpPr>
          <p:nvPr>
            <p:ph type="sldNum" sz="quarter" idx="5"/>
          </p:nvPr>
        </p:nvSpPr>
        <p:spPr bwMode="auto">
          <a:xfrm>
            <a:off x="3776866" y="9263815"/>
            <a:ext cx="2890665" cy="488225"/>
          </a:xfrm>
          <a:prstGeom prst="rect">
            <a:avLst/>
          </a:prstGeom>
          <a:noFill/>
          <a:ln w="9525">
            <a:noFill/>
            <a:miter lim="800000"/>
            <a:headEnd/>
            <a:tailEnd/>
          </a:ln>
          <a:effectLst/>
        </p:spPr>
        <p:txBody>
          <a:bodyPr vert="horz" wrap="square" lIns="89785" tIns="44892" rIns="89785" bIns="44892" numCol="1" anchor="b" anchorCtr="0" compatLnSpc="1">
            <a:prstTxWarp prst="textNoShape">
              <a:avLst/>
            </a:prstTxWarp>
          </a:bodyPr>
          <a:lstStyle>
            <a:lvl1pPr algn="r">
              <a:defRPr sz="1200" b="0">
                <a:solidFill>
                  <a:schemeClr val="tx1"/>
                </a:solidFill>
                <a:latin typeface="Arial" charset="0"/>
              </a:defRPr>
            </a:lvl1pPr>
          </a:lstStyle>
          <a:p>
            <a:pPr>
              <a:defRPr/>
            </a:pPr>
            <a:fld id="{36441B25-C4D1-47DB-817D-B9C4FC5392FB}" type="slidenum">
              <a:rPr lang="en-GB"/>
              <a:pPr>
                <a:defRPr/>
              </a:pPr>
              <a:t>‹#›</a:t>
            </a:fld>
            <a:endParaRPr lang="en-GB"/>
          </a:p>
        </p:txBody>
      </p:sp>
    </p:spTree>
    <p:extLst>
      <p:ext uri="{BB962C8B-B14F-4D97-AF65-F5344CB8AC3E}">
        <p14:creationId xmlns:p14="http://schemas.microsoft.com/office/powerpoint/2010/main" val="31299238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smtClean="0"/>
              <a:t>Landing page</a:t>
            </a:r>
            <a:endParaRPr lang="en-US"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a:t>
            </a:fld>
            <a:endParaRPr lang="en-GB"/>
          </a:p>
        </p:txBody>
      </p:sp>
    </p:spTree>
    <p:extLst>
      <p:ext uri="{BB962C8B-B14F-4D97-AF65-F5344CB8AC3E}">
        <p14:creationId xmlns:p14="http://schemas.microsoft.com/office/powerpoint/2010/main" val="1778172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15</a:t>
            </a:fld>
            <a:endParaRPr lang="en-GB"/>
          </a:p>
        </p:txBody>
      </p:sp>
    </p:spTree>
    <p:extLst>
      <p:ext uri="{BB962C8B-B14F-4D97-AF65-F5344CB8AC3E}">
        <p14:creationId xmlns:p14="http://schemas.microsoft.com/office/powerpoint/2010/main" val="1586265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16</a:t>
            </a:fld>
            <a:endParaRPr lang="en-GB"/>
          </a:p>
        </p:txBody>
      </p:sp>
    </p:spTree>
    <p:extLst>
      <p:ext uri="{BB962C8B-B14F-4D97-AF65-F5344CB8AC3E}">
        <p14:creationId xmlns:p14="http://schemas.microsoft.com/office/powerpoint/2010/main" val="3367068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17</a:t>
            </a:fld>
            <a:endParaRPr lang="en-GB"/>
          </a:p>
        </p:txBody>
      </p:sp>
    </p:spTree>
    <p:extLst>
      <p:ext uri="{BB962C8B-B14F-4D97-AF65-F5344CB8AC3E}">
        <p14:creationId xmlns:p14="http://schemas.microsoft.com/office/powerpoint/2010/main" val="982996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18</a:t>
            </a:fld>
            <a:endParaRPr lang="en-GB"/>
          </a:p>
        </p:txBody>
      </p:sp>
    </p:spTree>
    <p:extLst>
      <p:ext uri="{BB962C8B-B14F-4D97-AF65-F5344CB8AC3E}">
        <p14:creationId xmlns:p14="http://schemas.microsoft.com/office/powerpoint/2010/main" val="2457529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19</a:t>
            </a:fld>
            <a:endParaRPr lang="en-GB"/>
          </a:p>
        </p:txBody>
      </p:sp>
    </p:spTree>
    <p:extLst>
      <p:ext uri="{BB962C8B-B14F-4D97-AF65-F5344CB8AC3E}">
        <p14:creationId xmlns:p14="http://schemas.microsoft.com/office/powerpoint/2010/main" val="3920973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20</a:t>
            </a:fld>
            <a:endParaRPr lang="en-GB"/>
          </a:p>
        </p:txBody>
      </p:sp>
    </p:spTree>
    <p:extLst>
      <p:ext uri="{BB962C8B-B14F-4D97-AF65-F5344CB8AC3E}">
        <p14:creationId xmlns:p14="http://schemas.microsoft.com/office/powerpoint/2010/main" val="168033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21</a:t>
            </a:fld>
            <a:endParaRPr lang="en-GB"/>
          </a:p>
        </p:txBody>
      </p:sp>
    </p:spTree>
    <p:extLst>
      <p:ext uri="{BB962C8B-B14F-4D97-AF65-F5344CB8AC3E}">
        <p14:creationId xmlns:p14="http://schemas.microsoft.com/office/powerpoint/2010/main" val="343412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22</a:t>
            </a:fld>
            <a:endParaRPr lang="en-GB"/>
          </a:p>
        </p:txBody>
      </p:sp>
    </p:spTree>
    <p:extLst>
      <p:ext uri="{BB962C8B-B14F-4D97-AF65-F5344CB8AC3E}">
        <p14:creationId xmlns:p14="http://schemas.microsoft.com/office/powerpoint/2010/main" val="2896117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23</a:t>
            </a:fld>
            <a:endParaRPr lang="en-GB"/>
          </a:p>
        </p:txBody>
      </p:sp>
    </p:spTree>
    <p:extLst>
      <p:ext uri="{BB962C8B-B14F-4D97-AF65-F5344CB8AC3E}">
        <p14:creationId xmlns:p14="http://schemas.microsoft.com/office/powerpoint/2010/main" val="34816689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24</a:t>
            </a:fld>
            <a:endParaRPr lang="en-GB"/>
          </a:p>
        </p:txBody>
      </p:sp>
    </p:spTree>
    <p:extLst>
      <p:ext uri="{BB962C8B-B14F-4D97-AF65-F5344CB8AC3E}">
        <p14:creationId xmlns:p14="http://schemas.microsoft.com/office/powerpoint/2010/main" val="112769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i="0" kern="1200" dirty="0" smtClean="0">
                <a:solidFill>
                  <a:schemeClr val="tx1"/>
                </a:solidFill>
                <a:effectLst/>
                <a:latin typeface="Arial" charset="0"/>
                <a:ea typeface="+mn-ea"/>
                <a:cs typeface="+mn-cs"/>
              </a:rPr>
              <a:t>Temperature anomalies are calculated as</a:t>
            </a:r>
            <a:r>
              <a:rPr lang="en-GB" sz="1200" b="0" i="0" kern="1200" baseline="0" dirty="0" smtClean="0">
                <a:solidFill>
                  <a:schemeClr val="tx1"/>
                </a:solidFill>
                <a:effectLst/>
                <a:latin typeface="Arial" charset="0"/>
                <a:ea typeface="+mn-ea"/>
                <a:cs typeface="+mn-cs"/>
              </a:rPr>
              <a:t> the difference of the average temperature between 2005 and 2015.</a:t>
            </a:r>
            <a:r>
              <a:rPr lang="en-GB" sz="1200" b="0" i="0" kern="1200" dirty="0" smtClean="0">
                <a:solidFill>
                  <a:schemeClr val="tx1"/>
                </a:solidFill>
                <a:effectLst/>
                <a:latin typeface="Arial"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7</a:t>
            </a:fld>
            <a:endParaRPr lang="en-GB"/>
          </a:p>
        </p:txBody>
      </p:sp>
    </p:spTree>
    <p:extLst>
      <p:ext uri="{BB962C8B-B14F-4D97-AF65-F5344CB8AC3E}">
        <p14:creationId xmlns:p14="http://schemas.microsoft.com/office/powerpoint/2010/main" val="68647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25</a:t>
            </a:fld>
            <a:endParaRPr lang="en-GB"/>
          </a:p>
        </p:txBody>
      </p:sp>
    </p:spTree>
    <p:extLst>
      <p:ext uri="{BB962C8B-B14F-4D97-AF65-F5344CB8AC3E}">
        <p14:creationId xmlns:p14="http://schemas.microsoft.com/office/powerpoint/2010/main" val="2020085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26</a:t>
            </a:fld>
            <a:endParaRPr lang="en-GB"/>
          </a:p>
        </p:txBody>
      </p:sp>
    </p:spTree>
    <p:extLst>
      <p:ext uri="{BB962C8B-B14F-4D97-AF65-F5344CB8AC3E}">
        <p14:creationId xmlns:p14="http://schemas.microsoft.com/office/powerpoint/2010/main" val="2214886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27</a:t>
            </a:fld>
            <a:endParaRPr lang="en-GB"/>
          </a:p>
        </p:txBody>
      </p:sp>
    </p:spTree>
    <p:extLst>
      <p:ext uri="{BB962C8B-B14F-4D97-AF65-F5344CB8AC3E}">
        <p14:creationId xmlns:p14="http://schemas.microsoft.com/office/powerpoint/2010/main" val="2539240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28</a:t>
            </a:fld>
            <a:endParaRPr lang="en-GB"/>
          </a:p>
        </p:txBody>
      </p:sp>
    </p:spTree>
    <p:extLst>
      <p:ext uri="{BB962C8B-B14F-4D97-AF65-F5344CB8AC3E}">
        <p14:creationId xmlns:p14="http://schemas.microsoft.com/office/powerpoint/2010/main" val="239113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29</a:t>
            </a:fld>
            <a:endParaRPr lang="en-GB"/>
          </a:p>
        </p:txBody>
      </p:sp>
    </p:spTree>
    <p:extLst>
      <p:ext uri="{BB962C8B-B14F-4D97-AF65-F5344CB8AC3E}">
        <p14:creationId xmlns:p14="http://schemas.microsoft.com/office/powerpoint/2010/main" val="1206234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30</a:t>
            </a:fld>
            <a:endParaRPr lang="en-GB"/>
          </a:p>
        </p:txBody>
      </p:sp>
    </p:spTree>
    <p:extLst>
      <p:ext uri="{BB962C8B-B14F-4D97-AF65-F5344CB8AC3E}">
        <p14:creationId xmlns:p14="http://schemas.microsoft.com/office/powerpoint/2010/main" val="704909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31</a:t>
            </a:fld>
            <a:endParaRPr lang="en-GB"/>
          </a:p>
        </p:txBody>
      </p:sp>
    </p:spTree>
    <p:extLst>
      <p:ext uri="{BB962C8B-B14F-4D97-AF65-F5344CB8AC3E}">
        <p14:creationId xmlns:p14="http://schemas.microsoft.com/office/powerpoint/2010/main" val="291186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32</a:t>
            </a:fld>
            <a:endParaRPr lang="en-GB"/>
          </a:p>
        </p:txBody>
      </p:sp>
    </p:spTree>
    <p:extLst>
      <p:ext uri="{BB962C8B-B14F-4D97-AF65-F5344CB8AC3E}">
        <p14:creationId xmlns:p14="http://schemas.microsoft.com/office/powerpoint/2010/main" val="247720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33</a:t>
            </a:fld>
            <a:endParaRPr lang="en-GB"/>
          </a:p>
        </p:txBody>
      </p:sp>
    </p:spTree>
    <p:extLst>
      <p:ext uri="{BB962C8B-B14F-4D97-AF65-F5344CB8AC3E}">
        <p14:creationId xmlns:p14="http://schemas.microsoft.com/office/powerpoint/2010/main" val="305856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34</a:t>
            </a:fld>
            <a:endParaRPr lang="en-GB"/>
          </a:p>
        </p:txBody>
      </p:sp>
    </p:spTree>
    <p:extLst>
      <p:ext uri="{BB962C8B-B14F-4D97-AF65-F5344CB8AC3E}">
        <p14:creationId xmlns:p14="http://schemas.microsoft.com/office/powerpoint/2010/main" val="3076311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8</a:t>
            </a:fld>
            <a:endParaRPr lang="en-GB"/>
          </a:p>
        </p:txBody>
      </p:sp>
    </p:spTree>
    <p:extLst>
      <p:ext uri="{BB962C8B-B14F-4D97-AF65-F5344CB8AC3E}">
        <p14:creationId xmlns:p14="http://schemas.microsoft.com/office/powerpoint/2010/main" val="1733355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35</a:t>
            </a:fld>
            <a:endParaRPr lang="en-GB"/>
          </a:p>
        </p:txBody>
      </p:sp>
    </p:spTree>
    <p:extLst>
      <p:ext uri="{BB962C8B-B14F-4D97-AF65-F5344CB8AC3E}">
        <p14:creationId xmlns:p14="http://schemas.microsoft.com/office/powerpoint/2010/main" val="3787503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36</a:t>
            </a:fld>
            <a:endParaRPr lang="en-GB"/>
          </a:p>
        </p:txBody>
      </p:sp>
    </p:spTree>
    <p:extLst>
      <p:ext uri="{BB962C8B-B14F-4D97-AF65-F5344CB8AC3E}">
        <p14:creationId xmlns:p14="http://schemas.microsoft.com/office/powerpoint/2010/main" val="3971046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37</a:t>
            </a:fld>
            <a:endParaRPr lang="en-GB"/>
          </a:p>
        </p:txBody>
      </p:sp>
    </p:spTree>
    <p:extLst>
      <p:ext uri="{BB962C8B-B14F-4D97-AF65-F5344CB8AC3E}">
        <p14:creationId xmlns:p14="http://schemas.microsoft.com/office/powerpoint/2010/main" val="4186955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38</a:t>
            </a:fld>
            <a:endParaRPr lang="en-GB"/>
          </a:p>
        </p:txBody>
      </p:sp>
    </p:spTree>
    <p:extLst>
      <p:ext uri="{BB962C8B-B14F-4D97-AF65-F5344CB8AC3E}">
        <p14:creationId xmlns:p14="http://schemas.microsoft.com/office/powerpoint/2010/main" val="41006824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39</a:t>
            </a:fld>
            <a:endParaRPr lang="en-GB"/>
          </a:p>
        </p:txBody>
      </p:sp>
    </p:spTree>
    <p:extLst>
      <p:ext uri="{BB962C8B-B14F-4D97-AF65-F5344CB8AC3E}">
        <p14:creationId xmlns:p14="http://schemas.microsoft.com/office/powerpoint/2010/main" val="4178623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40</a:t>
            </a:fld>
            <a:endParaRPr lang="en-GB"/>
          </a:p>
        </p:txBody>
      </p:sp>
    </p:spTree>
    <p:extLst>
      <p:ext uri="{BB962C8B-B14F-4D97-AF65-F5344CB8AC3E}">
        <p14:creationId xmlns:p14="http://schemas.microsoft.com/office/powerpoint/2010/main" val="836471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41</a:t>
            </a:fld>
            <a:endParaRPr lang="en-GB"/>
          </a:p>
        </p:txBody>
      </p:sp>
    </p:spTree>
    <p:extLst>
      <p:ext uri="{BB962C8B-B14F-4D97-AF65-F5344CB8AC3E}">
        <p14:creationId xmlns:p14="http://schemas.microsoft.com/office/powerpoint/2010/main" val="28970397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42</a:t>
            </a:fld>
            <a:endParaRPr lang="en-GB"/>
          </a:p>
        </p:txBody>
      </p:sp>
    </p:spTree>
    <p:extLst>
      <p:ext uri="{BB962C8B-B14F-4D97-AF65-F5344CB8AC3E}">
        <p14:creationId xmlns:p14="http://schemas.microsoft.com/office/powerpoint/2010/main" val="50090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43</a:t>
            </a:fld>
            <a:endParaRPr lang="en-GB"/>
          </a:p>
        </p:txBody>
      </p:sp>
    </p:spTree>
    <p:extLst>
      <p:ext uri="{BB962C8B-B14F-4D97-AF65-F5344CB8AC3E}">
        <p14:creationId xmlns:p14="http://schemas.microsoft.com/office/powerpoint/2010/main" val="16258436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44</a:t>
            </a:fld>
            <a:endParaRPr lang="en-GB"/>
          </a:p>
        </p:txBody>
      </p:sp>
    </p:spTree>
    <p:extLst>
      <p:ext uri="{BB962C8B-B14F-4D97-AF65-F5344CB8AC3E}">
        <p14:creationId xmlns:p14="http://schemas.microsoft.com/office/powerpoint/2010/main" val="143168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9</a:t>
            </a:fld>
            <a:endParaRPr lang="en-GB"/>
          </a:p>
        </p:txBody>
      </p:sp>
    </p:spTree>
    <p:extLst>
      <p:ext uri="{BB962C8B-B14F-4D97-AF65-F5344CB8AC3E}">
        <p14:creationId xmlns:p14="http://schemas.microsoft.com/office/powerpoint/2010/main" val="3883359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45</a:t>
            </a:fld>
            <a:endParaRPr lang="en-GB"/>
          </a:p>
        </p:txBody>
      </p:sp>
    </p:spTree>
    <p:extLst>
      <p:ext uri="{BB962C8B-B14F-4D97-AF65-F5344CB8AC3E}">
        <p14:creationId xmlns:p14="http://schemas.microsoft.com/office/powerpoint/2010/main" val="14815459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46</a:t>
            </a:fld>
            <a:endParaRPr lang="en-GB"/>
          </a:p>
        </p:txBody>
      </p:sp>
    </p:spTree>
    <p:extLst>
      <p:ext uri="{BB962C8B-B14F-4D97-AF65-F5344CB8AC3E}">
        <p14:creationId xmlns:p14="http://schemas.microsoft.com/office/powerpoint/2010/main" val="1992315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47</a:t>
            </a:fld>
            <a:endParaRPr lang="en-GB"/>
          </a:p>
        </p:txBody>
      </p:sp>
    </p:spTree>
    <p:extLst>
      <p:ext uri="{BB962C8B-B14F-4D97-AF65-F5344CB8AC3E}">
        <p14:creationId xmlns:p14="http://schemas.microsoft.com/office/powerpoint/2010/main" val="34779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48</a:t>
            </a:fld>
            <a:endParaRPr lang="en-GB"/>
          </a:p>
        </p:txBody>
      </p:sp>
    </p:spTree>
    <p:extLst>
      <p:ext uri="{BB962C8B-B14F-4D97-AF65-F5344CB8AC3E}">
        <p14:creationId xmlns:p14="http://schemas.microsoft.com/office/powerpoint/2010/main" val="1466700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49</a:t>
            </a:fld>
            <a:endParaRPr lang="en-GB"/>
          </a:p>
        </p:txBody>
      </p:sp>
    </p:spTree>
    <p:extLst>
      <p:ext uri="{BB962C8B-B14F-4D97-AF65-F5344CB8AC3E}">
        <p14:creationId xmlns:p14="http://schemas.microsoft.com/office/powerpoint/2010/main" val="41299300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50</a:t>
            </a:fld>
            <a:endParaRPr lang="en-GB"/>
          </a:p>
        </p:txBody>
      </p:sp>
    </p:spTree>
    <p:extLst>
      <p:ext uri="{BB962C8B-B14F-4D97-AF65-F5344CB8AC3E}">
        <p14:creationId xmlns:p14="http://schemas.microsoft.com/office/powerpoint/2010/main" val="2700765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51</a:t>
            </a:fld>
            <a:endParaRPr lang="en-GB"/>
          </a:p>
        </p:txBody>
      </p:sp>
    </p:spTree>
    <p:extLst>
      <p:ext uri="{BB962C8B-B14F-4D97-AF65-F5344CB8AC3E}">
        <p14:creationId xmlns:p14="http://schemas.microsoft.com/office/powerpoint/2010/main" val="20942081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52</a:t>
            </a:fld>
            <a:endParaRPr lang="en-GB"/>
          </a:p>
        </p:txBody>
      </p:sp>
    </p:spTree>
    <p:extLst>
      <p:ext uri="{BB962C8B-B14F-4D97-AF65-F5344CB8AC3E}">
        <p14:creationId xmlns:p14="http://schemas.microsoft.com/office/powerpoint/2010/main" val="33295203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53</a:t>
            </a:fld>
            <a:endParaRPr lang="en-GB"/>
          </a:p>
        </p:txBody>
      </p:sp>
    </p:spTree>
    <p:extLst>
      <p:ext uri="{BB962C8B-B14F-4D97-AF65-F5344CB8AC3E}">
        <p14:creationId xmlns:p14="http://schemas.microsoft.com/office/powerpoint/2010/main" val="9633635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54</a:t>
            </a:fld>
            <a:endParaRPr lang="en-GB"/>
          </a:p>
        </p:txBody>
      </p:sp>
    </p:spTree>
    <p:extLst>
      <p:ext uri="{BB962C8B-B14F-4D97-AF65-F5344CB8AC3E}">
        <p14:creationId xmlns:p14="http://schemas.microsoft.com/office/powerpoint/2010/main" val="407253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10</a:t>
            </a:fld>
            <a:endParaRPr lang="en-GB"/>
          </a:p>
        </p:txBody>
      </p:sp>
    </p:spTree>
    <p:extLst>
      <p:ext uri="{BB962C8B-B14F-4D97-AF65-F5344CB8AC3E}">
        <p14:creationId xmlns:p14="http://schemas.microsoft.com/office/powerpoint/2010/main" val="6644757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55</a:t>
            </a:fld>
            <a:endParaRPr lang="en-GB"/>
          </a:p>
        </p:txBody>
      </p:sp>
    </p:spTree>
    <p:extLst>
      <p:ext uri="{BB962C8B-B14F-4D97-AF65-F5344CB8AC3E}">
        <p14:creationId xmlns:p14="http://schemas.microsoft.com/office/powerpoint/2010/main" val="16778562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56</a:t>
            </a:fld>
            <a:endParaRPr lang="en-GB"/>
          </a:p>
        </p:txBody>
      </p:sp>
    </p:spTree>
    <p:extLst>
      <p:ext uri="{BB962C8B-B14F-4D97-AF65-F5344CB8AC3E}">
        <p14:creationId xmlns:p14="http://schemas.microsoft.com/office/powerpoint/2010/main" val="72195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57</a:t>
            </a:fld>
            <a:endParaRPr lang="en-GB"/>
          </a:p>
        </p:txBody>
      </p:sp>
    </p:spTree>
    <p:extLst>
      <p:ext uri="{BB962C8B-B14F-4D97-AF65-F5344CB8AC3E}">
        <p14:creationId xmlns:p14="http://schemas.microsoft.com/office/powerpoint/2010/main" val="1973065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58</a:t>
            </a:fld>
            <a:endParaRPr lang="en-GB"/>
          </a:p>
        </p:txBody>
      </p:sp>
    </p:spTree>
    <p:extLst>
      <p:ext uri="{BB962C8B-B14F-4D97-AF65-F5344CB8AC3E}">
        <p14:creationId xmlns:p14="http://schemas.microsoft.com/office/powerpoint/2010/main" val="2331012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59</a:t>
            </a:fld>
            <a:endParaRPr lang="en-GB"/>
          </a:p>
        </p:txBody>
      </p:sp>
    </p:spTree>
    <p:extLst>
      <p:ext uri="{BB962C8B-B14F-4D97-AF65-F5344CB8AC3E}">
        <p14:creationId xmlns:p14="http://schemas.microsoft.com/office/powerpoint/2010/main" val="4072631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60</a:t>
            </a:fld>
            <a:endParaRPr lang="en-GB"/>
          </a:p>
        </p:txBody>
      </p:sp>
    </p:spTree>
    <p:extLst>
      <p:ext uri="{BB962C8B-B14F-4D97-AF65-F5344CB8AC3E}">
        <p14:creationId xmlns:p14="http://schemas.microsoft.com/office/powerpoint/2010/main" val="20774086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61</a:t>
            </a:fld>
            <a:endParaRPr lang="en-GB"/>
          </a:p>
        </p:txBody>
      </p:sp>
    </p:spTree>
    <p:extLst>
      <p:ext uri="{BB962C8B-B14F-4D97-AF65-F5344CB8AC3E}">
        <p14:creationId xmlns:p14="http://schemas.microsoft.com/office/powerpoint/2010/main" val="2548666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62</a:t>
            </a:fld>
            <a:endParaRPr lang="en-GB"/>
          </a:p>
        </p:txBody>
      </p:sp>
    </p:spTree>
    <p:extLst>
      <p:ext uri="{BB962C8B-B14F-4D97-AF65-F5344CB8AC3E}">
        <p14:creationId xmlns:p14="http://schemas.microsoft.com/office/powerpoint/2010/main" val="32516807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63</a:t>
            </a:fld>
            <a:endParaRPr lang="en-GB"/>
          </a:p>
        </p:txBody>
      </p:sp>
    </p:spTree>
    <p:extLst>
      <p:ext uri="{BB962C8B-B14F-4D97-AF65-F5344CB8AC3E}">
        <p14:creationId xmlns:p14="http://schemas.microsoft.com/office/powerpoint/2010/main" val="22976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64</a:t>
            </a:fld>
            <a:endParaRPr lang="en-GB"/>
          </a:p>
        </p:txBody>
      </p:sp>
    </p:spTree>
    <p:extLst>
      <p:ext uri="{BB962C8B-B14F-4D97-AF65-F5344CB8AC3E}">
        <p14:creationId xmlns:p14="http://schemas.microsoft.com/office/powerpoint/2010/main" val="85184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Arctic used to be covered in sea ice. The</a:t>
            </a:r>
            <a:r>
              <a:rPr lang="en-US" baseline="0" dirty="0" smtClean="0"/>
              <a:t> white sea ice is very reflective and hence a lot of the energy from the sun gets reflected. However, as the planet warms the sea ice has been decreasing and the ocean below absorbs much more sunlight causing it to heat up more. This is a cycle that strengthens itself. The warmer the water becomes, the less sea ice can form and the warmer the water becomes.</a:t>
            </a:r>
          </a:p>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11</a:t>
            </a:fld>
            <a:endParaRPr lang="en-GB"/>
          </a:p>
        </p:txBody>
      </p:sp>
    </p:spTree>
    <p:extLst>
      <p:ext uri="{BB962C8B-B14F-4D97-AF65-F5344CB8AC3E}">
        <p14:creationId xmlns:p14="http://schemas.microsoft.com/office/powerpoint/2010/main" val="2800882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65</a:t>
            </a:fld>
            <a:endParaRPr lang="en-GB"/>
          </a:p>
        </p:txBody>
      </p:sp>
    </p:spTree>
    <p:extLst>
      <p:ext uri="{BB962C8B-B14F-4D97-AF65-F5344CB8AC3E}">
        <p14:creationId xmlns:p14="http://schemas.microsoft.com/office/powerpoint/2010/main" val="3359352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66</a:t>
            </a:fld>
            <a:endParaRPr lang="en-GB"/>
          </a:p>
        </p:txBody>
      </p:sp>
    </p:spTree>
    <p:extLst>
      <p:ext uri="{BB962C8B-B14F-4D97-AF65-F5344CB8AC3E}">
        <p14:creationId xmlns:p14="http://schemas.microsoft.com/office/powerpoint/2010/main" val="1580197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12</a:t>
            </a:fld>
            <a:endParaRPr lang="en-GB"/>
          </a:p>
        </p:txBody>
      </p:sp>
    </p:spTree>
    <p:extLst>
      <p:ext uri="{BB962C8B-B14F-4D97-AF65-F5344CB8AC3E}">
        <p14:creationId xmlns:p14="http://schemas.microsoft.com/office/powerpoint/2010/main" val="3571656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13</a:t>
            </a:fld>
            <a:endParaRPr lang="en-GB"/>
          </a:p>
        </p:txBody>
      </p:sp>
    </p:spTree>
    <p:extLst>
      <p:ext uri="{BB962C8B-B14F-4D97-AF65-F5344CB8AC3E}">
        <p14:creationId xmlns:p14="http://schemas.microsoft.com/office/powerpoint/2010/main" val="3516514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pPr>
                <a:defRPr/>
              </a:pPr>
              <a:t>14</a:t>
            </a:fld>
            <a:endParaRPr lang="en-GB"/>
          </a:p>
        </p:txBody>
      </p:sp>
    </p:spTree>
    <p:extLst>
      <p:ext uri="{BB962C8B-B14F-4D97-AF65-F5344CB8AC3E}">
        <p14:creationId xmlns:p14="http://schemas.microsoft.com/office/powerpoint/2010/main" val="10387735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125538"/>
            <a:ext cx="9144000" cy="5732462"/>
          </a:xfrm>
          <a:prstGeom prst="rect">
            <a:avLst/>
          </a:prstGeom>
          <a:solidFill>
            <a:srgbClr val="0F5494"/>
          </a:solidFill>
          <a:ln w="73025"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b="0">
              <a:solidFill>
                <a:schemeClr val="lt1"/>
              </a:solidFill>
              <a:latin typeface="+mn-lt"/>
            </a:endParaRPr>
          </a:p>
        </p:txBody>
      </p:sp>
      <p:pic>
        <p:nvPicPr>
          <p:cNvPr id="5" name="Picture 6" descr="LOGO CE-EN-quadri.eps"/>
          <p:cNvPicPr>
            <a:picLocks noChangeAspect="1"/>
          </p:cNvPicPr>
          <p:nvPr userDrawn="1"/>
        </p:nvPicPr>
        <p:blipFill>
          <a:blip r:embed="rId2" cstate="print"/>
          <a:srcRect/>
          <a:stretch>
            <a:fillRect/>
          </a:stretch>
        </p:blipFill>
        <p:spPr bwMode="auto">
          <a:xfrm>
            <a:off x="3906000" y="309600"/>
            <a:ext cx="1584325" cy="1100138"/>
          </a:xfrm>
          <a:prstGeom prst="rect">
            <a:avLst/>
          </a:prstGeom>
          <a:noFill/>
          <a:ln w="9525">
            <a:noFill/>
            <a:miter lim="800000"/>
            <a:headEnd/>
            <a:tailEnd/>
          </a:ln>
        </p:spPr>
      </p:pic>
      <p:sp>
        <p:nvSpPr>
          <p:cNvPr id="6" name="Rectangle 5"/>
          <p:cNvSpPr/>
          <p:nvPr userDrawn="1"/>
        </p:nvSpPr>
        <p:spPr>
          <a:xfrm>
            <a:off x="4230000" y="6669360"/>
            <a:ext cx="684213"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hasCustomPrompt="1"/>
          </p:nvPr>
        </p:nvSpPr>
        <p:spPr>
          <a:xfrm>
            <a:off x="4139952" y="1700808"/>
            <a:ext cx="4536504" cy="2016224"/>
          </a:xfrm>
        </p:spPr>
        <p:txBody>
          <a:bodyPr/>
          <a:lstStyle>
            <a:lvl1pPr indent="0">
              <a:defRPr sz="4800">
                <a:solidFill>
                  <a:srgbClr val="FFD624"/>
                </a:solidFill>
              </a:defRPr>
            </a:lvl1pPr>
          </a:lstStyle>
          <a:p>
            <a:r>
              <a:rPr lang="en-GB" dirty="0" smtClean="0"/>
              <a:t>Title</a:t>
            </a:r>
            <a:endParaRPr lang="en-GB" dirty="0"/>
          </a:p>
        </p:txBody>
      </p:sp>
      <p:sp>
        <p:nvSpPr>
          <p:cNvPr id="3" name="Content Placeholder 2"/>
          <p:cNvSpPr>
            <a:spLocks noGrp="1"/>
          </p:cNvSpPr>
          <p:nvPr>
            <p:ph idx="1" hasCustomPrompt="1"/>
          </p:nvPr>
        </p:nvSpPr>
        <p:spPr>
          <a:xfrm>
            <a:off x="467544" y="3933056"/>
            <a:ext cx="3744416" cy="1872208"/>
          </a:xfrm>
        </p:spPr>
        <p:txBody>
          <a:bodyPr/>
          <a:lstStyle>
            <a:lvl1pPr marL="0" indent="0">
              <a:buNone/>
              <a:defRPr sz="3000" b="1" i="0">
                <a:solidFill>
                  <a:schemeClr val="bg1"/>
                </a:solidFill>
              </a:defRPr>
            </a:lvl1pPr>
            <a:lvl3pPr marL="228600" indent="-228600" algn="l">
              <a:defRPr sz="3000" b="1">
                <a:solidFill>
                  <a:schemeClr val="bg1"/>
                </a:solidFill>
              </a:defRPr>
            </a:lvl3pPr>
          </a:lstStyle>
          <a:p>
            <a:pPr lvl="0"/>
            <a:r>
              <a:rPr lang="en-US" dirty="0" smtClean="0"/>
              <a:t>Subtitle</a:t>
            </a:r>
          </a:p>
        </p:txBody>
      </p:sp>
      <p:sp>
        <p:nvSpPr>
          <p:cNvPr id="7" name="Rectangle 4"/>
          <p:cNvSpPr>
            <a:spLocks noGrp="1" noChangeArrowheads="1"/>
          </p:cNvSpPr>
          <p:nvPr>
            <p:ph type="dt" sz="half" idx="10"/>
          </p:nvPr>
        </p:nvSpPr>
        <p:spPr/>
        <p:txBody>
          <a:bodyPr/>
          <a:lstStyle>
            <a:lvl1pPr>
              <a:defRPr dirty="0">
                <a:solidFill>
                  <a:schemeClr val="bg1"/>
                </a:solidFill>
              </a:defRPr>
            </a:lvl1pPr>
          </a:lstStyle>
          <a:p>
            <a:pPr>
              <a:defRPr/>
            </a:pPr>
            <a:endParaRPr lang="en-GB" dirty="0"/>
          </a:p>
        </p:txBody>
      </p:sp>
      <p:sp>
        <p:nvSpPr>
          <p:cNvPr id="8" name="Rectangle 5"/>
          <p:cNvSpPr>
            <a:spLocks noGrp="1" noChangeArrowheads="1"/>
          </p:cNvSpPr>
          <p:nvPr>
            <p:ph type="ftr" sz="quarter" idx="11"/>
          </p:nvPr>
        </p:nvSpPr>
        <p:spPr/>
        <p:txBody>
          <a:bodyPr/>
          <a:lstStyle>
            <a:lvl1pPr>
              <a:defRPr dirty="0">
                <a:solidFill>
                  <a:schemeClr val="bg1"/>
                </a:solidFill>
              </a:defRPr>
            </a:lvl1pPr>
          </a:lstStyle>
          <a:p>
            <a:pPr>
              <a:defRPr/>
            </a:pPr>
            <a:endParaRPr lang="en-GB" dirty="0"/>
          </a:p>
        </p:txBody>
      </p:sp>
      <p:sp>
        <p:nvSpPr>
          <p:cNvPr id="9" name="Rectangle 6"/>
          <p:cNvSpPr>
            <a:spLocks noGrp="1" noChangeArrowheads="1"/>
          </p:cNvSpPr>
          <p:nvPr>
            <p:ph type="sldNum" sz="quarter" idx="12"/>
          </p:nvPr>
        </p:nvSpPr>
        <p:spPr/>
        <p:txBody>
          <a:bodyPr/>
          <a:lstStyle>
            <a:lvl1pPr>
              <a:defRPr smtClean="0">
                <a:solidFill>
                  <a:schemeClr val="bg1"/>
                </a:solidFill>
              </a:defRPr>
            </a:lvl1pPr>
          </a:lstStyle>
          <a:p>
            <a:pPr>
              <a:defRPr/>
            </a:pPr>
            <a:fld id="{2BB59E6E-B967-488E-B209-8B7FA0D7AF99}" type="slidenum">
              <a:rPr lang="en-GB"/>
              <a:pPr>
                <a:defRPr/>
              </a:pPr>
              <a:t>‹#›</a:t>
            </a:fld>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123950"/>
            <a:ext cx="2058988" cy="48974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123950"/>
            <a:ext cx="6029325" cy="4897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irs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43609" y="2564904"/>
            <a:ext cx="5110336" cy="720080"/>
          </a:xfrm>
          <a:prstGeom prst="rect">
            <a:avLst/>
          </a:prstGeom>
        </p:spPr>
        <p:txBody>
          <a:bodyPr>
            <a:normAutofit/>
          </a:bodyPr>
          <a:lstStyle>
            <a:lvl1pPr algn="l">
              <a:defRPr sz="2100" b="1" i="0" baseline="0">
                <a:solidFill>
                  <a:schemeClr val="bg1"/>
                </a:solidFill>
                <a:latin typeface="Alte DIN 1451 Mittelschrift gepraegt" charset="0"/>
                <a:ea typeface="Alte DIN 1451 Mittelschrift gepraegt" charset="0"/>
                <a:cs typeface="Alte DIN 1451 Mittelschrift gepraegt" charset="0"/>
              </a:defRPr>
            </a:lvl1pPr>
          </a:lstStyle>
          <a:p>
            <a:r>
              <a:rPr lang="it-IT" dirty="0" smtClean="0"/>
              <a:t>Click </a:t>
            </a:r>
            <a:r>
              <a:rPr lang="it-IT" dirty="0" err="1" smtClean="0"/>
              <a:t>here</a:t>
            </a:r>
            <a:r>
              <a:rPr lang="it-IT" dirty="0" smtClean="0"/>
              <a:t> to </a:t>
            </a:r>
            <a:r>
              <a:rPr lang="it-IT" dirty="0" err="1" smtClean="0"/>
              <a:t>add</a:t>
            </a:r>
            <a:r>
              <a:rPr lang="it-IT" dirty="0" smtClean="0"/>
              <a:t> Title</a:t>
            </a:r>
            <a:endParaRPr lang="en-US" dirty="0"/>
          </a:p>
        </p:txBody>
      </p:sp>
      <p:sp>
        <p:nvSpPr>
          <p:cNvPr id="3" name="Subtitle 2"/>
          <p:cNvSpPr>
            <a:spLocks noGrp="1"/>
          </p:cNvSpPr>
          <p:nvPr>
            <p:ph type="subTitle" idx="1" hasCustomPrompt="1"/>
          </p:nvPr>
        </p:nvSpPr>
        <p:spPr>
          <a:xfrm>
            <a:off x="1043608" y="3506180"/>
            <a:ext cx="6400800" cy="601960"/>
          </a:xfrm>
          <a:prstGeom prst="rect">
            <a:avLst/>
          </a:prstGeom>
        </p:spPr>
        <p:txBody>
          <a:bodyPr>
            <a:noAutofit/>
          </a:bodyPr>
          <a:lstStyle>
            <a:lvl1pPr marL="0" indent="0" algn="l">
              <a:buNone/>
              <a:defRPr sz="1125" b="0" i="0">
                <a:solidFill>
                  <a:schemeClr val="bg1"/>
                </a:solidFill>
                <a:latin typeface="Open Sans" charset="0"/>
                <a:ea typeface="Open Sans" charset="0"/>
                <a:cs typeface="Open Sans"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dirty="0" smtClean="0"/>
              <a:t>Click </a:t>
            </a:r>
            <a:r>
              <a:rPr lang="it-IT" dirty="0" err="1" smtClean="0"/>
              <a:t>here</a:t>
            </a:r>
            <a:r>
              <a:rPr lang="it-IT" dirty="0" smtClean="0"/>
              <a:t> to </a:t>
            </a:r>
            <a:r>
              <a:rPr lang="it-IT" dirty="0" err="1" smtClean="0"/>
              <a:t>add</a:t>
            </a:r>
            <a:r>
              <a:rPr lang="it-IT" dirty="0" smtClean="0"/>
              <a:t> Sub-</a:t>
            </a:r>
            <a:r>
              <a:rPr lang="it-IT" dirty="0" err="1" smtClean="0"/>
              <a:t>title</a:t>
            </a:r>
            <a:endParaRPr lang="en-US" dirty="0"/>
          </a:p>
        </p:txBody>
      </p:sp>
      <p:sp>
        <p:nvSpPr>
          <p:cNvPr id="10" name="Text Placeholder 9"/>
          <p:cNvSpPr>
            <a:spLocks noGrp="1"/>
          </p:cNvSpPr>
          <p:nvPr>
            <p:ph type="body" sz="quarter" idx="11" hasCustomPrompt="1"/>
          </p:nvPr>
        </p:nvSpPr>
        <p:spPr>
          <a:xfrm>
            <a:off x="5004048" y="4941168"/>
            <a:ext cx="1295292" cy="751148"/>
          </a:xfrm>
          <a:prstGeom prst="rect">
            <a:avLst/>
          </a:prstGeom>
        </p:spPr>
        <p:txBody>
          <a:bodyPr>
            <a:normAutofit/>
          </a:bodyPr>
          <a:lstStyle>
            <a:lvl1pPr marL="0" indent="0" algn="r">
              <a:buFont typeface="Arial" panose="020B0604020202020204" pitchFamily="34" charset="0"/>
              <a:buNone/>
              <a:defRPr sz="1125" b="0" i="0" baseline="0">
                <a:solidFill>
                  <a:schemeClr val="tx1">
                    <a:lumMod val="75000"/>
                  </a:schemeClr>
                </a:solidFill>
                <a:latin typeface="Open Sans" charset="0"/>
                <a:ea typeface="Open Sans" charset="0"/>
                <a:cs typeface="Open Sans" charset="0"/>
              </a:defRPr>
            </a:lvl1pPr>
          </a:lstStyle>
          <a:p>
            <a:pPr lvl="0"/>
            <a:r>
              <a:rPr lang="en-US" dirty="0" smtClean="0"/>
              <a:t>Name</a:t>
            </a:r>
          </a:p>
          <a:p>
            <a:pPr lvl="0"/>
            <a:r>
              <a:rPr lang="en-US" dirty="0" smtClean="0"/>
              <a:t>Surname</a:t>
            </a:r>
          </a:p>
        </p:txBody>
      </p:sp>
      <p:sp>
        <p:nvSpPr>
          <p:cNvPr id="5" name="Rettangolo 4"/>
          <p:cNvSpPr/>
          <p:nvPr userDrawn="1"/>
        </p:nvSpPr>
        <p:spPr>
          <a:xfrm>
            <a:off x="6372201" y="4936232"/>
            <a:ext cx="45719" cy="756084"/>
          </a:xfrm>
          <a:prstGeom prst="rect">
            <a:avLst/>
          </a:prstGeom>
          <a:solidFill>
            <a:srgbClr val="F7B0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effectLst/>
            </a:endParaRPr>
          </a:p>
        </p:txBody>
      </p:sp>
      <p:sp>
        <p:nvSpPr>
          <p:cNvPr id="12" name="Text Placeholder 9"/>
          <p:cNvSpPr>
            <a:spLocks noGrp="1"/>
          </p:cNvSpPr>
          <p:nvPr>
            <p:ph type="body" sz="quarter" idx="12" hasCustomPrompt="1"/>
          </p:nvPr>
        </p:nvSpPr>
        <p:spPr>
          <a:xfrm>
            <a:off x="6490780" y="4936232"/>
            <a:ext cx="2257685" cy="756084"/>
          </a:xfrm>
          <a:prstGeom prst="rect">
            <a:avLst/>
          </a:prstGeom>
        </p:spPr>
        <p:txBody>
          <a:bodyPr>
            <a:noAutofit/>
          </a:bodyPr>
          <a:lstStyle>
            <a:lvl1pPr marL="0" indent="0">
              <a:buFont typeface="Arial" panose="020B0604020202020204" pitchFamily="34" charset="0"/>
              <a:buNone/>
              <a:defRPr sz="1125" b="0" i="0" baseline="0">
                <a:solidFill>
                  <a:schemeClr val="tx1">
                    <a:lumMod val="75000"/>
                  </a:schemeClr>
                </a:solidFill>
                <a:latin typeface="Open Sans" charset="0"/>
                <a:ea typeface="Open Sans" charset="0"/>
                <a:cs typeface="Open Sans" charset="0"/>
              </a:defRPr>
            </a:lvl1pPr>
          </a:lstStyle>
          <a:p>
            <a:pPr lvl="0"/>
            <a:r>
              <a:rPr lang="en-US" dirty="0" smtClean="0"/>
              <a:t>Affiliation, Email </a:t>
            </a:r>
          </a:p>
        </p:txBody>
      </p:sp>
      <p:sp>
        <p:nvSpPr>
          <p:cNvPr id="4" name="Rettangolo 3"/>
          <p:cNvSpPr/>
          <p:nvPr userDrawn="1"/>
        </p:nvSpPr>
        <p:spPr>
          <a:xfrm>
            <a:off x="917848" y="6237313"/>
            <a:ext cx="8226152" cy="323165"/>
          </a:xfrm>
          <a:prstGeom prst="rect">
            <a:avLst/>
          </a:prstGeom>
        </p:spPr>
        <p:txBody>
          <a:bodyPr wrap="square">
            <a:spAutoFit/>
          </a:bodyPr>
          <a:lstStyle/>
          <a:p>
            <a:r>
              <a:rPr lang="en-GB" sz="750" dirty="0" smtClean="0">
                <a:latin typeface="Open Sans" panose="020B0606030504020204" pitchFamily="34" charset="0"/>
                <a:ea typeface="Open Sans" panose="020B0606030504020204" pitchFamily="34" charset="0"/>
                <a:cs typeface="Open Sans" panose="020B0606030504020204" pitchFamily="34" charset="0"/>
              </a:rPr>
              <a:t>The European Marine Observation and Data Network (</a:t>
            </a:r>
            <a:r>
              <a:rPr lang="en-GB" sz="750" dirty="0" err="1" smtClean="0">
                <a:latin typeface="Open Sans" panose="020B0606030504020204" pitchFamily="34" charset="0"/>
                <a:ea typeface="Open Sans" panose="020B0606030504020204" pitchFamily="34" charset="0"/>
                <a:cs typeface="Open Sans" panose="020B0606030504020204" pitchFamily="34" charset="0"/>
              </a:rPr>
              <a:t>EMODnet</a:t>
            </a:r>
            <a:r>
              <a:rPr lang="en-GB" sz="750" dirty="0" smtClean="0">
                <a:latin typeface="Open Sans" panose="020B0606030504020204" pitchFamily="34" charset="0"/>
                <a:ea typeface="Open Sans" panose="020B0606030504020204" pitchFamily="34" charset="0"/>
                <a:cs typeface="Open Sans" panose="020B0606030504020204" pitchFamily="34" charset="0"/>
              </a:rPr>
              <a:t>) is financed by the European Union under Regulation (EU) No 508/2014 of the European Parliament and of the Council of 15 May 2014 on the European Maritime and Fisheries Fund.</a:t>
            </a:r>
            <a:endParaRPr lang="en-GB" sz="75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Immagin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1520" y="6220507"/>
            <a:ext cx="666328" cy="446440"/>
          </a:xfrm>
          <a:prstGeom prst="rect">
            <a:avLst/>
          </a:prstGeom>
        </p:spPr>
      </p:pic>
    </p:spTree>
    <p:extLst>
      <p:ext uri="{BB962C8B-B14F-4D97-AF65-F5344CB8AC3E}">
        <p14:creationId xmlns:p14="http://schemas.microsoft.com/office/powerpoint/2010/main" val="94493371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en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magin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5537" y="260650"/>
            <a:ext cx="1419388" cy="1584177"/>
          </a:xfrm>
          <a:prstGeom prst="rect">
            <a:avLst/>
          </a:prstGeom>
        </p:spPr>
      </p:pic>
      <p:sp>
        <p:nvSpPr>
          <p:cNvPr id="11" name="Rettangolo 10"/>
          <p:cNvSpPr/>
          <p:nvPr userDrawn="1"/>
        </p:nvSpPr>
        <p:spPr>
          <a:xfrm>
            <a:off x="197971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5" name="Slide Number Placeholder 5"/>
          <p:cNvSpPr>
            <a:spLocks noGrp="1"/>
          </p:cNvSpPr>
          <p:nvPr>
            <p:ph type="sldNum" sz="quarter" idx="12"/>
          </p:nvPr>
        </p:nvSpPr>
        <p:spPr>
          <a:xfrm>
            <a:off x="6553200" y="6304237"/>
            <a:ext cx="2133600" cy="365125"/>
          </a:xfrm>
          <a:prstGeom prst="rect">
            <a:avLst/>
          </a:prstGeom>
        </p:spPr>
        <p:txBody>
          <a:bodyPr anchor="b"/>
          <a:lstStyle>
            <a:lvl1pPr algn="r">
              <a:defRPr sz="750" b="0" i="0">
                <a:solidFill>
                  <a:schemeClr val="tx1">
                    <a:lumMod val="75000"/>
                  </a:schemeClr>
                </a:solidFill>
                <a:latin typeface="Open Sans" charset="0"/>
                <a:ea typeface="Open Sans" charset="0"/>
                <a:cs typeface="Open Sans" charset="0"/>
              </a:defRPr>
            </a:lvl1pPr>
          </a:lstStyle>
          <a:p>
            <a:fld id="{B6F15528-21DE-4FAA-801E-634DDDAF4B2B}" type="slidenum">
              <a:rPr lang="en-US" smtClean="0"/>
              <a:pPr/>
              <a:t>‹#›</a:t>
            </a:fld>
            <a:endParaRPr lang="en-US" dirty="0"/>
          </a:p>
        </p:txBody>
      </p:sp>
      <p:sp>
        <p:nvSpPr>
          <p:cNvPr id="6" name="Date Placeholder 3"/>
          <p:cNvSpPr>
            <a:spLocks noGrp="1"/>
          </p:cNvSpPr>
          <p:nvPr>
            <p:ph type="dt" sz="half" idx="10"/>
          </p:nvPr>
        </p:nvSpPr>
        <p:spPr>
          <a:xfrm>
            <a:off x="457200" y="6304237"/>
            <a:ext cx="2133600" cy="365125"/>
          </a:xfrm>
          <a:prstGeom prst="rect">
            <a:avLst/>
          </a:prstGeom>
        </p:spPr>
        <p:txBody>
          <a:bodyPr anchor="b"/>
          <a:lstStyle>
            <a:lvl1pPr>
              <a:defRPr sz="750" b="0" i="0">
                <a:solidFill>
                  <a:schemeClr val="tx1">
                    <a:lumMod val="75000"/>
                  </a:schemeClr>
                </a:solidFill>
                <a:latin typeface="Open Sans" charset="0"/>
                <a:ea typeface="Open Sans" charset="0"/>
                <a:cs typeface="Open Sans" charset="0"/>
              </a:defRPr>
            </a:lvl1pPr>
          </a:lstStyle>
          <a:p>
            <a:fld id="{1D8BD707-D9CF-40AE-B4C6-C98DA3205C09}" type="datetimeFigureOut">
              <a:rPr lang="en-US" smtClean="0"/>
              <a:pPr/>
              <a:t>10/21/2019</a:t>
            </a:fld>
            <a:endParaRPr lang="en-US" dirty="0"/>
          </a:p>
        </p:txBody>
      </p:sp>
      <p:sp>
        <p:nvSpPr>
          <p:cNvPr id="7" name="Footer Placeholder 4"/>
          <p:cNvSpPr>
            <a:spLocks noGrp="1"/>
          </p:cNvSpPr>
          <p:nvPr>
            <p:ph type="ftr" sz="quarter" idx="11"/>
          </p:nvPr>
        </p:nvSpPr>
        <p:spPr>
          <a:xfrm>
            <a:off x="3124200" y="6304237"/>
            <a:ext cx="2895600" cy="365125"/>
          </a:xfrm>
          <a:prstGeom prst="rect">
            <a:avLst/>
          </a:prstGeom>
        </p:spPr>
        <p:txBody>
          <a:bodyPr anchor="b"/>
          <a:lstStyle>
            <a:lvl1pPr>
              <a:defRPr sz="750" b="0" i="0">
                <a:solidFill>
                  <a:schemeClr val="tx1">
                    <a:lumMod val="75000"/>
                  </a:schemeClr>
                </a:solidFill>
                <a:latin typeface="Open Sans" charset="0"/>
                <a:ea typeface="Open Sans" charset="0"/>
                <a:cs typeface="Open Sans" charset="0"/>
              </a:defRPr>
            </a:lvl1pPr>
          </a:lstStyle>
          <a:p>
            <a:r>
              <a:rPr lang="en-US" smtClean="0"/>
              <a:t>Footer</a:t>
            </a:r>
            <a:endParaRPr lang="en-US" dirty="0"/>
          </a:p>
        </p:txBody>
      </p:sp>
      <p:sp>
        <p:nvSpPr>
          <p:cNvPr id="8" name="Titolo 1"/>
          <p:cNvSpPr>
            <a:spLocks noGrp="1"/>
          </p:cNvSpPr>
          <p:nvPr>
            <p:ph type="title" hasCustomPrompt="1"/>
          </p:nvPr>
        </p:nvSpPr>
        <p:spPr>
          <a:xfrm>
            <a:off x="1952192" y="620688"/>
            <a:ext cx="6940287" cy="576064"/>
          </a:xfrm>
          <a:prstGeom prst="rect">
            <a:avLst/>
          </a:prstGeom>
        </p:spPr>
        <p:txBody>
          <a:bodyPr vert="horz"/>
          <a:lstStyle>
            <a:lvl1pPr algn="l">
              <a:defRPr sz="2100" b="1" i="0">
                <a:solidFill>
                  <a:srgbClr val="0E71B4"/>
                </a:solidFill>
                <a:latin typeface="Alte DIN 1451 Mittelschrift gepraegt" charset="0"/>
                <a:ea typeface="Alte DIN 1451 Mittelschrift gepraegt" charset="0"/>
                <a:cs typeface="Alte DIN 1451 Mittelschrift gepraegt" charset="0"/>
              </a:defRPr>
            </a:lvl1pPr>
          </a:lstStyle>
          <a:p>
            <a:r>
              <a:rPr lang="it-IT" dirty="0" smtClean="0"/>
              <a:t>Click </a:t>
            </a:r>
            <a:r>
              <a:rPr lang="it-IT" dirty="0" err="1" smtClean="0"/>
              <a:t>here</a:t>
            </a:r>
            <a:r>
              <a:rPr lang="it-IT" dirty="0" smtClean="0"/>
              <a:t> to </a:t>
            </a:r>
            <a:r>
              <a:rPr lang="it-IT" dirty="0" err="1" smtClean="0"/>
              <a:t>add</a:t>
            </a:r>
            <a:r>
              <a:rPr lang="it-IT" dirty="0" smtClean="0"/>
              <a:t> Title</a:t>
            </a:r>
            <a:endParaRPr lang="it-IT" dirty="0"/>
          </a:p>
        </p:txBody>
      </p:sp>
    </p:spTree>
    <p:extLst>
      <p:ext uri="{BB962C8B-B14F-4D97-AF65-F5344CB8AC3E}">
        <p14:creationId xmlns:p14="http://schemas.microsoft.com/office/powerpoint/2010/main" val="28101787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204866"/>
            <a:ext cx="8229600" cy="3692699"/>
          </a:xfrm>
          <a:prstGeom prst="rect">
            <a:avLst/>
          </a:prstGeom>
        </p:spPr>
        <p:txBody>
          <a:bodyPr>
            <a:normAutofit/>
          </a:bodyPr>
          <a:lstStyle>
            <a:lvl1pPr marL="257175" indent="-257175">
              <a:buSzPct val="180000"/>
              <a:buFontTx/>
              <a:buBlip>
                <a:blip r:embed="rId3"/>
              </a:buBlip>
              <a:defRPr sz="1125" b="0" i="0">
                <a:solidFill>
                  <a:schemeClr val="tx1">
                    <a:lumMod val="75000"/>
                  </a:schemeClr>
                </a:solidFill>
                <a:latin typeface="Open Sans" charset="0"/>
                <a:ea typeface="Open Sans" charset="0"/>
                <a:cs typeface="Open Sans" charset="0"/>
              </a:defRPr>
            </a:lvl1pPr>
            <a:lvl2pPr marL="557213" indent="-214313">
              <a:buSzPct val="180000"/>
              <a:buFontTx/>
              <a:buBlip>
                <a:blip r:embed="rId3"/>
              </a:buBlip>
              <a:defRPr sz="1125" b="0" i="0">
                <a:solidFill>
                  <a:schemeClr val="tx1">
                    <a:lumMod val="75000"/>
                  </a:schemeClr>
                </a:solidFill>
                <a:latin typeface="Open Sans" charset="0"/>
                <a:ea typeface="Open Sans" charset="0"/>
                <a:cs typeface="Open Sans" charset="0"/>
              </a:defRPr>
            </a:lvl2pPr>
            <a:lvl3pPr marL="857250" indent="-171450">
              <a:buSzPct val="180000"/>
              <a:buFontTx/>
              <a:buBlip>
                <a:blip r:embed="rId3"/>
              </a:buBlip>
              <a:defRPr sz="1125" b="0" i="0">
                <a:solidFill>
                  <a:schemeClr val="tx1">
                    <a:lumMod val="75000"/>
                  </a:schemeClr>
                </a:solidFill>
                <a:latin typeface="Open Sans" charset="0"/>
                <a:ea typeface="Open Sans" charset="0"/>
                <a:cs typeface="Open Sans" charset="0"/>
              </a:defRPr>
            </a:lvl3pPr>
            <a:lvl4pPr marL="1200150" indent="-171450">
              <a:buSzPct val="180000"/>
              <a:buFontTx/>
              <a:buBlip>
                <a:blip r:embed="rId3"/>
              </a:buBlip>
              <a:defRPr sz="1125" b="0" i="0">
                <a:solidFill>
                  <a:schemeClr val="tx1">
                    <a:lumMod val="75000"/>
                  </a:schemeClr>
                </a:solidFill>
                <a:latin typeface="Open Sans" charset="0"/>
                <a:ea typeface="Open Sans" charset="0"/>
                <a:cs typeface="Open Sans" charset="0"/>
              </a:defRPr>
            </a:lvl4pPr>
            <a:lvl5pPr marL="1543050" indent="-171450">
              <a:buSzPct val="180000"/>
              <a:buFontTx/>
              <a:buBlip>
                <a:blip r:embed="rId3"/>
              </a:buBlip>
              <a:defRPr sz="1125" b="0" i="0">
                <a:solidFill>
                  <a:schemeClr val="tx1">
                    <a:lumMod val="75000"/>
                  </a:schemeClr>
                </a:solidFill>
                <a:latin typeface="Open Sans" charset="0"/>
                <a:ea typeface="Open Sans" charset="0"/>
                <a:cs typeface="Open Sans" charset="0"/>
              </a:defRPr>
            </a:lvl5pPr>
          </a:lstStyle>
          <a:p>
            <a:pPr lvl="0"/>
            <a:r>
              <a:rPr lang="it-IT" dirty="0" smtClean="0"/>
              <a:t>Click </a:t>
            </a:r>
            <a:r>
              <a:rPr lang="it-IT" dirty="0" err="1" smtClean="0"/>
              <a:t>here</a:t>
            </a:r>
            <a:r>
              <a:rPr lang="it-IT" dirty="0" smtClean="0"/>
              <a:t> to </a:t>
            </a:r>
            <a:r>
              <a:rPr lang="it-IT" dirty="0" err="1" smtClean="0"/>
              <a:t>add</a:t>
            </a:r>
            <a:r>
              <a:rPr lang="it-IT" dirty="0" smtClean="0"/>
              <a:t> text</a:t>
            </a:r>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4" name="Date Placeholder 3"/>
          <p:cNvSpPr>
            <a:spLocks noGrp="1"/>
          </p:cNvSpPr>
          <p:nvPr>
            <p:ph type="dt" sz="half" idx="10"/>
          </p:nvPr>
        </p:nvSpPr>
        <p:spPr>
          <a:xfrm>
            <a:off x="457200" y="6304237"/>
            <a:ext cx="2133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fld id="{1D8BD707-D9CF-40AE-B4C6-C98DA3205C09}" type="datetimeFigureOut">
              <a:rPr lang="en-GB" smtClean="0"/>
              <a:pPr/>
              <a:t>21/10/2019</a:t>
            </a:fld>
            <a:endParaRPr lang="en-GB" dirty="0"/>
          </a:p>
        </p:txBody>
      </p:sp>
      <p:sp>
        <p:nvSpPr>
          <p:cNvPr id="5" name="Footer Placeholder 4"/>
          <p:cNvSpPr>
            <a:spLocks noGrp="1"/>
          </p:cNvSpPr>
          <p:nvPr>
            <p:ph type="ftr" sz="quarter" idx="11"/>
          </p:nvPr>
        </p:nvSpPr>
        <p:spPr>
          <a:xfrm>
            <a:off x="3124200" y="6304237"/>
            <a:ext cx="2895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r>
              <a:rPr lang="en-GB" smtClean="0"/>
              <a:t>Footer</a:t>
            </a:r>
            <a:endParaRPr lang="en-GB" dirty="0"/>
          </a:p>
        </p:txBody>
      </p:sp>
      <p:sp>
        <p:nvSpPr>
          <p:cNvPr id="6" name="Slide Number Placeholder 5"/>
          <p:cNvSpPr>
            <a:spLocks noGrp="1"/>
          </p:cNvSpPr>
          <p:nvPr>
            <p:ph type="sldNum" sz="quarter" idx="12"/>
          </p:nvPr>
        </p:nvSpPr>
        <p:spPr>
          <a:xfrm>
            <a:off x="6553200" y="6304237"/>
            <a:ext cx="2133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pPr algn="r"/>
            <a:fld id="{B6F15528-21DE-4FAA-801E-634DDDAF4B2B}" type="slidenum">
              <a:rPr lang="en-GB" smtClean="0"/>
              <a:pPr algn="r"/>
              <a:t>‹#›</a:t>
            </a:fld>
            <a:endParaRPr lang="en-GB" dirty="0"/>
          </a:p>
        </p:txBody>
      </p:sp>
      <p:pic>
        <p:nvPicPr>
          <p:cNvPr id="10" name="Immagin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537" y="260650"/>
            <a:ext cx="1419388" cy="1584177"/>
          </a:xfrm>
          <a:prstGeom prst="rect">
            <a:avLst/>
          </a:prstGeom>
        </p:spPr>
      </p:pic>
      <p:sp>
        <p:nvSpPr>
          <p:cNvPr id="11" name="Titolo 1"/>
          <p:cNvSpPr>
            <a:spLocks noGrp="1"/>
          </p:cNvSpPr>
          <p:nvPr>
            <p:ph type="title" hasCustomPrompt="1"/>
          </p:nvPr>
        </p:nvSpPr>
        <p:spPr>
          <a:xfrm>
            <a:off x="1952192" y="620688"/>
            <a:ext cx="6940287" cy="576064"/>
          </a:xfrm>
          <a:prstGeom prst="rect">
            <a:avLst/>
          </a:prstGeom>
        </p:spPr>
        <p:txBody>
          <a:bodyPr vert="horz"/>
          <a:lstStyle>
            <a:lvl1pPr algn="l">
              <a:defRPr sz="2100" b="1" i="0">
                <a:solidFill>
                  <a:srgbClr val="0E71B4"/>
                </a:solidFill>
                <a:latin typeface="Alte DIN 1451 Mittelschrift gepraegt" charset="0"/>
                <a:ea typeface="Alte DIN 1451 Mittelschrift gepraegt" charset="0"/>
                <a:cs typeface="Alte DIN 1451 Mittelschrift gepraegt" charset="0"/>
              </a:defRPr>
            </a:lvl1pPr>
          </a:lstStyle>
          <a:p>
            <a:r>
              <a:rPr lang="it-IT" dirty="0" smtClean="0"/>
              <a:t>Click </a:t>
            </a:r>
            <a:r>
              <a:rPr lang="it-IT" dirty="0" err="1" smtClean="0"/>
              <a:t>here</a:t>
            </a:r>
            <a:r>
              <a:rPr lang="it-IT" dirty="0" smtClean="0"/>
              <a:t> to </a:t>
            </a:r>
            <a:r>
              <a:rPr lang="it-IT" dirty="0" err="1" smtClean="0"/>
              <a:t>add</a:t>
            </a:r>
            <a:r>
              <a:rPr lang="it-IT" dirty="0" smtClean="0"/>
              <a:t> Title</a:t>
            </a:r>
            <a:endParaRPr lang="it-IT" dirty="0"/>
          </a:p>
        </p:txBody>
      </p:sp>
      <p:sp>
        <p:nvSpPr>
          <p:cNvPr id="12" name="Rettangolo 11"/>
          <p:cNvSpPr/>
          <p:nvPr userDrawn="1"/>
        </p:nvSpPr>
        <p:spPr>
          <a:xfrm>
            <a:off x="197971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369715886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t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2022897"/>
            <a:ext cx="4038600" cy="4103266"/>
          </a:xfrm>
          <a:prstGeom prst="rect">
            <a:avLst/>
          </a:prstGeom>
        </p:spPr>
        <p:txBody>
          <a:bodyPr/>
          <a:lstStyle>
            <a:lvl1pPr marL="257175" indent="-257175">
              <a:buSzPct val="180000"/>
              <a:buFontTx/>
              <a:buBlip>
                <a:blip r:embed="rId3"/>
              </a:buBlip>
              <a:defRPr sz="1125" b="0" i="0">
                <a:solidFill>
                  <a:schemeClr val="tx1">
                    <a:lumMod val="75000"/>
                  </a:schemeClr>
                </a:solidFill>
                <a:latin typeface="Open Sans" charset="0"/>
                <a:ea typeface="Open Sans" charset="0"/>
                <a:cs typeface="Open Sans" charset="0"/>
              </a:defRPr>
            </a:lvl1pPr>
            <a:lvl2pPr marL="557213" indent="-214313">
              <a:buSzPct val="180000"/>
              <a:buFontTx/>
              <a:buBlip>
                <a:blip r:embed="rId3"/>
              </a:buBlip>
              <a:defRPr sz="1125" b="0" i="0">
                <a:solidFill>
                  <a:schemeClr val="tx1">
                    <a:lumMod val="75000"/>
                  </a:schemeClr>
                </a:solidFill>
                <a:latin typeface="Open Sans" charset="0"/>
                <a:ea typeface="Open Sans" charset="0"/>
                <a:cs typeface="Open Sans" charset="0"/>
              </a:defRPr>
            </a:lvl2pPr>
            <a:lvl3pPr marL="857250" indent="-171450">
              <a:buSzPct val="180000"/>
              <a:buFontTx/>
              <a:buBlip>
                <a:blip r:embed="rId3"/>
              </a:buBlip>
              <a:defRPr sz="1125" b="0" i="0">
                <a:solidFill>
                  <a:schemeClr val="tx1">
                    <a:lumMod val="75000"/>
                  </a:schemeClr>
                </a:solidFill>
                <a:latin typeface="Open Sans" charset="0"/>
                <a:ea typeface="Open Sans" charset="0"/>
                <a:cs typeface="Open Sans" charset="0"/>
              </a:defRPr>
            </a:lvl3pPr>
            <a:lvl4pPr marL="1200150" indent="-171450">
              <a:buSzPct val="180000"/>
              <a:buFontTx/>
              <a:buBlip>
                <a:blip r:embed="rId3"/>
              </a:buBlip>
              <a:defRPr sz="1125" b="0" i="0">
                <a:solidFill>
                  <a:schemeClr val="tx1">
                    <a:lumMod val="75000"/>
                  </a:schemeClr>
                </a:solidFill>
                <a:latin typeface="Open Sans" charset="0"/>
                <a:ea typeface="Open Sans" charset="0"/>
                <a:cs typeface="Open Sans" charset="0"/>
              </a:defRPr>
            </a:lvl4pPr>
            <a:lvl5pPr marL="1543050" indent="-171450">
              <a:buSzPct val="180000"/>
              <a:buFontTx/>
              <a:buBlip>
                <a:blip r:embed="rId3"/>
              </a:buBlip>
              <a:defRPr sz="1125" b="0" i="0">
                <a:solidFill>
                  <a:schemeClr val="tx1">
                    <a:lumMod val="75000"/>
                  </a:schemeClr>
                </a:solidFill>
                <a:latin typeface="Open Sans" charset="0"/>
                <a:ea typeface="Open Sans" charset="0"/>
                <a:cs typeface="Open Sans" charset="0"/>
              </a:defRPr>
            </a:lvl5pPr>
            <a:lvl6pPr>
              <a:defRPr sz="1350"/>
            </a:lvl6pPr>
            <a:lvl7pPr>
              <a:defRPr sz="1350"/>
            </a:lvl7pPr>
            <a:lvl8pPr>
              <a:defRPr sz="1350"/>
            </a:lvl8pPr>
            <a:lvl9pPr>
              <a:defRPr sz="1350"/>
            </a:lvl9pPr>
          </a:lstStyle>
          <a:p>
            <a:pPr lvl="0"/>
            <a:r>
              <a:rPr lang="it-IT" dirty="0" smtClean="0"/>
              <a:t>Click </a:t>
            </a:r>
            <a:r>
              <a:rPr lang="it-IT" dirty="0" err="1" smtClean="0"/>
              <a:t>here</a:t>
            </a:r>
            <a:r>
              <a:rPr lang="it-IT" dirty="0" smtClean="0"/>
              <a:t> to </a:t>
            </a:r>
            <a:r>
              <a:rPr lang="it-IT" dirty="0" err="1" smtClean="0"/>
              <a:t>add</a:t>
            </a:r>
            <a:r>
              <a:rPr lang="it-IT" dirty="0" smtClean="0"/>
              <a:t> text</a:t>
            </a:r>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4" name="Content Placeholder 3"/>
          <p:cNvSpPr>
            <a:spLocks noGrp="1"/>
          </p:cNvSpPr>
          <p:nvPr>
            <p:ph sz="half" idx="2" hasCustomPrompt="1"/>
          </p:nvPr>
        </p:nvSpPr>
        <p:spPr>
          <a:xfrm>
            <a:off x="4648200" y="2022897"/>
            <a:ext cx="4038600" cy="4103266"/>
          </a:xfrm>
          <a:prstGeom prst="rect">
            <a:avLst/>
          </a:prstGeom>
        </p:spPr>
        <p:txBody>
          <a:bodyPr/>
          <a:lstStyle>
            <a:lvl1pPr marL="257175" indent="-257175">
              <a:buSzPct val="180000"/>
              <a:buFontTx/>
              <a:buBlip>
                <a:blip r:embed="rId3"/>
              </a:buBlip>
              <a:defRPr sz="1125" b="0" i="0">
                <a:solidFill>
                  <a:schemeClr val="tx1">
                    <a:lumMod val="75000"/>
                  </a:schemeClr>
                </a:solidFill>
                <a:latin typeface="Open Sans" charset="0"/>
                <a:ea typeface="Open Sans" charset="0"/>
                <a:cs typeface="Open Sans" charset="0"/>
              </a:defRPr>
            </a:lvl1pPr>
            <a:lvl2pPr marL="557213" indent="-214313">
              <a:buSzPct val="180000"/>
              <a:buFontTx/>
              <a:buBlip>
                <a:blip r:embed="rId3"/>
              </a:buBlip>
              <a:defRPr sz="1125" b="0" i="0">
                <a:solidFill>
                  <a:schemeClr val="tx1">
                    <a:lumMod val="75000"/>
                  </a:schemeClr>
                </a:solidFill>
                <a:latin typeface="Open Sans" charset="0"/>
                <a:ea typeface="Open Sans" charset="0"/>
                <a:cs typeface="Open Sans" charset="0"/>
              </a:defRPr>
            </a:lvl2pPr>
            <a:lvl3pPr marL="857250" indent="-171450">
              <a:buSzPct val="180000"/>
              <a:buFontTx/>
              <a:buBlip>
                <a:blip r:embed="rId3"/>
              </a:buBlip>
              <a:defRPr sz="1125" b="0" i="0">
                <a:solidFill>
                  <a:schemeClr val="tx1">
                    <a:lumMod val="75000"/>
                  </a:schemeClr>
                </a:solidFill>
                <a:latin typeface="Open Sans" charset="0"/>
                <a:ea typeface="Open Sans" charset="0"/>
                <a:cs typeface="Open Sans" charset="0"/>
              </a:defRPr>
            </a:lvl3pPr>
            <a:lvl4pPr marL="1200150" indent="-171450">
              <a:buSzPct val="180000"/>
              <a:buFontTx/>
              <a:buBlip>
                <a:blip r:embed="rId3"/>
              </a:buBlip>
              <a:defRPr sz="1125" b="0" i="0">
                <a:solidFill>
                  <a:schemeClr val="tx1">
                    <a:lumMod val="75000"/>
                  </a:schemeClr>
                </a:solidFill>
                <a:latin typeface="Open Sans" charset="0"/>
                <a:ea typeface="Open Sans" charset="0"/>
                <a:cs typeface="Open Sans" charset="0"/>
              </a:defRPr>
            </a:lvl4pPr>
            <a:lvl5pPr marL="1543050" indent="-171450">
              <a:buSzPct val="180000"/>
              <a:buFontTx/>
              <a:buBlip>
                <a:blip r:embed="rId3"/>
              </a:buBlip>
              <a:defRPr sz="1125" b="0" i="0">
                <a:solidFill>
                  <a:schemeClr val="tx1">
                    <a:lumMod val="75000"/>
                  </a:schemeClr>
                </a:solidFill>
                <a:latin typeface="Open Sans" charset="0"/>
                <a:ea typeface="Open Sans" charset="0"/>
                <a:cs typeface="Open Sans" charset="0"/>
              </a:defRPr>
            </a:lvl5pPr>
            <a:lvl6pPr>
              <a:defRPr sz="1350"/>
            </a:lvl6pPr>
            <a:lvl7pPr>
              <a:defRPr sz="1350"/>
            </a:lvl7pPr>
            <a:lvl8pPr>
              <a:defRPr sz="1350"/>
            </a:lvl8pPr>
            <a:lvl9pPr>
              <a:defRPr sz="1350"/>
            </a:lvl9pPr>
          </a:lstStyle>
          <a:p>
            <a:pPr lvl="0"/>
            <a:r>
              <a:rPr lang="it-IT" dirty="0" smtClean="0"/>
              <a:t>Click </a:t>
            </a:r>
            <a:r>
              <a:rPr lang="it-IT" dirty="0" err="1" smtClean="0"/>
              <a:t>here</a:t>
            </a:r>
            <a:r>
              <a:rPr lang="it-IT" dirty="0" smtClean="0"/>
              <a:t> to </a:t>
            </a:r>
            <a:r>
              <a:rPr lang="it-IT" dirty="0" err="1" smtClean="0"/>
              <a:t>add</a:t>
            </a:r>
            <a:r>
              <a:rPr lang="it-IT" dirty="0" smtClean="0"/>
              <a:t> text</a:t>
            </a:r>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5" name="Date Placeholder 4"/>
          <p:cNvSpPr>
            <a:spLocks noGrp="1"/>
          </p:cNvSpPr>
          <p:nvPr>
            <p:ph type="dt" sz="half" idx="10"/>
          </p:nvPr>
        </p:nvSpPr>
        <p:spPr>
          <a:xfrm>
            <a:off x="457200" y="6304237"/>
            <a:ext cx="2133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fld id="{1D8BD707-D9CF-40AE-B4C6-C98DA3205C09}" type="datetimeFigureOut">
              <a:rPr lang="en-GB" smtClean="0"/>
              <a:pPr/>
              <a:t>21/10/2019</a:t>
            </a:fld>
            <a:endParaRPr lang="en-GB" dirty="0"/>
          </a:p>
        </p:txBody>
      </p:sp>
      <p:sp>
        <p:nvSpPr>
          <p:cNvPr id="6" name="Footer Placeholder 5"/>
          <p:cNvSpPr>
            <a:spLocks noGrp="1"/>
          </p:cNvSpPr>
          <p:nvPr>
            <p:ph type="ftr" sz="quarter" idx="11"/>
          </p:nvPr>
        </p:nvSpPr>
        <p:spPr>
          <a:xfrm>
            <a:off x="3124200" y="6304237"/>
            <a:ext cx="2895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r>
              <a:rPr lang="en-GB" smtClean="0"/>
              <a:t>Footer</a:t>
            </a:r>
            <a:endParaRPr lang="en-GB" dirty="0"/>
          </a:p>
        </p:txBody>
      </p:sp>
      <p:sp>
        <p:nvSpPr>
          <p:cNvPr id="7" name="Slide Number Placeholder 6"/>
          <p:cNvSpPr>
            <a:spLocks noGrp="1"/>
          </p:cNvSpPr>
          <p:nvPr>
            <p:ph type="sldNum" sz="quarter" idx="12"/>
          </p:nvPr>
        </p:nvSpPr>
        <p:spPr>
          <a:xfrm>
            <a:off x="6553200" y="6304237"/>
            <a:ext cx="2133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pPr algn="r"/>
            <a:fld id="{B6F15528-21DE-4FAA-801E-634DDDAF4B2B}" type="slidenum">
              <a:rPr lang="en-GB" smtClean="0"/>
              <a:pPr algn="r"/>
              <a:t>‹#›</a:t>
            </a:fld>
            <a:endParaRPr lang="en-GB" dirty="0"/>
          </a:p>
        </p:txBody>
      </p:sp>
      <p:pic>
        <p:nvPicPr>
          <p:cNvPr id="11" name="Immagin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537" y="260650"/>
            <a:ext cx="1419388" cy="1584177"/>
          </a:xfrm>
          <a:prstGeom prst="rect">
            <a:avLst/>
          </a:prstGeom>
        </p:spPr>
      </p:pic>
      <p:sp>
        <p:nvSpPr>
          <p:cNvPr id="12" name="Titolo 1"/>
          <p:cNvSpPr>
            <a:spLocks noGrp="1"/>
          </p:cNvSpPr>
          <p:nvPr>
            <p:ph type="title" hasCustomPrompt="1"/>
          </p:nvPr>
        </p:nvSpPr>
        <p:spPr>
          <a:xfrm>
            <a:off x="1952192" y="620688"/>
            <a:ext cx="6940287" cy="576064"/>
          </a:xfrm>
          <a:prstGeom prst="rect">
            <a:avLst/>
          </a:prstGeom>
        </p:spPr>
        <p:txBody>
          <a:bodyPr vert="horz"/>
          <a:lstStyle>
            <a:lvl1pPr algn="l">
              <a:defRPr sz="2100" b="1" i="0">
                <a:solidFill>
                  <a:srgbClr val="0E71B4"/>
                </a:solidFill>
                <a:latin typeface="Alte DIN 1451 Mittelschrift gepraegt" charset="0"/>
                <a:ea typeface="Alte DIN 1451 Mittelschrift gepraegt" charset="0"/>
                <a:cs typeface="Alte DIN 1451 Mittelschrift gepraegt" charset="0"/>
              </a:defRPr>
            </a:lvl1pPr>
          </a:lstStyle>
          <a:p>
            <a:r>
              <a:rPr lang="it-IT" dirty="0" smtClean="0"/>
              <a:t>Click </a:t>
            </a:r>
            <a:r>
              <a:rPr lang="it-IT" dirty="0" err="1" smtClean="0"/>
              <a:t>here</a:t>
            </a:r>
            <a:r>
              <a:rPr lang="it-IT" dirty="0" smtClean="0"/>
              <a:t> to </a:t>
            </a:r>
            <a:r>
              <a:rPr lang="it-IT" dirty="0" err="1" smtClean="0"/>
              <a:t>add</a:t>
            </a:r>
            <a:r>
              <a:rPr lang="it-IT" dirty="0" smtClean="0"/>
              <a:t> Title</a:t>
            </a:r>
            <a:endParaRPr lang="it-IT" dirty="0"/>
          </a:p>
        </p:txBody>
      </p:sp>
      <p:sp>
        <p:nvSpPr>
          <p:cNvPr id="13" name="Rettangolo 12"/>
          <p:cNvSpPr/>
          <p:nvPr userDrawn="1"/>
        </p:nvSpPr>
        <p:spPr>
          <a:xfrm>
            <a:off x="197971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30174013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olo e testo vertica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hasCustomPrompt="1"/>
          </p:nvPr>
        </p:nvSpPr>
        <p:spPr>
          <a:xfrm>
            <a:off x="457200" y="1943123"/>
            <a:ext cx="8229600" cy="4078165"/>
          </a:xfrm>
          <a:prstGeom prst="rect">
            <a:avLst/>
          </a:prstGeom>
        </p:spPr>
        <p:txBody>
          <a:bodyPr vert="eaVert"/>
          <a:lstStyle>
            <a:lvl1pPr marL="257175" indent="-257175">
              <a:buSzPct val="180000"/>
              <a:buFontTx/>
              <a:buBlip>
                <a:blip r:embed="rId3"/>
              </a:buBlip>
              <a:defRPr sz="1125" b="0" i="0" baseline="0">
                <a:solidFill>
                  <a:schemeClr val="tx1">
                    <a:lumMod val="75000"/>
                  </a:schemeClr>
                </a:solidFill>
                <a:latin typeface="Open Sans" charset="0"/>
                <a:ea typeface="Open Sans" charset="0"/>
                <a:cs typeface="Open Sans" charset="0"/>
              </a:defRPr>
            </a:lvl1pPr>
            <a:lvl2pPr marL="557213" indent="-214313">
              <a:buSzPct val="180000"/>
              <a:buFontTx/>
              <a:buBlip>
                <a:blip r:embed="rId3"/>
              </a:buBlip>
              <a:defRPr sz="1125" b="0" i="0" baseline="0">
                <a:solidFill>
                  <a:schemeClr val="tx1">
                    <a:lumMod val="75000"/>
                  </a:schemeClr>
                </a:solidFill>
                <a:latin typeface="Open Sans" charset="0"/>
                <a:ea typeface="Open Sans" charset="0"/>
                <a:cs typeface="Open Sans" charset="0"/>
              </a:defRPr>
            </a:lvl2pPr>
            <a:lvl3pPr marL="857250" indent="-171450">
              <a:buSzPct val="180000"/>
              <a:buFontTx/>
              <a:buBlip>
                <a:blip r:embed="rId3"/>
              </a:buBlip>
              <a:defRPr sz="1125" b="0" i="0" baseline="0">
                <a:solidFill>
                  <a:schemeClr val="tx1">
                    <a:lumMod val="75000"/>
                  </a:schemeClr>
                </a:solidFill>
                <a:latin typeface="Open Sans" charset="0"/>
                <a:ea typeface="Open Sans" charset="0"/>
                <a:cs typeface="Open Sans" charset="0"/>
              </a:defRPr>
            </a:lvl3pPr>
            <a:lvl4pPr marL="1200150" indent="-171450">
              <a:buSzPct val="180000"/>
              <a:buFontTx/>
              <a:buBlip>
                <a:blip r:embed="rId3"/>
              </a:buBlip>
              <a:defRPr sz="1125" b="0" i="0" baseline="0">
                <a:solidFill>
                  <a:schemeClr val="tx1">
                    <a:lumMod val="75000"/>
                  </a:schemeClr>
                </a:solidFill>
                <a:latin typeface="Open Sans" charset="0"/>
                <a:ea typeface="Open Sans" charset="0"/>
                <a:cs typeface="Open Sans" charset="0"/>
              </a:defRPr>
            </a:lvl4pPr>
            <a:lvl5pPr marL="1543050" indent="-171450">
              <a:buSzPct val="180000"/>
              <a:buFontTx/>
              <a:buBlip>
                <a:blip r:embed="rId3"/>
              </a:buBlip>
              <a:defRPr sz="1125" b="0" i="0" baseline="0">
                <a:solidFill>
                  <a:schemeClr val="tx1">
                    <a:lumMod val="75000"/>
                  </a:schemeClr>
                </a:solidFill>
                <a:latin typeface="Open Sans" charset="0"/>
                <a:ea typeface="Open Sans" charset="0"/>
                <a:cs typeface="Open Sans" charset="0"/>
              </a:defRPr>
            </a:lvl5pPr>
          </a:lstStyle>
          <a:p>
            <a:pPr lvl="0"/>
            <a:r>
              <a:rPr lang="it-IT" dirty="0" smtClean="0"/>
              <a:t>Click </a:t>
            </a:r>
            <a:r>
              <a:rPr lang="it-IT" dirty="0" err="1" smtClean="0"/>
              <a:t>here</a:t>
            </a:r>
            <a:r>
              <a:rPr lang="it-IT" dirty="0" smtClean="0"/>
              <a:t> to </a:t>
            </a:r>
            <a:r>
              <a:rPr lang="it-IT" dirty="0" err="1" smtClean="0"/>
              <a:t>add</a:t>
            </a:r>
            <a:r>
              <a:rPr lang="it-IT" dirty="0" smtClean="0"/>
              <a:t> text</a:t>
            </a:r>
          </a:p>
          <a:p>
            <a:pPr lvl="1"/>
            <a:r>
              <a:rPr lang="it-IT" dirty="0" smtClean="0"/>
              <a:t>Second </a:t>
            </a:r>
            <a:r>
              <a:rPr lang="it-IT" dirty="0" err="1" smtClean="0"/>
              <a:t>level</a:t>
            </a:r>
            <a:endParaRPr lang="it-IT" dirty="0" smtClean="0"/>
          </a:p>
          <a:p>
            <a:pPr lvl="2"/>
            <a:r>
              <a:rPr lang="it-IT" dirty="0" smtClean="0"/>
              <a:t>Third </a:t>
            </a:r>
            <a:r>
              <a:rPr lang="it-IT" dirty="0" err="1" smtClean="0"/>
              <a:t>level</a:t>
            </a:r>
            <a:endParaRPr lang="it-IT" dirty="0" smtClean="0"/>
          </a:p>
          <a:p>
            <a:pPr lvl="3"/>
            <a:r>
              <a:rPr lang="it-IT" dirty="0" err="1" smtClean="0"/>
              <a:t>Fourth</a:t>
            </a:r>
            <a:r>
              <a:rPr lang="it-IT" dirty="0" smtClean="0"/>
              <a:t> </a:t>
            </a:r>
            <a:r>
              <a:rPr lang="it-IT" dirty="0" err="1" smtClean="0"/>
              <a:t>level</a:t>
            </a:r>
            <a:endParaRPr lang="it-IT" dirty="0" smtClean="0"/>
          </a:p>
          <a:p>
            <a:pPr lvl="4"/>
            <a:r>
              <a:rPr lang="it-IT" dirty="0" err="1" smtClean="0"/>
              <a:t>Fifth</a:t>
            </a:r>
            <a:r>
              <a:rPr lang="it-IT" dirty="0" smtClean="0"/>
              <a:t> </a:t>
            </a:r>
            <a:r>
              <a:rPr lang="it-IT" dirty="0" err="1" smtClean="0"/>
              <a:t>level</a:t>
            </a:r>
            <a:endParaRPr lang="en-US" dirty="0"/>
          </a:p>
        </p:txBody>
      </p:sp>
      <p:sp>
        <p:nvSpPr>
          <p:cNvPr id="4" name="Date Placeholder 3"/>
          <p:cNvSpPr>
            <a:spLocks noGrp="1"/>
          </p:cNvSpPr>
          <p:nvPr>
            <p:ph type="dt" sz="half" idx="10"/>
          </p:nvPr>
        </p:nvSpPr>
        <p:spPr>
          <a:xfrm>
            <a:off x="457200" y="6304237"/>
            <a:ext cx="2133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fld id="{1D8BD707-D9CF-40AE-B4C6-C98DA3205C09}" type="datetimeFigureOut">
              <a:rPr lang="en-GB" smtClean="0"/>
              <a:pPr/>
              <a:t>21/10/2019</a:t>
            </a:fld>
            <a:endParaRPr lang="en-GB" dirty="0"/>
          </a:p>
        </p:txBody>
      </p:sp>
      <p:sp>
        <p:nvSpPr>
          <p:cNvPr id="5" name="Footer Placeholder 4"/>
          <p:cNvSpPr>
            <a:spLocks noGrp="1"/>
          </p:cNvSpPr>
          <p:nvPr>
            <p:ph type="ftr" sz="quarter" idx="11"/>
          </p:nvPr>
        </p:nvSpPr>
        <p:spPr>
          <a:xfrm>
            <a:off x="3124200" y="6304237"/>
            <a:ext cx="2895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r>
              <a:rPr lang="en-GB" smtClean="0"/>
              <a:t>Footer</a:t>
            </a:r>
            <a:endParaRPr lang="en-GB" dirty="0"/>
          </a:p>
        </p:txBody>
      </p:sp>
      <p:sp>
        <p:nvSpPr>
          <p:cNvPr id="6" name="Slide Number Placeholder 5"/>
          <p:cNvSpPr>
            <a:spLocks noGrp="1"/>
          </p:cNvSpPr>
          <p:nvPr>
            <p:ph type="sldNum" sz="quarter" idx="12"/>
          </p:nvPr>
        </p:nvSpPr>
        <p:spPr>
          <a:xfrm>
            <a:off x="6553200" y="6304237"/>
            <a:ext cx="2133600" cy="365125"/>
          </a:xfrm>
          <a:prstGeom prst="rect">
            <a:avLst/>
          </a:prstGeom>
        </p:spPr>
        <p:txBody>
          <a:bodyPr anchor="b"/>
          <a:lstStyle>
            <a:lvl1pPr>
              <a:defRPr lang="en-US" sz="750" b="0" i="0" smtClean="0">
                <a:solidFill>
                  <a:schemeClr val="tx1">
                    <a:lumMod val="75000"/>
                  </a:schemeClr>
                </a:solidFill>
                <a:latin typeface="Open Sans" charset="0"/>
                <a:ea typeface="Open Sans" charset="0"/>
                <a:cs typeface="Open Sans" charset="0"/>
              </a:defRPr>
            </a:lvl1pPr>
          </a:lstStyle>
          <a:p>
            <a:pPr algn="r"/>
            <a:fld id="{B6F15528-21DE-4FAA-801E-634DDDAF4B2B}" type="slidenum">
              <a:rPr lang="en-GB" smtClean="0"/>
              <a:pPr algn="r"/>
              <a:t>‹#›</a:t>
            </a:fld>
            <a:endParaRPr lang="en-GB" dirty="0"/>
          </a:p>
        </p:txBody>
      </p:sp>
      <p:pic>
        <p:nvPicPr>
          <p:cNvPr id="7" name="Immagin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5537" y="260650"/>
            <a:ext cx="1419388" cy="1584177"/>
          </a:xfrm>
          <a:prstGeom prst="rect">
            <a:avLst/>
          </a:prstGeom>
        </p:spPr>
      </p:pic>
      <p:sp>
        <p:nvSpPr>
          <p:cNvPr id="8" name="Titolo 1"/>
          <p:cNvSpPr>
            <a:spLocks noGrp="1"/>
          </p:cNvSpPr>
          <p:nvPr>
            <p:ph type="title" hasCustomPrompt="1"/>
          </p:nvPr>
        </p:nvSpPr>
        <p:spPr>
          <a:xfrm>
            <a:off x="1952192" y="620688"/>
            <a:ext cx="6940287" cy="576064"/>
          </a:xfrm>
          <a:prstGeom prst="rect">
            <a:avLst/>
          </a:prstGeom>
        </p:spPr>
        <p:txBody>
          <a:bodyPr vert="horz"/>
          <a:lstStyle>
            <a:lvl1pPr>
              <a:defRPr lang="it-IT" sz="2100" b="1" i="0" dirty="0">
                <a:solidFill>
                  <a:srgbClr val="0E71B4"/>
                </a:solidFill>
                <a:latin typeface="Alte DIN 1451 Mittelschrift gepraegt" charset="0"/>
                <a:ea typeface="Alte DIN 1451 Mittelschrift gepraegt" charset="0"/>
                <a:cs typeface="Alte DIN 1451 Mittelschrift gepraegt" charset="0"/>
              </a:defRPr>
            </a:lvl1pPr>
          </a:lstStyle>
          <a:p>
            <a:pPr lvl="0" algn="l"/>
            <a:r>
              <a:rPr lang="it-IT" dirty="0" smtClean="0"/>
              <a:t>Click </a:t>
            </a:r>
            <a:r>
              <a:rPr lang="it-IT" dirty="0" err="1" smtClean="0"/>
              <a:t>here</a:t>
            </a:r>
            <a:r>
              <a:rPr lang="it-IT" dirty="0" smtClean="0"/>
              <a:t> to </a:t>
            </a:r>
            <a:r>
              <a:rPr lang="it-IT" dirty="0" err="1" smtClean="0"/>
              <a:t>add</a:t>
            </a:r>
            <a:r>
              <a:rPr lang="it-IT" dirty="0" smtClean="0"/>
              <a:t> Title</a:t>
            </a:r>
            <a:endParaRPr lang="it-IT" dirty="0"/>
          </a:p>
        </p:txBody>
      </p:sp>
      <p:sp>
        <p:nvSpPr>
          <p:cNvPr id="9" name="Rettangolo 8"/>
          <p:cNvSpPr/>
          <p:nvPr userDrawn="1"/>
        </p:nvSpPr>
        <p:spPr>
          <a:xfrm>
            <a:off x="1979713" y="476672"/>
            <a:ext cx="2016224" cy="45719"/>
          </a:xfrm>
          <a:prstGeom prst="rect">
            <a:avLst/>
          </a:prstGeom>
          <a:solidFill>
            <a:srgbClr val="0E71B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25078046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nten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768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_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sellaDiTesto 1"/>
          <p:cNvSpPr txBox="1"/>
          <p:nvPr userDrawn="1"/>
        </p:nvSpPr>
        <p:spPr>
          <a:xfrm>
            <a:off x="3563521" y="4581130"/>
            <a:ext cx="1986151" cy="276999"/>
          </a:xfrm>
          <a:prstGeom prst="rect">
            <a:avLst/>
          </a:prstGeom>
          <a:noFill/>
        </p:spPr>
        <p:txBody>
          <a:bodyPr wrap="none" rtlCol="0">
            <a:noAutofit/>
          </a:bodyPr>
          <a:lstStyle/>
          <a:p>
            <a:pPr algn="ctr"/>
            <a:r>
              <a:rPr lang="en-GB" sz="1125" b="0" i="0" dirty="0" err="1" smtClean="0">
                <a:solidFill>
                  <a:schemeClr val="bg1"/>
                </a:solidFill>
                <a:latin typeface="Open Sans" charset="0"/>
                <a:ea typeface="Open Sans" charset="0"/>
                <a:cs typeface="Open Sans" charset="0"/>
              </a:rPr>
              <a:t>www.emodnet.eu</a:t>
            </a:r>
            <a:endParaRPr lang="en-GB" sz="1125" b="0" i="0" dirty="0">
              <a:solidFill>
                <a:schemeClr val="bg1"/>
              </a:solidFill>
              <a:latin typeface="Open Sans" charset="0"/>
              <a:ea typeface="Open Sans" charset="0"/>
              <a:cs typeface="Open Sans" charset="0"/>
            </a:endParaRPr>
          </a:p>
        </p:txBody>
      </p:sp>
      <p:sp>
        <p:nvSpPr>
          <p:cNvPr id="3" name="CasellaDiTesto 2"/>
          <p:cNvSpPr txBox="1"/>
          <p:nvPr userDrawn="1"/>
        </p:nvSpPr>
        <p:spPr>
          <a:xfrm>
            <a:off x="3887923" y="4293098"/>
            <a:ext cx="1296144" cy="276999"/>
          </a:xfrm>
          <a:prstGeom prst="rect">
            <a:avLst/>
          </a:prstGeom>
          <a:noFill/>
        </p:spPr>
        <p:txBody>
          <a:bodyPr wrap="none" rtlCol="0">
            <a:noAutofit/>
          </a:bodyPr>
          <a:lstStyle/>
          <a:p>
            <a:pPr algn="ctr"/>
            <a:r>
              <a:rPr lang="en-GB" sz="1125" b="0" i="0" dirty="0" smtClean="0">
                <a:solidFill>
                  <a:schemeClr val="bg1"/>
                </a:solidFill>
                <a:latin typeface="Open Sans" charset="0"/>
                <a:ea typeface="Open Sans" charset="0"/>
                <a:cs typeface="Open Sans" charset="0"/>
              </a:rPr>
              <a:t>@</a:t>
            </a:r>
            <a:r>
              <a:rPr lang="en-GB" sz="1125" b="0" i="0" dirty="0" err="1" smtClean="0">
                <a:solidFill>
                  <a:schemeClr val="bg1"/>
                </a:solidFill>
                <a:latin typeface="Open Sans" charset="0"/>
                <a:ea typeface="Open Sans" charset="0"/>
                <a:cs typeface="Open Sans" charset="0"/>
              </a:rPr>
              <a:t>EMODnet</a:t>
            </a:r>
            <a:endParaRPr lang="en-GB" sz="1125" b="0" i="0" dirty="0">
              <a:solidFill>
                <a:schemeClr val="bg1"/>
              </a:solidFill>
              <a:latin typeface="Open Sans" charset="0"/>
              <a:ea typeface="Open Sans" charset="0"/>
              <a:cs typeface="Open Sans" charset="0"/>
            </a:endParaRPr>
          </a:p>
        </p:txBody>
      </p:sp>
      <p:sp>
        <p:nvSpPr>
          <p:cNvPr id="7" name="CasellaDiTesto 6"/>
          <p:cNvSpPr txBox="1"/>
          <p:nvPr userDrawn="1"/>
        </p:nvSpPr>
        <p:spPr>
          <a:xfrm>
            <a:off x="2432360" y="5203084"/>
            <a:ext cx="4248472" cy="276999"/>
          </a:xfrm>
          <a:prstGeom prst="rect">
            <a:avLst/>
          </a:prstGeom>
          <a:noFill/>
        </p:spPr>
        <p:txBody>
          <a:bodyPr wrap="none" rtlCol="0">
            <a:noAutofit/>
          </a:bodyPr>
          <a:lstStyle/>
          <a:p>
            <a:pPr algn="ctr"/>
            <a:r>
              <a:rPr lang="en-GB" sz="1125" b="0" i="1" smtClean="0">
                <a:solidFill>
                  <a:schemeClr val="bg1"/>
                </a:solidFill>
                <a:latin typeface="Open Sans" charset="0"/>
                <a:ea typeface="Open Sans" charset="0"/>
                <a:cs typeface="Open Sans" charset="0"/>
              </a:rPr>
              <a:t>Your gateway to marine data in Europe</a:t>
            </a:r>
            <a:endParaRPr lang="en-GB" sz="1125" b="0" i="1" dirty="0">
              <a:solidFill>
                <a:schemeClr val="bg1"/>
              </a:solidFill>
              <a:latin typeface="Open Sans" charset="0"/>
              <a:ea typeface="Open Sans" charset="0"/>
              <a:cs typeface="Open Sans" charset="0"/>
            </a:endParaRPr>
          </a:p>
        </p:txBody>
      </p:sp>
      <p:pic>
        <p:nvPicPr>
          <p:cNvPr id="5" name="Immagin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076" y="1659624"/>
            <a:ext cx="2000494" cy="2530640"/>
          </a:xfrm>
          <a:prstGeom prst="rect">
            <a:avLst/>
          </a:prstGeom>
        </p:spPr>
      </p:pic>
    </p:spTree>
    <p:extLst>
      <p:ext uri="{BB962C8B-B14F-4D97-AF65-F5344CB8AC3E}">
        <p14:creationId xmlns:p14="http://schemas.microsoft.com/office/powerpoint/2010/main" val="16066000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17"/>
          <p:cNvPicPr>
            <a:picLocks noChangeAspect="1" noChangeArrowheads="1"/>
          </p:cNvPicPr>
          <p:nvPr userDrawn="1"/>
        </p:nvPicPr>
        <p:blipFill>
          <a:blip r:embed="rId2" cstate="print"/>
          <a:srcRect/>
          <a:stretch>
            <a:fillRect/>
          </a:stretch>
        </p:blipFill>
        <p:spPr bwMode="auto">
          <a:xfrm>
            <a:off x="6577013" y="6145213"/>
            <a:ext cx="2243137" cy="596900"/>
          </a:xfrm>
          <a:prstGeom prst="rect">
            <a:avLst/>
          </a:prstGeom>
          <a:noFill/>
          <a:ln w="9525">
            <a:noFill/>
            <a:miter lim="800000"/>
            <a:headEnd/>
            <a:tailEnd/>
          </a:ln>
        </p:spPr>
      </p:pic>
      <p:sp>
        <p:nvSpPr>
          <p:cNvPr id="2" name="Title 1"/>
          <p:cNvSpPr>
            <a:spLocks noGrp="1"/>
          </p:cNvSpPr>
          <p:nvPr>
            <p:ph type="title"/>
          </p:nvPr>
        </p:nvSpPr>
        <p:spPr>
          <a:xfrm>
            <a:off x="468313" y="980728"/>
            <a:ext cx="8229600" cy="936625"/>
          </a:xfrm>
        </p:spPr>
        <p:txBody>
          <a:bodyPr/>
          <a:lstStyle/>
          <a:p>
            <a:r>
              <a:rPr lang="en-US" smtClean="0"/>
              <a:t>Click to edit Master title style</a:t>
            </a:r>
            <a:endParaRPr lang="en-GB" dirty="0"/>
          </a:p>
        </p:txBody>
      </p:sp>
      <p:sp>
        <p:nvSpPr>
          <p:cNvPr id="5" name="Rectangle 4"/>
          <p:cNvSpPr>
            <a:spLocks noGrp="1" noChangeArrowheads="1"/>
          </p:cNvSpPr>
          <p:nvPr>
            <p:ph type="dt" sz="half" idx="10"/>
          </p:nvPr>
        </p:nvSpPr>
        <p:spPr>
          <a:xfrm>
            <a:off x="6577013" y="116632"/>
            <a:ext cx="2133600" cy="476250"/>
          </a:xfrm>
        </p:spPr>
        <p:txBody>
          <a:bodyPr/>
          <a:lstStyle>
            <a:lvl1pPr>
              <a:defRPr sz="1200"/>
            </a:lvl1pPr>
          </a:lstStyle>
          <a:p>
            <a:pPr>
              <a:defRPr/>
            </a:pPr>
            <a:endParaRPr lang="en-GB" dirty="0"/>
          </a:p>
        </p:txBody>
      </p:sp>
      <p:sp>
        <p:nvSpPr>
          <p:cNvPr id="6" name="Rectangle 5"/>
          <p:cNvSpPr>
            <a:spLocks noGrp="1" noChangeArrowheads="1"/>
          </p:cNvSpPr>
          <p:nvPr>
            <p:ph type="ftr" sz="quarter" idx="11"/>
          </p:nvPr>
        </p:nvSpPr>
        <p:spPr>
          <a:xfrm>
            <a:off x="3124200" y="6337126"/>
            <a:ext cx="2895600" cy="476250"/>
          </a:xfrm>
        </p:spPr>
        <p:txBody>
          <a:bodyPr/>
          <a:lstStyle>
            <a:lvl1pPr>
              <a:defRPr/>
            </a:lvl1pPr>
          </a:lstStyle>
          <a:p>
            <a:pPr>
              <a:defRPr/>
            </a:pPr>
            <a:endParaRPr lang="en-GB" dirty="0"/>
          </a:p>
        </p:txBody>
      </p:sp>
      <p:sp>
        <p:nvSpPr>
          <p:cNvPr id="7" name="Rectangle 6"/>
          <p:cNvSpPr>
            <a:spLocks noGrp="1" noChangeArrowheads="1"/>
          </p:cNvSpPr>
          <p:nvPr>
            <p:ph type="sldNum" sz="quarter" idx="12"/>
          </p:nvPr>
        </p:nvSpPr>
        <p:spPr>
          <a:xfrm>
            <a:off x="467544" y="6297439"/>
            <a:ext cx="2133600" cy="476250"/>
          </a:xfrm>
        </p:spPr>
        <p:txBody>
          <a:bodyPr/>
          <a:lstStyle>
            <a:lvl1pPr algn="l">
              <a:defRPr/>
            </a:lvl1pPr>
          </a:lstStyle>
          <a:p>
            <a:pPr>
              <a:defRPr/>
            </a:pPr>
            <a:fld id="{37EC8A20-BA03-4FF7-8742-03D8AD4CA4F4}" type="slidenum">
              <a:rPr lang="en-GB" smtClean="0"/>
              <a:pPr>
                <a:defRPr/>
              </a:pPr>
              <a:t>‹#›</a:t>
            </a:fld>
            <a:endParaRPr lang="en-GB" dirty="0"/>
          </a:p>
        </p:txBody>
      </p:sp>
      <p:sp>
        <p:nvSpPr>
          <p:cNvPr id="9" name="Content Placeholder 2"/>
          <p:cNvSpPr>
            <a:spLocks noGrp="1"/>
          </p:cNvSpPr>
          <p:nvPr>
            <p:ph idx="1"/>
          </p:nvPr>
        </p:nvSpPr>
        <p:spPr>
          <a:xfrm>
            <a:off x="457200" y="2276872"/>
            <a:ext cx="8229600" cy="3633788"/>
          </a:xfrm>
        </p:spPr>
        <p:txBody>
          <a:bodyPr/>
          <a:lstStyle>
            <a:lvl1pPr marL="342900" indent="-342900">
              <a:buClr>
                <a:srgbClr val="0F5494"/>
              </a:buClr>
              <a:buFont typeface="Arial" pitchFamily="34" charset="0"/>
              <a:buChar char="•"/>
              <a:defRPr/>
            </a:lvl1pPr>
            <a:lvl2pPr>
              <a:buClr>
                <a:srgbClr val="0F5494"/>
              </a:buClr>
              <a:defRPr/>
            </a:lvl2pPr>
          </a:lstStyle>
          <a:p>
            <a:pPr lvl="0"/>
            <a:r>
              <a:rPr lang="en-US" smtClean="0"/>
              <a:t>Edit Master text styles</a:t>
            </a:r>
          </a:p>
          <a:p>
            <a:pPr lvl="1"/>
            <a:r>
              <a:rPr lang="en-US" smtClean="0"/>
              <a:t>Second level</a:t>
            </a:r>
          </a:p>
          <a:p>
            <a:pPr lvl="2"/>
            <a:r>
              <a:rPr lang="en-US" smtClean="0"/>
              <a:t>Third level</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5E88F9B-71EE-4D5C-B44E-012EF44E925A}"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387600"/>
            <a:ext cx="4038600" cy="3633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96CDD1B-50E0-44E8-82B7-F85F69F6D40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123950"/>
            <a:ext cx="82296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0" y="2387600"/>
            <a:ext cx="8229600" cy="363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dolor 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mj-lt"/>
              </a:defRPr>
            </a:lvl1pPr>
          </a:lstStyle>
          <a:p>
            <a:pPr>
              <a:defRPr/>
            </a:pPr>
            <a:endParaRPr lang="en-GB"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lang="en-GB" sz="1400" b="0" kern="1200" dirty="0">
                <a:solidFill>
                  <a:schemeClr val="tx1"/>
                </a:solidFill>
                <a:latin typeface="+mj-lt"/>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9C8D21B7-B314-438C-91E9-7FF9087DC078}"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53" r:id="rId1"/>
    <p:sldLayoutId id="2147483752"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464405"/>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iming>
    <p:tnLst>
      <p:par>
        <p:cTn id="1" dur="indefinite" restart="never" nodeType="tmRoot"/>
      </p:par>
    </p:tnLst>
  </p:timing>
  <p:hf hdr="0" ftr="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it-IT"/>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27.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26.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4.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2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4.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9.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3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9.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1.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32.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33.emf"/><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34.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35.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34.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84.xml"/><Relationship Id="rId7" Type="http://schemas.openxmlformats.org/officeDocument/2006/relationships/image" Target="../media/image36.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34.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87.xml"/><Relationship Id="rId7" Type="http://schemas.openxmlformats.org/officeDocument/2006/relationships/image" Target="../media/image37.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4.png"/><Relationship Id="rId5" Type="http://schemas.openxmlformats.org/officeDocument/2006/relationships/notesSlide" Target="../notesSlides/notesSlide27.xml"/><Relationship Id="rId10"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90.xml"/><Relationship Id="rId7" Type="http://schemas.openxmlformats.org/officeDocument/2006/relationships/image" Target="../media/image37.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34.png"/><Relationship Id="rId5" Type="http://schemas.openxmlformats.org/officeDocument/2006/relationships/notesSlide" Target="../notesSlides/notesSlide28.xml"/><Relationship Id="rId10"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93.xml"/><Relationship Id="rId7" Type="http://schemas.openxmlformats.org/officeDocument/2006/relationships/image" Target="../media/image37.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34.png"/><Relationship Id="rId5" Type="http://schemas.openxmlformats.org/officeDocument/2006/relationships/notesSlide" Target="../notesSlides/notesSlide29.xml"/><Relationship Id="rId10"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38.png"/><Relationship Id="rId5" Type="http://schemas.openxmlformats.org/officeDocument/2006/relationships/notesSlide" Target="../notesSlides/notesSlide31.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2.xml"/><Relationship Id="rId7" Type="http://schemas.microsoft.com/office/2007/relationships/hdphoto" Target="../media/hdphoto2.wdp"/><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39.png"/><Relationship Id="rId11" Type="http://schemas.microsoft.com/office/2007/relationships/hdphoto" Target="../media/hdphoto4.wdp"/><Relationship Id="rId5" Type="http://schemas.openxmlformats.org/officeDocument/2006/relationships/notesSlide" Target="../notesSlides/notesSlide32.xml"/><Relationship Id="rId10" Type="http://schemas.openxmlformats.org/officeDocument/2006/relationships/image" Target="../media/image41.png"/><Relationship Id="rId4" Type="http://schemas.openxmlformats.org/officeDocument/2006/relationships/slideLayout" Target="../slideLayouts/slideLayout2.xml"/><Relationship Id="rId9" Type="http://schemas.microsoft.com/office/2007/relationships/hdphoto" Target="../media/hdphoto3.wdp"/></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5.xml"/><Relationship Id="rId7" Type="http://schemas.microsoft.com/office/2007/relationships/hdphoto" Target="../media/hdphoto2.wdp"/><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39.png"/><Relationship Id="rId11" Type="http://schemas.microsoft.com/office/2007/relationships/hdphoto" Target="../media/hdphoto4.wdp"/><Relationship Id="rId5" Type="http://schemas.openxmlformats.org/officeDocument/2006/relationships/notesSlide" Target="../notesSlides/notesSlide33.xml"/><Relationship Id="rId10" Type="http://schemas.openxmlformats.org/officeDocument/2006/relationships/image" Target="../media/image41.png"/><Relationship Id="rId4" Type="http://schemas.openxmlformats.org/officeDocument/2006/relationships/slideLayout" Target="../slideLayouts/slideLayout2.xml"/><Relationship Id="rId9" Type="http://schemas.microsoft.com/office/2007/relationships/hdphoto" Target="../media/hdphoto3.wdp"/></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08.xml"/><Relationship Id="rId7" Type="http://schemas.microsoft.com/office/2007/relationships/hdphoto" Target="../media/hdphoto2.wdp"/><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39.png"/><Relationship Id="rId11" Type="http://schemas.microsoft.com/office/2007/relationships/hdphoto" Target="../media/hdphoto4.wdp"/><Relationship Id="rId5" Type="http://schemas.openxmlformats.org/officeDocument/2006/relationships/notesSlide" Target="../notesSlides/notesSlide34.xml"/><Relationship Id="rId10" Type="http://schemas.openxmlformats.org/officeDocument/2006/relationships/image" Target="../media/image41.png"/><Relationship Id="rId4" Type="http://schemas.openxmlformats.org/officeDocument/2006/relationships/slideLayout" Target="../slideLayouts/slideLayout2.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111.xml"/><Relationship Id="rId7" Type="http://schemas.microsoft.com/office/2007/relationships/hdphoto" Target="../media/hdphoto2.wdp"/><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39.png"/><Relationship Id="rId11" Type="http://schemas.microsoft.com/office/2007/relationships/hdphoto" Target="../media/hdphoto4.wdp"/><Relationship Id="rId5" Type="http://schemas.openxmlformats.org/officeDocument/2006/relationships/notesSlide" Target="../notesSlides/notesSlide35.xml"/><Relationship Id="rId10" Type="http://schemas.openxmlformats.org/officeDocument/2006/relationships/image" Target="../media/image41.png"/><Relationship Id="rId4" Type="http://schemas.openxmlformats.org/officeDocument/2006/relationships/slideLayout" Target="../slideLayouts/slideLayout2.xml"/><Relationship Id="rId9"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43.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image" Target="../media/image42.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20.xml"/><Relationship Id="rId7" Type="http://schemas.openxmlformats.org/officeDocument/2006/relationships/hyperlink" Target="https://globalfishingwatch.org/map/" TargetMode="Externa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44.jpe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notesSlide" Target="../notesSlides/notesSlide39.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notesSlide" Target="../notesSlides/notesSlide40.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46.jpeg"/><Relationship Id="rId5" Type="http://schemas.openxmlformats.org/officeDocument/2006/relationships/notesSlide" Target="../notesSlides/notesSlide41.xml"/><Relationship Id="rId4"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notesSlide" Target="../notesSlides/notesSlide42.xml"/><Relationship Id="rId4"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48.jpe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47.jpeg"/><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5" Type="http://schemas.openxmlformats.org/officeDocument/2006/relationships/notesSlide" Target="../notesSlides/notesSlide4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141.xml"/><Relationship Id="rId7" Type="http://schemas.openxmlformats.org/officeDocument/2006/relationships/image" Target="../media/image50.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49.png"/><Relationship Id="rId5" Type="http://schemas.openxmlformats.org/officeDocument/2006/relationships/notesSlide" Target="../notesSlides/notesSlide45.xml"/><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tags" Target="../tags/tag144.xml"/><Relationship Id="rId7" Type="http://schemas.openxmlformats.org/officeDocument/2006/relationships/image" Target="../media/image52.png"/><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49.png"/><Relationship Id="rId5" Type="http://schemas.openxmlformats.org/officeDocument/2006/relationships/notesSlide" Target="../notesSlides/notesSlide46.xml"/><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notesSlide" Target="../notesSlides/notesSlide47.xml"/><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notesSlide" Target="../notesSlides/notesSlide48.xml"/><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ags" Target="../tags/tag151.xml"/><Relationship Id="rId5" Type="http://schemas.openxmlformats.org/officeDocument/2006/relationships/notesSlide" Target="../notesSlides/notesSlide49.xml"/><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notesSlide" Target="../notesSlides/notesSlide50.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5" Type="http://schemas.openxmlformats.org/officeDocument/2006/relationships/notesSlide" Target="../notesSlides/notesSlide51.xml"/><Relationship Id="rId4"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notesSlide" Target="../notesSlides/notesSlide52.xml"/><Relationship Id="rId4"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53.png"/><Relationship Id="rId5" Type="http://schemas.openxmlformats.org/officeDocument/2006/relationships/notesSlide" Target="../notesSlides/notesSlide53.xml"/><Relationship Id="rId4"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5" Type="http://schemas.openxmlformats.org/officeDocument/2006/relationships/notesSlide" Target="../notesSlides/notesSlide5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tags" Target="../tags/tag171.xm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54.png"/><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tags" Target="../tags/tag172.xml"/><Relationship Id="rId5" Type="http://schemas.openxmlformats.org/officeDocument/2006/relationships/notesSlide" Target="../notesSlides/notesSlide56.xml"/><Relationship Id="rId4"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55.png"/><Relationship Id="rId5" Type="http://schemas.openxmlformats.org/officeDocument/2006/relationships/notesSlide" Target="../notesSlides/notesSlide57.xml"/><Relationship Id="rId4"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54.png"/><Relationship Id="rId5" Type="http://schemas.openxmlformats.org/officeDocument/2006/relationships/notesSlide" Target="../notesSlides/notesSlide58.xml"/><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54.png"/><Relationship Id="rId5" Type="http://schemas.openxmlformats.org/officeDocument/2006/relationships/notesSlide" Target="../notesSlides/notesSlide59.xml"/><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tags" Target="../tags/tag186.xml"/><Relationship Id="rId2" Type="http://schemas.openxmlformats.org/officeDocument/2006/relationships/tags" Target="../tags/tag185.xml"/><Relationship Id="rId1" Type="http://schemas.openxmlformats.org/officeDocument/2006/relationships/tags" Target="../tags/tag184.xml"/><Relationship Id="rId5" Type="http://schemas.openxmlformats.org/officeDocument/2006/relationships/notesSlide" Target="../notesSlides/notesSlide60.xml"/><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 Id="rId5" Type="http://schemas.openxmlformats.org/officeDocument/2006/relationships/notesSlide" Target="../notesSlides/notesSlide61.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4.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5"/>
          <a:stretch>
            <a:fillRect/>
          </a:stretch>
        </p:blipFill>
        <p:spPr>
          <a:xfrm>
            <a:off x="3931468" y="1412776"/>
            <a:ext cx="5212532" cy="5212532"/>
          </a:xfrm>
          <a:prstGeom prst="rect">
            <a:avLst/>
          </a:prstGeom>
        </p:spPr>
      </p:pic>
      <p:sp>
        <p:nvSpPr>
          <p:cNvPr id="2" name="Title 1"/>
          <p:cNvSpPr>
            <a:spLocks noGrp="1"/>
          </p:cNvSpPr>
          <p:nvPr>
            <p:ph type="title"/>
            <p:custDataLst>
              <p:tags r:id="rId2"/>
            </p:custDataLst>
          </p:nvPr>
        </p:nvSpPr>
        <p:spPr>
          <a:xfrm>
            <a:off x="71500" y="1736812"/>
            <a:ext cx="4536504" cy="2016224"/>
          </a:xfrm>
        </p:spPr>
        <p:txBody>
          <a:bodyPr/>
          <a:lstStyle/>
          <a:p>
            <a:pPr algn="ctr"/>
            <a:r>
              <a:rPr lang="fr-BE" sz="3600" dirty="0" err="1" smtClean="0"/>
              <a:t>European</a:t>
            </a:r>
            <a:r>
              <a:rPr lang="fr-BE" sz="3600" dirty="0" smtClean="0"/>
              <a:t> Atlas of the </a:t>
            </a:r>
            <a:r>
              <a:rPr lang="fr-BE" sz="3600" dirty="0" err="1" smtClean="0"/>
              <a:t>Seas</a:t>
            </a:r>
            <a:endParaRPr lang="en-GB" sz="3600" dirty="0"/>
          </a:p>
        </p:txBody>
      </p:sp>
      <p:sp>
        <p:nvSpPr>
          <p:cNvPr id="3" name="Content Placeholder 2"/>
          <p:cNvSpPr>
            <a:spLocks noGrp="1"/>
          </p:cNvSpPr>
          <p:nvPr>
            <p:ph idx="1"/>
            <p:custDataLst>
              <p:tags r:id="rId3"/>
            </p:custDataLst>
          </p:nvPr>
        </p:nvSpPr>
        <p:spPr>
          <a:xfrm>
            <a:off x="395536" y="4509120"/>
            <a:ext cx="3744416" cy="2232248"/>
          </a:xfrm>
        </p:spPr>
        <p:txBody>
          <a:bodyPr/>
          <a:lstStyle/>
          <a:p>
            <a:endParaRPr lang="fr-BE" sz="2400" dirty="0" smtClean="0"/>
          </a:p>
          <a:p>
            <a:endParaRPr lang="fr-BE" sz="2400" dirty="0" smtClean="0"/>
          </a:p>
          <a:p>
            <a:r>
              <a:rPr lang="fr-BE" sz="2000" dirty="0" smtClean="0"/>
              <a:t>Workshop:</a:t>
            </a:r>
          </a:p>
          <a:p>
            <a:r>
              <a:rPr lang="fr-BE" sz="2000" dirty="0" err="1" smtClean="0"/>
              <a:t>Hamburg</a:t>
            </a:r>
            <a:r>
              <a:rPr lang="fr-BE" sz="2000" dirty="0" smtClean="0"/>
              <a:t> </a:t>
            </a:r>
            <a:r>
              <a:rPr lang="fr-BE" sz="2000" dirty="0" err="1" smtClean="0"/>
              <a:t>Climate</a:t>
            </a:r>
            <a:r>
              <a:rPr lang="fr-BE" sz="2000" dirty="0" smtClean="0"/>
              <a:t> </a:t>
            </a:r>
            <a:r>
              <a:rPr lang="fr-BE" sz="2000" dirty="0" err="1"/>
              <a:t>Week</a:t>
            </a:r>
            <a:endParaRPr lang="fr-BE" sz="2000" dirty="0"/>
          </a:p>
          <a:p>
            <a:r>
              <a:rPr lang="fr-BE" sz="1200" i="1" dirty="0" smtClean="0"/>
              <a:t>Tim Collart </a:t>
            </a:r>
          </a:p>
          <a:p>
            <a:r>
              <a:rPr lang="fr-BE" sz="1200" b="0" i="1" dirty="0" smtClean="0"/>
              <a:t>EMODnet </a:t>
            </a:r>
            <a:r>
              <a:rPr lang="fr-BE" sz="1200" b="0" i="1" dirty="0" err="1" smtClean="0"/>
              <a:t>Secretariat</a:t>
            </a:r>
            <a:endParaRPr lang="en-GB" sz="1200" b="0" i="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smtClean="0"/>
              <a:t>Why </a:t>
            </a:r>
            <a:r>
              <a:rPr lang="en-US" sz="2000" dirty="0"/>
              <a:t>do you think </a:t>
            </a:r>
            <a:r>
              <a:rPr lang="en-US" sz="2000" dirty="0" smtClean="0"/>
              <a:t>this area is warming more </a:t>
            </a:r>
            <a:r>
              <a:rPr lang="en-US" sz="2000" dirty="0"/>
              <a:t>than the rest of the ocean?</a:t>
            </a:r>
          </a:p>
          <a:p>
            <a:endParaRPr lang="en-GB" b="0" i="0" kern="0" dirty="0" err="1" smtClean="0"/>
          </a:p>
        </p:txBody>
      </p:sp>
    </p:spTree>
    <p:extLst>
      <p:ext uri="{BB962C8B-B14F-4D97-AF65-F5344CB8AC3E}">
        <p14:creationId xmlns:p14="http://schemas.microsoft.com/office/powerpoint/2010/main" val="38897540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smtClean="0"/>
              <a:t>Why </a:t>
            </a:r>
            <a:r>
              <a:rPr lang="en-US" sz="2000" dirty="0"/>
              <a:t>do you think </a:t>
            </a:r>
            <a:r>
              <a:rPr lang="en-US" sz="2000" dirty="0" smtClean="0"/>
              <a:t>this area is warming more </a:t>
            </a:r>
            <a:r>
              <a:rPr lang="en-US" sz="2000" dirty="0"/>
              <a:t>than the rest of the ocean</a:t>
            </a:r>
            <a:r>
              <a:rPr lang="en-US" sz="2000" dirty="0" smtClean="0"/>
              <a:t>?</a:t>
            </a:r>
          </a:p>
          <a:p>
            <a:pPr marL="0" indent="0" algn="ctr">
              <a:buNone/>
            </a:pPr>
            <a:r>
              <a:rPr lang="en-US" sz="2000" i="0" u="sng" dirty="0" smtClean="0"/>
              <a:t>ice-albedo feedback cycle</a:t>
            </a:r>
            <a:endParaRPr lang="en-US" sz="2000" i="0" u="sng" dirty="0"/>
          </a:p>
          <a:p>
            <a:endParaRPr lang="en-GB" b="0" i="0" kern="0" dirty="0" err="1" smtClean="0"/>
          </a:p>
        </p:txBody>
      </p:sp>
      <p:pic>
        <p:nvPicPr>
          <p:cNvPr id="6146" name="Picture 2" descr="Afbeeldingsresultaat voor ice-albedo feedb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14" y="2230129"/>
            <a:ext cx="4294664" cy="46278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beeldingsresultaat voor ice-albedo feedbac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60480" y="2420888"/>
            <a:ext cx="3933717" cy="3636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799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smtClean="0"/>
              <a:t>In </a:t>
            </a:r>
            <a:r>
              <a:rPr lang="en-US" sz="2000" dirty="0"/>
              <a:t>which </a:t>
            </a:r>
            <a:r>
              <a:rPr lang="en-US" sz="2000" dirty="0" smtClean="0"/>
              <a:t>sea or </a:t>
            </a:r>
            <a:r>
              <a:rPr lang="en-US" sz="2000" dirty="0"/>
              <a:t>ocean has the temperature </a:t>
            </a:r>
            <a:r>
              <a:rPr lang="en-US" sz="2000" dirty="0" smtClean="0"/>
              <a:t>decreased the most?</a:t>
            </a:r>
          </a:p>
          <a:p>
            <a:endParaRPr lang="en-US" sz="2000" dirty="0"/>
          </a:p>
          <a:p>
            <a:endParaRPr lang="en-GB" b="0" i="0" kern="0" dirty="0" err="1" smtClean="0"/>
          </a:p>
        </p:txBody>
      </p:sp>
    </p:spTree>
    <p:extLst>
      <p:ext uri="{BB962C8B-B14F-4D97-AF65-F5344CB8AC3E}">
        <p14:creationId xmlns:p14="http://schemas.microsoft.com/office/powerpoint/2010/main" val="37028982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smtClean="0"/>
              <a:t>In </a:t>
            </a:r>
            <a:r>
              <a:rPr lang="en-US" sz="2000" dirty="0"/>
              <a:t>which </a:t>
            </a:r>
            <a:r>
              <a:rPr lang="en-US" sz="2000" dirty="0" smtClean="0"/>
              <a:t>sea or </a:t>
            </a:r>
            <a:r>
              <a:rPr lang="en-US" sz="2000" dirty="0"/>
              <a:t>ocean has the temperature </a:t>
            </a:r>
            <a:r>
              <a:rPr lang="en-US" sz="2000" dirty="0" smtClean="0"/>
              <a:t>decreased the most?</a:t>
            </a:r>
          </a:p>
          <a:p>
            <a:endParaRPr lang="en-US" sz="2000" dirty="0"/>
          </a:p>
          <a:p>
            <a:endParaRPr lang="en-GB" b="0" i="0" kern="0" dirty="0" err="1" smtClean="0"/>
          </a:p>
        </p:txBody>
      </p:sp>
      <p:pic>
        <p:nvPicPr>
          <p:cNvPr id="6" name="Picture 5"/>
          <p:cNvPicPr>
            <a:picLocks noChangeAspect="1"/>
          </p:cNvPicPr>
          <p:nvPr/>
        </p:nvPicPr>
        <p:blipFill>
          <a:blip r:embed="rId6"/>
          <a:stretch>
            <a:fillRect/>
          </a:stretch>
        </p:blipFill>
        <p:spPr>
          <a:xfrm>
            <a:off x="1208243" y="1916831"/>
            <a:ext cx="6392249" cy="4132253"/>
          </a:xfrm>
          <a:prstGeom prst="rect">
            <a:avLst/>
          </a:prstGeom>
        </p:spPr>
      </p:pic>
      <p:sp>
        <p:nvSpPr>
          <p:cNvPr id="7" name="Oval 6"/>
          <p:cNvSpPr/>
          <p:nvPr/>
        </p:nvSpPr>
        <p:spPr>
          <a:xfrm>
            <a:off x="996375" y="3501008"/>
            <a:ext cx="2999561" cy="20162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Tree>
    <p:extLst>
      <p:ext uri="{BB962C8B-B14F-4D97-AF65-F5344CB8AC3E}">
        <p14:creationId xmlns:p14="http://schemas.microsoft.com/office/powerpoint/2010/main" val="41361570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smtClean="0"/>
              <a:t>Why </a:t>
            </a:r>
            <a:r>
              <a:rPr lang="en-US" sz="2000" dirty="0"/>
              <a:t>do you think </a:t>
            </a:r>
            <a:r>
              <a:rPr lang="en-US" sz="2000" dirty="0" smtClean="0"/>
              <a:t>this area is becoming colder?</a:t>
            </a:r>
            <a:endParaRPr lang="en-US" sz="2000" dirty="0"/>
          </a:p>
          <a:p>
            <a:endParaRPr lang="en-US" sz="2000" dirty="0"/>
          </a:p>
          <a:p>
            <a:endParaRPr lang="en-GB" b="0" i="0" kern="0" dirty="0" err="1" smtClean="0"/>
          </a:p>
        </p:txBody>
      </p:sp>
      <p:pic>
        <p:nvPicPr>
          <p:cNvPr id="2050" name="Picture 2" descr="Afbeeldingsresultaat voor the day after tomo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9314">
            <a:off x="7695316" y="4067811"/>
            <a:ext cx="1213720" cy="182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810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smtClean="0"/>
              <a:t>Why </a:t>
            </a:r>
            <a:r>
              <a:rPr lang="en-US" sz="2000" dirty="0"/>
              <a:t>do you think </a:t>
            </a:r>
            <a:r>
              <a:rPr lang="en-US" sz="2000" dirty="0" smtClean="0"/>
              <a:t>this area is becoming colder?</a:t>
            </a:r>
          </a:p>
          <a:p>
            <a:pPr marL="0" indent="0" algn="ctr">
              <a:buNone/>
            </a:pPr>
            <a:r>
              <a:rPr lang="en-US" sz="2000" i="0" u="sng" dirty="0" smtClean="0"/>
              <a:t>slowdown of the thermohaline circulation</a:t>
            </a:r>
            <a:endParaRPr lang="en-US" sz="2000" i="0" u="sng" dirty="0"/>
          </a:p>
          <a:p>
            <a:endParaRPr lang="en-US" sz="2000" dirty="0"/>
          </a:p>
          <a:p>
            <a:endParaRPr lang="en-US" sz="2000" dirty="0"/>
          </a:p>
          <a:p>
            <a:endParaRPr lang="en-GB" b="0" i="0" kern="0" dirty="0" err="1" smtClean="0"/>
          </a:p>
        </p:txBody>
      </p:sp>
      <p:pic>
        <p:nvPicPr>
          <p:cNvPr id="2050" name="Picture 2" descr="Afbeeldingsresultaat voor the day after tomo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9314">
            <a:off x="6806101" y="3083529"/>
            <a:ext cx="1674652" cy="251197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upload.wikimedia.org/wikipedia/commons/4/4c/Thermohaline_Circulation_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209" y="2564904"/>
            <a:ext cx="6230073" cy="390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0601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Using the map on </a:t>
            </a:r>
            <a:r>
              <a:rPr lang="en-US" sz="1800" u="sng" dirty="0" smtClean="0"/>
              <a:t>Relative sea level trends</a:t>
            </a:r>
            <a:r>
              <a:rPr lang="en-US" sz="1800" dirty="0" smtClean="0"/>
              <a:t>, answer the following questions:</a:t>
            </a:r>
          </a:p>
          <a:p>
            <a:r>
              <a:rPr lang="en-US" sz="1800" b="0" dirty="0"/>
              <a:t>By how many millimeter (on average) per year is </a:t>
            </a:r>
            <a:r>
              <a:rPr lang="en-US" sz="1800" b="0" dirty="0" smtClean="0"/>
              <a:t>the relative sea </a:t>
            </a:r>
            <a:r>
              <a:rPr lang="en-US" sz="1800" b="0" dirty="0"/>
              <a:t>level rising along German coasts? What do you think will happen in the future</a:t>
            </a:r>
            <a:r>
              <a:rPr lang="en-US" sz="1800" b="0" dirty="0" smtClean="0"/>
              <a:t>?</a:t>
            </a:r>
          </a:p>
          <a:p>
            <a:r>
              <a:rPr lang="en-US" sz="1800" b="0" dirty="0" smtClean="0"/>
              <a:t>Are there places where the relative sea level is falling? What do you think is the reason for this?</a:t>
            </a:r>
          </a:p>
          <a:p>
            <a:endParaRPr lang="en-US" sz="1800" b="0" dirty="0" smtClean="0"/>
          </a:p>
          <a:p>
            <a:pPr marL="0" indent="0">
              <a:buNone/>
            </a:pPr>
            <a:r>
              <a:rPr lang="en-US" sz="1800" dirty="0" smtClean="0"/>
              <a:t>Using </a:t>
            </a:r>
            <a:r>
              <a:rPr lang="en-US" sz="1800" dirty="0"/>
              <a:t>the map on </a:t>
            </a:r>
            <a:r>
              <a:rPr lang="en-US" sz="1800" u="sng" dirty="0" smtClean="0"/>
              <a:t>Coastline erosion</a:t>
            </a:r>
            <a:r>
              <a:rPr lang="en-US" sz="1800" dirty="0" smtClean="0"/>
              <a:t>, answer </a:t>
            </a:r>
            <a:r>
              <a:rPr lang="en-US" sz="1800" dirty="0"/>
              <a:t>the following questions</a:t>
            </a:r>
            <a:r>
              <a:rPr lang="en-US" sz="1800" dirty="0" smtClean="0"/>
              <a:t>:</a:t>
            </a:r>
            <a:endParaRPr lang="en-US" sz="1800" dirty="0"/>
          </a:p>
          <a:p>
            <a:r>
              <a:rPr lang="en-US" sz="1800" b="0" dirty="0" smtClean="0"/>
              <a:t>What has happened to the </a:t>
            </a:r>
            <a:r>
              <a:rPr lang="en-US" sz="1800" b="0" dirty="0"/>
              <a:t>G</a:t>
            </a:r>
            <a:r>
              <a:rPr lang="en-US" sz="1800" b="0" dirty="0" smtClean="0"/>
              <a:t>erman coastline along the North Sea and Baltic Sea in the last 10 years? What do you think will happen in the future?</a:t>
            </a:r>
            <a:endParaRPr lang="en-US" sz="1800" b="0" dirty="0"/>
          </a:p>
          <a:p>
            <a:r>
              <a:rPr lang="en-US" sz="1800" b="0" dirty="0" smtClean="0"/>
              <a:t>Around which European sea is the coastline expanding (coastline accretion)? What do you think is happening here?</a:t>
            </a:r>
            <a:endParaRPr lang="en-US" sz="1800" dirty="0" smtClean="0"/>
          </a:p>
          <a:p>
            <a:endParaRPr lang="en-GB" sz="2000" b="0" i="0" kern="0" dirty="0" err="1" smtClean="0"/>
          </a:p>
        </p:txBody>
      </p:sp>
    </p:spTree>
    <p:extLst>
      <p:ext uri="{BB962C8B-B14F-4D97-AF65-F5344CB8AC3E}">
        <p14:creationId xmlns:p14="http://schemas.microsoft.com/office/powerpoint/2010/main" val="8068468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By </a:t>
            </a:r>
            <a:r>
              <a:rPr lang="en-US" sz="1800" dirty="0"/>
              <a:t>how many millimeter (on average) per year is </a:t>
            </a:r>
            <a:r>
              <a:rPr lang="en-US" sz="1800" dirty="0" smtClean="0"/>
              <a:t>the relative sea </a:t>
            </a:r>
            <a:r>
              <a:rPr lang="en-US" sz="1800" dirty="0"/>
              <a:t>level rising along German coasts? What do you think will happen in the future</a:t>
            </a:r>
            <a:r>
              <a:rPr lang="en-US" sz="1800" dirty="0" smtClean="0"/>
              <a:t>?</a:t>
            </a:r>
          </a:p>
        </p:txBody>
      </p:sp>
    </p:spTree>
    <p:extLst>
      <p:ext uri="{BB962C8B-B14F-4D97-AF65-F5344CB8AC3E}">
        <p14:creationId xmlns:p14="http://schemas.microsoft.com/office/powerpoint/2010/main" val="4073066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By </a:t>
            </a:r>
            <a:r>
              <a:rPr lang="en-US" sz="1800" dirty="0"/>
              <a:t>how many millimeter (on average) per year is </a:t>
            </a:r>
            <a:r>
              <a:rPr lang="en-US" sz="1800" dirty="0" smtClean="0"/>
              <a:t>the relative sea </a:t>
            </a:r>
            <a:r>
              <a:rPr lang="en-US" sz="1800" dirty="0"/>
              <a:t>level rising along German coasts? What do you think will happen in the future</a:t>
            </a:r>
            <a:r>
              <a:rPr lang="en-US" sz="1800" dirty="0" smtClean="0"/>
              <a:t>?</a:t>
            </a:r>
          </a:p>
        </p:txBody>
      </p:sp>
      <p:pic>
        <p:nvPicPr>
          <p:cNvPr id="3" name="Picture 2"/>
          <p:cNvPicPr>
            <a:picLocks noChangeAspect="1"/>
          </p:cNvPicPr>
          <p:nvPr/>
        </p:nvPicPr>
        <p:blipFill>
          <a:blip r:embed="rId6"/>
          <a:stretch>
            <a:fillRect/>
          </a:stretch>
        </p:blipFill>
        <p:spPr>
          <a:xfrm>
            <a:off x="1204242" y="2132856"/>
            <a:ext cx="6760518" cy="3824446"/>
          </a:xfrm>
          <a:prstGeom prst="rect">
            <a:avLst/>
          </a:prstGeom>
        </p:spPr>
      </p:pic>
    </p:spTree>
    <p:extLst>
      <p:ext uri="{BB962C8B-B14F-4D97-AF65-F5344CB8AC3E}">
        <p14:creationId xmlns:p14="http://schemas.microsoft.com/office/powerpoint/2010/main" val="17544518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By </a:t>
            </a:r>
            <a:r>
              <a:rPr lang="en-US" sz="1800" dirty="0"/>
              <a:t>how many millimeter (on average) per year is </a:t>
            </a:r>
            <a:r>
              <a:rPr lang="en-US" sz="1800" dirty="0" smtClean="0"/>
              <a:t>the relative sea </a:t>
            </a:r>
            <a:r>
              <a:rPr lang="en-US" sz="1800" dirty="0"/>
              <a:t>level rising along German coasts? What do you think will happen in the future</a:t>
            </a:r>
            <a:r>
              <a:rPr lang="en-US" sz="1800" dirty="0" smtClean="0"/>
              <a:t>?</a:t>
            </a:r>
          </a:p>
        </p:txBody>
      </p:sp>
      <p:pic>
        <p:nvPicPr>
          <p:cNvPr id="4" name="Picture 3"/>
          <p:cNvPicPr>
            <a:picLocks noChangeAspect="1"/>
          </p:cNvPicPr>
          <p:nvPr/>
        </p:nvPicPr>
        <p:blipFill>
          <a:blip r:embed="rId6"/>
          <a:stretch>
            <a:fillRect/>
          </a:stretch>
        </p:blipFill>
        <p:spPr>
          <a:xfrm>
            <a:off x="899587" y="2171849"/>
            <a:ext cx="7056789" cy="3910420"/>
          </a:xfrm>
          <a:prstGeom prst="rect">
            <a:avLst/>
          </a:prstGeom>
        </p:spPr>
      </p:pic>
      <p:sp>
        <p:nvSpPr>
          <p:cNvPr id="6" name="TextBox 5"/>
          <p:cNvSpPr txBox="1"/>
          <p:nvPr/>
        </p:nvSpPr>
        <p:spPr>
          <a:xfrm>
            <a:off x="763810" y="6245175"/>
            <a:ext cx="5416868" cy="230832"/>
          </a:xfrm>
          <a:prstGeom prst="rect">
            <a:avLst/>
          </a:prstGeom>
          <a:noFill/>
          <a:ln>
            <a:noFill/>
          </a:ln>
        </p:spPr>
        <p:txBody>
          <a:bodyPr wrap="none" rtlCol="0">
            <a:spAutoFit/>
          </a:bodyPr>
          <a:lstStyle/>
          <a:p>
            <a:r>
              <a:rPr lang="en-GB" sz="900"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t>Source: </a:t>
            </a:r>
            <a:r>
              <a:rPr lang="en-GB" sz="900" u="sng"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t>https</a:t>
            </a:r>
            <a:r>
              <a:rPr lang="en-GB" sz="900" u="sng" dirty="0">
                <a:solidFill>
                  <a:schemeClr val="accent6"/>
                </a:solidFill>
                <a:latin typeface="Open Sans" panose="020B0606030504020204" pitchFamily="34" charset="0"/>
                <a:ea typeface="Open Sans" panose="020B0606030504020204" pitchFamily="34" charset="0"/>
                <a:cs typeface="Open Sans" panose="020B0606030504020204" pitchFamily="34" charset="0"/>
              </a:rPr>
              <a:t>://www.eea.europa.eu/data-and-maps/indicators/sea-level-rise-5/assessment</a:t>
            </a:r>
            <a:endParaRPr lang="en-GB" sz="900" b="0" u="sng"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413915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r>
              <a:rPr lang="en-GB" sz="2800" dirty="0" smtClean="0"/>
              <a:t>What is the European Atlas of the Seas?</a:t>
            </a:r>
            <a:endParaRPr lang="en-US" sz="2800" dirty="0"/>
          </a:p>
        </p:txBody>
      </p:sp>
      <p:sp>
        <p:nvSpPr>
          <p:cNvPr id="24" name="Content Placeholder 2"/>
          <p:cNvSpPr>
            <a:spLocks noGrp="1"/>
          </p:cNvSpPr>
          <p:nvPr>
            <p:ph idx="1"/>
            <p:custDataLst>
              <p:tags r:id="rId2"/>
            </p:custDataLst>
          </p:nvPr>
        </p:nvSpPr>
        <p:spPr>
          <a:xfrm>
            <a:off x="763810" y="1052736"/>
            <a:ext cx="3808190" cy="5184576"/>
          </a:xfrm>
        </p:spPr>
        <p:txBody>
          <a:bodyPr/>
          <a:lstStyle/>
          <a:p>
            <a:pPr marL="0" indent="0">
              <a:buNone/>
            </a:pPr>
            <a:endParaRPr lang="en-US" sz="2000" b="1" i="0" dirty="0" smtClean="0"/>
          </a:p>
          <a:p>
            <a:pPr marL="0" indent="0">
              <a:buNone/>
            </a:pPr>
            <a:r>
              <a:rPr lang="en-US" sz="4000" b="1" i="0" dirty="0" smtClean="0"/>
              <a:t>European</a:t>
            </a:r>
          </a:p>
          <a:p>
            <a:pPr marL="0" indent="0">
              <a:buNone/>
            </a:pPr>
            <a:endParaRPr lang="en-US" sz="4000" b="1" i="0" dirty="0"/>
          </a:p>
          <a:p>
            <a:pPr marL="0" indent="0">
              <a:buNone/>
            </a:pPr>
            <a:r>
              <a:rPr lang="en-US" sz="4000" i="0" dirty="0" smtClean="0"/>
              <a:t>Atlas </a:t>
            </a:r>
          </a:p>
          <a:p>
            <a:pPr marL="0" indent="0">
              <a:buNone/>
            </a:pPr>
            <a:endParaRPr lang="en-US" sz="4000" i="0" dirty="0"/>
          </a:p>
          <a:p>
            <a:pPr marL="0" indent="0">
              <a:buNone/>
            </a:pPr>
            <a:r>
              <a:rPr lang="en-US" sz="4000" i="0" dirty="0" smtClean="0"/>
              <a:t>Seas</a:t>
            </a:r>
          </a:p>
          <a:p>
            <a:pPr marL="0" indent="0">
              <a:buNone/>
            </a:pPr>
            <a:endParaRPr lang="en-GB" i="0" dirty="0" smtClean="0"/>
          </a:p>
          <a:p>
            <a:endParaRPr lang="en-GB" i="0" dirty="0"/>
          </a:p>
          <a:p>
            <a:endParaRPr lang="en-GB" i="0" dirty="0" err="1" smtClean="0"/>
          </a:p>
        </p:txBody>
      </p:sp>
      <p:pic>
        <p:nvPicPr>
          <p:cNvPr id="5" name="Picture 4"/>
          <p:cNvPicPr>
            <a:picLocks noChangeAspect="1"/>
          </p:cNvPicPr>
          <p:nvPr/>
        </p:nvPicPr>
        <p:blipFill>
          <a:blip r:embed="rId4"/>
          <a:stretch>
            <a:fillRect/>
          </a:stretch>
        </p:blipFill>
        <p:spPr>
          <a:xfrm>
            <a:off x="4567878" y="1547248"/>
            <a:ext cx="4163027" cy="4195551"/>
          </a:xfrm>
          <a:prstGeom prst="rect">
            <a:avLst/>
          </a:prstGeom>
        </p:spPr>
      </p:pic>
    </p:spTree>
    <p:extLst>
      <p:ext uri="{BB962C8B-B14F-4D97-AF65-F5344CB8AC3E}">
        <p14:creationId xmlns:p14="http://schemas.microsoft.com/office/powerpoint/2010/main" val="4079712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Are there places where the relative sea level is falling? What do you think is the reason for this?</a:t>
            </a:r>
          </a:p>
          <a:p>
            <a:endParaRPr lang="en-US" sz="1800" b="0" dirty="0" smtClean="0"/>
          </a:p>
        </p:txBody>
      </p:sp>
    </p:spTree>
    <p:extLst>
      <p:ext uri="{BB962C8B-B14F-4D97-AF65-F5344CB8AC3E}">
        <p14:creationId xmlns:p14="http://schemas.microsoft.com/office/powerpoint/2010/main" val="2050742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Are there places where the relative sea level is falling? What do you think is the reason for this?</a:t>
            </a:r>
          </a:p>
          <a:p>
            <a:endParaRPr lang="en-US" sz="1800" b="0" dirty="0" smtClean="0"/>
          </a:p>
        </p:txBody>
      </p:sp>
      <p:pic>
        <p:nvPicPr>
          <p:cNvPr id="6" name="Picture 5"/>
          <p:cNvPicPr>
            <a:picLocks noChangeAspect="1"/>
          </p:cNvPicPr>
          <p:nvPr/>
        </p:nvPicPr>
        <p:blipFill>
          <a:blip r:embed="rId6"/>
          <a:stretch>
            <a:fillRect/>
          </a:stretch>
        </p:blipFill>
        <p:spPr>
          <a:xfrm>
            <a:off x="984026" y="1986773"/>
            <a:ext cx="6760518" cy="3824446"/>
          </a:xfrm>
          <a:prstGeom prst="rect">
            <a:avLst/>
          </a:prstGeom>
        </p:spPr>
      </p:pic>
    </p:spTree>
    <p:extLst>
      <p:ext uri="{BB962C8B-B14F-4D97-AF65-F5344CB8AC3E}">
        <p14:creationId xmlns:p14="http://schemas.microsoft.com/office/powerpoint/2010/main" val="290013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smtClean="0"/>
              <a:t>Are there places where the relative sea level is falling? What do you think is the reason for this?</a:t>
            </a:r>
          </a:p>
          <a:p>
            <a:pPr marL="0" indent="0" algn="ctr">
              <a:buNone/>
            </a:pPr>
            <a:r>
              <a:rPr lang="en-US" sz="1800" u="sng" smtClean="0"/>
              <a:t>Post-glacial rebound</a:t>
            </a:r>
          </a:p>
          <a:p>
            <a:endParaRPr lang="en-US" sz="1800" b="0" dirty="0" smtClean="0"/>
          </a:p>
        </p:txBody>
      </p:sp>
      <p:pic>
        <p:nvPicPr>
          <p:cNvPr id="7" name="Picture 6"/>
          <p:cNvPicPr>
            <a:picLocks noChangeAspect="1"/>
          </p:cNvPicPr>
          <p:nvPr/>
        </p:nvPicPr>
        <p:blipFill>
          <a:blip r:embed="rId6"/>
          <a:stretch>
            <a:fillRect/>
          </a:stretch>
        </p:blipFill>
        <p:spPr>
          <a:xfrm>
            <a:off x="1871700" y="2132856"/>
            <a:ext cx="5400600" cy="3973222"/>
          </a:xfrm>
          <a:prstGeom prst="rect">
            <a:avLst/>
          </a:prstGeom>
        </p:spPr>
      </p:pic>
      <p:sp>
        <p:nvSpPr>
          <p:cNvPr id="9" name="TextBox 8"/>
          <p:cNvSpPr txBox="1"/>
          <p:nvPr/>
        </p:nvSpPr>
        <p:spPr>
          <a:xfrm>
            <a:off x="763810" y="6035031"/>
            <a:ext cx="2537874" cy="230832"/>
          </a:xfrm>
          <a:prstGeom prst="rect">
            <a:avLst/>
          </a:prstGeom>
          <a:noFill/>
          <a:ln>
            <a:noFill/>
          </a:ln>
        </p:spPr>
        <p:txBody>
          <a:bodyPr wrap="none" rtlCol="0">
            <a:spAutoFit/>
          </a:bodyPr>
          <a:lstStyle/>
          <a:p>
            <a:r>
              <a:rPr lang="en-GB" sz="900"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t>Source</a:t>
            </a:r>
            <a:r>
              <a:rPr lang="en-GB" sz="9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  doi.org/10.5194/esurf-6-401-2018</a:t>
            </a:r>
          </a:p>
        </p:txBody>
      </p:sp>
    </p:spTree>
    <p:extLst>
      <p:ext uri="{BB962C8B-B14F-4D97-AF65-F5344CB8AC3E}">
        <p14:creationId xmlns:p14="http://schemas.microsoft.com/office/powerpoint/2010/main" val="1655643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What has happened to the </a:t>
            </a:r>
            <a:r>
              <a:rPr lang="en-US" sz="1800" dirty="0"/>
              <a:t>G</a:t>
            </a:r>
            <a:r>
              <a:rPr lang="en-US" sz="1800" dirty="0" smtClean="0"/>
              <a:t>erman coastline along the North Sea and Baltic Sea in the last 10 years? What do you think will happen in the future?</a:t>
            </a:r>
            <a:endParaRPr lang="en-US" sz="1800" dirty="0"/>
          </a:p>
          <a:p>
            <a:pPr marL="0" indent="0">
              <a:buNone/>
            </a:pPr>
            <a:endParaRPr lang="en-GB" sz="2000" b="0" i="0" kern="0" dirty="0" err="1" smtClean="0"/>
          </a:p>
        </p:txBody>
      </p:sp>
    </p:spTree>
    <p:extLst>
      <p:ext uri="{BB962C8B-B14F-4D97-AF65-F5344CB8AC3E}">
        <p14:creationId xmlns:p14="http://schemas.microsoft.com/office/powerpoint/2010/main" val="2584941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What has happened to the </a:t>
            </a:r>
            <a:r>
              <a:rPr lang="en-US" sz="1800" dirty="0"/>
              <a:t>G</a:t>
            </a:r>
            <a:r>
              <a:rPr lang="en-US" sz="1800" dirty="0" smtClean="0"/>
              <a:t>erman coastline along the North Sea and Baltic Sea in the last 10 years? What do you think will happen in the future?</a:t>
            </a:r>
            <a:endParaRPr lang="en-US" sz="1800" dirty="0"/>
          </a:p>
          <a:p>
            <a:pPr marL="0" indent="0">
              <a:buNone/>
            </a:pPr>
            <a:endParaRPr lang="en-GB" sz="2000" b="0" i="0" kern="0" dirty="0" err="1" smtClean="0"/>
          </a:p>
        </p:txBody>
      </p:sp>
      <p:pic>
        <p:nvPicPr>
          <p:cNvPr id="4" name="Picture 3"/>
          <p:cNvPicPr>
            <a:picLocks noChangeAspect="1"/>
          </p:cNvPicPr>
          <p:nvPr/>
        </p:nvPicPr>
        <p:blipFill>
          <a:blip r:embed="rId6"/>
          <a:stretch>
            <a:fillRect/>
          </a:stretch>
        </p:blipFill>
        <p:spPr>
          <a:xfrm>
            <a:off x="479718" y="2132856"/>
            <a:ext cx="8352928" cy="3964250"/>
          </a:xfrm>
          <a:prstGeom prst="rect">
            <a:avLst/>
          </a:prstGeom>
        </p:spPr>
      </p:pic>
    </p:spTree>
    <p:extLst>
      <p:ext uri="{BB962C8B-B14F-4D97-AF65-F5344CB8AC3E}">
        <p14:creationId xmlns:p14="http://schemas.microsoft.com/office/powerpoint/2010/main" val="17826237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Around which European sea is the coastline expanding (coastline accretion)? What do you think is happening here?</a:t>
            </a:r>
          </a:p>
          <a:p>
            <a:endParaRPr lang="en-GB" sz="2000" b="0" i="0" kern="0" dirty="0" err="1" smtClean="0"/>
          </a:p>
        </p:txBody>
      </p:sp>
    </p:spTree>
    <p:extLst>
      <p:ext uri="{BB962C8B-B14F-4D97-AF65-F5344CB8AC3E}">
        <p14:creationId xmlns:p14="http://schemas.microsoft.com/office/powerpoint/2010/main" val="26692630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Around which European sea is the coastline expanding (coastline accretion)? What do you think is happening here?</a:t>
            </a:r>
          </a:p>
          <a:p>
            <a:endParaRPr lang="en-GB" sz="2000" b="0" i="0" kern="0" dirty="0" err="1" smtClean="0"/>
          </a:p>
        </p:txBody>
      </p:sp>
      <p:pic>
        <p:nvPicPr>
          <p:cNvPr id="6" name="Picture 5"/>
          <p:cNvPicPr>
            <a:picLocks noChangeAspect="1"/>
          </p:cNvPicPr>
          <p:nvPr/>
        </p:nvPicPr>
        <p:blipFill>
          <a:blip r:embed="rId6"/>
          <a:stretch>
            <a:fillRect/>
          </a:stretch>
        </p:blipFill>
        <p:spPr>
          <a:xfrm>
            <a:off x="479718" y="2132856"/>
            <a:ext cx="8352928" cy="3964250"/>
          </a:xfrm>
          <a:prstGeom prst="rect">
            <a:avLst/>
          </a:prstGeom>
        </p:spPr>
      </p:pic>
      <p:sp>
        <p:nvSpPr>
          <p:cNvPr id="3" name="Oval 2"/>
          <p:cNvSpPr/>
          <p:nvPr/>
        </p:nvSpPr>
        <p:spPr>
          <a:xfrm>
            <a:off x="7092280" y="4581128"/>
            <a:ext cx="1368152" cy="165618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Tree>
    <p:extLst>
      <p:ext uri="{BB962C8B-B14F-4D97-AF65-F5344CB8AC3E}">
        <p14:creationId xmlns:p14="http://schemas.microsoft.com/office/powerpoint/2010/main" val="28318027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000" dirty="0"/>
              <a:t>Climate Change </a:t>
            </a:r>
            <a:r>
              <a:rPr lang="en-US" sz="2000" dirty="0" smtClean="0"/>
              <a:t>– Sea level rise &amp; coastal erosion</a:t>
            </a:r>
            <a:endParaRPr lang="en-US" sz="20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smtClean="0"/>
              <a:t>Around which European sea is the coastline expanding (coastline accretion)? What do you think is happening here?</a:t>
            </a:r>
          </a:p>
          <a:p>
            <a:endParaRPr lang="en-GB" sz="2000" b="0" i="0" kern="0" dirty="0" err="1" smtClean="0"/>
          </a:p>
        </p:txBody>
      </p:sp>
      <p:pic>
        <p:nvPicPr>
          <p:cNvPr id="4" name="Picture 3"/>
          <p:cNvPicPr>
            <a:picLocks noChangeAspect="1"/>
          </p:cNvPicPr>
          <p:nvPr/>
        </p:nvPicPr>
        <p:blipFill>
          <a:blip r:embed="rId6"/>
          <a:stretch>
            <a:fillRect/>
          </a:stretch>
        </p:blipFill>
        <p:spPr>
          <a:xfrm>
            <a:off x="1084861" y="2094552"/>
            <a:ext cx="6734440" cy="3911928"/>
          </a:xfrm>
          <a:prstGeom prst="rect">
            <a:avLst/>
          </a:prstGeom>
        </p:spPr>
      </p:pic>
      <p:sp>
        <p:nvSpPr>
          <p:cNvPr id="8" name="TextBox 7"/>
          <p:cNvSpPr txBox="1"/>
          <p:nvPr/>
        </p:nvSpPr>
        <p:spPr>
          <a:xfrm>
            <a:off x="1475656" y="6099532"/>
            <a:ext cx="2408032" cy="230832"/>
          </a:xfrm>
          <a:prstGeom prst="rect">
            <a:avLst/>
          </a:prstGeom>
          <a:noFill/>
          <a:ln>
            <a:noFill/>
          </a:ln>
        </p:spPr>
        <p:txBody>
          <a:bodyPr wrap="none" rtlCol="0">
            <a:spAutoFit/>
          </a:bodyPr>
          <a:lstStyle/>
          <a:p>
            <a:r>
              <a:rPr lang="en-GB" sz="900"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t>Source</a:t>
            </a:r>
            <a:r>
              <a:rPr lang="en-GB" sz="900" dirty="0">
                <a:solidFill>
                  <a:schemeClr val="accent6"/>
                </a:solidFill>
                <a:latin typeface="Open Sans" panose="020B0606030504020204" pitchFamily="34" charset="0"/>
                <a:ea typeface="Open Sans" panose="020B0606030504020204" pitchFamily="34" charset="0"/>
                <a:cs typeface="Open Sans" panose="020B0606030504020204" pitchFamily="34" charset="0"/>
              </a:rPr>
              <a:t>:  doi.org/10.1002/2017GL073958</a:t>
            </a:r>
          </a:p>
        </p:txBody>
      </p:sp>
    </p:spTree>
    <p:extLst>
      <p:ext uri="{BB962C8B-B14F-4D97-AF65-F5344CB8AC3E}">
        <p14:creationId xmlns:p14="http://schemas.microsoft.com/office/powerpoint/2010/main" val="1460867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Using </a:t>
            </a:r>
            <a:r>
              <a:rPr lang="en-US" sz="1600" dirty="0"/>
              <a:t>the map </a:t>
            </a:r>
            <a:r>
              <a:rPr lang="en-US" sz="1600" u="sng" dirty="0" smtClean="0"/>
              <a:t>Catches by country</a:t>
            </a:r>
            <a:r>
              <a:rPr lang="en-US" sz="1600" dirty="0" smtClean="0"/>
              <a:t>, answer </a:t>
            </a:r>
            <a:r>
              <a:rPr lang="en-US" sz="1600" dirty="0"/>
              <a:t>the following </a:t>
            </a:r>
            <a:r>
              <a:rPr lang="en-US" sz="1600" dirty="0" smtClean="0"/>
              <a:t>questions:</a:t>
            </a:r>
          </a:p>
          <a:p>
            <a:r>
              <a:rPr lang="en-US" sz="1600" b="0" dirty="0" smtClean="0"/>
              <a:t>Which 3 European countries catch the most fish? How many </a:t>
            </a:r>
            <a:r>
              <a:rPr lang="en-US" sz="1600" b="0" dirty="0" err="1" smtClean="0"/>
              <a:t>tonnes</a:t>
            </a:r>
            <a:r>
              <a:rPr lang="en-US" sz="1600" b="0" dirty="0" smtClean="0"/>
              <a:t> of fish do they catch in a year?</a:t>
            </a:r>
          </a:p>
          <a:p>
            <a:r>
              <a:rPr lang="en-US" sz="1600" b="0" dirty="0" smtClean="0"/>
              <a:t>How many </a:t>
            </a:r>
            <a:r>
              <a:rPr lang="en-US" sz="1600" b="0" dirty="0" err="1" smtClean="0"/>
              <a:t>tonnes</a:t>
            </a:r>
            <a:r>
              <a:rPr lang="en-US" sz="1600" b="0" dirty="0" smtClean="0"/>
              <a:t> of fish does Germany catch in a year?</a:t>
            </a:r>
          </a:p>
          <a:p>
            <a:pPr marL="0" indent="0">
              <a:buNone/>
            </a:pPr>
            <a:r>
              <a:rPr lang="en-US" sz="1600" dirty="0" smtClean="0"/>
              <a:t>Using </a:t>
            </a:r>
            <a:r>
              <a:rPr lang="en-US" sz="1600" dirty="0"/>
              <a:t>the map </a:t>
            </a:r>
            <a:r>
              <a:rPr lang="en-US" sz="1600" u="sng" dirty="0"/>
              <a:t>Stocks by fishing zone</a:t>
            </a:r>
            <a:r>
              <a:rPr lang="en-US" sz="1600" dirty="0"/>
              <a:t>, </a:t>
            </a:r>
            <a:r>
              <a:rPr lang="en-US" sz="1600" dirty="0" smtClean="0"/>
              <a:t>answer </a:t>
            </a:r>
            <a:r>
              <a:rPr lang="en-US" sz="1600" dirty="0"/>
              <a:t>the following </a:t>
            </a:r>
            <a:r>
              <a:rPr lang="en-US" sz="1600" dirty="0" smtClean="0"/>
              <a:t>questions:</a:t>
            </a:r>
            <a:endParaRPr lang="en-US" sz="1600" dirty="0"/>
          </a:p>
          <a:p>
            <a:r>
              <a:rPr lang="en-US" sz="1600" b="0" dirty="0"/>
              <a:t>In which </a:t>
            </a:r>
            <a:r>
              <a:rPr lang="en-US" sz="1600" b="0" dirty="0" smtClean="0"/>
              <a:t>sea </a:t>
            </a:r>
            <a:r>
              <a:rPr lang="en-US" sz="1600" b="0" dirty="0"/>
              <a:t>or ocean is the majority of the fish populations (stocks) overfished</a:t>
            </a:r>
            <a:r>
              <a:rPr lang="en-US" sz="1600" b="0" dirty="0" smtClean="0"/>
              <a:t>?</a:t>
            </a:r>
          </a:p>
          <a:p>
            <a:r>
              <a:rPr lang="en-US" sz="1600" b="0" dirty="0" smtClean="0"/>
              <a:t>Are they close to the countries that catch a lot of fish?</a:t>
            </a:r>
          </a:p>
          <a:p>
            <a:pPr marL="0" indent="0">
              <a:buNone/>
            </a:pPr>
            <a:r>
              <a:rPr lang="en-US" sz="1600" dirty="0" smtClean="0"/>
              <a:t>Using the map </a:t>
            </a:r>
            <a:r>
              <a:rPr lang="en-US" sz="1600" u="sng" dirty="0" smtClean="0"/>
              <a:t>Quotas by species</a:t>
            </a:r>
            <a:r>
              <a:rPr lang="en-US" sz="1600" dirty="0" smtClean="0"/>
              <a:t>, answer the following question:</a:t>
            </a:r>
          </a:p>
          <a:p>
            <a:r>
              <a:rPr lang="en-US" sz="1600" b="0" dirty="0" smtClean="0"/>
              <a:t>How many </a:t>
            </a:r>
            <a:r>
              <a:rPr lang="en-US" sz="1600" b="0" dirty="0" err="1" smtClean="0"/>
              <a:t>tonnes</a:t>
            </a:r>
            <a:r>
              <a:rPr lang="en-US" sz="1600" b="0" dirty="0" smtClean="0"/>
              <a:t> of the following fish species is Germany legally allowed to catch?:</a:t>
            </a:r>
          </a:p>
          <a:p>
            <a:pPr lvl="1">
              <a:spcBef>
                <a:spcPts val="0"/>
              </a:spcBef>
            </a:pPr>
            <a:r>
              <a:rPr lang="en-US" sz="1200" b="0" dirty="0" smtClean="0"/>
              <a:t>Cod?</a:t>
            </a:r>
          </a:p>
          <a:p>
            <a:pPr lvl="1">
              <a:spcBef>
                <a:spcPts val="0"/>
              </a:spcBef>
            </a:pPr>
            <a:r>
              <a:rPr lang="en-US" sz="1200" b="0" dirty="0" smtClean="0"/>
              <a:t>Haddock?</a:t>
            </a:r>
          </a:p>
          <a:p>
            <a:pPr lvl="1">
              <a:spcBef>
                <a:spcPts val="0"/>
              </a:spcBef>
            </a:pPr>
            <a:r>
              <a:rPr lang="en-US" sz="1200" b="0" dirty="0" smtClean="0"/>
              <a:t>Atlantic Salmon?</a:t>
            </a:r>
          </a:p>
          <a:p>
            <a:pPr>
              <a:spcBef>
                <a:spcPts val="0"/>
              </a:spcBef>
            </a:pPr>
            <a:r>
              <a:rPr lang="en-US" sz="1600" b="0" dirty="0" smtClean="0"/>
              <a:t>Do you think these quotas are sufficient to restore fish stocks?</a:t>
            </a:r>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625228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144702"/>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Which 3 European countries catch the most fish? How many </a:t>
            </a:r>
            <a:r>
              <a:rPr lang="en-US" sz="1600" dirty="0" err="1" smtClean="0"/>
              <a:t>tonnes</a:t>
            </a:r>
            <a:r>
              <a:rPr lang="en-US" sz="1600" dirty="0" smtClean="0"/>
              <a:t> of fish do they catch in a year?</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i="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1477"/>
          <a:stretch/>
        </p:blipFill>
        <p:spPr>
          <a:xfrm>
            <a:off x="2607724" y="3031791"/>
            <a:ext cx="3816424" cy="1851854"/>
          </a:xfrm>
          <a:prstGeom prst="rect">
            <a:avLst/>
          </a:prstGeom>
        </p:spPr>
      </p:pic>
    </p:spTree>
    <p:extLst>
      <p:ext uri="{BB962C8B-B14F-4D97-AF65-F5344CB8AC3E}">
        <p14:creationId xmlns:p14="http://schemas.microsoft.com/office/powerpoint/2010/main" val="1694191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r>
              <a:rPr lang="en-GB" sz="2800" dirty="0" smtClean="0"/>
              <a:t>What is the European Atlas of the Seas?</a:t>
            </a:r>
            <a:endParaRPr lang="en-US" sz="2800" dirty="0"/>
          </a:p>
        </p:txBody>
      </p:sp>
      <p:sp>
        <p:nvSpPr>
          <p:cNvPr id="24" name="Content Placeholder 2"/>
          <p:cNvSpPr>
            <a:spLocks noGrp="1"/>
          </p:cNvSpPr>
          <p:nvPr>
            <p:ph idx="1"/>
            <p:custDataLst>
              <p:tags r:id="rId2"/>
            </p:custDataLst>
          </p:nvPr>
        </p:nvSpPr>
        <p:spPr>
          <a:xfrm>
            <a:off x="763810" y="1052736"/>
            <a:ext cx="3808190" cy="5184576"/>
          </a:xfrm>
        </p:spPr>
        <p:txBody>
          <a:bodyPr/>
          <a:lstStyle/>
          <a:p>
            <a:pPr marL="0" indent="0">
              <a:buNone/>
            </a:pPr>
            <a:endParaRPr lang="en-US" sz="2000" b="1" i="0" dirty="0" smtClean="0"/>
          </a:p>
          <a:p>
            <a:pPr marL="0" indent="0">
              <a:buNone/>
            </a:pPr>
            <a:r>
              <a:rPr lang="en-US" sz="4000" i="0" dirty="0" smtClean="0"/>
              <a:t>European</a:t>
            </a:r>
          </a:p>
          <a:p>
            <a:pPr marL="0" indent="0">
              <a:buNone/>
            </a:pPr>
            <a:endParaRPr lang="en-US" sz="4000" i="0" dirty="0"/>
          </a:p>
          <a:p>
            <a:pPr marL="0" indent="0">
              <a:buNone/>
            </a:pPr>
            <a:r>
              <a:rPr lang="en-US" sz="4000" b="1" i="0" dirty="0" smtClean="0"/>
              <a:t>Atlas </a:t>
            </a:r>
          </a:p>
          <a:p>
            <a:pPr marL="0" indent="0">
              <a:buNone/>
            </a:pPr>
            <a:endParaRPr lang="en-US" sz="4000" i="0" dirty="0"/>
          </a:p>
          <a:p>
            <a:pPr marL="0" indent="0">
              <a:buNone/>
            </a:pPr>
            <a:r>
              <a:rPr lang="en-US" sz="4000" i="0" dirty="0" smtClean="0"/>
              <a:t>Seas</a:t>
            </a:r>
          </a:p>
          <a:p>
            <a:pPr marL="0" indent="0">
              <a:buNone/>
            </a:pPr>
            <a:endParaRPr lang="en-GB" i="0" dirty="0" smtClean="0"/>
          </a:p>
          <a:p>
            <a:endParaRPr lang="en-GB" i="0" dirty="0"/>
          </a:p>
          <a:p>
            <a:endParaRPr lang="en-GB" i="0" dirty="0" err="1" smtClean="0"/>
          </a:p>
        </p:txBody>
      </p:sp>
      <p:pic>
        <p:nvPicPr>
          <p:cNvPr id="1026" name="Picture 2" descr="Afbeeldingsresultaat voor atl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7878" y="1988840"/>
            <a:ext cx="4021579"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264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144702"/>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Which 3 European countries catch the most fish? How many </a:t>
            </a:r>
            <a:r>
              <a:rPr lang="en-US" sz="1600" dirty="0" err="1" smtClean="0"/>
              <a:t>tonnes</a:t>
            </a:r>
            <a:r>
              <a:rPr lang="en-US" sz="1600" dirty="0" smtClean="0"/>
              <a:t> of fish do they catch in a year?</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i="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1477"/>
          <a:stretch/>
        </p:blipFill>
        <p:spPr>
          <a:xfrm>
            <a:off x="2607724" y="3031791"/>
            <a:ext cx="3816424" cy="1851854"/>
          </a:xfrm>
          <a:prstGeom prst="rect">
            <a:avLst/>
          </a:prstGeom>
        </p:spPr>
      </p:pic>
      <p:pic>
        <p:nvPicPr>
          <p:cNvPr id="1034" name="Picture 10" descr="Afbeeldingsresultaat voor emoji spanish fl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7927" y="2335161"/>
            <a:ext cx="1309862" cy="13098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91758" y="3429000"/>
            <a:ext cx="2196379" cy="584775"/>
          </a:xfrm>
          <a:prstGeom prst="rect">
            <a:avLst/>
          </a:prstGeom>
          <a:noFill/>
        </p:spPr>
        <p:txBody>
          <a:bodyPr wrap="square" rtlCol="0">
            <a:spAutoFit/>
          </a:bodyPr>
          <a:lstStyle/>
          <a:p>
            <a:pPr algn="ctr"/>
            <a:r>
              <a:rPr lang="en-US" sz="1600" dirty="0" smtClean="0">
                <a:solidFill>
                  <a:srgbClr val="0F5494"/>
                </a:solidFill>
              </a:rPr>
              <a:t>859,700</a:t>
            </a:r>
          </a:p>
          <a:p>
            <a:pPr algn="ctr"/>
            <a:r>
              <a:rPr lang="en-US" sz="1600" dirty="0" err="1" smtClean="0">
                <a:solidFill>
                  <a:srgbClr val="0F5494"/>
                </a:solidFill>
              </a:rPr>
              <a:t>tonnes</a:t>
            </a:r>
            <a:endParaRPr lang="en-GB" sz="1600" dirty="0" err="1" smtClean="0">
              <a:solidFill>
                <a:srgbClr val="0F5494"/>
              </a:solidFill>
            </a:endParaRPr>
          </a:p>
        </p:txBody>
      </p:sp>
    </p:spTree>
    <p:extLst>
      <p:ext uri="{BB962C8B-B14F-4D97-AF65-F5344CB8AC3E}">
        <p14:creationId xmlns:p14="http://schemas.microsoft.com/office/powerpoint/2010/main" val="2716221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144702"/>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Which 3 European countries catch the most fish? How many </a:t>
            </a:r>
            <a:r>
              <a:rPr lang="en-US" sz="1600" dirty="0" err="1" smtClean="0"/>
              <a:t>tonnes</a:t>
            </a:r>
            <a:r>
              <a:rPr lang="en-US" sz="1600" dirty="0" smtClean="0"/>
              <a:t> of fish do they catch in a year?</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i="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1477"/>
          <a:stretch/>
        </p:blipFill>
        <p:spPr>
          <a:xfrm>
            <a:off x="2607724" y="3031791"/>
            <a:ext cx="3816424" cy="1851854"/>
          </a:xfrm>
          <a:prstGeom prst="rect">
            <a:avLst/>
          </a:prstGeom>
        </p:spPr>
      </p:pic>
      <p:pic>
        <p:nvPicPr>
          <p:cNvPr id="1030" name="Picture 6" descr="Afbeeldingsresultaat voor emoji iceland fl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3655" y="2276872"/>
            <a:ext cx="1330553" cy="13305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emoji spanish fl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7927" y="2335161"/>
            <a:ext cx="1309862" cy="13098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91758" y="3429000"/>
            <a:ext cx="2196379" cy="584775"/>
          </a:xfrm>
          <a:prstGeom prst="rect">
            <a:avLst/>
          </a:prstGeom>
          <a:noFill/>
        </p:spPr>
        <p:txBody>
          <a:bodyPr wrap="square" rtlCol="0">
            <a:spAutoFit/>
          </a:bodyPr>
          <a:lstStyle/>
          <a:p>
            <a:pPr algn="ctr"/>
            <a:r>
              <a:rPr lang="en-US" sz="1600" dirty="0" smtClean="0">
                <a:solidFill>
                  <a:srgbClr val="0F5494"/>
                </a:solidFill>
              </a:rPr>
              <a:t>859,700</a:t>
            </a:r>
          </a:p>
          <a:p>
            <a:pPr algn="ctr"/>
            <a:r>
              <a:rPr lang="en-US" sz="1600" dirty="0" err="1" smtClean="0">
                <a:solidFill>
                  <a:srgbClr val="0F5494"/>
                </a:solidFill>
              </a:rPr>
              <a:t>tonnes</a:t>
            </a:r>
            <a:endParaRPr lang="en-GB" sz="1600" dirty="0" err="1" smtClean="0">
              <a:solidFill>
                <a:srgbClr val="0F5494"/>
              </a:solidFill>
            </a:endParaRPr>
          </a:p>
        </p:txBody>
      </p:sp>
      <p:sp>
        <p:nvSpPr>
          <p:cNvPr id="14" name="TextBox 13"/>
          <p:cNvSpPr txBox="1"/>
          <p:nvPr/>
        </p:nvSpPr>
        <p:spPr>
          <a:xfrm>
            <a:off x="4669632" y="3387144"/>
            <a:ext cx="2196379" cy="584775"/>
          </a:xfrm>
          <a:prstGeom prst="rect">
            <a:avLst/>
          </a:prstGeom>
          <a:noFill/>
        </p:spPr>
        <p:txBody>
          <a:bodyPr wrap="square" rtlCol="0">
            <a:spAutoFit/>
          </a:bodyPr>
          <a:lstStyle/>
          <a:p>
            <a:pPr algn="ctr"/>
            <a:r>
              <a:rPr lang="en-US" sz="1600" dirty="0" smtClean="0">
                <a:solidFill>
                  <a:srgbClr val="0F5494"/>
                </a:solidFill>
              </a:rPr>
              <a:t>1,069,400</a:t>
            </a:r>
          </a:p>
          <a:p>
            <a:pPr algn="ctr"/>
            <a:r>
              <a:rPr lang="en-US" sz="1600" dirty="0" err="1" smtClean="0">
                <a:solidFill>
                  <a:srgbClr val="0F5494"/>
                </a:solidFill>
              </a:rPr>
              <a:t>tonnes</a:t>
            </a:r>
            <a:endParaRPr lang="en-GB" sz="1600" dirty="0" err="1" smtClean="0">
              <a:solidFill>
                <a:srgbClr val="0F5494"/>
              </a:solidFill>
            </a:endParaRPr>
          </a:p>
        </p:txBody>
      </p:sp>
    </p:spTree>
    <p:extLst>
      <p:ext uri="{BB962C8B-B14F-4D97-AF65-F5344CB8AC3E}">
        <p14:creationId xmlns:p14="http://schemas.microsoft.com/office/powerpoint/2010/main" val="8596407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144702"/>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Which 3 European countries catch the most fish? How many </a:t>
            </a:r>
            <a:r>
              <a:rPr lang="en-US" sz="1600" dirty="0" err="1" smtClean="0"/>
              <a:t>tonnes</a:t>
            </a:r>
            <a:r>
              <a:rPr lang="en-US" sz="1600" dirty="0" smtClean="0"/>
              <a:t> of fish do they catch in a year?</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i="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1477"/>
          <a:stretch/>
        </p:blipFill>
        <p:spPr>
          <a:xfrm>
            <a:off x="2607724" y="3031791"/>
            <a:ext cx="3816424" cy="1851854"/>
          </a:xfrm>
          <a:prstGeom prst="rect">
            <a:avLst/>
          </a:prstGeom>
        </p:spPr>
      </p:pic>
      <p:pic>
        <p:nvPicPr>
          <p:cNvPr id="1028" name="Picture 4" descr="Afbeeldingsresultaat voor emoji norwegian fla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87789" y="1420101"/>
            <a:ext cx="1296404" cy="1296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emoji iceland fla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3655" y="2276872"/>
            <a:ext cx="1330553" cy="13305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emoji spanish 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7927" y="2335161"/>
            <a:ext cx="1309862" cy="1309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3840" y="2473403"/>
            <a:ext cx="2196379" cy="584775"/>
          </a:xfrm>
          <a:prstGeom prst="rect">
            <a:avLst/>
          </a:prstGeom>
          <a:noFill/>
        </p:spPr>
        <p:txBody>
          <a:bodyPr wrap="square" rtlCol="0">
            <a:spAutoFit/>
          </a:bodyPr>
          <a:lstStyle/>
          <a:p>
            <a:pPr algn="ctr"/>
            <a:r>
              <a:rPr lang="en-US" sz="1600" dirty="0" smtClean="0">
                <a:solidFill>
                  <a:srgbClr val="0F5494"/>
                </a:solidFill>
              </a:rPr>
              <a:t>1,872,600</a:t>
            </a:r>
          </a:p>
          <a:p>
            <a:pPr algn="ctr"/>
            <a:r>
              <a:rPr lang="en-US" sz="1600" dirty="0" err="1" smtClean="0">
                <a:solidFill>
                  <a:srgbClr val="0F5494"/>
                </a:solidFill>
              </a:rPr>
              <a:t>tonnes</a:t>
            </a:r>
            <a:endParaRPr lang="en-GB" sz="1600" dirty="0" err="1" smtClean="0">
              <a:solidFill>
                <a:srgbClr val="0F5494"/>
              </a:solidFill>
            </a:endParaRPr>
          </a:p>
        </p:txBody>
      </p:sp>
      <p:sp>
        <p:nvSpPr>
          <p:cNvPr id="13" name="TextBox 12"/>
          <p:cNvSpPr txBox="1"/>
          <p:nvPr/>
        </p:nvSpPr>
        <p:spPr>
          <a:xfrm>
            <a:off x="2191758" y="3429000"/>
            <a:ext cx="2196379" cy="584775"/>
          </a:xfrm>
          <a:prstGeom prst="rect">
            <a:avLst/>
          </a:prstGeom>
          <a:noFill/>
        </p:spPr>
        <p:txBody>
          <a:bodyPr wrap="square" rtlCol="0">
            <a:spAutoFit/>
          </a:bodyPr>
          <a:lstStyle/>
          <a:p>
            <a:pPr algn="ctr"/>
            <a:r>
              <a:rPr lang="en-US" sz="1600" dirty="0" smtClean="0">
                <a:solidFill>
                  <a:srgbClr val="0F5494"/>
                </a:solidFill>
              </a:rPr>
              <a:t>859,700</a:t>
            </a:r>
          </a:p>
          <a:p>
            <a:pPr algn="ctr"/>
            <a:r>
              <a:rPr lang="en-US" sz="1600" dirty="0" err="1" smtClean="0">
                <a:solidFill>
                  <a:srgbClr val="0F5494"/>
                </a:solidFill>
              </a:rPr>
              <a:t>tonnes</a:t>
            </a:r>
            <a:endParaRPr lang="en-GB" sz="1600" dirty="0" err="1" smtClean="0">
              <a:solidFill>
                <a:srgbClr val="0F5494"/>
              </a:solidFill>
            </a:endParaRPr>
          </a:p>
        </p:txBody>
      </p:sp>
      <p:sp>
        <p:nvSpPr>
          <p:cNvPr id="14" name="TextBox 13"/>
          <p:cNvSpPr txBox="1"/>
          <p:nvPr/>
        </p:nvSpPr>
        <p:spPr>
          <a:xfrm>
            <a:off x="4669632" y="3387144"/>
            <a:ext cx="2196379" cy="584775"/>
          </a:xfrm>
          <a:prstGeom prst="rect">
            <a:avLst/>
          </a:prstGeom>
          <a:noFill/>
        </p:spPr>
        <p:txBody>
          <a:bodyPr wrap="square" rtlCol="0">
            <a:spAutoFit/>
          </a:bodyPr>
          <a:lstStyle/>
          <a:p>
            <a:pPr algn="ctr"/>
            <a:r>
              <a:rPr lang="en-US" sz="1600" dirty="0" smtClean="0">
                <a:solidFill>
                  <a:srgbClr val="0F5494"/>
                </a:solidFill>
              </a:rPr>
              <a:t>1,069,400</a:t>
            </a:r>
          </a:p>
          <a:p>
            <a:pPr algn="ctr"/>
            <a:r>
              <a:rPr lang="en-US" sz="1600" dirty="0" err="1" smtClean="0">
                <a:solidFill>
                  <a:srgbClr val="0F5494"/>
                </a:solidFill>
              </a:rPr>
              <a:t>tonnes</a:t>
            </a:r>
            <a:endParaRPr lang="en-GB" sz="1600" dirty="0" err="1" smtClean="0">
              <a:solidFill>
                <a:srgbClr val="0F5494"/>
              </a:solidFill>
            </a:endParaRPr>
          </a:p>
        </p:txBody>
      </p:sp>
    </p:spTree>
    <p:extLst>
      <p:ext uri="{BB962C8B-B14F-4D97-AF65-F5344CB8AC3E}">
        <p14:creationId xmlns:p14="http://schemas.microsoft.com/office/powerpoint/2010/main" val="9173041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144702"/>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Which 3 European countries catch the most fish? How many </a:t>
            </a:r>
            <a:r>
              <a:rPr lang="en-US" sz="1600" dirty="0" err="1" smtClean="0"/>
              <a:t>tonnes</a:t>
            </a:r>
            <a:r>
              <a:rPr lang="en-US" sz="1600" dirty="0" smtClean="0"/>
              <a:t> of fish do they catch in a year?</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i="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r>
              <a:rPr lang="en-US" sz="1600" dirty="0" smtClean="0"/>
              <a:t>How many </a:t>
            </a:r>
            <a:r>
              <a:rPr lang="en-US" sz="1600" dirty="0" err="1" smtClean="0"/>
              <a:t>tonnes</a:t>
            </a:r>
            <a:r>
              <a:rPr lang="en-US" sz="1600" dirty="0" smtClean="0"/>
              <a:t> of fish does Germany catch in a year?</a:t>
            </a:r>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1477"/>
          <a:stretch/>
        </p:blipFill>
        <p:spPr>
          <a:xfrm>
            <a:off x="2607724" y="3031791"/>
            <a:ext cx="3816424" cy="1851854"/>
          </a:xfrm>
          <a:prstGeom prst="rect">
            <a:avLst/>
          </a:prstGeom>
        </p:spPr>
      </p:pic>
      <p:pic>
        <p:nvPicPr>
          <p:cNvPr id="1028" name="Picture 4" descr="Afbeeldingsresultaat voor emoji norwegian fla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87789" y="1420101"/>
            <a:ext cx="1296404" cy="1296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emoji iceland fla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3655" y="2276872"/>
            <a:ext cx="1330553" cy="13305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emoji spanish 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7927" y="2335161"/>
            <a:ext cx="1309862" cy="1309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3840" y="2473403"/>
            <a:ext cx="2196379" cy="584775"/>
          </a:xfrm>
          <a:prstGeom prst="rect">
            <a:avLst/>
          </a:prstGeom>
          <a:noFill/>
        </p:spPr>
        <p:txBody>
          <a:bodyPr wrap="square" rtlCol="0">
            <a:spAutoFit/>
          </a:bodyPr>
          <a:lstStyle/>
          <a:p>
            <a:pPr algn="ctr"/>
            <a:r>
              <a:rPr lang="en-US" sz="1600" dirty="0" smtClean="0">
                <a:solidFill>
                  <a:srgbClr val="0F5494"/>
                </a:solidFill>
              </a:rPr>
              <a:t>1,872,600</a:t>
            </a:r>
          </a:p>
          <a:p>
            <a:pPr algn="ctr"/>
            <a:r>
              <a:rPr lang="en-US" sz="1600" dirty="0" err="1" smtClean="0">
                <a:solidFill>
                  <a:srgbClr val="0F5494"/>
                </a:solidFill>
              </a:rPr>
              <a:t>tonnes</a:t>
            </a:r>
            <a:endParaRPr lang="en-GB" sz="1600" dirty="0" err="1" smtClean="0">
              <a:solidFill>
                <a:srgbClr val="0F5494"/>
              </a:solidFill>
            </a:endParaRPr>
          </a:p>
        </p:txBody>
      </p:sp>
      <p:sp>
        <p:nvSpPr>
          <p:cNvPr id="13" name="TextBox 12"/>
          <p:cNvSpPr txBox="1"/>
          <p:nvPr/>
        </p:nvSpPr>
        <p:spPr>
          <a:xfrm>
            <a:off x="2191758" y="3429000"/>
            <a:ext cx="2196379" cy="584775"/>
          </a:xfrm>
          <a:prstGeom prst="rect">
            <a:avLst/>
          </a:prstGeom>
          <a:noFill/>
        </p:spPr>
        <p:txBody>
          <a:bodyPr wrap="square" rtlCol="0">
            <a:spAutoFit/>
          </a:bodyPr>
          <a:lstStyle/>
          <a:p>
            <a:pPr algn="ctr"/>
            <a:r>
              <a:rPr lang="en-US" sz="1600" dirty="0" smtClean="0">
                <a:solidFill>
                  <a:srgbClr val="0F5494"/>
                </a:solidFill>
              </a:rPr>
              <a:t>859,700</a:t>
            </a:r>
          </a:p>
          <a:p>
            <a:pPr algn="ctr"/>
            <a:r>
              <a:rPr lang="en-US" sz="1600" dirty="0" err="1" smtClean="0">
                <a:solidFill>
                  <a:srgbClr val="0F5494"/>
                </a:solidFill>
              </a:rPr>
              <a:t>tonnes</a:t>
            </a:r>
            <a:endParaRPr lang="en-GB" sz="1600" dirty="0" err="1" smtClean="0">
              <a:solidFill>
                <a:srgbClr val="0F5494"/>
              </a:solidFill>
            </a:endParaRPr>
          </a:p>
        </p:txBody>
      </p:sp>
      <p:sp>
        <p:nvSpPr>
          <p:cNvPr id="14" name="TextBox 13"/>
          <p:cNvSpPr txBox="1"/>
          <p:nvPr/>
        </p:nvSpPr>
        <p:spPr>
          <a:xfrm>
            <a:off x="4669632" y="3387144"/>
            <a:ext cx="2196379" cy="584775"/>
          </a:xfrm>
          <a:prstGeom prst="rect">
            <a:avLst/>
          </a:prstGeom>
          <a:noFill/>
        </p:spPr>
        <p:txBody>
          <a:bodyPr wrap="square" rtlCol="0">
            <a:spAutoFit/>
          </a:bodyPr>
          <a:lstStyle/>
          <a:p>
            <a:pPr algn="ctr"/>
            <a:r>
              <a:rPr lang="en-US" sz="1600" dirty="0" smtClean="0">
                <a:solidFill>
                  <a:srgbClr val="0F5494"/>
                </a:solidFill>
              </a:rPr>
              <a:t>1,069,400</a:t>
            </a:r>
          </a:p>
          <a:p>
            <a:pPr algn="ctr"/>
            <a:r>
              <a:rPr lang="en-US" sz="1600" dirty="0" err="1" smtClean="0">
                <a:solidFill>
                  <a:srgbClr val="0F5494"/>
                </a:solidFill>
              </a:rPr>
              <a:t>tonnes</a:t>
            </a:r>
            <a:endParaRPr lang="en-GB" sz="1600" dirty="0" err="1" smtClean="0">
              <a:solidFill>
                <a:srgbClr val="0F5494"/>
              </a:solidFill>
            </a:endParaRPr>
          </a:p>
        </p:txBody>
      </p:sp>
    </p:spTree>
    <p:extLst>
      <p:ext uri="{BB962C8B-B14F-4D97-AF65-F5344CB8AC3E}">
        <p14:creationId xmlns:p14="http://schemas.microsoft.com/office/powerpoint/2010/main" val="25859058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144702"/>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Which 3 European countries catch the most fish? How many </a:t>
            </a:r>
            <a:r>
              <a:rPr lang="en-US" sz="1600" dirty="0" err="1" smtClean="0"/>
              <a:t>tonnes</a:t>
            </a:r>
            <a:r>
              <a:rPr lang="en-US" sz="1600" dirty="0" smtClean="0"/>
              <a:t> of fish do they catch in a year?</a:t>
            </a:r>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i="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endParaRPr lang="en-US" sz="1600" b="0" dirty="0"/>
          </a:p>
          <a:p>
            <a:pPr marL="0" indent="0">
              <a:buNone/>
            </a:pPr>
            <a:endParaRPr lang="en-US" sz="1600" b="0" dirty="0" smtClean="0"/>
          </a:p>
          <a:p>
            <a:pPr marL="0" indent="0">
              <a:buNone/>
            </a:pPr>
            <a:r>
              <a:rPr lang="en-US" sz="1600" dirty="0" smtClean="0"/>
              <a:t>How many </a:t>
            </a:r>
            <a:r>
              <a:rPr lang="en-US" sz="1600" dirty="0" err="1" smtClean="0"/>
              <a:t>tonnes</a:t>
            </a:r>
            <a:r>
              <a:rPr lang="en-US" sz="1600" dirty="0" smtClean="0"/>
              <a:t> of fish does Germany catch in a year?</a:t>
            </a:r>
          </a:p>
          <a:p>
            <a:pPr marL="0" indent="0" algn="ctr">
              <a:buNone/>
            </a:pPr>
            <a:r>
              <a:rPr lang="en-US" sz="1600" i="0" dirty="0" smtClean="0"/>
              <a:t>240,500 </a:t>
            </a:r>
            <a:r>
              <a:rPr lang="en-US" sz="1600" i="0" dirty="0" err="1" smtClean="0"/>
              <a:t>tonnes</a:t>
            </a:r>
            <a:endParaRPr lang="en-US" sz="1600" i="0" dirty="0" smtClean="0"/>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51477"/>
          <a:stretch/>
        </p:blipFill>
        <p:spPr>
          <a:xfrm>
            <a:off x="2607724" y="3031791"/>
            <a:ext cx="3816424" cy="1851854"/>
          </a:xfrm>
          <a:prstGeom prst="rect">
            <a:avLst/>
          </a:prstGeom>
        </p:spPr>
      </p:pic>
      <p:pic>
        <p:nvPicPr>
          <p:cNvPr id="1028" name="Picture 4" descr="Afbeeldingsresultaat voor emoji norwegian fla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87789" y="1420101"/>
            <a:ext cx="1296404" cy="1296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emoji iceland fla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3655" y="2276872"/>
            <a:ext cx="1330553" cy="13305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fbeeldingsresultaat voor emoji spanish fl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7927" y="2335161"/>
            <a:ext cx="1309862" cy="13098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83840" y="2473403"/>
            <a:ext cx="2196379" cy="584775"/>
          </a:xfrm>
          <a:prstGeom prst="rect">
            <a:avLst/>
          </a:prstGeom>
          <a:noFill/>
        </p:spPr>
        <p:txBody>
          <a:bodyPr wrap="square" rtlCol="0">
            <a:spAutoFit/>
          </a:bodyPr>
          <a:lstStyle/>
          <a:p>
            <a:pPr algn="ctr"/>
            <a:r>
              <a:rPr lang="en-US" sz="1600" dirty="0" smtClean="0">
                <a:solidFill>
                  <a:srgbClr val="0F5494"/>
                </a:solidFill>
              </a:rPr>
              <a:t>1,872,600</a:t>
            </a:r>
          </a:p>
          <a:p>
            <a:pPr algn="ctr"/>
            <a:r>
              <a:rPr lang="en-US" sz="1600" dirty="0" err="1" smtClean="0">
                <a:solidFill>
                  <a:srgbClr val="0F5494"/>
                </a:solidFill>
              </a:rPr>
              <a:t>tonnes</a:t>
            </a:r>
            <a:endParaRPr lang="en-GB" sz="1600" dirty="0" err="1" smtClean="0">
              <a:solidFill>
                <a:srgbClr val="0F5494"/>
              </a:solidFill>
            </a:endParaRPr>
          </a:p>
        </p:txBody>
      </p:sp>
      <p:sp>
        <p:nvSpPr>
          <p:cNvPr id="13" name="TextBox 12"/>
          <p:cNvSpPr txBox="1"/>
          <p:nvPr/>
        </p:nvSpPr>
        <p:spPr>
          <a:xfrm>
            <a:off x="2191758" y="3429000"/>
            <a:ext cx="2196379" cy="584775"/>
          </a:xfrm>
          <a:prstGeom prst="rect">
            <a:avLst/>
          </a:prstGeom>
          <a:noFill/>
        </p:spPr>
        <p:txBody>
          <a:bodyPr wrap="square" rtlCol="0">
            <a:spAutoFit/>
          </a:bodyPr>
          <a:lstStyle/>
          <a:p>
            <a:pPr algn="ctr"/>
            <a:r>
              <a:rPr lang="en-US" sz="1600" dirty="0" smtClean="0">
                <a:solidFill>
                  <a:srgbClr val="0F5494"/>
                </a:solidFill>
              </a:rPr>
              <a:t>859,700</a:t>
            </a:r>
          </a:p>
          <a:p>
            <a:pPr algn="ctr"/>
            <a:r>
              <a:rPr lang="en-US" sz="1600" dirty="0" err="1" smtClean="0">
                <a:solidFill>
                  <a:srgbClr val="0F5494"/>
                </a:solidFill>
              </a:rPr>
              <a:t>tonnes</a:t>
            </a:r>
            <a:endParaRPr lang="en-GB" sz="1600" dirty="0" err="1" smtClean="0">
              <a:solidFill>
                <a:srgbClr val="0F5494"/>
              </a:solidFill>
            </a:endParaRPr>
          </a:p>
        </p:txBody>
      </p:sp>
      <p:sp>
        <p:nvSpPr>
          <p:cNvPr id="14" name="TextBox 13"/>
          <p:cNvSpPr txBox="1"/>
          <p:nvPr/>
        </p:nvSpPr>
        <p:spPr>
          <a:xfrm>
            <a:off x="4669632" y="3387144"/>
            <a:ext cx="2196379" cy="584775"/>
          </a:xfrm>
          <a:prstGeom prst="rect">
            <a:avLst/>
          </a:prstGeom>
          <a:noFill/>
        </p:spPr>
        <p:txBody>
          <a:bodyPr wrap="square" rtlCol="0">
            <a:spAutoFit/>
          </a:bodyPr>
          <a:lstStyle/>
          <a:p>
            <a:pPr algn="ctr"/>
            <a:r>
              <a:rPr lang="en-US" sz="1600" dirty="0" smtClean="0">
                <a:solidFill>
                  <a:srgbClr val="0F5494"/>
                </a:solidFill>
              </a:rPr>
              <a:t>1,069,400</a:t>
            </a:r>
          </a:p>
          <a:p>
            <a:pPr algn="ctr"/>
            <a:r>
              <a:rPr lang="en-US" sz="1600" dirty="0" err="1" smtClean="0">
                <a:solidFill>
                  <a:srgbClr val="0F5494"/>
                </a:solidFill>
              </a:rPr>
              <a:t>tonnes</a:t>
            </a:r>
            <a:endParaRPr lang="en-GB" sz="1600" dirty="0" err="1" smtClean="0">
              <a:solidFill>
                <a:srgbClr val="0F5494"/>
              </a:solidFill>
            </a:endParaRPr>
          </a:p>
        </p:txBody>
      </p:sp>
    </p:spTree>
    <p:extLst>
      <p:ext uri="{BB962C8B-B14F-4D97-AF65-F5344CB8AC3E}">
        <p14:creationId xmlns:p14="http://schemas.microsoft.com/office/powerpoint/2010/main" val="30099207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784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In </a:t>
            </a:r>
            <a:r>
              <a:rPr lang="en-US" sz="1600" dirty="0"/>
              <a:t>which </a:t>
            </a:r>
            <a:r>
              <a:rPr lang="en-US" sz="1600" dirty="0" smtClean="0"/>
              <a:t>sea </a:t>
            </a:r>
            <a:r>
              <a:rPr lang="en-US" sz="1600" dirty="0"/>
              <a:t>or ocean is the majority of the fish populations (stocks) </a:t>
            </a:r>
            <a:r>
              <a:rPr lang="en-US" sz="1600" dirty="0" smtClean="0"/>
              <a:t>overfished? Are they close to the countries that catch a lot of fish?</a:t>
            </a:r>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17088810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784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In </a:t>
            </a:r>
            <a:r>
              <a:rPr lang="en-US" sz="1600" dirty="0"/>
              <a:t>which </a:t>
            </a:r>
            <a:r>
              <a:rPr lang="en-US" sz="1600" dirty="0" smtClean="0"/>
              <a:t>sea </a:t>
            </a:r>
            <a:r>
              <a:rPr lang="en-US" sz="1600" dirty="0"/>
              <a:t>or ocean is the majority of the fish populations (stocks) </a:t>
            </a:r>
            <a:r>
              <a:rPr lang="en-US" sz="1600" dirty="0" smtClean="0"/>
              <a:t>overfished? Are they close to the countries that catch a lot of fish?</a:t>
            </a:r>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a:blip r:embed="rId6"/>
          <a:stretch>
            <a:fillRect/>
          </a:stretch>
        </p:blipFill>
        <p:spPr>
          <a:xfrm>
            <a:off x="425222" y="2022541"/>
            <a:ext cx="8373341" cy="3967931"/>
          </a:xfrm>
          <a:prstGeom prst="rect">
            <a:avLst/>
          </a:prstGeom>
        </p:spPr>
      </p:pic>
    </p:spTree>
    <p:extLst>
      <p:ext uri="{BB962C8B-B14F-4D97-AF65-F5344CB8AC3E}">
        <p14:creationId xmlns:p14="http://schemas.microsoft.com/office/powerpoint/2010/main" val="2736072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63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How many </a:t>
            </a:r>
            <a:r>
              <a:rPr lang="en-US" sz="1600" dirty="0" err="1" smtClean="0"/>
              <a:t>tonnes</a:t>
            </a:r>
            <a:r>
              <a:rPr lang="en-US" sz="1600" dirty="0" smtClean="0"/>
              <a:t> of the following fish species is Germany legally allowed to catch?:</a:t>
            </a: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graphicFrame>
        <p:nvGraphicFramePr>
          <p:cNvPr id="4" name="Table 3"/>
          <p:cNvGraphicFramePr>
            <a:graphicFrameLocks noGrp="1"/>
          </p:cNvGraphicFramePr>
          <p:nvPr>
            <p:extLst>
              <p:ext uri="{D42A27DB-BD31-4B8C-83A1-F6EECF244321}">
                <p14:modId xmlns:p14="http://schemas.microsoft.com/office/powerpoint/2010/main" val="579086433"/>
              </p:ext>
            </p:extLst>
          </p:nvPr>
        </p:nvGraphicFramePr>
        <p:xfrm>
          <a:off x="798074" y="2144336"/>
          <a:ext cx="7518342" cy="3000333"/>
        </p:xfrm>
        <a:graphic>
          <a:graphicData uri="http://schemas.openxmlformats.org/drawingml/2006/table">
            <a:tbl>
              <a:tblPr firstRow="1" bandRow="1">
                <a:tableStyleId>{21E4AEA4-8DFA-4A89-87EB-49C32662AFE0}</a:tableStyleId>
              </a:tblPr>
              <a:tblGrid>
                <a:gridCol w="2506114">
                  <a:extLst>
                    <a:ext uri="{9D8B030D-6E8A-4147-A177-3AD203B41FA5}">
                      <a16:colId xmlns:a16="http://schemas.microsoft.com/office/drawing/2014/main" val="1896741643"/>
                    </a:ext>
                  </a:extLst>
                </a:gridCol>
                <a:gridCol w="2506114">
                  <a:extLst>
                    <a:ext uri="{9D8B030D-6E8A-4147-A177-3AD203B41FA5}">
                      <a16:colId xmlns:a16="http://schemas.microsoft.com/office/drawing/2014/main" val="1237652312"/>
                    </a:ext>
                  </a:extLst>
                </a:gridCol>
                <a:gridCol w="2506114">
                  <a:extLst>
                    <a:ext uri="{9D8B030D-6E8A-4147-A177-3AD203B41FA5}">
                      <a16:colId xmlns:a16="http://schemas.microsoft.com/office/drawing/2014/main" val="4058091834"/>
                    </a:ext>
                  </a:extLst>
                </a:gridCol>
              </a:tblGrid>
              <a:tr h="768085">
                <a:tc>
                  <a:txBody>
                    <a:bodyPr/>
                    <a:lstStyle/>
                    <a:p>
                      <a:pPr algn="ctr"/>
                      <a:r>
                        <a:rPr lang="en-US" dirty="0" smtClean="0"/>
                        <a:t> Cod</a:t>
                      </a:r>
                      <a:endParaRPr lang="en-GB" dirty="0"/>
                    </a:p>
                  </a:txBody>
                  <a:tcPr anchor="ctr"/>
                </a:tc>
                <a:tc>
                  <a:txBody>
                    <a:bodyPr/>
                    <a:lstStyle/>
                    <a:p>
                      <a:pPr algn="ctr"/>
                      <a:r>
                        <a:rPr lang="en-US" dirty="0" smtClean="0"/>
                        <a:t>Haddock</a:t>
                      </a:r>
                      <a:endParaRPr lang="en-GB" dirty="0"/>
                    </a:p>
                  </a:txBody>
                  <a:tcPr anchor="ctr"/>
                </a:tc>
                <a:tc>
                  <a:txBody>
                    <a:bodyPr/>
                    <a:lstStyle/>
                    <a:p>
                      <a:pPr algn="ctr"/>
                      <a:r>
                        <a:rPr lang="en-US" dirty="0" smtClean="0"/>
                        <a:t>Atlantic Salmon</a:t>
                      </a:r>
                      <a:endParaRPr lang="en-GB" dirty="0"/>
                    </a:p>
                  </a:txBody>
                  <a:tcPr anchor="ctr"/>
                </a:tc>
                <a:extLst>
                  <a:ext uri="{0D108BD9-81ED-4DB2-BD59-A6C34878D82A}">
                    <a16:rowId xmlns:a16="http://schemas.microsoft.com/office/drawing/2014/main" val="3556697863"/>
                  </a:ext>
                </a:extLst>
              </a:tr>
              <a:tr h="1464163">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688748881"/>
                  </a:ext>
                </a:extLst>
              </a:tr>
              <a:tr h="768085">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216040552"/>
                  </a:ext>
                </a:extLst>
              </a:tr>
            </a:tbl>
          </a:graphicData>
        </a:graphic>
      </p:graphicFrame>
      <p:pic>
        <p:nvPicPr>
          <p:cNvPr id="2050" name="Picture 2" descr="https://ec.europa.eu/maritimeaffairs/atlas/maritime_atlas/resources/TAC/2015/EN/img/COD_UK.gif"/>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2273" b="31939" l="2500" r="31917"/>
                    </a14:imgEffect>
                  </a14:imgLayer>
                </a14:imgProps>
              </a:ext>
              <a:ext uri="{28A0092B-C50C-407E-A947-70E740481C1C}">
                <a14:useLocalDpi xmlns:a14="http://schemas.microsoft.com/office/drawing/2010/main" val="0"/>
              </a:ext>
            </a:extLst>
          </a:blip>
          <a:srcRect l="2730" t="13837" r="70181" b="67184"/>
          <a:stretch/>
        </p:blipFill>
        <p:spPr bwMode="auto">
          <a:xfrm>
            <a:off x="899592" y="3177287"/>
            <a:ext cx="2232248" cy="934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c.europa.eu/maritimeaffairs/atlas/maritime_atlas/resources/TAC/2015/EN/img/HAD_UK.gif"/>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6179" b="44062" l="0" r="44200"/>
                    </a14:imgEffect>
                  </a14:imgLayer>
                </a14:imgProps>
              </a:ext>
              <a:ext uri="{28A0092B-C50C-407E-A947-70E740481C1C}">
                <a14:useLocalDpi xmlns:a14="http://schemas.microsoft.com/office/drawing/2010/main" val="0"/>
              </a:ext>
            </a:extLst>
          </a:blip>
          <a:srcRect l="3025" t="20819" r="61444" b="60965"/>
          <a:stretch/>
        </p:blipFill>
        <p:spPr bwMode="auto">
          <a:xfrm>
            <a:off x="3347864" y="3177287"/>
            <a:ext cx="2304255" cy="686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5868143" y="3053116"/>
            <a:ext cx="2232248" cy="810545"/>
          </a:xfrm>
          <a:prstGeom prst="rect">
            <a:avLst/>
          </a:prstGeom>
        </p:spPr>
      </p:pic>
    </p:spTree>
    <p:extLst>
      <p:ext uri="{BB962C8B-B14F-4D97-AF65-F5344CB8AC3E}">
        <p14:creationId xmlns:p14="http://schemas.microsoft.com/office/powerpoint/2010/main" val="4180126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63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How many </a:t>
            </a:r>
            <a:r>
              <a:rPr lang="en-US" sz="1600" dirty="0" err="1" smtClean="0"/>
              <a:t>tonnes</a:t>
            </a:r>
            <a:r>
              <a:rPr lang="en-US" sz="1600" dirty="0" smtClean="0"/>
              <a:t> of the following fish species is Germany legally allowed to catch?:</a:t>
            </a: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graphicFrame>
        <p:nvGraphicFramePr>
          <p:cNvPr id="4" name="Table 3"/>
          <p:cNvGraphicFramePr>
            <a:graphicFrameLocks noGrp="1"/>
          </p:cNvGraphicFramePr>
          <p:nvPr>
            <p:extLst>
              <p:ext uri="{D42A27DB-BD31-4B8C-83A1-F6EECF244321}">
                <p14:modId xmlns:p14="http://schemas.microsoft.com/office/powerpoint/2010/main" val="4158625700"/>
              </p:ext>
            </p:extLst>
          </p:nvPr>
        </p:nvGraphicFramePr>
        <p:xfrm>
          <a:off x="798074" y="2144336"/>
          <a:ext cx="7518342" cy="3000333"/>
        </p:xfrm>
        <a:graphic>
          <a:graphicData uri="http://schemas.openxmlformats.org/drawingml/2006/table">
            <a:tbl>
              <a:tblPr firstRow="1" bandRow="1">
                <a:tableStyleId>{21E4AEA4-8DFA-4A89-87EB-49C32662AFE0}</a:tableStyleId>
              </a:tblPr>
              <a:tblGrid>
                <a:gridCol w="2506114">
                  <a:extLst>
                    <a:ext uri="{9D8B030D-6E8A-4147-A177-3AD203B41FA5}">
                      <a16:colId xmlns:a16="http://schemas.microsoft.com/office/drawing/2014/main" val="1896741643"/>
                    </a:ext>
                  </a:extLst>
                </a:gridCol>
                <a:gridCol w="2506114">
                  <a:extLst>
                    <a:ext uri="{9D8B030D-6E8A-4147-A177-3AD203B41FA5}">
                      <a16:colId xmlns:a16="http://schemas.microsoft.com/office/drawing/2014/main" val="1237652312"/>
                    </a:ext>
                  </a:extLst>
                </a:gridCol>
                <a:gridCol w="2506114">
                  <a:extLst>
                    <a:ext uri="{9D8B030D-6E8A-4147-A177-3AD203B41FA5}">
                      <a16:colId xmlns:a16="http://schemas.microsoft.com/office/drawing/2014/main" val="4058091834"/>
                    </a:ext>
                  </a:extLst>
                </a:gridCol>
              </a:tblGrid>
              <a:tr h="768085">
                <a:tc>
                  <a:txBody>
                    <a:bodyPr/>
                    <a:lstStyle/>
                    <a:p>
                      <a:pPr algn="ctr"/>
                      <a:r>
                        <a:rPr lang="en-US" dirty="0" smtClean="0"/>
                        <a:t> Cod</a:t>
                      </a:r>
                      <a:endParaRPr lang="en-GB" dirty="0"/>
                    </a:p>
                  </a:txBody>
                  <a:tcPr anchor="ctr"/>
                </a:tc>
                <a:tc>
                  <a:txBody>
                    <a:bodyPr/>
                    <a:lstStyle/>
                    <a:p>
                      <a:pPr algn="ctr"/>
                      <a:r>
                        <a:rPr lang="en-US" dirty="0" smtClean="0"/>
                        <a:t>Haddock</a:t>
                      </a:r>
                      <a:endParaRPr lang="en-GB" dirty="0"/>
                    </a:p>
                  </a:txBody>
                  <a:tcPr anchor="ctr"/>
                </a:tc>
                <a:tc>
                  <a:txBody>
                    <a:bodyPr/>
                    <a:lstStyle/>
                    <a:p>
                      <a:pPr algn="ctr"/>
                      <a:r>
                        <a:rPr lang="en-US" dirty="0" smtClean="0"/>
                        <a:t>Atlantic Salmon</a:t>
                      </a:r>
                      <a:endParaRPr lang="en-GB" dirty="0"/>
                    </a:p>
                  </a:txBody>
                  <a:tcPr anchor="ctr"/>
                </a:tc>
                <a:extLst>
                  <a:ext uri="{0D108BD9-81ED-4DB2-BD59-A6C34878D82A}">
                    <a16:rowId xmlns:a16="http://schemas.microsoft.com/office/drawing/2014/main" val="3556697863"/>
                  </a:ext>
                </a:extLst>
              </a:tr>
              <a:tr h="1464163">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688748881"/>
                  </a:ext>
                </a:extLst>
              </a:tr>
              <a:tr h="768085">
                <a:tc>
                  <a:txBody>
                    <a:bodyPr/>
                    <a:lstStyle/>
                    <a:p>
                      <a:pPr algn="ctr"/>
                      <a:r>
                        <a:rPr lang="en-US" dirty="0" smtClean="0"/>
                        <a:t>22,754 </a:t>
                      </a:r>
                      <a:r>
                        <a:rPr lang="en-US" dirty="0" err="1" smtClean="0"/>
                        <a:t>tonnes</a:t>
                      </a: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216040552"/>
                  </a:ext>
                </a:extLst>
              </a:tr>
            </a:tbl>
          </a:graphicData>
        </a:graphic>
      </p:graphicFrame>
      <p:pic>
        <p:nvPicPr>
          <p:cNvPr id="2050" name="Picture 2" descr="https://ec.europa.eu/maritimeaffairs/atlas/maritime_atlas/resources/TAC/2015/EN/img/COD_UK.gif"/>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2273" b="31939" l="2500" r="31917"/>
                    </a14:imgEffect>
                  </a14:imgLayer>
                </a14:imgProps>
              </a:ext>
              <a:ext uri="{28A0092B-C50C-407E-A947-70E740481C1C}">
                <a14:useLocalDpi xmlns:a14="http://schemas.microsoft.com/office/drawing/2010/main" val="0"/>
              </a:ext>
            </a:extLst>
          </a:blip>
          <a:srcRect l="2730" t="13837" r="70181" b="67184"/>
          <a:stretch/>
        </p:blipFill>
        <p:spPr bwMode="auto">
          <a:xfrm>
            <a:off x="899592" y="3177287"/>
            <a:ext cx="2232248" cy="934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c.europa.eu/maritimeaffairs/atlas/maritime_atlas/resources/TAC/2015/EN/img/HAD_UK.gif"/>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6179" b="44062" l="0" r="44200"/>
                    </a14:imgEffect>
                  </a14:imgLayer>
                </a14:imgProps>
              </a:ext>
              <a:ext uri="{28A0092B-C50C-407E-A947-70E740481C1C}">
                <a14:useLocalDpi xmlns:a14="http://schemas.microsoft.com/office/drawing/2010/main" val="0"/>
              </a:ext>
            </a:extLst>
          </a:blip>
          <a:srcRect l="3025" t="20819" r="61444" b="60965"/>
          <a:stretch/>
        </p:blipFill>
        <p:spPr bwMode="auto">
          <a:xfrm>
            <a:off x="3347864" y="3177287"/>
            <a:ext cx="2304255" cy="686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5868143" y="3053116"/>
            <a:ext cx="2232248" cy="810545"/>
          </a:xfrm>
          <a:prstGeom prst="rect">
            <a:avLst/>
          </a:prstGeom>
        </p:spPr>
      </p:pic>
    </p:spTree>
    <p:extLst>
      <p:ext uri="{BB962C8B-B14F-4D97-AF65-F5344CB8AC3E}">
        <p14:creationId xmlns:p14="http://schemas.microsoft.com/office/powerpoint/2010/main" val="32436603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63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How many </a:t>
            </a:r>
            <a:r>
              <a:rPr lang="en-US" sz="1600" dirty="0" err="1" smtClean="0"/>
              <a:t>tonnes</a:t>
            </a:r>
            <a:r>
              <a:rPr lang="en-US" sz="1600" dirty="0" smtClean="0"/>
              <a:t> of the following fish species is Germany legally allowed to catch?:</a:t>
            </a: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graphicFrame>
        <p:nvGraphicFramePr>
          <p:cNvPr id="4" name="Table 3"/>
          <p:cNvGraphicFramePr>
            <a:graphicFrameLocks noGrp="1"/>
          </p:cNvGraphicFramePr>
          <p:nvPr>
            <p:extLst>
              <p:ext uri="{D42A27DB-BD31-4B8C-83A1-F6EECF244321}">
                <p14:modId xmlns:p14="http://schemas.microsoft.com/office/powerpoint/2010/main" val="2011331315"/>
              </p:ext>
            </p:extLst>
          </p:nvPr>
        </p:nvGraphicFramePr>
        <p:xfrm>
          <a:off x="798074" y="2144336"/>
          <a:ext cx="7518342" cy="3000333"/>
        </p:xfrm>
        <a:graphic>
          <a:graphicData uri="http://schemas.openxmlformats.org/drawingml/2006/table">
            <a:tbl>
              <a:tblPr firstRow="1" bandRow="1">
                <a:tableStyleId>{21E4AEA4-8DFA-4A89-87EB-49C32662AFE0}</a:tableStyleId>
              </a:tblPr>
              <a:tblGrid>
                <a:gridCol w="2506114">
                  <a:extLst>
                    <a:ext uri="{9D8B030D-6E8A-4147-A177-3AD203B41FA5}">
                      <a16:colId xmlns:a16="http://schemas.microsoft.com/office/drawing/2014/main" val="1896741643"/>
                    </a:ext>
                  </a:extLst>
                </a:gridCol>
                <a:gridCol w="2506114">
                  <a:extLst>
                    <a:ext uri="{9D8B030D-6E8A-4147-A177-3AD203B41FA5}">
                      <a16:colId xmlns:a16="http://schemas.microsoft.com/office/drawing/2014/main" val="1237652312"/>
                    </a:ext>
                  </a:extLst>
                </a:gridCol>
                <a:gridCol w="2506114">
                  <a:extLst>
                    <a:ext uri="{9D8B030D-6E8A-4147-A177-3AD203B41FA5}">
                      <a16:colId xmlns:a16="http://schemas.microsoft.com/office/drawing/2014/main" val="4058091834"/>
                    </a:ext>
                  </a:extLst>
                </a:gridCol>
              </a:tblGrid>
              <a:tr h="768085">
                <a:tc>
                  <a:txBody>
                    <a:bodyPr/>
                    <a:lstStyle/>
                    <a:p>
                      <a:pPr algn="ctr"/>
                      <a:r>
                        <a:rPr lang="en-US" dirty="0" smtClean="0"/>
                        <a:t> Cod</a:t>
                      </a:r>
                      <a:endParaRPr lang="en-GB" dirty="0"/>
                    </a:p>
                  </a:txBody>
                  <a:tcPr anchor="ctr"/>
                </a:tc>
                <a:tc>
                  <a:txBody>
                    <a:bodyPr/>
                    <a:lstStyle/>
                    <a:p>
                      <a:pPr algn="ctr"/>
                      <a:r>
                        <a:rPr lang="en-US" dirty="0" smtClean="0"/>
                        <a:t>Haddock</a:t>
                      </a:r>
                      <a:endParaRPr lang="en-GB" dirty="0"/>
                    </a:p>
                  </a:txBody>
                  <a:tcPr anchor="ctr"/>
                </a:tc>
                <a:tc>
                  <a:txBody>
                    <a:bodyPr/>
                    <a:lstStyle/>
                    <a:p>
                      <a:pPr algn="ctr"/>
                      <a:r>
                        <a:rPr lang="en-US" dirty="0" smtClean="0"/>
                        <a:t>Atlantic Salmon</a:t>
                      </a:r>
                      <a:endParaRPr lang="en-GB" dirty="0"/>
                    </a:p>
                  </a:txBody>
                  <a:tcPr anchor="ctr"/>
                </a:tc>
                <a:extLst>
                  <a:ext uri="{0D108BD9-81ED-4DB2-BD59-A6C34878D82A}">
                    <a16:rowId xmlns:a16="http://schemas.microsoft.com/office/drawing/2014/main" val="3556697863"/>
                  </a:ext>
                </a:extLst>
              </a:tr>
              <a:tr h="1464163">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688748881"/>
                  </a:ext>
                </a:extLst>
              </a:tr>
              <a:tr h="768085">
                <a:tc>
                  <a:txBody>
                    <a:bodyPr/>
                    <a:lstStyle/>
                    <a:p>
                      <a:pPr algn="ctr"/>
                      <a:r>
                        <a:rPr lang="en-US" dirty="0" smtClean="0"/>
                        <a:t>22,754 </a:t>
                      </a:r>
                      <a:r>
                        <a:rPr lang="en-US" dirty="0" err="1" smtClean="0"/>
                        <a:t>tonnes</a:t>
                      </a:r>
                      <a:endParaRPr lang="en-GB" dirty="0"/>
                    </a:p>
                  </a:txBody>
                  <a:tcPr anchor="ctr"/>
                </a:tc>
                <a:tc>
                  <a:txBody>
                    <a:bodyPr/>
                    <a:lstStyle/>
                    <a:p>
                      <a:pPr algn="ctr"/>
                      <a:r>
                        <a:rPr lang="en-US" dirty="0" smtClean="0"/>
                        <a:t>1,501 </a:t>
                      </a:r>
                      <a:r>
                        <a:rPr lang="en-US" dirty="0" err="1" smtClean="0"/>
                        <a:t>tonnes</a:t>
                      </a: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216040552"/>
                  </a:ext>
                </a:extLst>
              </a:tr>
            </a:tbl>
          </a:graphicData>
        </a:graphic>
      </p:graphicFrame>
      <p:pic>
        <p:nvPicPr>
          <p:cNvPr id="2050" name="Picture 2" descr="https://ec.europa.eu/maritimeaffairs/atlas/maritime_atlas/resources/TAC/2015/EN/img/COD_UK.gif"/>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2273" b="31939" l="2500" r="31917"/>
                    </a14:imgEffect>
                  </a14:imgLayer>
                </a14:imgProps>
              </a:ext>
              <a:ext uri="{28A0092B-C50C-407E-A947-70E740481C1C}">
                <a14:useLocalDpi xmlns:a14="http://schemas.microsoft.com/office/drawing/2010/main" val="0"/>
              </a:ext>
            </a:extLst>
          </a:blip>
          <a:srcRect l="2730" t="13837" r="70181" b="67184"/>
          <a:stretch/>
        </p:blipFill>
        <p:spPr bwMode="auto">
          <a:xfrm>
            <a:off x="899592" y="3177287"/>
            <a:ext cx="2232248" cy="934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c.europa.eu/maritimeaffairs/atlas/maritime_atlas/resources/TAC/2015/EN/img/HAD_UK.gif"/>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6179" b="44062" l="0" r="44200"/>
                    </a14:imgEffect>
                  </a14:imgLayer>
                </a14:imgProps>
              </a:ext>
              <a:ext uri="{28A0092B-C50C-407E-A947-70E740481C1C}">
                <a14:useLocalDpi xmlns:a14="http://schemas.microsoft.com/office/drawing/2010/main" val="0"/>
              </a:ext>
            </a:extLst>
          </a:blip>
          <a:srcRect l="3025" t="20819" r="61444" b="60965"/>
          <a:stretch/>
        </p:blipFill>
        <p:spPr bwMode="auto">
          <a:xfrm>
            <a:off x="3347864" y="3177287"/>
            <a:ext cx="2304255" cy="686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5868143" y="3053116"/>
            <a:ext cx="2232248" cy="810545"/>
          </a:xfrm>
          <a:prstGeom prst="rect">
            <a:avLst/>
          </a:prstGeom>
        </p:spPr>
      </p:pic>
    </p:spTree>
    <p:extLst>
      <p:ext uri="{BB962C8B-B14F-4D97-AF65-F5344CB8AC3E}">
        <p14:creationId xmlns:p14="http://schemas.microsoft.com/office/powerpoint/2010/main" val="78035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r>
              <a:rPr lang="en-GB" sz="2800" dirty="0" smtClean="0"/>
              <a:t>What is the European Atlas of the Seas?</a:t>
            </a:r>
            <a:endParaRPr lang="en-US" sz="2800" dirty="0"/>
          </a:p>
        </p:txBody>
      </p:sp>
      <p:sp>
        <p:nvSpPr>
          <p:cNvPr id="24" name="Content Placeholder 2"/>
          <p:cNvSpPr>
            <a:spLocks noGrp="1"/>
          </p:cNvSpPr>
          <p:nvPr>
            <p:ph idx="1"/>
            <p:custDataLst>
              <p:tags r:id="rId2"/>
            </p:custDataLst>
          </p:nvPr>
        </p:nvSpPr>
        <p:spPr>
          <a:xfrm>
            <a:off x="763810" y="1052736"/>
            <a:ext cx="3808190" cy="5184576"/>
          </a:xfrm>
        </p:spPr>
        <p:txBody>
          <a:bodyPr/>
          <a:lstStyle/>
          <a:p>
            <a:pPr marL="0" indent="0">
              <a:buNone/>
            </a:pPr>
            <a:endParaRPr lang="en-US" sz="2000" b="1" i="0" dirty="0" smtClean="0"/>
          </a:p>
          <a:p>
            <a:pPr marL="0" indent="0">
              <a:buNone/>
            </a:pPr>
            <a:r>
              <a:rPr lang="en-US" sz="4000" i="0" dirty="0" smtClean="0"/>
              <a:t>European</a:t>
            </a:r>
          </a:p>
          <a:p>
            <a:pPr marL="0" indent="0">
              <a:buNone/>
            </a:pPr>
            <a:endParaRPr lang="en-US" sz="4000" i="0" dirty="0"/>
          </a:p>
          <a:p>
            <a:pPr marL="0" indent="0">
              <a:buNone/>
            </a:pPr>
            <a:r>
              <a:rPr lang="en-US" sz="4000" i="0" dirty="0" smtClean="0"/>
              <a:t>Atlas </a:t>
            </a:r>
          </a:p>
          <a:p>
            <a:pPr marL="0" indent="0">
              <a:buNone/>
            </a:pPr>
            <a:endParaRPr lang="en-US" sz="4000" i="0" dirty="0"/>
          </a:p>
          <a:p>
            <a:pPr marL="0" indent="0">
              <a:buNone/>
            </a:pPr>
            <a:r>
              <a:rPr lang="en-US" sz="4000" b="1" i="0" dirty="0" smtClean="0"/>
              <a:t>Seas</a:t>
            </a:r>
          </a:p>
          <a:p>
            <a:pPr marL="0" indent="0">
              <a:buNone/>
            </a:pPr>
            <a:endParaRPr lang="en-GB" i="0" dirty="0" smtClean="0"/>
          </a:p>
          <a:p>
            <a:endParaRPr lang="en-GB" i="0" dirty="0"/>
          </a:p>
          <a:p>
            <a:endParaRPr lang="en-GB" i="0" dirty="0" err="1" smtClean="0"/>
          </a:p>
        </p:txBody>
      </p:sp>
      <p:pic>
        <p:nvPicPr>
          <p:cNvPr id="6" name="Picture 5"/>
          <p:cNvPicPr>
            <a:picLocks noChangeAspect="1"/>
          </p:cNvPicPr>
          <p:nvPr/>
        </p:nvPicPr>
        <p:blipFill>
          <a:blip r:embed="rId4"/>
          <a:stretch>
            <a:fillRect/>
          </a:stretch>
        </p:blipFill>
        <p:spPr>
          <a:xfrm rot="21150459">
            <a:off x="3782335" y="998860"/>
            <a:ext cx="1695197" cy="1226313"/>
          </a:xfrm>
          <a:prstGeom prst="rect">
            <a:avLst/>
          </a:prstGeom>
        </p:spPr>
      </p:pic>
      <p:pic>
        <p:nvPicPr>
          <p:cNvPr id="7" name="Picture 6"/>
          <p:cNvPicPr>
            <a:picLocks noChangeAspect="1"/>
          </p:cNvPicPr>
          <p:nvPr/>
        </p:nvPicPr>
        <p:blipFill>
          <a:blip r:embed="rId5"/>
          <a:stretch>
            <a:fillRect/>
          </a:stretch>
        </p:blipFill>
        <p:spPr>
          <a:xfrm rot="317202">
            <a:off x="4987861" y="2085254"/>
            <a:ext cx="1798181" cy="1294690"/>
          </a:xfrm>
          <a:prstGeom prst="rect">
            <a:avLst/>
          </a:prstGeom>
        </p:spPr>
      </p:pic>
      <p:pic>
        <p:nvPicPr>
          <p:cNvPr id="8" name="Picture 7"/>
          <p:cNvPicPr>
            <a:picLocks noChangeAspect="1"/>
          </p:cNvPicPr>
          <p:nvPr/>
        </p:nvPicPr>
        <p:blipFill>
          <a:blip r:embed="rId6"/>
          <a:stretch>
            <a:fillRect/>
          </a:stretch>
        </p:blipFill>
        <p:spPr>
          <a:xfrm rot="21182498">
            <a:off x="1003102" y="5329875"/>
            <a:ext cx="1844297" cy="1311006"/>
          </a:xfrm>
          <a:prstGeom prst="rect">
            <a:avLst/>
          </a:prstGeom>
        </p:spPr>
      </p:pic>
      <p:pic>
        <p:nvPicPr>
          <p:cNvPr id="9" name="Picture 8"/>
          <p:cNvPicPr>
            <a:picLocks noChangeAspect="1"/>
          </p:cNvPicPr>
          <p:nvPr/>
        </p:nvPicPr>
        <p:blipFill>
          <a:blip r:embed="rId7"/>
          <a:stretch>
            <a:fillRect/>
          </a:stretch>
        </p:blipFill>
        <p:spPr>
          <a:xfrm rot="21146726">
            <a:off x="3049977" y="3064422"/>
            <a:ext cx="1661725" cy="1161205"/>
          </a:xfrm>
          <a:prstGeom prst="rect">
            <a:avLst/>
          </a:prstGeom>
        </p:spPr>
      </p:pic>
      <p:pic>
        <p:nvPicPr>
          <p:cNvPr id="10" name="Picture 9"/>
          <p:cNvPicPr>
            <a:picLocks noChangeAspect="1"/>
          </p:cNvPicPr>
          <p:nvPr/>
        </p:nvPicPr>
        <p:blipFill>
          <a:blip r:embed="rId8"/>
          <a:stretch>
            <a:fillRect/>
          </a:stretch>
        </p:blipFill>
        <p:spPr>
          <a:xfrm>
            <a:off x="6672783" y="2741066"/>
            <a:ext cx="1743516" cy="1234770"/>
          </a:xfrm>
          <a:prstGeom prst="rect">
            <a:avLst/>
          </a:prstGeom>
        </p:spPr>
      </p:pic>
      <p:pic>
        <p:nvPicPr>
          <p:cNvPr id="11" name="Picture 10"/>
          <p:cNvPicPr>
            <a:picLocks noChangeAspect="1"/>
          </p:cNvPicPr>
          <p:nvPr/>
        </p:nvPicPr>
        <p:blipFill>
          <a:blip r:embed="rId9"/>
          <a:stretch>
            <a:fillRect/>
          </a:stretch>
        </p:blipFill>
        <p:spPr>
          <a:xfrm rot="21216732">
            <a:off x="4810232" y="3806841"/>
            <a:ext cx="1592036" cy="1149803"/>
          </a:xfrm>
          <a:prstGeom prst="rect">
            <a:avLst/>
          </a:prstGeom>
        </p:spPr>
      </p:pic>
      <p:pic>
        <p:nvPicPr>
          <p:cNvPr id="12" name="Picture 11"/>
          <p:cNvPicPr>
            <a:picLocks noChangeAspect="1"/>
          </p:cNvPicPr>
          <p:nvPr/>
        </p:nvPicPr>
        <p:blipFill>
          <a:blip r:embed="rId10"/>
          <a:stretch>
            <a:fillRect/>
          </a:stretch>
        </p:blipFill>
        <p:spPr>
          <a:xfrm rot="526768">
            <a:off x="6763275" y="1176332"/>
            <a:ext cx="1712957" cy="1216826"/>
          </a:xfrm>
          <a:prstGeom prst="rect">
            <a:avLst/>
          </a:prstGeom>
        </p:spPr>
      </p:pic>
      <p:pic>
        <p:nvPicPr>
          <p:cNvPr id="13" name="Picture 12"/>
          <p:cNvPicPr>
            <a:picLocks noChangeAspect="1"/>
          </p:cNvPicPr>
          <p:nvPr/>
        </p:nvPicPr>
        <p:blipFill>
          <a:blip r:embed="rId11"/>
          <a:stretch>
            <a:fillRect/>
          </a:stretch>
        </p:blipFill>
        <p:spPr>
          <a:xfrm>
            <a:off x="5619959" y="5041638"/>
            <a:ext cx="1682661" cy="1195984"/>
          </a:xfrm>
          <a:prstGeom prst="rect">
            <a:avLst/>
          </a:prstGeom>
        </p:spPr>
      </p:pic>
      <p:pic>
        <p:nvPicPr>
          <p:cNvPr id="14" name="Picture 13"/>
          <p:cNvPicPr>
            <a:picLocks noChangeAspect="1"/>
          </p:cNvPicPr>
          <p:nvPr/>
        </p:nvPicPr>
        <p:blipFill>
          <a:blip r:embed="rId12"/>
          <a:stretch>
            <a:fillRect/>
          </a:stretch>
        </p:blipFill>
        <p:spPr>
          <a:xfrm rot="594014">
            <a:off x="6930997" y="4198481"/>
            <a:ext cx="1624139" cy="1177501"/>
          </a:xfrm>
          <a:prstGeom prst="rect">
            <a:avLst/>
          </a:prstGeom>
        </p:spPr>
      </p:pic>
      <p:pic>
        <p:nvPicPr>
          <p:cNvPr id="15" name="Picture 14"/>
          <p:cNvPicPr>
            <a:picLocks noChangeAspect="1"/>
          </p:cNvPicPr>
          <p:nvPr/>
        </p:nvPicPr>
        <p:blipFill>
          <a:blip r:embed="rId13"/>
          <a:stretch>
            <a:fillRect/>
          </a:stretch>
        </p:blipFill>
        <p:spPr>
          <a:xfrm>
            <a:off x="3530974" y="5222986"/>
            <a:ext cx="1744461" cy="1249055"/>
          </a:xfrm>
          <a:prstGeom prst="rect">
            <a:avLst/>
          </a:prstGeom>
        </p:spPr>
      </p:pic>
    </p:spTree>
    <p:extLst>
      <p:ext uri="{BB962C8B-B14F-4D97-AF65-F5344CB8AC3E}">
        <p14:creationId xmlns:p14="http://schemas.microsoft.com/office/powerpoint/2010/main" val="32809281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639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600" dirty="0" smtClean="0"/>
              <a:t>How many </a:t>
            </a:r>
            <a:r>
              <a:rPr lang="en-US" sz="1600" dirty="0" err="1" smtClean="0"/>
              <a:t>tonnes</a:t>
            </a:r>
            <a:r>
              <a:rPr lang="en-US" sz="1600" dirty="0" smtClean="0"/>
              <a:t> of the following fish species is Germany legally allowed to catch?:</a:t>
            </a: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graphicFrame>
        <p:nvGraphicFramePr>
          <p:cNvPr id="4" name="Table 3"/>
          <p:cNvGraphicFramePr>
            <a:graphicFrameLocks noGrp="1"/>
          </p:cNvGraphicFramePr>
          <p:nvPr>
            <p:extLst/>
          </p:nvPr>
        </p:nvGraphicFramePr>
        <p:xfrm>
          <a:off x="798074" y="2144336"/>
          <a:ext cx="7518342" cy="3000333"/>
        </p:xfrm>
        <a:graphic>
          <a:graphicData uri="http://schemas.openxmlformats.org/drawingml/2006/table">
            <a:tbl>
              <a:tblPr firstRow="1" bandRow="1">
                <a:tableStyleId>{21E4AEA4-8DFA-4A89-87EB-49C32662AFE0}</a:tableStyleId>
              </a:tblPr>
              <a:tblGrid>
                <a:gridCol w="2506114">
                  <a:extLst>
                    <a:ext uri="{9D8B030D-6E8A-4147-A177-3AD203B41FA5}">
                      <a16:colId xmlns:a16="http://schemas.microsoft.com/office/drawing/2014/main" val="1896741643"/>
                    </a:ext>
                  </a:extLst>
                </a:gridCol>
                <a:gridCol w="2506114">
                  <a:extLst>
                    <a:ext uri="{9D8B030D-6E8A-4147-A177-3AD203B41FA5}">
                      <a16:colId xmlns:a16="http://schemas.microsoft.com/office/drawing/2014/main" val="1237652312"/>
                    </a:ext>
                  </a:extLst>
                </a:gridCol>
                <a:gridCol w="2506114">
                  <a:extLst>
                    <a:ext uri="{9D8B030D-6E8A-4147-A177-3AD203B41FA5}">
                      <a16:colId xmlns:a16="http://schemas.microsoft.com/office/drawing/2014/main" val="4058091834"/>
                    </a:ext>
                  </a:extLst>
                </a:gridCol>
              </a:tblGrid>
              <a:tr h="768085">
                <a:tc>
                  <a:txBody>
                    <a:bodyPr/>
                    <a:lstStyle/>
                    <a:p>
                      <a:pPr algn="ctr"/>
                      <a:r>
                        <a:rPr lang="en-US" dirty="0" smtClean="0"/>
                        <a:t> Cod</a:t>
                      </a:r>
                      <a:endParaRPr lang="en-GB" dirty="0"/>
                    </a:p>
                  </a:txBody>
                  <a:tcPr anchor="ctr"/>
                </a:tc>
                <a:tc>
                  <a:txBody>
                    <a:bodyPr/>
                    <a:lstStyle/>
                    <a:p>
                      <a:pPr algn="ctr"/>
                      <a:r>
                        <a:rPr lang="en-US" dirty="0" smtClean="0"/>
                        <a:t>Haddock</a:t>
                      </a:r>
                      <a:endParaRPr lang="en-GB" dirty="0"/>
                    </a:p>
                  </a:txBody>
                  <a:tcPr anchor="ctr"/>
                </a:tc>
                <a:tc>
                  <a:txBody>
                    <a:bodyPr/>
                    <a:lstStyle/>
                    <a:p>
                      <a:pPr algn="ctr"/>
                      <a:r>
                        <a:rPr lang="en-US" dirty="0" smtClean="0"/>
                        <a:t>Atlantic Salmon</a:t>
                      </a:r>
                      <a:endParaRPr lang="en-GB" dirty="0"/>
                    </a:p>
                  </a:txBody>
                  <a:tcPr anchor="ctr"/>
                </a:tc>
                <a:extLst>
                  <a:ext uri="{0D108BD9-81ED-4DB2-BD59-A6C34878D82A}">
                    <a16:rowId xmlns:a16="http://schemas.microsoft.com/office/drawing/2014/main" val="3556697863"/>
                  </a:ext>
                </a:extLst>
              </a:tr>
              <a:tr h="1464163">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688748881"/>
                  </a:ext>
                </a:extLst>
              </a:tr>
              <a:tr h="768085">
                <a:tc>
                  <a:txBody>
                    <a:bodyPr/>
                    <a:lstStyle/>
                    <a:p>
                      <a:pPr algn="ctr"/>
                      <a:r>
                        <a:rPr lang="en-US" dirty="0" smtClean="0"/>
                        <a:t>22,754 </a:t>
                      </a:r>
                      <a:r>
                        <a:rPr lang="en-US" dirty="0" err="1" smtClean="0"/>
                        <a:t>tonnes</a:t>
                      </a:r>
                      <a:endParaRPr lang="en-GB" dirty="0"/>
                    </a:p>
                  </a:txBody>
                  <a:tcPr anchor="ctr"/>
                </a:tc>
                <a:tc>
                  <a:txBody>
                    <a:bodyPr/>
                    <a:lstStyle/>
                    <a:p>
                      <a:pPr algn="ctr"/>
                      <a:r>
                        <a:rPr lang="en-US" dirty="0" smtClean="0"/>
                        <a:t>1,501 </a:t>
                      </a:r>
                      <a:r>
                        <a:rPr lang="en-US" dirty="0" err="1" smtClean="0"/>
                        <a:t>tonnes</a:t>
                      </a:r>
                      <a:endParaRPr lang="en-GB" dirty="0"/>
                    </a:p>
                  </a:txBody>
                  <a:tcPr anchor="ctr"/>
                </a:tc>
                <a:tc>
                  <a:txBody>
                    <a:bodyPr/>
                    <a:lstStyle/>
                    <a:p>
                      <a:pPr algn="ctr"/>
                      <a:r>
                        <a:rPr lang="en-US" dirty="0" smtClean="0"/>
                        <a:t>2,212 </a:t>
                      </a:r>
                      <a:r>
                        <a:rPr lang="en-US" dirty="0" err="1" smtClean="0"/>
                        <a:t>tonnes</a:t>
                      </a:r>
                      <a:endParaRPr lang="en-GB" dirty="0"/>
                    </a:p>
                  </a:txBody>
                  <a:tcPr anchor="ctr"/>
                </a:tc>
                <a:extLst>
                  <a:ext uri="{0D108BD9-81ED-4DB2-BD59-A6C34878D82A}">
                    <a16:rowId xmlns:a16="http://schemas.microsoft.com/office/drawing/2014/main" val="3216040552"/>
                  </a:ext>
                </a:extLst>
              </a:tr>
            </a:tbl>
          </a:graphicData>
        </a:graphic>
      </p:graphicFrame>
      <p:pic>
        <p:nvPicPr>
          <p:cNvPr id="2050" name="Picture 2" descr="https://ec.europa.eu/maritimeaffairs/atlas/maritime_atlas/resources/TAC/2015/EN/img/COD_UK.gif"/>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2273" b="31939" l="2500" r="31917"/>
                    </a14:imgEffect>
                  </a14:imgLayer>
                </a14:imgProps>
              </a:ext>
              <a:ext uri="{28A0092B-C50C-407E-A947-70E740481C1C}">
                <a14:useLocalDpi xmlns:a14="http://schemas.microsoft.com/office/drawing/2010/main" val="0"/>
              </a:ext>
            </a:extLst>
          </a:blip>
          <a:srcRect l="2730" t="13837" r="70181" b="67184"/>
          <a:stretch/>
        </p:blipFill>
        <p:spPr bwMode="auto">
          <a:xfrm>
            <a:off x="899592" y="3177287"/>
            <a:ext cx="2232248" cy="9344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c.europa.eu/maritimeaffairs/atlas/maritime_atlas/resources/TAC/2015/EN/img/HAD_UK.gif"/>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6179" b="44062" l="0" r="44200"/>
                    </a14:imgEffect>
                  </a14:imgLayer>
                </a14:imgProps>
              </a:ext>
              <a:ext uri="{28A0092B-C50C-407E-A947-70E740481C1C}">
                <a14:useLocalDpi xmlns:a14="http://schemas.microsoft.com/office/drawing/2010/main" val="0"/>
              </a:ext>
            </a:extLst>
          </a:blip>
          <a:srcRect l="3025" t="20819" r="61444" b="60965"/>
          <a:stretch/>
        </p:blipFill>
        <p:spPr bwMode="auto">
          <a:xfrm>
            <a:off x="3347864" y="3177287"/>
            <a:ext cx="2304255" cy="686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a:off x="5868143" y="3053116"/>
            <a:ext cx="2232248" cy="810545"/>
          </a:xfrm>
          <a:prstGeom prst="rect">
            <a:avLst/>
          </a:prstGeom>
        </p:spPr>
      </p:pic>
    </p:spTree>
    <p:extLst>
      <p:ext uri="{BB962C8B-B14F-4D97-AF65-F5344CB8AC3E}">
        <p14:creationId xmlns:p14="http://schemas.microsoft.com/office/powerpoint/2010/main" val="5274604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spcBef>
                <a:spcPts val="0"/>
              </a:spcBef>
              <a:buNone/>
            </a:pPr>
            <a:r>
              <a:rPr lang="en-US" sz="1600" dirty="0" smtClean="0"/>
              <a:t>Do you think these quotas are sufficient to restore fish stocks?</a:t>
            </a:r>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5649878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spcBef>
                <a:spcPts val="0"/>
              </a:spcBef>
              <a:buNone/>
            </a:pPr>
            <a:r>
              <a:rPr lang="en-US" sz="1600" dirty="0" smtClean="0"/>
              <a:t>Do you think these quotas are sufficient to restore fish stocks?</a:t>
            </a:r>
          </a:p>
          <a:p>
            <a:pPr marL="0" indent="0">
              <a:spcBef>
                <a:spcPts val="0"/>
              </a:spcBef>
              <a:buNone/>
            </a:pPr>
            <a:r>
              <a:rPr lang="en-US" sz="1600" b="0" dirty="0" smtClean="0"/>
              <a:t>Catch limits of each country are set for different area’s of the seas and ocean based on scientific studies of the fish populations (stocks). They limit the number of catches so that the population can restore itself</a:t>
            </a:r>
          </a:p>
          <a:p>
            <a:pPr lvl="1">
              <a:spcBef>
                <a:spcPts val="0"/>
              </a:spcBef>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grpSp>
        <p:nvGrpSpPr>
          <p:cNvPr id="4" name="Group 3"/>
          <p:cNvGrpSpPr/>
          <p:nvPr/>
        </p:nvGrpSpPr>
        <p:grpSpPr>
          <a:xfrm>
            <a:off x="1613247" y="2348880"/>
            <a:ext cx="5909261" cy="3598341"/>
            <a:chOff x="1043608" y="2348880"/>
            <a:chExt cx="5909261" cy="3598341"/>
          </a:xfrm>
        </p:grpSpPr>
        <p:pic>
          <p:nvPicPr>
            <p:cNvPr id="3" name="Picture 2"/>
            <p:cNvPicPr>
              <a:picLocks noChangeAspect="1"/>
            </p:cNvPicPr>
            <p:nvPr/>
          </p:nvPicPr>
          <p:blipFill>
            <a:blip r:embed="rId6"/>
            <a:stretch>
              <a:fillRect/>
            </a:stretch>
          </p:blipFill>
          <p:spPr>
            <a:xfrm>
              <a:off x="1043608" y="2348880"/>
              <a:ext cx="5909261" cy="3598341"/>
            </a:xfrm>
            <a:prstGeom prst="rect">
              <a:avLst/>
            </a:prstGeom>
          </p:spPr>
        </p:pic>
        <p:pic>
          <p:nvPicPr>
            <p:cNvPr id="3074" name="Picture 2" descr="ICES Webs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5212726"/>
              <a:ext cx="1352550" cy="609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804562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Overfishing</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spcBef>
                <a:spcPts val="0"/>
              </a:spcBef>
              <a:buNone/>
            </a:pPr>
            <a:r>
              <a:rPr lang="en-US" sz="1600" dirty="0" smtClean="0"/>
              <a:t>Do you think these quotas are sufficient to restore fish stocks?</a:t>
            </a:r>
          </a:p>
          <a:p>
            <a:pPr marL="0" indent="0" algn="ctr">
              <a:spcBef>
                <a:spcPts val="0"/>
              </a:spcBef>
              <a:buNone/>
            </a:pPr>
            <a:r>
              <a:rPr lang="en-US" sz="1600" u="sng" dirty="0" smtClean="0"/>
              <a:t>Illegal fishing: Hard to track!?</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4098" name="Picture 2" descr="Gerelateerde afbeeld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5877171"/>
            <a:ext cx="1968153" cy="7360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7"/>
          </p:cNvPr>
          <p:cNvPicPr>
            <a:picLocks noChangeAspect="1"/>
          </p:cNvPicPr>
          <p:nvPr/>
        </p:nvPicPr>
        <p:blipFill>
          <a:blip r:embed="rId8"/>
          <a:stretch>
            <a:fillRect/>
          </a:stretch>
        </p:blipFill>
        <p:spPr>
          <a:xfrm>
            <a:off x="827584" y="1985664"/>
            <a:ext cx="7488832" cy="3787411"/>
          </a:xfrm>
          <a:prstGeom prst="rect">
            <a:avLst/>
          </a:prstGeom>
        </p:spPr>
      </p:pic>
    </p:spTree>
    <p:extLst>
      <p:ext uri="{BB962C8B-B14F-4D97-AF65-F5344CB8AC3E}">
        <p14:creationId xmlns:p14="http://schemas.microsoft.com/office/powerpoint/2010/main" val="24361221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Using the map </a:t>
            </a:r>
            <a:r>
              <a:rPr lang="en-US" sz="2000" u="sng" dirty="0" smtClean="0"/>
              <a:t>Beach Litter - Composition of litter according to material categories</a:t>
            </a:r>
            <a:r>
              <a:rPr lang="en-US" sz="2000" dirty="0" smtClean="0"/>
              <a:t>, answer the following questions:</a:t>
            </a:r>
          </a:p>
          <a:p>
            <a:r>
              <a:rPr lang="en-US" b="0" dirty="0"/>
              <a:t>Which is the most </a:t>
            </a:r>
            <a:r>
              <a:rPr lang="en-US" b="0" dirty="0" smtClean="0"/>
              <a:t>abundant </a:t>
            </a:r>
            <a:r>
              <a:rPr lang="en-US" b="0" dirty="0"/>
              <a:t>type </a:t>
            </a:r>
            <a:r>
              <a:rPr lang="en-US" b="0"/>
              <a:t>of </a:t>
            </a:r>
            <a:r>
              <a:rPr lang="en-US" b="0" smtClean="0"/>
              <a:t>litter? </a:t>
            </a:r>
            <a:r>
              <a:rPr lang="en-US" b="0" dirty="0"/>
              <a:t>What do you think are the reasons for this?</a:t>
            </a:r>
          </a:p>
          <a:p>
            <a:endParaRPr lang="en-US" b="0" dirty="0"/>
          </a:p>
          <a:p>
            <a:r>
              <a:rPr lang="en-US" b="0" dirty="0"/>
              <a:t>Which monitored beach is closest to Hamburg:</a:t>
            </a:r>
          </a:p>
          <a:p>
            <a:pPr lvl="1"/>
            <a:r>
              <a:rPr lang="en-US" sz="1400" b="0" dirty="0"/>
              <a:t>In the North Sea?</a:t>
            </a:r>
          </a:p>
          <a:p>
            <a:pPr lvl="1"/>
            <a:r>
              <a:rPr lang="en-US" sz="1400" b="0" dirty="0"/>
              <a:t>In the Baltic Sea?</a:t>
            </a:r>
          </a:p>
          <a:p>
            <a:endParaRPr lang="en-US" sz="1800" b="0" dirty="0"/>
          </a:p>
          <a:p>
            <a:r>
              <a:rPr lang="en-US" b="0" dirty="0"/>
              <a:t>What are the differences in litter composition between these two beaches? </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805922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128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Which </a:t>
            </a:r>
            <a:r>
              <a:rPr lang="en-US" dirty="0"/>
              <a:t>is the most </a:t>
            </a:r>
            <a:r>
              <a:rPr lang="en-US" dirty="0" smtClean="0"/>
              <a:t>abundant </a:t>
            </a:r>
            <a:r>
              <a:rPr lang="en-US" dirty="0"/>
              <a:t>type of </a:t>
            </a:r>
            <a:r>
              <a:rPr lang="en-US" dirty="0" smtClean="0"/>
              <a:t>litter? </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6375833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128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Which </a:t>
            </a:r>
            <a:r>
              <a:rPr lang="en-US" dirty="0"/>
              <a:t>is the most </a:t>
            </a:r>
            <a:r>
              <a:rPr lang="en-US" dirty="0" smtClean="0"/>
              <a:t>abundant </a:t>
            </a:r>
            <a:r>
              <a:rPr lang="en-US" dirty="0"/>
              <a:t>type of </a:t>
            </a:r>
            <a:r>
              <a:rPr lang="en-US" dirty="0" smtClean="0"/>
              <a:t>litter? </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5122" name="Picture 2" descr="https://upload.wikimedia.org/wikipedia/commons/thumb/9/9a/Plastic_Pollution_in_Ghana.jpg/400px-Plastic_Pollution_in_Ghan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604" y="2023765"/>
            <a:ext cx="7128792" cy="3457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820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927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do you think are the reasons for this</a:t>
            </a:r>
            <a:r>
              <a:rPr lang="en-US" dirty="0" smtClean="0"/>
              <a:t>?</a:t>
            </a: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
        <p:nvSpPr>
          <p:cNvPr id="6" name="Rectangle 5"/>
          <p:cNvSpPr/>
          <p:nvPr/>
        </p:nvSpPr>
        <p:spPr>
          <a:xfrm>
            <a:off x="4393546" y="5764027"/>
            <a:ext cx="1950438" cy="276999"/>
          </a:xfrm>
          <a:prstGeom prst="rect">
            <a:avLst/>
          </a:prstGeom>
        </p:spPr>
        <p:txBody>
          <a:bodyPr wrap="square">
            <a:spAutoFit/>
          </a:bodyPr>
          <a:lstStyle/>
          <a:p>
            <a:r>
              <a:rPr lang="en-GB" sz="1200" b="0" dirty="0">
                <a:solidFill>
                  <a:srgbClr val="092E75"/>
                </a:solidFill>
                <a:latin typeface="Arial" panose="020B0604020202020204" pitchFamily="34" charset="0"/>
              </a:rPr>
              <a:t>Zephyrschord - Own work</a:t>
            </a:r>
            <a:endParaRPr lang="en-GB" sz="1200" dirty="0">
              <a:solidFill>
                <a:srgbClr val="092E75"/>
              </a:solidFill>
            </a:endParaRPr>
          </a:p>
        </p:txBody>
      </p:sp>
    </p:spTree>
    <p:extLst>
      <p:ext uri="{BB962C8B-B14F-4D97-AF65-F5344CB8AC3E}">
        <p14:creationId xmlns:p14="http://schemas.microsoft.com/office/powerpoint/2010/main" val="18974535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927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do you think are the reasons for this</a:t>
            </a:r>
            <a:r>
              <a:rPr lang="en-US" dirty="0" smtClean="0"/>
              <a:t>?</a:t>
            </a: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6146" name="Picture 2" descr="Graph of global plastics production to 20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915" y="1995517"/>
            <a:ext cx="3448150" cy="47926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upload.wikimedia.org/wikipedia/commons/6/6f/How_long_until_it%27s_gon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1995517"/>
            <a:ext cx="5272161" cy="40739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93546" y="5764027"/>
            <a:ext cx="1950438" cy="276999"/>
          </a:xfrm>
          <a:prstGeom prst="rect">
            <a:avLst/>
          </a:prstGeom>
        </p:spPr>
        <p:txBody>
          <a:bodyPr wrap="square">
            <a:spAutoFit/>
          </a:bodyPr>
          <a:lstStyle/>
          <a:p>
            <a:r>
              <a:rPr lang="en-GB" sz="1200" b="0" dirty="0">
                <a:solidFill>
                  <a:srgbClr val="092E75"/>
                </a:solidFill>
                <a:latin typeface="Arial" panose="020B0604020202020204" pitchFamily="34" charset="0"/>
              </a:rPr>
              <a:t>Zephyrschord - Own work</a:t>
            </a:r>
            <a:endParaRPr lang="en-GB" sz="1200" dirty="0">
              <a:solidFill>
                <a:srgbClr val="092E75"/>
              </a:solidFill>
            </a:endParaRPr>
          </a:p>
        </p:txBody>
      </p:sp>
    </p:spTree>
    <p:extLst>
      <p:ext uri="{BB962C8B-B14F-4D97-AF65-F5344CB8AC3E}">
        <p14:creationId xmlns:p14="http://schemas.microsoft.com/office/powerpoint/2010/main" val="2711943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Which </a:t>
            </a:r>
            <a:r>
              <a:rPr lang="en-US" dirty="0"/>
              <a:t>monitored beach is closest to </a:t>
            </a:r>
            <a:r>
              <a:rPr lang="en-US" dirty="0" smtClean="0"/>
              <a:t>Hamburg? </a:t>
            </a: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9025224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68313" y="692696"/>
            <a:ext cx="8229600" cy="936625"/>
          </a:xfrm>
        </p:spPr>
        <p:txBody>
          <a:bodyPr/>
          <a:lstStyle/>
          <a:p>
            <a:r>
              <a:rPr lang="fr-CA" dirty="0" smtClean="0"/>
              <a:t>www.european-atlas-of-the-seas.eu</a:t>
            </a:r>
            <a:endParaRPr lang="en-US" dirty="0"/>
          </a:p>
        </p:txBody>
      </p:sp>
      <p:pic>
        <p:nvPicPr>
          <p:cNvPr id="7" name="Picture 6"/>
          <p:cNvPicPr>
            <a:picLocks noChangeAspect="1"/>
          </p:cNvPicPr>
          <p:nvPr/>
        </p:nvPicPr>
        <p:blipFill>
          <a:blip r:embed="rId3"/>
          <a:stretch>
            <a:fillRect/>
          </a:stretch>
        </p:blipFill>
        <p:spPr>
          <a:xfrm>
            <a:off x="269383" y="1772816"/>
            <a:ext cx="8627460" cy="3816424"/>
          </a:xfrm>
          <a:prstGeom prst="rect">
            <a:avLst/>
          </a:prstGeom>
        </p:spPr>
      </p:pic>
      <p:sp>
        <p:nvSpPr>
          <p:cNvPr id="4" name="Title 1"/>
          <p:cNvSpPr txBox="1">
            <a:spLocks/>
          </p:cNvSpPr>
          <p:nvPr/>
        </p:nvSpPr>
        <p:spPr bwMode="auto">
          <a:xfrm>
            <a:off x="0" y="116632"/>
            <a:ext cx="914400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US" kern="0" dirty="0" smtClean="0"/>
              <a:t> ONLINE DEMONSTRATION</a:t>
            </a:r>
            <a:endParaRPr lang="en-US" kern="0" dirty="0"/>
          </a:p>
        </p:txBody>
      </p:sp>
    </p:spTree>
    <p:extLst>
      <p:ext uri="{BB962C8B-B14F-4D97-AF65-F5344CB8AC3E}">
        <p14:creationId xmlns:p14="http://schemas.microsoft.com/office/powerpoint/2010/main" val="1383234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Which </a:t>
            </a:r>
            <a:r>
              <a:rPr lang="en-US" dirty="0"/>
              <a:t>monitored beach is closest to </a:t>
            </a:r>
            <a:r>
              <a:rPr lang="en-US" dirty="0" smtClean="0"/>
              <a:t>Hamburg? </a:t>
            </a: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6" name="Picture 5"/>
          <p:cNvPicPr>
            <a:picLocks noChangeAspect="1"/>
          </p:cNvPicPr>
          <p:nvPr/>
        </p:nvPicPr>
        <p:blipFill>
          <a:blip r:embed="rId6"/>
          <a:stretch>
            <a:fillRect/>
          </a:stretch>
        </p:blipFill>
        <p:spPr>
          <a:xfrm>
            <a:off x="247573" y="2060848"/>
            <a:ext cx="8648854" cy="4037661"/>
          </a:xfrm>
          <a:prstGeom prst="rect">
            <a:avLst/>
          </a:prstGeom>
        </p:spPr>
      </p:pic>
      <p:pic>
        <p:nvPicPr>
          <p:cNvPr id="3" name="Picture 2"/>
          <p:cNvPicPr>
            <a:picLocks noChangeAspect="1"/>
          </p:cNvPicPr>
          <p:nvPr/>
        </p:nvPicPr>
        <p:blipFill rotWithShape="1">
          <a:blip r:embed="rId7"/>
          <a:srcRect r="47624"/>
          <a:stretch/>
        </p:blipFill>
        <p:spPr>
          <a:xfrm>
            <a:off x="837168" y="2399568"/>
            <a:ext cx="2160240" cy="1029432"/>
          </a:xfrm>
          <a:prstGeom prst="rect">
            <a:avLst/>
          </a:prstGeom>
          <a:ln>
            <a:solidFill>
              <a:srgbClr val="0F5494"/>
            </a:solidFill>
          </a:ln>
        </p:spPr>
      </p:pic>
      <p:pic>
        <p:nvPicPr>
          <p:cNvPr id="4" name="Picture 3"/>
          <p:cNvPicPr>
            <a:picLocks noChangeAspect="1"/>
          </p:cNvPicPr>
          <p:nvPr/>
        </p:nvPicPr>
        <p:blipFill>
          <a:blip r:embed="rId8"/>
          <a:stretch>
            <a:fillRect/>
          </a:stretch>
        </p:blipFill>
        <p:spPr>
          <a:xfrm>
            <a:off x="5598713" y="2599184"/>
            <a:ext cx="2057252" cy="829816"/>
          </a:xfrm>
          <a:prstGeom prst="rect">
            <a:avLst/>
          </a:prstGeom>
          <a:ln>
            <a:solidFill>
              <a:srgbClr val="092E75"/>
            </a:solidFill>
          </a:ln>
        </p:spPr>
      </p:pic>
    </p:spTree>
    <p:extLst>
      <p:ext uri="{BB962C8B-B14F-4D97-AF65-F5344CB8AC3E}">
        <p14:creationId xmlns:p14="http://schemas.microsoft.com/office/powerpoint/2010/main" val="34604463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784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are the differences in litter composition between these two beaches? </a:t>
            </a:r>
          </a:p>
          <a:p>
            <a:pPr marL="0" indent="0">
              <a:buNone/>
            </a:pPr>
            <a:endParaRPr lang="en-US" sz="180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6" name="Picture 5"/>
          <p:cNvPicPr>
            <a:picLocks noChangeAspect="1"/>
          </p:cNvPicPr>
          <p:nvPr/>
        </p:nvPicPr>
        <p:blipFill>
          <a:blip r:embed="rId6"/>
          <a:stretch>
            <a:fillRect/>
          </a:stretch>
        </p:blipFill>
        <p:spPr>
          <a:xfrm>
            <a:off x="247573" y="2060848"/>
            <a:ext cx="8648854" cy="4037661"/>
          </a:xfrm>
          <a:prstGeom prst="rect">
            <a:avLst/>
          </a:prstGeom>
        </p:spPr>
      </p:pic>
      <p:pic>
        <p:nvPicPr>
          <p:cNvPr id="4" name="Picture 3"/>
          <p:cNvPicPr>
            <a:picLocks noChangeAspect="1"/>
          </p:cNvPicPr>
          <p:nvPr/>
        </p:nvPicPr>
        <p:blipFill>
          <a:blip r:embed="rId7"/>
          <a:stretch>
            <a:fillRect/>
          </a:stretch>
        </p:blipFill>
        <p:spPr>
          <a:xfrm>
            <a:off x="3131840" y="2031185"/>
            <a:ext cx="2584160" cy="4113052"/>
          </a:xfrm>
          <a:prstGeom prst="rect">
            <a:avLst/>
          </a:prstGeom>
          <a:ln>
            <a:solidFill>
              <a:srgbClr val="092E75"/>
            </a:solidFill>
          </a:ln>
        </p:spPr>
      </p:pic>
    </p:spTree>
    <p:extLst>
      <p:ext uri="{BB962C8B-B14F-4D97-AF65-F5344CB8AC3E}">
        <p14:creationId xmlns:p14="http://schemas.microsoft.com/office/powerpoint/2010/main" val="817716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Using the dataset on beach litter composition available </a:t>
            </a:r>
            <a:r>
              <a:rPr lang="en-US" sz="2000" dirty="0"/>
              <a:t>at </a:t>
            </a:r>
            <a:r>
              <a:rPr lang="en-US" sz="2000" u="sng" dirty="0" smtClean="0"/>
              <a:t>bit.ly/2kx4dQb</a:t>
            </a:r>
            <a:r>
              <a:rPr lang="en-US" sz="2000" dirty="0" smtClean="0"/>
              <a:t>, answer the following questions:</a:t>
            </a:r>
          </a:p>
          <a:p>
            <a:pPr marL="0" indent="0">
              <a:buNone/>
            </a:pPr>
            <a:endParaRPr lang="en-US" sz="2000" dirty="0" smtClean="0"/>
          </a:p>
          <a:p>
            <a:r>
              <a:rPr lang="en-US" b="0" dirty="0"/>
              <a:t>What are the different survey types during which the data was collected? </a:t>
            </a:r>
            <a:endParaRPr lang="en-US" b="0" dirty="0" smtClean="0"/>
          </a:p>
          <a:p>
            <a:endParaRPr lang="en-US" b="0" dirty="0"/>
          </a:p>
          <a:p>
            <a:r>
              <a:rPr lang="en-US" b="0" dirty="0"/>
              <a:t>What are the advantages and disadvantages of the different survey types?</a:t>
            </a:r>
            <a:endParaRPr lang="en-US" sz="1800" b="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9461276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are the different survey types during which the data was collected? </a:t>
            </a:r>
            <a:endParaRPr lang="en-US" dirty="0" smtClean="0"/>
          </a:p>
          <a:p>
            <a:pPr marL="0" indent="0">
              <a:buNone/>
            </a:pPr>
            <a:endParaRPr lang="en-US" dirty="0" smtClean="0"/>
          </a:p>
          <a:p>
            <a:pPr marL="0" indent="0" algn="ctr">
              <a:buNone/>
            </a:pPr>
            <a:r>
              <a:rPr lang="en-US" sz="1800" b="0" dirty="0" smtClean="0"/>
              <a:t>.</a:t>
            </a:r>
            <a:endParaRPr lang="en-US" sz="1800" b="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34819028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are the different survey types during which the data was collected? </a:t>
            </a:r>
            <a:endParaRPr lang="en-US" dirty="0" smtClean="0"/>
          </a:p>
          <a:p>
            <a:pPr marL="0" indent="0">
              <a:buNone/>
            </a:pPr>
            <a:endParaRPr lang="en-US" dirty="0" smtClean="0"/>
          </a:p>
          <a:p>
            <a:pPr marL="0" indent="0" algn="ctr">
              <a:buNone/>
            </a:pPr>
            <a:r>
              <a:rPr lang="en-US" b="0" dirty="0" smtClean="0"/>
              <a:t>Cleaning – Monitoring - Research</a:t>
            </a:r>
            <a:endParaRPr lang="en-US" b="0" dirty="0"/>
          </a:p>
          <a:p>
            <a:pPr marL="0" indent="0">
              <a:buNone/>
            </a:pPr>
            <a:endParaRPr lang="en-US" dirty="0" smtClean="0"/>
          </a:p>
          <a:p>
            <a:pPr marL="0" indent="0">
              <a:buNone/>
            </a:pPr>
            <a:endParaRPr lang="en-US" dirty="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7894836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are the different survey types during which the data was collected? </a:t>
            </a:r>
            <a:endParaRPr lang="en-US" dirty="0" smtClean="0"/>
          </a:p>
          <a:p>
            <a:pPr marL="0" indent="0">
              <a:buNone/>
            </a:pPr>
            <a:endParaRPr lang="en-US" dirty="0" smtClean="0"/>
          </a:p>
          <a:p>
            <a:pPr marL="0" indent="0" algn="ctr">
              <a:buNone/>
            </a:pPr>
            <a:r>
              <a:rPr lang="en-US" b="0" dirty="0" smtClean="0"/>
              <a:t>Cleaning – Monitoring - Research</a:t>
            </a:r>
            <a:endParaRPr lang="en-US" b="0" dirty="0"/>
          </a:p>
          <a:p>
            <a:pPr marL="0" indent="0">
              <a:buNone/>
            </a:pPr>
            <a:endParaRPr lang="en-US" dirty="0" smtClean="0"/>
          </a:p>
          <a:p>
            <a:pPr marL="0" indent="0">
              <a:buNone/>
            </a:pPr>
            <a:endParaRPr lang="en-US" dirty="0"/>
          </a:p>
          <a:p>
            <a:pPr marL="0" indent="0">
              <a:buNone/>
            </a:pPr>
            <a:r>
              <a:rPr lang="en-US" dirty="0"/>
              <a:t>What are the advantages and disadvantages of the different survey types</a:t>
            </a:r>
            <a:r>
              <a:rPr lang="en-US" dirty="0" smtClean="0"/>
              <a:t>? </a:t>
            </a:r>
          </a:p>
          <a:p>
            <a:pPr marL="0" indent="0">
              <a:buNone/>
            </a:pPr>
            <a:endParaRPr lang="en-US" sz="1800" b="0" dirty="0" smtClean="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30318587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What </a:t>
            </a:r>
            <a:r>
              <a:rPr lang="en-US" dirty="0"/>
              <a:t>are the different survey types during which the data was collected? </a:t>
            </a:r>
            <a:endParaRPr lang="en-US" dirty="0" smtClean="0"/>
          </a:p>
          <a:p>
            <a:pPr marL="0" indent="0">
              <a:buNone/>
            </a:pPr>
            <a:endParaRPr lang="en-US" dirty="0" smtClean="0"/>
          </a:p>
          <a:p>
            <a:pPr marL="0" indent="0" algn="ctr">
              <a:buNone/>
            </a:pPr>
            <a:r>
              <a:rPr lang="en-US" b="0" dirty="0" smtClean="0"/>
              <a:t>Cleaning – Monitoring - Research</a:t>
            </a:r>
            <a:endParaRPr lang="en-US" b="0" dirty="0"/>
          </a:p>
          <a:p>
            <a:pPr marL="0" indent="0">
              <a:buNone/>
            </a:pPr>
            <a:endParaRPr lang="en-US" dirty="0" smtClean="0"/>
          </a:p>
          <a:p>
            <a:pPr marL="0" indent="0">
              <a:buNone/>
            </a:pPr>
            <a:endParaRPr lang="en-US" dirty="0"/>
          </a:p>
          <a:p>
            <a:pPr marL="0" indent="0">
              <a:buNone/>
            </a:pPr>
            <a:r>
              <a:rPr lang="en-US" dirty="0"/>
              <a:t>What are the advantages and disadvantages of the different survey types</a:t>
            </a:r>
            <a:r>
              <a:rPr lang="en-US" dirty="0" smtClean="0"/>
              <a:t>? </a:t>
            </a:r>
          </a:p>
          <a:p>
            <a:pPr marL="0" indent="0">
              <a:buNone/>
            </a:pPr>
            <a:r>
              <a:rPr lang="en-US" sz="1800" b="0" dirty="0" smtClean="0"/>
              <a:t>Monitoring may be quicker to collect data but beach clean-ups have the advantage they remove more litter from the beaches.</a:t>
            </a:r>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15441589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Investigate the evolution of European beach litter composition through time and answer the following questions:</a:t>
            </a:r>
          </a:p>
          <a:p>
            <a:r>
              <a:rPr lang="en-US" b="0" dirty="0"/>
              <a:t>In what year(s) do you see the largest changes in litter composition along the European beaches? </a:t>
            </a:r>
            <a:endParaRPr lang="en-US" b="0" dirty="0" smtClean="0"/>
          </a:p>
          <a:p>
            <a:endParaRPr lang="en-US" b="0" dirty="0"/>
          </a:p>
          <a:p>
            <a:r>
              <a:rPr lang="en-US" b="0" dirty="0"/>
              <a:t>What types of litter are </a:t>
            </a:r>
            <a:r>
              <a:rPr lang="en-US" b="0" dirty="0" smtClean="0"/>
              <a:t>increasing or decreasing?</a:t>
            </a:r>
          </a:p>
          <a:p>
            <a:endParaRPr lang="en-US" b="0" dirty="0" smtClean="0"/>
          </a:p>
          <a:p>
            <a:r>
              <a:rPr lang="en-US" b="0" dirty="0" smtClean="0"/>
              <a:t>What are the possible causes for these changes?</a:t>
            </a:r>
            <a:endParaRPr lang="en-US" b="0" dirty="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1941526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12877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1600" b="0" dirty="0" smtClean="0"/>
              <a:t>In </a:t>
            </a:r>
            <a:r>
              <a:rPr lang="en-US" sz="1600" b="0" dirty="0"/>
              <a:t>what year(s) do you see the largest changes in litter composition along the European beaches? </a:t>
            </a:r>
          </a:p>
          <a:p>
            <a:r>
              <a:rPr lang="en-US" sz="1600" b="0" dirty="0"/>
              <a:t>What types of litter are </a:t>
            </a:r>
            <a:r>
              <a:rPr lang="en-US" sz="1600" b="0" dirty="0" smtClean="0"/>
              <a:t>increasing or decreasing?</a:t>
            </a:r>
          </a:p>
          <a:p>
            <a:r>
              <a:rPr lang="en-US" sz="1600" b="0" dirty="0" smtClean="0"/>
              <a:t>What are the possible causes for these changes?</a:t>
            </a:r>
            <a:endParaRPr lang="en-US" sz="1600" b="0" dirty="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a:blip r:embed="rId6"/>
          <a:stretch>
            <a:fillRect/>
          </a:stretch>
        </p:blipFill>
        <p:spPr>
          <a:xfrm>
            <a:off x="827584" y="2345016"/>
            <a:ext cx="7867452" cy="3838659"/>
          </a:xfrm>
          <a:prstGeom prst="rect">
            <a:avLst/>
          </a:prstGeom>
        </p:spPr>
      </p:pic>
    </p:spTree>
    <p:extLst>
      <p:ext uri="{BB962C8B-B14F-4D97-AF65-F5344CB8AC3E}">
        <p14:creationId xmlns:p14="http://schemas.microsoft.com/office/powerpoint/2010/main" val="39660191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Investigate changes in data collection through time and answer the following questions:</a:t>
            </a:r>
          </a:p>
          <a:p>
            <a:r>
              <a:rPr lang="en-US" b="0" dirty="0" smtClean="0"/>
              <a:t>How </a:t>
            </a:r>
            <a:r>
              <a:rPr lang="en-US" b="0" dirty="0"/>
              <a:t>many beaches from each country were surveyed in 2018</a:t>
            </a:r>
            <a:r>
              <a:rPr lang="en-US" b="0" dirty="0" smtClean="0"/>
              <a:t>?</a:t>
            </a:r>
          </a:p>
          <a:p>
            <a:endParaRPr lang="en-US" b="0" dirty="0"/>
          </a:p>
          <a:p>
            <a:r>
              <a:rPr lang="en-US" b="0" dirty="0"/>
              <a:t>So are the changes in 2018 representative for Europe?</a:t>
            </a:r>
          </a:p>
          <a:p>
            <a:endParaRPr lang="en-US" b="0" dirty="0" smtClean="0"/>
          </a:p>
          <a:p>
            <a:r>
              <a:rPr lang="en-US" b="0" dirty="0"/>
              <a:t>Are there any changes in data collection in 2012?</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0524202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755576" y="2708920"/>
            <a:ext cx="7560840" cy="936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58775" indent="-358775" algn="l" rtl="0" eaLnBrk="1" fontAlgn="base" hangingPunct="1">
              <a:spcBef>
                <a:spcPct val="0"/>
              </a:spcBef>
              <a:spcAft>
                <a:spcPct val="0"/>
              </a:spcAft>
              <a:defRPr sz="3000" b="1">
                <a:solidFill>
                  <a:srgbClr val="0F5494"/>
                </a:solidFill>
                <a:latin typeface="+mj-lt"/>
                <a:ea typeface="+mj-ea"/>
                <a:cs typeface="+mj-cs"/>
              </a:defRPr>
            </a:lvl1pPr>
            <a:lvl2pPr marL="358775" indent="-358775" algn="l" rtl="0" eaLnBrk="1" fontAlgn="base" hangingPunct="1">
              <a:spcBef>
                <a:spcPct val="0"/>
              </a:spcBef>
              <a:spcAft>
                <a:spcPct val="0"/>
              </a:spcAft>
              <a:defRPr sz="3000" b="1">
                <a:solidFill>
                  <a:srgbClr val="0F5494"/>
                </a:solidFill>
                <a:latin typeface="Verdana" pitchFamily="34" charset="0"/>
              </a:defRPr>
            </a:lvl2pPr>
            <a:lvl3pPr marL="358775" indent="-358775" algn="l" rtl="0" eaLnBrk="1" fontAlgn="base" hangingPunct="1">
              <a:spcBef>
                <a:spcPct val="0"/>
              </a:spcBef>
              <a:spcAft>
                <a:spcPct val="0"/>
              </a:spcAft>
              <a:defRPr sz="3000" b="1">
                <a:solidFill>
                  <a:srgbClr val="0F5494"/>
                </a:solidFill>
                <a:latin typeface="Verdana" pitchFamily="34" charset="0"/>
              </a:defRPr>
            </a:lvl3pPr>
            <a:lvl4pPr marL="358775" indent="-358775" algn="l" rtl="0" eaLnBrk="1" fontAlgn="base" hangingPunct="1">
              <a:spcBef>
                <a:spcPct val="0"/>
              </a:spcBef>
              <a:spcAft>
                <a:spcPct val="0"/>
              </a:spcAft>
              <a:defRPr sz="3000" b="1">
                <a:solidFill>
                  <a:srgbClr val="0F5494"/>
                </a:solidFill>
                <a:latin typeface="Verdana" pitchFamily="34" charset="0"/>
              </a:defRPr>
            </a:lvl4pPr>
            <a:lvl5pPr marL="358775" indent="-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en-GB" sz="3600" kern="0" dirty="0" smtClean="0"/>
              <a:t>Exercises:</a:t>
            </a:r>
          </a:p>
          <a:p>
            <a:pPr algn="ctr"/>
            <a:r>
              <a:rPr lang="en-GB" sz="3600" kern="0" dirty="0" smtClean="0"/>
              <a:t>Use the Atlas to learn about the changes and threats to the seas and oceans</a:t>
            </a:r>
            <a:endParaRPr lang="en-GB" sz="3600" kern="0" dirty="0"/>
          </a:p>
        </p:txBody>
      </p:sp>
    </p:spTree>
    <p:extLst>
      <p:ext uri="{BB962C8B-B14F-4D97-AF65-F5344CB8AC3E}">
        <p14:creationId xmlns:p14="http://schemas.microsoft.com/office/powerpoint/2010/main" val="14099690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1600" b="0" dirty="0" smtClean="0"/>
              <a:t>How </a:t>
            </a:r>
            <a:r>
              <a:rPr lang="en-US" sz="1600" b="0" dirty="0"/>
              <a:t>many beaches from each country were surveyed in 2018</a:t>
            </a:r>
            <a:r>
              <a:rPr lang="en-US" sz="1600" b="0" dirty="0" smtClean="0"/>
              <a:t>?</a:t>
            </a:r>
            <a:endParaRPr lang="en-US" sz="1600" b="0" dirty="0"/>
          </a:p>
          <a:p>
            <a:r>
              <a:rPr lang="en-US" sz="1600" b="0" dirty="0"/>
              <a:t>So are the changes in 2018 representative for Europe</a:t>
            </a:r>
            <a:r>
              <a:rPr lang="en-US" sz="1600" b="0" dirty="0" smtClean="0"/>
              <a:t>?</a:t>
            </a:r>
          </a:p>
          <a:p>
            <a:r>
              <a:rPr lang="en-US" sz="1600" b="0" dirty="0"/>
              <a:t>Are there any changes in data collection in 2012?</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3" name="Picture 2"/>
          <p:cNvPicPr>
            <a:picLocks noChangeAspect="1"/>
          </p:cNvPicPr>
          <p:nvPr/>
        </p:nvPicPr>
        <p:blipFill>
          <a:blip r:embed="rId6"/>
          <a:stretch>
            <a:fillRect/>
          </a:stretch>
        </p:blipFill>
        <p:spPr>
          <a:xfrm>
            <a:off x="1497748" y="2276872"/>
            <a:ext cx="6276051" cy="3896440"/>
          </a:xfrm>
          <a:prstGeom prst="rect">
            <a:avLst/>
          </a:prstGeom>
        </p:spPr>
      </p:pic>
    </p:spTree>
    <p:extLst>
      <p:ext uri="{BB962C8B-B14F-4D97-AF65-F5344CB8AC3E}">
        <p14:creationId xmlns:p14="http://schemas.microsoft.com/office/powerpoint/2010/main" val="34279246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Using the map </a:t>
            </a:r>
            <a:r>
              <a:rPr lang="en-US" sz="2000" u="sng" dirty="0" smtClean="0"/>
              <a:t>Beach Litter - Composition of litter according to material categories</a:t>
            </a:r>
            <a:r>
              <a:rPr lang="en-US" sz="2000" dirty="0" smtClean="0"/>
              <a:t> and your previous findings, answer the following questions:</a:t>
            </a:r>
          </a:p>
          <a:p>
            <a:r>
              <a:rPr lang="en-US" b="0" dirty="0" smtClean="0"/>
              <a:t>Which country has a </a:t>
            </a:r>
            <a:r>
              <a:rPr lang="en-US" b="0" dirty="0"/>
              <a:t>lot of paper litter</a:t>
            </a:r>
            <a:r>
              <a:rPr lang="en-US" b="0" dirty="0" smtClean="0"/>
              <a:t>?</a:t>
            </a:r>
          </a:p>
          <a:p>
            <a:r>
              <a:rPr lang="en-US" b="0" dirty="0" smtClean="0"/>
              <a:t>Did this country </a:t>
            </a:r>
            <a:r>
              <a:rPr lang="en-US" b="0" dirty="0"/>
              <a:t>change the number of sampled beaches in 2012</a:t>
            </a:r>
            <a:r>
              <a:rPr lang="en-US" b="0" dirty="0" smtClean="0"/>
              <a:t>?</a:t>
            </a:r>
          </a:p>
          <a:p>
            <a:r>
              <a:rPr lang="en-US" b="0" dirty="0" smtClean="0"/>
              <a:t>Which </a:t>
            </a:r>
            <a:r>
              <a:rPr lang="en-US" b="0" dirty="0"/>
              <a:t>countries have a lot of glass litter</a:t>
            </a:r>
            <a:r>
              <a:rPr lang="en-US" b="0" dirty="0" smtClean="0"/>
              <a:t>?</a:t>
            </a:r>
          </a:p>
          <a:p>
            <a:r>
              <a:rPr lang="en-US" b="0" dirty="0" smtClean="0"/>
              <a:t>Are </a:t>
            </a:r>
            <a:r>
              <a:rPr lang="en-US" b="0" dirty="0"/>
              <a:t>there significant changes in the number of </a:t>
            </a:r>
            <a:r>
              <a:rPr lang="en-US" b="0" dirty="0" smtClean="0"/>
              <a:t>sampled </a:t>
            </a:r>
            <a:r>
              <a:rPr lang="en-US" b="0" dirty="0"/>
              <a:t>beaches in these </a:t>
            </a:r>
            <a:r>
              <a:rPr lang="en-US" b="0" dirty="0" smtClean="0"/>
              <a:t>countries?</a:t>
            </a:r>
          </a:p>
          <a:p>
            <a:r>
              <a:rPr lang="en-GB" b="0" dirty="0" smtClean="0"/>
              <a:t>What </a:t>
            </a:r>
            <a:r>
              <a:rPr lang="en-GB" b="0" dirty="0"/>
              <a:t>can you conclude on the causes of the observed changes in the litter composition along European beaches?</a:t>
            </a:r>
          </a:p>
          <a:p>
            <a:endParaRPr lang="en-US" b="0" dirty="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65200392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784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Which country has a </a:t>
            </a:r>
            <a:r>
              <a:rPr lang="en-US" dirty="0"/>
              <a:t>lot of paper litter</a:t>
            </a:r>
            <a:r>
              <a:rPr lang="en-US" dirty="0" smtClean="0"/>
              <a:t>?</a:t>
            </a:r>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4" name="Picture 3"/>
          <p:cNvPicPr>
            <a:picLocks noChangeAspect="1"/>
          </p:cNvPicPr>
          <p:nvPr/>
        </p:nvPicPr>
        <p:blipFill>
          <a:blip r:embed="rId6"/>
          <a:stretch>
            <a:fillRect/>
          </a:stretch>
        </p:blipFill>
        <p:spPr>
          <a:xfrm>
            <a:off x="453078" y="1844824"/>
            <a:ext cx="8382211" cy="3934688"/>
          </a:xfrm>
          <a:prstGeom prst="rect">
            <a:avLst/>
          </a:prstGeom>
        </p:spPr>
      </p:pic>
    </p:spTree>
    <p:extLst>
      <p:ext uri="{BB962C8B-B14F-4D97-AF65-F5344CB8AC3E}">
        <p14:creationId xmlns:p14="http://schemas.microsoft.com/office/powerpoint/2010/main" val="42725240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784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Did this country </a:t>
            </a:r>
            <a:r>
              <a:rPr lang="en-US" dirty="0"/>
              <a:t>change the number of sampled beaches in 2012</a:t>
            </a:r>
            <a:r>
              <a:rPr lang="en-US" dirty="0" smtClean="0"/>
              <a:t>?</a:t>
            </a:r>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6" name="Picture 5"/>
          <p:cNvPicPr>
            <a:picLocks noChangeAspect="1"/>
          </p:cNvPicPr>
          <p:nvPr/>
        </p:nvPicPr>
        <p:blipFill>
          <a:blip r:embed="rId6"/>
          <a:stretch>
            <a:fillRect/>
          </a:stretch>
        </p:blipFill>
        <p:spPr>
          <a:xfrm>
            <a:off x="1497748" y="2276872"/>
            <a:ext cx="6276051" cy="3896440"/>
          </a:xfrm>
          <a:prstGeom prst="rect">
            <a:avLst/>
          </a:prstGeom>
        </p:spPr>
      </p:pic>
    </p:spTree>
    <p:extLst>
      <p:ext uri="{BB962C8B-B14F-4D97-AF65-F5344CB8AC3E}">
        <p14:creationId xmlns:p14="http://schemas.microsoft.com/office/powerpoint/2010/main" val="33392961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dirty="0" smtClean="0"/>
              <a:t>Which countries have a lot of glass litter? Are there significant changes in the number of sampled beaches in these countries?</a:t>
            </a:r>
          </a:p>
          <a:p>
            <a:pPr marL="0" indent="0">
              <a:buNone/>
            </a:pPr>
            <a:endParaRPr lang="en-US" dirty="0"/>
          </a:p>
          <a:p>
            <a:pPr marL="0" indent="0">
              <a:buNone/>
            </a:pPr>
            <a:endParaRPr lang="en-US" dirty="0" smtClean="0"/>
          </a:p>
          <a:p>
            <a:endParaRPr lang="en-US" b="0" dirty="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pic>
        <p:nvPicPr>
          <p:cNvPr id="6" name="Picture 5"/>
          <p:cNvPicPr>
            <a:picLocks noChangeAspect="1"/>
          </p:cNvPicPr>
          <p:nvPr/>
        </p:nvPicPr>
        <p:blipFill>
          <a:blip r:embed="rId6"/>
          <a:stretch>
            <a:fillRect/>
          </a:stretch>
        </p:blipFill>
        <p:spPr>
          <a:xfrm>
            <a:off x="971600" y="2852936"/>
            <a:ext cx="6276051" cy="3896440"/>
          </a:xfrm>
          <a:prstGeom prst="rect">
            <a:avLst/>
          </a:prstGeom>
        </p:spPr>
      </p:pic>
    </p:spTree>
    <p:extLst>
      <p:ext uri="{BB962C8B-B14F-4D97-AF65-F5344CB8AC3E}">
        <p14:creationId xmlns:p14="http://schemas.microsoft.com/office/powerpoint/2010/main" val="9082703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GB" dirty="0" smtClean="0"/>
          </a:p>
          <a:p>
            <a:pPr marL="0" indent="0">
              <a:buNone/>
            </a:pPr>
            <a:endParaRPr lang="en-GB" dirty="0" smtClean="0"/>
          </a:p>
          <a:p>
            <a:pPr marL="0" indent="0">
              <a:buNone/>
            </a:pPr>
            <a:endParaRPr lang="en-GB" dirty="0"/>
          </a:p>
          <a:p>
            <a:pPr marL="0" indent="0">
              <a:buNone/>
            </a:pPr>
            <a:endParaRPr lang="en-GB" dirty="0" smtClean="0"/>
          </a:p>
          <a:p>
            <a:pPr marL="0" indent="0">
              <a:buNone/>
            </a:pPr>
            <a:r>
              <a:rPr lang="en-GB" dirty="0" smtClean="0"/>
              <a:t>What can you conclude on the causes of the observed changes in the litter composition along European beaches?</a:t>
            </a:r>
          </a:p>
          <a:p>
            <a:endParaRPr lang="en-US" b="0" dirty="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2879844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smtClean="0"/>
              <a:t>Beach litter</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827584" y="1205136"/>
            <a:ext cx="7488832" cy="5032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Extra exercises using the map </a:t>
            </a:r>
            <a:r>
              <a:rPr lang="en-US" sz="2000" u="sng" dirty="0" smtClean="0"/>
              <a:t>Beach Litter - Composition of litter according to material categories</a:t>
            </a:r>
            <a:r>
              <a:rPr lang="en-US" sz="2000" dirty="0" smtClean="0"/>
              <a:t> and </a:t>
            </a:r>
            <a:r>
              <a:rPr lang="en-US" sz="2000" dirty="0"/>
              <a:t>the dataset </a:t>
            </a:r>
            <a:r>
              <a:rPr lang="en-US" sz="2000" dirty="0" smtClean="0"/>
              <a:t>available </a:t>
            </a:r>
            <a:r>
              <a:rPr lang="en-US" sz="2000" dirty="0"/>
              <a:t>at </a:t>
            </a:r>
            <a:r>
              <a:rPr lang="en-US" sz="2000" u="sng" dirty="0" smtClean="0"/>
              <a:t>bit.ly/2kx4dQb</a:t>
            </a:r>
            <a:r>
              <a:rPr lang="en-US" sz="2000" dirty="0" smtClean="0"/>
              <a:t>:</a:t>
            </a:r>
          </a:p>
          <a:p>
            <a:endParaRPr lang="en-US" b="0" dirty="0" smtClean="0"/>
          </a:p>
          <a:p>
            <a:r>
              <a:rPr lang="en-US" b="0" dirty="0" smtClean="0"/>
              <a:t>Per group, pick a European country and investigate how the composition of beach litter has changed over time.</a:t>
            </a:r>
            <a:endParaRPr lang="en-US" b="0" dirty="0"/>
          </a:p>
          <a:p>
            <a:endParaRPr lang="en-US" sz="1800" b="0" dirty="0"/>
          </a:p>
          <a:p>
            <a:r>
              <a:rPr lang="en-US" b="0" dirty="0" smtClean="0"/>
              <a:t>Per group, pick a beach where the survey type is “cleaning” and investigate how beach clean-ups change the litter composition.</a:t>
            </a:r>
            <a:endParaRPr lang="en-US" b="0" dirty="0"/>
          </a:p>
          <a:p>
            <a:pPr marL="0" indent="0">
              <a:buNone/>
            </a:pPr>
            <a:endParaRPr lang="en-US" sz="1800" dirty="0" smtClean="0"/>
          </a:p>
          <a:p>
            <a:pPr marL="0" indent="0">
              <a:buNone/>
            </a:pPr>
            <a:endParaRPr lang="en-US" sz="18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smtClean="0"/>
          </a:p>
          <a:p>
            <a:pPr marL="0" indent="0">
              <a:buNone/>
            </a:pPr>
            <a:endParaRPr lang="en-US" sz="2000" dirty="0"/>
          </a:p>
          <a:p>
            <a:pPr marL="0" indent="0">
              <a:buNone/>
            </a:pPr>
            <a:endParaRPr lang="en-US" sz="2000" dirty="0"/>
          </a:p>
          <a:p>
            <a:endParaRPr lang="en-GB" b="0" i="0" kern="0" dirty="0" err="1" smtClean="0"/>
          </a:p>
        </p:txBody>
      </p:sp>
    </p:spTree>
    <p:extLst>
      <p:ext uri="{BB962C8B-B14F-4D97-AF65-F5344CB8AC3E}">
        <p14:creationId xmlns:p14="http://schemas.microsoft.com/office/powerpoint/2010/main" val="1775113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2000" dirty="0" smtClean="0"/>
              <a:t>Using the map </a:t>
            </a:r>
            <a:r>
              <a:rPr lang="en-US" sz="2000" u="sng" dirty="0" smtClean="0"/>
              <a:t>Sea surface temperature anomalies</a:t>
            </a:r>
            <a:r>
              <a:rPr lang="en-US" sz="2000" dirty="0" smtClean="0"/>
              <a:t>, answer the following questions:</a:t>
            </a:r>
          </a:p>
          <a:p>
            <a:r>
              <a:rPr lang="en-US" sz="2000" b="0" dirty="0" smtClean="0"/>
              <a:t>In </a:t>
            </a:r>
            <a:r>
              <a:rPr lang="en-US" sz="2000" b="0" dirty="0"/>
              <a:t>which </a:t>
            </a:r>
            <a:r>
              <a:rPr lang="en-US" sz="2000" b="0" dirty="0" smtClean="0"/>
              <a:t>sea </a:t>
            </a:r>
            <a:r>
              <a:rPr lang="en-US" sz="2000" b="0" dirty="0"/>
              <a:t>or ocean </a:t>
            </a:r>
            <a:r>
              <a:rPr lang="en-US" sz="2000" b="0" dirty="0" smtClean="0"/>
              <a:t>has temperature </a:t>
            </a:r>
            <a:r>
              <a:rPr lang="en-US" sz="2000" b="0" dirty="0"/>
              <a:t>increased the most?</a:t>
            </a:r>
          </a:p>
          <a:p>
            <a:endParaRPr lang="en-US" sz="2000" b="0" dirty="0"/>
          </a:p>
          <a:p>
            <a:r>
              <a:rPr lang="en-US" sz="2000" b="0" dirty="0"/>
              <a:t>Why do you think </a:t>
            </a:r>
            <a:r>
              <a:rPr lang="en-US" sz="2000" b="0" dirty="0" smtClean="0"/>
              <a:t>this area is warming more </a:t>
            </a:r>
            <a:r>
              <a:rPr lang="en-US" sz="2000" b="0" dirty="0"/>
              <a:t>than the rest of the ocean?</a:t>
            </a:r>
          </a:p>
          <a:p>
            <a:endParaRPr lang="en-GB" sz="2000" b="0" dirty="0"/>
          </a:p>
          <a:p>
            <a:r>
              <a:rPr lang="en-US" sz="2000" b="0" dirty="0"/>
              <a:t>In which </a:t>
            </a:r>
            <a:r>
              <a:rPr lang="en-US" sz="2000" b="0" dirty="0" smtClean="0"/>
              <a:t>sea or </a:t>
            </a:r>
            <a:r>
              <a:rPr lang="en-US" sz="2000" b="0" dirty="0"/>
              <a:t>ocean has the temperature decreased the most</a:t>
            </a:r>
            <a:r>
              <a:rPr lang="en-US" sz="2000" b="0" dirty="0" smtClean="0"/>
              <a:t>?</a:t>
            </a:r>
          </a:p>
          <a:p>
            <a:endParaRPr lang="en-US" sz="2000" b="0" dirty="0"/>
          </a:p>
          <a:p>
            <a:r>
              <a:rPr lang="en-US" sz="2000" b="0" dirty="0"/>
              <a:t>Why do you think </a:t>
            </a:r>
            <a:r>
              <a:rPr lang="en-US" sz="2000" b="0" dirty="0" smtClean="0"/>
              <a:t>this area is becoming colder?</a:t>
            </a:r>
            <a:endParaRPr lang="en-US" sz="2000" b="0" dirty="0"/>
          </a:p>
          <a:p>
            <a:endParaRPr lang="en-US" sz="2000" dirty="0"/>
          </a:p>
          <a:p>
            <a:endParaRPr lang="en-GB" b="0" i="0" kern="0" dirty="0" err="1" smtClean="0"/>
          </a:p>
        </p:txBody>
      </p:sp>
      <p:pic>
        <p:nvPicPr>
          <p:cNvPr id="2050" name="Picture 2" descr="Afbeeldingsresultaat voor the day after tomorr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9314">
            <a:off x="7695316" y="4067811"/>
            <a:ext cx="1213720" cy="182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022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2"/>
            </p:custDataLst>
          </p:nvPr>
        </p:nvSpPr>
        <p:spPr>
          <a:xfrm>
            <a:off x="763810" y="1052736"/>
            <a:ext cx="3808190" cy="5184576"/>
          </a:xfrm>
        </p:spPr>
        <p:txBody>
          <a:bodyPr/>
          <a:lstStyle/>
          <a:p>
            <a:endParaRPr lang="en-GB" i="0" dirty="0"/>
          </a:p>
          <a:p>
            <a:endParaRPr lang="en-GB" i="0" dirty="0" err="1" smtClean="0"/>
          </a:p>
        </p:txBody>
      </p:sp>
      <p:sp>
        <p:nvSpPr>
          <p:cNvPr id="5" name="Content Placeholder 2"/>
          <p:cNvSpPr txBox="1">
            <a:spLocks/>
          </p:cNvSpPr>
          <p:nvPr>
            <p:custDataLst>
              <p:tags r:id="rId3"/>
            </p:custDataLst>
          </p:nvPr>
        </p:nvSpPr>
        <p:spPr bwMode="auto">
          <a:xfrm>
            <a:off x="916210" y="1205136"/>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a:t>In which </a:t>
            </a:r>
            <a:r>
              <a:rPr lang="en-US" sz="2000" dirty="0" smtClean="0"/>
              <a:t>sea </a:t>
            </a:r>
            <a:r>
              <a:rPr lang="en-US" sz="2000" dirty="0"/>
              <a:t>or ocean has the temperature increased the most?</a:t>
            </a:r>
          </a:p>
          <a:p>
            <a:endParaRPr lang="en-US" sz="2000" dirty="0"/>
          </a:p>
          <a:p>
            <a:endParaRPr lang="en-US" sz="2000" dirty="0"/>
          </a:p>
          <a:p>
            <a:endParaRPr lang="en-GB" b="0" i="0" kern="0" dirty="0" err="1" smtClean="0"/>
          </a:p>
        </p:txBody>
      </p:sp>
    </p:spTree>
    <p:extLst>
      <p:ext uri="{BB962C8B-B14F-4D97-AF65-F5344CB8AC3E}">
        <p14:creationId xmlns:p14="http://schemas.microsoft.com/office/powerpoint/2010/main" val="1382178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custDataLst>
              <p:tags r:id="rId1"/>
            </p:custDataLst>
          </p:nvPr>
        </p:nvSpPr>
        <p:spPr bwMode="auto">
          <a:xfrm>
            <a:off x="899592" y="1231222"/>
            <a:ext cx="6896150" cy="51845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0F5494"/>
              </a:buClr>
              <a:buFont typeface="Arial" pitchFamily="34" charset="0"/>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F5494"/>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dirty="0"/>
              <a:t>In which </a:t>
            </a:r>
            <a:r>
              <a:rPr lang="en-US" sz="2000" dirty="0" smtClean="0"/>
              <a:t>sea </a:t>
            </a:r>
            <a:r>
              <a:rPr lang="en-US" sz="2000" dirty="0"/>
              <a:t>or ocean has the temperature increased the most?</a:t>
            </a:r>
          </a:p>
          <a:p>
            <a:endParaRPr lang="en-US" sz="2000" dirty="0"/>
          </a:p>
          <a:p>
            <a:endParaRPr lang="en-US" sz="2000" dirty="0"/>
          </a:p>
          <a:p>
            <a:endParaRPr lang="en-GB" b="0" i="0" kern="0" dirty="0" err="1" smtClean="0"/>
          </a:p>
        </p:txBody>
      </p:sp>
      <p:pic>
        <p:nvPicPr>
          <p:cNvPr id="6" name="Picture 5"/>
          <p:cNvPicPr>
            <a:picLocks noChangeAspect="1"/>
          </p:cNvPicPr>
          <p:nvPr/>
        </p:nvPicPr>
        <p:blipFill>
          <a:blip r:embed="rId6"/>
          <a:stretch>
            <a:fillRect/>
          </a:stretch>
        </p:blipFill>
        <p:spPr>
          <a:xfrm>
            <a:off x="1208243" y="1916831"/>
            <a:ext cx="6392249" cy="4132253"/>
          </a:xfrm>
          <a:prstGeom prst="rect">
            <a:avLst/>
          </a:prstGeom>
        </p:spPr>
      </p:pic>
      <p:sp>
        <p:nvSpPr>
          <p:cNvPr id="2" name="Title 1"/>
          <p:cNvSpPr>
            <a:spLocks noGrp="1"/>
          </p:cNvSpPr>
          <p:nvPr>
            <p:ph type="title"/>
            <p:custDataLst>
              <p:tags r:id="rId2"/>
            </p:custDataLst>
          </p:nvPr>
        </p:nvSpPr>
        <p:spPr>
          <a:xfrm>
            <a:off x="453078" y="260648"/>
            <a:ext cx="8229600" cy="936625"/>
          </a:xfrm>
        </p:spPr>
        <p:txBody>
          <a:bodyPr/>
          <a:lstStyle/>
          <a:p>
            <a:pPr algn="ctr"/>
            <a:r>
              <a:rPr lang="en-US" sz="2400" dirty="0"/>
              <a:t>Climate Change - Temperature anomalies</a:t>
            </a:r>
            <a:endParaRPr lang="en-US" sz="2400" b="0" dirty="0"/>
          </a:p>
        </p:txBody>
      </p:sp>
      <p:sp>
        <p:nvSpPr>
          <p:cNvPr id="24" name="Content Placeholder 2"/>
          <p:cNvSpPr>
            <a:spLocks noGrp="1"/>
          </p:cNvSpPr>
          <p:nvPr>
            <p:ph idx="1"/>
            <p:custDataLst>
              <p:tags r:id="rId3"/>
            </p:custDataLst>
          </p:nvPr>
        </p:nvSpPr>
        <p:spPr>
          <a:xfrm>
            <a:off x="763810" y="1052736"/>
            <a:ext cx="3808190" cy="5184576"/>
          </a:xfrm>
        </p:spPr>
        <p:txBody>
          <a:bodyPr/>
          <a:lstStyle/>
          <a:p>
            <a:endParaRPr lang="en-GB" i="0" dirty="0"/>
          </a:p>
          <a:p>
            <a:endParaRPr lang="en-GB" i="0" dirty="0" err="1" smtClean="0"/>
          </a:p>
        </p:txBody>
      </p:sp>
      <p:sp>
        <p:nvSpPr>
          <p:cNvPr id="4" name="Oval 3"/>
          <p:cNvSpPr/>
          <p:nvPr/>
        </p:nvSpPr>
        <p:spPr>
          <a:xfrm>
            <a:off x="3059832" y="1844824"/>
            <a:ext cx="4608512" cy="237626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sz="1800" b="0"/>
          </a:p>
        </p:txBody>
      </p:sp>
    </p:spTree>
    <p:extLst>
      <p:ext uri="{BB962C8B-B14F-4D97-AF65-F5344CB8AC3E}">
        <p14:creationId xmlns:p14="http://schemas.microsoft.com/office/powerpoint/2010/main" val="15190062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1"/>
</p:tagLst>
</file>

<file path=ppt/tags/tag137.xml><?xml version="1.0" encoding="utf-8"?>
<p:tagLst xmlns:a="http://schemas.openxmlformats.org/drawingml/2006/main" xmlns:r="http://schemas.openxmlformats.org/officeDocument/2006/relationships" xmlns:p="http://schemas.openxmlformats.org/presentationml/2006/main">
  <p:tag name="NUM" val="2"/>
</p:tagLst>
</file>

<file path=ppt/tags/tag138.xml><?xml version="1.0" encoding="utf-8"?>
<p:tagLst xmlns:a="http://schemas.openxmlformats.org/drawingml/2006/main" xmlns:r="http://schemas.openxmlformats.org/officeDocument/2006/relationships" xmlns:p="http://schemas.openxmlformats.org/presentationml/2006/main">
  <p:tag name="NUM" val="2"/>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1"/>
</p:tagLst>
</file>

<file path=ppt/tags/tag143.xml><?xml version="1.0" encoding="utf-8"?>
<p:tagLst xmlns:a="http://schemas.openxmlformats.org/drawingml/2006/main" xmlns:r="http://schemas.openxmlformats.org/officeDocument/2006/relationships" xmlns:p="http://schemas.openxmlformats.org/presentationml/2006/main">
  <p:tag name="NUM" val="2"/>
</p:tagLst>
</file>

<file path=ppt/tags/tag144.xml><?xml version="1.0" encoding="utf-8"?>
<p:tagLst xmlns:a="http://schemas.openxmlformats.org/drawingml/2006/main" xmlns:r="http://schemas.openxmlformats.org/officeDocument/2006/relationships" xmlns:p="http://schemas.openxmlformats.org/presentationml/2006/main">
  <p:tag name="NUM" val="2"/>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2"/>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1"/>
</p:tagLst>
</file>

<file path=ppt/tags/tag164.xml><?xml version="1.0" encoding="utf-8"?>
<p:tagLst xmlns:a="http://schemas.openxmlformats.org/drawingml/2006/main" xmlns:r="http://schemas.openxmlformats.org/officeDocument/2006/relationships" xmlns:p="http://schemas.openxmlformats.org/presentationml/2006/main">
  <p:tag name="NUM" val="2"/>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2"/>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2"/>
</p:tagLst>
</file>

<file path=ppt/tags/tag172.xml><?xml version="1.0" encoding="utf-8"?>
<p:tagLst xmlns:a="http://schemas.openxmlformats.org/drawingml/2006/main" xmlns:r="http://schemas.openxmlformats.org/officeDocument/2006/relationships" xmlns:p="http://schemas.openxmlformats.org/presentationml/2006/main">
  <p:tag name="NUM" val="1"/>
</p:tagLst>
</file>

<file path=ppt/tags/tag173.xml><?xml version="1.0" encoding="utf-8"?>
<p:tagLst xmlns:a="http://schemas.openxmlformats.org/drawingml/2006/main" xmlns:r="http://schemas.openxmlformats.org/officeDocument/2006/relationships" xmlns:p="http://schemas.openxmlformats.org/presentationml/2006/main">
  <p:tag name="NUM" val="2"/>
</p:tagLst>
</file>

<file path=ppt/tags/tag174.xml><?xml version="1.0" encoding="utf-8"?>
<p:tagLst xmlns:a="http://schemas.openxmlformats.org/drawingml/2006/main" xmlns:r="http://schemas.openxmlformats.org/officeDocument/2006/relationships" xmlns:p="http://schemas.openxmlformats.org/presentationml/2006/main">
  <p:tag name="NUM" val="2"/>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2"/>
</p:tagLst>
</file>

<file path=ppt/tags/tag178.xml><?xml version="1.0" encoding="utf-8"?>
<p:tagLst xmlns:a="http://schemas.openxmlformats.org/drawingml/2006/main" xmlns:r="http://schemas.openxmlformats.org/officeDocument/2006/relationships" xmlns:p="http://schemas.openxmlformats.org/presentationml/2006/main">
  <p:tag name="NUM" val="1"/>
</p:tagLst>
</file>

<file path=ppt/tags/tag179.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2"/>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2"/>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txDef>
      <a:spPr>
        <a:noFill/>
      </a:spPr>
      <a:bodyPr wrap="none" rtlCol="0">
        <a:spAutoFit/>
      </a:bodyPr>
      <a:lstStyle>
        <a:defPPr>
          <a:defRPr sz="2400" b="0" dirty="0" err="1" smtClean="0">
            <a:solidFill>
              <a:srgbClr val="0F5494"/>
            </a:solidFill>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sentation1">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zione standard1" id="{6F8E23CF-EC63-4559-8DD3-391B95FDF679}" vid="{60F74EE5-E6D3-4C43-8714-02C2C223EA40}"/>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2545</TotalTime>
  <Words>2244</Words>
  <Application>Microsoft Office PowerPoint</Application>
  <PresentationFormat>On-screen Show (4:3)</PresentationFormat>
  <Paragraphs>715</Paragraphs>
  <Slides>66</Slides>
  <Notes>61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66</vt:i4>
      </vt:variant>
    </vt:vector>
  </HeadingPairs>
  <TitlesOfParts>
    <vt:vector size="73" baseType="lpstr">
      <vt:lpstr>Alte DIN 1451 Mittelschrift gepraegt</vt:lpstr>
      <vt:lpstr>Arial</vt:lpstr>
      <vt:lpstr>Calibri</vt:lpstr>
      <vt:lpstr>Open Sans</vt:lpstr>
      <vt:lpstr>Verdana</vt:lpstr>
      <vt:lpstr>Default Design</vt:lpstr>
      <vt:lpstr>Presentation1</vt:lpstr>
      <vt:lpstr>European Atlas of the Seas</vt:lpstr>
      <vt:lpstr>What is the European Atlas of the Seas?</vt:lpstr>
      <vt:lpstr>What is the European Atlas of the Seas?</vt:lpstr>
      <vt:lpstr>What is the European Atlas of the Seas?</vt:lpstr>
      <vt:lpstr>www.european-atlas-of-the-seas.eu</vt:lpstr>
      <vt:lpstr>PowerPoint Presentation</vt:lpstr>
      <vt:lpstr>Climate Change - Temperature anomalies</vt:lpstr>
      <vt:lpstr>Climate Change - Temperature anomalies</vt:lpstr>
      <vt:lpstr>Climate Change - Temperature anomalies</vt:lpstr>
      <vt:lpstr>Climate Change - Temperature anomalies</vt:lpstr>
      <vt:lpstr>Climate Change - Temperature anomalies</vt:lpstr>
      <vt:lpstr>Climate Change - Temperature anomalies</vt:lpstr>
      <vt:lpstr>Climate Change - Temperature anomalies</vt:lpstr>
      <vt:lpstr>Climate Change - Temperature anomalies</vt:lpstr>
      <vt:lpstr>Climate Change - Temperature anomalies</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Climate Change – Sea level rise &amp; coastal erosion</vt:lpstr>
      <vt:lpstr>Overfishing</vt:lpstr>
      <vt:lpstr>Overfishing</vt:lpstr>
      <vt:lpstr>Overfishing</vt:lpstr>
      <vt:lpstr>Overfishing</vt:lpstr>
      <vt:lpstr>Overfishing</vt:lpstr>
      <vt:lpstr>Overfishing</vt:lpstr>
      <vt:lpstr>Overfishing</vt:lpstr>
      <vt:lpstr>Overfishing</vt:lpstr>
      <vt:lpstr>Overfishing</vt:lpstr>
      <vt:lpstr>Overfishing</vt:lpstr>
      <vt:lpstr>Overfishing</vt:lpstr>
      <vt:lpstr>Overfishing</vt:lpstr>
      <vt:lpstr>Overfishing</vt:lpstr>
      <vt:lpstr>Overfishing</vt:lpstr>
      <vt:lpstr>Overfishing</vt:lpstr>
      <vt:lpstr>Overfishing</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lpstr>Beach litter</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Atlas of the Seas</dc:title>
  <dc:creator>VANHOVE Chantal (MARE)</dc:creator>
  <cp:lastModifiedBy>Tim Collart</cp:lastModifiedBy>
  <cp:revision>375</cp:revision>
  <cp:lastPrinted>2018-09-03T13:07:43Z</cp:lastPrinted>
  <dcterms:created xsi:type="dcterms:W3CDTF">2018-09-03T07:36:19Z</dcterms:created>
  <dcterms:modified xsi:type="dcterms:W3CDTF">2019-10-21T13:26:56Z</dcterms:modified>
</cp:coreProperties>
</file>