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3" r:id="rId3"/>
  </p:sldMasterIdLst>
  <p:notesMasterIdLst>
    <p:notesMasterId r:id="rId36"/>
  </p:notesMasterIdLst>
  <p:sldIdLst>
    <p:sldId id="256" r:id="rId4"/>
    <p:sldId id="2134960778" r:id="rId5"/>
    <p:sldId id="12225" r:id="rId6"/>
    <p:sldId id="2134960773" r:id="rId7"/>
    <p:sldId id="2134960774" r:id="rId8"/>
    <p:sldId id="2134960775" r:id="rId9"/>
    <p:sldId id="2134960776" r:id="rId10"/>
    <p:sldId id="2134960756" r:id="rId11"/>
    <p:sldId id="12266" r:id="rId12"/>
    <p:sldId id="12240" r:id="rId13"/>
    <p:sldId id="2134960759" r:id="rId14"/>
    <p:sldId id="2134960777" r:id="rId15"/>
    <p:sldId id="12275" r:id="rId16"/>
    <p:sldId id="12276" r:id="rId17"/>
    <p:sldId id="2134960769" r:id="rId18"/>
    <p:sldId id="2134960770" r:id="rId19"/>
    <p:sldId id="2134960772" r:id="rId20"/>
    <p:sldId id="2134960779" r:id="rId21"/>
    <p:sldId id="317" r:id="rId22"/>
    <p:sldId id="2471" r:id="rId23"/>
    <p:sldId id="2501" r:id="rId24"/>
    <p:sldId id="2455" r:id="rId25"/>
    <p:sldId id="2519" r:id="rId26"/>
    <p:sldId id="2462" r:id="rId27"/>
    <p:sldId id="2458" r:id="rId28"/>
    <p:sldId id="2463" r:id="rId29"/>
    <p:sldId id="2494" r:id="rId30"/>
    <p:sldId id="2495" r:id="rId31"/>
    <p:sldId id="2451" r:id="rId32"/>
    <p:sldId id="2466" r:id="rId33"/>
    <p:sldId id="2134960780" r:id="rId34"/>
    <p:sldId id="12241" r:id="rId35"/>
  </p:sldIdLst>
  <p:sldSz cx="12192000" cy="6858000"/>
  <p:notesSz cx="6858000" cy="9144000"/>
  <p:embeddedFontLst>
    <p:embeddedFont>
      <p:font typeface="Arial Black" panose="020B0A04020102020204" pitchFamily="34" charset="0"/>
      <p:bold r:id="rId37"/>
    </p:embeddedFont>
    <p:embeddedFont>
      <p:font typeface="Arial Rounded MT Bold" panose="020F0704030504030204" pitchFamily="34"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entury Gothic" panose="020B0502020202020204" pitchFamily="34"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Helvetica" panose="020B0604020202020204" pitchFamily="34" charset="0"/>
      <p:regular r:id="rId53"/>
      <p:bold r:id="rId54"/>
      <p:italic r:id="rId55"/>
      <p:boldItalic r:id="rId56"/>
    </p:embeddedFont>
    <p:embeddedFont>
      <p:font typeface="Helvetica Neue"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94AD746-28AF-4BA4-BF89-AE1E895D74B0}">
          <p14:sldIdLst>
            <p14:sldId id="256"/>
            <p14:sldId id="2134960778"/>
            <p14:sldId id="12225"/>
            <p14:sldId id="2134960773"/>
            <p14:sldId id="2134960774"/>
            <p14:sldId id="2134960775"/>
            <p14:sldId id="2134960776"/>
            <p14:sldId id="2134960756"/>
            <p14:sldId id="12266"/>
            <p14:sldId id="12240"/>
            <p14:sldId id="2134960759"/>
            <p14:sldId id="2134960777"/>
            <p14:sldId id="12275"/>
            <p14:sldId id="12276"/>
            <p14:sldId id="2134960769"/>
            <p14:sldId id="2134960770"/>
            <p14:sldId id="2134960772"/>
            <p14:sldId id="2134960779"/>
            <p14:sldId id="317"/>
            <p14:sldId id="2471"/>
            <p14:sldId id="2501"/>
            <p14:sldId id="2455"/>
            <p14:sldId id="2519"/>
            <p14:sldId id="2462"/>
            <p14:sldId id="2458"/>
            <p14:sldId id="2463"/>
            <p14:sldId id="2494"/>
            <p14:sldId id="2495"/>
            <p14:sldId id="2451"/>
            <p14:sldId id="2466"/>
            <p14:sldId id="2134960780"/>
            <p14:sldId id="12241"/>
          </p14:sldIdLst>
        </p14:section>
        <p14:section name="Default Section" id="{635434CE-A81A-43EF-BFC7-10D99F58A850}">
          <p14:sldIdLst/>
        </p14:section>
      </p14:sectionLst>
    </p:ext>
    <p:ext uri="{EFAFB233-063F-42B5-8137-9DF3F51BA10A}">
      <p15:sldGuideLst xmlns:p15="http://schemas.microsoft.com/office/powerpoint/2012/main">
        <p15:guide id="1" orient="horz" pos="1094">
          <p15:clr>
            <a:srgbClr val="A4A3A4"/>
          </p15:clr>
        </p15:guide>
        <p15:guide id="2" pos="17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vViW4YLLoPo+Uf02UZ7p/HlvC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Lecchi" initials="FL" lastIdx="10" clrIdx="0">
    <p:extLst>
      <p:ext uri="{19B8F6BF-5375-455C-9EA6-DF929625EA0E}">
        <p15:presenceInfo xmlns:p15="http://schemas.microsoft.com/office/powerpoint/2012/main" userId="Francesco Lecchi" providerId="None"/>
      </p:ext>
    </p:extLst>
  </p:cmAuthor>
  <p:cmAuthor id="2" name="Virginia D'Orazio (LU)" initials="VD(" lastIdx="24" clrIdx="1">
    <p:extLst>
      <p:ext uri="{19B8F6BF-5375-455C-9EA6-DF929625EA0E}">
        <p15:presenceInfo xmlns:p15="http://schemas.microsoft.com/office/powerpoint/2012/main" userId="S::virginia.dorazio@pwc.com::50724747-27a7-4e60-b433-8cbcecdc07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BAF"/>
    <a:srgbClr val="13BAC9"/>
    <a:srgbClr val="18B1C6"/>
    <a:srgbClr val="22A5CB"/>
    <a:srgbClr val="25BACF"/>
    <a:srgbClr val="23BBCF"/>
    <a:srgbClr val="27A0C9"/>
    <a:srgbClr val="21ABCE"/>
    <a:srgbClr val="23A8CD"/>
    <a:srgbClr val="26A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BE3772-9F00-449D-8AE6-272EE1C26196}">
  <a:tblStyle styleId="{9BBE3772-9F00-449D-8AE6-272EE1C261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5" autoAdjust="0"/>
    <p:restoredTop sz="96761" autoAdjust="0"/>
  </p:normalViewPr>
  <p:slideViewPr>
    <p:cSldViewPr snapToGrid="0">
      <p:cViewPr varScale="1">
        <p:scale>
          <a:sx n="112" d="100"/>
          <a:sy n="112" d="100"/>
        </p:scale>
        <p:origin x="558" y="96"/>
      </p:cViewPr>
      <p:guideLst>
        <p:guide orient="horz" pos="1094"/>
        <p:guide pos="1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customschemas.google.com/relationships/presentationmetadata" Target="meta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5.fntdata"/><Relationship Id="rId54" Type="http://schemas.openxmlformats.org/officeDocument/2006/relationships/font" Target="fonts/font1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vdorazio001\Downloads\BlueInvest%20Community_Registered%20Investo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dorazio001\Downloads\BlueInvest%20Community_Registered%20Investo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[BlueInvest Community_Registered Investors.xlsx]Sector interest pivot!PivotTable3</c:name>
    <c:fmtId val="12"/>
  </c:pivotSource>
  <c:chart>
    <c:autoTitleDeleted val="1"/>
    <c:pivotFmts>
      <c:pivotFmt>
        <c:idx val="0"/>
        <c:spPr>
          <a:solidFill>
            <a:srgbClr val="11ABA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11ABA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11ABA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'Sector interest pivot'!$B$3</c:f>
              <c:strCache>
                <c:ptCount val="1"/>
                <c:pt idx="0">
                  <c:v>Total</c:v>
                </c:pt>
              </c:strCache>
            </c:strRef>
          </c:tx>
          <c:spPr>
            <a:solidFill>
              <a:srgbClr val="11AB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interest pivot'!$A$4:$A$14</c:f>
              <c:strCache>
                <c:ptCount val="10"/>
                <c:pt idx="0">
                  <c:v>Blue renewable energy</c:v>
                </c:pt>
                <c:pt idx="1">
                  <c:v>Ocean pollution &amp; water management</c:v>
                </c:pt>
                <c:pt idx="2">
                  <c:v>Blue tech and ocean observation</c:v>
                </c:pt>
                <c:pt idx="3">
                  <c:v>Blue biotechnology</c:v>
                </c:pt>
                <c:pt idx="4">
                  <c:v>Aquaculture</c:v>
                </c:pt>
                <c:pt idx="5">
                  <c:v>Shipping &amp; ports</c:v>
                </c:pt>
                <c:pt idx="6">
                  <c:v>Coastal and environmental protection and regeneration</c:v>
                </c:pt>
                <c:pt idx="7">
                  <c:v>Shipbuilding &amp; refit</c:v>
                </c:pt>
                <c:pt idx="8">
                  <c:v>Fisheries </c:v>
                </c:pt>
                <c:pt idx="9">
                  <c:v>Coastal and maritime tourism</c:v>
                </c:pt>
              </c:strCache>
            </c:strRef>
          </c:cat>
          <c:val>
            <c:numRef>
              <c:f>'Sector interest pivot'!$B$4:$B$14</c:f>
              <c:numCache>
                <c:formatCode>General</c:formatCode>
                <c:ptCount val="10"/>
                <c:pt idx="0">
                  <c:v>81</c:v>
                </c:pt>
                <c:pt idx="1">
                  <c:v>77</c:v>
                </c:pt>
                <c:pt idx="2">
                  <c:v>74</c:v>
                </c:pt>
                <c:pt idx="3">
                  <c:v>71</c:v>
                </c:pt>
                <c:pt idx="4">
                  <c:v>68</c:v>
                </c:pt>
                <c:pt idx="5">
                  <c:v>66</c:v>
                </c:pt>
                <c:pt idx="6">
                  <c:v>61</c:v>
                </c:pt>
                <c:pt idx="7">
                  <c:v>52</c:v>
                </c:pt>
                <c:pt idx="8">
                  <c:v>48</c:v>
                </c:pt>
                <c:pt idx="9">
                  <c:v>37</c:v>
                </c:pt>
              </c:numCache>
            </c:numRef>
          </c:val>
          <c:extLst>
            <c:ext xmlns:c16="http://schemas.microsoft.com/office/drawing/2014/chart" uri="{C3380CC4-5D6E-409C-BE32-E72D297353CC}">
              <c16:uniqueId val="{00000000-4AE7-4B08-A05B-6994003A8DB3}"/>
            </c:ext>
          </c:extLst>
        </c:ser>
        <c:dLbls>
          <c:showLegendKey val="0"/>
          <c:showVal val="0"/>
          <c:showCatName val="0"/>
          <c:showSerName val="0"/>
          <c:showPercent val="0"/>
          <c:showBubbleSize val="0"/>
        </c:dLbls>
        <c:gapWidth val="219"/>
        <c:overlap val="-27"/>
        <c:axId val="923585984"/>
        <c:axId val="923580992"/>
      </c:barChart>
      <c:catAx>
        <c:axId val="92358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923580992"/>
        <c:crosses val="autoZero"/>
        <c:auto val="1"/>
        <c:lblAlgn val="ctr"/>
        <c:lblOffset val="100"/>
        <c:noMultiLvlLbl val="0"/>
      </c:catAx>
      <c:valAx>
        <c:axId val="923580992"/>
        <c:scaling>
          <c:orientation val="minMax"/>
        </c:scaling>
        <c:delete val="1"/>
        <c:axPos val="l"/>
        <c:numFmt formatCode="General" sourceLinked="1"/>
        <c:majorTickMark val="none"/>
        <c:minorTickMark val="none"/>
        <c:tickLblPos val="nextTo"/>
        <c:crossAx val="9235859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[BlueInvest Community_Registered Investors.xlsx]Pivot Category!PivotTable2</c:name>
    <c:fmtId val="14"/>
  </c:pivotSource>
  <c:chart>
    <c:autoTitleDeleted val="1"/>
    <c:pivotFmts>
      <c:pivotFmt>
        <c:idx val="0"/>
        <c:spPr>
          <a:solidFill>
            <a:srgbClr val="11ABA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11ABA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11ABA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'Pivot Category'!$B$3</c:f>
              <c:strCache>
                <c:ptCount val="1"/>
                <c:pt idx="0">
                  <c:v>Total</c:v>
                </c:pt>
              </c:strCache>
            </c:strRef>
          </c:tx>
          <c:spPr>
            <a:solidFill>
              <a:srgbClr val="11AB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Category'!$A$4:$A$10</c:f>
              <c:strCache>
                <c:ptCount val="6"/>
                <c:pt idx="0">
                  <c:v>Banks and NPBs</c:v>
                </c:pt>
                <c:pt idx="1">
                  <c:v>Accelerators and Incubators</c:v>
                </c:pt>
                <c:pt idx="2">
                  <c:v>Other</c:v>
                </c:pt>
                <c:pt idx="3">
                  <c:v>Asset and Fund Managers</c:v>
                </c:pt>
                <c:pt idx="4">
                  <c:v>Angels and Private Investors</c:v>
                </c:pt>
                <c:pt idx="5">
                  <c:v>Private Equity and Venture Capitals</c:v>
                </c:pt>
              </c:strCache>
            </c:strRef>
          </c:cat>
          <c:val>
            <c:numRef>
              <c:f>'Pivot Category'!$B$4:$B$10</c:f>
              <c:numCache>
                <c:formatCode>General</c:formatCode>
                <c:ptCount val="6"/>
                <c:pt idx="0">
                  <c:v>3</c:v>
                </c:pt>
                <c:pt idx="1">
                  <c:v>4</c:v>
                </c:pt>
                <c:pt idx="2">
                  <c:v>10</c:v>
                </c:pt>
                <c:pt idx="3">
                  <c:v>17</c:v>
                </c:pt>
                <c:pt idx="4">
                  <c:v>17</c:v>
                </c:pt>
                <c:pt idx="5">
                  <c:v>70</c:v>
                </c:pt>
              </c:numCache>
            </c:numRef>
          </c:val>
          <c:extLst>
            <c:ext xmlns:c16="http://schemas.microsoft.com/office/drawing/2014/chart" uri="{C3380CC4-5D6E-409C-BE32-E72D297353CC}">
              <c16:uniqueId val="{00000000-B042-4B54-AE18-57A66B7E0DAD}"/>
            </c:ext>
          </c:extLst>
        </c:ser>
        <c:dLbls>
          <c:showLegendKey val="0"/>
          <c:showVal val="0"/>
          <c:showCatName val="0"/>
          <c:showSerName val="0"/>
          <c:showPercent val="0"/>
          <c:showBubbleSize val="0"/>
        </c:dLbls>
        <c:gapWidth val="182"/>
        <c:axId val="1346190464"/>
        <c:axId val="1346186720"/>
      </c:barChart>
      <c:catAx>
        <c:axId val="134619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346186720"/>
        <c:crosses val="autoZero"/>
        <c:auto val="1"/>
        <c:lblAlgn val="ctr"/>
        <c:lblOffset val="100"/>
        <c:noMultiLvlLbl val="0"/>
      </c:catAx>
      <c:valAx>
        <c:axId val="1346186720"/>
        <c:scaling>
          <c:orientation val="minMax"/>
        </c:scaling>
        <c:delete val="1"/>
        <c:axPos val="b"/>
        <c:numFmt formatCode="General" sourceLinked="1"/>
        <c:majorTickMark val="none"/>
        <c:minorTickMark val="none"/>
        <c:tickLblPos val="nextTo"/>
        <c:crossAx val="134619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93738" y="1143000"/>
            <a:ext cx="54705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12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2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20" rtl="0" eaLnBrk="1" fontAlgn="auto" latinLnBrk="0" hangingPunct="1">
              <a:lnSpc>
                <a:spcPct val="100000"/>
              </a:lnSpc>
              <a:spcBef>
                <a:spcPts val="0"/>
              </a:spcBef>
              <a:spcAft>
                <a:spcPts val="0"/>
              </a:spcAft>
              <a:buClrTx/>
              <a:buSzTx/>
              <a:buFontTx/>
              <a:buNone/>
              <a:tabLst/>
              <a:defRPr/>
            </a:pPr>
            <a:fld id="{AB4C9ECE-7478-4194-A2AD-07E14E4910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2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1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20" rtl="0" eaLnBrk="1" fontAlgn="auto" latinLnBrk="0" hangingPunct="1">
              <a:lnSpc>
                <a:spcPct val="100000"/>
              </a:lnSpc>
              <a:spcBef>
                <a:spcPts val="0"/>
              </a:spcBef>
              <a:spcAft>
                <a:spcPts val="0"/>
              </a:spcAft>
              <a:buClrTx/>
              <a:buSzTx/>
              <a:buFontTx/>
              <a:buNone/>
              <a:tabLst/>
              <a:defRPr/>
            </a:pPr>
            <a:fld id="{3C776253-7D1D-456A-8B0C-35E9E972CE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2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30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9311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473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812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9090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39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059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solidFill>
                  <a:srgbClr val="C00000"/>
                </a:solidFill>
              </a:rPr>
              <a:t>Products and services: </a:t>
            </a:r>
            <a:r>
              <a:rPr lang="en-GB" sz="2000" dirty="0">
                <a:solidFill>
                  <a:schemeClr val="accent5">
                    <a:lumMod val="75000"/>
                  </a:schemeClr>
                </a:solidFill>
                <a:latin typeface="Georgia" pitchFamily="18" charset="0"/>
              </a:rPr>
              <a:t>List of all products and services the VP is built around</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2000" dirty="0">
                <a:solidFill>
                  <a:schemeClr val="accent5">
                    <a:lumMod val="75000"/>
                  </a:schemeClr>
                </a:solidFill>
                <a:latin typeface="Georgia" pitchFamily="18" charset="0"/>
              </a:rPr>
              <a:t>Gain creators: How your products and services create customer gains</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2000" dirty="0">
                <a:solidFill>
                  <a:schemeClr val="accent5">
                    <a:lumMod val="75000"/>
                  </a:schemeClr>
                </a:solidFill>
                <a:latin typeface="Georgia" pitchFamily="18" charset="0"/>
              </a:rPr>
              <a:t>Pain relievers: How your products and services alleviate customer pains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GB" sz="2000" dirty="0">
              <a:solidFill>
                <a:schemeClr val="accent5">
                  <a:lumMod val="75000"/>
                </a:schemeClr>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2000" dirty="0">
                <a:solidFill>
                  <a:schemeClr val="accent5">
                    <a:lumMod val="75000"/>
                  </a:schemeClr>
                </a:solidFill>
                <a:latin typeface="Georgia" pitchFamily="18" charset="0"/>
              </a:rPr>
              <a:t>investor PROFILE</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2000" dirty="0">
                <a:solidFill>
                  <a:schemeClr val="accent5">
                    <a:lumMod val="75000"/>
                  </a:schemeClr>
                </a:solidFill>
                <a:latin typeface="Georgia" pitchFamily="18" charset="0"/>
              </a:rPr>
              <a:t>Gains: Outcomes customers want to achieve or benefits they are seeking</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2000" dirty="0">
                <a:solidFill>
                  <a:schemeClr val="accent5">
                    <a:lumMod val="75000"/>
                  </a:schemeClr>
                </a:solidFill>
                <a:latin typeface="Georgia" pitchFamily="18" charset="0"/>
              </a:rPr>
              <a:t>Pains: Bad outcomes, risks and obstacles related to customer jobs</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2000" dirty="0">
                <a:solidFill>
                  <a:schemeClr val="accent5">
                    <a:lumMod val="75000"/>
                  </a:schemeClr>
                </a:solidFill>
                <a:latin typeface="Georgia" pitchFamily="18" charset="0"/>
              </a:rPr>
              <a:t>Customer jobs: What customers are trying to get done with their work and lives</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GB" sz="2000" dirty="0">
              <a:solidFill>
                <a:schemeClr val="accent5">
                  <a:lumMod val="75000"/>
                </a:schemeClr>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2000" dirty="0">
                <a:solidFill>
                  <a:schemeClr val="accent5">
                    <a:lumMod val="75000"/>
                  </a:schemeClr>
                </a:solidFill>
                <a:latin typeface="Georgia" pitchFamily="18" charset="0"/>
              </a:rPr>
              <a:t>FIT: when value map meets the customer profile</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GB" sz="2000" dirty="0">
              <a:solidFill>
                <a:schemeClr val="accent5">
                  <a:lumMod val="75000"/>
                </a:schemeClr>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GB" sz="2000" dirty="0">
              <a:solidFill>
                <a:schemeClr val="accent5">
                  <a:lumMod val="75000"/>
                </a:schemeClr>
              </a:solidFill>
              <a:latin typeface="Georgia" pitchFamily="18"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GB" sz="2000" dirty="0">
              <a:solidFill>
                <a:schemeClr val="accent5">
                  <a:lumMod val="75000"/>
                </a:schemeClr>
              </a:solidFill>
              <a:latin typeface="Georgia" pitchFamily="18" charset="0"/>
            </a:endParaRPr>
          </a:p>
          <a:p>
            <a:pPr marL="0" lvl="0" indent="0" algn="l" rtl="0">
              <a:lnSpc>
                <a:spcPct val="100000"/>
              </a:lnSpc>
              <a:spcBef>
                <a:spcPts val="0"/>
              </a:spcBef>
              <a:spcAft>
                <a:spcPts val="0"/>
              </a:spcAft>
              <a:buSzPts val="1400"/>
              <a:buNone/>
            </a:pPr>
            <a:br>
              <a:rPr lang="en-US" sz="2000" dirty="0">
                <a:solidFill>
                  <a:srgbClr val="C00000"/>
                </a:solidFill>
              </a:rPr>
            </a:br>
            <a:endParaRPr dirty="0"/>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767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rgbClr val="C00000"/>
                </a:solidFill>
              </a:rPr>
              <a:t> </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err="1">
                <a:latin typeface="HelveticaNeueLT Pro 35 Th" panose="020B0403020202020204"/>
              </a:rPr>
              <a:t>Persuation</a:t>
            </a:r>
            <a:r>
              <a:rPr lang="en-US" sz="1200" dirty="0">
                <a:latin typeface="HelveticaNeueLT Pro 35 Th" panose="020B0403020202020204"/>
              </a:rPr>
              <a:t> with power words: YOU, EASY, SAVE, RESULTS, GUARANTEE</a:t>
            </a:r>
          </a:p>
          <a:p>
            <a:pPr marL="0" lvl="0" indent="0" algn="l" rtl="0">
              <a:lnSpc>
                <a:spcPct val="100000"/>
              </a:lnSpc>
              <a:spcBef>
                <a:spcPts val="0"/>
              </a:spcBef>
              <a:spcAft>
                <a:spcPts val="0"/>
              </a:spcAft>
              <a:buSzPts val="1400"/>
              <a:buNone/>
            </a:pPr>
            <a:endParaRPr dirty="0"/>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398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20" rtl="0" eaLnBrk="1" fontAlgn="auto" latinLnBrk="0" hangingPunct="1">
              <a:lnSpc>
                <a:spcPct val="100000"/>
              </a:lnSpc>
              <a:spcBef>
                <a:spcPts val="0"/>
              </a:spcBef>
              <a:spcAft>
                <a:spcPts val="0"/>
              </a:spcAft>
              <a:buClrTx/>
              <a:buSzTx/>
              <a:buFontTx/>
              <a:buNone/>
              <a:tabLst/>
              <a:defRPr/>
            </a:pPr>
            <a:fld id="{3C776253-7D1D-456A-8B0C-35E9E972CE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2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937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rgbClr val="C00000"/>
                </a:solidFill>
              </a:rPr>
              <a:t> PwC offering tends to focus on the first two:</a:t>
            </a:r>
          </a:p>
          <a:p>
            <a:pPr marL="0" lvl="0" indent="0" algn="l" rtl="0">
              <a:lnSpc>
                <a:spcPct val="100000"/>
              </a:lnSpc>
              <a:spcBef>
                <a:spcPts val="0"/>
              </a:spcBef>
              <a:spcAft>
                <a:spcPts val="0"/>
              </a:spcAft>
              <a:buSzPts val="1400"/>
              <a:buNone/>
            </a:pPr>
            <a:r>
              <a:rPr lang="en-US" sz="1200" dirty="0">
                <a:solidFill>
                  <a:srgbClr val="C00000"/>
                </a:solidFill>
              </a:rPr>
              <a:t>Functional jobs: focused on trying to complete a specific task, </a:t>
            </a:r>
            <a:r>
              <a:rPr lang="en-US" sz="1200" dirty="0" err="1">
                <a:solidFill>
                  <a:srgbClr val="C00000"/>
                </a:solidFill>
              </a:rPr>
              <a:t>e.g</a:t>
            </a:r>
            <a:r>
              <a:rPr lang="en-US" sz="1200" dirty="0">
                <a:solidFill>
                  <a:srgbClr val="C00000"/>
                </a:solidFill>
              </a:rPr>
              <a:t> get license for a fund, define amount of tax to pay</a:t>
            </a:r>
          </a:p>
          <a:p>
            <a:pPr marL="0" lvl="0" indent="0" algn="l" rtl="0">
              <a:lnSpc>
                <a:spcPct val="100000"/>
              </a:lnSpc>
              <a:spcBef>
                <a:spcPts val="0"/>
              </a:spcBef>
              <a:spcAft>
                <a:spcPts val="0"/>
              </a:spcAft>
              <a:buSzPts val="1400"/>
              <a:buNone/>
            </a:pPr>
            <a:r>
              <a:rPr lang="en-US" sz="1200" dirty="0">
                <a:solidFill>
                  <a:srgbClr val="C00000"/>
                </a:solidFill>
              </a:rPr>
              <a:t>Social jobs: focused on how investor is going to be perceived by others, </a:t>
            </a:r>
            <a:r>
              <a:rPr lang="en-US" sz="1200" dirty="0" err="1">
                <a:solidFill>
                  <a:srgbClr val="C00000"/>
                </a:solidFill>
              </a:rPr>
              <a:t>e.g</a:t>
            </a:r>
            <a:r>
              <a:rPr lang="en-US" sz="1200" dirty="0">
                <a:solidFill>
                  <a:srgbClr val="C00000"/>
                </a:solidFill>
              </a:rPr>
              <a:t> efficient, competent, reliable</a:t>
            </a:r>
          </a:p>
          <a:p>
            <a:pPr marL="0" lvl="0" indent="0" algn="l" rtl="0">
              <a:lnSpc>
                <a:spcPct val="100000"/>
              </a:lnSpc>
              <a:spcBef>
                <a:spcPts val="0"/>
              </a:spcBef>
              <a:spcAft>
                <a:spcPts val="0"/>
              </a:spcAft>
              <a:buSzPts val="1400"/>
              <a:buNone/>
            </a:pPr>
            <a:r>
              <a:rPr lang="en-US" sz="1200" dirty="0">
                <a:solidFill>
                  <a:srgbClr val="C00000"/>
                </a:solidFill>
              </a:rPr>
              <a:t>Personal /emotional jobs: related to emotional state, </a:t>
            </a:r>
            <a:r>
              <a:rPr lang="en-US" sz="1200" dirty="0" err="1">
                <a:solidFill>
                  <a:srgbClr val="C00000"/>
                </a:solidFill>
              </a:rPr>
              <a:t>e.g</a:t>
            </a:r>
            <a:r>
              <a:rPr lang="en-US" sz="1200" dirty="0">
                <a:solidFill>
                  <a:srgbClr val="C00000"/>
                </a:solidFill>
              </a:rPr>
              <a:t> feeling of job security at one’s workplace </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solidFill>
                  <a:srgbClr val="C00000"/>
                </a:solidFill>
              </a:rPr>
              <a:t>The jobs are context dependent. </a:t>
            </a:r>
            <a:r>
              <a:rPr lang="en-US" sz="1200" dirty="0" err="1">
                <a:solidFill>
                  <a:srgbClr val="C00000"/>
                </a:solidFill>
              </a:rPr>
              <a:t>e.g</a:t>
            </a:r>
            <a:r>
              <a:rPr lang="en-US" sz="1200" dirty="0">
                <a:solidFill>
                  <a:srgbClr val="C00000"/>
                </a:solidFill>
              </a:rPr>
              <a:t> working with teams is different of working with investors, so the jobs below have a different profile</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200" dirty="0">
              <a:solidFill>
                <a:srgbClr val="C00000"/>
              </a:solidFill>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solidFill>
                  <a:srgbClr val="C00000"/>
                </a:solidFill>
              </a:rPr>
              <a:t>For the rankings, one can use post-it notes and place them on the scale</a:t>
            </a:r>
          </a:p>
          <a:p>
            <a:pPr marL="0" lvl="0" indent="0" algn="l" rtl="0">
              <a:lnSpc>
                <a:spcPct val="100000"/>
              </a:lnSpc>
              <a:spcBef>
                <a:spcPts val="0"/>
              </a:spcBef>
              <a:spcAft>
                <a:spcPts val="0"/>
              </a:spcAft>
              <a:buSzPts val="1400"/>
              <a:buNone/>
            </a:pPr>
            <a:br>
              <a:rPr lang="en-US" sz="2000" dirty="0">
                <a:solidFill>
                  <a:srgbClr val="C00000"/>
                </a:solidFill>
              </a:rPr>
            </a:br>
            <a:endParaRPr dirty="0"/>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54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9347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rgbClr val="C00000"/>
                </a:solidFill>
              </a:rPr>
              <a:t>Products and services: focus on your specific suite of products. List of all products and services that your value proposition builds on to target a specific customer segment. FOCUS on SEGMENT</a:t>
            </a:r>
          </a:p>
          <a:p>
            <a:pPr marL="0" lvl="0" indent="0" algn="l" rtl="0">
              <a:lnSpc>
                <a:spcPct val="100000"/>
              </a:lnSpc>
              <a:spcBef>
                <a:spcPts val="0"/>
              </a:spcBef>
              <a:spcAft>
                <a:spcPts val="0"/>
              </a:spcAft>
              <a:buSzPts val="1400"/>
              <a:buNone/>
            </a:pPr>
            <a:r>
              <a:rPr lang="en-US" sz="1200" dirty="0">
                <a:solidFill>
                  <a:srgbClr val="C00000"/>
                </a:solidFill>
              </a:rPr>
              <a:t>Pain relievers: only focus on a few. Outline exactly how you kill customer pains. Each reliever has to address at least one or more pains and gains. Do not add products and services, go to the points. </a:t>
            </a:r>
            <a:r>
              <a:rPr lang="en-US" sz="1200" dirty="0" err="1">
                <a:solidFill>
                  <a:srgbClr val="C00000"/>
                </a:solidFill>
              </a:rPr>
              <a:t>E.g</a:t>
            </a:r>
            <a:r>
              <a:rPr lang="en-US" sz="1200" dirty="0">
                <a:solidFill>
                  <a:srgbClr val="C00000"/>
                </a:solidFill>
              </a:rPr>
              <a:t> the tool creates tax reports in 3 days when that would take the investor 30 days to develop</a:t>
            </a:r>
          </a:p>
          <a:p>
            <a:pPr marL="0" lvl="0" indent="0" algn="l" rtl="0">
              <a:lnSpc>
                <a:spcPct val="100000"/>
              </a:lnSpc>
              <a:spcBef>
                <a:spcPts val="0"/>
              </a:spcBef>
              <a:spcAft>
                <a:spcPts val="0"/>
              </a:spcAft>
              <a:buSzPts val="1400"/>
              <a:buNone/>
            </a:pPr>
            <a:r>
              <a:rPr lang="en-US" sz="1200" dirty="0">
                <a:solidFill>
                  <a:srgbClr val="C00000"/>
                </a:solidFill>
              </a:rPr>
              <a:t>Gain creators: have to be linked to the pains listed, and explain how they help customers to achieve the gains</a:t>
            </a:r>
          </a:p>
          <a:p>
            <a:pPr marL="0" lvl="0" indent="0" algn="l" rtl="0">
              <a:lnSpc>
                <a:spcPct val="100000"/>
              </a:lnSpc>
              <a:spcBef>
                <a:spcPts val="0"/>
              </a:spcBef>
              <a:spcAft>
                <a:spcPts val="0"/>
              </a:spcAft>
              <a:buSzPts val="1400"/>
              <a:buNone/>
            </a:pPr>
            <a:endParaRPr lang="en-US" sz="1200" dirty="0">
              <a:solidFill>
                <a:srgbClr val="C00000"/>
              </a:solidFill>
            </a:endParaRPr>
          </a:p>
          <a:p>
            <a:pPr marL="0" lvl="0" indent="0" algn="l" rtl="0">
              <a:lnSpc>
                <a:spcPct val="100000"/>
              </a:lnSpc>
              <a:spcBef>
                <a:spcPts val="0"/>
              </a:spcBef>
              <a:spcAft>
                <a:spcPts val="0"/>
              </a:spcAft>
              <a:buSzPts val="1400"/>
              <a:buNone/>
            </a:pPr>
            <a:r>
              <a:rPr lang="en-US" sz="1200" dirty="0">
                <a:solidFill>
                  <a:srgbClr val="C00000"/>
                </a:solidFill>
              </a:rPr>
              <a:t>Solutions should include services – tech enabled services</a:t>
            </a:r>
          </a:p>
          <a:p>
            <a:pPr marL="0" lvl="0" indent="0" algn="l" rtl="0">
              <a:lnSpc>
                <a:spcPct val="100000"/>
              </a:lnSpc>
              <a:spcBef>
                <a:spcPts val="0"/>
              </a:spcBef>
              <a:spcAft>
                <a:spcPts val="0"/>
              </a:spcAft>
              <a:buSzPts val="1400"/>
              <a:buNone/>
            </a:pPr>
            <a:r>
              <a:rPr lang="en-US" sz="1200" dirty="0">
                <a:solidFill>
                  <a:srgbClr val="C00000"/>
                </a:solidFill>
              </a:rPr>
              <a:t>The pains and gains here are not the same as in the investor profiling. The difference is what you address is something you control when designing products, whilst the customer pains are not controllable</a:t>
            </a:r>
            <a:br>
              <a:rPr lang="en-US" sz="2000" dirty="0">
                <a:solidFill>
                  <a:srgbClr val="C00000"/>
                </a:solidFill>
              </a:rPr>
            </a:br>
            <a:endParaRPr dirty="0"/>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5461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9061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4966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9808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f82246de1_14_0: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g7f82246de1_14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615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93738" y="1143000"/>
            <a:ext cx="54705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3005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776253-7D1D-456A-8B0C-35E9E972CEE5}"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4070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20" rtl="0" eaLnBrk="1" fontAlgn="auto" latinLnBrk="0" hangingPunct="1">
              <a:lnSpc>
                <a:spcPct val="100000"/>
              </a:lnSpc>
              <a:spcBef>
                <a:spcPts val="0"/>
              </a:spcBef>
              <a:spcAft>
                <a:spcPts val="0"/>
              </a:spcAft>
              <a:buClrTx/>
              <a:buSzTx/>
              <a:buFontTx/>
              <a:buNone/>
              <a:tabLst/>
              <a:defRPr/>
            </a:pPr>
            <a:fld id="{AB4C9ECE-7478-4194-A2AD-07E14E4910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2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05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20" rtl="0" eaLnBrk="1" fontAlgn="auto" latinLnBrk="0" hangingPunct="1">
              <a:lnSpc>
                <a:spcPct val="100000"/>
              </a:lnSpc>
              <a:spcBef>
                <a:spcPts val="0"/>
              </a:spcBef>
              <a:spcAft>
                <a:spcPts val="0"/>
              </a:spcAft>
              <a:buClrTx/>
              <a:buSzTx/>
              <a:buFontTx/>
              <a:buNone/>
              <a:tabLst/>
              <a:defRPr/>
            </a:pPr>
            <a:fld id="{3C776253-7D1D-456A-8B0C-35E9E972CE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2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42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20" rtl="0" eaLnBrk="1" fontAlgn="auto" latinLnBrk="0" hangingPunct="1">
              <a:lnSpc>
                <a:spcPct val="100000"/>
              </a:lnSpc>
              <a:spcBef>
                <a:spcPts val="0"/>
              </a:spcBef>
              <a:spcAft>
                <a:spcPts val="0"/>
              </a:spcAft>
              <a:buClrTx/>
              <a:buSzTx/>
              <a:buFontTx/>
              <a:buNone/>
              <a:tabLst/>
              <a:defRPr/>
            </a:pPr>
            <a:fld id="{AB4C9ECE-7478-4194-A2AD-07E14E4910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2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0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93738" y="1143000"/>
            <a:ext cx="54705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2163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2714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2858" y="318030"/>
            <a:ext cx="11466286" cy="623436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55090" y="2199082"/>
            <a:ext cx="3086750" cy="166704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94029" y="1176976"/>
            <a:ext cx="803943" cy="534539"/>
          </a:xfrm>
          <a:prstGeom prst="rect">
            <a:avLst/>
          </a:prstGeom>
          <a:ln>
            <a:solidFill>
              <a:schemeClr val="bg1"/>
            </a:solidFill>
          </a:ln>
        </p:spPr>
      </p:pic>
    </p:spTree>
    <p:extLst>
      <p:ext uri="{BB962C8B-B14F-4D97-AF65-F5344CB8AC3E}">
        <p14:creationId xmlns:p14="http://schemas.microsoft.com/office/powerpoint/2010/main" val="380152695"/>
      </p:ext>
    </p:extLst>
  </p:cSld>
  <p:clrMapOvr>
    <a:masterClrMapping/>
  </p:clrMapOvr>
  <p:extLst>
    <p:ext uri="{DCECCB84-F9BA-43D5-87BE-67443E8EF086}">
      <p15:sldGuideLst xmlns:p15="http://schemas.microsoft.com/office/powerpoint/2012/main">
        <p15:guide id="1" pos="4032">
          <p15:clr>
            <a:srgbClr val="FBAE40"/>
          </p15:clr>
        </p15:guide>
        <p15:guide id="2" orient="horz" pos="227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2857" y="319613"/>
            <a:ext cx="11466286" cy="6218774"/>
          </a:xfrm>
          <a:prstGeom prst="rect">
            <a:avLst/>
          </a:prstGeom>
        </p:spPr>
      </p:pic>
      <p:sp>
        <p:nvSpPr>
          <p:cNvPr id="6" name="Rectangle 5"/>
          <p:cNvSpPr/>
          <p:nvPr userDrawn="1"/>
        </p:nvSpPr>
        <p:spPr>
          <a:xfrm>
            <a:off x="362858" y="319613"/>
            <a:ext cx="11466285" cy="6218774"/>
          </a:xfrm>
          <a:prstGeom prst="rect">
            <a:avLst/>
          </a:prstGeom>
          <a:gradFill flip="none" rotWithShape="1">
            <a:gsLst>
              <a:gs pos="0">
                <a:schemeClr val="accent1">
                  <a:lumMod val="5000"/>
                  <a:lumOff val="95000"/>
                  <a:alpha val="0"/>
                </a:schemeClr>
              </a:gs>
              <a:gs pos="70000">
                <a:srgbClr val="89C9D9"/>
              </a:gs>
              <a:gs pos="30000">
                <a:srgbClr val="89C8DA">
                  <a:alpha val="99000"/>
                </a:srgbClr>
              </a:gs>
              <a:gs pos="50000">
                <a:srgbClr val="7BC2D5"/>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55090" y="2199082"/>
            <a:ext cx="3086750" cy="166704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94029" y="1176976"/>
            <a:ext cx="803943" cy="534539"/>
          </a:xfrm>
          <a:prstGeom prst="rect">
            <a:avLst/>
          </a:prstGeom>
          <a:ln>
            <a:solidFill>
              <a:schemeClr val="bg1"/>
            </a:solidFill>
          </a:ln>
        </p:spPr>
      </p:pic>
    </p:spTree>
    <p:extLst>
      <p:ext uri="{BB962C8B-B14F-4D97-AF65-F5344CB8AC3E}">
        <p14:creationId xmlns:p14="http://schemas.microsoft.com/office/powerpoint/2010/main" val="3702391793"/>
      </p:ext>
    </p:extLst>
  </p:cSld>
  <p:clrMapOvr>
    <a:masterClrMapping/>
  </p:clrMapOvr>
  <p:extLst>
    <p:ext uri="{DCECCB84-F9BA-43D5-87BE-67443E8EF086}">
      <p15:sldGuideLst xmlns:p15="http://schemas.microsoft.com/office/powerpoint/2012/main">
        <p15:guide id="1" pos="4032">
          <p15:clr>
            <a:srgbClr val="FBAE40"/>
          </p15:clr>
        </p15:guide>
        <p15:guide id="2" orient="horz" pos="227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Picture Placeholder 21"/>
          <p:cNvSpPr>
            <a:spLocks noGrp="1"/>
          </p:cNvSpPr>
          <p:nvPr>
            <p:ph type="pic" sz="quarter" idx="14" hasCustomPrompt="1"/>
          </p:nvPr>
        </p:nvSpPr>
        <p:spPr>
          <a:xfrm>
            <a:off x="290288" y="303006"/>
            <a:ext cx="11611428" cy="6309312"/>
          </a:xfrm>
        </p:spPr>
        <p:txBody>
          <a:bodyPr>
            <a:normAutofit/>
          </a:bodyPr>
          <a:lstStyle>
            <a:lvl1pPr>
              <a:defRPr sz="1709" baseline="0">
                <a:solidFill>
                  <a:srgbClr val="FF0000"/>
                </a:solidFill>
              </a:defRPr>
            </a:lvl1pPr>
          </a:lstStyle>
          <a:p>
            <a:r>
              <a:rPr lang="en-GB" dirty="0"/>
              <a:t>Please insert picture and then send to the back</a:t>
            </a:r>
          </a:p>
        </p:txBody>
      </p:sp>
      <p:sp>
        <p:nvSpPr>
          <p:cNvPr id="9" name="Rectangle 8"/>
          <p:cNvSpPr/>
          <p:nvPr userDrawn="1"/>
        </p:nvSpPr>
        <p:spPr>
          <a:xfrm>
            <a:off x="1016000" y="3573696"/>
            <a:ext cx="10885715" cy="3038622"/>
          </a:xfrm>
          <a:prstGeom prst="rect">
            <a:avLst/>
          </a:prstGeom>
          <a:solidFill>
            <a:srgbClr val="7BC2D5">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3" name="Subtitle 2"/>
          <p:cNvSpPr>
            <a:spLocks noGrp="1"/>
          </p:cNvSpPr>
          <p:nvPr>
            <p:ph type="subTitle" idx="1" hasCustomPrompt="1"/>
          </p:nvPr>
        </p:nvSpPr>
        <p:spPr>
          <a:xfrm>
            <a:off x="5733144" y="5536877"/>
            <a:ext cx="5865290" cy="342650"/>
          </a:xfrm>
        </p:spPr>
        <p:txBody>
          <a:bodyPr>
            <a:normAutofit/>
          </a:bodyPr>
          <a:lstStyle>
            <a:lvl1pPr marL="0" indent="0" algn="l" defTabSz="434117" rtl="0" eaLnBrk="1" latinLnBrk="0" hangingPunct="1">
              <a:buNone/>
              <a:defRPr lang="en-US" sz="1519" b="1" kern="1200" baseline="0" dirty="0">
                <a:solidFill>
                  <a:schemeClr val="bg1"/>
                </a:solidFill>
                <a:latin typeface="Arial" panose="020B0604020202020204" pitchFamily="34" charset="0"/>
                <a:ea typeface="+mn-ea"/>
                <a:cs typeface="Arial" panose="020B0604020202020204" pitchFamily="34" charset="0"/>
              </a:defRPr>
            </a:lvl1pPr>
            <a:lvl2pPr marL="455823" indent="0" algn="ctr">
              <a:buNone/>
              <a:defRPr sz="1994"/>
            </a:lvl2pPr>
            <a:lvl3pPr marL="911646" indent="0" algn="ctr">
              <a:buNone/>
              <a:defRPr sz="1795"/>
            </a:lvl3pPr>
            <a:lvl4pPr marL="1367469" indent="0" algn="ctr">
              <a:buNone/>
              <a:defRPr sz="1595"/>
            </a:lvl4pPr>
            <a:lvl5pPr marL="1823293" indent="0" algn="ctr">
              <a:buNone/>
              <a:defRPr sz="1595"/>
            </a:lvl5pPr>
            <a:lvl6pPr marL="2279115" indent="0" algn="ctr">
              <a:buNone/>
              <a:defRPr sz="1595"/>
            </a:lvl6pPr>
            <a:lvl7pPr marL="2734939" indent="0" algn="ctr">
              <a:buNone/>
              <a:defRPr sz="1595"/>
            </a:lvl7pPr>
            <a:lvl8pPr marL="3190762" indent="0" algn="ctr">
              <a:buNone/>
              <a:defRPr sz="1595"/>
            </a:lvl8pPr>
            <a:lvl9pPr marL="3646585" indent="0" algn="ctr">
              <a:buNone/>
              <a:defRPr sz="1595"/>
            </a:lvl9pPr>
          </a:lstStyle>
          <a:p>
            <a:r>
              <a:rPr lang="en-US" dirty="0"/>
              <a:t>Name of presenter</a:t>
            </a:r>
          </a:p>
        </p:txBody>
      </p:sp>
      <p:sp>
        <p:nvSpPr>
          <p:cNvPr id="19" name="Text Placeholder 18"/>
          <p:cNvSpPr>
            <a:spLocks noGrp="1"/>
          </p:cNvSpPr>
          <p:nvPr>
            <p:ph type="body" sz="quarter" idx="13" hasCustomPrompt="1"/>
          </p:nvPr>
        </p:nvSpPr>
        <p:spPr>
          <a:xfrm>
            <a:off x="5733756" y="5908412"/>
            <a:ext cx="5864677" cy="369276"/>
          </a:xfrm>
        </p:spPr>
        <p:txBody>
          <a:bodyPr>
            <a:normAutofit/>
          </a:bodyPr>
          <a:lstStyle>
            <a:lvl1pPr marL="0" indent="0" algn="l" defTabSz="434117" rtl="0" eaLnBrk="1" latinLnBrk="0" hangingPunct="1">
              <a:lnSpc>
                <a:spcPct val="90000"/>
              </a:lnSpc>
              <a:spcBef>
                <a:spcPts val="997"/>
              </a:spcBef>
              <a:buFont typeface="Arial" panose="020B0604020202020204" pitchFamily="34" charset="0"/>
              <a:buNone/>
              <a:defRPr lang="en-US" sz="1519" b="0" kern="1200" baseline="0" dirty="0" smtClean="0">
                <a:solidFill>
                  <a:schemeClr val="bg1"/>
                </a:solidFill>
                <a:latin typeface="Arial" panose="020B0604020202020204" pitchFamily="34" charset="0"/>
                <a:ea typeface="+mn-ea"/>
                <a:cs typeface="Arial" panose="020B0604020202020204" pitchFamily="34" charset="0"/>
              </a:defRPr>
            </a:lvl1pPr>
          </a:lstStyle>
          <a:p>
            <a:pPr lvl="0"/>
            <a:r>
              <a:rPr lang="en-US" dirty="0"/>
              <a:t>Date (</a:t>
            </a:r>
            <a:r>
              <a:rPr lang="en-US" dirty="0" err="1"/>
              <a:t>dd</a:t>
            </a:r>
            <a:r>
              <a:rPr lang="en-US" dirty="0"/>
              <a:t>/mm/</a:t>
            </a:r>
            <a:r>
              <a:rPr lang="en-US" dirty="0" err="1"/>
              <a:t>yyyy</a:t>
            </a:r>
            <a:r>
              <a:rPr lang="en-US" dirty="0"/>
              <a:t>)</a:t>
            </a:r>
          </a:p>
        </p:txBody>
      </p:sp>
      <p:sp>
        <p:nvSpPr>
          <p:cNvPr id="11" name="Text Placeholder 2"/>
          <p:cNvSpPr>
            <a:spLocks noGrp="1"/>
          </p:cNvSpPr>
          <p:nvPr>
            <p:ph type="body" sz="quarter" idx="15" hasCustomPrompt="1"/>
          </p:nvPr>
        </p:nvSpPr>
        <p:spPr>
          <a:xfrm>
            <a:off x="5733144" y="3935066"/>
            <a:ext cx="4432905" cy="1619999"/>
          </a:xfrm>
        </p:spPr>
        <p:txBody>
          <a:bodyPr>
            <a:normAutofit/>
          </a:bodyPr>
          <a:lstStyle>
            <a:lvl1pPr marL="0" indent="0" algn="l" defTabSz="434117" rtl="0" eaLnBrk="1" latinLnBrk="0" hangingPunct="1">
              <a:buNone/>
              <a:defRPr lang="en-US" sz="3038" kern="1200" baseline="0" dirty="0" smtClean="0">
                <a:solidFill>
                  <a:schemeClr val="bg1"/>
                </a:solidFill>
                <a:latin typeface="HelveticaNeueLT Pro 95 Blk" panose="020B0904020202020204" pitchFamily="34" charset="0"/>
                <a:ea typeface="+mn-ea"/>
                <a:cs typeface="Arial" panose="020B0604020202020204" pitchFamily="34" charset="0"/>
              </a:defRPr>
            </a:lvl1pPr>
          </a:lstStyle>
          <a:p>
            <a:pPr lvl="0"/>
            <a:r>
              <a:rPr lang="en-US" dirty="0"/>
              <a:t>TITLE OF PRESENTATION     (32 Points)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06286" y="3940523"/>
            <a:ext cx="2143045" cy="115738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51429" y="5743149"/>
            <a:ext cx="803943" cy="534539"/>
          </a:xfrm>
          <a:prstGeom prst="rect">
            <a:avLst/>
          </a:prstGeom>
          <a:ln>
            <a:solidFill>
              <a:schemeClr val="bg1"/>
            </a:solidFill>
          </a:ln>
        </p:spPr>
      </p:pic>
    </p:spTree>
    <p:extLst>
      <p:ext uri="{BB962C8B-B14F-4D97-AF65-F5344CB8AC3E}">
        <p14:creationId xmlns:p14="http://schemas.microsoft.com/office/powerpoint/2010/main" val="390877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3" name="Picture Placeholder 21"/>
          <p:cNvSpPr>
            <a:spLocks noGrp="1"/>
          </p:cNvSpPr>
          <p:nvPr>
            <p:ph type="pic" sz="quarter" idx="14" hasCustomPrompt="1"/>
          </p:nvPr>
        </p:nvSpPr>
        <p:spPr>
          <a:xfrm>
            <a:off x="1" y="0"/>
            <a:ext cx="12191999" cy="6858000"/>
          </a:xfrm>
        </p:spPr>
        <p:txBody>
          <a:bodyPr>
            <a:normAutofit/>
          </a:bodyPr>
          <a:lstStyle>
            <a:lvl1pPr>
              <a:defRPr sz="1709" baseline="0">
                <a:solidFill>
                  <a:srgbClr val="FF0000"/>
                </a:solidFill>
              </a:defRPr>
            </a:lvl1pPr>
          </a:lstStyle>
          <a:p>
            <a:r>
              <a:rPr lang="en-GB" dirty="0"/>
              <a:t>Please insert picture and then send to the back</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29821" y="363175"/>
            <a:ext cx="803943" cy="534539"/>
          </a:xfrm>
          <a:prstGeom prst="rect">
            <a:avLst/>
          </a:prstGeom>
          <a:ln>
            <a:solidFill>
              <a:schemeClr val="bg1"/>
            </a:solidFill>
          </a:ln>
        </p:spPr>
      </p:pic>
      <p:sp>
        <p:nvSpPr>
          <p:cNvPr id="11" name="Rectangle 10"/>
          <p:cNvSpPr/>
          <p:nvPr userDrawn="1"/>
        </p:nvSpPr>
        <p:spPr>
          <a:xfrm>
            <a:off x="362857" y="354206"/>
            <a:ext cx="5733143" cy="6149591"/>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cxnSp>
        <p:nvCxnSpPr>
          <p:cNvPr id="12" name="Straight Connector 11"/>
          <p:cNvCxnSpPr/>
          <p:nvPr userDrawn="1"/>
        </p:nvCxnSpPr>
        <p:spPr>
          <a:xfrm>
            <a:off x="5272861" y="2659968"/>
            <a:ext cx="0" cy="18474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Subtitle 2"/>
          <p:cNvSpPr>
            <a:spLocks noGrp="1"/>
          </p:cNvSpPr>
          <p:nvPr userDrawn="1">
            <p:ph type="subTitle" idx="1" hasCustomPrompt="1"/>
          </p:nvPr>
        </p:nvSpPr>
        <p:spPr>
          <a:xfrm>
            <a:off x="839651" y="5357382"/>
            <a:ext cx="4433062" cy="342650"/>
          </a:xfrm>
        </p:spPr>
        <p:txBody>
          <a:bodyPr>
            <a:normAutofit/>
          </a:bodyPr>
          <a:lstStyle>
            <a:lvl1pPr marL="0" indent="0" algn="l" defTabSz="434117" rtl="0" eaLnBrk="1" latinLnBrk="0" hangingPunct="1">
              <a:buNone/>
              <a:defRPr lang="en-US" sz="1519" b="1" kern="1200" baseline="0" dirty="0">
                <a:solidFill>
                  <a:schemeClr val="bg1"/>
                </a:solidFill>
                <a:latin typeface="Arial" panose="020B0604020202020204" pitchFamily="34" charset="0"/>
                <a:ea typeface="+mn-ea"/>
                <a:cs typeface="Arial" panose="020B0604020202020204" pitchFamily="34" charset="0"/>
              </a:defRPr>
            </a:lvl1pPr>
            <a:lvl2pPr marL="455823" indent="0" algn="ctr">
              <a:buNone/>
              <a:defRPr sz="1994"/>
            </a:lvl2pPr>
            <a:lvl3pPr marL="911646" indent="0" algn="ctr">
              <a:buNone/>
              <a:defRPr sz="1795"/>
            </a:lvl3pPr>
            <a:lvl4pPr marL="1367469" indent="0" algn="ctr">
              <a:buNone/>
              <a:defRPr sz="1595"/>
            </a:lvl4pPr>
            <a:lvl5pPr marL="1823293" indent="0" algn="ctr">
              <a:buNone/>
              <a:defRPr sz="1595"/>
            </a:lvl5pPr>
            <a:lvl6pPr marL="2279115" indent="0" algn="ctr">
              <a:buNone/>
              <a:defRPr sz="1595"/>
            </a:lvl6pPr>
            <a:lvl7pPr marL="2734939" indent="0" algn="ctr">
              <a:buNone/>
              <a:defRPr sz="1595"/>
            </a:lvl7pPr>
            <a:lvl8pPr marL="3190762" indent="0" algn="ctr">
              <a:buNone/>
              <a:defRPr sz="1595"/>
            </a:lvl8pPr>
            <a:lvl9pPr marL="3646585" indent="0" algn="ctr">
              <a:buNone/>
              <a:defRPr sz="1595"/>
            </a:lvl9pPr>
          </a:lstStyle>
          <a:p>
            <a:r>
              <a:rPr lang="en-US" dirty="0"/>
              <a:t>Name of presenter</a:t>
            </a:r>
          </a:p>
        </p:txBody>
      </p:sp>
      <p:sp>
        <p:nvSpPr>
          <p:cNvPr id="31" name="Text Placeholder 5"/>
          <p:cNvSpPr>
            <a:spLocks noGrp="1"/>
          </p:cNvSpPr>
          <p:nvPr userDrawn="1">
            <p:ph type="body" sz="quarter" idx="12" hasCustomPrompt="1"/>
          </p:nvPr>
        </p:nvSpPr>
        <p:spPr>
          <a:xfrm>
            <a:off x="839651" y="3097582"/>
            <a:ext cx="4433210" cy="1409806"/>
          </a:xfrm>
        </p:spPr>
        <p:txBody>
          <a:bodyPr>
            <a:normAutofit/>
          </a:bodyPr>
          <a:lstStyle>
            <a:lvl1pPr marL="0" indent="0" algn="l" defTabSz="434117" rtl="0" eaLnBrk="1" latinLnBrk="0" hangingPunct="1">
              <a:buNone/>
              <a:defRPr lang="en-US" sz="3038" b="1" kern="1200" baseline="0" dirty="0" smtClean="0">
                <a:solidFill>
                  <a:schemeClr val="bg1"/>
                </a:solidFill>
                <a:latin typeface="Arial" panose="020B0604020202020204" pitchFamily="34" charset="0"/>
                <a:ea typeface="+mn-ea"/>
                <a:cs typeface="Arial" panose="020B0604020202020204" pitchFamily="34" charset="0"/>
              </a:defRPr>
            </a:lvl1pPr>
          </a:lstStyle>
          <a:p>
            <a:r>
              <a:rPr lang="en-GB" sz="3038" dirty="0">
                <a:solidFill>
                  <a:schemeClr val="bg1"/>
                </a:solidFill>
                <a:latin typeface="Arial" panose="020B0604020202020204" pitchFamily="34" charset="0"/>
                <a:cs typeface="Arial" panose="020B0604020202020204" pitchFamily="34" charset="0"/>
              </a:rPr>
              <a:t>TITLE OF PRESENTATION (ARIAL – 32 points)</a:t>
            </a:r>
          </a:p>
        </p:txBody>
      </p:sp>
      <p:sp>
        <p:nvSpPr>
          <p:cNvPr id="32" name="Text Placeholder 18"/>
          <p:cNvSpPr>
            <a:spLocks noGrp="1"/>
          </p:cNvSpPr>
          <p:nvPr userDrawn="1">
            <p:ph type="body" sz="quarter" idx="13" hasCustomPrompt="1"/>
          </p:nvPr>
        </p:nvSpPr>
        <p:spPr>
          <a:xfrm>
            <a:off x="840263" y="5728916"/>
            <a:ext cx="4432598" cy="369276"/>
          </a:xfrm>
        </p:spPr>
        <p:txBody>
          <a:bodyPr>
            <a:normAutofit/>
          </a:bodyPr>
          <a:lstStyle>
            <a:lvl1pPr marL="0" indent="0" algn="l" defTabSz="434117" rtl="0" eaLnBrk="1" latinLnBrk="0" hangingPunct="1">
              <a:lnSpc>
                <a:spcPct val="90000"/>
              </a:lnSpc>
              <a:spcBef>
                <a:spcPts val="997"/>
              </a:spcBef>
              <a:buFont typeface="Arial" panose="020B0604020202020204" pitchFamily="34" charset="0"/>
              <a:buNone/>
              <a:defRPr lang="en-US" sz="1519" b="0" kern="1200" baseline="0" dirty="0" smtClean="0">
                <a:solidFill>
                  <a:schemeClr val="bg1"/>
                </a:solidFill>
                <a:latin typeface="Arial" panose="020B0604020202020204" pitchFamily="34" charset="0"/>
                <a:ea typeface="+mn-ea"/>
                <a:cs typeface="Arial" panose="020B0604020202020204" pitchFamily="34" charset="0"/>
              </a:defRPr>
            </a:lvl1pPr>
          </a:lstStyle>
          <a:p>
            <a:pPr lvl="0"/>
            <a:r>
              <a:rPr lang="en-US" dirty="0"/>
              <a:t>Date (</a:t>
            </a:r>
            <a:r>
              <a:rPr lang="en-US" dirty="0" err="1"/>
              <a:t>dd</a:t>
            </a:r>
            <a:r>
              <a:rPr lang="en-US" dirty="0"/>
              <a:t>/mm/</a:t>
            </a:r>
            <a:r>
              <a:rPr lang="en-US" dirty="0" err="1"/>
              <a:t>yyyy</a:t>
            </a:r>
            <a:r>
              <a:rPr lang="en-US" dirty="0"/>
              <a: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7613" y="601167"/>
            <a:ext cx="3491530" cy="1885651"/>
          </a:xfrm>
          <a:prstGeom prst="rect">
            <a:avLst/>
          </a:prstGeom>
        </p:spPr>
      </p:pic>
    </p:spTree>
    <p:extLst>
      <p:ext uri="{BB962C8B-B14F-4D97-AF65-F5344CB8AC3E}">
        <p14:creationId xmlns:p14="http://schemas.microsoft.com/office/powerpoint/2010/main" val="871861612"/>
      </p:ext>
    </p:extLst>
  </p:cSld>
  <p:clrMapOvr>
    <a:masterClrMapping/>
  </p:clrMapOvr>
  <p:extLst>
    <p:ext uri="{DCECCB84-F9BA-43D5-87BE-67443E8EF086}">
      <p15:sldGuideLst xmlns:p15="http://schemas.microsoft.com/office/powerpoint/2012/main">
        <p15:guide id="1" orient="horz" pos="2275">
          <p15:clr>
            <a:srgbClr val="FBAE40"/>
          </p15:clr>
        </p15:guide>
        <p15:guide id="2"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3" name="Picture Placeholder 21"/>
          <p:cNvSpPr>
            <a:spLocks noGrp="1"/>
          </p:cNvSpPr>
          <p:nvPr>
            <p:ph type="pic" sz="quarter" idx="14" hasCustomPrompt="1"/>
          </p:nvPr>
        </p:nvSpPr>
        <p:spPr>
          <a:xfrm>
            <a:off x="1" y="0"/>
            <a:ext cx="12191999" cy="6858000"/>
          </a:xfrm>
        </p:spPr>
        <p:txBody>
          <a:bodyPr>
            <a:normAutofit/>
          </a:bodyPr>
          <a:lstStyle>
            <a:lvl1pPr>
              <a:defRPr sz="1709" baseline="0">
                <a:solidFill>
                  <a:srgbClr val="FF0000"/>
                </a:solidFill>
              </a:defRPr>
            </a:lvl1pPr>
          </a:lstStyle>
          <a:p>
            <a:r>
              <a:rPr lang="en-GB" dirty="0"/>
              <a:t>Please insert picture and then send to the back</a:t>
            </a:r>
          </a:p>
        </p:txBody>
      </p:sp>
      <p:sp>
        <p:nvSpPr>
          <p:cNvPr id="11" name="Rectangle 10"/>
          <p:cNvSpPr/>
          <p:nvPr userDrawn="1"/>
        </p:nvSpPr>
        <p:spPr>
          <a:xfrm>
            <a:off x="362857" y="354206"/>
            <a:ext cx="5733143" cy="6149591"/>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cxnSp>
        <p:nvCxnSpPr>
          <p:cNvPr id="12" name="Straight Connector 11"/>
          <p:cNvCxnSpPr/>
          <p:nvPr userDrawn="1"/>
        </p:nvCxnSpPr>
        <p:spPr>
          <a:xfrm>
            <a:off x="5272861" y="2659968"/>
            <a:ext cx="0" cy="18474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Subtitle 2"/>
          <p:cNvSpPr>
            <a:spLocks noGrp="1"/>
          </p:cNvSpPr>
          <p:nvPr>
            <p:ph type="subTitle" idx="1" hasCustomPrompt="1"/>
          </p:nvPr>
        </p:nvSpPr>
        <p:spPr>
          <a:xfrm>
            <a:off x="839651" y="4210667"/>
            <a:ext cx="4433062" cy="342650"/>
          </a:xfrm>
        </p:spPr>
        <p:txBody>
          <a:bodyPr>
            <a:normAutofit/>
          </a:bodyPr>
          <a:lstStyle>
            <a:lvl1pPr marL="0" indent="0" algn="l" defTabSz="434117" rtl="0" eaLnBrk="1" latinLnBrk="0" hangingPunct="1">
              <a:buNone/>
              <a:defRPr lang="en-US" sz="1519" b="1" kern="1200" baseline="0" dirty="0">
                <a:solidFill>
                  <a:schemeClr val="bg1"/>
                </a:solidFill>
                <a:latin typeface="Arial" panose="020B0604020202020204" pitchFamily="34" charset="0"/>
                <a:ea typeface="+mn-ea"/>
                <a:cs typeface="Arial" panose="020B0604020202020204" pitchFamily="34" charset="0"/>
              </a:defRPr>
            </a:lvl1pPr>
            <a:lvl2pPr marL="455823" indent="0" algn="ctr">
              <a:buNone/>
              <a:defRPr sz="1994"/>
            </a:lvl2pPr>
            <a:lvl3pPr marL="911646" indent="0" algn="ctr">
              <a:buNone/>
              <a:defRPr sz="1795"/>
            </a:lvl3pPr>
            <a:lvl4pPr marL="1367469" indent="0" algn="ctr">
              <a:buNone/>
              <a:defRPr sz="1595"/>
            </a:lvl4pPr>
            <a:lvl5pPr marL="1823293" indent="0" algn="ctr">
              <a:buNone/>
              <a:defRPr sz="1595"/>
            </a:lvl5pPr>
            <a:lvl6pPr marL="2279115" indent="0" algn="ctr">
              <a:buNone/>
              <a:defRPr sz="1595"/>
            </a:lvl6pPr>
            <a:lvl7pPr marL="2734939" indent="0" algn="ctr">
              <a:buNone/>
              <a:defRPr sz="1595"/>
            </a:lvl7pPr>
            <a:lvl8pPr marL="3190762" indent="0" algn="ctr">
              <a:buNone/>
              <a:defRPr sz="1595"/>
            </a:lvl8pPr>
            <a:lvl9pPr marL="3646585" indent="0" algn="ctr">
              <a:buNone/>
              <a:defRPr sz="1595"/>
            </a:lvl9pPr>
          </a:lstStyle>
          <a:p>
            <a:r>
              <a:rPr lang="en-US" dirty="0"/>
              <a:t>Name of presenter</a:t>
            </a:r>
          </a:p>
        </p:txBody>
      </p:sp>
      <p:sp>
        <p:nvSpPr>
          <p:cNvPr id="32" name="Text Placeholder 18"/>
          <p:cNvSpPr>
            <a:spLocks noGrp="1"/>
          </p:cNvSpPr>
          <p:nvPr>
            <p:ph type="body" sz="quarter" idx="13" hasCustomPrompt="1"/>
          </p:nvPr>
        </p:nvSpPr>
        <p:spPr>
          <a:xfrm>
            <a:off x="840263" y="4582204"/>
            <a:ext cx="4432598" cy="369276"/>
          </a:xfrm>
        </p:spPr>
        <p:txBody>
          <a:bodyPr>
            <a:normAutofit/>
          </a:bodyPr>
          <a:lstStyle>
            <a:lvl1pPr marL="0" indent="0" algn="l" defTabSz="434117" rtl="0" eaLnBrk="1" latinLnBrk="0" hangingPunct="1">
              <a:lnSpc>
                <a:spcPct val="90000"/>
              </a:lnSpc>
              <a:spcBef>
                <a:spcPts val="997"/>
              </a:spcBef>
              <a:buFont typeface="Arial" panose="020B0604020202020204" pitchFamily="34" charset="0"/>
              <a:buNone/>
              <a:defRPr lang="en-US" sz="1519" b="0" kern="1200" baseline="0" dirty="0" smtClean="0">
                <a:solidFill>
                  <a:schemeClr val="bg1"/>
                </a:solidFill>
                <a:latin typeface="Arial" panose="020B0604020202020204" pitchFamily="34" charset="0"/>
                <a:ea typeface="+mn-ea"/>
                <a:cs typeface="Arial" panose="020B0604020202020204" pitchFamily="34" charset="0"/>
              </a:defRPr>
            </a:lvl1pPr>
          </a:lstStyle>
          <a:p>
            <a:pPr lvl="0"/>
            <a:r>
              <a:rPr lang="en-US" dirty="0"/>
              <a:t>Date (</a:t>
            </a:r>
            <a:r>
              <a:rPr lang="en-US" dirty="0" err="1"/>
              <a:t>dd</a:t>
            </a:r>
            <a:r>
              <a:rPr lang="en-US" dirty="0"/>
              <a:t>/mm/</a:t>
            </a:r>
            <a:r>
              <a:rPr lang="en-US" dirty="0" err="1"/>
              <a:t>yyyy</a:t>
            </a:r>
            <a:r>
              <a:rPr lang="en-US" dirty="0"/>
              <a:t>)</a:t>
            </a:r>
          </a:p>
        </p:txBody>
      </p:sp>
      <p:sp>
        <p:nvSpPr>
          <p:cNvPr id="3" name="Text Placeholder 2"/>
          <p:cNvSpPr>
            <a:spLocks noGrp="1"/>
          </p:cNvSpPr>
          <p:nvPr>
            <p:ph type="body" sz="quarter" idx="15" hasCustomPrompt="1"/>
          </p:nvPr>
        </p:nvSpPr>
        <p:spPr>
          <a:xfrm>
            <a:off x="839107" y="810333"/>
            <a:ext cx="4432905" cy="1619999"/>
          </a:xfrm>
        </p:spPr>
        <p:txBody>
          <a:bodyPr>
            <a:normAutofit/>
          </a:bodyPr>
          <a:lstStyle>
            <a:lvl1pPr marL="0" indent="0" algn="l" defTabSz="434117" rtl="0" eaLnBrk="1" latinLnBrk="0" hangingPunct="1">
              <a:buNone/>
              <a:defRPr lang="en-US" sz="3038" kern="1200" baseline="0" dirty="0" smtClean="0">
                <a:solidFill>
                  <a:schemeClr val="bg1"/>
                </a:solidFill>
                <a:latin typeface="HelveticaNeueLT Pro 95 Blk" panose="020B0904020202020204" pitchFamily="34" charset="0"/>
                <a:ea typeface="+mn-ea"/>
                <a:cs typeface="Arial" panose="020B0604020202020204" pitchFamily="34" charset="0"/>
              </a:defRPr>
            </a:lvl1pPr>
          </a:lstStyle>
          <a:p>
            <a:pPr lvl="0"/>
            <a:r>
              <a:rPr lang="en-US" dirty="0"/>
              <a:t>TITLE OF PRESENTATION     (32 Points)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7613" y="5235535"/>
            <a:ext cx="1822387" cy="98420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29821" y="363175"/>
            <a:ext cx="803943" cy="534539"/>
          </a:xfrm>
          <a:prstGeom prst="rect">
            <a:avLst/>
          </a:prstGeom>
          <a:ln>
            <a:solidFill>
              <a:schemeClr val="bg1"/>
            </a:solidFill>
          </a:ln>
        </p:spPr>
      </p:pic>
    </p:spTree>
    <p:extLst>
      <p:ext uri="{BB962C8B-B14F-4D97-AF65-F5344CB8AC3E}">
        <p14:creationId xmlns:p14="http://schemas.microsoft.com/office/powerpoint/2010/main" val="3575012855"/>
      </p:ext>
    </p:extLst>
  </p:cSld>
  <p:clrMapOvr>
    <a:masterClrMapping/>
  </p:clrMapOvr>
  <p:extLst>
    <p:ext uri="{DCECCB84-F9BA-43D5-87BE-67443E8EF086}">
      <p15:sldGuideLst xmlns:p15="http://schemas.microsoft.com/office/powerpoint/2012/main">
        <p15:guide id="1" orient="horz" pos="2275">
          <p15:clr>
            <a:srgbClr val="FBAE40"/>
          </p15:clr>
        </p15:guide>
        <p15:guide id="2" pos="4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350" y="311818"/>
            <a:ext cx="11466286" cy="6234364"/>
          </a:xfrm>
          <a:prstGeom prst="rect">
            <a:avLst/>
          </a:prstGeom>
        </p:spPr>
      </p:pic>
      <p:sp>
        <p:nvSpPr>
          <p:cNvPr id="8" name="Rectangle 7"/>
          <p:cNvSpPr/>
          <p:nvPr userDrawn="1"/>
        </p:nvSpPr>
        <p:spPr>
          <a:xfrm rot="18900000">
            <a:off x="4564223" y="1908266"/>
            <a:ext cx="3050856" cy="304146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2" name="Title 1"/>
          <p:cNvSpPr>
            <a:spLocks noGrp="1"/>
          </p:cNvSpPr>
          <p:nvPr>
            <p:ph type="title" hasCustomPrompt="1"/>
          </p:nvPr>
        </p:nvSpPr>
        <p:spPr>
          <a:xfrm>
            <a:off x="4893153" y="2650940"/>
            <a:ext cx="2392995" cy="1556121"/>
          </a:xfrm>
        </p:spPr>
        <p:txBody>
          <a:bodyPr anchor="ctr" anchorCtr="0">
            <a:normAutofit/>
          </a:bodyPr>
          <a:lstStyle>
            <a:lvl1pPr marL="0" algn="ctr" defTabSz="434117" rtl="0" eaLnBrk="1" latinLnBrk="0" hangingPunct="1">
              <a:defRPr lang="en-US" sz="2279" kern="1200" baseline="0" dirty="0">
                <a:solidFill>
                  <a:schemeClr val="bg1"/>
                </a:solidFill>
                <a:latin typeface="HelveticaNeueLT Pro 35 Th" panose="020B0403020202020204" pitchFamily="34" charset="0"/>
                <a:ea typeface="+mn-ea"/>
                <a:cs typeface="+mn-cs"/>
              </a:defRPr>
            </a:lvl1pPr>
          </a:lstStyle>
          <a:p>
            <a:r>
              <a:rPr lang="en-US" dirty="0"/>
              <a:t>SECTION NAME GOES HERE</a:t>
            </a:r>
          </a:p>
        </p:txBody>
      </p:sp>
      <p:sp>
        <p:nvSpPr>
          <p:cNvPr id="3" name="Text Placeholder 2"/>
          <p:cNvSpPr>
            <a:spLocks noGrp="1"/>
          </p:cNvSpPr>
          <p:nvPr>
            <p:ph type="body" idx="1" hasCustomPrompt="1"/>
          </p:nvPr>
        </p:nvSpPr>
        <p:spPr>
          <a:xfrm>
            <a:off x="2830287" y="1186207"/>
            <a:ext cx="1345292" cy="4702629"/>
          </a:xfrm>
        </p:spPr>
        <p:txBody>
          <a:bodyPr anchor="ctr" anchorCtr="0">
            <a:noAutofit/>
          </a:bodyPr>
          <a:lstStyle>
            <a:lvl1pPr marL="0" indent="0" algn="l" defTabSz="434117" rtl="0" eaLnBrk="1" latinLnBrk="0" hangingPunct="1">
              <a:buNone/>
              <a:defRPr lang="en-US" sz="13103" kern="1200" dirty="0" smtClean="0">
                <a:solidFill>
                  <a:schemeClr val="bg1"/>
                </a:solidFill>
                <a:latin typeface="HelveticaNeueLT Pro 95 Blk" panose="020B0904020202020204" pitchFamily="34" charset="0"/>
                <a:ea typeface="+mn-ea"/>
                <a:cs typeface="+mn-cs"/>
              </a:defRPr>
            </a:lvl1pPr>
            <a:lvl2pPr marL="455823" indent="0">
              <a:buNone/>
              <a:defRPr sz="1994">
                <a:solidFill>
                  <a:schemeClr val="tx1">
                    <a:tint val="75000"/>
                  </a:schemeClr>
                </a:solidFill>
              </a:defRPr>
            </a:lvl2pPr>
            <a:lvl3pPr marL="911646" indent="0">
              <a:buNone/>
              <a:defRPr sz="1795">
                <a:solidFill>
                  <a:schemeClr val="tx1">
                    <a:tint val="75000"/>
                  </a:schemeClr>
                </a:solidFill>
              </a:defRPr>
            </a:lvl3pPr>
            <a:lvl4pPr marL="1367469" indent="0">
              <a:buNone/>
              <a:defRPr sz="1595">
                <a:solidFill>
                  <a:schemeClr val="tx1">
                    <a:tint val="75000"/>
                  </a:schemeClr>
                </a:solidFill>
              </a:defRPr>
            </a:lvl4pPr>
            <a:lvl5pPr marL="1823293" indent="0">
              <a:buNone/>
              <a:defRPr sz="1595">
                <a:solidFill>
                  <a:schemeClr val="tx1">
                    <a:tint val="75000"/>
                  </a:schemeClr>
                </a:solidFill>
              </a:defRPr>
            </a:lvl5pPr>
            <a:lvl6pPr marL="2279115" indent="0">
              <a:buNone/>
              <a:defRPr sz="1595">
                <a:solidFill>
                  <a:schemeClr val="tx1">
                    <a:tint val="75000"/>
                  </a:schemeClr>
                </a:solidFill>
              </a:defRPr>
            </a:lvl6pPr>
            <a:lvl7pPr marL="2734939" indent="0">
              <a:buNone/>
              <a:defRPr sz="1595">
                <a:solidFill>
                  <a:schemeClr val="tx1">
                    <a:tint val="75000"/>
                  </a:schemeClr>
                </a:solidFill>
              </a:defRPr>
            </a:lvl7pPr>
            <a:lvl8pPr marL="3190762" indent="0">
              <a:buNone/>
              <a:defRPr sz="1595">
                <a:solidFill>
                  <a:schemeClr val="tx1">
                    <a:tint val="75000"/>
                  </a:schemeClr>
                </a:solidFill>
              </a:defRPr>
            </a:lvl8pPr>
            <a:lvl9pPr marL="3646585" indent="0">
              <a:buNone/>
              <a:defRPr sz="1595">
                <a:solidFill>
                  <a:schemeClr val="tx1">
                    <a:tint val="75000"/>
                  </a:schemeClr>
                </a:solidFill>
              </a:defRPr>
            </a:lvl9pPr>
          </a:lstStyle>
          <a:p>
            <a:pPr lvl="0"/>
            <a:r>
              <a:rPr lang="en-US" dirty="0"/>
              <a:t>01</a:t>
            </a:r>
          </a:p>
        </p:txBody>
      </p:sp>
    </p:spTree>
    <p:extLst>
      <p:ext uri="{BB962C8B-B14F-4D97-AF65-F5344CB8AC3E}">
        <p14:creationId xmlns:p14="http://schemas.microsoft.com/office/powerpoint/2010/main" val="1557460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435429" y="390380"/>
            <a:ext cx="11321143" cy="6134518"/>
          </a:xfrm>
        </p:spPr>
        <p:txBody>
          <a:bodyPr/>
          <a:lstStyle>
            <a:lvl1pPr marL="0" marR="0" indent="0" algn="l" defTabSz="911646" rtl="0" eaLnBrk="1" fontAlgn="auto" latinLnBrk="0" hangingPunct="1">
              <a:lnSpc>
                <a:spcPct val="90000"/>
              </a:lnSpc>
              <a:spcBef>
                <a:spcPts val="997"/>
              </a:spcBef>
              <a:spcAft>
                <a:spcPts val="0"/>
              </a:spcAft>
              <a:buClrTx/>
              <a:buSzTx/>
              <a:buFont typeface="Arial" panose="020B0604020202020204" pitchFamily="34" charset="0"/>
              <a:buNone/>
              <a:tabLst/>
              <a:defRPr sz="1899">
                <a:solidFill>
                  <a:srgbClr val="FF0000"/>
                </a:solidFill>
              </a:defRPr>
            </a:lvl1pPr>
          </a:lstStyle>
          <a:p>
            <a:pPr marL="227911" marR="0" lvl="0" indent="-227911" algn="l" defTabSz="911646" rtl="0" eaLnBrk="1" fontAlgn="auto" latinLnBrk="0" hangingPunct="1">
              <a:lnSpc>
                <a:spcPct val="90000"/>
              </a:lnSpc>
              <a:spcBef>
                <a:spcPts val="997"/>
              </a:spcBef>
              <a:spcAft>
                <a:spcPts val="0"/>
              </a:spcAft>
              <a:buClrTx/>
              <a:buSzTx/>
              <a:buFont typeface="Arial" panose="020B0604020202020204" pitchFamily="34" charset="0"/>
              <a:buChar char="•"/>
              <a:tabLst/>
              <a:defRPr/>
            </a:pPr>
            <a:r>
              <a:rPr lang="en-GB" dirty="0"/>
              <a:t>Please insert picture and then send to the back</a:t>
            </a:r>
          </a:p>
          <a:p>
            <a:endParaRPr lang="en-GB" dirty="0"/>
          </a:p>
        </p:txBody>
      </p:sp>
      <p:sp>
        <p:nvSpPr>
          <p:cNvPr id="13" name="Rectangle 12"/>
          <p:cNvSpPr/>
          <p:nvPr userDrawn="1"/>
        </p:nvSpPr>
        <p:spPr>
          <a:xfrm>
            <a:off x="2757716" y="390379"/>
            <a:ext cx="8998858" cy="6134519"/>
          </a:xfrm>
          <a:prstGeom prst="rect">
            <a:avLst/>
          </a:prstGeom>
          <a:gradFill>
            <a:gsLst>
              <a:gs pos="35000">
                <a:srgbClr val="B6DCE8"/>
              </a:gs>
              <a:gs pos="1000">
                <a:schemeClr val="accent1">
                  <a:lumMod val="5000"/>
                  <a:lumOff val="95000"/>
                  <a:alpha val="0"/>
                </a:schemeClr>
              </a:gs>
              <a:gs pos="100000">
                <a:srgbClr val="7BC2D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19" name="Text Placeholder 18"/>
          <p:cNvSpPr>
            <a:spLocks noGrp="1"/>
          </p:cNvSpPr>
          <p:nvPr>
            <p:ph type="body" sz="quarter" idx="11" hasCustomPrompt="1"/>
          </p:nvPr>
        </p:nvSpPr>
        <p:spPr>
          <a:xfrm>
            <a:off x="7222993" y="824467"/>
            <a:ext cx="4098151" cy="5281414"/>
          </a:xfrm>
        </p:spPr>
        <p:txBody>
          <a:bodyPr anchor="ctr" anchorCtr="0"/>
          <a:lstStyle>
            <a:lvl1pPr marL="0" indent="0" algn="l" defTabSz="434117" rtl="0" eaLnBrk="1" latinLnBrk="0" hangingPunct="1">
              <a:buNone/>
              <a:defRPr lang="en-US" sz="3798" kern="1200" baseline="0" dirty="0" smtClean="0">
                <a:solidFill>
                  <a:schemeClr val="bg1"/>
                </a:solidFill>
                <a:latin typeface="HelveticaNeueLT Pro 95 Blk" panose="020B0904020202020204" pitchFamily="34" charset="0"/>
                <a:ea typeface="+mn-ea"/>
                <a:cs typeface="Arial" panose="020B0604020202020204" pitchFamily="34" charset="0"/>
              </a:defRPr>
            </a:lvl1pPr>
            <a:lvl2pPr marL="0" indent="0" algn="l" defTabSz="434117" rtl="0" eaLnBrk="1" latinLnBrk="0" hangingPunct="1">
              <a:buNone/>
              <a:defRPr lang="en-US" sz="3418" i="1" kern="1200" baseline="0" dirty="0" smtClean="0">
                <a:solidFill>
                  <a:schemeClr val="bg1"/>
                </a:solidFill>
                <a:latin typeface="HelveticaNeueLT Pro 35 Th" panose="020B0403020202020204" pitchFamily="34" charset="0"/>
                <a:ea typeface="+mn-ea"/>
                <a:cs typeface="Arial" panose="020B0604020202020204" pitchFamily="34" charset="0"/>
              </a:defRPr>
            </a:lvl2pPr>
          </a:lstStyle>
          <a:p>
            <a:pPr lvl="0"/>
            <a:r>
              <a:rPr lang="en-US" dirty="0"/>
              <a:t>“INSERT CAPTION TEXT HERE”</a:t>
            </a:r>
          </a:p>
          <a:p>
            <a:pPr lvl="1"/>
            <a:r>
              <a:rPr lang="en-US" dirty="0"/>
              <a:t>- Author Name</a:t>
            </a:r>
          </a:p>
        </p:txBody>
      </p:sp>
    </p:spTree>
    <p:extLst>
      <p:ext uri="{BB962C8B-B14F-4D97-AF65-F5344CB8AC3E}">
        <p14:creationId xmlns:p14="http://schemas.microsoft.com/office/powerpoint/2010/main" val="79601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435429" y="390380"/>
            <a:ext cx="11321143" cy="6134518"/>
          </a:xfrm>
        </p:spPr>
        <p:txBody>
          <a:bodyPr/>
          <a:lstStyle>
            <a:lvl1pPr marL="0" marR="0" indent="0" algn="l" defTabSz="911646" rtl="0" eaLnBrk="1" fontAlgn="auto" latinLnBrk="0" hangingPunct="1">
              <a:lnSpc>
                <a:spcPct val="90000"/>
              </a:lnSpc>
              <a:spcBef>
                <a:spcPts val="997"/>
              </a:spcBef>
              <a:spcAft>
                <a:spcPts val="0"/>
              </a:spcAft>
              <a:buClrTx/>
              <a:buSzTx/>
              <a:buFont typeface="Arial" panose="020B0604020202020204" pitchFamily="34" charset="0"/>
              <a:buNone/>
              <a:tabLst/>
              <a:defRPr sz="1899">
                <a:solidFill>
                  <a:srgbClr val="FF0000"/>
                </a:solidFill>
              </a:defRPr>
            </a:lvl1pPr>
          </a:lstStyle>
          <a:p>
            <a:pPr marL="227911" marR="0" lvl="0" indent="-227911" algn="l" defTabSz="911646" rtl="0" eaLnBrk="1" fontAlgn="auto" latinLnBrk="0" hangingPunct="1">
              <a:lnSpc>
                <a:spcPct val="90000"/>
              </a:lnSpc>
              <a:spcBef>
                <a:spcPts val="997"/>
              </a:spcBef>
              <a:spcAft>
                <a:spcPts val="0"/>
              </a:spcAft>
              <a:buClrTx/>
              <a:buSzTx/>
              <a:buFont typeface="Arial" panose="020B0604020202020204" pitchFamily="34" charset="0"/>
              <a:buChar char="•"/>
              <a:tabLst/>
              <a:defRPr/>
            </a:pPr>
            <a:r>
              <a:rPr lang="en-GB" dirty="0"/>
              <a:t>Please insert picture and then send to the back</a:t>
            </a:r>
          </a:p>
          <a:p>
            <a:endParaRPr lang="en-GB" dirty="0"/>
          </a:p>
        </p:txBody>
      </p:sp>
      <p:sp>
        <p:nvSpPr>
          <p:cNvPr id="13" name="Rectangle 12"/>
          <p:cNvSpPr/>
          <p:nvPr userDrawn="1"/>
        </p:nvSpPr>
        <p:spPr>
          <a:xfrm rot="10800000">
            <a:off x="407246" y="390379"/>
            <a:ext cx="8998858" cy="6134518"/>
          </a:xfrm>
          <a:prstGeom prst="rect">
            <a:avLst/>
          </a:prstGeom>
          <a:gradFill>
            <a:gsLst>
              <a:gs pos="35000">
                <a:schemeClr val="bg1"/>
              </a:gs>
              <a:gs pos="1000">
                <a:schemeClr val="accent1">
                  <a:lumMod val="5000"/>
                  <a:lumOff val="95000"/>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5" name="Title 1"/>
          <p:cNvSpPr>
            <a:spLocks noGrp="1"/>
          </p:cNvSpPr>
          <p:nvPr>
            <p:ph type="title" hasCustomPrompt="1"/>
          </p:nvPr>
        </p:nvSpPr>
        <p:spPr>
          <a:xfrm>
            <a:off x="429382" y="752119"/>
            <a:ext cx="5540751" cy="928230"/>
          </a:xfrm>
        </p:spPr>
        <p:txBody>
          <a:bodyPr anchor="t" anchorCtr="0">
            <a:noAutofit/>
          </a:bodyPr>
          <a:lstStyle>
            <a:lvl1pPr marL="0" algn="l" defTabSz="434117" rtl="0" eaLnBrk="1" latinLnBrk="0" hangingPunct="1">
              <a:defRPr lang="en-US" sz="3418" b="1" kern="120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429847" y="2328673"/>
            <a:ext cx="5540285" cy="3883657"/>
          </a:xfrm>
        </p:spPr>
        <p:txBody>
          <a:bodyPr/>
          <a:lstStyle>
            <a:lvl1pPr marL="0" indent="0">
              <a:buNone/>
              <a:defRPr sz="2279">
                <a:solidFill>
                  <a:schemeClr val="tx1">
                    <a:lumMod val="50000"/>
                    <a:lumOff val="50000"/>
                  </a:schemeClr>
                </a:solidFill>
                <a:latin typeface="Arial" panose="020B0604020202020204" pitchFamily="34" charset="0"/>
                <a:cs typeface="Arial" panose="020B0604020202020204" pitchFamily="34" charset="0"/>
              </a:defRPr>
            </a:lvl1pPr>
            <a:lvl2pPr>
              <a:defRPr sz="2279">
                <a:solidFill>
                  <a:schemeClr val="tx1">
                    <a:lumMod val="50000"/>
                    <a:lumOff val="50000"/>
                  </a:schemeClr>
                </a:solidFill>
                <a:latin typeface="Arial" panose="020B0604020202020204" pitchFamily="34" charset="0"/>
                <a:cs typeface="Arial" panose="020B0604020202020204" pitchFamily="34" charset="0"/>
              </a:defRPr>
            </a:lvl2pPr>
            <a:lvl3pPr>
              <a:defRPr sz="1899">
                <a:solidFill>
                  <a:schemeClr val="tx1">
                    <a:lumMod val="50000"/>
                    <a:lumOff val="50000"/>
                  </a:schemeClr>
                </a:solidFill>
                <a:latin typeface="Arial" panose="020B0604020202020204" pitchFamily="34" charset="0"/>
                <a:cs typeface="Arial" panose="020B0604020202020204" pitchFamily="34" charset="0"/>
              </a:defRPr>
            </a:lvl3pPr>
            <a:lvl4pPr>
              <a:defRPr sz="1709">
                <a:solidFill>
                  <a:schemeClr val="tx1">
                    <a:lumMod val="50000"/>
                    <a:lumOff val="50000"/>
                  </a:schemeClr>
                </a:solidFill>
                <a:latin typeface="Arial" panose="020B0604020202020204" pitchFamily="34" charset="0"/>
                <a:cs typeface="Arial" panose="020B0604020202020204" pitchFamily="34" charset="0"/>
              </a:defRPr>
            </a:lvl4pPr>
            <a:lvl5pPr>
              <a:defRPr sz="1709">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5"/>
          <p:cNvSpPr>
            <a:spLocks noGrp="1"/>
          </p:cNvSpPr>
          <p:nvPr>
            <p:ph type="body" sz="quarter" idx="11"/>
          </p:nvPr>
        </p:nvSpPr>
        <p:spPr>
          <a:xfrm>
            <a:off x="429382" y="1749888"/>
            <a:ext cx="5540750" cy="509228"/>
          </a:xfrm>
        </p:spPr>
        <p:txBody>
          <a:bodyPr>
            <a:normAutofit/>
          </a:bodyPr>
          <a:lstStyle>
            <a:lvl1pPr marL="0" indent="0" algn="l" defTabSz="434117" rtl="0" eaLnBrk="1" latinLnBrk="0" hangingPunct="1">
              <a:lnSpc>
                <a:spcPct val="90000"/>
              </a:lnSpc>
              <a:spcBef>
                <a:spcPct val="0"/>
              </a:spcBef>
              <a:buNone/>
              <a:defRPr lang="en-US" sz="2659" b="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97385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2" name="Picture Placeholder 14"/>
          <p:cNvSpPr>
            <a:spLocks noGrp="1"/>
          </p:cNvSpPr>
          <p:nvPr>
            <p:ph type="pic" sz="quarter" idx="10" hasCustomPrompt="1"/>
          </p:nvPr>
        </p:nvSpPr>
        <p:spPr>
          <a:xfrm>
            <a:off x="435430" y="390380"/>
            <a:ext cx="5660570" cy="2927590"/>
          </a:xfrm>
        </p:spPr>
        <p:txBody>
          <a:bodyPr/>
          <a:lstStyle>
            <a:lvl1pPr marL="0" marR="0" indent="0" algn="l" defTabSz="911646" rtl="0" eaLnBrk="1" fontAlgn="auto" latinLnBrk="0" hangingPunct="1">
              <a:lnSpc>
                <a:spcPct val="90000"/>
              </a:lnSpc>
              <a:spcBef>
                <a:spcPts val="997"/>
              </a:spcBef>
              <a:spcAft>
                <a:spcPts val="0"/>
              </a:spcAft>
              <a:buClrTx/>
              <a:buSzTx/>
              <a:buFont typeface="Arial" panose="020B0604020202020204" pitchFamily="34" charset="0"/>
              <a:buNone/>
              <a:tabLst/>
              <a:defRPr sz="1899">
                <a:solidFill>
                  <a:srgbClr val="FF0000"/>
                </a:solidFill>
              </a:defRPr>
            </a:lvl1pPr>
          </a:lstStyle>
          <a:p>
            <a:pPr marL="227911" marR="0" lvl="0" indent="-227911" algn="l" defTabSz="911646" rtl="0" eaLnBrk="1" fontAlgn="auto" latinLnBrk="0" hangingPunct="1">
              <a:lnSpc>
                <a:spcPct val="90000"/>
              </a:lnSpc>
              <a:spcBef>
                <a:spcPts val="997"/>
              </a:spcBef>
              <a:spcAft>
                <a:spcPts val="0"/>
              </a:spcAft>
              <a:buClrTx/>
              <a:buSzTx/>
              <a:buFont typeface="Arial" panose="020B0604020202020204" pitchFamily="34" charset="0"/>
              <a:buChar char="•"/>
              <a:tabLst/>
              <a:defRPr/>
            </a:pPr>
            <a:r>
              <a:rPr lang="en-GB" dirty="0"/>
              <a:t>Please insert picture and then send to the back</a:t>
            </a:r>
          </a:p>
          <a:p>
            <a:endParaRPr lang="en-GB" dirty="0"/>
          </a:p>
        </p:txBody>
      </p:sp>
      <p:grpSp>
        <p:nvGrpSpPr>
          <p:cNvPr id="10" name="Group 9"/>
          <p:cNvGrpSpPr/>
          <p:nvPr userDrawn="1"/>
        </p:nvGrpSpPr>
        <p:grpSpPr>
          <a:xfrm>
            <a:off x="5696857" y="390378"/>
            <a:ext cx="6059714" cy="2927592"/>
            <a:chOff x="5981700" y="411162"/>
            <a:chExt cx="6362700" cy="3083459"/>
          </a:xfrm>
        </p:grpSpPr>
        <p:sp>
          <p:nvSpPr>
            <p:cNvPr id="11" name="Rectangle 10"/>
            <p:cNvSpPr/>
            <p:nvPr/>
          </p:nvSpPr>
          <p:spPr>
            <a:xfrm>
              <a:off x="6400800" y="411162"/>
              <a:ext cx="5943600" cy="3083459"/>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12" name="Rectangle 11"/>
            <p:cNvSpPr/>
            <p:nvPr/>
          </p:nvSpPr>
          <p:spPr>
            <a:xfrm rot="18900000">
              <a:off x="5981700" y="1533791"/>
              <a:ext cx="838200" cy="838200"/>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13" name="Isosceles Triangle 12"/>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grpSp>
      <p:grpSp>
        <p:nvGrpSpPr>
          <p:cNvPr id="18" name="Group 17"/>
          <p:cNvGrpSpPr/>
          <p:nvPr userDrawn="1"/>
        </p:nvGrpSpPr>
        <p:grpSpPr>
          <a:xfrm>
            <a:off x="435428" y="3612378"/>
            <a:ext cx="6023429" cy="2927592"/>
            <a:chOff x="457200" y="3804702"/>
            <a:chExt cx="6324600" cy="3083459"/>
          </a:xfrm>
        </p:grpSpPr>
        <p:sp>
          <p:nvSpPr>
            <p:cNvPr id="19" name="Rectangle 18"/>
            <p:cNvSpPr/>
            <p:nvPr/>
          </p:nvSpPr>
          <p:spPr>
            <a:xfrm>
              <a:off x="457200" y="3804702"/>
              <a:ext cx="5943600" cy="3083459"/>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grpSp>
          <p:nvGrpSpPr>
            <p:cNvPr id="20" name="Group 19"/>
            <p:cNvGrpSpPr/>
            <p:nvPr/>
          </p:nvGrpSpPr>
          <p:grpSpPr>
            <a:xfrm rot="10800000">
              <a:off x="5943600" y="4927331"/>
              <a:ext cx="838200" cy="838200"/>
              <a:chOff x="5981700" y="1533791"/>
              <a:chExt cx="838200" cy="838200"/>
            </a:xfrm>
          </p:grpSpPr>
          <p:sp>
            <p:nvSpPr>
              <p:cNvPr id="21" name="Rectangle 20"/>
              <p:cNvSpPr/>
              <p:nvPr/>
            </p:nvSpPr>
            <p:spPr>
              <a:xfrm rot="18900000">
                <a:off x="5981700" y="1533791"/>
                <a:ext cx="838200" cy="838200"/>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22" name="Isosceles Triangle 21"/>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grpSp>
      </p:grpSp>
      <p:sp>
        <p:nvSpPr>
          <p:cNvPr id="25" name="Text Placeholder 18"/>
          <p:cNvSpPr>
            <a:spLocks noGrp="1"/>
          </p:cNvSpPr>
          <p:nvPr>
            <p:ph type="body" sz="quarter" idx="11" hasCustomPrompt="1"/>
          </p:nvPr>
        </p:nvSpPr>
        <p:spPr>
          <a:xfrm>
            <a:off x="6458857" y="685327"/>
            <a:ext cx="4862286" cy="651133"/>
          </a:xfrm>
        </p:spPr>
        <p:txBody>
          <a:bodyPr anchor="t" anchorCtr="0">
            <a:normAutofit/>
          </a:bodyPr>
          <a:lstStyle>
            <a:lvl1pPr marL="0" indent="0" algn="l" defTabSz="434117" rtl="0" eaLnBrk="1" latinLnBrk="0" hangingPunct="1">
              <a:buNone/>
              <a:defRPr lang="en-US" sz="2279" kern="1200" baseline="0" dirty="0" smtClean="0">
                <a:solidFill>
                  <a:schemeClr val="bg1"/>
                </a:solidFill>
                <a:latin typeface="HelveticaNeueLT Pro 95 Blk" panose="020B0904020202020204" pitchFamily="34" charset="0"/>
                <a:ea typeface="+mn-ea"/>
                <a:cs typeface="Arial" panose="020B0604020202020204" pitchFamily="34" charset="0"/>
              </a:defRPr>
            </a:lvl1pPr>
            <a:lvl2pPr marL="0" indent="0" algn="l" defTabSz="434117" rtl="0" eaLnBrk="1" latinLnBrk="0" hangingPunct="1">
              <a:buNone/>
              <a:defRPr lang="en-US" sz="2279" i="1" kern="1200" baseline="0" dirty="0" smtClean="0">
                <a:solidFill>
                  <a:schemeClr val="bg1"/>
                </a:solidFill>
                <a:latin typeface="HelveticaNeueLT Pro 35 Th" panose="020B0403020202020204" pitchFamily="34" charset="0"/>
                <a:ea typeface="+mn-ea"/>
                <a:cs typeface="Arial" panose="020B0604020202020204" pitchFamily="34" charset="0"/>
              </a:defRPr>
            </a:lvl2pPr>
          </a:lstStyle>
          <a:p>
            <a:pPr lvl="0"/>
            <a:r>
              <a:rPr lang="en-US" dirty="0"/>
              <a:t>TITLE OF PICTURE</a:t>
            </a:r>
          </a:p>
        </p:txBody>
      </p:sp>
      <p:sp>
        <p:nvSpPr>
          <p:cNvPr id="26" name="Text Placeholder 18"/>
          <p:cNvSpPr>
            <a:spLocks noGrp="1"/>
          </p:cNvSpPr>
          <p:nvPr>
            <p:ph type="body" sz="quarter" idx="12" hasCustomPrompt="1"/>
          </p:nvPr>
        </p:nvSpPr>
        <p:spPr>
          <a:xfrm>
            <a:off x="6460994" y="1350516"/>
            <a:ext cx="4860151" cy="651133"/>
          </a:xfrm>
        </p:spPr>
        <p:txBody>
          <a:bodyPr anchor="t" anchorCtr="0">
            <a:normAutofit/>
          </a:bodyPr>
          <a:lstStyle>
            <a:lvl1pPr marL="0" indent="0" algn="l" defTabSz="434117" rtl="0" eaLnBrk="1" latinLnBrk="0" hangingPunct="1">
              <a:buNone/>
              <a:defRPr lang="en-US" sz="1519" kern="1200" dirty="0" smtClean="0">
                <a:solidFill>
                  <a:schemeClr val="bg1"/>
                </a:solidFill>
                <a:latin typeface="HelveticaNeueLT Pro 35 Th" panose="020B0403020202020204" pitchFamily="34" charset="0"/>
                <a:ea typeface="+mn-ea"/>
                <a:cs typeface="Arial" panose="020B0604020202020204" pitchFamily="34" charset="0"/>
              </a:defRPr>
            </a:lvl1pPr>
            <a:lvl2pPr marL="0" indent="0" algn="l" defTabSz="434117" rtl="0" eaLnBrk="1" latinLnBrk="0" hangingPunct="1">
              <a:buNone/>
              <a:defRPr lang="en-US" sz="2279" i="1" kern="1200" baseline="0" dirty="0" smtClean="0">
                <a:solidFill>
                  <a:schemeClr val="bg1"/>
                </a:solidFill>
                <a:latin typeface="HelveticaNeueLT Pro 35 Th" panose="020B0403020202020204" pitchFamily="34" charset="0"/>
                <a:ea typeface="+mn-ea"/>
                <a:cs typeface="Arial" panose="020B0604020202020204" pitchFamily="34" charset="0"/>
              </a:defRPr>
            </a:lvl2pPr>
          </a:lstStyle>
          <a:p>
            <a:pPr lvl="0"/>
            <a:r>
              <a:rPr lang="en-US" dirty="0"/>
              <a:t>Text concerning the picture or infographic, etc. </a:t>
            </a:r>
          </a:p>
        </p:txBody>
      </p:sp>
      <p:sp>
        <p:nvSpPr>
          <p:cNvPr id="27" name="Text Placeholder 18"/>
          <p:cNvSpPr>
            <a:spLocks noGrp="1"/>
          </p:cNvSpPr>
          <p:nvPr>
            <p:ph type="body" sz="quarter" idx="13" hasCustomPrompt="1"/>
          </p:nvPr>
        </p:nvSpPr>
        <p:spPr>
          <a:xfrm>
            <a:off x="768824" y="3852617"/>
            <a:ext cx="4862286" cy="651133"/>
          </a:xfrm>
        </p:spPr>
        <p:txBody>
          <a:bodyPr anchor="t" anchorCtr="0">
            <a:normAutofit/>
          </a:bodyPr>
          <a:lstStyle>
            <a:lvl1pPr marL="0" indent="0" algn="l" defTabSz="434117" rtl="0" eaLnBrk="1" latinLnBrk="0" hangingPunct="1">
              <a:buNone/>
              <a:defRPr lang="en-US" sz="2279" kern="1200" baseline="0" dirty="0" smtClean="0">
                <a:solidFill>
                  <a:schemeClr val="bg1"/>
                </a:solidFill>
                <a:latin typeface="HelveticaNeueLT Pro 95 Blk" panose="020B0904020202020204" pitchFamily="34" charset="0"/>
                <a:ea typeface="+mn-ea"/>
                <a:cs typeface="Arial" panose="020B0604020202020204" pitchFamily="34" charset="0"/>
              </a:defRPr>
            </a:lvl1pPr>
            <a:lvl2pPr marL="0" indent="0" algn="l" defTabSz="434117" rtl="0" eaLnBrk="1" latinLnBrk="0" hangingPunct="1">
              <a:buNone/>
              <a:defRPr lang="en-US" sz="2279" i="1" kern="1200" baseline="0" dirty="0" smtClean="0">
                <a:solidFill>
                  <a:schemeClr val="bg1"/>
                </a:solidFill>
                <a:latin typeface="HelveticaNeueLT Pro 35 Th" panose="020B0403020202020204" pitchFamily="34" charset="0"/>
                <a:ea typeface="+mn-ea"/>
                <a:cs typeface="Arial" panose="020B0604020202020204" pitchFamily="34" charset="0"/>
              </a:defRPr>
            </a:lvl2pPr>
          </a:lstStyle>
          <a:p>
            <a:pPr lvl="0"/>
            <a:r>
              <a:rPr lang="en-US" dirty="0"/>
              <a:t>TITLE OF PICTURE</a:t>
            </a:r>
          </a:p>
        </p:txBody>
      </p:sp>
      <p:sp>
        <p:nvSpPr>
          <p:cNvPr id="28" name="Text Placeholder 18"/>
          <p:cNvSpPr>
            <a:spLocks noGrp="1"/>
          </p:cNvSpPr>
          <p:nvPr>
            <p:ph type="body" sz="quarter" idx="14" hasCustomPrompt="1"/>
          </p:nvPr>
        </p:nvSpPr>
        <p:spPr>
          <a:xfrm>
            <a:off x="770960" y="4517806"/>
            <a:ext cx="4860151" cy="651133"/>
          </a:xfrm>
        </p:spPr>
        <p:txBody>
          <a:bodyPr anchor="t" anchorCtr="0">
            <a:normAutofit/>
          </a:bodyPr>
          <a:lstStyle>
            <a:lvl1pPr marL="0" indent="0" algn="l" defTabSz="434117" rtl="0" eaLnBrk="1" latinLnBrk="0" hangingPunct="1">
              <a:buNone/>
              <a:defRPr lang="en-US" sz="1519" kern="1200" dirty="0" smtClean="0">
                <a:solidFill>
                  <a:schemeClr val="bg1"/>
                </a:solidFill>
                <a:latin typeface="HelveticaNeueLT Pro 35 Th" panose="020B0403020202020204" pitchFamily="34" charset="0"/>
                <a:ea typeface="+mn-ea"/>
                <a:cs typeface="Arial" panose="020B0604020202020204" pitchFamily="34" charset="0"/>
              </a:defRPr>
            </a:lvl1pPr>
            <a:lvl2pPr marL="0" indent="0" algn="l" defTabSz="434117" rtl="0" eaLnBrk="1" latinLnBrk="0" hangingPunct="1">
              <a:buNone/>
              <a:defRPr lang="en-US" sz="2279" i="1" kern="1200" baseline="0" dirty="0" smtClean="0">
                <a:solidFill>
                  <a:schemeClr val="bg1"/>
                </a:solidFill>
                <a:latin typeface="HelveticaNeueLT Pro 35 Th" panose="020B0403020202020204" pitchFamily="34" charset="0"/>
                <a:ea typeface="+mn-ea"/>
                <a:cs typeface="Arial" panose="020B0604020202020204" pitchFamily="34" charset="0"/>
              </a:defRPr>
            </a:lvl2pPr>
          </a:lstStyle>
          <a:p>
            <a:pPr lvl="0"/>
            <a:r>
              <a:rPr lang="en-US" dirty="0"/>
              <a:t>Text concerning the picture or infographic, etc. </a:t>
            </a:r>
          </a:p>
        </p:txBody>
      </p:sp>
      <p:sp>
        <p:nvSpPr>
          <p:cNvPr id="33" name="Picture Placeholder 14"/>
          <p:cNvSpPr>
            <a:spLocks noGrp="1"/>
          </p:cNvSpPr>
          <p:nvPr>
            <p:ph type="pic" sz="quarter" idx="15" hasCustomPrompt="1"/>
          </p:nvPr>
        </p:nvSpPr>
        <p:spPr>
          <a:xfrm>
            <a:off x="6096000" y="3612376"/>
            <a:ext cx="5660571" cy="2927593"/>
          </a:xfrm>
        </p:spPr>
        <p:txBody>
          <a:bodyPr/>
          <a:lstStyle>
            <a:lvl1pPr marL="0" marR="0" indent="0" algn="l" defTabSz="911646" rtl="0" eaLnBrk="1" fontAlgn="auto" latinLnBrk="0" hangingPunct="1">
              <a:lnSpc>
                <a:spcPct val="90000"/>
              </a:lnSpc>
              <a:spcBef>
                <a:spcPts val="997"/>
              </a:spcBef>
              <a:spcAft>
                <a:spcPts val="0"/>
              </a:spcAft>
              <a:buClrTx/>
              <a:buSzTx/>
              <a:buFont typeface="Arial" panose="020B0604020202020204" pitchFamily="34" charset="0"/>
              <a:buNone/>
              <a:tabLst/>
              <a:defRPr sz="1899">
                <a:solidFill>
                  <a:srgbClr val="FF0000"/>
                </a:solidFill>
              </a:defRPr>
            </a:lvl1pPr>
          </a:lstStyle>
          <a:p>
            <a:pPr marL="227911" marR="0" lvl="0" indent="-227911" algn="l" defTabSz="911646" rtl="0" eaLnBrk="1" fontAlgn="auto" latinLnBrk="0" hangingPunct="1">
              <a:lnSpc>
                <a:spcPct val="90000"/>
              </a:lnSpc>
              <a:spcBef>
                <a:spcPts val="997"/>
              </a:spcBef>
              <a:spcAft>
                <a:spcPts val="0"/>
              </a:spcAft>
              <a:buClrTx/>
              <a:buSzTx/>
              <a:buFont typeface="Arial" panose="020B0604020202020204" pitchFamily="34" charset="0"/>
              <a:buChar char="•"/>
              <a:tabLst/>
              <a:defRPr/>
            </a:pPr>
            <a:r>
              <a:rPr lang="en-GB" dirty="0"/>
              <a:t>Please insert picture and then send to the back</a:t>
            </a:r>
          </a:p>
          <a:p>
            <a:endParaRPr lang="en-GB" dirty="0"/>
          </a:p>
        </p:txBody>
      </p:sp>
    </p:spTree>
    <p:extLst>
      <p:ext uri="{BB962C8B-B14F-4D97-AF65-F5344CB8AC3E}">
        <p14:creationId xmlns:p14="http://schemas.microsoft.com/office/powerpoint/2010/main" val="337453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847" y="256120"/>
            <a:ext cx="11501926" cy="640694"/>
          </a:xfrm>
        </p:spPr>
        <p:txBody>
          <a:bodyPr anchor="t" anchorCtr="0">
            <a:normAutofit/>
          </a:bodyPr>
          <a:lstStyle>
            <a:lvl1pPr marL="0" algn="l" defTabSz="434117" rtl="0" eaLnBrk="1" latinLnBrk="0" hangingPunct="1">
              <a:defRPr lang="en-US" sz="3798" b="1" kern="120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9847" y="1476019"/>
            <a:ext cx="11501926" cy="4240314"/>
          </a:xfrm>
        </p:spPr>
        <p:txBody>
          <a:bodyPr/>
          <a:lstStyle>
            <a:lvl1pPr marL="0" indent="0">
              <a:buNone/>
              <a:defRPr sz="2279">
                <a:solidFill>
                  <a:schemeClr val="tx1">
                    <a:lumMod val="50000"/>
                    <a:lumOff val="50000"/>
                  </a:schemeClr>
                </a:solidFill>
                <a:latin typeface="Arial" panose="020B0604020202020204" pitchFamily="34" charset="0"/>
                <a:cs typeface="Arial" panose="020B0604020202020204" pitchFamily="34" charset="0"/>
              </a:defRPr>
            </a:lvl1pPr>
            <a:lvl2pPr>
              <a:defRPr sz="2279">
                <a:solidFill>
                  <a:schemeClr val="tx1">
                    <a:lumMod val="50000"/>
                    <a:lumOff val="50000"/>
                  </a:schemeClr>
                </a:solidFill>
                <a:latin typeface="Arial" panose="020B0604020202020204" pitchFamily="34" charset="0"/>
                <a:cs typeface="Arial" panose="020B0604020202020204" pitchFamily="34" charset="0"/>
              </a:defRPr>
            </a:lvl2pPr>
            <a:lvl3pPr>
              <a:defRPr sz="1899">
                <a:solidFill>
                  <a:schemeClr val="tx1">
                    <a:lumMod val="50000"/>
                    <a:lumOff val="50000"/>
                  </a:schemeClr>
                </a:solidFill>
                <a:latin typeface="Arial" panose="020B0604020202020204" pitchFamily="34" charset="0"/>
                <a:cs typeface="Arial" panose="020B0604020202020204" pitchFamily="34" charset="0"/>
              </a:defRPr>
            </a:lvl3pPr>
            <a:lvl4pPr>
              <a:defRPr sz="1709">
                <a:solidFill>
                  <a:schemeClr val="tx1">
                    <a:lumMod val="50000"/>
                    <a:lumOff val="50000"/>
                  </a:schemeClr>
                </a:solidFill>
                <a:latin typeface="Arial" panose="020B0604020202020204" pitchFamily="34" charset="0"/>
                <a:cs typeface="Arial" panose="020B0604020202020204" pitchFamily="34" charset="0"/>
              </a:defRPr>
            </a:lvl4pPr>
            <a:lvl5pPr>
              <a:defRPr sz="1709">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11035290" y="6036342"/>
            <a:ext cx="902065" cy="648325"/>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cxnSp>
        <p:nvCxnSpPr>
          <p:cNvPr id="10" name="Straight Connector 9"/>
          <p:cNvCxnSpPr/>
          <p:nvPr userDrawn="1"/>
        </p:nvCxnSpPr>
        <p:spPr>
          <a:xfrm flipH="1">
            <a:off x="435429" y="6036341"/>
            <a:ext cx="11496344" cy="0"/>
          </a:xfrm>
          <a:prstGeom prst="line">
            <a:avLst/>
          </a:prstGeom>
          <a:ln>
            <a:solidFill>
              <a:srgbClr val="7BC2D5"/>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userDrawn="1">
            <p:ph type="body" sz="quarter" idx="11"/>
          </p:nvPr>
        </p:nvSpPr>
        <p:spPr>
          <a:xfrm>
            <a:off x="429382" y="897235"/>
            <a:ext cx="11502571" cy="578785"/>
          </a:xfrm>
        </p:spPr>
        <p:txBody>
          <a:bodyPr>
            <a:normAutofit/>
          </a:bodyPr>
          <a:lstStyle>
            <a:lvl1pPr marL="0" indent="0" algn="l" defTabSz="434117" rtl="0" eaLnBrk="1" latinLnBrk="0" hangingPunct="1">
              <a:lnSpc>
                <a:spcPct val="90000"/>
              </a:lnSpc>
              <a:spcBef>
                <a:spcPct val="0"/>
              </a:spcBef>
              <a:buNone/>
              <a:defRPr lang="en-US" sz="2659" b="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18" name="Text Placeholder 17"/>
          <p:cNvSpPr>
            <a:spLocks noGrp="1"/>
          </p:cNvSpPr>
          <p:nvPr userDrawn="1">
            <p:ph type="body" sz="quarter" idx="12" hasCustomPrompt="1"/>
          </p:nvPr>
        </p:nvSpPr>
        <p:spPr>
          <a:xfrm>
            <a:off x="429382" y="6212431"/>
            <a:ext cx="4717143" cy="158528"/>
          </a:xfrm>
        </p:spPr>
        <p:txBody>
          <a:bodyPr>
            <a:normAutofit/>
          </a:bodyPr>
          <a:lstStyle>
            <a:lvl1pPr marL="0" indent="0" algn="l" defTabSz="434117" rtl="0" eaLnBrk="1" latinLnBrk="0" hangingPunct="1">
              <a:buNone/>
              <a:defRPr lang="en-US" sz="855" b="1" kern="1200" dirty="0" smtClean="0">
                <a:solidFill>
                  <a:schemeClr val="tx1">
                    <a:lumMod val="50000"/>
                    <a:lumOff val="50000"/>
                  </a:schemeClr>
                </a:solidFill>
                <a:latin typeface="Arial" panose="020B0604020202020204" pitchFamily="34" charset="0"/>
                <a:ea typeface="+mn-ea"/>
                <a:cs typeface="Arial" panose="020B0604020202020204" pitchFamily="34" charset="0"/>
              </a:defRPr>
            </a:lvl1pPr>
          </a:lstStyle>
          <a:p>
            <a:pPr lvl="0"/>
            <a:r>
              <a:rPr lang="en-US" dirty="0"/>
              <a:t>Title of presentation - Date (</a:t>
            </a:r>
            <a:r>
              <a:rPr lang="en-US" dirty="0" err="1"/>
              <a:t>dd</a:t>
            </a:r>
            <a:r>
              <a:rPr lang="en-US" dirty="0"/>
              <a:t>/mm/</a:t>
            </a:r>
            <a:r>
              <a:rPr lang="en-US" dirty="0" err="1"/>
              <a:t>yyyy</a:t>
            </a:r>
            <a:r>
              <a:rPr lang="en-US" dirty="0"/>
              <a: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64588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847" y="256120"/>
            <a:ext cx="11501926" cy="640694"/>
          </a:xfrm>
        </p:spPr>
        <p:txBody>
          <a:bodyPr anchor="t" anchorCtr="0">
            <a:normAutofit/>
          </a:bodyPr>
          <a:lstStyle>
            <a:lvl1pPr marL="0" algn="l" defTabSz="434117" rtl="0" eaLnBrk="1" latinLnBrk="0" hangingPunct="1">
              <a:defRPr lang="en-US" sz="3798" b="1" kern="120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9847" y="1476019"/>
            <a:ext cx="5448440" cy="4240314"/>
          </a:xfrm>
        </p:spPr>
        <p:txBody>
          <a:bodyPr/>
          <a:lstStyle>
            <a:lvl1pPr marL="0" indent="0">
              <a:buNone/>
              <a:defRPr sz="2279">
                <a:solidFill>
                  <a:schemeClr val="tx1">
                    <a:lumMod val="50000"/>
                    <a:lumOff val="50000"/>
                  </a:schemeClr>
                </a:solidFill>
                <a:latin typeface="Arial" panose="020B0604020202020204" pitchFamily="34" charset="0"/>
                <a:cs typeface="Arial" panose="020B0604020202020204" pitchFamily="34" charset="0"/>
              </a:defRPr>
            </a:lvl1pPr>
            <a:lvl2pPr>
              <a:defRPr sz="2279">
                <a:solidFill>
                  <a:schemeClr val="tx1">
                    <a:lumMod val="50000"/>
                    <a:lumOff val="50000"/>
                  </a:schemeClr>
                </a:solidFill>
                <a:latin typeface="Arial" panose="020B0604020202020204" pitchFamily="34" charset="0"/>
                <a:cs typeface="Arial" panose="020B0604020202020204" pitchFamily="34" charset="0"/>
              </a:defRPr>
            </a:lvl2pPr>
            <a:lvl3pPr>
              <a:defRPr sz="1899">
                <a:solidFill>
                  <a:schemeClr val="tx1">
                    <a:lumMod val="50000"/>
                    <a:lumOff val="50000"/>
                  </a:schemeClr>
                </a:solidFill>
                <a:latin typeface="Arial" panose="020B0604020202020204" pitchFamily="34" charset="0"/>
                <a:cs typeface="Arial" panose="020B0604020202020204" pitchFamily="34" charset="0"/>
              </a:defRPr>
            </a:lvl3pPr>
            <a:lvl4pPr>
              <a:defRPr sz="1709">
                <a:solidFill>
                  <a:schemeClr val="tx1">
                    <a:lumMod val="50000"/>
                    <a:lumOff val="50000"/>
                  </a:schemeClr>
                </a:solidFill>
                <a:latin typeface="Arial" panose="020B0604020202020204" pitchFamily="34" charset="0"/>
                <a:cs typeface="Arial" panose="020B0604020202020204" pitchFamily="34" charset="0"/>
              </a:defRPr>
            </a:lvl4pPr>
            <a:lvl5pPr>
              <a:defRPr sz="1709">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11035290" y="6036342"/>
            <a:ext cx="902065" cy="648325"/>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16" name="Text Placeholder 15"/>
          <p:cNvSpPr>
            <a:spLocks noGrp="1"/>
          </p:cNvSpPr>
          <p:nvPr>
            <p:ph type="body" sz="quarter" idx="11"/>
          </p:nvPr>
        </p:nvSpPr>
        <p:spPr>
          <a:xfrm>
            <a:off x="429382" y="897235"/>
            <a:ext cx="11502571" cy="578785"/>
          </a:xfrm>
        </p:spPr>
        <p:txBody>
          <a:bodyPr>
            <a:normAutofit/>
          </a:bodyPr>
          <a:lstStyle>
            <a:lvl1pPr marL="0" indent="0" algn="l" defTabSz="434117" rtl="0" eaLnBrk="1" latinLnBrk="0" hangingPunct="1">
              <a:lnSpc>
                <a:spcPct val="90000"/>
              </a:lnSpc>
              <a:spcBef>
                <a:spcPct val="0"/>
              </a:spcBef>
              <a:buNone/>
              <a:defRPr lang="en-US" sz="2659" b="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18" name="Text Placeholder 17"/>
          <p:cNvSpPr>
            <a:spLocks noGrp="1"/>
          </p:cNvSpPr>
          <p:nvPr>
            <p:ph type="body" sz="quarter" idx="12" hasCustomPrompt="1"/>
          </p:nvPr>
        </p:nvSpPr>
        <p:spPr>
          <a:xfrm>
            <a:off x="429382" y="6212431"/>
            <a:ext cx="4717143" cy="158528"/>
          </a:xfrm>
        </p:spPr>
        <p:txBody>
          <a:bodyPr>
            <a:normAutofit/>
          </a:bodyPr>
          <a:lstStyle>
            <a:lvl1pPr marL="0" indent="0" algn="l" defTabSz="434117" rtl="0" eaLnBrk="1" latinLnBrk="0" hangingPunct="1">
              <a:buNone/>
              <a:defRPr lang="en-US" sz="855" b="1" kern="1200" dirty="0" smtClean="0">
                <a:solidFill>
                  <a:schemeClr val="tx1">
                    <a:lumMod val="50000"/>
                    <a:lumOff val="50000"/>
                  </a:schemeClr>
                </a:solidFill>
                <a:latin typeface="Arial" panose="020B0604020202020204" pitchFamily="34" charset="0"/>
                <a:ea typeface="+mn-ea"/>
                <a:cs typeface="Arial" panose="020B0604020202020204" pitchFamily="34" charset="0"/>
              </a:defRPr>
            </a:lvl1pPr>
          </a:lstStyle>
          <a:p>
            <a:pPr lvl="0"/>
            <a:r>
              <a:rPr lang="en-US" dirty="0"/>
              <a:t>Title of presentation - Date (</a:t>
            </a:r>
            <a:r>
              <a:rPr lang="en-US" dirty="0" err="1"/>
              <a:t>dd</a:t>
            </a:r>
            <a:r>
              <a:rPr lang="en-US" dirty="0"/>
              <a:t>/mm/</a:t>
            </a:r>
            <a:r>
              <a:rPr lang="en-US" dirty="0" err="1"/>
              <a:t>yyyy</a:t>
            </a:r>
            <a:r>
              <a:rPr lang="en-US" dirty="0"/>
              <a:t>)</a:t>
            </a:r>
          </a:p>
        </p:txBody>
      </p:sp>
      <p:cxnSp>
        <p:nvCxnSpPr>
          <p:cNvPr id="11" name="Elbow Connector 10"/>
          <p:cNvCxnSpPr/>
          <p:nvPr userDrawn="1"/>
        </p:nvCxnSpPr>
        <p:spPr>
          <a:xfrm>
            <a:off x="6096001" y="1258557"/>
            <a:ext cx="5835772" cy="4777785"/>
          </a:xfrm>
          <a:prstGeom prst="bentConnector3">
            <a:avLst>
              <a:gd name="adj1" fmla="val 50"/>
            </a:avLst>
          </a:prstGeom>
          <a:ln>
            <a:solidFill>
              <a:srgbClr val="7BC2D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4114717608"/>
      </p:ext>
    </p:extLst>
  </p:cSld>
  <p:clrMapOvr>
    <a:masterClrMapping/>
  </p:clrMapOvr>
  <p:extLst>
    <p:ext uri="{DCECCB84-F9BA-43D5-87BE-67443E8EF086}">
      <p15:sldGuideLst xmlns:p15="http://schemas.microsoft.com/office/powerpoint/2012/main">
        <p15:guide id="1" pos="4032">
          <p15:clr>
            <a:srgbClr val="FBAE40"/>
          </p15:clr>
        </p15:guide>
        <p15:guide id="2" orient="horz" pos="22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0" name="Picture Placeholder 19"/>
          <p:cNvSpPr>
            <a:spLocks noGrp="1"/>
          </p:cNvSpPr>
          <p:nvPr>
            <p:ph type="pic" sz="quarter" idx="13" hasCustomPrompt="1"/>
          </p:nvPr>
        </p:nvSpPr>
        <p:spPr>
          <a:xfrm>
            <a:off x="6096000" y="256234"/>
            <a:ext cx="5835952" cy="6428432"/>
          </a:xfrm>
          <a:solidFill>
            <a:srgbClr val="7BC2D5">
              <a:alpha val="20000"/>
            </a:srgbClr>
          </a:solidFill>
        </p:spPr>
        <p:txBody>
          <a:bodyPr/>
          <a:lstStyle>
            <a:lvl1pPr>
              <a:defRPr sz="1899">
                <a:solidFill>
                  <a:srgbClr val="FF0000"/>
                </a:solidFill>
              </a:defRPr>
            </a:lvl1pPr>
          </a:lstStyle>
          <a:p>
            <a:r>
              <a:rPr lang="en-US" dirty="0"/>
              <a:t>Please insert picture and then send to the back</a:t>
            </a:r>
          </a:p>
          <a:p>
            <a:endParaRPr lang="en-GB" dirty="0"/>
          </a:p>
        </p:txBody>
      </p:sp>
      <p:sp>
        <p:nvSpPr>
          <p:cNvPr id="8" name="Title 1"/>
          <p:cNvSpPr>
            <a:spLocks noGrp="1"/>
          </p:cNvSpPr>
          <p:nvPr>
            <p:ph type="title" hasCustomPrompt="1"/>
          </p:nvPr>
        </p:nvSpPr>
        <p:spPr>
          <a:xfrm>
            <a:off x="429382" y="256120"/>
            <a:ext cx="5540751" cy="928230"/>
          </a:xfrm>
        </p:spPr>
        <p:txBody>
          <a:bodyPr anchor="t" anchorCtr="0">
            <a:noAutofit/>
          </a:bodyPr>
          <a:lstStyle>
            <a:lvl1pPr marL="0" algn="l" defTabSz="434117" rtl="0" eaLnBrk="1" latinLnBrk="0" hangingPunct="1">
              <a:defRPr lang="en-US" sz="3418" b="1" kern="120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CLICK TO EDIT MASTER TITLE STYLE</a:t>
            </a:r>
          </a:p>
        </p:txBody>
      </p:sp>
      <p:sp>
        <p:nvSpPr>
          <p:cNvPr id="9" name="Content Placeholder 2"/>
          <p:cNvSpPr>
            <a:spLocks noGrp="1"/>
          </p:cNvSpPr>
          <p:nvPr>
            <p:ph idx="1"/>
          </p:nvPr>
        </p:nvSpPr>
        <p:spPr>
          <a:xfrm>
            <a:off x="429847" y="1832674"/>
            <a:ext cx="5540285" cy="3883657"/>
          </a:xfrm>
        </p:spPr>
        <p:txBody>
          <a:bodyPr/>
          <a:lstStyle>
            <a:lvl1pPr marL="0" indent="0">
              <a:buNone/>
              <a:defRPr sz="2279">
                <a:solidFill>
                  <a:schemeClr val="tx1">
                    <a:lumMod val="50000"/>
                    <a:lumOff val="50000"/>
                  </a:schemeClr>
                </a:solidFill>
                <a:latin typeface="Arial" panose="020B0604020202020204" pitchFamily="34" charset="0"/>
                <a:cs typeface="Arial" panose="020B0604020202020204" pitchFamily="34" charset="0"/>
              </a:defRPr>
            </a:lvl1pPr>
            <a:lvl2pPr>
              <a:defRPr sz="2279">
                <a:solidFill>
                  <a:schemeClr val="tx1">
                    <a:lumMod val="50000"/>
                    <a:lumOff val="50000"/>
                  </a:schemeClr>
                </a:solidFill>
                <a:latin typeface="Arial" panose="020B0604020202020204" pitchFamily="34" charset="0"/>
                <a:cs typeface="Arial" panose="020B0604020202020204" pitchFamily="34" charset="0"/>
              </a:defRPr>
            </a:lvl2pPr>
            <a:lvl3pPr>
              <a:defRPr sz="1899">
                <a:solidFill>
                  <a:schemeClr val="tx1">
                    <a:lumMod val="50000"/>
                    <a:lumOff val="50000"/>
                  </a:schemeClr>
                </a:solidFill>
                <a:latin typeface="Arial" panose="020B0604020202020204" pitchFamily="34" charset="0"/>
                <a:cs typeface="Arial" panose="020B0604020202020204" pitchFamily="34" charset="0"/>
              </a:defRPr>
            </a:lvl3pPr>
            <a:lvl4pPr>
              <a:defRPr sz="1709">
                <a:solidFill>
                  <a:schemeClr val="tx1">
                    <a:lumMod val="50000"/>
                    <a:lumOff val="50000"/>
                  </a:schemeClr>
                </a:solidFill>
                <a:latin typeface="Arial" panose="020B0604020202020204" pitchFamily="34" charset="0"/>
                <a:cs typeface="Arial" panose="020B0604020202020204" pitchFamily="34" charset="0"/>
              </a:defRPr>
            </a:lvl4pPr>
            <a:lvl5pPr>
              <a:defRPr sz="1709">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p:cNvGrpSpPr/>
          <p:nvPr userDrawn="1"/>
        </p:nvGrpSpPr>
        <p:grpSpPr>
          <a:xfrm>
            <a:off x="435429" y="245682"/>
            <a:ext cx="11501927" cy="6438984"/>
            <a:chOff x="457200" y="258762"/>
            <a:chExt cx="12077023" cy="6781800"/>
          </a:xfrm>
        </p:grpSpPr>
        <p:cxnSp>
          <p:nvCxnSpPr>
            <p:cNvPr id="18" name="Straight Connector 17"/>
            <p:cNvCxnSpPr/>
            <p:nvPr userDrawn="1"/>
          </p:nvCxnSpPr>
          <p:spPr>
            <a:xfrm flipV="1">
              <a:off x="11587055" y="258762"/>
              <a:ext cx="0" cy="6708540"/>
            </a:xfrm>
            <a:prstGeom prst="line">
              <a:avLst/>
            </a:prstGeom>
            <a:ln>
              <a:solidFill>
                <a:srgbClr val="7BC2D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87055" y="6357720"/>
              <a:ext cx="947168" cy="682842"/>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cxnSp>
          <p:nvCxnSpPr>
            <p:cNvPr id="13" name="Straight Connector 12"/>
            <p:cNvCxnSpPr/>
            <p:nvPr userDrawn="1"/>
          </p:nvCxnSpPr>
          <p:spPr>
            <a:xfrm flipH="1">
              <a:off x="457200" y="6357720"/>
              <a:ext cx="12071161" cy="0"/>
            </a:xfrm>
            <a:prstGeom prst="line">
              <a:avLst/>
            </a:prstGeom>
            <a:ln>
              <a:solidFill>
                <a:srgbClr val="7BC2D5"/>
              </a:solidFill>
            </a:ln>
          </p:spPr>
          <p:style>
            <a:lnRef idx="1">
              <a:schemeClr val="accent1"/>
            </a:lnRef>
            <a:fillRef idx="0">
              <a:schemeClr val="accent1"/>
            </a:fillRef>
            <a:effectRef idx="0">
              <a:schemeClr val="accent1"/>
            </a:effectRef>
            <a:fontRef idx="minor">
              <a:schemeClr val="tx1"/>
            </a:fontRef>
          </p:style>
        </p:cxnSp>
      </p:grpSp>
      <p:sp>
        <p:nvSpPr>
          <p:cNvPr id="14" name="Text Placeholder 15"/>
          <p:cNvSpPr>
            <a:spLocks noGrp="1"/>
          </p:cNvSpPr>
          <p:nvPr>
            <p:ph type="body" sz="quarter" idx="11"/>
          </p:nvPr>
        </p:nvSpPr>
        <p:spPr>
          <a:xfrm>
            <a:off x="429382" y="1253889"/>
            <a:ext cx="5540750" cy="509228"/>
          </a:xfrm>
        </p:spPr>
        <p:txBody>
          <a:bodyPr>
            <a:normAutofit/>
          </a:bodyPr>
          <a:lstStyle>
            <a:lvl1pPr marL="0" indent="0" algn="l" defTabSz="434117" rtl="0" eaLnBrk="1" latinLnBrk="0" hangingPunct="1">
              <a:lnSpc>
                <a:spcPct val="90000"/>
              </a:lnSpc>
              <a:spcBef>
                <a:spcPct val="0"/>
              </a:spcBef>
              <a:buNone/>
              <a:defRPr lang="en-US" sz="2659" b="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15" name="Text Placeholder 17"/>
          <p:cNvSpPr>
            <a:spLocks noGrp="1"/>
          </p:cNvSpPr>
          <p:nvPr>
            <p:ph type="body" sz="quarter" idx="12" hasCustomPrompt="1"/>
          </p:nvPr>
        </p:nvSpPr>
        <p:spPr>
          <a:xfrm>
            <a:off x="429382" y="6212431"/>
            <a:ext cx="4717143" cy="158528"/>
          </a:xfrm>
        </p:spPr>
        <p:txBody>
          <a:bodyPr>
            <a:normAutofit/>
          </a:bodyPr>
          <a:lstStyle>
            <a:lvl1pPr marL="0" indent="0" algn="l" defTabSz="434117" rtl="0" eaLnBrk="1" latinLnBrk="0" hangingPunct="1">
              <a:buNone/>
              <a:defRPr lang="en-US" sz="855" b="1" kern="1200" dirty="0" smtClean="0">
                <a:solidFill>
                  <a:schemeClr val="tx1">
                    <a:lumMod val="50000"/>
                    <a:lumOff val="50000"/>
                  </a:schemeClr>
                </a:solidFill>
                <a:latin typeface="Arial" panose="020B0604020202020204" pitchFamily="34" charset="0"/>
                <a:ea typeface="+mn-ea"/>
                <a:cs typeface="Arial" panose="020B0604020202020204" pitchFamily="34" charset="0"/>
              </a:defRPr>
            </a:lvl1pPr>
          </a:lstStyle>
          <a:p>
            <a:pPr lvl="0"/>
            <a:r>
              <a:rPr lang="en-US" dirty="0"/>
              <a:t>Title of presentation - Date (</a:t>
            </a:r>
            <a:r>
              <a:rPr lang="en-US" dirty="0" err="1"/>
              <a:t>dd</a:t>
            </a:r>
            <a:r>
              <a:rPr lang="en-US" dirty="0"/>
              <a:t>/mm/</a:t>
            </a:r>
            <a:r>
              <a:rPr lang="en-US" dirty="0" err="1"/>
              <a:t>yyyy</a:t>
            </a:r>
            <a:r>
              <a:rPr lang="en-US" dirty="0"/>
              <a: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2821741896"/>
      </p:ext>
    </p:extLst>
  </p:cSld>
  <p:clrMapOvr>
    <a:masterClrMapping/>
  </p:clrMapOvr>
  <p:extLst>
    <p:ext uri="{DCECCB84-F9BA-43D5-87BE-67443E8EF086}">
      <p15:sldGuideLst xmlns:p15="http://schemas.microsoft.com/office/powerpoint/2012/main">
        <p15:guide id="1" pos="4032">
          <p15:clr>
            <a:srgbClr val="FBAE40"/>
          </p15:clr>
        </p15:guide>
        <p15:guide id="2" orient="horz" pos="22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4281716" y="865955"/>
            <a:ext cx="2593115" cy="527779"/>
          </a:xfrm>
        </p:spPr>
        <p:txBody>
          <a:bodyPr anchor="t" anchorCtr="0">
            <a:noAutofit/>
          </a:bodyPr>
          <a:lstStyle>
            <a:lvl1pPr marL="0" algn="ctr" defTabSz="434117" rtl="0" eaLnBrk="1" latinLnBrk="0" hangingPunct="1">
              <a:defRPr lang="en-US" sz="1519" b="1" kern="120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CLICK TO EDIT MASTER TITLE STYLE</a:t>
            </a:r>
          </a:p>
        </p:txBody>
      </p:sp>
      <p:sp>
        <p:nvSpPr>
          <p:cNvPr id="30" name="Picture Placeholder 19"/>
          <p:cNvSpPr>
            <a:spLocks noGrp="1"/>
          </p:cNvSpPr>
          <p:nvPr>
            <p:ph type="pic" sz="quarter" idx="13" hasCustomPrompt="1"/>
          </p:nvPr>
        </p:nvSpPr>
        <p:spPr>
          <a:xfrm>
            <a:off x="0" y="0"/>
            <a:ext cx="3048000" cy="6858000"/>
          </a:xfrm>
          <a:solidFill>
            <a:srgbClr val="7BC2D5">
              <a:alpha val="20000"/>
            </a:srgbClr>
          </a:solidFill>
        </p:spPr>
        <p:txBody>
          <a:bodyPr/>
          <a:lstStyle>
            <a:lvl1pPr>
              <a:defRPr sz="1899">
                <a:solidFill>
                  <a:srgbClr val="FF0000"/>
                </a:solidFill>
              </a:defRPr>
            </a:lvl1pPr>
          </a:lstStyle>
          <a:p>
            <a:r>
              <a:rPr lang="en-US" dirty="0"/>
              <a:t>Please insert picture and adjust according to dimensions</a:t>
            </a:r>
          </a:p>
          <a:p>
            <a:endParaRPr lang="en-GB" dirty="0"/>
          </a:p>
        </p:txBody>
      </p:sp>
      <p:cxnSp>
        <p:nvCxnSpPr>
          <p:cNvPr id="9" name="Straight Connector 8"/>
          <p:cNvCxnSpPr/>
          <p:nvPr userDrawn="1"/>
        </p:nvCxnSpPr>
        <p:spPr>
          <a:xfrm flipH="1">
            <a:off x="4063097" y="3321668"/>
            <a:ext cx="6681005" cy="0"/>
          </a:xfrm>
          <a:prstGeom prst="line">
            <a:avLst/>
          </a:prstGeom>
          <a:ln w="3175">
            <a:solidFill>
              <a:srgbClr val="7BC2D5"/>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7395524" y="825659"/>
            <a:ext cx="30161" cy="4992020"/>
          </a:xfrm>
          <a:prstGeom prst="line">
            <a:avLst/>
          </a:prstGeom>
          <a:ln w="3175">
            <a:solidFill>
              <a:srgbClr val="7BC2D5"/>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1035290" y="6036342"/>
            <a:ext cx="902065" cy="648325"/>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32" name="Text Placeholder 15"/>
          <p:cNvSpPr>
            <a:spLocks noGrp="1"/>
          </p:cNvSpPr>
          <p:nvPr userDrawn="1">
            <p:ph type="body" sz="quarter" idx="11"/>
          </p:nvPr>
        </p:nvSpPr>
        <p:spPr>
          <a:xfrm>
            <a:off x="4281716" y="1393733"/>
            <a:ext cx="2593115" cy="336128"/>
          </a:xfrm>
        </p:spPr>
        <p:txBody>
          <a:bodyPr>
            <a:normAutofit/>
          </a:bodyPr>
          <a:lstStyle>
            <a:lvl1pPr marL="0" indent="0" algn="ctr"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33" name="Text Placeholder 15"/>
          <p:cNvSpPr>
            <a:spLocks noGrp="1"/>
          </p:cNvSpPr>
          <p:nvPr>
            <p:ph type="body" sz="quarter" idx="14" hasCustomPrompt="1"/>
          </p:nvPr>
        </p:nvSpPr>
        <p:spPr>
          <a:xfrm>
            <a:off x="4287922" y="1729861"/>
            <a:ext cx="2593115" cy="1300374"/>
          </a:xfrm>
        </p:spPr>
        <p:txBody>
          <a:bodyPr>
            <a:normAutofit/>
          </a:bodyPr>
          <a:lstStyle>
            <a:lvl1pPr marL="0" indent="0" algn="ctr" defTabSz="434117" rtl="0" eaLnBrk="1" latinLnBrk="0" hangingPunct="1">
              <a:lnSpc>
                <a:spcPct val="90000"/>
              </a:lnSpc>
              <a:spcBef>
                <a:spcPct val="0"/>
              </a:spcBef>
              <a:buNone/>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36" name="Text Placeholder 15"/>
          <p:cNvSpPr>
            <a:spLocks noGrp="1"/>
          </p:cNvSpPr>
          <p:nvPr>
            <p:ph type="body" sz="quarter" idx="15"/>
          </p:nvPr>
        </p:nvSpPr>
        <p:spPr>
          <a:xfrm>
            <a:off x="7946378" y="1385537"/>
            <a:ext cx="2593115" cy="336128"/>
          </a:xfrm>
        </p:spPr>
        <p:txBody>
          <a:bodyPr>
            <a:normAutofit/>
          </a:bodyPr>
          <a:lstStyle>
            <a:lvl1pPr marL="0" indent="0" algn="ctr"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37" name="Text Placeholder 15"/>
          <p:cNvSpPr>
            <a:spLocks noGrp="1"/>
          </p:cNvSpPr>
          <p:nvPr>
            <p:ph type="body" sz="quarter" idx="16" hasCustomPrompt="1"/>
          </p:nvPr>
        </p:nvSpPr>
        <p:spPr>
          <a:xfrm>
            <a:off x="7952583" y="1721667"/>
            <a:ext cx="2593115" cy="1300374"/>
          </a:xfrm>
        </p:spPr>
        <p:txBody>
          <a:bodyPr>
            <a:normAutofit/>
          </a:bodyPr>
          <a:lstStyle>
            <a:lvl1pPr marL="0" indent="0" algn="ctr" defTabSz="434117" rtl="0" eaLnBrk="1" latinLnBrk="0" hangingPunct="1">
              <a:lnSpc>
                <a:spcPct val="90000"/>
              </a:lnSpc>
              <a:spcBef>
                <a:spcPct val="0"/>
              </a:spcBef>
              <a:buNone/>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39" name="Text Placeholder 15"/>
          <p:cNvSpPr>
            <a:spLocks noGrp="1"/>
          </p:cNvSpPr>
          <p:nvPr>
            <p:ph type="body" sz="quarter" idx="17"/>
          </p:nvPr>
        </p:nvSpPr>
        <p:spPr>
          <a:xfrm>
            <a:off x="4275510" y="4183100"/>
            <a:ext cx="2593115" cy="336128"/>
          </a:xfrm>
        </p:spPr>
        <p:txBody>
          <a:bodyPr>
            <a:normAutofit/>
          </a:bodyPr>
          <a:lstStyle>
            <a:lvl1pPr marL="0" indent="0" algn="ctr"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40" name="Text Placeholder 15"/>
          <p:cNvSpPr>
            <a:spLocks noGrp="1"/>
          </p:cNvSpPr>
          <p:nvPr>
            <p:ph type="body" sz="quarter" idx="18" hasCustomPrompt="1"/>
          </p:nvPr>
        </p:nvSpPr>
        <p:spPr>
          <a:xfrm>
            <a:off x="4281716" y="4519228"/>
            <a:ext cx="2593115" cy="1300374"/>
          </a:xfrm>
        </p:spPr>
        <p:txBody>
          <a:bodyPr>
            <a:normAutofit/>
          </a:bodyPr>
          <a:lstStyle>
            <a:lvl1pPr marL="0" indent="0" algn="ctr" defTabSz="434117" rtl="0" eaLnBrk="1" latinLnBrk="0" hangingPunct="1">
              <a:lnSpc>
                <a:spcPct val="90000"/>
              </a:lnSpc>
              <a:spcBef>
                <a:spcPct val="0"/>
              </a:spcBef>
              <a:buNone/>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42" name="Text Placeholder 15"/>
          <p:cNvSpPr>
            <a:spLocks noGrp="1"/>
          </p:cNvSpPr>
          <p:nvPr>
            <p:ph type="body" sz="quarter" idx="19"/>
          </p:nvPr>
        </p:nvSpPr>
        <p:spPr>
          <a:xfrm>
            <a:off x="7940172" y="4174904"/>
            <a:ext cx="2593115" cy="336128"/>
          </a:xfrm>
        </p:spPr>
        <p:txBody>
          <a:bodyPr>
            <a:normAutofit/>
          </a:bodyPr>
          <a:lstStyle>
            <a:lvl1pPr marL="0" indent="0" algn="ctr"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43" name="Text Placeholder 15"/>
          <p:cNvSpPr>
            <a:spLocks noGrp="1"/>
          </p:cNvSpPr>
          <p:nvPr>
            <p:ph type="body" sz="quarter" idx="20" hasCustomPrompt="1"/>
          </p:nvPr>
        </p:nvSpPr>
        <p:spPr>
          <a:xfrm>
            <a:off x="7946378" y="4511034"/>
            <a:ext cx="2593115" cy="1300374"/>
          </a:xfrm>
        </p:spPr>
        <p:txBody>
          <a:bodyPr>
            <a:normAutofit/>
          </a:bodyPr>
          <a:lstStyle>
            <a:lvl1pPr marL="0" indent="0" algn="ctr" defTabSz="434117" rtl="0" eaLnBrk="1" latinLnBrk="0" hangingPunct="1">
              <a:lnSpc>
                <a:spcPct val="90000"/>
              </a:lnSpc>
              <a:spcBef>
                <a:spcPct val="0"/>
              </a:spcBef>
              <a:buNone/>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3" name="Text Placeholder 2"/>
          <p:cNvSpPr>
            <a:spLocks noGrp="1"/>
          </p:cNvSpPr>
          <p:nvPr>
            <p:ph type="body" sz="quarter" idx="21" hasCustomPrompt="1"/>
          </p:nvPr>
        </p:nvSpPr>
        <p:spPr>
          <a:xfrm>
            <a:off x="7940525" y="825976"/>
            <a:ext cx="2605012" cy="559191"/>
          </a:xfrm>
        </p:spPr>
        <p:txBody>
          <a:bodyPr>
            <a:normAutofit/>
          </a:bodyPr>
          <a:lstStyle>
            <a:lvl1pPr marL="0" indent="0" algn="ctr" defTabSz="434117" rtl="0" eaLnBrk="1" latinLnBrk="0" hangingPunct="1">
              <a:lnSpc>
                <a:spcPct val="90000"/>
              </a:lnSpc>
              <a:spcBef>
                <a:spcPct val="0"/>
              </a:spcBef>
              <a:buNone/>
              <a:defRPr lang="en-US" sz="1519" b="1" kern="1200" dirty="0" smtClean="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CLICK TO EDIT MASTER TITLE STYLE</a:t>
            </a:r>
          </a:p>
        </p:txBody>
      </p:sp>
      <p:sp>
        <p:nvSpPr>
          <p:cNvPr id="45" name="Text Placeholder 44"/>
          <p:cNvSpPr>
            <a:spLocks noGrp="1"/>
          </p:cNvSpPr>
          <p:nvPr>
            <p:ph type="body" sz="quarter" idx="22" hasCustomPrompt="1"/>
          </p:nvPr>
        </p:nvSpPr>
        <p:spPr>
          <a:xfrm>
            <a:off x="4275509" y="3573698"/>
            <a:ext cx="2593076" cy="601393"/>
          </a:xfrm>
        </p:spPr>
        <p:txBody>
          <a:bodyPr>
            <a:normAutofit/>
          </a:bodyPr>
          <a:lstStyle>
            <a:lvl1pPr marL="0" indent="0" algn="ctr" defTabSz="434117" rtl="0" eaLnBrk="1" latinLnBrk="0" hangingPunct="1">
              <a:lnSpc>
                <a:spcPct val="90000"/>
              </a:lnSpc>
              <a:spcBef>
                <a:spcPct val="0"/>
              </a:spcBef>
              <a:buNone/>
              <a:defRPr lang="en-US" sz="1519" b="1" kern="1200" dirty="0" smtClean="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CLICK TO EDIT MASTER TITLE STYLE</a:t>
            </a:r>
          </a:p>
        </p:txBody>
      </p:sp>
      <p:sp>
        <p:nvSpPr>
          <p:cNvPr id="47" name="Text Placeholder 46"/>
          <p:cNvSpPr>
            <a:spLocks noGrp="1"/>
          </p:cNvSpPr>
          <p:nvPr>
            <p:ph type="body" sz="quarter" idx="23" hasCustomPrompt="1"/>
          </p:nvPr>
        </p:nvSpPr>
        <p:spPr>
          <a:xfrm>
            <a:off x="7940525" y="3573698"/>
            <a:ext cx="2605012" cy="601393"/>
          </a:xfrm>
        </p:spPr>
        <p:txBody>
          <a:bodyPr>
            <a:normAutofit/>
          </a:bodyPr>
          <a:lstStyle>
            <a:lvl1pPr marL="0" indent="0" algn="ctr" defTabSz="434117" rtl="0" eaLnBrk="1" latinLnBrk="0" hangingPunct="1">
              <a:lnSpc>
                <a:spcPct val="90000"/>
              </a:lnSpc>
              <a:spcBef>
                <a:spcPct val="0"/>
              </a:spcBef>
              <a:buFont typeface="Arial" panose="020B0604020202020204" pitchFamily="34" charset="0"/>
              <a:buNone/>
              <a:defRPr lang="en-US" sz="1519" b="1" kern="1200" dirty="0" smtClean="0">
                <a:solidFill>
                  <a:srgbClr val="7BC2D5"/>
                </a:solidFill>
                <a:latin typeface="HelveticaNeueLT Pro 95 Blk" panose="020B0904020202020204" pitchFamily="34" charset="0"/>
                <a:ea typeface="+mn-ea"/>
                <a:cs typeface="Arial" panose="020B0604020202020204" pitchFamily="34" charset="0"/>
              </a:defRPr>
            </a:lvl1pPr>
          </a:lstStyle>
          <a:p>
            <a:pPr marL="0" lvl="0" indent="0" algn="ctr" defTabSz="434117" rtl="0" eaLnBrk="1" latinLnBrk="0" hangingPunct="1">
              <a:lnSpc>
                <a:spcPct val="90000"/>
              </a:lnSpc>
              <a:spcBef>
                <a:spcPct val="0"/>
              </a:spcBef>
              <a:buFont typeface="Arial" panose="020B0604020202020204" pitchFamily="34" charset="0"/>
              <a:buNone/>
            </a:pPr>
            <a:r>
              <a:rPr lang="en-US" dirty="0"/>
              <a:t>CLICK TO EDIT MASTER TITLE STYLE</a:t>
            </a:r>
          </a:p>
          <a:p>
            <a:pPr marL="0" lvl="0" indent="0" algn="ctr" defTabSz="434117" rtl="0" eaLnBrk="1" latinLnBrk="0" hangingPunct="1">
              <a:lnSpc>
                <a:spcPct val="90000"/>
              </a:lnSpc>
              <a:spcBef>
                <a:spcPct val="0"/>
              </a:spcBef>
              <a:buFont typeface="Arial" panose="020B0604020202020204" pitchFamily="34" charset="0"/>
              <a:buNone/>
            </a:pP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1559523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4281715" y="1186208"/>
            <a:ext cx="4136571" cy="1738284"/>
          </a:xfrm>
        </p:spPr>
        <p:txBody>
          <a:bodyPr anchor="t" anchorCtr="0">
            <a:noAutofit/>
          </a:bodyPr>
          <a:lstStyle>
            <a:lvl1pPr marL="0" algn="l" defTabSz="434117" rtl="0" eaLnBrk="1" latinLnBrk="0" hangingPunct="1">
              <a:defRPr lang="en-US" sz="4178" b="1" kern="120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CLICK TO EDIT MASTER TITLE STYLE</a:t>
            </a:r>
          </a:p>
        </p:txBody>
      </p:sp>
      <p:sp>
        <p:nvSpPr>
          <p:cNvPr id="30" name="Picture Placeholder 19"/>
          <p:cNvSpPr>
            <a:spLocks noGrp="1"/>
          </p:cNvSpPr>
          <p:nvPr>
            <p:ph type="pic" sz="quarter" idx="13" hasCustomPrompt="1"/>
          </p:nvPr>
        </p:nvSpPr>
        <p:spPr>
          <a:xfrm>
            <a:off x="0" y="0"/>
            <a:ext cx="3048000" cy="6858000"/>
          </a:xfrm>
          <a:solidFill>
            <a:srgbClr val="7BC2D5">
              <a:alpha val="20000"/>
            </a:srgbClr>
          </a:solidFill>
        </p:spPr>
        <p:txBody>
          <a:bodyPr/>
          <a:lstStyle>
            <a:lvl1pPr>
              <a:defRPr sz="1899" baseline="0">
                <a:solidFill>
                  <a:srgbClr val="FF0000"/>
                </a:solidFill>
              </a:defRPr>
            </a:lvl1pPr>
          </a:lstStyle>
          <a:p>
            <a:r>
              <a:rPr lang="en-US" dirty="0"/>
              <a:t>Please insert picture, adjust according to dimensions and send to the back</a:t>
            </a:r>
          </a:p>
          <a:p>
            <a:endParaRPr lang="en-GB" dirty="0"/>
          </a:p>
        </p:txBody>
      </p:sp>
      <p:sp>
        <p:nvSpPr>
          <p:cNvPr id="28" name="Rectangle 27"/>
          <p:cNvSpPr/>
          <p:nvPr/>
        </p:nvSpPr>
        <p:spPr>
          <a:xfrm>
            <a:off x="11035290" y="6036342"/>
            <a:ext cx="902065" cy="648325"/>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32" name="Text Placeholder 15"/>
          <p:cNvSpPr>
            <a:spLocks noGrp="1"/>
          </p:cNvSpPr>
          <p:nvPr userDrawn="1">
            <p:ph type="body" sz="quarter" idx="11"/>
          </p:nvPr>
        </p:nvSpPr>
        <p:spPr>
          <a:xfrm>
            <a:off x="4281716" y="2980619"/>
            <a:ext cx="2593115" cy="336128"/>
          </a:xfrm>
        </p:spPr>
        <p:txBody>
          <a:bodyPr>
            <a:normAutofit/>
          </a:bodyPr>
          <a:lstStyle>
            <a:lvl1pPr marL="0" indent="0" algn="l"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33" name="Text Placeholder 15"/>
          <p:cNvSpPr>
            <a:spLocks noGrp="1"/>
          </p:cNvSpPr>
          <p:nvPr>
            <p:ph type="body" sz="quarter" idx="14" hasCustomPrompt="1"/>
          </p:nvPr>
        </p:nvSpPr>
        <p:spPr>
          <a:xfrm>
            <a:off x="4287921" y="3429002"/>
            <a:ext cx="6162365" cy="2242791"/>
          </a:xfrm>
        </p:spPr>
        <p:txBody>
          <a:bodyPr>
            <a:noAutofit/>
          </a:bodyPr>
          <a:lstStyle>
            <a:lvl1pPr marL="0" indent="0" algn="just" defTabSz="434117" rtl="0" eaLnBrk="1" latinLnBrk="0" hangingPunct="1">
              <a:lnSpc>
                <a:spcPct val="90000"/>
              </a:lnSpc>
              <a:spcBef>
                <a:spcPct val="0"/>
              </a:spcBef>
              <a:buNone/>
              <a:defRPr lang="en-US" sz="1519" kern="1200" dirty="0" smtClean="0">
                <a:solidFill>
                  <a:schemeClr val="tx1">
                    <a:lumMod val="50000"/>
                    <a:lumOff val="50000"/>
                  </a:schemeClr>
                </a:solidFill>
                <a:latin typeface="HelveticaNeueLT Pro 35 Th" panose="020B0403020202020204" pitchFamily="34" charset="0"/>
                <a:ea typeface="+mn-ea"/>
                <a:cs typeface="+mn-cs"/>
              </a:defRPr>
            </a:lvl1pPr>
          </a:lstStyle>
          <a:p>
            <a:pPr lvl="0"/>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r>
              <a:rPr lang="en-US" dirty="0"/>
              <a:t>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nihil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endParaRPr lang="en-US" dirty="0"/>
          </a:p>
        </p:txBody>
      </p:sp>
      <p:grpSp>
        <p:nvGrpSpPr>
          <p:cNvPr id="2" name="Group 1"/>
          <p:cNvGrpSpPr/>
          <p:nvPr userDrawn="1"/>
        </p:nvGrpSpPr>
        <p:grpSpPr>
          <a:xfrm>
            <a:off x="2661478" y="3031087"/>
            <a:ext cx="798286" cy="795829"/>
            <a:chOff x="2794552" y="3192463"/>
            <a:chExt cx="838200" cy="838200"/>
          </a:xfrm>
        </p:grpSpPr>
        <p:sp>
          <p:nvSpPr>
            <p:cNvPr id="21" name="Rectangle 20"/>
            <p:cNvSpPr/>
            <p:nvPr userDrawn="1"/>
          </p:nvSpPr>
          <p:spPr>
            <a:xfrm rot="8100000">
              <a:off x="2794552" y="3192463"/>
              <a:ext cx="838200" cy="838200"/>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22" name="Isosceles Triangle 21"/>
            <p:cNvSpPr/>
            <p:nvPr userDrawn="1"/>
          </p:nvSpPr>
          <p:spPr>
            <a:xfrm rot="5400000">
              <a:off x="3155472" y="3541988"/>
              <a:ext cx="236458" cy="1391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3584364410"/>
      </p:ext>
    </p:extLst>
  </p:cSld>
  <p:clrMapOvr>
    <a:masterClrMapping/>
  </p:clrMapOvr>
  <p:extLst>
    <p:ext uri="{DCECCB84-F9BA-43D5-87BE-67443E8EF086}">
      <p15:sldGuideLst xmlns:p15="http://schemas.microsoft.com/office/powerpoint/2012/main">
        <p15:guide id="1" orient="horz" pos="227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Content">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6234938" y="1186208"/>
            <a:ext cx="4136571" cy="1738284"/>
          </a:xfrm>
        </p:spPr>
        <p:txBody>
          <a:bodyPr anchor="t" anchorCtr="0">
            <a:noAutofit/>
          </a:bodyPr>
          <a:lstStyle>
            <a:lvl1pPr marL="0" algn="l" defTabSz="434117" rtl="0" eaLnBrk="1" latinLnBrk="0" hangingPunct="1">
              <a:defRPr lang="en-US" sz="4178" b="1" kern="120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CLICK TO EDIT MASTER TITLE STYLE</a:t>
            </a:r>
          </a:p>
        </p:txBody>
      </p:sp>
      <p:sp>
        <p:nvSpPr>
          <p:cNvPr id="30" name="Picture Placeholder 19"/>
          <p:cNvSpPr>
            <a:spLocks noGrp="1"/>
          </p:cNvSpPr>
          <p:nvPr>
            <p:ph type="pic" sz="quarter" idx="13" hasCustomPrompt="1"/>
          </p:nvPr>
        </p:nvSpPr>
        <p:spPr>
          <a:xfrm>
            <a:off x="1" y="0"/>
            <a:ext cx="5950857" cy="6858000"/>
          </a:xfrm>
          <a:solidFill>
            <a:srgbClr val="7BC2D5">
              <a:alpha val="20000"/>
            </a:srgbClr>
          </a:solidFill>
        </p:spPr>
        <p:txBody>
          <a:bodyPr/>
          <a:lstStyle>
            <a:lvl1pPr>
              <a:defRPr sz="1899" baseline="0">
                <a:solidFill>
                  <a:srgbClr val="FF0000"/>
                </a:solidFill>
              </a:defRPr>
            </a:lvl1pPr>
          </a:lstStyle>
          <a:p>
            <a:r>
              <a:rPr lang="en-US" dirty="0"/>
              <a:t>Please insert picture and adjust according to dimensions</a:t>
            </a:r>
            <a:endParaRPr lang="en-GB" dirty="0"/>
          </a:p>
        </p:txBody>
      </p:sp>
      <p:sp>
        <p:nvSpPr>
          <p:cNvPr id="28" name="Rectangle 27"/>
          <p:cNvSpPr/>
          <p:nvPr/>
        </p:nvSpPr>
        <p:spPr>
          <a:xfrm>
            <a:off x="11035290" y="6036342"/>
            <a:ext cx="902065" cy="648325"/>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32" name="Text Placeholder 15"/>
          <p:cNvSpPr>
            <a:spLocks noGrp="1"/>
          </p:cNvSpPr>
          <p:nvPr userDrawn="1">
            <p:ph type="body" sz="quarter" idx="11"/>
          </p:nvPr>
        </p:nvSpPr>
        <p:spPr>
          <a:xfrm>
            <a:off x="6234939" y="2980619"/>
            <a:ext cx="2593115" cy="336128"/>
          </a:xfrm>
        </p:spPr>
        <p:txBody>
          <a:bodyPr>
            <a:normAutofit/>
          </a:bodyPr>
          <a:lstStyle>
            <a:lvl1pPr marL="0" indent="0" algn="l"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33" name="Text Placeholder 15"/>
          <p:cNvSpPr>
            <a:spLocks noGrp="1"/>
          </p:cNvSpPr>
          <p:nvPr>
            <p:ph type="body" sz="quarter" idx="14" hasCustomPrompt="1"/>
          </p:nvPr>
        </p:nvSpPr>
        <p:spPr>
          <a:xfrm>
            <a:off x="6241143" y="3429002"/>
            <a:ext cx="4499429" cy="2242791"/>
          </a:xfrm>
        </p:spPr>
        <p:txBody>
          <a:bodyPr>
            <a:noAutofit/>
          </a:bodyPr>
          <a:lstStyle>
            <a:lvl1pPr marL="0" indent="0" algn="just" defTabSz="434117" rtl="0" eaLnBrk="1" latinLnBrk="0" hangingPunct="1">
              <a:lnSpc>
                <a:spcPct val="90000"/>
              </a:lnSpc>
              <a:spcBef>
                <a:spcPct val="0"/>
              </a:spcBef>
              <a:buNone/>
              <a:defRPr lang="en-US" sz="1519" kern="1200" dirty="0" smtClean="0">
                <a:solidFill>
                  <a:schemeClr val="tx1">
                    <a:lumMod val="50000"/>
                    <a:lumOff val="50000"/>
                  </a:schemeClr>
                </a:solidFill>
                <a:latin typeface="HelveticaNeueLT Pro 35 Th" panose="020B0403020202020204" pitchFamily="34" charset="0"/>
                <a:ea typeface="+mn-ea"/>
                <a:cs typeface="+mn-cs"/>
              </a:defRPr>
            </a:lvl1pPr>
          </a:lstStyle>
          <a:p>
            <a:pPr lvl="0"/>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3195637872"/>
      </p:ext>
    </p:extLst>
  </p:cSld>
  <p:clrMapOvr>
    <a:masterClrMapping/>
  </p:clrMapOvr>
  <p:extLst>
    <p:ext uri="{DCECCB84-F9BA-43D5-87BE-67443E8EF086}">
      <p15:sldGuideLst xmlns:p15="http://schemas.microsoft.com/office/powerpoint/2012/main">
        <p15:guide id="1" orient="horz" pos="2275">
          <p15:clr>
            <a:srgbClr val="FBAE40"/>
          </p15:clr>
        </p15:guide>
        <p15:guide id="2" pos="40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rson_profile">
    <p:spTree>
      <p:nvGrpSpPr>
        <p:cNvPr id="1" name=""/>
        <p:cNvGrpSpPr/>
        <p:nvPr/>
      </p:nvGrpSpPr>
      <p:grpSpPr>
        <a:xfrm>
          <a:off x="0" y="0"/>
          <a:ext cx="0" cy="0"/>
          <a:chOff x="0" y="0"/>
          <a:chExt cx="0" cy="0"/>
        </a:xfrm>
      </p:grpSpPr>
      <p:sp>
        <p:nvSpPr>
          <p:cNvPr id="10" name="Picture Placeholder 19"/>
          <p:cNvSpPr>
            <a:spLocks noGrp="1"/>
          </p:cNvSpPr>
          <p:nvPr>
            <p:ph type="pic" sz="quarter" idx="13" hasCustomPrompt="1"/>
          </p:nvPr>
        </p:nvSpPr>
        <p:spPr>
          <a:xfrm>
            <a:off x="0" y="0"/>
            <a:ext cx="6894286" cy="6858000"/>
          </a:xfrm>
          <a:solidFill>
            <a:srgbClr val="7BC2D5">
              <a:alpha val="20000"/>
            </a:srgbClr>
          </a:solidFill>
        </p:spPr>
        <p:txBody>
          <a:bodyPr/>
          <a:lstStyle>
            <a:lvl1pPr>
              <a:defRPr sz="1899" baseline="0">
                <a:solidFill>
                  <a:srgbClr val="FF0000"/>
                </a:solidFill>
              </a:defRPr>
            </a:lvl1pPr>
          </a:lstStyle>
          <a:p>
            <a:r>
              <a:rPr lang="en-US" dirty="0"/>
              <a:t>Please insert picture, adjust according to dimensions and send to the back</a:t>
            </a:r>
          </a:p>
          <a:p>
            <a:endParaRPr lang="en-GB" dirty="0"/>
          </a:p>
        </p:txBody>
      </p:sp>
      <p:sp>
        <p:nvSpPr>
          <p:cNvPr id="7" name="Rectangle 6"/>
          <p:cNvSpPr/>
          <p:nvPr userDrawn="1"/>
        </p:nvSpPr>
        <p:spPr>
          <a:xfrm>
            <a:off x="4803260" y="423230"/>
            <a:ext cx="7388741" cy="6011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sp>
        <p:nvSpPr>
          <p:cNvPr id="11" name="Picture Placeholder 19"/>
          <p:cNvSpPr>
            <a:spLocks noGrp="1"/>
          </p:cNvSpPr>
          <p:nvPr>
            <p:ph type="pic" sz="quarter" idx="14" hasCustomPrompt="1"/>
          </p:nvPr>
        </p:nvSpPr>
        <p:spPr>
          <a:xfrm>
            <a:off x="5014027" y="5368774"/>
            <a:ext cx="1126384" cy="874539"/>
          </a:xfrm>
          <a:solidFill>
            <a:schemeClr val="bg1">
              <a:lumMod val="75000"/>
            </a:schemeClr>
          </a:solidFill>
        </p:spPr>
        <p:txBody>
          <a:bodyPr anchor="ctr" anchorCtr="0">
            <a:normAutofit/>
          </a:bodyPr>
          <a:lstStyle>
            <a:lvl1pPr marL="0" indent="0" algn="ctr">
              <a:buNone/>
              <a:defRPr sz="1329" baseline="0">
                <a:solidFill>
                  <a:schemeClr val="bg1"/>
                </a:solidFill>
              </a:defRPr>
            </a:lvl1pPr>
          </a:lstStyle>
          <a:p>
            <a:r>
              <a:rPr lang="en-US" dirty="0"/>
              <a:t>Company logo</a:t>
            </a:r>
            <a:endParaRPr lang="en-GB" dirty="0"/>
          </a:p>
        </p:txBody>
      </p:sp>
      <p:sp>
        <p:nvSpPr>
          <p:cNvPr id="15" name="Title 1"/>
          <p:cNvSpPr>
            <a:spLocks noGrp="1"/>
          </p:cNvSpPr>
          <p:nvPr>
            <p:ph type="title" hasCustomPrompt="1"/>
          </p:nvPr>
        </p:nvSpPr>
        <p:spPr>
          <a:xfrm>
            <a:off x="5007429" y="824468"/>
            <a:ext cx="4136571" cy="384226"/>
          </a:xfrm>
        </p:spPr>
        <p:txBody>
          <a:bodyPr anchor="t" anchorCtr="0">
            <a:noAutofit/>
          </a:bodyPr>
          <a:lstStyle>
            <a:lvl1pPr marL="0" algn="l" defTabSz="434117" rtl="0" eaLnBrk="1" latinLnBrk="0" hangingPunct="1">
              <a:defRPr lang="en-US" sz="2659" b="1" kern="1200" baseline="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TITLE. FIRST LAST</a:t>
            </a:r>
          </a:p>
        </p:txBody>
      </p:sp>
      <p:sp>
        <p:nvSpPr>
          <p:cNvPr id="16" name="Text Placeholder 15"/>
          <p:cNvSpPr>
            <a:spLocks noGrp="1"/>
          </p:cNvSpPr>
          <p:nvPr>
            <p:ph type="body" sz="quarter" idx="11"/>
          </p:nvPr>
        </p:nvSpPr>
        <p:spPr>
          <a:xfrm>
            <a:off x="5007430" y="1251634"/>
            <a:ext cx="2593115" cy="336128"/>
          </a:xfrm>
        </p:spPr>
        <p:txBody>
          <a:bodyPr>
            <a:noAutofit/>
          </a:bodyPr>
          <a:lstStyle>
            <a:lvl1pPr marL="0" indent="0" algn="l" defTabSz="434117" rtl="0" eaLnBrk="1" latinLnBrk="0" hangingPunct="1">
              <a:lnSpc>
                <a:spcPct val="90000"/>
              </a:lnSpc>
              <a:spcBef>
                <a:spcPct val="0"/>
              </a:spcBef>
              <a:buNone/>
              <a:defRPr lang="en-US" sz="189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17" name="Text Placeholder 15"/>
          <p:cNvSpPr>
            <a:spLocks noGrp="1"/>
          </p:cNvSpPr>
          <p:nvPr>
            <p:ph type="body" sz="quarter" idx="15" hasCustomPrompt="1"/>
          </p:nvPr>
        </p:nvSpPr>
        <p:spPr>
          <a:xfrm>
            <a:off x="5007429" y="2993099"/>
            <a:ext cx="6277429" cy="1844877"/>
          </a:xfrm>
        </p:spPr>
        <p:txBody>
          <a:bodyPr>
            <a:noAutofit/>
          </a:bodyPr>
          <a:lstStyle>
            <a:lvl1pPr marL="0" indent="0" algn="just" defTabSz="434117" rtl="0" eaLnBrk="1" latinLnBrk="0" hangingPunct="1">
              <a:lnSpc>
                <a:spcPct val="90000"/>
              </a:lnSpc>
              <a:spcBef>
                <a:spcPct val="0"/>
              </a:spcBef>
              <a:buNone/>
              <a:defRPr lang="en-US" sz="1519" kern="1200" dirty="0" smtClean="0">
                <a:solidFill>
                  <a:schemeClr val="tx1">
                    <a:lumMod val="50000"/>
                    <a:lumOff val="50000"/>
                  </a:schemeClr>
                </a:solidFill>
                <a:latin typeface="HelveticaNeueLT Pro 35 Th" panose="020B0403020202020204" pitchFamily="34" charset="0"/>
                <a:ea typeface="+mn-ea"/>
                <a:cs typeface="+mn-cs"/>
              </a:defRPr>
            </a:lvl1pPr>
          </a:lstStyle>
          <a:p>
            <a:pPr lvl="0"/>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endParaRPr lang="en-US" dirty="0"/>
          </a:p>
        </p:txBody>
      </p:sp>
    </p:spTree>
    <p:extLst>
      <p:ext uri="{BB962C8B-B14F-4D97-AF65-F5344CB8AC3E}">
        <p14:creationId xmlns:p14="http://schemas.microsoft.com/office/powerpoint/2010/main" val="1812254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erson_profile">
    <p:spTree>
      <p:nvGrpSpPr>
        <p:cNvPr id="1" name=""/>
        <p:cNvGrpSpPr/>
        <p:nvPr/>
      </p:nvGrpSpPr>
      <p:grpSpPr>
        <a:xfrm>
          <a:off x="0" y="0"/>
          <a:ext cx="0" cy="0"/>
          <a:chOff x="0" y="0"/>
          <a:chExt cx="0" cy="0"/>
        </a:xfrm>
      </p:grpSpPr>
      <p:sp>
        <p:nvSpPr>
          <p:cNvPr id="29" name="Picture Placeholder 19"/>
          <p:cNvSpPr>
            <a:spLocks noGrp="1"/>
          </p:cNvSpPr>
          <p:nvPr>
            <p:ph type="pic" sz="quarter" idx="13" hasCustomPrompt="1"/>
          </p:nvPr>
        </p:nvSpPr>
        <p:spPr>
          <a:xfrm>
            <a:off x="445712" y="1356911"/>
            <a:ext cx="1999577" cy="4517678"/>
          </a:xfrm>
          <a:solidFill>
            <a:srgbClr val="7BC2D5">
              <a:alpha val="20000"/>
            </a:srgbClr>
          </a:solidFill>
        </p:spPr>
        <p:txBody>
          <a:bodyPr/>
          <a:lstStyle>
            <a:lvl1pPr>
              <a:defRPr sz="1899" baseline="0">
                <a:solidFill>
                  <a:srgbClr val="FF0000"/>
                </a:solidFill>
              </a:defRPr>
            </a:lvl1pPr>
          </a:lstStyle>
          <a:p>
            <a:r>
              <a:rPr lang="en-US" dirty="0"/>
              <a:t>Please insert picture and adjust according to dimensions</a:t>
            </a:r>
            <a:endParaRPr lang="en-GB" dirty="0"/>
          </a:p>
        </p:txBody>
      </p:sp>
      <p:sp>
        <p:nvSpPr>
          <p:cNvPr id="32" name="Picture Placeholder 19"/>
          <p:cNvSpPr>
            <a:spLocks noGrp="1"/>
          </p:cNvSpPr>
          <p:nvPr>
            <p:ph type="pic" sz="quarter" idx="19" hasCustomPrompt="1"/>
          </p:nvPr>
        </p:nvSpPr>
        <p:spPr>
          <a:xfrm>
            <a:off x="6241143" y="1397179"/>
            <a:ext cx="1999577" cy="4477409"/>
          </a:xfrm>
          <a:solidFill>
            <a:srgbClr val="7BC2D5">
              <a:alpha val="20000"/>
            </a:srgbClr>
          </a:solidFill>
        </p:spPr>
        <p:txBody>
          <a:bodyPr/>
          <a:lstStyle>
            <a:lvl1pPr>
              <a:defRPr sz="1899" baseline="0">
                <a:solidFill>
                  <a:srgbClr val="FF0000"/>
                </a:solidFill>
              </a:defRPr>
            </a:lvl1pPr>
          </a:lstStyle>
          <a:p>
            <a:r>
              <a:rPr lang="en-US" dirty="0"/>
              <a:t>Please insert picture and adjust according to dimensions</a:t>
            </a:r>
            <a:endParaRPr lang="en-GB" dirty="0"/>
          </a:p>
        </p:txBody>
      </p:sp>
      <p:sp>
        <p:nvSpPr>
          <p:cNvPr id="11" name="Picture Placeholder 19"/>
          <p:cNvSpPr>
            <a:spLocks noGrp="1"/>
          </p:cNvSpPr>
          <p:nvPr>
            <p:ph type="pic" sz="quarter" idx="14" hasCustomPrompt="1"/>
          </p:nvPr>
        </p:nvSpPr>
        <p:spPr>
          <a:xfrm>
            <a:off x="2682868" y="2402417"/>
            <a:ext cx="1126384" cy="874539"/>
          </a:xfrm>
          <a:solidFill>
            <a:schemeClr val="bg1">
              <a:lumMod val="75000"/>
            </a:schemeClr>
          </a:solidFill>
        </p:spPr>
        <p:txBody>
          <a:bodyPr anchor="ctr" anchorCtr="0">
            <a:normAutofit/>
          </a:bodyPr>
          <a:lstStyle>
            <a:lvl1pPr marL="0" indent="0" algn="ctr">
              <a:buNone/>
              <a:defRPr sz="1329" baseline="0">
                <a:solidFill>
                  <a:schemeClr val="bg1"/>
                </a:solidFill>
              </a:defRPr>
            </a:lvl1pPr>
          </a:lstStyle>
          <a:p>
            <a:r>
              <a:rPr lang="en-US" dirty="0"/>
              <a:t>Company logo</a:t>
            </a:r>
            <a:endParaRPr lang="en-GB" dirty="0"/>
          </a:p>
        </p:txBody>
      </p:sp>
      <p:sp>
        <p:nvSpPr>
          <p:cNvPr id="15" name="Title 1"/>
          <p:cNvSpPr>
            <a:spLocks noGrp="1"/>
          </p:cNvSpPr>
          <p:nvPr>
            <p:ph type="title" hasCustomPrompt="1"/>
          </p:nvPr>
        </p:nvSpPr>
        <p:spPr>
          <a:xfrm>
            <a:off x="2671162" y="3456497"/>
            <a:ext cx="2827992" cy="235857"/>
          </a:xfrm>
        </p:spPr>
        <p:txBody>
          <a:bodyPr anchor="t" anchorCtr="0">
            <a:noAutofit/>
          </a:bodyPr>
          <a:lstStyle>
            <a:lvl1pPr marL="0" algn="l" defTabSz="434117" rtl="0" eaLnBrk="1" latinLnBrk="0" hangingPunct="1">
              <a:defRPr lang="en-US" sz="1709" b="1" kern="1200" baseline="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TITLE. FIRST LAST</a:t>
            </a:r>
          </a:p>
        </p:txBody>
      </p:sp>
      <p:sp>
        <p:nvSpPr>
          <p:cNvPr id="16" name="Text Placeholder 15"/>
          <p:cNvSpPr>
            <a:spLocks noGrp="1"/>
          </p:cNvSpPr>
          <p:nvPr>
            <p:ph type="body" sz="quarter" idx="11"/>
          </p:nvPr>
        </p:nvSpPr>
        <p:spPr>
          <a:xfrm>
            <a:off x="2671161" y="3764445"/>
            <a:ext cx="2844268" cy="206332"/>
          </a:xfrm>
        </p:spPr>
        <p:txBody>
          <a:bodyPr>
            <a:noAutofit/>
          </a:bodyPr>
          <a:lstStyle>
            <a:lvl1pPr marL="0" indent="0" algn="l"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17" name="Text Placeholder 15"/>
          <p:cNvSpPr>
            <a:spLocks noGrp="1"/>
          </p:cNvSpPr>
          <p:nvPr>
            <p:ph type="body" sz="quarter" idx="15" hasCustomPrompt="1"/>
          </p:nvPr>
        </p:nvSpPr>
        <p:spPr>
          <a:xfrm>
            <a:off x="2671163" y="4132636"/>
            <a:ext cx="2844267" cy="1741951"/>
          </a:xfrm>
        </p:spPr>
        <p:txBody>
          <a:bodyPr>
            <a:noAutofit/>
          </a:bodyPr>
          <a:lstStyle>
            <a:lvl1pPr marL="0" marR="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marL="0" marR="0" lvl="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a:t>
            </a:r>
            <a:r>
              <a:rPr lang="en-US" dirty="0" err="1"/>
              <a:t>quivoluptatem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a:t>
            </a:r>
          </a:p>
          <a:p>
            <a:pPr lvl="0"/>
            <a:endParaRPr lang="en-US" dirty="0"/>
          </a:p>
          <a:p>
            <a:pPr lvl="0"/>
            <a:endParaRPr lang="en-US" dirty="0"/>
          </a:p>
        </p:txBody>
      </p:sp>
      <p:sp>
        <p:nvSpPr>
          <p:cNvPr id="12" name="Rectangle 11"/>
          <p:cNvSpPr/>
          <p:nvPr/>
        </p:nvSpPr>
        <p:spPr>
          <a:xfrm>
            <a:off x="11035290" y="6036342"/>
            <a:ext cx="902065" cy="648325"/>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cxnSp>
        <p:nvCxnSpPr>
          <p:cNvPr id="14" name="Straight Connector 13"/>
          <p:cNvCxnSpPr/>
          <p:nvPr userDrawn="1"/>
        </p:nvCxnSpPr>
        <p:spPr>
          <a:xfrm flipH="1">
            <a:off x="435429" y="6036341"/>
            <a:ext cx="11496344" cy="0"/>
          </a:xfrm>
          <a:prstGeom prst="line">
            <a:avLst/>
          </a:prstGeom>
          <a:ln>
            <a:solidFill>
              <a:srgbClr val="7BC2D5"/>
            </a:solidFill>
          </a:ln>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6"/>
          </p:nvPr>
        </p:nvSpPr>
        <p:spPr>
          <a:xfrm>
            <a:off x="429382" y="897235"/>
            <a:ext cx="11502571" cy="397341"/>
          </a:xfrm>
        </p:spPr>
        <p:txBody>
          <a:bodyPr>
            <a:normAutofit/>
          </a:bodyPr>
          <a:lstStyle>
            <a:lvl1pPr marL="0" indent="0" algn="l" defTabSz="434117" rtl="0" eaLnBrk="1" latinLnBrk="0" hangingPunct="1">
              <a:lnSpc>
                <a:spcPct val="90000"/>
              </a:lnSpc>
              <a:spcBef>
                <a:spcPct val="0"/>
              </a:spcBef>
              <a:buNone/>
              <a:defRPr lang="en-US" sz="2659" b="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3" name="Text Placeholder 2"/>
          <p:cNvSpPr>
            <a:spLocks noGrp="1"/>
          </p:cNvSpPr>
          <p:nvPr>
            <p:ph type="body" sz="quarter" idx="17" hasCustomPrompt="1"/>
          </p:nvPr>
        </p:nvSpPr>
        <p:spPr>
          <a:xfrm>
            <a:off x="429382" y="283613"/>
            <a:ext cx="11502391" cy="584068"/>
          </a:xfrm>
        </p:spPr>
        <p:txBody>
          <a:bodyPr>
            <a:normAutofit/>
          </a:bodyPr>
          <a:lstStyle>
            <a:lvl1pPr marL="0" indent="0" algn="l" defTabSz="434117" rtl="0" eaLnBrk="1" latinLnBrk="0" hangingPunct="1">
              <a:lnSpc>
                <a:spcPct val="90000"/>
              </a:lnSpc>
              <a:spcBef>
                <a:spcPct val="0"/>
              </a:spcBef>
              <a:buNone/>
              <a:defRPr lang="en-US" sz="3798" b="1" kern="1200" dirty="0" smtClean="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CLICK TO EDIT MASTER TITLE STYLE</a:t>
            </a:r>
          </a:p>
        </p:txBody>
      </p:sp>
      <p:sp>
        <p:nvSpPr>
          <p:cNvPr id="31" name="Picture Placeholder 19"/>
          <p:cNvSpPr>
            <a:spLocks noGrp="1"/>
          </p:cNvSpPr>
          <p:nvPr>
            <p:ph type="pic" sz="quarter" idx="18" hasCustomPrompt="1"/>
          </p:nvPr>
        </p:nvSpPr>
        <p:spPr>
          <a:xfrm>
            <a:off x="8457523" y="2396784"/>
            <a:ext cx="1126384" cy="874539"/>
          </a:xfrm>
          <a:solidFill>
            <a:schemeClr val="bg1">
              <a:lumMod val="75000"/>
            </a:schemeClr>
          </a:solidFill>
        </p:spPr>
        <p:txBody>
          <a:bodyPr anchor="ctr" anchorCtr="0">
            <a:normAutofit/>
          </a:bodyPr>
          <a:lstStyle>
            <a:lvl1pPr marL="0" indent="0" algn="ctr">
              <a:buNone/>
              <a:defRPr sz="1329" baseline="0">
                <a:solidFill>
                  <a:schemeClr val="bg1"/>
                </a:solidFill>
              </a:defRPr>
            </a:lvl1pPr>
          </a:lstStyle>
          <a:p>
            <a:r>
              <a:rPr lang="en-US" dirty="0"/>
              <a:t>Company logo</a:t>
            </a:r>
            <a:endParaRPr lang="en-GB" dirty="0"/>
          </a:p>
        </p:txBody>
      </p:sp>
      <p:sp>
        <p:nvSpPr>
          <p:cNvPr id="5" name="Text Placeholder 4"/>
          <p:cNvSpPr>
            <a:spLocks noGrp="1"/>
          </p:cNvSpPr>
          <p:nvPr>
            <p:ph type="body" sz="quarter" idx="20" hasCustomPrompt="1"/>
          </p:nvPr>
        </p:nvSpPr>
        <p:spPr>
          <a:xfrm>
            <a:off x="8457523" y="3456499"/>
            <a:ext cx="2725965" cy="235858"/>
          </a:xfrm>
        </p:spPr>
        <p:txBody>
          <a:bodyPr>
            <a:noAutofit/>
          </a:bodyPr>
          <a:lstStyle>
            <a:lvl1pPr marL="0" indent="0" algn="l" defTabSz="434117" rtl="0" eaLnBrk="1" latinLnBrk="0" hangingPunct="1">
              <a:lnSpc>
                <a:spcPct val="90000"/>
              </a:lnSpc>
              <a:spcBef>
                <a:spcPct val="0"/>
              </a:spcBef>
              <a:buNone/>
              <a:defRPr lang="en-GB" sz="1709" b="1" kern="1200" baseline="0" dirty="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TITLE. FIRST LAST</a:t>
            </a:r>
            <a:endParaRPr lang="en-GB" dirty="0"/>
          </a:p>
        </p:txBody>
      </p:sp>
      <p:sp>
        <p:nvSpPr>
          <p:cNvPr id="33" name="Text Placeholder 4"/>
          <p:cNvSpPr>
            <a:spLocks noGrp="1"/>
          </p:cNvSpPr>
          <p:nvPr>
            <p:ph type="body" sz="quarter" idx="21"/>
          </p:nvPr>
        </p:nvSpPr>
        <p:spPr>
          <a:xfrm>
            <a:off x="8457522" y="3736178"/>
            <a:ext cx="2725965" cy="235858"/>
          </a:xfrm>
        </p:spPr>
        <p:txBody>
          <a:bodyPr>
            <a:noAutofit/>
          </a:bodyPr>
          <a:lstStyle>
            <a:lvl1pPr marL="0" indent="0" algn="l" defTabSz="434117" rtl="0" eaLnBrk="1" latinLnBrk="0" hangingPunct="1">
              <a:lnSpc>
                <a:spcPct val="90000"/>
              </a:lnSpc>
              <a:spcBef>
                <a:spcPct val="0"/>
              </a:spcBef>
              <a:buFont typeface="Arial" panose="020B0604020202020204" pitchFamily="34" charset="0"/>
              <a:buNone/>
              <a:defRPr lang="en-GB"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marL="0" lvl="0" indent="0" algn="l" defTabSz="434117" rtl="0" eaLnBrk="1" latinLnBrk="0" hangingPunct="1">
              <a:lnSpc>
                <a:spcPct val="90000"/>
              </a:lnSpc>
              <a:spcBef>
                <a:spcPct val="0"/>
              </a:spcBef>
              <a:buFont typeface="Arial" panose="020B0604020202020204" pitchFamily="34" charset="0"/>
              <a:buNone/>
            </a:pPr>
            <a:r>
              <a:rPr lang="en-US" dirty="0"/>
              <a:t>Edit Master text styles</a:t>
            </a:r>
          </a:p>
        </p:txBody>
      </p:sp>
      <p:sp>
        <p:nvSpPr>
          <p:cNvPr id="34" name="Text Placeholder 4"/>
          <p:cNvSpPr>
            <a:spLocks noGrp="1"/>
          </p:cNvSpPr>
          <p:nvPr>
            <p:ph type="body" sz="quarter" idx="22" hasCustomPrompt="1"/>
          </p:nvPr>
        </p:nvSpPr>
        <p:spPr>
          <a:xfrm>
            <a:off x="8457521" y="4132638"/>
            <a:ext cx="2725965" cy="1721642"/>
          </a:xfrm>
        </p:spPr>
        <p:txBody>
          <a:bodyPr>
            <a:noAutofit/>
          </a:bodyPr>
          <a:lstStyle>
            <a:lvl1pPr marL="0" marR="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marL="0" marR="0" lvl="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a:t>
            </a:r>
            <a:r>
              <a:rPr lang="en-US" dirty="0" err="1"/>
              <a:t>quivoluptatem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3271112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erson_profile">
    <p:spTree>
      <p:nvGrpSpPr>
        <p:cNvPr id="1" name=""/>
        <p:cNvGrpSpPr/>
        <p:nvPr/>
      </p:nvGrpSpPr>
      <p:grpSpPr>
        <a:xfrm>
          <a:off x="0" y="0"/>
          <a:ext cx="0" cy="0"/>
          <a:chOff x="0" y="0"/>
          <a:chExt cx="0" cy="0"/>
        </a:xfrm>
      </p:grpSpPr>
      <p:sp>
        <p:nvSpPr>
          <p:cNvPr id="52" name="Picture Placeholder 19"/>
          <p:cNvSpPr>
            <a:spLocks noGrp="1"/>
          </p:cNvSpPr>
          <p:nvPr>
            <p:ph type="pic" sz="quarter" idx="26" hasCustomPrompt="1"/>
          </p:nvPr>
        </p:nvSpPr>
        <p:spPr>
          <a:xfrm>
            <a:off x="6256332" y="1542141"/>
            <a:ext cx="1999577" cy="2024222"/>
          </a:xfrm>
          <a:solidFill>
            <a:srgbClr val="7BC2D5">
              <a:alpha val="20000"/>
            </a:srgbClr>
          </a:solidFill>
        </p:spPr>
        <p:txBody>
          <a:bodyPr/>
          <a:lstStyle>
            <a:lvl1pPr>
              <a:defRPr sz="1899" baseline="0">
                <a:solidFill>
                  <a:srgbClr val="FF0000"/>
                </a:solidFill>
              </a:defRPr>
            </a:lvl1pPr>
          </a:lstStyle>
          <a:p>
            <a:r>
              <a:rPr lang="en-US" dirty="0"/>
              <a:t>Please insert picture and adjust according to dimensions</a:t>
            </a:r>
            <a:endParaRPr lang="en-GB" dirty="0"/>
          </a:p>
        </p:txBody>
      </p:sp>
      <p:sp>
        <p:nvSpPr>
          <p:cNvPr id="29" name="Picture Placeholder 19"/>
          <p:cNvSpPr>
            <a:spLocks noGrp="1"/>
          </p:cNvSpPr>
          <p:nvPr>
            <p:ph type="pic" sz="quarter" idx="13" hasCustomPrompt="1"/>
          </p:nvPr>
        </p:nvSpPr>
        <p:spPr>
          <a:xfrm>
            <a:off x="445712" y="1544059"/>
            <a:ext cx="1999577" cy="2024222"/>
          </a:xfrm>
          <a:solidFill>
            <a:srgbClr val="7BC2D5">
              <a:alpha val="20000"/>
            </a:srgbClr>
          </a:solidFill>
        </p:spPr>
        <p:txBody>
          <a:bodyPr/>
          <a:lstStyle>
            <a:lvl1pPr>
              <a:defRPr sz="1899" baseline="0">
                <a:solidFill>
                  <a:srgbClr val="FF0000"/>
                </a:solidFill>
              </a:defRPr>
            </a:lvl1pPr>
          </a:lstStyle>
          <a:p>
            <a:r>
              <a:rPr lang="en-US" dirty="0"/>
              <a:t>Please insert picture and adjust according to dimensions</a:t>
            </a:r>
            <a:endParaRPr lang="en-GB" dirty="0"/>
          </a:p>
        </p:txBody>
      </p:sp>
      <p:sp>
        <p:nvSpPr>
          <p:cNvPr id="15" name="Title 1"/>
          <p:cNvSpPr>
            <a:spLocks noGrp="1"/>
          </p:cNvSpPr>
          <p:nvPr>
            <p:ph type="title" hasCustomPrompt="1"/>
          </p:nvPr>
        </p:nvSpPr>
        <p:spPr>
          <a:xfrm>
            <a:off x="2671163" y="1564106"/>
            <a:ext cx="2844267" cy="235857"/>
          </a:xfrm>
        </p:spPr>
        <p:txBody>
          <a:bodyPr anchor="t" anchorCtr="0">
            <a:noAutofit/>
          </a:bodyPr>
          <a:lstStyle>
            <a:lvl1pPr marL="0" algn="l" defTabSz="434117" rtl="0" eaLnBrk="1" latinLnBrk="0" hangingPunct="1">
              <a:defRPr lang="en-US" sz="1709" b="1" kern="1200" baseline="0" dirty="0">
                <a:solidFill>
                  <a:srgbClr val="7BC2D5"/>
                </a:solidFill>
                <a:latin typeface="HelveticaNeueLT Pro 95 Blk" panose="020B0904020202020204" pitchFamily="34" charset="0"/>
                <a:ea typeface="+mn-ea"/>
                <a:cs typeface="Arial" panose="020B0604020202020204" pitchFamily="34" charset="0"/>
              </a:defRPr>
            </a:lvl1pPr>
          </a:lstStyle>
          <a:p>
            <a:r>
              <a:rPr lang="en-US" dirty="0"/>
              <a:t>TITLE. FIRST LAST</a:t>
            </a:r>
          </a:p>
        </p:txBody>
      </p:sp>
      <p:sp>
        <p:nvSpPr>
          <p:cNvPr id="16" name="Text Placeholder 15"/>
          <p:cNvSpPr>
            <a:spLocks noGrp="1"/>
          </p:cNvSpPr>
          <p:nvPr>
            <p:ph type="body" sz="quarter" idx="11"/>
          </p:nvPr>
        </p:nvSpPr>
        <p:spPr>
          <a:xfrm>
            <a:off x="2671163" y="1799963"/>
            <a:ext cx="2844267" cy="238844"/>
          </a:xfrm>
        </p:spPr>
        <p:txBody>
          <a:bodyPr>
            <a:noAutofit/>
          </a:bodyPr>
          <a:lstStyle>
            <a:lvl1pPr marL="0" indent="0" algn="l"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17" name="Text Placeholder 15"/>
          <p:cNvSpPr>
            <a:spLocks noGrp="1"/>
          </p:cNvSpPr>
          <p:nvPr>
            <p:ph type="body" sz="quarter" idx="15" hasCustomPrompt="1"/>
          </p:nvPr>
        </p:nvSpPr>
        <p:spPr>
          <a:xfrm>
            <a:off x="2671163" y="2193366"/>
            <a:ext cx="2844267" cy="1374913"/>
          </a:xfrm>
        </p:spPr>
        <p:txBody>
          <a:bodyPr>
            <a:noAutofit/>
          </a:bodyPr>
          <a:lstStyle>
            <a:lvl1pPr marL="0" marR="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marL="0" marR="0" lvl="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endParaRPr lang="en-US" dirty="0"/>
          </a:p>
          <a:p>
            <a:pPr lvl="0"/>
            <a:endParaRPr lang="en-US" dirty="0"/>
          </a:p>
        </p:txBody>
      </p:sp>
      <p:sp>
        <p:nvSpPr>
          <p:cNvPr id="12" name="Rectangle 11"/>
          <p:cNvSpPr/>
          <p:nvPr/>
        </p:nvSpPr>
        <p:spPr>
          <a:xfrm>
            <a:off x="11035290" y="6036342"/>
            <a:ext cx="902065" cy="648325"/>
          </a:xfrm>
          <a:prstGeom prst="rect">
            <a:avLst/>
          </a:prstGeom>
          <a:solidFill>
            <a:srgbClr val="7BC2D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6"/>
          </a:p>
        </p:txBody>
      </p:sp>
      <p:cxnSp>
        <p:nvCxnSpPr>
          <p:cNvPr id="14" name="Straight Connector 13"/>
          <p:cNvCxnSpPr/>
          <p:nvPr userDrawn="1"/>
        </p:nvCxnSpPr>
        <p:spPr>
          <a:xfrm flipH="1">
            <a:off x="435429" y="6036341"/>
            <a:ext cx="11496344" cy="0"/>
          </a:xfrm>
          <a:prstGeom prst="line">
            <a:avLst/>
          </a:prstGeom>
          <a:ln>
            <a:solidFill>
              <a:srgbClr val="7BC2D5"/>
            </a:solidFill>
          </a:ln>
        </p:spPr>
        <p:style>
          <a:lnRef idx="1">
            <a:schemeClr val="accent1"/>
          </a:lnRef>
          <a:fillRef idx="0">
            <a:schemeClr val="accent1"/>
          </a:fillRef>
          <a:effectRef idx="0">
            <a:schemeClr val="accent1"/>
          </a:effectRef>
          <a:fontRef idx="minor">
            <a:schemeClr val="tx1"/>
          </a:fontRef>
        </p:style>
      </p:cxnSp>
      <p:sp>
        <p:nvSpPr>
          <p:cNvPr id="18" name="Text Placeholder 15"/>
          <p:cNvSpPr>
            <a:spLocks noGrp="1"/>
          </p:cNvSpPr>
          <p:nvPr>
            <p:ph type="body" sz="quarter" idx="16"/>
          </p:nvPr>
        </p:nvSpPr>
        <p:spPr>
          <a:xfrm>
            <a:off x="429382" y="897235"/>
            <a:ext cx="11502571" cy="397341"/>
          </a:xfrm>
        </p:spPr>
        <p:txBody>
          <a:bodyPr>
            <a:normAutofit/>
          </a:bodyPr>
          <a:lstStyle>
            <a:lvl1pPr marL="0" indent="0" algn="l" defTabSz="434117" rtl="0" eaLnBrk="1" latinLnBrk="0" hangingPunct="1">
              <a:lnSpc>
                <a:spcPct val="90000"/>
              </a:lnSpc>
              <a:spcBef>
                <a:spcPct val="0"/>
              </a:spcBef>
              <a:buNone/>
              <a:defRPr lang="en-US" sz="2659" b="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3" name="Text Placeholder 2"/>
          <p:cNvSpPr>
            <a:spLocks noGrp="1"/>
          </p:cNvSpPr>
          <p:nvPr>
            <p:ph type="body" sz="quarter" idx="17" hasCustomPrompt="1"/>
          </p:nvPr>
        </p:nvSpPr>
        <p:spPr>
          <a:xfrm>
            <a:off x="429382" y="283613"/>
            <a:ext cx="11502391" cy="584068"/>
          </a:xfrm>
        </p:spPr>
        <p:txBody>
          <a:bodyPr>
            <a:normAutofit/>
          </a:bodyPr>
          <a:lstStyle>
            <a:lvl1pPr marL="0" indent="0" algn="l" defTabSz="434117" rtl="0" eaLnBrk="1" latinLnBrk="0" hangingPunct="1">
              <a:lnSpc>
                <a:spcPct val="90000"/>
              </a:lnSpc>
              <a:spcBef>
                <a:spcPct val="0"/>
              </a:spcBef>
              <a:buNone/>
              <a:defRPr lang="en-US" sz="3798" b="1" kern="1200" dirty="0" smtClean="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CLICK TO EDIT MASTER TITLE STYLE</a:t>
            </a:r>
          </a:p>
        </p:txBody>
      </p:sp>
      <p:sp>
        <p:nvSpPr>
          <p:cNvPr id="5" name="Text Placeholder 4"/>
          <p:cNvSpPr>
            <a:spLocks noGrp="1"/>
          </p:cNvSpPr>
          <p:nvPr>
            <p:ph type="body" sz="quarter" idx="20" hasCustomPrompt="1"/>
          </p:nvPr>
        </p:nvSpPr>
        <p:spPr>
          <a:xfrm>
            <a:off x="2671163" y="3790412"/>
            <a:ext cx="2844267" cy="235858"/>
          </a:xfrm>
        </p:spPr>
        <p:txBody>
          <a:bodyPr>
            <a:noAutofit/>
          </a:bodyPr>
          <a:lstStyle>
            <a:lvl1pPr marL="0" indent="0" algn="l" defTabSz="434117" rtl="0" eaLnBrk="1" latinLnBrk="0" hangingPunct="1">
              <a:lnSpc>
                <a:spcPct val="90000"/>
              </a:lnSpc>
              <a:spcBef>
                <a:spcPct val="0"/>
              </a:spcBef>
              <a:buNone/>
              <a:defRPr lang="en-GB" sz="1709" b="1" kern="1200" baseline="0" dirty="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TITLE. FIRST LAST</a:t>
            </a:r>
            <a:endParaRPr lang="en-GB" dirty="0"/>
          </a:p>
        </p:txBody>
      </p:sp>
      <p:sp>
        <p:nvSpPr>
          <p:cNvPr id="33" name="Text Placeholder 4"/>
          <p:cNvSpPr>
            <a:spLocks noGrp="1"/>
          </p:cNvSpPr>
          <p:nvPr>
            <p:ph type="body" sz="quarter" idx="21"/>
          </p:nvPr>
        </p:nvSpPr>
        <p:spPr>
          <a:xfrm>
            <a:off x="8457523" y="4054250"/>
            <a:ext cx="2843892" cy="235858"/>
          </a:xfrm>
        </p:spPr>
        <p:txBody>
          <a:bodyPr>
            <a:noAutofit/>
          </a:bodyPr>
          <a:lstStyle>
            <a:lvl1pPr marL="0" indent="0" algn="l" defTabSz="434117" rtl="0" eaLnBrk="1" latinLnBrk="0" hangingPunct="1">
              <a:lnSpc>
                <a:spcPct val="90000"/>
              </a:lnSpc>
              <a:spcBef>
                <a:spcPct val="0"/>
              </a:spcBef>
              <a:buFont typeface="Arial" panose="020B0604020202020204" pitchFamily="34" charset="0"/>
              <a:buNone/>
              <a:defRPr lang="en-GB"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marL="0" lvl="0" indent="0" algn="l" defTabSz="434117" rtl="0" eaLnBrk="1" latinLnBrk="0" hangingPunct="1">
              <a:lnSpc>
                <a:spcPct val="90000"/>
              </a:lnSpc>
              <a:spcBef>
                <a:spcPct val="0"/>
              </a:spcBef>
              <a:buFont typeface="Arial" panose="020B0604020202020204" pitchFamily="34" charset="0"/>
              <a:buNone/>
            </a:pPr>
            <a:r>
              <a:rPr lang="en-US" dirty="0"/>
              <a:t>Edit Master text styles</a:t>
            </a:r>
          </a:p>
        </p:txBody>
      </p:sp>
      <p:sp>
        <p:nvSpPr>
          <p:cNvPr id="48" name="Picture Placeholder 19"/>
          <p:cNvSpPr>
            <a:spLocks noGrp="1"/>
          </p:cNvSpPr>
          <p:nvPr>
            <p:ph type="pic" sz="quarter" idx="23" hasCustomPrompt="1"/>
          </p:nvPr>
        </p:nvSpPr>
        <p:spPr>
          <a:xfrm>
            <a:off x="425433" y="3784523"/>
            <a:ext cx="1999577" cy="2024222"/>
          </a:xfrm>
          <a:solidFill>
            <a:srgbClr val="7BC2D5">
              <a:alpha val="20000"/>
            </a:srgbClr>
          </a:solidFill>
        </p:spPr>
        <p:txBody>
          <a:bodyPr/>
          <a:lstStyle>
            <a:lvl1pPr>
              <a:defRPr sz="1899" baseline="0">
                <a:solidFill>
                  <a:srgbClr val="FF0000"/>
                </a:solidFill>
              </a:defRPr>
            </a:lvl1pPr>
          </a:lstStyle>
          <a:p>
            <a:r>
              <a:rPr lang="en-US" dirty="0"/>
              <a:t>Please insert picture and adjust according to dimensions</a:t>
            </a:r>
            <a:endParaRPr lang="en-GB" dirty="0"/>
          </a:p>
        </p:txBody>
      </p:sp>
      <p:sp>
        <p:nvSpPr>
          <p:cNvPr id="50" name="Text Placeholder 15"/>
          <p:cNvSpPr>
            <a:spLocks noGrp="1"/>
          </p:cNvSpPr>
          <p:nvPr>
            <p:ph type="body" sz="quarter" idx="24"/>
          </p:nvPr>
        </p:nvSpPr>
        <p:spPr>
          <a:xfrm>
            <a:off x="2671163" y="4026270"/>
            <a:ext cx="2844267" cy="227623"/>
          </a:xfrm>
        </p:spPr>
        <p:txBody>
          <a:bodyPr>
            <a:noAutofit/>
          </a:bodyPr>
          <a:lstStyle>
            <a:lvl1pPr marL="0" indent="0" algn="l"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51" name="Text Placeholder 15"/>
          <p:cNvSpPr>
            <a:spLocks noGrp="1"/>
          </p:cNvSpPr>
          <p:nvPr>
            <p:ph type="body" sz="quarter" idx="25" hasCustomPrompt="1"/>
          </p:nvPr>
        </p:nvSpPr>
        <p:spPr>
          <a:xfrm>
            <a:off x="2671163" y="4415646"/>
            <a:ext cx="2844267" cy="1374913"/>
          </a:xfrm>
        </p:spPr>
        <p:txBody>
          <a:bodyPr>
            <a:noAutofit/>
          </a:bodyPr>
          <a:lstStyle>
            <a:lvl1pPr marL="0" marR="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marL="0" marR="0" lvl="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endParaRPr lang="en-US" dirty="0"/>
          </a:p>
          <a:p>
            <a:pPr lvl="0"/>
            <a:endParaRPr lang="en-US" dirty="0"/>
          </a:p>
        </p:txBody>
      </p:sp>
      <p:sp>
        <p:nvSpPr>
          <p:cNvPr id="54" name="Text Placeholder 15"/>
          <p:cNvSpPr>
            <a:spLocks noGrp="1"/>
          </p:cNvSpPr>
          <p:nvPr>
            <p:ph type="body" sz="quarter" idx="27"/>
          </p:nvPr>
        </p:nvSpPr>
        <p:spPr>
          <a:xfrm>
            <a:off x="8457520" y="1836744"/>
            <a:ext cx="2843893" cy="200145"/>
          </a:xfrm>
        </p:spPr>
        <p:txBody>
          <a:bodyPr>
            <a:noAutofit/>
          </a:bodyPr>
          <a:lstStyle>
            <a:lvl1pPr marL="0" indent="0" algn="l" defTabSz="434117" rtl="0" eaLnBrk="1" latinLnBrk="0" hangingPunct="1">
              <a:lnSpc>
                <a:spcPct val="90000"/>
              </a:lnSpc>
              <a:spcBef>
                <a:spcPct val="0"/>
              </a:spcBef>
              <a:buNone/>
              <a:defRPr lang="en-US" sz="1519" b="1" i="1" kern="1200" dirty="0" smtClean="0">
                <a:solidFill>
                  <a:srgbClr val="7BC2D5"/>
                </a:solidFill>
                <a:latin typeface="HelveticaNeueLT Pro 35 Th" panose="020B0403020202020204" pitchFamily="34" charset="0"/>
                <a:ea typeface="+mn-ea"/>
                <a:cs typeface="Arial" panose="020B0604020202020204" pitchFamily="34" charset="0"/>
              </a:defRPr>
            </a:lvl1pPr>
          </a:lstStyle>
          <a:p>
            <a:pPr lvl="0"/>
            <a:r>
              <a:rPr lang="en-US" dirty="0"/>
              <a:t>Edit Master text styles</a:t>
            </a:r>
          </a:p>
        </p:txBody>
      </p:sp>
      <p:sp>
        <p:nvSpPr>
          <p:cNvPr id="55" name="Text Placeholder 15"/>
          <p:cNvSpPr>
            <a:spLocks noGrp="1"/>
          </p:cNvSpPr>
          <p:nvPr>
            <p:ph type="body" sz="quarter" idx="28" hasCustomPrompt="1"/>
          </p:nvPr>
        </p:nvSpPr>
        <p:spPr>
          <a:xfrm>
            <a:off x="8457521" y="2191448"/>
            <a:ext cx="2844267" cy="1374913"/>
          </a:xfrm>
        </p:spPr>
        <p:txBody>
          <a:bodyPr>
            <a:noAutofit/>
          </a:bodyPr>
          <a:lstStyle>
            <a:lvl1pPr marL="0" marR="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marL="0" marR="0" lvl="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endParaRPr lang="en-US" dirty="0"/>
          </a:p>
          <a:p>
            <a:pPr lvl="0"/>
            <a:endParaRPr lang="en-US" dirty="0"/>
          </a:p>
        </p:txBody>
      </p:sp>
      <p:sp>
        <p:nvSpPr>
          <p:cNvPr id="57" name="Text Placeholder 15"/>
          <p:cNvSpPr>
            <a:spLocks noGrp="1"/>
          </p:cNvSpPr>
          <p:nvPr>
            <p:ph type="body" sz="quarter" idx="29" hasCustomPrompt="1"/>
          </p:nvPr>
        </p:nvSpPr>
        <p:spPr>
          <a:xfrm>
            <a:off x="8462412" y="4441575"/>
            <a:ext cx="2844267" cy="1374913"/>
          </a:xfrm>
        </p:spPr>
        <p:txBody>
          <a:bodyPr>
            <a:noAutofit/>
          </a:bodyPr>
          <a:lstStyle>
            <a:lvl1pPr marL="0" marR="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lang="en-US" sz="1139" kern="1200" dirty="0" smtClean="0">
                <a:solidFill>
                  <a:schemeClr val="tx1">
                    <a:lumMod val="50000"/>
                    <a:lumOff val="50000"/>
                  </a:schemeClr>
                </a:solidFill>
                <a:latin typeface="HelveticaNeueLT Pro 35 Th" panose="020B0403020202020204" pitchFamily="34" charset="0"/>
                <a:ea typeface="+mn-ea"/>
                <a:cs typeface="+mn-cs"/>
              </a:defRPr>
            </a:lvl1pPr>
          </a:lstStyle>
          <a:p>
            <a:pPr marL="0" marR="0" lvl="0" indent="0" algn="just" defTabSz="434117" rtl="0" eaLnBrk="1" fontAlgn="auto" latinLnBrk="0" hangingPunct="1">
              <a:lnSpc>
                <a:spcPct val="90000"/>
              </a:lnSpc>
              <a:spcBef>
                <a:spcPct val="0"/>
              </a:spcBef>
              <a:spcAft>
                <a:spcPts val="0"/>
              </a:spcAft>
              <a:buClrTx/>
              <a:buSzTx/>
              <a:buFont typeface="Arial" panose="020B0604020202020204" pitchFamily="34" charset="0"/>
              <a:buNone/>
              <a:tabLst/>
              <a:defRPr/>
            </a:pP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endParaRPr lang="en-US" dirty="0"/>
          </a:p>
          <a:p>
            <a:pPr lvl="0"/>
            <a:endParaRPr lang="en-US" dirty="0"/>
          </a:p>
        </p:txBody>
      </p:sp>
      <p:sp>
        <p:nvSpPr>
          <p:cNvPr id="58" name="Picture Placeholder 19"/>
          <p:cNvSpPr>
            <a:spLocks noGrp="1"/>
          </p:cNvSpPr>
          <p:nvPr>
            <p:ph type="pic" sz="quarter" idx="30" hasCustomPrompt="1"/>
          </p:nvPr>
        </p:nvSpPr>
        <p:spPr>
          <a:xfrm>
            <a:off x="6256332" y="3784523"/>
            <a:ext cx="1999577" cy="2024222"/>
          </a:xfrm>
          <a:solidFill>
            <a:srgbClr val="7BC2D5">
              <a:alpha val="20000"/>
            </a:srgbClr>
          </a:solidFill>
        </p:spPr>
        <p:txBody>
          <a:bodyPr/>
          <a:lstStyle>
            <a:lvl1pPr>
              <a:defRPr sz="1899" baseline="0">
                <a:solidFill>
                  <a:srgbClr val="FF0000"/>
                </a:solidFill>
              </a:defRPr>
            </a:lvl1pPr>
          </a:lstStyle>
          <a:p>
            <a:r>
              <a:rPr lang="en-US" dirty="0"/>
              <a:t>Please insert picture and adjust according to dimensions</a:t>
            </a:r>
            <a:endParaRPr lang="en-GB" dirty="0"/>
          </a:p>
        </p:txBody>
      </p:sp>
      <p:sp>
        <p:nvSpPr>
          <p:cNvPr id="7" name="Text Placeholder 6"/>
          <p:cNvSpPr>
            <a:spLocks noGrp="1"/>
          </p:cNvSpPr>
          <p:nvPr>
            <p:ph type="body" sz="quarter" idx="31" hasCustomPrompt="1"/>
          </p:nvPr>
        </p:nvSpPr>
        <p:spPr>
          <a:xfrm>
            <a:off x="8457595" y="1542170"/>
            <a:ext cx="2843893" cy="287885"/>
          </a:xfrm>
        </p:spPr>
        <p:txBody>
          <a:bodyPr>
            <a:noAutofit/>
          </a:bodyPr>
          <a:lstStyle>
            <a:lvl1pPr marL="0" indent="0" algn="l" defTabSz="434117" rtl="0" eaLnBrk="1" latinLnBrk="0" hangingPunct="1">
              <a:lnSpc>
                <a:spcPct val="90000"/>
              </a:lnSpc>
              <a:spcBef>
                <a:spcPct val="0"/>
              </a:spcBef>
              <a:buNone/>
              <a:defRPr lang="en-GB" sz="1709" b="1" kern="1200" baseline="0" dirty="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TITLE. FIRST LAST</a:t>
            </a:r>
            <a:endParaRPr lang="en-GB" dirty="0"/>
          </a:p>
        </p:txBody>
      </p:sp>
      <p:sp>
        <p:nvSpPr>
          <p:cNvPr id="59" name="Text Placeholder 6"/>
          <p:cNvSpPr>
            <a:spLocks noGrp="1"/>
          </p:cNvSpPr>
          <p:nvPr>
            <p:ph type="body" sz="quarter" idx="32" hasCustomPrompt="1"/>
          </p:nvPr>
        </p:nvSpPr>
        <p:spPr>
          <a:xfrm>
            <a:off x="8457520" y="3790639"/>
            <a:ext cx="2843893" cy="256923"/>
          </a:xfrm>
        </p:spPr>
        <p:txBody>
          <a:bodyPr>
            <a:noAutofit/>
          </a:bodyPr>
          <a:lstStyle>
            <a:lvl1pPr marL="0" indent="0" algn="l" defTabSz="434117" rtl="0" eaLnBrk="1" latinLnBrk="0" hangingPunct="1">
              <a:lnSpc>
                <a:spcPct val="90000"/>
              </a:lnSpc>
              <a:spcBef>
                <a:spcPct val="0"/>
              </a:spcBef>
              <a:buNone/>
              <a:defRPr lang="en-GB" sz="1709" b="1" kern="1200" baseline="0" dirty="0">
                <a:solidFill>
                  <a:srgbClr val="7BC2D5"/>
                </a:solidFill>
                <a:latin typeface="HelveticaNeueLT Pro 95 Blk" panose="020B0904020202020204" pitchFamily="34" charset="0"/>
                <a:ea typeface="+mn-ea"/>
                <a:cs typeface="Arial" panose="020B0604020202020204" pitchFamily="34" charset="0"/>
              </a:defRPr>
            </a:lvl1pPr>
          </a:lstStyle>
          <a:p>
            <a:pPr lvl="0"/>
            <a:r>
              <a:rPr lang="en-US" dirty="0"/>
              <a:t>TITLE. FIRST LAST</a:t>
            </a:r>
            <a:endParaRPr lang="en-GB"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28689" y="6179531"/>
            <a:ext cx="708910" cy="382857"/>
          </a:xfrm>
          <a:prstGeom prst="rect">
            <a:avLst/>
          </a:prstGeom>
        </p:spPr>
      </p:pic>
    </p:spTree>
    <p:extLst>
      <p:ext uri="{BB962C8B-B14F-4D97-AF65-F5344CB8AC3E}">
        <p14:creationId xmlns:p14="http://schemas.microsoft.com/office/powerpoint/2010/main" val="3895404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1" y="0"/>
            <a:ext cx="12192000" cy="6858000"/>
          </a:xfrm>
        </p:spPr>
        <p:txBody>
          <a:bodyPr/>
          <a:lstStyle>
            <a:lvl1pPr marL="227911" marR="0" indent="-227911" algn="l" defTabSz="911646" rtl="0" eaLnBrk="1" fontAlgn="auto" latinLnBrk="0" hangingPunct="1">
              <a:lnSpc>
                <a:spcPct val="90000"/>
              </a:lnSpc>
              <a:spcBef>
                <a:spcPts val="997"/>
              </a:spcBef>
              <a:spcAft>
                <a:spcPts val="0"/>
              </a:spcAft>
              <a:buClrTx/>
              <a:buSzTx/>
              <a:buFont typeface="Arial" panose="020B0604020202020204" pitchFamily="34" charset="0"/>
              <a:buChar char="•"/>
              <a:tabLst/>
              <a:defRPr sz="1899">
                <a:solidFill>
                  <a:srgbClr val="FF0000"/>
                </a:solidFill>
              </a:defRPr>
            </a:lvl1pPr>
          </a:lstStyle>
          <a:p>
            <a:pPr marL="227911" marR="0" lvl="0" indent="-227911" algn="l" defTabSz="911646" rtl="0" eaLnBrk="1" fontAlgn="auto" latinLnBrk="0" hangingPunct="1">
              <a:lnSpc>
                <a:spcPct val="90000"/>
              </a:lnSpc>
              <a:spcBef>
                <a:spcPts val="997"/>
              </a:spcBef>
              <a:spcAft>
                <a:spcPts val="0"/>
              </a:spcAft>
              <a:buClrTx/>
              <a:buSzTx/>
              <a:buFont typeface="Arial" panose="020B0604020202020204" pitchFamily="34" charset="0"/>
              <a:buChar char="•"/>
              <a:tabLst/>
              <a:defRPr/>
            </a:pPr>
            <a:r>
              <a:rPr lang="en-US" dirty="0"/>
              <a:t>Please insert picture, adjust according to dimensions and send to the back</a:t>
            </a:r>
          </a:p>
          <a:p>
            <a:endParaRPr lang="en-GB"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679770"/>
            <a:ext cx="12192000" cy="6178229"/>
          </a:xfrm>
          <a:prstGeom prst="rect">
            <a:avLst/>
          </a:prstGeom>
        </p:spPr>
      </p:pic>
      <p:sp>
        <p:nvSpPr>
          <p:cNvPr id="25" name="Text Placeholder 24"/>
          <p:cNvSpPr>
            <a:spLocks noGrp="1"/>
          </p:cNvSpPr>
          <p:nvPr>
            <p:ph type="body" sz="quarter" idx="12" hasCustomPrompt="1"/>
          </p:nvPr>
        </p:nvSpPr>
        <p:spPr>
          <a:xfrm>
            <a:off x="395516" y="6286697"/>
            <a:ext cx="5314346" cy="217043"/>
          </a:xfrm>
        </p:spPr>
        <p:txBody>
          <a:bodyPr>
            <a:normAutofit/>
          </a:bodyPr>
          <a:lstStyle>
            <a:lvl1pPr marL="0" indent="0" algn="l" defTabSz="434117" rtl="0" eaLnBrk="1" latinLnBrk="0" hangingPunct="1">
              <a:lnSpc>
                <a:spcPct val="90000"/>
              </a:lnSpc>
              <a:spcBef>
                <a:spcPts val="997"/>
              </a:spcBef>
              <a:buFont typeface="Arial" panose="020B0604020202020204" pitchFamily="34" charset="0"/>
              <a:buNone/>
              <a:defRPr lang="en-US" sz="1519" b="0" kern="1200" baseline="0" dirty="0" smtClean="0">
                <a:solidFill>
                  <a:schemeClr val="bg1"/>
                </a:solidFill>
                <a:latin typeface="Arial" panose="020B0604020202020204" pitchFamily="34" charset="0"/>
                <a:ea typeface="+mn-ea"/>
                <a:cs typeface="Arial" panose="020B0604020202020204" pitchFamily="34" charset="0"/>
              </a:defRPr>
            </a:lvl1pPr>
          </a:lstStyle>
          <a:p>
            <a:r>
              <a:rPr lang="en-GB" sz="1519" dirty="0">
                <a:solidFill>
                  <a:schemeClr val="bg1"/>
                </a:solidFill>
                <a:latin typeface="HelveticaNeueLT Pro 35 Th" panose="020B0403020202020204" pitchFamily="34" charset="0"/>
                <a:cs typeface="Arial" panose="020B0604020202020204" pitchFamily="34" charset="0"/>
              </a:rPr>
              <a:t>www.blue-invest.eu</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85714" y="5873386"/>
            <a:ext cx="948050" cy="630354"/>
          </a:xfrm>
          <a:prstGeom prst="rect">
            <a:avLst/>
          </a:prstGeom>
          <a:ln>
            <a:solidFill>
              <a:schemeClr val="bg1"/>
            </a:solidFill>
          </a:ln>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0286" y="5385251"/>
            <a:ext cx="1669143" cy="901444"/>
          </a:xfrm>
          <a:prstGeom prst="rect">
            <a:avLst/>
          </a:prstGeom>
        </p:spPr>
      </p:pic>
    </p:spTree>
    <p:extLst>
      <p:ext uri="{BB962C8B-B14F-4D97-AF65-F5344CB8AC3E}">
        <p14:creationId xmlns:p14="http://schemas.microsoft.com/office/powerpoint/2010/main" val="38054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15E9-04A3-4DB7-9639-925CF04BDF02}"/>
              </a:ext>
            </a:extLst>
          </p:cNvPr>
          <p:cNvSpPr>
            <a:spLocks noGrp="1"/>
          </p:cNvSpPr>
          <p:nvPr>
            <p:ph type="title"/>
          </p:nvPr>
        </p:nvSpPr>
        <p:spPr/>
        <p:txBody>
          <a:body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4EEB8F56-0268-4358-98DB-2C524377A704}"/>
              </a:ext>
            </a:extLst>
          </p:cNvPr>
          <p:cNvSpPr>
            <a:spLocks noGrp="1"/>
          </p:cNvSpPr>
          <p:nvPr>
            <p:ph type="sldNum" sz="quarter" idx="12"/>
          </p:nvPr>
        </p:nvSpPr>
        <p:spPr/>
        <p:txBody>
          <a:bodyPr/>
          <a:lstStyle/>
          <a:p>
            <a:fld id="{A8A95EB0-DC1B-4657-A89F-0738649D76FD}" type="slidenum">
              <a:rPr lang="en-GB" smtClean="0"/>
              <a:t>‹#›</a:t>
            </a:fld>
            <a:endParaRPr lang="en-GB"/>
          </a:p>
        </p:txBody>
      </p:sp>
    </p:spTree>
    <p:extLst>
      <p:ext uri="{BB962C8B-B14F-4D97-AF65-F5344CB8AC3E}">
        <p14:creationId xmlns:p14="http://schemas.microsoft.com/office/powerpoint/2010/main" val="211192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2353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2336801" y="2"/>
            <a:ext cx="98552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grpSp>
      <p:sp>
        <p:nvSpPr>
          <p:cNvPr id="15"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18"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21"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www.pwc.lu</a:t>
            </a:r>
          </a:p>
        </p:txBody>
      </p:sp>
      <p:grpSp>
        <p:nvGrpSpPr>
          <p:cNvPr id="22" name="Group 32"/>
          <p:cNvGrpSpPr/>
          <p:nvPr userDrawn="1"/>
        </p:nvGrpSpPr>
        <p:grpSpPr>
          <a:xfrm>
            <a:off x="1550011" y="6172201"/>
            <a:ext cx="914162" cy="533479"/>
            <a:chOff x="518032" y="978681"/>
            <a:chExt cx="4572000" cy="2667393"/>
          </a:xfrm>
        </p:grpSpPr>
        <p:sp>
          <p:nvSpPr>
            <p:cNvPr id="2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2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noProof="0"/>
            </a:p>
          </p:txBody>
        </p:sp>
      </p:grpSp>
    </p:spTree>
    <p:extLst>
      <p:ext uri="{BB962C8B-B14F-4D97-AF65-F5344CB8AC3E}">
        <p14:creationId xmlns:p14="http://schemas.microsoft.com/office/powerpoint/2010/main" val="371726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US" noProof="0" dirty="0"/>
              <a:t>Click to edit Master title style</a:t>
            </a:r>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hape 14"/>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a:t>Date</a:t>
            </a:r>
          </a:p>
        </p:txBody>
      </p:sp>
      <p:sp>
        <p:nvSpPr>
          <p:cNvPr id="4" name="Footer Placeholder 3"/>
          <p:cNvSpPr>
            <a:spLocks noGrp="1"/>
          </p:cNvSpPr>
          <p:nvPr>
            <p:ph type="ftr" sz="quarter" idx="17"/>
          </p:nvPr>
        </p:nvSpPr>
        <p:spPr/>
        <p:txBody>
          <a:bodyPr/>
          <a:lstStyle/>
          <a:p>
            <a:r>
              <a:rPr lang="en-US"/>
              <a:t>Presentation title</a:t>
            </a:r>
          </a:p>
        </p:txBody>
      </p:sp>
      <p:sp>
        <p:nvSpPr>
          <p:cNvPr id="5" name="Slide Number Placeholder 4"/>
          <p:cNvSpPr>
            <a:spLocks noGrp="1"/>
          </p:cNvSpPr>
          <p:nvPr>
            <p:ph type="sldNum" sz="quarter" idx="18"/>
          </p:nvPr>
        </p:nvSpPr>
        <p:spPr/>
        <p:txBody>
          <a:bodyPr/>
          <a:lstStyle/>
          <a:p>
            <a:fld id="{CEA8FD7A-7CF8-47F9-9A40-C3BF18679508}"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264140278"/>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711200" y="1752603"/>
            <a:ext cx="5283200" cy="4419599"/>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6197602" y="1752600"/>
            <a:ext cx="5283198" cy="4419600"/>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62" name="Shape 61"/>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a:t>Date</a:t>
            </a:r>
          </a:p>
        </p:txBody>
      </p:sp>
      <p:sp>
        <p:nvSpPr>
          <p:cNvPr id="4" name="Footer Placeholder 3"/>
          <p:cNvSpPr>
            <a:spLocks noGrp="1"/>
          </p:cNvSpPr>
          <p:nvPr>
            <p:ph type="ftr" sz="quarter" idx="17"/>
          </p:nvPr>
        </p:nvSpPr>
        <p:spPr/>
        <p:txBody>
          <a:bodyPr/>
          <a:lstStyle/>
          <a:p>
            <a:r>
              <a:rPr lang="en-US"/>
              <a:t>Presentation title</a:t>
            </a:r>
          </a:p>
        </p:txBody>
      </p:sp>
      <p:sp>
        <p:nvSpPr>
          <p:cNvPr id="5" name="Slide Number Placeholder 4"/>
          <p:cNvSpPr>
            <a:spLocks noGrp="1"/>
          </p:cNvSpPr>
          <p:nvPr>
            <p:ph type="sldNum" sz="quarter" idx="18"/>
          </p:nvPr>
        </p:nvSpPr>
        <p:spPr/>
        <p:txBody>
          <a:bodyPr/>
          <a:lstStyle/>
          <a:p>
            <a:fld id="{6CE3C31A-4F23-4C08-A51E-0F3006813511}"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2832024507"/>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1"/>
            <a:ext cx="10769600" cy="914400"/>
          </a:xfrm>
        </p:spPr>
        <p:txBody>
          <a:bodyPr/>
          <a:lstStyle/>
          <a:p>
            <a:r>
              <a:rPr lang="en-US" noProof="0" dirty="0"/>
              <a:t>Click to edit Master title style</a:t>
            </a:r>
          </a:p>
        </p:txBody>
      </p:sp>
      <p:sp>
        <p:nvSpPr>
          <p:cNvPr id="27" name="Content Placeholder 26"/>
          <p:cNvSpPr>
            <a:spLocks noGrp="1"/>
          </p:cNvSpPr>
          <p:nvPr>
            <p:ph sz="quarter" idx="13"/>
          </p:nvPr>
        </p:nvSpPr>
        <p:spPr>
          <a:xfrm>
            <a:off x="711200" y="1752603"/>
            <a:ext cx="3454400" cy="4419599"/>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Content Placeholder 26"/>
          <p:cNvSpPr>
            <a:spLocks noGrp="1"/>
          </p:cNvSpPr>
          <p:nvPr>
            <p:ph sz="quarter" idx="14"/>
          </p:nvPr>
        </p:nvSpPr>
        <p:spPr>
          <a:xfrm>
            <a:off x="4368802" y="1752603"/>
            <a:ext cx="3454398" cy="4419599"/>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8026400" y="1752603"/>
            <a:ext cx="3454400" cy="4419599"/>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9" name="Shape 18"/>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a:t>Date</a:t>
            </a:r>
          </a:p>
        </p:txBody>
      </p:sp>
      <p:sp>
        <p:nvSpPr>
          <p:cNvPr id="4" name="Footer Placeholder 3"/>
          <p:cNvSpPr>
            <a:spLocks noGrp="1"/>
          </p:cNvSpPr>
          <p:nvPr>
            <p:ph type="ftr" sz="quarter" idx="17"/>
          </p:nvPr>
        </p:nvSpPr>
        <p:spPr/>
        <p:txBody>
          <a:bodyPr/>
          <a:lstStyle/>
          <a:p>
            <a:r>
              <a:rPr lang="en-US"/>
              <a:t>Presentation title</a:t>
            </a:r>
          </a:p>
        </p:txBody>
      </p:sp>
      <p:sp>
        <p:nvSpPr>
          <p:cNvPr id="5" name="Slide Number Placeholder 4"/>
          <p:cNvSpPr>
            <a:spLocks noGrp="1"/>
          </p:cNvSpPr>
          <p:nvPr>
            <p:ph type="sldNum" sz="quarter" idx="18"/>
          </p:nvPr>
        </p:nvSpPr>
        <p:spPr/>
        <p:txBody>
          <a:bodyPr/>
          <a:lstStyle/>
          <a:p>
            <a:fld id="{C2BE1714-A270-4975-8D88-C2279CA9751D}"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242952155"/>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711200" y="3352800"/>
            <a:ext cx="5283200" cy="2819400"/>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6197600" y="3352800"/>
            <a:ext cx="5283201" cy="2819400"/>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2"/>
          <p:cNvSpPr>
            <a:spLocks noGrp="1"/>
          </p:cNvSpPr>
          <p:nvPr>
            <p:ph type="body" sz="quarter" idx="16"/>
          </p:nvPr>
        </p:nvSpPr>
        <p:spPr>
          <a:xfrm>
            <a:off x="711200" y="1752600"/>
            <a:ext cx="10769600" cy="1447800"/>
          </a:xfrm>
        </p:spPr>
        <p:txBody>
          <a:bodyPr/>
          <a:lstStyle/>
          <a:p>
            <a:pPr lvl="0"/>
            <a:r>
              <a:rPr lang="en-US" noProof="0" dirty="0"/>
              <a:t>Edit Master text styles</a:t>
            </a:r>
          </a:p>
        </p:txBody>
      </p:sp>
      <p:cxnSp>
        <p:nvCxnSpPr>
          <p:cNvPr id="14" name="Shape 13"/>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a:t>Date</a:t>
            </a:r>
          </a:p>
        </p:txBody>
      </p:sp>
      <p:sp>
        <p:nvSpPr>
          <p:cNvPr id="4" name="Footer Placeholder 3"/>
          <p:cNvSpPr>
            <a:spLocks noGrp="1"/>
          </p:cNvSpPr>
          <p:nvPr>
            <p:ph type="ftr" sz="quarter" idx="18"/>
          </p:nvPr>
        </p:nvSpPr>
        <p:spPr/>
        <p:txBody>
          <a:bodyPr/>
          <a:lstStyle/>
          <a:p>
            <a:r>
              <a:rPr lang="en-US"/>
              <a:t>Presentation title</a:t>
            </a:r>
          </a:p>
        </p:txBody>
      </p:sp>
      <p:sp>
        <p:nvSpPr>
          <p:cNvPr id="5" name="Slide Number Placeholder 4"/>
          <p:cNvSpPr>
            <a:spLocks noGrp="1"/>
          </p:cNvSpPr>
          <p:nvPr>
            <p:ph type="sldNum" sz="quarter" idx="19"/>
          </p:nvPr>
        </p:nvSpPr>
        <p:spPr/>
        <p:txBody>
          <a:bodyPr/>
          <a:lstStyle/>
          <a:p>
            <a:fld id="{18188163-6FCD-47BD-BC82-B65AF7171115}"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4168010212"/>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8026400" y="1752600"/>
            <a:ext cx="3454400" cy="2133600"/>
          </a:xfrm>
        </p:spPr>
        <p:txBody>
          <a:bodyPr/>
          <a:lstStyle/>
          <a:p>
            <a:pPr lvl="0"/>
            <a:r>
              <a:rPr lang="en-US" noProof="0" dirty="0"/>
              <a:t>Edit Master text styles</a:t>
            </a:r>
          </a:p>
        </p:txBody>
      </p:sp>
      <p:sp>
        <p:nvSpPr>
          <p:cNvPr id="31" name="Content Placeholder 26"/>
          <p:cNvSpPr>
            <a:spLocks noGrp="1"/>
          </p:cNvSpPr>
          <p:nvPr>
            <p:ph sz="quarter" idx="15"/>
          </p:nvPr>
        </p:nvSpPr>
        <p:spPr>
          <a:xfrm>
            <a:off x="8026400" y="4038600"/>
            <a:ext cx="3454400" cy="2133600"/>
          </a:xfrm>
        </p:spPr>
        <p:txBody>
          <a:bodyPr/>
          <a:lstStyle/>
          <a:p>
            <a:pPr lvl="0"/>
            <a:r>
              <a:rPr lang="en-US" noProof="0" dirty="0"/>
              <a:t>Edit Master text styles</a:t>
            </a:r>
          </a:p>
        </p:txBody>
      </p:sp>
      <p:sp>
        <p:nvSpPr>
          <p:cNvPr id="13" name="Text Placeholder 12"/>
          <p:cNvSpPr>
            <a:spLocks noGrp="1"/>
          </p:cNvSpPr>
          <p:nvPr>
            <p:ph type="body" sz="quarter" idx="16"/>
          </p:nvPr>
        </p:nvSpPr>
        <p:spPr>
          <a:xfrm>
            <a:off x="711200" y="1752600"/>
            <a:ext cx="7112000" cy="4419600"/>
          </a:xfrm>
        </p:spPr>
        <p:txBody>
          <a:bodyPr/>
          <a:lstStyle/>
          <a:p>
            <a:pPr lvl="0"/>
            <a:r>
              <a:rPr lang="en-US" noProof="0" dirty="0"/>
              <a:t>Edit Master text styles</a:t>
            </a:r>
          </a:p>
        </p:txBody>
      </p:sp>
      <p:cxnSp>
        <p:nvCxnSpPr>
          <p:cNvPr id="14" name="Shape 13"/>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a:t>Date</a:t>
            </a:r>
          </a:p>
        </p:txBody>
      </p:sp>
      <p:sp>
        <p:nvSpPr>
          <p:cNvPr id="4" name="Footer Placeholder 3"/>
          <p:cNvSpPr>
            <a:spLocks noGrp="1"/>
          </p:cNvSpPr>
          <p:nvPr>
            <p:ph type="ftr" sz="quarter" idx="18"/>
          </p:nvPr>
        </p:nvSpPr>
        <p:spPr/>
        <p:txBody>
          <a:bodyPr/>
          <a:lstStyle/>
          <a:p>
            <a:r>
              <a:rPr lang="en-US"/>
              <a:t>Presentation title</a:t>
            </a:r>
          </a:p>
        </p:txBody>
      </p:sp>
      <p:sp>
        <p:nvSpPr>
          <p:cNvPr id="5" name="Slide Number Placeholder 4"/>
          <p:cNvSpPr>
            <a:spLocks noGrp="1"/>
          </p:cNvSpPr>
          <p:nvPr>
            <p:ph type="sldNum" sz="quarter" idx="19"/>
          </p:nvPr>
        </p:nvSpPr>
        <p:spPr/>
        <p:txBody>
          <a:bodyPr/>
          <a:lstStyle/>
          <a:p>
            <a:fld id="{1DB2509E-CD6F-41D9-956E-F8F6AC40CAC7}"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791780558"/>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711200" y="1752600"/>
            <a:ext cx="3454400" cy="2133600"/>
          </a:xfrm>
        </p:spPr>
        <p:txBody>
          <a:bodyPr/>
          <a:lstStyle/>
          <a:p>
            <a:pPr lvl="0"/>
            <a:r>
              <a:rPr lang="en-US" noProof="0" dirty="0"/>
              <a:t>Edit Master text styles</a:t>
            </a:r>
          </a:p>
        </p:txBody>
      </p:sp>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sp>
        <p:nvSpPr>
          <p:cNvPr id="31" name="Content Placeholder 26"/>
          <p:cNvSpPr>
            <a:spLocks noGrp="1"/>
          </p:cNvSpPr>
          <p:nvPr>
            <p:ph sz="quarter" idx="15"/>
          </p:nvPr>
        </p:nvSpPr>
        <p:spPr>
          <a:xfrm>
            <a:off x="711200" y="4038600"/>
            <a:ext cx="3454400" cy="2133600"/>
          </a:xfrm>
        </p:spPr>
        <p:txBody>
          <a:bodyPr/>
          <a:lstStyle/>
          <a:p>
            <a:pPr lvl="0"/>
            <a:r>
              <a:rPr lang="en-US" noProof="0" dirty="0"/>
              <a:t>Edit Master text styles</a:t>
            </a:r>
          </a:p>
        </p:txBody>
      </p:sp>
      <p:sp>
        <p:nvSpPr>
          <p:cNvPr id="13" name="Text Placeholder 12"/>
          <p:cNvSpPr>
            <a:spLocks noGrp="1"/>
          </p:cNvSpPr>
          <p:nvPr>
            <p:ph type="body" sz="quarter" idx="16"/>
          </p:nvPr>
        </p:nvSpPr>
        <p:spPr>
          <a:xfrm>
            <a:off x="4368800" y="1752600"/>
            <a:ext cx="7112000" cy="4419600"/>
          </a:xfrm>
        </p:spPr>
        <p:txBody>
          <a:bodyPr/>
          <a:lstStyle/>
          <a:p>
            <a:pPr lvl="0"/>
            <a:r>
              <a:rPr lang="en-US" noProof="0" dirty="0"/>
              <a:t>Edit Master text styles</a:t>
            </a:r>
          </a:p>
        </p:txBody>
      </p:sp>
      <p:cxnSp>
        <p:nvCxnSpPr>
          <p:cNvPr id="14" name="Shape 13"/>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a:t>Date</a:t>
            </a:r>
          </a:p>
        </p:txBody>
      </p:sp>
      <p:sp>
        <p:nvSpPr>
          <p:cNvPr id="4" name="Footer Placeholder 3"/>
          <p:cNvSpPr>
            <a:spLocks noGrp="1"/>
          </p:cNvSpPr>
          <p:nvPr>
            <p:ph type="ftr" sz="quarter" idx="18"/>
          </p:nvPr>
        </p:nvSpPr>
        <p:spPr/>
        <p:txBody>
          <a:bodyPr/>
          <a:lstStyle/>
          <a:p>
            <a:r>
              <a:rPr lang="en-US"/>
              <a:t>Presentation title</a:t>
            </a:r>
          </a:p>
        </p:txBody>
      </p:sp>
      <p:sp>
        <p:nvSpPr>
          <p:cNvPr id="5" name="Slide Number Placeholder 4"/>
          <p:cNvSpPr>
            <a:spLocks noGrp="1"/>
          </p:cNvSpPr>
          <p:nvPr>
            <p:ph type="sldNum" sz="quarter" idx="19"/>
          </p:nvPr>
        </p:nvSpPr>
        <p:spPr/>
        <p:txBody>
          <a:bodyPr/>
          <a:lstStyle/>
          <a:p>
            <a:fld id="{5A82EE92-50AD-4158-86DF-B9CF8E7B5846}"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3591833322"/>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4368800" y="685800"/>
            <a:ext cx="7112000" cy="914400"/>
          </a:xfrm>
        </p:spPr>
        <p:txBody>
          <a:bodyPr/>
          <a:lstStyle>
            <a:lvl1pPr>
              <a:defRPr/>
            </a:lvl1pPr>
          </a:lstStyle>
          <a:p>
            <a:r>
              <a:rPr lang="en-US" noProof="1"/>
              <a:t>Click to edit Master title style</a:t>
            </a:r>
          </a:p>
        </p:txBody>
      </p:sp>
      <p:sp>
        <p:nvSpPr>
          <p:cNvPr id="31" name="Content Placeholder 26"/>
          <p:cNvSpPr>
            <a:spLocks noGrp="1"/>
          </p:cNvSpPr>
          <p:nvPr>
            <p:ph sz="quarter" idx="15"/>
          </p:nvPr>
        </p:nvSpPr>
        <p:spPr>
          <a:xfrm>
            <a:off x="4368800" y="1752600"/>
            <a:ext cx="7112000" cy="4419600"/>
          </a:xfrm>
        </p:spPr>
        <p:txBody>
          <a:bodyPr/>
          <a:lstStyle>
            <a:lvl1pPr>
              <a:defRPr baseline="0"/>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2" name="Text Placeholder 11"/>
          <p:cNvSpPr>
            <a:spLocks noGrp="1"/>
          </p:cNvSpPr>
          <p:nvPr>
            <p:ph type="body" sz="quarter" idx="16"/>
          </p:nvPr>
        </p:nvSpPr>
        <p:spPr>
          <a:xfrm>
            <a:off x="711200" y="1752600"/>
            <a:ext cx="3454400" cy="2130552"/>
          </a:xfrm>
        </p:spPr>
        <p:txBody>
          <a:bodyPr/>
          <a:lstStyle>
            <a:lvl1pPr>
              <a:defRPr sz="2399" b="1" i="1" baseline="0">
                <a:solidFill>
                  <a:schemeClr val="tx2"/>
                </a:solidFill>
              </a:defRPr>
            </a:lvl1pPr>
          </a:lstStyle>
          <a:p>
            <a:pPr lvl="0"/>
            <a:r>
              <a:rPr lang="en-US" noProof="1"/>
              <a:t>Edit Master text styles</a:t>
            </a:r>
          </a:p>
        </p:txBody>
      </p:sp>
      <p:cxnSp>
        <p:nvCxnSpPr>
          <p:cNvPr id="30" name="Shape 29"/>
          <p:cNvCxnSpPr/>
          <p:nvPr/>
        </p:nvCxnSpPr>
        <p:spPr>
          <a:xfrm rot="5400000" flipH="1" flipV="1">
            <a:off x="7747002" y="-2971800"/>
            <a:ext cx="152399" cy="73152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a:t>Date</a:t>
            </a:r>
          </a:p>
        </p:txBody>
      </p:sp>
      <p:sp>
        <p:nvSpPr>
          <p:cNvPr id="4" name="Footer Placeholder 3"/>
          <p:cNvSpPr>
            <a:spLocks noGrp="1"/>
          </p:cNvSpPr>
          <p:nvPr>
            <p:ph type="ftr" sz="quarter" idx="18"/>
          </p:nvPr>
        </p:nvSpPr>
        <p:spPr/>
        <p:txBody>
          <a:bodyPr/>
          <a:lstStyle/>
          <a:p>
            <a:r>
              <a:rPr lang="en-US"/>
              <a:t>Presentation title</a:t>
            </a:r>
          </a:p>
        </p:txBody>
      </p:sp>
      <p:sp>
        <p:nvSpPr>
          <p:cNvPr id="5" name="Slide Number Placeholder 4"/>
          <p:cNvSpPr>
            <a:spLocks noGrp="1"/>
          </p:cNvSpPr>
          <p:nvPr>
            <p:ph type="sldNum" sz="quarter" idx="19"/>
          </p:nvPr>
        </p:nvSpPr>
        <p:spPr/>
        <p:txBody>
          <a:bodyPr/>
          <a:lstStyle/>
          <a:p>
            <a:fld id="{3120816E-6754-42A8-B0D2-876916A593A4}"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1885220462"/>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noProof="0" dirty="0"/>
              <a:t>Click to edit Master title style</a:t>
            </a:r>
          </a:p>
        </p:txBody>
      </p:sp>
      <p:cxnSp>
        <p:nvCxnSpPr>
          <p:cNvPr id="10" name="Shape 9"/>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a:t>Date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61BBED97-7047-43AD-B451-C7E49D7E3DCA}"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6011948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425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a:t>
            </a: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38783427-8459-41CC-8791-AF23B4CFF626}" type="slidenum">
              <a:rPr lang="en-US" smtClean="0"/>
              <a:pPr/>
              <a:t>‹#›</a:t>
            </a:fld>
            <a:endParaRPr lang="en-US"/>
          </a:p>
        </p:txBody>
      </p:sp>
      <p:sp>
        <p:nvSpPr>
          <p:cNvPr id="5"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182269399"/>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lnSpc>
                <a:spcPct val="100000"/>
              </a:lnSpc>
              <a:defRPr baseline="0">
                <a:solidFill>
                  <a:schemeClr val="tx1"/>
                </a:solidFill>
              </a:defRPr>
            </a:lvl1pPr>
          </a:lstStyle>
          <a:p>
            <a:r>
              <a:rPr lang="en-US" noProof="0" dirty="0"/>
              <a:t>Click to edit Master title style</a:t>
            </a:r>
          </a:p>
        </p:txBody>
      </p:sp>
      <p:cxnSp>
        <p:nvCxnSpPr>
          <p:cNvPr id="11" name="Shape 10"/>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711200" y="1752600"/>
            <a:ext cx="10769600" cy="4419600"/>
          </a:xfrm>
        </p:spPr>
        <p:txBody>
          <a:bodyPr/>
          <a:lstStyle>
            <a:lvl1pPr>
              <a:defRPr sz="3199" baseline="0">
                <a:solidFill>
                  <a:schemeClr val="tx2"/>
                </a:solidFill>
              </a:defRPr>
            </a:lvl1pPr>
            <a:lvl2pPr>
              <a:buClr>
                <a:schemeClr val="tx2"/>
              </a:buClr>
              <a:defRPr sz="3199">
                <a:solidFill>
                  <a:schemeClr val="tx2"/>
                </a:solidFill>
              </a:defRPr>
            </a:lvl2pPr>
            <a:lvl3pPr>
              <a:buClr>
                <a:schemeClr val="tx2"/>
              </a:buClr>
              <a:defRPr sz="3199">
                <a:solidFill>
                  <a:schemeClr val="tx2"/>
                </a:solidFill>
              </a:defRPr>
            </a:lvl3pPr>
            <a:lvl4pPr>
              <a:buClr>
                <a:schemeClr val="tx2"/>
              </a:buClr>
              <a:defRPr sz="3199">
                <a:solidFill>
                  <a:schemeClr val="tx2"/>
                </a:solidFill>
              </a:defRPr>
            </a:lvl4pPr>
            <a:lvl5pPr>
              <a:buClr>
                <a:schemeClr val="tx2"/>
              </a:buClr>
              <a:defRPr sz="3199">
                <a:solidFill>
                  <a:schemeClr val="tx2"/>
                </a:solidFill>
              </a:defRPr>
            </a:lvl5pPr>
            <a:lvl6pPr>
              <a:buClr>
                <a:schemeClr val="tx2"/>
              </a:buClr>
              <a:defRPr sz="3199" baseline="0">
                <a:solidFill>
                  <a:schemeClr val="tx2"/>
                </a:solidFill>
              </a:defRPr>
            </a:lvl6pPr>
            <a:lvl7pPr>
              <a:buClr>
                <a:schemeClr val="tx2"/>
              </a:buClr>
              <a:buAutoNum type="alphaLcPeriod"/>
              <a:defRPr sz="3199" baseline="0">
                <a:solidFill>
                  <a:schemeClr val="tx2"/>
                </a:solidFill>
              </a:defRPr>
            </a:lvl7pPr>
            <a:lvl8pPr>
              <a:buClr>
                <a:schemeClr val="tx2"/>
              </a:buClr>
              <a:buNone/>
              <a:defRPr sz="3199">
                <a:solidFill>
                  <a:schemeClr val="tx2"/>
                </a:solidFill>
              </a:defRPr>
            </a:lvl8pPr>
            <a:lvl9pPr>
              <a:defRPr sz="3199"/>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Date Placeholder 2"/>
          <p:cNvSpPr>
            <a:spLocks noGrp="1"/>
          </p:cNvSpPr>
          <p:nvPr>
            <p:ph type="dt" sz="half" idx="16"/>
          </p:nvPr>
        </p:nvSpPr>
        <p:spPr/>
        <p:txBody>
          <a:bodyPr/>
          <a:lstStyle/>
          <a:p>
            <a:r>
              <a:rPr lang="en-US"/>
              <a:t>Date</a:t>
            </a:r>
          </a:p>
        </p:txBody>
      </p:sp>
      <p:sp>
        <p:nvSpPr>
          <p:cNvPr id="4" name="Footer Placeholder 3"/>
          <p:cNvSpPr>
            <a:spLocks noGrp="1"/>
          </p:cNvSpPr>
          <p:nvPr>
            <p:ph type="ftr" sz="quarter" idx="17"/>
          </p:nvPr>
        </p:nvSpPr>
        <p:spPr/>
        <p:txBody>
          <a:bodyPr/>
          <a:lstStyle/>
          <a:p>
            <a:r>
              <a:rPr lang="en-US"/>
              <a:t>Presentation title</a:t>
            </a:r>
          </a:p>
        </p:txBody>
      </p:sp>
      <p:sp>
        <p:nvSpPr>
          <p:cNvPr id="5" name="Slide Number Placeholder 4"/>
          <p:cNvSpPr>
            <a:spLocks noGrp="1"/>
          </p:cNvSpPr>
          <p:nvPr>
            <p:ph type="sldNum" sz="quarter" idx="18"/>
          </p:nvPr>
        </p:nvSpPr>
        <p:spPr/>
        <p:txBody>
          <a:bodyPr/>
          <a:lstStyle/>
          <a:p>
            <a:fld id="{F972EB44-D787-487A-BF04-202C05D7ED61}" type="slidenum">
              <a:rPr lang="en-US" smtClean="0"/>
              <a:pPr/>
              <a:t>‹#›</a:t>
            </a:fld>
            <a:endParaRPr lang="en-US"/>
          </a:p>
        </p:txBody>
      </p:sp>
      <p:sp>
        <p:nvSpPr>
          <p:cNvPr id="6"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2581249265"/>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241598"/>
            <a:ext cx="10769600" cy="914400"/>
          </a:xfrm>
        </p:spPr>
        <p:txBody>
          <a:bodyPr/>
          <a:lstStyle>
            <a:lvl1pPr>
              <a:lnSpc>
                <a:spcPct val="100000"/>
              </a:lnSpc>
              <a:defRPr sz="3199" b="0" i="0" baseline="0">
                <a:solidFill>
                  <a:schemeClr val="tx1"/>
                </a:solidFill>
              </a:defRPr>
            </a:lvl1pPr>
          </a:lstStyle>
          <a:p>
            <a:r>
              <a:rPr lang="en-US" noProof="0" dirty="0"/>
              <a:t>Click to edit Master title style</a:t>
            </a:r>
          </a:p>
        </p:txBody>
      </p:sp>
      <p:sp>
        <p:nvSpPr>
          <p:cNvPr id="3" name="Content Placeholder 2"/>
          <p:cNvSpPr>
            <a:spLocks noGrp="1"/>
          </p:cNvSpPr>
          <p:nvPr>
            <p:ph idx="1"/>
          </p:nvPr>
        </p:nvSpPr>
        <p:spPr>
          <a:xfrm>
            <a:off x="711200" y="1752600"/>
            <a:ext cx="10769600" cy="4419600"/>
          </a:xfrm>
        </p:spPr>
        <p:txBody>
          <a:bodyPr>
            <a:noAutofit/>
          </a:bodyPr>
          <a:lstStyle>
            <a:lvl1pPr>
              <a:lnSpc>
                <a:spcPts val="3599"/>
              </a:lnSpc>
              <a:spcBef>
                <a:spcPts val="0"/>
              </a:spcBef>
              <a:spcAft>
                <a:spcPts val="600"/>
              </a:spcAft>
              <a:defRPr sz="1600" baseline="0">
                <a:solidFill>
                  <a:schemeClr val="tx1"/>
                </a:solidFill>
                <a:latin typeface="+mn-lt"/>
              </a:defRPr>
            </a:lvl1pPr>
            <a:lvl2pPr marL="0" indent="-179946">
              <a:lnSpc>
                <a:spcPts val="3599"/>
              </a:lnSpc>
              <a:spcBef>
                <a:spcPts val="0"/>
              </a:spcBef>
              <a:spcAft>
                <a:spcPts val="600"/>
              </a:spcAft>
              <a:buClr>
                <a:schemeClr val="tx1"/>
              </a:buClr>
              <a:buFont typeface="Arial" panose="020B0604020202020204" pitchFamily="34" charset="0"/>
              <a:buChar char="•"/>
              <a:defRPr sz="1600">
                <a:solidFill>
                  <a:schemeClr val="tx1"/>
                </a:solidFill>
                <a:latin typeface="+mn-lt"/>
              </a:defRPr>
            </a:lvl2pPr>
            <a:lvl3pPr marL="714161" indent="-266620">
              <a:lnSpc>
                <a:spcPts val="3599"/>
              </a:lnSpc>
              <a:spcBef>
                <a:spcPts val="0"/>
              </a:spcBef>
              <a:spcAft>
                <a:spcPts val="600"/>
              </a:spcAft>
              <a:buClr>
                <a:schemeClr val="bg1"/>
              </a:buClr>
              <a:defRPr sz="1600">
                <a:solidFill>
                  <a:schemeClr val="tx1"/>
                </a:solidFill>
                <a:latin typeface="+mn-lt"/>
              </a:defRPr>
            </a:lvl3pPr>
            <a:lvl4pPr marL="983955" indent="-266620">
              <a:lnSpc>
                <a:spcPts val="3599"/>
              </a:lnSpc>
              <a:spcBef>
                <a:spcPts val="0"/>
              </a:spcBef>
              <a:spcAft>
                <a:spcPts val="600"/>
              </a:spcAft>
              <a:buClr>
                <a:schemeClr val="bg1"/>
              </a:buClr>
              <a:defRPr sz="1600">
                <a:solidFill>
                  <a:schemeClr val="tx1"/>
                </a:solidFill>
                <a:latin typeface="+mn-lt"/>
              </a:defRPr>
            </a:lvl4pPr>
            <a:lvl5pPr marL="1341036" indent="-266620">
              <a:lnSpc>
                <a:spcPts val="3599"/>
              </a:lnSpc>
              <a:spcBef>
                <a:spcPts val="0"/>
              </a:spcBef>
              <a:spcAft>
                <a:spcPts val="600"/>
              </a:spcAft>
              <a:buClr>
                <a:schemeClr val="bg1"/>
              </a:buClr>
              <a:defRPr sz="1600">
                <a:solidFill>
                  <a:schemeClr val="tx1"/>
                </a:solidFill>
                <a:latin typeface="+mn-lt"/>
              </a:defRPr>
            </a:lvl5pPr>
            <a:lvl6pPr marL="1610830" indent="-271382">
              <a:lnSpc>
                <a:spcPts val="3599"/>
              </a:lnSpc>
              <a:spcBef>
                <a:spcPts val="0"/>
              </a:spcBef>
              <a:spcAft>
                <a:spcPts val="60"/>
              </a:spcAft>
              <a:buClr>
                <a:schemeClr val="bg1"/>
              </a:buClr>
              <a:buFont typeface="Arial" pitchFamily="34" charset="0"/>
              <a:buNone/>
              <a:defRPr sz="2799">
                <a:solidFill>
                  <a:schemeClr val="bg1"/>
                </a:solidFill>
              </a:defRPr>
            </a:lvl6pPr>
            <a:lvl7pPr>
              <a:defRPr sz="2799">
                <a:solidFill>
                  <a:schemeClr val="bg1"/>
                </a:solidFill>
              </a:defRPr>
            </a:lvl7pPr>
            <a:lvl8pPr>
              <a:lnSpc>
                <a:spcPts val="3599"/>
              </a:lnSpc>
              <a:defRPr sz="2799">
                <a:solidFill>
                  <a:schemeClr val="bg1"/>
                </a:solidFill>
              </a:defRPr>
            </a:lvl8pPr>
            <a:lvl9pPr>
              <a:defRPr sz="2799">
                <a:solidFill>
                  <a:schemeClr val="bg1"/>
                </a:solidFill>
              </a:defRPr>
            </a:lvl9pPr>
          </a:lstStyle>
          <a:p>
            <a:pPr lvl="0"/>
            <a:r>
              <a:rPr lang="en-US" noProof="0" dirty="0"/>
              <a:t>Edit Master text styles</a:t>
            </a:r>
          </a:p>
          <a:p>
            <a:pPr lvl="1"/>
            <a:r>
              <a:rPr lang="en-US" noProof="0" dirty="0"/>
              <a:t>Second level</a:t>
            </a:r>
          </a:p>
        </p:txBody>
      </p:sp>
      <p:sp>
        <p:nvSpPr>
          <p:cNvPr id="4" name="Date Placeholder 3"/>
          <p:cNvSpPr>
            <a:spLocks noGrp="1"/>
          </p:cNvSpPr>
          <p:nvPr>
            <p:ph type="dt" sz="half" idx="10"/>
          </p:nvPr>
        </p:nvSpPr>
        <p:spPr/>
        <p:txBody>
          <a:bodyPr anchor="t"/>
          <a:lstStyle>
            <a:lvl1pPr>
              <a:defRPr sz="750"/>
            </a:lvl1pPr>
          </a:lstStyle>
          <a:p>
            <a:r>
              <a:rPr lang="en-US"/>
              <a:t>Date</a:t>
            </a:r>
          </a:p>
        </p:txBody>
      </p:sp>
      <p:sp>
        <p:nvSpPr>
          <p:cNvPr id="5" name="Footer Placeholder 4"/>
          <p:cNvSpPr>
            <a:spLocks noGrp="1"/>
          </p:cNvSpPr>
          <p:nvPr>
            <p:ph type="ftr" sz="quarter" idx="11"/>
          </p:nvPr>
        </p:nvSpPr>
        <p:spPr/>
        <p:txBody>
          <a:bodyPr anchor="t"/>
          <a:lstStyle>
            <a:lvl1pPr>
              <a:defRPr sz="750"/>
            </a:lvl1pPr>
          </a:lstStyle>
          <a:p>
            <a:r>
              <a:rPr lang="en-US" dirty="0"/>
              <a:t>Presentation title</a:t>
            </a:r>
          </a:p>
        </p:txBody>
      </p:sp>
      <p:sp>
        <p:nvSpPr>
          <p:cNvPr id="6" name="Slide Number Placeholder 5"/>
          <p:cNvSpPr>
            <a:spLocks noGrp="1"/>
          </p:cNvSpPr>
          <p:nvPr>
            <p:ph type="sldNum" sz="quarter" idx="12"/>
          </p:nvPr>
        </p:nvSpPr>
        <p:spPr/>
        <p:txBody>
          <a:bodyPr anchor="t"/>
          <a:lstStyle>
            <a:lvl1pPr>
              <a:defRPr sz="750"/>
            </a:lvl1pPr>
          </a:lstStyle>
          <a:p>
            <a:fld id="{B5C66A59-F338-4EBD-B6BC-AEB240E78A43}" type="slidenum">
              <a:rPr lang="en-US" smtClean="0"/>
              <a:pPr/>
              <a:t>‹#›</a:t>
            </a:fld>
            <a:endParaRPr lang="en-US"/>
          </a:p>
        </p:txBody>
      </p:sp>
      <p:sp>
        <p:nvSpPr>
          <p:cNvPr id="7" name="PwCFirm"/>
          <p:cNvSpPr txBox="1"/>
          <p:nvPr userDrawn="1"/>
        </p:nvSpPr>
        <p:spPr>
          <a:xfrm>
            <a:off x="711200" y="6477002"/>
            <a:ext cx="3454400" cy="152401"/>
          </a:xfrm>
          <a:prstGeom prst="rect">
            <a:avLst/>
          </a:prstGeom>
          <a:noFill/>
        </p:spPr>
        <p:txBody>
          <a:bodyPr vert="horz" wrap="square" lIns="0" tIns="0" rIns="0" bIns="0" rtlCol="0" anchor="t">
            <a:noAutofit/>
          </a:bodyPr>
          <a:lstStyle/>
          <a:p>
            <a:pPr indent="-274238" algn="l">
              <a:lnSpc>
                <a:spcPct val="100000"/>
              </a:lnSpc>
              <a:spcBef>
                <a:spcPct val="0"/>
              </a:spcBef>
              <a:spcAft>
                <a:spcPct val="0"/>
              </a:spcAft>
            </a:pPr>
            <a:r>
              <a:rPr kumimoji="0" lang="en-US" sz="750" b="0" i="0" u="none" baseline="0" dirty="0">
                <a:latin typeface="Arial" panose="020B0604020202020204" pitchFamily="34" charset="0"/>
              </a:rPr>
              <a:t>PwC</a:t>
            </a:r>
          </a:p>
        </p:txBody>
      </p:sp>
    </p:spTree>
    <p:extLst>
      <p:ext uri="{BB962C8B-B14F-4D97-AF65-F5344CB8AC3E}">
        <p14:creationId xmlns:p14="http://schemas.microsoft.com/office/powerpoint/2010/main" val="3221187910"/>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3"/>
            <a:ext cx="10769600" cy="1066799"/>
          </a:xfrm>
        </p:spPr>
        <p:txBody>
          <a:bodyPr anchor="t" anchorCtr="0">
            <a:noAutofit/>
          </a:bodyPr>
          <a:lstStyle>
            <a:lvl1pPr>
              <a:lnSpc>
                <a:spcPct val="90000"/>
              </a:lnSpc>
              <a:defRPr sz="3199">
                <a:solidFill>
                  <a:schemeClr val="tx1"/>
                </a:solidFill>
              </a:defRPr>
            </a:lvl1pPr>
          </a:lstStyle>
          <a:p>
            <a:r>
              <a:rPr lang="en-US" noProof="0" dirty="0"/>
              <a:t>Click to edit Master title style</a:t>
            </a:r>
          </a:p>
        </p:txBody>
      </p:sp>
      <p:sp>
        <p:nvSpPr>
          <p:cNvPr id="58" name="Subtitle 2"/>
          <p:cNvSpPr>
            <a:spLocks noGrp="1"/>
          </p:cNvSpPr>
          <p:nvPr>
            <p:ph type="subTitle" idx="1"/>
          </p:nvPr>
        </p:nvSpPr>
        <p:spPr bwMode="black">
          <a:xfrm>
            <a:off x="711200" y="1905002"/>
            <a:ext cx="10769600" cy="1371599"/>
          </a:xfrm>
        </p:spPr>
        <p:txBody>
          <a:bodyPr>
            <a:noAutofit/>
          </a:bodyPr>
          <a:lstStyle>
            <a:lvl1pPr marL="0" indent="0" algn="l">
              <a:lnSpc>
                <a:spcPct val="90000"/>
              </a:lnSpc>
              <a:buNone/>
              <a:defRPr sz="31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noProof="0" dirty="0"/>
              <a:t>Click to edit Master subtitle style</a:t>
            </a:r>
          </a:p>
        </p:txBody>
      </p:sp>
      <p:cxnSp>
        <p:nvCxnSpPr>
          <p:cNvPr id="12" name="Shape 11"/>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Date</a:t>
            </a: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2DC819B9-AE67-4132-8E46-62170417BDCE}" type="slidenum">
              <a:rPr lang="en-US" smtClean="0"/>
              <a:pPr/>
              <a:t>‹#›</a:t>
            </a:fld>
            <a:endParaRPr lang="en-US"/>
          </a:p>
        </p:txBody>
      </p:sp>
      <p:sp>
        <p:nvSpPr>
          <p:cNvPr id="5"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latin typeface="Arial" panose="020B0604020202020204" pitchFamily="34" charset="0"/>
              </a:rPr>
              <a:t>PwC</a:t>
            </a:r>
            <a:endParaRPr kumimoji="0" lang="en-US" sz="1000" b="0" i="0" u="none" baseline="0" dirty="0" err="1">
              <a:latin typeface="Arial" panose="020B0604020202020204" pitchFamily="34" charset="0"/>
            </a:endParaRPr>
          </a:p>
        </p:txBody>
      </p:sp>
    </p:spTree>
    <p:extLst>
      <p:ext uri="{BB962C8B-B14F-4D97-AF65-F5344CB8AC3E}">
        <p14:creationId xmlns:p14="http://schemas.microsoft.com/office/powerpoint/2010/main" val="1196317741"/>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199" baseline="0">
                <a:solidFill>
                  <a:schemeClr val="bg1"/>
                </a:solidFill>
              </a:defRPr>
            </a:lvl1pPr>
          </a:lstStyle>
          <a:p>
            <a:r>
              <a:rPr lang="en-US" noProof="0" dirty="0"/>
              <a:t>Click to edit Master title style</a:t>
            </a:r>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Click to edit Master subtitle style</a:t>
            </a:r>
          </a:p>
        </p:txBody>
      </p:sp>
      <p:cxnSp>
        <p:nvCxnSpPr>
          <p:cNvPr id="11" name="Shape 10"/>
          <p:cNvCxnSpPr/>
          <p:nvPr/>
        </p:nvCxnSpPr>
        <p:spPr>
          <a:xfrm rot="5400000" flipH="1" flipV="1">
            <a:off x="5918202"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a:t>Date</a:t>
            </a:r>
          </a:p>
        </p:txBody>
      </p:sp>
      <p:sp>
        <p:nvSpPr>
          <p:cNvPr id="3" name="Footer Placeholder 2"/>
          <p:cNvSpPr>
            <a:spLocks noGrp="1"/>
          </p:cNvSpPr>
          <p:nvPr>
            <p:ph type="ftr" sz="quarter" idx="11"/>
          </p:nvPr>
        </p:nvSpPr>
        <p:spPr/>
        <p:txBody>
          <a:bodyPr/>
          <a:lstStyle>
            <a:lvl1pPr>
              <a:defRPr>
                <a:solidFill>
                  <a:schemeClr val="lt1"/>
                </a:solidFill>
              </a:defRPr>
            </a:lvl1pPr>
          </a:lstStyle>
          <a:p>
            <a:r>
              <a:rPr lang="en-US"/>
              <a:t>Presentation title</a:t>
            </a:r>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DC274AEE-445A-4FEC-8799-11F4CF85F57D}" type="slidenum">
              <a:rPr lang="en-US" smtClean="0"/>
              <a:pPr/>
              <a:t>‹#›</a:t>
            </a:fld>
            <a:endParaRPr lang="en-US"/>
          </a:p>
        </p:txBody>
      </p:sp>
      <p:sp>
        <p:nvSpPr>
          <p:cNvPr id="5"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solidFill>
                  <a:schemeClr val="lt1"/>
                </a:solidFill>
                <a:latin typeface="Arial" panose="020B0604020202020204" pitchFamily="34" charset="0"/>
              </a:rPr>
              <a:t>PwC</a:t>
            </a:r>
            <a:endParaRPr kumimoji="0" lang="en-US" sz="1000" b="0" i="0" u="none" baseline="0" dirty="0" err="1">
              <a:solidFill>
                <a:schemeClr val="lt1"/>
              </a:solidFill>
              <a:latin typeface="Arial" panose="020B0604020202020204" pitchFamily="34" charset="0"/>
            </a:endParaRPr>
          </a:p>
        </p:txBody>
      </p:sp>
    </p:spTree>
    <p:extLst>
      <p:ext uri="{BB962C8B-B14F-4D97-AF65-F5344CB8AC3E}">
        <p14:creationId xmlns:p14="http://schemas.microsoft.com/office/powerpoint/2010/main" val="136410854"/>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199">
                <a:solidFill>
                  <a:schemeClr val="bg1"/>
                </a:solidFill>
              </a:defRPr>
            </a:lvl1pPr>
          </a:lstStyle>
          <a:p>
            <a:r>
              <a:rPr lang="en-US" noProof="0" dirty="0"/>
              <a:t>Click to edit Master title style</a:t>
            </a:r>
          </a:p>
        </p:txBody>
      </p:sp>
      <p:sp>
        <p:nvSpPr>
          <p:cNvPr id="20" name="Content Placeholder 19"/>
          <p:cNvSpPr>
            <a:spLocks noGrp="1"/>
          </p:cNvSpPr>
          <p:nvPr>
            <p:ph sz="quarter" idx="13"/>
          </p:nvPr>
        </p:nvSpPr>
        <p:spPr>
          <a:xfrm>
            <a:off x="711202" y="2819400"/>
            <a:ext cx="5283198"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Subtitle 2"/>
          <p:cNvSpPr>
            <a:spLocks noGrp="1"/>
          </p:cNvSpPr>
          <p:nvPr>
            <p:ph type="subTitle" idx="1"/>
          </p:nvPr>
        </p:nvSpPr>
        <p:spPr bwMode="black">
          <a:xfrm>
            <a:off x="711200" y="1905001"/>
            <a:ext cx="10769600" cy="762000"/>
          </a:xfrm>
        </p:spPr>
        <p:txBody>
          <a:bodyPr>
            <a:noAutofit/>
          </a:bodyPr>
          <a:lstStyle>
            <a:lvl1pPr marL="0" indent="0" algn="l">
              <a:lnSpc>
                <a:spcPct val="90000"/>
              </a:lnSpc>
              <a:buNone/>
              <a:defRPr sz="3199">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Click to edit Master subtitle style</a:t>
            </a:r>
          </a:p>
        </p:txBody>
      </p:sp>
      <p:cxnSp>
        <p:nvCxnSpPr>
          <p:cNvPr id="12" name="Shape 11"/>
          <p:cNvCxnSpPr/>
          <p:nvPr/>
        </p:nvCxnSpPr>
        <p:spPr>
          <a:xfrm rot="5400000" flipH="1" flipV="1">
            <a:off x="5918202"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a:t>Date</a:t>
            </a:r>
          </a:p>
        </p:txBody>
      </p:sp>
      <p:sp>
        <p:nvSpPr>
          <p:cNvPr id="3" name="Footer Placeholder 2"/>
          <p:cNvSpPr>
            <a:spLocks noGrp="1"/>
          </p:cNvSpPr>
          <p:nvPr>
            <p:ph type="ftr" sz="quarter" idx="15"/>
          </p:nvPr>
        </p:nvSpPr>
        <p:spPr/>
        <p:txBody>
          <a:bodyPr/>
          <a:lstStyle>
            <a:lvl1pPr>
              <a:defRPr>
                <a:solidFill>
                  <a:schemeClr val="lt1"/>
                </a:solidFill>
              </a:defRPr>
            </a:lvl1pPr>
          </a:lstStyle>
          <a:p>
            <a:r>
              <a:rPr lang="en-US"/>
              <a:t>Presentation title</a:t>
            </a:r>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01E0C554-E85D-4517-8846-7D927015010E}" type="slidenum">
              <a:rPr lang="en-US" smtClean="0"/>
              <a:pPr/>
              <a:t>‹#›</a:t>
            </a:fld>
            <a:endParaRPr lang="en-US"/>
          </a:p>
        </p:txBody>
      </p:sp>
      <p:sp>
        <p:nvSpPr>
          <p:cNvPr id="5" name="PwCFirm"/>
          <p:cNvSpPr txBox="1"/>
          <p:nvPr userDrawn="1"/>
        </p:nvSpPr>
        <p:spPr>
          <a:xfrm>
            <a:off x="711200" y="6477002"/>
            <a:ext cx="3454400" cy="152401"/>
          </a:xfrm>
          <a:prstGeom prst="rect">
            <a:avLst/>
          </a:prstGeom>
          <a:noFill/>
        </p:spPr>
        <p:txBody>
          <a:bodyPr vert="horz" wrap="square" lIns="0" tIns="0" rIns="0" bIns="0" rtlCol="0">
            <a:noAutofit/>
          </a:bodyPr>
          <a:lstStyle/>
          <a:p>
            <a:pPr indent="-274238" algn="l">
              <a:lnSpc>
                <a:spcPct val="100000"/>
              </a:lnSpc>
              <a:spcBef>
                <a:spcPct val="0"/>
              </a:spcBef>
              <a:spcAft>
                <a:spcPct val="0"/>
              </a:spcAft>
            </a:pPr>
            <a:r>
              <a:rPr kumimoji="0" lang="en-US" sz="1000" b="0" i="0" u="none" baseline="0">
                <a:solidFill>
                  <a:schemeClr val="lt1"/>
                </a:solidFill>
                <a:latin typeface="Arial" panose="020B0604020202020204" pitchFamily="34" charset="0"/>
              </a:rPr>
              <a:t>PwC</a:t>
            </a:r>
            <a:endParaRPr kumimoji="0" lang="en-US" sz="1000" b="0" i="0" u="none" baseline="0" dirty="0" err="1">
              <a:solidFill>
                <a:schemeClr val="lt1"/>
              </a:solidFill>
              <a:latin typeface="Arial" panose="020B0604020202020204" pitchFamily="34" charset="0"/>
            </a:endParaRPr>
          </a:p>
        </p:txBody>
      </p:sp>
    </p:spTree>
    <p:extLst>
      <p:ext uri="{BB962C8B-B14F-4D97-AF65-F5344CB8AC3E}">
        <p14:creationId xmlns:p14="http://schemas.microsoft.com/office/powerpoint/2010/main" val="1577843775"/>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6820411" y="-3874008"/>
            <a:ext cx="152399" cy="9119616"/>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527301" y="838200"/>
            <a:ext cx="7124700" cy="914400"/>
          </a:xfrm>
        </p:spPr>
        <p:txBody>
          <a:bodyPr anchor="t" anchorCtr="0">
            <a:noAutofit/>
          </a:bodyPr>
          <a:lstStyle>
            <a:lvl1pPr>
              <a:lnSpc>
                <a:spcPct val="90000"/>
              </a:lnSpc>
              <a:defRPr sz="3199" b="1" i="1" baseline="0">
                <a:solidFill>
                  <a:schemeClr val="tx1"/>
                </a:solidFill>
              </a:defRPr>
            </a:lvl1pPr>
          </a:lstStyle>
          <a:p>
            <a:r>
              <a:rPr lang="en-US" noProof="0" dirty="0"/>
              <a:t>Click to add the presentation’s main title</a:t>
            </a:r>
          </a:p>
        </p:txBody>
      </p:sp>
      <p:sp>
        <p:nvSpPr>
          <p:cNvPr id="143" name="Subtitle 2"/>
          <p:cNvSpPr>
            <a:spLocks noGrp="1"/>
          </p:cNvSpPr>
          <p:nvPr>
            <p:ph type="subTitle" idx="1" hasCustomPrompt="1"/>
          </p:nvPr>
        </p:nvSpPr>
        <p:spPr bwMode="black">
          <a:xfrm>
            <a:off x="2527301" y="1828800"/>
            <a:ext cx="7124700" cy="914401"/>
          </a:xfrm>
        </p:spPr>
        <p:txBody>
          <a:bodyPr>
            <a:noAutofit/>
          </a:bodyPr>
          <a:lstStyle>
            <a:lvl1pPr marL="0" indent="0" algn="l">
              <a:lnSpc>
                <a:spcPct val="90000"/>
              </a:lnSpc>
              <a:spcAft>
                <a:spcPts val="0"/>
              </a:spcAft>
              <a:buNone/>
              <a:defRPr sz="3199" baseline="0">
                <a:solidFill>
                  <a:schemeClr val="tx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144" name="Text Placeholder 31"/>
          <p:cNvSpPr>
            <a:spLocks noGrp="1"/>
          </p:cNvSpPr>
          <p:nvPr>
            <p:ph type="body" sz="quarter" idx="10" hasCustomPrompt="1"/>
          </p:nvPr>
        </p:nvSpPr>
        <p:spPr bwMode="black">
          <a:xfrm>
            <a:off x="2527300" y="374904"/>
            <a:ext cx="5474208"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grpSp>
        <p:nvGrpSpPr>
          <p:cNvPr id="67" name="Gruppieren 66"/>
          <p:cNvGrpSpPr/>
          <p:nvPr userDrawn="1"/>
        </p:nvGrpSpPr>
        <p:grpSpPr>
          <a:xfrm>
            <a:off x="1550012" y="5769813"/>
            <a:ext cx="1234762" cy="935867"/>
            <a:chOff x="1550415" y="5769812"/>
            <a:chExt cx="1235084" cy="935867"/>
          </a:xfrm>
        </p:grpSpPr>
        <p:grpSp>
          <p:nvGrpSpPr>
            <p:cNvPr id="36" name="Group 73"/>
            <p:cNvGrpSpPr>
              <a:grpSpLocks noChangeAspect="1"/>
            </p:cNvGrpSpPr>
            <p:nvPr/>
          </p:nvGrpSpPr>
          <p:grpSpPr>
            <a:xfrm>
              <a:off x="2337340" y="5769812"/>
              <a:ext cx="448159" cy="402310"/>
              <a:chOff x="1905000" y="5715000"/>
              <a:chExt cx="445770" cy="381000"/>
            </a:xfrm>
          </p:grpSpPr>
          <p:sp>
            <p:nvSpPr>
              <p:cNvPr id="4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7"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8"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49"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0"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1"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2"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3"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4"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5"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6"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7"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8"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59"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60"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61"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62"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63"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grpSp>
        <p:grpSp>
          <p:nvGrpSpPr>
            <p:cNvPr id="64" name="Group 32"/>
            <p:cNvGrpSpPr/>
            <p:nvPr userDrawn="1"/>
          </p:nvGrpSpPr>
          <p:grpSpPr>
            <a:xfrm>
              <a:off x="1550415" y="6172200"/>
              <a:ext cx="914400" cy="533479"/>
              <a:chOff x="518032" y="978681"/>
              <a:chExt cx="4572000" cy="2667393"/>
            </a:xfrm>
          </p:grpSpPr>
          <p:sp>
            <p:nvSpPr>
              <p:cNvPr id="6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6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noProof="0"/>
              </a:p>
            </p:txBody>
          </p:sp>
        </p:grpSp>
      </p:grpSp>
    </p:spTree>
    <p:extLst>
      <p:ext uri="{BB962C8B-B14F-4D97-AF65-F5344CB8AC3E}">
        <p14:creationId xmlns:p14="http://schemas.microsoft.com/office/powerpoint/2010/main" val="1336604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2336801" y="2"/>
            <a:ext cx="98552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grpSp>
      <p:sp>
        <p:nvSpPr>
          <p:cNvPr id="31" name="Picture Placeholder 76"/>
          <p:cNvSpPr>
            <a:spLocks noGrp="1"/>
          </p:cNvSpPr>
          <p:nvPr>
            <p:ph type="pic" sz="quarter" idx="13"/>
          </p:nvPr>
        </p:nvSpPr>
        <p:spPr>
          <a:xfrm>
            <a:off x="812802" y="3048000"/>
            <a:ext cx="1219200" cy="762000"/>
          </a:xfrm>
        </p:spPr>
        <p:txBody>
          <a:bodyPr/>
          <a:lstStyle>
            <a:lvl1pPr>
              <a:defRPr sz="1400"/>
            </a:lvl1pPr>
          </a:lstStyle>
          <a:p>
            <a:r>
              <a:rPr lang="en-US" noProof="0" dirty="0"/>
              <a:t>Click icon to add picture</a:t>
            </a:r>
          </a:p>
        </p:txBody>
      </p:sp>
      <p:grpSp>
        <p:nvGrpSpPr>
          <p:cNvPr id="3" name="Group 31"/>
          <p:cNvGrpSpPr/>
          <p:nvPr/>
        </p:nvGrpSpPr>
        <p:grpSpPr>
          <a:xfrm>
            <a:off x="652115" y="2901699"/>
            <a:ext cx="1613003"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46"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47"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www.pwc.lu</a:t>
            </a:r>
          </a:p>
        </p:txBody>
      </p:sp>
      <p:grpSp>
        <p:nvGrpSpPr>
          <p:cNvPr id="27" name="Group 32"/>
          <p:cNvGrpSpPr/>
          <p:nvPr userDrawn="1"/>
        </p:nvGrpSpPr>
        <p:grpSpPr>
          <a:xfrm>
            <a:off x="1550011" y="6172201"/>
            <a:ext cx="914162" cy="533479"/>
            <a:chOff x="518032" y="978681"/>
            <a:chExt cx="4572000" cy="2667393"/>
          </a:xfrm>
        </p:grpSpPr>
        <p:sp>
          <p:nvSpPr>
            <p:cNvPr id="2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2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noProof="0"/>
            </a:p>
          </p:txBody>
        </p:sp>
      </p:grpSp>
    </p:spTree>
    <p:extLst>
      <p:ext uri="{BB962C8B-B14F-4D97-AF65-F5344CB8AC3E}">
        <p14:creationId xmlns:p14="http://schemas.microsoft.com/office/powerpoint/2010/main" val="1619898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2336801" y="2"/>
            <a:ext cx="98552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a:p>
          </p:txBody>
        </p:sp>
      </p:grpSp>
      <p:sp>
        <p:nvSpPr>
          <p:cNvPr id="54"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55"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56"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www.pwc.lu</a:t>
            </a:r>
          </a:p>
        </p:txBody>
      </p:sp>
      <p:sp>
        <p:nvSpPr>
          <p:cNvPr id="17" name="Picture Placeholder 76"/>
          <p:cNvSpPr>
            <a:spLocks noGrp="1"/>
          </p:cNvSpPr>
          <p:nvPr>
            <p:ph type="pic" sz="quarter" idx="13"/>
          </p:nvPr>
        </p:nvSpPr>
        <p:spPr>
          <a:xfrm>
            <a:off x="2336800" y="2899979"/>
            <a:ext cx="8432800" cy="3272223"/>
          </a:xfrm>
        </p:spPr>
        <p:txBody>
          <a:bodyPr/>
          <a:lstStyle>
            <a:lvl1pPr>
              <a:defRPr sz="1400"/>
            </a:lvl1pPr>
          </a:lstStyle>
          <a:p>
            <a:r>
              <a:rPr lang="en-US" noProof="0" dirty="0"/>
              <a:t>Click icon to add picture</a:t>
            </a:r>
          </a:p>
        </p:txBody>
      </p:sp>
      <p:grpSp>
        <p:nvGrpSpPr>
          <p:cNvPr id="22" name="Group 32"/>
          <p:cNvGrpSpPr/>
          <p:nvPr userDrawn="1"/>
        </p:nvGrpSpPr>
        <p:grpSpPr>
          <a:xfrm>
            <a:off x="1550011" y="6172201"/>
            <a:ext cx="914162" cy="533479"/>
            <a:chOff x="518032" y="978681"/>
            <a:chExt cx="4572000" cy="2667393"/>
          </a:xfrm>
        </p:grpSpPr>
        <p:sp>
          <p:nvSpPr>
            <p:cNvPr id="23"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24"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noProof="0"/>
            </a:p>
          </p:txBody>
        </p:sp>
      </p:grpSp>
    </p:spTree>
    <p:extLst>
      <p:ext uri="{BB962C8B-B14F-4D97-AF65-F5344CB8AC3E}">
        <p14:creationId xmlns:p14="http://schemas.microsoft.com/office/powerpoint/2010/main" val="209101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9855200" y="685802"/>
            <a:ext cx="2336800" cy="5486399"/>
          </a:xfrm>
          <a:prstGeom prst="rect">
            <a:avLst/>
          </a:prstGeom>
          <a:solidFill>
            <a:schemeClr val="tx2">
              <a:lumMod val="40000"/>
              <a:lumOff val="60000"/>
            </a:schemeClr>
          </a:solid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1400" noProof="0" dirty="0"/>
          </a:p>
        </p:txBody>
      </p:sp>
      <p:sp>
        <p:nvSpPr>
          <p:cNvPr id="81" name="Rectangle 648"/>
          <p:cNvSpPr>
            <a:spLocks noChangeArrowheads="1"/>
          </p:cNvSpPr>
          <p:nvPr/>
        </p:nvSpPr>
        <p:spPr bwMode="gray">
          <a:xfrm>
            <a:off x="2336800" y="0"/>
            <a:ext cx="7518400" cy="685800"/>
          </a:xfrm>
          <a:prstGeom prst="rect">
            <a:avLst/>
          </a:prstGeom>
          <a:solidFill>
            <a:schemeClr val="tx2">
              <a:lumMod val="60000"/>
              <a:lumOff val="40000"/>
            </a:schemeClr>
          </a:solid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1400" noProof="0" dirty="0"/>
          </a:p>
        </p:txBody>
      </p:sp>
      <p:sp>
        <p:nvSpPr>
          <p:cNvPr id="83" name="Rectangle 650"/>
          <p:cNvSpPr>
            <a:spLocks noChangeArrowheads="1"/>
          </p:cNvSpPr>
          <p:nvPr/>
        </p:nvSpPr>
        <p:spPr bwMode="gray">
          <a:xfrm>
            <a:off x="2336800" y="685800"/>
            <a:ext cx="7518400" cy="5486400"/>
          </a:xfrm>
          <a:prstGeom prst="rect">
            <a:avLst/>
          </a:prstGeom>
          <a:solidFill>
            <a:schemeClr val="tx2"/>
          </a:solidFill>
          <a:ln w="0">
            <a:noFill/>
            <a:prstDash val="solid"/>
            <a:miter lim="800000"/>
            <a:headEnd/>
            <a:tailEnd/>
          </a:ln>
        </p:spPr>
        <p:txBody>
          <a:bodyPr vert="horz" wrap="square" lIns="91416" tIns="45708" rIns="91416" bIns="45708" numCol="1" anchor="t" anchorCtr="0" compatLnSpc="1">
            <a:prstTxWarp prst="textNoShape">
              <a:avLst/>
            </a:prstTxWarp>
          </a:bodyPr>
          <a:lstStyle/>
          <a:p>
            <a:endParaRPr lang="en-US" sz="1400" noProof="0" dirty="0"/>
          </a:p>
        </p:txBody>
      </p:sp>
      <p:sp>
        <p:nvSpPr>
          <p:cNvPr id="50" name="Title 1"/>
          <p:cNvSpPr>
            <a:spLocks noGrp="1"/>
          </p:cNvSpPr>
          <p:nvPr>
            <p:ph type="ctrTitle" hasCustomPrompt="1"/>
          </p:nvPr>
        </p:nvSpPr>
        <p:spPr bwMode="white">
          <a:xfrm>
            <a:off x="2527301" y="838200"/>
            <a:ext cx="7124700" cy="914400"/>
          </a:xfrm>
        </p:spPr>
        <p:txBody>
          <a:bodyPr anchor="t" anchorCtr="0">
            <a:noAutofit/>
          </a:bodyPr>
          <a:lstStyle>
            <a:lvl1pPr>
              <a:lnSpc>
                <a:spcPct val="90000"/>
              </a:lnSpc>
              <a:defRPr sz="3199" b="1" i="1" baseline="0">
                <a:solidFill>
                  <a:schemeClr val="bg1"/>
                </a:solidFill>
              </a:defRPr>
            </a:lvl1pPr>
          </a:lstStyle>
          <a:p>
            <a:r>
              <a:rPr lang="en-US" noProof="0" dirty="0"/>
              <a:t>Click to add the presentation’s main title</a:t>
            </a:r>
          </a:p>
        </p:txBody>
      </p:sp>
      <p:sp>
        <p:nvSpPr>
          <p:cNvPr id="51" name="Subtitle 2"/>
          <p:cNvSpPr>
            <a:spLocks noGrp="1"/>
          </p:cNvSpPr>
          <p:nvPr>
            <p:ph type="subTitle" idx="1" hasCustomPrompt="1"/>
          </p:nvPr>
        </p:nvSpPr>
        <p:spPr bwMode="white">
          <a:xfrm>
            <a:off x="2527301" y="1828800"/>
            <a:ext cx="7124700" cy="914401"/>
          </a:xfrm>
        </p:spPr>
        <p:txBody>
          <a:bodyPr>
            <a:noAutofit/>
          </a:bodyPr>
          <a:lstStyle>
            <a:lvl1pPr marL="0" indent="0" algn="l">
              <a:lnSpc>
                <a:spcPct val="90000"/>
              </a:lnSpc>
              <a:spcAft>
                <a:spcPts val="0"/>
              </a:spcAft>
              <a:buNone/>
              <a:defRPr sz="3199" baseline="0">
                <a:solidFill>
                  <a:schemeClr val="bg1"/>
                </a:solidFill>
                <a:latin typeface="+mj-lt"/>
              </a:defRPr>
            </a:lvl1pPr>
            <a:lvl2pPr marL="0" indent="0" algn="l">
              <a:buNone/>
              <a:defRPr sz="1799">
                <a:solidFill>
                  <a:schemeClr val="bg1"/>
                </a:solidFill>
                <a:latin typeface="+mj-lt"/>
              </a:defRPr>
            </a:lvl2pPr>
            <a:lvl3pPr marL="457063" indent="0" algn="l">
              <a:buNone/>
              <a:defRPr sz="1799">
                <a:solidFill>
                  <a:schemeClr val="bg1"/>
                </a:solidFill>
                <a:latin typeface="+mj-lt"/>
              </a:defRPr>
            </a:lvl3pPr>
            <a:lvl4pPr marL="914126" indent="0" algn="l">
              <a:buNone/>
              <a:defRPr sz="1799">
                <a:solidFill>
                  <a:schemeClr val="bg1"/>
                </a:solidFill>
                <a:latin typeface="+mj-lt"/>
              </a:defRPr>
            </a:lvl4pPr>
            <a:lvl5pPr marL="1371189" indent="0" algn="l">
              <a:buNone/>
              <a:defRPr sz="1799">
                <a:solidFill>
                  <a:schemeClr val="bg1"/>
                </a:solidFill>
                <a:latin typeface="+mj-lt"/>
              </a:defRPr>
            </a:lvl5pPr>
            <a:lvl6pPr marL="1828251" indent="0" algn="l">
              <a:buNone/>
              <a:defRPr sz="1799">
                <a:solidFill>
                  <a:schemeClr val="bg1"/>
                </a:solidFill>
                <a:latin typeface="+mj-lt"/>
              </a:defRPr>
            </a:lvl6pPr>
            <a:lvl7pPr marL="2285314" indent="0" algn="l">
              <a:buNone/>
              <a:defRPr sz="1799">
                <a:solidFill>
                  <a:schemeClr val="bg1"/>
                </a:solidFill>
                <a:latin typeface="+mj-lt"/>
              </a:defRPr>
            </a:lvl7pPr>
            <a:lvl8pPr marL="2742377" indent="0" algn="l">
              <a:buNone/>
              <a:defRPr sz="1799">
                <a:solidFill>
                  <a:schemeClr val="bg1"/>
                </a:solidFill>
                <a:latin typeface="+mj-lt"/>
              </a:defRPr>
            </a:lvl8pPr>
            <a:lvl9pPr marL="3199440" indent="0" algn="l">
              <a:buNone/>
              <a:defRPr sz="1799">
                <a:solidFill>
                  <a:schemeClr val="bg1"/>
                </a:solidFill>
                <a:latin typeface="+mj-lt"/>
              </a:defRPr>
            </a:lvl9pPr>
          </a:lstStyle>
          <a:p>
            <a:r>
              <a:rPr lang="en-US" noProof="0" dirty="0"/>
              <a:t>Subtitle and date (move higher if title is only one line)</a:t>
            </a:r>
          </a:p>
        </p:txBody>
      </p:sp>
      <p:sp>
        <p:nvSpPr>
          <p:cNvPr id="52" name="Text Placeholder 31"/>
          <p:cNvSpPr>
            <a:spLocks noGrp="1"/>
          </p:cNvSpPr>
          <p:nvPr>
            <p:ph type="body" sz="quarter" idx="10" hasCustomPrompt="1"/>
          </p:nvPr>
        </p:nvSpPr>
        <p:spPr bwMode="white">
          <a:xfrm>
            <a:off x="2527300" y="374904"/>
            <a:ext cx="5474208"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www.pwc.lu</a:t>
            </a:r>
          </a:p>
        </p:txBody>
      </p:sp>
      <p:grpSp>
        <p:nvGrpSpPr>
          <p:cNvPr id="17" name="Gruppieren 16"/>
          <p:cNvGrpSpPr/>
          <p:nvPr userDrawn="1"/>
        </p:nvGrpSpPr>
        <p:grpSpPr>
          <a:xfrm>
            <a:off x="1550011" y="6172201"/>
            <a:ext cx="914162" cy="533479"/>
            <a:chOff x="1550415" y="6172200"/>
            <a:chExt cx="914400" cy="533479"/>
          </a:xfrm>
        </p:grpSpPr>
        <p:sp>
          <p:nvSpPr>
            <p:cNvPr id="15" name="Rectangle 37"/>
            <p:cNvSpPr>
              <a:spLocks noChangeArrowheads="1"/>
            </p:cNvSpPr>
            <p:nvPr userDrawn="1"/>
          </p:nvSpPr>
          <p:spPr bwMode="black">
            <a:xfrm>
              <a:off x="2105939" y="6172200"/>
              <a:ext cx="228600" cy="52646"/>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400" noProof="0"/>
            </a:p>
          </p:txBody>
        </p:sp>
        <p:sp>
          <p:nvSpPr>
            <p:cNvPr id="16" name="Freeform 7"/>
            <p:cNvSpPr>
              <a:spLocks noEditPoints="1"/>
            </p:cNvSpPr>
            <p:nvPr userDrawn="1"/>
          </p:nvSpPr>
          <p:spPr bwMode="black">
            <a:xfrm>
              <a:off x="1550415" y="6361023"/>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00" noProof="0"/>
            </a:p>
          </p:txBody>
        </p:sp>
      </p:grpSp>
    </p:spTree>
    <p:extLst>
      <p:ext uri="{BB962C8B-B14F-4D97-AF65-F5344CB8AC3E}">
        <p14:creationId xmlns:p14="http://schemas.microsoft.com/office/powerpoint/2010/main" val="3461767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sz="3199">
                <a:solidFill>
                  <a:schemeClr val="tx1"/>
                </a:solidFill>
              </a:defRPr>
            </a:lvl1pPr>
          </a:lstStyle>
          <a:p>
            <a:r>
              <a:rPr lang="en-US" noProof="0" dirty="0"/>
              <a:t>Click to edit Master title style</a:t>
            </a:r>
          </a:p>
        </p:txBody>
      </p:sp>
      <p:sp>
        <p:nvSpPr>
          <p:cNvPr id="11" name="Text Placeholder 10"/>
          <p:cNvSpPr>
            <a:spLocks noGrp="1"/>
          </p:cNvSpPr>
          <p:nvPr>
            <p:ph type="body" sz="quarter" idx="10" hasCustomPrompt="1"/>
          </p:nvPr>
        </p:nvSpPr>
        <p:spPr>
          <a:xfrm>
            <a:off x="711200" y="5867400"/>
            <a:ext cx="6400800" cy="762000"/>
          </a:xfrm>
        </p:spPr>
        <p:txBody>
          <a:bodyPr anchor="b"/>
          <a:lstStyle>
            <a:lvl1pPr>
              <a:defRPr sz="900">
                <a:latin typeface="Arial" pitchFamily="34" charset="0"/>
                <a:cs typeface="Arial" pitchFamily="34" charset="0"/>
              </a:defRPr>
            </a:lvl1pPr>
          </a:lstStyle>
          <a:p>
            <a:pPr lvl="0"/>
            <a:r>
              <a:rPr lang="en-US" noProof="0" dirty="0"/>
              <a:t>Add legal and copyright disclaimers here.</a:t>
            </a:r>
          </a:p>
        </p:txBody>
      </p:sp>
      <p:cxnSp>
        <p:nvCxnSpPr>
          <p:cNvPr id="7" name="Shape 6"/>
          <p:cNvCxnSpPr/>
          <p:nvPr/>
        </p:nvCxnSpPr>
        <p:spPr>
          <a:xfrm rot="5400000" flipH="1" flipV="1">
            <a:off x="5918202"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13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30175" y="345821"/>
            <a:ext cx="11331651" cy="912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358671" y="1463042"/>
            <a:ext cx="11474659" cy="1490901"/>
          </a:xfrm>
          <a:prstGeom prst="rect">
            <a:avLst/>
          </a:prstGeom>
          <a:noFill/>
          <a:ln>
            <a:noFill/>
          </a:ln>
        </p:spPr>
        <p:txBody>
          <a:bodyPr spcFirstLastPara="1" wrap="square" lIns="0" tIns="0" rIns="0" bIns="0" anchor="t" anchorCtr="0">
            <a:no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sldNum" idx="12"/>
          </p:nvPr>
        </p:nvSpPr>
        <p:spPr>
          <a:xfrm>
            <a:off x="11617070" y="6514338"/>
            <a:ext cx="157480" cy="126162"/>
          </a:xfrm>
          <a:prstGeom prst="rect">
            <a:avLst/>
          </a:prstGeom>
          <a:noFill/>
          <a:ln>
            <a:noFill/>
          </a:ln>
        </p:spPr>
        <p:txBody>
          <a:bodyPr spcFirstLastPara="1" wrap="square" lIns="0" tIns="0" rIns="0" bIns="0" anchor="t" anchorCtr="0">
            <a:noAutofit/>
          </a:bodyPr>
          <a:lstStyle>
            <a:lvl1pPr marL="25392" marR="0" lvl="0"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25392" marR="0" lvl="1"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25392" marR="0" lvl="2"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25392" marR="0" lvl="3"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25392" marR="0" lvl="4"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25392" marR="0" lvl="5"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25392" marR="0" lvl="6"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25392" marR="0" lvl="7"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25392" marR="0" lvl="8" indent="0" algn="l">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53161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82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a:spLocks noGrp="1"/>
          </p:cNvSpPr>
          <p:nvPr>
            <p:ph type="pic" idx="2"/>
          </p:nvPr>
        </p:nvSpPr>
        <p:spPr>
          <a:xfrm>
            <a:off x="5183188" y="987425"/>
            <a:ext cx="6172200" cy="4873625"/>
          </a:xfrm>
          <a:prstGeom prst="rect">
            <a:avLst/>
          </a:prstGeom>
          <a:noFill/>
          <a:ln>
            <a:noFill/>
          </a:ln>
        </p:spPr>
      </p:sp>
      <p:sp>
        <p:nvSpPr>
          <p:cNvPr id="66" name="Google Shape;66;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2858" y="318030"/>
            <a:ext cx="11466286" cy="6234364"/>
          </a:xfrm>
          <a:prstGeom prst="rect">
            <a:avLst/>
          </a:prstGeom>
        </p:spPr>
      </p:pic>
      <p:sp>
        <p:nvSpPr>
          <p:cNvPr id="2" name="Title 1"/>
          <p:cNvSpPr>
            <a:spLocks noGrp="1"/>
          </p:cNvSpPr>
          <p:nvPr>
            <p:ph type="ctrTitle" hasCustomPrompt="1"/>
          </p:nvPr>
        </p:nvSpPr>
        <p:spPr>
          <a:xfrm>
            <a:off x="725714" y="1147118"/>
            <a:ext cx="9144000" cy="1486052"/>
          </a:xfrm>
        </p:spPr>
        <p:txBody>
          <a:bodyPr anchor="b"/>
          <a:lstStyle>
            <a:lvl1pPr algn="l">
              <a:defRPr lang="en-US" sz="4178" b="1" kern="1200" dirty="0" smtClean="0">
                <a:solidFill>
                  <a:schemeClr val="bg1"/>
                </a:solidFill>
                <a:latin typeface="Arial Black" panose="020B0A04020102020204" pitchFamily="34" charset="0"/>
                <a:ea typeface="+mn-ea"/>
                <a:cs typeface="Arial" panose="020B0604020202020204" pitchFamily="34" charset="0"/>
              </a:defRPr>
            </a:lvl1pPr>
          </a:lstStyle>
          <a:p>
            <a:r>
              <a:rPr lang="en-GB" sz="4178" b="1" dirty="0">
                <a:solidFill>
                  <a:schemeClr val="bg1"/>
                </a:solidFill>
                <a:latin typeface="HelveticaNeueLT Pro 95 Blk" panose="020B0904020202020204" pitchFamily="34" charset="0"/>
                <a:cs typeface="Arial" panose="020B0604020202020204" pitchFamily="34" charset="0"/>
              </a:rPr>
              <a:t>TITLE OF PRESENTATION </a:t>
            </a:r>
            <a:br>
              <a:rPr lang="en-GB" sz="4178" b="1" dirty="0">
                <a:solidFill>
                  <a:schemeClr val="bg1"/>
                </a:solidFill>
                <a:latin typeface="HelveticaNeueLT Pro 95 Blk" panose="020B0904020202020204" pitchFamily="34" charset="0"/>
                <a:cs typeface="Arial" panose="020B0604020202020204" pitchFamily="34" charset="0"/>
              </a:rPr>
            </a:br>
            <a:r>
              <a:rPr lang="en-GB" sz="4178" b="1" dirty="0">
                <a:solidFill>
                  <a:schemeClr val="bg1"/>
                </a:solidFill>
                <a:latin typeface="HelveticaNeueLT Pro 95 Blk" panose="020B0904020202020204" pitchFamily="34" charset="0"/>
                <a:cs typeface="Arial" panose="020B0604020202020204" pitchFamily="34" charset="0"/>
              </a:rPr>
              <a:t>(44 points)</a:t>
            </a:r>
          </a:p>
        </p:txBody>
      </p:sp>
      <p:sp>
        <p:nvSpPr>
          <p:cNvPr id="3" name="Subtitle 2"/>
          <p:cNvSpPr>
            <a:spLocks noGrp="1"/>
          </p:cNvSpPr>
          <p:nvPr>
            <p:ph type="subTitle" idx="1" hasCustomPrompt="1"/>
          </p:nvPr>
        </p:nvSpPr>
        <p:spPr>
          <a:xfrm>
            <a:off x="879397" y="3652908"/>
            <a:ext cx="8990319" cy="340699"/>
          </a:xfrm>
        </p:spPr>
        <p:txBody>
          <a:bodyPr>
            <a:normAutofit/>
          </a:bodyPr>
          <a:lstStyle>
            <a:lvl1pPr marL="0" indent="0" algn="l" defTabSz="434117" rtl="0" eaLnBrk="1" latinLnBrk="0" hangingPunct="1">
              <a:buNone/>
              <a:defRPr lang="en-US" sz="1519" b="1" kern="1200" baseline="0" dirty="0">
                <a:solidFill>
                  <a:schemeClr val="bg1"/>
                </a:solidFill>
                <a:latin typeface="Arial" panose="020B0604020202020204" pitchFamily="34" charset="0"/>
                <a:ea typeface="+mn-ea"/>
                <a:cs typeface="Arial" panose="020B0604020202020204" pitchFamily="34" charset="0"/>
              </a:defRPr>
            </a:lvl1pPr>
            <a:lvl2pPr marL="455823" indent="0" algn="ctr">
              <a:buNone/>
              <a:defRPr sz="1994"/>
            </a:lvl2pPr>
            <a:lvl3pPr marL="911646" indent="0" algn="ctr">
              <a:buNone/>
              <a:defRPr sz="1795"/>
            </a:lvl3pPr>
            <a:lvl4pPr marL="1367469" indent="0" algn="ctr">
              <a:buNone/>
              <a:defRPr sz="1595"/>
            </a:lvl4pPr>
            <a:lvl5pPr marL="1823293" indent="0" algn="ctr">
              <a:buNone/>
              <a:defRPr sz="1595"/>
            </a:lvl5pPr>
            <a:lvl6pPr marL="2279115" indent="0" algn="ctr">
              <a:buNone/>
              <a:defRPr sz="1595"/>
            </a:lvl6pPr>
            <a:lvl7pPr marL="2734939" indent="0" algn="ctr">
              <a:buNone/>
              <a:defRPr sz="1595"/>
            </a:lvl7pPr>
            <a:lvl8pPr marL="3190762" indent="0" algn="ctr">
              <a:buNone/>
              <a:defRPr sz="1595"/>
            </a:lvl8pPr>
            <a:lvl9pPr marL="3646585" indent="0" algn="ctr">
              <a:buNone/>
              <a:defRPr sz="1595"/>
            </a:lvl9pPr>
          </a:lstStyle>
          <a:p>
            <a:r>
              <a:rPr lang="en-US" dirty="0"/>
              <a:t>Name of presenter</a:t>
            </a:r>
          </a:p>
        </p:txBody>
      </p:sp>
      <p:sp>
        <p:nvSpPr>
          <p:cNvPr id="25" name="Text Placeholder 24"/>
          <p:cNvSpPr>
            <a:spLocks noGrp="1"/>
          </p:cNvSpPr>
          <p:nvPr>
            <p:ph type="body" sz="quarter" idx="12" hasCustomPrompt="1"/>
          </p:nvPr>
        </p:nvSpPr>
        <p:spPr>
          <a:xfrm>
            <a:off x="879929" y="4080135"/>
            <a:ext cx="5314346" cy="361740"/>
          </a:xfrm>
        </p:spPr>
        <p:txBody>
          <a:bodyPr>
            <a:normAutofit/>
          </a:bodyPr>
          <a:lstStyle>
            <a:lvl1pPr marL="0" indent="0" algn="l" defTabSz="434117" rtl="0" eaLnBrk="1" latinLnBrk="0" hangingPunct="1">
              <a:lnSpc>
                <a:spcPct val="90000"/>
              </a:lnSpc>
              <a:spcBef>
                <a:spcPts val="997"/>
              </a:spcBef>
              <a:buFont typeface="Arial" panose="020B0604020202020204" pitchFamily="34" charset="0"/>
              <a:buNone/>
              <a:defRPr lang="en-US" sz="1519" b="0" kern="1200" baseline="0" dirty="0" smtClean="0">
                <a:solidFill>
                  <a:schemeClr val="bg1"/>
                </a:solidFill>
                <a:latin typeface="Arial" panose="020B0604020202020204" pitchFamily="34" charset="0"/>
                <a:ea typeface="+mn-ea"/>
                <a:cs typeface="Arial" panose="020B0604020202020204" pitchFamily="34" charset="0"/>
              </a:defRPr>
            </a:lvl1pPr>
          </a:lstStyle>
          <a:p>
            <a:pPr lvl="0"/>
            <a:r>
              <a:rPr lang="en-US" dirty="0"/>
              <a:t>Date (</a:t>
            </a:r>
            <a:r>
              <a:rPr lang="en-US" dirty="0" err="1"/>
              <a:t>dd</a:t>
            </a:r>
            <a:r>
              <a:rPr lang="en-US" dirty="0"/>
              <a:t>/mm/</a:t>
            </a:r>
            <a:r>
              <a:rPr lang="en-US" dirty="0" err="1"/>
              <a:t>yyyy</a:t>
            </a:r>
            <a:r>
              <a:rPr lang="en-US" dirty="0"/>
              <a: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5715" y="4711923"/>
            <a:ext cx="2544930" cy="137442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17200" y="5503252"/>
            <a:ext cx="803943" cy="534539"/>
          </a:xfrm>
          <a:prstGeom prst="rect">
            <a:avLst/>
          </a:prstGeom>
          <a:ln>
            <a:solidFill>
              <a:schemeClr val="bg1"/>
            </a:solidFill>
          </a:ln>
        </p:spPr>
      </p:pic>
    </p:spTree>
    <p:extLst>
      <p:ext uri="{BB962C8B-B14F-4D97-AF65-F5344CB8AC3E}">
        <p14:creationId xmlns:p14="http://schemas.microsoft.com/office/powerpoint/2010/main" val="164562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heme" Target="../theme/theme3.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6">
                <a:solidFill>
                  <a:schemeClr val="tx1">
                    <a:tint val="75000"/>
                  </a:schemeClr>
                </a:solidFill>
              </a:defRPr>
            </a:lvl1pPr>
          </a:lstStyle>
          <a:p>
            <a:fld id="{32BD8057-A951-4D75-BCED-5BD14BDB14F1}" type="datetimeFigureOut">
              <a:rPr lang="en-GB" smtClean="0"/>
              <a:t>08/03/2023</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9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6">
                <a:solidFill>
                  <a:schemeClr val="tx1">
                    <a:tint val="75000"/>
                  </a:schemeClr>
                </a:solidFill>
              </a:defRPr>
            </a:lvl1pPr>
          </a:lstStyle>
          <a:p>
            <a:fld id="{A8A95EB0-DC1B-4657-A89F-0738649D76FD}" type="slidenum">
              <a:rPr lang="en-GB" smtClean="0"/>
              <a:t>‹#›</a:t>
            </a:fld>
            <a:endParaRPr lang="en-GB"/>
          </a:p>
        </p:txBody>
      </p:sp>
    </p:spTree>
    <p:extLst>
      <p:ext uri="{BB962C8B-B14F-4D97-AF65-F5344CB8AC3E}">
        <p14:creationId xmlns:p14="http://schemas.microsoft.com/office/powerpoint/2010/main" val="2791169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1646" rtl="0" eaLnBrk="1" latinLnBrk="0" hangingPunct="1">
        <a:lnSpc>
          <a:spcPct val="90000"/>
        </a:lnSpc>
        <a:spcBef>
          <a:spcPct val="0"/>
        </a:spcBef>
        <a:buNone/>
        <a:defRPr sz="4387" kern="1200">
          <a:solidFill>
            <a:schemeClr val="tx1"/>
          </a:solidFill>
          <a:latin typeface="+mj-lt"/>
          <a:ea typeface="+mj-ea"/>
          <a:cs typeface="+mj-cs"/>
        </a:defRPr>
      </a:lvl1pPr>
    </p:titleStyle>
    <p:bodyStyle>
      <a:lvl1pPr marL="227911" indent="-227911" algn="l" defTabSz="911646" rtl="0" eaLnBrk="1" latinLnBrk="0" hangingPunct="1">
        <a:lnSpc>
          <a:spcPct val="90000"/>
        </a:lnSpc>
        <a:spcBef>
          <a:spcPts val="997"/>
        </a:spcBef>
        <a:buFont typeface="Arial" panose="020B0604020202020204" pitchFamily="34" charset="0"/>
        <a:buChar char="•"/>
        <a:defRPr sz="2792" kern="1200">
          <a:solidFill>
            <a:schemeClr val="tx1"/>
          </a:solidFill>
          <a:latin typeface="+mn-lt"/>
          <a:ea typeface="+mn-ea"/>
          <a:cs typeface="+mn-cs"/>
        </a:defRPr>
      </a:lvl1pPr>
      <a:lvl2pPr marL="683734" indent="-227911" algn="l" defTabSz="911646" rtl="0" eaLnBrk="1" latinLnBrk="0" hangingPunct="1">
        <a:lnSpc>
          <a:spcPct val="90000"/>
        </a:lnSpc>
        <a:spcBef>
          <a:spcPts val="498"/>
        </a:spcBef>
        <a:buFont typeface="Arial" panose="020B0604020202020204" pitchFamily="34" charset="0"/>
        <a:buChar char="•"/>
        <a:defRPr sz="2393" kern="1200">
          <a:solidFill>
            <a:schemeClr val="tx1"/>
          </a:solidFill>
          <a:latin typeface="+mn-lt"/>
          <a:ea typeface="+mn-ea"/>
          <a:cs typeface="+mn-cs"/>
        </a:defRPr>
      </a:lvl2pPr>
      <a:lvl3pPr marL="1139558" indent="-227911" algn="l" defTabSz="911646" rtl="0" eaLnBrk="1" latinLnBrk="0" hangingPunct="1">
        <a:lnSpc>
          <a:spcPct val="90000"/>
        </a:lnSpc>
        <a:spcBef>
          <a:spcPts val="498"/>
        </a:spcBef>
        <a:buFont typeface="Arial" panose="020B0604020202020204" pitchFamily="34" charset="0"/>
        <a:buChar char="•"/>
        <a:defRPr sz="1994" kern="1200">
          <a:solidFill>
            <a:schemeClr val="tx1"/>
          </a:solidFill>
          <a:latin typeface="+mn-lt"/>
          <a:ea typeface="+mn-ea"/>
          <a:cs typeface="+mn-cs"/>
        </a:defRPr>
      </a:lvl3pPr>
      <a:lvl4pPr marL="1595380" indent="-227911" algn="l" defTabSz="911646" rtl="0" eaLnBrk="1" latinLnBrk="0" hangingPunct="1">
        <a:lnSpc>
          <a:spcPct val="90000"/>
        </a:lnSpc>
        <a:spcBef>
          <a:spcPts val="498"/>
        </a:spcBef>
        <a:buFont typeface="Arial" panose="020B0604020202020204" pitchFamily="34" charset="0"/>
        <a:buChar char="•"/>
        <a:defRPr sz="1795" kern="1200">
          <a:solidFill>
            <a:schemeClr val="tx1"/>
          </a:solidFill>
          <a:latin typeface="+mn-lt"/>
          <a:ea typeface="+mn-ea"/>
          <a:cs typeface="+mn-cs"/>
        </a:defRPr>
      </a:lvl4pPr>
      <a:lvl5pPr marL="2051204" indent="-227911" algn="l" defTabSz="911646" rtl="0" eaLnBrk="1" latinLnBrk="0" hangingPunct="1">
        <a:lnSpc>
          <a:spcPct val="90000"/>
        </a:lnSpc>
        <a:spcBef>
          <a:spcPts val="498"/>
        </a:spcBef>
        <a:buFont typeface="Arial" panose="020B0604020202020204" pitchFamily="34" charset="0"/>
        <a:buChar char="•"/>
        <a:defRPr sz="1795" kern="1200">
          <a:solidFill>
            <a:schemeClr val="tx1"/>
          </a:solidFill>
          <a:latin typeface="+mn-lt"/>
          <a:ea typeface="+mn-ea"/>
          <a:cs typeface="+mn-cs"/>
        </a:defRPr>
      </a:lvl5pPr>
      <a:lvl6pPr marL="2507027" indent="-227911" algn="l" defTabSz="911646" rtl="0" eaLnBrk="1" latinLnBrk="0" hangingPunct="1">
        <a:lnSpc>
          <a:spcPct val="90000"/>
        </a:lnSpc>
        <a:spcBef>
          <a:spcPts val="498"/>
        </a:spcBef>
        <a:buFont typeface="Arial" panose="020B0604020202020204" pitchFamily="34" charset="0"/>
        <a:buChar char="•"/>
        <a:defRPr sz="1795" kern="1200">
          <a:solidFill>
            <a:schemeClr val="tx1"/>
          </a:solidFill>
          <a:latin typeface="+mn-lt"/>
          <a:ea typeface="+mn-ea"/>
          <a:cs typeface="+mn-cs"/>
        </a:defRPr>
      </a:lvl6pPr>
      <a:lvl7pPr marL="2962849" indent="-227911" algn="l" defTabSz="911646" rtl="0" eaLnBrk="1" latinLnBrk="0" hangingPunct="1">
        <a:lnSpc>
          <a:spcPct val="90000"/>
        </a:lnSpc>
        <a:spcBef>
          <a:spcPts val="498"/>
        </a:spcBef>
        <a:buFont typeface="Arial" panose="020B0604020202020204" pitchFamily="34" charset="0"/>
        <a:buChar char="•"/>
        <a:defRPr sz="1795" kern="1200">
          <a:solidFill>
            <a:schemeClr val="tx1"/>
          </a:solidFill>
          <a:latin typeface="+mn-lt"/>
          <a:ea typeface="+mn-ea"/>
          <a:cs typeface="+mn-cs"/>
        </a:defRPr>
      </a:lvl7pPr>
      <a:lvl8pPr marL="3418673" indent="-227911" algn="l" defTabSz="911646" rtl="0" eaLnBrk="1" latinLnBrk="0" hangingPunct="1">
        <a:lnSpc>
          <a:spcPct val="90000"/>
        </a:lnSpc>
        <a:spcBef>
          <a:spcPts val="498"/>
        </a:spcBef>
        <a:buFont typeface="Arial" panose="020B0604020202020204" pitchFamily="34" charset="0"/>
        <a:buChar char="•"/>
        <a:defRPr sz="1795" kern="1200">
          <a:solidFill>
            <a:schemeClr val="tx1"/>
          </a:solidFill>
          <a:latin typeface="+mn-lt"/>
          <a:ea typeface="+mn-ea"/>
          <a:cs typeface="+mn-cs"/>
        </a:defRPr>
      </a:lvl8pPr>
      <a:lvl9pPr marL="3874496" indent="-227911" algn="l" defTabSz="911646" rtl="0" eaLnBrk="1" latinLnBrk="0" hangingPunct="1">
        <a:lnSpc>
          <a:spcPct val="90000"/>
        </a:lnSpc>
        <a:spcBef>
          <a:spcPts val="498"/>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1646" rtl="0" eaLnBrk="1" latinLnBrk="0" hangingPunct="1">
        <a:defRPr sz="1795" kern="1200">
          <a:solidFill>
            <a:schemeClr val="tx1"/>
          </a:solidFill>
          <a:latin typeface="+mn-lt"/>
          <a:ea typeface="+mn-ea"/>
          <a:cs typeface="+mn-cs"/>
        </a:defRPr>
      </a:lvl1pPr>
      <a:lvl2pPr marL="455823" algn="l" defTabSz="911646" rtl="0" eaLnBrk="1" latinLnBrk="0" hangingPunct="1">
        <a:defRPr sz="1795" kern="1200">
          <a:solidFill>
            <a:schemeClr val="tx1"/>
          </a:solidFill>
          <a:latin typeface="+mn-lt"/>
          <a:ea typeface="+mn-ea"/>
          <a:cs typeface="+mn-cs"/>
        </a:defRPr>
      </a:lvl2pPr>
      <a:lvl3pPr marL="911646" algn="l" defTabSz="911646" rtl="0" eaLnBrk="1" latinLnBrk="0" hangingPunct="1">
        <a:defRPr sz="1795" kern="1200">
          <a:solidFill>
            <a:schemeClr val="tx1"/>
          </a:solidFill>
          <a:latin typeface="+mn-lt"/>
          <a:ea typeface="+mn-ea"/>
          <a:cs typeface="+mn-cs"/>
        </a:defRPr>
      </a:lvl3pPr>
      <a:lvl4pPr marL="1367469" algn="l" defTabSz="911646" rtl="0" eaLnBrk="1" latinLnBrk="0" hangingPunct="1">
        <a:defRPr sz="1795" kern="1200">
          <a:solidFill>
            <a:schemeClr val="tx1"/>
          </a:solidFill>
          <a:latin typeface="+mn-lt"/>
          <a:ea typeface="+mn-ea"/>
          <a:cs typeface="+mn-cs"/>
        </a:defRPr>
      </a:lvl4pPr>
      <a:lvl5pPr marL="1823293" algn="l" defTabSz="911646" rtl="0" eaLnBrk="1" latinLnBrk="0" hangingPunct="1">
        <a:defRPr sz="1795" kern="1200">
          <a:solidFill>
            <a:schemeClr val="tx1"/>
          </a:solidFill>
          <a:latin typeface="+mn-lt"/>
          <a:ea typeface="+mn-ea"/>
          <a:cs typeface="+mn-cs"/>
        </a:defRPr>
      </a:lvl5pPr>
      <a:lvl6pPr marL="2279115" algn="l" defTabSz="911646" rtl="0" eaLnBrk="1" latinLnBrk="0" hangingPunct="1">
        <a:defRPr sz="1795" kern="1200">
          <a:solidFill>
            <a:schemeClr val="tx1"/>
          </a:solidFill>
          <a:latin typeface="+mn-lt"/>
          <a:ea typeface="+mn-ea"/>
          <a:cs typeface="+mn-cs"/>
        </a:defRPr>
      </a:lvl6pPr>
      <a:lvl7pPr marL="2734939" algn="l" defTabSz="911646" rtl="0" eaLnBrk="1" latinLnBrk="0" hangingPunct="1">
        <a:defRPr sz="1795" kern="1200">
          <a:solidFill>
            <a:schemeClr val="tx1"/>
          </a:solidFill>
          <a:latin typeface="+mn-lt"/>
          <a:ea typeface="+mn-ea"/>
          <a:cs typeface="+mn-cs"/>
        </a:defRPr>
      </a:lvl7pPr>
      <a:lvl8pPr marL="3190762" algn="l" defTabSz="911646" rtl="0" eaLnBrk="1" latinLnBrk="0" hangingPunct="1">
        <a:defRPr sz="1795" kern="1200">
          <a:solidFill>
            <a:schemeClr val="tx1"/>
          </a:solidFill>
          <a:latin typeface="+mn-lt"/>
          <a:ea typeface="+mn-ea"/>
          <a:cs typeface="+mn-cs"/>
        </a:defRPr>
      </a:lvl8pPr>
      <a:lvl9pPr marL="3646585" algn="l" defTabSz="911646"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1" y="685800"/>
            <a:ext cx="10769601" cy="914400"/>
          </a:xfrm>
          <a:prstGeom prst="rect">
            <a:avLst/>
          </a:prstGeom>
        </p:spPr>
        <p:txBody>
          <a:bodyPr vert="horz" lIns="0" tIns="0" rIns="0" bIns="0" rtlCol="0" anchor="t" anchorCtr="0">
            <a:noAutofit/>
          </a:bodyPr>
          <a:lstStyle/>
          <a:p>
            <a:r>
              <a:rPr lang="en-US" noProof="0" dirty="0"/>
              <a:t>Click to edit</a:t>
            </a:r>
            <a:br>
              <a:rPr lang="en-US" noProof="0" dirty="0"/>
            </a:br>
            <a:r>
              <a:rPr lang="en-US" noProof="0" dirty="0"/>
              <a:t>Master title style</a:t>
            </a:r>
          </a:p>
        </p:txBody>
      </p:sp>
      <p:sp>
        <p:nvSpPr>
          <p:cNvPr id="3" name="Text Placeholder 2"/>
          <p:cNvSpPr>
            <a:spLocks noGrp="1"/>
          </p:cNvSpPr>
          <p:nvPr>
            <p:ph type="body" idx="1"/>
          </p:nvPr>
        </p:nvSpPr>
        <p:spPr>
          <a:xfrm>
            <a:off x="711202" y="1752600"/>
            <a:ext cx="10769598" cy="441960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9" name="Footer Placeholder 4"/>
          <p:cNvSpPr>
            <a:spLocks noGrp="1"/>
          </p:cNvSpPr>
          <p:nvPr>
            <p:ph type="ftr" sz="quarter" idx="3"/>
          </p:nvPr>
        </p:nvSpPr>
        <p:spPr>
          <a:xfrm>
            <a:off x="707137" y="6324600"/>
            <a:ext cx="7014464"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a:t>Presentation title</a:t>
            </a:r>
          </a:p>
        </p:txBody>
      </p:sp>
      <p:sp>
        <p:nvSpPr>
          <p:cNvPr id="50" name="Date Placeholder 3"/>
          <p:cNvSpPr>
            <a:spLocks noGrp="1"/>
          </p:cNvSpPr>
          <p:nvPr>
            <p:ph type="dt" sz="half" idx="2"/>
          </p:nvPr>
        </p:nvSpPr>
        <p:spPr>
          <a:xfrm>
            <a:off x="9448801" y="6324600"/>
            <a:ext cx="2032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a:t>Date</a:t>
            </a:r>
            <a:endParaRPr lang="en-GB" dirty="0"/>
          </a:p>
        </p:txBody>
      </p:sp>
      <p:sp>
        <p:nvSpPr>
          <p:cNvPr id="51" name="Slide Number Placeholder 5"/>
          <p:cNvSpPr>
            <a:spLocks noGrp="1"/>
          </p:cNvSpPr>
          <p:nvPr>
            <p:ph type="sldNum" sz="quarter" idx="4"/>
          </p:nvPr>
        </p:nvSpPr>
        <p:spPr>
          <a:xfrm>
            <a:off x="9448800" y="6477000"/>
            <a:ext cx="2036064"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BC44BF5-629F-463C-A125-AEB26905D018}" type="slidenum">
              <a:rPr lang="en-GB" smtClean="0"/>
              <a:pPr/>
              <a:t>‹#›</a:t>
            </a:fld>
            <a:endParaRPr lang="en-GB"/>
          </a:p>
        </p:txBody>
      </p:sp>
    </p:spTree>
    <p:extLst>
      <p:ext uri="{BB962C8B-B14F-4D97-AF65-F5344CB8AC3E}">
        <p14:creationId xmlns:p14="http://schemas.microsoft.com/office/powerpoint/2010/main" val="405325535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6" r:id="rId22"/>
    <p:sldLayoutId id="2147483709" r:id="rId23"/>
  </p:sldLayoutIdLst>
  <p:hf hdr="0"/>
  <p:txStyles>
    <p:titleStyle>
      <a:lvl1pPr algn="l" defTabSz="914126" rtl="0" eaLnBrk="1" latinLnBrk="0" hangingPunct="1">
        <a:lnSpc>
          <a:spcPct val="100000"/>
        </a:lnSpc>
        <a:spcBef>
          <a:spcPct val="0"/>
        </a:spcBef>
        <a:buNone/>
        <a:defRPr sz="2399" b="1" i="1" kern="1200">
          <a:solidFill>
            <a:schemeClr val="tx1"/>
          </a:solidFill>
          <a:latin typeface="+mj-lt"/>
          <a:ea typeface="+mj-ea"/>
          <a:cs typeface="+mj-cs"/>
        </a:defRPr>
      </a:lvl1pPr>
    </p:titleStyle>
    <p:bodyStyle>
      <a:lvl1pPr marL="0" marR="0" indent="-274238" algn="l" defTabSz="914126" rtl="0" eaLnBrk="1" fontAlgn="auto" latinLnBrk="0" hangingPunct="1">
        <a:lnSpc>
          <a:spcPct val="100000"/>
        </a:lnSpc>
        <a:spcBef>
          <a:spcPts val="0"/>
        </a:spcBef>
        <a:spcAft>
          <a:spcPts val="900"/>
        </a:spcAft>
        <a:buClr>
          <a:schemeClr val="tx1"/>
        </a:buClr>
        <a:buSzTx/>
        <a:buFontTx/>
        <a:buNone/>
        <a:tabLst/>
        <a:defRPr sz="1999" kern="1200">
          <a:solidFill>
            <a:schemeClr val="tx1"/>
          </a:solidFill>
          <a:latin typeface="Georgia" pitchFamily="18" charset="0"/>
          <a:ea typeface="+mn-ea"/>
          <a:cs typeface="+mn-cs"/>
        </a:defRPr>
      </a:lvl1pPr>
      <a:lvl2pPr marL="274238"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2pPr>
      <a:lvl3pPr marL="548475"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3pPr>
      <a:lvl4pPr marL="822713"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a:solidFill>
            <a:schemeClr val="tx1"/>
          </a:solidFill>
          <a:latin typeface="Georgia" pitchFamily="18" charset="0"/>
          <a:ea typeface="+mn-ea"/>
          <a:cs typeface="+mn-cs"/>
        </a:defRPr>
      </a:lvl4pPr>
      <a:lvl5pPr marL="1096951" indent="-274238" algn="l" defTabSz="914126" rtl="0" eaLnBrk="1" latinLnBrk="0" hangingPunct="1">
        <a:lnSpc>
          <a:spcPct val="100000"/>
        </a:lnSpc>
        <a:spcBef>
          <a:spcPts val="0"/>
        </a:spcBef>
        <a:spcAft>
          <a:spcPts val="900"/>
        </a:spcAft>
        <a:buClr>
          <a:schemeClr val="tx1"/>
        </a:buClr>
        <a:buFont typeface="Georgia" pitchFamily="18" charset="0"/>
        <a:buChar char="›"/>
        <a:defRPr sz="1999" kern="1200" baseline="0">
          <a:solidFill>
            <a:schemeClr val="tx1"/>
          </a:solidFill>
          <a:latin typeface="Georgia" pitchFamily="18" charset="0"/>
          <a:ea typeface="+mn-ea"/>
          <a:cs typeface="+mn-cs"/>
        </a:defRPr>
      </a:lvl5pPr>
      <a:lvl6pPr marL="274238" marR="0" indent="-274238" algn="l" defTabSz="914126" rtl="0" eaLnBrk="1" fontAlgn="auto" latinLnBrk="0" hangingPunct="1">
        <a:lnSpc>
          <a:spcPct val="100000"/>
        </a:lnSpc>
        <a:spcBef>
          <a:spcPts val="0"/>
        </a:spcBef>
        <a:spcAft>
          <a:spcPts val="900"/>
        </a:spcAft>
        <a:buClr>
          <a:schemeClr val="tx1"/>
        </a:buClr>
        <a:buSzPct val="100000"/>
        <a:buFont typeface="+mj-lt"/>
        <a:buAutoNum type="arabicPeriod"/>
        <a:tabLst/>
        <a:defRPr sz="1999" kern="1200" baseline="0">
          <a:solidFill>
            <a:schemeClr val="tx1"/>
          </a:solidFill>
          <a:latin typeface="Georgia" pitchFamily="18" charset="0"/>
          <a:ea typeface="+mn-ea"/>
          <a:cs typeface="+mn-cs"/>
        </a:defRPr>
      </a:lvl6pPr>
      <a:lvl7pPr marL="548475" indent="-274238" algn="l" defTabSz="914126" rtl="0" eaLnBrk="1" latinLnBrk="0" hangingPunct="1">
        <a:lnSpc>
          <a:spcPct val="100000"/>
        </a:lnSpc>
        <a:spcBef>
          <a:spcPts val="0"/>
        </a:spcBef>
        <a:spcAft>
          <a:spcPts val="900"/>
        </a:spcAft>
        <a:buSzPct val="100000"/>
        <a:buFont typeface="+mj-lt"/>
        <a:buAutoNum type="alphaLcPeriod"/>
        <a:defRPr sz="1999" kern="1200" baseline="0">
          <a:solidFill>
            <a:schemeClr val="tx1"/>
          </a:solidFill>
          <a:latin typeface="Georgia" pitchFamily="18" charset="0"/>
          <a:ea typeface="+mn-ea"/>
          <a:cs typeface="+mn-cs"/>
        </a:defRPr>
      </a:lvl7pPr>
      <a:lvl8pPr marL="822713" indent="-274238" algn="l" defTabSz="914126" rtl="0" eaLnBrk="1" latinLnBrk="0" hangingPunct="1">
        <a:lnSpc>
          <a:spcPct val="100000"/>
        </a:lnSpc>
        <a:spcBef>
          <a:spcPts val="0"/>
        </a:spcBef>
        <a:spcAft>
          <a:spcPts val="900"/>
        </a:spcAft>
        <a:buSzPct val="100000"/>
        <a:buFont typeface="+mj-lt"/>
        <a:buAutoNum type="romanLcPeriod"/>
        <a:defRPr sz="1999" kern="1200" baseline="0">
          <a:solidFill>
            <a:schemeClr val="tx1"/>
          </a:solidFill>
          <a:latin typeface="Georgia" pitchFamily="18" charset="0"/>
          <a:ea typeface="+mn-ea"/>
          <a:cs typeface="+mn-cs"/>
        </a:defRPr>
      </a:lvl8pPr>
      <a:lvl9pPr marL="0" indent="-274238" algn="l" defTabSz="914126" rtl="0" eaLnBrk="1" latinLnBrk="0" hangingPunct="1">
        <a:lnSpc>
          <a:spcPct val="100000"/>
        </a:lnSpc>
        <a:spcBef>
          <a:spcPts val="0"/>
        </a:spcBef>
        <a:spcAft>
          <a:spcPts val="900"/>
        </a:spcAft>
        <a:buFont typeface="Arial" pitchFamily="34" charset="0"/>
        <a:buNone/>
        <a:defRPr sz="1999" b="1" kern="1200" baseline="0">
          <a:solidFill>
            <a:schemeClr val="tx2"/>
          </a:solidFill>
          <a:latin typeface="Georgia" pitchFamily="18" charset="0"/>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hyperlink" Target="https://www.linkedin.com/showcase/your-europe-business-showcase/?viewAsMember=true" TargetMode="External"/><Relationship Id="rId3" Type="http://schemas.openxmlformats.org/officeDocument/2006/relationships/image" Target="../media/image14.png"/><Relationship Id="rId7" Type="http://schemas.openxmlformats.org/officeDocument/2006/relationships/image" Target="../media/image50.jpeg"/><Relationship Id="rId12"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16.png"/><Relationship Id="rId15" Type="http://schemas.openxmlformats.org/officeDocument/2006/relationships/hyperlink" Target="https://www.facebook.com/EUmaritimefish/" TargetMode="External"/><Relationship Id="rId10" Type="http://schemas.openxmlformats.org/officeDocument/2006/relationships/image" Target="../media/image53.png"/><Relationship Id="rId4" Type="http://schemas.openxmlformats.org/officeDocument/2006/relationships/image" Target="../media/image15.png"/><Relationship Id="rId9" Type="http://schemas.openxmlformats.org/officeDocument/2006/relationships/image" Target="../media/image52.png"/><Relationship Id="rId14" Type="http://schemas.openxmlformats.org/officeDocument/2006/relationships/hyperlink" Target="https://twitter.com/EU_MARE?ref_src=twsrc%5Egoogle%7Ctwcamp%5Eserp%7Ctwgr%5Eauth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14.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13.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1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28.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14.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1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15.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jpeg"/><Relationship Id="rId7" Type="http://schemas.openxmlformats.org/officeDocument/2006/relationships/hyperlink" Target="mailto:lu_blueinvest@pwc.com" TargetMode="External"/><Relationship Id="rId2" Type="http://schemas.openxmlformats.org/officeDocument/2006/relationships/image" Target="../media/image78.jpeg"/><Relationship Id="rId1" Type="http://schemas.openxmlformats.org/officeDocument/2006/relationships/slideLayout" Target="../slideLayouts/slideLayout28.xml"/><Relationship Id="rId6" Type="http://schemas.openxmlformats.org/officeDocument/2006/relationships/image" Target="../media/image9.jpe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14.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16.png"/><Relationship Id="rId10" Type="http://schemas.openxmlformats.org/officeDocument/2006/relationships/image" Target="../media/image34.jpeg"/><Relationship Id="rId4" Type="http://schemas.openxmlformats.org/officeDocument/2006/relationships/image" Target="../media/image15.png"/><Relationship Id="rId9" Type="http://schemas.openxmlformats.org/officeDocument/2006/relationships/image" Target="../media/image33.jpeg"/><Relationship Id="rId1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blueinvest-community.converve.io/events_.html" TargetMode="External"/><Relationship Id="rId5" Type="http://schemas.openxmlformats.org/officeDocument/2006/relationships/hyperlink" Target="https://blueinvest-community.converve.io/" TargetMode="Externa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40.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 descr="Background pattern&#10;&#10;Description automatically generated"/>
          <p:cNvPicPr preferRelativeResize="0"/>
          <p:nvPr/>
        </p:nvPicPr>
        <p:blipFill rotWithShape="1">
          <a:blip r:embed="rId3">
            <a:alphaModFix/>
          </a:blip>
          <a:srcRect/>
          <a:stretch/>
        </p:blipFill>
        <p:spPr>
          <a:xfrm>
            <a:off x="304355" y="245683"/>
            <a:ext cx="11583291" cy="6307319"/>
          </a:xfrm>
          <a:prstGeom prst="rect">
            <a:avLst/>
          </a:prstGeom>
          <a:noFill/>
          <a:ln>
            <a:noFill/>
          </a:ln>
        </p:spPr>
      </p:pic>
      <p:sp>
        <p:nvSpPr>
          <p:cNvPr id="6" name="Subtitle 2">
            <a:extLst>
              <a:ext uri="{FF2B5EF4-FFF2-40B4-BE49-F238E27FC236}">
                <a16:creationId xmlns:a16="http://schemas.microsoft.com/office/drawing/2014/main" id="{53907048-BBFF-4CAD-9044-B2D63A7B35AA}"/>
              </a:ext>
            </a:extLst>
          </p:cNvPr>
          <p:cNvSpPr txBox="1">
            <a:spLocks/>
          </p:cNvSpPr>
          <p:nvPr/>
        </p:nvSpPr>
        <p:spPr>
          <a:xfrm>
            <a:off x="5502290" y="2777867"/>
            <a:ext cx="5766566" cy="868178"/>
          </a:xfrm>
          <a:prstGeom prst="rect">
            <a:avLst/>
          </a:prstGeom>
        </p:spPr>
        <p:txBody>
          <a:bodyPr>
            <a:noAutofit/>
          </a:bodyPr>
          <a:lstStyle>
            <a:lvl1pPr marL="0" indent="0" algn="ctr" defTabSz="457206" rtl="0" eaLnBrk="1" latinLnBrk="0" hangingPunct="1">
              <a:lnSpc>
                <a:spcPct val="90000"/>
              </a:lnSpc>
              <a:spcBef>
                <a:spcPts val="0"/>
              </a:spcBef>
              <a:buFont typeface="Arial" panose="020B0604020202020204" pitchFamily="34" charset="0"/>
              <a:buNone/>
              <a:defRPr lang="en-US" sz="2200" b="0" kern="1200" baseline="0" dirty="0">
                <a:solidFill>
                  <a:schemeClr val="bg1"/>
                </a:solidFill>
                <a:latin typeface="HelveticaNeueLT Pro 45 Lt" panose="020B0403020202020204" pitchFamily="34" charset="0"/>
                <a:ea typeface="+mn-ea"/>
                <a:cs typeface="Arial" panose="020B0604020202020204" pitchFamily="34" charset="0"/>
              </a:defRPr>
            </a:lvl1pPr>
            <a:lvl2pPr marL="480066" indent="0" algn="ctr" defTabSz="960133" rtl="0" eaLnBrk="1" latinLnBrk="0" hangingPunct="1">
              <a:lnSpc>
                <a:spcPct val="90000"/>
              </a:lnSpc>
              <a:spcBef>
                <a:spcPts val="524"/>
              </a:spcBef>
              <a:buFont typeface="Arial" panose="020B0604020202020204" pitchFamily="34" charset="0"/>
              <a:buNone/>
              <a:defRPr sz="2100" kern="1200">
                <a:solidFill>
                  <a:schemeClr val="tx1"/>
                </a:solidFill>
                <a:latin typeface="+mn-lt"/>
                <a:ea typeface="+mn-ea"/>
                <a:cs typeface="+mn-cs"/>
              </a:defRPr>
            </a:lvl2pPr>
            <a:lvl3pPr marL="960133" indent="0" algn="ctr" defTabSz="960133" rtl="0" eaLnBrk="1" latinLnBrk="0" hangingPunct="1">
              <a:lnSpc>
                <a:spcPct val="90000"/>
              </a:lnSpc>
              <a:spcBef>
                <a:spcPts val="524"/>
              </a:spcBef>
              <a:buFont typeface="Arial" panose="020B0604020202020204" pitchFamily="34" charset="0"/>
              <a:buNone/>
              <a:defRPr sz="1890" kern="1200">
                <a:solidFill>
                  <a:schemeClr val="tx1"/>
                </a:solidFill>
                <a:latin typeface="+mn-lt"/>
                <a:ea typeface="+mn-ea"/>
                <a:cs typeface="+mn-cs"/>
              </a:defRPr>
            </a:lvl3pPr>
            <a:lvl4pPr marL="1440199" indent="0" algn="ctr" defTabSz="960133" rtl="0" eaLnBrk="1" latinLnBrk="0" hangingPunct="1">
              <a:lnSpc>
                <a:spcPct val="90000"/>
              </a:lnSpc>
              <a:spcBef>
                <a:spcPts val="524"/>
              </a:spcBef>
              <a:buFont typeface="Arial" panose="020B0604020202020204" pitchFamily="34" charset="0"/>
              <a:buNone/>
              <a:defRPr sz="1680" kern="1200">
                <a:solidFill>
                  <a:schemeClr val="tx1"/>
                </a:solidFill>
                <a:latin typeface="+mn-lt"/>
                <a:ea typeface="+mn-ea"/>
                <a:cs typeface="+mn-cs"/>
              </a:defRPr>
            </a:lvl4pPr>
            <a:lvl5pPr marL="1920266" indent="0" algn="ctr" defTabSz="960133" rtl="0" eaLnBrk="1" latinLnBrk="0" hangingPunct="1">
              <a:lnSpc>
                <a:spcPct val="90000"/>
              </a:lnSpc>
              <a:spcBef>
                <a:spcPts val="524"/>
              </a:spcBef>
              <a:buFont typeface="Arial" panose="020B0604020202020204" pitchFamily="34" charset="0"/>
              <a:buNone/>
              <a:defRPr sz="1680" kern="1200">
                <a:solidFill>
                  <a:schemeClr val="tx1"/>
                </a:solidFill>
                <a:latin typeface="+mn-lt"/>
                <a:ea typeface="+mn-ea"/>
                <a:cs typeface="+mn-cs"/>
              </a:defRPr>
            </a:lvl5pPr>
            <a:lvl6pPr marL="2400332" indent="0" algn="ctr" defTabSz="960133" rtl="0" eaLnBrk="1" latinLnBrk="0" hangingPunct="1">
              <a:lnSpc>
                <a:spcPct val="90000"/>
              </a:lnSpc>
              <a:spcBef>
                <a:spcPts val="524"/>
              </a:spcBef>
              <a:buFont typeface="Arial" panose="020B0604020202020204" pitchFamily="34" charset="0"/>
              <a:buNone/>
              <a:defRPr sz="1680" kern="1200">
                <a:solidFill>
                  <a:schemeClr val="tx1"/>
                </a:solidFill>
                <a:latin typeface="+mn-lt"/>
                <a:ea typeface="+mn-ea"/>
                <a:cs typeface="+mn-cs"/>
              </a:defRPr>
            </a:lvl6pPr>
            <a:lvl7pPr marL="2880399" indent="0" algn="ctr" defTabSz="960133" rtl="0" eaLnBrk="1" latinLnBrk="0" hangingPunct="1">
              <a:lnSpc>
                <a:spcPct val="90000"/>
              </a:lnSpc>
              <a:spcBef>
                <a:spcPts val="524"/>
              </a:spcBef>
              <a:buFont typeface="Arial" panose="020B0604020202020204" pitchFamily="34" charset="0"/>
              <a:buNone/>
              <a:defRPr sz="1680" kern="1200">
                <a:solidFill>
                  <a:schemeClr val="tx1"/>
                </a:solidFill>
                <a:latin typeface="+mn-lt"/>
                <a:ea typeface="+mn-ea"/>
                <a:cs typeface="+mn-cs"/>
              </a:defRPr>
            </a:lvl7pPr>
            <a:lvl8pPr marL="3360465" indent="0" algn="ctr" defTabSz="960133" rtl="0" eaLnBrk="1" latinLnBrk="0" hangingPunct="1">
              <a:lnSpc>
                <a:spcPct val="90000"/>
              </a:lnSpc>
              <a:spcBef>
                <a:spcPts val="524"/>
              </a:spcBef>
              <a:buFont typeface="Arial" panose="020B0604020202020204" pitchFamily="34" charset="0"/>
              <a:buNone/>
              <a:defRPr sz="1680" kern="1200">
                <a:solidFill>
                  <a:schemeClr val="tx1"/>
                </a:solidFill>
                <a:latin typeface="+mn-lt"/>
                <a:ea typeface="+mn-ea"/>
                <a:cs typeface="+mn-cs"/>
              </a:defRPr>
            </a:lvl8pPr>
            <a:lvl9pPr marL="3840532" indent="0" algn="ctr" defTabSz="960133" rtl="0" eaLnBrk="1" latinLnBrk="0" hangingPunct="1">
              <a:lnSpc>
                <a:spcPct val="90000"/>
              </a:lnSpc>
              <a:spcBef>
                <a:spcPts val="524"/>
              </a:spcBef>
              <a:buFont typeface="Arial" panose="020B0604020202020204" pitchFamily="34" charset="0"/>
              <a:buNone/>
              <a:defRPr sz="1680" kern="1200">
                <a:solidFill>
                  <a:schemeClr val="tx1"/>
                </a:solidFill>
                <a:latin typeface="+mn-lt"/>
                <a:ea typeface="+mn-ea"/>
                <a:cs typeface="+mn-cs"/>
              </a:defRPr>
            </a:lvl9pPr>
          </a:lstStyle>
          <a:p>
            <a:pPr defTabSz="434117">
              <a:buClrTx/>
            </a:pPr>
            <a:r>
              <a:rPr lang="en-US" sz="3418" b="1" dirty="0">
                <a:solidFill>
                  <a:prstClr val="white"/>
                </a:solidFill>
              </a:rPr>
              <a:t>OPPORTUNITIES START HERE.</a:t>
            </a:r>
          </a:p>
        </p:txBody>
      </p:sp>
      <p:pic>
        <p:nvPicPr>
          <p:cNvPr id="4" name="Picture 3">
            <a:extLst>
              <a:ext uri="{FF2B5EF4-FFF2-40B4-BE49-F238E27FC236}">
                <a16:creationId xmlns:a16="http://schemas.microsoft.com/office/drawing/2014/main" id="{81C8FAC9-B645-4FB5-B6F3-9EEB3A07409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1041" y="607423"/>
            <a:ext cx="4152460" cy="53100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Background pattern&#10;&#10;Description automatically generated"/>
          <p:cNvPicPr preferRelativeResize="0"/>
          <p:nvPr/>
        </p:nvPicPr>
        <p:blipFill rotWithShape="1">
          <a:blip r:embed="rId3">
            <a:alphaModFix/>
          </a:blip>
          <a:srcRect/>
          <a:stretch/>
        </p:blipFill>
        <p:spPr>
          <a:xfrm>
            <a:off x="304355" y="275341"/>
            <a:ext cx="11583291" cy="829070"/>
          </a:xfrm>
          <a:prstGeom prst="rect">
            <a:avLst/>
          </a:prstGeom>
          <a:noFill/>
          <a:ln>
            <a:noFill/>
          </a:ln>
        </p:spPr>
      </p:pic>
      <p:sp>
        <p:nvSpPr>
          <p:cNvPr id="126" name="Google Shape;126;p4"/>
          <p:cNvSpPr txBox="1"/>
          <p:nvPr/>
        </p:nvSpPr>
        <p:spPr>
          <a:xfrm>
            <a:off x="418510" y="394414"/>
            <a:ext cx="10069395" cy="594445"/>
          </a:xfrm>
          <a:prstGeom prst="rect">
            <a:avLst/>
          </a:prstGeom>
          <a:noFill/>
          <a:ln>
            <a:noFill/>
          </a:ln>
        </p:spPr>
        <p:txBody>
          <a:bodyPr spcFirstLastPara="1" wrap="square" lIns="91143" tIns="45559" rIns="91143" bIns="45559" anchor="b" anchorCtr="0">
            <a:normAutofit fontScale="92500" lnSpcReduction="10000"/>
          </a:bodyPr>
          <a:lstStyle/>
          <a:p>
            <a:pPr defTabSz="434035">
              <a:lnSpc>
                <a:spcPct val="120000"/>
              </a:lnSpc>
              <a:buClr>
                <a:prstClr val="white"/>
              </a:buClr>
              <a:buSzPts val="3200"/>
            </a:pPr>
            <a:r>
              <a:rPr lang="en-GB" sz="3190" b="1" kern="1200" dirty="0">
                <a:solidFill>
                  <a:prstClr val="white"/>
                </a:solidFill>
                <a:latin typeface="Helvetica Neue"/>
                <a:ea typeface="Helvetica Neue"/>
                <a:cs typeface="Helvetica Neue"/>
                <a:sym typeface="Helvetica Neue"/>
              </a:rPr>
              <a:t>Readiness Assistance Packages </a:t>
            </a:r>
          </a:p>
        </p:txBody>
      </p:sp>
      <p:pic>
        <p:nvPicPr>
          <p:cNvPr id="128" name="Google Shape;128;p4"/>
          <p:cNvPicPr preferRelativeResize="0"/>
          <p:nvPr/>
        </p:nvPicPr>
        <p:blipFill rotWithShape="1">
          <a:blip r:embed="rId4">
            <a:alphaModFix/>
          </a:blip>
          <a:srcRect/>
          <a:stretch/>
        </p:blipFill>
        <p:spPr>
          <a:xfrm>
            <a:off x="10549962" y="327699"/>
            <a:ext cx="1223528" cy="662823"/>
          </a:xfrm>
          <a:prstGeom prst="rect">
            <a:avLst/>
          </a:prstGeom>
          <a:noFill/>
          <a:ln>
            <a:noFill/>
          </a:ln>
        </p:spPr>
      </p:pic>
      <p:sp>
        <p:nvSpPr>
          <p:cNvPr id="40" name="Text Placeholder 53">
            <a:extLst>
              <a:ext uri="{FF2B5EF4-FFF2-40B4-BE49-F238E27FC236}">
                <a16:creationId xmlns:a16="http://schemas.microsoft.com/office/drawing/2014/main" id="{BE8DB422-E1F3-68C8-DE30-1A3A2DD61D72}"/>
              </a:ext>
            </a:extLst>
          </p:cNvPr>
          <p:cNvSpPr txBox="1">
            <a:spLocks/>
          </p:cNvSpPr>
          <p:nvPr/>
        </p:nvSpPr>
        <p:spPr>
          <a:xfrm>
            <a:off x="304354" y="1571232"/>
            <a:ext cx="4924371" cy="2201957"/>
          </a:xfrm>
          <a:prstGeom prst="rect">
            <a:avLst/>
          </a:prstGeom>
        </p:spPr>
        <p:txBody>
          <a:bodyPr/>
          <a:lstStyle>
            <a:defPPr>
              <a:defRPr lang="en-US"/>
            </a:defPPr>
            <a:lvl1pPr indent="0" defTabSz="960133">
              <a:lnSpc>
                <a:spcPct val="90000"/>
              </a:lnSpc>
              <a:spcBef>
                <a:spcPts val="1050"/>
              </a:spcBef>
              <a:buFont typeface="Arial" panose="020B0604020202020204" pitchFamily="34" charset="0"/>
              <a:buNone/>
              <a:defRPr b="1">
                <a:solidFill>
                  <a:schemeClr val="tx1">
                    <a:lumMod val="50000"/>
                    <a:lumOff val="50000"/>
                  </a:schemeClr>
                </a:solidFill>
                <a:latin typeface="HelveticaNeueLT Pro 35 Th" panose="020B0403020202020204" pitchFamily="34" charset="0"/>
              </a:defRPr>
            </a:lvl1pPr>
            <a:lvl2pPr marL="720099" indent="-240033" defTabSz="960133">
              <a:lnSpc>
                <a:spcPct val="90000"/>
              </a:lnSpc>
              <a:spcBef>
                <a:spcPts val="524"/>
              </a:spcBef>
              <a:buFont typeface="Arial" panose="020B0604020202020204" pitchFamily="34" charset="0"/>
              <a:buChar char="•"/>
              <a:defRPr sz="2520"/>
            </a:lvl2pPr>
            <a:lvl3pPr marL="1200166" indent="-240033" defTabSz="960133">
              <a:lnSpc>
                <a:spcPct val="90000"/>
              </a:lnSpc>
              <a:spcBef>
                <a:spcPts val="524"/>
              </a:spcBef>
              <a:buFont typeface="Arial" panose="020B0604020202020204" pitchFamily="34" charset="0"/>
              <a:buChar char="•"/>
              <a:defRPr sz="2100"/>
            </a:lvl3pPr>
            <a:lvl4pPr marL="1680232" indent="-240033" defTabSz="960133">
              <a:lnSpc>
                <a:spcPct val="90000"/>
              </a:lnSpc>
              <a:spcBef>
                <a:spcPts val="524"/>
              </a:spcBef>
              <a:buFont typeface="Arial" panose="020B0604020202020204" pitchFamily="34" charset="0"/>
              <a:buChar char="•"/>
              <a:defRPr sz="1890"/>
            </a:lvl4pPr>
            <a:lvl5pPr marL="2160299" indent="-240033" defTabSz="960133">
              <a:lnSpc>
                <a:spcPct val="90000"/>
              </a:lnSpc>
              <a:spcBef>
                <a:spcPts val="524"/>
              </a:spcBef>
              <a:buFont typeface="Arial" panose="020B0604020202020204" pitchFamily="34" charset="0"/>
              <a:buChar char="•"/>
              <a:defRPr sz="1890"/>
            </a:lvl5pPr>
            <a:lvl6pPr marL="2640365" indent="-240033" defTabSz="960133">
              <a:lnSpc>
                <a:spcPct val="90000"/>
              </a:lnSpc>
              <a:spcBef>
                <a:spcPts val="524"/>
              </a:spcBef>
              <a:buFont typeface="Arial" panose="020B0604020202020204" pitchFamily="34" charset="0"/>
              <a:buChar char="•"/>
              <a:defRPr sz="1890"/>
            </a:lvl6pPr>
            <a:lvl7pPr marL="3120431" indent="-240033" defTabSz="960133">
              <a:lnSpc>
                <a:spcPct val="90000"/>
              </a:lnSpc>
              <a:spcBef>
                <a:spcPts val="524"/>
              </a:spcBef>
              <a:buFont typeface="Arial" panose="020B0604020202020204" pitchFamily="34" charset="0"/>
              <a:buChar char="•"/>
              <a:defRPr sz="1890"/>
            </a:lvl7pPr>
            <a:lvl8pPr marL="3600498" indent="-240033" defTabSz="960133">
              <a:lnSpc>
                <a:spcPct val="90000"/>
              </a:lnSpc>
              <a:spcBef>
                <a:spcPts val="524"/>
              </a:spcBef>
              <a:buFont typeface="Arial" panose="020B0604020202020204" pitchFamily="34" charset="0"/>
              <a:buChar char="•"/>
              <a:defRPr sz="1890"/>
            </a:lvl8pPr>
            <a:lvl9pPr marL="4080564" indent="-240033" defTabSz="960133">
              <a:lnSpc>
                <a:spcPct val="90000"/>
              </a:lnSpc>
              <a:spcBef>
                <a:spcPts val="524"/>
              </a:spcBef>
              <a:buFont typeface="Arial" panose="020B0604020202020204" pitchFamily="34" charset="0"/>
              <a:buChar char="•"/>
              <a:defRPr sz="1890"/>
            </a:lvl9pPr>
          </a:lstStyle>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Refine the communication strategy of company’s value proposition </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Support the analysis of key marketing and sales channels</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Reinforce lead generation strategy and market segmentation </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Guide identification of potential investors, partners and resellers</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Obtain an overview of sales cycle</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Challenge user experience journey</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Support the mastering of investor feedback</a:t>
            </a:r>
          </a:p>
          <a:p>
            <a:pPr defTabSz="957229">
              <a:spcBef>
                <a:spcPts val="1047"/>
              </a:spcBef>
              <a:defRPr/>
            </a:pPr>
            <a:endParaRPr lang="en-GB" sz="1329" dirty="0">
              <a:solidFill>
                <a:prstClr val="black">
                  <a:lumMod val="65000"/>
                  <a:lumOff val="35000"/>
                </a:prstClr>
              </a:solidFill>
              <a:ea typeface="+mn-ea"/>
            </a:endParaRPr>
          </a:p>
        </p:txBody>
      </p:sp>
      <p:sp>
        <p:nvSpPr>
          <p:cNvPr id="41" name="Freeform 5">
            <a:extLst>
              <a:ext uri="{FF2B5EF4-FFF2-40B4-BE49-F238E27FC236}">
                <a16:creationId xmlns:a16="http://schemas.microsoft.com/office/drawing/2014/main" id="{45AD9B2A-E883-A1A9-2301-BF0648623A50}"/>
              </a:ext>
            </a:extLst>
          </p:cNvPr>
          <p:cNvSpPr>
            <a:spLocks noChangeAspect="1" noEditPoints="1"/>
          </p:cNvSpPr>
          <p:nvPr/>
        </p:nvSpPr>
        <p:spPr bwMode="auto">
          <a:xfrm>
            <a:off x="5228726" y="2108709"/>
            <a:ext cx="616924" cy="616924"/>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A4A3A4"/>
          </a:solidFill>
          <a:ln>
            <a:noFill/>
          </a:ln>
        </p:spPr>
        <p:txBody>
          <a:bodyPr vert="horz" wrap="square" lIns="89734" tIns="44867" rIns="89734" bIns="44867" numCol="1" anchor="t" anchorCtr="0" compatLnSpc="1">
            <a:prstTxWarp prst="textNoShape">
              <a:avLst/>
            </a:prstTxWarp>
          </a:bodyPr>
          <a:lstStyle/>
          <a:p>
            <a:pPr defTabSz="911634">
              <a:defRPr/>
            </a:pPr>
            <a:endParaRPr lang="en-GB" sz="1767" dirty="0">
              <a:ea typeface="+mn-ea"/>
            </a:endParaRPr>
          </a:p>
        </p:txBody>
      </p:sp>
      <p:sp>
        <p:nvSpPr>
          <p:cNvPr id="43" name="Rectangle 52">
            <a:extLst>
              <a:ext uri="{FF2B5EF4-FFF2-40B4-BE49-F238E27FC236}">
                <a16:creationId xmlns:a16="http://schemas.microsoft.com/office/drawing/2014/main" id="{AEF540CA-B758-F7BC-34CD-5EE6E7A08C43}"/>
              </a:ext>
            </a:extLst>
          </p:cNvPr>
          <p:cNvSpPr/>
          <p:nvPr/>
        </p:nvSpPr>
        <p:spPr>
          <a:xfrm>
            <a:off x="304354" y="1189906"/>
            <a:ext cx="5766747" cy="321800"/>
          </a:xfrm>
          <a:prstGeom prst="rect">
            <a:avLst/>
          </a:prstGeom>
          <a:solidFill>
            <a:srgbClr val="0FB2AE"/>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#6: Marketing &amp; growth strategy:</a:t>
            </a:r>
          </a:p>
        </p:txBody>
      </p:sp>
      <p:sp>
        <p:nvSpPr>
          <p:cNvPr id="4" name="Text Placeholder 54">
            <a:extLst>
              <a:ext uri="{FF2B5EF4-FFF2-40B4-BE49-F238E27FC236}">
                <a16:creationId xmlns:a16="http://schemas.microsoft.com/office/drawing/2014/main" id="{433DF013-0F37-6F8D-EF25-B9F4C506C8EA}"/>
              </a:ext>
            </a:extLst>
          </p:cNvPr>
          <p:cNvSpPr txBox="1">
            <a:spLocks/>
          </p:cNvSpPr>
          <p:nvPr/>
        </p:nvSpPr>
        <p:spPr>
          <a:xfrm>
            <a:off x="304354" y="4263521"/>
            <a:ext cx="4888146" cy="1380955"/>
          </a:xfrm>
          <a:prstGeom prst="rect">
            <a:avLst/>
          </a:prstGeom>
          <a:noFill/>
        </p:spPr>
        <p:txBody>
          <a:bodyPr wrap="square" rtlCol="0">
            <a:spAutoFit/>
          </a:bodyPr>
          <a:lstStyle>
            <a:defPPr>
              <a:defRPr lang="en-US"/>
            </a:defPPr>
            <a:lvl1pPr algn="just" defTabSz="457206">
              <a:lnSpc>
                <a:spcPct val="90000"/>
              </a:lnSpc>
              <a:spcBef>
                <a:spcPct val="0"/>
              </a:spcBef>
              <a:defRPr b="1">
                <a:solidFill>
                  <a:schemeClr val="tx1">
                    <a:lumMod val="50000"/>
                    <a:lumOff val="50000"/>
                  </a:schemeClr>
                </a:solidFill>
                <a:latin typeface="HelveticaNeueLT Pro 35 Th" panose="020B0403020202020204" pitchFamily="34" charset="0"/>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284886" indent="-284886" defTabSz="455823">
              <a:buClr>
                <a:prstClr val="white">
                  <a:lumMod val="65000"/>
                </a:prstClr>
              </a:buClr>
              <a:buFontTx/>
              <a:buChar char="■"/>
              <a:defRPr/>
            </a:pPr>
            <a:r>
              <a:rPr lang="en-GB" sz="1329" b="0" dirty="0">
                <a:solidFill>
                  <a:prstClr val="black">
                    <a:lumMod val="65000"/>
                    <a:lumOff val="35000"/>
                  </a:prstClr>
                </a:solidFill>
                <a:ea typeface="+mn-ea"/>
              </a:rPr>
              <a:t>Essentials of business case with a focus on profitability and revenue-generation potential</a:t>
            </a:r>
          </a:p>
          <a:p>
            <a:pPr marL="284886" indent="-284886" defTabSz="455823">
              <a:buClr>
                <a:prstClr val="white">
                  <a:lumMod val="65000"/>
                </a:prstClr>
              </a:buClr>
              <a:buFontTx/>
              <a:buChar char="■"/>
              <a:defRPr/>
            </a:pPr>
            <a:r>
              <a:rPr lang="en-GB" sz="1329" b="0" dirty="0">
                <a:solidFill>
                  <a:prstClr val="black">
                    <a:lumMod val="65000"/>
                    <a:lumOff val="35000"/>
                  </a:prstClr>
                </a:solidFill>
                <a:ea typeface="+mn-ea"/>
              </a:rPr>
              <a:t>Challenge key financial indicators for investors’ due diligence (e.g. cash-flows, NPV, ROI, IRR)</a:t>
            </a:r>
          </a:p>
          <a:p>
            <a:pPr marL="284886" indent="-284886" defTabSz="455823">
              <a:buClr>
                <a:prstClr val="white">
                  <a:lumMod val="65000"/>
                </a:prstClr>
              </a:buClr>
              <a:buFontTx/>
              <a:buChar char="■"/>
              <a:defRPr/>
            </a:pPr>
            <a:r>
              <a:rPr lang="en-GB" sz="1329" b="0" dirty="0">
                <a:solidFill>
                  <a:prstClr val="black">
                    <a:lumMod val="65000"/>
                    <a:lumOff val="35000"/>
                  </a:prstClr>
                </a:solidFill>
                <a:ea typeface="+mn-ea"/>
              </a:rPr>
              <a:t>Support development or fine-tuning of the business plan</a:t>
            </a:r>
          </a:p>
          <a:p>
            <a:pPr marL="284886" indent="-284886" defTabSz="455823">
              <a:buClr>
                <a:prstClr val="white">
                  <a:lumMod val="65000"/>
                </a:prstClr>
              </a:buClr>
              <a:buFontTx/>
              <a:buChar char="■"/>
              <a:defRPr/>
            </a:pPr>
            <a:r>
              <a:rPr lang="en-GB" sz="1329" b="0" dirty="0">
                <a:solidFill>
                  <a:prstClr val="black">
                    <a:lumMod val="65000"/>
                    <a:lumOff val="35000"/>
                  </a:prstClr>
                </a:solidFill>
                <a:ea typeface="+mn-ea"/>
              </a:rPr>
              <a:t>Review and align financial strategy with the market plan</a:t>
            </a:r>
          </a:p>
          <a:p>
            <a:pPr marL="284886" indent="-284886" defTabSz="455823">
              <a:buClr>
                <a:prstClr val="white">
                  <a:lumMod val="65000"/>
                </a:prstClr>
              </a:buClr>
              <a:buFontTx/>
              <a:buChar char="■"/>
              <a:defRPr/>
            </a:pPr>
            <a:r>
              <a:rPr lang="en-GB" sz="1329" b="0" dirty="0">
                <a:solidFill>
                  <a:prstClr val="black">
                    <a:lumMod val="65000"/>
                    <a:lumOff val="35000"/>
                  </a:prstClr>
                </a:solidFill>
                <a:ea typeface="+mn-ea"/>
              </a:rPr>
              <a:t>Identify company’s financing needs</a:t>
            </a:r>
          </a:p>
        </p:txBody>
      </p:sp>
      <p:sp>
        <p:nvSpPr>
          <p:cNvPr id="6" name="Rectangle 68">
            <a:extLst>
              <a:ext uri="{FF2B5EF4-FFF2-40B4-BE49-F238E27FC236}">
                <a16:creationId xmlns:a16="http://schemas.microsoft.com/office/drawing/2014/main" id="{2BB352EB-B87D-1B9C-39B0-0961F295C33C}"/>
              </a:ext>
            </a:extLst>
          </p:cNvPr>
          <p:cNvSpPr/>
          <p:nvPr/>
        </p:nvSpPr>
        <p:spPr>
          <a:xfrm>
            <a:off x="304355" y="3790741"/>
            <a:ext cx="5766748" cy="314845"/>
          </a:xfrm>
          <a:prstGeom prst="rect">
            <a:avLst/>
          </a:prstGeom>
          <a:solidFill>
            <a:srgbClr val="7BC2D5"/>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#7: Improving investment readiness and reaching bankability:</a:t>
            </a:r>
          </a:p>
        </p:txBody>
      </p:sp>
      <p:grpSp>
        <p:nvGrpSpPr>
          <p:cNvPr id="7" name="Group 70">
            <a:extLst>
              <a:ext uri="{FF2B5EF4-FFF2-40B4-BE49-F238E27FC236}">
                <a16:creationId xmlns:a16="http://schemas.microsoft.com/office/drawing/2014/main" id="{DA9501D8-6767-65DE-D5AF-0E8B7FA5B5B9}"/>
              </a:ext>
            </a:extLst>
          </p:cNvPr>
          <p:cNvGrpSpPr>
            <a:grpSpLocks noChangeAspect="1"/>
          </p:cNvGrpSpPr>
          <p:nvPr/>
        </p:nvGrpSpPr>
        <p:grpSpPr>
          <a:xfrm>
            <a:off x="5219023" y="4525824"/>
            <a:ext cx="636327" cy="625549"/>
            <a:chOff x="5243513" y="4394200"/>
            <a:chExt cx="1968500" cy="1935163"/>
          </a:xfrm>
          <a:solidFill>
            <a:srgbClr val="A4A3A4"/>
          </a:solidFill>
        </p:grpSpPr>
        <p:sp>
          <p:nvSpPr>
            <p:cNvPr id="8" name="Freeform 67">
              <a:extLst>
                <a:ext uri="{FF2B5EF4-FFF2-40B4-BE49-F238E27FC236}">
                  <a16:creationId xmlns:a16="http://schemas.microsoft.com/office/drawing/2014/main" id="{F2764C48-6254-B382-A8AE-3B6F100370F2}"/>
                </a:ext>
              </a:extLst>
            </p:cNvPr>
            <p:cNvSpPr>
              <a:spLocks noEditPoints="1"/>
            </p:cNvSpPr>
            <p:nvPr/>
          </p:nvSpPr>
          <p:spPr bwMode="auto">
            <a:xfrm>
              <a:off x="5243513" y="4397375"/>
              <a:ext cx="1958975" cy="1928813"/>
            </a:xfrm>
            <a:custGeom>
              <a:avLst/>
              <a:gdLst>
                <a:gd name="T0" fmla="*/ 0 w 577"/>
                <a:gd name="T1" fmla="*/ 577 h 577"/>
                <a:gd name="T2" fmla="*/ 0 w 577"/>
                <a:gd name="T3" fmla="*/ 0 h 577"/>
                <a:gd name="T4" fmla="*/ 576 w 577"/>
                <a:gd name="T5" fmla="*/ 0 h 577"/>
                <a:gd name="T6" fmla="*/ 577 w 577"/>
                <a:gd name="T7" fmla="*/ 5 h 577"/>
                <a:gd name="T8" fmla="*/ 577 w 577"/>
                <a:gd name="T9" fmla="*/ 571 h 577"/>
                <a:gd name="T10" fmla="*/ 577 w 577"/>
                <a:gd name="T11" fmla="*/ 577 h 577"/>
                <a:gd name="T12" fmla="*/ 0 w 577"/>
                <a:gd name="T13" fmla="*/ 577 h 577"/>
                <a:gd name="T14" fmla="*/ 25 w 577"/>
                <a:gd name="T15" fmla="*/ 551 h 577"/>
                <a:gd name="T16" fmla="*/ 551 w 577"/>
                <a:gd name="T17" fmla="*/ 551 h 577"/>
                <a:gd name="T18" fmla="*/ 551 w 577"/>
                <a:gd name="T19" fmla="*/ 25 h 577"/>
                <a:gd name="T20" fmla="*/ 25 w 577"/>
                <a:gd name="T21" fmla="*/ 25 h 577"/>
                <a:gd name="T22" fmla="*/ 25 w 577"/>
                <a:gd name="T23" fmla="*/ 55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 h="577">
                  <a:moveTo>
                    <a:pt x="0" y="577"/>
                  </a:moveTo>
                  <a:cubicBezTo>
                    <a:pt x="0" y="384"/>
                    <a:pt x="0" y="192"/>
                    <a:pt x="0" y="0"/>
                  </a:cubicBezTo>
                  <a:cubicBezTo>
                    <a:pt x="192" y="0"/>
                    <a:pt x="384" y="0"/>
                    <a:pt x="576" y="0"/>
                  </a:cubicBezTo>
                  <a:cubicBezTo>
                    <a:pt x="576" y="2"/>
                    <a:pt x="577" y="3"/>
                    <a:pt x="577" y="5"/>
                  </a:cubicBezTo>
                  <a:cubicBezTo>
                    <a:pt x="577" y="194"/>
                    <a:pt x="577" y="382"/>
                    <a:pt x="577" y="571"/>
                  </a:cubicBezTo>
                  <a:cubicBezTo>
                    <a:pt x="577" y="573"/>
                    <a:pt x="577" y="574"/>
                    <a:pt x="577" y="577"/>
                  </a:cubicBezTo>
                  <a:cubicBezTo>
                    <a:pt x="384" y="577"/>
                    <a:pt x="192" y="577"/>
                    <a:pt x="0" y="577"/>
                  </a:cubicBezTo>
                  <a:close/>
                  <a:moveTo>
                    <a:pt x="25" y="551"/>
                  </a:moveTo>
                  <a:cubicBezTo>
                    <a:pt x="201" y="551"/>
                    <a:pt x="376" y="551"/>
                    <a:pt x="551" y="551"/>
                  </a:cubicBezTo>
                  <a:cubicBezTo>
                    <a:pt x="551" y="376"/>
                    <a:pt x="551" y="200"/>
                    <a:pt x="551" y="25"/>
                  </a:cubicBezTo>
                  <a:cubicBezTo>
                    <a:pt x="376" y="25"/>
                    <a:pt x="201" y="25"/>
                    <a:pt x="25" y="25"/>
                  </a:cubicBezTo>
                  <a:cubicBezTo>
                    <a:pt x="25" y="201"/>
                    <a:pt x="25" y="376"/>
                    <a:pt x="25" y="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sp>
          <p:nvSpPr>
            <p:cNvPr id="9" name="Freeform 68">
              <a:extLst>
                <a:ext uri="{FF2B5EF4-FFF2-40B4-BE49-F238E27FC236}">
                  <a16:creationId xmlns:a16="http://schemas.microsoft.com/office/drawing/2014/main" id="{DE691B0B-5B08-2040-7E37-C2E627A7FEBC}"/>
                </a:ext>
              </a:extLst>
            </p:cNvPr>
            <p:cNvSpPr>
              <a:spLocks/>
            </p:cNvSpPr>
            <p:nvPr/>
          </p:nvSpPr>
          <p:spPr bwMode="auto">
            <a:xfrm>
              <a:off x="5243513" y="4394200"/>
              <a:ext cx="1968500" cy="1935163"/>
            </a:xfrm>
            <a:custGeom>
              <a:avLst/>
              <a:gdLst>
                <a:gd name="T0" fmla="*/ 0 w 580"/>
                <a:gd name="T1" fmla="*/ 578 h 579"/>
                <a:gd name="T2" fmla="*/ 577 w 580"/>
                <a:gd name="T3" fmla="*/ 578 h 579"/>
                <a:gd name="T4" fmla="*/ 577 w 580"/>
                <a:gd name="T5" fmla="*/ 572 h 579"/>
                <a:gd name="T6" fmla="*/ 577 w 580"/>
                <a:gd name="T7" fmla="*/ 6 h 579"/>
                <a:gd name="T8" fmla="*/ 576 w 580"/>
                <a:gd name="T9" fmla="*/ 1 h 579"/>
                <a:gd name="T10" fmla="*/ 579 w 580"/>
                <a:gd name="T11" fmla="*/ 3 h 579"/>
                <a:gd name="T12" fmla="*/ 579 w 580"/>
                <a:gd name="T13" fmla="*/ 5 h 579"/>
                <a:gd name="T14" fmla="*/ 579 w 580"/>
                <a:gd name="T15" fmla="*/ 579 h 579"/>
                <a:gd name="T16" fmla="*/ 4 w 580"/>
                <a:gd name="T17" fmla="*/ 579 h 579"/>
                <a:gd name="T18" fmla="*/ 0 w 580"/>
                <a:gd name="T19" fmla="*/ 57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0" h="579">
                  <a:moveTo>
                    <a:pt x="0" y="578"/>
                  </a:moveTo>
                  <a:cubicBezTo>
                    <a:pt x="192" y="578"/>
                    <a:pt x="384" y="578"/>
                    <a:pt x="577" y="578"/>
                  </a:cubicBezTo>
                  <a:cubicBezTo>
                    <a:pt x="577" y="575"/>
                    <a:pt x="577" y="574"/>
                    <a:pt x="577" y="572"/>
                  </a:cubicBezTo>
                  <a:cubicBezTo>
                    <a:pt x="577" y="383"/>
                    <a:pt x="577" y="195"/>
                    <a:pt x="577" y="6"/>
                  </a:cubicBezTo>
                  <a:cubicBezTo>
                    <a:pt x="577" y="4"/>
                    <a:pt x="576" y="3"/>
                    <a:pt x="576" y="1"/>
                  </a:cubicBezTo>
                  <a:cubicBezTo>
                    <a:pt x="577" y="1"/>
                    <a:pt x="580" y="0"/>
                    <a:pt x="579" y="3"/>
                  </a:cubicBezTo>
                  <a:cubicBezTo>
                    <a:pt x="579" y="4"/>
                    <a:pt x="579" y="4"/>
                    <a:pt x="579" y="5"/>
                  </a:cubicBezTo>
                  <a:cubicBezTo>
                    <a:pt x="579" y="196"/>
                    <a:pt x="579" y="387"/>
                    <a:pt x="579" y="579"/>
                  </a:cubicBezTo>
                  <a:cubicBezTo>
                    <a:pt x="387" y="579"/>
                    <a:pt x="196" y="579"/>
                    <a:pt x="4" y="579"/>
                  </a:cubicBezTo>
                  <a:cubicBezTo>
                    <a:pt x="3" y="579"/>
                    <a:pt x="1" y="578"/>
                    <a:pt x="0" y="5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sp>
          <p:nvSpPr>
            <p:cNvPr id="10" name="Freeform 69">
              <a:extLst>
                <a:ext uri="{FF2B5EF4-FFF2-40B4-BE49-F238E27FC236}">
                  <a16:creationId xmlns:a16="http://schemas.microsoft.com/office/drawing/2014/main" id="{58872E68-7731-9286-8909-91FA1F061140}"/>
                </a:ext>
              </a:extLst>
            </p:cNvPr>
            <p:cNvSpPr>
              <a:spLocks noEditPoints="1"/>
            </p:cNvSpPr>
            <p:nvPr/>
          </p:nvSpPr>
          <p:spPr bwMode="auto">
            <a:xfrm>
              <a:off x="5503863" y="4581525"/>
              <a:ext cx="1436688" cy="487363"/>
            </a:xfrm>
            <a:custGeom>
              <a:avLst/>
              <a:gdLst>
                <a:gd name="T0" fmla="*/ 423 w 423"/>
                <a:gd name="T1" fmla="*/ 146 h 146"/>
                <a:gd name="T2" fmla="*/ 0 w 423"/>
                <a:gd name="T3" fmla="*/ 146 h 146"/>
                <a:gd name="T4" fmla="*/ 211 w 423"/>
                <a:gd name="T5" fmla="*/ 0 h 146"/>
                <a:gd name="T6" fmla="*/ 423 w 423"/>
                <a:gd name="T7" fmla="*/ 146 h 146"/>
                <a:gd name="T8" fmla="*/ 343 w 423"/>
                <a:gd name="T9" fmla="*/ 122 h 146"/>
                <a:gd name="T10" fmla="*/ 338 w 423"/>
                <a:gd name="T11" fmla="*/ 118 h 146"/>
                <a:gd name="T12" fmla="*/ 216 w 423"/>
                <a:gd name="T13" fmla="*/ 34 h 146"/>
                <a:gd name="T14" fmla="*/ 207 w 423"/>
                <a:gd name="T15" fmla="*/ 34 h 146"/>
                <a:gd name="T16" fmla="*/ 84 w 423"/>
                <a:gd name="T17" fmla="*/ 118 h 146"/>
                <a:gd name="T18" fmla="*/ 80 w 423"/>
                <a:gd name="T19" fmla="*/ 122 h 146"/>
                <a:gd name="T20" fmla="*/ 343 w 423"/>
                <a:gd name="T21" fmla="*/ 1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3" h="146">
                  <a:moveTo>
                    <a:pt x="423" y="146"/>
                  </a:moveTo>
                  <a:cubicBezTo>
                    <a:pt x="281" y="146"/>
                    <a:pt x="141" y="146"/>
                    <a:pt x="0" y="146"/>
                  </a:cubicBezTo>
                  <a:cubicBezTo>
                    <a:pt x="71" y="97"/>
                    <a:pt x="141" y="49"/>
                    <a:pt x="211" y="0"/>
                  </a:cubicBezTo>
                  <a:cubicBezTo>
                    <a:pt x="281" y="49"/>
                    <a:pt x="351" y="97"/>
                    <a:pt x="423" y="146"/>
                  </a:cubicBezTo>
                  <a:close/>
                  <a:moveTo>
                    <a:pt x="343" y="122"/>
                  </a:moveTo>
                  <a:cubicBezTo>
                    <a:pt x="341" y="120"/>
                    <a:pt x="340" y="119"/>
                    <a:pt x="338" y="118"/>
                  </a:cubicBezTo>
                  <a:cubicBezTo>
                    <a:pt x="297" y="90"/>
                    <a:pt x="257" y="62"/>
                    <a:pt x="216" y="34"/>
                  </a:cubicBezTo>
                  <a:cubicBezTo>
                    <a:pt x="212" y="31"/>
                    <a:pt x="210" y="31"/>
                    <a:pt x="207" y="34"/>
                  </a:cubicBezTo>
                  <a:cubicBezTo>
                    <a:pt x="166" y="62"/>
                    <a:pt x="125" y="90"/>
                    <a:pt x="84" y="118"/>
                  </a:cubicBezTo>
                  <a:cubicBezTo>
                    <a:pt x="83" y="119"/>
                    <a:pt x="82" y="120"/>
                    <a:pt x="80" y="122"/>
                  </a:cubicBezTo>
                  <a:cubicBezTo>
                    <a:pt x="168" y="122"/>
                    <a:pt x="255" y="122"/>
                    <a:pt x="343"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sp>
          <p:nvSpPr>
            <p:cNvPr id="11" name="Freeform 70">
              <a:extLst>
                <a:ext uri="{FF2B5EF4-FFF2-40B4-BE49-F238E27FC236}">
                  <a16:creationId xmlns:a16="http://schemas.microsoft.com/office/drawing/2014/main" id="{B451E655-7F5C-100A-7D2E-7B47512DC3C3}"/>
                </a:ext>
              </a:extLst>
            </p:cNvPr>
            <p:cNvSpPr>
              <a:spLocks/>
            </p:cNvSpPr>
            <p:nvPr/>
          </p:nvSpPr>
          <p:spPr bwMode="auto">
            <a:xfrm>
              <a:off x="5500688" y="6048375"/>
              <a:ext cx="1443038" cy="80963"/>
            </a:xfrm>
            <a:custGeom>
              <a:avLst/>
              <a:gdLst>
                <a:gd name="T0" fmla="*/ 0 w 425"/>
                <a:gd name="T1" fmla="*/ 24 h 24"/>
                <a:gd name="T2" fmla="*/ 0 w 425"/>
                <a:gd name="T3" fmla="*/ 0 h 24"/>
                <a:gd name="T4" fmla="*/ 425 w 425"/>
                <a:gd name="T5" fmla="*/ 0 h 24"/>
                <a:gd name="T6" fmla="*/ 425 w 425"/>
                <a:gd name="T7" fmla="*/ 24 h 24"/>
                <a:gd name="T8" fmla="*/ 0 w 425"/>
                <a:gd name="T9" fmla="*/ 24 h 24"/>
              </a:gdLst>
              <a:ahLst/>
              <a:cxnLst>
                <a:cxn ang="0">
                  <a:pos x="T0" y="T1"/>
                </a:cxn>
                <a:cxn ang="0">
                  <a:pos x="T2" y="T3"/>
                </a:cxn>
                <a:cxn ang="0">
                  <a:pos x="T4" y="T5"/>
                </a:cxn>
                <a:cxn ang="0">
                  <a:pos x="T6" y="T7"/>
                </a:cxn>
                <a:cxn ang="0">
                  <a:pos x="T8" y="T9"/>
                </a:cxn>
              </a:cxnLst>
              <a:rect l="0" t="0" r="r" b="b"/>
              <a:pathLst>
                <a:path w="425" h="24">
                  <a:moveTo>
                    <a:pt x="0" y="24"/>
                  </a:moveTo>
                  <a:cubicBezTo>
                    <a:pt x="0" y="16"/>
                    <a:pt x="0" y="8"/>
                    <a:pt x="0" y="0"/>
                  </a:cubicBezTo>
                  <a:cubicBezTo>
                    <a:pt x="141" y="0"/>
                    <a:pt x="283" y="0"/>
                    <a:pt x="425" y="0"/>
                  </a:cubicBezTo>
                  <a:cubicBezTo>
                    <a:pt x="425" y="8"/>
                    <a:pt x="425" y="16"/>
                    <a:pt x="425" y="24"/>
                  </a:cubicBezTo>
                  <a:cubicBezTo>
                    <a:pt x="283" y="24"/>
                    <a:pt x="142" y="24"/>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sp>
          <p:nvSpPr>
            <p:cNvPr id="23" name="Freeform 71">
              <a:extLst>
                <a:ext uri="{FF2B5EF4-FFF2-40B4-BE49-F238E27FC236}">
                  <a16:creationId xmlns:a16="http://schemas.microsoft.com/office/drawing/2014/main" id="{0552BB45-24B2-AD55-4574-27D89B3B921D}"/>
                </a:ext>
              </a:extLst>
            </p:cNvPr>
            <p:cNvSpPr>
              <a:spLocks/>
            </p:cNvSpPr>
            <p:nvPr/>
          </p:nvSpPr>
          <p:spPr bwMode="auto">
            <a:xfrm>
              <a:off x="5572126" y="5905500"/>
              <a:ext cx="1296988" cy="79375"/>
            </a:xfrm>
            <a:custGeom>
              <a:avLst/>
              <a:gdLst>
                <a:gd name="T0" fmla="*/ 382 w 382"/>
                <a:gd name="T1" fmla="*/ 0 h 24"/>
                <a:gd name="T2" fmla="*/ 382 w 382"/>
                <a:gd name="T3" fmla="*/ 24 h 24"/>
                <a:gd name="T4" fmla="*/ 0 w 382"/>
                <a:gd name="T5" fmla="*/ 24 h 24"/>
                <a:gd name="T6" fmla="*/ 0 w 382"/>
                <a:gd name="T7" fmla="*/ 0 h 24"/>
                <a:gd name="T8" fmla="*/ 382 w 382"/>
                <a:gd name="T9" fmla="*/ 0 h 24"/>
              </a:gdLst>
              <a:ahLst/>
              <a:cxnLst>
                <a:cxn ang="0">
                  <a:pos x="T0" y="T1"/>
                </a:cxn>
                <a:cxn ang="0">
                  <a:pos x="T2" y="T3"/>
                </a:cxn>
                <a:cxn ang="0">
                  <a:pos x="T4" y="T5"/>
                </a:cxn>
                <a:cxn ang="0">
                  <a:pos x="T6" y="T7"/>
                </a:cxn>
                <a:cxn ang="0">
                  <a:pos x="T8" y="T9"/>
                </a:cxn>
              </a:cxnLst>
              <a:rect l="0" t="0" r="r" b="b"/>
              <a:pathLst>
                <a:path w="382" h="24">
                  <a:moveTo>
                    <a:pt x="382" y="0"/>
                  </a:moveTo>
                  <a:cubicBezTo>
                    <a:pt x="382" y="8"/>
                    <a:pt x="382" y="16"/>
                    <a:pt x="382" y="24"/>
                  </a:cubicBezTo>
                  <a:cubicBezTo>
                    <a:pt x="255" y="24"/>
                    <a:pt x="128" y="24"/>
                    <a:pt x="0" y="24"/>
                  </a:cubicBezTo>
                  <a:cubicBezTo>
                    <a:pt x="0" y="16"/>
                    <a:pt x="0" y="8"/>
                    <a:pt x="0" y="0"/>
                  </a:cubicBezTo>
                  <a:cubicBezTo>
                    <a:pt x="128" y="0"/>
                    <a:pt x="255" y="0"/>
                    <a:pt x="3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sp>
          <p:nvSpPr>
            <p:cNvPr id="30" name="Freeform 72">
              <a:extLst>
                <a:ext uri="{FF2B5EF4-FFF2-40B4-BE49-F238E27FC236}">
                  <a16:creationId xmlns:a16="http://schemas.microsoft.com/office/drawing/2014/main" id="{443835D4-3898-FDEA-5D0C-FBCCBB7AF956}"/>
                </a:ext>
              </a:extLst>
            </p:cNvPr>
            <p:cNvSpPr>
              <a:spLocks/>
            </p:cNvSpPr>
            <p:nvPr/>
          </p:nvSpPr>
          <p:spPr bwMode="auto">
            <a:xfrm>
              <a:off x="5646738" y="5135563"/>
              <a:ext cx="268288" cy="701675"/>
            </a:xfrm>
            <a:custGeom>
              <a:avLst/>
              <a:gdLst>
                <a:gd name="T0" fmla="*/ 0 w 79"/>
                <a:gd name="T1" fmla="*/ 186 h 210"/>
                <a:gd name="T2" fmla="*/ 27 w 79"/>
                <a:gd name="T3" fmla="*/ 186 h 210"/>
                <a:gd name="T4" fmla="*/ 27 w 79"/>
                <a:gd name="T5" fmla="*/ 24 h 210"/>
                <a:gd name="T6" fmla="*/ 0 w 79"/>
                <a:gd name="T7" fmla="*/ 24 h 210"/>
                <a:gd name="T8" fmla="*/ 0 w 79"/>
                <a:gd name="T9" fmla="*/ 0 h 210"/>
                <a:gd name="T10" fmla="*/ 79 w 79"/>
                <a:gd name="T11" fmla="*/ 0 h 210"/>
                <a:gd name="T12" fmla="*/ 79 w 79"/>
                <a:gd name="T13" fmla="*/ 24 h 210"/>
                <a:gd name="T14" fmla="*/ 53 w 79"/>
                <a:gd name="T15" fmla="*/ 24 h 210"/>
                <a:gd name="T16" fmla="*/ 53 w 79"/>
                <a:gd name="T17" fmla="*/ 186 h 210"/>
                <a:gd name="T18" fmla="*/ 79 w 79"/>
                <a:gd name="T19" fmla="*/ 186 h 210"/>
                <a:gd name="T20" fmla="*/ 79 w 79"/>
                <a:gd name="T21" fmla="*/ 210 h 210"/>
                <a:gd name="T22" fmla="*/ 0 w 79"/>
                <a:gd name="T23" fmla="*/ 210 h 210"/>
                <a:gd name="T24" fmla="*/ 0 w 79"/>
                <a:gd name="T25" fmla="*/ 1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10">
                  <a:moveTo>
                    <a:pt x="0" y="186"/>
                  </a:moveTo>
                  <a:cubicBezTo>
                    <a:pt x="9" y="186"/>
                    <a:pt x="18" y="186"/>
                    <a:pt x="27" y="186"/>
                  </a:cubicBezTo>
                  <a:cubicBezTo>
                    <a:pt x="27" y="132"/>
                    <a:pt x="27" y="78"/>
                    <a:pt x="27" y="24"/>
                  </a:cubicBezTo>
                  <a:cubicBezTo>
                    <a:pt x="18" y="24"/>
                    <a:pt x="9" y="24"/>
                    <a:pt x="0" y="24"/>
                  </a:cubicBezTo>
                  <a:cubicBezTo>
                    <a:pt x="0" y="16"/>
                    <a:pt x="0" y="8"/>
                    <a:pt x="0" y="0"/>
                  </a:cubicBezTo>
                  <a:cubicBezTo>
                    <a:pt x="26" y="0"/>
                    <a:pt x="53" y="0"/>
                    <a:pt x="79" y="0"/>
                  </a:cubicBezTo>
                  <a:cubicBezTo>
                    <a:pt x="79" y="8"/>
                    <a:pt x="79" y="16"/>
                    <a:pt x="79" y="24"/>
                  </a:cubicBezTo>
                  <a:cubicBezTo>
                    <a:pt x="70" y="24"/>
                    <a:pt x="62" y="24"/>
                    <a:pt x="53" y="24"/>
                  </a:cubicBezTo>
                  <a:cubicBezTo>
                    <a:pt x="53" y="78"/>
                    <a:pt x="53" y="132"/>
                    <a:pt x="53" y="186"/>
                  </a:cubicBezTo>
                  <a:cubicBezTo>
                    <a:pt x="61" y="186"/>
                    <a:pt x="70" y="186"/>
                    <a:pt x="79" y="186"/>
                  </a:cubicBezTo>
                  <a:cubicBezTo>
                    <a:pt x="79" y="194"/>
                    <a:pt x="79" y="202"/>
                    <a:pt x="79" y="210"/>
                  </a:cubicBezTo>
                  <a:cubicBezTo>
                    <a:pt x="53" y="210"/>
                    <a:pt x="27" y="210"/>
                    <a:pt x="0" y="210"/>
                  </a:cubicBezTo>
                  <a:cubicBezTo>
                    <a:pt x="0" y="202"/>
                    <a:pt x="0" y="194"/>
                    <a:pt x="0"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sp>
          <p:nvSpPr>
            <p:cNvPr id="31" name="Freeform 73">
              <a:extLst>
                <a:ext uri="{FF2B5EF4-FFF2-40B4-BE49-F238E27FC236}">
                  <a16:creationId xmlns:a16="http://schemas.microsoft.com/office/drawing/2014/main" id="{2D6396E5-84D0-90EF-C4D6-B2CF090C69E8}"/>
                </a:ext>
              </a:extLst>
            </p:cNvPr>
            <p:cNvSpPr>
              <a:spLocks/>
            </p:cNvSpPr>
            <p:nvPr/>
          </p:nvSpPr>
          <p:spPr bwMode="auto">
            <a:xfrm>
              <a:off x="6088063" y="5135563"/>
              <a:ext cx="268288" cy="701675"/>
            </a:xfrm>
            <a:custGeom>
              <a:avLst/>
              <a:gdLst>
                <a:gd name="T0" fmla="*/ 26 w 79"/>
                <a:gd name="T1" fmla="*/ 24 h 210"/>
                <a:gd name="T2" fmla="*/ 0 w 79"/>
                <a:gd name="T3" fmla="*/ 24 h 210"/>
                <a:gd name="T4" fmla="*/ 0 w 79"/>
                <a:gd name="T5" fmla="*/ 0 h 210"/>
                <a:gd name="T6" fmla="*/ 79 w 79"/>
                <a:gd name="T7" fmla="*/ 0 h 210"/>
                <a:gd name="T8" fmla="*/ 79 w 79"/>
                <a:gd name="T9" fmla="*/ 24 h 210"/>
                <a:gd name="T10" fmla="*/ 52 w 79"/>
                <a:gd name="T11" fmla="*/ 24 h 210"/>
                <a:gd name="T12" fmla="*/ 52 w 79"/>
                <a:gd name="T13" fmla="*/ 186 h 210"/>
                <a:gd name="T14" fmla="*/ 79 w 79"/>
                <a:gd name="T15" fmla="*/ 186 h 210"/>
                <a:gd name="T16" fmla="*/ 79 w 79"/>
                <a:gd name="T17" fmla="*/ 210 h 210"/>
                <a:gd name="T18" fmla="*/ 0 w 79"/>
                <a:gd name="T19" fmla="*/ 210 h 210"/>
                <a:gd name="T20" fmla="*/ 0 w 79"/>
                <a:gd name="T21" fmla="*/ 186 h 210"/>
                <a:gd name="T22" fmla="*/ 26 w 79"/>
                <a:gd name="T23" fmla="*/ 186 h 210"/>
                <a:gd name="T24" fmla="*/ 26 w 79"/>
                <a:gd name="T25" fmla="*/ 2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10">
                  <a:moveTo>
                    <a:pt x="26" y="24"/>
                  </a:moveTo>
                  <a:cubicBezTo>
                    <a:pt x="17" y="24"/>
                    <a:pt x="9" y="24"/>
                    <a:pt x="0" y="24"/>
                  </a:cubicBezTo>
                  <a:cubicBezTo>
                    <a:pt x="0" y="16"/>
                    <a:pt x="0" y="8"/>
                    <a:pt x="0" y="0"/>
                  </a:cubicBezTo>
                  <a:cubicBezTo>
                    <a:pt x="26" y="0"/>
                    <a:pt x="52" y="0"/>
                    <a:pt x="79" y="0"/>
                  </a:cubicBezTo>
                  <a:cubicBezTo>
                    <a:pt x="79" y="8"/>
                    <a:pt x="79" y="16"/>
                    <a:pt x="79" y="24"/>
                  </a:cubicBezTo>
                  <a:cubicBezTo>
                    <a:pt x="70" y="24"/>
                    <a:pt x="61" y="24"/>
                    <a:pt x="52" y="24"/>
                  </a:cubicBezTo>
                  <a:cubicBezTo>
                    <a:pt x="52" y="78"/>
                    <a:pt x="52" y="132"/>
                    <a:pt x="52" y="186"/>
                  </a:cubicBezTo>
                  <a:cubicBezTo>
                    <a:pt x="61" y="186"/>
                    <a:pt x="70" y="186"/>
                    <a:pt x="79" y="186"/>
                  </a:cubicBezTo>
                  <a:cubicBezTo>
                    <a:pt x="79" y="194"/>
                    <a:pt x="79" y="202"/>
                    <a:pt x="79" y="210"/>
                  </a:cubicBezTo>
                  <a:cubicBezTo>
                    <a:pt x="53" y="210"/>
                    <a:pt x="26" y="210"/>
                    <a:pt x="0" y="210"/>
                  </a:cubicBezTo>
                  <a:cubicBezTo>
                    <a:pt x="0" y="202"/>
                    <a:pt x="0" y="194"/>
                    <a:pt x="0" y="186"/>
                  </a:cubicBezTo>
                  <a:cubicBezTo>
                    <a:pt x="9" y="186"/>
                    <a:pt x="17" y="186"/>
                    <a:pt x="26" y="186"/>
                  </a:cubicBezTo>
                  <a:cubicBezTo>
                    <a:pt x="26" y="132"/>
                    <a:pt x="26" y="78"/>
                    <a:pt x="2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sp>
          <p:nvSpPr>
            <p:cNvPr id="32" name="Freeform 74">
              <a:extLst>
                <a:ext uri="{FF2B5EF4-FFF2-40B4-BE49-F238E27FC236}">
                  <a16:creationId xmlns:a16="http://schemas.microsoft.com/office/drawing/2014/main" id="{E88C2BB6-8DAA-6010-7F50-96075129244E}"/>
                </a:ext>
              </a:extLst>
            </p:cNvPr>
            <p:cNvSpPr>
              <a:spLocks/>
            </p:cNvSpPr>
            <p:nvPr/>
          </p:nvSpPr>
          <p:spPr bwMode="auto">
            <a:xfrm>
              <a:off x="6526213" y="5135563"/>
              <a:ext cx="268288" cy="701675"/>
            </a:xfrm>
            <a:custGeom>
              <a:avLst/>
              <a:gdLst>
                <a:gd name="T0" fmla="*/ 0 w 79"/>
                <a:gd name="T1" fmla="*/ 186 h 210"/>
                <a:gd name="T2" fmla="*/ 26 w 79"/>
                <a:gd name="T3" fmla="*/ 186 h 210"/>
                <a:gd name="T4" fmla="*/ 26 w 79"/>
                <a:gd name="T5" fmla="*/ 24 h 210"/>
                <a:gd name="T6" fmla="*/ 0 w 79"/>
                <a:gd name="T7" fmla="*/ 24 h 210"/>
                <a:gd name="T8" fmla="*/ 0 w 79"/>
                <a:gd name="T9" fmla="*/ 0 h 210"/>
                <a:gd name="T10" fmla="*/ 79 w 79"/>
                <a:gd name="T11" fmla="*/ 0 h 210"/>
                <a:gd name="T12" fmla="*/ 79 w 79"/>
                <a:gd name="T13" fmla="*/ 24 h 210"/>
                <a:gd name="T14" fmla="*/ 52 w 79"/>
                <a:gd name="T15" fmla="*/ 24 h 210"/>
                <a:gd name="T16" fmla="*/ 52 w 79"/>
                <a:gd name="T17" fmla="*/ 186 h 210"/>
                <a:gd name="T18" fmla="*/ 79 w 79"/>
                <a:gd name="T19" fmla="*/ 186 h 210"/>
                <a:gd name="T20" fmla="*/ 79 w 79"/>
                <a:gd name="T21" fmla="*/ 210 h 210"/>
                <a:gd name="T22" fmla="*/ 0 w 79"/>
                <a:gd name="T23" fmla="*/ 210 h 210"/>
                <a:gd name="T24" fmla="*/ 0 w 79"/>
                <a:gd name="T25" fmla="*/ 1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10">
                  <a:moveTo>
                    <a:pt x="0" y="186"/>
                  </a:moveTo>
                  <a:cubicBezTo>
                    <a:pt x="9" y="186"/>
                    <a:pt x="17" y="186"/>
                    <a:pt x="26" y="186"/>
                  </a:cubicBezTo>
                  <a:cubicBezTo>
                    <a:pt x="26" y="132"/>
                    <a:pt x="26" y="78"/>
                    <a:pt x="26" y="24"/>
                  </a:cubicBezTo>
                  <a:cubicBezTo>
                    <a:pt x="18" y="24"/>
                    <a:pt x="9" y="24"/>
                    <a:pt x="0" y="24"/>
                  </a:cubicBezTo>
                  <a:cubicBezTo>
                    <a:pt x="0" y="16"/>
                    <a:pt x="0" y="8"/>
                    <a:pt x="0" y="0"/>
                  </a:cubicBezTo>
                  <a:cubicBezTo>
                    <a:pt x="26" y="0"/>
                    <a:pt x="52" y="0"/>
                    <a:pt x="79" y="0"/>
                  </a:cubicBezTo>
                  <a:cubicBezTo>
                    <a:pt x="79" y="8"/>
                    <a:pt x="79" y="16"/>
                    <a:pt x="79" y="24"/>
                  </a:cubicBezTo>
                  <a:cubicBezTo>
                    <a:pt x="70" y="24"/>
                    <a:pt x="61" y="24"/>
                    <a:pt x="52" y="24"/>
                  </a:cubicBezTo>
                  <a:cubicBezTo>
                    <a:pt x="52" y="78"/>
                    <a:pt x="52" y="132"/>
                    <a:pt x="52" y="186"/>
                  </a:cubicBezTo>
                  <a:cubicBezTo>
                    <a:pt x="61" y="186"/>
                    <a:pt x="69" y="186"/>
                    <a:pt x="79" y="186"/>
                  </a:cubicBezTo>
                  <a:cubicBezTo>
                    <a:pt x="79" y="194"/>
                    <a:pt x="79" y="202"/>
                    <a:pt x="79" y="210"/>
                  </a:cubicBezTo>
                  <a:cubicBezTo>
                    <a:pt x="52" y="210"/>
                    <a:pt x="26" y="210"/>
                    <a:pt x="0" y="210"/>
                  </a:cubicBezTo>
                  <a:cubicBezTo>
                    <a:pt x="0" y="203"/>
                    <a:pt x="0" y="195"/>
                    <a:pt x="0"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717" tIns="47858" rIns="95717" bIns="47858" numCol="1" anchor="t" anchorCtr="0" compatLnSpc="1">
              <a:prstTxWarp prst="textNoShape">
                <a:avLst/>
              </a:prstTxWarp>
            </a:bodyPr>
            <a:lstStyle/>
            <a:p>
              <a:pPr defTabSz="911634">
                <a:defRPr/>
              </a:pPr>
              <a:endParaRPr lang="en-GB" sz="1885" dirty="0">
                <a:ea typeface="+mn-ea"/>
              </a:endParaRPr>
            </a:p>
          </p:txBody>
        </p:sp>
      </p:grpSp>
      <p:sp>
        <p:nvSpPr>
          <p:cNvPr id="33" name="Text Placeholder 37">
            <a:extLst>
              <a:ext uri="{FF2B5EF4-FFF2-40B4-BE49-F238E27FC236}">
                <a16:creationId xmlns:a16="http://schemas.microsoft.com/office/drawing/2014/main" id="{A575091D-8EF4-3568-D3F0-66EE5BA88185}"/>
              </a:ext>
            </a:extLst>
          </p:cNvPr>
          <p:cNvSpPr txBox="1">
            <a:spLocks/>
          </p:cNvSpPr>
          <p:nvPr/>
        </p:nvSpPr>
        <p:spPr>
          <a:xfrm>
            <a:off x="6360910" y="3501348"/>
            <a:ext cx="4919021" cy="1350870"/>
          </a:xfrm>
          <a:prstGeom prst="rect">
            <a:avLst/>
          </a:prstGeom>
        </p:spPr>
        <p:txBody>
          <a:bodyPr/>
          <a:lstStyle>
            <a:defPPr>
              <a:defRPr lang="en-US"/>
            </a:defPPr>
            <a:lvl1pPr indent="0" defTabSz="960133">
              <a:lnSpc>
                <a:spcPct val="90000"/>
              </a:lnSpc>
              <a:spcBef>
                <a:spcPts val="1050"/>
              </a:spcBef>
              <a:buFont typeface="Arial" panose="020B0604020202020204" pitchFamily="34" charset="0"/>
              <a:buNone/>
              <a:defRPr b="1">
                <a:solidFill>
                  <a:schemeClr val="tx1">
                    <a:lumMod val="50000"/>
                    <a:lumOff val="50000"/>
                  </a:schemeClr>
                </a:solidFill>
                <a:latin typeface="HelveticaNeueLT Pro 35 Th" panose="020B0403020202020204" pitchFamily="34" charset="0"/>
              </a:defRPr>
            </a:lvl1pPr>
            <a:lvl2pPr marL="720099" indent="-240033" defTabSz="960133">
              <a:lnSpc>
                <a:spcPct val="90000"/>
              </a:lnSpc>
              <a:spcBef>
                <a:spcPts val="524"/>
              </a:spcBef>
              <a:buFont typeface="Arial" panose="020B0604020202020204" pitchFamily="34" charset="0"/>
              <a:buChar char="•"/>
              <a:defRPr sz="2520"/>
            </a:lvl2pPr>
            <a:lvl3pPr marL="1200166" indent="-240033" defTabSz="960133">
              <a:lnSpc>
                <a:spcPct val="90000"/>
              </a:lnSpc>
              <a:spcBef>
                <a:spcPts val="524"/>
              </a:spcBef>
              <a:buFont typeface="Arial" panose="020B0604020202020204" pitchFamily="34" charset="0"/>
              <a:buChar char="•"/>
              <a:defRPr sz="2100"/>
            </a:lvl3pPr>
            <a:lvl4pPr marL="1680232" indent="-240033" defTabSz="960133">
              <a:lnSpc>
                <a:spcPct val="90000"/>
              </a:lnSpc>
              <a:spcBef>
                <a:spcPts val="524"/>
              </a:spcBef>
              <a:buFont typeface="Arial" panose="020B0604020202020204" pitchFamily="34" charset="0"/>
              <a:buChar char="•"/>
              <a:defRPr sz="1890"/>
            </a:lvl4pPr>
            <a:lvl5pPr marL="2160299" indent="-240033" defTabSz="960133">
              <a:lnSpc>
                <a:spcPct val="90000"/>
              </a:lnSpc>
              <a:spcBef>
                <a:spcPts val="524"/>
              </a:spcBef>
              <a:buFont typeface="Arial" panose="020B0604020202020204" pitchFamily="34" charset="0"/>
              <a:buChar char="•"/>
              <a:defRPr sz="1890"/>
            </a:lvl5pPr>
            <a:lvl6pPr marL="2640365" indent="-240033" defTabSz="960133">
              <a:lnSpc>
                <a:spcPct val="90000"/>
              </a:lnSpc>
              <a:spcBef>
                <a:spcPts val="524"/>
              </a:spcBef>
              <a:buFont typeface="Arial" panose="020B0604020202020204" pitchFamily="34" charset="0"/>
              <a:buChar char="•"/>
              <a:defRPr sz="1890"/>
            </a:lvl6pPr>
            <a:lvl7pPr marL="3120431" indent="-240033" defTabSz="960133">
              <a:lnSpc>
                <a:spcPct val="90000"/>
              </a:lnSpc>
              <a:spcBef>
                <a:spcPts val="524"/>
              </a:spcBef>
              <a:buFont typeface="Arial" panose="020B0604020202020204" pitchFamily="34" charset="0"/>
              <a:buChar char="•"/>
              <a:defRPr sz="1890"/>
            </a:lvl7pPr>
            <a:lvl8pPr marL="3600498" indent="-240033" defTabSz="960133">
              <a:lnSpc>
                <a:spcPct val="90000"/>
              </a:lnSpc>
              <a:spcBef>
                <a:spcPts val="524"/>
              </a:spcBef>
              <a:buFont typeface="Arial" panose="020B0604020202020204" pitchFamily="34" charset="0"/>
              <a:buChar char="•"/>
              <a:defRPr sz="1890"/>
            </a:lvl8pPr>
            <a:lvl9pPr marL="4080564" indent="-240033" defTabSz="960133">
              <a:lnSpc>
                <a:spcPct val="90000"/>
              </a:lnSpc>
              <a:spcBef>
                <a:spcPts val="524"/>
              </a:spcBef>
              <a:buFont typeface="Arial" panose="020B0604020202020204" pitchFamily="34" charset="0"/>
              <a:buChar char="•"/>
              <a:defRPr sz="1890"/>
            </a:lvl9pPr>
          </a:lstStyle>
          <a:p>
            <a:pPr marL="284886" indent="-284886" defTabSz="455823">
              <a:lnSpc>
                <a:spcPct val="80000"/>
              </a:lnSpc>
              <a:spcBef>
                <a:spcPct val="0"/>
              </a:spcBef>
              <a:buClr>
                <a:prstClr val="white">
                  <a:lumMod val="65000"/>
                </a:prstClr>
              </a:buClr>
              <a:buFontTx/>
              <a:buChar char="■"/>
              <a:defRPr/>
            </a:pPr>
            <a:r>
              <a:rPr lang="en-GB" sz="1329" b="0" dirty="0">
                <a:solidFill>
                  <a:prstClr val="black">
                    <a:lumMod val="65000"/>
                    <a:lumOff val="35000"/>
                  </a:prstClr>
                </a:solidFill>
                <a:ea typeface="+mn-ea"/>
              </a:rPr>
              <a:t>Development of pitching presentation</a:t>
            </a:r>
          </a:p>
          <a:p>
            <a:pPr marL="284886" indent="-284886" defTabSz="455823">
              <a:lnSpc>
                <a:spcPct val="80000"/>
              </a:lnSpc>
              <a:spcBef>
                <a:spcPct val="0"/>
              </a:spcBef>
              <a:buClr>
                <a:prstClr val="white">
                  <a:lumMod val="65000"/>
                </a:prstClr>
              </a:buClr>
              <a:buFontTx/>
              <a:buChar char="■"/>
              <a:defRPr/>
            </a:pPr>
            <a:r>
              <a:rPr lang="en-GB" sz="1329" b="0" dirty="0">
                <a:solidFill>
                  <a:prstClr val="black">
                    <a:lumMod val="65000"/>
                    <a:lumOff val="35000"/>
                  </a:prstClr>
                </a:solidFill>
                <a:ea typeface="+mn-ea"/>
              </a:rPr>
              <a:t>Communicating with impact: rehearsals and live feedback. </a:t>
            </a:r>
          </a:p>
          <a:p>
            <a:pPr marL="284886" indent="-284886" defTabSz="455823">
              <a:lnSpc>
                <a:spcPct val="80000"/>
              </a:lnSpc>
              <a:spcBef>
                <a:spcPct val="0"/>
              </a:spcBef>
              <a:buClr>
                <a:prstClr val="white">
                  <a:lumMod val="65000"/>
                </a:prstClr>
              </a:buClr>
              <a:buFontTx/>
              <a:buChar char="■"/>
              <a:defRPr/>
            </a:pPr>
            <a:r>
              <a:rPr lang="en-GB" sz="1329" b="0" dirty="0">
                <a:solidFill>
                  <a:prstClr val="black">
                    <a:lumMod val="65000"/>
                    <a:lumOff val="35000"/>
                  </a:prstClr>
                </a:solidFill>
                <a:ea typeface="+mn-ea"/>
              </a:rPr>
              <a:t>Physical and virtual pitching preparation</a:t>
            </a:r>
          </a:p>
        </p:txBody>
      </p:sp>
      <p:grpSp>
        <p:nvGrpSpPr>
          <p:cNvPr id="34" name="Group 37">
            <a:extLst>
              <a:ext uri="{FF2B5EF4-FFF2-40B4-BE49-F238E27FC236}">
                <a16:creationId xmlns:a16="http://schemas.microsoft.com/office/drawing/2014/main" id="{04865B4F-4562-4E81-D3EF-72563A3BD6E2}"/>
              </a:ext>
            </a:extLst>
          </p:cNvPr>
          <p:cNvGrpSpPr/>
          <p:nvPr/>
        </p:nvGrpSpPr>
        <p:grpSpPr>
          <a:xfrm>
            <a:off x="11261426" y="3571881"/>
            <a:ext cx="626219" cy="625477"/>
            <a:chOff x="4268788" y="17463"/>
            <a:chExt cx="1343025" cy="1341438"/>
          </a:xfrm>
          <a:solidFill>
            <a:srgbClr val="A4A3A4"/>
          </a:solidFill>
        </p:grpSpPr>
        <p:sp>
          <p:nvSpPr>
            <p:cNvPr id="35" name="Freeform 239">
              <a:extLst>
                <a:ext uri="{FF2B5EF4-FFF2-40B4-BE49-F238E27FC236}">
                  <a16:creationId xmlns:a16="http://schemas.microsoft.com/office/drawing/2014/main" id="{DA16DED5-5A90-0C29-E477-0B54EA3AD21E}"/>
                </a:ext>
              </a:extLst>
            </p:cNvPr>
            <p:cNvSpPr>
              <a:spLocks noEditPoints="1"/>
            </p:cNvSpPr>
            <p:nvPr/>
          </p:nvSpPr>
          <p:spPr bwMode="auto">
            <a:xfrm>
              <a:off x="4521201" y="274638"/>
              <a:ext cx="514350" cy="514350"/>
            </a:xfrm>
            <a:custGeom>
              <a:avLst/>
              <a:gdLst>
                <a:gd name="T0" fmla="*/ 111 w 221"/>
                <a:gd name="T1" fmla="*/ 0 h 221"/>
                <a:gd name="T2" fmla="*/ 0 w 221"/>
                <a:gd name="T3" fmla="*/ 110 h 221"/>
                <a:gd name="T4" fmla="*/ 111 w 221"/>
                <a:gd name="T5" fmla="*/ 221 h 221"/>
                <a:gd name="T6" fmla="*/ 221 w 221"/>
                <a:gd name="T7" fmla="*/ 110 h 221"/>
                <a:gd name="T8" fmla="*/ 111 w 221"/>
                <a:gd name="T9" fmla="*/ 0 h 221"/>
                <a:gd name="T10" fmla="*/ 123 w 221"/>
                <a:gd name="T11" fmla="*/ 113 h 221"/>
                <a:gd name="T12" fmla="*/ 123 w 221"/>
                <a:gd name="T13" fmla="*/ 25 h 221"/>
                <a:gd name="T14" fmla="*/ 197 w 221"/>
                <a:gd name="T15" fmla="*/ 110 h 221"/>
                <a:gd name="T16" fmla="*/ 111 w 221"/>
                <a:gd name="T17" fmla="*/ 197 h 221"/>
                <a:gd name="T18" fmla="*/ 85 w 221"/>
                <a:gd name="T19" fmla="*/ 193 h 221"/>
                <a:gd name="T20" fmla="*/ 123 w 221"/>
                <a:gd name="T21" fmla="*/ 113 h 221"/>
                <a:gd name="T22" fmla="*/ 51 w 221"/>
                <a:gd name="T23" fmla="*/ 48 h 221"/>
                <a:gd name="T24" fmla="*/ 99 w 221"/>
                <a:gd name="T25" fmla="*/ 25 h 221"/>
                <a:gd name="T26" fmla="*/ 99 w 221"/>
                <a:gd name="T27" fmla="*/ 84 h 221"/>
                <a:gd name="T28" fmla="*/ 51 w 221"/>
                <a:gd name="T29" fmla="*/ 48 h 221"/>
                <a:gd name="T30" fmla="*/ 96 w 221"/>
                <a:gd name="T31" fmla="*/ 113 h 221"/>
                <a:gd name="T32" fmla="*/ 63 w 221"/>
                <a:gd name="T33" fmla="*/ 183 h 221"/>
                <a:gd name="T34" fmla="*/ 32 w 221"/>
                <a:gd name="T35" fmla="*/ 74 h 221"/>
                <a:gd name="T36" fmla="*/ 36 w 221"/>
                <a:gd name="T37" fmla="*/ 67 h 221"/>
                <a:gd name="T38" fmla="*/ 96 w 221"/>
                <a:gd name="T39" fmla="*/ 11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21">
                  <a:moveTo>
                    <a:pt x="111" y="0"/>
                  </a:moveTo>
                  <a:cubicBezTo>
                    <a:pt x="50" y="0"/>
                    <a:pt x="0" y="49"/>
                    <a:pt x="0" y="110"/>
                  </a:cubicBezTo>
                  <a:cubicBezTo>
                    <a:pt x="0" y="172"/>
                    <a:pt x="49" y="221"/>
                    <a:pt x="111" y="221"/>
                  </a:cubicBezTo>
                  <a:cubicBezTo>
                    <a:pt x="172" y="221"/>
                    <a:pt x="221" y="171"/>
                    <a:pt x="221" y="110"/>
                  </a:cubicBezTo>
                  <a:cubicBezTo>
                    <a:pt x="221" y="49"/>
                    <a:pt x="172" y="0"/>
                    <a:pt x="111" y="0"/>
                  </a:cubicBezTo>
                  <a:close/>
                  <a:moveTo>
                    <a:pt x="123" y="113"/>
                  </a:moveTo>
                  <a:cubicBezTo>
                    <a:pt x="123" y="25"/>
                    <a:pt x="123" y="25"/>
                    <a:pt x="123" y="25"/>
                  </a:cubicBezTo>
                  <a:cubicBezTo>
                    <a:pt x="165" y="31"/>
                    <a:pt x="197" y="67"/>
                    <a:pt x="197" y="110"/>
                  </a:cubicBezTo>
                  <a:cubicBezTo>
                    <a:pt x="197" y="158"/>
                    <a:pt x="158" y="197"/>
                    <a:pt x="111" y="197"/>
                  </a:cubicBezTo>
                  <a:cubicBezTo>
                    <a:pt x="101" y="197"/>
                    <a:pt x="93" y="196"/>
                    <a:pt x="85" y="193"/>
                  </a:cubicBezTo>
                  <a:lnTo>
                    <a:pt x="123" y="113"/>
                  </a:lnTo>
                  <a:close/>
                  <a:moveTo>
                    <a:pt x="51" y="48"/>
                  </a:moveTo>
                  <a:cubicBezTo>
                    <a:pt x="64" y="35"/>
                    <a:pt x="80" y="27"/>
                    <a:pt x="99" y="25"/>
                  </a:cubicBezTo>
                  <a:cubicBezTo>
                    <a:pt x="99" y="84"/>
                    <a:pt x="99" y="84"/>
                    <a:pt x="99" y="84"/>
                  </a:cubicBezTo>
                  <a:lnTo>
                    <a:pt x="51" y="48"/>
                  </a:lnTo>
                  <a:close/>
                  <a:moveTo>
                    <a:pt x="96" y="113"/>
                  </a:moveTo>
                  <a:cubicBezTo>
                    <a:pt x="63" y="183"/>
                    <a:pt x="63" y="183"/>
                    <a:pt x="63" y="183"/>
                  </a:cubicBezTo>
                  <a:cubicBezTo>
                    <a:pt x="27" y="160"/>
                    <a:pt x="14" y="113"/>
                    <a:pt x="32" y="74"/>
                  </a:cubicBezTo>
                  <a:cubicBezTo>
                    <a:pt x="33" y="71"/>
                    <a:pt x="34" y="69"/>
                    <a:pt x="36" y="67"/>
                  </a:cubicBezTo>
                  <a:lnTo>
                    <a:pt x="96"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37" name="Freeform 240">
              <a:extLst>
                <a:ext uri="{FF2B5EF4-FFF2-40B4-BE49-F238E27FC236}">
                  <a16:creationId xmlns:a16="http://schemas.microsoft.com/office/drawing/2014/main" id="{A301C67E-BBAD-4720-5532-AA93B5CE3BF0}"/>
                </a:ext>
              </a:extLst>
            </p:cNvPr>
            <p:cNvSpPr>
              <a:spLocks noEditPoints="1"/>
            </p:cNvSpPr>
            <p:nvPr/>
          </p:nvSpPr>
          <p:spPr bwMode="auto">
            <a:xfrm>
              <a:off x="4268788" y="17463"/>
              <a:ext cx="1343025" cy="1341438"/>
            </a:xfrm>
            <a:custGeom>
              <a:avLst/>
              <a:gdLst>
                <a:gd name="T0" fmla="*/ 576 w 576"/>
                <a:gd name="T1" fmla="*/ 80 h 576"/>
                <a:gd name="T2" fmla="*/ 576 w 576"/>
                <a:gd name="T3" fmla="*/ 0 h 576"/>
                <a:gd name="T4" fmla="*/ 0 w 576"/>
                <a:gd name="T5" fmla="*/ 0 h 576"/>
                <a:gd name="T6" fmla="*/ 0 w 576"/>
                <a:gd name="T7" fmla="*/ 80 h 576"/>
                <a:gd name="T8" fmla="*/ 32 w 576"/>
                <a:gd name="T9" fmla="*/ 80 h 576"/>
                <a:gd name="T10" fmla="*/ 32 w 576"/>
                <a:gd name="T11" fmla="*/ 466 h 576"/>
                <a:gd name="T12" fmla="*/ 0 w 576"/>
                <a:gd name="T13" fmla="*/ 466 h 576"/>
                <a:gd name="T14" fmla="*/ 0 w 576"/>
                <a:gd name="T15" fmla="*/ 546 h 576"/>
                <a:gd name="T16" fmla="*/ 263 w 576"/>
                <a:gd name="T17" fmla="*/ 546 h 576"/>
                <a:gd name="T18" fmla="*/ 303 w 576"/>
                <a:gd name="T19" fmla="*/ 576 h 576"/>
                <a:gd name="T20" fmla="*/ 343 w 576"/>
                <a:gd name="T21" fmla="*/ 546 h 576"/>
                <a:gd name="T22" fmla="*/ 576 w 576"/>
                <a:gd name="T23" fmla="*/ 546 h 576"/>
                <a:gd name="T24" fmla="*/ 576 w 576"/>
                <a:gd name="T25" fmla="*/ 466 h 576"/>
                <a:gd name="T26" fmla="*/ 544 w 576"/>
                <a:gd name="T27" fmla="*/ 466 h 576"/>
                <a:gd name="T28" fmla="*/ 544 w 576"/>
                <a:gd name="T29" fmla="*/ 80 h 576"/>
                <a:gd name="T30" fmla="*/ 576 w 576"/>
                <a:gd name="T31" fmla="*/ 80 h 576"/>
                <a:gd name="T32" fmla="*/ 316 w 576"/>
                <a:gd name="T33" fmla="*/ 546 h 576"/>
                <a:gd name="T34" fmla="*/ 303 w 576"/>
                <a:gd name="T35" fmla="*/ 552 h 576"/>
                <a:gd name="T36" fmla="*/ 290 w 576"/>
                <a:gd name="T37" fmla="*/ 546 h 576"/>
                <a:gd name="T38" fmla="*/ 316 w 576"/>
                <a:gd name="T39" fmla="*/ 546 h 576"/>
                <a:gd name="T40" fmla="*/ 552 w 576"/>
                <a:gd name="T41" fmla="*/ 491 h 576"/>
                <a:gd name="T42" fmla="*/ 552 w 576"/>
                <a:gd name="T43" fmla="*/ 522 h 576"/>
                <a:gd name="T44" fmla="*/ 24 w 576"/>
                <a:gd name="T45" fmla="*/ 522 h 576"/>
                <a:gd name="T46" fmla="*/ 24 w 576"/>
                <a:gd name="T47" fmla="*/ 491 h 576"/>
                <a:gd name="T48" fmla="*/ 552 w 576"/>
                <a:gd name="T49" fmla="*/ 491 h 576"/>
                <a:gd name="T50" fmla="*/ 57 w 576"/>
                <a:gd name="T51" fmla="*/ 466 h 576"/>
                <a:gd name="T52" fmla="*/ 57 w 576"/>
                <a:gd name="T53" fmla="*/ 80 h 576"/>
                <a:gd name="T54" fmla="*/ 519 w 576"/>
                <a:gd name="T55" fmla="*/ 80 h 576"/>
                <a:gd name="T56" fmla="*/ 519 w 576"/>
                <a:gd name="T57" fmla="*/ 466 h 576"/>
                <a:gd name="T58" fmla="*/ 57 w 576"/>
                <a:gd name="T59" fmla="*/ 466 h 576"/>
                <a:gd name="T60" fmla="*/ 552 w 576"/>
                <a:gd name="T61" fmla="*/ 25 h 576"/>
                <a:gd name="T62" fmla="*/ 552 w 576"/>
                <a:gd name="T63" fmla="*/ 56 h 576"/>
                <a:gd name="T64" fmla="*/ 24 w 576"/>
                <a:gd name="T65" fmla="*/ 56 h 576"/>
                <a:gd name="T66" fmla="*/ 24 w 576"/>
                <a:gd name="T67" fmla="*/ 25 h 576"/>
                <a:gd name="T68" fmla="*/ 552 w 576"/>
                <a:gd name="T69" fmla="*/ 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6" h="576">
                  <a:moveTo>
                    <a:pt x="576" y="80"/>
                  </a:moveTo>
                  <a:cubicBezTo>
                    <a:pt x="576" y="0"/>
                    <a:pt x="576" y="0"/>
                    <a:pt x="576" y="0"/>
                  </a:cubicBezTo>
                  <a:cubicBezTo>
                    <a:pt x="0" y="0"/>
                    <a:pt x="0" y="0"/>
                    <a:pt x="0" y="0"/>
                  </a:cubicBezTo>
                  <a:cubicBezTo>
                    <a:pt x="0" y="80"/>
                    <a:pt x="0" y="80"/>
                    <a:pt x="0" y="80"/>
                  </a:cubicBezTo>
                  <a:cubicBezTo>
                    <a:pt x="32" y="80"/>
                    <a:pt x="32" y="80"/>
                    <a:pt x="32" y="80"/>
                  </a:cubicBezTo>
                  <a:cubicBezTo>
                    <a:pt x="32" y="466"/>
                    <a:pt x="32" y="466"/>
                    <a:pt x="32" y="466"/>
                  </a:cubicBezTo>
                  <a:cubicBezTo>
                    <a:pt x="0" y="466"/>
                    <a:pt x="0" y="466"/>
                    <a:pt x="0" y="466"/>
                  </a:cubicBezTo>
                  <a:cubicBezTo>
                    <a:pt x="0" y="546"/>
                    <a:pt x="0" y="546"/>
                    <a:pt x="0" y="546"/>
                  </a:cubicBezTo>
                  <a:cubicBezTo>
                    <a:pt x="263" y="546"/>
                    <a:pt x="263" y="546"/>
                    <a:pt x="263" y="546"/>
                  </a:cubicBezTo>
                  <a:cubicBezTo>
                    <a:pt x="268" y="564"/>
                    <a:pt x="285" y="576"/>
                    <a:pt x="303" y="576"/>
                  </a:cubicBezTo>
                  <a:cubicBezTo>
                    <a:pt x="321" y="576"/>
                    <a:pt x="338" y="564"/>
                    <a:pt x="343" y="546"/>
                  </a:cubicBezTo>
                  <a:cubicBezTo>
                    <a:pt x="576" y="546"/>
                    <a:pt x="576" y="546"/>
                    <a:pt x="576" y="546"/>
                  </a:cubicBezTo>
                  <a:cubicBezTo>
                    <a:pt x="576" y="466"/>
                    <a:pt x="576" y="466"/>
                    <a:pt x="576" y="466"/>
                  </a:cubicBezTo>
                  <a:cubicBezTo>
                    <a:pt x="544" y="466"/>
                    <a:pt x="544" y="466"/>
                    <a:pt x="544" y="466"/>
                  </a:cubicBezTo>
                  <a:cubicBezTo>
                    <a:pt x="544" y="80"/>
                    <a:pt x="544" y="80"/>
                    <a:pt x="544" y="80"/>
                  </a:cubicBezTo>
                  <a:lnTo>
                    <a:pt x="576" y="80"/>
                  </a:lnTo>
                  <a:close/>
                  <a:moveTo>
                    <a:pt x="316" y="546"/>
                  </a:moveTo>
                  <a:cubicBezTo>
                    <a:pt x="312" y="550"/>
                    <a:pt x="308" y="552"/>
                    <a:pt x="303" y="552"/>
                  </a:cubicBezTo>
                  <a:cubicBezTo>
                    <a:pt x="298" y="552"/>
                    <a:pt x="293" y="550"/>
                    <a:pt x="290" y="546"/>
                  </a:cubicBezTo>
                  <a:lnTo>
                    <a:pt x="316" y="546"/>
                  </a:lnTo>
                  <a:close/>
                  <a:moveTo>
                    <a:pt x="552" y="491"/>
                  </a:moveTo>
                  <a:cubicBezTo>
                    <a:pt x="552" y="522"/>
                    <a:pt x="552" y="522"/>
                    <a:pt x="552" y="522"/>
                  </a:cubicBezTo>
                  <a:cubicBezTo>
                    <a:pt x="24" y="522"/>
                    <a:pt x="24" y="522"/>
                    <a:pt x="24" y="522"/>
                  </a:cubicBezTo>
                  <a:cubicBezTo>
                    <a:pt x="24" y="491"/>
                    <a:pt x="24" y="491"/>
                    <a:pt x="24" y="491"/>
                  </a:cubicBezTo>
                  <a:lnTo>
                    <a:pt x="552" y="491"/>
                  </a:lnTo>
                  <a:close/>
                  <a:moveTo>
                    <a:pt x="57" y="466"/>
                  </a:moveTo>
                  <a:cubicBezTo>
                    <a:pt x="57" y="80"/>
                    <a:pt x="57" y="80"/>
                    <a:pt x="57" y="80"/>
                  </a:cubicBezTo>
                  <a:cubicBezTo>
                    <a:pt x="519" y="80"/>
                    <a:pt x="519" y="80"/>
                    <a:pt x="519" y="80"/>
                  </a:cubicBezTo>
                  <a:cubicBezTo>
                    <a:pt x="519" y="466"/>
                    <a:pt x="519" y="466"/>
                    <a:pt x="519" y="466"/>
                  </a:cubicBezTo>
                  <a:lnTo>
                    <a:pt x="57" y="466"/>
                  </a:lnTo>
                  <a:close/>
                  <a:moveTo>
                    <a:pt x="552" y="25"/>
                  </a:moveTo>
                  <a:cubicBezTo>
                    <a:pt x="552" y="56"/>
                    <a:pt x="552" y="56"/>
                    <a:pt x="552" y="56"/>
                  </a:cubicBezTo>
                  <a:cubicBezTo>
                    <a:pt x="24" y="56"/>
                    <a:pt x="24" y="56"/>
                    <a:pt x="24" y="56"/>
                  </a:cubicBezTo>
                  <a:cubicBezTo>
                    <a:pt x="24" y="25"/>
                    <a:pt x="24" y="25"/>
                    <a:pt x="24" y="25"/>
                  </a:cubicBezTo>
                  <a:lnTo>
                    <a:pt x="55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38" name="Rectangle 241">
              <a:extLst>
                <a:ext uri="{FF2B5EF4-FFF2-40B4-BE49-F238E27FC236}">
                  <a16:creationId xmlns:a16="http://schemas.microsoft.com/office/drawing/2014/main" id="{0FDBD269-FAD9-97F0-4B7A-B10F4614F525}"/>
                </a:ext>
              </a:extLst>
            </p:cNvPr>
            <p:cNvSpPr>
              <a:spLocks noChangeArrowheads="1"/>
            </p:cNvSpPr>
            <p:nvPr/>
          </p:nvSpPr>
          <p:spPr bwMode="auto">
            <a:xfrm>
              <a:off x="5038726" y="908050"/>
              <a:ext cx="5715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39" name="Rectangle 242">
              <a:extLst>
                <a:ext uri="{FF2B5EF4-FFF2-40B4-BE49-F238E27FC236}">
                  <a16:creationId xmlns:a16="http://schemas.microsoft.com/office/drawing/2014/main" id="{35DC6BB8-BF86-F0C1-F17A-FAA227A9B297}"/>
                </a:ext>
              </a:extLst>
            </p:cNvPr>
            <p:cNvSpPr>
              <a:spLocks noChangeArrowheads="1"/>
            </p:cNvSpPr>
            <p:nvPr/>
          </p:nvSpPr>
          <p:spPr bwMode="auto">
            <a:xfrm>
              <a:off x="5130801" y="865188"/>
              <a:ext cx="58738" cy="131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42" name="Rectangle 243">
              <a:extLst>
                <a:ext uri="{FF2B5EF4-FFF2-40B4-BE49-F238E27FC236}">
                  <a16:creationId xmlns:a16="http://schemas.microsoft.com/office/drawing/2014/main" id="{7F24C627-B40B-B7C2-45B6-E703518E25F5}"/>
                </a:ext>
              </a:extLst>
            </p:cNvPr>
            <p:cNvSpPr>
              <a:spLocks noChangeArrowheads="1"/>
            </p:cNvSpPr>
            <p:nvPr/>
          </p:nvSpPr>
          <p:spPr bwMode="auto">
            <a:xfrm>
              <a:off x="5224463" y="730250"/>
              <a:ext cx="55563"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4" name="Rectangle 244">
              <a:extLst>
                <a:ext uri="{FF2B5EF4-FFF2-40B4-BE49-F238E27FC236}">
                  <a16:creationId xmlns:a16="http://schemas.microsoft.com/office/drawing/2014/main" id="{4AD33147-DC74-C50C-33B6-8B4CF10AC9B6}"/>
                </a:ext>
              </a:extLst>
            </p:cNvPr>
            <p:cNvSpPr>
              <a:spLocks noChangeArrowheads="1"/>
            </p:cNvSpPr>
            <p:nvPr/>
          </p:nvSpPr>
          <p:spPr bwMode="auto">
            <a:xfrm>
              <a:off x="5318126" y="803275"/>
              <a:ext cx="55563"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5" name="Rectangle 245">
              <a:extLst>
                <a:ext uri="{FF2B5EF4-FFF2-40B4-BE49-F238E27FC236}">
                  <a16:creationId xmlns:a16="http://schemas.microsoft.com/office/drawing/2014/main" id="{3E97D7F1-FC50-203D-C226-134DF9591C1B}"/>
                </a:ext>
              </a:extLst>
            </p:cNvPr>
            <p:cNvSpPr>
              <a:spLocks noChangeArrowheads="1"/>
            </p:cNvSpPr>
            <p:nvPr/>
          </p:nvSpPr>
          <p:spPr bwMode="auto">
            <a:xfrm>
              <a:off x="5124451" y="306388"/>
              <a:ext cx="223838"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6" name="Rectangle 246">
              <a:extLst>
                <a:ext uri="{FF2B5EF4-FFF2-40B4-BE49-F238E27FC236}">
                  <a16:creationId xmlns:a16="http://schemas.microsoft.com/office/drawing/2014/main" id="{732A84F1-1E56-648B-68B5-C9129EDC2BB5}"/>
                </a:ext>
              </a:extLst>
            </p:cNvPr>
            <p:cNvSpPr>
              <a:spLocks noChangeArrowheads="1"/>
            </p:cNvSpPr>
            <p:nvPr/>
          </p:nvSpPr>
          <p:spPr bwMode="auto">
            <a:xfrm>
              <a:off x="5124451" y="409575"/>
              <a:ext cx="223838"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7" name="Rectangle 247">
              <a:extLst>
                <a:ext uri="{FF2B5EF4-FFF2-40B4-BE49-F238E27FC236}">
                  <a16:creationId xmlns:a16="http://schemas.microsoft.com/office/drawing/2014/main" id="{DB967A83-9FA9-ED95-1F20-85682D204FA7}"/>
                </a:ext>
              </a:extLst>
            </p:cNvPr>
            <p:cNvSpPr>
              <a:spLocks noChangeArrowheads="1"/>
            </p:cNvSpPr>
            <p:nvPr/>
          </p:nvSpPr>
          <p:spPr bwMode="auto">
            <a:xfrm>
              <a:off x="4546601" y="865188"/>
              <a:ext cx="223838"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8" name="Rectangle 248">
              <a:extLst>
                <a:ext uri="{FF2B5EF4-FFF2-40B4-BE49-F238E27FC236}">
                  <a16:creationId xmlns:a16="http://schemas.microsoft.com/office/drawing/2014/main" id="{5F357FCC-9605-93E7-A7A6-F2751FFB444A}"/>
                </a:ext>
              </a:extLst>
            </p:cNvPr>
            <p:cNvSpPr>
              <a:spLocks noChangeArrowheads="1"/>
            </p:cNvSpPr>
            <p:nvPr/>
          </p:nvSpPr>
          <p:spPr bwMode="auto">
            <a:xfrm>
              <a:off x="4546601" y="968375"/>
              <a:ext cx="223838"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grpSp>
      <p:sp>
        <p:nvSpPr>
          <p:cNvPr id="59" name="Rectangle 35">
            <a:extLst>
              <a:ext uri="{FF2B5EF4-FFF2-40B4-BE49-F238E27FC236}">
                <a16:creationId xmlns:a16="http://schemas.microsoft.com/office/drawing/2014/main" id="{74292750-855C-C794-45E0-5572AD4732AF}"/>
              </a:ext>
            </a:extLst>
          </p:cNvPr>
          <p:cNvSpPr/>
          <p:nvPr/>
        </p:nvSpPr>
        <p:spPr>
          <a:xfrm>
            <a:off x="6387466" y="3139608"/>
            <a:ext cx="5500178" cy="321800"/>
          </a:xfrm>
          <a:prstGeom prst="rect">
            <a:avLst/>
          </a:prstGeom>
          <a:solidFill>
            <a:srgbClr val="7BC2D5"/>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#9: Pitch doctor:</a:t>
            </a:r>
          </a:p>
        </p:txBody>
      </p:sp>
      <p:sp>
        <p:nvSpPr>
          <p:cNvPr id="60" name="Text Placeholder 56">
            <a:extLst>
              <a:ext uri="{FF2B5EF4-FFF2-40B4-BE49-F238E27FC236}">
                <a16:creationId xmlns:a16="http://schemas.microsoft.com/office/drawing/2014/main" id="{6ED14F11-556A-DFA1-C183-8488EE72852C}"/>
              </a:ext>
            </a:extLst>
          </p:cNvPr>
          <p:cNvSpPr txBox="1">
            <a:spLocks/>
          </p:cNvSpPr>
          <p:nvPr/>
        </p:nvSpPr>
        <p:spPr>
          <a:xfrm>
            <a:off x="6326474" y="1308983"/>
            <a:ext cx="4844792" cy="2554183"/>
          </a:xfrm>
          <a:prstGeom prst="rect">
            <a:avLst/>
          </a:prstGeom>
        </p:spPr>
        <p:txBody>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227911" indent="-227911" defTabSz="957229">
              <a:spcBef>
                <a:spcPts val="1047"/>
              </a:spcBef>
              <a:buClr>
                <a:prstClr val="white">
                  <a:lumMod val="65000"/>
                </a:prstClr>
              </a:buClr>
              <a:buFontTx/>
              <a:buChar char="■"/>
              <a:defRPr/>
            </a:pPr>
            <a:endParaRPr lang="en-GB" sz="1519" dirty="0">
              <a:solidFill>
                <a:prstClr val="black">
                  <a:lumMod val="65000"/>
                  <a:lumOff val="35000"/>
                </a:prstClr>
              </a:solidFill>
              <a:latin typeface="HelveticaNeueLT Pro 35 Th" panose="020B0403020202020204" pitchFamily="34" charset="0"/>
            </a:endParaRPr>
          </a:p>
          <a:p>
            <a:pPr marL="227911" indent="-227911" algn="just" defTabSz="455823">
              <a:spcBef>
                <a:spcPct val="0"/>
              </a:spcBef>
              <a:buClr>
                <a:prstClr val="white">
                  <a:lumMod val="65000"/>
                </a:prstClr>
              </a:buClr>
              <a:buFontTx/>
              <a:buChar char="■"/>
              <a:defRPr/>
            </a:pPr>
            <a:r>
              <a:rPr lang="en-GB" sz="1329" dirty="0">
                <a:solidFill>
                  <a:prstClr val="black">
                    <a:lumMod val="65000"/>
                    <a:lumOff val="35000"/>
                  </a:prstClr>
                </a:solidFill>
                <a:latin typeface="HelveticaNeueLT Pro 35 Th" panose="020B0403020202020204" pitchFamily="34" charset="0"/>
              </a:rPr>
              <a:t>Define fundraising strategy (equity, debt)</a:t>
            </a:r>
          </a:p>
          <a:p>
            <a:pPr marL="227911" indent="-227911" algn="just" defTabSz="455823">
              <a:spcBef>
                <a:spcPct val="0"/>
              </a:spcBef>
              <a:buClr>
                <a:prstClr val="white">
                  <a:lumMod val="65000"/>
                </a:prstClr>
              </a:buClr>
              <a:buFontTx/>
              <a:buChar char="■"/>
              <a:defRPr/>
            </a:pPr>
            <a:r>
              <a:rPr lang="en-GB" sz="1329" dirty="0">
                <a:solidFill>
                  <a:prstClr val="black">
                    <a:lumMod val="65000"/>
                    <a:lumOff val="35000"/>
                  </a:prstClr>
                </a:solidFill>
                <a:latin typeface="HelveticaNeueLT Pro 35 Th" panose="020B0403020202020204" pitchFamily="34" charset="0"/>
              </a:rPr>
              <a:t>Identify a list of potential investors and other financing sources – recommended KPI: 5 potential investors</a:t>
            </a:r>
          </a:p>
          <a:p>
            <a:pPr marL="227911" indent="-227911" algn="just" defTabSz="455823">
              <a:spcBef>
                <a:spcPct val="0"/>
              </a:spcBef>
              <a:buClr>
                <a:prstClr val="white">
                  <a:lumMod val="65000"/>
                </a:prstClr>
              </a:buClr>
              <a:buFontTx/>
              <a:buChar char="■"/>
              <a:defRPr/>
            </a:pPr>
            <a:r>
              <a:rPr lang="en-GB" sz="1329" dirty="0">
                <a:solidFill>
                  <a:prstClr val="black">
                    <a:lumMod val="65000"/>
                    <a:lumOff val="35000"/>
                  </a:prstClr>
                </a:solidFill>
                <a:latin typeface="HelveticaNeueLT Pro 35 Th" panose="020B0403020202020204" pitchFamily="34" charset="0"/>
              </a:rPr>
              <a:t>Review guidelines for development of documentation for investors</a:t>
            </a:r>
          </a:p>
          <a:p>
            <a:pPr marL="227911" indent="-227911" algn="just" defTabSz="455823">
              <a:spcBef>
                <a:spcPct val="0"/>
              </a:spcBef>
              <a:buClr>
                <a:prstClr val="white">
                  <a:lumMod val="65000"/>
                </a:prstClr>
              </a:buClr>
              <a:buFontTx/>
              <a:buChar char="■"/>
              <a:defRPr/>
            </a:pPr>
            <a:r>
              <a:rPr lang="en-GB" sz="1329" dirty="0">
                <a:solidFill>
                  <a:prstClr val="black">
                    <a:lumMod val="65000"/>
                    <a:lumOff val="35000"/>
                  </a:prstClr>
                </a:solidFill>
                <a:latin typeface="HelveticaNeueLT Pro 35 Th" panose="020B0403020202020204" pitchFamily="34" charset="0"/>
              </a:rPr>
              <a:t>Define approach for short-listing of key leads, meeting preparation and deal analysis</a:t>
            </a:r>
          </a:p>
          <a:p>
            <a:pPr marL="227911" indent="-227911" algn="just" defTabSz="455823">
              <a:spcBef>
                <a:spcPct val="0"/>
              </a:spcBef>
              <a:buClr>
                <a:prstClr val="white">
                  <a:lumMod val="65000"/>
                </a:prstClr>
              </a:buClr>
              <a:buFontTx/>
              <a:buChar char="■"/>
              <a:defRPr/>
            </a:pPr>
            <a:r>
              <a:rPr lang="en-GB" sz="1329" dirty="0">
                <a:solidFill>
                  <a:prstClr val="black">
                    <a:lumMod val="65000"/>
                    <a:lumOff val="35000"/>
                  </a:prstClr>
                </a:solidFill>
                <a:latin typeface="HelveticaNeueLT Pro 35 Th" panose="020B0403020202020204" pitchFamily="34" charset="0"/>
              </a:rPr>
              <a:t>Negotiations and pitch presentation</a:t>
            </a:r>
          </a:p>
        </p:txBody>
      </p:sp>
      <p:sp>
        <p:nvSpPr>
          <p:cNvPr id="61" name="Rectangle 63">
            <a:extLst>
              <a:ext uri="{FF2B5EF4-FFF2-40B4-BE49-F238E27FC236}">
                <a16:creationId xmlns:a16="http://schemas.microsoft.com/office/drawing/2014/main" id="{3FA0B319-2302-8B74-6E8C-7C8F1A66329F}"/>
              </a:ext>
            </a:extLst>
          </p:cNvPr>
          <p:cNvSpPr/>
          <p:nvPr/>
        </p:nvSpPr>
        <p:spPr>
          <a:xfrm>
            <a:off x="6387468" y="1190844"/>
            <a:ext cx="5500178" cy="321800"/>
          </a:xfrm>
          <a:prstGeom prst="rect">
            <a:avLst/>
          </a:prstGeom>
          <a:solidFill>
            <a:srgbClr val="7BC2D5"/>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#8: Access to finance:</a:t>
            </a:r>
          </a:p>
        </p:txBody>
      </p:sp>
      <p:grpSp>
        <p:nvGrpSpPr>
          <p:cNvPr id="62" name="Group 124">
            <a:extLst>
              <a:ext uri="{FF2B5EF4-FFF2-40B4-BE49-F238E27FC236}">
                <a16:creationId xmlns:a16="http://schemas.microsoft.com/office/drawing/2014/main" id="{FA29E13C-2D21-FEAE-C6B3-22168C6CAAA5}"/>
              </a:ext>
            </a:extLst>
          </p:cNvPr>
          <p:cNvGrpSpPr>
            <a:grpSpLocks noChangeAspect="1"/>
          </p:cNvGrpSpPr>
          <p:nvPr/>
        </p:nvGrpSpPr>
        <p:grpSpPr bwMode="auto">
          <a:xfrm>
            <a:off x="11263585" y="1939234"/>
            <a:ext cx="624060" cy="624432"/>
            <a:chOff x="988" y="0"/>
            <a:chExt cx="6700" cy="6704"/>
          </a:xfrm>
          <a:solidFill>
            <a:schemeClr val="accent3"/>
          </a:solidFill>
        </p:grpSpPr>
        <p:sp>
          <p:nvSpPr>
            <p:cNvPr id="63" name="Freeform 125">
              <a:extLst>
                <a:ext uri="{FF2B5EF4-FFF2-40B4-BE49-F238E27FC236}">
                  <a16:creationId xmlns:a16="http://schemas.microsoft.com/office/drawing/2014/main" id="{6D152807-49B7-3850-1F0C-9E45CBA50782}"/>
                </a:ext>
              </a:extLst>
            </p:cNvPr>
            <p:cNvSpPr>
              <a:spLocks noEditPoints="1"/>
            </p:cNvSpPr>
            <p:nvPr/>
          </p:nvSpPr>
          <p:spPr bwMode="auto">
            <a:xfrm>
              <a:off x="988" y="0"/>
              <a:ext cx="6700" cy="6704"/>
            </a:xfrm>
            <a:custGeom>
              <a:avLst/>
              <a:gdLst>
                <a:gd name="T0" fmla="*/ 6700 w 6700"/>
                <a:gd name="T1" fmla="*/ 6704 h 6704"/>
                <a:gd name="T2" fmla="*/ 6700 w 6700"/>
                <a:gd name="T3" fmla="*/ 3053 h 6704"/>
                <a:gd name="T4" fmla="*/ 6700 w 6700"/>
                <a:gd name="T5" fmla="*/ 0 h 6704"/>
                <a:gd name="T6" fmla="*/ 804 w 6700"/>
                <a:gd name="T7" fmla="*/ 3563 h 6704"/>
                <a:gd name="T8" fmla="*/ 694 w 6700"/>
                <a:gd name="T9" fmla="*/ 3783 h 6704"/>
                <a:gd name="T10" fmla="*/ 516 w 6700"/>
                <a:gd name="T11" fmla="*/ 3951 h 6704"/>
                <a:gd name="T12" fmla="*/ 286 w 6700"/>
                <a:gd name="T13" fmla="*/ 4045 h 6704"/>
                <a:gd name="T14" fmla="*/ 382 w 6700"/>
                <a:gd name="T15" fmla="*/ 5914 h 6704"/>
                <a:gd name="T16" fmla="*/ 594 w 6700"/>
                <a:gd name="T17" fmla="*/ 6040 h 6704"/>
                <a:gd name="T18" fmla="*/ 748 w 6700"/>
                <a:gd name="T19" fmla="*/ 6230 h 6704"/>
                <a:gd name="T20" fmla="*/ 286 w 6700"/>
                <a:gd name="T21" fmla="*/ 6418 h 6704"/>
                <a:gd name="T22" fmla="*/ 5912 w 6700"/>
                <a:gd name="T23" fmla="*/ 6322 h 6704"/>
                <a:gd name="T24" fmla="*/ 6036 w 6700"/>
                <a:gd name="T25" fmla="*/ 6110 h 6704"/>
                <a:gd name="T26" fmla="*/ 6228 w 6700"/>
                <a:gd name="T27" fmla="*/ 5956 h 6704"/>
                <a:gd name="T28" fmla="*/ 6416 w 6700"/>
                <a:gd name="T29" fmla="*/ 6418 h 6704"/>
                <a:gd name="T30" fmla="*/ 6336 w 6700"/>
                <a:gd name="T31" fmla="*/ 5612 h 6704"/>
                <a:gd name="T32" fmla="*/ 6152 w 6700"/>
                <a:gd name="T33" fmla="*/ 5676 h 6704"/>
                <a:gd name="T34" fmla="*/ 5986 w 6700"/>
                <a:gd name="T35" fmla="*/ 5772 h 6704"/>
                <a:gd name="T36" fmla="*/ 5842 w 6700"/>
                <a:gd name="T37" fmla="*/ 5900 h 6704"/>
                <a:gd name="T38" fmla="*/ 5726 w 6700"/>
                <a:gd name="T39" fmla="*/ 6052 h 6704"/>
                <a:gd name="T40" fmla="*/ 5642 w 6700"/>
                <a:gd name="T41" fmla="*/ 6226 h 6704"/>
                <a:gd name="T42" fmla="*/ 5594 w 6700"/>
                <a:gd name="T43" fmla="*/ 6418 h 6704"/>
                <a:gd name="T44" fmla="*/ 1082 w 6700"/>
                <a:gd name="T45" fmla="*/ 6302 h 6704"/>
                <a:gd name="T46" fmla="*/ 1012 w 6700"/>
                <a:gd name="T47" fmla="*/ 6120 h 6704"/>
                <a:gd name="T48" fmla="*/ 908 w 6700"/>
                <a:gd name="T49" fmla="*/ 5958 h 6704"/>
                <a:gd name="T50" fmla="*/ 774 w 6700"/>
                <a:gd name="T51" fmla="*/ 5820 h 6704"/>
                <a:gd name="T52" fmla="*/ 618 w 6700"/>
                <a:gd name="T53" fmla="*/ 5710 h 6704"/>
                <a:gd name="T54" fmla="*/ 440 w 6700"/>
                <a:gd name="T55" fmla="*/ 5632 h 6704"/>
                <a:gd name="T56" fmla="*/ 286 w 6700"/>
                <a:gd name="T57" fmla="*/ 4923 h 6704"/>
                <a:gd name="T58" fmla="*/ 402 w 6700"/>
                <a:gd name="T59" fmla="*/ 4309 h 6704"/>
                <a:gd name="T60" fmla="*/ 584 w 6700"/>
                <a:gd name="T61" fmla="*/ 4239 h 6704"/>
                <a:gd name="T62" fmla="*/ 746 w 6700"/>
                <a:gd name="T63" fmla="*/ 4135 h 6704"/>
                <a:gd name="T64" fmla="*/ 884 w 6700"/>
                <a:gd name="T65" fmla="*/ 4003 h 6704"/>
                <a:gd name="T66" fmla="*/ 994 w 6700"/>
                <a:gd name="T67" fmla="*/ 3845 h 6704"/>
                <a:gd name="T68" fmla="*/ 1070 w 6700"/>
                <a:gd name="T69" fmla="*/ 3667 h 6704"/>
                <a:gd name="T70" fmla="*/ 5594 w 6700"/>
                <a:gd name="T71" fmla="*/ 3513 h 6704"/>
                <a:gd name="T72" fmla="*/ 5630 w 6700"/>
                <a:gd name="T73" fmla="*/ 3667 h 6704"/>
                <a:gd name="T74" fmla="*/ 5708 w 6700"/>
                <a:gd name="T75" fmla="*/ 3845 h 6704"/>
                <a:gd name="T76" fmla="*/ 5816 w 6700"/>
                <a:gd name="T77" fmla="*/ 4003 h 6704"/>
                <a:gd name="T78" fmla="*/ 5954 w 6700"/>
                <a:gd name="T79" fmla="*/ 4135 h 6704"/>
                <a:gd name="T80" fmla="*/ 6116 w 6700"/>
                <a:gd name="T81" fmla="*/ 4239 h 6704"/>
                <a:gd name="T82" fmla="*/ 6298 w 6700"/>
                <a:gd name="T83" fmla="*/ 4309 h 6704"/>
                <a:gd name="T84" fmla="*/ 6416 w 6700"/>
                <a:gd name="T85" fmla="*/ 5596 h 6704"/>
                <a:gd name="T86" fmla="*/ 6272 w 6700"/>
                <a:gd name="T87" fmla="*/ 3997 h 6704"/>
                <a:gd name="T88" fmla="*/ 6070 w 6700"/>
                <a:gd name="T89" fmla="*/ 3857 h 6704"/>
                <a:gd name="T90" fmla="*/ 5930 w 6700"/>
                <a:gd name="T91" fmla="*/ 3655 h 6704"/>
                <a:gd name="T92" fmla="*/ 6416 w 6700"/>
                <a:gd name="T93" fmla="*/ 4045 h 6704"/>
                <a:gd name="T94" fmla="*/ 6416 w 6700"/>
                <a:gd name="T95" fmla="*/ 2669 h 6704"/>
                <a:gd name="T96" fmla="*/ 6416 w 6700"/>
                <a:gd name="T97" fmla="*/ 1875 h 6704"/>
                <a:gd name="T98" fmla="*/ 6416 w 6700"/>
                <a:gd name="T99" fmla="*/ 1080 h 6704"/>
                <a:gd name="T100" fmla="*/ 6416 w 6700"/>
                <a:gd name="T101" fmla="*/ 286 h 6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0" h="6704">
                  <a:moveTo>
                    <a:pt x="0" y="0"/>
                  </a:moveTo>
                  <a:lnTo>
                    <a:pt x="0" y="0"/>
                  </a:lnTo>
                  <a:lnTo>
                    <a:pt x="0" y="6704"/>
                  </a:lnTo>
                  <a:lnTo>
                    <a:pt x="0" y="6704"/>
                  </a:lnTo>
                  <a:lnTo>
                    <a:pt x="6700" y="6704"/>
                  </a:lnTo>
                  <a:lnTo>
                    <a:pt x="6700" y="5716"/>
                  </a:lnTo>
                  <a:lnTo>
                    <a:pt x="6700" y="4923"/>
                  </a:lnTo>
                  <a:lnTo>
                    <a:pt x="6700" y="4129"/>
                  </a:lnTo>
                  <a:lnTo>
                    <a:pt x="6700" y="3227"/>
                  </a:lnTo>
                  <a:lnTo>
                    <a:pt x="6700" y="3053"/>
                  </a:lnTo>
                  <a:lnTo>
                    <a:pt x="6700" y="2383"/>
                  </a:lnTo>
                  <a:lnTo>
                    <a:pt x="6700" y="1588"/>
                  </a:lnTo>
                  <a:lnTo>
                    <a:pt x="6700" y="794"/>
                  </a:lnTo>
                  <a:lnTo>
                    <a:pt x="6700" y="0"/>
                  </a:lnTo>
                  <a:lnTo>
                    <a:pt x="6700" y="0"/>
                  </a:lnTo>
                  <a:lnTo>
                    <a:pt x="0" y="0"/>
                  </a:lnTo>
                  <a:close/>
                  <a:moveTo>
                    <a:pt x="286" y="3513"/>
                  </a:moveTo>
                  <a:lnTo>
                    <a:pt x="818" y="3513"/>
                  </a:lnTo>
                  <a:lnTo>
                    <a:pt x="818" y="3513"/>
                  </a:lnTo>
                  <a:lnTo>
                    <a:pt x="804" y="3563"/>
                  </a:lnTo>
                  <a:lnTo>
                    <a:pt x="790" y="3609"/>
                  </a:lnTo>
                  <a:lnTo>
                    <a:pt x="770" y="3655"/>
                  </a:lnTo>
                  <a:lnTo>
                    <a:pt x="748" y="3701"/>
                  </a:lnTo>
                  <a:lnTo>
                    <a:pt x="722" y="3743"/>
                  </a:lnTo>
                  <a:lnTo>
                    <a:pt x="694" y="3783"/>
                  </a:lnTo>
                  <a:lnTo>
                    <a:pt x="664" y="3821"/>
                  </a:lnTo>
                  <a:lnTo>
                    <a:pt x="630" y="3857"/>
                  </a:lnTo>
                  <a:lnTo>
                    <a:pt x="594" y="3891"/>
                  </a:lnTo>
                  <a:lnTo>
                    <a:pt x="556" y="3923"/>
                  </a:lnTo>
                  <a:lnTo>
                    <a:pt x="516" y="3951"/>
                  </a:lnTo>
                  <a:lnTo>
                    <a:pt x="472" y="3975"/>
                  </a:lnTo>
                  <a:lnTo>
                    <a:pt x="428" y="3997"/>
                  </a:lnTo>
                  <a:lnTo>
                    <a:pt x="382" y="4017"/>
                  </a:lnTo>
                  <a:lnTo>
                    <a:pt x="334" y="4033"/>
                  </a:lnTo>
                  <a:lnTo>
                    <a:pt x="286" y="4045"/>
                  </a:lnTo>
                  <a:lnTo>
                    <a:pt x="286" y="3513"/>
                  </a:lnTo>
                  <a:close/>
                  <a:moveTo>
                    <a:pt x="286" y="5886"/>
                  </a:moveTo>
                  <a:lnTo>
                    <a:pt x="286" y="5886"/>
                  </a:lnTo>
                  <a:lnTo>
                    <a:pt x="334" y="5898"/>
                  </a:lnTo>
                  <a:lnTo>
                    <a:pt x="382" y="5914"/>
                  </a:lnTo>
                  <a:lnTo>
                    <a:pt x="428" y="5934"/>
                  </a:lnTo>
                  <a:lnTo>
                    <a:pt x="472" y="5956"/>
                  </a:lnTo>
                  <a:lnTo>
                    <a:pt x="516" y="5980"/>
                  </a:lnTo>
                  <a:lnTo>
                    <a:pt x="556" y="6008"/>
                  </a:lnTo>
                  <a:lnTo>
                    <a:pt x="594" y="6040"/>
                  </a:lnTo>
                  <a:lnTo>
                    <a:pt x="630" y="6074"/>
                  </a:lnTo>
                  <a:lnTo>
                    <a:pt x="664" y="6110"/>
                  </a:lnTo>
                  <a:lnTo>
                    <a:pt x="694" y="6148"/>
                  </a:lnTo>
                  <a:lnTo>
                    <a:pt x="722" y="6188"/>
                  </a:lnTo>
                  <a:lnTo>
                    <a:pt x="748" y="6230"/>
                  </a:lnTo>
                  <a:lnTo>
                    <a:pt x="770" y="6276"/>
                  </a:lnTo>
                  <a:lnTo>
                    <a:pt x="790" y="6322"/>
                  </a:lnTo>
                  <a:lnTo>
                    <a:pt x="804" y="6368"/>
                  </a:lnTo>
                  <a:lnTo>
                    <a:pt x="818" y="6418"/>
                  </a:lnTo>
                  <a:lnTo>
                    <a:pt x="286" y="6418"/>
                  </a:lnTo>
                  <a:lnTo>
                    <a:pt x="286" y="5886"/>
                  </a:lnTo>
                  <a:close/>
                  <a:moveTo>
                    <a:pt x="5882" y="6418"/>
                  </a:moveTo>
                  <a:lnTo>
                    <a:pt x="5882" y="6418"/>
                  </a:lnTo>
                  <a:lnTo>
                    <a:pt x="5896" y="6368"/>
                  </a:lnTo>
                  <a:lnTo>
                    <a:pt x="5912" y="6322"/>
                  </a:lnTo>
                  <a:lnTo>
                    <a:pt x="5930" y="6276"/>
                  </a:lnTo>
                  <a:lnTo>
                    <a:pt x="5952" y="6230"/>
                  </a:lnTo>
                  <a:lnTo>
                    <a:pt x="5978" y="6188"/>
                  </a:lnTo>
                  <a:lnTo>
                    <a:pt x="6006" y="6148"/>
                  </a:lnTo>
                  <a:lnTo>
                    <a:pt x="6036" y="6110"/>
                  </a:lnTo>
                  <a:lnTo>
                    <a:pt x="6070" y="6074"/>
                  </a:lnTo>
                  <a:lnTo>
                    <a:pt x="6106" y="6040"/>
                  </a:lnTo>
                  <a:lnTo>
                    <a:pt x="6144" y="6008"/>
                  </a:lnTo>
                  <a:lnTo>
                    <a:pt x="6186" y="5980"/>
                  </a:lnTo>
                  <a:lnTo>
                    <a:pt x="6228" y="5956"/>
                  </a:lnTo>
                  <a:lnTo>
                    <a:pt x="6272" y="5934"/>
                  </a:lnTo>
                  <a:lnTo>
                    <a:pt x="6318" y="5914"/>
                  </a:lnTo>
                  <a:lnTo>
                    <a:pt x="6366" y="5898"/>
                  </a:lnTo>
                  <a:lnTo>
                    <a:pt x="6416" y="5886"/>
                  </a:lnTo>
                  <a:lnTo>
                    <a:pt x="6416" y="6418"/>
                  </a:lnTo>
                  <a:lnTo>
                    <a:pt x="5882" y="6418"/>
                  </a:lnTo>
                  <a:close/>
                  <a:moveTo>
                    <a:pt x="6416" y="5596"/>
                  </a:moveTo>
                  <a:lnTo>
                    <a:pt x="6416" y="5596"/>
                  </a:lnTo>
                  <a:lnTo>
                    <a:pt x="6376" y="5604"/>
                  </a:lnTo>
                  <a:lnTo>
                    <a:pt x="6336" y="5612"/>
                  </a:lnTo>
                  <a:lnTo>
                    <a:pt x="6298" y="5622"/>
                  </a:lnTo>
                  <a:lnTo>
                    <a:pt x="6260" y="5632"/>
                  </a:lnTo>
                  <a:lnTo>
                    <a:pt x="6224" y="5646"/>
                  </a:lnTo>
                  <a:lnTo>
                    <a:pt x="6188" y="5660"/>
                  </a:lnTo>
                  <a:lnTo>
                    <a:pt x="6152" y="5676"/>
                  </a:lnTo>
                  <a:lnTo>
                    <a:pt x="6116" y="5692"/>
                  </a:lnTo>
                  <a:lnTo>
                    <a:pt x="6082" y="5710"/>
                  </a:lnTo>
                  <a:lnTo>
                    <a:pt x="6050" y="5730"/>
                  </a:lnTo>
                  <a:lnTo>
                    <a:pt x="6018" y="5750"/>
                  </a:lnTo>
                  <a:lnTo>
                    <a:pt x="5986" y="5772"/>
                  </a:lnTo>
                  <a:lnTo>
                    <a:pt x="5954" y="5796"/>
                  </a:lnTo>
                  <a:lnTo>
                    <a:pt x="5926" y="5820"/>
                  </a:lnTo>
                  <a:lnTo>
                    <a:pt x="5896" y="5846"/>
                  </a:lnTo>
                  <a:lnTo>
                    <a:pt x="5870" y="5872"/>
                  </a:lnTo>
                  <a:lnTo>
                    <a:pt x="5842" y="5900"/>
                  </a:lnTo>
                  <a:lnTo>
                    <a:pt x="5816" y="5928"/>
                  </a:lnTo>
                  <a:lnTo>
                    <a:pt x="5792" y="5958"/>
                  </a:lnTo>
                  <a:lnTo>
                    <a:pt x="5770" y="5988"/>
                  </a:lnTo>
                  <a:lnTo>
                    <a:pt x="5748" y="6020"/>
                  </a:lnTo>
                  <a:lnTo>
                    <a:pt x="5726" y="6052"/>
                  </a:lnTo>
                  <a:lnTo>
                    <a:pt x="5708" y="6086"/>
                  </a:lnTo>
                  <a:lnTo>
                    <a:pt x="5688" y="6120"/>
                  </a:lnTo>
                  <a:lnTo>
                    <a:pt x="5672" y="6154"/>
                  </a:lnTo>
                  <a:lnTo>
                    <a:pt x="5656" y="6190"/>
                  </a:lnTo>
                  <a:lnTo>
                    <a:pt x="5642" y="6226"/>
                  </a:lnTo>
                  <a:lnTo>
                    <a:pt x="5630" y="6264"/>
                  </a:lnTo>
                  <a:lnTo>
                    <a:pt x="5618" y="6302"/>
                  </a:lnTo>
                  <a:lnTo>
                    <a:pt x="5608" y="6340"/>
                  </a:lnTo>
                  <a:lnTo>
                    <a:pt x="5600" y="6378"/>
                  </a:lnTo>
                  <a:lnTo>
                    <a:pt x="5594" y="6418"/>
                  </a:lnTo>
                  <a:lnTo>
                    <a:pt x="1106" y="6418"/>
                  </a:lnTo>
                  <a:lnTo>
                    <a:pt x="1106" y="6418"/>
                  </a:lnTo>
                  <a:lnTo>
                    <a:pt x="1100" y="6378"/>
                  </a:lnTo>
                  <a:lnTo>
                    <a:pt x="1092" y="6340"/>
                  </a:lnTo>
                  <a:lnTo>
                    <a:pt x="1082" y="6302"/>
                  </a:lnTo>
                  <a:lnTo>
                    <a:pt x="1070" y="6264"/>
                  </a:lnTo>
                  <a:lnTo>
                    <a:pt x="1058" y="6226"/>
                  </a:lnTo>
                  <a:lnTo>
                    <a:pt x="1044" y="6190"/>
                  </a:lnTo>
                  <a:lnTo>
                    <a:pt x="1028" y="6154"/>
                  </a:lnTo>
                  <a:lnTo>
                    <a:pt x="1012" y="6120"/>
                  </a:lnTo>
                  <a:lnTo>
                    <a:pt x="994" y="6086"/>
                  </a:lnTo>
                  <a:lnTo>
                    <a:pt x="974" y="6052"/>
                  </a:lnTo>
                  <a:lnTo>
                    <a:pt x="952" y="6020"/>
                  </a:lnTo>
                  <a:lnTo>
                    <a:pt x="930" y="5988"/>
                  </a:lnTo>
                  <a:lnTo>
                    <a:pt x="908" y="5958"/>
                  </a:lnTo>
                  <a:lnTo>
                    <a:pt x="884" y="5928"/>
                  </a:lnTo>
                  <a:lnTo>
                    <a:pt x="858" y="5900"/>
                  </a:lnTo>
                  <a:lnTo>
                    <a:pt x="832" y="5872"/>
                  </a:lnTo>
                  <a:lnTo>
                    <a:pt x="804" y="5846"/>
                  </a:lnTo>
                  <a:lnTo>
                    <a:pt x="774" y="5820"/>
                  </a:lnTo>
                  <a:lnTo>
                    <a:pt x="746" y="5796"/>
                  </a:lnTo>
                  <a:lnTo>
                    <a:pt x="714" y="5772"/>
                  </a:lnTo>
                  <a:lnTo>
                    <a:pt x="684" y="5750"/>
                  </a:lnTo>
                  <a:lnTo>
                    <a:pt x="650" y="5730"/>
                  </a:lnTo>
                  <a:lnTo>
                    <a:pt x="618" y="5710"/>
                  </a:lnTo>
                  <a:lnTo>
                    <a:pt x="584" y="5692"/>
                  </a:lnTo>
                  <a:lnTo>
                    <a:pt x="548" y="5676"/>
                  </a:lnTo>
                  <a:lnTo>
                    <a:pt x="512" y="5660"/>
                  </a:lnTo>
                  <a:lnTo>
                    <a:pt x="476" y="5646"/>
                  </a:lnTo>
                  <a:lnTo>
                    <a:pt x="440" y="5632"/>
                  </a:lnTo>
                  <a:lnTo>
                    <a:pt x="402" y="5622"/>
                  </a:lnTo>
                  <a:lnTo>
                    <a:pt x="364" y="5612"/>
                  </a:lnTo>
                  <a:lnTo>
                    <a:pt x="324" y="5604"/>
                  </a:lnTo>
                  <a:lnTo>
                    <a:pt x="286" y="5596"/>
                  </a:lnTo>
                  <a:lnTo>
                    <a:pt x="286" y="4923"/>
                  </a:lnTo>
                  <a:lnTo>
                    <a:pt x="286" y="4335"/>
                  </a:lnTo>
                  <a:lnTo>
                    <a:pt x="286" y="4335"/>
                  </a:lnTo>
                  <a:lnTo>
                    <a:pt x="324" y="4327"/>
                  </a:lnTo>
                  <a:lnTo>
                    <a:pt x="364" y="4319"/>
                  </a:lnTo>
                  <a:lnTo>
                    <a:pt x="402" y="4309"/>
                  </a:lnTo>
                  <a:lnTo>
                    <a:pt x="440" y="4299"/>
                  </a:lnTo>
                  <a:lnTo>
                    <a:pt x="476" y="4285"/>
                  </a:lnTo>
                  <a:lnTo>
                    <a:pt x="512" y="4271"/>
                  </a:lnTo>
                  <a:lnTo>
                    <a:pt x="548" y="4255"/>
                  </a:lnTo>
                  <a:lnTo>
                    <a:pt x="584" y="4239"/>
                  </a:lnTo>
                  <a:lnTo>
                    <a:pt x="618" y="4221"/>
                  </a:lnTo>
                  <a:lnTo>
                    <a:pt x="650" y="4201"/>
                  </a:lnTo>
                  <a:lnTo>
                    <a:pt x="684" y="4181"/>
                  </a:lnTo>
                  <a:lnTo>
                    <a:pt x="714" y="4159"/>
                  </a:lnTo>
                  <a:lnTo>
                    <a:pt x="746" y="4135"/>
                  </a:lnTo>
                  <a:lnTo>
                    <a:pt x="774" y="4111"/>
                  </a:lnTo>
                  <a:lnTo>
                    <a:pt x="804" y="4085"/>
                  </a:lnTo>
                  <a:lnTo>
                    <a:pt x="832" y="4059"/>
                  </a:lnTo>
                  <a:lnTo>
                    <a:pt x="858" y="4031"/>
                  </a:lnTo>
                  <a:lnTo>
                    <a:pt x="884" y="4003"/>
                  </a:lnTo>
                  <a:lnTo>
                    <a:pt x="908" y="3973"/>
                  </a:lnTo>
                  <a:lnTo>
                    <a:pt x="930" y="3943"/>
                  </a:lnTo>
                  <a:lnTo>
                    <a:pt x="952" y="3911"/>
                  </a:lnTo>
                  <a:lnTo>
                    <a:pt x="974" y="3879"/>
                  </a:lnTo>
                  <a:lnTo>
                    <a:pt x="994" y="3845"/>
                  </a:lnTo>
                  <a:lnTo>
                    <a:pt x="1012" y="3811"/>
                  </a:lnTo>
                  <a:lnTo>
                    <a:pt x="1028" y="3777"/>
                  </a:lnTo>
                  <a:lnTo>
                    <a:pt x="1044" y="3741"/>
                  </a:lnTo>
                  <a:lnTo>
                    <a:pt x="1058" y="3705"/>
                  </a:lnTo>
                  <a:lnTo>
                    <a:pt x="1070" y="3667"/>
                  </a:lnTo>
                  <a:lnTo>
                    <a:pt x="1082" y="3629"/>
                  </a:lnTo>
                  <a:lnTo>
                    <a:pt x="1092" y="3591"/>
                  </a:lnTo>
                  <a:lnTo>
                    <a:pt x="1100" y="3553"/>
                  </a:lnTo>
                  <a:lnTo>
                    <a:pt x="1106" y="3513"/>
                  </a:lnTo>
                  <a:lnTo>
                    <a:pt x="5594" y="3513"/>
                  </a:lnTo>
                  <a:lnTo>
                    <a:pt x="5594" y="3513"/>
                  </a:lnTo>
                  <a:lnTo>
                    <a:pt x="5600" y="3553"/>
                  </a:lnTo>
                  <a:lnTo>
                    <a:pt x="5608" y="3591"/>
                  </a:lnTo>
                  <a:lnTo>
                    <a:pt x="5618" y="3629"/>
                  </a:lnTo>
                  <a:lnTo>
                    <a:pt x="5630" y="3667"/>
                  </a:lnTo>
                  <a:lnTo>
                    <a:pt x="5642" y="3705"/>
                  </a:lnTo>
                  <a:lnTo>
                    <a:pt x="5656" y="3741"/>
                  </a:lnTo>
                  <a:lnTo>
                    <a:pt x="5672" y="3777"/>
                  </a:lnTo>
                  <a:lnTo>
                    <a:pt x="5688" y="3811"/>
                  </a:lnTo>
                  <a:lnTo>
                    <a:pt x="5708" y="3845"/>
                  </a:lnTo>
                  <a:lnTo>
                    <a:pt x="5726" y="3879"/>
                  </a:lnTo>
                  <a:lnTo>
                    <a:pt x="5748" y="3911"/>
                  </a:lnTo>
                  <a:lnTo>
                    <a:pt x="5770" y="3943"/>
                  </a:lnTo>
                  <a:lnTo>
                    <a:pt x="5792" y="3973"/>
                  </a:lnTo>
                  <a:lnTo>
                    <a:pt x="5816" y="4003"/>
                  </a:lnTo>
                  <a:lnTo>
                    <a:pt x="5842" y="4031"/>
                  </a:lnTo>
                  <a:lnTo>
                    <a:pt x="5870" y="4059"/>
                  </a:lnTo>
                  <a:lnTo>
                    <a:pt x="5896" y="4085"/>
                  </a:lnTo>
                  <a:lnTo>
                    <a:pt x="5926" y="4111"/>
                  </a:lnTo>
                  <a:lnTo>
                    <a:pt x="5954" y="4135"/>
                  </a:lnTo>
                  <a:lnTo>
                    <a:pt x="5986" y="4159"/>
                  </a:lnTo>
                  <a:lnTo>
                    <a:pt x="6018" y="4181"/>
                  </a:lnTo>
                  <a:lnTo>
                    <a:pt x="6050" y="4201"/>
                  </a:lnTo>
                  <a:lnTo>
                    <a:pt x="6082" y="4221"/>
                  </a:lnTo>
                  <a:lnTo>
                    <a:pt x="6116" y="4239"/>
                  </a:lnTo>
                  <a:lnTo>
                    <a:pt x="6152" y="4255"/>
                  </a:lnTo>
                  <a:lnTo>
                    <a:pt x="6188" y="4271"/>
                  </a:lnTo>
                  <a:lnTo>
                    <a:pt x="6224" y="4285"/>
                  </a:lnTo>
                  <a:lnTo>
                    <a:pt x="6260" y="4299"/>
                  </a:lnTo>
                  <a:lnTo>
                    <a:pt x="6298" y="4309"/>
                  </a:lnTo>
                  <a:lnTo>
                    <a:pt x="6336" y="4319"/>
                  </a:lnTo>
                  <a:lnTo>
                    <a:pt x="6376" y="4327"/>
                  </a:lnTo>
                  <a:lnTo>
                    <a:pt x="6416" y="4335"/>
                  </a:lnTo>
                  <a:lnTo>
                    <a:pt x="6416" y="4923"/>
                  </a:lnTo>
                  <a:lnTo>
                    <a:pt x="6416" y="5596"/>
                  </a:lnTo>
                  <a:close/>
                  <a:moveTo>
                    <a:pt x="6416" y="4045"/>
                  </a:moveTo>
                  <a:lnTo>
                    <a:pt x="6416" y="4045"/>
                  </a:lnTo>
                  <a:lnTo>
                    <a:pt x="6366" y="4033"/>
                  </a:lnTo>
                  <a:lnTo>
                    <a:pt x="6318" y="4017"/>
                  </a:lnTo>
                  <a:lnTo>
                    <a:pt x="6272" y="3997"/>
                  </a:lnTo>
                  <a:lnTo>
                    <a:pt x="6228" y="3975"/>
                  </a:lnTo>
                  <a:lnTo>
                    <a:pt x="6186" y="3951"/>
                  </a:lnTo>
                  <a:lnTo>
                    <a:pt x="6144" y="3923"/>
                  </a:lnTo>
                  <a:lnTo>
                    <a:pt x="6106" y="3891"/>
                  </a:lnTo>
                  <a:lnTo>
                    <a:pt x="6070" y="3857"/>
                  </a:lnTo>
                  <a:lnTo>
                    <a:pt x="6036" y="3821"/>
                  </a:lnTo>
                  <a:lnTo>
                    <a:pt x="6006" y="3783"/>
                  </a:lnTo>
                  <a:lnTo>
                    <a:pt x="5978" y="3743"/>
                  </a:lnTo>
                  <a:lnTo>
                    <a:pt x="5952" y="3701"/>
                  </a:lnTo>
                  <a:lnTo>
                    <a:pt x="5930" y="3655"/>
                  </a:lnTo>
                  <a:lnTo>
                    <a:pt x="5912" y="3609"/>
                  </a:lnTo>
                  <a:lnTo>
                    <a:pt x="5896" y="3563"/>
                  </a:lnTo>
                  <a:lnTo>
                    <a:pt x="5882" y="3513"/>
                  </a:lnTo>
                  <a:lnTo>
                    <a:pt x="6416" y="3513"/>
                  </a:lnTo>
                  <a:lnTo>
                    <a:pt x="6416" y="4045"/>
                  </a:lnTo>
                  <a:close/>
                  <a:moveTo>
                    <a:pt x="6416" y="3227"/>
                  </a:moveTo>
                  <a:lnTo>
                    <a:pt x="286" y="3227"/>
                  </a:lnTo>
                  <a:lnTo>
                    <a:pt x="286" y="3053"/>
                  </a:lnTo>
                  <a:lnTo>
                    <a:pt x="286" y="2669"/>
                  </a:lnTo>
                  <a:lnTo>
                    <a:pt x="6416" y="2669"/>
                  </a:lnTo>
                  <a:lnTo>
                    <a:pt x="6416" y="3053"/>
                  </a:lnTo>
                  <a:lnTo>
                    <a:pt x="6416" y="3227"/>
                  </a:lnTo>
                  <a:close/>
                  <a:moveTo>
                    <a:pt x="286" y="2383"/>
                  </a:moveTo>
                  <a:lnTo>
                    <a:pt x="286" y="1875"/>
                  </a:lnTo>
                  <a:lnTo>
                    <a:pt x="6416" y="1875"/>
                  </a:lnTo>
                  <a:lnTo>
                    <a:pt x="6416" y="2383"/>
                  </a:lnTo>
                  <a:lnTo>
                    <a:pt x="286" y="2383"/>
                  </a:lnTo>
                  <a:close/>
                  <a:moveTo>
                    <a:pt x="286" y="1588"/>
                  </a:moveTo>
                  <a:lnTo>
                    <a:pt x="286" y="1080"/>
                  </a:lnTo>
                  <a:lnTo>
                    <a:pt x="6416" y="1080"/>
                  </a:lnTo>
                  <a:lnTo>
                    <a:pt x="6416" y="1588"/>
                  </a:lnTo>
                  <a:lnTo>
                    <a:pt x="286" y="1588"/>
                  </a:lnTo>
                  <a:close/>
                  <a:moveTo>
                    <a:pt x="286" y="794"/>
                  </a:moveTo>
                  <a:lnTo>
                    <a:pt x="286" y="286"/>
                  </a:lnTo>
                  <a:lnTo>
                    <a:pt x="6416" y="286"/>
                  </a:lnTo>
                  <a:lnTo>
                    <a:pt x="6416" y="794"/>
                  </a:lnTo>
                  <a:lnTo>
                    <a:pt x="286"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848" tIns="40925" rIns="81848" bIns="40925" numCol="1" anchor="t" anchorCtr="0" compatLnSpc="1">
              <a:prstTxWarp prst="textNoShape">
                <a:avLst/>
              </a:prstTxWarp>
            </a:bodyPr>
            <a:lstStyle/>
            <a:p>
              <a:pPr defTabSz="911634">
                <a:defRPr/>
              </a:pPr>
              <a:endParaRPr lang="en-US" sz="837" dirty="0">
                <a:ea typeface="+mn-ea"/>
              </a:endParaRPr>
            </a:p>
          </p:txBody>
        </p:sp>
        <p:sp>
          <p:nvSpPr>
            <p:cNvPr id="64" name="Freeform 126">
              <a:extLst>
                <a:ext uri="{FF2B5EF4-FFF2-40B4-BE49-F238E27FC236}">
                  <a16:creationId xmlns:a16="http://schemas.microsoft.com/office/drawing/2014/main" id="{D4DB1EB0-714F-24A3-8427-9CF592E2535E}"/>
                </a:ext>
              </a:extLst>
            </p:cNvPr>
            <p:cNvSpPr>
              <a:spLocks noEditPoints="1"/>
            </p:cNvSpPr>
            <p:nvPr/>
          </p:nvSpPr>
          <p:spPr bwMode="auto">
            <a:xfrm>
              <a:off x="3362" y="3989"/>
              <a:ext cx="1952" cy="1953"/>
            </a:xfrm>
            <a:custGeom>
              <a:avLst/>
              <a:gdLst>
                <a:gd name="T0" fmla="*/ 828 w 1952"/>
                <a:gd name="T1" fmla="*/ 12 h 1953"/>
                <a:gd name="T2" fmla="*/ 596 w 1952"/>
                <a:gd name="T3" fmla="*/ 76 h 1953"/>
                <a:gd name="T4" fmla="*/ 392 w 1952"/>
                <a:gd name="T5" fmla="*/ 194 h 1953"/>
                <a:gd name="T6" fmla="*/ 224 w 1952"/>
                <a:gd name="T7" fmla="*/ 356 h 1953"/>
                <a:gd name="T8" fmla="*/ 96 w 1952"/>
                <a:gd name="T9" fmla="*/ 554 h 1953"/>
                <a:gd name="T10" fmla="*/ 20 w 1952"/>
                <a:gd name="T11" fmla="*/ 780 h 1953"/>
                <a:gd name="T12" fmla="*/ 0 w 1952"/>
                <a:gd name="T13" fmla="*/ 976 h 1953"/>
                <a:gd name="T14" fmla="*/ 32 w 1952"/>
                <a:gd name="T15" fmla="*/ 1221 h 1953"/>
                <a:gd name="T16" fmla="*/ 118 w 1952"/>
                <a:gd name="T17" fmla="*/ 1441 h 1953"/>
                <a:gd name="T18" fmla="*/ 254 w 1952"/>
                <a:gd name="T19" fmla="*/ 1633 h 1953"/>
                <a:gd name="T20" fmla="*/ 430 w 1952"/>
                <a:gd name="T21" fmla="*/ 1785 h 1953"/>
                <a:gd name="T22" fmla="*/ 640 w 1952"/>
                <a:gd name="T23" fmla="*/ 1893 h 1953"/>
                <a:gd name="T24" fmla="*/ 876 w 1952"/>
                <a:gd name="T25" fmla="*/ 1947 h 1953"/>
                <a:gd name="T26" fmla="*/ 1076 w 1952"/>
                <a:gd name="T27" fmla="*/ 1947 h 1953"/>
                <a:gd name="T28" fmla="*/ 1312 w 1952"/>
                <a:gd name="T29" fmla="*/ 1893 h 1953"/>
                <a:gd name="T30" fmla="*/ 1522 w 1952"/>
                <a:gd name="T31" fmla="*/ 1785 h 1953"/>
                <a:gd name="T32" fmla="*/ 1698 w 1952"/>
                <a:gd name="T33" fmla="*/ 1633 h 1953"/>
                <a:gd name="T34" fmla="*/ 1834 w 1952"/>
                <a:gd name="T35" fmla="*/ 1441 h 1953"/>
                <a:gd name="T36" fmla="*/ 1922 w 1952"/>
                <a:gd name="T37" fmla="*/ 1221 h 1953"/>
                <a:gd name="T38" fmla="*/ 1952 w 1952"/>
                <a:gd name="T39" fmla="*/ 976 h 1953"/>
                <a:gd name="T40" fmla="*/ 1932 w 1952"/>
                <a:gd name="T41" fmla="*/ 780 h 1953"/>
                <a:gd name="T42" fmla="*/ 1856 w 1952"/>
                <a:gd name="T43" fmla="*/ 554 h 1953"/>
                <a:gd name="T44" fmla="*/ 1728 w 1952"/>
                <a:gd name="T45" fmla="*/ 356 h 1953"/>
                <a:gd name="T46" fmla="*/ 1560 w 1952"/>
                <a:gd name="T47" fmla="*/ 194 h 1953"/>
                <a:gd name="T48" fmla="*/ 1356 w 1952"/>
                <a:gd name="T49" fmla="*/ 76 h 1953"/>
                <a:gd name="T50" fmla="*/ 1124 w 1952"/>
                <a:gd name="T51" fmla="*/ 12 h 1953"/>
                <a:gd name="T52" fmla="*/ 976 w 1952"/>
                <a:gd name="T53" fmla="*/ 1667 h 1953"/>
                <a:gd name="T54" fmla="*/ 838 w 1952"/>
                <a:gd name="T55" fmla="*/ 1653 h 1953"/>
                <a:gd name="T56" fmla="*/ 678 w 1952"/>
                <a:gd name="T57" fmla="*/ 1599 h 1953"/>
                <a:gd name="T58" fmla="*/ 538 w 1952"/>
                <a:gd name="T59" fmla="*/ 1509 h 1953"/>
                <a:gd name="T60" fmla="*/ 424 w 1952"/>
                <a:gd name="T61" fmla="*/ 1389 h 1953"/>
                <a:gd name="T62" fmla="*/ 340 w 1952"/>
                <a:gd name="T63" fmla="*/ 1245 h 1953"/>
                <a:gd name="T64" fmla="*/ 294 w 1952"/>
                <a:gd name="T65" fmla="*/ 1081 h 1953"/>
                <a:gd name="T66" fmla="*/ 286 w 1952"/>
                <a:gd name="T67" fmla="*/ 940 h 1953"/>
                <a:gd name="T68" fmla="*/ 318 w 1952"/>
                <a:gd name="T69" fmla="*/ 770 h 1953"/>
                <a:gd name="T70" fmla="*/ 386 w 1952"/>
                <a:gd name="T71" fmla="*/ 618 h 1953"/>
                <a:gd name="T72" fmla="*/ 488 w 1952"/>
                <a:gd name="T73" fmla="*/ 488 h 1953"/>
                <a:gd name="T74" fmla="*/ 618 w 1952"/>
                <a:gd name="T75" fmla="*/ 386 h 1953"/>
                <a:gd name="T76" fmla="*/ 772 w 1952"/>
                <a:gd name="T77" fmla="*/ 316 h 1953"/>
                <a:gd name="T78" fmla="*/ 940 w 1952"/>
                <a:gd name="T79" fmla="*/ 286 h 1953"/>
                <a:gd name="T80" fmla="*/ 1082 w 1952"/>
                <a:gd name="T81" fmla="*/ 294 h 1953"/>
                <a:gd name="T82" fmla="*/ 1244 w 1952"/>
                <a:gd name="T83" fmla="*/ 340 h 1953"/>
                <a:gd name="T84" fmla="*/ 1388 w 1952"/>
                <a:gd name="T85" fmla="*/ 424 h 1953"/>
                <a:gd name="T86" fmla="*/ 1508 w 1952"/>
                <a:gd name="T87" fmla="*/ 538 h 1953"/>
                <a:gd name="T88" fmla="*/ 1598 w 1952"/>
                <a:gd name="T89" fmla="*/ 678 h 1953"/>
                <a:gd name="T90" fmla="*/ 1652 w 1952"/>
                <a:gd name="T91" fmla="*/ 838 h 1953"/>
                <a:gd name="T92" fmla="*/ 1666 w 1952"/>
                <a:gd name="T93" fmla="*/ 976 h 1953"/>
                <a:gd name="T94" fmla="*/ 1644 w 1952"/>
                <a:gd name="T95" fmla="*/ 1149 h 1953"/>
                <a:gd name="T96" fmla="*/ 1582 w 1952"/>
                <a:gd name="T97" fmla="*/ 1305 h 1953"/>
                <a:gd name="T98" fmla="*/ 1486 w 1952"/>
                <a:gd name="T99" fmla="*/ 1441 h 1953"/>
                <a:gd name="T100" fmla="*/ 1362 w 1952"/>
                <a:gd name="T101" fmla="*/ 1549 h 1953"/>
                <a:gd name="T102" fmla="*/ 1214 w 1952"/>
                <a:gd name="T103" fmla="*/ 1625 h 1953"/>
                <a:gd name="T104" fmla="*/ 1046 w 1952"/>
                <a:gd name="T105" fmla="*/ 166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2" h="1953">
                  <a:moveTo>
                    <a:pt x="976" y="0"/>
                  </a:moveTo>
                  <a:lnTo>
                    <a:pt x="976" y="0"/>
                  </a:lnTo>
                  <a:lnTo>
                    <a:pt x="926" y="2"/>
                  </a:lnTo>
                  <a:lnTo>
                    <a:pt x="876" y="6"/>
                  </a:lnTo>
                  <a:lnTo>
                    <a:pt x="828" y="12"/>
                  </a:lnTo>
                  <a:lnTo>
                    <a:pt x="780" y="20"/>
                  </a:lnTo>
                  <a:lnTo>
                    <a:pt x="732" y="30"/>
                  </a:lnTo>
                  <a:lnTo>
                    <a:pt x="686" y="44"/>
                  </a:lnTo>
                  <a:lnTo>
                    <a:pt x="640" y="60"/>
                  </a:lnTo>
                  <a:lnTo>
                    <a:pt x="596" y="76"/>
                  </a:lnTo>
                  <a:lnTo>
                    <a:pt x="554" y="96"/>
                  </a:lnTo>
                  <a:lnTo>
                    <a:pt x="512" y="118"/>
                  </a:lnTo>
                  <a:lnTo>
                    <a:pt x="470" y="142"/>
                  </a:lnTo>
                  <a:lnTo>
                    <a:pt x="430" y="166"/>
                  </a:lnTo>
                  <a:lnTo>
                    <a:pt x="392" y="194"/>
                  </a:lnTo>
                  <a:lnTo>
                    <a:pt x="356" y="224"/>
                  </a:lnTo>
                  <a:lnTo>
                    <a:pt x="320" y="254"/>
                  </a:lnTo>
                  <a:lnTo>
                    <a:pt x="286" y="286"/>
                  </a:lnTo>
                  <a:lnTo>
                    <a:pt x="254" y="320"/>
                  </a:lnTo>
                  <a:lnTo>
                    <a:pt x="224" y="356"/>
                  </a:lnTo>
                  <a:lnTo>
                    <a:pt x="194" y="392"/>
                  </a:lnTo>
                  <a:lnTo>
                    <a:pt x="168" y="430"/>
                  </a:lnTo>
                  <a:lnTo>
                    <a:pt x="142" y="470"/>
                  </a:lnTo>
                  <a:lnTo>
                    <a:pt x="118" y="512"/>
                  </a:lnTo>
                  <a:lnTo>
                    <a:pt x="96" y="554"/>
                  </a:lnTo>
                  <a:lnTo>
                    <a:pt x="78" y="596"/>
                  </a:lnTo>
                  <a:lnTo>
                    <a:pt x="60" y="640"/>
                  </a:lnTo>
                  <a:lnTo>
                    <a:pt x="44" y="686"/>
                  </a:lnTo>
                  <a:lnTo>
                    <a:pt x="32" y="732"/>
                  </a:lnTo>
                  <a:lnTo>
                    <a:pt x="20" y="780"/>
                  </a:lnTo>
                  <a:lnTo>
                    <a:pt x="12" y="828"/>
                  </a:lnTo>
                  <a:lnTo>
                    <a:pt x="6" y="876"/>
                  </a:lnTo>
                  <a:lnTo>
                    <a:pt x="2" y="926"/>
                  </a:lnTo>
                  <a:lnTo>
                    <a:pt x="0" y="976"/>
                  </a:lnTo>
                  <a:lnTo>
                    <a:pt x="0" y="976"/>
                  </a:lnTo>
                  <a:lnTo>
                    <a:pt x="2" y="1026"/>
                  </a:lnTo>
                  <a:lnTo>
                    <a:pt x="6" y="1077"/>
                  </a:lnTo>
                  <a:lnTo>
                    <a:pt x="12" y="1125"/>
                  </a:lnTo>
                  <a:lnTo>
                    <a:pt x="20" y="1173"/>
                  </a:lnTo>
                  <a:lnTo>
                    <a:pt x="32" y="1221"/>
                  </a:lnTo>
                  <a:lnTo>
                    <a:pt x="44" y="1267"/>
                  </a:lnTo>
                  <a:lnTo>
                    <a:pt x="60" y="1313"/>
                  </a:lnTo>
                  <a:lnTo>
                    <a:pt x="78" y="1357"/>
                  </a:lnTo>
                  <a:lnTo>
                    <a:pt x="96" y="1399"/>
                  </a:lnTo>
                  <a:lnTo>
                    <a:pt x="118" y="1441"/>
                  </a:lnTo>
                  <a:lnTo>
                    <a:pt x="142" y="1483"/>
                  </a:lnTo>
                  <a:lnTo>
                    <a:pt x="168" y="1523"/>
                  </a:lnTo>
                  <a:lnTo>
                    <a:pt x="194" y="1561"/>
                  </a:lnTo>
                  <a:lnTo>
                    <a:pt x="224" y="1597"/>
                  </a:lnTo>
                  <a:lnTo>
                    <a:pt x="254" y="1633"/>
                  </a:lnTo>
                  <a:lnTo>
                    <a:pt x="286" y="1667"/>
                  </a:lnTo>
                  <a:lnTo>
                    <a:pt x="320" y="1699"/>
                  </a:lnTo>
                  <a:lnTo>
                    <a:pt x="356" y="1729"/>
                  </a:lnTo>
                  <a:lnTo>
                    <a:pt x="392" y="1759"/>
                  </a:lnTo>
                  <a:lnTo>
                    <a:pt x="430" y="1785"/>
                  </a:lnTo>
                  <a:lnTo>
                    <a:pt x="470" y="1811"/>
                  </a:lnTo>
                  <a:lnTo>
                    <a:pt x="512" y="1835"/>
                  </a:lnTo>
                  <a:lnTo>
                    <a:pt x="554" y="1857"/>
                  </a:lnTo>
                  <a:lnTo>
                    <a:pt x="596" y="1877"/>
                  </a:lnTo>
                  <a:lnTo>
                    <a:pt x="640" y="1893"/>
                  </a:lnTo>
                  <a:lnTo>
                    <a:pt x="686" y="1909"/>
                  </a:lnTo>
                  <a:lnTo>
                    <a:pt x="732" y="1923"/>
                  </a:lnTo>
                  <a:lnTo>
                    <a:pt x="780" y="1933"/>
                  </a:lnTo>
                  <a:lnTo>
                    <a:pt x="828" y="1941"/>
                  </a:lnTo>
                  <a:lnTo>
                    <a:pt x="876" y="1947"/>
                  </a:lnTo>
                  <a:lnTo>
                    <a:pt x="926" y="1951"/>
                  </a:lnTo>
                  <a:lnTo>
                    <a:pt x="976" y="1953"/>
                  </a:lnTo>
                  <a:lnTo>
                    <a:pt x="976" y="1953"/>
                  </a:lnTo>
                  <a:lnTo>
                    <a:pt x="1026" y="1951"/>
                  </a:lnTo>
                  <a:lnTo>
                    <a:pt x="1076" y="1947"/>
                  </a:lnTo>
                  <a:lnTo>
                    <a:pt x="1124" y="1941"/>
                  </a:lnTo>
                  <a:lnTo>
                    <a:pt x="1172" y="1933"/>
                  </a:lnTo>
                  <a:lnTo>
                    <a:pt x="1220" y="1923"/>
                  </a:lnTo>
                  <a:lnTo>
                    <a:pt x="1266" y="1909"/>
                  </a:lnTo>
                  <a:lnTo>
                    <a:pt x="1312" y="1893"/>
                  </a:lnTo>
                  <a:lnTo>
                    <a:pt x="1356" y="1877"/>
                  </a:lnTo>
                  <a:lnTo>
                    <a:pt x="1398" y="1857"/>
                  </a:lnTo>
                  <a:lnTo>
                    <a:pt x="1440" y="1835"/>
                  </a:lnTo>
                  <a:lnTo>
                    <a:pt x="1482" y="1811"/>
                  </a:lnTo>
                  <a:lnTo>
                    <a:pt x="1522" y="1785"/>
                  </a:lnTo>
                  <a:lnTo>
                    <a:pt x="1560" y="1759"/>
                  </a:lnTo>
                  <a:lnTo>
                    <a:pt x="1596" y="1729"/>
                  </a:lnTo>
                  <a:lnTo>
                    <a:pt x="1632" y="1699"/>
                  </a:lnTo>
                  <a:lnTo>
                    <a:pt x="1666" y="1667"/>
                  </a:lnTo>
                  <a:lnTo>
                    <a:pt x="1698" y="1633"/>
                  </a:lnTo>
                  <a:lnTo>
                    <a:pt x="1728" y="1597"/>
                  </a:lnTo>
                  <a:lnTo>
                    <a:pt x="1758" y="1561"/>
                  </a:lnTo>
                  <a:lnTo>
                    <a:pt x="1786" y="1523"/>
                  </a:lnTo>
                  <a:lnTo>
                    <a:pt x="1810" y="1483"/>
                  </a:lnTo>
                  <a:lnTo>
                    <a:pt x="1834" y="1441"/>
                  </a:lnTo>
                  <a:lnTo>
                    <a:pt x="1856" y="1399"/>
                  </a:lnTo>
                  <a:lnTo>
                    <a:pt x="1876" y="1357"/>
                  </a:lnTo>
                  <a:lnTo>
                    <a:pt x="1892" y="1313"/>
                  </a:lnTo>
                  <a:lnTo>
                    <a:pt x="1908" y="1267"/>
                  </a:lnTo>
                  <a:lnTo>
                    <a:pt x="1922" y="1221"/>
                  </a:lnTo>
                  <a:lnTo>
                    <a:pt x="1932" y="1173"/>
                  </a:lnTo>
                  <a:lnTo>
                    <a:pt x="1940" y="1125"/>
                  </a:lnTo>
                  <a:lnTo>
                    <a:pt x="1946" y="1077"/>
                  </a:lnTo>
                  <a:lnTo>
                    <a:pt x="1950" y="1026"/>
                  </a:lnTo>
                  <a:lnTo>
                    <a:pt x="1952" y="976"/>
                  </a:lnTo>
                  <a:lnTo>
                    <a:pt x="1952" y="976"/>
                  </a:lnTo>
                  <a:lnTo>
                    <a:pt x="1950" y="926"/>
                  </a:lnTo>
                  <a:lnTo>
                    <a:pt x="1946" y="876"/>
                  </a:lnTo>
                  <a:lnTo>
                    <a:pt x="1940" y="828"/>
                  </a:lnTo>
                  <a:lnTo>
                    <a:pt x="1932" y="780"/>
                  </a:lnTo>
                  <a:lnTo>
                    <a:pt x="1922" y="732"/>
                  </a:lnTo>
                  <a:lnTo>
                    <a:pt x="1908" y="686"/>
                  </a:lnTo>
                  <a:lnTo>
                    <a:pt x="1892" y="640"/>
                  </a:lnTo>
                  <a:lnTo>
                    <a:pt x="1876" y="596"/>
                  </a:lnTo>
                  <a:lnTo>
                    <a:pt x="1856" y="554"/>
                  </a:lnTo>
                  <a:lnTo>
                    <a:pt x="1834" y="512"/>
                  </a:lnTo>
                  <a:lnTo>
                    <a:pt x="1810" y="470"/>
                  </a:lnTo>
                  <a:lnTo>
                    <a:pt x="1786" y="430"/>
                  </a:lnTo>
                  <a:lnTo>
                    <a:pt x="1758" y="392"/>
                  </a:lnTo>
                  <a:lnTo>
                    <a:pt x="1728" y="356"/>
                  </a:lnTo>
                  <a:lnTo>
                    <a:pt x="1698" y="320"/>
                  </a:lnTo>
                  <a:lnTo>
                    <a:pt x="1666" y="286"/>
                  </a:lnTo>
                  <a:lnTo>
                    <a:pt x="1632" y="254"/>
                  </a:lnTo>
                  <a:lnTo>
                    <a:pt x="1596" y="224"/>
                  </a:lnTo>
                  <a:lnTo>
                    <a:pt x="1560" y="194"/>
                  </a:lnTo>
                  <a:lnTo>
                    <a:pt x="1522" y="166"/>
                  </a:lnTo>
                  <a:lnTo>
                    <a:pt x="1482" y="142"/>
                  </a:lnTo>
                  <a:lnTo>
                    <a:pt x="1440" y="118"/>
                  </a:lnTo>
                  <a:lnTo>
                    <a:pt x="1398" y="96"/>
                  </a:lnTo>
                  <a:lnTo>
                    <a:pt x="1356" y="76"/>
                  </a:lnTo>
                  <a:lnTo>
                    <a:pt x="1312" y="60"/>
                  </a:lnTo>
                  <a:lnTo>
                    <a:pt x="1266" y="44"/>
                  </a:lnTo>
                  <a:lnTo>
                    <a:pt x="1220" y="30"/>
                  </a:lnTo>
                  <a:lnTo>
                    <a:pt x="1172" y="20"/>
                  </a:lnTo>
                  <a:lnTo>
                    <a:pt x="1124" y="12"/>
                  </a:lnTo>
                  <a:lnTo>
                    <a:pt x="1076" y="6"/>
                  </a:lnTo>
                  <a:lnTo>
                    <a:pt x="1026" y="2"/>
                  </a:lnTo>
                  <a:lnTo>
                    <a:pt x="976" y="0"/>
                  </a:lnTo>
                  <a:lnTo>
                    <a:pt x="976" y="0"/>
                  </a:lnTo>
                  <a:close/>
                  <a:moveTo>
                    <a:pt x="976" y="1667"/>
                  </a:moveTo>
                  <a:lnTo>
                    <a:pt x="976" y="1667"/>
                  </a:lnTo>
                  <a:lnTo>
                    <a:pt x="940" y="1667"/>
                  </a:lnTo>
                  <a:lnTo>
                    <a:pt x="906" y="1663"/>
                  </a:lnTo>
                  <a:lnTo>
                    <a:pt x="872" y="1659"/>
                  </a:lnTo>
                  <a:lnTo>
                    <a:pt x="838" y="1653"/>
                  </a:lnTo>
                  <a:lnTo>
                    <a:pt x="804" y="1645"/>
                  </a:lnTo>
                  <a:lnTo>
                    <a:pt x="772" y="1635"/>
                  </a:lnTo>
                  <a:lnTo>
                    <a:pt x="740" y="1625"/>
                  </a:lnTo>
                  <a:lnTo>
                    <a:pt x="708" y="1613"/>
                  </a:lnTo>
                  <a:lnTo>
                    <a:pt x="678" y="1599"/>
                  </a:lnTo>
                  <a:lnTo>
                    <a:pt x="648" y="1583"/>
                  </a:lnTo>
                  <a:lnTo>
                    <a:pt x="618" y="1567"/>
                  </a:lnTo>
                  <a:lnTo>
                    <a:pt x="590" y="1549"/>
                  </a:lnTo>
                  <a:lnTo>
                    <a:pt x="564" y="1529"/>
                  </a:lnTo>
                  <a:lnTo>
                    <a:pt x="538" y="1509"/>
                  </a:lnTo>
                  <a:lnTo>
                    <a:pt x="512" y="1487"/>
                  </a:lnTo>
                  <a:lnTo>
                    <a:pt x="488" y="1465"/>
                  </a:lnTo>
                  <a:lnTo>
                    <a:pt x="466" y="1441"/>
                  </a:lnTo>
                  <a:lnTo>
                    <a:pt x="444" y="1415"/>
                  </a:lnTo>
                  <a:lnTo>
                    <a:pt x="424" y="1389"/>
                  </a:lnTo>
                  <a:lnTo>
                    <a:pt x="404" y="1363"/>
                  </a:lnTo>
                  <a:lnTo>
                    <a:pt x="386" y="1335"/>
                  </a:lnTo>
                  <a:lnTo>
                    <a:pt x="370" y="1305"/>
                  </a:lnTo>
                  <a:lnTo>
                    <a:pt x="354" y="1275"/>
                  </a:lnTo>
                  <a:lnTo>
                    <a:pt x="340" y="1245"/>
                  </a:lnTo>
                  <a:lnTo>
                    <a:pt x="328" y="1215"/>
                  </a:lnTo>
                  <a:lnTo>
                    <a:pt x="318" y="1181"/>
                  </a:lnTo>
                  <a:lnTo>
                    <a:pt x="308" y="1149"/>
                  </a:lnTo>
                  <a:lnTo>
                    <a:pt x="300" y="1115"/>
                  </a:lnTo>
                  <a:lnTo>
                    <a:pt x="294" y="1081"/>
                  </a:lnTo>
                  <a:lnTo>
                    <a:pt x="290" y="1047"/>
                  </a:lnTo>
                  <a:lnTo>
                    <a:pt x="286" y="1012"/>
                  </a:lnTo>
                  <a:lnTo>
                    <a:pt x="286" y="976"/>
                  </a:lnTo>
                  <a:lnTo>
                    <a:pt x="286" y="976"/>
                  </a:lnTo>
                  <a:lnTo>
                    <a:pt x="286" y="940"/>
                  </a:lnTo>
                  <a:lnTo>
                    <a:pt x="290" y="906"/>
                  </a:lnTo>
                  <a:lnTo>
                    <a:pt x="294" y="872"/>
                  </a:lnTo>
                  <a:lnTo>
                    <a:pt x="300" y="838"/>
                  </a:lnTo>
                  <a:lnTo>
                    <a:pt x="308" y="804"/>
                  </a:lnTo>
                  <a:lnTo>
                    <a:pt x="318" y="770"/>
                  </a:lnTo>
                  <a:lnTo>
                    <a:pt x="328" y="738"/>
                  </a:lnTo>
                  <a:lnTo>
                    <a:pt x="340" y="708"/>
                  </a:lnTo>
                  <a:lnTo>
                    <a:pt x="354" y="678"/>
                  </a:lnTo>
                  <a:lnTo>
                    <a:pt x="370" y="648"/>
                  </a:lnTo>
                  <a:lnTo>
                    <a:pt x="386" y="618"/>
                  </a:lnTo>
                  <a:lnTo>
                    <a:pt x="404" y="590"/>
                  </a:lnTo>
                  <a:lnTo>
                    <a:pt x="424" y="564"/>
                  </a:lnTo>
                  <a:lnTo>
                    <a:pt x="444" y="538"/>
                  </a:lnTo>
                  <a:lnTo>
                    <a:pt x="466" y="512"/>
                  </a:lnTo>
                  <a:lnTo>
                    <a:pt x="488" y="488"/>
                  </a:lnTo>
                  <a:lnTo>
                    <a:pt x="512" y="466"/>
                  </a:lnTo>
                  <a:lnTo>
                    <a:pt x="538" y="444"/>
                  </a:lnTo>
                  <a:lnTo>
                    <a:pt x="564" y="424"/>
                  </a:lnTo>
                  <a:lnTo>
                    <a:pt x="590" y="404"/>
                  </a:lnTo>
                  <a:lnTo>
                    <a:pt x="618" y="386"/>
                  </a:lnTo>
                  <a:lnTo>
                    <a:pt x="648" y="370"/>
                  </a:lnTo>
                  <a:lnTo>
                    <a:pt x="678" y="354"/>
                  </a:lnTo>
                  <a:lnTo>
                    <a:pt x="708" y="340"/>
                  </a:lnTo>
                  <a:lnTo>
                    <a:pt x="740" y="328"/>
                  </a:lnTo>
                  <a:lnTo>
                    <a:pt x="772" y="316"/>
                  </a:lnTo>
                  <a:lnTo>
                    <a:pt x="804" y="308"/>
                  </a:lnTo>
                  <a:lnTo>
                    <a:pt x="838" y="300"/>
                  </a:lnTo>
                  <a:lnTo>
                    <a:pt x="872" y="294"/>
                  </a:lnTo>
                  <a:lnTo>
                    <a:pt x="906" y="290"/>
                  </a:lnTo>
                  <a:lnTo>
                    <a:pt x="940" y="286"/>
                  </a:lnTo>
                  <a:lnTo>
                    <a:pt x="976" y="286"/>
                  </a:lnTo>
                  <a:lnTo>
                    <a:pt x="976" y="286"/>
                  </a:lnTo>
                  <a:lnTo>
                    <a:pt x="1012" y="286"/>
                  </a:lnTo>
                  <a:lnTo>
                    <a:pt x="1046" y="290"/>
                  </a:lnTo>
                  <a:lnTo>
                    <a:pt x="1082" y="294"/>
                  </a:lnTo>
                  <a:lnTo>
                    <a:pt x="1116" y="300"/>
                  </a:lnTo>
                  <a:lnTo>
                    <a:pt x="1148" y="308"/>
                  </a:lnTo>
                  <a:lnTo>
                    <a:pt x="1182" y="316"/>
                  </a:lnTo>
                  <a:lnTo>
                    <a:pt x="1214" y="328"/>
                  </a:lnTo>
                  <a:lnTo>
                    <a:pt x="1244" y="340"/>
                  </a:lnTo>
                  <a:lnTo>
                    <a:pt x="1276" y="354"/>
                  </a:lnTo>
                  <a:lnTo>
                    <a:pt x="1304" y="370"/>
                  </a:lnTo>
                  <a:lnTo>
                    <a:pt x="1334" y="386"/>
                  </a:lnTo>
                  <a:lnTo>
                    <a:pt x="1362" y="404"/>
                  </a:lnTo>
                  <a:lnTo>
                    <a:pt x="1388" y="424"/>
                  </a:lnTo>
                  <a:lnTo>
                    <a:pt x="1414" y="444"/>
                  </a:lnTo>
                  <a:lnTo>
                    <a:pt x="1440" y="466"/>
                  </a:lnTo>
                  <a:lnTo>
                    <a:pt x="1464" y="488"/>
                  </a:lnTo>
                  <a:lnTo>
                    <a:pt x="1486" y="512"/>
                  </a:lnTo>
                  <a:lnTo>
                    <a:pt x="1508" y="538"/>
                  </a:lnTo>
                  <a:lnTo>
                    <a:pt x="1528" y="564"/>
                  </a:lnTo>
                  <a:lnTo>
                    <a:pt x="1548" y="590"/>
                  </a:lnTo>
                  <a:lnTo>
                    <a:pt x="1566" y="618"/>
                  </a:lnTo>
                  <a:lnTo>
                    <a:pt x="1582" y="648"/>
                  </a:lnTo>
                  <a:lnTo>
                    <a:pt x="1598" y="678"/>
                  </a:lnTo>
                  <a:lnTo>
                    <a:pt x="1612" y="708"/>
                  </a:lnTo>
                  <a:lnTo>
                    <a:pt x="1624" y="738"/>
                  </a:lnTo>
                  <a:lnTo>
                    <a:pt x="1636" y="770"/>
                  </a:lnTo>
                  <a:lnTo>
                    <a:pt x="1644" y="804"/>
                  </a:lnTo>
                  <a:lnTo>
                    <a:pt x="1652" y="838"/>
                  </a:lnTo>
                  <a:lnTo>
                    <a:pt x="1658" y="872"/>
                  </a:lnTo>
                  <a:lnTo>
                    <a:pt x="1662" y="906"/>
                  </a:lnTo>
                  <a:lnTo>
                    <a:pt x="1666" y="940"/>
                  </a:lnTo>
                  <a:lnTo>
                    <a:pt x="1666" y="976"/>
                  </a:lnTo>
                  <a:lnTo>
                    <a:pt x="1666" y="976"/>
                  </a:lnTo>
                  <a:lnTo>
                    <a:pt x="1666" y="1012"/>
                  </a:lnTo>
                  <a:lnTo>
                    <a:pt x="1662" y="1047"/>
                  </a:lnTo>
                  <a:lnTo>
                    <a:pt x="1658" y="1081"/>
                  </a:lnTo>
                  <a:lnTo>
                    <a:pt x="1652" y="1115"/>
                  </a:lnTo>
                  <a:lnTo>
                    <a:pt x="1644" y="1149"/>
                  </a:lnTo>
                  <a:lnTo>
                    <a:pt x="1636" y="1181"/>
                  </a:lnTo>
                  <a:lnTo>
                    <a:pt x="1624" y="1215"/>
                  </a:lnTo>
                  <a:lnTo>
                    <a:pt x="1612" y="1245"/>
                  </a:lnTo>
                  <a:lnTo>
                    <a:pt x="1598" y="1275"/>
                  </a:lnTo>
                  <a:lnTo>
                    <a:pt x="1582" y="1305"/>
                  </a:lnTo>
                  <a:lnTo>
                    <a:pt x="1566" y="1335"/>
                  </a:lnTo>
                  <a:lnTo>
                    <a:pt x="1548" y="1363"/>
                  </a:lnTo>
                  <a:lnTo>
                    <a:pt x="1528" y="1389"/>
                  </a:lnTo>
                  <a:lnTo>
                    <a:pt x="1508" y="1415"/>
                  </a:lnTo>
                  <a:lnTo>
                    <a:pt x="1486" y="1441"/>
                  </a:lnTo>
                  <a:lnTo>
                    <a:pt x="1464" y="1465"/>
                  </a:lnTo>
                  <a:lnTo>
                    <a:pt x="1440" y="1487"/>
                  </a:lnTo>
                  <a:lnTo>
                    <a:pt x="1414" y="1509"/>
                  </a:lnTo>
                  <a:lnTo>
                    <a:pt x="1388" y="1529"/>
                  </a:lnTo>
                  <a:lnTo>
                    <a:pt x="1362" y="1549"/>
                  </a:lnTo>
                  <a:lnTo>
                    <a:pt x="1334" y="1567"/>
                  </a:lnTo>
                  <a:lnTo>
                    <a:pt x="1304" y="1583"/>
                  </a:lnTo>
                  <a:lnTo>
                    <a:pt x="1276" y="1599"/>
                  </a:lnTo>
                  <a:lnTo>
                    <a:pt x="1244" y="1613"/>
                  </a:lnTo>
                  <a:lnTo>
                    <a:pt x="1214" y="1625"/>
                  </a:lnTo>
                  <a:lnTo>
                    <a:pt x="1182" y="1635"/>
                  </a:lnTo>
                  <a:lnTo>
                    <a:pt x="1148" y="1645"/>
                  </a:lnTo>
                  <a:lnTo>
                    <a:pt x="1116" y="1653"/>
                  </a:lnTo>
                  <a:lnTo>
                    <a:pt x="1082" y="1659"/>
                  </a:lnTo>
                  <a:lnTo>
                    <a:pt x="1046" y="1663"/>
                  </a:lnTo>
                  <a:lnTo>
                    <a:pt x="1012" y="1667"/>
                  </a:lnTo>
                  <a:lnTo>
                    <a:pt x="976" y="1667"/>
                  </a:lnTo>
                  <a:lnTo>
                    <a:pt x="976" y="1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848" tIns="40925" rIns="81848" bIns="40925" numCol="1" anchor="t" anchorCtr="0" compatLnSpc="1">
              <a:prstTxWarp prst="textNoShape">
                <a:avLst/>
              </a:prstTxWarp>
            </a:bodyPr>
            <a:lstStyle/>
            <a:p>
              <a:pPr defTabSz="911634">
                <a:defRPr/>
              </a:pPr>
              <a:endParaRPr lang="en-US" sz="837" dirty="0">
                <a:ea typeface="+mn-ea"/>
              </a:endParaRPr>
            </a:p>
          </p:txBody>
        </p:sp>
        <p:sp>
          <p:nvSpPr>
            <p:cNvPr id="65" name="Freeform 127">
              <a:extLst>
                <a:ext uri="{FF2B5EF4-FFF2-40B4-BE49-F238E27FC236}">
                  <a16:creationId xmlns:a16="http://schemas.microsoft.com/office/drawing/2014/main" id="{B938530B-09D7-DCAA-F95D-52A4C7E376CE}"/>
                </a:ext>
              </a:extLst>
            </p:cNvPr>
            <p:cNvSpPr>
              <a:spLocks noEditPoints="1"/>
            </p:cNvSpPr>
            <p:nvPr/>
          </p:nvSpPr>
          <p:spPr bwMode="auto">
            <a:xfrm>
              <a:off x="4066" y="4465"/>
              <a:ext cx="578" cy="945"/>
            </a:xfrm>
            <a:custGeom>
              <a:avLst/>
              <a:gdLst>
                <a:gd name="T0" fmla="*/ 526 w 578"/>
                <a:gd name="T1" fmla="*/ 482 h 945"/>
                <a:gd name="T2" fmla="*/ 468 w 578"/>
                <a:gd name="T3" fmla="*/ 436 h 945"/>
                <a:gd name="T4" fmla="*/ 372 w 578"/>
                <a:gd name="T5" fmla="*/ 398 h 945"/>
                <a:gd name="T6" fmla="*/ 318 w 578"/>
                <a:gd name="T7" fmla="*/ 202 h 945"/>
                <a:gd name="T8" fmla="*/ 366 w 578"/>
                <a:gd name="T9" fmla="*/ 218 h 945"/>
                <a:gd name="T10" fmla="*/ 398 w 578"/>
                <a:gd name="T11" fmla="*/ 262 h 945"/>
                <a:gd name="T12" fmla="*/ 552 w 578"/>
                <a:gd name="T13" fmla="*/ 302 h 945"/>
                <a:gd name="T14" fmla="*/ 530 w 578"/>
                <a:gd name="T15" fmla="*/ 208 h 945"/>
                <a:gd name="T16" fmla="*/ 494 w 578"/>
                <a:gd name="T17" fmla="*/ 156 h 945"/>
                <a:gd name="T18" fmla="*/ 446 w 578"/>
                <a:gd name="T19" fmla="*/ 118 h 945"/>
                <a:gd name="T20" fmla="*/ 386 w 578"/>
                <a:gd name="T21" fmla="*/ 94 h 945"/>
                <a:gd name="T22" fmla="*/ 318 w 578"/>
                <a:gd name="T23" fmla="*/ 0 h 945"/>
                <a:gd name="T24" fmla="*/ 234 w 578"/>
                <a:gd name="T25" fmla="*/ 82 h 945"/>
                <a:gd name="T26" fmla="*/ 168 w 578"/>
                <a:gd name="T27" fmla="*/ 98 h 945"/>
                <a:gd name="T28" fmla="*/ 90 w 578"/>
                <a:gd name="T29" fmla="*/ 140 h 945"/>
                <a:gd name="T30" fmla="*/ 48 w 578"/>
                <a:gd name="T31" fmla="*/ 190 h 945"/>
                <a:gd name="T32" fmla="*/ 22 w 578"/>
                <a:gd name="T33" fmla="*/ 252 h 945"/>
                <a:gd name="T34" fmla="*/ 18 w 578"/>
                <a:gd name="T35" fmla="*/ 328 h 945"/>
                <a:gd name="T36" fmla="*/ 34 w 578"/>
                <a:gd name="T37" fmla="*/ 388 h 945"/>
                <a:gd name="T38" fmla="*/ 82 w 578"/>
                <a:gd name="T39" fmla="*/ 446 h 945"/>
                <a:gd name="T40" fmla="*/ 130 w 578"/>
                <a:gd name="T41" fmla="*/ 476 h 945"/>
                <a:gd name="T42" fmla="*/ 224 w 578"/>
                <a:gd name="T43" fmla="*/ 508 h 945"/>
                <a:gd name="T44" fmla="*/ 258 w 578"/>
                <a:gd name="T45" fmla="*/ 518 h 945"/>
                <a:gd name="T46" fmla="*/ 214 w 578"/>
                <a:gd name="T47" fmla="*/ 721 h 945"/>
                <a:gd name="T48" fmla="*/ 170 w 578"/>
                <a:gd name="T49" fmla="*/ 683 h 945"/>
                <a:gd name="T50" fmla="*/ 148 w 578"/>
                <a:gd name="T51" fmla="*/ 627 h 945"/>
                <a:gd name="T52" fmla="*/ 4 w 578"/>
                <a:gd name="T53" fmla="*/ 629 h 945"/>
                <a:gd name="T54" fmla="*/ 36 w 578"/>
                <a:gd name="T55" fmla="*/ 729 h 945"/>
                <a:gd name="T56" fmla="*/ 76 w 578"/>
                <a:gd name="T57" fmla="*/ 785 h 945"/>
                <a:gd name="T58" fmla="*/ 154 w 578"/>
                <a:gd name="T59" fmla="*/ 833 h 945"/>
                <a:gd name="T60" fmla="*/ 258 w 578"/>
                <a:gd name="T61" fmla="*/ 855 h 945"/>
                <a:gd name="T62" fmla="*/ 318 w 578"/>
                <a:gd name="T63" fmla="*/ 855 h 945"/>
                <a:gd name="T64" fmla="*/ 446 w 578"/>
                <a:gd name="T65" fmla="*/ 825 h 945"/>
                <a:gd name="T66" fmla="*/ 510 w 578"/>
                <a:gd name="T67" fmla="*/ 781 h 945"/>
                <a:gd name="T68" fmla="*/ 550 w 578"/>
                <a:gd name="T69" fmla="*/ 733 h 945"/>
                <a:gd name="T70" fmla="*/ 576 w 578"/>
                <a:gd name="T71" fmla="*/ 667 h 945"/>
                <a:gd name="T72" fmla="*/ 578 w 578"/>
                <a:gd name="T73" fmla="*/ 613 h 945"/>
                <a:gd name="T74" fmla="*/ 566 w 578"/>
                <a:gd name="T75" fmla="*/ 546 h 945"/>
                <a:gd name="T76" fmla="*/ 258 w 578"/>
                <a:gd name="T77" fmla="*/ 370 h 945"/>
                <a:gd name="T78" fmla="*/ 198 w 578"/>
                <a:gd name="T79" fmla="*/ 350 h 945"/>
                <a:gd name="T80" fmla="*/ 170 w 578"/>
                <a:gd name="T81" fmla="*/ 318 h 945"/>
                <a:gd name="T82" fmla="*/ 166 w 578"/>
                <a:gd name="T83" fmla="*/ 268 h 945"/>
                <a:gd name="T84" fmla="*/ 194 w 578"/>
                <a:gd name="T85" fmla="*/ 222 h 945"/>
                <a:gd name="T86" fmla="*/ 224 w 578"/>
                <a:gd name="T87" fmla="*/ 206 h 945"/>
                <a:gd name="T88" fmla="*/ 420 w 578"/>
                <a:gd name="T89" fmla="*/ 677 h 945"/>
                <a:gd name="T90" fmla="*/ 394 w 578"/>
                <a:gd name="T91" fmla="*/ 707 h 945"/>
                <a:gd name="T92" fmla="*/ 338 w 578"/>
                <a:gd name="T93" fmla="*/ 733 h 945"/>
                <a:gd name="T94" fmla="*/ 348 w 578"/>
                <a:gd name="T95" fmla="*/ 544 h 945"/>
                <a:gd name="T96" fmla="*/ 406 w 578"/>
                <a:gd name="T97" fmla="*/ 573 h 945"/>
                <a:gd name="T98" fmla="*/ 430 w 578"/>
                <a:gd name="T99" fmla="*/ 635 h 945"/>
                <a:gd name="T100" fmla="*/ 426 w 578"/>
                <a:gd name="T101" fmla="*/ 66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8" h="945">
                  <a:moveTo>
                    <a:pt x="552" y="514"/>
                  </a:moveTo>
                  <a:lnTo>
                    <a:pt x="552" y="514"/>
                  </a:lnTo>
                  <a:lnTo>
                    <a:pt x="540" y="498"/>
                  </a:lnTo>
                  <a:lnTo>
                    <a:pt x="526" y="482"/>
                  </a:lnTo>
                  <a:lnTo>
                    <a:pt x="510" y="466"/>
                  </a:lnTo>
                  <a:lnTo>
                    <a:pt x="490" y="450"/>
                  </a:lnTo>
                  <a:lnTo>
                    <a:pt x="490" y="450"/>
                  </a:lnTo>
                  <a:lnTo>
                    <a:pt x="468" y="436"/>
                  </a:lnTo>
                  <a:lnTo>
                    <a:pt x="440" y="422"/>
                  </a:lnTo>
                  <a:lnTo>
                    <a:pt x="408" y="410"/>
                  </a:lnTo>
                  <a:lnTo>
                    <a:pt x="372" y="398"/>
                  </a:lnTo>
                  <a:lnTo>
                    <a:pt x="372" y="398"/>
                  </a:lnTo>
                  <a:lnTo>
                    <a:pt x="344" y="392"/>
                  </a:lnTo>
                  <a:lnTo>
                    <a:pt x="344" y="392"/>
                  </a:lnTo>
                  <a:lnTo>
                    <a:pt x="318" y="386"/>
                  </a:lnTo>
                  <a:lnTo>
                    <a:pt x="318" y="202"/>
                  </a:lnTo>
                  <a:lnTo>
                    <a:pt x="318" y="202"/>
                  </a:lnTo>
                  <a:lnTo>
                    <a:pt x="336" y="204"/>
                  </a:lnTo>
                  <a:lnTo>
                    <a:pt x="352" y="208"/>
                  </a:lnTo>
                  <a:lnTo>
                    <a:pt x="366" y="218"/>
                  </a:lnTo>
                  <a:lnTo>
                    <a:pt x="380" y="230"/>
                  </a:lnTo>
                  <a:lnTo>
                    <a:pt x="380" y="230"/>
                  </a:lnTo>
                  <a:lnTo>
                    <a:pt x="390" y="246"/>
                  </a:lnTo>
                  <a:lnTo>
                    <a:pt x="398" y="262"/>
                  </a:lnTo>
                  <a:lnTo>
                    <a:pt x="404" y="282"/>
                  </a:lnTo>
                  <a:lnTo>
                    <a:pt x="406" y="302"/>
                  </a:lnTo>
                  <a:lnTo>
                    <a:pt x="552" y="302"/>
                  </a:lnTo>
                  <a:lnTo>
                    <a:pt x="552" y="302"/>
                  </a:lnTo>
                  <a:lnTo>
                    <a:pt x="550" y="276"/>
                  </a:lnTo>
                  <a:lnTo>
                    <a:pt x="544" y="250"/>
                  </a:lnTo>
                  <a:lnTo>
                    <a:pt x="538" y="228"/>
                  </a:lnTo>
                  <a:lnTo>
                    <a:pt x="530" y="208"/>
                  </a:lnTo>
                  <a:lnTo>
                    <a:pt x="530" y="208"/>
                  </a:lnTo>
                  <a:lnTo>
                    <a:pt x="518" y="188"/>
                  </a:lnTo>
                  <a:lnTo>
                    <a:pt x="506" y="172"/>
                  </a:lnTo>
                  <a:lnTo>
                    <a:pt x="494" y="156"/>
                  </a:lnTo>
                  <a:lnTo>
                    <a:pt x="478" y="142"/>
                  </a:lnTo>
                  <a:lnTo>
                    <a:pt x="478" y="142"/>
                  </a:lnTo>
                  <a:lnTo>
                    <a:pt x="462" y="130"/>
                  </a:lnTo>
                  <a:lnTo>
                    <a:pt x="446" y="118"/>
                  </a:lnTo>
                  <a:lnTo>
                    <a:pt x="426" y="108"/>
                  </a:lnTo>
                  <a:lnTo>
                    <a:pt x="406" y="100"/>
                  </a:lnTo>
                  <a:lnTo>
                    <a:pt x="406" y="100"/>
                  </a:lnTo>
                  <a:lnTo>
                    <a:pt x="386" y="94"/>
                  </a:lnTo>
                  <a:lnTo>
                    <a:pt x="364" y="88"/>
                  </a:lnTo>
                  <a:lnTo>
                    <a:pt x="342" y="84"/>
                  </a:lnTo>
                  <a:lnTo>
                    <a:pt x="318" y="80"/>
                  </a:lnTo>
                  <a:lnTo>
                    <a:pt x="318" y="0"/>
                  </a:lnTo>
                  <a:lnTo>
                    <a:pt x="258" y="0"/>
                  </a:lnTo>
                  <a:lnTo>
                    <a:pt x="258" y="80"/>
                  </a:lnTo>
                  <a:lnTo>
                    <a:pt x="258" y="80"/>
                  </a:lnTo>
                  <a:lnTo>
                    <a:pt x="234" y="82"/>
                  </a:lnTo>
                  <a:lnTo>
                    <a:pt x="212" y="86"/>
                  </a:lnTo>
                  <a:lnTo>
                    <a:pt x="190" y="92"/>
                  </a:lnTo>
                  <a:lnTo>
                    <a:pt x="168" y="98"/>
                  </a:lnTo>
                  <a:lnTo>
                    <a:pt x="168" y="98"/>
                  </a:lnTo>
                  <a:lnTo>
                    <a:pt x="146" y="106"/>
                  </a:lnTo>
                  <a:lnTo>
                    <a:pt x="126" y="116"/>
                  </a:lnTo>
                  <a:lnTo>
                    <a:pt x="108" y="128"/>
                  </a:lnTo>
                  <a:lnTo>
                    <a:pt x="90" y="140"/>
                  </a:lnTo>
                  <a:lnTo>
                    <a:pt x="90" y="140"/>
                  </a:lnTo>
                  <a:lnTo>
                    <a:pt x="76" y="156"/>
                  </a:lnTo>
                  <a:lnTo>
                    <a:pt x="60" y="172"/>
                  </a:lnTo>
                  <a:lnTo>
                    <a:pt x="48" y="190"/>
                  </a:lnTo>
                  <a:lnTo>
                    <a:pt x="38" y="208"/>
                  </a:lnTo>
                  <a:lnTo>
                    <a:pt x="38" y="208"/>
                  </a:lnTo>
                  <a:lnTo>
                    <a:pt x="28" y="230"/>
                  </a:lnTo>
                  <a:lnTo>
                    <a:pt x="22" y="252"/>
                  </a:lnTo>
                  <a:lnTo>
                    <a:pt x="18" y="276"/>
                  </a:lnTo>
                  <a:lnTo>
                    <a:pt x="18" y="302"/>
                  </a:lnTo>
                  <a:lnTo>
                    <a:pt x="18" y="302"/>
                  </a:lnTo>
                  <a:lnTo>
                    <a:pt x="18" y="328"/>
                  </a:lnTo>
                  <a:lnTo>
                    <a:pt x="22" y="350"/>
                  </a:lnTo>
                  <a:lnTo>
                    <a:pt x="28" y="370"/>
                  </a:lnTo>
                  <a:lnTo>
                    <a:pt x="34" y="388"/>
                  </a:lnTo>
                  <a:lnTo>
                    <a:pt x="34" y="388"/>
                  </a:lnTo>
                  <a:lnTo>
                    <a:pt x="44" y="406"/>
                  </a:lnTo>
                  <a:lnTo>
                    <a:pt x="56" y="420"/>
                  </a:lnTo>
                  <a:lnTo>
                    <a:pt x="68" y="434"/>
                  </a:lnTo>
                  <a:lnTo>
                    <a:pt x="82" y="446"/>
                  </a:lnTo>
                  <a:lnTo>
                    <a:pt x="82" y="446"/>
                  </a:lnTo>
                  <a:lnTo>
                    <a:pt x="98" y="458"/>
                  </a:lnTo>
                  <a:lnTo>
                    <a:pt x="114" y="468"/>
                  </a:lnTo>
                  <a:lnTo>
                    <a:pt x="130" y="476"/>
                  </a:lnTo>
                  <a:lnTo>
                    <a:pt x="148" y="484"/>
                  </a:lnTo>
                  <a:lnTo>
                    <a:pt x="148" y="484"/>
                  </a:lnTo>
                  <a:lnTo>
                    <a:pt x="186" y="498"/>
                  </a:lnTo>
                  <a:lnTo>
                    <a:pt x="224" y="508"/>
                  </a:lnTo>
                  <a:lnTo>
                    <a:pt x="224" y="508"/>
                  </a:lnTo>
                  <a:lnTo>
                    <a:pt x="244" y="514"/>
                  </a:lnTo>
                  <a:lnTo>
                    <a:pt x="244" y="514"/>
                  </a:lnTo>
                  <a:lnTo>
                    <a:pt x="258" y="518"/>
                  </a:lnTo>
                  <a:lnTo>
                    <a:pt x="258" y="735"/>
                  </a:lnTo>
                  <a:lnTo>
                    <a:pt x="258" y="735"/>
                  </a:lnTo>
                  <a:lnTo>
                    <a:pt x="234" y="729"/>
                  </a:lnTo>
                  <a:lnTo>
                    <a:pt x="214" y="721"/>
                  </a:lnTo>
                  <a:lnTo>
                    <a:pt x="194" y="707"/>
                  </a:lnTo>
                  <a:lnTo>
                    <a:pt x="178" y="693"/>
                  </a:lnTo>
                  <a:lnTo>
                    <a:pt x="178" y="693"/>
                  </a:lnTo>
                  <a:lnTo>
                    <a:pt x="170" y="683"/>
                  </a:lnTo>
                  <a:lnTo>
                    <a:pt x="164" y="673"/>
                  </a:lnTo>
                  <a:lnTo>
                    <a:pt x="158" y="663"/>
                  </a:lnTo>
                  <a:lnTo>
                    <a:pt x="154" y="651"/>
                  </a:lnTo>
                  <a:lnTo>
                    <a:pt x="148" y="627"/>
                  </a:lnTo>
                  <a:lnTo>
                    <a:pt x="146" y="599"/>
                  </a:lnTo>
                  <a:lnTo>
                    <a:pt x="0" y="599"/>
                  </a:lnTo>
                  <a:lnTo>
                    <a:pt x="0" y="599"/>
                  </a:lnTo>
                  <a:lnTo>
                    <a:pt x="4" y="629"/>
                  </a:lnTo>
                  <a:lnTo>
                    <a:pt x="10" y="657"/>
                  </a:lnTo>
                  <a:lnTo>
                    <a:pt x="16" y="683"/>
                  </a:lnTo>
                  <a:lnTo>
                    <a:pt x="24" y="707"/>
                  </a:lnTo>
                  <a:lnTo>
                    <a:pt x="36" y="729"/>
                  </a:lnTo>
                  <a:lnTo>
                    <a:pt x="48" y="749"/>
                  </a:lnTo>
                  <a:lnTo>
                    <a:pt x="60" y="767"/>
                  </a:lnTo>
                  <a:lnTo>
                    <a:pt x="76" y="785"/>
                  </a:lnTo>
                  <a:lnTo>
                    <a:pt x="76" y="785"/>
                  </a:lnTo>
                  <a:lnTo>
                    <a:pt x="94" y="799"/>
                  </a:lnTo>
                  <a:lnTo>
                    <a:pt x="112" y="813"/>
                  </a:lnTo>
                  <a:lnTo>
                    <a:pt x="132" y="825"/>
                  </a:lnTo>
                  <a:lnTo>
                    <a:pt x="154" y="833"/>
                  </a:lnTo>
                  <a:lnTo>
                    <a:pt x="178" y="841"/>
                  </a:lnTo>
                  <a:lnTo>
                    <a:pt x="202" y="849"/>
                  </a:lnTo>
                  <a:lnTo>
                    <a:pt x="230" y="853"/>
                  </a:lnTo>
                  <a:lnTo>
                    <a:pt x="258" y="855"/>
                  </a:lnTo>
                  <a:lnTo>
                    <a:pt x="258" y="945"/>
                  </a:lnTo>
                  <a:lnTo>
                    <a:pt x="318" y="945"/>
                  </a:lnTo>
                  <a:lnTo>
                    <a:pt x="318" y="855"/>
                  </a:lnTo>
                  <a:lnTo>
                    <a:pt x="318" y="855"/>
                  </a:lnTo>
                  <a:lnTo>
                    <a:pt x="356" y="851"/>
                  </a:lnTo>
                  <a:lnTo>
                    <a:pt x="390" y="845"/>
                  </a:lnTo>
                  <a:lnTo>
                    <a:pt x="420" y="837"/>
                  </a:lnTo>
                  <a:lnTo>
                    <a:pt x="446" y="825"/>
                  </a:lnTo>
                  <a:lnTo>
                    <a:pt x="446" y="825"/>
                  </a:lnTo>
                  <a:lnTo>
                    <a:pt x="470" y="811"/>
                  </a:lnTo>
                  <a:lnTo>
                    <a:pt x="492" y="797"/>
                  </a:lnTo>
                  <a:lnTo>
                    <a:pt x="510" y="781"/>
                  </a:lnTo>
                  <a:lnTo>
                    <a:pt x="526" y="765"/>
                  </a:lnTo>
                  <a:lnTo>
                    <a:pt x="526" y="765"/>
                  </a:lnTo>
                  <a:lnTo>
                    <a:pt x="540" y="749"/>
                  </a:lnTo>
                  <a:lnTo>
                    <a:pt x="550" y="733"/>
                  </a:lnTo>
                  <a:lnTo>
                    <a:pt x="560" y="715"/>
                  </a:lnTo>
                  <a:lnTo>
                    <a:pt x="566" y="697"/>
                  </a:lnTo>
                  <a:lnTo>
                    <a:pt x="566" y="697"/>
                  </a:lnTo>
                  <a:lnTo>
                    <a:pt x="576" y="667"/>
                  </a:lnTo>
                  <a:lnTo>
                    <a:pt x="578" y="653"/>
                  </a:lnTo>
                  <a:lnTo>
                    <a:pt x="578" y="641"/>
                  </a:lnTo>
                  <a:lnTo>
                    <a:pt x="578" y="641"/>
                  </a:lnTo>
                  <a:lnTo>
                    <a:pt x="578" y="613"/>
                  </a:lnTo>
                  <a:lnTo>
                    <a:pt x="574" y="581"/>
                  </a:lnTo>
                  <a:lnTo>
                    <a:pt x="574" y="581"/>
                  </a:lnTo>
                  <a:lnTo>
                    <a:pt x="572" y="565"/>
                  </a:lnTo>
                  <a:lnTo>
                    <a:pt x="566" y="546"/>
                  </a:lnTo>
                  <a:lnTo>
                    <a:pt x="560" y="530"/>
                  </a:lnTo>
                  <a:lnTo>
                    <a:pt x="552" y="514"/>
                  </a:lnTo>
                  <a:lnTo>
                    <a:pt x="552" y="514"/>
                  </a:lnTo>
                  <a:close/>
                  <a:moveTo>
                    <a:pt x="258" y="370"/>
                  </a:moveTo>
                  <a:lnTo>
                    <a:pt x="258" y="370"/>
                  </a:lnTo>
                  <a:lnTo>
                    <a:pt x="234" y="364"/>
                  </a:lnTo>
                  <a:lnTo>
                    <a:pt x="216" y="358"/>
                  </a:lnTo>
                  <a:lnTo>
                    <a:pt x="198" y="350"/>
                  </a:lnTo>
                  <a:lnTo>
                    <a:pt x="186" y="340"/>
                  </a:lnTo>
                  <a:lnTo>
                    <a:pt x="186" y="340"/>
                  </a:lnTo>
                  <a:lnTo>
                    <a:pt x="176" y="330"/>
                  </a:lnTo>
                  <a:lnTo>
                    <a:pt x="170" y="318"/>
                  </a:lnTo>
                  <a:lnTo>
                    <a:pt x="166" y="304"/>
                  </a:lnTo>
                  <a:lnTo>
                    <a:pt x="164" y="288"/>
                  </a:lnTo>
                  <a:lnTo>
                    <a:pt x="164" y="288"/>
                  </a:lnTo>
                  <a:lnTo>
                    <a:pt x="166" y="268"/>
                  </a:lnTo>
                  <a:lnTo>
                    <a:pt x="172" y="250"/>
                  </a:lnTo>
                  <a:lnTo>
                    <a:pt x="172" y="250"/>
                  </a:lnTo>
                  <a:lnTo>
                    <a:pt x="182" y="236"/>
                  </a:lnTo>
                  <a:lnTo>
                    <a:pt x="194" y="222"/>
                  </a:lnTo>
                  <a:lnTo>
                    <a:pt x="194" y="222"/>
                  </a:lnTo>
                  <a:lnTo>
                    <a:pt x="208" y="214"/>
                  </a:lnTo>
                  <a:lnTo>
                    <a:pt x="224" y="206"/>
                  </a:lnTo>
                  <a:lnTo>
                    <a:pt x="224" y="206"/>
                  </a:lnTo>
                  <a:lnTo>
                    <a:pt x="240" y="202"/>
                  </a:lnTo>
                  <a:lnTo>
                    <a:pt x="258" y="202"/>
                  </a:lnTo>
                  <a:lnTo>
                    <a:pt x="258" y="370"/>
                  </a:lnTo>
                  <a:close/>
                  <a:moveTo>
                    <a:pt x="420" y="677"/>
                  </a:moveTo>
                  <a:lnTo>
                    <a:pt x="420" y="677"/>
                  </a:lnTo>
                  <a:lnTo>
                    <a:pt x="408" y="693"/>
                  </a:lnTo>
                  <a:lnTo>
                    <a:pt x="394" y="707"/>
                  </a:lnTo>
                  <a:lnTo>
                    <a:pt x="394" y="707"/>
                  </a:lnTo>
                  <a:lnTo>
                    <a:pt x="378" y="719"/>
                  </a:lnTo>
                  <a:lnTo>
                    <a:pt x="358" y="727"/>
                  </a:lnTo>
                  <a:lnTo>
                    <a:pt x="358" y="727"/>
                  </a:lnTo>
                  <a:lnTo>
                    <a:pt x="338" y="733"/>
                  </a:lnTo>
                  <a:lnTo>
                    <a:pt x="318" y="735"/>
                  </a:lnTo>
                  <a:lnTo>
                    <a:pt x="318" y="536"/>
                  </a:lnTo>
                  <a:lnTo>
                    <a:pt x="318" y="536"/>
                  </a:lnTo>
                  <a:lnTo>
                    <a:pt x="348" y="544"/>
                  </a:lnTo>
                  <a:lnTo>
                    <a:pt x="372" y="554"/>
                  </a:lnTo>
                  <a:lnTo>
                    <a:pt x="390" y="562"/>
                  </a:lnTo>
                  <a:lnTo>
                    <a:pt x="406" y="573"/>
                  </a:lnTo>
                  <a:lnTo>
                    <a:pt x="406" y="573"/>
                  </a:lnTo>
                  <a:lnTo>
                    <a:pt x="416" y="585"/>
                  </a:lnTo>
                  <a:lnTo>
                    <a:pt x="424" y="599"/>
                  </a:lnTo>
                  <a:lnTo>
                    <a:pt x="430" y="615"/>
                  </a:lnTo>
                  <a:lnTo>
                    <a:pt x="430" y="635"/>
                  </a:lnTo>
                  <a:lnTo>
                    <a:pt x="430" y="635"/>
                  </a:lnTo>
                  <a:lnTo>
                    <a:pt x="430" y="647"/>
                  </a:lnTo>
                  <a:lnTo>
                    <a:pt x="428" y="657"/>
                  </a:lnTo>
                  <a:lnTo>
                    <a:pt x="426" y="667"/>
                  </a:lnTo>
                  <a:lnTo>
                    <a:pt x="420" y="677"/>
                  </a:lnTo>
                  <a:lnTo>
                    <a:pt x="420" y="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848" tIns="40925" rIns="81848" bIns="40925" numCol="1" anchor="t" anchorCtr="0" compatLnSpc="1">
              <a:prstTxWarp prst="textNoShape">
                <a:avLst/>
              </a:prstTxWarp>
            </a:bodyPr>
            <a:lstStyle/>
            <a:p>
              <a:pPr defTabSz="911634">
                <a:defRPr/>
              </a:pPr>
              <a:endParaRPr lang="en-US" sz="837" dirty="0">
                <a:ea typeface="+mn-ea"/>
              </a:endParaRPr>
            </a:p>
          </p:txBody>
        </p:sp>
      </p:grpSp>
      <p:sp>
        <p:nvSpPr>
          <p:cNvPr id="66" name="Text Placeholder 56">
            <a:extLst>
              <a:ext uri="{FF2B5EF4-FFF2-40B4-BE49-F238E27FC236}">
                <a16:creationId xmlns:a16="http://schemas.microsoft.com/office/drawing/2014/main" id="{807048D4-6A70-FE2E-C7A0-759B3AAE332E}"/>
              </a:ext>
            </a:extLst>
          </p:cNvPr>
          <p:cNvSpPr txBox="1">
            <a:spLocks/>
          </p:cNvSpPr>
          <p:nvPr/>
        </p:nvSpPr>
        <p:spPr>
          <a:xfrm>
            <a:off x="6365831" y="4647195"/>
            <a:ext cx="5013289" cy="1630323"/>
          </a:xfrm>
          <a:prstGeom prst="rect">
            <a:avLst/>
          </a:prstGeom>
        </p:spPr>
        <p:txBody>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227911" indent="-227911" defTabSz="455823">
              <a:lnSpc>
                <a:spcPct val="80000"/>
              </a:lnSpc>
              <a:spcBef>
                <a:spcPct val="0"/>
              </a:spcBef>
              <a:buClr>
                <a:prstClr val="white">
                  <a:lumMod val="65000"/>
                </a:prstClr>
              </a:buClr>
              <a:buFontTx/>
              <a:buChar char="■"/>
              <a:defRPr/>
            </a:pPr>
            <a:r>
              <a:rPr lang="en-US" sz="1329" dirty="0">
                <a:solidFill>
                  <a:prstClr val="black">
                    <a:lumMod val="65000"/>
                    <a:lumOff val="35000"/>
                  </a:prstClr>
                </a:solidFill>
                <a:latin typeface="HelveticaNeueLT Pro 35 Th" panose="020B0403020202020204" pitchFamily="34" charset="0"/>
              </a:rPr>
              <a:t>Verify the company's carbon footprint and outline the action plan for the emissions reduction.</a:t>
            </a:r>
          </a:p>
          <a:p>
            <a:pPr marL="227911" indent="-227911" defTabSz="455823">
              <a:lnSpc>
                <a:spcPct val="80000"/>
              </a:lnSpc>
              <a:spcBef>
                <a:spcPct val="0"/>
              </a:spcBef>
              <a:buClr>
                <a:prstClr val="white">
                  <a:lumMod val="65000"/>
                </a:prstClr>
              </a:buClr>
              <a:buFontTx/>
              <a:buChar char="■"/>
              <a:defRPr/>
            </a:pPr>
            <a:r>
              <a:rPr lang="en-US" sz="1329" dirty="0">
                <a:solidFill>
                  <a:prstClr val="black">
                    <a:lumMod val="65000"/>
                    <a:lumOff val="35000"/>
                  </a:prstClr>
                </a:solidFill>
                <a:latin typeface="HelveticaNeueLT Pro 35 Th" panose="020B0403020202020204" pitchFamily="34" charset="0"/>
              </a:rPr>
              <a:t>Develop an action following the measurement of GHG emissions via a calculator: a net zero roadmap outlining next steps to reduce the company's carbon footprint by 2030. </a:t>
            </a:r>
          </a:p>
          <a:p>
            <a:pPr marL="227911" indent="-227911" defTabSz="455823">
              <a:lnSpc>
                <a:spcPct val="80000"/>
              </a:lnSpc>
              <a:spcBef>
                <a:spcPct val="0"/>
              </a:spcBef>
              <a:buClr>
                <a:prstClr val="white">
                  <a:lumMod val="65000"/>
                </a:prstClr>
              </a:buClr>
              <a:buFontTx/>
              <a:buChar char="■"/>
              <a:defRPr/>
            </a:pPr>
            <a:r>
              <a:rPr lang="en-US" sz="1329" dirty="0">
                <a:solidFill>
                  <a:prstClr val="black">
                    <a:lumMod val="65000"/>
                    <a:lumOff val="35000"/>
                  </a:prstClr>
                </a:solidFill>
                <a:latin typeface="HelveticaNeueLT Pro 35 Th" panose="020B0403020202020204" pitchFamily="34" charset="0"/>
              </a:rPr>
              <a:t>Improve efficiency at the level of the company's premises, logistics and travel.</a:t>
            </a:r>
          </a:p>
          <a:p>
            <a:pPr marL="227911" indent="-227911" defTabSz="455823">
              <a:lnSpc>
                <a:spcPct val="80000"/>
              </a:lnSpc>
              <a:spcBef>
                <a:spcPct val="0"/>
              </a:spcBef>
              <a:buClr>
                <a:prstClr val="white">
                  <a:lumMod val="65000"/>
                </a:prstClr>
              </a:buClr>
              <a:buFontTx/>
              <a:buChar char="■"/>
              <a:defRPr/>
            </a:pPr>
            <a:r>
              <a:rPr lang="en-US" sz="1329" dirty="0">
                <a:solidFill>
                  <a:prstClr val="black">
                    <a:lumMod val="65000"/>
                    <a:lumOff val="35000"/>
                  </a:prstClr>
                </a:solidFill>
                <a:latin typeface="HelveticaNeueLT Pro 35 Th" panose="020B0403020202020204" pitchFamily="34" charset="0"/>
              </a:rPr>
              <a:t>Revise production cycle and supply chain. </a:t>
            </a:r>
          </a:p>
        </p:txBody>
      </p:sp>
      <p:sp>
        <p:nvSpPr>
          <p:cNvPr id="67" name="Rectangle 94">
            <a:extLst>
              <a:ext uri="{FF2B5EF4-FFF2-40B4-BE49-F238E27FC236}">
                <a16:creationId xmlns:a16="http://schemas.microsoft.com/office/drawing/2014/main" id="{3BC60364-9D42-4E44-22EE-69BDAC5E5BF8}"/>
              </a:ext>
            </a:extLst>
          </p:cNvPr>
          <p:cNvSpPr/>
          <p:nvPr/>
        </p:nvSpPr>
        <p:spPr>
          <a:xfrm>
            <a:off x="6379246" y="4244013"/>
            <a:ext cx="5508399" cy="338417"/>
          </a:xfrm>
          <a:prstGeom prst="rect">
            <a:avLst/>
          </a:prstGeom>
          <a:solidFill>
            <a:srgbClr val="0EB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 AP #10: Path to Net Zero</a:t>
            </a:r>
          </a:p>
        </p:txBody>
      </p:sp>
      <p:grpSp>
        <p:nvGrpSpPr>
          <p:cNvPr id="68" name="Group 6">
            <a:extLst>
              <a:ext uri="{FF2B5EF4-FFF2-40B4-BE49-F238E27FC236}">
                <a16:creationId xmlns:a16="http://schemas.microsoft.com/office/drawing/2014/main" id="{32EF17F9-1253-E9EE-6DFD-D61725E9DF29}"/>
              </a:ext>
            </a:extLst>
          </p:cNvPr>
          <p:cNvGrpSpPr/>
          <p:nvPr/>
        </p:nvGrpSpPr>
        <p:grpSpPr>
          <a:xfrm>
            <a:off x="11313122" y="5060482"/>
            <a:ext cx="570301" cy="613557"/>
            <a:chOff x="11399164" y="4931909"/>
            <a:chExt cx="615450" cy="615450"/>
          </a:xfrm>
        </p:grpSpPr>
        <p:pic>
          <p:nvPicPr>
            <p:cNvPr id="69" name="Graphic 95" descr="Leaf outline">
              <a:extLst>
                <a:ext uri="{FF2B5EF4-FFF2-40B4-BE49-F238E27FC236}">
                  <a16:creationId xmlns:a16="http://schemas.microsoft.com/office/drawing/2014/main" id="{6FC5D34A-74C6-1181-08F9-390438BE18A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99164" y="4931909"/>
              <a:ext cx="615450" cy="615450"/>
            </a:xfrm>
            <a:prstGeom prst="rect">
              <a:avLst/>
            </a:prstGeom>
          </p:spPr>
        </p:pic>
        <p:sp>
          <p:nvSpPr>
            <p:cNvPr id="70" name="TextBox 5">
              <a:extLst>
                <a:ext uri="{FF2B5EF4-FFF2-40B4-BE49-F238E27FC236}">
                  <a16:creationId xmlns:a16="http://schemas.microsoft.com/office/drawing/2014/main" id="{DF8F1CFB-0FF7-91AA-7ADE-A10AE1DA3D69}"/>
                </a:ext>
              </a:extLst>
            </p:cNvPr>
            <p:cNvSpPr txBox="1"/>
            <p:nvPr/>
          </p:nvSpPr>
          <p:spPr>
            <a:xfrm>
              <a:off x="11399164" y="4931909"/>
              <a:ext cx="602615" cy="585036"/>
            </a:xfrm>
            <a:prstGeom prst="rect">
              <a:avLst/>
            </a:prstGeom>
            <a:noFill/>
            <a:ln w="28575">
              <a:solidFill>
                <a:srgbClr val="A4A3A4"/>
              </a:solidFill>
            </a:ln>
          </p:spPr>
          <p:txBody>
            <a:bodyPr wrap="square" rtlCol="0">
              <a:spAutoFit/>
            </a:bodyPr>
            <a:lstStyle/>
            <a:p>
              <a:pPr defTabSz="911634">
                <a:defRPr/>
              </a:pPr>
              <a:endParaRPr lang="en-GB" sz="3190" dirty="0">
                <a:ea typeface="+mn-ea"/>
              </a:endParaRPr>
            </a:p>
          </p:txBody>
        </p:sp>
      </p:grpSp>
      <p:pic>
        <p:nvPicPr>
          <p:cNvPr id="44" name="Picture 43" descr="Background pattern&#10;&#10;Description automatically generated">
            <a:extLst>
              <a:ext uri="{FF2B5EF4-FFF2-40B4-BE49-F238E27FC236}">
                <a16:creationId xmlns:a16="http://schemas.microsoft.com/office/drawing/2014/main" id="{59D0B4B5-AD43-44C1-858D-4ABB1305F81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4355" y="6223900"/>
            <a:ext cx="11583291" cy="366667"/>
          </a:xfrm>
          <a:prstGeom prst="rect">
            <a:avLst/>
          </a:prstGeom>
        </p:spPr>
      </p:pic>
    </p:spTree>
    <p:extLst>
      <p:ext uri="{BB962C8B-B14F-4D97-AF65-F5344CB8AC3E}">
        <p14:creationId xmlns:p14="http://schemas.microsoft.com/office/powerpoint/2010/main" val="29153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5F9FF099-6927-433B-B872-4C180E1CA579}"/>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val="0"/>
              </a:ext>
            </a:extLst>
          </a:blip>
          <a:srcRect/>
          <a:stretch/>
        </p:blipFill>
        <p:spPr>
          <a:xfrm>
            <a:off x="6096000" y="3612886"/>
            <a:ext cx="5643154" cy="2927085"/>
          </a:xfrm>
          <a:prstGeom prst="rect">
            <a:avLst/>
          </a:prstGeom>
        </p:spPr>
      </p:pic>
      <p:pic>
        <p:nvPicPr>
          <p:cNvPr id="24" name="Picture Placeholder 23">
            <a:extLst>
              <a:ext uri="{FF2B5EF4-FFF2-40B4-BE49-F238E27FC236}">
                <a16:creationId xmlns:a16="http://schemas.microsoft.com/office/drawing/2014/main" id="{B7845904-ED00-474F-A39B-A6C4690A49D5}"/>
              </a:ext>
            </a:extLst>
          </p:cNvPr>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a:stretch>
            <a:fillRect/>
          </a:stretch>
        </p:blipFill>
        <p:spPr>
          <a:xfrm>
            <a:off x="452846" y="390380"/>
            <a:ext cx="5643154" cy="2927085"/>
          </a:xfrm>
          <a:prstGeom prst="rect">
            <a:avLst/>
          </a:prstGeom>
        </p:spPr>
      </p:pic>
      <p:grpSp>
        <p:nvGrpSpPr>
          <p:cNvPr id="13" name="Group 12"/>
          <p:cNvGrpSpPr/>
          <p:nvPr/>
        </p:nvGrpSpPr>
        <p:grpSpPr>
          <a:xfrm>
            <a:off x="5698085" y="390380"/>
            <a:ext cx="6041069" cy="2927592"/>
            <a:chOff x="5981700" y="411162"/>
            <a:chExt cx="6362700" cy="3083459"/>
          </a:xfrm>
        </p:grpSpPr>
        <p:sp>
          <p:nvSpPr>
            <p:cNvPr id="14" name="Rectangle 13"/>
            <p:cNvSpPr/>
            <p:nvPr/>
          </p:nvSpPr>
          <p:spPr>
            <a:xfrm>
              <a:off x="6400800" y="411162"/>
              <a:ext cx="5943600" cy="308345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5" name="Rectangle 14"/>
            <p:cNvSpPr/>
            <p:nvPr/>
          </p:nvSpPr>
          <p:spPr>
            <a:xfrm rot="18900000">
              <a:off x="5981700" y="1533791"/>
              <a:ext cx="838200" cy="838200"/>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6" name="Isosceles Triangle 15"/>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grpSp>
        <p:nvGrpSpPr>
          <p:cNvPr id="17" name="Group 16"/>
          <p:cNvGrpSpPr/>
          <p:nvPr/>
        </p:nvGrpSpPr>
        <p:grpSpPr>
          <a:xfrm>
            <a:off x="428730" y="3612379"/>
            <a:ext cx="6004895" cy="2927592"/>
            <a:chOff x="457200" y="3804702"/>
            <a:chExt cx="6324600" cy="3083459"/>
          </a:xfrm>
        </p:grpSpPr>
        <p:sp>
          <p:nvSpPr>
            <p:cNvPr id="18" name="Rectangle 17"/>
            <p:cNvSpPr/>
            <p:nvPr/>
          </p:nvSpPr>
          <p:spPr>
            <a:xfrm>
              <a:off x="457200" y="3804702"/>
              <a:ext cx="5943600" cy="308345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nvGrpSpPr>
            <p:cNvPr id="19" name="Group 18"/>
            <p:cNvGrpSpPr/>
            <p:nvPr/>
          </p:nvGrpSpPr>
          <p:grpSpPr>
            <a:xfrm rot="10800000">
              <a:off x="5943600" y="4927331"/>
              <a:ext cx="838200" cy="838200"/>
              <a:chOff x="5981700" y="1533791"/>
              <a:chExt cx="838200" cy="838200"/>
            </a:xfrm>
          </p:grpSpPr>
          <p:sp>
            <p:nvSpPr>
              <p:cNvPr id="21" name="Isosceles Triangle 20"/>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20" name="Rectangle 19"/>
              <p:cNvSpPr/>
              <p:nvPr/>
            </p:nvSpPr>
            <p:spPr>
              <a:xfrm rot="18900000">
                <a:off x="5981700" y="1533791"/>
                <a:ext cx="838200" cy="838200"/>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grpSp>
      <p:sp>
        <p:nvSpPr>
          <p:cNvPr id="5" name="Text Placeholder 4"/>
          <p:cNvSpPr>
            <a:spLocks noGrp="1"/>
          </p:cNvSpPr>
          <p:nvPr>
            <p:ph type="body" sz="quarter" idx="11"/>
          </p:nvPr>
        </p:nvSpPr>
        <p:spPr/>
        <p:txBody>
          <a:bodyPr/>
          <a:lstStyle/>
          <a:p>
            <a:r>
              <a:rPr lang="en-GB" dirty="0"/>
              <a:t>BLUEINVEST PROJECT PIPELINE</a:t>
            </a:r>
          </a:p>
        </p:txBody>
      </p:sp>
      <p:sp>
        <p:nvSpPr>
          <p:cNvPr id="7" name="Text Placeholder 6"/>
          <p:cNvSpPr>
            <a:spLocks noGrp="1"/>
          </p:cNvSpPr>
          <p:nvPr>
            <p:ph type="body" sz="quarter" idx="13"/>
          </p:nvPr>
        </p:nvSpPr>
        <p:spPr>
          <a:xfrm>
            <a:off x="785215" y="3852617"/>
            <a:ext cx="5310785" cy="651133"/>
          </a:xfrm>
        </p:spPr>
        <p:txBody>
          <a:bodyPr>
            <a:normAutofit/>
          </a:bodyPr>
          <a:lstStyle/>
          <a:p>
            <a:r>
              <a:rPr lang="en-GB" dirty="0"/>
              <a:t>BLUEINVEST KNOWLEDGE CENTER</a:t>
            </a:r>
          </a:p>
        </p:txBody>
      </p:sp>
      <p:sp>
        <p:nvSpPr>
          <p:cNvPr id="8" name="Text Placeholder 7"/>
          <p:cNvSpPr>
            <a:spLocks noGrp="1"/>
          </p:cNvSpPr>
          <p:nvPr>
            <p:ph type="body" sz="quarter" idx="14"/>
          </p:nvPr>
        </p:nvSpPr>
        <p:spPr>
          <a:xfrm>
            <a:off x="787344" y="4517805"/>
            <a:ext cx="4874567" cy="1805120"/>
          </a:xfrm>
        </p:spPr>
        <p:txBody>
          <a:bodyPr>
            <a:noAutofit/>
          </a:bodyPr>
          <a:lstStyle/>
          <a:p>
            <a:r>
              <a:rPr lang="en-US" sz="1329" dirty="0">
                <a:latin typeface="HelveticaNeueLT Pro 45 Lt" panose="020B0403020202020204" pitchFamily="34" charset="0"/>
              </a:rPr>
              <a:t>Open to members of the BlueInvest Community, the knowledge center offers capacity-building courses, training events and exclusive webinars to accelerate your business for investment, market access and international expansion in the blue economy. </a:t>
            </a:r>
          </a:p>
          <a:p>
            <a:endParaRPr lang="en-GB" sz="1329" dirty="0">
              <a:highlight>
                <a:srgbClr val="FFFF00"/>
              </a:highlight>
              <a:latin typeface="HelveticaNeueLT Pro 45 Lt" panose="020B0403020202020204" pitchFamily="34" charset="0"/>
            </a:endParaRPr>
          </a:p>
        </p:txBody>
      </p:sp>
      <p:sp>
        <p:nvSpPr>
          <p:cNvPr id="11" name="Rectangle 10"/>
          <p:cNvSpPr/>
          <p:nvPr/>
        </p:nvSpPr>
        <p:spPr>
          <a:xfrm rot="18900000">
            <a:off x="5722721" y="1456260"/>
            <a:ext cx="795829" cy="79582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2" name="Isosceles Triangle 11"/>
          <p:cNvSpPr/>
          <p:nvPr/>
        </p:nvSpPr>
        <p:spPr>
          <a:xfrm rot="16200000">
            <a:off x="5939860" y="1777843"/>
            <a:ext cx="172574" cy="139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6" name="Text Placeholder 5"/>
          <p:cNvSpPr>
            <a:spLocks noGrp="1"/>
          </p:cNvSpPr>
          <p:nvPr>
            <p:ph type="body" sz="quarter" idx="12"/>
          </p:nvPr>
        </p:nvSpPr>
        <p:spPr>
          <a:xfrm>
            <a:off x="6457740" y="1258556"/>
            <a:ext cx="4845197" cy="1909163"/>
          </a:xfrm>
        </p:spPr>
        <p:txBody>
          <a:bodyPr>
            <a:noAutofit/>
          </a:bodyPr>
          <a:lstStyle/>
          <a:p>
            <a:r>
              <a:rPr lang="en-US" sz="1329" dirty="0">
                <a:latin typeface="HelveticaNeueLT Pro 45 Lt" panose="020B0403020202020204" pitchFamily="34" charset="0"/>
              </a:rPr>
              <a:t>A showcase of innovative projects and entrepreneurs who are shaping the Blue Economy.</a:t>
            </a:r>
          </a:p>
          <a:p>
            <a:r>
              <a:rPr lang="en-US" sz="1329" dirty="0">
                <a:latin typeface="HelveticaNeueLT Pro 45 Lt" panose="020B0403020202020204" pitchFamily="34" charset="0"/>
              </a:rPr>
              <a:t>Projects will consist of innovative and scalable business ventures from traditional and emerging sectors of the maritime economy.</a:t>
            </a:r>
            <a:endParaRPr lang="en-GB" sz="1329" dirty="0">
              <a:latin typeface="HelveticaNeueLT Pro 45 Lt" panose="020B0403020202020204" pitchFamily="34" charset="0"/>
            </a:endParaRPr>
          </a:p>
        </p:txBody>
      </p:sp>
      <p:sp>
        <p:nvSpPr>
          <p:cNvPr id="37" name="Isosceles Triangle 36">
            <a:extLst>
              <a:ext uri="{FF2B5EF4-FFF2-40B4-BE49-F238E27FC236}">
                <a16:creationId xmlns:a16="http://schemas.microsoft.com/office/drawing/2014/main" id="{9E1FCD14-07B6-4933-B8CC-C7E30C5BD1BE}"/>
              </a:ext>
            </a:extLst>
          </p:cNvPr>
          <p:cNvSpPr/>
          <p:nvPr/>
        </p:nvSpPr>
        <p:spPr>
          <a:xfrm rot="5400000">
            <a:off x="6113246" y="4995547"/>
            <a:ext cx="172574" cy="139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Tree>
    <p:extLst>
      <p:ext uri="{BB962C8B-B14F-4D97-AF65-F5344CB8AC3E}">
        <p14:creationId xmlns:p14="http://schemas.microsoft.com/office/powerpoint/2010/main" val="155591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D1D3C3-6A95-564D-2097-7CA77F76EF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355" y="275341"/>
            <a:ext cx="11583291" cy="829070"/>
          </a:xfrm>
          <a:prstGeom prst="rect">
            <a:avLst/>
          </a:prstGeom>
        </p:spPr>
      </p:pic>
      <p:sp>
        <p:nvSpPr>
          <p:cNvPr id="8" name="Title 1">
            <a:extLst>
              <a:ext uri="{FF2B5EF4-FFF2-40B4-BE49-F238E27FC236}">
                <a16:creationId xmlns:a16="http://schemas.microsoft.com/office/drawing/2014/main" id="{23B64298-8CDA-E9B0-5225-50F8B7459533}"/>
              </a:ext>
            </a:extLst>
          </p:cNvPr>
          <p:cNvSpPr txBox="1">
            <a:spLocks/>
          </p:cNvSpPr>
          <p:nvPr/>
        </p:nvSpPr>
        <p:spPr>
          <a:xfrm>
            <a:off x="418511" y="394414"/>
            <a:ext cx="7206763" cy="594445"/>
          </a:xfrm>
          <a:prstGeom prst="rect">
            <a:avLst/>
          </a:prstGeom>
        </p:spPr>
        <p:txBody>
          <a:bodyPr vert="horz" lIns="91159" tIns="45579" rIns="91159" bIns="45579"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868223">
              <a:lnSpc>
                <a:spcPct val="120000"/>
              </a:lnSpc>
              <a:buClrTx/>
            </a:pPr>
            <a:r>
              <a:rPr lang="en-US" sz="3190" b="1" dirty="0">
                <a:solidFill>
                  <a:prstClr val="white"/>
                </a:solidFill>
                <a:latin typeface="Helvetica" pitchFamily="2" charset="0"/>
              </a:rPr>
              <a:t>BlueInvest Success Stories</a:t>
            </a:r>
            <a:endParaRPr lang="en-LU" sz="3190" dirty="0">
              <a:solidFill>
                <a:prstClr val="white"/>
              </a:solidFill>
              <a:latin typeface="Helvetica" pitchFamily="2" charset="0"/>
            </a:endParaRPr>
          </a:p>
        </p:txBody>
      </p:sp>
      <p:pic>
        <p:nvPicPr>
          <p:cNvPr id="10" name="Picture 9" descr="Background pattern&#10;&#10;Description automatically generated">
            <a:extLst>
              <a:ext uri="{FF2B5EF4-FFF2-40B4-BE49-F238E27FC236}">
                <a16:creationId xmlns:a16="http://schemas.microsoft.com/office/drawing/2014/main" id="{918E9875-C0AD-E427-DF70-E048A3125E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355" y="6223900"/>
            <a:ext cx="11583291" cy="366667"/>
          </a:xfrm>
          <a:prstGeom prst="rect">
            <a:avLst/>
          </a:prstGeom>
        </p:spPr>
      </p:pic>
      <p:pic>
        <p:nvPicPr>
          <p:cNvPr id="12" name="Picture 11">
            <a:extLst>
              <a:ext uri="{FF2B5EF4-FFF2-40B4-BE49-F238E27FC236}">
                <a16:creationId xmlns:a16="http://schemas.microsoft.com/office/drawing/2014/main" id="{5812D890-8A9F-41AF-8275-C5CD33B77A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49962" y="356874"/>
            <a:ext cx="1223528" cy="662823"/>
          </a:xfrm>
          <a:prstGeom prst="rect">
            <a:avLst/>
          </a:prstGeom>
        </p:spPr>
      </p:pic>
      <p:sp>
        <p:nvSpPr>
          <p:cNvPr id="6" name="Rectangle 5">
            <a:extLst>
              <a:ext uri="{FF2B5EF4-FFF2-40B4-BE49-F238E27FC236}">
                <a16:creationId xmlns:a16="http://schemas.microsoft.com/office/drawing/2014/main" id="{4F0950D7-5C65-4BD2-87CD-456F13FDC60B}"/>
              </a:ext>
            </a:extLst>
          </p:cNvPr>
          <p:cNvSpPr/>
          <p:nvPr/>
        </p:nvSpPr>
        <p:spPr>
          <a:xfrm>
            <a:off x="304355" y="1237509"/>
            <a:ext cx="4986119" cy="221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320" indent="-271320" defTabSz="434035">
              <a:buClr>
                <a:prstClr val="white">
                  <a:lumMod val="50000"/>
                </a:prstClr>
              </a:buClr>
              <a:buFont typeface="Arial" panose="020B0604020202020204" pitchFamily="34" charset="0"/>
              <a:buChar char="•"/>
            </a:pPr>
            <a:r>
              <a:rPr lang="en-US" sz="2279" b="1" kern="1200" dirty="0">
                <a:solidFill>
                  <a:srgbClr val="11ABAF"/>
                </a:solidFill>
                <a:latin typeface="Helvetica" panose="020B0604020202020204" pitchFamily="34" charset="0"/>
                <a:cs typeface="Helvetica" panose="020B0604020202020204" pitchFamily="34" charset="0"/>
              </a:rPr>
              <a:t>1600+ </a:t>
            </a:r>
            <a:r>
              <a:rPr lang="en-US" sz="1709" kern="1200" dirty="0">
                <a:solidFill>
                  <a:prstClr val="black">
                    <a:lumMod val="65000"/>
                    <a:lumOff val="35000"/>
                  </a:prstClr>
                </a:solidFill>
                <a:latin typeface="Helvetica" panose="020B0604020202020204" pitchFamily="34" charset="0"/>
                <a:cs typeface="Helvetica" panose="020B0604020202020204" pitchFamily="34" charset="0"/>
              </a:rPr>
              <a:t>Community members </a:t>
            </a:r>
          </a:p>
          <a:p>
            <a:pPr marL="271320" indent="-271320" defTabSz="434035">
              <a:buClr>
                <a:prstClr val="white">
                  <a:lumMod val="50000"/>
                </a:prstClr>
              </a:buClr>
              <a:buFont typeface="Arial" panose="020B0604020202020204" pitchFamily="34" charset="0"/>
              <a:buChar char="•"/>
            </a:pPr>
            <a:r>
              <a:rPr lang="en-US" sz="2279" b="1" kern="1200" dirty="0">
                <a:solidFill>
                  <a:srgbClr val="11ABAF"/>
                </a:solidFill>
                <a:latin typeface="Helvetica" panose="020B0604020202020204" pitchFamily="34" charset="0"/>
                <a:cs typeface="Helvetica" panose="020B0604020202020204" pitchFamily="34" charset="0"/>
              </a:rPr>
              <a:t>226</a:t>
            </a:r>
            <a:r>
              <a:rPr lang="en-US" sz="2279" kern="1200" dirty="0">
                <a:solidFill>
                  <a:srgbClr val="11ABAF"/>
                </a:solidFill>
                <a:latin typeface="Helvetica" panose="020B0604020202020204" pitchFamily="34" charset="0"/>
                <a:cs typeface="Helvetica" panose="020B0604020202020204" pitchFamily="34" charset="0"/>
              </a:rPr>
              <a:t> </a:t>
            </a:r>
            <a:r>
              <a:rPr lang="en-US" sz="1709" kern="1200" dirty="0">
                <a:solidFill>
                  <a:prstClr val="black">
                    <a:lumMod val="65000"/>
                    <a:lumOff val="35000"/>
                  </a:prstClr>
                </a:solidFill>
                <a:latin typeface="Helvetica" panose="020B0604020202020204" pitchFamily="34" charset="0"/>
                <a:cs typeface="Helvetica" panose="020B0604020202020204" pitchFamily="34" charset="0"/>
              </a:rPr>
              <a:t>Investment Readiness Assistance beneficiaries </a:t>
            </a:r>
          </a:p>
          <a:p>
            <a:pPr marL="705355" lvl="1" indent="-271320" defTabSz="434035">
              <a:buClrTx/>
              <a:buFont typeface="Courier New" panose="02070309020205020404" pitchFamily="49" charset="0"/>
              <a:buChar char="o"/>
            </a:pPr>
            <a:r>
              <a:rPr lang="en-US" sz="1709" kern="1200" dirty="0">
                <a:solidFill>
                  <a:prstClr val="black">
                    <a:lumMod val="65000"/>
                    <a:lumOff val="35000"/>
                  </a:prstClr>
                </a:solidFill>
                <a:latin typeface="Helvetica" panose="020B0604020202020204" pitchFamily="34" charset="0"/>
                <a:cs typeface="Helvetica" panose="020B0604020202020204" pitchFamily="34" charset="0"/>
              </a:rPr>
              <a:t>80+ beneficiaries had qualified introductions to investors</a:t>
            </a:r>
          </a:p>
          <a:p>
            <a:pPr marL="705355" lvl="1" indent="-271320" defTabSz="434035">
              <a:buClrTx/>
              <a:buFont typeface="Courier New" panose="02070309020205020404" pitchFamily="49" charset="0"/>
              <a:buChar char="o"/>
            </a:pPr>
            <a:r>
              <a:rPr lang="en-US" sz="1709" kern="1200" dirty="0">
                <a:solidFill>
                  <a:prstClr val="black">
                    <a:lumMod val="65000"/>
                    <a:lumOff val="35000"/>
                  </a:prstClr>
                </a:solidFill>
                <a:latin typeface="Helvetica" panose="020B0604020202020204" pitchFamily="34" charset="0"/>
                <a:cs typeface="Helvetica" panose="020B0604020202020204" pitchFamily="34" charset="0"/>
              </a:rPr>
              <a:t>29 beneficiaries secured investment </a:t>
            </a:r>
          </a:p>
          <a:p>
            <a:pPr marL="705355" lvl="1" indent="-271320" defTabSz="434035">
              <a:buClrTx/>
              <a:buFont typeface="Courier New" panose="02070309020205020404" pitchFamily="49" charset="0"/>
              <a:buChar char="o"/>
            </a:pPr>
            <a:r>
              <a:rPr lang="en-US" sz="1709" kern="1200" dirty="0">
                <a:solidFill>
                  <a:prstClr val="black">
                    <a:lumMod val="65000"/>
                    <a:lumOff val="35000"/>
                  </a:prstClr>
                </a:solidFill>
                <a:latin typeface="Helvetica" panose="020B0604020202020204" pitchFamily="34" charset="0"/>
                <a:cs typeface="Helvetica" panose="020B0604020202020204" pitchFamily="34" charset="0"/>
              </a:rPr>
              <a:t>96.5% satisfaction rate </a:t>
            </a:r>
          </a:p>
        </p:txBody>
      </p:sp>
      <p:sp>
        <p:nvSpPr>
          <p:cNvPr id="11" name="Rectangle 10">
            <a:extLst>
              <a:ext uri="{FF2B5EF4-FFF2-40B4-BE49-F238E27FC236}">
                <a16:creationId xmlns:a16="http://schemas.microsoft.com/office/drawing/2014/main" id="{9D8F81A3-C35F-4D0C-A242-81BF793887A7}"/>
              </a:ext>
            </a:extLst>
          </p:cNvPr>
          <p:cNvSpPr/>
          <p:nvPr/>
        </p:nvSpPr>
        <p:spPr>
          <a:xfrm>
            <a:off x="409468" y="3426704"/>
            <a:ext cx="6605957" cy="942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US" sz="1709" kern="1200" dirty="0">
                <a:solidFill>
                  <a:prstClr val="black">
                    <a:lumMod val="65000"/>
                    <a:lumOff val="35000"/>
                  </a:prstClr>
                </a:solidFill>
                <a:latin typeface="Helvetica" panose="020B0604020202020204" pitchFamily="34" charset="0"/>
                <a:cs typeface="Helvetica" panose="020B0604020202020204" pitchFamily="34" charset="0"/>
              </a:rPr>
              <a:t>Discover more success stories! Follow us here: </a:t>
            </a:r>
          </a:p>
        </p:txBody>
      </p:sp>
      <p:pic>
        <p:nvPicPr>
          <p:cNvPr id="9" name="Picture 8">
            <a:extLst>
              <a:ext uri="{FF2B5EF4-FFF2-40B4-BE49-F238E27FC236}">
                <a16:creationId xmlns:a16="http://schemas.microsoft.com/office/drawing/2014/main" id="{095DE73D-413E-4E7D-A35D-12E8D2542A52}"/>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645946" y="3710518"/>
            <a:ext cx="3237905" cy="2283053"/>
          </a:xfrm>
          <a:prstGeom prst="rect">
            <a:avLst/>
          </a:prstGeom>
        </p:spPr>
      </p:pic>
      <p:pic>
        <p:nvPicPr>
          <p:cNvPr id="14" name="Picture 13">
            <a:extLst>
              <a:ext uri="{FF2B5EF4-FFF2-40B4-BE49-F238E27FC236}">
                <a16:creationId xmlns:a16="http://schemas.microsoft.com/office/drawing/2014/main" id="{7D4A0E66-5B30-4A52-9F83-9C22F76457CB}"/>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8634893" y="1330904"/>
            <a:ext cx="3248958" cy="2283053"/>
          </a:xfrm>
          <a:prstGeom prst="rect">
            <a:avLst/>
          </a:prstGeom>
        </p:spPr>
      </p:pic>
      <p:pic>
        <p:nvPicPr>
          <p:cNvPr id="15" name="Picture 14">
            <a:extLst>
              <a:ext uri="{FF2B5EF4-FFF2-40B4-BE49-F238E27FC236}">
                <a16:creationId xmlns:a16="http://schemas.microsoft.com/office/drawing/2014/main" id="{49440634-226B-4F6A-8C75-C1676B632BCD}"/>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5290475" y="3718054"/>
            <a:ext cx="3248959" cy="2283053"/>
          </a:xfrm>
          <a:prstGeom prst="rect">
            <a:avLst/>
          </a:prstGeom>
        </p:spPr>
      </p:pic>
      <p:pic>
        <p:nvPicPr>
          <p:cNvPr id="21" name="Picture 20">
            <a:extLst>
              <a:ext uri="{FF2B5EF4-FFF2-40B4-BE49-F238E27FC236}">
                <a16:creationId xmlns:a16="http://schemas.microsoft.com/office/drawing/2014/main" id="{03D2D92D-A7C3-4812-AD72-118A81925E9C}"/>
              </a:ext>
            </a:extLst>
          </p:cNvPr>
          <p:cNvPicPr>
            <a:picLocks noChangeAspect="1"/>
          </p:cNvPicPr>
          <p:nvPr/>
        </p:nvPicPr>
        <p:blipFill>
          <a:blip r:embed="rId9"/>
          <a:stretch>
            <a:fillRect/>
          </a:stretch>
        </p:blipFill>
        <p:spPr>
          <a:xfrm>
            <a:off x="5290474" y="1345816"/>
            <a:ext cx="3248958" cy="2283053"/>
          </a:xfrm>
          <a:prstGeom prst="rect">
            <a:avLst/>
          </a:prstGeom>
        </p:spPr>
      </p:pic>
      <p:pic>
        <p:nvPicPr>
          <p:cNvPr id="1026" name="Picture 2" descr="Linkedin - Free social media icons">
            <a:extLst>
              <a:ext uri="{FF2B5EF4-FFF2-40B4-BE49-F238E27FC236}">
                <a16:creationId xmlns:a16="http://schemas.microsoft.com/office/drawing/2014/main" id="{8F073C52-3958-4749-AF44-F700B9788984}"/>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81028" y="4224830"/>
            <a:ext cx="415993" cy="415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77ED54-6642-4DEC-9F03-5964CDB22D90}"/>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52846" y="4835859"/>
            <a:ext cx="444175" cy="3666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book Logo and symbol, meaning, history, PNG, brand">
            <a:extLst>
              <a:ext uri="{FF2B5EF4-FFF2-40B4-BE49-F238E27FC236}">
                <a16:creationId xmlns:a16="http://schemas.microsoft.com/office/drawing/2014/main" id="{1F5A6BE1-C1FA-4723-9CD1-B0A9351BA45F}"/>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63454" y="5302334"/>
            <a:ext cx="953621" cy="59478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1F2C0F6-9DEA-4861-89C1-91DDFAF53C8A}"/>
              </a:ext>
            </a:extLst>
          </p:cNvPr>
          <p:cNvSpPr txBox="1"/>
          <p:nvPr/>
        </p:nvSpPr>
        <p:spPr>
          <a:xfrm>
            <a:off x="897021" y="4224830"/>
            <a:ext cx="2449750" cy="355354"/>
          </a:xfrm>
          <a:prstGeom prst="rect">
            <a:avLst/>
          </a:prstGeom>
          <a:noFill/>
        </p:spPr>
        <p:txBody>
          <a:bodyPr wrap="square" rtlCol="0">
            <a:spAutoFit/>
          </a:bodyPr>
          <a:lstStyle/>
          <a:p>
            <a:pPr defTabSz="434035">
              <a:buClrTx/>
            </a:pPr>
            <a:r>
              <a:rPr lang="fr-CH" sz="1709" kern="1200" dirty="0">
                <a:solidFill>
                  <a:prstClr val="black">
                    <a:lumMod val="65000"/>
                    <a:lumOff val="35000"/>
                  </a:prstClr>
                </a:solidFill>
                <a:latin typeface="Helvetica" panose="020B0604020202020204" pitchFamily="34" charset="0"/>
                <a:ea typeface="+mn-ea"/>
                <a:cs typeface="Helvetica" panose="020B0604020202020204" pitchFamily="34" charset="0"/>
              </a:rPr>
              <a:t> </a:t>
            </a:r>
            <a:r>
              <a:rPr lang="fr-CH" sz="1709" kern="1200" dirty="0">
                <a:solidFill>
                  <a:prstClr val="black">
                    <a:lumMod val="65000"/>
                    <a:lumOff val="35000"/>
                  </a:prstClr>
                </a:solidFill>
                <a:latin typeface="Helvetica" panose="020B0604020202020204" pitchFamily="34" charset="0"/>
                <a:ea typeface="+mn-ea"/>
                <a:cs typeface="Helvetica" panose="020B0604020202020204" pitchFamily="34" charset="0"/>
                <a:hlinkClick r:id="rId13">
                  <a:extLst>
                    <a:ext uri="{A12FA001-AC4F-418D-AE19-62706E023703}">
                      <ahyp:hlinkClr xmlns:ahyp="http://schemas.microsoft.com/office/drawing/2018/hyperlinkcolor" val="tx"/>
                    </a:ext>
                  </a:extLst>
                </a:hlinkClick>
              </a:rPr>
              <a:t>EU Business Support </a:t>
            </a:r>
            <a:endParaRPr lang="en-GB" sz="1709" kern="1200" dirty="0">
              <a:solidFill>
                <a:prstClr val="black">
                  <a:lumMod val="65000"/>
                  <a:lumOff val="35000"/>
                </a:prstClr>
              </a:solidFill>
              <a:latin typeface="Helvetica" panose="020B0604020202020204" pitchFamily="34" charset="0"/>
              <a:ea typeface="+mn-ea"/>
              <a:cs typeface="Helvetica" panose="020B0604020202020204" pitchFamily="34" charset="0"/>
            </a:endParaRPr>
          </a:p>
        </p:txBody>
      </p:sp>
      <p:sp>
        <p:nvSpPr>
          <p:cNvPr id="27" name="TextBox 26">
            <a:extLst>
              <a:ext uri="{FF2B5EF4-FFF2-40B4-BE49-F238E27FC236}">
                <a16:creationId xmlns:a16="http://schemas.microsoft.com/office/drawing/2014/main" id="{0B09DC88-ED39-4B51-98C4-84A41134EC7A}"/>
              </a:ext>
            </a:extLst>
          </p:cNvPr>
          <p:cNvSpPr txBox="1"/>
          <p:nvPr/>
        </p:nvSpPr>
        <p:spPr>
          <a:xfrm>
            <a:off x="979417" y="4836508"/>
            <a:ext cx="2449750" cy="355354"/>
          </a:xfrm>
          <a:prstGeom prst="rect">
            <a:avLst/>
          </a:prstGeom>
          <a:noFill/>
        </p:spPr>
        <p:txBody>
          <a:bodyPr wrap="square" rtlCol="0">
            <a:spAutoFit/>
          </a:bodyPr>
          <a:lstStyle/>
          <a:p>
            <a:pPr defTabSz="434035">
              <a:buClrTx/>
            </a:pPr>
            <a:r>
              <a:rPr lang="en-GB" sz="1709" kern="1200" dirty="0">
                <a:solidFill>
                  <a:prstClr val="black">
                    <a:lumMod val="65000"/>
                    <a:lumOff val="35000"/>
                  </a:prstClr>
                </a:solidFill>
                <a:latin typeface="Helvetica" panose="020B0604020202020204" pitchFamily="34" charset="0"/>
                <a:ea typeface="+mn-ea"/>
                <a:cs typeface="Helvetica" panose="020B0604020202020204" pitchFamily="34" charset="0"/>
                <a:hlinkClick r:id="rId14">
                  <a:extLst>
                    <a:ext uri="{A12FA001-AC4F-418D-AE19-62706E023703}">
                      <ahyp:hlinkClr xmlns:ahyp="http://schemas.microsoft.com/office/drawing/2018/hyperlinkcolor" val="tx"/>
                    </a:ext>
                  </a:extLst>
                </a:hlinkClick>
              </a:rPr>
              <a:t>EU_MARE</a:t>
            </a:r>
            <a:endParaRPr lang="en-GB" sz="1709" kern="1200" dirty="0">
              <a:solidFill>
                <a:prstClr val="black">
                  <a:lumMod val="65000"/>
                  <a:lumOff val="35000"/>
                </a:prstClr>
              </a:solidFill>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BDFF2056-0398-42BA-A861-95EE4745DA5E}"/>
              </a:ext>
            </a:extLst>
          </p:cNvPr>
          <p:cNvSpPr txBox="1"/>
          <p:nvPr/>
        </p:nvSpPr>
        <p:spPr>
          <a:xfrm>
            <a:off x="979417" y="5464282"/>
            <a:ext cx="2449750" cy="355354"/>
          </a:xfrm>
          <a:prstGeom prst="rect">
            <a:avLst/>
          </a:prstGeom>
          <a:noFill/>
        </p:spPr>
        <p:txBody>
          <a:bodyPr wrap="square" rtlCol="0">
            <a:spAutoFit/>
          </a:bodyPr>
          <a:lstStyle/>
          <a:p>
            <a:pPr defTabSz="434035">
              <a:buClrTx/>
            </a:pPr>
            <a:r>
              <a:rPr lang="en-GB" sz="1709" kern="1200" dirty="0">
                <a:solidFill>
                  <a:prstClr val="black">
                    <a:lumMod val="65000"/>
                    <a:lumOff val="35000"/>
                  </a:prstClr>
                </a:solidFill>
                <a:latin typeface="Helvetica" panose="020B0604020202020204" pitchFamily="34" charset="0"/>
                <a:ea typeface="+mn-ea"/>
                <a:cs typeface="Helvetica" panose="020B0604020202020204" pitchFamily="34" charset="0"/>
                <a:hlinkClick r:id="rId15">
                  <a:extLst>
                    <a:ext uri="{A12FA001-AC4F-418D-AE19-62706E023703}">
                      <ahyp:hlinkClr xmlns:ahyp="http://schemas.microsoft.com/office/drawing/2018/hyperlinkcolor" val="tx"/>
                    </a:ext>
                  </a:extLst>
                </a:hlinkClick>
              </a:rPr>
              <a:t>EU Maritime &amp; Fish</a:t>
            </a:r>
            <a:endParaRPr lang="en-GB" sz="1709" kern="1200" dirty="0">
              <a:solidFill>
                <a:prstClr val="black">
                  <a:lumMod val="65000"/>
                  <a:lumOff val="35000"/>
                </a:prstClr>
              </a:solidFill>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38717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B15DF-FF6B-06D6-B8E7-98F6D19E3278}"/>
              </a:ext>
            </a:extLst>
          </p:cNvPr>
          <p:cNvSpPr>
            <a:spLocks noGrp="1"/>
          </p:cNvSpPr>
          <p:nvPr>
            <p:ph type="ctrTitle" idx="4294967295"/>
          </p:nvPr>
        </p:nvSpPr>
        <p:spPr>
          <a:xfrm>
            <a:off x="1524000" y="1122363"/>
            <a:ext cx="9144000" cy="2387600"/>
          </a:xfrm>
        </p:spPr>
        <p:txBody>
          <a:bodyPr/>
          <a:lstStyle/>
          <a:p>
            <a:endParaRPr lang="en-LU"/>
          </a:p>
        </p:txBody>
      </p:sp>
      <p:sp>
        <p:nvSpPr>
          <p:cNvPr id="13" name="Subtitle 12">
            <a:extLst>
              <a:ext uri="{FF2B5EF4-FFF2-40B4-BE49-F238E27FC236}">
                <a16:creationId xmlns:a16="http://schemas.microsoft.com/office/drawing/2014/main" id="{B130B02F-B378-D14F-9153-4EE7E3F76D61}"/>
              </a:ext>
            </a:extLst>
          </p:cNvPr>
          <p:cNvSpPr>
            <a:spLocks noGrp="1"/>
          </p:cNvSpPr>
          <p:nvPr>
            <p:ph type="subTitle" idx="4294967295"/>
          </p:nvPr>
        </p:nvSpPr>
        <p:spPr>
          <a:xfrm>
            <a:off x="1524000" y="3602038"/>
            <a:ext cx="9144000" cy="1655762"/>
          </a:xfrm>
        </p:spPr>
        <p:txBody>
          <a:bodyPr/>
          <a:lstStyle/>
          <a:p>
            <a:endParaRPr lang="en-LU"/>
          </a:p>
        </p:txBody>
      </p:sp>
      <p:pic>
        <p:nvPicPr>
          <p:cNvPr id="14" name="Picture 13" descr="Background pattern&#10;&#10;Description automatically generated">
            <a:extLst>
              <a:ext uri="{FF2B5EF4-FFF2-40B4-BE49-F238E27FC236}">
                <a16:creationId xmlns:a16="http://schemas.microsoft.com/office/drawing/2014/main" id="{4FBF7D2B-9E4F-F711-CCC4-B58A2521B6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479" y="265607"/>
            <a:ext cx="11619042" cy="6326786"/>
          </a:xfrm>
          <a:prstGeom prst="rect">
            <a:avLst/>
          </a:prstGeom>
        </p:spPr>
      </p:pic>
      <p:sp>
        <p:nvSpPr>
          <p:cNvPr id="16" name="Diamond 15">
            <a:extLst>
              <a:ext uri="{FF2B5EF4-FFF2-40B4-BE49-F238E27FC236}">
                <a16:creationId xmlns:a16="http://schemas.microsoft.com/office/drawing/2014/main" id="{0B54CEB7-4387-129A-41BC-85B1A480410D}"/>
              </a:ext>
            </a:extLst>
          </p:cNvPr>
          <p:cNvSpPr/>
          <p:nvPr/>
        </p:nvSpPr>
        <p:spPr>
          <a:xfrm>
            <a:off x="3225383" y="558383"/>
            <a:ext cx="5741233" cy="5741233"/>
          </a:xfrm>
          <a:prstGeom prst="diamond">
            <a:avLst/>
          </a:prstGeom>
          <a:solidFill>
            <a:schemeClr val="bg1"/>
          </a:solidFill>
          <a:ln>
            <a:noFill/>
          </a:ln>
          <a:effectLst>
            <a:innerShdw blurRad="598682" dist="508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7" name="TextBox 16">
            <a:extLst>
              <a:ext uri="{FF2B5EF4-FFF2-40B4-BE49-F238E27FC236}">
                <a16:creationId xmlns:a16="http://schemas.microsoft.com/office/drawing/2014/main" id="{8FCED58F-156D-4B63-CE8A-1E004F5ACCC9}"/>
              </a:ext>
            </a:extLst>
          </p:cNvPr>
          <p:cNvSpPr txBox="1"/>
          <p:nvPr/>
        </p:nvSpPr>
        <p:spPr>
          <a:xfrm>
            <a:off x="4552012" y="1600200"/>
            <a:ext cx="3087973" cy="1569660"/>
          </a:xfrm>
          <a:prstGeom prst="rect">
            <a:avLst/>
          </a:prstGeom>
          <a:noFill/>
        </p:spPr>
        <p:txBody>
          <a:bodyPr wrap="square" rtlCol="0">
            <a:spAutoFit/>
          </a:bodyPr>
          <a:lstStyle/>
          <a:p>
            <a:pPr algn="ctr"/>
            <a:r>
              <a:rPr lang="fr-CH" sz="9600" b="1" dirty="0">
                <a:solidFill>
                  <a:srgbClr val="1AB9D8"/>
                </a:solidFill>
                <a:latin typeface="Helvetica" pitchFamily="2" charset="0"/>
              </a:rPr>
              <a:t>02</a:t>
            </a:r>
            <a:endParaRPr lang="en-LU" sz="9600" b="1" dirty="0">
              <a:solidFill>
                <a:srgbClr val="1AB9D8"/>
              </a:solidFill>
              <a:latin typeface="Helvetica" pitchFamily="2" charset="0"/>
            </a:endParaRPr>
          </a:p>
        </p:txBody>
      </p:sp>
      <p:sp>
        <p:nvSpPr>
          <p:cNvPr id="18" name="TextBox 17">
            <a:extLst>
              <a:ext uri="{FF2B5EF4-FFF2-40B4-BE49-F238E27FC236}">
                <a16:creationId xmlns:a16="http://schemas.microsoft.com/office/drawing/2014/main" id="{4454C086-4EA5-3E13-FE9B-F9657B6D8CE5}"/>
              </a:ext>
            </a:extLst>
          </p:cNvPr>
          <p:cNvSpPr txBox="1"/>
          <p:nvPr/>
        </p:nvSpPr>
        <p:spPr>
          <a:xfrm>
            <a:off x="3725053" y="3234931"/>
            <a:ext cx="4741889" cy="1077218"/>
          </a:xfrm>
          <a:prstGeom prst="rect">
            <a:avLst/>
          </a:prstGeom>
          <a:noFill/>
        </p:spPr>
        <p:txBody>
          <a:bodyPr wrap="square" rtlCol="0">
            <a:spAutoFit/>
          </a:bodyPr>
          <a:lstStyle/>
          <a:p>
            <a:pPr algn="ctr"/>
            <a:r>
              <a:rPr lang="en-GB" sz="3200" b="1" dirty="0">
                <a:solidFill>
                  <a:srgbClr val="1AB9D8"/>
                </a:solidFill>
                <a:latin typeface="Helvetica" pitchFamily="2" charset="0"/>
              </a:rPr>
              <a:t>BLUEINVEST INVESTORS</a:t>
            </a:r>
            <a:endParaRPr lang="en-LU" sz="3200" dirty="0">
              <a:solidFill>
                <a:srgbClr val="1AB9D8"/>
              </a:solidFill>
              <a:latin typeface="Helvetica" pitchFamily="2" charset="0"/>
            </a:endParaRPr>
          </a:p>
        </p:txBody>
      </p:sp>
      <p:pic>
        <p:nvPicPr>
          <p:cNvPr id="8" name="Picture 7" descr="Background pattern&#10;&#10;Description automatically generated">
            <a:extLst>
              <a:ext uri="{FF2B5EF4-FFF2-40B4-BE49-F238E27FC236}">
                <a16:creationId xmlns:a16="http://schemas.microsoft.com/office/drawing/2014/main" id="{D8923A60-D228-3374-FE4B-59755933A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89" y="625474"/>
            <a:ext cx="1247931" cy="831629"/>
          </a:xfrm>
          <a:prstGeom prst="rect">
            <a:avLst/>
          </a:prstGeom>
          <a:ln w="12700">
            <a:solidFill>
              <a:schemeClr val="bg1"/>
            </a:solidFill>
          </a:ln>
        </p:spPr>
      </p:pic>
    </p:spTree>
    <p:extLst>
      <p:ext uri="{BB962C8B-B14F-4D97-AF65-F5344CB8AC3E}">
        <p14:creationId xmlns:p14="http://schemas.microsoft.com/office/powerpoint/2010/main" val="162170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Background pattern&#10;&#10;Description automatically generated"/>
          <p:cNvPicPr preferRelativeResize="0"/>
          <p:nvPr/>
        </p:nvPicPr>
        <p:blipFill rotWithShape="1">
          <a:blip r:embed="rId3">
            <a:alphaModFix/>
          </a:blip>
          <a:srcRect/>
          <a:stretch/>
        </p:blipFill>
        <p:spPr>
          <a:xfrm>
            <a:off x="286479" y="265607"/>
            <a:ext cx="11619042" cy="831629"/>
          </a:xfrm>
          <a:prstGeom prst="rect">
            <a:avLst/>
          </a:prstGeom>
          <a:noFill/>
          <a:ln>
            <a:noFill/>
          </a:ln>
        </p:spPr>
      </p:pic>
      <p:sp>
        <p:nvSpPr>
          <p:cNvPr id="126" name="Google Shape;126;p4"/>
          <p:cNvSpPr txBox="1"/>
          <p:nvPr/>
        </p:nvSpPr>
        <p:spPr>
          <a:xfrm>
            <a:off x="400986" y="385048"/>
            <a:ext cx="10100473" cy="59628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defTabSz="914400" rtl="0" eaLnBrk="1" fontAlgn="auto" latinLnBrk="0" hangingPunct="1">
              <a:lnSpc>
                <a:spcPct val="120000"/>
              </a:lnSpc>
              <a:spcBef>
                <a:spcPts val="0"/>
              </a:spcBef>
              <a:spcAft>
                <a:spcPts val="0"/>
              </a:spcAft>
              <a:buClr>
                <a:srgbClr val="FFFFFF"/>
              </a:buClr>
              <a:buSzPts val="3200"/>
              <a:buFont typeface="Helvetica Neue"/>
              <a:buNone/>
              <a:tabLst/>
              <a:defRPr/>
            </a:pPr>
            <a:r>
              <a:rPr lang="en-GB" sz="3200" b="1" dirty="0">
                <a:solidFill>
                  <a:srgbClr val="FFFFFF"/>
                </a:solidFill>
                <a:latin typeface="Helvetica Neue"/>
                <a:ea typeface="Helvetica Neue"/>
                <a:cs typeface="Helvetica Neue"/>
                <a:sym typeface="Helvetica Neue"/>
              </a:rPr>
              <a:t>BlueInvest Investors</a:t>
            </a:r>
            <a:endParaRPr kumimoji="0" lang="en-GB" sz="3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pic>
        <p:nvPicPr>
          <p:cNvPr id="128" name="Google Shape;128;p4"/>
          <p:cNvPicPr preferRelativeResize="0"/>
          <p:nvPr/>
        </p:nvPicPr>
        <p:blipFill rotWithShape="1">
          <a:blip r:embed="rId4">
            <a:alphaModFix/>
          </a:blip>
          <a:srcRect/>
          <a:stretch/>
        </p:blipFill>
        <p:spPr>
          <a:xfrm>
            <a:off x="10563708" y="318127"/>
            <a:ext cx="1227305" cy="664869"/>
          </a:xfrm>
          <a:prstGeom prst="rect">
            <a:avLst/>
          </a:prstGeom>
          <a:noFill/>
          <a:ln>
            <a:noFill/>
          </a:ln>
        </p:spPr>
      </p:pic>
      <p:pic>
        <p:nvPicPr>
          <p:cNvPr id="44" name="Google Shape;125;p4" descr="Background pattern&#10;&#10;Description automatically generated">
            <a:extLst>
              <a:ext uri="{FF2B5EF4-FFF2-40B4-BE49-F238E27FC236}">
                <a16:creationId xmlns:a16="http://schemas.microsoft.com/office/drawing/2014/main" id="{0F5ACC9A-F945-41F7-A687-605B12B6443C}"/>
              </a:ext>
            </a:extLst>
          </p:cNvPr>
          <p:cNvPicPr preferRelativeResize="0"/>
          <p:nvPr/>
        </p:nvPicPr>
        <p:blipFill rotWithShape="1">
          <a:blip r:embed="rId5">
            <a:alphaModFix/>
          </a:blip>
          <a:srcRect/>
          <a:stretch/>
        </p:blipFill>
        <p:spPr>
          <a:xfrm>
            <a:off x="286479" y="6232525"/>
            <a:ext cx="11619042" cy="367799"/>
          </a:xfrm>
          <a:prstGeom prst="rect">
            <a:avLst/>
          </a:prstGeom>
          <a:noFill/>
          <a:ln>
            <a:noFill/>
          </a:ln>
        </p:spPr>
      </p:pic>
      <p:sp>
        <p:nvSpPr>
          <p:cNvPr id="46" name="TextBox 45">
            <a:extLst>
              <a:ext uri="{FF2B5EF4-FFF2-40B4-BE49-F238E27FC236}">
                <a16:creationId xmlns:a16="http://schemas.microsoft.com/office/drawing/2014/main" id="{9D3811A3-28FC-4D05-8B7B-D294C2D0DE8E}"/>
              </a:ext>
            </a:extLst>
          </p:cNvPr>
          <p:cNvSpPr txBox="1"/>
          <p:nvPr/>
        </p:nvSpPr>
        <p:spPr>
          <a:xfrm>
            <a:off x="1250050" y="3067835"/>
            <a:ext cx="2124209"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Proactive</a:t>
            </a:r>
            <a:endParaRPr lang="en-GB" sz="2400" b="1" dirty="0">
              <a:solidFill>
                <a:schemeClr val="bg1"/>
              </a:solidFill>
              <a:latin typeface="HelveticaNeueLT Pro 45 Lt"/>
            </a:endParaRPr>
          </a:p>
        </p:txBody>
      </p:sp>
      <p:sp>
        <p:nvSpPr>
          <p:cNvPr id="48" name="TextBox 47">
            <a:extLst>
              <a:ext uri="{FF2B5EF4-FFF2-40B4-BE49-F238E27FC236}">
                <a16:creationId xmlns:a16="http://schemas.microsoft.com/office/drawing/2014/main" id="{F454402D-CC00-4D61-B15F-6C8C658DEEFC}"/>
              </a:ext>
            </a:extLst>
          </p:cNvPr>
          <p:cNvSpPr txBox="1"/>
          <p:nvPr/>
        </p:nvSpPr>
        <p:spPr>
          <a:xfrm>
            <a:off x="9423419" y="3067835"/>
            <a:ext cx="2438471"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Open to share</a:t>
            </a:r>
            <a:endParaRPr lang="en-GB" sz="2400" b="1" dirty="0">
              <a:solidFill>
                <a:schemeClr val="bg1"/>
              </a:solidFill>
              <a:latin typeface="HelveticaNeueLT Pro 45 Lt"/>
            </a:endParaRPr>
          </a:p>
        </p:txBody>
      </p:sp>
      <p:sp>
        <p:nvSpPr>
          <p:cNvPr id="30" name="Rectangle 29">
            <a:extLst>
              <a:ext uri="{FF2B5EF4-FFF2-40B4-BE49-F238E27FC236}">
                <a16:creationId xmlns:a16="http://schemas.microsoft.com/office/drawing/2014/main" id="{CE293D4B-B5AD-4E78-B492-112D0F29011E}"/>
              </a:ext>
            </a:extLst>
          </p:cNvPr>
          <p:cNvSpPr/>
          <p:nvPr/>
        </p:nvSpPr>
        <p:spPr>
          <a:xfrm>
            <a:off x="286479" y="1261991"/>
            <a:ext cx="2246336" cy="4805779"/>
          </a:xfrm>
          <a:prstGeom prst="rect">
            <a:avLst/>
          </a:prstGeom>
          <a:solidFill>
            <a:srgbClr val="13B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5737"/>
            <a:r>
              <a:rPr lang="en-GB" sz="1800" b="1" dirty="0">
                <a:solidFill>
                  <a:schemeClr val="bg1"/>
                </a:solidFill>
                <a:latin typeface="HelveticaNeueLT Pro 45 Lt"/>
                <a:cs typeface="Arial" panose="020B0604020202020204" pitchFamily="34" charset="0"/>
              </a:rPr>
              <a:t>INVESTORS</a:t>
            </a:r>
          </a:p>
          <a:p>
            <a:pPr algn="ctr" defTabSz="455737"/>
            <a:endParaRPr lang="en-GB" sz="1600" dirty="0">
              <a:solidFill>
                <a:schemeClr val="bg1"/>
              </a:solidFill>
              <a:latin typeface="HelveticaNeueLT Pro 45 Lt"/>
              <a:cs typeface="Arial" panose="020B0604020202020204" pitchFamily="34" charset="0"/>
            </a:endParaRPr>
          </a:p>
          <a:p>
            <a:pPr algn="ctr" defTabSz="455737"/>
            <a:r>
              <a:rPr lang="en-US" sz="1800" b="1" dirty="0">
                <a:solidFill>
                  <a:schemeClr val="bg1"/>
                </a:solidFill>
                <a:latin typeface="HelveticaNeueLT Pro 45 Lt"/>
                <a:cs typeface="Arial" panose="020B0604020202020204" pitchFamily="34" charset="0"/>
              </a:rPr>
              <a:t>1240 </a:t>
            </a:r>
          </a:p>
          <a:p>
            <a:pPr algn="ctr" defTabSz="455737"/>
            <a:r>
              <a:rPr lang="en-US" dirty="0">
                <a:solidFill>
                  <a:schemeClr val="bg1"/>
                </a:solidFill>
                <a:latin typeface="HelveticaNeueLT Pro 45 Lt"/>
                <a:cs typeface="Arial" panose="020B0604020202020204" pitchFamily="34" charset="0"/>
              </a:rPr>
              <a:t>Investors informed on blue economy opportunities</a:t>
            </a:r>
          </a:p>
          <a:p>
            <a:pPr algn="ctr" defTabSz="455737"/>
            <a:endParaRPr lang="en-US" sz="1200" dirty="0">
              <a:solidFill>
                <a:schemeClr val="bg1"/>
              </a:solidFill>
              <a:latin typeface="HelveticaNeueLT Pro 45 Lt"/>
              <a:cs typeface="Arial" panose="020B0604020202020204" pitchFamily="34" charset="0"/>
            </a:endParaRPr>
          </a:p>
          <a:p>
            <a:pPr algn="ctr" defTabSz="455737"/>
            <a:r>
              <a:rPr lang="en-US" sz="1800" b="1" dirty="0">
                <a:solidFill>
                  <a:schemeClr val="bg1"/>
                </a:solidFill>
                <a:latin typeface="HelveticaNeueLT Pro 45 Lt"/>
                <a:cs typeface="Arial" panose="020B0604020202020204" pitchFamily="34" charset="0"/>
              </a:rPr>
              <a:t>440 </a:t>
            </a:r>
          </a:p>
          <a:p>
            <a:pPr algn="ctr" defTabSz="455737"/>
            <a:r>
              <a:rPr lang="en-US" dirty="0">
                <a:solidFill>
                  <a:schemeClr val="bg1"/>
                </a:solidFill>
                <a:latin typeface="HelveticaNeueLT Pro 45 Lt"/>
                <a:cs typeface="Arial" panose="020B0604020202020204" pitchFamily="34" charset="0"/>
              </a:rPr>
              <a:t>Investors engaged with the </a:t>
            </a:r>
            <a:r>
              <a:rPr lang="en-US" dirty="0" err="1">
                <a:solidFill>
                  <a:schemeClr val="bg1"/>
                </a:solidFill>
                <a:latin typeface="HelveticaNeueLT Pro 45 Lt"/>
                <a:cs typeface="Arial" panose="020B0604020202020204" pitchFamily="34" charset="0"/>
              </a:rPr>
              <a:t>BlueInvest</a:t>
            </a:r>
            <a:r>
              <a:rPr lang="en-US" dirty="0">
                <a:solidFill>
                  <a:schemeClr val="bg1"/>
                </a:solidFill>
                <a:latin typeface="HelveticaNeueLT Pro 45 Lt"/>
                <a:cs typeface="Arial" panose="020B0604020202020204" pitchFamily="34" charset="0"/>
              </a:rPr>
              <a:t> features</a:t>
            </a:r>
          </a:p>
          <a:p>
            <a:pPr algn="ctr" defTabSz="455737"/>
            <a:endParaRPr lang="en-US" sz="1200" dirty="0">
              <a:solidFill>
                <a:schemeClr val="bg1"/>
              </a:solidFill>
              <a:latin typeface="HelveticaNeueLT Pro 45 Lt"/>
              <a:cs typeface="Arial" panose="020B0604020202020204" pitchFamily="34" charset="0"/>
            </a:endParaRPr>
          </a:p>
          <a:p>
            <a:pPr algn="ctr" defTabSz="455737"/>
            <a:r>
              <a:rPr lang="en-US" sz="1800" b="1" dirty="0">
                <a:solidFill>
                  <a:schemeClr val="bg1"/>
                </a:solidFill>
                <a:latin typeface="HelveticaNeueLT Pro 45 Lt"/>
                <a:cs typeface="Arial" panose="020B0604020202020204" pitchFamily="34" charset="0"/>
              </a:rPr>
              <a:t>120</a:t>
            </a:r>
          </a:p>
          <a:p>
            <a:pPr algn="ctr" defTabSz="455737"/>
            <a:r>
              <a:rPr lang="en-US" dirty="0">
                <a:solidFill>
                  <a:schemeClr val="bg1"/>
                </a:solidFill>
                <a:latin typeface="HelveticaNeueLT Pro 45 Lt"/>
                <a:cs typeface="Arial" panose="020B0604020202020204" pitchFamily="34" charset="0"/>
              </a:rPr>
              <a:t>Investors registered to the new </a:t>
            </a:r>
            <a:r>
              <a:rPr lang="en-US" dirty="0" err="1">
                <a:solidFill>
                  <a:schemeClr val="bg1"/>
                </a:solidFill>
                <a:latin typeface="HelveticaNeueLT Pro 45 Lt"/>
                <a:cs typeface="Arial" panose="020B0604020202020204" pitchFamily="34" charset="0"/>
              </a:rPr>
              <a:t>BlueInvest</a:t>
            </a:r>
            <a:r>
              <a:rPr lang="en-US" dirty="0">
                <a:solidFill>
                  <a:schemeClr val="bg1"/>
                </a:solidFill>
                <a:latin typeface="HelveticaNeueLT Pro 45 Lt"/>
                <a:cs typeface="Arial" panose="020B0604020202020204" pitchFamily="34" charset="0"/>
              </a:rPr>
              <a:t> Community platform</a:t>
            </a:r>
          </a:p>
          <a:p>
            <a:pPr algn="ctr" defTabSz="455737"/>
            <a:endParaRPr lang="en-US" sz="1885" dirty="0">
              <a:solidFill>
                <a:prstClr val="white"/>
              </a:solidFill>
              <a:latin typeface="Calibri" panose="020F0502020204030204"/>
            </a:endParaRPr>
          </a:p>
          <a:p>
            <a:pPr algn="ctr" defTabSz="455737"/>
            <a:endParaRPr lang="en-GB" sz="1885" dirty="0">
              <a:solidFill>
                <a:prstClr val="white"/>
              </a:solidFill>
              <a:latin typeface="Calibri" panose="020F0502020204030204"/>
            </a:endParaRPr>
          </a:p>
        </p:txBody>
      </p:sp>
      <p:graphicFrame>
        <p:nvGraphicFramePr>
          <p:cNvPr id="33" name="Chart 32">
            <a:extLst>
              <a:ext uri="{FF2B5EF4-FFF2-40B4-BE49-F238E27FC236}">
                <a16:creationId xmlns:a16="http://schemas.microsoft.com/office/drawing/2014/main" id="{2CA932CD-A22C-4363-9B33-DDBD9893C443}"/>
              </a:ext>
            </a:extLst>
          </p:cNvPr>
          <p:cNvGraphicFramePr>
            <a:graphicFrameLocks/>
          </p:cNvGraphicFramePr>
          <p:nvPr>
            <p:extLst>
              <p:ext uri="{D42A27DB-BD31-4B8C-83A1-F6EECF244321}">
                <p14:modId xmlns:p14="http://schemas.microsoft.com/office/powerpoint/2010/main" val="4293798500"/>
              </p:ext>
            </p:extLst>
          </p:nvPr>
        </p:nvGraphicFramePr>
        <p:xfrm>
          <a:off x="3198531" y="4147252"/>
          <a:ext cx="8720000" cy="2002895"/>
        </p:xfrm>
        <a:graphic>
          <a:graphicData uri="http://schemas.openxmlformats.org/drawingml/2006/chart">
            <c:chart xmlns:c="http://schemas.openxmlformats.org/drawingml/2006/chart" xmlns:r="http://schemas.openxmlformats.org/officeDocument/2006/relationships" r:id="rId6"/>
          </a:graphicData>
        </a:graphic>
      </p:graphicFrame>
      <p:sp>
        <p:nvSpPr>
          <p:cNvPr id="34" name="Freeform 10">
            <a:extLst>
              <a:ext uri="{FF2B5EF4-FFF2-40B4-BE49-F238E27FC236}">
                <a16:creationId xmlns:a16="http://schemas.microsoft.com/office/drawing/2014/main" id="{D5B08CA4-0FDB-473D-8508-23962D76AACD}"/>
              </a:ext>
            </a:extLst>
          </p:cNvPr>
          <p:cNvSpPr>
            <a:spLocks/>
          </p:cNvSpPr>
          <p:nvPr/>
        </p:nvSpPr>
        <p:spPr bwMode="auto">
          <a:xfrm rot="3084167" flipV="1">
            <a:off x="2440479" y="3951586"/>
            <a:ext cx="720537" cy="523739"/>
          </a:xfrm>
          <a:custGeom>
            <a:avLst/>
            <a:gdLst>
              <a:gd name="T0" fmla="*/ 2147483647 w 552"/>
              <a:gd name="T1" fmla="*/ 2147483647 h 409"/>
              <a:gd name="T2" fmla="*/ 2147483647 w 552"/>
              <a:gd name="T3" fmla="*/ 2147483647 h 409"/>
              <a:gd name="T4" fmla="*/ 2147483647 w 552"/>
              <a:gd name="T5" fmla="*/ 2147483647 h 409"/>
              <a:gd name="T6" fmla="*/ 2147483647 w 552"/>
              <a:gd name="T7" fmla="*/ 2147483647 h 409"/>
              <a:gd name="T8" fmla="*/ 2147483647 w 552"/>
              <a:gd name="T9" fmla="*/ 2147483647 h 409"/>
              <a:gd name="T10" fmla="*/ 2147483647 w 552"/>
              <a:gd name="T11" fmla="*/ 0 h 409"/>
              <a:gd name="T12" fmla="*/ 2147483647 w 552"/>
              <a:gd name="T13" fmla="*/ 2147483647 h 409"/>
              <a:gd name="T14" fmla="*/ 0 60000 65536"/>
              <a:gd name="T15" fmla="*/ 0 60000 65536"/>
              <a:gd name="T16" fmla="*/ 0 60000 65536"/>
              <a:gd name="T17" fmla="*/ 0 60000 65536"/>
              <a:gd name="T18" fmla="*/ 0 60000 65536"/>
              <a:gd name="T19" fmla="*/ 0 60000 65536"/>
              <a:gd name="T20" fmla="*/ 0 60000 65536"/>
              <a:gd name="T21" fmla="*/ 0 w 552"/>
              <a:gd name="T22" fmla="*/ 0 h 409"/>
              <a:gd name="T23" fmla="*/ 552 w 552"/>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2" h="409">
                <a:moveTo>
                  <a:pt x="396" y="345"/>
                </a:moveTo>
                <a:cubicBezTo>
                  <a:pt x="396" y="377"/>
                  <a:pt x="396" y="409"/>
                  <a:pt x="396" y="409"/>
                </a:cubicBezTo>
                <a:cubicBezTo>
                  <a:pt x="396" y="409"/>
                  <a:pt x="474" y="350"/>
                  <a:pt x="552" y="291"/>
                </a:cubicBezTo>
                <a:cubicBezTo>
                  <a:pt x="552" y="291"/>
                  <a:pt x="474" y="220"/>
                  <a:pt x="397" y="150"/>
                </a:cubicBezTo>
                <a:cubicBezTo>
                  <a:pt x="397" y="150"/>
                  <a:pt x="396" y="183"/>
                  <a:pt x="396" y="217"/>
                </a:cubicBezTo>
                <a:cubicBezTo>
                  <a:pt x="89" y="194"/>
                  <a:pt x="75" y="0"/>
                  <a:pt x="75" y="0"/>
                </a:cubicBezTo>
                <a:cubicBezTo>
                  <a:pt x="75" y="0"/>
                  <a:pt x="0" y="297"/>
                  <a:pt x="396" y="345"/>
                </a:cubicBezTo>
                <a:close/>
              </a:path>
            </a:pathLst>
          </a:custGeom>
          <a:solidFill>
            <a:srgbClr val="7D7D7D"/>
          </a:solidFill>
          <a:ln w="9525" cap="flat" cmpd="sng">
            <a:noFill/>
            <a:prstDash val="solid"/>
            <a:round/>
            <a:headEnd/>
            <a:tailEnd/>
          </a:ln>
        </p:spPr>
        <p:txBody>
          <a:bodyPr lIns="63483" tIns="0" rIns="0" bIns="0"/>
          <a:lstStyle/>
          <a:p>
            <a:pPr defTabSz="914126">
              <a:defRPr/>
            </a:pPr>
            <a:endParaRPr lang="en-GB" sz="1799" kern="0" dirty="0">
              <a:solidFill>
                <a:sysClr val="windowText" lastClr="000000"/>
              </a:solidFill>
              <a:latin typeface="Arial"/>
            </a:endParaRPr>
          </a:p>
        </p:txBody>
      </p:sp>
      <p:sp>
        <p:nvSpPr>
          <p:cNvPr id="6" name="Rectangle 5">
            <a:extLst>
              <a:ext uri="{FF2B5EF4-FFF2-40B4-BE49-F238E27FC236}">
                <a16:creationId xmlns:a16="http://schemas.microsoft.com/office/drawing/2014/main" id="{BDB17185-11D8-4143-95B6-156D9FBFEBDD}"/>
              </a:ext>
            </a:extLst>
          </p:cNvPr>
          <p:cNvSpPr/>
          <p:nvPr/>
        </p:nvSpPr>
        <p:spPr>
          <a:xfrm>
            <a:off x="328657" y="4147252"/>
            <a:ext cx="2131829" cy="102227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76E4DBE-6FEE-4B97-B81A-8A1FDA63DC36}"/>
              </a:ext>
            </a:extLst>
          </p:cNvPr>
          <p:cNvSpPr txBox="1"/>
          <p:nvPr/>
        </p:nvSpPr>
        <p:spPr>
          <a:xfrm>
            <a:off x="3198531" y="3798286"/>
            <a:ext cx="2978590" cy="307777"/>
          </a:xfrm>
          <a:prstGeom prst="rect">
            <a:avLst/>
          </a:prstGeom>
          <a:noFill/>
        </p:spPr>
        <p:txBody>
          <a:bodyPr wrap="square" rtlCol="0">
            <a:spAutoFit/>
          </a:bodyPr>
          <a:lstStyle/>
          <a:p>
            <a:r>
              <a:rPr lang="en-GB" b="1" dirty="0">
                <a:solidFill>
                  <a:srgbClr val="11ABAF"/>
                </a:solidFill>
              </a:rPr>
              <a:t>Blue economy sectors of interest</a:t>
            </a:r>
          </a:p>
        </p:txBody>
      </p:sp>
      <p:sp>
        <p:nvSpPr>
          <p:cNvPr id="36" name="TextBox 35">
            <a:extLst>
              <a:ext uri="{FF2B5EF4-FFF2-40B4-BE49-F238E27FC236}">
                <a16:creationId xmlns:a16="http://schemas.microsoft.com/office/drawing/2014/main" id="{9E8A84E1-1D59-4C5A-8F3A-38D48438BE7E}"/>
              </a:ext>
            </a:extLst>
          </p:cNvPr>
          <p:cNvSpPr txBox="1"/>
          <p:nvPr/>
        </p:nvSpPr>
        <p:spPr>
          <a:xfrm>
            <a:off x="3198531" y="1237096"/>
            <a:ext cx="1401539" cy="307777"/>
          </a:xfrm>
          <a:prstGeom prst="rect">
            <a:avLst/>
          </a:prstGeom>
          <a:noFill/>
        </p:spPr>
        <p:txBody>
          <a:bodyPr wrap="square" rtlCol="0">
            <a:spAutoFit/>
          </a:bodyPr>
          <a:lstStyle/>
          <a:p>
            <a:r>
              <a:rPr lang="en-GB" b="1" dirty="0">
                <a:solidFill>
                  <a:srgbClr val="11ABAF"/>
                </a:solidFill>
              </a:rPr>
              <a:t>Investor type</a:t>
            </a:r>
          </a:p>
        </p:txBody>
      </p:sp>
      <p:sp>
        <p:nvSpPr>
          <p:cNvPr id="37" name="Freeform 10">
            <a:extLst>
              <a:ext uri="{FF2B5EF4-FFF2-40B4-BE49-F238E27FC236}">
                <a16:creationId xmlns:a16="http://schemas.microsoft.com/office/drawing/2014/main" id="{0A35E6D6-E841-4EC5-98B7-B0602208C9DB}"/>
              </a:ext>
            </a:extLst>
          </p:cNvPr>
          <p:cNvSpPr>
            <a:spLocks/>
          </p:cNvSpPr>
          <p:nvPr/>
        </p:nvSpPr>
        <p:spPr bwMode="auto">
          <a:xfrm rot="21019319" flipV="1">
            <a:off x="2326099" y="3628709"/>
            <a:ext cx="720537" cy="523739"/>
          </a:xfrm>
          <a:custGeom>
            <a:avLst/>
            <a:gdLst>
              <a:gd name="T0" fmla="*/ 2147483647 w 552"/>
              <a:gd name="T1" fmla="*/ 2147483647 h 409"/>
              <a:gd name="T2" fmla="*/ 2147483647 w 552"/>
              <a:gd name="T3" fmla="*/ 2147483647 h 409"/>
              <a:gd name="T4" fmla="*/ 2147483647 w 552"/>
              <a:gd name="T5" fmla="*/ 2147483647 h 409"/>
              <a:gd name="T6" fmla="*/ 2147483647 w 552"/>
              <a:gd name="T7" fmla="*/ 2147483647 h 409"/>
              <a:gd name="T8" fmla="*/ 2147483647 w 552"/>
              <a:gd name="T9" fmla="*/ 2147483647 h 409"/>
              <a:gd name="T10" fmla="*/ 2147483647 w 552"/>
              <a:gd name="T11" fmla="*/ 0 h 409"/>
              <a:gd name="T12" fmla="*/ 2147483647 w 552"/>
              <a:gd name="T13" fmla="*/ 2147483647 h 409"/>
              <a:gd name="T14" fmla="*/ 0 60000 65536"/>
              <a:gd name="T15" fmla="*/ 0 60000 65536"/>
              <a:gd name="T16" fmla="*/ 0 60000 65536"/>
              <a:gd name="T17" fmla="*/ 0 60000 65536"/>
              <a:gd name="T18" fmla="*/ 0 60000 65536"/>
              <a:gd name="T19" fmla="*/ 0 60000 65536"/>
              <a:gd name="T20" fmla="*/ 0 60000 65536"/>
              <a:gd name="T21" fmla="*/ 0 w 552"/>
              <a:gd name="T22" fmla="*/ 0 h 409"/>
              <a:gd name="T23" fmla="*/ 552 w 552"/>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2" h="409">
                <a:moveTo>
                  <a:pt x="396" y="345"/>
                </a:moveTo>
                <a:cubicBezTo>
                  <a:pt x="396" y="377"/>
                  <a:pt x="396" y="409"/>
                  <a:pt x="396" y="409"/>
                </a:cubicBezTo>
                <a:cubicBezTo>
                  <a:pt x="396" y="409"/>
                  <a:pt x="474" y="350"/>
                  <a:pt x="552" y="291"/>
                </a:cubicBezTo>
                <a:cubicBezTo>
                  <a:pt x="552" y="291"/>
                  <a:pt x="474" y="220"/>
                  <a:pt x="397" y="150"/>
                </a:cubicBezTo>
                <a:cubicBezTo>
                  <a:pt x="397" y="150"/>
                  <a:pt x="396" y="183"/>
                  <a:pt x="396" y="217"/>
                </a:cubicBezTo>
                <a:cubicBezTo>
                  <a:pt x="89" y="194"/>
                  <a:pt x="75" y="0"/>
                  <a:pt x="75" y="0"/>
                </a:cubicBezTo>
                <a:cubicBezTo>
                  <a:pt x="75" y="0"/>
                  <a:pt x="0" y="297"/>
                  <a:pt x="396" y="345"/>
                </a:cubicBezTo>
                <a:close/>
              </a:path>
            </a:pathLst>
          </a:custGeom>
          <a:solidFill>
            <a:srgbClr val="7D7D7D"/>
          </a:solidFill>
          <a:ln w="9525" cap="flat" cmpd="sng">
            <a:noFill/>
            <a:prstDash val="solid"/>
            <a:round/>
            <a:headEnd/>
            <a:tailEnd/>
          </a:ln>
        </p:spPr>
        <p:txBody>
          <a:bodyPr lIns="63483" tIns="0" rIns="0" bIns="0"/>
          <a:lstStyle/>
          <a:p>
            <a:pPr defTabSz="914126">
              <a:defRPr/>
            </a:pPr>
            <a:endParaRPr lang="en-GB" sz="1799" kern="0" dirty="0">
              <a:solidFill>
                <a:sysClr val="windowText" lastClr="000000"/>
              </a:solidFill>
              <a:latin typeface="Arial"/>
            </a:endParaRPr>
          </a:p>
        </p:txBody>
      </p:sp>
      <p:graphicFrame>
        <p:nvGraphicFramePr>
          <p:cNvPr id="39" name="Chart 38">
            <a:extLst>
              <a:ext uri="{FF2B5EF4-FFF2-40B4-BE49-F238E27FC236}">
                <a16:creationId xmlns:a16="http://schemas.microsoft.com/office/drawing/2014/main" id="{D6F9365D-3306-4CA9-A2F3-42730D488183}"/>
              </a:ext>
            </a:extLst>
          </p:cNvPr>
          <p:cNvGraphicFramePr>
            <a:graphicFrameLocks/>
          </p:cNvGraphicFramePr>
          <p:nvPr>
            <p:extLst>
              <p:ext uri="{D42A27DB-BD31-4B8C-83A1-F6EECF244321}">
                <p14:modId xmlns:p14="http://schemas.microsoft.com/office/powerpoint/2010/main" val="2929117972"/>
              </p:ext>
            </p:extLst>
          </p:nvPr>
        </p:nvGraphicFramePr>
        <p:xfrm>
          <a:off x="3198531" y="1424786"/>
          <a:ext cx="4572000" cy="243432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9690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Background pattern&#10;&#10;Description automatically generated"/>
          <p:cNvPicPr preferRelativeResize="0"/>
          <p:nvPr/>
        </p:nvPicPr>
        <p:blipFill rotWithShape="1">
          <a:blip r:embed="rId3">
            <a:alphaModFix/>
          </a:blip>
          <a:srcRect/>
          <a:stretch/>
        </p:blipFill>
        <p:spPr>
          <a:xfrm>
            <a:off x="286479" y="265607"/>
            <a:ext cx="11619042" cy="831629"/>
          </a:xfrm>
          <a:prstGeom prst="rect">
            <a:avLst/>
          </a:prstGeom>
          <a:noFill/>
          <a:ln>
            <a:noFill/>
          </a:ln>
        </p:spPr>
      </p:pic>
      <p:sp>
        <p:nvSpPr>
          <p:cNvPr id="126" name="Google Shape;126;p4"/>
          <p:cNvSpPr txBox="1"/>
          <p:nvPr/>
        </p:nvSpPr>
        <p:spPr>
          <a:xfrm>
            <a:off x="400986" y="385048"/>
            <a:ext cx="10100473" cy="59628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defTabSz="914400" rtl="0" eaLnBrk="1" fontAlgn="auto" latinLnBrk="0" hangingPunct="1">
              <a:lnSpc>
                <a:spcPct val="120000"/>
              </a:lnSpc>
              <a:spcBef>
                <a:spcPts val="0"/>
              </a:spcBef>
              <a:spcAft>
                <a:spcPts val="0"/>
              </a:spcAft>
              <a:buClr>
                <a:srgbClr val="FFFFFF"/>
              </a:buClr>
              <a:buSzPts val="3200"/>
              <a:buFont typeface="Helvetica Neue"/>
              <a:buNone/>
              <a:tabLst/>
              <a:defRPr/>
            </a:pPr>
            <a:r>
              <a:rPr lang="en-GB" sz="3200" b="1" dirty="0" err="1">
                <a:solidFill>
                  <a:srgbClr val="FFFFFF"/>
                </a:solidFill>
                <a:latin typeface="Helvetica Neue"/>
                <a:ea typeface="Helvetica Neue"/>
                <a:cs typeface="Helvetica Neue"/>
                <a:sym typeface="Helvetica Neue"/>
              </a:rPr>
              <a:t>BlueInvest</a:t>
            </a:r>
            <a:r>
              <a:rPr lang="en-GB" sz="3200" b="1" dirty="0">
                <a:solidFill>
                  <a:srgbClr val="FFFFFF"/>
                </a:solidFill>
                <a:latin typeface="Helvetica Neue"/>
                <a:ea typeface="Helvetica Neue"/>
                <a:cs typeface="Helvetica Neue"/>
                <a:sym typeface="Helvetica Neue"/>
              </a:rPr>
              <a:t> Club of Investors</a:t>
            </a:r>
            <a:endParaRPr kumimoji="0" lang="en-GB" sz="3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pic>
        <p:nvPicPr>
          <p:cNvPr id="128" name="Google Shape;128;p4"/>
          <p:cNvPicPr preferRelativeResize="0"/>
          <p:nvPr/>
        </p:nvPicPr>
        <p:blipFill rotWithShape="1">
          <a:blip r:embed="rId4">
            <a:alphaModFix/>
          </a:blip>
          <a:srcRect/>
          <a:stretch/>
        </p:blipFill>
        <p:spPr>
          <a:xfrm>
            <a:off x="10563708" y="318127"/>
            <a:ext cx="1227305" cy="664869"/>
          </a:xfrm>
          <a:prstGeom prst="rect">
            <a:avLst/>
          </a:prstGeom>
          <a:noFill/>
          <a:ln>
            <a:noFill/>
          </a:ln>
        </p:spPr>
      </p:pic>
      <p:pic>
        <p:nvPicPr>
          <p:cNvPr id="44" name="Google Shape;125;p4" descr="Background pattern&#10;&#10;Description automatically generated">
            <a:extLst>
              <a:ext uri="{FF2B5EF4-FFF2-40B4-BE49-F238E27FC236}">
                <a16:creationId xmlns:a16="http://schemas.microsoft.com/office/drawing/2014/main" id="{0F5ACC9A-F945-41F7-A687-605B12B6443C}"/>
              </a:ext>
            </a:extLst>
          </p:cNvPr>
          <p:cNvPicPr preferRelativeResize="0"/>
          <p:nvPr/>
        </p:nvPicPr>
        <p:blipFill rotWithShape="1">
          <a:blip r:embed="rId5">
            <a:alphaModFix/>
          </a:blip>
          <a:srcRect/>
          <a:stretch/>
        </p:blipFill>
        <p:spPr>
          <a:xfrm>
            <a:off x="286479" y="6232525"/>
            <a:ext cx="11619042" cy="367799"/>
          </a:xfrm>
          <a:prstGeom prst="rect">
            <a:avLst/>
          </a:prstGeom>
          <a:noFill/>
          <a:ln>
            <a:noFill/>
          </a:ln>
        </p:spPr>
      </p:pic>
      <p:sp>
        <p:nvSpPr>
          <p:cNvPr id="46" name="TextBox 45">
            <a:extLst>
              <a:ext uri="{FF2B5EF4-FFF2-40B4-BE49-F238E27FC236}">
                <a16:creationId xmlns:a16="http://schemas.microsoft.com/office/drawing/2014/main" id="{9D3811A3-28FC-4D05-8B7B-D294C2D0DE8E}"/>
              </a:ext>
            </a:extLst>
          </p:cNvPr>
          <p:cNvSpPr txBox="1"/>
          <p:nvPr/>
        </p:nvSpPr>
        <p:spPr>
          <a:xfrm>
            <a:off x="1250050" y="3067835"/>
            <a:ext cx="2124209"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Proactive</a:t>
            </a:r>
            <a:endParaRPr lang="en-GB" sz="2400" b="1" dirty="0">
              <a:solidFill>
                <a:schemeClr val="bg1"/>
              </a:solidFill>
              <a:latin typeface="HelveticaNeueLT Pro 45 Lt"/>
            </a:endParaRPr>
          </a:p>
        </p:txBody>
      </p:sp>
      <p:sp>
        <p:nvSpPr>
          <p:cNvPr id="47" name="TextBox 46">
            <a:extLst>
              <a:ext uri="{FF2B5EF4-FFF2-40B4-BE49-F238E27FC236}">
                <a16:creationId xmlns:a16="http://schemas.microsoft.com/office/drawing/2014/main" id="{ED2032E2-A902-4E76-B423-FDBB430D14BA}"/>
              </a:ext>
            </a:extLst>
          </p:cNvPr>
          <p:cNvSpPr txBox="1"/>
          <p:nvPr/>
        </p:nvSpPr>
        <p:spPr>
          <a:xfrm>
            <a:off x="5334483" y="3067835"/>
            <a:ext cx="2124209"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Cooperative</a:t>
            </a:r>
            <a:endParaRPr lang="en-GB" sz="2400" b="1" dirty="0">
              <a:solidFill>
                <a:schemeClr val="bg1"/>
              </a:solidFill>
              <a:latin typeface="HelveticaNeueLT Pro 45 Lt"/>
            </a:endParaRPr>
          </a:p>
        </p:txBody>
      </p:sp>
      <p:sp>
        <p:nvSpPr>
          <p:cNvPr id="48" name="TextBox 47">
            <a:extLst>
              <a:ext uri="{FF2B5EF4-FFF2-40B4-BE49-F238E27FC236}">
                <a16:creationId xmlns:a16="http://schemas.microsoft.com/office/drawing/2014/main" id="{F454402D-CC00-4D61-B15F-6C8C658DEEFC}"/>
              </a:ext>
            </a:extLst>
          </p:cNvPr>
          <p:cNvSpPr txBox="1"/>
          <p:nvPr/>
        </p:nvSpPr>
        <p:spPr>
          <a:xfrm>
            <a:off x="9423419" y="3067835"/>
            <a:ext cx="2438471"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Open to share</a:t>
            </a:r>
            <a:endParaRPr lang="en-GB" sz="2400" b="1" dirty="0">
              <a:solidFill>
                <a:schemeClr val="bg1"/>
              </a:solidFill>
              <a:latin typeface="HelveticaNeueLT Pro 45 Lt"/>
            </a:endParaRPr>
          </a:p>
        </p:txBody>
      </p:sp>
      <p:pic>
        <p:nvPicPr>
          <p:cNvPr id="23" name="Picture 18" descr="Rotterdam Port Fund | Magnet.me">
            <a:extLst>
              <a:ext uri="{FF2B5EF4-FFF2-40B4-BE49-F238E27FC236}">
                <a16:creationId xmlns:a16="http://schemas.microsoft.com/office/drawing/2014/main" id="{42CAF203-6302-4920-8270-1A91B6FE3989}"/>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451344" y="3064071"/>
            <a:ext cx="2051049" cy="11771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Katapult Ocean – We believe there are endless opportunities in the ocean">
            <a:extLst>
              <a:ext uri="{FF2B5EF4-FFF2-40B4-BE49-F238E27FC236}">
                <a16:creationId xmlns:a16="http://schemas.microsoft.com/office/drawing/2014/main" id="{5097CC07-5B35-4384-ABC3-600917329B24}"/>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898640" y="1290637"/>
            <a:ext cx="2355261" cy="13900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NOVAGRAAF UK, Suite 8b Lowry House 17 Marble Street, - European Trademarks  Correspondent">
            <a:extLst>
              <a:ext uri="{FF2B5EF4-FFF2-40B4-BE49-F238E27FC236}">
                <a16:creationId xmlns:a16="http://schemas.microsoft.com/office/drawing/2014/main" id="{E59763F1-2DA5-4851-BC7F-4EC867F0857F}"/>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41643" y="1669824"/>
            <a:ext cx="2438472" cy="7266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F71D535-2DB8-4CAB-8876-019A086C5BFF}"/>
              </a:ext>
            </a:extLst>
          </p:cNvPr>
          <p:cNvPicPr>
            <a:picLocks noChangeAspect="1"/>
          </p:cNvPicPr>
          <p:nvPr/>
        </p:nvPicPr>
        <p:blipFill>
          <a:blip r:embed="rId9"/>
          <a:stretch>
            <a:fillRect/>
          </a:stretch>
        </p:blipFill>
        <p:spPr>
          <a:xfrm>
            <a:off x="8204183" y="1354615"/>
            <a:ext cx="2438471" cy="1274101"/>
          </a:xfrm>
          <a:prstGeom prst="rect">
            <a:avLst/>
          </a:prstGeom>
        </p:spPr>
      </p:pic>
      <p:pic>
        <p:nvPicPr>
          <p:cNvPr id="8" name="Picture 7">
            <a:extLst>
              <a:ext uri="{FF2B5EF4-FFF2-40B4-BE49-F238E27FC236}">
                <a16:creationId xmlns:a16="http://schemas.microsoft.com/office/drawing/2014/main" id="{C76D002C-3BFD-4FBD-8C37-58119AE05F8E}"/>
              </a:ext>
            </a:extLst>
          </p:cNvPr>
          <p:cNvPicPr>
            <a:picLocks noChangeAspect="1"/>
          </p:cNvPicPr>
          <p:nvPr/>
        </p:nvPicPr>
        <p:blipFill>
          <a:blip r:embed="rId10"/>
          <a:stretch>
            <a:fillRect/>
          </a:stretch>
        </p:blipFill>
        <p:spPr>
          <a:xfrm>
            <a:off x="5510189" y="4977220"/>
            <a:ext cx="2171700" cy="1076325"/>
          </a:xfrm>
          <a:prstGeom prst="rect">
            <a:avLst/>
          </a:prstGeom>
        </p:spPr>
      </p:pic>
      <p:pic>
        <p:nvPicPr>
          <p:cNvPr id="9" name="Picture 8">
            <a:extLst>
              <a:ext uri="{FF2B5EF4-FFF2-40B4-BE49-F238E27FC236}">
                <a16:creationId xmlns:a16="http://schemas.microsoft.com/office/drawing/2014/main" id="{76F97D17-4E7F-4E06-BCA1-9ABABB73B67E}"/>
              </a:ext>
            </a:extLst>
          </p:cNvPr>
          <p:cNvPicPr>
            <a:picLocks noChangeAspect="1"/>
          </p:cNvPicPr>
          <p:nvPr/>
        </p:nvPicPr>
        <p:blipFill>
          <a:blip r:embed="rId11"/>
          <a:stretch>
            <a:fillRect/>
          </a:stretch>
        </p:blipFill>
        <p:spPr>
          <a:xfrm>
            <a:off x="2502393" y="5332838"/>
            <a:ext cx="1338942" cy="712974"/>
          </a:xfrm>
          <a:prstGeom prst="rect">
            <a:avLst/>
          </a:prstGeom>
        </p:spPr>
      </p:pic>
      <p:pic>
        <p:nvPicPr>
          <p:cNvPr id="10" name="Picture 9">
            <a:extLst>
              <a:ext uri="{FF2B5EF4-FFF2-40B4-BE49-F238E27FC236}">
                <a16:creationId xmlns:a16="http://schemas.microsoft.com/office/drawing/2014/main" id="{F8F53D78-15B5-47D8-AB3D-792621EB41B1}"/>
              </a:ext>
            </a:extLst>
          </p:cNvPr>
          <p:cNvPicPr>
            <a:picLocks noChangeAspect="1"/>
          </p:cNvPicPr>
          <p:nvPr/>
        </p:nvPicPr>
        <p:blipFill rotWithShape="1">
          <a:blip r:embed="rId12"/>
          <a:srcRect t="29508" b="34230"/>
          <a:stretch/>
        </p:blipFill>
        <p:spPr>
          <a:xfrm>
            <a:off x="3627703" y="4555539"/>
            <a:ext cx="1762723" cy="639198"/>
          </a:xfrm>
          <a:prstGeom prst="rect">
            <a:avLst/>
          </a:prstGeom>
        </p:spPr>
      </p:pic>
      <p:pic>
        <p:nvPicPr>
          <p:cNvPr id="3" name="Picture 2">
            <a:extLst>
              <a:ext uri="{FF2B5EF4-FFF2-40B4-BE49-F238E27FC236}">
                <a16:creationId xmlns:a16="http://schemas.microsoft.com/office/drawing/2014/main" id="{B58F5FAF-E328-48B5-BA68-930582EB2F26}"/>
              </a:ext>
            </a:extLst>
          </p:cNvPr>
          <p:cNvPicPr>
            <a:picLocks noChangeAspect="1"/>
          </p:cNvPicPr>
          <p:nvPr/>
        </p:nvPicPr>
        <p:blipFill rotWithShape="1">
          <a:blip r:embed="rId13"/>
          <a:srcRect l="11029" t="12170" r="3350" b="16031"/>
          <a:stretch/>
        </p:blipFill>
        <p:spPr>
          <a:xfrm>
            <a:off x="445111" y="1159385"/>
            <a:ext cx="2003676" cy="1680237"/>
          </a:xfrm>
          <a:prstGeom prst="rect">
            <a:avLst/>
          </a:prstGeom>
        </p:spPr>
      </p:pic>
      <p:pic>
        <p:nvPicPr>
          <p:cNvPr id="14" name="Picture 13">
            <a:extLst>
              <a:ext uri="{FF2B5EF4-FFF2-40B4-BE49-F238E27FC236}">
                <a16:creationId xmlns:a16="http://schemas.microsoft.com/office/drawing/2014/main" id="{8D18DA39-4D48-4CB6-8F93-52E45F052C95}"/>
              </a:ext>
            </a:extLst>
          </p:cNvPr>
          <p:cNvPicPr>
            <a:picLocks noChangeAspect="1"/>
          </p:cNvPicPr>
          <p:nvPr/>
        </p:nvPicPr>
        <p:blipFill rotWithShape="1">
          <a:blip r:embed="rId14"/>
          <a:srcRect t="22191" r="450" b="27649"/>
          <a:stretch/>
        </p:blipFill>
        <p:spPr>
          <a:xfrm>
            <a:off x="9494933" y="2836740"/>
            <a:ext cx="2366957" cy="572453"/>
          </a:xfrm>
          <a:prstGeom prst="rect">
            <a:avLst/>
          </a:prstGeom>
        </p:spPr>
      </p:pic>
      <p:pic>
        <p:nvPicPr>
          <p:cNvPr id="15" name="Picture 14">
            <a:extLst>
              <a:ext uri="{FF2B5EF4-FFF2-40B4-BE49-F238E27FC236}">
                <a16:creationId xmlns:a16="http://schemas.microsoft.com/office/drawing/2014/main" id="{085B42D7-48E5-4AC0-8B2F-F64E69B83392}"/>
              </a:ext>
            </a:extLst>
          </p:cNvPr>
          <p:cNvPicPr>
            <a:picLocks noChangeAspect="1"/>
          </p:cNvPicPr>
          <p:nvPr/>
        </p:nvPicPr>
        <p:blipFill>
          <a:blip r:embed="rId15"/>
          <a:stretch>
            <a:fillRect/>
          </a:stretch>
        </p:blipFill>
        <p:spPr>
          <a:xfrm>
            <a:off x="7357968" y="3929454"/>
            <a:ext cx="1503540" cy="671223"/>
          </a:xfrm>
          <a:prstGeom prst="rect">
            <a:avLst/>
          </a:prstGeom>
        </p:spPr>
      </p:pic>
      <p:pic>
        <p:nvPicPr>
          <p:cNvPr id="16" name="Picture 15">
            <a:extLst>
              <a:ext uri="{FF2B5EF4-FFF2-40B4-BE49-F238E27FC236}">
                <a16:creationId xmlns:a16="http://schemas.microsoft.com/office/drawing/2014/main" id="{349A3824-7DBD-42B0-8B99-51E71BDE5B15}"/>
              </a:ext>
            </a:extLst>
          </p:cNvPr>
          <p:cNvPicPr>
            <a:picLocks noChangeAspect="1"/>
          </p:cNvPicPr>
          <p:nvPr/>
        </p:nvPicPr>
        <p:blipFill>
          <a:blip r:embed="rId16"/>
          <a:stretch>
            <a:fillRect/>
          </a:stretch>
        </p:blipFill>
        <p:spPr>
          <a:xfrm>
            <a:off x="2846775" y="3866783"/>
            <a:ext cx="1525197" cy="559102"/>
          </a:xfrm>
          <a:prstGeom prst="rect">
            <a:avLst/>
          </a:prstGeom>
        </p:spPr>
      </p:pic>
      <p:pic>
        <p:nvPicPr>
          <p:cNvPr id="17" name="Picture 16">
            <a:extLst>
              <a:ext uri="{FF2B5EF4-FFF2-40B4-BE49-F238E27FC236}">
                <a16:creationId xmlns:a16="http://schemas.microsoft.com/office/drawing/2014/main" id="{D46865AC-7F73-44D3-A500-F129FF633E8E}"/>
              </a:ext>
            </a:extLst>
          </p:cNvPr>
          <p:cNvPicPr>
            <a:picLocks noChangeAspect="1"/>
          </p:cNvPicPr>
          <p:nvPr/>
        </p:nvPicPr>
        <p:blipFill>
          <a:blip r:embed="rId17"/>
          <a:stretch>
            <a:fillRect/>
          </a:stretch>
        </p:blipFill>
        <p:spPr>
          <a:xfrm>
            <a:off x="6359121" y="2780037"/>
            <a:ext cx="2607395" cy="591083"/>
          </a:xfrm>
          <a:prstGeom prst="rect">
            <a:avLst/>
          </a:prstGeom>
        </p:spPr>
      </p:pic>
      <p:pic>
        <p:nvPicPr>
          <p:cNvPr id="18" name="Picture 17">
            <a:extLst>
              <a:ext uri="{FF2B5EF4-FFF2-40B4-BE49-F238E27FC236}">
                <a16:creationId xmlns:a16="http://schemas.microsoft.com/office/drawing/2014/main" id="{FC0D2AC2-F242-4C24-9F2C-387B39C9B839}"/>
              </a:ext>
            </a:extLst>
          </p:cNvPr>
          <p:cNvPicPr>
            <a:picLocks noChangeAspect="1"/>
          </p:cNvPicPr>
          <p:nvPr/>
        </p:nvPicPr>
        <p:blipFill>
          <a:blip r:embed="rId18"/>
          <a:stretch>
            <a:fillRect/>
          </a:stretch>
        </p:blipFill>
        <p:spPr>
          <a:xfrm>
            <a:off x="460845" y="4055385"/>
            <a:ext cx="2002165" cy="1998160"/>
          </a:xfrm>
          <a:prstGeom prst="rect">
            <a:avLst/>
          </a:prstGeom>
        </p:spPr>
      </p:pic>
      <p:pic>
        <p:nvPicPr>
          <p:cNvPr id="19" name="Picture 18">
            <a:extLst>
              <a:ext uri="{FF2B5EF4-FFF2-40B4-BE49-F238E27FC236}">
                <a16:creationId xmlns:a16="http://schemas.microsoft.com/office/drawing/2014/main" id="{E55B8042-4C16-45AF-BC4C-7F5079433C0F}"/>
              </a:ext>
            </a:extLst>
          </p:cNvPr>
          <p:cNvPicPr>
            <a:picLocks noChangeAspect="1"/>
          </p:cNvPicPr>
          <p:nvPr/>
        </p:nvPicPr>
        <p:blipFill>
          <a:blip r:embed="rId19"/>
          <a:stretch>
            <a:fillRect/>
          </a:stretch>
        </p:blipFill>
        <p:spPr>
          <a:xfrm>
            <a:off x="4878845" y="3609727"/>
            <a:ext cx="1753656" cy="922084"/>
          </a:xfrm>
          <a:prstGeom prst="rect">
            <a:avLst/>
          </a:prstGeom>
        </p:spPr>
      </p:pic>
      <p:pic>
        <p:nvPicPr>
          <p:cNvPr id="20" name="Picture 19">
            <a:extLst>
              <a:ext uri="{FF2B5EF4-FFF2-40B4-BE49-F238E27FC236}">
                <a16:creationId xmlns:a16="http://schemas.microsoft.com/office/drawing/2014/main" id="{2D4409E1-B00A-484B-BB7E-9075C593CBE2}"/>
              </a:ext>
            </a:extLst>
          </p:cNvPr>
          <p:cNvPicPr>
            <a:picLocks noChangeAspect="1"/>
          </p:cNvPicPr>
          <p:nvPr/>
        </p:nvPicPr>
        <p:blipFill rotWithShape="1">
          <a:blip r:embed="rId20"/>
          <a:srcRect l="15729" t="16311" r="15728" b="18757"/>
          <a:stretch/>
        </p:blipFill>
        <p:spPr>
          <a:xfrm>
            <a:off x="8385300" y="4967500"/>
            <a:ext cx="1612884" cy="1076325"/>
          </a:xfrm>
          <a:prstGeom prst="rect">
            <a:avLst/>
          </a:prstGeom>
        </p:spPr>
      </p:pic>
      <p:pic>
        <p:nvPicPr>
          <p:cNvPr id="22" name="Picture 21">
            <a:extLst>
              <a:ext uri="{FF2B5EF4-FFF2-40B4-BE49-F238E27FC236}">
                <a16:creationId xmlns:a16="http://schemas.microsoft.com/office/drawing/2014/main" id="{0B5488A8-4C6F-4A6E-980E-5D22BA3EDC69}"/>
              </a:ext>
            </a:extLst>
          </p:cNvPr>
          <p:cNvPicPr>
            <a:picLocks noChangeAspect="1"/>
          </p:cNvPicPr>
          <p:nvPr/>
        </p:nvPicPr>
        <p:blipFill>
          <a:blip r:embed="rId21"/>
          <a:stretch>
            <a:fillRect/>
          </a:stretch>
        </p:blipFill>
        <p:spPr>
          <a:xfrm>
            <a:off x="9686936" y="3657273"/>
            <a:ext cx="1706556" cy="1372071"/>
          </a:xfrm>
          <a:prstGeom prst="rect">
            <a:avLst/>
          </a:prstGeom>
        </p:spPr>
      </p:pic>
      <p:pic>
        <p:nvPicPr>
          <p:cNvPr id="24" name="Picture 23">
            <a:extLst>
              <a:ext uri="{FF2B5EF4-FFF2-40B4-BE49-F238E27FC236}">
                <a16:creationId xmlns:a16="http://schemas.microsoft.com/office/drawing/2014/main" id="{2B3A621C-7965-4B87-A988-4AB9563E0084}"/>
              </a:ext>
            </a:extLst>
          </p:cNvPr>
          <p:cNvPicPr>
            <a:picLocks noChangeAspect="1"/>
          </p:cNvPicPr>
          <p:nvPr/>
        </p:nvPicPr>
        <p:blipFill rotWithShape="1">
          <a:blip r:embed="rId22"/>
          <a:srcRect l="26693" t="20298" r="21846" b="29733"/>
          <a:stretch/>
        </p:blipFill>
        <p:spPr>
          <a:xfrm>
            <a:off x="4157194" y="2680703"/>
            <a:ext cx="1666445" cy="908013"/>
          </a:xfrm>
          <a:prstGeom prst="rect">
            <a:avLst/>
          </a:prstGeom>
        </p:spPr>
      </p:pic>
    </p:spTree>
    <p:extLst>
      <p:ext uri="{BB962C8B-B14F-4D97-AF65-F5344CB8AC3E}">
        <p14:creationId xmlns:p14="http://schemas.microsoft.com/office/powerpoint/2010/main" val="30104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Background pattern&#10;&#10;Description automatically generated"/>
          <p:cNvPicPr preferRelativeResize="0"/>
          <p:nvPr/>
        </p:nvPicPr>
        <p:blipFill rotWithShape="1">
          <a:blip r:embed="rId3">
            <a:alphaModFix/>
          </a:blip>
          <a:srcRect/>
          <a:stretch/>
        </p:blipFill>
        <p:spPr>
          <a:xfrm>
            <a:off x="286479" y="265607"/>
            <a:ext cx="11619042" cy="831629"/>
          </a:xfrm>
          <a:prstGeom prst="rect">
            <a:avLst/>
          </a:prstGeom>
          <a:noFill/>
          <a:ln>
            <a:noFill/>
          </a:ln>
        </p:spPr>
      </p:pic>
      <p:sp>
        <p:nvSpPr>
          <p:cNvPr id="126" name="Google Shape;126;p4"/>
          <p:cNvSpPr txBox="1"/>
          <p:nvPr/>
        </p:nvSpPr>
        <p:spPr>
          <a:xfrm>
            <a:off x="400986" y="385048"/>
            <a:ext cx="10100473" cy="59628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defTabSz="914400" rtl="0" eaLnBrk="1" fontAlgn="auto" latinLnBrk="0" hangingPunct="1">
              <a:lnSpc>
                <a:spcPct val="120000"/>
              </a:lnSpc>
              <a:spcBef>
                <a:spcPts val="0"/>
              </a:spcBef>
              <a:spcAft>
                <a:spcPts val="0"/>
              </a:spcAft>
              <a:buClr>
                <a:srgbClr val="FFFFFF"/>
              </a:buClr>
              <a:buSzPts val="3200"/>
              <a:buFont typeface="Helvetica Neue"/>
              <a:buNone/>
              <a:tabLst/>
              <a:defRPr/>
            </a:pPr>
            <a:r>
              <a:rPr kumimoji="0" lang="en-GB" sz="3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Open </a:t>
            </a:r>
            <a:r>
              <a:rPr kumimoji="0" lang="en-GB" sz="3200"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fundraisin</a:t>
            </a:r>
            <a:r>
              <a:rPr lang="en-GB" sz="3200" b="1" dirty="0">
                <a:solidFill>
                  <a:srgbClr val="FFFFFF"/>
                </a:solidFill>
                <a:latin typeface="Helvetica Neue"/>
                <a:ea typeface="Helvetica Neue"/>
                <a:cs typeface="Helvetica Neue"/>
                <a:sym typeface="Helvetica Neue"/>
              </a:rPr>
              <a:t>g &amp; investment rounds</a:t>
            </a:r>
            <a:endParaRPr kumimoji="0" lang="en-GB" sz="3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pic>
        <p:nvPicPr>
          <p:cNvPr id="128" name="Google Shape;128;p4"/>
          <p:cNvPicPr preferRelativeResize="0"/>
          <p:nvPr/>
        </p:nvPicPr>
        <p:blipFill rotWithShape="1">
          <a:blip r:embed="rId4">
            <a:alphaModFix/>
          </a:blip>
          <a:srcRect/>
          <a:stretch/>
        </p:blipFill>
        <p:spPr>
          <a:xfrm>
            <a:off x="10563708" y="318127"/>
            <a:ext cx="1227305" cy="664869"/>
          </a:xfrm>
          <a:prstGeom prst="rect">
            <a:avLst/>
          </a:prstGeom>
          <a:noFill/>
          <a:ln>
            <a:noFill/>
          </a:ln>
        </p:spPr>
      </p:pic>
      <p:pic>
        <p:nvPicPr>
          <p:cNvPr id="44" name="Google Shape;125;p4" descr="Background pattern&#10;&#10;Description automatically generated">
            <a:extLst>
              <a:ext uri="{FF2B5EF4-FFF2-40B4-BE49-F238E27FC236}">
                <a16:creationId xmlns:a16="http://schemas.microsoft.com/office/drawing/2014/main" id="{0F5ACC9A-F945-41F7-A687-605B12B6443C}"/>
              </a:ext>
            </a:extLst>
          </p:cNvPr>
          <p:cNvPicPr preferRelativeResize="0"/>
          <p:nvPr/>
        </p:nvPicPr>
        <p:blipFill rotWithShape="1">
          <a:blip r:embed="rId5">
            <a:alphaModFix/>
          </a:blip>
          <a:srcRect/>
          <a:stretch/>
        </p:blipFill>
        <p:spPr>
          <a:xfrm>
            <a:off x="286479" y="6232525"/>
            <a:ext cx="11619042" cy="367799"/>
          </a:xfrm>
          <a:prstGeom prst="rect">
            <a:avLst/>
          </a:prstGeom>
          <a:noFill/>
          <a:ln>
            <a:noFill/>
          </a:ln>
        </p:spPr>
      </p:pic>
      <p:sp>
        <p:nvSpPr>
          <p:cNvPr id="46" name="TextBox 45">
            <a:extLst>
              <a:ext uri="{FF2B5EF4-FFF2-40B4-BE49-F238E27FC236}">
                <a16:creationId xmlns:a16="http://schemas.microsoft.com/office/drawing/2014/main" id="{9D3811A3-28FC-4D05-8B7B-D294C2D0DE8E}"/>
              </a:ext>
            </a:extLst>
          </p:cNvPr>
          <p:cNvSpPr txBox="1"/>
          <p:nvPr/>
        </p:nvSpPr>
        <p:spPr>
          <a:xfrm>
            <a:off x="1250050" y="3067835"/>
            <a:ext cx="2124209"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Proactive</a:t>
            </a:r>
            <a:endParaRPr lang="en-GB" sz="2400" b="1" dirty="0">
              <a:solidFill>
                <a:schemeClr val="bg1"/>
              </a:solidFill>
              <a:latin typeface="HelveticaNeueLT Pro 45 Lt"/>
            </a:endParaRPr>
          </a:p>
        </p:txBody>
      </p:sp>
      <p:sp>
        <p:nvSpPr>
          <p:cNvPr id="48" name="TextBox 47">
            <a:extLst>
              <a:ext uri="{FF2B5EF4-FFF2-40B4-BE49-F238E27FC236}">
                <a16:creationId xmlns:a16="http://schemas.microsoft.com/office/drawing/2014/main" id="{F454402D-CC00-4D61-B15F-6C8C658DEEFC}"/>
              </a:ext>
            </a:extLst>
          </p:cNvPr>
          <p:cNvSpPr txBox="1"/>
          <p:nvPr/>
        </p:nvSpPr>
        <p:spPr>
          <a:xfrm>
            <a:off x="9423419" y="3067835"/>
            <a:ext cx="2438471"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Open to share</a:t>
            </a:r>
            <a:endParaRPr lang="en-GB" sz="2400" b="1" dirty="0">
              <a:solidFill>
                <a:schemeClr val="bg1"/>
              </a:solidFill>
              <a:latin typeface="HelveticaNeueLT Pro 45 Lt"/>
            </a:endParaRPr>
          </a:p>
        </p:txBody>
      </p:sp>
      <p:pic>
        <p:nvPicPr>
          <p:cNvPr id="16" name="Picture 15">
            <a:extLst>
              <a:ext uri="{FF2B5EF4-FFF2-40B4-BE49-F238E27FC236}">
                <a16:creationId xmlns:a16="http://schemas.microsoft.com/office/drawing/2014/main" id="{E37D7F7B-BD62-4C36-BB76-B33C9A67CB5A}"/>
              </a:ext>
            </a:extLst>
          </p:cNvPr>
          <p:cNvPicPr>
            <a:picLocks noChangeAspect="1"/>
          </p:cNvPicPr>
          <p:nvPr/>
        </p:nvPicPr>
        <p:blipFill>
          <a:blip r:embed="rId6"/>
          <a:stretch>
            <a:fillRect/>
          </a:stretch>
        </p:blipFill>
        <p:spPr>
          <a:xfrm>
            <a:off x="286479" y="1739267"/>
            <a:ext cx="2607395" cy="591083"/>
          </a:xfrm>
          <a:prstGeom prst="rect">
            <a:avLst/>
          </a:prstGeom>
        </p:spPr>
      </p:pic>
      <p:sp>
        <p:nvSpPr>
          <p:cNvPr id="2" name="TextBox 1">
            <a:extLst>
              <a:ext uri="{FF2B5EF4-FFF2-40B4-BE49-F238E27FC236}">
                <a16:creationId xmlns:a16="http://schemas.microsoft.com/office/drawing/2014/main" id="{D2FFC9B9-0579-4448-9138-6BAFBE1411F0}"/>
              </a:ext>
            </a:extLst>
          </p:cNvPr>
          <p:cNvSpPr txBox="1"/>
          <p:nvPr/>
        </p:nvSpPr>
        <p:spPr>
          <a:xfrm>
            <a:off x="3216121" y="1336385"/>
            <a:ext cx="8689400" cy="1384995"/>
          </a:xfrm>
          <a:prstGeom prst="rect">
            <a:avLst/>
          </a:prstGeom>
          <a:noFill/>
          <a:ln>
            <a:solidFill>
              <a:srgbClr val="11ABAF"/>
            </a:solidFill>
          </a:ln>
        </p:spPr>
        <p:txBody>
          <a:bodyPr wrap="square" rtlCol="0">
            <a:spAutoFit/>
          </a:bodyPr>
          <a:lstStyle/>
          <a:p>
            <a:r>
              <a:rPr lang="en-GB" dirty="0"/>
              <a:t>Country of Origin: </a:t>
            </a:r>
            <a:r>
              <a:rPr lang="en-GB" b="1" dirty="0">
                <a:solidFill>
                  <a:srgbClr val="11ABAF"/>
                </a:solidFill>
              </a:rPr>
              <a:t>Portugal</a:t>
            </a:r>
          </a:p>
          <a:p>
            <a:r>
              <a:rPr lang="en-GB" dirty="0"/>
              <a:t>Target fundraising amount: </a:t>
            </a:r>
            <a:r>
              <a:rPr lang="en-GB" b="1" dirty="0">
                <a:solidFill>
                  <a:srgbClr val="11ABAF"/>
                </a:solidFill>
              </a:rPr>
              <a:t>50 million EUR </a:t>
            </a:r>
          </a:p>
          <a:p>
            <a:r>
              <a:rPr lang="en-GB" dirty="0"/>
              <a:t>Investment capacity in the blue economy: </a:t>
            </a:r>
            <a:r>
              <a:rPr lang="en-GB" b="1" dirty="0">
                <a:solidFill>
                  <a:srgbClr val="11ABAF"/>
                </a:solidFill>
              </a:rPr>
              <a:t>50 million EUR</a:t>
            </a:r>
          </a:p>
          <a:p>
            <a:r>
              <a:rPr lang="en-GB" dirty="0"/>
              <a:t>Target ticket size: </a:t>
            </a:r>
            <a:r>
              <a:rPr lang="en-GB" b="1" dirty="0">
                <a:solidFill>
                  <a:srgbClr val="11ABAF"/>
                </a:solidFill>
              </a:rPr>
              <a:t>200k to 5 million EUR</a:t>
            </a:r>
          </a:p>
          <a:p>
            <a:r>
              <a:rPr lang="en-GB" dirty="0"/>
              <a:t>Target TRL: </a:t>
            </a:r>
            <a:r>
              <a:rPr lang="en-GB" b="1" dirty="0">
                <a:solidFill>
                  <a:srgbClr val="11ABAF"/>
                </a:solidFill>
              </a:rPr>
              <a:t>6 - 9</a:t>
            </a:r>
          </a:p>
          <a:p>
            <a:r>
              <a:rPr lang="en-GB" dirty="0"/>
              <a:t>Investment types: </a:t>
            </a:r>
            <a:r>
              <a:rPr lang="en-GB" b="1" dirty="0">
                <a:solidFill>
                  <a:srgbClr val="11ABAF"/>
                </a:solidFill>
              </a:rPr>
              <a:t>Pre-seed to Series B</a:t>
            </a:r>
          </a:p>
        </p:txBody>
      </p:sp>
      <p:pic>
        <p:nvPicPr>
          <p:cNvPr id="18" name="Picture 17">
            <a:extLst>
              <a:ext uri="{FF2B5EF4-FFF2-40B4-BE49-F238E27FC236}">
                <a16:creationId xmlns:a16="http://schemas.microsoft.com/office/drawing/2014/main" id="{7DB702F2-2C10-4A99-AF95-79216B7756A5}"/>
              </a:ext>
            </a:extLst>
          </p:cNvPr>
          <p:cNvPicPr>
            <a:picLocks noChangeAspect="1"/>
          </p:cNvPicPr>
          <p:nvPr/>
        </p:nvPicPr>
        <p:blipFill rotWithShape="1">
          <a:blip r:embed="rId7"/>
          <a:srcRect l="11029" t="12170" r="3350" b="16031"/>
          <a:stretch/>
        </p:blipFill>
        <p:spPr>
          <a:xfrm>
            <a:off x="764376" y="2972381"/>
            <a:ext cx="1651601" cy="1384995"/>
          </a:xfrm>
          <a:prstGeom prst="rect">
            <a:avLst/>
          </a:prstGeom>
        </p:spPr>
      </p:pic>
      <p:sp>
        <p:nvSpPr>
          <p:cNvPr id="19" name="TextBox 18">
            <a:extLst>
              <a:ext uri="{FF2B5EF4-FFF2-40B4-BE49-F238E27FC236}">
                <a16:creationId xmlns:a16="http://schemas.microsoft.com/office/drawing/2014/main" id="{B689376A-936D-46A2-96C8-D88806F6C0AF}"/>
              </a:ext>
            </a:extLst>
          </p:cNvPr>
          <p:cNvSpPr txBox="1"/>
          <p:nvPr/>
        </p:nvSpPr>
        <p:spPr>
          <a:xfrm>
            <a:off x="3216121" y="2972382"/>
            <a:ext cx="8689400" cy="1384995"/>
          </a:xfrm>
          <a:prstGeom prst="rect">
            <a:avLst/>
          </a:prstGeom>
          <a:noFill/>
          <a:ln>
            <a:solidFill>
              <a:srgbClr val="11ABAF"/>
            </a:solidFill>
          </a:ln>
        </p:spPr>
        <p:txBody>
          <a:bodyPr wrap="square" rtlCol="0">
            <a:spAutoFit/>
          </a:bodyPr>
          <a:lstStyle/>
          <a:p>
            <a:r>
              <a:rPr lang="en-GB" dirty="0"/>
              <a:t>Country of Origin: </a:t>
            </a:r>
            <a:r>
              <a:rPr lang="en-GB" b="1" dirty="0">
                <a:solidFill>
                  <a:srgbClr val="11ABAF"/>
                </a:solidFill>
              </a:rPr>
              <a:t>Netherlands</a:t>
            </a:r>
          </a:p>
          <a:p>
            <a:r>
              <a:rPr lang="en-GB" dirty="0"/>
              <a:t>Target fundraising amount: </a:t>
            </a:r>
            <a:r>
              <a:rPr lang="en-GB" b="1" dirty="0">
                <a:solidFill>
                  <a:srgbClr val="11ABAF"/>
                </a:solidFill>
              </a:rPr>
              <a:t>1-10 million EUR </a:t>
            </a:r>
          </a:p>
          <a:p>
            <a:r>
              <a:rPr lang="en-GB" dirty="0"/>
              <a:t>Investment capacity in the blue economy: </a:t>
            </a:r>
            <a:r>
              <a:rPr lang="en-GB" b="1" dirty="0">
                <a:solidFill>
                  <a:srgbClr val="11ABAF"/>
                </a:solidFill>
              </a:rPr>
              <a:t>500 million EUR</a:t>
            </a:r>
          </a:p>
          <a:p>
            <a:r>
              <a:rPr lang="en-GB" dirty="0"/>
              <a:t>Target ticket size: </a:t>
            </a:r>
            <a:r>
              <a:rPr lang="en-GB" b="1" dirty="0">
                <a:solidFill>
                  <a:srgbClr val="11ABAF"/>
                </a:solidFill>
              </a:rPr>
              <a:t>1 million EUR to &gt;10 million EUR</a:t>
            </a:r>
          </a:p>
          <a:p>
            <a:r>
              <a:rPr lang="en-GB" dirty="0"/>
              <a:t>Target TRL: </a:t>
            </a:r>
            <a:r>
              <a:rPr lang="en-GB" b="1" dirty="0">
                <a:solidFill>
                  <a:srgbClr val="11ABAF"/>
                </a:solidFill>
              </a:rPr>
              <a:t>6 - 9</a:t>
            </a:r>
          </a:p>
          <a:p>
            <a:r>
              <a:rPr lang="en-GB" dirty="0"/>
              <a:t>Investment types: </a:t>
            </a:r>
            <a:r>
              <a:rPr lang="en-GB" b="1" dirty="0">
                <a:solidFill>
                  <a:srgbClr val="11ABAF"/>
                </a:solidFill>
              </a:rPr>
              <a:t>Seed to Series B</a:t>
            </a:r>
          </a:p>
        </p:txBody>
      </p:sp>
      <p:sp>
        <p:nvSpPr>
          <p:cNvPr id="20" name="TextBox 19">
            <a:extLst>
              <a:ext uri="{FF2B5EF4-FFF2-40B4-BE49-F238E27FC236}">
                <a16:creationId xmlns:a16="http://schemas.microsoft.com/office/drawing/2014/main" id="{5C5F94C1-EB09-4F2F-A087-B1893A06C70A}"/>
              </a:ext>
            </a:extLst>
          </p:cNvPr>
          <p:cNvSpPr txBox="1"/>
          <p:nvPr/>
        </p:nvSpPr>
        <p:spPr>
          <a:xfrm>
            <a:off x="3216121" y="4608380"/>
            <a:ext cx="8689400" cy="1384995"/>
          </a:xfrm>
          <a:prstGeom prst="rect">
            <a:avLst/>
          </a:prstGeom>
          <a:noFill/>
          <a:ln>
            <a:solidFill>
              <a:srgbClr val="11ABAF"/>
            </a:solidFill>
          </a:ln>
        </p:spPr>
        <p:txBody>
          <a:bodyPr wrap="square" rtlCol="0">
            <a:spAutoFit/>
          </a:bodyPr>
          <a:lstStyle/>
          <a:p>
            <a:r>
              <a:rPr lang="en-GB" dirty="0"/>
              <a:t>Country of Origin: </a:t>
            </a:r>
            <a:r>
              <a:rPr lang="en-GB" b="1" dirty="0">
                <a:solidFill>
                  <a:srgbClr val="11ABAF"/>
                </a:solidFill>
              </a:rPr>
              <a:t>United Kingdom</a:t>
            </a:r>
          </a:p>
          <a:p>
            <a:r>
              <a:rPr lang="en-GB" dirty="0"/>
              <a:t>Target fundraising amount: </a:t>
            </a:r>
            <a:r>
              <a:rPr lang="en-GB" b="1" dirty="0">
                <a:solidFill>
                  <a:srgbClr val="11ABAF"/>
                </a:solidFill>
              </a:rPr>
              <a:t>200 million EUR </a:t>
            </a:r>
          </a:p>
          <a:p>
            <a:r>
              <a:rPr lang="en-GB" dirty="0"/>
              <a:t>Investment capacity in the blue economy: </a:t>
            </a:r>
            <a:r>
              <a:rPr lang="en-GB" b="1" dirty="0">
                <a:solidFill>
                  <a:srgbClr val="11ABAF"/>
                </a:solidFill>
              </a:rPr>
              <a:t>125 million EUR</a:t>
            </a:r>
          </a:p>
          <a:p>
            <a:r>
              <a:rPr lang="en-GB" dirty="0"/>
              <a:t>Target ticket size: </a:t>
            </a:r>
            <a:r>
              <a:rPr lang="en-GB" b="1" dirty="0">
                <a:solidFill>
                  <a:srgbClr val="11ABAF"/>
                </a:solidFill>
              </a:rPr>
              <a:t>1 million EUR to &gt;10 million EUR</a:t>
            </a:r>
          </a:p>
          <a:p>
            <a:r>
              <a:rPr lang="en-GB" dirty="0"/>
              <a:t>Target TRL: </a:t>
            </a:r>
            <a:r>
              <a:rPr lang="en-GB" b="1" dirty="0">
                <a:solidFill>
                  <a:srgbClr val="11ABAF"/>
                </a:solidFill>
              </a:rPr>
              <a:t>8 - 9</a:t>
            </a:r>
          </a:p>
          <a:p>
            <a:r>
              <a:rPr lang="en-GB" dirty="0"/>
              <a:t>Investment types: </a:t>
            </a:r>
            <a:r>
              <a:rPr lang="en-GB" b="1" dirty="0">
                <a:solidFill>
                  <a:srgbClr val="11ABAF"/>
                </a:solidFill>
              </a:rPr>
              <a:t>Series A to Series B</a:t>
            </a:r>
          </a:p>
        </p:txBody>
      </p:sp>
      <p:pic>
        <p:nvPicPr>
          <p:cNvPr id="21" name="Picture 20" descr="NOVAGRAAF UK, Suite 8b Lowry House 17 Marble Street, - European Trademarks  Correspondent">
            <a:extLst>
              <a:ext uri="{FF2B5EF4-FFF2-40B4-BE49-F238E27FC236}">
                <a16:creationId xmlns:a16="http://schemas.microsoft.com/office/drawing/2014/main" id="{0B26C762-C07A-4699-9B90-A64EEE0C0CE0}"/>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70940" y="4931618"/>
            <a:ext cx="2438472" cy="72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Background pattern&#10;&#10;Description automatically generated"/>
          <p:cNvPicPr preferRelativeResize="0"/>
          <p:nvPr/>
        </p:nvPicPr>
        <p:blipFill rotWithShape="1">
          <a:blip r:embed="rId3">
            <a:alphaModFix/>
          </a:blip>
          <a:srcRect/>
          <a:stretch/>
        </p:blipFill>
        <p:spPr>
          <a:xfrm>
            <a:off x="286479" y="265607"/>
            <a:ext cx="11619042" cy="831629"/>
          </a:xfrm>
          <a:prstGeom prst="rect">
            <a:avLst/>
          </a:prstGeom>
          <a:noFill/>
          <a:ln>
            <a:noFill/>
          </a:ln>
        </p:spPr>
      </p:pic>
      <p:sp>
        <p:nvSpPr>
          <p:cNvPr id="126" name="Google Shape;126;p4"/>
          <p:cNvSpPr txBox="1"/>
          <p:nvPr/>
        </p:nvSpPr>
        <p:spPr>
          <a:xfrm>
            <a:off x="400986" y="385048"/>
            <a:ext cx="10100473" cy="59628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defTabSz="914400" rtl="0" eaLnBrk="1" fontAlgn="auto" latinLnBrk="0" hangingPunct="1">
              <a:lnSpc>
                <a:spcPct val="120000"/>
              </a:lnSpc>
              <a:spcBef>
                <a:spcPts val="0"/>
              </a:spcBef>
              <a:spcAft>
                <a:spcPts val="0"/>
              </a:spcAft>
              <a:buClr>
                <a:srgbClr val="FFFFFF"/>
              </a:buClr>
              <a:buSzPts val="3200"/>
              <a:buFont typeface="Helvetica Neue"/>
              <a:buNone/>
              <a:tabLst/>
              <a:defRPr/>
            </a:pPr>
            <a:r>
              <a:rPr kumimoji="0" lang="en-GB" sz="3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Open </a:t>
            </a:r>
            <a:r>
              <a:rPr kumimoji="0" lang="en-GB" sz="3200"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fundraisin</a:t>
            </a:r>
            <a:r>
              <a:rPr lang="en-GB" sz="3200" b="1" dirty="0">
                <a:solidFill>
                  <a:srgbClr val="FFFFFF"/>
                </a:solidFill>
                <a:latin typeface="Helvetica Neue"/>
                <a:ea typeface="Helvetica Neue"/>
                <a:cs typeface="Helvetica Neue"/>
                <a:sym typeface="Helvetica Neue"/>
              </a:rPr>
              <a:t>g &amp; investment rounds</a:t>
            </a:r>
            <a:endParaRPr kumimoji="0" lang="en-GB" sz="3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pic>
        <p:nvPicPr>
          <p:cNvPr id="128" name="Google Shape;128;p4"/>
          <p:cNvPicPr preferRelativeResize="0"/>
          <p:nvPr/>
        </p:nvPicPr>
        <p:blipFill rotWithShape="1">
          <a:blip r:embed="rId4">
            <a:alphaModFix/>
          </a:blip>
          <a:srcRect/>
          <a:stretch/>
        </p:blipFill>
        <p:spPr>
          <a:xfrm>
            <a:off x="10563708" y="318127"/>
            <a:ext cx="1227305" cy="664869"/>
          </a:xfrm>
          <a:prstGeom prst="rect">
            <a:avLst/>
          </a:prstGeom>
          <a:noFill/>
          <a:ln>
            <a:noFill/>
          </a:ln>
        </p:spPr>
      </p:pic>
      <p:pic>
        <p:nvPicPr>
          <p:cNvPr id="44" name="Google Shape;125;p4" descr="Background pattern&#10;&#10;Description automatically generated">
            <a:extLst>
              <a:ext uri="{FF2B5EF4-FFF2-40B4-BE49-F238E27FC236}">
                <a16:creationId xmlns:a16="http://schemas.microsoft.com/office/drawing/2014/main" id="{0F5ACC9A-F945-41F7-A687-605B12B6443C}"/>
              </a:ext>
            </a:extLst>
          </p:cNvPr>
          <p:cNvPicPr preferRelativeResize="0"/>
          <p:nvPr/>
        </p:nvPicPr>
        <p:blipFill rotWithShape="1">
          <a:blip r:embed="rId5">
            <a:alphaModFix/>
          </a:blip>
          <a:srcRect/>
          <a:stretch/>
        </p:blipFill>
        <p:spPr>
          <a:xfrm>
            <a:off x="286479" y="6232525"/>
            <a:ext cx="11619042" cy="367799"/>
          </a:xfrm>
          <a:prstGeom prst="rect">
            <a:avLst/>
          </a:prstGeom>
          <a:noFill/>
          <a:ln>
            <a:noFill/>
          </a:ln>
        </p:spPr>
      </p:pic>
      <p:sp>
        <p:nvSpPr>
          <p:cNvPr id="46" name="TextBox 45">
            <a:extLst>
              <a:ext uri="{FF2B5EF4-FFF2-40B4-BE49-F238E27FC236}">
                <a16:creationId xmlns:a16="http://schemas.microsoft.com/office/drawing/2014/main" id="{9D3811A3-28FC-4D05-8B7B-D294C2D0DE8E}"/>
              </a:ext>
            </a:extLst>
          </p:cNvPr>
          <p:cNvSpPr txBox="1"/>
          <p:nvPr/>
        </p:nvSpPr>
        <p:spPr>
          <a:xfrm>
            <a:off x="1250050" y="3067835"/>
            <a:ext cx="2124209"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Proactive</a:t>
            </a:r>
            <a:endParaRPr lang="en-GB" sz="2400" b="1" dirty="0">
              <a:solidFill>
                <a:schemeClr val="bg1"/>
              </a:solidFill>
              <a:latin typeface="HelveticaNeueLT Pro 45 Lt"/>
            </a:endParaRPr>
          </a:p>
        </p:txBody>
      </p:sp>
      <p:sp>
        <p:nvSpPr>
          <p:cNvPr id="48" name="TextBox 47">
            <a:extLst>
              <a:ext uri="{FF2B5EF4-FFF2-40B4-BE49-F238E27FC236}">
                <a16:creationId xmlns:a16="http://schemas.microsoft.com/office/drawing/2014/main" id="{F454402D-CC00-4D61-B15F-6C8C658DEEFC}"/>
              </a:ext>
            </a:extLst>
          </p:cNvPr>
          <p:cNvSpPr txBox="1"/>
          <p:nvPr/>
        </p:nvSpPr>
        <p:spPr>
          <a:xfrm>
            <a:off x="9423419" y="3067835"/>
            <a:ext cx="2438471" cy="461665"/>
          </a:xfrm>
          <a:prstGeom prst="rect">
            <a:avLst/>
          </a:prstGeom>
          <a:noFill/>
        </p:spPr>
        <p:txBody>
          <a:bodyPr wrap="square" rtlCol="0">
            <a:spAutoFit/>
          </a:bodyPr>
          <a:lstStyle/>
          <a:p>
            <a:pPr algn="ctr"/>
            <a:r>
              <a:rPr lang="en-US" sz="2400" b="1" kern="0" dirty="0">
                <a:solidFill>
                  <a:schemeClr val="bg1"/>
                </a:solidFill>
                <a:latin typeface="HelveticaNeueLT Pro 45 Lt"/>
                <a:ea typeface="Lato Black"/>
                <a:cs typeface="Lato Black"/>
                <a:sym typeface="Lato Black"/>
              </a:rPr>
              <a:t>Open to share</a:t>
            </a:r>
            <a:endParaRPr lang="en-GB" sz="2400" b="1" dirty="0">
              <a:solidFill>
                <a:schemeClr val="bg1"/>
              </a:solidFill>
              <a:latin typeface="HelveticaNeueLT Pro 45 Lt"/>
            </a:endParaRPr>
          </a:p>
        </p:txBody>
      </p:sp>
      <p:sp>
        <p:nvSpPr>
          <p:cNvPr id="2" name="TextBox 1">
            <a:extLst>
              <a:ext uri="{FF2B5EF4-FFF2-40B4-BE49-F238E27FC236}">
                <a16:creationId xmlns:a16="http://schemas.microsoft.com/office/drawing/2014/main" id="{D2FFC9B9-0579-4448-9138-6BAFBE1411F0}"/>
              </a:ext>
            </a:extLst>
          </p:cNvPr>
          <p:cNvSpPr txBox="1"/>
          <p:nvPr/>
        </p:nvSpPr>
        <p:spPr>
          <a:xfrm>
            <a:off x="2711149" y="1292896"/>
            <a:ext cx="9194372" cy="1384995"/>
          </a:xfrm>
          <a:prstGeom prst="rect">
            <a:avLst/>
          </a:prstGeom>
          <a:noFill/>
          <a:ln>
            <a:solidFill>
              <a:srgbClr val="11ABAF"/>
            </a:solidFill>
          </a:ln>
        </p:spPr>
        <p:txBody>
          <a:bodyPr wrap="square" rtlCol="0">
            <a:spAutoFit/>
          </a:bodyPr>
          <a:lstStyle/>
          <a:p>
            <a:r>
              <a:rPr lang="en-GB" dirty="0"/>
              <a:t>Country of Origin: </a:t>
            </a:r>
            <a:r>
              <a:rPr lang="en-GB" b="1" dirty="0">
                <a:solidFill>
                  <a:srgbClr val="11ABAF"/>
                </a:solidFill>
              </a:rPr>
              <a:t>France</a:t>
            </a:r>
          </a:p>
          <a:p>
            <a:r>
              <a:rPr lang="en-GB" dirty="0"/>
              <a:t>Target fundraising amount: </a:t>
            </a:r>
            <a:r>
              <a:rPr lang="en-GB" b="1" dirty="0">
                <a:solidFill>
                  <a:srgbClr val="11ABAF"/>
                </a:solidFill>
              </a:rPr>
              <a:t>50 million EUR </a:t>
            </a:r>
          </a:p>
          <a:p>
            <a:r>
              <a:rPr lang="en-GB" dirty="0"/>
              <a:t>Investment capacity in the blue economy: </a:t>
            </a:r>
            <a:r>
              <a:rPr lang="en-GB" b="1" dirty="0">
                <a:solidFill>
                  <a:srgbClr val="11ABAF"/>
                </a:solidFill>
              </a:rPr>
              <a:t>10 million EUR</a:t>
            </a:r>
          </a:p>
          <a:p>
            <a:r>
              <a:rPr lang="en-GB" dirty="0"/>
              <a:t>Target ticket size: </a:t>
            </a:r>
            <a:r>
              <a:rPr lang="en-GB" b="1" dirty="0">
                <a:solidFill>
                  <a:srgbClr val="11ABAF"/>
                </a:solidFill>
              </a:rPr>
              <a:t>200k to 2 million EUR</a:t>
            </a:r>
          </a:p>
          <a:p>
            <a:r>
              <a:rPr lang="en-GB" dirty="0"/>
              <a:t>Target TRL: </a:t>
            </a:r>
            <a:r>
              <a:rPr lang="en-GB" b="1" dirty="0">
                <a:solidFill>
                  <a:srgbClr val="11ABAF"/>
                </a:solidFill>
              </a:rPr>
              <a:t>5 - 9</a:t>
            </a:r>
          </a:p>
          <a:p>
            <a:r>
              <a:rPr lang="en-GB" dirty="0"/>
              <a:t>Investment types: </a:t>
            </a:r>
            <a:r>
              <a:rPr lang="en-GB" b="1" dirty="0">
                <a:solidFill>
                  <a:srgbClr val="11ABAF"/>
                </a:solidFill>
              </a:rPr>
              <a:t>Pre-seed to Series A</a:t>
            </a:r>
          </a:p>
        </p:txBody>
      </p:sp>
      <p:sp>
        <p:nvSpPr>
          <p:cNvPr id="19" name="TextBox 18">
            <a:extLst>
              <a:ext uri="{FF2B5EF4-FFF2-40B4-BE49-F238E27FC236}">
                <a16:creationId xmlns:a16="http://schemas.microsoft.com/office/drawing/2014/main" id="{B689376A-936D-46A2-96C8-D88806F6C0AF}"/>
              </a:ext>
            </a:extLst>
          </p:cNvPr>
          <p:cNvSpPr txBox="1"/>
          <p:nvPr/>
        </p:nvSpPr>
        <p:spPr>
          <a:xfrm>
            <a:off x="2711149" y="2972383"/>
            <a:ext cx="9194372" cy="1384995"/>
          </a:xfrm>
          <a:prstGeom prst="rect">
            <a:avLst/>
          </a:prstGeom>
          <a:noFill/>
          <a:ln>
            <a:solidFill>
              <a:srgbClr val="11ABAF"/>
            </a:solidFill>
          </a:ln>
        </p:spPr>
        <p:txBody>
          <a:bodyPr wrap="square" rtlCol="0">
            <a:spAutoFit/>
          </a:bodyPr>
          <a:lstStyle/>
          <a:p>
            <a:r>
              <a:rPr lang="en-GB" dirty="0"/>
              <a:t>Country of Origin: </a:t>
            </a:r>
            <a:r>
              <a:rPr lang="en-GB" b="1" dirty="0">
                <a:solidFill>
                  <a:srgbClr val="11ABAF"/>
                </a:solidFill>
              </a:rPr>
              <a:t>France</a:t>
            </a:r>
          </a:p>
          <a:p>
            <a:r>
              <a:rPr lang="en-GB" dirty="0"/>
              <a:t>Target fundraising amount: </a:t>
            </a:r>
            <a:r>
              <a:rPr lang="en-GB" b="1" dirty="0">
                <a:solidFill>
                  <a:srgbClr val="11ABAF"/>
                </a:solidFill>
              </a:rPr>
              <a:t>130-150 million EUR </a:t>
            </a:r>
          </a:p>
          <a:p>
            <a:r>
              <a:rPr lang="en-GB" dirty="0"/>
              <a:t>Investment capacity in the blue economy: </a:t>
            </a:r>
            <a:r>
              <a:rPr lang="en-GB" b="1" dirty="0">
                <a:solidFill>
                  <a:srgbClr val="11ABAF"/>
                </a:solidFill>
              </a:rPr>
              <a:t>130 million EUR</a:t>
            </a:r>
          </a:p>
          <a:p>
            <a:r>
              <a:rPr lang="en-GB" dirty="0"/>
              <a:t>Target ticket size: </a:t>
            </a:r>
            <a:r>
              <a:rPr lang="en-GB" b="1" dirty="0">
                <a:solidFill>
                  <a:srgbClr val="11ABAF"/>
                </a:solidFill>
              </a:rPr>
              <a:t>200k EUR to 10M EUR</a:t>
            </a:r>
          </a:p>
          <a:p>
            <a:r>
              <a:rPr lang="en-GB" dirty="0"/>
              <a:t>Target TRL: </a:t>
            </a:r>
            <a:r>
              <a:rPr lang="en-GB" b="1" dirty="0">
                <a:solidFill>
                  <a:srgbClr val="11ABAF"/>
                </a:solidFill>
              </a:rPr>
              <a:t>5 - 9</a:t>
            </a:r>
          </a:p>
          <a:p>
            <a:r>
              <a:rPr lang="en-GB" dirty="0"/>
              <a:t>Investment types: </a:t>
            </a:r>
            <a:r>
              <a:rPr lang="en-GB" b="1" dirty="0">
                <a:solidFill>
                  <a:srgbClr val="11ABAF"/>
                </a:solidFill>
              </a:rPr>
              <a:t>Seed to Series A</a:t>
            </a:r>
          </a:p>
        </p:txBody>
      </p:sp>
      <p:sp>
        <p:nvSpPr>
          <p:cNvPr id="20" name="TextBox 19">
            <a:extLst>
              <a:ext uri="{FF2B5EF4-FFF2-40B4-BE49-F238E27FC236}">
                <a16:creationId xmlns:a16="http://schemas.microsoft.com/office/drawing/2014/main" id="{5C5F94C1-EB09-4F2F-A087-B1893A06C70A}"/>
              </a:ext>
            </a:extLst>
          </p:cNvPr>
          <p:cNvSpPr txBox="1"/>
          <p:nvPr/>
        </p:nvSpPr>
        <p:spPr>
          <a:xfrm>
            <a:off x="2711149" y="4651870"/>
            <a:ext cx="9194372" cy="1384995"/>
          </a:xfrm>
          <a:prstGeom prst="rect">
            <a:avLst/>
          </a:prstGeom>
          <a:noFill/>
          <a:ln>
            <a:solidFill>
              <a:srgbClr val="11ABAF"/>
            </a:solidFill>
          </a:ln>
        </p:spPr>
        <p:txBody>
          <a:bodyPr wrap="square" rtlCol="0">
            <a:spAutoFit/>
          </a:bodyPr>
          <a:lstStyle/>
          <a:p>
            <a:r>
              <a:rPr lang="en-GB" dirty="0"/>
              <a:t>Country of Origin: </a:t>
            </a:r>
            <a:r>
              <a:rPr lang="en-GB" b="1" dirty="0">
                <a:solidFill>
                  <a:srgbClr val="11ABAF"/>
                </a:solidFill>
              </a:rPr>
              <a:t>Germany</a:t>
            </a:r>
          </a:p>
          <a:p>
            <a:r>
              <a:rPr lang="en-GB" dirty="0"/>
              <a:t>Target fundraising amount: </a:t>
            </a:r>
            <a:r>
              <a:rPr lang="en-GB" b="1" dirty="0">
                <a:solidFill>
                  <a:srgbClr val="11ABAF"/>
                </a:solidFill>
              </a:rPr>
              <a:t>40 million EUR </a:t>
            </a:r>
          </a:p>
          <a:p>
            <a:r>
              <a:rPr lang="en-GB" dirty="0"/>
              <a:t>Investment capacity in the blue economy: </a:t>
            </a:r>
            <a:r>
              <a:rPr lang="en-GB" b="1" dirty="0">
                <a:solidFill>
                  <a:srgbClr val="11ABAF"/>
                </a:solidFill>
              </a:rPr>
              <a:t>40 million EUR</a:t>
            </a:r>
          </a:p>
          <a:p>
            <a:r>
              <a:rPr lang="en-GB" dirty="0"/>
              <a:t>Target ticket size: </a:t>
            </a:r>
            <a:r>
              <a:rPr lang="en-GB" b="1" dirty="0">
                <a:solidFill>
                  <a:srgbClr val="11ABAF"/>
                </a:solidFill>
              </a:rPr>
              <a:t>200k to 500k EUR</a:t>
            </a:r>
          </a:p>
          <a:p>
            <a:r>
              <a:rPr lang="en-GB" dirty="0"/>
              <a:t>Target TRL: </a:t>
            </a:r>
            <a:r>
              <a:rPr lang="en-GB" b="1" dirty="0">
                <a:solidFill>
                  <a:srgbClr val="11ABAF"/>
                </a:solidFill>
              </a:rPr>
              <a:t>2 - 9</a:t>
            </a:r>
          </a:p>
          <a:p>
            <a:r>
              <a:rPr lang="en-GB" dirty="0"/>
              <a:t>Investment types: </a:t>
            </a:r>
            <a:r>
              <a:rPr lang="en-GB" b="1" dirty="0">
                <a:solidFill>
                  <a:srgbClr val="11ABAF"/>
                </a:solidFill>
              </a:rPr>
              <a:t>Pre-seed to Series A</a:t>
            </a:r>
          </a:p>
        </p:txBody>
      </p:sp>
      <p:pic>
        <p:nvPicPr>
          <p:cNvPr id="14" name="Picture 13">
            <a:extLst>
              <a:ext uri="{FF2B5EF4-FFF2-40B4-BE49-F238E27FC236}">
                <a16:creationId xmlns:a16="http://schemas.microsoft.com/office/drawing/2014/main" id="{09885310-3CCC-4049-AAE8-CAE51AAEB331}"/>
              </a:ext>
            </a:extLst>
          </p:cNvPr>
          <p:cNvPicPr>
            <a:picLocks noChangeAspect="1"/>
          </p:cNvPicPr>
          <p:nvPr/>
        </p:nvPicPr>
        <p:blipFill rotWithShape="1">
          <a:blip r:embed="rId6"/>
          <a:srcRect l="-2771" t="19306" r="-3325" b="27138"/>
          <a:stretch/>
        </p:blipFill>
        <p:spPr>
          <a:xfrm>
            <a:off x="286479" y="1487179"/>
            <a:ext cx="2124209" cy="1070139"/>
          </a:xfrm>
          <a:prstGeom prst="rect">
            <a:avLst/>
          </a:prstGeom>
        </p:spPr>
      </p:pic>
      <p:pic>
        <p:nvPicPr>
          <p:cNvPr id="15" name="Picture 14">
            <a:extLst>
              <a:ext uri="{FF2B5EF4-FFF2-40B4-BE49-F238E27FC236}">
                <a16:creationId xmlns:a16="http://schemas.microsoft.com/office/drawing/2014/main" id="{E6540F7E-4CB7-4C41-AB91-9EAA9DF5B26B}"/>
              </a:ext>
            </a:extLst>
          </p:cNvPr>
          <p:cNvPicPr>
            <a:picLocks noChangeAspect="1"/>
          </p:cNvPicPr>
          <p:nvPr/>
        </p:nvPicPr>
        <p:blipFill rotWithShape="1">
          <a:blip r:embed="rId7"/>
          <a:srcRect l="26693" t="20298" r="21846" b="29733"/>
          <a:stretch/>
        </p:blipFill>
        <p:spPr>
          <a:xfrm>
            <a:off x="515361" y="3210874"/>
            <a:ext cx="1666445" cy="908013"/>
          </a:xfrm>
          <a:prstGeom prst="rect">
            <a:avLst/>
          </a:prstGeom>
        </p:spPr>
      </p:pic>
      <p:pic>
        <p:nvPicPr>
          <p:cNvPr id="4" name="Picture 3">
            <a:extLst>
              <a:ext uri="{FF2B5EF4-FFF2-40B4-BE49-F238E27FC236}">
                <a16:creationId xmlns:a16="http://schemas.microsoft.com/office/drawing/2014/main" id="{96EAB03F-8C2C-4DD7-84A5-3D643C68A5EE}"/>
              </a:ext>
            </a:extLst>
          </p:cNvPr>
          <p:cNvPicPr>
            <a:picLocks noChangeAspect="1"/>
          </p:cNvPicPr>
          <p:nvPr/>
        </p:nvPicPr>
        <p:blipFill rotWithShape="1">
          <a:blip r:embed="rId8"/>
          <a:srcRect t="35043" b="26967"/>
          <a:stretch/>
        </p:blipFill>
        <p:spPr>
          <a:xfrm>
            <a:off x="396083" y="4982511"/>
            <a:ext cx="1905000" cy="723711"/>
          </a:xfrm>
          <a:prstGeom prst="rect">
            <a:avLst/>
          </a:prstGeom>
        </p:spPr>
      </p:pic>
    </p:spTree>
    <p:extLst>
      <p:ext uri="{BB962C8B-B14F-4D97-AF65-F5344CB8AC3E}">
        <p14:creationId xmlns:p14="http://schemas.microsoft.com/office/powerpoint/2010/main" val="353004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B15DF-FF6B-06D6-B8E7-98F6D19E3278}"/>
              </a:ext>
            </a:extLst>
          </p:cNvPr>
          <p:cNvSpPr>
            <a:spLocks noGrp="1"/>
          </p:cNvSpPr>
          <p:nvPr>
            <p:ph type="ctrTitle" idx="4294967295"/>
          </p:nvPr>
        </p:nvSpPr>
        <p:spPr>
          <a:xfrm>
            <a:off x="1524000" y="1122363"/>
            <a:ext cx="9144000" cy="2387600"/>
          </a:xfrm>
        </p:spPr>
        <p:txBody>
          <a:bodyPr/>
          <a:lstStyle/>
          <a:p>
            <a:endParaRPr lang="en-LU"/>
          </a:p>
        </p:txBody>
      </p:sp>
      <p:sp>
        <p:nvSpPr>
          <p:cNvPr id="13" name="Subtitle 12">
            <a:extLst>
              <a:ext uri="{FF2B5EF4-FFF2-40B4-BE49-F238E27FC236}">
                <a16:creationId xmlns:a16="http://schemas.microsoft.com/office/drawing/2014/main" id="{B130B02F-B378-D14F-9153-4EE7E3F76D61}"/>
              </a:ext>
            </a:extLst>
          </p:cNvPr>
          <p:cNvSpPr>
            <a:spLocks noGrp="1"/>
          </p:cNvSpPr>
          <p:nvPr>
            <p:ph type="subTitle" idx="4294967295"/>
          </p:nvPr>
        </p:nvSpPr>
        <p:spPr>
          <a:xfrm>
            <a:off x="1524000" y="3602038"/>
            <a:ext cx="9144000" cy="1655762"/>
          </a:xfrm>
        </p:spPr>
        <p:txBody>
          <a:bodyPr/>
          <a:lstStyle/>
          <a:p>
            <a:endParaRPr lang="en-LU"/>
          </a:p>
        </p:txBody>
      </p:sp>
      <p:pic>
        <p:nvPicPr>
          <p:cNvPr id="14" name="Picture 13" descr="Background pattern&#10;&#10;Description automatically generated">
            <a:extLst>
              <a:ext uri="{FF2B5EF4-FFF2-40B4-BE49-F238E27FC236}">
                <a16:creationId xmlns:a16="http://schemas.microsoft.com/office/drawing/2014/main" id="{4FBF7D2B-9E4F-F711-CCC4-B58A2521B6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479" y="265607"/>
            <a:ext cx="11619042" cy="6326786"/>
          </a:xfrm>
          <a:prstGeom prst="rect">
            <a:avLst/>
          </a:prstGeom>
        </p:spPr>
      </p:pic>
      <p:sp>
        <p:nvSpPr>
          <p:cNvPr id="16" name="Diamond 15">
            <a:extLst>
              <a:ext uri="{FF2B5EF4-FFF2-40B4-BE49-F238E27FC236}">
                <a16:creationId xmlns:a16="http://schemas.microsoft.com/office/drawing/2014/main" id="{0B54CEB7-4387-129A-41BC-85B1A480410D}"/>
              </a:ext>
            </a:extLst>
          </p:cNvPr>
          <p:cNvSpPr/>
          <p:nvPr/>
        </p:nvSpPr>
        <p:spPr>
          <a:xfrm>
            <a:off x="3225383" y="558383"/>
            <a:ext cx="5741233" cy="5741233"/>
          </a:xfrm>
          <a:prstGeom prst="diamond">
            <a:avLst/>
          </a:prstGeom>
          <a:solidFill>
            <a:schemeClr val="bg1"/>
          </a:solidFill>
          <a:ln>
            <a:noFill/>
          </a:ln>
          <a:effectLst>
            <a:innerShdw blurRad="598682" dist="508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7" name="TextBox 16">
            <a:extLst>
              <a:ext uri="{FF2B5EF4-FFF2-40B4-BE49-F238E27FC236}">
                <a16:creationId xmlns:a16="http://schemas.microsoft.com/office/drawing/2014/main" id="{8FCED58F-156D-4B63-CE8A-1E004F5ACCC9}"/>
              </a:ext>
            </a:extLst>
          </p:cNvPr>
          <p:cNvSpPr txBox="1"/>
          <p:nvPr/>
        </p:nvSpPr>
        <p:spPr>
          <a:xfrm>
            <a:off x="4552012" y="1600200"/>
            <a:ext cx="3087973" cy="1569660"/>
          </a:xfrm>
          <a:prstGeom prst="rect">
            <a:avLst/>
          </a:prstGeom>
          <a:noFill/>
        </p:spPr>
        <p:txBody>
          <a:bodyPr wrap="square" rtlCol="0">
            <a:spAutoFit/>
          </a:bodyPr>
          <a:lstStyle/>
          <a:p>
            <a:pPr algn="ctr"/>
            <a:r>
              <a:rPr lang="fr-CH" sz="9600" b="1" dirty="0">
                <a:solidFill>
                  <a:srgbClr val="1AB9D8"/>
                </a:solidFill>
                <a:latin typeface="Helvetica" pitchFamily="2" charset="0"/>
              </a:rPr>
              <a:t>03</a:t>
            </a:r>
            <a:endParaRPr lang="en-LU" sz="9600" b="1" dirty="0">
              <a:solidFill>
                <a:srgbClr val="1AB9D8"/>
              </a:solidFill>
              <a:latin typeface="Helvetica" pitchFamily="2" charset="0"/>
            </a:endParaRPr>
          </a:p>
        </p:txBody>
      </p:sp>
      <p:sp>
        <p:nvSpPr>
          <p:cNvPr id="18" name="TextBox 17">
            <a:extLst>
              <a:ext uri="{FF2B5EF4-FFF2-40B4-BE49-F238E27FC236}">
                <a16:creationId xmlns:a16="http://schemas.microsoft.com/office/drawing/2014/main" id="{4454C086-4EA5-3E13-FE9B-F9657B6D8CE5}"/>
              </a:ext>
            </a:extLst>
          </p:cNvPr>
          <p:cNvSpPr txBox="1"/>
          <p:nvPr/>
        </p:nvSpPr>
        <p:spPr>
          <a:xfrm>
            <a:off x="3725053" y="3234931"/>
            <a:ext cx="4741889" cy="584775"/>
          </a:xfrm>
          <a:prstGeom prst="rect">
            <a:avLst/>
          </a:prstGeom>
          <a:noFill/>
        </p:spPr>
        <p:txBody>
          <a:bodyPr wrap="square" rtlCol="0">
            <a:spAutoFit/>
          </a:bodyPr>
          <a:lstStyle/>
          <a:p>
            <a:pPr algn="ctr"/>
            <a:r>
              <a:rPr lang="en-GB" sz="3200" b="1" dirty="0">
                <a:solidFill>
                  <a:srgbClr val="1AB9D8"/>
                </a:solidFill>
                <a:latin typeface="Helvetica" pitchFamily="2" charset="0"/>
              </a:rPr>
              <a:t>Q&amp;A</a:t>
            </a:r>
            <a:endParaRPr lang="en-LU" sz="3200" dirty="0">
              <a:solidFill>
                <a:srgbClr val="1AB9D8"/>
              </a:solidFill>
              <a:latin typeface="Helvetica" pitchFamily="2" charset="0"/>
            </a:endParaRPr>
          </a:p>
        </p:txBody>
      </p:sp>
      <p:pic>
        <p:nvPicPr>
          <p:cNvPr id="8" name="Picture 7" descr="Background pattern&#10;&#10;Description automatically generated">
            <a:extLst>
              <a:ext uri="{FF2B5EF4-FFF2-40B4-BE49-F238E27FC236}">
                <a16:creationId xmlns:a16="http://schemas.microsoft.com/office/drawing/2014/main" id="{D8923A60-D228-3374-FE4B-59755933A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89" y="625474"/>
            <a:ext cx="1247931" cy="831629"/>
          </a:xfrm>
          <a:prstGeom prst="rect">
            <a:avLst/>
          </a:prstGeom>
          <a:ln w="12700">
            <a:solidFill>
              <a:schemeClr val="bg1"/>
            </a:solidFill>
          </a:ln>
        </p:spPr>
      </p:pic>
      <p:sp>
        <p:nvSpPr>
          <p:cNvPr id="2" name="Rectangle 14">
            <a:extLst>
              <a:ext uri="{FF2B5EF4-FFF2-40B4-BE49-F238E27FC236}">
                <a16:creationId xmlns:a16="http://schemas.microsoft.com/office/drawing/2014/main" id="{2FA2512B-FA2D-EB30-5EEE-BF814FF71C91}"/>
              </a:ext>
            </a:extLst>
          </p:cNvPr>
          <p:cNvSpPr/>
          <p:nvPr/>
        </p:nvSpPr>
        <p:spPr>
          <a:xfrm>
            <a:off x="5125411" y="4226741"/>
            <a:ext cx="1941171" cy="406356"/>
          </a:xfrm>
          <a:prstGeom prst="rect">
            <a:avLst/>
          </a:prstGeom>
          <a:solidFill>
            <a:srgbClr val="18B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1800" b="1" dirty="0">
                <a:latin typeface="HelveticaNeueLT Pro 35 Th" panose="020B0403020202020204" pitchFamily="34" charset="0"/>
              </a:rPr>
              <a:t>Thank you!</a:t>
            </a:r>
          </a:p>
        </p:txBody>
      </p:sp>
    </p:spTree>
    <p:extLst>
      <p:ext uri="{BB962C8B-B14F-4D97-AF65-F5344CB8AC3E}">
        <p14:creationId xmlns:p14="http://schemas.microsoft.com/office/powerpoint/2010/main" val="1727441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B15DF-FF6B-06D6-B8E7-98F6D19E3278}"/>
              </a:ext>
            </a:extLst>
          </p:cNvPr>
          <p:cNvSpPr>
            <a:spLocks noGrp="1"/>
          </p:cNvSpPr>
          <p:nvPr>
            <p:ph type="ctrTitle" idx="4294967295"/>
          </p:nvPr>
        </p:nvSpPr>
        <p:spPr>
          <a:xfrm>
            <a:off x="1524000" y="1122363"/>
            <a:ext cx="9144000" cy="2387600"/>
          </a:xfrm>
        </p:spPr>
        <p:txBody>
          <a:bodyPr/>
          <a:lstStyle/>
          <a:p>
            <a:endParaRPr lang="en-LU"/>
          </a:p>
        </p:txBody>
      </p:sp>
      <p:sp>
        <p:nvSpPr>
          <p:cNvPr id="13" name="Subtitle 12">
            <a:extLst>
              <a:ext uri="{FF2B5EF4-FFF2-40B4-BE49-F238E27FC236}">
                <a16:creationId xmlns:a16="http://schemas.microsoft.com/office/drawing/2014/main" id="{B130B02F-B378-D14F-9153-4EE7E3F76D61}"/>
              </a:ext>
            </a:extLst>
          </p:cNvPr>
          <p:cNvSpPr>
            <a:spLocks noGrp="1"/>
          </p:cNvSpPr>
          <p:nvPr>
            <p:ph type="subTitle" idx="4294967295"/>
          </p:nvPr>
        </p:nvSpPr>
        <p:spPr>
          <a:xfrm>
            <a:off x="1524000" y="3602038"/>
            <a:ext cx="9144000" cy="1655762"/>
          </a:xfrm>
        </p:spPr>
        <p:txBody>
          <a:bodyPr/>
          <a:lstStyle/>
          <a:p>
            <a:endParaRPr lang="en-LU"/>
          </a:p>
        </p:txBody>
      </p:sp>
      <p:pic>
        <p:nvPicPr>
          <p:cNvPr id="14" name="Picture 13" descr="Background pattern&#10;&#10;Description automatically generated">
            <a:extLst>
              <a:ext uri="{FF2B5EF4-FFF2-40B4-BE49-F238E27FC236}">
                <a16:creationId xmlns:a16="http://schemas.microsoft.com/office/drawing/2014/main" id="{4FBF7D2B-9E4F-F711-CCC4-B58A2521B6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479" y="265607"/>
            <a:ext cx="11619042" cy="6326786"/>
          </a:xfrm>
          <a:prstGeom prst="rect">
            <a:avLst/>
          </a:prstGeom>
        </p:spPr>
      </p:pic>
      <p:sp>
        <p:nvSpPr>
          <p:cNvPr id="16" name="Diamond 15">
            <a:extLst>
              <a:ext uri="{FF2B5EF4-FFF2-40B4-BE49-F238E27FC236}">
                <a16:creationId xmlns:a16="http://schemas.microsoft.com/office/drawing/2014/main" id="{0B54CEB7-4387-129A-41BC-85B1A480410D}"/>
              </a:ext>
            </a:extLst>
          </p:cNvPr>
          <p:cNvSpPr/>
          <p:nvPr/>
        </p:nvSpPr>
        <p:spPr>
          <a:xfrm>
            <a:off x="3225383" y="558383"/>
            <a:ext cx="5741233" cy="5741233"/>
          </a:xfrm>
          <a:prstGeom prst="diamond">
            <a:avLst/>
          </a:prstGeom>
          <a:solidFill>
            <a:schemeClr val="bg1"/>
          </a:solidFill>
          <a:ln>
            <a:noFill/>
          </a:ln>
          <a:effectLst>
            <a:innerShdw blurRad="598682" dist="508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7" name="TextBox 16">
            <a:extLst>
              <a:ext uri="{FF2B5EF4-FFF2-40B4-BE49-F238E27FC236}">
                <a16:creationId xmlns:a16="http://schemas.microsoft.com/office/drawing/2014/main" id="{8FCED58F-156D-4B63-CE8A-1E004F5ACCC9}"/>
              </a:ext>
            </a:extLst>
          </p:cNvPr>
          <p:cNvSpPr txBox="1"/>
          <p:nvPr/>
        </p:nvSpPr>
        <p:spPr>
          <a:xfrm>
            <a:off x="4552012" y="1600200"/>
            <a:ext cx="3087973" cy="1569660"/>
          </a:xfrm>
          <a:prstGeom prst="rect">
            <a:avLst/>
          </a:prstGeom>
          <a:noFill/>
        </p:spPr>
        <p:txBody>
          <a:bodyPr wrap="square" rtlCol="0">
            <a:spAutoFit/>
          </a:bodyPr>
          <a:lstStyle/>
          <a:p>
            <a:pPr algn="ctr"/>
            <a:r>
              <a:rPr lang="fr-CH" sz="9600" b="1" dirty="0">
                <a:solidFill>
                  <a:srgbClr val="1AB9D8"/>
                </a:solidFill>
                <a:latin typeface="Helvetica" pitchFamily="2" charset="0"/>
              </a:rPr>
              <a:t>04</a:t>
            </a:r>
            <a:endParaRPr lang="en-LU" sz="9600" b="1" dirty="0">
              <a:solidFill>
                <a:srgbClr val="1AB9D8"/>
              </a:solidFill>
              <a:latin typeface="Helvetica" pitchFamily="2" charset="0"/>
            </a:endParaRPr>
          </a:p>
        </p:txBody>
      </p:sp>
      <p:sp>
        <p:nvSpPr>
          <p:cNvPr id="18" name="TextBox 17">
            <a:extLst>
              <a:ext uri="{FF2B5EF4-FFF2-40B4-BE49-F238E27FC236}">
                <a16:creationId xmlns:a16="http://schemas.microsoft.com/office/drawing/2014/main" id="{4454C086-4EA5-3E13-FE9B-F9657B6D8CE5}"/>
              </a:ext>
            </a:extLst>
          </p:cNvPr>
          <p:cNvSpPr txBox="1"/>
          <p:nvPr/>
        </p:nvSpPr>
        <p:spPr>
          <a:xfrm>
            <a:off x="3725053" y="3234931"/>
            <a:ext cx="4741889" cy="1569660"/>
          </a:xfrm>
          <a:prstGeom prst="rect">
            <a:avLst/>
          </a:prstGeom>
          <a:noFill/>
        </p:spPr>
        <p:txBody>
          <a:bodyPr wrap="square" rtlCol="0">
            <a:spAutoFit/>
          </a:bodyPr>
          <a:lstStyle/>
          <a:p>
            <a:pPr algn="ctr"/>
            <a:r>
              <a:rPr lang="en-GB" sz="3200" b="1" dirty="0">
                <a:solidFill>
                  <a:srgbClr val="1AB9D8"/>
                </a:solidFill>
                <a:latin typeface="Helvetica" pitchFamily="2" charset="0"/>
              </a:rPr>
              <a:t>DEVELOP YOUR VALUE </a:t>
            </a:r>
          </a:p>
          <a:p>
            <a:pPr algn="ctr"/>
            <a:r>
              <a:rPr lang="en-GB" sz="3200" b="1" dirty="0">
                <a:solidFill>
                  <a:srgbClr val="1AB9D8"/>
                </a:solidFill>
                <a:latin typeface="Helvetica" pitchFamily="2" charset="0"/>
              </a:rPr>
              <a:t>PROPOSITION</a:t>
            </a:r>
            <a:endParaRPr lang="en-LU" sz="3200" dirty="0">
              <a:solidFill>
                <a:srgbClr val="1AB9D8"/>
              </a:solidFill>
              <a:latin typeface="Helvetica" pitchFamily="2" charset="0"/>
            </a:endParaRPr>
          </a:p>
        </p:txBody>
      </p:sp>
      <p:pic>
        <p:nvPicPr>
          <p:cNvPr id="8" name="Picture 7" descr="Background pattern&#10;&#10;Description automatically generated">
            <a:extLst>
              <a:ext uri="{FF2B5EF4-FFF2-40B4-BE49-F238E27FC236}">
                <a16:creationId xmlns:a16="http://schemas.microsoft.com/office/drawing/2014/main" id="{D8923A60-D228-3374-FE4B-59755933A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89" y="625474"/>
            <a:ext cx="1247931" cy="831629"/>
          </a:xfrm>
          <a:prstGeom prst="rect">
            <a:avLst/>
          </a:prstGeom>
          <a:ln w="12700">
            <a:solidFill>
              <a:schemeClr val="bg1"/>
            </a:solidFill>
          </a:ln>
        </p:spPr>
      </p:pic>
    </p:spTree>
    <p:extLst>
      <p:ext uri="{BB962C8B-B14F-4D97-AF65-F5344CB8AC3E}">
        <p14:creationId xmlns:p14="http://schemas.microsoft.com/office/powerpoint/2010/main" val="267810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B15DF-FF6B-06D6-B8E7-98F6D19E3278}"/>
              </a:ext>
            </a:extLst>
          </p:cNvPr>
          <p:cNvSpPr>
            <a:spLocks noGrp="1"/>
          </p:cNvSpPr>
          <p:nvPr>
            <p:ph type="ctrTitle" idx="4294967295"/>
          </p:nvPr>
        </p:nvSpPr>
        <p:spPr>
          <a:xfrm>
            <a:off x="1524000" y="1122363"/>
            <a:ext cx="9144000" cy="2387600"/>
          </a:xfrm>
        </p:spPr>
        <p:txBody>
          <a:bodyPr/>
          <a:lstStyle/>
          <a:p>
            <a:endParaRPr lang="en-LU"/>
          </a:p>
        </p:txBody>
      </p:sp>
      <p:sp>
        <p:nvSpPr>
          <p:cNvPr id="13" name="Subtitle 12">
            <a:extLst>
              <a:ext uri="{FF2B5EF4-FFF2-40B4-BE49-F238E27FC236}">
                <a16:creationId xmlns:a16="http://schemas.microsoft.com/office/drawing/2014/main" id="{B130B02F-B378-D14F-9153-4EE7E3F76D61}"/>
              </a:ext>
            </a:extLst>
          </p:cNvPr>
          <p:cNvSpPr>
            <a:spLocks noGrp="1"/>
          </p:cNvSpPr>
          <p:nvPr>
            <p:ph type="subTitle" idx="4294967295"/>
          </p:nvPr>
        </p:nvSpPr>
        <p:spPr>
          <a:xfrm>
            <a:off x="1524000" y="3602038"/>
            <a:ext cx="9144000" cy="1655762"/>
          </a:xfrm>
        </p:spPr>
        <p:txBody>
          <a:bodyPr/>
          <a:lstStyle/>
          <a:p>
            <a:endParaRPr lang="en-LU"/>
          </a:p>
        </p:txBody>
      </p:sp>
      <p:pic>
        <p:nvPicPr>
          <p:cNvPr id="14" name="Picture 13" descr="Background pattern&#10;&#10;Description automatically generated">
            <a:extLst>
              <a:ext uri="{FF2B5EF4-FFF2-40B4-BE49-F238E27FC236}">
                <a16:creationId xmlns:a16="http://schemas.microsoft.com/office/drawing/2014/main" id="{4FBF7D2B-9E4F-F711-CCC4-B58A2521B6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479" y="265607"/>
            <a:ext cx="11619042" cy="6326786"/>
          </a:xfrm>
          <a:prstGeom prst="rect">
            <a:avLst/>
          </a:prstGeom>
        </p:spPr>
      </p:pic>
      <p:sp>
        <p:nvSpPr>
          <p:cNvPr id="16" name="Diamond 15">
            <a:extLst>
              <a:ext uri="{FF2B5EF4-FFF2-40B4-BE49-F238E27FC236}">
                <a16:creationId xmlns:a16="http://schemas.microsoft.com/office/drawing/2014/main" id="{0B54CEB7-4387-129A-41BC-85B1A480410D}"/>
              </a:ext>
            </a:extLst>
          </p:cNvPr>
          <p:cNvSpPr/>
          <p:nvPr/>
        </p:nvSpPr>
        <p:spPr>
          <a:xfrm>
            <a:off x="3225383" y="558383"/>
            <a:ext cx="5741233" cy="5741233"/>
          </a:xfrm>
          <a:prstGeom prst="diamond">
            <a:avLst/>
          </a:prstGeom>
          <a:solidFill>
            <a:schemeClr val="bg1"/>
          </a:solidFill>
          <a:ln>
            <a:noFill/>
          </a:ln>
          <a:effectLst>
            <a:innerShdw blurRad="598682" dist="508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LU"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8FCED58F-156D-4B63-CE8A-1E004F5ACCC9}"/>
              </a:ext>
            </a:extLst>
          </p:cNvPr>
          <p:cNvSpPr txBox="1"/>
          <p:nvPr/>
        </p:nvSpPr>
        <p:spPr>
          <a:xfrm>
            <a:off x="4552012" y="1600200"/>
            <a:ext cx="308797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9600" b="1" i="0" u="none" strike="noStrike" kern="0" cap="none" spc="0" normalizeH="0" baseline="0" noProof="0" dirty="0">
                <a:ln>
                  <a:noFill/>
                </a:ln>
                <a:solidFill>
                  <a:srgbClr val="1AB9D8"/>
                </a:solidFill>
                <a:effectLst/>
                <a:uLnTx/>
                <a:uFillTx/>
                <a:latin typeface="Helvetica" pitchFamily="2" charset="0"/>
                <a:cs typeface="Arial"/>
                <a:sym typeface="Arial"/>
              </a:rPr>
              <a:t>01</a:t>
            </a:r>
            <a:endParaRPr kumimoji="0" lang="en-LU" sz="9600" b="1" i="0" u="none" strike="noStrike" kern="0" cap="none" spc="0" normalizeH="0" baseline="0" noProof="0" dirty="0">
              <a:ln>
                <a:noFill/>
              </a:ln>
              <a:solidFill>
                <a:srgbClr val="1AB9D8"/>
              </a:solidFill>
              <a:effectLst/>
              <a:uLnTx/>
              <a:uFillTx/>
              <a:latin typeface="Helvetica" pitchFamily="2" charset="0"/>
              <a:cs typeface="Arial"/>
              <a:sym typeface="Arial"/>
            </a:endParaRPr>
          </a:p>
        </p:txBody>
      </p:sp>
      <p:sp>
        <p:nvSpPr>
          <p:cNvPr id="18" name="TextBox 17">
            <a:extLst>
              <a:ext uri="{FF2B5EF4-FFF2-40B4-BE49-F238E27FC236}">
                <a16:creationId xmlns:a16="http://schemas.microsoft.com/office/drawing/2014/main" id="{4454C086-4EA5-3E13-FE9B-F9657B6D8CE5}"/>
              </a:ext>
            </a:extLst>
          </p:cNvPr>
          <p:cNvSpPr txBox="1"/>
          <p:nvPr/>
        </p:nvSpPr>
        <p:spPr>
          <a:xfrm>
            <a:off x="3725053" y="3234931"/>
            <a:ext cx="474188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1AB9D8"/>
                </a:solidFill>
                <a:effectLst/>
                <a:uLnTx/>
                <a:uFillTx/>
                <a:latin typeface="Helvetica" pitchFamily="2" charset="0"/>
                <a:cs typeface="Arial"/>
                <a:sym typeface="Arial"/>
              </a:rPr>
              <a:t>ABOUT BLUEINVEST</a:t>
            </a:r>
            <a:endParaRPr kumimoji="0" lang="en-LU" sz="3200" b="0" i="0" u="none" strike="noStrike" kern="0" cap="none" spc="0" normalizeH="0" baseline="0" noProof="0" dirty="0">
              <a:ln>
                <a:noFill/>
              </a:ln>
              <a:solidFill>
                <a:srgbClr val="1AB9D8"/>
              </a:solidFill>
              <a:effectLst/>
              <a:uLnTx/>
              <a:uFillTx/>
              <a:latin typeface="Helvetica" pitchFamily="2" charset="0"/>
              <a:cs typeface="Arial"/>
              <a:sym typeface="Arial"/>
            </a:endParaRPr>
          </a:p>
        </p:txBody>
      </p:sp>
      <p:pic>
        <p:nvPicPr>
          <p:cNvPr id="8" name="Picture 7" descr="Background pattern&#10;&#10;Description automatically generated">
            <a:extLst>
              <a:ext uri="{FF2B5EF4-FFF2-40B4-BE49-F238E27FC236}">
                <a16:creationId xmlns:a16="http://schemas.microsoft.com/office/drawing/2014/main" id="{D8923A60-D228-3374-FE4B-59755933A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89" y="625474"/>
            <a:ext cx="1247931" cy="831629"/>
          </a:xfrm>
          <a:prstGeom prst="rect">
            <a:avLst/>
          </a:prstGeom>
          <a:ln w="12700">
            <a:solidFill>
              <a:schemeClr val="bg1"/>
            </a:solidFill>
          </a:ln>
        </p:spPr>
      </p:pic>
    </p:spTree>
    <p:extLst>
      <p:ext uri="{BB962C8B-B14F-4D97-AF65-F5344CB8AC3E}">
        <p14:creationId xmlns:p14="http://schemas.microsoft.com/office/powerpoint/2010/main" val="424067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4" name="Rectangle 13">
            <a:extLst>
              <a:ext uri="{FF2B5EF4-FFF2-40B4-BE49-F238E27FC236}">
                <a16:creationId xmlns:a16="http://schemas.microsoft.com/office/drawing/2014/main" id="{D1EB134B-774D-42A3-85FB-F825F6CC7771}"/>
              </a:ext>
            </a:extLst>
          </p:cNvPr>
          <p:cNvSpPr/>
          <p:nvPr/>
        </p:nvSpPr>
        <p:spPr bwMode="ltGray">
          <a:xfrm>
            <a:off x="-1" y="981365"/>
            <a:ext cx="12192001" cy="61755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8" name="Rectangle 7">
            <a:extLst>
              <a:ext uri="{FF2B5EF4-FFF2-40B4-BE49-F238E27FC236}">
                <a16:creationId xmlns:a16="http://schemas.microsoft.com/office/drawing/2014/main" id="{D64C0048-7C5B-49B8-9D32-8573BC11484C}"/>
              </a:ext>
            </a:extLst>
          </p:cNvPr>
          <p:cNvSpPr/>
          <p:nvPr/>
        </p:nvSpPr>
        <p:spPr>
          <a:xfrm>
            <a:off x="1" y="4928578"/>
            <a:ext cx="12192000" cy="1799731"/>
          </a:xfrm>
          <a:prstGeom prst="rect">
            <a:avLst/>
          </a:prstGeom>
          <a:solidFill>
            <a:schemeClr val="bg2">
              <a:lumMod val="95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noAutofit/>
          </a:bodyPr>
          <a:lstStyle/>
          <a:p>
            <a:pPr defTabSz="914126">
              <a:lnSpc>
                <a:spcPct val="150000"/>
              </a:lnSpc>
              <a:buClrTx/>
            </a:pPr>
            <a:endParaRPr lang="en-US" b="1" kern="1200" dirty="0">
              <a:solidFill>
                <a:srgbClr val="C00000"/>
              </a:solidFill>
              <a:latin typeface="Arial"/>
            </a:endParaRPr>
          </a:p>
        </p:txBody>
      </p:sp>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Definition </a:t>
            </a: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20</a:t>
            </a:fld>
            <a:endParaRPr kern="1200">
              <a:solidFill>
                <a:srgbClr val="000000"/>
              </a:solidFill>
            </a:endParaRPr>
          </a:p>
        </p:txBody>
      </p:sp>
      <p:sp>
        <p:nvSpPr>
          <p:cNvPr id="6" name="Rectangle 5">
            <a:extLst>
              <a:ext uri="{FF2B5EF4-FFF2-40B4-BE49-F238E27FC236}">
                <a16:creationId xmlns:a16="http://schemas.microsoft.com/office/drawing/2014/main" id="{C8E23ED8-7ECC-4606-959D-6F9B2C2AA008}"/>
              </a:ext>
            </a:extLst>
          </p:cNvPr>
          <p:cNvSpPr/>
          <p:nvPr/>
        </p:nvSpPr>
        <p:spPr bwMode="ltGray">
          <a:xfrm>
            <a:off x="552306" y="1088717"/>
            <a:ext cx="11087388" cy="4691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buClrTx/>
            </a:pPr>
            <a:r>
              <a:rPr lang="en-US" sz="1799" b="1" kern="1200" dirty="0">
                <a:solidFill>
                  <a:srgbClr val="C00000"/>
                </a:solidFill>
                <a:latin typeface="Arial"/>
              </a:rPr>
              <a:t>The Value Proposition describes the benefits an investor can expect from your products and services in a persuasive manner. It helps us to influence the investor’s perceived value</a:t>
            </a:r>
          </a:p>
        </p:txBody>
      </p:sp>
      <p:sp>
        <p:nvSpPr>
          <p:cNvPr id="2" name="Rectangle 1">
            <a:extLst>
              <a:ext uri="{FF2B5EF4-FFF2-40B4-BE49-F238E27FC236}">
                <a16:creationId xmlns:a16="http://schemas.microsoft.com/office/drawing/2014/main" id="{04ECFE90-A9D0-4109-9EFB-AAFABF1F5BC0}"/>
              </a:ext>
            </a:extLst>
          </p:cNvPr>
          <p:cNvSpPr/>
          <p:nvPr/>
        </p:nvSpPr>
        <p:spPr>
          <a:xfrm>
            <a:off x="801417" y="5155941"/>
            <a:ext cx="5345720" cy="1349269"/>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nchor="ctr">
            <a:noAutofit/>
          </a:bodyPr>
          <a:lstStyle/>
          <a:p>
            <a:pPr marL="285664" indent="-285664" defTabSz="914126">
              <a:lnSpc>
                <a:spcPct val="120000"/>
              </a:lnSpc>
              <a:buClrTx/>
              <a:buFont typeface="Arial" panose="020B0604020202020204" pitchFamily="34" charset="0"/>
              <a:buChar char="•"/>
            </a:pPr>
            <a:r>
              <a:rPr lang="en-US" b="1" kern="1200" dirty="0">
                <a:solidFill>
                  <a:srgbClr val="C00000"/>
                </a:solidFill>
                <a:latin typeface="Arial"/>
                <a:sym typeface="Wingdings" panose="05000000000000000000" pitchFamily="2" charset="2"/>
              </a:rPr>
              <a:t>H</a:t>
            </a:r>
            <a:r>
              <a:rPr lang="en-US" b="1" kern="1200" dirty="0">
                <a:solidFill>
                  <a:srgbClr val="C00000"/>
                </a:solidFill>
                <a:latin typeface="Arial"/>
              </a:rPr>
              <a:t>ave you worked out a value proposition for your core solutions? </a:t>
            </a:r>
          </a:p>
          <a:p>
            <a:pPr marL="285664" indent="-285664" defTabSz="914126">
              <a:lnSpc>
                <a:spcPct val="120000"/>
              </a:lnSpc>
              <a:buClrTx/>
              <a:buFont typeface="Arial" panose="020B0604020202020204" pitchFamily="34" charset="0"/>
              <a:buChar char="•"/>
            </a:pPr>
            <a:r>
              <a:rPr lang="en-US" b="1" kern="1200" dirty="0">
                <a:solidFill>
                  <a:srgbClr val="C00000"/>
                </a:solidFill>
                <a:latin typeface="Arial"/>
              </a:rPr>
              <a:t>Do you systematically develop a value proposition for everything you are trying to bring to market?</a:t>
            </a:r>
          </a:p>
        </p:txBody>
      </p:sp>
      <p:sp>
        <p:nvSpPr>
          <p:cNvPr id="10" name="Rectangle 9">
            <a:extLst>
              <a:ext uri="{FF2B5EF4-FFF2-40B4-BE49-F238E27FC236}">
                <a16:creationId xmlns:a16="http://schemas.microsoft.com/office/drawing/2014/main" id="{FAA91FF7-0F53-4D56-B137-77743DE89237}"/>
              </a:ext>
            </a:extLst>
          </p:cNvPr>
          <p:cNvSpPr/>
          <p:nvPr/>
        </p:nvSpPr>
        <p:spPr>
          <a:xfrm>
            <a:off x="6302460" y="5155942"/>
            <a:ext cx="5326727" cy="137401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nchor="ctr">
            <a:noAutofit/>
          </a:bodyPr>
          <a:lstStyle/>
          <a:p>
            <a:pPr marL="285664" indent="-285664" defTabSz="914126">
              <a:lnSpc>
                <a:spcPct val="120000"/>
              </a:lnSpc>
              <a:buClrTx/>
              <a:buFont typeface="Arial" panose="020B0604020202020204" pitchFamily="34" charset="0"/>
              <a:buChar char="•"/>
            </a:pPr>
            <a:r>
              <a:rPr lang="en-US" b="1" kern="1200" dirty="0">
                <a:solidFill>
                  <a:srgbClr val="C00000"/>
                </a:solidFill>
                <a:latin typeface="Arial"/>
              </a:rPr>
              <a:t>Perceived value is the investor’s evaluation of the merits of a product or service, and its ability to meet their needs and expectations, in comparison with its peers</a:t>
            </a:r>
          </a:p>
          <a:p>
            <a:pPr marL="285664" indent="-285664" defTabSz="914126">
              <a:lnSpc>
                <a:spcPct val="120000"/>
              </a:lnSpc>
              <a:buClrTx/>
              <a:buFont typeface="Arial" panose="020B0604020202020204" pitchFamily="34" charset="0"/>
              <a:buChar char="•"/>
            </a:pPr>
            <a:r>
              <a:rPr lang="en-US" b="1" kern="1200" dirty="0">
                <a:solidFill>
                  <a:srgbClr val="C00000"/>
                </a:solidFill>
                <a:latin typeface="Arial"/>
              </a:rPr>
              <a:t>How does the investor see you? Try to include relationships/unique elements</a:t>
            </a:r>
          </a:p>
        </p:txBody>
      </p:sp>
      <p:sp>
        <p:nvSpPr>
          <p:cNvPr id="11" name="Google Shape;1025;p105">
            <a:extLst>
              <a:ext uri="{FF2B5EF4-FFF2-40B4-BE49-F238E27FC236}">
                <a16:creationId xmlns:a16="http://schemas.microsoft.com/office/drawing/2014/main" id="{66510447-B23E-4201-9675-0CB82A9C7A73}"/>
              </a:ext>
            </a:extLst>
          </p:cNvPr>
          <p:cNvSpPr txBox="1"/>
          <p:nvPr/>
        </p:nvSpPr>
        <p:spPr>
          <a:xfrm>
            <a:off x="4438244" y="2167756"/>
            <a:ext cx="3346054" cy="2543891"/>
          </a:xfrm>
          <a:prstGeom prst="rect">
            <a:avLst/>
          </a:prstGeom>
          <a:solidFill>
            <a:schemeClr val="bg1">
              <a:lumMod val="95000"/>
            </a:schemeClr>
          </a:solidFill>
          <a:ln>
            <a:noFill/>
          </a:ln>
        </p:spPr>
        <p:txBody>
          <a:bodyPr spcFirstLastPara="1" wrap="square" lIns="89977" tIns="91401" rIns="125967" bIns="91401" anchor="t" anchorCtr="0">
            <a:noAutofit/>
          </a:bodyPr>
          <a:lstStyle/>
          <a:p>
            <a:pPr algn="ctr" defTabSz="914126">
              <a:lnSpc>
                <a:spcPct val="110000"/>
              </a:lnSpc>
              <a:buClrTx/>
            </a:pPr>
            <a:r>
              <a:rPr lang="en-GB" sz="2399" b="1" kern="1200" dirty="0">
                <a:solidFill>
                  <a:srgbClr val="001E20"/>
                </a:solidFill>
                <a:latin typeface="Helvetica Neue"/>
                <a:ea typeface="Helvetica Neue"/>
                <a:cs typeface="Helvetica Neue"/>
                <a:sym typeface="Helvetica Neue"/>
              </a:rPr>
              <a:t>HOW</a:t>
            </a:r>
          </a:p>
          <a:p>
            <a:pPr marL="179945" indent="-140757" algn="just" defTabSz="914126">
              <a:lnSpc>
                <a:spcPct val="115000"/>
              </a:lnSpc>
              <a:spcBef>
                <a:spcPts val="900"/>
              </a:spcBef>
              <a:buClr>
                <a:srgbClr val="001E20"/>
              </a:buClr>
              <a:buSzPts val="800"/>
              <a:buFont typeface="Helvetica Neue"/>
              <a:buChar char="●"/>
            </a:pPr>
            <a:r>
              <a:rPr lang="en-GB" sz="1600" kern="1200" dirty="0">
                <a:solidFill>
                  <a:srgbClr val="001E20"/>
                </a:solidFill>
                <a:latin typeface="Helvetica Neue"/>
                <a:ea typeface="Helvetica Neue"/>
                <a:cs typeface="Helvetica Neue"/>
                <a:sym typeface="Helvetica Neue"/>
              </a:rPr>
              <a:t>How you solve the pain points</a:t>
            </a:r>
          </a:p>
          <a:p>
            <a:pPr marL="179945" indent="-140757" algn="just" defTabSz="914126">
              <a:lnSpc>
                <a:spcPct val="115000"/>
              </a:lnSpc>
              <a:spcBef>
                <a:spcPts val="900"/>
              </a:spcBef>
              <a:buClr>
                <a:srgbClr val="001E20"/>
              </a:buClr>
              <a:buSzPts val="800"/>
              <a:buFont typeface="Helvetica Neue"/>
              <a:buChar char="●"/>
            </a:pPr>
            <a:r>
              <a:rPr lang="en-GB" sz="1600" kern="1200" dirty="0">
                <a:solidFill>
                  <a:srgbClr val="001E20"/>
                </a:solidFill>
                <a:latin typeface="Helvetica Neue"/>
                <a:ea typeface="Helvetica Neue"/>
                <a:cs typeface="Helvetica Neue"/>
                <a:sym typeface="Helvetica Neue"/>
              </a:rPr>
              <a:t>How your investors get their gains</a:t>
            </a:r>
          </a:p>
          <a:p>
            <a:pPr marL="179945" indent="-140757" algn="just" defTabSz="914126">
              <a:lnSpc>
                <a:spcPct val="115000"/>
              </a:lnSpc>
              <a:spcBef>
                <a:spcPts val="900"/>
              </a:spcBef>
              <a:buClr>
                <a:srgbClr val="001E20"/>
              </a:buClr>
              <a:buSzPts val="800"/>
              <a:buFont typeface="Helvetica Neue"/>
              <a:buChar char="●"/>
            </a:pPr>
            <a:r>
              <a:rPr lang="en-GB" sz="1600" kern="1200" dirty="0">
                <a:solidFill>
                  <a:srgbClr val="001E20"/>
                </a:solidFill>
                <a:latin typeface="Helvetica Neue"/>
                <a:ea typeface="Helvetica Neue"/>
                <a:cs typeface="Helvetica Neue"/>
                <a:sym typeface="Helvetica Neue"/>
              </a:rPr>
              <a:t>Explain how you differ from existing solutions </a:t>
            </a:r>
          </a:p>
        </p:txBody>
      </p:sp>
      <p:sp>
        <p:nvSpPr>
          <p:cNvPr id="12" name="Google Shape;1028;p105">
            <a:extLst>
              <a:ext uri="{FF2B5EF4-FFF2-40B4-BE49-F238E27FC236}">
                <a16:creationId xmlns:a16="http://schemas.microsoft.com/office/drawing/2014/main" id="{A6A59980-0D9F-4380-BD0F-EC804A53CA77}"/>
              </a:ext>
            </a:extLst>
          </p:cNvPr>
          <p:cNvSpPr txBox="1"/>
          <p:nvPr/>
        </p:nvSpPr>
        <p:spPr>
          <a:xfrm>
            <a:off x="593353" y="2167756"/>
            <a:ext cx="3346054" cy="2543891"/>
          </a:xfrm>
          <a:prstGeom prst="rect">
            <a:avLst/>
          </a:prstGeom>
          <a:solidFill>
            <a:schemeClr val="bg1">
              <a:lumMod val="95000"/>
            </a:schemeClr>
          </a:solidFill>
          <a:ln>
            <a:noFill/>
          </a:ln>
        </p:spPr>
        <p:txBody>
          <a:bodyPr spcFirstLastPara="1" wrap="square" lIns="89977" tIns="91401" rIns="89977" bIns="91401" anchor="t" anchorCtr="0">
            <a:noAutofit/>
          </a:bodyPr>
          <a:lstStyle/>
          <a:p>
            <a:pPr algn="ctr" defTabSz="914126">
              <a:lnSpc>
                <a:spcPct val="110000"/>
              </a:lnSpc>
              <a:buClrTx/>
            </a:pPr>
            <a:r>
              <a:rPr lang="fr-CH" sz="2399" b="1" kern="1200" dirty="0">
                <a:solidFill>
                  <a:srgbClr val="001E20"/>
                </a:solidFill>
                <a:latin typeface="Helvetica Neue"/>
                <a:ea typeface="Helvetica Neue"/>
                <a:cs typeface="Helvetica Neue"/>
                <a:sym typeface="Helvetica Neue"/>
              </a:rPr>
              <a:t>WHAT</a:t>
            </a:r>
            <a:endParaRPr sz="2399" b="1" kern="1200" dirty="0">
              <a:solidFill>
                <a:srgbClr val="001E20"/>
              </a:solidFill>
              <a:latin typeface="Helvetica Neue"/>
              <a:ea typeface="Helvetica Neue"/>
              <a:cs typeface="Helvetica Neue"/>
              <a:sym typeface="Helvetica Neue"/>
            </a:endParaRPr>
          </a:p>
          <a:p>
            <a:pPr marL="179945" indent="-140757" defTabSz="914126">
              <a:lnSpc>
                <a:spcPct val="115000"/>
              </a:lnSpc>
              <a:spcBef>
                <a:spcPts val="900"/>
              </a:spcBef>
              <a:buClr>
                <a:srgbClr val="001E20"/>
              </a:buClr>
              <a:buSzPts val="800"/>
              <a:buFont typeface="Helvetica Neue"/>
              <a:buChar char="●"/>
            </a:pPr>
            <a:r>
              <a:rPr lang="en-US" sz="1600" kern="1200" dirty="0">
                <a:solidFill>
                  <a:srgbClr val="001E20"/>
                </a:solidFill>
                <a:latin typeface="Helvetica Neue"/>
                <a:ea typeface="Helvetica Neue"/>
                <a:cs typeface="Helvetica Neue"/>
                <a:sym typeface="Helvetica Neue"/>
              </a:rPr>
              <a:t>What problem do you solve for your investors</a:t>
            </a:r>
          </a:p>
          <a:p>
            <a:pPr marL="179945" indent="-140757" defTabSz="914126">
              <a:lnSpc>
                <a:spcPct val="115000"/>
              </a:lnSpc>
              <a:spcBef>
                <a:spcPts val="900"/>
              </a:spcBef>
              <a:buClr>
                <a:srgbClr val="001E20"/>
              </a:buClr>
              <a:buSzPts val="800"/>
              <a:buFont typeface="Helvetica Neue"/>
              <a:buChar char="●"/>
            </a:pPr>
            <a:r>
              <a:rPr lang="en-US" sz="1600" kern="1200" dirty="0">
                <a:solidFill>
                  <a:srgbClr val="001E20"/>
                </a:solidFill>
                <a:latin typeface="Helvetica Neue"/>
                <a:ea typeface="Helvetica Neue"/>
                <a:cs typeface="Helvetica Neue"/>
                <a:sym typeface="Helvetica Neue"/>
              </a:rPr>
              <a:t>What unresolved pains your investor has</a:t>
            </a:r>
          </a:p>
          <a:p>
            <a:pPr marL="179945" indent="-140757" defTabSz="914126">
              <a:lnSpc>
                <a:spcPct val="115000"/>
              </a:lnSpc>
              <a:spcBef>
                <a:spcPts val="900"/>
              </a:spcBef>
              <a:buClr>
                <a:srgbClr val="001E20"/>
              </a:buClr>
              <a:buSzPts val="800"/>
              <a:buFont typeface="Helvetica Neue"/>
              <a:buChar char="●"/>
            </a:pPr>
            <a:r>
              <a:rPr lang="en-US" sz="1600" kern="1200" dirty="0">
                <a:solidFill>
                  <a:srgbClr val="001E20"/>
                </a:solidFill>
                <a:latin typeface="Helvetica Neue"/>
                <a:ea typeface="Helvetica Neue"/>
                <a:cs typeface="Helvetica Neue"/>
                <a:sym typeface="Helvetica Neue"/>
              </a:rPr>
              <a:t>What your investor gains from using your solutions</a:t>
            </a:r>
          </a:p>
        </p:txBody>
      </p:sp>
      <p:sp>
        <p:nvSpPr>
          <p:cNvPr id="13" name="Google Shape;1025;p105">
            <a:extLst>
              <a:ext uri="{FF2B5EF4-FFF2-40B4-BE49-F238E27FC236}">
                <a16:creationId xmlns:a16="http://schemas.microsoft.com/office/drawing/2014/main" id="{EB52C246-1BDB-474B-8731-F9D5C74B0580}"/>
              </a:ext>
            </a:extLst>
          </p:cNvPr>
          <p:cNvSpPr txBox="1"/>
          <p:nvPr/>
        </p:nvSpPr>
        <p:spPr>
          <a:xfrm>
            <a:off x="8283134" y="2167756"/>
            <a:ext cx="3346054" cy="2543891"/>
          </a:xfrm>
          <a:prstGeom prst="rect">
            <a:avLst/>
          </a:prstGeom>
          <a:solidFill>
            <a:schemeClr val="bg1">
              <a:lumMod val="95000"/>
            </a:schemeClr>
          </a:solidFill>
          <a:ln>
            <a:noFill/>
          </a:ln>
        </p:spPr>
        <p:txBody>
          <a:bodyPr spcFirstLastPara="1" wrap="square" lIns="89977" tIns="91401" rIns="125967" bIns="91401" anchor="t" anchorCtr="0">
            <a:noAutofit/>
          </a:bodyPr>
          <a:lstStyle/>
          <a:p>
            <a:pPr algn="ctr" defTabSz="914126">
              <a:lnSpc>
                <a:spcPct val="110000"/>
              </a:lnSpc>
              <a:buClrTx/>
            </a:pPr>
            <a:r>
              <a:rPr lang="en-GB" sz="2399" b="1" kern="1200" dirty="0">
                <a:solidFill>
                  <a:srgbClr val="001E20"/>
                </a:solidFill>
                <a:latin typeface="Helvetica Neue"/>
                <a:ea typeface="Helvetica Neue"/>
                <a:cs typeface="Helvetica Neue"/>
                <a:sym typeface="Helvetica Neue"/>
              </a:rPr>
              <a:t>WHY</a:t>
            </a:r>
          </a:p>
          <a:p>
            <a:pPr marL="179945" indent="-140757" algn="just" defTabSz="914126">
              <a:lnSpc>
                <a:spcPct val="115000"/>
              </a:lnSpc>
              <a:spcBef>
                <a:spcPts val="900"/>
              </a:spcBef>
              <a:buClr>
                <a:srgbClr val="001E20"/>
              </a:buClr>
              <a:buSzPts val="800"/>
              <a:buFont typeface="Helvetica Neue"/>
              <a:buChar char="●"/>
            </a:pPr>
            <a:r>
              <a:rPr lang="en-GB" sz="1600" kern="1200" dirty="0">
                <a:solidFill>
                  <a:srgbClr val="001E20"/>
                </a:solidFill>
                <a:latin typeface="Helvetica Neue"/>
                <a:ea typeface="Helvetica Neue"/>
                <a:cs typeface="Helvetica Neue"/>
                <a:sym typeface="Helvetica Neue"/>
              </a:rPr>
              <a:t>Why should your investors buy your solution</a:t>
            </a:r>
          </a:p>
          <a:p>
            <a:pPr marL="179945" indent="-140757" algn="just" defTabSz="914126">
              <a:lnSpc>
                <a:spcPct val="115000"/>
              </a:lnSpc>
              <a:spcBef>
                <a:spcPts val="900"/>
              </a:spcBef>
              <a:buClr>
                <a:srgbClr val="001E20"/>
              </a:buClr>
              <a:buSzPts val="800"/>
              <a:buFont typeface="Helvetica Neue"/>
              <a:buChar char="●"/>
            </a:pPr>
            <a:r>
              <a:rPr lang="en-GB" sz="1600" kern="1200" dirty="0">
                <a:solidFill>
                  <a:srgbClr val="001E20"/>
                </a:solidFill>
                <a:latin typeface="Helvetica Neue"/>
                <a:ea typeface="Helvetica Neue"/>
                <a:cs typeface="Helvetica Neue"/>
                <a:sym typeface="Helvetica Neue"/>
              </a:rPr>
              <a:t>Why do your investors prefer you over competitors: use data</a:t>
            </a:r>
          </a:p>
        </p:txBody>
      </p:sp>
    </p:spTree>
    <p:extLst>
      <p:ext uri="{BB962C8B-B14F-4D97-AF65-F5344CB8AC3E}">
        <p14:creationId xmlns:p14="http://schemas.microsoft.com/office/powerpoint/2010/main" val="360498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207"/>
          <p:cNvSpPr txBox="1">
            <a:spLocks noGrp="1"/>
          </p:cNvSpPr>
          <p:nvPr>
            <p:ph type="title"/>
          </p:nvPr>
        </p:nvSpPr>
        <p:spPr>
          <a:xfrm>
            <a:off x="431649" y="346624"/>
            <a:ext cx="11639459"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Value Proposition Cheat Sheet</a:t>
            </a:r>
            <a:endParaRPr sz="3199"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21</a:t>
            </a:fld>
            <a:endParaRPr kern="1200">
              <a:solidFill>
                <a:srgbClr val="000000"/>
              </a:solidFill>
            </a:endParaRPr>
          </a:p>
        </p:txBody>
      </p:sp>
      <p:sp>
        <p:nvSpPr>
          <p:cNvPr id="7" name="Rectangle 6">
            <a:extLst>
              <a:ext uri="{FF2B5EF4-FFF2-40B4-BE49-F238E27FC236}">
                <a16:creationId xmlns:a16="http://schemas.microsoft.com/office/drawing/2014/main" id="{02CA59DB-7021-4A5C-87E6-25BA6F52C68B}"/>
              </a:ext>
            </a:extLst>
          </p:cNvPr>
          <p:cNvSpPr/>
          <p:nvPr/>
        </p:nvSpPr>
        <p:spPr bwMode="ltGray">
          <a:xfrm>
            <a:off x="1297472" y="5430475"/>
            <a:ext cx="3663273" cy="673127"/>
          </a:xfrm>
          <a:prstGeom prst="rect">
            <a:avLst/>
          </a:pr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defTabSz="914126">
              <a:buClrTx/>
            </a:pPr>
            <a:r>
              <a:rPr lang="en-GB" kern="1200" dirty="0">
                <a:solidFill>
                  <a:srgbClr val="FFFFFF"/>
                </a:solidFill>
                <a:latin typeface="Arial"/>
              </a:rPr>
              <a:t>Focus on jobs, gains and pains that a lot </a:t>
            </a:r>
          </a:p>
          <a:p>
            <a:pPr defTabSz="914126">
              <a:buClrTx/>
            </a:pPr>
            <a:r>
              <a:rPr lang="en-GB" kern="1200" dirty="0">
                <a:solidFill>
                  <a:srgbClr val="FFFFFF"/>
                </a:solidFill>
                <a:latin typeface="Arial"/>
              </a:rPr>
              <a:t>of people have or will pay a lot of money </a:t>
            </a:r>
          </a:p>
          <a:p>
            <a:pPr defTabSz="914126">
              <a:buClrTx/>
            </a:pPr>
            <a:r>
              <a:rPr lang="en-GB" kern="1200" dirty="0">
                <a:solidFill>
                  <a:srgbClr val="FFFFFF"/>
                </a:solidFill>
                <a:latin typeface="Arial"/>
              </a:rPr>
              <a:t>for</a:t>
            </a:r>
          </a:p>
          <a:p>
            <a:pPr defTabSz="914126">
              <a:buClrTx/>
            </a:pPr>
            <a:endParaRPr lang="en-GB" b="1" kern="1200" dirty="0" err="1">
              <a:solidFill>
                <a:srgbClr val="FFFFFF"/>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8936169D-398D-4BC4-BA83-A994D3664D6A}"/>
              </a:ext>
            </a:extLst>
          </p:cNvPr>
          <p:cNvSpPr/>
          <p:nvPr/>
        </p:nvSpPr>
        <p:spPr bwMode="ltGray">
          <a:xfrm>
            <a:off x="1297472" y="4528561"/>
            <a:ext cx="2895084" cy="673127"/>
          </a:xfrm>
          <a:prstGeom prst="rect">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defTabSz="914126">
              <a:buClrTx/>
            </a:pPr>
            <a:r>
              <a:rPr lang="en-GB" kern="1200" dirty="0">
                <a:solidFill>
                  <a:srgbClr val="FFFFFF"/>
                </a:solidFill>
                <a:latin typeface="Arial"/>
              </a:rPr>
              <a:t>Are difficult to copy</a:t>
            </a:r>
          </a:p>
          <a:p>
            <a:pPr defTabSz="914126">
              <a:buClrTx/>
            </a:pPr>
            <a:endParaRPr lang="en-GB" b="1" kern="1200" dirty="0" err="1">
              <a:solidFill>
                <a:srgbClr val="FFFFFF"/>
              </a:solidFill>
              <a:latin typeface="Arial Rounded MT Bold" panose="020F0704030504030204" pitchFamily="34" charset="0"/>
            </a:endParaRPr>
          </a:p>
        </p:txBody>
      </p:sp>
      <p:sp>
        <p:nvSpPr>
          <p:cNvPr id="9" name="Rectangle 8">
            <a:extLst>
              <a:ext uri="{FF2B5EF4-FFF2-40B4-BE49-F238E27FC236}">
                <a16:creationId xmlns:a16="http://schemas.microsoft.com/office/drawing/2014/main" id="{FFBAA35E-F3F4-4019-8725-B74FD919A682}"/>
              </a:ext>
            </a:extLst>
          </p:cNvPr>
          <p:cNvSpPr/>
          <p:nvPr/>
        </p:nvSpPr>
        <p:spPr bwMode="ltGray">
          <a:xfrm>
            <a:off x="1297472" y="3531629"/>
            <a:ext cx="2895084" cy="673127"/>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defTabSz="914126">
              <a:buClrTx/>
            </a:pPr>
            <a:r>
              <a:rPr lang="en-GB" kern="1200" dirty="0">
                <a:solidFill>
                  <a:srgbClr val="FFFFFF"/>
                </a:solidFill>
                <a:latin typeface="Arial"/>
              </a:rPr>
              <a:t>Address also social and </a:t>
            </a:r>
          </a:p>
          <a:p>
            <a:pPr defTabSz="914126">
              <a:buClrTx/>
            </a:pPr>
            <a:r>
              <a:rPr lang="en-GB" kern="1200" dirty="0">
                <a:solidFill>
                  <a:srgbClr val="FFFFFF"/>
                </a:solidFill>
                <a:latin typeface="Arial"/>
              </a:rPr>
              <a:t>emotional jobs</a:t>
            </a:r>
          </a:p>
          <a:p>
            <a:pPr defTabSz="914126">
              <a:buClrTx/>
            </a:pPr>
            <a:endParaRPr lang="en-GB" b="1" kern="1200" dirty="0">
              <a:solidFill>
                <a:srgbClr val="FFFFFF"/>
              </a:solidFill>
              <a:latin typeface="Arial Rounded MT Bold" panose="020F0704030504030204" pitchFamily="34" charset="0"/>
            </a:endParaRPr>
          </a:p>
          <a:p>
            <a:pPr defTabSz="914126">
              <a:buClrTx/>
            </a:pPr>
            <a:endParaRPr lang="en-GB" b="1" kern="1200" dirty="0" err="1">
              <a:solidFill>
                <a:srgbClr val="FFFFFF"/>
              </a:solidFill>
              <a:latin typeface="Arial Rounded MT Bold" panose="020F0704030504030204" pitchFamily="34" charset="0"/>
            </a:endParaRPr>
          </a:p>
        </p:txBody>
      </p:sp>
      <p:sp>
        <p:nvSpPr>
          <p:cNvPr id="11" name="Rectangle 10">
            <a:extLst>
              <a:ext uri="{FF2B5EF4-FFF2-40B4-BE49-F238E27FC236}">
                <a16:creationId xmlns:a16="http://schemas.microsoft.com/office/drawing/2014/main" id="{447B4676-E170-4C58-9DC5-B9ADB1670B2D}"/>
              </a:ext>
            </a:extLst>
          </p:cNvPr>
          <p:cNvSpPr/>
          <p:nvPr/>
        </p:nvSpPr>
        <p:spPr bwMode="ltGray">
          <a:xfrm>
            <a:off x="1297472" y="2503026"/>
            <a:ext cx="2895084" cy="673127"/>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defTabSz="914126">
              <a:buClrTx/>
            </a:pPr>
            <a:r>
              <a:rPr lang="en-GB" kern="1200" dirty="0">
                <a:solidFill>
                  <a:srgbClr val="FFFFFF"/>
                </a:solidFill>
                <a:latin typeface="Arial"/>
              </a:rPr>
              <a:t>Focus on unsatisfied needs: </a:t>
            </a:r>
          </a:p>
          <a:p>
            <a:pPr defTabSz="914126">
              <a:buClrTx/>
            </a:pPr>
            <a:r>
              <a:rPr lang="en-GB" kern="1200" dirty="0">
                <a:solidFill>
                  <a:srgbClr val="FFFFFF"/>
                </a:solidFill>
                <a:latin typeface="Arial"/>
              </a:rPr>
              <a:t>jobs, gains, unresolved needs</a:t>
            </a:r>
          </a:p>
          <a:p>
            <a:pPr defTabSz="914126">
              <a:buClrTx/>
            </a:pPr>
            <a:endParaRPr lang="en-GB" b="1" kern="1200" dirty="0">
              <a:solidFill>
                <a:srgbClr val="FFFFFF"/>
              </a:solidFill>
              <a:latin typeface="Arial Rounded MT Bold" panose="020F0704030504030204" pitchFamily="34" charset="0"/>
            </a:endParaRPr>
          </a:p>
          <a:p>
            <a:pPr defTabSz="914126">
              <a:buClrTx/>
            </a:pPr>
            <a:endParaRPr lang="en-GB" b="1" kern="1200" dirty="0" err="1">
              <a:solidFill>
                <a:srgbClr val="FFFFFF"/>
              </a:solidFill>
              <a:latin typeface="Arial Rounded MT Bold" panose="020F0704030504030204" pitchFamily="34" charset="0"/>
            </a:endParaRPr>
          </a:p>
        </p:txBody>
      </p:sp>
      <p:sp>
        <p:nvSpPr>
          <p:cNvPr id="12" name="Rectangle 11">
            <a:extLst>
              <a:ext uri="{FF2B5EF4-FFF2-40B4-BE49-F238E27FC236}">
                <a16:creationId xmlns:a16="http://schemas.microsoft.com/office/drawing/2014/main" id="{B7AD9865-CD7A-490C-80DA-59CDAB35FC9B}"/>
              </a:ext>
            </a:extLst>
          </p:cNvPr>
          <p:cNvSpPr/>
          <p:nvPr/>
        </p:nvSpPr>
        <p:spPr bwMode="ltGray">
          <a:xfrm>
            <a:off x="1297472" y="1569439"/>
            <a:ext cx="3585203" cy="67312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defTabSz="914126">
              <a:buClrTx/>
            </a:pPr>
            <a:r>
              <a:rPr lang="en-GB" kern="1200" dirty="0">
                <a:solidFill>
                  <a:srgbClr val="FFFFFF"/>
                </a:solidFill>
                <a:latin typeface="Arial"/>
              </a:rPr>
              <a:t>Are embedded in great business models</a:t>
            </a:r>
          </a:p>
          <a:p>
            <a:pPr defTabSz="914126">
              <a:buClrTx/>
            </a:pPr>
            <a:endParaRPr lang="en-GB" b="1" kern="1200" dirty="0" err="1">
              <a:solidFill>
                <a:srgbClr val="FFFFFF"/>
              </a:solidFill>
              <a:latin typeface="Arial Rounded MT Bold" panose="020F0704030504030204" pitchFamily="34" charset="0"/>
            </a:endParaRPr>
          </a:p>
        </p:txBody>
      </p:sp>
      <p:sp>
        <p:nvSpPr>
          <p:cNvPr id="13" name="Rectangle 12">
            <a:extLst>
              <a:ext uri="{FF2B5EF4-FFF2-40B4-BE49-F238E27FC236}">
                <a16:creationId xmlns:a16="http://schemas.microsoft.com/office/drawing/2014/main" id="{54038EAE-E0AC-4E43-A298-289864EB7E45}"/>
              </a:ext>
            </a:extLst>
          </p:cNvPr>
          <p:cNvSpPr/>
          <p:nvPr/>
        </p:nvSpPr>
        <p:spPr bwMode="ltGray">
          <a:xfrm>
            <a:off x="7220098" y="5430475"/>
            <a:ext cx="3663273" cy="673127"/>
          </a:xfrm>
          <a:prstGeom prst="rect">
            <a:avLst/>
          </a:pr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algn="r" defTabSz="914126">
              <a:buClrTx/>
            </a:pPr>
            <a:r>
              <a:rPr lang="en-GB" kern="1200" dirty="0">
                <a:solidFill>
                  <a:srgbClr val="FFFFFF"/>
                </a:solidFill>
                <a:latin typeface="Arial"/>
              </a:rPr>
              <a:t>Target few jobs, pains and gains</a:t>
            </a:r>
          </a:p>
          <a:p>
            <a:pPr algn="r" defTabSz="914126">
              <a:buClrTx/>
            </a:pPr>
            <a:r>
              <a:rPr lang="en-GB" kern="1200" dirty="0">
                <a:solidFill>
                  <a:srgbClr val="FFFFFF"/>
                </a:solidFill>
                <a:latin typeface="Arial"/>
              </a:rPr>
              <a:t> but solve them extremely well</a:t>
            </a:r>
          </a:p>
          <a:p>
            <a:pPr algn="r" defTabSz="914126">
              <a:buClrTx/>
            </a:pPr>
            <a:endParaRPr lang="en-GB" b="1" kern="1200" dirty="0" err="1">
              <a:solidFill>
                <a:srgbClr val="FFFFFF"/>
              </a:solidFill>
              <a:latin typeface="Arial Rounded MT Bold" panose="020F0704030504030204" pitchFamily="34" charset="0"/>
            </a:endParaRPr>
          </a:p>
        </p:txBody>
      </p:sp>
      <p:sp>
        <p:nvSpPr>
          <p:cNvPr id="14" name="Rectangle 13">
            <a:extLst>
              <a:ext uri="{FF2B5EF4-FFF2-40B4-BE49-F238E27FC236}">
                <a16:creationId xmlns:a16="http://schemas.microsoft.com/office/drawing/2014/main" id="{7480262B-9ED5-4324-9DA7-76A88B14F6A8}"/>
              </a:ext>
            </a:extLst>
          </p:cNvPr>
          <p:cNvSpPr/>
          <p:nvPr/>
        </p:nvSpPr>
        <p:spPr bwMode="ltGray">
          <a:xfrm>
            <a:off x="7988286" y="4528561"/>
            <a:ext cx="2895084" cy="673127"/>
          </a:xfrm>
          <a:prstGeom prst="rect">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algn="r" defTabSz="914126">
              <a:buClrTx/>
            </a:pPr>
            <a:r>
              <a:rPr lang="en-GB" kern="1200" dirty="0">
                <a:solidFill>
                  <a:srgbClr val="FFFFFF"/>
                </a:solidFill>
                <a:latin typeface="Arial"/>
              </a:rPr>
              <a:t>Align with how investors </a:t>
            </a:r>
          </a:p>
          <a:p>
            <a:pPr algn="r" defTabSz="914126">
              <a:buClrTx/>
            </a:pPr>
            <a:r>
              <a:rPr lang="en-GB" kern="1200" dirty="0">
                <a:solidFill>
                  <a:srgbClr val="FFFFFF"/>
                </a:solidFill>
                <a:latin typeface="Arial"/>
              </a:rPr>
              <a:t>measure success</a:t>
            </a:r>
          </a:p>
          <a:p>
            <a:pPr algn="r" defTabSz="914126">
              <a:buClrTx/>
            </a:pPr>
            <a:endParaRPr lang="en-GB" b="1" kern="1200" dirty="0" err="1">
              <a:solidFill>
                <a:srgbClr val="FFFFFF"/>
              </a:solidFill>
              <a:latin typeface="Arial Rounded MT Bold" panose="020F0704030504030204" pitchFamily="34" charset="0"/>
            </a:endParaRPr>
          </a:p>
        </p:txBody>
      </p:sp>
      <p:sp>
        <p:nvSpPr>
          <p:cNvPr id="15" name="Rectangle 14">
            <a:extLst>
              <a:ext uri="{FF2B5EF4-FFF2-40B4-BE49-F238E27FC236}">
                <a16:creationId xmlns:a16="http://schemas.microsoft.com/office/drawing/2014/main" id="{06CA5BFF-3FDA-4F6F-994E-FECC72DADAA7}"/>
              </a:ext>
            </a:extLst>
          </p:cNvPr>
          <p:cNvSpPr/>
          <p:nvPr/>
        </p:nvSpPr>
        <p:spPr bwMode="ltGray">
          <a:xfrm>
            <a:off x="7988286" y="3531629"/>
            <a:ext cx="2895084" cy="673127"/>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algn="r" defTabSz="914126">
              <a:buClrTx/>
            </a:pPr>
            <a:r>
              <a:rPr lang="en-GB" kern="1200" dirty="0">
                <a:solidFill>
                  <a:srgbClr val="FFFFFF"/>
                </a:solidFill>
                <a:latin typeface="Arial"/>
              </a:rPr>
              <a:t>Differentiate from </a:t>
            </a:r>
          </a:p>
          <a:p>
            <a:pPr algn="r" defTabSz="914126">
              <a:buClrTx/>
            </a:pPr>
            <a:r>
              <a:rPr lang="en-GB" kern="1200" dirty="0">
                <a:solidFill>
                  <a:srgbClr val="FFFFFF"/>
                </a:solidFill>
                <a:latin typeface="Arial"/>
              </a:rPr>
              <a:t>competition</a:t>
            </a:r>
          </a:p>
          <a:p>
            <a:pPr algn="r" defTabSz="914126">
              <a:buClrTx/>
            </a:pPr>
            <a:endParaRPr lang="en-GB" b="1" kern="1200" dirty="0" err="1">
              <a:solidFill>
                <a:srgbClr val="FFFFFF"/>
              </a:solidFill>
              <a:latin typeface="Arial Rounded MT Bold" panose="020F0704030504030204" pitchFamily="34" charset="0"/>
            </a:endParaRPr>
          </a:p>
        </p:txBody>
      </p:sp>
      <p:sp>
        <p:nvSpPr>
          <p:cNvPr id="16" name="Rectangle 15">
            <a:extLst>
              <a:ext uri="{FF2B5EF4-FFF2-40B4-BE49-F238E27FC236}">
                <a16:creationId xmlns:a16="http://schemas.microsoft.com/office/drawing/2014/main" id="{DBB68233-218D-4091-929B-CEBD6E99B409}"/>
              </a:ext>
            </a:extLst>
          </p:cNvPr>
          <p:cNvSpPr/>
          <p:nvPr/>
        </p:nvSpPr>
        <p:spPr bwMode="ltGray">
          <a:xfrm>
            <a:off x="7988286" y="2503026"/>
            <a:ext cx="2895084" cy="673127"/>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algn="r" defTabSz="914126">
              <a:buClrTx/>
            </a:pPr>
            <a:r>
              <a:rPr lang="en-GB" kern="1200" dirty="0">
                <a:solidFill>
                  <a:srgbClr val="FFFFFF"/>
                </a:solidFill>
                <a:latin typeface="Arial"/>
              </a:rPr>
              <a:t>Focus on jobs, pains and </a:t>
            </a:r>
          </a:p>
          <a:p>
            <a:pPr algn="r" defTabSz="914126">
              <a:buClrTx/>
            </a:pPr>
            <a:r>
              <a:rPr lang="en-GB" kern="1200" dirty="0">
                <a:solidFill>
                  <a:srgbClr val="FFFFFF"/>
                </a:solidFill>
                <a:latin typeface="Arial"/>
              </a:rPr>
              <a:t>gains that matter to investors</a:t>
            </a:r>
          </a:p>
          <a:p>
            <a:pPr algn="r" defTabSz="914126">
              <a:buClrTx/>
            </a:pPr>
            <a:endParaRPr lang="en-GB" b="1" kern="1200" dirty="0" err="1">
              <a:solidFill>
                <a:srgbClr val="FFFFFF"/>
              </a:solidFill>
              <a:latin typeface="Arial Rounded MT Bold" panose="020F0704030504030204" pitchFamily="34" charset="0"/>
            </a:endParaRPr>
          </a:p>
        </p:txBody>
      </p:sp>
      <p:sp>
        <p:nvSpPr>
          <p:cNvPr id="17" name="Rectangle 16">
            <a:extLst>
              <a:ext uri="{FF2B5EF4-FFF2-40B4-BE49-F238E27FC236}">
                <a16:creationId xmlns:a16="http://schemas.microsoft.com/office/drawing/2014/main" id="{AD70CB27-DEAC-4D8D-AECB-94FA59AFBC92}"/>
              </a:ext>
            </a:extLst>
          </p:cNvPr>
          <p:cNvSpPr/>
          <p:nvPr/>
        </p:nvSpPr>
        <p:spPr bwMode="ltGray">
          <a:xfrm>
            <a:off x="7298168" y="1569439"/>
            <a:ext cx="3585203" cy="67312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t" anchorCtr="0"/>
          <a:lstStyle/>
          <a:p>
            <a:pPr algn="r" defTabSz="914126">
              <a:buClrTx/>
            </a:pPr>
            <a:r>
              <a:rPr lang="en-GB" kern="1200" dirty="0">
                <a:solidFill>
                  <a:srgbClr val="FFFFFF"/>
                </a:solidFill>
                <a:latin typeface="Arial"/>
              </a:rPr>
              <a:t>Outperform competition substantially</a:t>
            </a:r>
          </a:p>
          <a:p>
            <a:pPr algn="r" defTabSz="914126">
              <a:buClrTx/>
            </a:pPr>
            <a:r>
              <a:rPr lang="en-GB" kern="1200" dirty="0">
                <a:solidFill>
                  <a:srgbClr val="FFFFFF"/>
                </a:solidFill>
                <a:latin typeface="Arial"/>
              </a:rPr>
              <a:t> in at least one dimension</a:t>
            </a:r>
          </a:p>
          <a:p>
            <a:pPr algn="r" defTabSz="914126">
              <a:buClrTx/>
            </a:pPr>
            <a:endParaRPr lang="en-GB" b="1" kern="1200" dirty="0" err="1">
              <a:solidFill>
                <a:srgbClr val="FFFFFF"/>
              </a:solidFill>
              <a:latin typeface="Arial Rounded MT Bold" panose="020F0704030504030204" pitchFamily="34" charset="0"/>
            </a:endParaRPr>
          </a:p>
        </p:txBody>
      </p:sp>
      <p:pic>
        <p:nvPicPr>
          <p:cNvPr id="18" name="Picture 17">
            <a:extLst>
              <a:ext uri="{FF2B5EF4-FFF2-40B4-BE49-F238E27FC236}">
                <a16:creationId xmlns:a16="http://schemas.microsoft.com/office/drawing/2014/main" id="{972DBD36-8A8A-4FC3-8419-460DC7D97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718" y="1534846"/>
            <a:ext cx="5222564" cy="4650752"/>
          </a:xfrm>
          <a:prstGeom prst="rect">
            <a:avLst/>
          </a:prstGeom>
          <a:ln>
            <a:noFill/>
          </a:ln>
        </p:spPr>
      </p:pic>
      <p:sp>
        <p:nvSpPr>
          <p:cNvPr id="19" name="TextBox 18">
            <a:extLst>
              <a:ext uri="{FF2B5EF4-FFF2-40B4-BE49-F238E27FC236}">
                <a16:creationId xmlns:a16="http://schemas.microsoft.com/office/drawing/2014/main" id="{D8AE6F9A-C046-49CC-AFC1-D2041C9BC588}"/>
              </a:ext>
            </a:extLst>
          </p:cNvPr>
          <p:cNvSpPr txBox="1"/>
          <p:nvPr/>
        </p:nvSpPr>
        <p:spPr>
          <a:xfrm>
            <a:off x="4888847" y="3387406"/>
            <a:ext cx="2414307" cy="945630"/>
          </a:xfrm>
          <a:prstGeom prst="rect">
            <a:avLst/>
          </a:prstGeom>
          <a:noFill/>
        </p:spPr>
        <p:txBody>
          <a:bodyPr wrap="square" lIns="0" tIns="0" rIns="0" bIns="0" rtlCol="0">
            <a:noAutofit/>
          </a:bodyPr>
          <a:lstStyle/>
          <a:p>
            <a:pPr algn="ctr" defTabSz="914126">
              <a:spcAft>
                <a:spcPts val="900"/>
              </a:spcAft>
              <a:buClrTx/>
            </a:pPr>
            <a:r>
              <a:rPr lang="en-GB" sz="2799" b="1" kern="1200" dirty="0">
                <a:solidFill>
                  <a:srgbClr val="FFFFFF"/>
                </a:solidFill>
                <a:ea typeface="+mn-ea"/>
                <a:cs typeface="+mn-cs"/>
              </a:rPr>
              <a:t>Great value propositions…</a:t>
            </a:r>
          </a:p>
        </p:txBody>
      </p:sp>
    </p:spTree>
    <p:extLst>
      <p:ext uri="{BB962C8B-B14F-4D97-AF65-F5344CB8AC3E}">
        <p14:creationId xmlns:p14="http://schemas.microsoft.com/office/powerpoint/2010/main" val="283526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The Value Proposition Canvas</a:t>
            </a:r>
            <a:br>
              <a:rPr lang="en-US" sz="3199" b="0" i="0" dirty="0">
                <a:sym typeface="Georgia"/>
              </a:rPr>
            </a:b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22</a:t>
            </a:fld>
            <a:endParaRPr kern="1200">
              <a:solidFill>
                <a:srgbClr val="000000"/>
              </a:solidFill>
            </a:endParaRPr>
          </a:p>
        </p:txBody>
      </p:sp>
      <p:cxnSp>
        <p:nvCxnSpPr>
          <p:cNvPr id="5" name="Straight Connector 4">
            <a:extLst>
              <a:ext uri="{FF2B5EF4-FFF2-40B4-BE49-F238E27FC236}">
                <a16:creationId xmlns:a16="http://schemas.microsoft.com/office/drawing/2014/main" id="{0EACA094-D44C-4F37-BBE5-CC507229204A}"/>
              </a:ext>
            </a:extLst>
          </p:cNvPr>
          <p:cNvCxnSpPr>
            <a:cxnSpLocks/>
          </p:cNvCxnSpPr>
          <p:nvPr/>
        </p:nvCxnSpPr>
        <p:spPr>
          <a:xfrm>
            <a:off x="9293561" y="3604214"/>
            <a:ext cx="0" cy="2679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6D0AF5-9CD6-4132-9388-2DAEC3EE2859}"/>
              </a:ext>
            </a:extLst>
          </p:cNvPr>
          <p:cNvCxnSpPr>
            <a:cxnSpLocks/>
          </p:cNvCxnSpPr>
          <p:nvPr/>
        </p:nvCxnSpPr>
        <p:spPr>
          <a:xfrm>
            <a:off x="7031860" y="4944006"/>
            <a:ext cx="45234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A620E04-A72E-4F13-BA81-9B0B248B5283}"/>
              </a:ext>
            </a:extLst>
          </p:cNvPr>
          <p:cNvPicPr>
            <a:picLocks noChangeAspect="1"/>
          </p:cNvPicPr>
          <p:nvPr/>
        </p:nvPicPr>
        <p:blipFill>
          <a:blip r:embed="rId3"/>
          <a:stretch>
            <a:fillRect/>
          </a:stretch>
        </p:blipFill>
        <p:spPr>
          <a:xfrm>
            <a:off x="1416699" y="1910681"/>
            <a:ext cx="8678697" cy="4239210"/>
          </a:xfrm>
          <a:prstGeom prst="rect">
            <a:avLst/>
          </a:prstGeom>
        </p:spPr>
      </p:pic>
      <p:sp>
        <p:nvSpPr>
          <p:cNvPr id="3" name="TextBox 2">
            <a:extLst>
              <a:ext uri="{FF2B5EF4-FFF2-40B4-BE49-F238E27FC236}">
                <a16:creationId xmlns:a16="http://schemas.microsoft.com/office/drawing/2014/main" id="{E683D791-FCB2-4374-A32D-82F8265F03FD}"/>
              </a:ext>
            </a:extLst>
          </p:cNvPr>
          <p:cNvSpPr txBox="1"/>
          <p:nvPr/>
        </p:nvSpPr>
        <p:spPr>
          <a:xfrm>
            <a:off x="192881" y="6639802"/>
            <a:ext cx="5687151" cy="217305"/>
          </a:xfrm>
          <a:prstGeom prst="rect">
            <a:avLst/>
          </a:prstGeom>
          <a:noFill/>
        </p:spPr>
        <p:txBody>
          <a:bodyPr vert="horz" wrap="square" lIns="0" tIns="0" rIns="0" bIns="0" rtlCol="0">
            <a:noAutofit/>
          </a:bodyPr>
          <a:lstStyle/>
          <a:p>
            <a:pPr indent="-274238" defTabSz="914126">
              <a:spcAft>
                <a:spcPts val="900"/>
              </a:spcAft>
              <a:buClrTx/>
            </a:pPr>
            <a:r>
              <a:rPr lang="en-GB" sz="700" i="1" kern="1200" dirty="0">
                <a:latin typeface="Georgia" pitchFamily="18" charset="0"/>
                <a:ea typeface="+mn-ea"/>
                <a:cs typeface="+mn-cs"/>
              </a:rPr>
              <a:t>Source: </a:t>
            </a:r>
            <a:r>
              <a:rPr lang="en-GB" sz="700" i="1" kern="1200" dirty="0" err="1">
                <a:latin typeface="Georgia" pitchFamily="18" charset="0"/>
                <a:ea typeface="+mn-ea"/>
                <a:cs typeface="+mn-cs"/>
              </a:rPr>
              <a:t>Ostewalder</a:t>
            </a:r>
            <a:r>
              <a:rPr lang="en-GB" sz="700" i="1" kern="1200" dirty="0">
                <a:latin typeface="Georgia" pitchFamily="18" charset="0"/>
                <a:ea typeface="+mn-ea"/>
                <a:cs typeface="+mn-cs"/>
              </a:rPr>
              <a:t>, </a:t>
            </a:r>
            <a:r>
              <a:rPr lang="en-GB" sz="700" i="1" kern="1200" dirty="0" err="1">
                <a:latin typeface="Georgia" pitchFamily="18" charset="0"/>
                <a:ea typeface="+mn-ea"/>
                <a:cs typeface="+mn-cs"/>
              </a:rPr>
              <a:t>Pigneur</a:t>
            </a:r>
            <a:r>
              <a:rPr lang="en-GB" sz="700" i="1" kern="1200" dirty="0">
                <a:latin typeface="Georgia" pitchFamily="18" charset="0"/>
                <a:ea typeface="+mn-ea"/>
                <a:cs typeface="+mn-cs"/>
              </a:rPr>
              <a:t>, Smith, Bernarda, Papadakos, Value Proposition Design, Wiley ,2014</a:t>
            </a:r>
          </a:p>
        </p:txBody>
      </p:sp>
      <p:sp>
        <p:nvSpPr>
          <p:cNvPr id="7" name="Oval 6">
            <a:extLst>
              <a:ext uri="{FF2B5EF4-FFF2-40B4-BE49-F238E27FC236}">
                <a16:creationId xmlns:a16="http://schemas.microsoft.com/office/drawing/2014/main" id="{D742A374-863B-4921-9E95-240D083006CB}"/>
              </a:ext>
            </a:extLst>
          </p:cNvPr>
          <p:cNvSpPr/>
          <p:nvPr/>
        </p:nvSpPr>
        <p:spPr bwMode="ltGray">
          <a:xfrm>
            <a:off x="5458511" y="3708332"/>
            <a:ext cx="482247" cy="503925"/>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buClrTx/>
            </a:pPr>
            <a:r>
              <a:rPr lang="en-GB" sz="1600" kern="1200" dirty="0">
                <a:solidFill>
                  <a:srgbClr val="FFFFFF"/>
                </a:solidFill>
                <a:latin typeface="Georgia" pitchFamily="18" charset="0"/>
              </a:rPr>
              <a:t>C. FIT</a:t>
            </a:r>
          </a:p>
        </p:txBody>
      </p:sp>
      <p:sp>
        <p:nvSpPr>
          <p:cNvPr id="19" name="Rectangle 18">
            <a:extLst>
              <a:ext uri="{FF2B5EF4-FFF2-40B4-BE49-F238E27FC236}">
                <a16:creationId xmlns:a16="http://schemas.microsoft.com/office/drawing/2014/main" id="{AF2873E1-4910-49EE-B269-D3511FF04560}"/>
              </a:ext>
            </a:extLst>
          </p:cNvPr>
          <p:cNvSpPr/>
          <p:nvPr/>
        </p:nvSpPr>
        <p:spPr bwMode="ltGray">
          <a:xfrm>
            <a:off x="2856484" y="1387854"/>
            <a:ext cx="1223817" cy="503925"/>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buClrTx/>
            </a:pPr>
            <a:r>
              <a:rPr lang="en-GB" sz="1600" kern="1200" dirty="0">
                <a:solidFill>
                  <a:srgbClr val="FFFFFF"/>
                </a:solidFill>
                <a:latin typeface="Georgia" pitchFamily="18" charset="0"/>
              </a:rPr>
              <a:t>B. VALUE MAP</a:t>
            </a:r>
          </a:p>
        </p:txBody>
      </p:sp>
      <p:sp>
        <p:nvSpPr>
          <p:cNvPr id="20" name="Rectangle 19">
            <a:extLst>
              <a:ext uri="{FF2B5EF4-FFF2-40B4-BE49-F238E27FC236}">
                <a16:creationId xmlns:a16="http://schemas.microsoft.com/office/drawing/2014/main" id="{58F0034D-792E-4C1F-86EC-D66E17E910C5}"/>
              </a:ext>
            </a:extLst>
          </p:cNvPr>
          <p:cNvSpPr/>
          <p:nvPr/>
        </p:nvSpPr>
        <p:spPr bwMode="ltGray">
          <a:xfrm>
            <a:off x="7319817" y="1397306"/>
            <a:ext cx="1223817" cy="503925"/>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buClrTx/>
            </a:pPr>
            <a:r>
              <a:rPr lang="en-GB" sz="1600" kern="1200" dirty="0">
                <a:solidFill>
                  <a:srgbClr val="FFFFFF"/>
                </a:solidFill>
                <a:latin typeface="Georgia" pitchFamily="18" charset="0"/>
              </a:rPr>
              <a:t>A. investor PROFILE</a:t>
            </a:r>
          </a:p>
        </p:txBody>
      </p:sp>
    </p:spTree>
    <p:extLst>
      <p:ext uri="{BB962C8B-B14F-4D97-AF65-F5344CB8AC3E}">
        <p14:creationId xmlns:p14="http://schemas.microsoft.com/office/powerpoint/2010/main" val="192419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207"/>
          <p:cNvSpPr txBox="1">
            <a:spLocks noGrp="1"/>
          </p:cNvSpPr>
          <p:nvPr>
            <p:ph type="title"/>
          </p:nvPr>
        </p:nvSpPr>
        <p:spPr>
          <a:xfrm>
            <a:off x="408971" y="410583"/>
            <a:ext cx="11601278"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Applying the Canvas</a:t>
            </a:r>
            <a:endParaRPr sz="3199" i="0" dirty="0">
              <a:solidFill>
                <a:srgbClr val="C00000"/>
              </a:solidFill>
              <a:highlight>
                <a:srgbClr val="FFFF00"/>
              </a:highlight>
            </a:endParaRPr>
          </a:p>
        </p:txBody>
      </p:sp>
      <p:grpSp>
        <p:nvGrpSpPr>
          <p:cNvPr id="25" name="Google Shape;2504;p314">
            <a:extLst>
              <a:ext uri="{FF2B5EF4-FFF2-40B4-BE49-F238E27FC236}">
                <a16:creationId xmlns:a16="http://schemas.microsoft.com/office/drawing/2014/main" id="{3C8F25F6-CECA-4488-A5BF-2D7D21CD4FDD}"/>
              </a:ext>
            </a:extLst>
          </p:cNvPr>
          <p:cNvGrpSpPr/>
          <p:nvPr/>
        </p:nvGrpSpPr>
        <p:grpSpPr>
          <a:xfrm>
            <a:off x="768795" y="1269323"/>
            <a:ext cx="10438442" cy="5178095"/>
            <a:chOff x="1343025" y="1467554"/>
            <a:chExt cx="9505950" cy="4619772"/>
          </a:xfrm>
        </p:grpSpPr>
        <p:grpSp>
          <p:nvGrpSpPr>
            <p:cNvPr id="26" name="Google Shape;2505;p314">
              <a:extLst>
                <a:ext uri="{FF2B5EF4-FFF2-40B4-BE49-F238E27FC236}">
                  <a16:creationId xmlns:a16="http://schemas.microsoft.com/office/drawing/2014/main" id="{0269A23B-26AC-4474-8BE1-7ABA4672BB4D}"/>
                </a:ext>
              </a:extLst>
            </p:cNvPr>
            <p:cNvGrpSpPr/>
            <p:nvPr/>
          </p:nvGrpSpPr>
          <p:grpSpPr>
            <a:xfrm>
              <a:off x="1343025" y="1467554"/>
              <a:ext cx="9505950" cy="4619772"/>
              <a:chOff x="1384364" y="1584108"/>
              <a:chExt cx="8898069" cy="4324350"/>
            </a:xfrm>
          </p:grpSpPr>
          <p:sp>
            <p:nvSpPr>
              <p:cNvPr id="61" name="Google Shape;2506;p314">
                <a:extLst>
                  <a:ext uri="{FF2B5EF4-FFF2-40B4-BE49-F238E27FC236}">
                    <a16:creationId xmlns:a16="http://schemas.microsoft.com/office/drawing/2014/main" id="{1D8DF29B-F568-4D31-8628-4CDBDAAC44C2}"/>
                  </a:ext>
                </a:extLst>
              </p:cNvPr>
              <p:cNvSpPr/>
              <p:nvPr/>
            </p:nvSpPr>
            <p:spPr>
              <a:xfrm>
                <a:off x="5958083" y="1584108"/>
                <a:ext cx="4324350" cy="4324350"/>
              </a:xfrm>
              <a:prstGeom prst="ellipse">
                <a:avLst/>
              </a:prstGeom>
              <a:solidFill>
                <a:srgbClr val="D8D8D8"/>
              </a:solidFill>
              <a:ln>
                <a:noFill/>
              </a:ln>
            </p:spPr>
            <p:txBody>
              <a:bodyPr spcFirstLastPara="1" wrap="square" lIns="68557" tIns="34266" rIns="68557" bIns="34266" anchor="ctr" anchorCtr="0">
                <a:noAutofit/>
              </a:bodyPr>
              <a:lstStyle/>
              <a:p>
                <a:pPr algn="ctr" defTabSz="914126">
                  <a:buClrTx/>
                </a:pPr>
                <a:endParaRPr sz="1999" kern="1200">
                  <a:solidFill>
                    <a:srgbClr val="FFFFFF"/>
                  </a:solidFill>
                </a:endParaRPr>
              </a:p>
            </p:txBody>
          </p:sp>
          <p:sp>
            <p:nvSpPr>
              <p:cNvPr id="62" name="Google Shape;2507;p314">
                <a:extLst>
                  <a:ext uri="{FF2B5EF4-FFF2-40B4-BE49-F238E27FC236}">
                    <a16:creationId xmlns:a16="http://schemas.microsoft.com/office/drawing/2014/main" id="{9CE082DC-DFD7-40BA-84CD-0773EBB51AF7}"/>
                  </a:ext>
                </a:extLst>
              </p:cNvPr>
              <p:cNvSpPr/>
              <p:nvPr/>
            </p:nvSpPr>
            <p:spPr>
              <a:xfrm>
                <a:off x="1384364" y="1584108"/>
                <a:ext cx="4324350" cy="4324350"/>
              </a:xfrm>
              <a:prstGeom prst="ellipse">
                <a:avLst/>
              </a:prstGeom>
              <a:solidFill>
                <a:srgbClr val="F7DBE0"/>
              </a:solidFill>
              <a:ln>
                <a:noFill/>
              </a:ln>
            </p:spPr>
            <p:txBody>
              <a:bodyPr spcFirstLastPara="1" wrap="square" lIns="68557" tIns="34266" rIns="68557" bIns="34266" anchor="ctr" anchorCtr="0">
                <a:noAutofit/>
              </a:bodyPr>
              <a:lstStyle/>
              <a:p>
                <a:pPr algn="ctr" defTabSz="914126">
                  <a:buClrTx/>
                </a:pPr>
                <a:endParaRPr sz="1999" kern="1200">
                  <a:solidFill>
                    <a:srgbClr val="FFFFFF"/>
                  </a:solidFill>
                </a:endParaRPr>
              </a:p>
            </p:txBody>
          </p:sp>
          <p:pic>
            <p:nvPicPr>
              <p:cNvPr id="63" name="Google Shape;2508;p314">
                <a:extLst>
                  <a:ext uri="{FF2B5EF4-FFF2-40B4-BE49-F238E27FC236}">
                    <a16:creationId xmlns:a16="http://schemas.microsoft.com/office/drawing/2014/main" id="{1AB42018-C3E2-40EB-BBFD-F159A7C0D9B0}"/>
                  </a:ext>
                </a:extLst>
              </p:cNvPr>
              <p:cNvPicPr preferRelativeResize="0"/>
              <p:nvPr/>
            </p:nvPicPr>
            <p:blipFill rotWithShape="1">
              <a:blip r:embed="rId3">
                <a:alphaModFix/>
              </a:blip>
              <a:srcRect/>
              <a:stretch/>
            </p:blipFill>
            <p:spPr>
              <a:xfrm>
                <a:off x="1573689" y="1819275"/>
                <a:ext cx="8537892" cy="3886722"/>
              </a:xfrm>
              <a:prstGeom prst="rect">
                <a:avLst/>
              </a:prstGeom>
              <a:noFill/>
              <a:ln>
                <a:noFill/>
              </a:ln>
            </p:spPr>
          </p:pic>
        </p:grpSp>
        <p:sp>
          <p:nvSpPr>
            <p:cNvPr id="28" name="Google Shape;2509;p314">
              <a:extLst>
                <a:ext uri="{FF2B5EF4-FFF2-40B4-BE49-F238E27FC236}">
                  <a16:creationId xmlns:a16="http://schemas.microsoft.com/office/drawing/2014/main" id="{B5988E07-B4E0-4D0E-885A-32C951EB0689}"/>
                </a:ext>
              </a:extLst>
            </p:cNvPr>
            <p:cNvSpPr/>
            <p:nvPr/>
          </p:nvSpPr>
          <p:spPr>
            <a:xfrm>
              <a:off x="3437075" y="3509365"/>
              <a:ext cx="431672" cy="432762"/>
            </a:xfrm>
            <a:custGeom>
              <a:avLst/>
              <a:gdLst/>
              <a:ahLst/>
              <a:cxnLst/>
              <a:rect l="l" t="t" r="r" b="b"/>
              <a:pathLst>
                <a:path w="346" h="347" extrusionOk="0">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accent5"/>
            </a:solidFill>
            <a:ln>
              <a:noFill/>
            </a:ln>
          </p:spPr>
          <p:txBody>
            <a:bodyPr spcFirstLastPara="1" wrap="square" lIns="68557" tIns="34266" rIns="68557" bIns="34266" anchor="t" anchorCtr="0">
              <a:noAutofit/>
            </a:bodyPr>
            <a:lstStyle/>
            <a:p>
              <a:pPr defTabSz="914126">
                <a:buClrTx/>
              </a:pPr>
              <a:endParaRPr sz="2399" kern="1200"/>
            </a:p>
          </p:txBody>
        </p:sp>
        <p:grpSp>
          <p:nvGrpSpPr>
            <p:cNvPr id="29" name="Google Shape;2510;p314">
              <a:extLst>
                <a:ext uri="{FF2B5EF4-FFF2-40B4-BE49-F238E27FC236}">
                  <a16:creationId xmlns:a16="http://schemas.microsoft.com/office/drawing/2014/main" id="{FC973CB7-F852-4A87-9551-339DDCE4CC55}"/>
                </a:ext>
              </a:extLst>
            </p:cNvPr>
            <p:cNvGrpSpPr/>
            <p:nvPr/>
          </p:nvGrpSpPr>
          <p:grpSpPr>
            <a:xfrm>
              <a:off x="8273448" y="3509365"/>
              <a:ext cx="431673" cy="437278"/>
              <a:chOff x="5380038" y="1219200"/>
              <a:chExt cx="122238" cy="123825"/>
            </a:xfrm>
          </p:grpSpPr>
          <p:sp>
            <p:nvSpPr>
              <p:cNvPr id="57" name="Google Shape;2511;p314">
                <a:extLst>
                  <a:ext uri="{FF2B5EF4-FFF2-40B4-BE49-F238E27FC236}">
                    <a16:creationId xmlns:a16="http://schemas.microsoft.com/office/drawing/2014/main" id="{29CB637F-416A-4C8B-A270-1DF7C25249A8}"/>
                  </a:ext>
                </a:extLst>
              </p:cNvPr>
              <p:cNvSpPr/>
              <p:nvPr/>
            </p:nvSpPr>
            <p:spPr>
              <a:xfrm>
                <a:off x="5472113" y="1257300"/>
                <a:ext cx="17463" cy="23813"/>
              </a:xfrm>
              <a:custGeom>
                <a:avLst/>
                <a:gdLst/>
                <a:ahLst/>
                <a:cxnLst/>
                <a:rect l="l" t="t" r="r" b="b"/>
                <a:pathLst>
                  <a:path w="82" h="109" extrusionOk="0">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solidFill>
                <a:schemeClr val="accent6"/>
              </a:solidFill>
              <a:ln>
                <a:noFill/>
              </a:ln>
            </p:spPr>
            <p:txBody>
              <a:bodyPr spcFirstLastPara="1" wrap="square" lIns="91401" tIns="45713" rIns="91401" bIns="45713" anchor="t" anchorCtr="0">
                <a:noAutofit/>
              </a:bodyPr>
              <a:lstStyle/>
              <a:p>
                <a:pPr defTabSz="914126">
                  <a:buClrTx/>
                </a:pPr>
                <a:endParaRPr sz="3199" kern="1200"/>
              </a:p>
            </p:txBody>
          </p:sp>
          <p:sp>
            <p:nvSpPr>
              <p:cNvPr id="58" name="Google Shape;2512;p314">
                <a:extLst>
                  <a:ext uri="{FF2B5EF4-FFF2-40B4-BE49-F238E27FC236}">
                    <a16:creationId xmlns:a16="http://schemas.microsoft.com/office/drawing/2014/main" id="{381C188C-CCCB-427F-AB16-1D30A7E65AA5}"/>
                  </a:ext>
                </a:extLst>
              </p:cNvPr>
              <p:cNvSpPr/>
              <p:nvPr/>
            </p:nvSpPr>
            <p:spPr>
              <a:xfrm>
                <a:off x="5392738" y="1257300"/>
                <a:ext cx="17463" cy="23813"/>
              </a:xfrm>
              <a:custGeom>
                <a:avLst/>
                <a:gdLst/>
                <a:ahLst/>
                <a:cxnLst/>
                <a:rect l="l" t="t" r="r" b="b"/>
                <a:pathLst>
                  <a:path w="82" h="109" extrusionOk="0">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solidFill>
                <a:schemeClr val="accent6"/>
              </a:solidFill>
              <a:ln>
                <a:noFill/>
              </a:ln>
            </p:spPr>
            <p:txBody>
              <a:bodyPr spcFirstLastPara="1" wrap="square" lIns="91401" tIns="45713" rIns="91401" bIns="45713" anchor="t" anchorCtr="0">
                <a:noAutofit/>
              </a:bodyPr>
              <a:lstStyle/>
              <a:p>
                <a:pPr defTabSz="914126">
                  <a:buClrTx/>
                </a:pPr>
                <a:endParaRPr sz="3199" kern="1200"/>
              </a:p>
            </p:txBody>
          </p:sp>
          <p:sp>
            <p:nvSpPr>
              <p:cNvPr id="59" name="Google Shape;2513;p314">
                <a:extLst>
                  <a:ext uri="{FF2B5EF4-FFF2-40B4-BE49-F238E27FC236}">
                    <a16:creationId xmlns:a16="http://schemas.microsoft.com/office/drawing/2014/main" id="{C95553FD-1573-478B-BFEF-CB44031DAE98}"/>
                  </a:ext>
                </a:extLst>
              </p:cNvPr>
              <p:cNvSpPr/>
              <p:nvPr/>
            </p:nvSpPr>
            <p:spPr>
              <a:xfrm>
                <a:off x="5380038" y="1219200"/>
                <a:ext cx="122238" cy="123825"/>
              </a:xfrm>
              <a:custGeom>
                <a:avLst/>
                <a:gdLst/>
                <a:ahLst/>
                <a:cxnLst/>
                <a:rect l="l" t="t" r="r" b="b"/>
                <a:pathLst>
                  <a:path w="576" h="576" extrusionOk="0">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solidFill>
                <a:schemeClr val="accent6"/>
              </a:solidFill>
              <a:ln>
                <a:noFill/>
              </a:ln>
            </p:spPr>
            <p:txBody>
              <a:bodyPr spcFirstLastPara="1" wrap="square" lIns="91401" tIns="45713" rIns="91401" bIns="45713" anchor="t" anchorCtr="0">
                <a:noAutofit/>
              </a:bodyPr>
              <a:lstStyle/>
              <a:p>
                <a:pPr defTabSz="914126">
                  <a:buClrTx/>
                </a:pPr>
                <a:endParaRPr sz="3199" kern="1200"/>
              </a:p>
            </p:txBody>
          </p:sp>
          <p:sp>
            <p:nvSpPr>
              <p:cNvPr id="60" name="Google Shape;2514;p314">
                <a:extLst>
                  <a:ext uri="{FF2B5EF4-FFF2-40B4-BE49-F238E27FC236}">
                    <a16:creationId xmlns:a16="http://schemas.microsoft.com/office/drawing/2014/main" id="{8324CB04-08E4-4636-A92F-03B6CA5D5AF8}"/>
                  </a:ext>
                </a:extLst>
              </p:cNvPr>
              <p:cNvSpPr/>
              <p:nvPr/>
            </p:nvSpPr>
            <p:spPr>
              <a:xfrm>
                <a:off x="5424488" y="1239838"/>
                <a:ext cx="33338" cy="44450"/>
              </a:xfrm>
              <a:custGeom>
                <a:avLst/>
                <a:gdLst/>
                <a:ahLst/>
                <a:cxnLst/>
                <a:rect l="l" t="t" r="r" b="b"/>
                <a:pathLst>
                  <a:path w="156" h="213" extrusionOk="0">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solidFill>
                <a:schemeClr val="accent6"/>
              </a:solidFill>
              <a:ln>
                <a:noFill/>
              </a:ln>
            </p:spPr>
            <p:txBody>
              <a:bodyPr spcFirstLastPara="1" wrap="square" lIns="91401" tIns="45713" rIns="91401" bIns="45713" anchor="t" anchorCtr="0">
                <a:noAutofit/>
              </a:bodyPr>
              <a:lstStyle/>
              <a:p>
                <a:pPr defTabSz="914126">
                  <a:buClrTx/>
                </a:pPr>
                <a:endParaRPr sz="3199" kern="1200"/>
              </a:p>
            </p:txBody>
          </p:sp>
        </p:grpSp>
        <p:sp>
          <p:nvSpPr>
            <p:cNvPr id="30" name="Google Shape;2515;p314">
              <a:extLst>
                <a:ext uri="{FF2B5EF4-FFF2-40B4-BE49-F238E27FC236}">
                  <a16:creationId xmlns:a16="http://schemas.microsoft.com/office/drawing/2014/main" id="{87098590-3966-4347-AB58-CA7F291591DD}"/>
                </a:ext>
              </a:extLst>
            </p:cNvPr>
            <p:cNvSpPr txBox="1"/>
            <p:nvPr/>
          </p:nvSpPr>
          <p:spPr>
            <a:xfrm>
              <a:off x="1989904" y="3160613"/>
              <a:ext cx="1269811" cy="969496"/>
            </a:xfrm>
            <a:prstGeom prst="rect">
              <a:avLst/>
            </a:prstGeom>
            <a:noFill/>
            <a:ln>
              <a:noFill/>
            </a:ln>
          </p:spPr>
          <p:txBody>
            <a:bodyPr spcFirstLastPara="1" wrap="square" lIns="0" tIns="0" rIns="0" bIns="0" anchor="t" anchorCtr="0">
              <a:noAutofit/>
            </a:bodyPr>
            <a:lstStyle/>
            <a:p>
              <a:pPr defTabSz="914126">
                <a:buSzPts val="600"/>
              </a:pPr>
              <a:r>
                <a:rPr lang="en-US" sz="1000" b="1" kern="1200" dirty="0">
                  <a:solidFill>
                    <a:schemeClr val="tx1"/>
                  </a:solidFill>
                </a:rPr>
                <a:t>Product &amp; Services: </a:t>
              </a:r>
              <a:endParaRPr sz="1000" kern="1200" dirty="0">
                <a:solidFill>
                  <a:schemeClr val="tx1"/>
                </a:solidFill>
              </a:endParaRPr>
            </a:p>
            <a:p>
              <a:pPr defTabSz="914126">
                <a:buClr>
                  <a:srgbClr val="0060D7"/>
                </a:buClr>
                <a:buSzPts val="600"/>
              </a:pPr>
              <a:r>
                <a:rPr lang="en-US" sz="1000" kern="1200" dirty="0">
                  <a:solidFill>
                    <a:schemeClr val="tx1"/>
                  </a:solidFill>
                </a:rPr>
                <a:t>You list all the products and services which your value proposition is built upon. This includes for example the services that you offer or the help the </a:t>
              </a:r>
              <a:r>
                <a:rPr lang="en-US" sz="1000" kern="1200" dirty="0">
                  <a:solidFill>
                    <a:schemeClr val="tx1"/>
                  </a:solidFill>
                  <a:ea typeface="+mn-ea"/>
                  <a:cs typeface="+mn-cs"/>
                </a:rPr>
                <a:t>investors </a:t>
              </a:r>
              <a:r>
                <a:rPr lang="en-US" sz="1000" kern="1200" dirty="0">
                  <a:solidFill>
                    <a:schemeClr val="tx1"/>
                  </a:solidFill>
                </a:rPr>
                <a:t> receives either functional, social, or emotional.</a:t>
              </a:r>
              <a:endParaRPr sz="1000" kern="1200" dirty="0">
                <a:solidFill>
                  <a:schemeClr val="tx1"/>
                </a:solidFill>
              </a:endParaRPr>
            </a:p>
          </p:txBody>
        </p:sp>
        <p:sp>
          <p:nvSpPr>
            <p:cNvPr id="34" name="Google Shape;2516;p314">
              <a:extLst>
                <a:ext uri="{FF2B5EF4-FFF2-40B4-BE49-F238E27FC236}">
                  <a16:creationId xmlns:a16="http://schemas.microsoft.com/office/drawing/2014/main" id="{6EBC1C43-00AC-4EE5-8214-076BE2A140C4}"/>
                </a:ext>
              </a:extLst>
            </p:cNvPr>
            <p:cNvSpPr txBox="1"/>
            <p:nvPr/>
          </p:nvSpPr>
          <p:spPr>
            <a:xfrm>
              <a:off x="3365010" y="4203538"/>
              <a:ext cx="1311823" cy="538609"/>
            </a:xfrm>
            <a:prstGeom prst="rect">
              <a:avLst/>
            </a:prstGeom>
            <a:noFill/>
            <a:ln>
              <a:noFill/>
            </a:ln>
          </p:spPr>
          <p:txBody>
            <a:bodyPr spcFirstLastPara="1" wrap="square" lIns="0" tIns="0" rIns="0" bIns="0" anchor="t" anchorCtr="0">
              <a:noAutofit/>
            </a:bodyPr>
            <a:lstStyle/>
            <a:p>
              <a:pPr defTabSz="914126">
                <a:buSzPts val="600"/>
              </a:pPr>
              <a:r>
                <a:rPr lang="en-US" sz="1000" b="1" kern="1200" dirty="0">
                  <a:solidFill>
                    <a:schemeClr val="tx1"/>
                  </a:solidFill>
                </a:rPr>
                <a:t>Pain Relievers: </a:t>
              </a:r>
              <a:endParaRPr sz="1000" kern="1200" dirty="0">
                <a:solidFill>
                  <a:schemeClr val="tx1"/>
                </a:solidFill>
              </a:endParaRPr>
            </a:p>
            <a:p>
              <a:pPr defTabSz="914126">
                <a:buClr>
                  <a:srgbClr val="0060D7"/>
                </a:buClr>
                <a:buSzPts val="600"/>
              </a:pPr>
              <a:r>
                <a:rPr lang="en-US" sz="1000" kern="1200" dirty="0">
                  <a:solidFill>
                    <a:schemeClr val="tx1"/>
                  </a:solidFill>
                </a:rPr>
                <a:t>Here you describe how your products addresses the challenges, needs and the pains of the </a:t>
              </a:r>
              <a:r>
                <a:rPr lang="en-US" sz="1000" kern="1200" dirty="0">
                  <a:solidFill>
                    <a:schemeClr val="tx1"/>
                  </a:solidFill>
                  <a:ea typeface="+mn-ea"/>
                  <a:cs typeface="+mn-cs"/>
                </a:rPr>
                <a:t>investors </a:t>
              </a:r>
              <a:r>
                <a:rPr lang="en-US" sz="1000" kern="1200" dirty="0">
                  <a:solidFill>
                    <a:schemeClr val="tx1"/>
                  </a:solidFill>
                </a:rPr>
                <a:t>, how you eliminate negative emotions, undesired costs or avoidable situations.</a:t>
              </a:r>
              <a:endParaRPr sz="1000" kern="1200" dirty="0">
                <a:solidFill>
                  <a:schemeClr val="tx1"/>
                </a:solidFill>
              </a:endParaRPr>
            </a:p>
          </p:txBody>
        </p:sp>
        <p:sp>
          <p:nvSpPr>
            <p:cNvPr id="36" name="Google Shape;2517;p314">
              <a:extLst>
                <a:ext uri="{FF2B5EF4-FFF2-40B4-BE49-F238E27FC236}">
                  <a16:creationId xmlns:a16="http://schemas.microsoft.com/office/drawing/2014/main" id="{7435224F-32D2-4F88-AA75-BE620F4FF647}"/>
                </a:ext>
              </a:extLst>
            </p:cNvPr>
            <p:cNvSpPr txBox="1"/>
            <p:nvPr/>
          </p:nvSpPr>
          <p:spPr>
            <a:xfrm>
              <a:off x="3381146" y="2398633"/>
              <a:ext cx="1147877" cy="430887"/>
            </a:xfrm>
            <a:prstGeom prst="rect">
              <a:avLst/>
            </a:prstGeom>
            <a:noFill/>
            <a:ln>
              <a:noFill/>
            </a:ln>
          </p:spPr>
          <p:txBody>
            <a:bodyPr spcFirstLastPara="1" wrap="square" lIns="0" tIns="0" rIns="0" bIns="0" anchor="t" anchorCtr="0">
              <a:noAutofit/>
            </a:bodyPr>
            <a:lstStyle/>
            <a:p>
              <a:pPr defTabSz="914126">
                <a:buSzPts val="600"/>
              </a:pPr>
              <a:r>
                <a:rPr lang="en-US" sz="1000" b="1" kern="1200" dirty="0">
                  <a:solidFill>
                    <a:schemeClr val="tx1"/>
                  </a:solidFill>
                </a:rPr>
                <a:t>Gain Creators: </a:t>
              </a:r>
              <a:endParaRPr sz="1000" b="1" kern="1200" dirty="0">
                <a:solidFill>
                  <a:schemeClr val="tx1"/>
                </a:solidFill>
              </a:endParaRPr>
            </a:p>
            <a:p>
              <a:pPr defTabSz="914126">
                <a:buClr>
                  <a:srgbClr val="0060D7"/>
                </a:buClr>
                <a:buSzPts val="600"/>
              </a:pPr>
              <a:r>
                <a:rPr lang="en-US" sz="1000" kern="1200" dirty="0">
                  <a:solidFill>
                    <a:schemeClr val="tx1"/>
                  </a:solidFill>
                </a:rPr>
                <a:t>You should describe here how your product creates </a:t>
              </a:r>
              <a:r>
                <a:rPr lang="en-US" sz="1000" kern="1200" dirty="0">
                  <a:solidFill>
                    <a:schemeClr val="tx1"/>
                  </a:solidFill>
                  <a:ea typeface="+mn-ea"/>
                  <a:cs typeface="+mn-cs"/>
                </a:rPr>
                <a:t>investors </a:t>
              </a:r>
              <a:r>
                <a:rPr lang="en-US" sz="1000" kern="1200" dirty="0">
                  <a:solidFill>
                    <a:schemeClr val="tx1"/>
                  </a:solidFill>
                </a:rPr>
                <a:t> gain, how it offers an added value to your </a:t>
              </a:r>
              <a:r>
                <a:rPr lang="en-US" sz="1000" kern="1200" dirty="0">
                  <a:solidFill>
                    <a:schemeClr val="tx1"/>
                  </a:solidFill>
                  <a:ea typeface="+mn-ea"/>
                  <a:cs typeface="+mn-cs"/>
                </a:rPr>
                <a:t>investors </a:t>
              </a:r>
              <a:r>
                <a:rPr lang="en-US" sz="1000" kern="1200" dirty="0">
                  <a:solidFill>
                    <a:schemeClr val="tx1"/>
                  </a:solidFill>
                </a:rPr>
                <a:t>.</a:t>
              </a:r>
              <a:endParaRPr sz="1000" kern="1200" dirty="0">
                <a:solidFill>
                  <a:schemeClr val="tx1"/>
                </a:solidFill>
              </a:endParaRPr>
            </a:p>
          </p:txBody>
        </p:sp>
        <p:grpSp>
          <p:nvGrpSpPr>
            <p:cNvPr id="39" name="Google Shape;2518;p314">
              <a:extLst>
                <a:ext uri="{FF2B5EF4-FFF2-40B4-BE49-F238E27FC236}">
                  <a16:creationId xmlns:a16="http://schemas.microsoft.com/office/drawing/2014/main" id="{8217B477-CA0A-42CA-B21C-9E08575A08F4}"/>
                </a:ext>
              </a:extLst>
            </p:cNvPr>
            <p:cNvGrpSpPr/>
            <p:nvPr/>
          </p:nvGrpSpPr>
          <p:grpSpPr>
            <a:xfrm>
              <a:off x="2390775" y="2552700"/>
              <a:ext cx="1056208" cy="2468406"/>
              <a:chOff x="2390775" y="2552700"/>
              <a:chExt cx="1056208" cy="2468406"/>
            </a:xfrm>
          </p:grpSpPr>
          <p:cxnSp>
            <p:nvCxnSpPr>
              <p:cNvPr id="54" name="Google Shape;2519;p314">
                <a:extLst>
                  <a:ext uri="{FF2B5EF4-FFF2-40B4-BE49-F238E27FC236}">
                    <a16:creationId xmlns:a16="http://schemas.microsoft.com/office/drawing/2014/main" id="{C1122035-FCBB-4D78-9D91-51C72F61B8FD}"/>
                  </a:ext>
                </a:extLst>
              </p:cNvPr>
              <p:cNvCxnSpPr/>
              <p:nvPr/>
            </p:nvCxnSpPr>
            <p:spPr>
              <a:xfrm>
                <a:off x="2390775" y="2552700"/>
                <a:ext cx="1056208" cy="955689"/>
              </a:xfrm>
              <a:prstGeom prst="straightConnector1">
                <a:avLst/>
              </a:prstGeom>
              <a:noFill/>
              <a:ln w="12700" cap="sq" cmpd="sng">
                <a:solidFill>
                  <a:schemeClr val="accent5"/>
                </a:solidFill>
                <a:prstDash val="solid"/>
                <a:round/>
                <a:headEnd type="none" w="sm" len="sm"/>
                <a:tailEnd type="none" w="sm" len="sm"/>
              </a:ln>
            </p:spPr>
          </p:cxnSp>
          <p:cxnSp>
            <p:nvCxnSpPr>
              <p:cNvPr id="56" name="Google Shape;2520;p314">
                <a:extLst>
                  <a:ext uri="{FF2B5EF4-FFF2-40B4-BE49-F238E27FC236}">
                    <a16:creationId xmlns:a16="http://schemas.microsoft.com/office/drawing/2014/main" id="{C0EC4B30-6E1E-476D-913D-991A09B07E14}"/>
                  </a:ext>
                </a:extLst>
              </p:cNvPr>
              <p:cNvCxnSpPr/>
              <p:nvPr/>
            </p:nvCxnSpPr>
            <p:spPr>
              <a:xfrm rot="10800000" flipH="1">
                <a:off x="2390775" y="3946643"/>
                <a:ext cx="1042345" cy="1074463"/>
              </a:xfrm>
              <a:prstGeom prst="straightConnector1">
                <a:avLst/>
              </a:prstGeom>
              <a:noFill/>
              <a:ln w="12700" cap="sq" cmpd="sng">
                <a:solidFill>
                  <a:schemeClr val="accent5"/>
                </a:solidFill>
                <a:prstDash val="solid"/>
                <a:round/>
                <a:headEnd type="none" w="sm" len="sm"/>
                <a:tailEnd type="none" w="sm" len="sm"/>
              </a:ln>
            </p:spPr>
          </p:cxnSp>
        </p:grpSp>
        <p:cxnSp>
          <p:nvCxnSpPr>
            <p:cNvPr id="44" name="Google Shape;2521;p314">
              <a:extLst>
                <a:ext uri="{FF2B5EF4-FFF2-40B4-BE49-F238E27FC236}">
                  <a16:creationId xmlns:a16="http://schemas.microsoft.com/office/drawing/2014/main" id="{BBE4B154-0C0D-419A-A9BA-2B984F7BF3FB}"/>
                </a:ext>
              </a:extLst>
            </p:cNvPr>
            <p:cNvCxnSpPr/>
            <p:nvPr/>
          </p:nvCxnSpPr>
          <p:spPr>
            <a:xfrm>
              <a:off x="3868746" y="3710150"/>
              <a:ext cx="1429557" cy="0"/>
            </a:xfrm>
            <a:prstGeom prst="straightConnector1">
              <a:avLst/>
            </a:prstGeom>
            <a:noFill/>
            <a:ln w="12700" cap="sq" cmpd="sng">
              <a:solidFill>
                <a:schemeClr val="accent5"/>
              </a:solidFill>
              <a:prstDash val="solid"/>
              <a:round/>
              <a:headEnd type="none" w="sm" len="sm"/>
              <a:tailEnd type="stealth" w="med" len="med"/>
            </a:ln>
          </p:spPr>
        </p:cxnSp>
        <p:grpSp>
          <p:nvGrpSpPr>
            <p:cNvPr id="45" name="Google Shape;2522;p314">
              <a:extLst>
                <a:ext uri="{FF2B5EF4-FFF2-40B4-BE49-F238E27FC236}">
                  <a16:creationId xmlns:a16="http://schemas.microsoft.com/office/drawing/2014/main" id="{C9360974-C505-427A-9CCF-0A746E12B656}"/>
                </a:ext>
              </a:extLst>
            </p:cNvPr>
            <p:cNvGrpSpPr/>
            <p:nvPr/>
          </p:nvGrpSpPr>
          <p:grpSpPr>
            <a:xfrm rot="10800000">
              <a:off x="8705078" y="2811861"/>
              <a:ext cx="1331891" cy="2375644"/>
              <a:chOff x="2080084" y="2552698"/>
              <a:chExt cx="1331891" cy="2375644"/>
            </a:xfrm>
          </p:grpSpPr>
          <p:cxnSp>
            <p:nvCxnSpPr>
              <p:cNvPr id="51" name="Google Shape;2523;p314">
                <a:extLst>
                  <a:ext uri="{FF2B5EF4-FFF2-40B4-BE49-F238E27FC236}">
                    <a16:creationId xmlns:a16="http://schemas.microsoft.com/office/drawing/2014/main" id="{66451788-E95F-4218-94B2-9EDE5B804E8D}"/>
                  </a:ext>
                </a:extLst>
              </p:cNvPr>
              <p:cNvCxnSpPr>
                <a:endCxn id="59" idx="7"/>
              </p:cNvCxnSpPr>
              <p:nvPr/>
            </p:nvCxnSpPr>
            <p:spPr>
              <a:xfrm>
                <a:off x="2390775" y="2552698"/>
                <a:ext cx="1021200" cy="1240800"/>
              </a:xfrm>
              <a:prstGeom prst="straightConnector1">
                <a:avLst/>
              </a:prstGeom>
              <a:noFill/>
              <a:ln w="12700" cap="sq" cmpd="sng">
                <a:solidFill>
                  <a:schemeClr val="accent6"/>
                </a:solidFill>
                <a:prstDash val="solid"/>
                <a:round/>
                <a:headEnd type="none" w="sm" len="sm"/>
                <a:tailEnd type="none" w="sm" len="sm"/>
              </a:ln>
            </p:spPr>
          </p:cxnSp>
          <p:cxnSp>
            <p:nvCxnSpPr>
              <p:cNvPr id="52" name="Google Shape;2524;p314">
                <a:extLst>
                  <a:ext uri="{FF2B5EF4-FFF2-40B4-BE49-F238E27FC236}">
                    <a16:creationId xmlns:a16="http://schemas.microsoft.com/office/drawing/2014/main" id="{3612D065-CCE8-4E54-8BC1-C5B9981D5DBB}"/>
                  </a:ext>
                </a:extLst>
              </p:cNvPr>
              <p:cNvCxnSpPr/>
              <p:nvPr/>
            </p:nvCxnSpPr>
            <p:spPr>
              <a:xfrm rot="10800000" flipH="1">
                <a:off x="2080084" y="4230838"/>
                <a:ext cx="1331847" cy="697504"/>
              </a:xfrm>
              <a:prstGeom prst="straightConnector1">
                <a:avLst/>
              </a:prstGeom>
              <a:noFill/>
              <a:ln w="12700" cap="sq" cmpd="sng">
                <a:solidFill>
                  <a:schemeClr val="accent6"/>
                </a:solidFill>
                <a:prstDash val="solid"/>
                <a:round/>
                <a:headEnd type="none" w="sm" len="sm"/>
                <a:tailEnd type="none" w="sm" len="sm"/>
              </a:ln>
            </p:spPr>
          </p:cxnSp>
        </p:grpSp>
        <p:sp>
          <p:nvSpPr>
            <p:cNvPr id="46" name="Google Shape;2525;p314">
              <a:extLst>
                <a:ext uri="{FF2B5EF4-FFF2-40B4-BE49-F238E27FC236}">
                  <a16:creationId xmlns:a16="http://schemas.microsoft.com/office/drawing/2014/main" id="{217871B9-11F4-4837-81EA-50FC880265D3}"/>
                </a:ext>
              </a:extLst>
            </p:cNvPr>
            <p:cNvSpPr txBox="1"/>
            <p:nvPr/>
          </p:nvSpPr>
          <p:spPr>
            <a:xfrm>
              <a:off x="7682756" y="2335132"/>
              <a:ext cx="1653316" cy="538609"/>
            </a:xfrm>
            <a:prstGeom prst="rect">
              <a:avLst/>
            </a:prstGeom>
            <a:noFill/>
            <a:ln>
              <a:noFill/>
            </a:ln>
          </p:spPr>
          <p:txBody>
            <a:bodyPr spcFirstLastPara="1" wrap="square" lIns="0" tIns="0" rIns="0" bIns="0" anchor="t" anchorCtr="0">
              <a:noAutofit/>
            </a:bodyPr>
            <a:lstStyle/>
            <a:p>
              <a:pPr defTabSz="914126">
                <a:buSzPts val="600"/>
              </a:pPr>
              <a:r>
                <a:rPr lang="en-US" sz="1000" b="1" kern="1200" dirty="0">
                  <a:solidFill>
                    <a:schemeClr val="tx1"/>
                  </a:solidFill>
                  <a:ea typeface="+mn-ea"/>
                  <a:cs typeface="+mn-cs"/>
                </a:rPr>
                <a:t>investor</a:t>
              </a:r>
              <a:r>
                <a:rPr lang="en-US" sz="1000" b="1" kern="1200" dirty="0">
                  <a:solidFill>
                    <a:schemeClr val="tx1"/>
                  </a:solidFill>
                </a:rPr>
                <a:t> Gains: </a:t>
              </a:r>
              <a:endParaRPr sz="1000" kern="1200" dirty="0">
                <a:solidFill>
                  <a:schemeClr val="tx1"/>
                </a:solidFill>
              </a:endParaRPr>
            </a:p>
            <a:p>
              <a:pPr defTabSz="914126">
                <a:buClr>
                  <a:srgbClr val="0060D7"/>
                </a:buClr>
                <a:buSzPts val="600"/>
              </a:pPr>
              <a:r>
                <a:rPr lang="en-US" sz="1000" kern="1200" dirty="0">
                  <a:solidFill>
                    <a:schemeClr val="tx1"/>
                  </a:solidFill>
                </a:rPr>
                <a:t>All the </a:t>
              </a:r>
              <a:r>
                <a:rPr lang="en-US" sz="1000" kern="1200" dirty="0">
                  <a:solidFill>
                    <a:schemeClr val="tx1"/>
                  </a:solidFill>
                  <a:ea typeface="+mn-ea"/>
                  <a:cs typeface="+mn-cs"/>
                </a:rPr>
                <a:t>investors </a:t>
              </a:r>
              <a:r>
                <a:rPr lang="en-US" sz="1000" kern="1200" dirty="0">
                  <a:solidFill>
                    <a:schemeClr val="tx1"/>
                  </a:solidFill>
                </a:rPr>
                <a:t>’s benefits and desires, and may span personal, functional, or economical etc. </a:t>
              </a:r>
              <a:endParaRPr sz="1000" kern="1200" dirty="0">
                <a:solidFill>
                  <a:schemeClr val="tx1"/>
                </a:solidFill>
              </a:endParaRPr>
            </a:p>
            <a:p>
              <a:pPr defTabSz="914126">
                <a:buClr>
                  <a:srgbClr val="0060D7"/>
                </a:buClr>
                <a:buSzPts val="600"/>
              </a:pPr>
              <a:r>
                <a:rPr lang="en-US" sz="1000" kern="1200" dirty="0">
                  <a:solidFill>
                    <a:schemeClr val="tx1"/>
                  </a:solidFill>
                </a:rPr>
                <a:t>Example: positive emotions, functional requirements, or specific cost savings</a:t>
              </a:r>
              <a:endParaRPr sz="1000" kern="1200" dirty="0">
                <a:solidFill>
                  <a:schemeClr val="tx1"/>
                </a:solidFill>
              </a:endParaRPr>
            </a:p>
          </p:txBody>
        </p:sp>
        <p:sp>
          <p:nvSpPr>
            <p:cNvPr id="48" name="Google Shape;2526;p314">
              <a:extLst>
                <a:ext uri="{FF2B5EF4-FFF2-40B4-BE49-F238E27FC236}">
                  <a16:creationId xmlns:a16="http://schemas.microsoft.com/office/drawing/2014/main" id="{E0D8E87F-CEDC-49FB-ADFA-5733807FB6C2}"/>
                </a:ext>
              </a:extLst>
            </p:cNvPr>
            <p:cNvSpPr txBox="1"/>
            <p:nvPr/>
          </p:nvSpPr>
          <p:spPr>
            <a:xfrm>
              <a:off x="9021249" y="3406677"/>
              <a:ext cx="1211427" cy="646331"/>
            </a:xfrm>
            <a:prstGeom prst="rect">
              <a:avLst/>
            </a:prstGeom>
            <a:noFill/>
            <a:ln>
              <a:noFill/>
            </a:ln>
          </p:spPr>
          <p:txBody>
            <a:bodyPr spcFirstLastPara="1" wrap="square" lIns="0" tIns="0" rIns="0" bIns="0" anchor="t" anchorCtr="0">
              <a:noAutofit/>
            </a:bodyPr>
            <a:lstStyle/>
            <a:p>
              <a:pPr defTabSz="914126">
                <a:buSzPts val="600"/>
              </a:pPr>
              <a:r>
                <a:rPr lang="en-US" sz="1000" b="1" kern="1200" dirty="0">
                  <a:solidFill>
                    <a:schemeClr val="tx1"/>
                  </a:solidFill>
                  <a:ea typeface="+mn-ea"/>
                  <a:cs typeface="+mn-cs"/>
                </a:rPr>
                <a:t>investor</a:t>
              </a:r>
              <a:r>
                <a:rPr lang="en-US" sz="1000" b="1" kern="1200" dirty="0">
                  <a:solidFill>
                    <a:schemeClr val="tx1"/>
                  </a:solidFill>
                </a:rPr>
                <a:t> Jobs: </a:t>
              </a:r>
              <a:endParaRPr sz="1000" kern="1200" dirty="0">
                <a:solidFill>
                  <a:schemeClr val="tx1"/>
                </a:solidFill>
              </a:endParaRPr>
            </a:p>
            <a:p>
              <a:pPr defTabSz="914126">
                <a:buClr>
                  <a:srgbClr val="0060D7"/>
                </a:buClr>
                <a:buSzPts val="600"/>
              </a:pPr>
              <a:r>
                <a:rPr lang="en-US" sz="1000" kern="1200" dirty="0">
                  <a:solidFill>
                    <a:schemeClr val="tx1"/>
                  </a:solidFill>
                </a:rPr>
                <a:t>All the </a:t>
              </a:r>
              <a:r>
                <a:rPr lang="en-US" sz="1000" kern="1200" dirty="0">
                  <a:solidFill>
                    <a:schemeClr val="tx1"/>
                  </a:solidFill>
                  <a:ea typeface="+mn-ea"/>
                  <a:cs typeface="+mn-cs"/>
                </a:rPr>
                <a:t>investors </a:t>
              </a:r>
              <a:r>
                <a:rPr lang="en-US" sz="1000" kern="1200" dirty="0">
                  <a:solidFill>
                    <a:schemeClr val="tx1"/>
                  </a:solidFill>
                </a:rPr>
                <a:t> needs, the problems that they are trying to solve and the tasks they are trying to perform or complete</a:t>
              </a:r>
              <a:endParaRPr sz="1000" kern="1200" dirty="0">
                <a:solidFill>
                  <a:schemeClr val="tx1"/>
                </a:solidFill>
              </a:endParaRPr>
            </a:p>
          </p:txBody>
        </p:sp>
        <p:sp>
          <p:nvSpPr>
            <p:cNvPr id="49" name="Google Shape;2527;p314">
              <a:extLst>
                <a:ext uri="{FF2B5EF4-FFF2-40B4-BE49-F238E27FC236}">
                  <a16:creationId xmlns:a16="http://schemas.microsoft.com/office/drawing/2014/main" id="{24C2D854-24AC-4562-A72E-486DB44F97BF}"/>
                </a:ext>
              </a:extLst>
            </p:cNvPr>
            <p:cNvSpPr txBox="1"/>
            <p:nvPr/>
          </p:nvSpPr>
          <p:spPr>
            <a:xfrm>
              <a:off x="7662346" y="4143869"/>
              <a:ext cx="1417487" cy="538609"/>
            </a:xfrm>
            <a:prstGeom prst="rect">
              <a:avLst/>
            </a:prstGeom>
            <a:noFill/>
            <a:ln>
              <a:noFill/>
            </a:ln>
          </p:spPr>
          <p:txBody>
            <a:bodyPr spcFirstLastPara="1" wrap="square" lIns="0" tIns="0" rIns="0" bIns="0" anchor="t" anchorCtr="0">
              <a:noAutofit/>
            </a:bodyPr>
            <a:lstStyle/>
            <a:p>
              <a:pPr defTabSz="914126">
                <a:buSzPts val="600"/>
              </a:pPr>
              <a:r>
                <a:rPr lang="en-US" sz="1000" b="1" kern="1200" dirty="0">
                  <a:solidFill>
                    <a:schemeClr val="tx1"/>
                  </a:solidFill>
                  <a:ea typeface="+mn-ea"/>
                  <a:cs typeface="+mn-cs"/>
                </a:rPr>
                <a:t>investors </a:t>
              </a:r>
              <a:r>
                <a:rPr lang="en-US" sz="1000" b="1" kern="1200" dirty="0">
                  <a:solidFill>
                    <a:schemeClr val="tx1"/>
                  </a:solidFill>
                </a:rPr>
                <a:t>Pains: </a:t>
              </a:r>
              <a:endParaRPr sz="1000" kern="1200" dirty="0">
                <a:solidFill>
                  <a:schemeClr val="tx1"/>
                </a:solidFill>
              </a:endParaRPr>
            </a:p>
            <a:p>
              <a:pPr defTabSz="914126">
                <a:buClr>
                  <a:srgbClr val="0060D7"/>
                </a:buClr>
                <a:buSzPts val="600"/>
              </a:pPr>
              <a:r>
                <a:rPr lang="en-US" sz="1000" kern="1200" dirty="0">
                  <a:solidFill>
                    <a:schemeClr val="tx1"/>
                  </a:solidFill>
                </a:rPr>
                <a:t>All the negative emotions and undesired costs, situations and risk which the </a:t>
              </a:r>
              <a:r>
                <a:rPr lang="en-US" sz="1000" kern="1200" dirty="0">
                  <a:solidFill>
                    <a:schemeClr val="tx1"/>
                  </a:solidFill>
                  <a:ea typeface="+mn-ea"/>
                  <a:cs typeface="+mn-cs"/>
                </a:rPr>
                <a:t>investors </a:t>
              </a:r>
              <a:r>
                <a:rPr lang="en-US" sz="1000" kern="1200" dirty="0">
                  <a:solidFill>
                    <a:schemeClr val="tx1"/>
                  </a:solidFill>
                </a:rPr>
                <a:t> could experience before, during and after getting the job is done</a:t>
              </a:r>
              <a:endParaRPr sz="1000" kern="1200" dirty="0">
                <a:solidFill>
                  <a:schemeClr val="tx1"/>
                </a:solidFill>
              </a:endParaRPr>
            </a:p>
          </p:txBody>
        </p:sp>
        <p:cxnSp>
          <p:nvCxnSpPr>
            <p:cNvPr id="50" name="Google Shape;2528;p314">
              <a:extLst>
                <a:ext uri="{FF2B5EF4-FFF2-40B4-BE49-F238E27FC236}">
                  <a16:creationId xmlns:a16="http://schemas.microsoft.com/office/drawing/2014/main" id="{5EAE32C7-B3E2-44C0-B706-47F8B23C8077}"/>
                </a:ext>
              </a:extLst>
            </p:cNvPr>
            <p:cNvCxnSpPr/>
            <p:nvPr/>
          </p:nvCxnSpPr>
          <p:spPr>
            <a:xfrm rot="10800000">
              <a:off x="6843892" y="3710150"/>
              <a:ext cx="1429557" cy="0"/>
            </a:xfrm>
            <a:prstGeom prst="straightConnector1">
              <a:avLst/>
            </a:prstGeom>
            <a:noFill/>
            <a:ln w="12700" cap="sq" cmpd="sng">
              <a:solidFill>
                <a:schemeClr val="accent6"/>
              </a:solidFill>
              <a:prstDash val="solid"/>
              <a:round/>
              <a:headEnd type="none" w="sm" len="sm"/>
              <a:tailEnd type="stealth" w="med" len="med"/>
            </a:ln>
          </p:spPr>
        </p:cxnSp>
      </p:grpSp>
    </p:spTree>
    <p:extLst>
      <p:ext uri="{BB962C8B-B14F-4D97-AF65-F5344CB8AC3E}">
        <p14:creationId xmlns:p14="http://schemas.microsoft.com/office/powerpoint/2010/main" val="72000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9" name="Rectangle 18">
            <a:extLst>
              <a:ext uri="{FF2B5EF4-FFF2-40B4-BE49-F238E27FC236}">
                <a16:creationId xmlns:a16="http://schemas.microsoft.com/office/drawing/2014/main" id="{758CEA6B-53A3-40B0-B99A-B232D25173B1}"/>
              </a:ext>
            </a:extLst>
          </p:cNvPr>
          <p:cNvSpPr/>
          <p:nvPr/>
        </p:nvSpPr>
        <p:spPr bwMode="ltGray">
          <a:xfrm>
            <a:off x="8183689" y="5227198"/>
            <a:ext cx="3311507" cy="151330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2" name="Rectangle 1">
            <a:extLst>
              <a:ext uri="{FF2B5EF4-FFF2-40B4-BE49-F238E27FC236}">
                <a16:creationId xmlns:a16="http://schemas.microsoft.com/office/drawing/2014/main" id="{6331B6B7-F181-43C2-8FD0-BA08CC167A4C}"/>
              </a:ext>
            </a:extLst>
          </p:cNvPr>
          <p:cNvSpPr/>
          <p:nvPr/>
        </p:nvSpPr>
        <p:spPr bwMode="ltGray">
          <a:xfrm>
            <a:off x="696806" y="5244175"/>
            <a:ext cx="3311507" cy="151330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The Value Proposition Canvas – </a:t>
            </a:r>
            <a:r>
              <a:rPr lang="en-US" sz="3199" i="0" dirty="0">
                <a:solidFill>
                  <a:srgbClr val="C00000"/>
                </a:solidFill>
                <a:sym typeface="Georgia"/>
              </a:rPr>
              <a:t>Investor profile</a:t>
            </a:r>
            <a:br>
              <a:rPr lang="en-US" sz="3199" b="0" i="0" dirty="0">
                <a:sym typeface="Georgia"/>
              </a:rPr>
            </a:b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24</a:t>
            </a:fld>
            <a:endParaRPr kern="1200">
              <a:solidFill>
                <a:srgbClr val="000000"/>
              </a:solidFill>
            </a:endParaRPr>
          </a:p>
        </p:txBody>
      </p:sp>
      <p:sp>
        <p:nvSpPr>
          <p:cNvPr id="6" name="Rectangle 5">
            <a:extLst>
              <a:ext uri="{FF2B5EF4-FFF2-40B4-BE49-F238E27FC236}">
                <a16:creationId xmlns:a16="http://schemas.microsoft.com/office/drawing/2014/main" id="{066C3E54-B35D-4EFE-B7B8-34FF6DBECCFF}"/>
              </a:ext>
            </a:extLst>
          </p:cNvPr>
          <p:cNvSpPr/>
          <p:nvPr/>
        </p:nvSpPr>
        <p:spPr bwMode="ltGray">
          <a:xfrm>
            <a:off x="696806" y="2375174"/>
            <a:ext cx="3311506" cy="2781568"/>
          </a:xfrm>
          <a:prstGeom prst="rect">
            <a:avLst/>
          </a:prstGeom>
          <a:solidFill>
            <a:schemeClr val="bg1"/>
          </a:solidFill>
          <a:ln w="19050">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664" indent="-285664" defTabSz="914126">
              <a:buClrTx/>
              <a:buFont typeface="Arial" panose="020B0604020202020204" pitchFamily="34" charset="0"/>
              <a:buChar char="•"/>
            </a:pPr>
            <a:r>
              <a:rPr lang="en-GB" sz="1799" kern="1200" dirty="0">
                <a:solidFill>
                  <a:srgbClr val="000000"/>
                </a:solidFill>
                <a:latin typeface="Arial"/>
              </a:rPr>
              <a:t>Tasks they are trying to complete</a:t>
            </a:r>
          </a:p>
          <a:p>
            <a:pPr marL="285664" indent="-285664" defTabSz="914126">
              <a:buClrTx/>
              <a:buFont typeface="Arial" panose="020B0604020202020204" pitchFamily="34" charset="0"/>
              <a:buChar char="•"/>
            </a:pPr>
            <a:r>
              <a:rPr lang="en-GB" sz="1799" kern="1200" dirty="0">
                <a:solidFill>
                  <a:srgbClr val="000000"/>
                </a:solidFill>
                <a:latin typeface="Arial"/>
              </a:rPr>
              <a:t>Problems they are trying to solve</a:t>
            </a:r>
          </a:p>
          <a:p>
            <a:pPr marL="285664" indent="-285664" defTabSz="914126">
              <a:buClrTx/>
              <a:buFont typeface="Arial" panose="020B0604020202020204" pitchFamily="34" charset="0"/>
              <a:buChar char="•"/>
            </a:pPr>
            <a:r>
              <a:rPr lang="en-GB" sz="1799" kern="1200" dirty="0">
                <a:solidFill>
                  <a:srgbClr val="000000"/>
                </a:solidFill>
                <a:latin typeface="Arial"/>
              </a:rPr>
              <a:t>Needs they are trying to satisfy</a:t>
            </a: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algn="ctr" defTabSz="914126">
              <a:buClrTx/>
            </a:pPr>
            <a:r>
              <a:rPr lang="en-GB" kern="1200" dirty="0">
                <a:solidFill>
                  <a:srgbClr val="E0301E"/>
                </a:solidFill>
                <a:latin typeface="Arial"/>
              </a:rPr>
              <a:t>Functional jobs - Social Jobs - Personal/Emotional jobs </a:t>
            </a:r>
          </a:p>
        </p:txBody>
      </p:sp>
      <p:sp>
        <p:nvSpPr>
          <p:cNvPr id="18" name="Rectangle 17">
            <a:extLst>
              <a:ext uri="{FF2B5EF4-FFF2-40B4-BE49-F238E27FC236}">
                <a16:creationId xmlns:a16="http://schemas.microsoft.com/office/drawing/2014/main" id="{9DFCC67D-1D9F-4692-8A32-42FCA0F11CA4}"/>
              </a:ext>
            </a:extLst>
          </p:cNvPr>
          <p:cNvSpPr/>
          <p:nvPr/>
        </p:nvSpPr>
        <p:spPr bwMode="ltGray">
          <a:xfrm>
            <a:off x="4440248" y="5254044"/>
            <a:ext cx="3311507" cy="151330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8" name="Rectangle 7">
            <a:extLst>
              <a:ext uri="{FF2B5EF4-FFF2-40B4-BE49-F238E27FC236}">
                <a16:creationId xmlns:a16="http://schemas.microsoft.com/office/drawing/2014/main" id="{C74B188D-F97B-41A2-A384-6AD07BE7CA39}"/>
              </a:ext>
            </a:extLst>
          </p:cNvPr>
          <p:cNvSpPr/>
          <p:nvPr/>
        </p:nvSpPr>
        <p:spPr bwMode="ltGray">
          <a:xfrm>
            <a:off x="1236725" y="5280891"/>
            <a:ext cx="2231667" cy="1459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b="1" kern="1200" dirty="0">
                <a:solidFill>
                  <a:srgbClr val="000000"/>
                </a:solidFill>
                <a:latin typeface="Century Gothic" panose="020B0502020202020204" pitchFamily="34" charset="0"/>
              </a:rPr>
              <a:t>Important</a:t>
            </a: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r>
              <a:rPr lang="en-GB" b="1" kern="1200" dirty="0">
                <a:solidFill>
                  <a:srgbClr val="000000"/>
                </a:solidFill>
                <a:latin typeface="Century Gothic" panose="020B0502020202020204" pitchFamily="34" charset="0"/>
              </a:rPr>
              <a:t>Insignificant</a:t>
            </a:r>
          </a:p>
        </p:txBody>
      </p:sp>
      <p:sp>
        <p:nvSpPr>
          <p:cNvPr id="25" name="Rectangle 24">
            <a:extLst>
              <a:ext uri="{FF2B5EF4-FFF2-40B4-BE49-F238E27FC236}">
                <a16:creationId xmlns:a16="http://schemas.microsoft.com/office/drawing/2014/main" id="{7267B4E2-0C45-4584-8A20-254778AD1C9C}"/>
              </a:ext>
            </a:extLst>
          </p:cNvPr>
          <p:cNvSpPr/>
          <p:nvPr/>
        </p:nvSpPr>
        <p:spPr bwMode="ltGray">
          <a:xfrm>
            <a:off x="4980167" y="5297869"/>
            <a:ext cx="2231667" cy="1459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b="1" kern="1200" dirty="0">
                <a:solidFill>
                  <a:srgbClr val="000000"/>
                </a:solidFill>
                <a:latin typeface="Century Gothic" panose="020B0502020202020204" pitchFamily="34" charset="0"/>
              </a:rPr>
              <a:t>Extreme pain</a:t>
            </a: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r>
              <a:rPr lang="en-GB" b="1" kern="1200" dirty="0">
                <a:solidFill>
                  <a:srgbClr val="000000"/>
                </a:solidFill>
                <a:latin typeface="Century Gothic" panose="020B0502020202020204" pitchFamily="34" charset="0"/>
              </a:rPr>
              <a:t>Moderate pain</a:t>
            </a:r>
          </a:p>
        </p:txBody>
      </p:sp>
      <p:sp>
        <p:nvSpPr>
          <p:cNvPr id="28" name="Rectangle 27">
            <a:extLst>
              <a:ext uri="{FF2B5EF4-FFF2-40B4-BE49-F238E27FC236}">
                <a16:creationId xmlns:a16="http://schemas.microsoft.com/office/drawing/2014/main" id="{0A34A2B0-9002-44CA-9FE1-F9E8C6B976A9}"/>
              </a:ext>
            </a:extLst>
          </p:cNvPr>
          <p:cNvSpPr/>
          <p:nvPr/>
        </p:nvSpPr>
        <p:spPr bwMode="ltGray">
          <a:xfrm>
            <a:off x="8723608" y="5244176"/>
            <a:ext cx="2231667" cy="1459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b="1" kern="1200" dirty="0">
                <a:solidFill>
                  <a:srgbClr val="000000"/>
                </a:solidFill>
                <a:latin typeface="Century Gothic" panose="020B0502020202020204" pitchFamily="34" charset="0"/>
              </a:rPr>
              <a:t>Essential</a:t>
            </a: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r>
              <a:rPr lang="en-GB" b="1" kern="1200" dirty="0">
                <a:solidFill>
                  <a:srgbClr val="000000"/>
                </a:solidFill>
                <a:latin typeface="Century Gothic" panose="020B0502020202020204" pitchFamily="34" charset="0"/>
              </a:rPr>
              <a:t>Nice to have</a:t>
            </a:r>
          </a:p>
        </p:txBody>
      </p:sp>
      <p:sp>
        <p:nvSpPr>
          <p:cNvPr id="24" name="Rectangle 23">
            <a:extLst>
              <a:ext uri="{FF2B5EF4-FFF2-40B4-BE49-F238E27FC236}">
                <a16:creationId xmlns:a16="http://schemas.microsoft.com/office/drawing/2014/main" id="{845B4988-C625-4428-A1AB-F3A3498FCC8F}"/>
              </a:ext>
            </a:extLst>
          </p:cNvPr>
          <p:cNvSpPr/>
          <p:nvPr/>
        </p:nvSpPr>
        <p:spPr bwMode="ltGray">
          <a:xfrm>
            <a:off x="4440248" y="2375174"/>
            <a:ext cx="3311506" cy="2781568"/>
          </a:xfrm>
          <a:prstGeom prst="rect">
            <a:avLst/>
          </a:prstGeom>
          <a:solidFill>
            <a:schemeClr val="bg1"/>
          </a:solidFill>
          <a:ln w="19050">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664" indent="-285664" defTabSz="914126">
              <a:buClrTx/>
              <a:buFont typeface="Arial" panose="020B0604020202020204" pitchFamily="34" charset="0"/>
              <a:buChar char="•"/>
            </a:pPr>
            <a:r>
              <a:rPr lang="en-GB" sz="1799" kern="1200" dirty="0">
                <a:solidFill>
                  <a:srgbClr val="000000"/>
                </a:solidFill>
                <a:latin typeface="Arial"/>
              </a:rPr>
              <a:t>Undesired outcomes, problems &amp; characteristics</a:t>
            </a:r>
          </a:p>
          <a:p>
            <a:pPr marL="285664" indent="-285664" defTabSz="914126">
              <a:buClrTx/>
              <a:buFont typeface="Arial" panose="020B0604020202020204" pitchFamily="34" charset="0"/>
              <a:buChar char="•"/>
            </a:pPr>
            <a:r>
              <a:rPr lang="en-GB" sz="1799" kern="1200" dirty="0">
                <a:solidFill>
                  <a:srgbClr val="000000"/>
                </a:solidFill>
                <a:latin typeface="Arial"/>
              </a:rPr>
              <a:t>Obstacles</a:t>
            </a:r>
          </a:p>
          <a:p>
            <a:pPr marL="285664" indent="-285664" defTabSz="914126">
              <a:buClrTx/>
              <a:buFont typeface="Arial" panose="020B0604020202020204" pitchFamily="34" charset="0"/>
              <a:buChar char="•"/>
            </a:pPr>
            <a:r>
              <a:rPr lang="en-GB" sz="1799" kern="1200" dirty="0">
                <a:solidFill>
                  <a:srgbClr val="000000"/>
                </a:solidFill>
                <a:latin typeface="Arial"/>
              </a:rPr>
              <a:t>Risks</a:t>
            </a: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defTabSz="914126">
              <a:buClrTx/>
            </a:pPr>
            <a:endParaRPr lang="en-GB" sz="1799" kern="1200" dirty="0">
              <a:solidFill>
                <a:srgbClr val="000000"/>
              </a:solidFill>
              <a:latin typeface="Arial"/>
            </a:endParaRPr>
          </a:p>
          <a:p>
            <a:pPr defTabSz="914126">
              <a:buClrTx/>
            </a:pPr>
            <a:endParaRPr lang="en-GB" sz="1799" kern="1200" dirty="0">
              <a:solidFill>
                <a:srgbClr val="000000"/>
              </a:solidFill>
              <a:latin typeface="Arial"/>
            </a:endParaRPr>
          </a:p>
          <a:p>
            <a:pPr algn="ctr" defTabSz="914126">
              <a:buClrTx/>
            </a:pPr>
            <a:r>
              <a:rPr lang="en-GB" kern="1200" dirty="0">
                <a:solidFill>
                  <a:srgbClr val="E0301E"/>
                </a:solidFill>
                <a:latin typeface="Arial"/>
              </a:rPr>
              <a:t>TIP: Make concrete – think of trigger questions to map potential pains</a:t>
            </a:r>
          </a:p>
        </p:txBody>
      </p:sp>
      <p:sp>
        <p:nvSpPr>
          <p:cNvPr id="27" name="Rectangle 26">
            <a:extLst>
              <a:ext uri="{FF2B5EF4-FFF2-40B4-BE49-F238E27FC236}">
                <a16:creationId xmlns:a16="http://schemas.microsoft.com/office/drawing/2014/main" id="{2D11330B-CC38-488E-A910-61139FE4E9C0}"/>
              </a:ext>
            </a:extLst>
          </p:cNvPr>
          <p:cNvSpPr/>
          <p:nvPr/>
        </p:nvSpPr>
        <p:spPr bwMode="ltGray">
          <a:xfrm>
            <a:off x="8183689" y="2375174"/>
            <a:ext cx="3311506" cy="2781568"/>
          </a:xfrm>
          <a:prstGeom prst="rect">
            <a:avLst/>
          </a:prstGeom>
          <a:solidFill>
            <a:schemeClr val="bg1"/>
          </a:solidFill>
          <a:ln w="19050">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664" indent="-285664" defTabSz="914126">
              <a:buClrTx/>
              <a:buFont typeface="Arial" panose="020B0604020202020204" pitchFamily="34" charset="0"/>
              <a:buChar char="•"/>
            </a:pPr>
            <a:r>
              <a:rPr lang="en-GB" sz="1799" kern="1200" dirty="0">
                <a:solidFill>
                  <a:srgbClr val="000000"/>
                </a:solidFill>
                <a:latin typeface="Arial"/>
              </a:rPr>
              <a:t>Required gains</a:t>
            </a:r>
          </a:p>
          <a:p>
            <a:pPr marL="285664" indent="-285664" defTabSz="914126">
              <a:buClrTx/>
              <a:buFont typeface="Arial" panose="020B0604020202020204" pitchFamily="34" charset="0"/>
              <a:buChar char="•"/>
            </a:pPr>
            <a:r>
              <a:rPr lang="en-GB" sz="1799" kern="1200" dirty="0">
                <a:solidFill>
                  <a:srgbClr val="000000"/>
                </a:solidFill>
                <a:latin typeface="Arial"/>
              </a:rPr>
              <a:t>Desired gains (exceeding expectations)</a:t>
            </a:r>
          </a:p>
          <a:p>
            <a:pPr marL="285664" indent="-285664" defTabSz="914126">
              <a:buClrTx/>
              <a:buFont typeface="Arial" panose="020B0604020202020204" pitchFamily="34" charset="0"/>
              <a:buChar char="•"/>
            </a:pPr>
            <a:r>
              <a:rPr lang="en-GB" sz="1799" kern="1200" dirty="0">
                <a:solidFill>
                  <a:srgbClr val="000000"/>
                </a:solidFill>
                <a:latin typeface="Arial"/>
              </a:rPr>
              <a:t>Unexpected gains (unknown)</a:t>
            </a: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algn="ctr" defTabSz="914126">
              <a:buClrTx/>
            </a:pPr>
            <a:r>
              <a:rPr lang="en-GB" kern="1200" dirty="0">
                <a:solidFill>
                  <a:srgbClr val="E0301E"/>
                </a:solidFill>
                <a:latin typeface="Arial"/>
              </a:rPr>
              <a:t>TIP: Make concrete - think of trigger questions to map potential gains</a:t>
            </a:r>
          </a:p>
        </p:txBody>
      </p:sp>
      <p:grpSp>
        <p:nvGrpSpPr>
          <p:cNvPr id="4" name="Group 3">
            <a:extLst>
              <a:ext uri="{FF2B5EF4-FFF2-40B4-BE49-F238E27FC236}">
                <a16:creationId xmlns:a16="http://schemas.microsoft.com/office/drawing/2014/main" id="{00B45596-5BC7-4F17-B100-6A7AABF6D0A5}"/>
              </a:ext>
            </a:extLst>
          </p:cNvPr>
          <p:cNvGrpSpPr/>
          <p:nvPr/>
        </p:nvGrpSpPr>
        <p:grpSpPr>
          <a:xfrm>
            <a:off x="2244575" y="5561457"/>
            <a:ext cx="215968" cy="864174"/>
            <a:chOff x="2245159" y="5596151"/>
            <a:chExt cx="216024" cy="864399"/>
          </a:xfrm>
        </p:grpSpPr>
        <p:sp>
          <p:nvSpPr>
            <p:cNvPr id="20" name="Rounded Rectangle 231">
              <a:extLst>
                <a:ext uri="{FF2B5EF4-FFF2-40B4-BE49-F238E27FC236}">
                  <a16:creationId xmlns:a16="http://schemas.microsoft.com/office/drawing/2014/main" id="{9A214C41-32BD-4089-AFFA-F8CD81A91B96}"/>
                </a:ext>
              </a:extLst>
            </p:cNvPr>
            <p:cNvSpPr/>
            <p:nvPr/>
          </p:nvSpPr>
          <p:spPr bwMode="ltGray">
            <a:xfrm rot="16200000">
              <a:off x="1920972" y="5943149"/>
              <a:ext cx="864399" cy="170404"/>
            </a:xfrm>
            <a:prstGeom prst="roundRect">
              <a:avLst>
                <a:gd name="adj" fmla="val 50000"/>
              </a:avLst>
            </a:prstGeom>
            <a:gradFill flip="none" rotWithShape="1">
              <a:gsLst>
                <a:gs pos="0">
                  <a:srgbClr val="E0301E"/>
                </a:gs>
                <a:gs pos="50000">
                  <a:srgbClr val="FFB600"/>
                </a:gs>
                <a:gs pos="100000">
                  <a:srgbClr val="175C2C"/>
                </a:gs>
              </a:gsLst>
              <a:lin ang="0" scaled="1"/>
              <a:tileRect/>
            </a:gradFill>
            <a:ln w="25400">
              <a:solidFill>
                <a:schemeClr val="bg1"/>
              </a:solidFill>
            </a:ln>
          </p:spPr>
          <p:txBody>
            <a:bodyPr vert="horz" wrap="square" lIns="78171" tIns="39086" rIns="78171" bIns="39086" numCol="1" anchor="t" anchorCtr="0" compatLnSpc="1">
              <a:prstTxWarp prst="textNoShape">
                <a:avLst/>
              </a:prstTxWarp>
            </a:bodyPr>
            <a:lstStyle/>
            <a:p>
              <a:pPr defTabSz="914126">
                <a:buClrTx/>
                <a:defRPr/>
              </a:pPr>
              <a:endParaRPr lang="en-GB" kern="1200" dirty="0" err="1">
                <a:ea typeface="+mn-ea"/>
                <a:cs typeface="+mn-cs"/>
              </a:endParaRPr>
            </a:p>
          </p:txBody>
        </p:sp>
        <p:sp>
          <p:nvSpPr>
            <p:cNvPr id="3" name="Flowchart: Connector 2">
              <a:extLst>
                <a:ext uri="{FF2B5EF4-FFF2-40B4-BE49-F238E27FC236}">
                  <a16:creationId xmlns:a16="http://schemas.microsoft.com/office/drawing/2014/main" id="{7EADB93A-1F8A-4C27-A064-26D5AADA8B03}"/>
                </a:ext>
              </a:extLst>
            </p:cNvPr>
            <p:cNvSpPr/>
            <p:nvPr/>
          </p:nvSpPr>
          <p:spPr bwMode="ltGray">
            <a:xfrm>
              <a:off x="2245159" y="5869283"/>
              <a:ext cx="216024" cy="197347"/>
            </a:xfrm>
            <a:prstGeom prst="flowChartConnector">
              <a:avLst/>
            </a:prstGeom>
            <a:solidFill>
              <a:schemeClr val="bg1"/>
            </a:solid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grpSp>
      <p:grpSp>
        <p:nvGrpSpPr>
          <p:cNvPr id="21" name="Group 20">
            <a:extLst>
              <a:ext uri="{FF2B5EF4-FFF2-40B4-BE49-F238E27FC236}">
                <a16:creationId xmlns:a16="http://schemas.microsoft.com/office/drawing/2014/main" id="{A589908F-D44D-4F94-885C-86069B7BEEBA}"/>
              </a:ext>
            </a:extLst>
          </p:cNvPr>
          <p:cNvGrpSpPr/>
          <p:nvPr/>
        </p:nvGrpSpPr>
        <p:grpSpPr>
          <a:xfrm>
            <a:off x="5987990" y="5561457"/>
            <a:ext cx="215968" cy="864174"/>
            <a:chOff x="2245159" y="5596151"/>
            <a:chExt cx="216024" cy="864399"/>
          </a:xfrm>
        </p:grpSpPr>
        <p:sp>
          <p:nvSpPr>
            <p:cNvPr id="22" name="Rounded Rectangle 231">
              <a:extLst>
                <a:ext uri="{FF2B5EF4-FFF2-40B4-BE49-F238E27FC236}">
                  <a16:creationId xmlns:a16="http://schemas.microsoft.com/office/drawing/2014/main" id="{491DBED9-04D3-415F-AB40-5ABB19DC774B}"/>
                </a:ext>
              </a:extLst>
            </p:cNvPr>
            <p:cNvSpPr/>
            <p:nvPr/>
          </p:nvSpPr>
          <p:spPr bwMode="ltGray">
            <a:xfrm rot="16200000">
              <a:off x="1920972" y="5943149"/>
              <a:ext cx="864399" cy="170404"/>
            </a:xfrm>
            <a:prstGeom prst="roundRect">
              <a:avLst>
                <a:gd name="adj" fmla="val 50000"/>
              </a:avLst>
            </a:prstGeom>
            <a:gradFill flip="none" rotWithShape="1">
              <a:gsLst>
                <a:gs pos="0">
                  <a:srgbClr val="E0301E"/>
                </a:gs>
                <a:gs pos="50000">
                  <a:srgbClr val="FFB600"/>
                </a:gs>
                <a:gs pos="100000">
                  <a:srgbClr val="175C2C"/>
                </a:gs>
              </a:gsLst>
              <a:lin ang="0" scaled="1"/>
              <a:tileRect/>
            </a:gradFill>
            <a:ln w="25400">
              <a:solidFill>
                <a:schemeClr val="bg1"/>
              </a:solidFill>
            </a:ln>
          </p:spPr>
          <p:txBody>
            <a:bodyPr vert="horz" wrap="square" lIns="78171" tIns="39086" rIns="78171" bIns="39086" numCol="1" anchor="t" anchorCtr="0" compatLnSpc="1">
              <a:prstTxWarp prst="textNoShape">
                <a:avLst/>
              </a:prstTxWarp>
            </a:bodyPr>
            <a:lstStyle/>
            <a:p>
              <a:pPr defTabSz="914126">
                <a:buClrTx/>
                <a:defRPr/>
              </a:pPr>
              <a:endParaRPr lang="en-GB" kern="1200" dirty="0" err="1">
                <a:ea typeface="+mn-ea"/>
                <a:cs typeface="+mn-cs"/>
              </a:endParaRPr>
            </a:p>
          </p:txBody>
        </p:sp>
        <p:sp>
          <p:nvSpPr>
            <p:cNvPr id="23" name="Flowchart: Connector 22">
              <a:extLst>
                <a:ext uri="{FF2B5EF4-FFF2-40B4-BE49-F238E27FC236}">
                  <a16:creationId xmlns:a16="http://schemas.microsoft.com/office/drawing/2014/main" id="{7573C100-F6B7-4BDD-BFAC-E8EAB8919593}"/>
                </a:ext>
              </a:extLst>
            </p:cNvPr>
            <p:cNvSpPr/>
            <p:nvPr/>
          </p:nvSpPr>
          <p:spPr bwMode="ltGray">
            <a:xfrm>
              <a:off x="2245159" y="5869283"/>
              <a:ext cx="216024" cy="197347"/>
            </a:xfrm>
            <a:prstGeom prst="flowChartConnector">
              <a:avLst/>
            </a:prstGeom>
            <a:solidFill>
              <a:schemeClr val="bg1"/>
            </a:solid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grpSp>
      <p:grpSp>
        <p:nvGrpSpPr>
          <p:cNvPr id="29" name="Group 28">
            <a:extLst>
              <a:ext uri="{FF2B5EF4-FFF2-40B4-BE49-F238E27FC236}">
                <a16:creationId xmlns:a16="http://schemas.microsoft.com/office/drawing/2014/main" id="{203032A6-1DE9-4132-8385-ABB89BE01891}"/>
              </a:ext>
            </a:extLst>
          </p:cNvPr>
          <p:cNvGrpSpPr/>
          <p:nvPr/>
        </p:nvGrpSpPr>
        <p:grpSpPr>
          <a:xfrm>
            <a:off x="9775155" y="5561457"/>
            <a:ext cx="215968" cy="864174"/>
            <a:chOff x="2245159" y="5596151"/>
            <a:chExt cx="216024" cy="864399"/>
          </a:xfrm>
        </p:grpSpPr>
        <p:sp>
          <p:nvSpPr>
            <p:cNvPr id="30" name="Rounded Rectangle 231">
              <a:extLst>
                <a:ext uri="{FF2B5EF4-FFF2-40B4-BE49-F238E27FC236}">
                  <a16:creationId xmlns:a16="http://schemas.microsoft.com/office/drawing/2014/main" id="{0EF75D3D-0C80-4FCD-A520-427D67FC4B56}"/>
                </a:ext>
              </a:extLst>
            </p:cNvPr>
            <p:cNvSpPr/>
            <p:nvPr/>
          </p:nvSpPr>
          <p:spPr bwMode="ltGray">
            <a:xfrm rot="16200000">
              <a:off x="1920972" y="5943149"/>
              <a:ext cx="864399" cy="170404"/>
            </a:xfrm>
            <a:prstGeom prst="roundRect">
              <a:avLst>
                <a:gd name="adj" fmla="val 50000"/>
              </a:avLst>
            </a:prstGeom>
            <a:gradFill flip="none" rotWithShape="1">
              <a:gsLst>
                <a:gs pos="0">
                  <a:srgbClr val="E0301E"/>
                </a:gs>
                <a:gs pos="50000">
                  <a:srgbClr val="FFB600"/>
                </a:gs>
                <a:gs pos="100000">
                  <a:srgbClr val="175C2C"/>
                </a:gs>
              </a:gsLst>
              <a:lin ang="0" scaled="1"/>
              <a:tileRect/>
            </a:gradFill>
            <a:ln w="25400">
              <a:solidFill>
                <a:schemeClr val="bg1"/>
              </a:solidFill>
            </a:ln>
          </p:spPr>
          <p:txBody>
            <a:bodyPr vert="horz" wrap="square" lIns="78171" tIns="39086" rIns="78171" bIns="39086" numCol="1" anchor="t" anchorCtr="0" compatLnSpc="1">
              <a:prstTxWarp prst="textNoShape">
                <a:avLst/>
              </a:prstTxWarp>
            </a:bodyPr>
            <a:lstStyle/>
            <a:p>
              <a:pPr defTabSz="914126">
                <a:buClrTx/>
                <a:defRPr/>
              </a:pPr>
              <a:endParaRPr lang="en-GB" kern="1200" dirty="0" err="1">
                <a:ea typeface="+mn-ea"/>
                <a:cs typeface="+mn-cs"/>
              </a:endParaRPr>
            </a:p>
          </p:txBody>
        </p:sp>
        <p:sp>
          <p:nvSpPr>
            <p:cNvPr id="31" name="Flowchart: Connector 30">
              <a:extLst>
                <a:ext uri="{FF2B5EF4-FFF2-40B4-BE49-F238E27FC236}">
                  <a16:creationId xmlns:a16="http://schemas.microsoft.com/office/drawing/2014/main" id="{F24C12E9-C5E4-4B33-B546-F9A175FA02F4}"/>
                </a:ext>
              </a:extLst>
            </p:cNvPr>
            <p:cNvSpPr/>
            <p:nvPr/>
          </p:nvSpPr>
          <p:spPr bwMode="ltGray">
            <a:xfrm>
              <a:off x="2245159" y="5869283"/>
              <a:ext cx="216024" cy="197347"/>
            </a:xfrm>
            <a:prstGeom prst="flowChartConnector">
              <a:avLst/>
            </a:prstGeom>
            <a:solidFill>
              <a:schemeClr val="bg1"/>
            </a:solid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grpSp>
      <p:sp>
        <p:nvSpPr>
          <p:cNvPr id="5" name="Rectangle 4">
            <a:extLst>
              <a:ext uri="{FF2B5EF4-FFF2-40B4-BE49-F238E27FC236}">
                <a16:creationId xmlns:a16="http://schemas.microsoft.com/office/drawing/2014/main" id="{0258E2AA-DBDE-4ED7-B696-9BA326FCCBE9}"/>
              </a:ext>
            </a:extLst>
          </p:cNvPr>
          <p:cNvSpPr/>
          <p:nvPr/>
        </p:nvSpPr>
        <p:spPr bwMode="ltGray">
          <a:xfrm>
            <a:off x="690630" y="1886352"/>
            <a:ext cx="3317681" cy="488823"/>
          </a:xfrm>
          <a:prstGeom prst="rect">
            <a:avLst/>
          </a:prstGeom>
          <a:solidFill>
            <a:schemeClr val="tx1"/>
          </a:solidFill>
          <a:ln w="19050">
            <a:solidFill>
              <a:srgbClr val="F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sz="1799" b="1" kern="1200" dirty="0">
                <a:solidFill>
                  <a:srgbClr val="FFFFFF"/>
                </a:solidFill>
                <a:latin typeface="Arial"/>
              </a:rPr>
              <a:t>Investor Jobs</a:t>
            </a:r>
          </a:p>
        </p:txBody>
      </p:sp>
      <p:sp>
        <p:nvSpPr>
          <p:cNvPr id="26" name="Rectangle 25">
            <a:extLst>
              <a:ext uri="{FF2B5EF4-FFF2-40B4-BE49-F238E27FC236}">
                <a16:creationId xmlns:a16="http://schemas.microsoft.com/office/drawing/2014/main" id="{EE81B976-FABC-49F8-9180-BB42FA7EF220}"/>
              </a:ext>
            </a:extLst>
          </p:cNvPr>
          <p:cNvSpPr/>
          <p:nvPr/>
        </p:nvSpPr>
        <p:spPr bwMode="ltGray">
          <a:xfrm>
            <a:off x="4440246" y="1886352"/>
            <a:ext cx="3311506" cy="488823"/>
          </a:xfrm>
          <a:prstGeom prst="rect">
            <a:avLst/>
          </a:prstGeom>
          <a:solidFill>
            <a:schemeClr val="tx1"/>
          </a:solidFill>
          <a:ln w="19050">
            <a:solidFill>
              <a:srgbClr val="F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sz="1799" b="1" kern="1200" dirty="0">
                <a:solidFill>
                  <a:srgbClr val="FFFFFF"/>
                </a:solidFill>
                <a:latin typeface="Arial"/>
              </a:rPr>
              <a:t>Investor Pains</a:t>
            </a:r>
          </a:p>
        </p:txBody>
      </p:sp>
      <p:sp>
        <p:nvSpPr>
          <p:cNvPr id="32" name="Rectangle 31">
            <a:extLst>
              <a:ext uri="{FF2B5EF4-FFF2-40B4-BE49-F238E27FC236}">
                <a16:creationId xmlns:a16="http://schemas.microsoft.com/office/drawing/2014/main" id="{9304E6A4-533F-4266-A613-F9279C06C87D}"/>
              </a:ext>
            </a:extLst>
          </p:cNvPr>
          <p:cNvSpPr/>
          <p:nvPr/>
        </p:nvSpPr>
        <p:spPr bwMode="ltGray">
          <a:xfrm>
            <a:off x="8177513" y="1886352"/>
            <a:ext cx="3311506" cy="488823"/>
          </a:xfrm>
          <a:prstGeom prst="rect">
            <a:avLst/>
          </a:prstGeom>
          <a:solidFill>
            <a:schemeClr val="tx1"/>
          </a:solidFill>
          <a:ln w="19050">
            <a:solidFill>
              <a:srgbClr val="F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sz="1799" b="1" kern="1200" dirty="0">
                <a:solidFill>
                  <a:srgbClr val="FFFFFF"/>
                </a:solidFill>
                <a:latin typeface="Arial"/>
              </a:rPr>
              <a:t>Investor Gains</a:t>
            </a:r>
          </a:p>
        </p:txBody>
      </p:sp>
    </p:spTree>
    <p:extLst>
      <p:ext uri="{BB962C8B-B14F-4D97-AF65-F5344CB8AC3E}">
        <p14:creationId xmlns:p14="http://schemas.microsoft.com/office/powerpoint/2010/main" val="1282273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Applying the Canvas – Investor profile</a:t>
            </a: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25</a:t>
            </a:fld>
            <a:endParaRPr kern="1200">
              <a:solidFill>
                <a:srgbClr val="000000"/>
              </a:solidFill>
            </a:endParaRPr>
          </a:p>
        </p:txBody>
      </p:sp>
      <p:cxnSp>
        <p:nvCxnSpPr>
          <p:cNvPr id="11" name="Straight Connector 10">
            <a:extLst>
              <a:ext uri="{FF2B5EF4-FFF2-40B4-BE49-F238E27FC236}">
                <a16:creationId xmlns:a16="http://schemas.microsoft.com/office/drawing/2014/main" id="{4D77CE62-D0A2-4D6E-BF6B-9D5A19792435}"/>
              </a:ext>
            </a:extLst>
          </p:cNvPr>
          <p:cNvCxnSpPr>
            <a:cxnSpLocks/>
          </p:cNvCxnSpPr>
          <p:nvPr/>
        </p:nvCxnSpPr>
        <p:spPr>
          <a:xfrm>
            <a:off x="9293561" y="3604214"/>
            <a:ext cx="0" cy="2679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B711C8-BDC1-4723-ABC1-C8C9FBC79F31}"/>
              </a:ext>
            </a:extLst>
          </p:cNvPr>
          <p:cNvSpPr txBox="1"/>
          <p:nvPr/>
        </p:nvSpPr>
        <p:spPr>
          <a:xfrm>
            <a:off x="696805" y="2399511"/>
            <a:ext cx="10918828" cy="3549113"/>
          </a:xfrm>
          <a:prstGeom prst="rect">
            <a:avLst/>
          </a:prstGeom>
          <a:noFill/>
        </p:spPr>
        <p:txBody>
          <a:bodyPr vert="horz" wrap="square" lIns="0" tIns="0" rIns="0" bIns="0" rtlCol="0">
            <a:noAutofit/>
          </a:bodyPr>
          <a:lstStyle/>
          <a:p>
            <a:pPr defTabSz="914126">
              <a:spcAft>
                <a:spcPts val="900"/>
              </a:spcAft>
              <a:buClrTx/>
            </a:pPr>
            <a:r>
              <a:rPr lang="en-GB" sz="1600" b="1" kern="1200" dirty="0">
                <a:solidFill>
                  <a:srgbClr val="E0301E"/>
                </a:solidFill>
                <a:ea typeface="+mn-ea"/>
                <a:cs typeface="+mn-cs"/>
              </a:rPr>
              <a:t>1. Select a segment  (end users, influencers, detractors, etc.)</a:t>
            </a:r>
            <a:r>
              <a:rPr lang="en-GB" sz="1600" b="1" kern="1200" dirty="0">
                <a:solidFill>
                  <a:srgbClr val="E0301E"/>
                </a:solidFill>
                <a:ea typeface="+mn-ea"/>
                <a:cs typeface="+mn-cs"/>
                <a:sym typeface="Wingdings" panose="05000000000000000000" pitchFamily="2" charset="2"/>
              </a:rPr>
              <a:t> </a:t>
            </a:r>
          </a:p>
          <a:p>
            <a:pPr defTabSz="914126">
              <a:spcAft>
                <a:spcPts val="900"/>
              </a:spcAft>
              <a:buClrTx/>
            </a:pPr>
            <a:r>
              <a:rPr lang="en-GB" sz="1600" b="1" kern="1200" dirty="0">
                <a:solidFill>
                  <a:srgbClr val="E0301E"/>
                </a:solidFill>
                <a:ea typeface="+mn-ea"/>
                <a:cs typeface="+mn-cs"/>
                <a:sym typeface="Wingdings" panose="05000000000000000000" pitchFamily="2" charset="2"/>
              </a:rPr>
              <a:t>2. Identify jobs  </a:t>
            </a:r>
          </a:p>
          <a:p>
            <a:pPr defTabSz="914126">
              <a:spcAft>
                <a:spcPts val="900"/>
              </a:spcAft>
              <a:buClrTx/>
            </a:pPr>
            <a:r>
              <a:rPr lang="en-GB" sz="1600" b="1" kern="1200" dirty="0">
                <a:solidFill>
                  <a:srgbClr val="E0301E"/>
                </a:solidFill>
                <a:ea typeface="+mn-ea"/>
                <a:cs typeface="+mn-cs"/>
                <a:sym typeface="Wingdings" panose="05000000000000000000" pitchFamily="2" charset="2"/>
              </a:rPr>
              <a:t>3. Identify pains   </a:t>
            </a:r>
          </a:p>
          <a:p>
            <a:pPr defTabSz="914126">
              <a:spcAft>
                <a:spcPts val="900"/>
              </a:spcAft>
              <a:buClrTx/>
            </a:pPr>
            <a:r>
              <a:rPr lang="en-GB" sz="1600" b="1" kern="1200" dirty="0">
                <a:solidFill>
                  <a:srgbClr val="E0301E"/>
                </a:solidFill>
                <a:ea typeface="+mn-ea"/>
                <a:cs typeface="+mn-cs"/>
                <a:sym typeface="Wingdings" panose="05000000000000000000" pitchFamily="2" charset="2"/>
              </a:rPr>
              <a:t>4. Identify gains  </a:t>
            </a:r>
          </a:p>
          <a:p>
            <a:pPr defTabSz="914126">
              <a:spcAft>
                <a:spcPts val="900"/>
              </a:spcAft>
              <a:buClrTx/>
            </a:pPr>
            <a:r>
              <a:rPr lang="en-GB" sz="1600" b="1" kern="1200" dirty="0">
                <a:solidFill>
                  <a:srgbClr val="E0301E"/>
                </a:solidFill>
                <a:ea typeface="+mn-ea"/>
                <a:cs typeface="+mn-cs"/>
                <a:sym typeface="Wingdings" panose="05000000000000000000" pitchFamily="2" charset="2"/>
              </a:rPr>
              <a:t>5. Prioritise jobs, pains and gains</a:t>
            </a:r>
          </a:p>
          <a:p>
            <a:pPr defTabSz="914126">
              <a:spcAft>
                <a:spcPts val="900"/>
              </a:spcAft>
              <a:buClrTx/>
            </a:pPr>
            <a:endParaRPr lang="en-GB" sz="1600" b="1" kern="1200" dirty="0">
              <a:solidFill>
                <a:srgbClr val="E0301E"/>
              </a:solidFill>
              <a:latin typeface="Georgia" pitchFamily="18" charset="0"/>
              <a:ea typeface="+mn-ea"/>
              <a:cs typeface="+mn-cs"/>
              <a:sym typeface="Wingdings" panose="05000000000000000000" pitchFamily="2" charset="2"/>
            </a:endParaRPr>
          </a:p>
          <a:p>
            <a:pPr defTabSz="914126">
              <a:spcAft>
                <a:spcPts val="900"/>
              </a:spcAft>
              <a:buClrTx/>
            </a:pPr>
            <a:endParaRPr lang="en-GB" sz="1600" b="1" kern="1200" dirty="0">
              <a:solidFill>
                <a:srgbClr val="E0301E"/>
              </a:solidFill>
              <a:latin typeface="Georgia" pitchFamily="18" charset="0"/>
              <a:ea typeface="+mn-ea"/>
              <a:cs typeface="+mn-cs"/>
            </a:endParaRPr>
          </a:p>
        </p:txBody>
      </p:sp>
      <p:pic>
        <p:nvPicPr>
          <p:cNvPr id="6" name="Picture 5">
            <a:extLst>
              <a:ext uri="{FF2B5EF4-FFF2-40B4-BE49-F238E27FC236}">
                <a16:creationId xmlns:a16="http://schemas.microsoft.com/office/drawing/2014/main" id="{E7DAEB93-4AAD-4F50-9484-2678F7A372FF}"/>
              </a:ext>
            </a:extLst>
          </p:cNvPr>
          <p:cNvPicPr>
            <a:picLocks noChangeAspect="1"/>
          </p:cNvPicPr>
          <p:nvPr/>
        </p:nvPicPr>
        <p:blipFill rotWithShape="1">
          <a:blip r:embed="rId3"/>
          <a:srcRect l="49424"/>
          <a:stretch/>
        </p:blipFill>
        <p:spPr>
          <a:xfrm>
            <a:off x="7535786" y="2231173"/>
            <a:ext cx="3674776" cy="3549113"/>
          </a:xfrm>
          <a:prstGeom prst="rect">
            <a:avLst/>
          </a:prstGeom>
        </p:spPr>
      </p:pic>
      <p:sp>
        <p:nvSpPr>
          <p:cNvPr id="7" name="Rectangle 6">
            <a:extLst>
              <a:ext uri="{FF2B5EF4-FFF2-40B4-BE49-F238E27FC236}">
                <a16:creationId xmlns:a16="http://schemas.microsoft.com/office/drawing/2014/main" id="{9B53C9F8-B920-4A0D-9DD1-E201EB0C5AFC}"/>
              </a:ext>
            </a:extLst>
          </p:cNvPr>
          <p:cNvSpPr/>
          <p:nvPr/>
        </p:nvSpPr>
        <p:spPr bwMode="ltGray">
          <a:xfrm>
            <a:off x="431649" y="1088718"/>
            <a:ext cx="11760351" cy="8544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buClrTx/>
            </a:pPr>
            <a:r>
              <a:rPr lang="en-US" sz="1799" b="1" kern="1200" dirty="0">
                <a:solidFill>
                  <a:srgbClr val="C00000"/>
                </a:solidFill>
                <a:latin typeface="Arial"/>
              </a:rPr>
              <a:t>Investor profile </a:t>
            </a:r>
            <a:r>
              <a:rPr lang="en-US" sz="1799" b="1" kern="1200" dirty="0">
                <a:solidFill>
                  <a:srgbClr val="000000"/>
                </a:solidFill>
                <a:latin typeface="Arial"/>
              </a:rPr>
              <a:t>–</a:t>
            </a:r>
            <a:r>
              <a:rPr lang="en-US" sz="1799" b="1" kern="1200" dirty="0">
                <a:solidFill>
                  <a:srgbClr val="C00000"/>
                </a:solidFill>
                <a:latin typeface="Arial"/>
              </a:rPr>
              <a:t> </a:t>
            </a:r>
            <a:r>
              <a:rPr lang="en-US" sz="1799" b="1" kern="1200" dirty="0">
                <a:solidFill>
                  <a:srgbClr val="000000"/>
                </a:solidFill>
                <a:latin typeface="Arial"/>
              </a:rPr>
              <a:t>Visualise what matters to your target investors using the framework</a:t>
            </a:r>
            <a:endParaRPr lang="en-US" sz="1799" b="1" kern="1200" dirty="0">
              <a:solidFill>
                <a:srgbClr val="C00000"/>
              </a:solidFill>
              <a:latin typeface="Arial"/>
            </a:endParaRPr>
          </a:p>
        </p:txBody>
      </p:sp>
    </p:spTree>
    <p:extLst>
      <p:ext uri="{BB962C8B-B14F-4D97-AF65-F5344CB8AC3E}">
        <p14:creationId xmlns:p14="http://schemas.microsoft.com/office/powerpoint/2010/main" val="244438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24" name="Rectangle 23">
            <a:extLst>
              <a:ext uri="{FF2B5EF4-FFF2-40B4-BE49-F238E27FC236}">
                <a16:creationId xmlns:a16="http://schemas.microsoft.com/office/drawing/2014/main" id="{D5FEAD7D-2E44-476D-AFFB-088FC7B24032}"/>
              </a:ext>
            </a:extLst>
          </p:cNvPr>
          <p:cNvSpPr/>
          <p:nvPr/>
        </p:nvSpPr>
        <p:spPr bwMode="ltGray">
          <a:xfrm>
            <a:off x="696806" y="5227198"/>
            <a:ext cx="3311507" cy="151330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25" name="Rectangle 24">
            <a:extLst>
              <a:ext uri="{FF2B5EF4-FFF2-40B4-BE49-F238E27FC236}">
                <a16:creationId xmlns:a16="http://schemas.microsoft.com/office/drawing/2014/main" id="{111D2DE9-91A9-43DC-AC15-6A49D41A90AD}"/>
              </a:ext>
            </a:extLst>
          </p:cNvPr>
          <p:cNvSpPr/>
          <p:nvPr/>
        </p:nvSpPr>
        <p:spPr bwMode="ltGray">
          <a:xfrm>
            <a:off x="4440221" y="5227198"/>
            <a:ext cx="3311507" cy="151330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26" name="Rectangle 25">
            <a:extLst>
              <a:ext uri="{FF2B5EF4-FFF2-40B4-BE49-F238E27FC236}">
                <a16:creationId xmlns:a16="http://schemas.microsoft.com/office/drawing/2014/main" id="{B7EE61F4-177A-428E-A1E5-2040D13EBBC6}"/>
              </a:ext>
            </a:extLst>
          </p:cNvPr>
          <p:cNvSpPr/>
          <p:nvPr/>
        </p:nvSpPr>
        <p:spPr bwMode="ltGray">
          <a:xfrm>
            <a:off x="8195048" y="5227198"/>
            <a:ext cx="3311507" cy="1513308"/>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The Value Proposition Canvas – </a:t>
            </a:r>
            <a:r>
              <a:rPr lang="en-US" sz="3199" i="0" dirty="0">
                <a:solidFill>
                  <a:srgbClr val="C00000"/>
                </a:solidFill>
                <a:sym typeface="Georgia"/>
              </a:rPr>
              <a:t>Value map</a:t>
            </a:r>
            <a:br>
              <a:rPr lang="en-US" sz="3199" i="0" dirty="0">
                <a:solidFill>
                  <a:schemeClr val="accent6"/>
                </a:solidFill>
                <a:sym typeface="Georgia"/>
              </a:rPr>
            </a:br>
            <a:endParaRPr sz="3199" i="0" dirty="0">
              <a:solidFill>
                <a:schemeClr val="accent6"/>
              </a:solidFill>
            </a:endParaRPr>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26</a:t>
            </a:fld>
            <a:endParaRPr kern="1200">
              <a:solidFill>
                <a:srgbClr val="000000"/>
              </a:solidFill>
            </a:endParaRPr>
          </a:p>
        </p:txBody>
      </p:sp>
      <p:sp>
        <p:nvSpPr>
          <p:cNvPr id="6" name="Rectangle 5">
            <a:extLst>
              <a:ext uri="{FF2B5EF4-FFF2-40B4-BE49-F238E27FC236}">
                <a16:creationId xmlns:a16="http://schemas.microsoft.com/office/drawing/2014/main" id="{066C3E54-B35D-4EFE-B7B8-34FF6DBECCFF}"/>
              </a:ext>
            </a:extLst>
          </p:cNvPr>
          <p:cNvSpPr/>
          <p:nvPr/>
        </p:nvSpPr>
        <p:spPr bwMode="ltGray">
          <a:xfrm>
            <a:off x="696806" y="2392152"/>
            <a:ext cx="3311506" cy="2764590"/>
          </a:xfrm>
          <a:prstGeom prst="rect">
            <a:avLst/>
          </a:prstGeom>
          <a:solidFill>
            <a:schemeClr val="bg1"/>
          </a:solidFill>
          <a:ln w="3175">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664" indent="-285664" defTabSz="914126">
              <a:buClrTx/>
              <a:buFont typeface="Arial" panose="020B0604020202020204" pitchFamily="34" charset="0"/>
              <a:buChar char="•"/>
            </a:pPr>
            <a:r>
              <a:rPr lang="en-GB" sz="1799" kern="1200" dirty="0">
                <a:solidFill>
                  <a:srgbClr val="000000"/>
                </a:solidFill>
                <a:latin typeface="Arial"/>
              </a:rPr>
              <a:t>List of products</a:t>
            </a:r>
          </a:p>
          <a:p>
            <a:pPr marL="285664" indent="-285664" defTabSz="914126">
              <a:buClrTx/>
              <a:buFont typeface="Arial" panose="020B0604020202020204" pitchFamily="34" charset="0"/>
              <a:buChar char="•"/>
            </a:pPr>
            <a:r>
              <a:rPr lang="en-GB" sz="1799" kern="1200" dirty="0">
                <a:solidFill>
                  <a:srgbClr val="000000"/>
                </a:solidFill>
                <a:latin typeface="Arial"/>
              </a:rPr>
              <a:t>List of solutions</a:t>
            </a:r>
          </a:p>
          <a:p>
            <a:pPr marL="285664" indent="-285664" defTabSz="914126">
              <a:buClrTx/>
              <a:buFont typeface="Arial" panose="020B0604020202020204" pitchFamily="34" charset="0"/>
              <a:buChar char="•"/>
            </a:pPr>
            <a:r>
              <a:rPr lang="en-GB" sz="1799" kern="1200" dirty="0">
                <a:solidFill>
                  <a:srgbClr val="000000"/>
                </a:solidFill>
                <a:latin typeface="Arial"/>
              </a:rPr>
              <a:t>List of features</a:t>
            </a:r>
          </a:p>
          <a:p>
            <a:pPr marL="285664" indent="-285664" defTabSz="914126">
              <a:buClrTx/>
              <a:buFont typeface="Arial" panose="020B0604020202020204" pitchFamily="34" charset="0"/>
              <a:buChar char="•"/>
            </a:pPr>
            <a:r>
              <a:rPr lang="en-GB" sz="1799" kern="1200" dirty="0">
                <a:solidFill>
                  <a:srgbClr val="000000"/>
                </a:solidFill>
                <a:latin typeface="Arial"/>
              </a:rPr>
              <a:t>List of services</a:t>
            </a: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kern="1200" dirty="0">
              <a:solidFill>
                <a:srgbClr val="E0301E"/>
              </a:solidFill>
              <a:latin typeface="Arial"/>
            </a:endParaRPr>
          </a:p>
          <a:p>
            <a:pPr marL="285664" indent="-285664" defTabSz="914126">
              <a:buClrTx/>
              <a:buFont typeface="Arial" panose="020B0604020202020204" pitchFamily="34" charset="0"/>
              <a:buChar char="•"/>
            </a:pPr>
            <a:endParaRPr lang="en-GB" kern="1200" dirty="0">
              <a:solidFill>
                <a:srgbClr val="E0301E"/>
              </a:solidFill>
              <a:latin typeface="Arial"/>
            </a:endParaRPr>
          </a:p>
          <a:p>
            <a:pPr marL="285664" indent="-285664" defTabSz="914126">
              <a:buClrTx/>
              <a:buFont typeface="Arial" panose="020B0604020202020204" pitchFamily="34" charset="0"/>
              <a:buChar char="•"/>
            </a:pPr>
            <a:endParaRPr lang="en-GB" kern="1200" dirty="0">
              <a:solidFill>
                <a:srgbClr val="E0301E"/>
              </a:solidFill>
              <a:latin typeface="Arial"/>
            </a:endParaRPr>
          </a:p>
          <a:p>
            <a:pPr algn="ctr" defTabSz="914126">
              <a:buClrTx/>
            </a:pPr>
            <a:r>
              <a:rPr lang="en-GB" kern="1200" dirty="0">
                <a:solidFill>
                  <a:srgbClr val="E0301E"/>
                </a:solidFill>
                <a:latin typeface="Arial"/>
              </a:rPr>
              <a:t>In relation to your customer pains and for your specific customer segment</a:t>
            </a: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defTabSz="914126">
              <a:buClrTx/>
            </a:pPr>
            <a:r>
              <a:rPr lang="en-GB" sz="1799" kern="1200" dirty="0">
                <a:solidFill>
                  <a:srgbClr val="000000"/>
                </a:solidFill>
                <a:latin typeface="Arial"/>
              </a:rPr>
              <a:t> </a:t>
            </a:r>
          </a:p>
        </p:txBody>
      </p:sp>
      <p:sp>
        <p:nvSpPr>
          <p:cNvPr id="28" name="Rectangle 27">
            <a:extLst>
              <a:ext uri="{FF2B5EF4-FFF2-40B4-BE49-F238E27FC236}">
                <a16:creationId xmlns:a16="http://schemas.microsoft.com/office/drawing/2014/main" id="{0A34A2B0-9002-44CA-9FE1-F9E8C6B976A9}"/>
              </a:ext>
            </a:extLst>
          </p:cNvPr>
          <p:cNvSpPr/>
          <p:nvPr/>
        </p:nvSpPr>
        <p:spPr bwMode="ltGray">
          <a:xfrm>
            <a:off x="8734967" y="5244176"/>
            <a:ext cx="2231667" cy="1459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b="1" kern="1200" dirty="0">
                <a:solidFill>
                  <a:srgbClr val="000000"/>
                </a:solidFill>
                <a:latin typeface="Century Gothic" panose="020B0502020202020204" pitchFamily="34" charset="0"/>
              </a:rPr>
              <a:t>Essential</a:t>
            </a: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r>
              <a:rPr lang="en-GB" b="1" kern="1200" dirty="0">
                <a:solidFill>
                  <a:srgbClr val="000000"/>
                </a:solidFill>
                <a:latin typeface="Century Gothic" panose="020B0502020202020204" pitchFamily="34" charset="0"/>
              </a:rPr>
              <a:t>Nice to have</a:t>
            </a:r>
          </a:p>
        </p:txBody>
      </p:sp>
      <p:sp>
        <p:nvSpPr>
          <p:cNvPr id="27" name="Rectangle 26">
            <a:extLst>
              <a:ext uri="{FF2B5EF4-FFF2-40B4-BE49-F238E27FC236}">
                <a16:creationId xmlns:a16="http://schemas.microsoft.com/office/drawing/2014/main" id="{2D11330B-CC38-488E-A910-61139FE4E9C0}"/>
              </a:ext>
            </a:extLst>
          </p:cNvPr>
          <p:cNvSpPr/>
          <p:nvPr/>
        </p:nvSpPr>
        <p:spPr bwMode="ltGray">
          <a:xfrm>
            <a:off x="8183689" y="2375174"/>
            <a:ext cx="3311506" cy="2781568"/>
          </a:xfrm>
          <a:prstGeom prst="rect">
            <a:avLst/>
          </a:prstGeom>
          <a:solidFill>
            <a:schemeClr val="bg1"/>
          </a:solidFill>
          <a:ln w="3175">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buClrTx/>
            </a:pPr>
            <a:r>
              <a:rPr lang="en-US" sz="1100" b="1" kern="1200" dirty="0">
                <a:solidFill>
                  <a:srgbClr val="C00000"/>
                </a:solidFill>
                <a:latin typeface="Arial"/>
              </a:rPr>
              <a:t>How exactly you create gains</a:t>
            </a:r>
          </a:p>
          <a:p>
            <a:pPr defTabSz="914126">
              <a:buClrTx/>
            </a:pPr>
            <a:endParaRPr lang="en-GB" sz="1799" kern="1200" dirty="0">
              <a:solidFill>
                <a:srgbClr val="000000"/>
              </a:solidFill>
              <a:latin typeface="Arial"/>
            </a:endParaRPr>
          </a:p>
          <a:p>
            <a:pPr marL="285664" indent="-285664" defTabSz="914126">
              <a:buClrTx/>
              <a:buFont typeface="Arial" panose="020B0604020202020204" pitchFamily="34" charset="0"/>
              <a:buChar char="•"/>
            </a:pPr>
            <a:r>
              <a:rPr lang="en-GB" sz="1799" kern="1200" dirty="0">
                <a:solidFill>
                  <a:srgbClr val="000000"/>
                </a:solidFill>
                <a:latin typeface="Arial"/>
              </a:rPr>
              <a:t>Focus on the gains you can really make a difference, not all features</a:t>
            </a: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143957" indent="-285664" defTabSz="914126">
              <a:buClrTx/>
              <a:buFont typeface="Arial" panose="020B0604020202020204" pitchFamily="34" charset="0"/>
              <a:buChar char="•"/>
            </a:pPr>
            <a:endParaRPr lang="en-GB" sz="1200" kern="1200" dirty="0">
              <a:solidFill>
                <a:srgbClr val="000000"/>
              </a:solidFill>
              <a:latin typeface="Arial"/>
            </a:endParaRPr>
          </a:p>
          <a:p>
            <a:pPr algn="ctr" defTabSz="914126">
              <a:buClrTx/>
            </a:pPr>
            <a:r>
              <a:rPr lang="en-GB" kern="1200" dirty="0">
                <a:solidFill>
                  <a:srgbClr val="E0301E"/>
                </a:solidFill>
                <a:latin typeface="Arial"/>
              </a:rPr>
              <a:t>Think of trigger questions to map gain creators</a:t>
            </a:r>
          </a:p>
        </p:txBody>
      </p:sp>
      <p:sp>
        <p:nvSpPr>
          <p:cNvPr id="18" name="Rectangle 17">
            <a:extLst>
              <a:ext uri="{FF2B5EF4-FFF2-40B4-BE49-F238E27FC236}">
                <a16:creationId xmlns:a16="http://schemas.microsoft.com/office/drawing/2014/main" id="{FBAB14F2-1DFC-4805-B2A3-1A79FAD6CB43}"/>
              </a:ext>
            </a:extLst>
          </p:cNvPr>
          <p:cNvSpPr/>
          <p:nvPr/>
        </p:nvSpPr>
        <p:spPr bwMode="ltGray">
          <a:xfrm>
            <a:off x="4440247" y="2375174"/>
            <a:ext cx="3311506" cy="2781568"/>
          </a:xfrm>
          <a:prstGeom prst="rect">
            <a:avLst/>
          </a:prstGeom>
          <a:solidFill>
            <a:schemeClr val="bg1"/>
          </a:solidFill>
          <a:ln w="3175">
            <a:solidFill>
              <a:schemeClr val="accent6">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buClrTx/>
            </a:pPr>
            <a:r>
              <a:rPr lang="en-GB" sz="1100" b="1" kern="1200" dirty="0">
                <a:solidFill>
                  <a:srgbClr val="C00000"/>
                </a:solidFill>
                <a:latin typeface="Arial"/>
              </a:rPr>
              <a:t>How exactly you relieve pains</a:t>
            </a:r>
          </a:p>
          <a:p>
            <a:pPr algn="ctr" defTabSz="914126">
              <a:buClrTx/>
            </a:pPr>
            <a:endParaRPr lang="en-GB" sz="1100" b="1" kern="1200" dirty="0">
              <a:solidFill>
                <a:srgbClr val="C00000"/>
              </a:solidFill>
              <a:latin typeface="Arial"/>
            </a:endParaRPr>
          </a:p>
          <a:p>
            <a:pPr marL="285664" indent="-285664" defTabSz="914126">
              <a:buClrTx/>
              <a:buFont typeface="Arial" panose="020B0604020202020204" pitchFamily="34" charset="0"/>
              <a:buChar char="•"/>
            </a:pPr>
            <a:r>
              <a:rPr lang="en-GB" sz="1799" kern="1200" dirty="0">
                <a:solidFill>
                  <a:srgbClr val="000000"/>
                </a:solidFill>
                <a:latin typeface="Arial"/>
              </a:rPr>
              <a:t>Focus on pains that matter to investors, and only a few pains that we can solve extremely well</a:t>
            </a: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marL="285664" indent="-285664" defTabSz="914126">
              <a:buClrTx/>
              <a:buFont typeface="Arial" panose="020B0604020202020204" pitchFamily="34" charset="0"/>
              <a:buChar char="•"/>
            </a:pPr>
            <a:endParaRPr lang="en-GB" sz="1799" kern="1200" dirty="0">
              <a:solidFill>
                <a:srgbClr val="000000"/>
              </a:solidFill>
              <a:latin typeface="Arial"/>
            </a:endParaRPr>
          </a:p>
          <a:p>
            <a:pPr algn="ctr" defTabSz="914126">
              <a:buClrTx/>
            </a:pPr>
            <a:r>
              <a:rPr lang="en-GB" kern="1200" dirty="0">
                <a:solidFill>
                  <a:srgbClr val="E0301E"/>
                </a:solidFill>
                <a:latin typeface="Arial"/>
              </a:rPr>
              <a:t>Think of trigger questions to map ways the pain is solved. It is not about products yet</a:t>
            </a:r>
          </a:p>
        </p:txBody>
      </p:sp>
      <p:sp>
        <p:nvSpPr>
          <p:cNvPr id="20" name="Rectangle 19">
            <a:extLst>
              <a:ext uri="{FF2B5EF4-FFF2-40B4-BE49-F238E27FC236}">
                <a16:creationId xmlns:a16="http://schemas.microsoft.com/office/drawing/2014/main" id="{2B0D08C0-BC91-42C2-85E1-36AEF1B5C8BA}"/>
              </a:ext>
            </a:extLst>
          </p:cNvPr>
          <p:cNvSpPr/>
          <p:nvPr/>
        </p:nvSpPr>
        <p:spPr bwMode="ltGray">
          <a:xfrm>
            <a:off x="4980140" y="5244176"/>
            <a:ext cx="2231667" cy="1459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b="1" kern="1200" dirty="0">
                <a:solidFill>
                  <a:srgbClr val="000000"/>
                </a:solidFill>
                <a:latin typeface="Century Gothic" panose="020B0502020202020204" pitchFamily="34" charset="0"/>
              </a:rPr>
              <a:t>Essential</a:t>
            </a: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r>
              <a:rPr lang="en-GB" b="1" kern="1200" dirty="0">
                <a:solidFill>
                  <a:srgbClr val="000000"/>
                </a:solidFill>
                <a:latin typeface="Century Gothic" panose="020B0502020202020204" pitchFamily="34" charset="0"/>
              </a:rPr>
              <a:t>Nice to have</a:t>
            </a:r>
          </a:p>
        </p:txBody>
      </p:sp>
      <p:sp>
        <p:nvSpPr>
          <p:cNvPr id="30" name="Rectangle 29">
            <a:extLst>
              <a:ext uri="{FF2B5EF4-FFF2-40B4-BE49-F238E27FC236}">
                <a16:creationId xmlns:a16="http://schemas.microsoft.com/office/drawing/2014/main" id="{47F6D9CD-ABB5-4D21-8285-4D074AF8B5E9}"/>
              </a:ext>
            </a:extLst>
          </p:cNvPr>
          <p:cNvSpPr/>
          <p:nvPr/>
        </p:nvSpPr>
        <p:spPr bwMode="ltGray">
          <a:xfrm>
            <a:off x="1236725" y="5244176"/>
            <a:ext cx="2231667" cy="145961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b="1" kern="1200" dirty="0">
                <a:solidFill>
                  <a:srgbClr val="000000"/>
                </a:solidFill>
                <a:latin typeface="Century Gothic" panose="020B0502020202020204" pitchFamily="34" charset="0"/>
              </a:rPr>
              <a:t>Essential</a:t>
            </a: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endParaRPr lang="en-GB" b="1" kern="1200" dirty="0">
              <a:solidFill>
                <a:srgbClr val="FF0000"/>
              </a:solidFill>
              <a:latin typeface="Century Gothic" panose="020B0502020202020204" pitchFamily="34" charset="0"/>
            </a:endParaRPr>
          </a:p>
          <a:p>
            <a:pPr algn="ctr" defTabSz="914126">
              <a:buClrTx/>
            </a:pPr>
            <a:r>
              <a:rPr lang="en-GB" b="1" kern="1200" dirty="0">
                <a:solidFill>
                  <a:srgbClr val="000000"/>
                </a:solidFill>
                <a:latin typeface="Century Gothic" panose="020B0502020202020204" pitchFamily="34" charset="0"/>
              </a:rPr>
              <a:t>Nice to have</a:t>
            </a:r>
          </a:p>
        </p:txBody>
      </p:sp>
      <p:grpSp>
        <p:nvGrpSpPr>
          <p:cNvPr id="32" name="Group 31">
            <a:extLst>
              <a:ext uri="{FF2B5EF4-FFF2-40B4-BE49-F238E27FC236}">
                <a16:creationId xmlns:a16="http://schemas.microsoft.com/office/drawing/2014/main" id="{30101774-145F-4836-A61F-551F08885280}"/>
              </a:ext>
            </a:extLst>
          </p:cNvPr>
          <p:cNvGrpSpPr/>
          <p:nvPr/>
        </p:nvGrpSpPr>
        <p:grpSpPr>
          <a:xfrm>
            <a:off x="2244575" y="5573676"/>
            <a:ext cx="215968" cy="864174"/>
            <a:chOff x="2245159" y="5596151"/>
            <a:chExt cx="216024" cy="864399"/>
          </a:xfrm>
        </p:grpSpPr>
        <p:sp>
          <p:nvSpPr>
            <p:cNvPr id="33" name="Rounded Rectangle 231">
              <a:extLst>
                <a:ext uri="{FF2B5EF4-FFF2-40B4-BE49-F238E27FC236}">
                  <a16:creationId xmlns:a16="http://schemas.microsoft.com/office/drawing/2014/main" id="{326C31FF-93DD-4747-99B8-34B95053B438}"/>
                </a:ext>
              </a:extLst>
            </p:cNvPr>
            <p:cNvSpPr/>
            <p:nvPr/>
          </p:nvSpPr>
          <p:spPr bwMode="ltGray">
            <a:xfrm rot="16200000">
              <a:off x="1920972" y="5943149"/>
              <a:ext cx="864399" cy="170404"/>
            </a:xfrm>
            <a:prstGeom prst="roundRect">
              <a:avLst>
                <a:gd name="adj" fmla="val 50000"/>
              </a:avLst>
            </a:prstGeom>
            <a:gradFill flip="none" rotWithShape="1">
              <a:gsLst>
                <a:gs pos="0">
                  <a:srgbClr val="E0301E"/>
                </a:gs>
                <a:gs pos="50000">
                  <a:srgbClr val="FFB600"/>
                </a:gs>
                <a:gs pos="100000">
                  <a:srgbClr val="175C2C"/>
                </a:gs>
              </a:gsLst>
              <a:lin ang="0" scaled="1"/>
              <a:tileRect/>
            </a:gradFill>
            <a:ln w="25400">
              <a:solidFill>
                <a:schemeClr val="bg1"/>
              </a:solidFill>
            </a:ln>
          </p:spPr>
          <p:txBody>
            <a:bodyPr vert="horz" wrap="square" lIns="78171" tIns="39086" rIns="78171" bIns="39086" numCol="1" anchor="t" anchorCtr="0" compatLnSpc="1">
              <a:prstTxWarp prst="textNoShape">
                <a:avLst/>
              </a:prstTxWarp>
            </a:bodyPr>
            <a:lstStyle/>
            <a:p>
              <a:pPr defTabSz="914126">
                <a:buClrTx/>
                <a:defRPr/>
              </a:pPr>
              <a:endParaRPr lang="en-GB" kern="1200" dirty="0" err="1">
                <a:ea typeface="+mn-ea"/>
                <a:cs typeface="+mn-cs"/>
              </a:endParaRPr>
            </a:p>
          </p:txBody>
        </p:sp>
        <p:sp>
          <p:nvSpPr>
            <p:cNvPr id="34" name="Flowchart: Connector 33">
              <a:extLst>
                <a:ext uri="{FF2B5EF4-FFF2-40B4-BE49-F238E27FC236}">
                  <a16:creationId xmlns:a16="http://schemas.microsoft.com/office/drawing/2014/main" id="{A110F47D-9742-408A-B5CC-D205A1A53464}"/>
                </a:ext>
              </a:extLst>
            </p:cNvPr>
            <p:cNvSpPr/>
            <p:nvPr/>
          </p:nvSpPr>
          <p:spPr bwMode="ltGray">
            <a:xfrm>
              <a:off x="2245159" y="5869283"/>
              <a:ext cx="216024" cy="197347"/>
            </a:xfrm>
            <a:prstGeom prst="flowChartConnector">
              <a:avLst/>
            </a:prstGeom>
            <a:solidFill>
              <a:schemeClr val="bg1"/>
            </a:solid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grpSp>
      <p:grpSp>
        <p:nvGrpSpPr>
          <p:cNvPr id="36" name="Group 35">
            <a:extLst>
              <a:ext uri="{FF2B5EF4-FFF2-40B4-BE49-F238E27FC236}">
                <a16:creationId xmlns:a16="http://schemas.microsoft.com/office/drawing/2014/main" id="{D4CB61C5-7E1A-42A0-8AD2-14BFDA34C01F}"/>
              </a:ext>
            </a:extLst>
          </p:cNvPr>
          <p:cNvGrpSpPr/>
          <p:nvPr/>
        </p:nvGrpSpPr>
        <p:grpSpPr>
          <a:xfrm>
            <a:off x="5987989" y="5573676"/>
            <a:ext cx="215968" cy="864174"/>
            <a:chOff x="2245159" y="5596151"/>
            <a:chExt cx="216024" cy="864399"/>
          </a:xfrm>
        </p:grpSpPr>
        <p:sp>
          <p:nvSpPr>
            <p:cNvPr id="37" name="Rounded Rectangle 231">
              <a:extLst>
                <a:ext uri="{FF2B5EF4-FFF2-40B4-BE49-F238E27FC236}">
                  <a16:creationId xmlns:a16="http://schemas.microsoft.com/office/drawing/2014/main" id="{8600CC08-2667-4170-BC1B-FDF0D839668C}"/>
                </a:ext>
              </a:extLst>
            </p:cNvPr>
            <p:cNvSpPr/>
            <p:nvPr/>
          </p:nvSpPr>
          <p:spPr bwMode="ltGray">
            <a:xfrm rot="16200000">
              <a:off x="1920972" y="5943149"/>
              <a:ext cx="864399" cy="170404"/>
            </a:xfrm>
            <a:prstGeom prst="roundRect">
              <a:avLst>
                <a:gd name="adj" fmla="val 50000"/>
              </a:avLst>
            </a:prstGeom>
            <a:gradFill flip="none" rotWithShape="1">
              <a:gsLst>
                <a:gs pos="0">
                  <a:srgbClr val="E0301E"/>
                </a:gs>
                <a:gs pos="50000">
                  <a:srgbClr val="FFB600"/>
                </a:gs>
                <a:gs pos="100000">
                  <a:srgbClr val="175C2C"/>
                </a:gs>
              </a:gsLst>
              <a:lin ang="0" scaled="1"/>
              <a:tileRect/>
            </a:gradFill>
            <a:ln w="25400">
              <a:solidFill>
                <a:schemeClr val="bg1"/>
              </a:solidFill>
            </a:ln>
          </p:spPr>
          <p:txBody>
            <a:bodyPr vert="horz" wrap="square" lIns="78171" tIns="39086" rIns="78171" bIns="39086" numCol="1" anchor="t" anchorCtr="0" compatLnSpc="1">
              <a:prstTxWarp prst="textNoShape">
                <a:avLst/>
              </a:prstTxWarp>
            </a:bodyPr>
            <a:lstStyle/>
            <a:p>
              <a:pPr defTabSz="914126">
                <a:buClrTx/>
                <a:defRPr/>
              </a:pPr>
              <a:endParaRPr lang="en-GB" kern="1200" dirty="0" err="1">
                <a:ea typeface="+mn-ea"/>
                <a:cs typeface="+mn-cs"/>
              </a:endParaRPr>
            </a:p>
          </p:txBody>
        </p:sp>
        <p:sp>
          <p:nvSpPr>
            <p:cNvPr id="38" name="Flowchart: Connector 37">
              <a:extLst>
                <a:ext uri="{FF2B5EF4-FFF2-40B4-BE49-F238E27FC236}">
                  <a16:creationId xmlns:a16="http://schemas.microsoft.com/office/drawing/2014/main" id="{400E07A4-8050-41D1-BDD4-02BB4CB7B989}"/>
                </a:ext>
              </a:extLst>
            </p:cNvPr>
            <p:cNvSpPr/>
            <p:nvPr/>
          </p:nvSpPr>
          <p:spPr bwMode="ltGray">
            <a:xfrm>
              <a:off x="2245159" y="5869283"/>
              <a:ext cx="216024" cy="197347"/>
            </a:xfrm>
            <a:prstGeom prst="flowChartConnector">
              <a:avLst/>
            </a:prstGeom>
            <a:solidFill>
              <a:schemeClr val="bg1"/>
            </a:solid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grpSp>
      <p:grpSp>
        <p:nvGrpSpPr>
          <p:cNvPr id="39" name="Group 38">
            <a:extLst>
              <a:ext uri="{FF2B5EF4-FFF2-40B4-BE49-F238E27FC236}">
                <a16:creationId xmlns:a16="http://schemas.microsoft.com/office/drawing/2014/main" id="{D25869AC-91FD-4FBF-AEAB-8600FAF51BE2}"/>
              </a:ext>
            </a:extLst>
          </p:cNvPr>
          <p:cNvGrpSpPr/>
          <p:nvPr/>
        </p:nvGrpSpPr>
        <p:grpSpPr>
          <a:xfrm>
            <a:off x="9742816" y="5573676"/>
            <a:ext cx="215968" cy="864174"/>
            <a:chOff x="2245159" y="5596151"/>
            <a:chExt cx="216024" cy="864399"/>
          </a:xfrm>
        </p:grpSpPr>
        <p:sp>
          <p:nvSpPr>
            <p:cNvPr id="40" name="Rounded Rectangle 231">
              <a:extLst>
                <a:ext uri="{FF2B5EF4-FFF2-40B4-BE49-F238E27FC236}">
                  <a16:creationId xmlns:a16="http://schemas.microsoft.com/office/drawing/2014/main" id="{FEABFA15-4407-4869-B11F-3AABE9C4A656}"/>
                </a:ext>
              </a:extLst>
            </p:cNvPr>
            <p:cNvSpPr/>
            <p:nvPr/>
          </p:nvSpPr>
          <p:spPr bwMode="ltGray">
            <a:xfrm rot="16200000">
              <a:off x="1920972" y="5943149"/>
              <a:ext cx="864399" cy="170404"/>
            </a:xfrm>
            <a:prstGeom prst="roundRect">
              <a:avLst>
                <a:gd name="adj" fmla="val 50000"/>
              </a:avLst>
            </a:prstGeom>
            <a:gradFill flip="none" rotWithShape="1">
              <a:gsLst>
                <a:gs pos="0">
                  <a:srgbClr val="E0301E"/>
                </a:gs>
                <a:gs pos="50000">
                  <a:srgbClr val="FFB600"/>
                </a:gs>
                <a:gs pos="100000">
                  <a:srgbClr val="175C2C"/>
                </a:gs>
              </a:gsLst>
              <a:lin ang="0" scaled="1"/>
              <a:tileRect/>
            </a:gradFill>
            <a:ln w="25400">
              <a:solidFill>
                <a:schemeClr val="bg1"/>
              </a:solidFill>
            </a:ln>
          </p:spPr>
          <p:txBody>
            <a:bodyPr vert="horz" wrap="square" lIns="78171" tIns="39086" rIns="78171" bIns="39086" numCol="1" anchor="t" anchorCtr="0" compatLnSpc="1">
              <a:prstTxWarp prst="textNoShape">
                <a:avLst/>
              </a:prstTxWarp>
            </a:bodyPr>
            <a:lstStyle/>
            <a:p>
              <a:pPr defTabSz="914126">
                <a:buClrTx/>
                <a:defRPr/>
              </a:pPr>
              <a:endParaRPr lang="en-GB" kern="1200" dirty="0" err="1">
                <a:ea typeface="+mn-ea"/>
                <a:cs typeface="+mn-cs"/>
              </a:endParaRPr>
            </a:p>
          </p:txBody>
        </p:sp>
        <p:sp>
          <p:nvSpPr>
            <p:cNvPr id="41" name="Flowchart: Connector 40">
              <a:extLst>
                <a:ext uri="{FF2B5EF4-FFF2-40B4-BE49-F238E27FC236}">
                  <a16:creationId xmlns:a16="http://schemas.microsoft.com/office/drawing/2014/main" id="{E4A7C071-E68C-4BE9-88AA-F3F6A0C87232}"/>
                </a:ext>
              </a:extLst>
            </p:cNvPr>
            <p:cNvSpPr/>
            <p:nvPr/>
          </p:nvSpPr>
          <p:spPr bwMode="ltGray">
            <a:xfrm>
              <a:off x="2245159" y="5869283"/>
              <a:ext cx="216024" cy="197347"/>
            </a:xfrm>
            <a:prstGeom prst="flowChartConnector">
              <a:avLst/>
            </a:prstGeom>
            <a:solidFill>
              <a:schemeClr val="bg1"/>
            </a:solid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grpSp>
      <p:sp>
        <p:nvSpPr>
          <p:cNvPr id="23" name="Rectangle 22">
            <a:extLst>
              <a:ext uri="{FF2B5EF4-FFF2-40B4-BE49-F238E27FC236}">
                <a16:creationId xmlns:a16="http://schemas.microsoft.com/office/drawing/2014/main" id="{4E8F1F50-5791-43C5-BED0-AA772813507D}"/>
              </a:ext>
            </a:extLst>
          </p:cNvPr>
          <p:cNvSpPr/>
          <p:nvPr/>
        </p:nvSpPr>
        <p:spPr bwMode="ltGray">
          <a:xfrm>
            <a:off x="690630" y="1886352"/>
            <a:ext cx="3317681" cy="488823"/>
          </a:xfrm>
          <a:prstGeom prst="rect">
            <a:avLst/>
          </a:prstGeom>
          <a:solidFill>
            <a:schemeClr val="tx1"/>
          </a:solidFill>
          <a:ln w="19050">
            <a:solidFill>
              <a:srgbClr val="F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sz="1799" b="1" kern="1200" dirty="0">
                <a:solidFill>
                  <a:srgbClr val="FFFFFF"/>
                </a:solidFill>
                <a:latin typeface="Arial"/>
              </a:rPr>
              <a:t>Solutions</a:t>
            </a:r>
          </a:p>
        </p:txBody>
      </p:sp>
      <p:sp>
        <p:nvSpPr>
          <p:cNvPr id="29" name="Rectangle 28">
            <a:extLst>
              <a:ext uri="{FF2B5EF4-FFF2-40B4-BE49-F238E27FC236}">
                <a16:creationId xmlns:a16="http://schemas.microsoft.com/office/drawing/2014/main" id="{FB5381C9-6EB1-4759-8422-BFADE2FCEFB7}"/>
              </a:ext>
            </a:extLst>
          </p:cNvPr>
          <p:cNvSpPr/>
          <p:nvPr/>
        </p:nvSpPr>
        <p:spPr bwMode="ltGray">
          <a:xfrm>
            <a:off x="4440246" y="1886352"/>
            <a:ext cx="3311506" cy="488823"/>
          </a:xfrm>
          <a:prstGeom prst="rect">
            <a:avLst/>
          </a:prstGeom>
          <a:solidFill>
            <a:schemeClr val="tx1"/>
          </a:solidFill>
          <a:ln w="19050">
            <a:solidFill>
              <a:srgbClr val="F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sz="1799" b="1" kern="1200" dirty="0">
                <a:solidFill>
                  <a:srgbClr val="FFFFFF"/>
                </a:solidFill>
                <a:latin typeface="Arial"/>
              </a:rPr>
              <a:t>Pain relievers</a:t>
            </a:r>
          </a:p>
        </p:txBody>
      </p:sp>
      <p:sp>
        <p:nvSpPr>
          <p:cNvPr id="31" name="Rectangle 30">
            <a:extLst>
              <a:ext uri="{FF2B5EF4-FFF2-40B4-BE49-F238E27FC236}">
                <a16:creationId xmlns:a16="http://schemas.microsoft.com/office/drawing/2014/main" id="{D9C68DB9-2490-4994-A199-CC528EFC638B}"/>
              </a:ext>
            </a:extLst>
          </p:cNvPr>
          <p:cNvSpPr/>
          <p:nvPr/>
        </p:nvSpPr>
        <p:spPr bwMode="ltGray">
          <a:xfrm>
            <a:off x="8177513" y="1886352"/>
            <a:ext cx="3311506" cy="488823"/>
          </a:xfrm>
          <a:prstGeom prst="rect">
            <a:avLst/>
          </a:prstGeom>
          <a:solidFill>
            <a:schemeClr val="tx1"/>
          </a:solidFill>
          <a:ln w="19050">
            <a:solidFill>
              <a:srgbClr val="F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sz="1799" b="1" kern="1200" dirty="0">
                <a:solidFill>
                  <a:srgbClr val="FFFFFF"/>
                </a:solidFill>
                <a:latin typeface="Arial"/>
              </a:rPr>
              <a:t>Gain creators</a:t>
            </a:r>
          </a:p>
        </p:txBody>
      </p:sp>
    </p:spTree>
    <p:extLst>
      <p:ext uri="{BB962C8B-B14F-4D97-AF65-F5344CB8AC3E}">
        <p14:creationId xmlns:p14="http://schemas.microsoft.com/office/powerpoint/2010/main" val="122903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Applying the Canvas – Value Map</a:t>
            </a: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27</a:t>
            </a:fld>
            <a:endParaRPr kern="1200">
              <a:solidFill>
                <a:srgbClr val="000000"/>
              </a:solidFill>
            </a:endParaRPr>
          </a:p>
        </p:txBody>
      </p:sp>
      <p:cxnSp>
        <p:nvCxnSpPr>
          <p:cNvPr id="11" name="Straight Connector 10">
            <a:extLst>
              <a:ext uri="{FF2B5EF4-FFF2-40B4-BE49-F238E27FC236}">
                <a16:creationId xmlns:a16="http://schemas.microsoft.com/office/drawing/2014/main" id="{4D77CE62-D0A2-4D6E-BF6B-9D5A19792435}"/>
              </a:ext>
            </a:extLst>
          </p:cNvPr>
          <p:cNvCxnSpPr>
            <a:cxnSpLocks/>
          </p:cNvCxnSpPr>
          <p:nvPr/>
        </p:nvCxnSpPr>
        <p:spPr>
          <a:xfrm>
            <a:off x="9293561" y="3604214"/>
            <a:ext cx="0" cy="2679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3475CAD-3628-4976-9350-C9E052427F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5488" y="2231173"/>
            <a:ext cx="3582499" cy="3549113"/>
          </a:xfrm>
          <a:prstGeom prst="rect">
            <a:avLst/>
          </a:prstGeom>
        </p:spPr>
      </p:pic>
      <p:sp>
        <p:nvSpPr>
          <p:cNvPr id="7" name="Rectangle 6">
            <a:extLst>
              <a:ext uri="{FF2B5EF4-FFF2-40B4-BE49-F238E27FC236}">
                <a16:creationId xmlns:a16="http://schemas.microsoft.com/office/drawing/2014/main" id="{7E1C751B-837E-4A73-8C8C-DFC54FFE2B7A}"/>
              </a:ext>
            </a:extLst>
          </p:cNvPr>
          <p:cNvSpPr/>
          <p:nvPr/>
        </p:nvSpPr>
        <p:spPr bwMode="ltGray">
          <a:xfrm>
            <a:off x="431649" y="1088718"/>
            <a:ext cx="11760351" cy="8544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buClrTx/>
            </a:pPr>
            <a:r>
              <a:rPr lang="en-US" sz="1799" b="1" kern="1200" dirty="0">
                <a:solidFill>
                  <a:srgbClr val="C00000"/>
                </a:solidFill>
                <a:latin typeface="Arial"/>
              </a:rPr>
              <a:t>Value Map </a:t>
            </a:r>
            <a:r>
              <a:rPr lang="en-US" sz="1799" b="1" kern="1200" dirty="0">
                <a:solidFill>
                  <a:srgbClr val="000000"/>
                </a:solidFill>
                <a:latin typeface="Arial"/>
              </a:rPr>
              <a:t>–</a:t>
            </a:r>
            <a:r>
              <a:rPr lang="en-US" sz="1799" b="1" kern="1200" dirty="0">
                <a:solidFill>
                  <a:srgbClr val="C00000"/>
                </a:solidFill>
                <a:latin typeface="Arial"/>
              </a:rPr>
              <a:t> </a:t>
            </a:r>
            <a:r>
              <a:rPr lang="en-US" sz="1799" b="1" kern="1200" dirty="0">
                <a:solidFill>
                  <a:srgbClr val="000000"/>
                </a:solidFill>
                <a:latin typeface="Arial"/>
              </a:rPr>
              <a:t>Visualise the value map of one of your existing solutions for the investor profile mapped</a:t>
            </a:r>
            <a:endParaRPr lang="en-US" sz="1799" b="1" kern="1200" dirty="0">
              <a:solidFill>
                <a:srgbClr val="C00000"/>
              </a:solidFill>
              <a:latin typeface="Arial"/>
            </a:endParaRPr>
          </a:p>
        </p:txBody>
      </p:sp>
      <p:sp>
        <p:nvSpPr>
          <p:cNvPr id="8" name="TextBox 7">
            <a:extLst>
              <a:ext uri="{FF2B5EF4-FFF2-40B4-BE49-F238E27FC236}">
                <a16:creationId xmlns:a16="http://schemas.microsoft.com/office/drawing/2014/main" id="{88C9EBE3-4293-4548-9531-89742B2CA570}"/>
              </a:ext>
            </a:extLst>
          </p:cNvPr>
          <p:cNvSpPr txBox="1"/>
          <p:nvPr/>
        </p:nvSpPr>
        <p:spPr>
          <a:xfrm>
            <a:off x="696805" y="2375174"/>
            <a:ext cx="10918828" cy="2277643"/>
          </a:xfrm>
          <a:prstGeom prst="rect">
            <a:avLst/>
          </a:prstGeom>
          <a:noFill/>
        </p:spPr>
        <p:txBody>
          <a:bodyPr vert="horz" wrap="square" lIns="0" tIns="0" rIns="0" bIns="0" rtlCol="0">
            <a:noAutofit/>
          </a:bodyPr>
          <a:lstStyle/>
          <a:p>
            <a:pPr defTabSz="914126">
              <a:spcAft>
                <a:spcPts val="900"/>
              </a:spcAft>
              <a:buClrTx/>
            </a:pPr>
            <a:r>
              <a:rPr lang="en-GB" sz="1600" b="1" kern="1200" dirty="0">
                <a:solidFill>
                  <a:srgbClr val="E0301E"/>
                </a:solidFill>
                <a:latin typeface="Arial" panose="020B0604020202020204" pitchFamily="34" charset="0"/>
                <a:ea typeface="+mn-ea"/>
                <a:cs typeface="Arial" panose="020B0604020202020204" pitchFamily="34" charset="0"/>
              </a:rPr>
              <a:t>1. List solution, including products &amp; services, or features</a:t>
            </a:r>
            <a:endParaRPr lang="en-GB" sz="1600" b="1" kern="1200" dirty="0">
              <a:solidFill>
                <a:srgbClr val="E0301E"/>
              </a:solidFill>
              <a:latin typeface="Arial" panose="020B0604020202020204" pitchFamily="34" charset="0"/>
              <a:ea typeface="+mn-ea"/>
              <a:cs typeface="Arial" panose="020B0604020202020204" pitchFamily="34" charset="0"/>
              <a:sym typeface="Wingdings" panose="05000000000000000000" pitchFamily="2" charset="2"/>
            </a:endParaRPr>
          </a:p>
          <a:p>
            <a:pPr defTabSz="914126">
              <a:spcAft>
                <a:spcPts val="900"/>
              </a:spcAft>
              <a:buClrTx/>
            </a:pPr>
            <a:r>
              <a:rPr lang="en-GB" sz="1600" b="1" kern="1200" dirty="0">
                <a:solidFill>
                  <a:srgbClr val="E0301E"/>
                </a:solidFill>
                <a:latin typeface="Arial" panose="020B0604020202020204" pitchFamily="34" charset="0"/>
                <a:ea typeface="+mn-ea"/>
                <a:cs typeface="Arial" panose="020B0604020202020204" pitchFamily="34" charset="0"/>
                <a:sym typeface="Wingdings" panose="05000000000000000000" pitchFamily="2" charset="2"/>
              </a:rPr>
              <a:t>2. Outline pain relievers</a:t>
            </a:r>
          </a:p>
          <a:p>
            <a:pPr defTabSz="914126">
              <a:spcAft>
                <a:spcPts val="900"/>
              </a:spcAft>
              <a:buClrTx/>
            </a:pPr>
            <a:r>
              <a:rPr lang="en-GB" sz="1600" b="1" kern="1200" dirty="0">
                <a:solidFill>
                  <a:srgbClr val="E0301E"/>
                </a:solidFill>
                <a:latin typeface="Arial" panose="020B0604020202020204" pitchFamily="34" charset="0"/>
                <a:ea typeface="+mn-ea"/>
                <a:cs typeface="Arial" panose="020B0604020202020204" pitchFamily="34" charset="0"/>
                <a:sym typeface="Wingdings" panose="05000000000000000000" pitchFamily="2" charset="2"/>
              </a:rPr>
              <a:t>3. Outline gain creators</a:t>
            </a:r>
          </a:p>
          <a:p>
            <a:pPr defTabSz="914126">
              <a:spcAft>
                <a:spcPts val="900"/>
              </a:spcAft>
              <a:buClrTx/>
            </a:pPr>
            <a:r>
              <a:rPr lang="en-GB" sz="1600" b="1" kern="1200" dirty="0">
                <a:solidFill>
                  <a:srgbClr val="E0301E"/>
                </a:solidFill>
                <a:latin typeface="Arial" panose="020B0604020202020204" pitchFamily="34" charset="0"/>
                <a:ea typeface="+mn-ea"/>
                <a:cs typeface="Arial" panose="020B0604020202020204" pitchFamily="34" charset="0"/>
                <a:sym typeface="Wingdings" panose="05000000000000000000" pitchFamily="2" charset="2"/>
              </a:rPr>
              <a:t>4. Rank by order of importance pains and gains</a:t>
            </a:r>
            <a:endParaRPr lang="en-GB" sz="1600" b="1" kern="1200" dirty="0">
              <a:solidFill>
                <a:srgbClr val="E0301E"/>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5996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Applying the Canvas – FIT</a:t>
            </a: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28</a:t>
            </a:fld>
            <a:endParaRPr kern="1200">
              <a:solidFill>
                <a:srgbClr val="000000"/>
              </a:solidFill>
            </a:endParaRPr>
          </a:p>
        </p:txBody>
      </p:sp>
      <p:cxnSp>
        <p:nvCxnSpPr>
          <p:cNvPr id="11" name="Straight Connector 10">
            <a:extLst>
              <a:ext uri="{FF2B5EF4-FFF2-40B4-BE49-F238E27FC236}">
                <a16:creationId xmlns:a16="http://schemas.microsoft.com/office/drawing/2014/main" id="{4D77CE62-D0A2-4D6E-BF6B-9D5A19792435}"/>
              </a:ext>
            </a:extLst>
          </p:cNvPr>
          <p:cNvCxnSpPr>
            <a:cxnSpLocks/>
          </p:cNvCxnSpPr>
          <p:nvPr/>
        </p:nvCxnSpPr>
        <p:spPr>
          <a:xfrm>
            <a:off x="9293561" y="3604214"/>
            <a:ext cx="0" cy="2679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E1C751B-837E-4A73-8C8C-DFC54FFE2B7A}"/>
              </a:ext>
            </a:extLst>
          </p:cNvPr>
          <p:cNvSpPr/>
          <p:nvPr/>
        </p:nvSpPr>
        <p:spPr bwMode="ltGray">
          <a:xfrm>
            <a:off x="431649" y="1088718"/>
            <a:ext cx="11760351" cy="8544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buClrTx/>
            </a:pPr>
            <a:r>
              <a:rPr lang="en-US" sz="1799" b="1" kern="1200" dirty="0">
                <a:solidFill>
                  <a:srgbClr val="C00000"/>
                </a:solidFill>
                <a:latin typeface="Arial"/>
              </a:rPr>
              <a:t>FIT</a:t>
            </a:r>
            <a:r>
              <a:rPr lang="en-US" sz="1799" b="1" kern="1200" dirty="0">
                <a:solidFill>
                  <a:srgbClr val="000000"/>
                </a:solidFill>
                <a:latin typeface="Arial"/>
              </a:rPr>
              <a:t>–</a:t>
            </a:r>
            <a:r>
              <a:rPr lang="en-US" sz="1799" b="1" kern="1200" dirty="0">
                <a:solidFill>
                  <a:srgbClr val="C00000"/>
                </a:solidFill>
                <a:latin typeface="Arial"/>
              </a:rPr>
              <a:t> </a:t>
            </a:r>
            <a:r>
              <a:rPr lang="en-US" sz="1799" b="1" kern="1200" dirty="0">
                <a:solidFill>
                  <a:srgbClr val="000000"/>
                </a:solidFill>
                <a:latin typeface="Arial"/>
              </a:rPr>
              <a:t>Position the value map on the investor map</a:t>
            </a:r>
            <a:endParaRPr lang="en-US" sz="1799" b="1" kern="1200" dirty="0">
              <a:solidFill>
                <a:srgbClr val="C00000"/>
              </a:solidFill>
              <a:latin typeface="Arial"/>
            </a:endParaRPr>
          </a:p>
        </p:txBody>
      </p:sp>
      <p:sp>
        <p:nvSpPr>
          <p:cNvPr id="8" name="TextBox 7">
            <a:extLst>
              <a:ext uri="{FF2B5EF4-FFF2-40B4-BE49-F238E27FC236}">
                <a16:creationId xmlns:a16="http://schemas.microsoft.com/office/drawing/2014/main" id="{88C9EBE3-4293-4548-9531-89742B2CA570}"/>
              </a:ext>
            </a:extLst>
          </p:cNvPr>
          <p:cNvSpPr txBox="1"/>
          <p:nvPr/>
        </p:nvSpPr>
        <p:spPr>
          <a:xfrm>
            <a:off x="709612" y="2214545"/>
            <a:ext cx="10918828" cy="2421644"/>
          </a:xfrm>
          <a:prstGeom prst="rect">
            <a:avLst/>
          </a:prstGeom>
          <a:noFill/>
        </p:spPr>
        <p:txBody>
          <a:bodyPr vert="horz" wrap="square" lIns="0" tIns="0" rIns="0" bIns="0" rtlCol="0">
            <a:noAutofit/>
          </a:bodyPr>
          <a:lstStyle/>
          <a:p>
            <a:pPr defTabSz="914126">
              <a:spcAft>
                <a:spcPts val="900"/>
              </a:spcAft>
              <a:buClrTx/>
            </a:pPr>
            <a:r>
              <a:rPr lang="en-GB" sz="1600" b="1" kern="1200" dirty="0">
                <a:solidFill>
                  <a:srgbClr val="E0301E"/>
                </a:solidFill>
                <a:latin typeface="Arial" panose="020B0604020202020204" pitchFamily="34" charset="0"/>
                <a:ea typeface="+mn-ea"/>
                <a:cs typeface="Arial" panose="020B0604020202020204" pitchFamily="34" charset="0"/>
              </a:rPr>
              <a:t>1. </a:t>
            </a:r>
            <a:r>
              <a:rPr lang="en-US" sz="1999" b="1" kern="1200" dirty="0">
                <a:solidFill>
                  <a:srgbClr val="E0301E"/>
                </a:solidFill>
                <a:latin typeface="Arial" panose="020B0604020202020204" pitchFamily="34" charset="0"/>
                <a:ea typeface="+mn-ea"/>
                <a:cs typeface="Arial" panose="020B0604020202020204" pitchFamily="34" charset="0"/>
              </a:rPr>
              <a:t>Do you </a:t>
            </a:r>
            <a:r>
              <a:rPr lang="en-US" sz="1999" b="1" kern="1200" dirty="0">
                <a:solidFill>
                  <a:srgbClr val="00B050"/>
                </a:solidFill>
                <a:latin typeface="Arial" panose="020B0604020202020204" pitchFamily="34" charset="0"/>
                <a:ea typeface="+mn-ea"/>
                <a:cs typeface="Arial" panose="020B0604020202020204" pitchFamily="34" charset="0"/>
              </a:rPr>
              <a:t>√</a:t>
            </a:r>
            <a:r>
              <a:rPr lang="en-US" sz="1999" b="1" kern="1200" dirty="0">
                <a:solidFill>
                  <a:srgbClr val="E0301E"/>
                </a:solidFill>
                <a:latin typeface="Arial" panose="020B0604020202020204" pitchFamily="34" charset="0"/>
                <a:ea typeface="+mn-ea"/>
                <a:cs typeface="Arial" panose="020B0604020202020204" pitchFamily="34" charset="0"/>
              </a:rPr>
              <a:t> or X most of them?</a:t>
            </a:r>
            <a:endParaRPr lang="en-US" sz="1600" b="1" kern="1200" dirty="0">
              <a:solidFill>
                <a:srgbClr val="E0301E"/>
              </a:solidFill>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61DD1402-89D3-45EB-96E8-56DA360FEA6F}"/>
              </a:ext>
            </a:extLst>
          </p:cNvPr>
          <p:cNvSpPr/>
          <p:nvPr/>
        </p:nvSpPr>
        <p:spPr bwMode="ltGray">
          <a:xfrm>
            <a:off x="7535488" y="2231173"/>
            <a:ext cx="2725174" cy="2803044"/>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a:buClrTx/>
            </a:pPr>
            <a:r>
              <a:rPr lang="en-GB" sz="4399" kern="1200" dirty="0">
                <a:solidFill>
                  <a:srgbClr val="FFFFFF"/>
                </a:solidFill>
                <a:latin typeface="Georgia" pitchFamily="18" charset="0"/>
              </a:rPr>
              <a:t>FIT</a:t>
            </a:r>
          </a:p>
        </p:txBody>
      </p:sp>
    </p:spTree>
    <p:extLst>
      <p:ext uri="{BB962C8B-B14F-4D97-AF65-F5344CB8AC3E}">
        <p14:creationId xmlns:p14="http://schemas.microsoft.com/office/powerpoint/2010/main" val="580915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1" name="Rectangle 10">
            <a:extLst>
              <a:ext uri="{FF2B5EF4-FFF2-40B4-BE49-F238E27FC236}">
                <a16:creationId xmlns:a16="http://schemas.microsoft.com/office/drawing/2014/main" id="{C5B71D95-BBC0-4B08-AF6A-60DAE05C133A}"/>
              </a:ext>
            </a:extLst>
          </p:cNvPr>
          <p:cNvSpPr/>
          <p:nvPr/>
        </p:nvSpPr>
        <p:spPr bwMode="ltGray">
          <a:xfrm>
            <a:off x="-1" y="4458075"/>
            <a:ext cx="12192001" cy="61755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10" name="Rectangle 9">
            <a:extLst>
              <a:ext uri="{FF2B5EF4-FFF2-40B4-BE49-F238E27FC236}">
                <a16:creationId xmlns:a16="http://schemas.microsoft.com/office/drawing/2014/main" id="{18A08A36-36C9-4AEB-90D6-5BB64062F0CA}"/>
              </a:ext>
            </a:extLst>
          </p:cNvPr>
          <p:cNvSpPr/>
          <p:nvPr/>
        </p:nvSpPr>
        <p:spPr bwMode="ltGray">
          <a:xfrm>
            <a:off x="-1" y="981365"/>
            <a:ext cx="12192001" cy="617553"/>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endParaRPr lang="en-GB" sz="1799" kern="1200" dirty="0" err="1">
              <a:solidFill>
                <a:srgbClr val="FFFFFF"/>
              </a:solidFill>
              <a:latin typeface="Georgia" pitchFamily="18" charset="0"/>
            </a:endParaRPr>
          </a:p>
        </p:txBody>
      </p:sp>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Pitfalls</a:t>
            </a: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29</a:t>
            </a:fld>
            <a:endParaRPr kern="1200">
              <a:solidFill>
                <a:srgbClr val="000000"/>
              </a:solidFill>
            </a:endParaRPr>
          </a:p>
        </p:txBody>
      </p:sp>
      <p:sp>
        <p:nvSpPr>
          <p:cNvPr id="6" name="Rectangle 5">
            <a:extLst>
              <a:ext uri="{FF2B5EF4-FFF2-40B4-BE49-F238E27FC236}">
                <a16:creationId xmlns:a16="http://schemas.microsoft.com/office/drawing/2014/main" id="{C8E23ED8-7ECC-4606-959D-6F9B2C2AA008}"/>
              </a:ext>
            </a:extLst>
          </p:cNvPr>
          <p:cNvSpPr/>
          <p:nvPr/>
        </p:nvSpPr>
        <p:spPr bwMode="ltGray">
          <a:xfrm>
            <a:off x="431649" y="1088717"/>
            <a:ext cx="8143559" cy="4319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buClrTx/>
            </a:pPr>
            <a:r>
              <a:rPr lang="en-US" sz="1799" b="1" kern="1200" dirty="0">
                <a:solidFill>
                  <a:srgbClr val="C00000"/>
                </a:solidFill>
                <a:latin typeface="Arial"/>
              </a:rPr>
              <a:t>Do Not</a:t>
            </a:r>
          </a:p>
        </p:txBody>
      </p:sp>
      <p:sp>
        <p:nvSpPr>
          <p:cNvPr id="9" name="Content Placeholder 2">
            <a:extLst>
              <a:ext uri="{FF2B5EF4-FFF2-40B4-BE49-F238E27FC236}">
                <a16:creationId xmlns:a16="http://schemas.microsoft.com/office/drawing/2014/main" id="{39EDB9DE-EB74-4DB7-A13D-E5CC786F946B}"/>
              </a:ext>
            </a:extLst>
          </p:cNvPr>
          <p:cNvSpPr txBox="1">
            <a:spLocks/>
          </p:cNvSpPr>
          <p:nvPr/>
        </p:nvSpPr>
        <p:spPr>
          <a:xfrm>
            <a:off x="480839" y="1782621"/>
            <a:ext cx="11501926" cy="2472655"/>
          </a:xfrm>
          <a:prstGeom prst="rect">
            <a:avLst/>
          </a:prstGeom>
          <a:noFill/>
          <a:ln>
            <a:noFill/>
          </a:ln>
        </p:spPr>
        <p:txBody>
          <a:bodyPr spcFirstLastPara="1" vert="horz" wrap="square" lIns="0" tIns="0" rIns="0" bIns="0" rtlCol="0" anchor="t" anchorCtr="0">
            <a:normAutofit/>
          </a:bodyPr>
          <a:lstStyle>
            <a:lvl1pPr marL="457200" marR="0" lvl="0" indent="-342900" algn="l" defTabSz="914400" rtl="0" eaLnBrk="1" fontAlgn="auto" latinLnBrk="0" hangingPunct="1">
              <a:lnSpc>
                <a:spcPct val="90000"/>
              </a:lnSpc>
              <a:spcBef>
                <a:spcPts val="1000"/>
              </a:spcBef>
              <a:spcAft>
                <a:spcPts val="0"/>
              </a:spcAft>
              <a:buClr>
                <a:schemeClr val="dk1"/>
              </a:buClr>
              <a:buSzPts val="1800"/>
              <a:buFontTx/>
              <a:buChar char="•"/>
              <a:tabLst/>
              <a:defRPr sz="2000" kern="1200">
                <a:solidFill>
                  <a:schemeClr val="tx1"/>
                </a:solidFill>
                <a:latin typeface="Georgia" pitchFamily="18" charset="0"/>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Georgia" pitchFamily="18" charset="0"/>
              <a:buChar char="•"/>
              <a:defRPr sz="2000" kern="1200">
                <a:solidFill>
                  <a:schemeClr val="tx1"/>
                </a:solidFill>
                <a:latin typeface="Georgia" pitchFamily="18" charset="0"/>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Georgia" pitchFamily="18" charset="0"/>
              <a:buChar char="•"/>
              <a:defRPr sz="2000" kern="1200">
                <a:solidFill>
                  <a:schemeClr val="tx1"/>
                </a:solidFill>
                <a:latin typeface="Georgia" pitchFamily="18" charset="0"/>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Georgia" pitchFamily="18" charset="0"/>
              <a:buChar char="•"/>
              <a:defRPr sz="2000" kern="1200">
                <a:solidFill>
                  <a:schemeClr val="tx1"/>
                </a:solidFill>
                <a:latin typeface="Georgia" pitchFamily="18" charset="0"/>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Georgia" pitchFamily="18" charset="0"/>
              <a:buChar char="•"/>
              <a:defRPr sz="2000" kern="1200" baseline="0">
                <a:solidFill>
                  <a:schemeClr val="tx1"/>
                </a:solidFill>
                <a:latin typeface="Georgia" pitchFamily="18" charset="0"/>
                <a:ea typeface="+mn-ea"/>
                <a:cs typeface="+mn-cs"/>
              </a:defRPr>
            </a:lvl5pPr>
            <a:lvl6pPr marL="2743200" marR="0" lvl="5" indent="-342900" algn="l" defTabSz="914400" rtl="0" eaLnBrk="1" fontAlgn="auto" latinLnBrk="0" hangingPunct="1">
              <a:lnSpc>
                <a:spcPct val="90000"/>
              </a:lnSpc>
              <a:spcBef>
                <a:spcPts val="500"/>
              </a:spcBef>
              <a:spcAft>
                <a:spcPts val="0"/>
              </a:spcAft>
              <a:buClr>
                <a:schemeClr val="dk1"/>
              </a:buClr>
              <a:buSzPts val="1800"/>
              <a:buFont typeface="+mj-lt"/>
              <a:buChar char="•"/>
              <a:tabLst/>
              <a:defRPr sz="2000" kern="1200" baseline="0">
                <a:solidFill>
                  <a:schemeClr val="tx1"/>
                </a:solidFill>
                <a:latin typeface="Georgia" pitchFamily="18" charset="0"/>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mj-lt"/>
              <a:buChar char="•"/>
              <a:defRPr sz="2000" kern="1200" baseline="0">
                <a:solidFill>
                  <a:schemeClr val="tx1"/>
                </a:solidFill>
                <a:latin typeface="Georgia" pitchFamily="18" charset="0"/>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mj-lt"/>
              <a:buChar char="•"/>
              <a:defRPr sz="2000" kern="1200" baseline="0">
                <a:solidFill>
                  <a:schemeClr val="tx1"/>
                </a:solidFill>
                <a:latin typeface="Georgia" pitchFamily="18" charset="0"/>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itchFamily="34" charset="0"/>
              <a:buChar char="•"/>
              <a:defRPr sz="2000" b="1" kern="1200" baseline="0">
                <a:solidFill>
                  <a:schemeClr val="tx2"/>
                </a:solidFill>
                <a:latin typeface="Georgia" pitchFamily="18" charset="0"/>
                <a:ea typeface="+mn-ea"/>
                <a:cs typeface="+mn-cs"/>
              </a:defRPr>
            </a:lvl9pPr>
          </a:lstStyle>
          <a:p>
            <a:pPr marL="325486" indent="-325486" defTabSz="914126">
              <a:buClr>
                <a:srgbClr val="000000"/>
              </a:buClr>
              <a:buFont typeface="Wingdings" panose="05000000000000000000" pitchFamily="2" charset="2"/>
              <a:buChar char="§"/>
            </a:pPr>
            <a:r>
              <a:rPr lang="en-US" sz="1708" dirty="0">
                <a:solidFill>
                  <a:srgbClr val="000000"/>
                </a:solidFill>
                <a:latin typeface="HelveticaNeueLT Pro 35 Th" panose="020B0403020202020204"/>
              </a:rPr>
              <a:t>Lose sight of the investor profile – push approach needs to be careful</a:t>
            </a:r>
          </a:p>
          <a:p>
            <a:pPr marL="325486" indent="-325486" defTabSz="914126">
              <a:buClr>
                <a:srgbClr val="000000"/>
              </a:buClr>
              <a:buFont typeface="Wingdings" panose="05000000000000000000" pitchFamily="2" charset="2"/>
              <a:buChar char="§"/>
            </a:pPr>
            <a:r>
              <a:rPr lang="en-US" sz="1708" dirty="0">
                <a:solidFill>
                  <a:srgbClr val="000000"/>
                </a:solidFill>
                <a:latin typeface="HelveticaNeueLT Pro 35 Th" panose="020B0403020202020204"/>
              </a:rPr>
              <a:t>Ignore the FIT</a:t>
            </a:r>
          </a:p>
          <a:p>
            <a:pPr marL="325486" indent="-325486" defTabSz="914126">
              <a:buClr>
                <a:srgbClr val="000000"/>
              </a:buClr>
              <a:buFont typeface="Wingdings" panose="05000000000000000000" pitchFamily="2" charset="2"/>
              <a:buChar char="§"/>
            </a:pPr>
            <a:r>
              <a:rPr lang="en-US" sz="1708" dirty="0">
                <a:solidFill>
                  <a:srgbClr val="000000"/>
                </a:solidFill>
                <a:latin typeface="HelveticaNeueLT Pro 35 Th" panose="020B0403020202020204"/>
              </a:rPr>
              <a:t>Employ buzzwords and too much jargon</a:t>
            </a:r>
          </a:p>
          <a:p>
            <a:pPr marL="325486" indent="-325486" defTabSz="914126">
              <a:buClr>
                <a:srgbClr val="000000"/>
              </a:buClr>
              <a:buFont typeface="Wingdings" panose="05000000000000000000" pitchFamily="2" charset="2"/>
              <a:buChar char="§"/>
            </a:pPr>
            <a:r>
              <a:rPr lang="en-US" sz="1708" dirty="0">
                <a:solidFill>
                  <a:srgbClr val="000000"/>
                </a:solidFill>
                <a:latin typeface="HelveticaNeueLT Pro 35 Th" panose="020B0403020202020204"/>
              </a:rPr>
              <a:t>Present with long preambles</a:t>
            </a:r>
          </a:p>
          <a:p>
            <a:pPr marL="325486" indent="-325486" defTabSz="914126">
              <a:buClr>
                <a:srgbClr val="000000"/>
              </a:buClr>
              <a:buFont typeface="Wingdings" panose="05000000000000000000" pitchFamily="2" charset="2"/>
              <a:buChar char="§"/>
            </a:pPr>
            <a:r>
              <a:rPr lang="en-US" sz="1708" dirty="0">
                <a:solidFill>
                  <a:srgbClr val="000000"/>
                </a:solidFill>
                <a:latin typeface="HelveticaNeueLT Pro 35 Th" panose="020B0403020202020204"/>
              </a:rPr>
              <a:t>Focus on detailed technical features (this is product description)</a:t>
            </a:r>
          </a:p>
          <a:p>
            <a:pPr marL="325486" indent="-325486" defTabSz="914126">
              <a:buClr>
                <a:srgbClr val="000000"/>
              </a:buClr>
              <a:buFont typeface="Wingdings" panose="05000000000000000000" pitchFamily="2" charset="2"/>
              <a:buChar char="§"/>
            </a:pPr>
            <a:r>
              <a:rPr lang="en-US" sz="1708" dirty="0">
                <a:solidFill>
                  <a:srgbClr val="000000"/>
                </a:solidFill>
                <a:latin typeface="HelveticaNeueLT Pro 35 Th" panose="020B0403020202020204"/>
              </a:rPr>
              <a:t>Provide long explanation on how to buy and sell (this is business model)</a:t>
            </a:r>
          </a:p>
          <a:p>
            <a:pPr marL="325486" indent="-325486" defTabSz="914126">
              <a:buClr>
                <a:srgbClr val="000000"/>
              </a:buClr>
              <a:buFont typeface="Wingdings" panose="05000000000000000000" pitchFamily="2" charset="2"/>
              <a:buChar char="§"/>
            </a:pPr>
            <a:endParaRPr lang="en-US" sz="1708" dirty="0">
              <a:solidFill>
                <a:srgbClr val="000000"/>
              </a:solidFill>
              <a:latin typeface="HelveticaNeueLT Pro 35 Th" panose="020B0403020202020204"/>
            </a:endParaRPr>
          </a:p>
          <a:p>
            <a:pPr marL="325486" indent="-325486" defTabSz="914126">
              <a:buClr>
                <a:srgbClr val="000000"/>
              </a:buClr>
              <a:buFont typeface="Wingdings" panose="05000000000000000000" pitchFamily="2" charset="2"/>
              <a:buChar char="§"/>
            </a:pPr>
            <a:endParaRPr lang="en-US" sz="1708" dirty="0">
              <a:solidFill>
                <a:srgbClr val="000000"/>
              </a:solidFill>
              <a:latin typeface="HelveticaNeueLT Pro 35 Th" panose="020B0403020202020204"/>
            </a:endParaRPr>
          </a:p>
          <a:p>
            <a:pPr marL="325486" indent="-325486" defTabSz="914126">
              <a:buClr>
                <a:srgbClr val="000000"/>
              </a:buClr>
              <a:buFont typeface="Wingdings" panose="05000000000000000000" pitchFamily="2" charset="2"/>
              <a:buChar char="§"/>
            </a:pPr>
            <a:endParaRPr lang="en-US" sz="1708" dirty="0">
              <a:solidFill>
                <a:srgbClr val="000000"/>
              </a:solidFill>
              <a:latin typeface="HelveticaNeueLT Pro 35 Th" panose="020B0403020202020204"/>
            </a:endParaRPr>
          </a:p>
        </p:txBody>
      </p:sp>
      <p:cxnSp>
        <p:nvCxnSpPr>
          <p:cNvPr id="18" name="Straight Connector 17">
            <a:extLst>
              <a:ext uri="{FF2B5EF4-FFF2-40B4-BE49-F238E27FC236}">
                <a16:creationId xmlns:a16="http://schemas.microsoft.com/office/drawing/2014/main" id="{E76D0AF5-9CD6-4132-9388-2DAEC3EE2859}"/>
              </a:ext>
            </a:extLst>
          </p:cNvPr>
          <p:cNvCxnSpPr>
            <a:cxnSpLocks/>
          </p:cNvCxnSpPr>
          <p:nvPr/>
        </p:nvCxnSpPr>
        <p:spPr>
          <a:xfrm>
            <a:off x="7031860" y="4944006"/>
            <a:ext cx="45234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6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D1D3C3-6A95-564D-2097-7CA77F76EF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355" y="275341"/>
            <a:ext cx="11583291" cy="829070"/>
          </a:xfrm>
          <a:prstGeom prst="rect">
            <a:avLst/>
          </a:prstGeom>
        </p:spPr>
      </p:pic>
      <p:sp>
        <p:nvSpPr>
          <p:cNvPr id="8" name="Title 1">
            <a:extLst>
              <a:ext uri="{FF2B5EF4-FFF2-40B4-BE49-F238E27FC236}">
                <a16:creationId xmlns:a16="http://schemas.microsoft.com/office/drawing/2014/main" id="{23B64298-8CDA-E9B0-5225-50F8B7459533}"/>
              </a:ext>
            </a:extLst>
          </p:cNvPr>
          <p:cNvSpPr txBox="1">
            <a:spLocks/>
          </p:cNvSpPr>
          <p:nvPr/>
        </p:nvSpPr>
        <p:spPr>
          <a:xfrm>
            <a:off x="418511" y="394414"/>
            <a:ext cx="7206763" cy="594445"/>
          </a:xfrm>
          <a:prstGeom prst="rect">
            <a:avLst/>
          </a:prstGeom>
        </p:spPr>
        <p:txBody>
          <a:bodyPr vert="horz" lIns="91159" tIns="45579" rIns="91159" bIns="45579"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868223">
              <a:lnSpc>
                <a:spcPct val="120000"/>
              </a:lnSpc>
              <a:buClrTx/>
            </a:pPr>
            <a:r>
              <a:rPr lang="fr-CH" sz="3190" b="1" dirty="0">
                <a:solidFill>
                  <a:prstClr val="white"/>
                </a:solidFill>
                <a:latin typeface="Helvetica" pitchFamily="2" charset="0"/>
              </a:rPr>
              <a:t>About us</a:t>
            </a:r>
            <a:endParaRPr lang="en-LU" sz="3190" dirty="0">
              <a:solidFill>
                <a:prstClr val="white"/>
              </a:solidFill>
              <a:latin typeface="Helvetica" pitchFamily="2" charset="0"/>
            </a:endParaRPr>
          </a:p>
        </p:txBody>
      </p:sp>
      <p:pic>
        <p:nvPicPr>
          <p:cNvPr id="10" name="Picture 9" descr="Background pattern&#10;&#10;Description automatically generated">
            <a:extLst>
              <a:ext uri="{FF2B5EF4-FFF2-40B4-BE49-F238E27FC236}">
                <a16:creationId xmlns:a16="http://schemas.microsoft.com/office/drawing/2014/main" id="{918E9875-C0AD-E427-DF70-E048A3125E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355" y="6223900"/>
            <a:ext cx="11583291" cy="366667"/>
          </a:xfrm>
          <a:prstGeom prst="rect">
            <a:avLst/>
          </a:prstGeom>
        </p:spPr>
      </p:pic>
      <p:pic>
        <p:nvPicPr>
          <p:cNvPr id="12" name="Picture 11">
            <a:extLst>
              <a:ext uri="{FF2B5EF4-FFF2-40B4-BE49-F238E27FC236}">
                <a16:creationId xmlns:a16="http://schemas.microsoft.com/office/drawing/2014/main" id="{5812D890-8A9F-41AF-8275-C5CD33B77A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49962" y="356874"/>
            <a:ext cx="1223528" cy="662823"/>
          </a:xfrm>
          <a:prstGeom prst="rect">
            <a:avLst/>
          </a:prstGeom>
        </p:spPr>
      </p:pic>
      <p:sp>
        <p:nvSpPr>
          <p:cNvPr id="42" name="Title 1">
            <a:extLst>
              <a:ext uri="{FF2B5EF4-FFF2-40B4-BE49-F238E27FC236}">
                <a16:creationId xmlns:a16="http://schemas.microsoft.com/office/drawing/2014/main" id="{1B58CB33-AA01-4C03-8743-EBF7551A60FD}"/>
              </a:ext>
            </a:extLst>
          </p:cNvPr>
          <p:cNvSpPr txBox="1">
            <a:spLocks/>
          </p:cNvSpPr>
          <p:nvPr/>
        </p:nvSpPr>
        <p:spPr>
          <a:xfrm>
            <a:off x="106784" y="2008761"/>
            <a:ext cx="7518488" cy="1076377"/>
          </a:xfrm>
          <a:prstGeom prst="rect">
            <a:avLst/>
          </a:prstGeom>
        </p:spPr>
        <p:txBody>
          <a:bodyPr vert="horz" lIns="91159" tIns="45579" rIns="91159" bIns="45579" rtlCol="0" anchor="t" anchorCtr="0">
            <a:noAutofit/>
          </a:bodyPr>
          <a:lstStyle>
            <a:lvl1pPr marL="0" algn="l" defTabSz="457206" rtl="0" eaLnBrk="1" latinLnBrk="0" hangingPunct="1">
              <a:lnSpc>
                <a:spcPct val="90000"/>
              </a:lnSpc>
              <a:spcBef>
                <a:spcPct val="0"/>
              </a:spcBef>
              <a:buNone/>
              <a:defRPr lang="en-US" sz="3600" b="1" kern="1200" dirty="0">
                <a:solidFill>
                  <a:srgbClr val="7BC2D5"/>
                </a:solidFill>
                <a:latin typeface="HelveticaNeueLT Pro 95 Blk" panose="020B0904020202020204" pitchFamily="34" charset="0"/>
                <a:ea typeface="+mn-ea"/>
                <a:cs typeface="Arial" panose="020B0604020202020204" pitchFamily="34" charset="0"/>
              </a:defRPr>
            </a:lvl1pPr>
          </a:lstStyle>
          <a:p>
            <a:pPr marL="182011" defTabSz="455823">
              <a:lnSpc>
                <a:spcPct val="100000"/>
              </a:lnSpc>
              <a:buClrTx/>
              <a:defRPr/>
            </a:pPr>
            <a:r>
              <a:rPr lang="en-US" sz="1709" b="0" dirty="0">
                <a:solidFill>
                  <a:srgbClr val="11ABAF"/>
                </a:solidFill>
              </a:rPr>
              <a:t>BlueInvest was launched in 2019 with the aim to facilitate access to finance and support investment readiness for early stage businesses, SMEs and scale ups in the blue economy. </a:t>
            </a:r>
            <a:r>
              <a:rPr lang="en-US" sz="1709" u="sng" dirty="0">
                <a:solidFill>
                  <a:srgbClr val="11ABAF"/>
                </a:solidFill>
              </a:rPr>
              <a:t>The platform</a:t>
            </a:r>
            <a:r>
              <a:rPr lang="en-US" sz="1709" dirty="0">
                <a:solidFill>
                  <a:srgbClr val="11ABAF"/>
                </a:solidFill>
              </a:rPr>
              <a:t> </a:t>
            </a:r>
            <a:r>
              <a:rPr lang="en-US" sz="1709" b="0" dirty="0">
                <a:solidFill>
                  <a:srgbClr val="11ABAF"/>
                </a:solidFill>
              </a:rPr>
              <a:t>…</a:t>
            </a:r>
          </a:p>
        </p:txBody>
      </p:sp>
      <p:sp>
        <p:nvSpPr>
          <p:cNvPr id="43" name="Content Placeholder 2">
            <a:extLst>
              <a:ext uri="{FF2B5EF4-FFF2-40B4-BE49-F238E27FC236}">
                <a16:creationId xmlns:a16="http://schemas.microsoft.com/office/drawing/2014/main" id="{976299A8-FBF4-4F36-98F2-58A7FA2984DE}"/>
              </a:ext>
            </a:extLst>
          </p:cNvPr>
          <p:cNvSpPr txBox="1">
            <a:spLocks/>
          </p:cNvSpPr>
          <p:nvPr/>
        </p:nvSpPr>
        <p:spPr>
          <a:xfrm>
            <a:off x="294541" y="3085137"/>
            <a:ext cx="7429995" cy="2894252"/>
          </a:xfrm>
          <a:prstGeom prst="rect">
            <a:avLst/>
          </a:prstGeom>
        </p:spPr>
        <p:txBody>
          <a:bodyPr vert="horz" lIns="91159" tIns="45579" rIns="91159" bIns="45579" rtlCol="0">
            <a:normAutofit/>
          </a:bodyPr>
          <a:lstStyle>
            <a:lvl1pPr marL="0" indent="0" algn="l" defTabSz="960133" rtl="0" eaLnBrk="1" latinLnBrk="0" hangingPunct="1">
              <a:lnSpc>
                <a:spcPct val="90000"/>
              </a:lnSpc>
              <a:spcBef>
                <a:spcPts val="1050"/>
              </a:spcBef>
              <a:buFont typeface="Arial" panose="020B0604020202020204" pitchFamily="34" charset="0"/>
              <a:buNone/>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20099" indent="-240033" algn="l" defTabSz="960133" rtl="0" eaLnBrk="1" latinLnBrk="0" hangingPunct="1">
              <a:lnSpc>
                <a:spcPct val="90000"/>
              </a:lnSpc>
              <a:spcBef>
                <a:spcPts val="524"/>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200166" indent="-240033" algn="l" defTabSz="960133" rtl="0" eaLnBrk="1" latinLnBrk="0" hangingPunct="1">
              <a:lnSpc>
                <a:spcPct val="90000"/>
              </a:lnSpc>
              <a:spcBef>
                <a:spcPts val="524"/>
              </a:spcBef>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80232" indent="-240033" algn="l" defTabSz="960133" rtl="0" eaLnBrk="1" latinLnBrk="0" hangingPunct="1">
              <a:lnSpc>
                <a:spcPct val="90000"/>
              </a:lnSpc>
              <a:spcBef>
                <a:spcPts val="524"/>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160299" indent="-240033" algn="l" defTabSz="960133" rtl="0" eaLnBrk="1" latinLnBrk="0" hangingPunct="1">
              <a:lnSpc>
                <a:spcPct val="90000"/>
              </a:lnSpc>
              <a:spcBef>
                <a:spcPts val="524"/>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341863" indent="-341863" defTabSz="957229">
              <a:lnSpc>
                <a:spcPct val="100000"/>
              </a:lnSpc>
              <a:spcBef>
                <a:spcPts val="1047"/>
              </a:spcBef>
              <a:spcAft>
                <a:spcPts val="380"/>
              </a:spcAft>
              <a:buClrTx/>
              <a:buFont typeface="Wingdings" panose="05000000000000000000" pitchFamily="2" charset="2"/>
              <a:buChar char="§"/>
              <a:defRPr/>
            </a:pPr>
            <a:r>
              <a:rPr lang="en-US" sz="1519" b="1" dirty="0">
                <a:solidFill>
                  <a:prstClr val="black">
                    <a:lumMod val="50000"/>
                    <a:lumOff val="50000"/>
                  </a:prstClr>
                </a:solidFill>
                <a:latin typeface="HelveticaNeueLT Pro 45 Lt" panose="020B0403020202020204" pitchFamily="34" charset="0"/>
              </a:rPr>
              <a:t>Supports investment readiness and access to finance </a:t>
            </a:r>
            <a:r>
              <a:rPr lang="en-US" sz="1519" dirty="0">
                <a:solidFill>
                  <a:prstClr val="black">
                    <a:lumMod val="50000"/>
                    <a:lumOff val="50000"/>
                  </a:prstClr>
                </a:solidFill>
                <a:latin typeface="HelveticaNeueLT Pro 45 Lt" panose="020B0403020202020204" pitchFamily="34" charset="0"/>
              </a:rPr>
              <a:t>for innovative start-ups, SMEs, and scale-ups in the blue economy.</a:t>
            </a:r>
          </a:p>
          <a:p>
            <a:pPr marL="341863" indent="-341863" defTabSz="957229">
              <a:lnSpc>
                <a:spcPct val="100000"/>
              </a:lnSpc>
              <a:spcBef>
                <a:spcPts val="1047"/>
              </a:spcBef>
              <a:spcAft>
                <a:spcPts val="380"/>
              </a:spcAft>
              <a:buClrTx/>
              <a:buFont typeface="Wingdings" panose="05000000000000000000" pitchFamily="2" charset="2"/>
              <a:buChar char="§"/>
              <a:defRPr/>
            </a:pPr>
            <a:r>
              <a:rPr lang="en-US" sz="1519" b="1" dirty="0">
                <a:solidFill>
                  <a:prstClr val="black">
                    <a:lumMod val="50000"/>
                    <a:lumOff val="50000"/>
                  </a:prstClr>
                </a:solidFill>
                <a:latin typeface="HelveticaNeueLT Pro 45 Lt" panose="020B0403020202020204" pitchFamily="34" charset="0"/>
              </a:rPr>
              <a:t>Provides a market path </a:t>
            </a:r>
            <a:r>
              <a:rPr lang="en-US" sz="1519" dirty="0">
                <a:solidFill>
                  <a:prstClr val="black">
                    <a:lumMod val="50000"/>
                    <a:lumOff val="50000"/>
                  </a:prstClr>
                </a:solidFill>
                <a:latin typeface="HelveticaNeueLT Pro 45 Lt" panose="020B0403020202020204" pitchFamily="34" charset="0"/>
              </a:rPr>
              <a:t>through technical assistance, visibility, matchmaking and network- and opportunity-building for investors and companies. </a:t>
            </a:r>
          </a:p>
          <a:p>
            <a:pPr marL="341863" indent="-341863" defTabSz="957229">
              <a:lnSpc>
                <a:spcPct val="100000"/>
              </a:lnSpc>
              <a:spcBef>
                <a:spcPts val="1047"/>
              </a:spcBef>
              <a:spcAft>
                <a:spcPts val="380"/>
              </a:spcAft>
              <a:buClrTx/>
              <a:buFont typeface="Wingdings" panose="05000000000000000000" pitchFamily="2" charset="2"/>
              <a:buChar char="§"/>
              <a:defRPr/>
            </a:pPr>
            <a:r>
              <a:rPr lang="en-US" sz="1519" b="1" dirty="0">
                <a:solidFill>
                  <a:prstClr val="black">
                    <a:lumMod val="50000"/>
                    <a:lumOff val="50000"/>
                  </a:prstClr>
                </a:solidFill>
                <a:latin typeface="HelveticaNeueLT Pro 45 Lt" panose="020B0403020202020204" pitchFamily="34" charset="0"/>
              </a:rPr>
              <a:t>Guides investors to specialize their investment strategies </a:t>
            </a:r>
            <a:r>
              <a:rPr lang="en-US" sz="1519" dirty="0">
                <a:solidFill>
                  <a:prstClr val="black">
                    <a:lumMod val="50000"/>
                    <a:lumOff val="50000"/>
                  </a:prstClr>
                </a:solidFill>
                <a:latin typeface="HelveticaNeueLT Pro 45 Lt" panose="020B0403020202020204" pitchFamily="34" charset="0"/>
              </a:rPr>
              <a:t>into blue economy related areas and to maximize their related investments.</a:t>
            </a:r>
          </a:p>
          <a:p>
            <a:pPr marL="341863" indent="-341863" defTabSz="957229">
              <a:lnSpc>
                <a:spcPct val="100000"/>
              </a:lnSpc>
              <a:spcBef>
                <a:spcPts val="1047"/>
              </a:spcBef>
              <a:spcAft>
                <a:spcPts val="380"/>
              </a:spcAft>
              <a:buClrTx/>
              <a:buFont typeface="Wingdings" panose="05000000000000000000" pitchFamily="2" charset="2"/>
              <a:buChar char="§"/>
              <a:defRPr/>
            </a:pPr>
            <a:r>
              <a:rPr lang="en-US" sz="1519" b="1" dirty="0">
                <a:solidFill>
                  <a:prstClr val="black">
                    <a:lumMod val="50000"/>
                    <a:lumOff val="50000"/>
                  </a:prstClr>
                </a:solidFill>
                <a:latin typeface="HelveticaNeueLT Pro 45 Lt" panose="020B0403020202020204" pitchFamily="34" charset="0"/>
              </a:rPr>
              <a:t>Fosters a community and investment ecosystem </a:t>
            </a:r>
            <a:r>
              <a:rPr lang="en-US" sz="1519" dirty="0">
                <a:solidFill>
                  <a:prstClr val="black">
                    <a:lumMod val="50000"/>
                    <a:lumOff val="50000"/>
                  </a:prstClr>
                </a:solidFill>
                <a:latin typeface="HelveticaNeueLT Pro 45 Lt" panose="020B0403020202020204" pitchFamily="34" charset="0"/>
              </a:rPr>
              <a:t>to help finance the go-to-market and scale-up and to fuel the transition to more sustainable finance and impact investment.</a:t>
            </a:r>
          </a:p>
        </p:txBody>
      </p:sp>
      <p:pic>
        <p:nvPicPr>
          <p:cNvPr id="6" name="Picture 5">
            <a:extLst>
              <a:ext uri="{FF2B5EF4-FFF2-40B4-BE49-F238E27FC236}">
                <a16:creationId xmlns:a16="http://schemas.microsoft.com/office/drawing/2014/main" id="{BFDE3EF7-EDE9-48B6-9155-27827A7CC40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6560" y="1351179"/>
            <a:ext cx="4049915" cy="500012"/>
          </a:xfrm>
          <a:prstGeom prst="rect">
            <a:avLst/>
          </a:prstGeom>
        </p:spPr>
      </p:pic>
      <p:pic>
        <p:nvPicPr>
          <p:cNvPr id="19" name="Picture Placeholder 2">
            <a:extLst>
              <a:ext uri="{FF2B5EF4-FFF2-40B4-BE49-F238E27FC236}">
                <a16:creationId xmlns:a16="http://schemas.microsoft.com/office/drawing/2014/main" id="{47B41FAC-9A9A-4252-9DB2-08179F05E064}"/>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8736531" y="1101231"/>
            <a:ext cx="3146948" cy="5122668"/>
          </a:xfrm>
          <a:prstGeom prst="rect">
            <a:avLst/>
          </a:prstGeom>
        </p:spPr>
      </p:pic>
    </p:spTree>
    <p:extLst>
      <p:ext uri="{BB962C8B-B14F-4D97-AF65-F5344CB8AC3E}">
        <p14:creationId xmlns:p14="http://schemas.microsoft.com/office/powerpoint/2010/main" val="35683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207"/>
          <p:cNvSpPr txBox="1">
            <a:spLocks noGrp="1"/>
          </p:cNvSpPr>
          <p:nvPr>
            <p:ph type="title"/>
          </p:nvPr>
        </p:nvSpPr>
        <p:spPr>
          <a:xfrm>
            <a:off x="431649" y="346624"/>
            <a:ext cx="11328650" cy="912062"/>
          </a:xfrm>
          <a:prstGeom prst="rect">
            <a:avLst/>
          </a:prstGeom>
          <a:noFill/>
          <a:ln>
            <a:noFill/>
          </a:ln>
        </p:spPr>
        <p:txBody>
          <a:bodyPr spcFirstLastPara="1" vert="horz" wrap="square" lIns="0" tIns="0" rIns="0" bIns="0" rtlCol="0" anchor="t" anchorCtr="0">
            <a:noAutofit/>
          </a:bodyPr>
          <a:lstStyle/>
          <a:p>
            <a:pPr>
              <a:buSzPts val="3600"/>
            </a:pPr>
            <a:r>
              <a:rPr lang="en-US" sz="3199" b="0" i="0" dirty="0">
                <a:sym typeface="Georgia"/>
              </a:rPr>
              <a:t>The core of your VP - Tag line</a:t>
            </a:r>
            <a:endParaRPr sz="3199" b="0" i="0" dirty="0"/>
          </a:p>
        </p:txBody>
      </p:sp>
      <p:sp>
        <p:nvSpPr>
          <p:cNvPr id="1653" name="Google Shape;1653;p207"/>
          <p:cNvSpPr txBox="1">
            <a:spLocks noGrp="1"/>
          </p:cNvSpPr>
          <p:nvPr>
            <p:ph type="sldNum" idx="12"/>
          </p:nvPr>
        </p:nvSpPr>
        <p:spPr>
          <a:xfrm>
            <a:off x="11615633" y="6513535"/>
            <a:ext cx="157459" cy="126267"/>
          </a:xfrm>
          <a:prstGeom prst="rect">
            <a:avLst/>
          </a:prstGeom>
        </p:spPr>
        <p:txBody>
          <a:bodyPr spcFirstLastPara="1" wrap="square" lIns="0" tIns="0" rIns="0" bIns="0" anchor="t" anchorCtr="0">
            <a:noAutofit/>
          </a:bodyPr>
          <a:lstStyle/>
          <a:p>
            <a:pPr defTabSz="914126"/>
            <a:fld id="{00000000-1234-1234-1234-123412341234}" type="slidenum">
              <a:rPr lang="en-US" kern="1200">
                <a:solidFill>
                  <a:srgbClr val="000000"/>
                </a:solidFill>
              </a:rPr>
              <a:pPr defTabSz="914126"/>
              <a:t>30</a:t>
            </a:fld>
            <a:endParaRPr kern="1200">
              <a:solidFill>
                <a:srgbClr val="000000"/>
              </a:solidFill>
            </a:endParaRPr>
          </a:p>
        </p:txBody>
      </p:sp>
      <p:sp>
        <p:nvSpPr>
          <p:cNvPr id="14" name="TextBox 13">
            <a:extLst>
              <a:ext uri="{FF2B5EF4-FFF2-40B4-BE49-F238E27FC236}">
                <a16:creationId xmlns:a16="http://schemas.microsoft.com/office/drawing/2014/main" id="{EBEF9F5C-3E2B-416C-8062-71E84A35F373}"/>
              </a:ext>
            </a:extLst>
          </p:cNvPr>
          <p:cNvSpPr txBox="1"/>
          <p:nvPr/>
        </p:nvSpPr>
        <p:spPr>
          <a:xfrm>
            <a:off x="768795" y="2839925"/>
            <a:ext cx="10294463" cy="1093001"/>
          </a:xfrm>
          <a:prstGeom prst="rect">
            <a:avLst/>
          </a:prstGeom>
          <a:noFill/>
        </p:spPr>
        <p:txBody>
          <a:bodyPr vert="horz" wrap="square" lIns="0" tIns="0" rIns="0" bIns="0" rtlCol="0">
            <a:noAutofit/>
          </a:bodyPr>
          <a:lstStyle/>
          <a:p>
            <a:pPr indent="-274238" algn="ctr" defTabSz="914126">
              <a:spcAft>
                <a:spcPts val="900"/>
              </a:spcAft>
              <a:buClrTx/>
            </a:pPr>
            <a:r>
              <a:rPr lang="en-GB" sz="3199" kern="1200" dirty="0">
                <a:latin typeface="Arial" panose="020B0604020202020204" pitchFamily="34" charset="0"/>
                <a:ea typeface="+mn-ea"/>
                <a:cs typeface="Arial" panose="020B0604020202020204" pitchFamily="34" charset="0"/>
              </a:rPr>
              <a:t>Our </a:t>
            </a:r>
            <a:r>
              <a:rPr lang="en-GB" sz="3199" kern="1200" dirty="0">
                <a:solidFill>
                  <a:srgbClr val="C00000"/>
                </a:solidFill>
                <a:latin typeface="Arial" panose="020B0604020202020204" pitchFamily="34" charset="0"/>
                <a:ea typeface="+mn-ea"/>
                <a:cs typeface="Arial" panose="020B0604020202020204" pitchFamily="34" charset="0"/>
              </a:rPr>
              <a:t>(</a:t>
            </a:r>
            <a:r>
              <a:rPr lang="en-GB" sz="3199" kern="1200" dirty="0">
                <a:solidFill>
                  <a:srgbClr val="C00000"/>
                </a:solidFill>
                <a:highlight>
                  <a:srgbClr val="C0C0C0"/>
                </a:highlight>
                <a:latin typeface="Arial" panose="020B0604020202020204" pitchFamily="34" charset="0"/>
                <a:ea typeface="+mn-ea"/>
                <a:cs typeface="Arial" panose="020B0604020202020204" pitchFamily="34" charset="0"/>
              </a:rPr>
              <a:t>products and services</a:t>
            </a:r>
            <a:r>
              <a:rPr lang="en-GB" sz="3199" kern="1200" dirty="0">
                <a:solidFill>
                  <a:srgbClr val="C00000"/>
                </a:solidFill>
                <a:latin typeface="Arial" panose="020B0604020202020204" pitchFamily="34" charset="0"/>
                <a:ea typeface="+mn-ea"/>
                <a:cs typeface="Arial" panose="020B0604020202020204" pitchFamily="34" charset="0"/>
              </a:rPr>
              <a:t>) </a:t>
            </a:r>
            <a:r>
              <a:rPr lang="en-GB" sz="3199" kern="1200" dirty="0">
                <a:latin typeface="Arial" panose="020B0604020202020204" pitchFamily="34" charset="0"/>
                <a:ea typeface="+mn-ea"/>
                <a:cs typeface="Arial" panose="020B0604020202020204" pitchFamily="34" charset="0"/>
              </a:rPr>
              <a:t>helps </a:t>
            </a:r>
            <a:r>
              <a:rPr lang="en-GB" sz="3199" kern="1200" dirty="0">
                <a:solidFill>
                  <a:srgbClr val="C00000"/>
                </a:solidFill>
                <a:latin typeface="Arial" panose="020B0604020202020204" pitchFamily="34" charset="0"/>
                <a:ea typeface="+mn-ea"/>
                <a:cs typeface="Arial" panose="020B0604020202020204" pitchFamily="34" charset="0"/>
              </a:rPr>
              <a:t>(</a:t>
            </a:r>
            <a:r>
              <a:rPr lang="en-GB" sz="3199" kern="1200" dirty="0">
                <a:solidFill>
                  <a:srgbClr val="C00000"/>
                </a:solidFill>
                <a:highlight>
                  <a:srgbClr val="C0C0C0"/>
                </a:highlight>
                <a:latin typeface="Arial" panose="020B0604020202020204" pitchFamily="34" charset="0"/>
                <a:ea typeface="+mn-ea"/>
                <a:cs typeface="Arial" panose="020B0604020202020204" pitchFamily="34" charset="0"/>
              </a:rPr>
              <a:t>customer segment</a:t>
            </a:r>
            <a:r>
              <a:rPr lang="en-GB" sz="3199" kern="1200" dirty="0">
                <a:solidFill>
                  <a:srgbClr val="C00000"/>
                </a:solidFill>
                <a:latin typeface="Arial" panose="020B0604020202020204" pitchFamily="34" charset="0"/>
                <a:ea typeface="+mn-ea"/>
                <a:cs typeface="Arial" panose="020B0604020202020204" pitchFamily="34" charset="0"/>
              </a:rPr>
              <a:t>)  </a:t>
            </a:r>
            <a:r>
              <a:rPr lang="en-GB" sz="3199" kern="1200" dirty="0">
                <a:latin typeface="Arial" panose="020B0604020202020204" pitchFamily="34" charset="0"/>
                <a:ea typeface="+mn-ea"/>
                <a:cs typeface="Arial" panose="020B0604020202020204" pitchFamily="34" charset="0"/>
              </a:rPr>
              <a:t>who want to </a:t>
            </a:r>
            <a:r>
              <a:rPr lang="en-GB" sz="3199" kern="1200" dirty="0">
                <a:solidFill>
                  <a:srgbClr val="C00000"/>
                </a:solidFill>
                <a:latin typeface="Arial" panose="020B0604020202020204" pitchFamily="34" charset="0"/>
                <a:ea typeface="+mn-ea"/>
                <a:cs typeface="Arial" panose="020B0604020202020204" pitchFamily="34" charset="0"/>
              </a:rPr>
              <a:t>(</a:t>
            </a:r>
            <a:r>
              <a:rPr lang="en-GB" sz="3199" kern="1200" dirty="0">
                <a:solidFill>
                  <a:srgbClr val="C00000"/>
                </a:solidFill>
                <a:highlight>
                  <a:srgbClr val="C0C0C0"/>
                </a:highlight>
                <a:latin typeface="Arial" panose="020B0604020202020204" pitchFamily="34" charset="0"/>
                <a:ea typeface="+mn-ea"/>
                <a:cs typeface="Arial" panose="020B0604020202020204" pitchFamily="34" charset="0"/>
              </a:rPr>
              <a:t>jobs to be done</a:t>
            </a:r>
            <a:r>
              <a:rPr lang="en-GB" sz="3199" kern="1200" dirty="0">
                <a:solidFill>
                  <a:srgbClr val="C00000"/>
                </a:solidFill>
                <a:latin typeface="Arial" panose="020B0604020202020204" pitchFamily="34" charset="0"/>
                <a:ea typeface="+mn-ea"/>
                <a:cs typeface="Arial" panose="020B0604020202020204" pitchFamily="34" charset="0"/>
              </a:rPr>
              <a:t>)  </a:t>
            </a:r>
            <a:r>
              <a:rPr lang="en-GB" sz="3199" kern="1200" dirty="0">
                <a:latin typeface="Arial" panose="020B0604020202020204" pitchFamily="34" charset="0"/>
                <a:ea typeface="+mn-ea"/>
                <a:cs typeface="Arial" panose="020B0604020202020204" pitchFamily="34" charset="0"/>
              </a:rPr>
              <a:t>by </a:t>
            </a:r>
            <a:r>
              <a:rPr lang="en-GB" sz="3199" kern="1200" dirty="0">
                <a:solidFill>
                  <a:srgbClr val="C00000"/>
                </a:solidFill>
                <a:latin typeface="Arial" panose="020B0604020202020204" pitchFamily="34" charset="0"/>
                <a:ea typeface="+mn-ea"/>
                <a:cs typeface="Arial" panose="020B0604020202020204" pitchFamily="34" charset="0"/>
              </a:rPr>
              <a:t>(</a:t>
            </a:r>
            <a:r>
              <a:rPr lang="en-GB" sz="3199" kern="1200" dirty="0">
                <a:solidFill>
                  <a:srgbClr val="C00000"/>
                </a:solidFill>
                <a:highlight>
                  <a:srgbClr val="C0C0C0"/>
                </a:highlight>
                <a:latin typeface="Arial" panose="020B0604020202020204" pitchFamily="34" charset="0"/>
                <a:ea typeface="+mn-ea"/>
                <a:cs typeface="Arial" panose="020B0604020202020204" pitchFamily="34" charset="0"/>
              </a:rPr>
              <a:t>add own verb for pain reduction</a:t>
            </a:r>
            <a:r>
              <a:rPr lang="en-GB" sz="3199" kern="1200" dirty="0">
                <a:solidFill>
                  <a:srgbClr val="C00000"/>
                </a:solidFill>
                <a:latin typeface="Arial" panose="020B0604020202020204" pitchFamily="34" charset="0"/>
                <a:ea typeface="+mn-ea"/>
                <a:cs typeface="Arial" panose="020B0604020202020204" pitchFamily="34" charset="0"/>
              </a:rPr>
              <a:t>) </a:t>
            </a:r>
            <a:r>
              <a:rPr lang="en-GB" sz="3199" kern="1200" dirty="0">
                <a:latin typeface="Arial" panose="020B0604020202020204" pitchFamily="34" charset="0"/>
                <a:ea typeface="+mn-ea"/>
                <a:cs typeface="Arial" panose="020B0604020202020204" pitchFamily="34" charset="0"/>
              </a:rPr>
              <a:t>and </a:t>
            </a:r>
            <a:r>
              <a:rPr lang="en-GB" sz="3199" kern="1200" dirty="0">
                <a:solidFill>
                  <a:srgbClr val="C00000"/>
                </a:solidFill>
                <a:latin typeface="Arial" panose="020B0604020202020204" pitchFamily="34" charset="0"/>
                <a:ea typeface="+mn-ea"/>
                <a:cs typeface="Arial" panose="020B0604020202020204" pitchFamily="34" charset="0"/>
              </a:rPr>
              <a:t>(</a:t>
            </a:r>
            <a:r>
              <a:rPr lang="en-GB" sz="3199" kern="1200" dirty="0">
                <a:solidFill>
                  <a:srgbClr val="C00000"/>
                </a:solidFill>
                <a:highlight>
                  <a:srgbClr val="C0C0C0"/>
                </a:highlight>
                <a:latin typeface="Arial" panose="020B0604020202020204" pitchFamily="34" charset="0"/>
                <a:ea typeface="+mn-ea"/>
                <a:cs typeface="Arial" panose="020B0604020202020204" pitchFamily="34" charset="0"/>
              </a:rPr>
              <a:t>add own verb for gain generation</a:t>
            </a:r>
            <a:r>
              <a:rPr lang="en-GB" sz="3199" kern="1200" dirty="0">
                <a:solidFill>
                  <a:srgbClr val="C00000"/>
                </a:solidFill>
                <a:latin typeface="Arial" panose="020B0604020202020204" pitchFamily="34" charset="0"/>
                <a:ea typeface="+mn-ea"/>
                <a:cs typeface="Arial" panose="020B0604020202020204" pitchFamily="34" charset="0"/>
              </a:rPr>
              <a:t>)</a:t>
            </a:r>
            <a:r>
              <a:rPr lang="en-GB" sz="3199" kern="1200" dirty="0">
                <a:latin typeface="Arial" panose="020B0604020202020204" pitchFamily="34" charset="0"/>
                <a:ea typeface="+mn-ea"/>
                <a:cs typeface="Arial" panose="020B0604020202020204" pitchFamily="34" charset="0"/>
              </a:rPr>
              <a:t>. </a:t>
            </a:r>
          </a:p>
        </p:txBody>
      </p:sp>
      <p:grpSp>
        <p:nvGrpSpPr>
          <p:cNvPr id="15" name="Group 14">
            <a:extLst>
              <a:ext uri="{FF2B5EF4-FFF2-40B4-BE49-F238E27FC236}">
                <a16:creationId xmlns:a16="http://schemas.microsoft.com/office/drawing/2014/main" id="{6B312568-A198-4C05-B42B-992923563651}"/>
              </a:ext>
            </a:extLst>
          </p:cNvPr>
          <p:cNvGrpSpPr/>
          <p:nvPr/>
        </p:nvGrpSpPr>
        <p:grpSpPr>
          <a:xfrm>
            <a:off x="9263528" y="434406"/>
            <a:ext cx="2849463" cy="1050884"/>
            <a:chOff x="1309197" y="4835024"/>
            <a:chExt cx="3570285" cy="1508432"/>
          </a:xfrm>
        </p:grpSpPr>
        <p:sp>
          <p:nvSpPr>
            <p:cNvPr id="16" name="Rectangle 15">
              <a:extLst>
                <a:ext uri="{FF2B5EF4-FFF2-40B4-BE49-F238E27FC236}">
                  <a16:creationId xmlns:a16="http://schemas.microsoft.com/office/drawing/2014/main" id="{829B224E-23F7-400A-8D4A-16979012CD10}"/>
                </a:ext>
              </a:extLst>
            </p:cNvPr>
            <p:cNvSpPr/>
            <p:nvPr/>
          </p:nvSpPr>
          <p:spPr bwMode="ltGray">
            <a:xfrm rot="20767822">
              <a:off x="1500650" y="5019181"/>
              <a:ext cx="3282327" cy="11296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buClrTx/>
              </a:pPr>
              <a:r>
                <a:rPr lang="en-GB" sz="1799" b="1" kern="1200" dirty="0">
                  <a:solidFill>
                    <a:srgbClr val="0070C0"/>
                  </a:solidFill>
                  <a:latin typeface="Georgia" pitchFamily="18" charset="0"/>
                </a:rPr>
                <a:t>KEEP IT SIMPLE</a:t>
              </a:r>
            </a:p>
          </p:txBody>
        </p:sp>
        <p:cxnSp>
          <p:nvCxnSpPr>
            <p:cNvPr id="18" name="Straight Connector 17">
              <a:extLst>
                <a:ext uri="{FF2B5EF4-FFF2-40B4-BE49-F238E27FC236}">
                  <a16:creationId xmlns:a16="http://schemas.microsoft.com/office/drawing/2014/main" id="{BD1BBB35-B248-4940-896E-E8F6216CC357}"/>
                </a:ext>
              </a:extLst>
            </p:cNvPr>
            <p:cNvCxnSpPr/>
            <p:nvPr/>
          </p:nvCxnSpPr>
          <p:spPr>
            <a:xfrm flipV="1">
              <a:off x="1309197" y="4835024"/>
              <a:ext cx="3278830" cy="826224"/>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63F7A1-F830-4C38-91A1-91391BB23C2E}"/>
                </a:ext>
              </a:extLst>
            </p:cNvPr>
            <p:cNvCxnSpPr/>
            <p:nvPr/>
          </p:nvCxnSpPr>
          <p:spPr>
            <a:xfrm flipV="1">
              <a:off x="1600652" y="5517232"/>
              <a:ext cx="3278830" cy="826224"/>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9" name="Thought Bubble: Cloud 8">
            <a:extLst>
              <a:ext uri="{FF2B5EF4-FFF2-40B4-BE49-F238E27FC236}">
                <a16:creationId xmlns:a16="http://schemas.microsoft.com/office/drawing/2014/main" id="{55C31B6B-BD66-4ABF-9F07-A061B12FA281}"/>
              </a:ext>
            </a:extLst>
          </p:cNvPr>
          <p:cNvSpPr/>
          <p:nvPr/>
        </p:nvSpPr>
        <p:spPr bwMode="ltGray">
          <a:xfrm>
            <a:off x="9021624" y="5120653"/>
            <a:ext cx="2594008" cy="1174996"/>
          </a:xfrm>
          <a:prstGeom prst="cloudCallout">
            <a:avLst>
              <a:gd name="adj1" fmla="val -63823"/>
              <a:gd name="adj2" fmla="val -56364"/>
            </a:avLst>
          </a:prstGeom>
          <a:ln>
            <a:solidFill>
              <a:srgbClr val="C00000"/>
            </a:solidFill>
          </a:ln>
        </p:spPr>
        <p:style>
          <a:lnRef idx="2">
            <a:schemeClr val="accent3"/>
          </a:lnRef>
          <a:fillRef idx="1">
            <a:schemeClr val="lt1"/>
          </a:fillRef>
          <a:effectRef idx="0">
            <a:schemeClr val="accent3"/>
          </a:effectRef>
          <a:fontRef idx="minor">
            <a:schemeClr val="dk1"/>
          </a:fontRef>
        </p:style>
        <p:txBody>
          <a:bodyPr lIns="0" tIns="0" rIns="0" bIns="35991" rtlCol="0" anchor="ctr"/>
          <a:lstStyle/>
          <a:p>
            <a:pPr algn="ctr" defTabSz="914126">
              <a:buClrTx/>
            </a:pPr>
            <a:r>
              <a:rPr lang="en-GB" sz="900" b="1" kern="1200" dirty="0">
                <a:solidFill>
                  <a:srgbClr val="000000"/>
                </a:solidFill>
                <a:latin typeface="Calibri" panose="020F0502020204030204" pitchFamily="34" charset="0"/>
                <a:cs typeface="Calibri" panose="020F0502020204030204" pitchFamily="34" charset="0"/>
              </a:rPr>
              <a:t>Credibility – Productivity – Efficiency – Simplicity - Cost savings – Compliance – Overview – Control - Managed risks – Easy – Pleasant - Integrated</a:t>
            </a:r>
          </a:p>
        </p:txBody>
      </p:sp>
    </p:spTree>
    <p:extLst>
      <p:ext uri="{BB962C8B-B14F-4D97-AF65-F5344CB8AC3E}">
        <p14:creationId xmlns:p14="http://schemas.microsoft.com/office/powerpoint/2010/main" val="351411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0B15DF-FF6B-06D6-B8E7-98F6D19E3278}"/>
              </a:ext>
            </a:extLst>
          </p:cNvPr>
          <p:cNvSpPr>
            <a:spLocks noGrp="1"/>
          </p:cNvSpPr>
          <p:nvPr>
            <p:ph type="ctrTitle" idx="4294967295"/>
          </p:nvPr>
        </p:nvSpPr>
        <p:spPr>
          <a:xfrm>
            <a:off x="1524000" y="1122363"/>
            <a:ext cx="9144000" cy="2387600"/>
          </a:xfrm>
        </p:spPr>
        <p:txBody>
          <a:bodyPr/>
          <a:lstStyle/>
          <a:p>
            <a:endParaRPr lang="en-LU"/>
          </a:p>
        </p:txBody>
      </p:sp>
      <p:sp>
        <p:nvSpPr>
          <p:cNvPr id="13" name="Subtitle 12">
            <a:extLst>
              <a:ext uri="{FF2B5EF4-FFF2-40B4-BE49-F238E27FC236}">
                <a16:creationId xmlns:a16="http://schemas.microsoft.com/office/drawing/2014/main" id="{B130B02F-B378-D14F-9153-4EE7E3F76D61}"/>
              </a:ext>
            </a:extLst>
          </p:cNvPr>
          <p:cNvSpPr>
            <a:spLocks noGrp="1"/>
          </p:cNvSpPr>
          <p:nvPr>
            <p:ph type="subTitle" idx="4294967295"/>
          </p:nvPr>
        </p:nvSpPr>
        <p:spPr>
          <a:xfrm>
            <a:off x="1524000" y="3602038"/>
            <a:ext cx="9144000" cy="1655762"/>
          </a:xfrm>
        </p:spPr>
        <p:txBody>
          <a:bodyPr/>
          <a:lstStyle/>
          <a:p>
            <a:endParaRPr lang="en-LU"/>
          </a:p>
        </p:txBody>
      </p:sp>
      <p:pic>
        <p:nvPicPr>
          <p:cNvPr id="14" name="Picture 13" descr="Background pattern&#10;&#10;Description automatically generated">
            <a:extLst>
              <a:ext uri="{FF2B5EF4-FFF2-40B4-BE49-F238E27FC236}">
                <a16:creationId xmlns:a16="http://schemas.microsoft.com/office/drawing/2014/main" id="{4FBF7D2B-9E4F-F711-CCC4-B58A2521B6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479" y="265607"/>
            <a:ext cx="11619042" cy="6326786"/>
          </a:xfrm>
          <a:prstGeom prst="rect">
            <a:avLst/>
          </a:prstGeom>
        </p:spPr>
      </p:pic>
      <p:sp>
        <p:nvSpPr>
          <p:cNvPr id="16" name="Diamond 15">
            <a:extLst>
              <a:ext uri="{FF2B5EF4-FFF2-40B4-BE49-F238E27FC236}">
                <a16:creationId xmlns:a16="http://schemas.microsoft.com/office/drawing/2014/main" id="{0B54CEB7-4387-129A-41BC-85B1A480410D}"/>
              </a:ext>
            </a:extLst>
          </p:cNvPr>
          <p:cNvSpPr/>
          <p:nvPr/>
        </p:nvSpPr>
        <p:spPr>
          <a:xfrm>
            <a:off x="3225383" y="558383"/>
            <a:ext cx="5741233" cy="5741233"/>
          </a:xfrm>
          <a:prstGeom prst="diamond">
            <a:avLst/>
          </a:prstGeom>
          <a:solidFill>
            <a:schemeClr val="bg1"/>
          </a:solidFill>
          <a:ln>
            <a:noFill/>
          </a:ln>
          <a:effectLst>
            <a:innerShdw blurRad="598682" dist="508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dirty="0"/>
          </a:p>
        </p:txBody>
      </p:sp>
      <p:sp>
        <p:nvSpPr>
          <p:cNvPr id="17" name="TextBox 16">
            <a:extLst>
              <a:ext uri="{FF2B5EF4-FFF2-40B4-BE49-F238E27FC236}">
                <a16:creationId xmlns:a16="http://schemas.microsoft.com/office/drawing/2014/main" id="{8FCED58F-156D-4B63-CE8A-1E004F5ACCC9}"/>
              </a:ext>
            </a:extLst>
          </p:cNvPr>
          <p:cNvSpPr txBox="1"/>
          <p:nvPr/>
        </p:nvSpPr>
        <p:spPr>
          <a:xfrm>
            <a:off x="4552012" y="1600200"/>
            <a:ext cx="3087973" cy="1569660"/>
          </a:xfrm>
          <a:prstGeom prst="rect">
            <a:avLst/>
          </a:prstGeom>
          <a:noFill/>
        </p:spPr>
        <p:txBody>
          <a:bodyPr wrap="square" rtlCol="0">
            <a:spAutoFit/>
          </a:bodyPr>
          <a:lstStyle/>
          <a:p>
            <a:pPr algn="ctr"/>
            <a:r>
              <a:rPr lang="fr-CH" sz="9600" b="1" dirty="0">
                <a:solidFill>
                  <a:srgbClr val="1AB9D8"/>
                </a:solidFill>
                <a:latin typeface="Helvetica" pitchFamily="2" charset="0"/>
              </a:rPr>
              <a:t>05</a:t>
            </a:r>
            <a:endParaRPr lang="en-LU" sz="9600" b="1" dirty="0">
              <a:solidFill>
                <a:srgbClr val="1AB9D8"/>
              </a:solidFill>
              <a:latin typeface="Helvetica" pitchFamily="2" charset="0"/>
            </a:endParaRPr>
          </a:p>
        </p:txBody>
      </p:sp>
      <p:sp>
        <p:nvSpPr>
          <p:cNvPr id="18" name="TextBox 17">
            <a:extLst>
              <a:ext uri="{FF2B5EF4-FFF2-40B4-BE49-F238E27FC236}">
                <a16:creationId xmlns:a16="http://schemas.microsoft.com/office/drawing/2014/main" id="{4454C086-4EA5-3E13-FE9B-F9657B6D8CE5}"/>
              </a:ext>
            </a:extLst>
          </p:cNvPr>
          <p:cNvSpPr txBox="1"/>
          <p:nvPr/>
        </p:nvSpPr>
        <p:spPr>
          <a:xfrm>
            <a:off x="3725053" y="3234931"/>
            <a:ext cx="4741889" cy="1077218"/>
          </a:xfrm>
          <a:prstGeom prst="rect">
            <a:avLst/>
          </a:prstGeom>
          <a:noFill/>
        </p:spPr>
        <p:txBody>
          <a:bodyPr wrap="square" rtlCol="0">
            <a:spAutoFit/>
          </a:bodyPr>
          <a:lstStyle/>
          <a:p>
            <a:pPr algn="ctr"/>
            <a:r>
              <a:rPr lang="en-GB" sz="3200" b="1" dirty="0">
                <a:solidFill>
                  <a:srgbClr val="1AB9D8"/>
                </a:solidFill>
                <a:latin typeface="Helvetica" pitchFamily="2" charset="0"/>
              </a:rPr>
              <a:t>NOW IT’S </a:t>
            </a:r>
          </a:p>
          <a:p>
            <a:pPr algn="ctr"/>
            <a:r>
              <a:rPr lang="en-GB" sz="3200" b="1" dirty="0">
                <a:solidFill>
                  <a:srgbClr val="1AB9D8"/>
                </a:solidFill>
                <a:latin typeface="Helvetica" pitchFamily="2" charset="0"/>
              </a:rPr>
              <a:t>YOUR TURN!</a:t>
            </a:r>
            <a:endParaRPr lang="en-LU" sz="3200" dirty="0">
              <a:solidFill>
                <a:srgbClr val="1AB9D8"/>
              </a:solidFill>
              <a:latin typeface="Helvetica" pitchFamily="2" charset="0"/>
            </a:endParaRPr>
          </a:p>
        </p:txBody>
      </p:sp>
      <p:pic>
        <p:nvPicPr>
          <p:cNvPr id="8" name="Picture 7" descr="Background pattern&#10;&#10;Description automatically generated">
            <a:extLst>
              <a:ext uri="{FF2B5EF4-FFF2-40B4-BE49-F238E27FC236}">
                <a16:creationId xmlns:a16="http://schemas.microsoft.com/office/drawing/2014/main" id="{D8923A60-D228-3374-FE4B-59755933A0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789" y="625474"/>
            <a:ext cx="1247931" cy="831629"/>
          </a:xfrm>
          <a:prstGeom prst="rect">
            <a:avLst/>
          </a:prstGeom>
          <a:ln w="12700">
            <a:solidFill>
              <a:schemeClr val="bg1"/>
            </a:solidFill>
          </a:ln>
        </p:spPr>
      </p:pic>
    </p:spTree>
    <p:extLst>
      <p:ext uri="{BB962C8B-B14F-4D97-AF65-F5344CB8AC3E}">
        <p14:creationId xmlns:p14="http://schemas.microsoft.com/office/powerpoint/2010/main" val="1239865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757" y="679772"/>
            <a:ext cx="12154486" cy="6178229"/>
          </a:xfrm>
          <a:prstGeom prst="rect">
            <a:avLst/>
          </a:prstGeom>
        </p:spPr>
      </p:pic>
      <p:pic>
        <p:nvPicPr>
          <p:cNvPr id="4" name="Picture 3">
            <a:extLst>
              <a:ext uri="{FF2B5EF4-FFF2-40B4-BE49-F238E27FC236}">
                <a16:creationId xmlns:a16="http://schemas.microsoft.com/office/drawing/2014/main" id="{8EEF5713-B89C-4FEE-BB04-4322C3C7A9C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757" y="707571"/>
            <a:ext cx="12154485" cy="6175234"/>
          </a:xfrm>
          <a:prstGeom prst="rect">
            <a:avLst/>
          </a:prstGeom>
        </p:spPr>
      </p:pic>
      <p:sp>
        <p:nvSpPr>
          <p:cNvPr id="2" name="Rectangle 1"/>
          <p:cNvSpPr/>
          <p:nvPr/>
        </p:nvSpPr>
        <p:spPr>
          <a:xfrm>
            <a:off x="2623288" y="2131128"/>
            <a:ext cx="6945421" cy="2459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r>
              <a:rPr lang="en-GB" sz="6267" b="1" kern="1200" dirty="0">
                <a:solidFill>
                  <a:prstClr val="white"/>
                </a:solidFill>
                <a:latin typeface="HelveticaNeueLT Pro 95 Blk" panose="020B0904020202020204" pitchFamily="34" charset="0"/>
                <a:cs typeface="Arial" panose="020B0604020202020204" pitchFamily="34" charset="0"/>
              </a:rPr>
              <a:t>THANK YOU!</a:t>
            </a:r>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2846" y="4928972"/>
            <a:ext cx="1374615" cy="744671"/>
          </a:xfrm>
          <a:prstGeom prst="rect">
            <a:avLst/>
          </a:prstGeom>
        </p:spPr>
      </p:pic>
      <p:sp>
        <p:nvSpPr>
          <p:cNvPr id="8" name="TextBox 7"/>
          <p:cNvSpPr txBox="1"/>
          <p:nvPr/>
        </p:nvSpPr>
        <p:spPr>
          <a:xfrm>
            <a:off x="428730" y="5731987"/>
            <a:ext cx="5746614" cy="326115"/>
          </a:xfrm>
          <a:prstGeom prst="rect">
            <a:avLst/>
          </a:prstGeom>
          <a:noFill/>
        </p:spPr>
        <p:txBody>
          <a:bodyPr wrap="square" rtlCol="0">
            <a:spAutoFit/>
          </a:bodyPr>
          <a:lstStyle/>
          <a:p>
            <a:pPr defTabSz="434035">
              <a:buClrTx/>
            </a:pPr>
            <a:r>
              <a:rPr lang="en-GB" sz="1519" kern="1200" dirty="0">
                <a:solidFill>
                  <a:prstClr val="white"/>
                </a:solidFill>
                <a:latin typeface="HelveticaNeueLT Pro 35 Th" panose="020B0403020202020204" pitchFamily="34" charset="0"/>
                <a:ea typeface="+mn-ea"/>
                <a:cs typeface="Arial" panose="020B0604020202020204" pitchFamily="34" charset="0"/>
              </a:rPr>
              <a:t>www.blue-invest.eu</a:t>
            </a:r>
          </a:p>
        </p:txBody>
      </p:sp>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726281" y="5744141"/>
            <a:ext cx="945132" cy="630354"/>
          </a:xfrm>
          <a:prstGeom prst="rect">
            <a:avLst/>
          </a:prstGeom>
          <a:ln>
            <a:solidFill>
              <a:schemeClr val="bg1"/>
            </a:solidFill>
          </a:ln>
        </p:spPr>
      </p:pic>
      <p:sp>
        <p:nvSpPr>
          <p:cNvPr id="9" name="Text Placeholder 9">
            <a:extLst>
              <a:ext uri="{FF2B5EF4-FFF2-40B4-BE49-F238E27FC236}">
                <a16:creationId xmlns:a16="http://schemas.microsoft.com/office/drawing/2014/main" id="{CF3AFF8D-F84A-4C77-AAF0-48F2B9EC680E}"/>
              </a:ext>
            </a:extLst>
          </p:cNvPr>
          <p:cNvSpPr txBox="1">
            <a:spLocks/>
          </p:cNvSpPr>
          <p:nvPr/>
        </p:nvSpPr>
        <p:spPr>
          <a:xfrm>
            <a:off x="419685" y="5874812"/>
            <a:ext cx="2929548" cy="809855"/>
          </a:xfrm>
          <a:prstGeom prst="rect">
            <a:avLst/>
          </a:prstGeom>
        </p:spPr>
        <p:txBody>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227911" indent="-227911" defTabSz="911646">
              <a:lnSpc>
                <a:spcPct val="70000"/>
              </a:lnSpc>
              <a:spcBef>
                <a:spcPts val="997"/>
              </a:spcBef>
              <a:buClrTx/>
            </a:pPr>
            <a:endParaRPr lang="en-GB" sz="1329" b="1" dirty="0">
              <a:solidFill>
                <a:prstClr val="white"/>
              </a:solidFill>
              <a:latin typeface="Calibri" panose="020F0502020204030204"/>
            </a:endParaRPr>
          </a:p>
          <a:p>
            <a:pPr marL="0" indent="0" defTabSz="911646">
              <a:lnSpc>
                <a:spcPct val="70000"/>
              </a:lnSpc>
              <a:spcBef>
                <a:spcPts val="997"/>
              </a:spcBef>
              <a:buClrTx/>
              <a:buNone/>
            </a:pPr>
            <a:r>
              <a:rPr lang="en-GB" sz="1329" dirty="0">
                <a:solidFill>
                  <a:prstClr val="white"/>
                </a:solidFill>
                <a:latin typeface="Calibri" panose="020F0502020204030204"/>
                <a:hlinkClick r:id="rId7">
                  <a:extLst>
                    <a:ext uri="{A12FA001-AC4F-418D-AE19-62706E023703}">
                      <ahyp:hlinkClr xmlns:ahyp="http://schemas.microsoft.com/office/drawing/2018/hyperlinkcolor" val="tx"/>
                    </a:ext>
                  </a:extLst>
                </a:hlinkClick>
              </a:rPr>
              <a:t>lu_blueinvest@pwc.com</a:t>
            </a:r>
            <a:endParaRPr lang="en-GB" sz="1329" b="1" dirty="0">
              <a:solidFill>
                <a:prstClr val="white"/>
              </a:solidFill>
              <a:latin typeface="Calibri" panose="020F0502020204030204"/>
            </a:endParaRPr>
          </a:p>
          <a:p>
            <a:pPr marL="227911" indent="-227911" defTabSz="911646">
              <a:lnSpc>
                <a:spcPct val="70000"/>
              </a:lnSpc>
              <a:spcBef>
                <a:spcPts val="997"/>
              </a:spcBef>
              <a:buClrTx/>
            </a:pPr>
            <a:endParaRPr lang="en-GB" sz="1329" b="1" dirty="0">
              <a:solidFill>
                <a:prstClr val="white"/>
              </a:solidFill>
              <a:latin typeface="Calibri" panose="020F0502020204030204"/>
            </a:endParaRPr>
          </a:p>
        </p:txBody>
      </p:sp>
      <p:pic>
        <p:nvPicPr>
          <p:cNvPr id="12" name="Picture 11">
            <a:extLst>
              <a:ext uri="{FF2B5EF4-FFF2-40B4-BE49-F238E27FC236}">
                <a16:creationId xmlns:a16="http://schemas.microsoft.com/office/drawing/2014/main" id="{2A27F596-8F30-463E-8D2F-B5804C3A4392}"/>
              </a:ext>
            </a:extLst>
          </p:cNvPr>
          <p:cNvPicPr>
            <a:picLocks noChangeAspect="1"/>
          </p:cNvPicPr>
          <p:nvPr/>
        </p:nvPicPr>
        <p:blipFill>
          <a:blip r:embed="rId8"/>
          <a:stretch>
            <a:fillRect/>
          </a:stretch>
        </p:blipFill>
        <p:spPr>
          <a:xfrm>
            <a:off x="286028" y="1427110"/>
            <a:ext cx="2541635" cy="3296183"/>
          </a:xfrm>
          <a:prstGeom prst="rect">
            <a:avLst/>
          </a:prstGeom>
        </p:spPr>
      </p:pic>
      <p:pic>
        <p:nvPicPr>
          <p:cNvPr id="13" name="Picture 12">
            <a:extLst>
              <a:ext uri="{FF2B5EF4-FFF2-40B4-BE49-F238E27FC236}">
                <a16:creationId xmlns:a16="http://schemas.microsoft.com/office/drawing/2014/main" id="{330F019D-9EFB-4F79-ADA3-0FEAA112848A}"/>
              </a:ext>
            </a:extLst>
          </p:cNvPr>
          <p:cNvPicPr>
            <a:picLocks noChangeAspect="1"/>
          </p:cNvPicPr>
          <p:nvPr/>
        </p:nvPicPr>
        <p:blipFill rotWithShape="1">
          <a:blip r:embed="rId9"/>
          <a:srcRect l="9299" t="6551" r="7493" b="24992"/>
          <a:stretch/>
        </p:blipFill>
        <p:spPr>
          <a:xfrm>
            <a:off x="452846" y="1608342"/>
            <a:ext cx="2216111" cy="2266848"/>
          </a:xfrm>
          <a:prstGeom prst="rect">
            <a:avLst/>
          </a:prstGeom>
        </p:spPr>
      </p:pic>
    </p:spTree>
    <p:extLst>
      <p:ext uri="{BB962C8B-B14F-4D97-AF65-F5344CB8AC3E}">
        <p14:creationId xmlns:p14="http://schemas.microsoft.com/office/powerpoint/2010/main" val="319741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63" name="Picture 62">
            <a:extLst>
              <a:ext uri="{FF2B5EF4-FFF2-40B4-BE49-F238E27FC236}">
                <a16:creationId xmlns:a16="http://schemas.microsoft.com/office/drawing/2014/main" id="{F611E979-C351-44A4-B2D5-DEF67EEEC15A}"/>
              </a:ext>
            </a:extLst>
          </p:cNvPr>
          <p:cNvPicPr>
            <a:picLocks noChangeAspect="1"/>
          </p:cNvPicPr>
          <p:nvPr/>
        </p:nvPicPr>
        <p:blipFill>
          <a:blip r:embed="rId3"/>
          <a:stretch>
            <a:fillRect/>
          </a:stretch>
        </p:blipFill>
        <p:spPr>
          <a:xfrm>
            <a:off x="6615028" y="5691574"/>
            <a:ext cx="330088" cy="257740"/>
          </a:xfrm>
          <a:prstGeom prst="rect">
            <a:avLst/>
          </a:prstGeom>
        </p:spPr>
      </p:pic>
      <p:pic>
        <p:nvPicPr>
          <p:cNvPr id="53" name="Picture 52">
            <a:extLst>
              <a:ext uri="{FF2B5EF4-FFF2-40B4-BE49-F238E27FC236}">
                <a16:creationId xmlns:a16="http://schemas.microsoft.com/office/drawing/2014/main" id="{6A5319C3-0BDB-4CAA-B21B-DB28649BDBB2}"/>
              </a:ext>
            </a:extLst>
          </p:cNvPr>
          <p:cNvPicPr>
            <a:picLocks noChangeAspect="1"/>
          </p:cNvPicPr>
          <p:nvPr/>
        </p:nvPicPr>
        <p:blipFill>
          <a:blip r:embed="rId4"/>
          <a:stretch>
            <a:fillRect/>
          </a:stretch>
        </p:blipFill>
        <p:spPr>
          <a:xfrm>
            <a:off x="6674071" y="3894181"/>
            <a:ext cx="226088" cy="402437"/>
          </a:xfrm>
          <a:prstGeom prst="rect">
            <a:avLst/>
          </a:prstGeom>
        </p:spPr>
      </p:pic>
      <p:pic>
        <p:nvPicPr>
          <p:cNvPr id="51" name="Picture 50">
            <a:extLst>
              <a:ext uri="{FF2B5EF4-FFF2-40B4-BE49-F238E27FC236}">
                <a16:creationId xmlns:a16="http://schemas.microsoft.com/office/drawing/2014/main" id="{43A5FAE9-5042-496A-B310-DAC0BE26AEE4}"/>
              </a:ext>
            </a:extLst>
          </p:cNvPr>
          <p:cNvPicPr>
            <a:picLocks noChangeAspect="1"/>
          </p:cNvPicPr>
          <p:nvPr/>
        </p:nvPicPr>
        <p:blipFill>
          <a:blip r:embed="rId5"/>
          <a:stretch>
            <a:fillRect/>
          </a:stretch>
        </p:blipFill>
        <p:spPr>
          <a:xfrm>
            <a:off x="6539880" y="4712329"/>
            <a:ext cx="428282" cy="373020"/>
          </a:xfrm>
          <a:prstGeom prst="rect">
            <a:avLst/>
          </a:prstGeom>
        </p:spPr>
      </p:pic>
      <p:pic>
        <p:nvPicPr>
          <p:cNvPr id="49" name="Picture 48">
            <a:extLst>
              <a:ext uri="{FF2B5EF4-FFF2-40B4-BE49-F238E27FC236}">
                <a16:creationId xmlns:a16="http://schemas.microsoft.com/office/drawing/2014/main" id="{2C4E7ECA-786F-4584-8AAE-8B796DF8533C}"/>
              </a:ext>
            </a:extLst>
          </p:cNvPr>
          <p:cNvPicPr>
            <a:picLocks noChangeAspect="1"/>
          </p:cNvPicPr>
          <p:nvPr/>
        </p:nvPicPr>
        <p:blipFill>
          <a:blip r:embed="rId6"/>
          <a:stretch>
            <a:fillRect/>
          </a:stretch>
        </p:blipFill>
        <p:spPr>
          <a:xfrm>
            <a:off x="6539881" y="2939758"/>
            <a:ext cx="494468" cy="474148"/>
          </a:xfrm>
          <a:prstGeom prst="rect">
            <a:avLst/>
          </a:prstGeom>
        </p:spPr>
      </p:pic>
      <p:pic>
        <p:nvPicPr>
          <p:cNvPr id="47" name="Picture 46">
            <a:extLst>
              <a:ext uri="{FF2B5EF4-FFF2-40B4-BE49-F238E27FC236}">
                <a16:creationId xmlns:a16="http://schemas.microsoft.com/office/drawing/2014/main" id="{D0D11DFC-A5D6-4BD4-95BD-EF96447F8ABF}"/>
              </a:ext>
            </a:extLst>
          </p:cNvPr>
          <p:cNvPicPr>
            <a:picLocks noChangeAspect="1"/>
          </p:cNvPicPr>
          <p:nvPr/>
        </p:nvPicPr>
        <p:blipFill>
          <a:blip r:embed="rId7"/>
          <a:stretch>
            <a:fillRect/>
          </a:stretch>
        </p:blipFill>
        <p:spPr>
          <a:xfrm>
            <a:off x="6539881" y="1965284"/>
            <a:ext cx="539502" cy="487050"/>
          </a:xfrm>
          <a:prstGeom prst="rect">
            <a:avLst/>
          </a:prstGeom>
        </p:spPr>
      </p:pic>
      <p:pic>
        <p:nvPicPr>
          <p:cNvPr id="45" name="Picture 44">
            <a:extLst>
              <a:ext uri="{FF2B5EF4-FFF2-40B4-BE49-F238E27FC236}">
                <a16:creationId xmlns:a16="http://schemas.microsoft.com/office/drawing/2014/main" id="{3DF70008-CD1F-4218-B9A1-21270653F42A}"/>
              </a:ext>
            </a:extLst>
          </p:cNvPr>
          <p:cNvPicPr>
            <a:picLocks noChangeAspect="1"/>
          </p:cNvPicPr>
          <p:nvPr/>
        </p:nvPicPr>
        <p:blipFill>
          <a:blip r:embed="rId8"/>
          <a:stretch>
            <a:fillRect/>
          </a:stretch>
        </p:blipFill>
        <p:spPr>
          <a:xfrm>
            <a:off x="823378" y="5411005"/>
            <a:ext cx="578785" cy="397915"/>
          </a:xfrm>
          <a:prstGeom prst="rect">
            <a:avLst/>
          </a:prstGeom>
        </p:spPr>
      </p:pic>
      <p:pic>
        <p:nvPicPr>
          <p:cNvPr id="43" name="Picture 42">
            <a:extLst>
              <a:ext uri="{FF2B5EF4-FFF2-40B4-BE49-F238E27FC236}">
                <a16:creationId xmlns:a16="http://schemas.microsoft.com/office/drawing/2014/main" id="{6B1771DD-FB46-497C-9C34-AB4B5CD83A6C}"/>
              </a:ext>
            </a:extLst>
          </p:cNvPr>
          <p:cNvPicPr>
            <a:picLocks noChangeAspect="1"/>
          </p:cNvPicPr>
          <p:nvPr/>
        </p:nvPicPr>
        <p:blipFill>
          <a:blip r:embed="rId9"/>
          <a:stretch>
            <a:fillRect/>
          </a:stretch>
        </p:blipFill>
        <p:spPr>
          <a:xfrm>
            <a:off x="949912" y="4610655"/>
            <a:ext cx="356108" cy="481793"/>
          </a:xfrm>
          <a:prstGeom prst="rect">
            <a:avLst/>
          </a:prstGeom>
        </p:spPr>
      </p:pic>
      <p:pic>
        <p:nvPicPr>
          <p:cNvPr id="41" name="Picture 40">
            <a:extLst>
              <a:ext uri="{FF2B5EF4-FFF2-40B4-BE49-F238E27FC236}">
                <a16:creationId xmlns:a16="http://schemas.microsoft.com/office/drawing/2014/main" id="{6334D113-C8CF-445D-A449-EB94DA35133B}"/>
              </a:ext>
            </a:extLst>
          </p:cNvPr>
          <p:cNvPicPr>
            <a:picLocks noChangeAspect="1"/>
          </p:cNvPicPr>
          <p:nvPr/>
        </p:nvPicPr>
        <p:blipFill>
          <a:blip r:embed="rId10"/>
          <a:stretch>
            <a:fillRect/>
          </a:stretch>
        </p:blipFill>
        <p:spPr>
          <a:xfrm>
            <a:off x="755162" y="3520926"/>
            <a:ext cx="766878" cy="681669"/>
          </a:xfrm>
          <a:prstGeom prst="rect">
            <a:avLst/>
          </a:prstGeom>
        </p:spPr>
      </p:pic>
      <p:pic>
        <p:nvPicPr>
          <p:cNvPr id="18" name="Picture 17">
            <a:extLst>
              <a:ext uri="{FF2B5EF4-FFF2-40B4-BE49-F238E27FC236}">
                <a16:creationId xmlns:a16="http://schemas.microsoft.com/office/drawing/2014/main" id="{6E3EBDF2-33D7-4017-AFAE-5677E8F073C1}"/>
              </a:ext>
            </a:extLst>
          </p:cNvPr>
          <p:cNvPicPr>
            <a:picLocks noChangeAspect="1"/>
          </p:cNvPicPr>
          <p:nvPr/>
        </p:nvPicPr>
        <p:blipFill>
          <a:blip r:embed="rId11"/>
          <a:stretch>
            <a:fillRect/>
          </a:stretch>
        </p:blipFill>
        <p:spPr>
          <a:xfrm>
            <a:off x="925795" y="2679595"/>
            <a:ext cx="373951" cy="799227"/>
          </a:xfrm>
          <a:prstGeom prst="rect">
            <a:avLst/>
          </a:prstGeom>
        </p:spPr>
      </p:pic>
      <p:pic>
        <p:nvPicPr>
          <p:cNvPr id="122" name="Google Shape;122;p4" descr="Background pattern&#10;&#10;Description automatically generated"/>
          <p:cNvPicPr preferRelativeResize="0"/>
          <p:nvPr/>
        </p:nvPicPr>
        <p:blipFill rotWithShape="1">
          <a:blip r:embed="rId12">
            <a:alphaModFix/>
          </a:blip>
          <a:srcRect/>
          <a:stretch/>
        </p:blipFill>
        <p:spPr>
          <a:xfrm>
            <a:off x="347760" y="219566"/>
            <a:ext cx="11583291" cy="829070"/>
          </a:xfrm>
          <a:prstGeom prst="rect">
            <a:avLst/>
          </a:prstGeom>
          <a:noFill/>
          <a:ln>
            <a:noFill/>
          </a:ln>
        </p:spPr>
      </p:pic>
      <p:pic>
        <p:nvPicPr>
          <p:cNvPr id="125" name="Google Shape;125;p4" descr="Background pattern&#10;&#10;Description automatically generated"/>
          <p:cNvPicPr preferRelativeResize="0"/>
          <p:nvPr/>
        </p:nvPicPr>
        <p:blipFill rotWithShape="1">
          <a:blip r:embed="rId13">
            <a:alphaModFix/>
          </a:blip>
          <a:srcRect/>
          <a:stretch/>
        </p:blipFill>
        <p:spPr>
          <a:xfrm>
            <a:off x="304355" y="6223900"/>
            <a:ext cx="11583291" cy="366667"/>
          </a:xfrm>
          <a:prstGeom prst="rect">
            <a:avLst/>
          </a:prstGeom>
          <a:noFill/>
          <a:ln>
            <a:noFill/>
          </a:ln>
        </p:spPr>
      </p:pic>
      <p:sp>
        <p:nvSpPr>
          <p:cNvPr id="126" name="Google Shape;126;p4"/>
          <p:cNvSpPr txBox="1"/>
          <p:nvPr/>
        </p:nvSpPr>
        <p:spPr>
          <a:xfrm>
            <a:off x="418510" y="394414"/>
            <a:ext cx="10069395" cy="594445"/>
          </a:xfrm>
          <a:prstGeom prst="rect">
            <a:avLst/>
          </a:prstGeom>
          <a:noFill/>
          <a:ln>
            <a:noFill/>
          </a:ln>
        </p:spPr>
        <p:txBody>
          <a:bodyPr spcFirstLastPara="1" wrap="square" lIns="91143" tIns="45559" rIns="91143" bIns="45559" anchor="b" anchorCtr="0">
            <a:normAutofit fontScale="92500" lnSpcReduction="10000"/>
          </a:bodyPr>
          <a:lstStyle/>
          <a:p>
            <a:pPr defTabSz="911634">
              <a:lnSpc>
                <a:spcPct val="120000"/>
              </a:lnSpc>
              <a:buClr>
                <a:srgbClr val="FFFFFF"/>
              </a:buClr>
              <a:buSzPts val="3200"/>
            </a:pPr>
            <a:r>
              <a:rPr lang="en-GB" sz="3190" b="1" dirty="0">
                <a:solidFill>
                  <a:srgbClr val="FFFFFF"/>
                </a:solidFill>
                <a:latin typeface="Helvetica Neue"/>
                <a:ea typeface="Helvetica Neue"/>
                <a:cs typeface="Helvetica Neue"/>
                <a:sym typeface="Helvetica Neue"/>
              </a:rPr>
              <a:t>Sectors</a:t>
            </a:r>
          </a:p>
        </p:txBody>
      </p:sp>
      <p:pic>
        <p:nvPicPr>
          <p:cNvPr id="128" name="Google Shape;128;p4"/>
          <p:cNvPicPr preferRelativeResize="0"/>
          <p:nvPr/>
        </p:nvPicPr>
        <p:blipFill rotWithShape="1">
          <a:blip r:embed="rId14">
            <a:alphaModFix/>
          </a:blip>
          <a:srcRect/>
          <a:stretch/>
        </p:blipFill>
        <p:spPr>
          <a:xfrm>
            <a:off x="10549962" y="327699"/>
            <a:ext cx="1223528" cy="662823"/>
          </a:xfrm>
          <a:prstGeom prst="rect">
            <a:avLst/>
          </a:prstGeom>
          <a:noFill/>
          <a:ln>
            <a:noFill/>
          </a:ln>
        </p:spPr>
      </p:pic>
      <p:sp>
        <p:nvSpPr>
          <p:cNvPr id="17" name="TextBox 16">
            <a:extLst>
              <a:ext uri="{FF2B5EF4-FFF2-40B4-BE49-F238E27FC236}">
                <a16:creationId xmlns:a16="http://schemas.microsoft.com/office/drawing/2014/main" id="{F84665A1-B349-442E-B70D-D259B668C58E}"/>
              </a:ext>
            </a:extLst>
          </p:cNvPr>
          <p:cNvSpPr txBox="1"/>
          <p:nvPr/>
        </p:nvSpPr>
        <p:spPr>
          <a:xfrm>
            <a:off x="304355" y="1165058"/>
            <a:ext cx="11853657" cy="315214"/>
          </a:xfrm>
          <a:prstGeom prst="rect">
            <a:avLst/>
          </a:prstGeom>
          <a:noFill/>
        </p:spPr>
        <p:txBody>
          <a:bodyPr wrap="square">
            <a:spAutoFit/>
          </a:bodyPr>
          <a:lstStyle/>
          <a:p>
            <a:pPr defTabSz="434035">
              <a:lnSpc>
                <a:spcPct val="120000"/>
              </a:lnSpc>
              <a:spcAft>
                <a:spcPts val="1078"/>
              </a:spcAft>
              <a:buClrTx/>
            </a:pPr>
            <a:r>
              <a:rPr lang="en-GB" sz="1329" kern="1200" dirty="0">
                <a:solidFill>
                  <a:prstClr val="black">
                    <a:lumMod val="50000"/>
                    <a:lumOff val="50000"/>
                  </a:prstClr>
                </a:solidFill>
                <a:latin typeface="HelveticaNeueLT Pro 95 Blk" panose="020B0904020202020204" pitchFamily="34" charset="0"/>
                <a:ea typeface="+mn-ea"/>
                <a:cs typeface="Arial" panose="020B0604020202020204" pitchFamily="34" charset="0"/>
              </a:rPr>
              <a:t>BlueInvest programme targets </a:t>
            </a:r>
            <a:r>
              <a:rPr lang="en-GB" sz="1329" b="1" kern="1200" dirty="0">
                <a:solidFill>
                  <a:prstClr val="black">
                    <a:lumMod val="50000"/>
                    <a:lumOff val="50000"/>
                  </a:prstClr>
                </a:solidFill>
                <a:latin typeface="HelveticaNeueLT Pro 95 Blk" panose="020B0904020202020204" pitchFamily="34" charset="0"/>
                <a:ea typeface="+mn-ea"/>
                <a:cs typeface="Arial" panose="020B0604020202020204" pitchFamily="34" charset="0"/>
              </a:rPr>
              <a:t>ten sectors</a:t>
            </a:r>
            <a:r>
              <a:rPr lang="en-GB" sz="1329" kern="1200" dirty="0">
                <a:solidFill>
                  <a:prstClr val="black">
                    <a:lumMod val="50000"/>
                    <a:lumOff val="50000"/>
                  </a:prstClr>
                </a:solidFill>
                <a:latin typeface="HelveticaNeueLT Pro 95 Blk" panose="020B0904020202020204" pitchFamily="34" charset="0"/>
                <a:ea typeface="+mn-ea"/>
                <a:cs typeface="Arial" panose="020B0604020202020204" pitchFamily="34" charset="0"/>
              </a:rPr>
              <a:t> having a high potential to support the transition to a Sustainable Blue Economy. </a:t>
            </a:r>
          </a:p>
        </p:txBody>
      </p:sp>
      <p:sp>
        <p:nvSpPr>
          <p:cNvPr id="10" name="Rectangle 9">
            <a:extLst>
              <a:ext uri="{FF2B5EF4-FFF2-40B4-BE49-F238E27FC236}">
                <a16:creationId xmlns:a16="http://schemas.microsoft.com/office/drawing/2014/main" id="{F2067D41-D719-4575-9C48-99495C152F4D}"/>
              </a:ext>
            </a:extLst>
          </p:cNvPr>
          <p:cNvSpPr/>
          <p:nvPr/>
        </p:nvSpPr>
        <p:spPr>
          <a:xfrm>
            <a:off x="452846" y="1690410"/>
            <a:ext cx="1448587"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Aquaculture</a:t>
            </a:r>
          </a:p>
        </p:txBody>
      </p:sp>
      <p:sp>
        <p:nvSpPr>
          <p:cNvPr id="19" name="Rectangle 18">
            <a:extLst>
              <a:ext uri="{FF2B5EF4-FFF2-40B4-BE49-F238E27FC236}">
                <a16:creationId xmlns:a16="http://schemas.microsoft.com/office/drawing/2014/main" id="{73D5092B-A6A4-4DFB-9395-71E697C6A023}"/>
              </a:ext>
            </a:extLst>
          </p:cNvPr>
          <p:cNvSpPr/>
          <p:nvPr/>
        </p:nvSpPr>
        <p:spPr>
          <a:xfrm>
            <a:off x="1961477" y="1690410"/>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Farming of aquatic organisms while minimising its externalities on the air, water, and soils, and prioritising the use of clean energy.</a:t>
            </a:r>
          </a:p>
        </p:txBody>
      </p:sp>
      <p:sp>
        <p:nvSpPr>
          <p:cNvPr id="20" name="Rectangle 19">
            <a:extLst>
              <a:ext uri="{FF2B5EF4-FFF2-40B4-BE49-F238E27FC236}">
                <a16:creationId xmlns:a16="http://schemas.microsoft.com/office/drawing/2014/main" id="{E4C0FD49-7245-4F82-89C6-DE1FEFC120B9}"/>
              </a:ext>
            </a:extLst>
          </p:cNvPr>
          <p:cNvSpPr/>
          <p:nvPr/>
        </p:nvSpPr>
        <p:spPr>
          <a:xfrm>
            <a:off x="452846" y="2559146"/>
            <a:ext cx="1448587"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Blue Biotechnology</a:t>
            </a:r>
          </a:p>
        </p:txBody>
      </p:sp>
      <p:sp>
        <p:nvSpPr>
          <p:cNvPr id="21" name="Rectangle 20">
            <a:extLst>
              <a:ext uri="{FF2B5EF4-FFF2-40B4-BE49-F238E27FC236}">
                <a16:creationId xmlns:a16="http://schemas.microsoft.com/office/drawing/2014/main" id="{9E34CE98-43C5-4C8E-95D4-7AB380CFFBFF}"/>
              </a:ext>
            </a:extLst>
          </p:cNvPr>
          <p:cNvSpPr/>
          <p:nvPr/>
        </p:nvSpPr>
        <p:spPr>
          <a:xfrm>
            <a:off x="1961477" y="2559146"/>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Application of science and technology to living aquatic organisms to produce knowledge, goods, and services, while following processes that minimise the negative environmental impact.</a:t>
            </a:r>
          </a:p>
        </p:txBody>
      </p:sp>
      <p:sp>
        <p:nvSpPr>
          <p:cNvPr id="22" name="Rectangle 21">
            <a:extLst>
              <a:ext uri="{FF2B5EF4-FFF2-40B4-BE49-F238E27FC236}">
                <a16:creationId xmlns:a16="http://schemas.microsoft.com/office/drawing/2014/main" id="{4499878A-1962-44C9-ABF1-D6D3BB2443CF}"/>
              </a:ext>
            </a:extLst>
          </p:cNvPr>
          <p:cNvSpPr/>
          <p:nvPr/>
        </p:nvSpPr>
        <p:spPr>
          <a:xfrm>
            <a:off x="452846" y="3427882"/>
            <a:ext cx="1448587"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Fisheries</a:t>
            </a:r>
          </a:p>
        </p:txBody>
      </p:sp>
      <p:sp>
        <p:nvSpPr>
          <p:cNvPr id="23" name="Rectangle 22">
            <a:extLst>
              <a:ext uri="{FF2B5EF4-FFF2-40B4-BE49-F238E27FC236}">
                <a16:creationId xmlns:a16="http://schemas.microsoft.com/office/drawing/2014/main" id="{D9309304-797B-4E62-B0D8-A21990D68161}"/>
              </a:ext>
            </a:extLst>
          </p:cNvPr>
          <p:cNvSpPr/>
          <p:nvPr/>
        </p:nvSpPr>
        <p:spPr>
          <a:xfrm>
            <a:off x="1961477" y="3427882"/>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All kinds of harvesting of naturally occurring living resources in both marine and freshwater environments, while ensuring enough fish is left in the ocean for the regeneration of the species and habitats and threatened species are protected.</a:t>
            </a:r>
          </a:p>
        </p:txBody>
      </p:sp>
      <p:sp>
        <p:nvSpPr>
          <p:cNvPr id="24" name="Rectangle 23">
            <a:extLst>
              <a:ext uri="{FF2B5EF4-FFF2-40B4-BE49-F238E27FC236}">
                <a16:creationId xmlns:a16="http://schemas.microsoft.com/office/drawing/2014/main" id="{FF1CA9BB-E3A1-4F93-947A-1F3315A99ED2}"/>
              </a:ext>
            </a:extLst>
          </p:cNvPr>
          <p:cNvSpPr/>
          <p:nvPr/>
        </p:nvSpPr>
        <p:spPr>
          <a:xfrm>
            <a:off x="452846" y="4296619"/>
            <a:ext cx="1448587"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Blue Renewable Energy</a:t>
            </a:r>
          </a:p>
        </p:txBody>
      </p:sp>
      <p:sp>
        <p:nvSpPr>
          <p:cNvPr id="25" name="Rectangle 24">
            <a:extLst>
              <a:ext uri="{FF2B5EF4-FFF2-40B4-BE49-F238E27FC236}">
                <a16:creationId xmlns:a16="http://schemas.microsoft.com/office/drawing/2014/main" id="{8AF30673-A98D-4C01-8A45-A6E739C9A72A}"/>
              </a:ext>
            </a:extLst>
          </p:cNvPr>
          <p:cNvSpPr/>
          <p:nvPr/>
        </p:nvSpPr>
        <p:spPr>
          <a:xfrm>
            <a:off x="1961477" y="4296619"/>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Offshore generation of clean and renewable power which comes from natural sources that are constantly replenished, covering both offshore wind energy and ocean energy.</a:t>
            </a:r>
          </a:p>
        </p:txBody>
      </p:sp>
      <p:sp>
        <p:nvSpPr>
          <p:cNvPr id="26" name="Rectangle 25">
            <a:extLst>
              <a:ext uri="{FF2B5EF4-FFF2-40B4-BE49-F238E27FC236}">
                <a16:creationId xmlns:a16="http://schemas.microsoft.com/office/drawing/2014/main" id="{CDC8E02D-4427-4A82-81F4-309E64E8F15D}"/>
              </a:ext>
            </a:extLst>
          </p:cNvPr>
          <p:cNvSpPr/>
          <p:nvPr/>
        </p:nvSpPr>
        <p:spPr>
          <a:xfrm>
            <a:off x="452846" y="5165355"/>
            <a:ext cx="1448587"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Shipbuilding &amp; Refit</a:t>
            </a:r>
          </a:p>
        </p:txBody>
      </p:sp>
      <p:sp>
        <p:nvSpPr>
          <p:cNvPr id="27" name="Rectangle 26">
            <a:extLst>
              <a:ext uri="{FF2B5EF4-FFF2-40B4-BE49-F238E27FC236}">
                <a16:creationId xmlns:a16="http://schemas.microsoft.com/office/drawing/2014/main" id="{19DB2030-1B3F-48A8-969E-021AD6103353}"/>
              </a:ext>
            </a:extLst>
          </p:cNvPr>
          <p:cNvSpPr/>
          <p:nvPr/>
        </p:nvSpPr>
        <p:spPr>
          <a:xfrm>
            <a:off x="1961477" y="5165355"/>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Green ship and green shipyard aiming at causing the least harmful effect on the environment during the building and maintenance phases, by reducing the consumption of materials and energy and the release of emissions</a:t>
            </a:r>
          </a:p>
        </p:txBody>
      </p:sp>
      <p:sp>
        <p:nvSpPr>
          <p:cNvPr id="30" name="Rectangle 29">
            <a:extLst>
              <a:ext uri="{FF2B5EF4-FFF2-40B4-BE49-F238E27FC236}">
                <a16:creationId xmlns:a16="http://schemas.microsoft.com/office/drawing/2014/main" id="{075805C0-13B7-4243-9C7E-D04F8D4281A5}"/>
              </a:ext>
            </a:extLst>
          </p:cNvPr>
          <p:cNvSpPr/>
          <p:nvPr/>
        </p:nvSpPr>
        <p:spPr>
          <a:xfrm>
            <a:off x="6132152" y="1690410"/>
            <a:ext cx="1309925"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Shipping &amp; Ports</a:t>
            </a:r>
          </a:p>
        </p:txBody>
      </p:sp>
      <p:sp>
        <p:nvSpPr>
          <p:cNvPr id="31" name="Rectangle 30">
            <a:extLst>
              <a:ext uri="{FF2B5EF4-FFF2-40B4-BE49-F238E27FC236}">
                <a16:creationId xmlns:a16="http://schemas.microsoft.com/office/drawing/2014/main" id="{21139298-ACDB-416D-833C-5F767857C1C7}"/>
              </a:ext>
            </a:extLst>
          </p:cNvPr>
          <p:cNvSpPr/>
          <p:nvPr/>
        </p:nvSpPr>
        <p:spPr>
          <a:xfrm>
            <a:off x="7502120" y="1690410"/>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Use of cleaner fuels and optimising routes in maritime transport and transforming the activities that ports carry out to lessen their environmental and climate impact. </a:t>
            </a:r>
          </a:p>
        </p:txBody>
      </p:sp>
      <p:sp>
        <p:nvSpPr>
          <p:cNvPr id="32" name="Rectangle 31">
            <a:extLst>
              <a:ext uri="{FF2B5EF4-FFF2-40B4-BE49-F238E27FC236}">
                <a16:creationId xmlns:a16="http://schemas.microsoft.com/office/drawing/2014/main" id="{9CB4275F-1E6D-4779-A1BC-E7D5E3D77178}"/>
              </a:ext>
            </a:extLst>
          </p:cNvPr>
          <p:cNvSpPr/>
          <p:nvPr/>
        </p:nvSpPr>
        <p:spPr>
          <a:xfrm>
            <a:off x="6132152" y="2559146"/>
            <a:ext cx="1309925"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Coastal &amp; Maritime Tourism</a:t>
            </a:r>
          </a:p>
        </p:txBody>
      </p:sp>
      <p:sp>
        <p:nvSpPr>
          <p:cNvPr id="33" name="Rectangle 32">
            <a:extLst>
              <a:ext uri="{FF2B5EF4-FFF2-40B4-BE49-F238E27FC236}">
                <a16:creationId xmlns:a16="http://schemas.microsoft.com/office/drawing/2014/main" id="{1CA04E23-2FA0-4B71-A70B-63AA18B82854}"/>
              </a:ext>
            </a:extLst>
          </p:cNvPr>
          <p:cNvSpPr/>
          <p:nvPr/>
        </p:nvSpPr>
        <p:spPr>
          <a:xfrm>
            <a:off x="7502120" y="2559146"/>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Beach-based and recreation activities in the coastal area &amp; water-based activities and recreational activities in the maritime area, with a focus on building a more regenerative and resilient industry</a:t>
            </a:r>
          </a:p>
        </p:txBody>
      </p:sp>
      <p:sp>
        <p:nvSpPr>
          <p:cNvPr id="34" name="Rectangle 33">
            <a:extLst>
              <a:ext uri="{FF2B5EF4-FFF2-40B4-BE49-F238E27FC236}">
                <a16:creationId xmlns:a16="http://schemas.microsoft.com/office/drawing/2014/main" id="{0040BE18-23E3-4C0C-A9A5-E8DD89174DB8}"/>
              </a:ext>
            </a:extLst>
          </p:cNvPr>
          <p:cNvSpPr/>
          <p:nvPr/>
        </p:nvSpPr>
        <p:spPr>
          <a:xfrm>
            <a:off x="6132152" y="3427882"/>
            <a:ext cx="1309925"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Environmental Protection &amp; Regeneration</a:t>
            </a:r>
          </a:p>
        </p:txBody>
      </p:sp>
      <p:sp>
        <p:nvSpPr>
          <p:cNvPr id="35" name="Rectangle 34">
            <a:extLst>
              <a:ext uri="{FF2B5EF4-FFF2-40B4-BE49-F238E27FC236}">
                <a16:creationId xmlns:a16="http://schemas.microsoft.com/office/drawing/2014/main" id="{B16F06AC-19BD-4686-8F3F-18F7D580DBF9}"/>
              </a:ext>
            </a:extLst>
          </p:cNvPr>
          <p:cNvSpPr/>
          <p:nvPr/>
        </p:nvSpPr>
        <p:spPr>
          <a:xfrm>
            <a:off x="7502120" y="3427882"/>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Prevention and response to coastal erosion and preservation/ regeneration of marine and freshwater ecosystems, including the activities that the support ocean pollution control.</a:t>
            </a:r>
          </a:p>
        </p:txBody>
      </p:sp>
      <p:sp>
        <p:nvSpPr>
          <p:cNvPr id="36" name="Rectangle 35">
            <a:extLst>
              <a:ext uri="{FF2B5EF4-FFF2-40B4-BE49-F238E27FC236}">
                <a16:creationId xmlns:a16="http://schemas.microsoft.com/office/drawing/2014/main" id="{D9B671CD-731B-4A28-BFF0-F844D249CAAC}"/>
              </a:ext>
            </a:extLst>
          </p:cNvPr>
          <p:cNvSpPr/>
          <p:nvPr/>
        </p:nvSpPr>
        <p:spPr>
          <a:xfrm>
            <a:off x="6132152" y="4296619"/>
            <a:ext cx="1309925"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Water Management</a:t>
            </a:r>
          </a:p>
        </p:txBody>
      </p:sp>
      <p:sp>
        <p:nvSpPr>
          <p:cNvPr id="37" name="Rectangle 36">
            <a:extLst>
              <a:ext uri="{FF2B5EF4-FFF2-40B4-BE49-F238E27FC236}">
                <a16:creationId xmlns:a16="http://schemas.microsoft.com/office/drawing/2014/main" id="{3EE90941-C6E0-4D52-9538-AB12CF5AEBCD}"/>
              </a:ext>
            </a:extLst>
          </p:cNvPr>
          <p:cNvSpPr/>
          <p:nvPr/>
        </p:nvSpPr>
        <p:spPr>
          <a:xfrm>
            <a:off x="7502120" y="4296619"/>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GB" sz="1139" kern="1200" dirty="0">
                <a:solidFill>
                  <a:prstClr val="black">
                    <a:lumMod val="65000"/>
                    <a:lumOff val="35000"/>
                  </a:prstClr>
                </a:solidFill>
                <a:latin typeface="HelveticaNeueLT Pro 45 Lt" panose="020B0403020202020204"/>
              </a:rPr>
              <a:t>Water supply (collection, purification, desalination and distribution of water), sewage, treatment and disposal of waste, as well as decontamination and remediation activities. </a:t>
            </a:r>
          </a:p>
        </p:txBody>
      </p:sp>
      <p:sp>
        <p:nvSpPr>
          <p:cNvPr id="38" name="Rectangle 37">
            <a:extLst>
              <a:ext uri="{FF2B5EF4-FFF2-40B4-BE49-F238E27FC236}">
                <a16:creationId xmlns:a16="http://schemas.microsoft.com/office/drawing/2014/main" id="{34106C22-B22E-4EF2-95AD-64B68ED032A7}"/>
              </a:ext>
            </a:extLst>
          </p:cNvPr>
          <p:cNvSpPr/>
          <p:nvPr/>
        </p:nvSpPr>
        <p:spPr>
          <a:xfrm>
            <a:off x="6132152" y="5165355"/>
            <a:ext cx="1309925" cy="795829"/>
          </a:xfrm>
          <a:prstGeom prst="rect">
            <a:avLst/>
          </a:prstGeom>
          <a:no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34035">
              <a:buClrTx/>
            </a:pPr>
            <a:r>
              <a:rPr lang="en-GB" sz="1139" kern="1200" dirty="0">
                <a:solidFill>
                  <a:srgbClr val="0EB5A4"/>
                </a:solidFill>
                <a:latin typeface="HelveticaNeueLT Pro 45 Lt" panose="020B0403020202020204"/>
              </a:rPr>
              <a:t>Blue Tech &amp; Ocean Observation </a:t>
            </a:r>
          </a:p>
        </p:txBody>
      </p:sp>
      <p:sp>
        <p:nvSpPr>
          <p:cNvPr id="39" name="Rectangle 38">
            <a:extLst>
              <a:ext uri="{FF2B5EF4-FFF2-40B4-BE49-F238E27FC236}">
                <a16:creationId xmlns:a16="http://schemas.microsoft.com/office/drawing/2014/main" id="{C9C51B80-1A8F-43AE-8D94-5DE1ABBE2DC9}"/>
              </a:ext>
            </a:extLst>
          </p:cNvPr>
          <p:cNvSpPr/>
          <p:nvPr/>
        </p:nvSpPr>
        <p:spPr>
          <a:xfrm>
            <a:off x="7502120" y="5165355"/>
            <a:ext cx="4115362" cy="795829"/>
          </a:xfrm>
          <a:prstGeom prst="rect">
            <a:avLst/>
          </a:prstGeom>
          <a:solidFill>
            <a:schemeClr val="bg1">
              <a:lumMod val="95000"/>
            </a:schemeClr>
          </a:solidFill>
          <a:ln>
            <a:solidFill>
              <a:srgbClr val="40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4035">
              <a:buClrTx/>
            </a:pPr>
            <a:r>
              <a:rPr lang="en-US" sz="1139" kern="1200" dirty="0">
                <a:solidFill>
                  <a:prstClr val="black">
                    <a:lumMod val="65000"/>
                    <a:lumOff val="35000"/>
                  </a:prstClr>
                </a:solidFill>
                <a:latin typeface="HelveticaNeueLT Pro 45 Lt" panose="020B0403020202020204"/>
              </a:rPr>
              <a:t>Measurement, observation and forecasting of the ocean and human activity on the ocean for all purposes including </a:t>
            </a:r>
            <a:r>
              <a:rPr lang="en-US" sz="1139" kern="1200" dirty="0" err="1">
                <a:solidFill>
                  <a:prstClr val="black">
                    <a:lumMod val="65000"/>
                    <a:lumOff val="35000"/>
                  </a:prstClr>
                </a:solidFill>
                <a:latin typeface="HelveticaNeueLT Pro 45 Lt" panose="020B0403020202020204"/>
              </a:rPr>
              <a:t>defence</a:t>
            </a:r>
            <a:endParaRPr lang="en-GB" sz="1139" kern="1200" dirty="0">
              <a:solidFill>
                <a:prstClr val="black">
                  <a:lumMod val="65000"/>
                  <a:lumOff val="35000"/>
                </a:prstClr>
              </a:solidFill>
              <a:latin typeface="HelveticaNeueLT Pro 45 Lt" panose="020B0403020202020204"/>
            </a:endParaRPr>
          </a:p>
        </p:txBody>
      </p:sp>
      <p:pic>
        <p:nvPicPr>
          <p:cNvPr id="14" name="Picture 13">
            <a:extLst>
              <a:ext uri="{FF2B5EF4-FFF2-40B4-BE49-F238E27FC236}">
                <a16:creationId xmlns:a16="http://schemas.microsoft.com/office/drawing/2014/main" id="{33E25AE2-7CD5-4378-8FF7-6AB0A62627F5}"/>
              </a:ext>
            </a:extLst>
          </p:cNvPr>
          <p:cNvPicPr>
            <a:picLocks noChangeAspect="1"/>
          </p:cNvPicPr>
          <p:nvPr/>
        </p:nvPicPr>
        <p:blipFill>
          <a:blip r:embed="rId15"/>
          <a:stretch>
            <a:fillRect/>
          </a:stretch>
        </p:blipFill>
        <p:spPr>
          <a:xfrm>
            <a:off x="755162" y="1948823"/>
            <a:ext cx="749419" cy="412067"/>
          </a:xfrm>
          <a:prstGeom prst="rect">
            <a:avLst/>
          </a:prstGeom>
        </p:spPr>
      </p:pic>
    </p:spTree>
    <p:extLst>
      <p:ext uri="{BB962C8B-B14F-4D97-AF65-F5344CB8AC3E}">
        <p14:creationId xmlns:p14="http://schemas.microsoft.com/office/powerpoint/2010/main" val="27594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D1D3C3-6A95-564D-2097-7CA77F76EF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175" y="285045"/>
            <a:ext cx="11547651" cy="826519"/>
          </a:xfrm>
          <a:prstGeom prst="rect">
            <a:avLst/>
          </a:prstGeom>
        </p:spPr>
      </p:pic>
      <p:sp>
        <p:nvSpPr>
          <p:cNvPr id="8" name="Title 1">
            <a:extLst>
              <a:ext uri="{FF2B5EF4-FFF2-40B4-BE49-F238E27FC236}">
                <a16:creationId xmlns:a16="http://schemas.microsoft.com/office/drawing/2014/main" id="{23B64298-8CDA-E9B0-5225-50F8B7459533}"/>
              </a:ext>
            </a:extLst>
          </p:cNvPr>
          <p:cNvSpPr txBox="1">
            <a:spLocks/>
          </p:cNvSpPr>
          <p:nvPr/>
        </p:nvSpPr>
        <p:spPr>
          <a:xfrm>
            <a:off x="435981" y="403752"/>
            <a:ext cx="9986471" cy="592616"/>
          </a:xfrm>
          <a:prstGeom prst="rect">
            <a:avLst/>
          </a:prstGeom>
        </p:spPr>
        <p:txBody>
          <a:bodyPr vert="horz" lIns="90879" tIns="45439" rIns="90879" bIns="45439"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1634">
              <a:lnSpc>
                <a:spcPct val="120000"/>
              </a:lnSpc>
            </a:pPr>
            <a:r>
              <a:rPr lang="fr-CH" sz="3180" b="1" dirty="0">
                <a:solidFill>
                  <a:srgbClr val="FFFFFF"/>
                </a:solidFill>
                <a:latin typeface="Helvetica" pitchFamily="2" charset="0"/>
              </a:rPr>
              <a:t>BlueInvest </a:t>
            </a:r>
            <a:r>
              <a:rPr lang="en-US" sz="3180" b="1" dirty="0">
                <a:solidFill>
                  <a:srgbClr val="FFFFFF"/>
                </a:solidFill>
                <a:latin typeface="Helvetica" pitchFamily="2" charset="0"/>
              </a:rPr>
              <a:t>Features </a:t>
            </a:r>
            <a:endParaRPr lang="en-US" sz="3180" dirty="0">
              <a:solidFill>
                <a:srgbClr val="FFFFFF"/>
              </a:solidFill>
              <a:latin typeface="Helvetica" pitchFamily="2" charset="0"/>
            </a:endParaRPr>
          </a:p>
        </p:txBody>
      </p:sp>
      <p:pic>
        <p:nvPicPr>
          <p:cNvPr id="10" name="Picture 9" descr="Background pattern&#10;&#10;Description automatically generated">
            <a:extLst>
              <a:ext uri="{FF2B5EF4-FFF2-40B4-BE49-F238E27FC236}">
                <a16:creationId xmlns:a16="http://schemas.microsoft.com/office/drawing/2014/main" id="{918E9875-C0AD-E427-DF70-E048A3125E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2175" y="6215301"/>
            <a:ext cx="11547651" cy="365538"/>
          </a:xfrm>
          <a:prstGeom prst="rect">
            <a:avLst/>
          </a:prstGeom>
        </p:spPr>
      </p:pic>
      <p:pic>
        <p:nvPicPr>
          <p:cNvPr id="12" name="Picture 11">
            <a:extLst>
              <a:ext uri="{FF2B5EF4-FFF2-40B4-BE49-F238E27FC236}">
                <a16:creationId xmlns:a16="http://schemas.microsoft.com/office/drawing/2014/main" id="{5812D890-8A9F-41AF-8275-C5CD33B77A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6257" y="366327"/>
            <a:ext cx="1219763" cy="660783"/>
          </a:xfrm>
          <a:prstGeom prst="rect">
            <a:avLst/>
          </a:prstGeom>
        </p:spPr>
      </p:pic>
      <p:sp>
        <p:nvSpPr>
          <p:cNvPr id="71" name="Rectangle 70">
            <a:extLst>
              <a:ext uri="{FF2B5EF4-FFF2-40B4-BE49-F238E27FC236}">
                <a16:creationId xmlns:a16="http://schemas.microsoft.com/office/drawing/2014/main" id="{CB226F87-767D-4260-8D6A-0517AEB1F64B}"/>
              </a:ext>
            </a:extLst>
          </p:cNvPr>
          <p:cNvSpPr/>
          <p:nvPr/>
        </p:nvSpPr>
        <p:spPr>
          <a:xfrm>
            <a:off x="8922088" y="1192628"/>
            <a:ext cx="2865158" cy="830102"/>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grpSp>
        <p:nvGrpSpPr>
          <p:cNvPr id="9" name="Group 8">
            <a:extLst>
              <a:ext uri="{FF2B5EF4-FFF2-40B4-BE49-F238E27FC236}">
                <a16:creationId xmlns:a16="http://schemas.microsoft.com/office/drawing/2014/main" id="{E00F5E3F-EC14-4D02-AE59-36C00BC866CC}"/>
              </a:ext>
            </a:extLst>
          </p:cNvPr>
          <p:cNvGrpSpPr/>
          <p:nvPr/>
        </p:nvGrpSpPr>
        <p:grpSpPr>
          <a:xfrm>
            <a:off x="3165693" y="3704108"/>
            <a:ext cx="2869788" cy="2326877"/>
            <a:chOff x="3320934" y="3901318"/>
            <a:chExt cx="3022578" cy="2450762"/>
          </a:xfrm>
        </p:grpSpPr>
        <p:grpSp>
          <p:nvGrpSpPr>
            <p:cNvPr id="61" name="Group 60">
              <a:extLst>
                <a:ext uri="{FF2B5EF4-FFF2-40B4-BE49-F238E27FC236}">
                  <a16:creationId xmlns:a16="http://schemas.microsoft.com/office/drawing/2014/main" id="{0602DF94-B2CD-448F-880A-6898FC605932}"/>
                </a:ext>
              </a:extLst>
            </p:cNvPr>
            <p:cNvGrpSpPr/>
            <p:nvPr/>
          </p:nvGrpSpPr>
          <p:grpSpPr>
            <a:xfrm>
              <a:off x="3320934" y="3901318"/>
              <a:ext cx="3022578" cy="864649"/>
              <a:chOff x="9517243" y="1928982"/>
              <a:chExt cx="2980611" cy="864649"/>
            </a:xfrm>
          </p:grpSpPr>
          <p:sp>
            <p:nvSpPr>
              <p:cNvPr id="63" name="Rectangle 62">
                <a:extLst>
                  <a:ext uri="{FF2B5EF4-FFF2-40B4-BE49-F238E27FC236}">
                    <a16:creationId xmlns:a16="http://schemas.microsoft.com/office/drawing/2014/main" id="{9AE395B6-2BAC-4254-B648-D101F1E5E50B}"/>
                  </a:ext>
                </a:extLst>
              </p:cNvPr>
              <p:cNvSpPr/>
              <p:nvPr/>
            </p:nvSpPr>
            <p:spPr>
              <a:xfrm>
                <a:off x="9517243" y="1928982"/>
                <a:ext cx="2980611" cy="864649"/>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sp>
            <p:nvSpPr>
              <p:cNvPr id="64" name="Text Placeholder 4">
                <a:extLst>
                  <a:ext uri="{FF2B5EF4-FFF2-40B4-BE49-F238E27FC236}">
                    <a16:creationId xmlns:a16="http://schemas.microsoft.com/office/drawing/2014/main" id="{7478DCD2-5EDC-488D-B26A-E0A2F5B9B22F}"/>
                  </a:ext>
                </a:extLst>
              </p:cNvPr>
              <p:cNvSpPr txBox="1">
                <a:spLocks/>
              </p:cNvSpPr>
              <p:nvPr/>
            </p:nvSpPr>
            <p:spPr>
              <a:xfrm>
                <a:off x="9650079" y="2052004"/>
                <a:ext cx="2716620" cy="685800"/>
              </a:xfrm>
              <a:prstGeom prst="rect">
                <a:avLst/>
              </a:prstGeom>
            </p:spPr>
            <p:txBody>
              <a:bodyPr vert="horz" lIns="86818" tIns="43409" rIns="86818" bIns="43409" rtlCol="0">
                <a:norm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spcBef>
                    <a:spcPts val="997"/>
                  </a:spcBef>
                  <a:buClrTx/>
                  <a:buNone/>
                  <a:defRPr/>
                </a:pPr>
                <a:r>
                  <a:rPr lang="en-GB" sz="1614" dirty="0">
                    <a:solidFill>
                      <a:prstClr val="white"/>
                    </a:solidFill>
                    <a:latin typeface="HelveticaNeueLT Pro 35 Th"/>
                  </a:rPr>
                  <a:t>BLUEINVEST</a:t>
                </a:r>
                <a:r>
                  <a:rPr lang="en-GB" sz="1614" b="1" dirty="0">
                    <a:solidFill>
                      <a:prstClr val="white"/>
                    </a:solidFill>
                    <a:latin typeface="HelveticaNeueLT Pro 35 Th"/>
                  </a:rPr>
                  <a:t> PROJECT PIPELINE</a:t>
                </a:r>
              </a:p>
            </p:txBody>
          </p:sp>
        </p:grpSp>
        <p:pic>
          <p:nvPicPr>
            <p:cNvPr id="6" name="Picture 5">
              <a:extLst>
                <a:ext uri="{FF2B5EF4-FFF2-40B4-BE49-F238E27FC236}">
                  <a16:creationId xmlns:a16="http://schemas.microsoft.com/office/drawing/2014/main" id="{349416D3-500B-4736-B02A-2853383E9AB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0935" y="4801387"/>
              <a:ext cx="3022577" cy="1550693"/>
            </a:xfrm>
            <a:prstGeom prst="rect">
              <a:avLst/>
            </a:prstGeom>
          </p:spPr>
        </p:pic>
      </p:grpSp>
      <p:grpSp>
        <p:nvGrpSpPr>
          <p:cNvPr id="7" name="Group 6">
            <a:extLst>
              <a:ext uri="{FF2B5EF4-FFF2-40B4-BE49-F238E27FC236}">
                <a16:creationId xmlns:a16="http://schemas.microsoft.com/office/drawing/2014/main" id="{E0AA3A42-6BA8-49C0-98A8-E9F0BCC016CF}"/>
              </a:ext>
            </a:extLst>
          </p:cNvPr>
          <p:cNvGrpSpPr/>
          <p:nvPr/>
        </p:nvGrpSpPr>
        <p:grpSpPr>
          <a:xfrm>
            <a:off x="312563" y="3704110"/>
            <a:ext cx="3257869" cy="2328145"/>
            <a:chOff x="309449" y="3901319"/>
            <a:chExt cx="3431320" cy="2452097"/>
          </a:xfrm>
        </p:grpSpPr>
        <p:grpSp>
          <p:nvGrpSpPr>
            <p:cNvPr id="42" name="Group 41">
              <a:extLst>
                <a:ext uri="{FF2B5EF4-FFF2-40B4-BE49-F238E27FC236}">
                  <a16:creationId xmlns:a16="http://schemas.microsoft.com/office/drawing/2014/main" id="{0C69B65F-F3C1-4AC4-9368-F7F82431E064}"/>
                </a:ext>
              </a:extLst>
            </p:cNvPr>
            <p:cNvGrpSpPr/>
            <p:nvPr/>
          </p:nvGrpSpPr>
          <p:grpSpPr>
            <a:xfrm>
              <a:off x="309449" y="3901319"/>
              <a:ext cx="3431320" cy="864648"/>
              <a:chOff x="3399299" y="1928983"/>
              <a:chExt cx="3431320" cy="864648"/>
            </a:xfrm>
          </p:grpSpPr>
          <p:sp>
            <p:nvSpPr>
              <p:cNvPr id="52" name="Rectangle 51">
                <a:extLst>
                  <a:ext uri="{FF2B5EF4-FFF2-40B4-BE49-F238E27FC236}">
                    <a16:creationId xmlns:a16="http://schemas.microsoft.com/office/drawing/2014/main" id="{C5CA711E-A0F3-47E0-916F-E522F7E38AC4}"/>
                  </a:ext>
                </a:extLst>
              </p:cNvPr>
              <p:cNvSpPr/>
              <p:nvPr/>
            </p:nvSpPr>
            <p:spPr>
              <a:xfrm>
                <a:off x="3399299" y="1928983"/>
                <a:ext cx="2972676" cy="864648"/>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sp>
            <p:nvSpPr>
              <p:cNvPr id="53" name="Text Placeholder 4">
                <a:extLst>
                  <a:ext uri="{FF2B5EF4-FFF2-40B4-BE49-F238E27FC236}">
                    <a16:creationId xmlns:a16="http://schemas.microsoft.com/office/drawing/2014/main" id="{0F745579-63AB-4B66-B8D1-51341A10D218}"/>
                  </a:ext>
                </a:extLst>
              </p:cNvPr>
              <p:cNvSpPr txBox="1">
                <a:spLocks/>
              </p:cNvSpPr>
              <p:nvPr/>
            </p:nvSpPr>
            <p:spPr>
              <a:xfrm>
                <a:off x="3456622" y="2040984"/>
                <a:ext cx="3373997" cy="685800"/>
              </a:xfrm>
              <a:prstGeom prst="rect">
                <a:avLst/>
              </a:prstGeom>
            </p:spPr>
            <p:txBody>
              <a:bodyPr vert="horz" lIns="86818" tIns="43409" rIns="86818" bIns="43409" rtlCol="0">
                <a:norm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spcBef>
                    <a:spcPts val="997"/>
                  </a:spcBef>
                  <a:buClrTx/>
                  <a:buNone/>
                  <a:defRPr/>
                </a:pPr>
                <a:r>
                  <a:rPr lang="en-GB" sz="1614" dirty="0">
                    <a:solidFill>
                      <a:prstClr val="white"/>
                    </a:solidFill>
                    <a:latin typeface="HelveticaNeueLT Pro 35 Th"/>
                  </a:rPr>
                  <a:t>BLUEINVEST </a:t>
                </a:r>
                <a:r>
                  <a:rPr lang="en-GB" sz="1614" b="1" dirty="0">
                    <a:solidFill>
                      <a:prstClr val="white"/>
                    </a:solidFill>
                    <a:latin typeface="HelveticaNeueLT Pro 35 Th"/>
                  </a:rPr>
                  <a:t>INVESTOR CAPACITY BUILDING </a:t>
                </a:r>
              </a:p>
            </p:txBody>
          </p:sp>
        </p:grpSp>
        <p:pic>
          <p:nvPicPr>
            <p:cNvPr id="13" name="Picture 12">
              <a:extLst>
                <a:ext uri="{FF2B5EF4-FFF2-40B4-BE49-F238E27FC236}">
                  <a16:creationId xmlns:a16="http://schemas.microsoft.com/office/drawing/2014/main" id="{3963C35A-5532-4F65-98B9-1FF758DC86EB}"/>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09449" y="4802723"/>
              <a:ext cx="2972675" cy="1550693"/>
            </a:xfrm>
            <a:prstGeom prst="rect">
              <a:avLst/>
            </a:prstGeom>
          </p:spPr>
        </p:pic>
      </p:grpSp>
      <p:grpSp>
        <p:nvGrpSpPr>
          <p:cNvPr id="11" name="Group 10">
            <a:extLst>
              <a:ext uri="{FF2B5EF4-FFF2-40B4-BE49-F238E27FC236}">
                <a16:creationId xmlns:a16="http://schemas.microsoft.com/office/drawing/2014/main" id="{3E250402-0ADC-4EED-A89D-25130CC9715C}"/>
              </a:ext>
            </a:extLst>
          </p:cNvPr>
          <p:cNvGrpSpPr/>
          <p:nvPr/>
        </p:nvGrpSpPr>
        <p:grpSpPr>
          <a:xfrm>
            <a:off x="6066201" y="3702111"/>
            <a:ext cx="3283333" cy="2328874"/>
            <a:chOff x="6394565" y="3896137"/>
            <a:chExt cx="3458140" cy="2452865"/>
          </a:xfrm>
        </p:grpSpPr>
        <p:grpSp>
          <p:nvGrpSpPr>
            <p:cNvPr id="74" name="Group 73">
              <a:extLst>
                <a:ext uri="{FF2B5EF4-FFF2-40B4-BE49-F238E27FC236}">
                  <a16:creationId xmlns:a16="http://schemas.microsoft.com/office/drawing/2014/main" id="{FF10DF36-CC02-402C-8601-F1B7F212441A}"/>
                </a:ext>
              </a:extLst>
            </p:cNvPr>
            <p:cNvGrpSpPr/>
            <p:nvPr/>
          </p:nvGrpSpPr>
          <p:grpSpPr>
            <a:xfrm>
              <a:off x="6394565" y="3896137"/>
              <a:ext cx="3458140" cy="873322"/>
              <a:chOff x="3362327" y="1924699"/>
              <a:chExt cx="3458140" cy="879631"/>
            </a:xfrm>
          </p:grpSpPr>
          <p:sp>
            <p:nvSpPr>
              <p:cNvPr id="76" name="Rectangle 75">
                <a:extLst>
                  <a:ext uri="{FF2B5EF4-FFF2-40B4-BE49-F238E27FC236}">
                    <a16:creationId xmlns:a16="http://schemas.microsoft.com/office/drawing/2014/main" id="{2445EEDD-D594-46A3-894E-87E534B5559D}"/>
                  </a:ext>
                </a:extLst>
              </p:cNvPr>
              <p:cNvSpPr/>
              <p:nvPr/>
            </p:nvSpPr>
            <p:spPr>
              <a:xfrm>
                <a:off x="3362327" y="1924699"/>
                <a:ext cx="2963565" cy="879631"/>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sp>
            <p:nvSpPr>
              <p:cNvPr id="77" name="Text Placeholder 4">
                <a:extLst>
                  <a:ext uri="{FF2B5EF4-FFF2-40B4-BE49-F238E27FC236}">
                    <a16:creationId xmlns:a16="http://schemas.microsoft.com/office/drawing/2014/main" id="{14670A45-1954-4159-8F65-825678319C4B}"/>
                  </a:ext>
                </a:extLst>
              </p:cNvPr>
              <p:cNvSpPr txBox="1">
                <a:spLocks/>
              </p:cNvSpPr>
              <p:nvPr/>
            </p:nvSpPr>
            <p:spPr>
              <a:xfrm>
                <a:off x="3446470" y="2175307"/>
                <a:ext cx="3373997" cy="387781"/>
              </a:xfrm>
              <a:prstGeom prst="rect">
                <a:avLst/>
              </a:prstGeom>
            </p:spPr>
            <p:txBody>
              <a:bodyPr vert="horz" lIns="86818" tIns="43409" rIns="86818" bIns="43409" rtlCol="0">
                <a:norm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spcBef>
                    <a:spcPts val="997"/>
                  </a:spcBef>
                  <a:buClrTx/>
                  <a:buNone/>
                  <a:defRPr/>
                </a:pPr>
                <a:r>
                  <a:rPr lang="en-GB" sz="1614" dirty="0">
                    <a:solidFill>
                      <a:prstClr val="white"/>
                    </a:solidFill>
                    <a:latin typeface="HelveticaNeueLT Pro 35 Th"/>
                  </a:rPr>
                  <a:t>BLUEINVEST </a:t>
                </a:r>
                <a:r>
                  <a:rPr lang="en-GB" sz="1614" b="1" dirty="0">
                    <a:solidFill>
                      <a:prstClr val="white"/>
                    </a:solidFill>
                    <a:latin typeface="HelveticaNeueLT Pro 35 Th"/>
                  </a:rPr>
                  <a:t>FUND</a:t>
                </a:r>
              </a:p>
            </p:txBody>
          </p:sp>
        </p:grpSp>
        <p:pic>
          <p:nvPicPr>
            <p:cNvPr id="16" name="Picture 15">
              <a:extLst>
                <a:ext uri="{FF2B5EF4-FFF2-40B4-BE49-F238E27FC236}">
                  <a16:creationId xmlns:a16="http://schemas.microsoft.com/office/drawing/2014/main" id="{DA49A631-FCD6-4118-A1E5-2B70ECA544DE}"/>
                </a:ext>
              </a:extLst>
            </p:cNvPr>
            <p:cNvPicPr>
              <a:picLocks noChangeAspect="1"/>
            </p:cNvPicPr>
            <p:nvPr/>
          </p:nvPicPr>
          <p:blipFill rotWithShape="1">
            <a:blip r:embed="rId8"/>
            <a:srcRect t="13319" b="9087"/>
            <a:stretch/>
          </p:blipFill>
          <p:spPr>
            <a:xfrm>
              <a:off x="6394567" y="4799647"/>
              <a:ext cx="2963563" cy="1549355"/>
            </a:xfrm>
            <a:prstGeom prst="rect">
              <a:avLst/>
            </a:prstGeom>
          </p:spPr>
        </p:pic>
      </p:grpSp>
      <p:grpSp>
        <p:nvGrpSpPr>
          <p:cNvPr id="4" name="Group 3">
            <a:extLst>
              <a:ext uri="{FF2B5EF4-FFF2-40B4-BE49-F238E27FC236}">
                <a16:creationId xmlns:a16="http://schemas.microsoft.com/office/drawing/2014/main" id="{613C14E2-FCA4-41F5-9653-44183A9F8780}"/>
              </a:ext>
            </a:extLst>
          </p:cNvPr>
          <p:cNvGrpSpPr/>
          <p:nvPr/>
        </p:nvGrpSpPr>
        <p:grpSpPr>
          <a:xfrm>
            <a:off x="6068594" y="1192628"/>
            <a:ext cx="2880413" cy="2335170"/>
            <a:chOff x="6372572" y="1260353"/>
            <a:chExt cx="3033768" cy="2459496"/>
          </a:xfrm>
        </p:grpSpPr>
        <p:grpSp>
          <p:nvGrpSpPr>
            <p:cNvPr id="65" name="Group 64">
              <a:extLst>
                <a:ext uri="{FF2B5EF4-FFF2-40B4-BE49-F238E27FC236}">
                  <a16:creationId xmlns:a16="http://schemas.microsoft.com/office/drawing/2014/main" id="{46414FC1-3CD1-4EA9-B1D3-231A871A72F4}"/>
                </a:ext>
              </a:extLst>
            </p:cNvPr>
            <p:cNvGrpSpPr/>
            <p:nvPr/>
          </p:nvGrpSpPr>
          <p:grpSpPr>
            <a:xfrm>
              <a:off x="6374103" y="1260353"/>
              <a:ext cx="3032237" cy="874297"/>
              <a:chOff x="381207" y="4450254"/>
              <a:chExt cx="3032237" cy="874297"/>
            </a:xfrm>
          </p:grpSpPr>
          <p:sp>
            <p:nvSpPr>
              <p:cNvPr id="67" name="Rectangle 66">
                <a:extLst>
                  <a:ext uri="{FF2B5EF4-FFF2-40B4-BE49-F238E27FC236}">
                    <a16:creationId xmlns:a16="http://schemas.microsoft.com/office/drawing/2014/main" id="{6B44FE61-BBF1-4256-9353-8B13B14A1871}"/>
                  </a:ext>
                </a:extLst>
              </p:cNvPr>
              <p:cNvSpPr/>
              <p:nvPr/>
            </p:nvSpPr>
            <p:spPr>
              <a:xfrm>
                <a:off x="381207" y="4450254"/>
                <a:ext cx="2972676" cy="874297"/>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sp>
            <p:nvSpPr>
              <p:cNvPr id="68" name="Text Placeholder 4">
                <a:extLst>
                  <a:ext uri="{FF2B5EF4-FFF2-40B4-BE49-F238E27FC236}">
                    <a16:creationId xmlns:a16="http://schemas.microsoft.com/office/drawing/2014/main" id="{F54D386E-5F94-411E-B757-092F7DFAA9B6}"/>
                  </a:ext>
                </a:extLst>
              </p:cNvPr>
              <p:cNvSpPr txBox="1">
                <a:spLocks/>
              </p:cNvSpPr>
              <p:nvPr/>
            </p:nvSpPr>
            <p:spPr>
              <a:xfrm>
                <a:off x="382070" y="4632079"/>
                <a:ext cx="3031374" cy="685800"/>
              </a:xfrm>
              <a:prstGeom prst="rect">
                <a:avLst/>
              </a:prstGeom>
            </p:spPr>
            <p:txBody>
              <a:bodyPr vert="horz" lIns="86818" tIns="43409" rIns="86818" bIns="43409" rtlCol="0">
                <a:norm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lnSpc>
                    <a:spcPct val="60000"/>
                  </a:lnSpc>
                  <a:spcBef>
                    <a:spcPts val="997"/>
                  </a:spcBef>
                  <a:buClrTx/>
                  <a:buNone/>
                  <a:defRPr/>
                </a:pPr>
                <a:r>
                  <a:rPr lang="en-GB" sz="1614" dirty="0">
                    <a:solidFill>
                      <a:prstClr val="white"/>
                    </a:solidFill>
                    <a:latin typeface="HelveticaNeueLT Pro 35 Th"/>
                  </a:rPr>
                  <a:t>BLUEINVEST</a:t>
                </a:r>
                <a:r>
                  <a:rPr lang="en-GB" sz="1614" b="1" dirty="0">
                    <a:solidFill>
                      <a:prstClr val="white"/>
                    </a:solidFill>
                    <a:latin typeface="HelveticaNeueLT Pro 35 Th"/>
                  </a:rPr>
                  <a:t> </a:t>
                </a:r>
              </a:p>
              <a:p>
                <a:pPr marL="0" indent="0" defTabSz="911646">
                  <a:lnSpc>
                    <a:spcPct val="60000"/>
                  </a:lnSpc>
                  <a:spcBef>
                    <a:spcPts val="997"/>
                  </a:spcBef>
                  <a:buClrTx/>
                  <a:buNone/>
                  <a:defRPr/>
                </a:pPr>
                <a:r>
                  <a:rPr lang="en-GB" sz="1614" b="1" dirty="0">
                    <a:solidFill>
                      <a:prstClr val="white"/>
                    </a:solidFill>
                    <a:latin typeface="HelveticaNeueLT Pro 35 Th"/>
                  </a:rPr>
                  <a:t>READINESS ASSISTANCE </a:t>
                </a:r>
              </a:p>
            </p:txBody>
          </p:sp>
        </p:grpSp>
        <p:pic>
          <p:nvPicPr>
            <p:cNvPr id="118" name="Picture 117">
              <a:extLst>
                <a:ext uri="{FF2B5EF4-FFF2-40B4-BE49-F238E27FC236}">
                  <a16:creationId xmlns:a16="http://schemas.microsoft.com/office/drawing/2014/main" id="{39A629E0-4768-4552-A763-C94EC37F9F8C}"/>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6372572" y="2163192"/>
              <a:ext cx="2963565" cy="1556657"/>
            </a:xfrm>
            <a:prstGeom prst="rect">
              <a:avLst/>
            </a:prstGeom>
          </p:spPr>
        </p:pic>
      </p:grpSp>
      <p:grpSp>
        <p:nvGrpSpPr>
          <p:cNvPr id="2" name="Group 1">
            <a:extLst>
              <a:ext uri="{FF2B5EF4-FFF2-40B4-BE49-F238E27FC236}">
                <a16:creationId xmlns:a16="http://schemas.microsoft.com/office/drawing/2014/main" id="{15F28B7F-64ED-4CC0-98A1-80E1FE2D7C2F}"/>
              </a:ext>
            </a:extLst>
          </p:cNvPr>
          <p:cNvGrpSpPr/>
          <p:nvPr/>
        </p:nvGrpSpPr>
        <p:grpSpPr>
          <a:xfrm>
            <a:off x="312564" y="1195379"/>
            <a:ext cx="3230118" cy="2332421"/>
            <a:chOff x="309449" y="1259021"/>
            <a:chExt cx="3402092" cy="2456601"/>
          </a:xfrm>
        </p:grpSpPr>
        <p:grpSp>
          <p:nvGrpSpPr>
            <p:cNvPr id="37" name="Group 36">
              <a:extLst>
                <a:ext uri="{FF2B5EF4-FFF2-40B4-BE49-F238E27FC236}">
                  <a16:creationId xmlns:a16="http://schemas.microsoft.com/office/drawing/2014/main" id="{00ACC49A-C88B-4C85-A327-8AC5739CFDB4}"/>
                </a:ext>
              </a:extLst>
            </p:cNvPr>
            <p:cNvGrpSpPr/>
            <p:nvPr/>
          </p:nvGrpSpPr>
          <p:grpSpPr>
            <a:xfrm>
              <a:off x="309449" y="1259021"/>
              <a:ext cx="3402092" cy="924670"/>
              <a:chOff x="381000" y="1928982"/>
              <a:chExt cx="3402092" cy="924670"/>
            </a:xfrm>
          </p:grpSpPr>
          <p:sp>
            <p:nvSpPr>
              <p:cNvPr id="39" name="Rectangle 38">
                <a:extLst>
                  <a:ext uri="{FF2B5EF4-FFF2-40B4-BE49-F238E27FC236}">
                    <a16:creationId xmlns:a16="http://schemas.microsoft.com/office/drawing/2014/main" id="{48A77640-DA0E-4CFA-821B-960D785DA304}"/>
                  </a:ext>
                </a:extLst>
              </p:cNvPr>
              <p:cNvSpPr/>
              <p:nvPr/>
            </p:nvSpPr>
            <p:spPr>
              <a:xfrm>
                <a:off x="381000" y="1928982"/>
                <a:ext cx="2972675" cy="874297"/>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sp>
            <p:nvSpPr>
              <p:cNvPr id="41" name="Text Placeholder 4">
                <a:extLst>
                  <a:ext uri="{FF2B5EF4-FFF2-40B4-BE49-F238E27FC236}">
                    <a16:creationId xmlns:a16="http://schemas.microsoft.com/office/drawing/2014/main" id="{2535C516-5E3C-48F3-ACDC-DF2CD5EFCE09}"/>
                  </a:ext>
                </a:extLst>
              </p:cNvPr>
              <p:cNvSpPr txBox="1">
                <a:spLocks/>
              </p:cNvSpPr>
              <p:nvPr/>
            </p:nvSpPr>
            <p:spPr>
              <a:xfrm>
                <a:off x="409095" y="2167852"/>
                <a:ext cx="3373997" cy="685800"/>
              </a:xfrm>
              <a:prstGeom prst="rect">
                <a:avLst/>
              </a:prstGeom>
            </p:spPr>
            <p:txBody>
              <a:bodyPr vert="horz" lIns="86818" tIns="43409" rIns="86818" bIns="43409" rtlCol="0">
                <a:norm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spcBef>
                    <a:spcPts val="997"/>
                  </a:spcBef>
                  <a:buClrTx/>
                  <a:buNone/>
                </a:pPr>
                <a:r>
                  <a:rPr lang="en-GB" sz="1614" dirty="0">
                    <a:solidFill>
                      <a:prstClr val="white"/>
                    </a:solidFill>
                    <a:latin typeface="HelveticaNeueLT Pro 35 Th"/>
                  </a:rPr>
                  <a:t>BLUEINVEST</a:t>
                </a:r>
                <a:r>
                  <a:rPr lang="en-GB" sz="1614" b="1" dirty="0">
                    <a:solidFill>
                      <a:prstClr val="white"/>
                    </a:solidFill>
                    <a:latin typeface="HelveticaNeueLT Pro 35 Th"/>
                  </a:rPr>
                  <a:t> COMMUNITY</a:t>
                </a:r>
              </a:p>
            </p:txBody>
          </p:sp>
        </p:grpSp>
        <p:pic>
          <p:nvPicPr>
            <p:cNvPr id="126" name="Picture 125">
              <a:extLst>
                <a:ext uri="{FF2B5EF4-FFF2-40B4-BE49-F238E27FC236}">
                  <a16:creationId xmlns:a16="http://schemas.microsoft.com/office/drawing/2014/main" id="{DC08D594-4CF3-4032-ADCC-3CD0F6912E5A}"/>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309449" y="2152409"/>
              <a:ext cx="2972675" cy="1563213"/>
            </a:xfrm>
            <a:prstGeom prst="rect">
              <a:avLst/>
            </a:prstGeom>
          </p:spPr>
        </p:pic>
      </p:grpSp>
      <p:grpSp>
        <p:nvGrpSpPr>
          <p:cNvPr id="3" name="Group 2">
            <a:extLst>
              <a:ext uri="{FF2B5EF4-FFF2-40B4-BE49-F238E27FC236}">
                <a16:creationId xmlns:a16="http://schemas.microsoft.com/office/drawing/2014/main" id="{82E50BC6-8209-4328-AAA0-37A2692839B0}"/>
              </a:ext>
            </a:extLst>
          </p:cNvPr>
          <p:cNvGrpSpPr/>
          <p:nvPr/>
        </p:nvGrpSpPr>
        <p:grpSpPr>
          <a:xfrm>
            <a:off x="3162825" y="1195379"/>
            <a:ext cx="2873835" cy="1818683"/>
            <a:chOff x="3311461" y="1259021"/>
            <a:chExt cx="3026840" cy="1915511"/>
          </a:xfrm>
        </p:grpSpPr>
        <p:grpSp>
          <p:nvGrpSpPr>
            <p:cNvPr id="57" name="Group 56">
              <a:extLst>
                <a:ext uri="{FF2B5EF4-FFF2-40B4-BE49-F238E27FC236}">
                  <a16:creationId xmlns:a16="http://schemas.microsoft.com/office/drawing/2014/main" id="{78609A8E-00EF-449B-99CB-0D68E2BB8675}"/>
                </a:ext>
              </a:extLst>
            </p:cNvPr>
            <p:cNvGrpSpPr/>
            <p:nvPr/>
          </p:nvGrpSpPr>
          <p:grpSpPr>
            <a:xfrm>
              <a:off x="3311461" y="1259021"/>
              <a:ext cx="3026840" cy="874297"/>
              <a:chOff x="6456238" y="1928982"/>
              <a:chExt cx="3026840" cy="874297"/>
            </a:xfrm>
          </p:grpSpPr>
          <p:sp>
            <p:nvSpPr>
              <p:cNvPr id="59" name="Rectangle 58">
                <a:extLst>
                  <a:ext uri="{FF2B5EF4-FFF2-40B4-BE49-F238E27FC236}">
                    <a16:creationId xmlns:a16="http://schemas.microsoft.com/office/drawing/2014/main" id="{6FA4EADB-253D-4759-9466-9DFB2B780950}"/>
                  </a:ext>
                </a:extLst>
              </p:cNvPr>
              <p:cNvSpPr/>
              <p:nvPr/>
            </p:nvSpPr>
            <p:spPr>
              <a:xfrm>
                <a:off x="6456238" y="1928982"/>
                <a:ext cx="3026840" cy="874297"/>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sp>
            <p:nvSpPr>
              <p:cNvPr id="60" name="Text Placeholder 4">
                <a:extLst>
                  <a:ext uri="{FF2B5EF4-FFF2-40B4-BE49-F238E27FC236}">
                    <a16:creationId xmlns:a16="http://schemas.microsoft.com/office/drawing/2014/main" id="{F2E9876D-EBCF-48BB-AEB1-BE31AAE2C768}"/>
                  </a:ext>
                </a:extLst>
              </p:cNvPr>
              <p:cNvSpPr txBox="1">
                <a:spLocks/>
              </p:cNvSpPr>
              <p:nvPr/>
            </p:nvSpPr>
            <p:spPr>
              <a:xfrm>
                <a:off x="6491221" y="2178813"/>
                <a:ext cx="2586212" cy="452322"/>
              </a:xfrm>
              <a:prstGeom prst="rect">
                <a:avLst/>
              </a:prstGeom>
            </p:spPr>
            <p:txBody>
              <a:bodyPr vert="horz" lIns="86818" tIns="43409" rIns="86818" bIns="43409" rtlCol="0">
                <a:norm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spcBef>
                    <a:spcPts val="997"/>
                  </a:spcBef>
                  <a:buClrTx/>
                  <a:buNone/>
                  <a:defRPr/>
                </a:pPr>
                <a:r>
                  <a:rPr lang="en-GB" sz="1614" dirty="0">
                    <a:solidFill>
                      <a:prstClr val="white"/>
                    </a:solidFill>
                    <a:latin typeface="HelveticaNeueLT Pro 35 Th"/>
                  </a:rPr>
                  <a:t>BLUEINVEST</a:t>
                </a:r>
                <a:r>
                  <a:rPr lang="en-GB" sz="1614" b="1" dirty="0">
                    <a:solidFill>
                      <a:prstClr val="white"/>
                    </a:solidFill>
                    <a:latin typeface="HelveticaNeueLT Pro 35 Th"/>
                  </a:rPr>
                  <a:t> EVENTS</a:t>
                </a:r>
              </a:p>
            </p:txBody>
          </p:sp>
        </p:grpSp>
        <p:pic>
          <p:nvPicPr>
            <p:cNvPr id="136" name="Picture 135">
              <a:extLst>
                <a:ext uri="{FF2B5EF4-FFF2-40B4-BE49-F238E27FC236}">
                  <a16:creationId xmlns:a16="http://schemas.microsoft.com/office/drawing/2014/main" id="{B54D77A1-6B81-4083-B235-F4C842EB5932}"/>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469507" y="2272104"/>
              <a:ext cx="718566" cy="902428"/>
            </a:xfrm>
            <a:prstGeom prst="rect">
              <a:avLst/>
            </a:prstGeom>
          </p:spPr>
        </p:pic>
      </p:grpSp>
      <p:grpSp>
        <p:nvGrpSpPr>
          <p:cNvPr id="14" name="Group 13">
            <a:extLst>
              <a:ext uri="{FF2B5EF4-FFF2-40B4-BE49-F238E27FC236}">
                <a16:creationId xmlns:a16="http://schemas.microsoft.com/office/drawing/2014/main" id="{A1CB1721-08C0-4565-BE8D-5E0AAF18D05C}"/>
              </a:ext>
            </a:extLst>
          </p:cNvPr>
          <p:cNvGrpSpPr/>
          <p:nvPr/>
        </p:nvGrpSpPr>
        <p:grpSpPr>
          <a:xfrm>
            <a:off x="8919687" y="3703879"/>
            <a:ext cx="2867558" cy="2327106"/>
            <a:chOff x="9377117" y="3903356"/>
            <a:chExt cx="3020229" cy="2412678"/>
          </a:xfrm>
        </p:grpSpPr>
        <p:grpSp>
          <p:nvGrpSpPr>
            <p:cNvPr id="78" name="Group 77">
              <a:extLst>
                <a:ext uri="{FF2B5EF4-FFF2-40B4-BE49-F238E27FC236}">
                  <a16:creationId xmlns:a16="http://schemas.microsoft.com/office/drawing/2014/main" id="{034A266E-267A-4CE0-8BB2-02EFC86156B0}"/>
                </a:ext>
              </a:extLst>
            </p:cNvPr>
            <p:cNvGrpSpPr/>
            <p:nvPr/>
          </p:nvGrpSpPr>
          <p:grpSpPr>
            <a:xfrm>
              <a:off x="9377117" y="3903356"/>
              <a:ext cx="3020229" cy="859666"/>
              <a:chOff x="3403059" y="1923592"/>
              <a:chExt cx="3020229" cy="859666"/>
            </a:xfrm>
          </p:grpSpPr>
          <p:sp>
            <p:nvSpPr>
              <p:cNvPr id="80" name="Rectangle 79">
                <a:extLst>
                  <a:ext uri="{FF2B5EF4-FFF2-40B4-BE49-F238E27FC236}">
                    <a16:creationId xmlns:a16="http://schemas.microsoft.com/office/drawing/2014/main" id="{28432854-E082-4F3D-828B-1F6E270AA34B}"/>
                  </a:ext>
                </a:extLst>
              </p:cNvPr>
              <p:cNvSpPr/>
              <p:nvPr/>
            </p:nvSpPr>
            <p:spPr>
              <a:xfrm>
                <a:off x="3403059" y="1923592"/>
                <a:ext cx="3020229" cy="859666"/>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defRPr/>
                </a:pPr>
                <a:endParaRPr lang="en-GB" sz="1626" kern="1200" dirty="0">
                  <a:solidFill>
                    <a:prstClr val="white"/>
                  </a:solidFill>
                  <a:latin typeface="Calibri" panose="020F0502020204030204"/>
                </a:endParaRPr>
              </a:p>
            </p:txBody>
          </p:sp>
          <p:sp>
            <p:nvSpPr>
              <p:cNvPr id="81" name="Text Placeholder 4">
                <a:extLst>
                  <a:ext uri="{FF2B5EF4-FFF2-40B4-BE49-F238E27FC236}">
                    <a16:creationId xmlns:a16="http://schemas.microsoft.com/office/drawing/2014/main" id="{5970DC55-901F-4684-BBDE-0DC22A3BD741}"/>
                  </a:ext>
                </a:extLst>
              </p:cNvPr>
              <p:cNvSpPr txBox="1">
                <a:spLocks/>
              </p:cNvSpPr>
              <p:nvPr/>
            </p:nvSpPr>
            <p:spPr>
              <a:xfrm>
                <a:off x="3453800" y="2044929"/>
                <a:ext cx="2898501" cy="378980"/>
              </a:xfrm>
              <a:prstGeom prst="rect">
                <a:avLst/>
              </a:prstGeom>
            </p:spPr>
            <p:txBody>
              <a:bodyPr vert="horz" lIns="86818" tIns="43409" rIns="86818" bIns="43409" rtlCol="0">
                <a:no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spcBef>
                    <a:spcPts val="997"/>
                  </a:spcBef>
                  <a:buClrTx/>
                  <a:buNone/>
                  <a:defRPr/>
                </a:pPr>
                <a:r>
                  <a:rPr lang="en-GB" sz="1614" dirty="0">
                    <a:solidFill>
                      <a:prstClr val="white"/>
                    </a:solidFill>
                    <a:latin typeface="HelveticaNeueLT Pro 35 Th"/>
                  </a:rPr>
                  <a:t>BLUEINVEST </a:t>
                </a:r>
                <a:r>
                  <a:rPr lang="en-GB" sz="1614" b="1" dirty="0">
                    <a:solidFill>
                      <a:prstClr val="white"/>
                    </a:solidFill>
                    <a:latin typeface="HelveticaNeueLT Pro 35 Th"/>
                  </a:rPr>
                  <a:t>KNOWLEDGE CENTER</a:t>
                </a:r>
              </a:p>
            </p:txBody>
          </p:sp>
        </p:grpSp>
        <p:pic>
          <p:nvPicPr>
            <p:cNvPr id="141" name="Picture 140">
              <a:extLst>
                <a:ext uri="{FF2B5EF4-FFF2-40B4-BE49-F238E27FC236}">
                  <a16:creationId xmlns:a16="http://schemas.microsoft.com/office/drawing/2014/main" id="{C226B9D4-209B-4678-A202-7DA6D3951FB5}"/>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9377118" y="4788025"/>
              <a:ext cx="3020228" cy="1528009"/>
            </a:xfrm>
            <a:prstGeom prst="rect">
              <a:avLst/>
            </a:prstGeom>
          </p:spPr>
        </p:pic>
      </p:grpSp>
      <p:sp>
        <p:nvSpPr>
          <p:cNvPr id="73" name="Text Placeholder 4">
            <a:extLst>
              <a:ext uri="{FF2B5EF4-FFF2-40B4-BE49-F238E27FC236}">
                <a16:creationId xmlns:a16="http://schemas.microsoft.com/office/drawing/2014/main" id="{14650013-361F-47D2-9C9E-09BD9F6749A3}"/>
              </a:ext>
            </a:extLst>
          </p:cNvPr>
          <p:cNvSpPr txBox="1">
            <a:spLocks/>
          </p:cNvSpPr>
          <p:nvPr/>
        </p:nvSpPr>
        <p:spPr>
          <a:xfrm>
            <a:off x="8890429" y="1375715"/>
            <a:ext cx="3203443" cy="651133"/>
          </a:xfrm>
          <a:prstGeom prst="rect">
            <a:avLst/>
          </a:prstGeom>
        </p:spPr>
        <p:txBody>
          <a:bodyPr vert="horz" lIns="86818" tIns="43409" rIns="86818" bIns="43409" rtlCol="0">
            <a:normAutofit/>
          </a:bodyPr>
          <a:lstStyle>
            <a:lvl1pPr marL="240033" indent="-240033" algn="l" defTabSz="960133" rtl="0" eaLnBrk="1" latinLnBrk="0" hangingPunct="1">
              <a:lnSpc>
                <a:spcPct val="90000"/>
              </a:lnSpc>
              <a:spcBef>
                <a:spcPts val="1050"/>
              </a:spcBef>
              <a:buFont typeface="Arial" panose="020B0604020202020204" pitchFamily="34" charset="0"/>
              <a:buChar char="•"/>
              <a:defRPr sz="2941" kern="1200">
                <a:solidFill>
                  <a:schemeClr val="tx1"/>
                </a:solidFill>
                <a:latin typeface="+mn-lt"/>
                <a:ea typeface="+mn-ea"/>
                <a:cs typeface="+mn-cs"/>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0" indent="0" defTabSz="911646">
              <a:lnSpc>
                <a:spcPct val="60000"/>
              </a:lnSpc>
              <a:spcBef>
                <a:spcPts val="997"/>
              </a:spcBef>
              <a:buClrTx/>
              <a:buNone/>
              <a:defRPr/>
            </a:pPr>
            <a:r>
              <a:rPr lang="en-GB" sz="1614" dirty="0">
                <a:solidFill>
                  <a:prstClr val="white"/>
                </a:solidFill>
                <a:latin typeface="HelveticaNeueLT Pro 35 Th"/>
              </a:rPr>
              <a:t>BLUEINVEST</a:t>
            </a:r>
            <a:r>
              <a:rPr lang="en-GB" sz="1614" b="1" dirty="0">
                <a:solidFill>
                  <a:prstClr val="white"/>
                </a:solidFill>
                <a:latin typeface="HelveticaNeueLT Pro 35 Th"/>
              </a:rPr>
              <a:t> </a:t>
            </a:r>
          </a:p>
          <a:p>
            <a:pPr marL="0" indent="0" defTabSz="911646">
              <a:lnSpc>
                <a:spcPct val="60000"/>
              </a:lnSpc>
              <a:spcBef>
                <a:spcPts val="997"/>
              </a:spcBef>
              <a:buClrTx/>
              <a:buNone/>
              <a:defRPr/>
            </a:pPr>
            <a:r>
              <a:rPr lang="en-GB" sz="1614" b="1" dirty="0">
                <a:solidFill>
                  <a:prstClr val="white"/>
                </a:solidFill>
                <a:latin typeface="HelveticaNeueLT Pro 35 Th"/>
              </a:rPr>
              <a:t>FUNDRAISING ASSISTANCE </a:t>
            </a:r>
          </a:p>
        </p:txBody>
      </p:sp>
      <p:pic>
        <p:nvPicPr>
          <p:cNvPr id="75" name="Picture Placeholder 1">
            <a:extLst>
              <a:ext uri="{FF2B5EF4-FFF2-40B4-BE49-F238E27FC236}">
                <a16:creationId xmlns:a16="http://schemas.microsoft.com/office/drawing/2014/main" id="{151F1142-5590-48AF-97E7-89E7BDC79CC0}"/>
              </a:ext>
            </a:extLst>
          </p:cNvPr>
          <p:cNvPicPr>
            <a:picLocks noChangeAspect="1"/>
          </p:cNvPicPr>
          <p:nvPr/>
        </p:nvPicPr>
        <p:blipFill>
          <a:blip r:embed="rId13" cstate="print">
            <a:extLst>
              <a:ext uri="{28A0092B-C50C-407E-A947-70E740481C1C}">
                <a14:useLocalDpi xmlns:a14="http://schemas.microsoft.com/office/drawing/2010/main"/>
              </a:ext>
            </a:extLst>
          </a:blip>
          <a:srcRect l="103" r="103"/>
          <a:stretch>
            <a:fillRect/>
          </a:stretch>
        </p:blipFill>
        <p:spPr>
          <a:xfrm>
            <a:off x="3161647" y="2047798"/>
            <a:ext cx="2873836" cy="1480000"/>
          </a:xfrm>
          <a:prstGeom prst="rect">
            <a:avLst/>
          </a:prstGeom>
        </p:spPr>
      </p:pic>
      <p:pic>
        <p:nvPicPr>
          <p:cNvPr id="17" name="Picture 16">
            <a:extLst>
              <a:ext uri="{FF2B5EF4-FFF2-40B4-BE49-F238E27FC236}">
                <a16:creationId xmlns:a16="http://schemas.microsoft.com/office/drawing/2014/main" id="{57FB44B4-8DF6-4A21-80FE-F41968A6C305}"/>
              </a:ext>
            </a:extLst>
          </p:cNvPr>
          <p:cNvPicPr>
            <a:picLocks noChangeAspect="1"/>
          </p:cNvPicPr>
          <p:nvPr/>
        </p:nvPicPr>
        <p:blipFill rotWithShape="1">
          <a:blip r:embed="rId14" cstate="email">
            <a:extLst>
              <a:ext uri="{28A0092B-C50C-407E-A947-70E740481C1C}">
                <a14:useLocalDpi xmlns:a14="http://schemas.microsoft.com/office/drawing/2010/main" val="0"/>
              </a:ext>
            </a:extLst>
          </a:blip>
          <a:srcRect l="-338" b="-160"/>
          <a:stretch/>
        </p:blipFill>
        <p:spPr>
          <a:xfrm>
            <a:off x="8913045" y="2049830"/>
            <a:ext cx="2874201" cy="1475046"/>
          </a:xfrm>
          <a:prstGeom prst="rect">
            <a:avLst/>
          </a:prstGeom>
        </p:spPr>
      </p:pic>
    </p:spTree>
    <p:extLst>
      <p:ext uri="{BB962C8B-B14F-4D97-AF65-F5344CB8AC3E}">
        <p14:creationId xmlns:p14="http://schemas.microsoft.com/office/powerpoint/2010/main" val="234790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1">
            <a:extLst>
              <a:ext uri="{FF2B5EF4-FFF2-40B4-BE49-F238E27FC236}">
                <a16:creationId xmlns:a16="http://schemas.microsoft.com/office/drawing/2014/main" id="{7578C82A-DE89-49F0-884F-111F64CD3B8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l="103" r="103"/>
          <a:stretch>
            <a:fillRect/>
          </a:stretch>
        </p:blipFill>
        <p:spPr>
          <a:xfrm>
            <a:off x="6059826" y="3612377"/>
            <a:ext cx="5694920" cy="2927085"/>
          </a:xfrm>
          <a:prstGeom prst="rect">
            <a:avLst/>
          </a:prstGeom>
        </p:spPr>
      </p:pic>
      <p:pic>
        <p:nvPicPr>
          <p:cNvPr id="41" name="Picture Placeholder 40">
            <a:extLst>
              <a:ext uri="{FF2B5EF4-FFF2-40B4-BE49-F238E27FC236}">
                <a16:creationId xmlns:a16="http://schemas.microsoft.com/office/drawing/2014/main" id="{646ED4DF-139D-4746-87EB-E21F85BE6C2A}"/>
              </a:ext>
            </a:extLst>
          </p:cNvPr>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a:stretch>
            <a:fillRect/>
          </a:stretch>
        </p:blipFill>
        <p:spPr/>
      </p:pic>
      <p:grpSp>
        <p:nvGrpSpPr>
          <p:cNvPr id="13" name="Group 12"/>
          <p:cNvGrpSpPr/>
          <p:nvPr/>
        </p:nvGrpSpPr>
        <p:grpSpPr>
          <a:xfrm>
            <a:off x="5698085" y="390380"/>
            <a:ext cx="6041069" cy="2927592"/>
            <a:chOff x="5981700" y="411162"/>
            <a:chExt cx="6362700" cy="3083459"/>
          </a:xfrm>
        </p:grpSpPr>
        <p:sp>
          <p:nvSpPr>
            <p:cNvPr id="14" name="Rectangle 13"/>
            <p:cNvSpPr/>
            <p:nvPr/>
          </p:nvSpPr>
          <p:spPr>
            <a:xfrm>
              <a:off x="6400800" y="411162"/>
              <a:ext cx="5943600" cy="308345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5" name="Rectangle 14"/>
            <p:cNvSpPr/>
            <p:nvPr/>
          </p:nvSpPr>
          <p:spPr>
            <a:xfrm rot="18900000">
              <a:off x="5981700" y="1533791"/>
              <a:ext cx="838200" cy="838200"/>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6" name="Isosceles Triangle 15"/>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sp>
        <p:nvSpPr>
          <p:cNvPr id="5" name="Text Placeholder 4"/>
          <p:cNvSpPr>
            <a:spLocks noGrp="1"/>
          </p:cNvSpPr>
          <p:nvPr>
            <p:ph type="body" sz="quarter" idx="11"/>
          </p:nvPr>
        </p:nvSpPr>
        <p:spPr/>
        <p:txBody>
          <a:bodyPr/>
          <a:lstStyle/>
          <a:p>
            <a:r>
              <a:rPr lang="en-GB" dirty="0"/>
              <a:t>BLUEINVEST COMMUNITY</a:t>
            </a:r>
          </a:p>
        </p:txBody>
      </p:sp>
      <p:sp>
        <p:nvSpPr>
          <p:cNvPr id="11" name="Rectangle 10"/>
          <p:cNvSpPr/>
          <p:nvPr/>
        </p:nvSpPr>
        <p:spPr>
          <a:xfrm rot="18900000">
            <a:off x="5722721" y="1456260"/>
            <a:ext cx="795829" cy="79582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2" name="Isosceles Triangle 11"/>
          <p:cNvSpPr/>
          <p:nvPr/>
        </p:nvSpPr>
        <p:spPr>
          <a:xfrm rot="16200000">
            <a:off x="5939860" y="1777843"/>
            <a:ext cx="172574" cy="139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6" name="Text Placeholder 5"/>
          <p:cNvSpPr>
            <a:spLocks noGrp="1"/>
          </p:cNvSpPr>
          <p:nvPr>
            <p:ph type="body" sz="quarter" idx="12"/>
          </p:nvPr>
        </p:nvSpPr>
        <p:spPr>
          <a:xfrm>
            <a:off x="6457740" y="1258556"/>
            <a:ext cx="4845197" cy="1909163"/>
          </a:xfrm>
        </p:spPr>
        <p:txBody>
          <a:bodyPr>
            <a:noAutofit/>
          </a:bodyPr>
          <a:lstStyle/>
          <a:p>
            <a:r>
              <a:rPr lang="en-US" sz="1329" dirty="0">
                <a:latin typeface="HelveticaNeueLT Pro 45 Lt" panose="020B0403020202020204" pitchFamily="34" charset="0"/>
                <a:hlinkClick r:id="rId5">
                  <a:extLst>
                    <a:ext uri="{A12FA001-AC4F-418D-AE19-62706E023703}">
                      <ahyp:hlinkClr xmlns:ahyp="http://schemas.microsoft.com/office/drawing/2018/hyperlinkcolor" val="tx"/>
                    </a:ext>
                  </a:extLst>
                </a:hlinkClick>
              </a:rPr>
              <a:t>Join the community</a:t>
            </a:r>
            <a:r>
              <a:rPr lang="en-US" sz="1329" dirty="0">
                <a:latin typeface="HelveticaNeueLT Pro 45 Lt" panose="020B0403020202020204" pitchFamily="34" charset="0"/>
              </a:rPr>
              <a:t> to meet potential partners and investors, gain access to exclusive events, market intelligence and learning opportunities.</a:t>
            </a:r>
          </a:p>
          <a:p>
            <a:r>
              <a:rPr lang="en-US" sz="1329" dirty="0">
                <a:latin typeface="HelveticaNeueLT Pro 45 Lt" panose="020B0403020202020204" pitchFamily="34" charset="0"/>
              </a:rPr>
              <a:t>The community is open to entrepreneurs, investors, corporates and innovation stakeholders interested in the Blue Economy. Our content and activities are designed to help start-ups and SMEs with investment and growth prospects.</a:t>
            </a:r>
            <a:endParaRPr lang="en-GB" sz="1329" dirty="0">
              <a:latin typeface="HelveticaNeueLT Pro 45 Lt" panose="020B0403020202020204" pitchFamily="34" charset="0"/>
            </a:endParaRPr>
          </a:p>
        </p:txBody>
      </p:sp>
      <p:sp>
        <p:nvSpPr>
          <p:cNvPr id="37" name="Isosceles Triangle 36">
            <a:extLst>
              <a:ext uri="{FF2B5EF4-FFF2-40B4-BE49-F238E27FC236}">
                <a16:creationId xmlns:a16="http://schemas.microsoft.com/office/drawing/2014/main" id="{9E1FCD14-07B6-4933-B8CC-C7E30C5BD1BE}"/>
              </a:ext>
            </a:extLst>
          </p:cNvPr>
          <p:cNvSpPr/>
          <p:nvPr/>
        </p:nvSpPr>
        <p:spPr>
          <a:xfrm rot="5400000">
            <a:off x="6113246" y="4995547"/>
            <a:ext cx="172574" cy="139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nvGrpSpPr>
          <p:cNvPr id="17" name="Group 16"/>
          <p:cNvGrpSpPr/>
          <p:nvPr/>
        </p:nvGrpSpPr>
        <p:grpSpPr>
          <a:xfrm>
            <a:off x="452847" y="3612377"/>
            <a:ext cx="6004895" cy="2927592"/>
            <a:chOff x="457200" y="3804702"/>
            <a:chExt cx="6324600" cy="3083459"/>
          </a:xfrm>
        </p:grpSpPr>
        <p:sp>
          <p:nvSpPr>
            <p:cNvPr id="18" name="Rectangle 17"/>
            <p:cNvSpPr/>
            <p:nvPr/>
          </p:nvSpPr>
          <p:spPr>
            <a:xfrm>
              <a:off x="457200" y="3804702"/>
              <a:ext cx="5943600" cy="308345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nvGrpSpPr>
            <p:cNvPr id="19" name="Group 18"/>
            <p:cNvGrpSpPr/>
            <p:nvPr/>
          </p:nvGrpSpPr>
          <p:grpSpPr>
            <a:xfrm rot="10800000">
              <a:off x="5943600" y="4927331"/>
              <a:ext cx="838200" cy="838200"/>
              <a:chOff x="5981700" y="1533791"/>
              <a:chExt cx="838200" cy="838200"/>
            </a:xfrm>
          </p:grpSpPr>
          <p:sp>
            <p:nvSpPr>
              <p:cNvPr id="21" name="Isosceles Triangle 20"/>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20" name="Rectangle 19"/>
              <p:cNvSpPr/>
              <p:nvPr/>
            </p:nvSpPr>
            <p:spPr>
              <a:xfrm rot="18900000">
                <a:off x="5981700" y="1533791"/>
                <a:ext cx="838200" cy="838200"/>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grpSp>
      <p:sp>
        <p:nvSpPr>
          <p:cNvPr id="7" name="Text Placeholder 6"/>
          <p:cNvSpPr>
            <a:spLocks noGrp="1"/>
          </p:cNvSpPr>
          <p:nvPr>
            <p:ph type="body" sz="quarter" idx="13"/>
          </p:nvPr>
        </p:nvSpPr>
        <p:spPr>
          <a:xfrm>
            <a:off x="434836" y="3852617"/>
            <a:ext cx="5310785" cy="651133"/>
          </a:xfrm>
        </p:spPr>
        <p:txBody>
          <a:bodyPr>
            <a:normAutofit/>
          </a:bodyPr>
          <a:lstStyle/>
          <a:p>
            <a:r>
              <a:rPr lang="en-GB" dirty="0"/>
              <a:t>BLUEINVEST EVENTS</a:t>
            </a:r>
          </a:p>
        </p:txBody>
      </p:sp>
      <p:sp>
        <p:nvSpPr>
          <p:cNvPr id="8" name="Text Placeholder 7"/>
          <p:cNvSpPr>
            <a:spLocks noGrp="1"/>
          </p:cNvSpPr>
          <p:nvPr>
            <p:ph type="body" sz="quarter" idx="14"/>
          </p:nvPr>
        </p:nvSpPr>
        <p:spPr>
          <a:xfrm>
            <a:off x="444028" y="4369525"/>
            <a:ext cx="5846233" cy="2098095"/>
          </a:xfrm>
        </p:spPr>
        <p:txBody>
          <a:bodyPr>
            <a:noAutofit/>
          </a:bodyPr>
          <a:lstStyle/>
          <a:p>
            <a:r>
              <a:rPr lang="en-US" sz="1329" dirty="0">
                <a:latin typeface="HelveticaNeueLT Pro 45 Lt" panose="020B0403020202020204" pitchFamily="34" charset="0"/>
                <a:hlinkClick r:id="rId6">
                  <a:extLst>
                    <a:ext uri="{A12FA001-AC4F-418D-AE19-62706E023703}">
                      <ahyp:hlinkClr xmlns:ahyp="http://schemas.microsoft.com/office/drawing/2018/hyperlinkcolor" val="tx"/>
                    </a:ext>
                  </a:extLst>
                </a:hlinkClick>
              </a:rPr>
              <a:t>BlueInvest events</a:t>
            </a:r>
            <a:r>
              <a:rPr lang="en-US" sz="1329" dirty="0">
                <a:latin typeface="HelveticaNeueLT Pro 45 Lt" panose="020B0403020202020204" pitchFamily="34" charset="0"/>
              </a:rPr>
              <a:t> are aimed at business impact. Opportunities for investment, knowledge exchange and networking, in formats designed to transform business. </a:t>
            </a:r>
          </a:p>
          <a:p>
            <a:r>
              <a:rPr lang="en-US" sz="1329" dirty="0">
                <a:latin typeface="HelveticaNeueLT Pro 45 Lt" panose="020B0403020202020204" pitchFamily="34" charset="0"/>
              </a:rPr>
              <a:t>Save the date:</a:t>
            </a:r>
          </a:p>
          <a:p>
            <a:pPr marL="271320" indent="-271320">
              <a:buClr>
                <a:schemeClr val="bg1"/>
              </a:buClr>
              <a:buFontTx/>
              <a:buChar char="■"/>
            </a:pPr>
            <a:r>
              <a:rPr lang="en-US" sz="1329" dirty="0">
                <a:latin typeface="HelveticaNeueLT Pro 45 Lt" panose="020B0403020202020204" pitchFamily="34" charset="0"/>
              </a:rPr>
              <a:t>BlueInvest Day | 09 March, Brussels</a:t>
            </a:r>
          </a:p>
          <a:p>
            <a:pPr marL="271320" indent="-271320">
              <a:buClr>
                <a:schemeClr val="bg1"/>
              </a:buClr>
              <a:buFontTx/>
              <a:buChar char="■"/>
            </a:pPr>
            <a:r>
              <a:rPr lang="en-US" sz="1329" dirty="0">
                <a:latin typeface="HelveticaNeueLT Pro 45 Lt" panose="020B0403020202020204" pitchFamily="34" charset="0"/>
              </a:rPr>
              <a:t>BlueInvest Thematic Workshop @ </a:t>
            </a:r>
            <a:r>
              <a:rPr lang="en-US" sz="1329" dirty="0" err="1">
                <a:latin typeface="HelveticaNeueLT Pro 45 Lt" panose="020B0403020202020204" pitchFamily="34" charset="0"/>
              </a:rPr>
              <a:t>WindEurope</a:t>
            </a:r>
            <a:r>
              <a:rPr lang="en-US" sz="1329" dirty="0">
                <a:latin typeface="HelveticaNeueLT Pro 45 Lt" panose="020B0403020202020204" pitchFamily="34" charset="0"/>
              </a:rPr>
              <a:t> | 26 April, Copenhagen</a:t>
            </a:r>
          </a:p>
          <a:p>
            <a:pPr marL="271320" indent="-271320">
              <a:buClr>
                <a:schemeClr val="bg1"/>
              </a:buClr>
              <a:buFontTx/>
              <a:buChar char="■"/>
            </a:pPr>
            <a:r>
              <a:rPr lang="en-US" sz="1329" dirty="0">
                <a:latin typeface="HelveticaNeueLT Pro 45 Lt" panose="020B0403020202020204" pitchFamily="34" charset="0"/>
              </a:rPr>
              <a:t>BlueInvest Investors Workshop @ Sustainable Investor Summit 6 | 16 May, Frankfurt</a:t>
            </a:r>
          </a:p>
        </p:txBody>
      </p:sp>
      <p:sp>
        <p:nvSpPr>
          <p:cNvPr id="23" name="Isosceles Triangle 22">
            <a:extLst>
              <a:ext uri="{FF2B5EF4-FFF2-40B4-BE49-F238E27FC236}">
                <a16:creationId xmlns:a16="http://schemas.microsoft.com/office/drawing/2014/main" id="{CDFCEEC2-9679-4C9B-8504-ED713CEE033C}"/>
              </a:ext>
            </a:extLst>
          </p:cNvPr>
          <p:cNvSpPr/>
          <p:nvPr/>
        </p:nvSpPr>
        <p:spPr>
          <a:xfrm rot="5400000">
            <a:off x="6257942" y="5009215"/>
            <a:ext cx="172574" cy="139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Tree>
    <p:extLst>
      <p:ext uri="{BB962C8B-B14F-4D97-AF65-F5344CB8AC3E}">
        <p14:creationId xmlns:p14="http://schemas.microsoft.com/office/powerpoint/2010/main" val="401415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D1D3C3-6A95-564D-2097-7CA77F76EF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355" y="275341"/>
            <a:ext cx="11583291" cy="829070"/>
          </a:xfrm>
          <a:prstGeom prst="rect">
            <a:avLst/>
          </a:prstGeom>
        </p:spPr>
      </p:pic>
      <p:sp>
        <p:nvSpPr>
          <p:cNvPr id="8" name="Title 1">
            <a:extLst>
              <a:ext uri="{FF2B5EF4-FFF2-40B4-BE49-F238E27FC236}">
                <a16:creationId xmlns:a16="http://schemas.microsoft.com/office/drawing/2014/main" id="{23B64298-8CDA-E9B0-5225-50F8B7459533}"/>
              </a:ext>
            </a:extLst>
          </p:cNvPr>
          <p:cNvSpPr txBox="1">
            <a:spLocks/>
          </p:cNvSpPr>
          <p:nvPr/>
        </p:nvSpPr>
        <p:spPr>
          <a:xfrm>
            <a:off x="418511" y="394414"/>
            <a:ext cx="7206763" cy="594445"/>
          </a:xfrm>
          <a:prstGeom prst="rect">
            <a:avLst/>
          </a:prstGeom>
        </p:spPr>
        <p:txBody>
          <a:bodyPr vert="horz" lIns="91159" tIns="45579" rIns="91159" bIns="45579"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868223">
              <a:lnSpc>
                <a:spcPct val="120000"/>
              </a:lnSpc>
              <a:buClrTx/>
            </a:pPr>
            <a:r>
              <a:rPr lang="fr-CH" sz="3190" b="1" dirty="0">
                <a:solidFill>
                  <a:prstClr val="white"/>
                </a:solidFill>
                <a:latin typeface="Helvetica" pitchFamily="2" charset="0"/>
              </a:rPr>
              <a:t>BlueInvest Events</a:t>
            </a:r>
            <a:endParaRPr lang="en-LU" sz="3190" dirty="0">
              <a:solidFill>
                <a:prstClr val="white"/>
              </a:solidFill>
              <a:latin typeface="Helvetica" pitchFamily="2" charset="0"/>
            </a:endParaRPr>
          </a:p>
        </p:txBody>
      </p:sp>
      <p:pic>
        <p:nvPicPr>
          <p:cNvPr id="10" name="Picture 9" descr="Background pattern&#10;&#10;Description automatically generated">
            <a:extLst>
              <a:ext uri="{FF2B5EF4-FFF2-40B4-BE49-F238E27FC236}">
                <a16:creationId xmlns:a16="http://schemas.microsoft.com/office/drawing/2014/main" id="{918E9875-C0AD-E427-DF70-E048A3125E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355" y="6223900"/>
            <a:ext cx="11583291" cy="366667"/>
          </a:xfrm>
          <a:prstGeom prst="rect">
            <a:avLst/>
          </a:prstGeom>
        </p:spPr>
      </p:pic>
      <p:pic>
        <p:nvPicPr>
          <p:cNvPr id="12" name="Picture 11">
            <a:extLst>
              <a:ext uri="{FF2B5EF4-FFF2-40B4-BE49-F238E27FC236}">
                <a16:creationId xmlns:a16="http://schemas.microsoft.com/office/drawing/2014/main" id="{5812D890-8A9F-41AF-8275-C5CD33B77A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49962" y="356874"/>
            <a:ext cx="1223528" cy="662823"/>
          </a:xfrm>
          <a:prstGeom prst="rect">
            <a:avLst/>
          </a:prstGeom>
        </p:spPr>
      </p:pic>
      <p:sp>
        <p:nvSpPr>
          <p:cNvPr id="11" name="Picture Placeholder 14">
            <a:extLst>
              <a:ext uri="{FF2B5EF4-FFF2-40B4-BE49-F238E27FC236}">
                <a16:creationId xmlns:a16="http://schemas.microsoft.com/office/drawing/2014/main" id="{270BD131-057B-49B3-9DE6-9DD6D32B5605}"/>
              </a:ext>
            </a:extLst>
          </p:cNvPr>
          <p:cNvSpPr txBox="1">
            <a:spLocks/>
          </p:cNvSpPr>
          <p:nvPr/>
        </p:nvSpPr>
        <p:spPr>
          <a:xfrm>
            <a:off x="320839" y="1104411"/>
            <a:ext cx="3025932" cy="511948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p:spPr>
        <p:txBody>
          <a:bodyPr/>
          <a:lstStyle>
            <a:lvl1pPr marL="0" marR="0" indent="0" algn="l" defTabSz="960120" rtl="0" eaLnBrk="1" fontAlgn="auto" latinLnBrk="0" hangingPunct="1">
              <a:lnSpc>
                <a:spcPct val="90000"/>
              </a:lnSpc>
              <a:spcBef>
                <a:spcPts val="1050"/>
              </a:spcBef>
              <a:spcAft>
                <a:spcPts val="0"/>
              </a:spcAft>
              <a:buClrTx/>
              <a:buSzTx/>
              <a:buFont typeface="Arial" panose="020B0604020202020204" pitchFamily="34" charset="0"/>
              <a:buNone/>
              <a:tabLst/>
              <a:defRPr sz="2000" kern="1200">
                <a:solidFill>
                  <a:srgbClr val="FF0000"/>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defTabSz="911634">
              <a:spcBef>
                <a:spcPts val="997"/>
              </a:spcBef>
            </a:pPr>
            <a:endParaRPr lang="en-GB" sz="1899" dirty="0">
              <a:latin typeface="Calibri" panose="020F0502020204030204"/>
            </a:endParaRPr>
          </a:p>
        </p:txBody>
      </p:sp>
      <p:cxnSp>
        <p:nvCxnSpPr>
          <p:cNvPr id="3" name="Straight Connector 2">
            <a:extLst>
              <a:ext uri="{FF2B5EF4-FFF2-40B4-BE49-F238E27FC236}">
                <a16:creationId xmlns:a16="http://schemas.microsoft.com/office/drawing/2014/main" id="{602645B4-F022-4094-8C04-4FA9F7F101BD}"/>
              </a:ext>
            </a:extLst>
          </p:cNvPr>
          <p:cNvCxnSpPr/>
          <p:nvPr/>
        </p:nvCxnSpPr>
        <p:spPr>
          <a:xfrm>
            <a:off x="4214949" y="3573696"/>
            <a:ext cx="7307161" cy="0"/>
          </a:xfrm>
          <a:prstGeom prst="line">
            <a:avLst/>
          </a:prstGeom>
          <a:ln>
            <a:solidFill>
              <a:srgbClr val="0FB2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01F287-6D8D-4EE5-8DBF-0A72243675BA}"/>
              </a:ext>
            </a:extLst>
          </p:cNvPr>
          <p:cNvCxnSpPr>
            <a:cxnSpLocks/>
          </p:cNvCxnSpPr>
          <p:nvPr/>
        </p:nvCxnSpPr>
        <p:spPr>
          <a:xfrm>
            <a:off x="7710313" y="1375342"/>
            <a:ext cx="0" cy="4777443"/>
          </a:xfrm>
          <a:prstGeom prst="line">
            <a:avLst/>
          </a:prstGeom>
          <a:ln>
            <a:solidFill>
              <a:srgbClr val="0FB2AE"/>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B5954F1-638A-40E4-BAD6-6CA102FF1ACE}"/>
              </a:ext>
            </a:extLst>
          </p:cNvPr>
          <p:cNvSpPr txBox="1"/>
          <p:nvPr/>
        </p:nvSpPr>
        <p:spPr>
          <a:xfrm>
            <a:off x="3621280" y="1186208"/>
            <a:ext cx="3841038" cy="1962460"/>
          </a:xfrm>
          <a:prstGeom prst="rect">
            <a:avLst/>
          </a:prstGeom>
          <a:noFill/>
        </p:spPr>
        <p:txBody>
          <a:bodyPr wrap="square" rtlCol="0">
            <a:spAutoFit/>
          </a:bodyPr>
          <a:lstStyle/>
          <a:p>
            <a:pPr algn="ctr" defTabSz="434035">
              <a:buClrTx/>
            </a:pPr>
            <a:r>
              <a:rPr lang="en-GB" sz="1519" b="1" kern="1200" dirty="0">
                <a:solidFill>
                  <a:srgbClr val="0FB2AE"/>
                </a:solidFill>
                <a:latin typeface="Helvetica" panose="020B0604020202020204" pitchFamily="34" charset="0"/>
                <a:ea typeface="+mn-ea"/>
                <a:cs typeface="Helvetica" panose="020B0604020202020204" pitchFamily="34" charset="0"/>
              </a:rPr>
              <a:t>6 e-Pitch sessions</a:t>
            </a:r>
          </a:p>
          <a:p>
            <a:pPr algn="ctr" defTabSz="434035">
              <a:buClrTx/>
            </a:pPr>
            <a:endParaRPr lang="en-GB" sz="1329"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5 innovative start-ups and SMEs will pitch to a dedicated audience of interested investors. </a:t>
            </a:r>
          </a:p>
          <a:p>
            <a:pPr algn="ctr" defTabSz="434035">
              <a:buClrTx/>
            </a:pPr>
            <a:endParaRPr lang="en-US" sz="1329"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US" sz="1329" b="1" kern="1200" dirty="0">
                <a:solidFill>
                  <a:prstClr val="white">
                    <a:lumMod val="50000"/>
                  </a:prstClr>
                </a:solidFill>
                <a:latin typeface="Helvetica" panose="020B0604020202020204" pitchFamily="34" charset="0"/>
                <a:ea typeface="+mn-ea"/>
                <a:cs typeface="Helvetica" panose="020B0604020202020204" pitchFamily="34" charset="0"/>
              </a:rPr>
              <a:t>Upcoming:</a:t>
            </a:r>
            <a:r>
              <a:rPr lang="en-US" sz="1329" kern="1200" dirty="0">
                <a:solidFill>
                  <a:prstClr val="white">
                    <a:lumMod val="50000"/>
                  </a:prstClr>
                </a:solidFill>
                <a:latin typeface="Helvetica" panose="020B0604020202020204" pitchFamily="34" charset="0"/>
                <a:ea typeface="+mn-ea"/>
                <a:cs typeface="Helvetica" panose="020B0604020202020204" pitchFamily="34" charset="0"/>
              </a:rPr>
              <a:t> </a:t>
            </a: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E-pitch with the European Boating Industry (EBI)</a:t>
            </a:r>
          </a:p>
          <a:p>
            <a:pPr algn="ctr" defTabSz="434035">
              <a:buClrTx/>
            </a:pPr>
            <a:endParaRPr lang="en-US" sz="1329"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23 Mar 2023, online</a:t>
            </a:r>
          </a:p>
        </p:txBody>
      </p:sp>
      <p:sp>
        <p:nvSpPr>
          <p:cNvPr id="34" name="TextBox 33">
            <a:extLst>
              <a:ext uri="{FF2B5EF4-FFF2-40B4-BE49-F238E27FC236}">
                <a16:creationId xmlns:a16="http://schemas.microsoft.com/office/drawing/2014/main" id="{201979CB-09F0-4DD7-82D4-FBDBEAA03BB4}"/>
              </a:ext>
            </a:extLst>
          </p:cNvPr>
          <p:cNvSpPr txBox="1"/>
          <p:nvPr/>
        </p:nvSpPr>
        <p:spPr>
          <a:xfrm>
            <a:off x="3588312" y="3785900"/>
            <a:ext cx="4036962" cy="2167003"/>
          </a:xfrm>
          <a:prstGeom prst="rect">
            <a:avLst/>
          </a:prstGeom>
          <a:noFill/>
        </p:spPr>
        <p:txBody>
          <a:bodyPr wrap="square" rtlCol="0">
            <a:spAutoFit/>
          </a:bodyPr>
          <a:lstStyle/>
          <a:p>
            <a:pPr algn="ctr" defTabSz="434035">
              <a:buClrTx/>
            </a:pPr>
            <a:r>
              <a:rPr lang="en-GB" sz="1519" b="1" kern="1200" dirty="0">
                <a:solidFill>
                  <a:srgbClr val="0FB2AE"/>
                </a:solidFill>
                <a:latin typeface="Helvetica" panose="020B0604020202020204" pitchFamily="34" charset="0"/>
                <a:ea typeface="+mn-ea"/>
                <a:cs typeface="Helvetica" panose="020B0604020202020204" pitchFamily="34" charset="0"/>
              </a:rPr>
              <a:t>6 thematic workshops</a:t>
            </a:r>
          </a:p>
          <a:p>
            <a:pPr algn="ctr" defTabSz="434035">
              <a:buClrTx/>
            </a:pPr>
            <a:endParaRPr lang="en-GB" sz="1329" b="1" kern="1200" dirty="0">
              <a:solidFill>
                <a:srgbClr val="0FB2AE"/>
              </a:solidFill>
              <a:latin typeface="Helvetica" panose="020B0604020202020204" pitchFamily="34" charset="0"/>
              <a:ea typeface="+mn-ea"/>
              <a:cs typeface="Helvetica" panose="020B0604020202020204" pitchFamily="34" charset="0"/>
            </a:endParaRP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6 thematic workshops to bring together entrepreneurs, corporates, investors and stakeholders from a key sector.</a:t>
            </a:r>
          </a:p>
          <a:p>
            <a:pPr algn="ctr" defTabSz="434035">
              <a:buClrTx/>
            </a:pPr>
            <a:endParaRPr lang="en-US" sz="1329"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US" sz="1329" b="1" kern="1200" dirty="0">
                <a:solidFill>
                  <a:prstClr val="white">
                    <a:lumMod val="50000"/>
                  </a:prstClr>
                </a:solidFill>
                <a:latin typeface="Helvetica" panose="020B0604020202020204" pitchFamily="34" charset="0"/>
                <a:ea typeface="+mn-ea"/>
                <a:cs typeface="Helvetica" panose="020B0604020202020204" pitchFamily="34" charset="0"/>
              </a:rPr>
              <a:t>Upcoming:</a:t>
            </a:r>
            <a:r>
              <a:rPr lang="en-US" sz="1329" kern="1200" dirty="0">
                <a:solidFill>
                  <a:prstClr val="white">
                    <a:lumMod val="50000"/>
                  </a:prstClr>
                </a:solidFill>
                <a:latin typeface="Helvetica" panose="020B0604020202020204" pitchFamily="34" charset="0"/>
                <a:ea typeface="+mn-ea"/>
                <a:cs typeface="Helvetica" panose="020B0604020202020204" pitchFamily="34" charset="0"/>
              </a:rPr>
              <a:t> </a:t>
            </a: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Thematic Workshop @WindEurope</a:t>
            </a: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26 Apr 2023, Copenhagen</a:t>
            </a:r>
          </a:p>
          <a:p>
            <a:pPr algn="ctr" defTabSz="434035">
              <a:buClrTx/>
            </a:pPr>
            <a:endParaRPr lang="en-GB" sz="1329" kern="1200" dirty="0">
              <a:solidFill>
                <a:prstClr val="white">
                  <a:lumMod val="50000"/>
                </a:prstClr>
              </a:solidFill>
              <a:latin typeface="Helvetica" panose="020B0604020202020204" pitchFamily="34" charset="0"/>
              <a:ea typeface="+mn-ea"/>
              <a:cs typeface="Helvetica" panose="020B0604020202020204" pitchFamily="34" charset="0"/>
            </a:endParaRPr>
          </a:p>
        </p:txBody>
      </p:sp>
      <p:sp>
        <p:nvSpPr>
          <p:cNvPr id="35" name="TextBox 34">
            <a:extLst>
              <a:ext uri="{FF2B5EF4-FFF2-40B4-BE49-F238E27FC236}">
                <a16:creationId xmlns:a16="http://schemas.microsoft.com/office/drawing/2014/main" id="{9C304EFF-984D-417E-9FAD-F50393F421AE}"/>
              </a:ext>
            </a:extLst>
          </p:cNvPr>
          <p:cNvSpPr txBox="1"/>
          <p:nvPr/>
        </p:nvSpPr>
        <p:spPr>
          <a:xfrm>
            <a:off x="7780665" y="1186208"/>
            <a:ext cx="4090496" cy="2225481"/>
          </a:xfrm>
          <a:prstGeom prst="rect">
            <a:avLst/>
          </a:prstGeom>
          <a:noFill/>
        </p:spPr>
        <p:txBody>
          <a:bodyPr wrap="square" rtlCol="0">
            <a:spAutoFit/>
          </a:bodyPr>
          <a:lstStyle/>
          <a:p>
            <a:pPr algn="ctr" defTabSz="434035">
              <a:buClrTx/>
            </a:pPr>
            <a:r>
              <a:rPr lang="en-GB" sz="1519" b="1" kern="1200" dirty="0">
                <a:solidFill>
                  <a:srgbClr val="0FB2AE"/>
                </a:solidFill>
                <a:latin typeface="Helvetica" panose="020B0604020202020204" pitchFamily="34" charset="0"/>
                <a:ea typeface="+mn-ea"/>
                <a:cs typeface="Helvetica" panose="020B0604020202020204" pitchFamily="34" charset="0"/>
              </a:rPr>
              <a:t>2 investors matchmaking events</a:t>
            </a:r>
          </a:p>
          <a:p>
            <a:pPr algn="ctr" defTabSz="434035">
              <a:buClrTx/>
            </a:pPr>
            <a:endParaRPr lang="en-GB" sz="1329" b="1" kern="1200" dirty="0">
              <a:solidFill>
                <a:srgbClr val="0FB2AE"/>
              </a:solidFill>
              <a:latin typeface="Helvetica" panose="020B0604020202020204" pitchFamily="34" charset="0"/>
              <a:ea typeface="+mn-ea"/>
              <a:cs typeface="Helvetica" panose="020B0604020202020204" pitchFamily="34" charset="0"/>
            </a:endParaRPr>
          </a:p>
          <a:p>
            <a:pPr defTabSz="434035">
              <a:buClrTx/>
            </a:pPr>
            <a:r>
              <a:rPr lang="en-GB" sz="1329" kern="1200" dirty="0">
                <a:solidFill>
                  <a:prstClr val="white">
                    <a:lumMod val="50000"/>
                  </a:prstClr>
                </a:solidFill>
                <a:latin typeface="Helvetica" panose="020B0604020202020204" pitchFamily="34" charset="0"/>
                <a:ea typeface="+mn-ea"/>
                <a:cs typeface="Helvetica" panose="020B0604020202020204" pitchFamily="34" charset="0"/>
              </a:rPr>
              <a:t>2 matchmaking events fully dedicated to our fund managers and financial profiles.</a:t>
            </a:r>
          </a:p>
          <a:p>
            <a:pPr algn="ctr" defTabSz="434035">
              <a:buClrTx/>
            </a:pPr>
            <a:endParaRPr lang="en-GB" sz="1709" b="1"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GB" sz="1329" b="1" kern="1200" dirty="0">
                <a:solidFill>
                  <a:prstClr val="white">
                    <a:lumMod val="50000"/>
                  </a:prstClr>
                </a:solidFill>
                <a:latin typeface="Helvetica" panose="020B0604020202020204" pitchFamily="34" charset="0"/>
                <a:ea typeface="+mn-ea"/>
                <a:cs typeface="Helvetica" panose="020B0604020202020204" pitchFamily="34" charset="0"/>
              </a:rPr>
              <a:t>Upcoming:</a:t>
            </a:r>
          </a:p>
          <a:p>
            <a:pPr algn="ctr" defTabSz="434035">
              <a:buClrTx/>
            </a:pPr>
            <a:r>
              <a:rPr lang="en-GB" sz="1329" kern="1200" dirty="0">
                <a:solidFill>
                  <a:prstClr val="white">
                    <a:lumMod val="50000"/>
                  </a:prstClr>
                </a:solidFill>
                <a:latin typeface="Helvetica" panose="020B0604020202020204" pitchFamily="34" charset="0"/>
                <a:ea typeface="+mn-ea"/>
                <a:cs typeface="Helvetica" panose="020B0604020202020204" pitchFamily="34" charset="0"/>
              </a:rPr>
              <a:t>Investor Capacity Building II: Impact Investing Masterclass</a:t>
            </a:r>
          </a:p>
          <a:p>
            <a:pPr algn="ctr" defTabSz="434035">
              <a:buClrTx/>
            </a:pPr>
            <a:endParaRPr lang="en-GB" sz="1329"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GB" sz="1329" kern="1200" dirty="0">
                <a:solidFill>
                  <a:prstClr val="white">
                    <a:lumMod val="50000"/>
                  </a:prstClr>
                </a:solidFill>
                <a:latin typeface="Helvetica" panose="020B0604020202020204" pitchFamily="34" charset="0"/>
                <a:ea typeface="+mn-ea"/>
                <a:cs typeface="Helvetica" panose="020B0604020202020204" pitchFamily="34" charset="0"/>
              </a:rPr>
              <a:t>08 Mar 2023, Brussels</a:t>
            </a:r>
          </a:p>
        </p:txBody>
      </p:sp>
      <p:sp>
        <p:nvSpPr>
          <p:cNvPr id="36" name="TextBox 35">
            <a:extLst>
              <a:ext uri="{FF2B5EF4-FFF2-40B4-BE49-F238E27FC236}">
                <a16:creationId xmlns:a16="http://schemas.microsoft.com/office/drawing/2014/main" id="{A04DA434-A37A-4BCB-A06A-3DD29A8CBEA4}"/>
              </a:ext>
            </a:extLst>
          </p:cNvPr>
          <p:cNvSpPr txBox="1"/>
          <p:nvPr/>
        </p:nvSpPr>
        <p:spPr>
          <a:xfrm>
            <a:off x="7710313" y="3764064"/>
            <a:ext cx="4255371" cy="1553374"/>
          </a:xfrm>
          <a:prstGeom prst="rect">
            <a:avLst/>
          </a:prstGeom>
          <a:noFill/>
        </p:spPr>
        <p:txBody>
          <a:bodyPr wrap="square" rtlCol="0">
            <a:spAutoFit/>
          </a:bodyPr>
          <a:lstStyle/>
          <a:p>
            <a:pPr algn="ctr" defTabSz="434035">
              <a:buClrTx/>
            </a:pPr>
            <a:r>
              <a:rPr lang="en-GB" sz="1519" b="1" kern="1200" dirty="0">
                <a:solidFill>
                  <a:srgbClr val="0FB2AE"/>
                </a:solidFill>
                <a:latin typeface="Helvetica" panose="020B0604020202020204" pitchFamily="34" charset="0"/>
                <a:ea typeface="+mn-ea"/>
                <a:cs typeface="Helvetica" panose="020B0604020202020204" pitchFamily="34" charset="0"/>
              </a:rPr>
              <a:t>2 BlueInvest Days</a:t>
            </a:r>
            <a:endParaRPr lang="en-GB" sz="1519" kern="1200" dirty="0">
              <a:solidFill>
                <a:prstClr val="black"/>
              </a:solidFill>
              <a:latin typeface="Helvetica" panose="020B0604020202020204" pitchFamily="34" charset="0"/>
              <a:ea typeface="+mn-ea"/>
              <a:cs typeface="Helvetica" panose="020B0604020202020204" pitchFamily="34" charset="0"/>
            </a:endParaRPr>
          </a:p>
          <a:p>
            <a:pPr algn="ctr" defTabSz="434035">
              <a:buClrTx/>
            </a:pPr>
            <a:endParaRPr lang="en-GB" sz="1329"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Annual event that features the BlueInvest Awards</a:t>
            </a:r>
          </a:p>
          <a:p>
            <a:pPr algn="ctr" defTabSz="434035">
              <a:buClrTx/>
            </a:pPr>
            <a:endParaRPr lang="en-US" sz="1329" kern="1200" dirty="0">
              <a:solidFill>
                <a:prstClr val="white">
                  <a:lumMod val="50000"/>
                </a:prstClr>
              </a:solidFill>
              <a:latin typeface="Helvetica" panose="020B0604020202020204" pitchFamily="34" charset="0"/>
              <a:ea typeface="+mn-ea"/>
              <a:cs typeface="Helvetica" panose="020B0604020202020204" pitchFamily="34" charset="0"/>
            </a:endParaRPr>
          </a:p>
          <a:p>
            <a:pPr algn="ctr" defTabSz="434035">
              <a:buClrTx/>
            </a:pPr>
            <a:r>
              <a:rPr lang="en-US" sz="1329" b="1" kern="1200" dirty="0">
                <a:solidFill>
                  <a:prstClr val="white">
                    <a:lumMod val="50000"/>
                  </a:prstClr>
                </a:solidFill>
                <a:latin typeface="Helvetica" panose="020B0604020202020204" pitchFamily="34" charset="0"/>
                <a:ea typeface="+mn-ea"/>
                <a:cs typeface="Helvetica" panose="020B0604020202020204" pitchFamily="34" charset="0"/>
              </a:rPr>
              <a:t>Upcoming:</a:t>
            </a: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BlueInvest Day 2023</a:t>
            </a:r>
          </a:p>
          <a:p>
            <a:pPr algn="ctr" defTabSz="434035">
              <a:buClrTx/>
            </a:pPr>
            <a:r>
              <a:rPr lang="en-US" sz="1329" kern="1200" dirty="0">
                <a:solidFill>
                  <a:prstClr val="white">
                    <a:lumMod val="50000"/>
                  </a:prstClr>
                </a:solidFill>
                <a:latin typeface="Helvetica" panose="020B0604020202020204" pitchFamily="34" charset="0"/>
                <a:ea typeface="+mn-ea"/>
                <a:cs typeface="Helvetica" panose="020B0604020202020204" pitchFamily="34" charset="0"/>
              </a:rPr>
              <a:t>09 Mar 2023, Brussels</a:t>
            </a:r>
          </a:p>
        </p:txBody>
      </p:sp>
    </p:spTree>
    <p:extLst>
      <p:ext uri="{BB962C8B-B14F-4D97-AF65-F5344CB8AC3E}">
        <p14:creationId xmlns:p14="http://schemas.microsoft.com/office/powerpoint/2010/main" val="407213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6BF96CAA-1E5B-4569-A4A4-EA1E4942C21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pic>
        <p:nvPicPr>
          <p:cNvPr id="26" name="Picture Placeholder 25">
            <a:extLst>
              <a:ext uri="{FF2B5EF4-FFF2-40B4-BE49-F238E27FC236}">
                <a16:creationId xmlns:a16="http://schemas.microsoft.com/office/drawing/2014/main" id="{85B6661D-D1F8-4EE2-88E5-BC9C3B81E43B}"/>
              </a:ext>
            </a:extLst>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rcRect/>
          <a:stretch>
            <a:fillRect/>
          </a:stretch>
        </p:blipFill>
        <p:spPr/>
      </p:pic>
      <p:grpSp>
        <p:nvGrpSpPr>
          <p:cNvPr id="13" name="Group 12"/>
          <p:cNvGrpSpPr/>
          <p:nvPr/>
        </p:nvGrpSpPr>
        <p:grpSpPr>
          <a:xfrm>
            <a:off x="5698084" y="380695"/>
            <a:ext cx="6041069" cy="2927592"/>
            <a:chOff x="5981700" y="411162"/>
            <a:chExt cx="6362700" cy="3083459"/>
          </a:xfrm>
        </p:grpSpPr>
        <p:sp>
          <p:nvSpPr>
            <p:cNvPr id="14" name="Rectangle 13"/>
            <p:cNvSpPr/>
            <p:nvPr/>
          </p:nvSpPr>
          <p:spPr>
            <a:xfrm>
              <a:off x="6400800" y="411162"/>
              <a:ext cx="5943600" cy="308345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5" name="Rectangle 14"/>
            <p:cNvSpPr/>
            <p:nvPr/>
          </p:nvSpPr>
          <p:spPr>
            <a:xfrm rot="18900000">
              <a:off x="5981700" y="1533791"/>
              <a:ext cx="838200" cy="838200"/>
            </a:xfrm>
            <a:prstGeom prst="rect">
              <a:avLst/>
            </a:prstGeom>
            <a:solidFill>
              <a:srgbClr val="7BC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6" name="Isosceles Triangle 15"/>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grpSp>
        <p:nvGrpSpPr>
          <p:cNvPr id="17" name="Group 16"/>
          <p:cNvGrpSpPr/>
          <p:nvPr/>
        </p:nvGrpSpPr>
        <p:grpSpPr>
          <a:xfrm>
            <a:off x="452847" y="3612377"/>
            <a:ext cx="6004895" cy="2927592"/>
            <a:chOff x="457200" y="3804702"/>
            <a:chExt cx="6324600" cy="3083459"/>
          </a:xfrm>
        </p:grpSpPr>
        <p:sp>
          <p:nvSpPr>
            <p:cNvPr id="18" name="Rectangle 17"/>
            <p:cNvSpPr/>
            <p:nvPr/>
          </p:nvSpPr>
          <p:spPr>
            <a:xfrm>
              <a:off x="457200" y="3804702"/>
              <a:ext cx="5943600" cy="308345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nvGrpSpPr>
            <p:cNvPr id="19" name="Group 18"/>
            <p:cNvGrpSpPr/>
            <p:nvPr/>
          </p:nvGrpSpPr>
          <p:grpSpPr>
            <a:xfrm rot="10800000">
              <a:off x="5943600" y="4927331"/>
              <a:ext cx="838200" cy="838200"/>
              <a:chOff x="5981700" y="1533791"/>
              <a:chExt cx="838200" cy="838200"/>
            </a:xfrm>
          </p:grpSpPr>
          <p:sp>
            <p:nvSpPr>
              <p:cNvPr id="21" name="Isosceles Triangle 20"/>
              <p:cNvSpPr/>
              <p:nvPr/>
            </p:nvSpPr>
            <p:spPr>
              <a:xfrm rot="16200000">
                <a:off x="6236347" y="1872495"/>
                <a:ext cx="181762" cy="1471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20" name="Rectangle 19"/>
              <p:cNvSpPr/>
              <p:nvPr/>
            </p:nvSpPr>
            <p:spPr>
              <a:xfrm rot="18900000">
                <a:off x="5981700" y="1533791"/>
                <a:ext cx="838200" cy="838200"/>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grpSp>
      </p:grpSp>
      <p:sp>
        <p:nvSpPr>
          <p:cNvPr id="5" name="Text Placeholder 4"/>
          <p:cNvSpPr>
            <a:spLocks noGrp="1"/>
          </p:cNvSpPr>
          <p:nvPr>
            <p:ph type="body" sz="quarter" idx="11"/>
          </p:nvPr>
        </p:nvSpPr>
        <p:spPr>
          <a:xfrm>
            <a:off x="6457741" y="462727"/>
            <a:ext cx="4847325" cy="651133"/>
          </a:xfrm>
        </p:spPr>
        <p:txBody>
          <a:bodyPr>
            <a:normAutofit fontScale="85000" lnSpcReduction="10000"/>
          </a:bodyPr>
          <a:lstStyle/>
          <a:p>
            <a:r>
              <a:rPr lang="en-GB" dirty="0"/>
              <a:t>BLUEINVEST READINESS ASSISTANCE </a:t>
            </a:r>
            <a:r>
              <a:rPr lang="en-GB" b="1" dirty="0"/>
              <a:t>– APPLY BEFORE 7 APRIL 2023</a:t>
            </a:r>
          </a:p>
        </p:txBody>
      </p:sp>
      <p:sp>
        <p:nvSpPr>
          <p:cNvPr id="7" name="Text Placeholder 6"/>
          <p:cNvSpPr>
            <a:spLocks noGrp="1"/>
          </p:cNvSpPr>
          <p:nvPr>
            <p:ph type="body" sz="quarter" idx="13"/>
          </p:nvPr>
        </p:nvSpPr>
        <p:spPr>
          <a:xfrm>
            <a:off x="785215" y="3852617"/>
            <a:ext cx="5310785" cy="651133"/>
          </a:xfrm>
        </p:spPr>
        <p:txBody>
          <a:bodyPr>
            <a:normAutofit fontScale="85000" lnSpcReduction="20000"/>
          </a:bodyPr>
          <a:lstStyle/>
          <a:p>
            <a:r>
              <a:rPr lang="en-GB" dirty="0"/>
              <a:t>BLUEINVEST FUNDRAISING ASSISTANCE</a:t>
            </a:r>
          </a:p>
          <a:p>
            <a:r>
              <a:rPr lang="en-GB" b="1" dirty="0"/>
              <a:t>– APPLY BEFORE 7 APRIL 2023</a:t>
            </a:r>
            <a:endParaRPr lang="en-GB" dirty="0"/>
          </a:p>
        </p:txBody>
      </p:sp>
      <p:sp>
        <p:nvSpPr>
          <p:cNvPr id="8" name="Text Placeholder 7"/>
          <p:cNvSpPr>
            <a:spLocks noGrp="1"/>
          </p:cNvSpPr>
          <p:nvPr>
            <p:ph type="body" sz="quarter" idx="14"/>
          </p:nvPr>
        </p:nvSpPr>
        <p:spPr>
          <a:xfrm>
            <a:off x="787344" y="4517805"/>
            <a:ext cx="4874567" cy="1805120"/>
          </a:xfrm>
        </p:spPr>
        <p:txBody>
          <a:bodyPr>
            <a:noAutofit/>
          </a:bodyPr>
          <a:lstStyle/>
          <a:p>
            <a:r>
              <a:rPr lang="en-US" sz="1329" dirty="0">
                <a:latin typeface="HelveticaNeueLT Pro 45 Lt" panose="020B0403020202020204" pitchFamily="34" charset="0"/>
              </a:rPr>
              <a:t>New feature of the second edition of BlueInvest that aims to support equity rounds closures for 20 high potential EU start-ups with innovative blue economy solutions. Selected companies will receive a tailored set of up to 20 days of 1:1 advisory services.</a:t>
            </a:r>
          </a:p>
        </p:txBody>
      </p:sp>
      <p:sp>
        <p:nvSpPr>
          <p:cNvPr id="11" name="Rectangle 10"/>
          <p:cNvSpPr/>
          <p:nvPr/>
        </p:nvSpPr>
        <p:spPr>
          <a:xfrm rot="18900000">
            <a:off x="5722264" y="1446575"/>
            <a:ext cx="795829" cy="795829"/>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12" name="Isosceles Triangle 11"/>
          <p:cNvSpPr/>
          <p:nvPr/>
        </p:nvSpPr>
        <p:spPr>
          <a:xfrm rot="16200000">
            <a:off x="5939860" y="1777843"/>
            <a:ext cx="172574" cy="139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
        <p:nvSpPr>
          <p:cNvPr id="6" name="Text Placeholder 5"/>
          <p:cNvSpPr>
            <a:spLocks noGrp="1"/>
          </p:cNvSpPr>
          <p:nvPr>
            <p:ph type="body" sz="quarter" idx="12"/>
          </p:nvPr>
        </p:nvSpPr>
        <p:spPr>
          <a:xfrm>
            <a:off x="6457740" y="1035955"/>
            <a:ext cx="4845197" cy="1909163"/>
          </a:xfrm>
        </p:spPr>
        <p:txBody>
          <a:bodyPr>
            <a:noAutofit/>
          </a:bodyPr>
          <a:lstStyle/>
          <a:p>
            <a:r>
              <a:rPr lang="en-US" sz="1329" dirty="0">
                <a:latin typeface="HelveticaNeueLT Pro 45 Lt" panose="020B0403020202020204" pitchFamily="34" charset="0"/>
              </a:rPr>
              <a:t>Exclusive coaching programme for high potential start-ups and SMEs with innovative and sustainable products and solutions for the Blue Economy.</a:t>
            </a:r>
          </a:p>
          <a:p>
            <a:r>
              <a:rPr lang="en-US" sz="1329" dirty="0">
                <a:latin typeface="HelveticaNeueLT Pro 45 Lt" panose="020B0403020202020204" pitchFamily="34" charset="0"/>
              </a:rPr>
              <a:t>Businesses and projects selected for Investment Readiness Assistance will receive coaching packages tailored specifically to their readiness levels and business objectives. The programme is impact-driven, providing business support to help startups and SMEs build capacities for growth and attract investment.</a:t>
            </a:r>
          </a:p>
        </p:txBody>
      </p:sp>
      <p:sp>
        <p:nvSpPr>
          <p:cNvPr id="37" name="Isosceles Triangle 36">
            <a:extLst>
              <a:ext uri="{FF2B5EF4-FFF2-40B4-BE49-F238E27FC236}">
                <a16:creationId xmlns:a16="http://schemas.microsoft.com/office/drawing/2014/main" id="{9E1FCD14-07B6-4933-B8CC-C7E30C5BD1BE}"/>
              </a:ext>
            </a:extLst>
          </p:cNvPr>
          <p:cNvSpPr/>
          <p:nvPr/>
        </p:nvSpPr>
        <p:spPr>
          <a:xfrm rot="5400000">
            <a:off x="6113246" y="4995547"/>
            <a:ext cx="172574" cy="1397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4035">
              <a:buClrTx/>
            </a:pPr>
            <a:endParaRPr lang="en-GB" sz="1626" kern="1200" dirty="0">
              <a:solidFill>
                <a:prstClr val="white"/>
              </a:solidFill>
              <a:latin typeface="Calibri" panose="020F0502020204030204"/>
            </a:endParaRPr>
          </a:p>
        </p:txBody>
      </p:sp>
    </p:spTree>
    <p:extLst>
      <p:ext uri="{BB962C8B-B14F-4D97-AF65-F5344CB8AC3E}">
        <p14:creationId xmlns:p14="http://schemas.microsoft.com/office/powerpoint/2010/main" val="333165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Background pattern&#10;&#10;Description automatically generated"/>
          <p:cNvPicPr preferRelativeResize="0"/>
          <p:nvPr/>
        </p:nvPicPr>
        <p:blipFill rotWithShape="1">
          <a:blip r:embed="rId3">
            <a:alphaModFix/>
          </a:blip>
          <a:srcRect/>
          <a:stretch/>
        </p:blipFill>
        <p:spPr>
          <a:xfrm>
            <a:off x="304355" y="275341"/>
            <a:ext cx="11583291" cy="829070"/>
          </a:xfrm>
          <a:prstGeom prst="rect">
            <a:avLst/>
          </a:prstGeom>
          <a:noFill/>
          <a:ln>
            <a:noFill/>
          </a:ln>
        </p:spPr>
      </p:pic>
      <p:sp>
        <p:nvSpPr>
          <p:cNvPr id="126" name="Google Shape;126;p4"/>
          <p:cNvSpPr txBox="1"/>
          <p:nvPr/>
        </p:nvSpPr>
        <p:spPr>
          <a:xfrm>
            <a:off x="418510" y="394414"/>
            <a:ext cx="10069395" cy="594445"/>
          </a:xfrm>
          <a:prstGeom prst="rect">
            <a:avLst/>
          </a:prstGeom>
          <a:noFill/>
          <a:ln>
            <a:noFill/>
          </a:ln>
        </p:spPr>
        <p:txBody>
          <a:bodyPr spcFirstLastPara="1" wrap="square" lIns="91143" tIns="45559" rIns="91143" bIns="45559" anchor="b" anchorCtr="0">
            <a:normAutofit fontScale="92500" lnSpcReduction="10000"/>
          </a:bodyPr>
          <a:lstStyle/>
          <a:p>
            <a:pPr defTabSz="434035">
              <a:lnSpc>
                <a:spcPct val="120000"/>
              </a:lnSpc>
              <a:buClr>
                <a:prstClr val="white"/>
              </a:buClr>
              <a:buSzPts val="3200"/>
            </a:pPr>
            <a:r>
              <a:rPr lang="en-GB" sz="3190" b="1" kern="1200" dirty="0">
                <a:solidFill>
                  <a:prstClr val="white"/>
                </a:solidFill>
                <a:latin typeface="Helvetica Neue"/>
                <a:ea typeface="Helvetica Neue"/>
                <a:cs typeface="Helvetica Neue"/>
                <a:sym typeface="Helvetica Neue"/>
              </a:rPr>
              <a:t>Readiness Assistance Packages </a:t>
            </a:r>
          </a:p>
        </p:txBody>
      </p:sp>
      <p:pic>
        <p:nvPicPr>
          <p:cNvPr id="128" name="Google Shape;128;p4"/>
          <p:cNvPicPr preferRelativeResize="0"/>
          <p:nvPr/>
        </p:nvPicPr>
        <p:blipFill rotWithShape="1">
          <a:blip r:embed="rId4">
            <a:alphaModFix/>
          </a:blip>
          <a:srcRect/>
          <a:stretch/>
        </p:blipFill>
        <p:spPr>
          <a:xfrm>
            <a:off x="10549962" y="327699"/>
            <a:ext cx="1223528" cy="662823"/>
          </a:xfrm>
          <a:prstGeom prst="rect">
            <a:avLst/>
          </a:prstGeom>
          <a:noFill/>
          <a:ln>
            <a:noFill/>
          </a:ln>
        </p:spPr>
      </p:pic>
      <p:sp>
        <p:nvSpPr>
          <p:cNvPr id="12" name="Text Placeholder 54">
            <a:extLst>
              <a:ext uri="{FF2B5EF4-FFF2-40B4-BE49-F238E27FC236}">
                <a16:creationId xmlns:a16="http://schemas.microsoft.com/office/drawing/2014/main" id="{BCF626A9-8552-2913-326A-6A0BE300B85B}"/>
              </a:ext>
            </a:extLst>
          </p:cNvPr>
          <p:cNvSpPr txBox="1">
            <a:spLocks/>
          </p:cNvSpPr>
          <p:nvPr/>
        </p:nvSpPr>
        <p:spPr>
          <a:xfrm>
            <a:off x="327283" y="4985977"/>
            <a:ext cx="4909169" cy="1196866"/>
          </a:xfrm>
          <a:prstGeom prst="rect">
            <a:avLst/>
          </a:prstGeom>
          <a:noFill/>
        </p:spPr>
        <p:txBody>
          <a:bodyPr wrap="square" rtlCol="0">
            <a:spAutoFit/>
          </a:bodyPr>
          <a:lstStyle>
            <a:defPPr>
              <a:defRPr lang="en-US"/>
            </a:defPPr>
            <a:lvl1pPr algn="just" defTabSz="457206">
              <a:lnSpc>
                <a:spcPct val="90000"/>
              </a:lnSpc>
              <a:spcBef>
                <a:spcPct val="0"/>
              </a:spcBef>
              <a:defRPr b="1">
                <a:solidFill>
                  <a:schemeClr val="tx1">
                    <a:lumMod val="50000"/>
                    <a:lumOff val="50000"/>
                  </a:schemeClr>
                </a:solidFill>
                <a:latin typeface="HelveticaNeueLT Pro 35 Th" panose="020B0403020202020204" pitchFamily="34" charset="0"/>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marL="271320" indent="-271320" algn="l" defTabSz="455823">
              <a:buClr>
                <a:prstClr val="white">
                  <a:lumMod val="65000"/>
                </a:prstClr>
              </a:buClr>
              <a:buFontTx/>
              <a:buChar char="■"/>
              <a:defRPr/>
            </a:pPr>
            <a:endParaRPr lang="en-GB" sz="1329" b="0" dirty="0">
              <a:solidFill>
                <a:prstClr val="black">
                  <a:lumMod val="65000"/>
                  <a:lumOff val="35000"/>
                </a:prstClr>
              </a:solidFill>
              <a:ea typeface="+mn-ea"/>
            </a:endParaRPr>
          </a:p>
          <a:p>
            <a:pPr marL="284886" indent="-284886" algn="l" defTabSz="455823">
              <a:buClr>
                <a:prstClr val="white">
                  <a:lumMod val="65000"/>
                </a:prstClr>
              </a:buClr>
              <a:buFontTx/>
              <a:buChar char="■"/>
              <a:defRPr/>
            </a:pPr>
            <a:r>
              <a:rPr lang="en-GB" sz="1329" b="0" dirty="0">
                <a:solidFill>
                  <a:prstClr val="black">
                    <a:lumMod val="65000"/>
                    <a:lumOff val="35000"/>
                  </a:prstClr>
                </a:solidFill>
                <a:ea typeface="+mn-ea"/>
              </a:rPr>
              <a:t>Refine the strategy, vision, and mission</a:t>
            </a:r>
          </a:p>
          <a:p>
            <a:pPr marL="284886" indent="-284886" algn="l" defTabSz="455823">
              <a:buClr>
                <a:prstClr val="white">
                  <a:lumMod val="65000"/>
                </a:prstClr>
              </a:buClr>
              <a:buFontTx/>
              <a:buChar char="■"/>
              <a:defRPr/>
            </a:pPr>
            <a:r>
              <a:rPr lang="en-GB" sz="1329" b="0" dirty="0">
                <a:solidFill>
                  <a:prstClr val="black">
                    <a:lumMod val="65000"/>
                    <a:lumOff val="35000"/>
                  </a:prstClr>
                </a:solidFill>
                <a:ea typeface="+mn-ea"/>
              </a:rPr>
              <a:t>Challenge the value proposition and support the definition of the Unique Selling Point</a:t>
            </a:r>
          </a:p>
          <a:p>
            <a:pPr marL="284886" indent="-284886" algn="l" defTabSz="455823">
              <a:buClr>
                <a:prstClr val="white">
                  <a:lumMod val="65000"/>
                </a:prstClr>
              </a:buClr>
              <a:buFontTx/>
              <a:buChar char="■"/>
              <a:defRPr/>
            </a:pPr>
            <a:r>
              <a:rPr lang="en-GB" sz="1329" b="0" dirty="0">
                <a:solidFill>
                  <a:prstClr val="black">
                    <a:lumMod val="65000"/>
                    <a:lumOff val="35000"/>
                  </a:prstClr>
                </a:solidFill>
                <a:ea typeface="+mn-ea"/>
              </a:rPr>
              <a:t>Verify the business model, help the company define and fine-tune company’s goals and KPIs</a:t>
            </a:r>
            <a:endParaRPr lang="en-GB" sz="1519" b="0" dirty="0">
              <a:solidFill>
                <a:prstClr val="black">
                  <a:lumMod val="65000"/>
                  <a:lumOff val="35000"/>
                </a:prstClr>
              </a:solidFill>
              <a:ea typeface="+mn-ea"/>
            </a:endParaRPr>
          </a:p>
        </p:txBody>
      </p:sp>
      <p:sp>
        <p:nvSpPr>
          <p:cNvPr id="13" name="Title 28">
            <a:extLst>
              <a:ext uri="{FF2B5EF4-FFF2-40B4-BE49-F238E27FC236}">
                <a16:creationId xmlns:a16="http://schemas.microsoft.com/office/drawing/2014/main" id="{A14CB169-6F0D-E8E2-9004-72CC57860198}"/>
              </a:ext>
            </a:extLst>
          </p:cNvPr>
          <p:cNvSpPr txBox="1">
            <a:spLocks/>
          </p:cNvSpPr>
          <p:nvPr/>
        </p:nvSpPr>
        <p:spPr>
          <a:xfrm>
            <a:off x="327284" y="1227194"/>
            <a:ext cx="4845026" cy="1397547"/>
          </a:xfrm>
          <a:prstGeom prst="rect">
            <a:avLst/>
          </a:prstGeom>
        </p:spPr>
        <p:txBody>
          <a:bodyPr vert="horz" lIns="91159" tIns="45579" rIns="91159" bIns="45579" rtlCol="0" anchor="t" anchorCtr="0">
            <a:normAutofit lnSpcReduction="10000"/>
          </a:bodyPr>
          <a:lstStyle>
            <a:lvl1pPr marL="0" algn="l" defTabSz="457206" rtl="0" eaLnBrk="1" latinLnBrk="0" hangingPunct="1">
              <a:lnSpc>
                <a:spcPct val="90000"/>
              </a:lnSpc>
              <a:spcBef>
                <a:spcPct val="0"/>
              </a:spcBef>
              <a:buNone/>
              <a:defRPr lang="en-US" sz="4000" b="1" kern="1200" dirty="0">
                <a:solidFill>
                  <a:srgbClr val="7BC2D5"/>
                </a:solidFill>
                <a:latin typeface="HelveticaNeueLT Pro 95 Blk" panose="020B0904020202020204" pitchFamily="34" charset="0"/>
                <a:ea typeface="+mn-ea"/>
                <a:cs typeface="Arial" panose="020B0604020202020204" pitchFamily="34" charset="0"/>
              </a:defRPr>
            </a:lvl1pPr>
          </a:lstStyle>
          <a:p>
            <a:pPr defTabSz="455823">
              <a:defRPr/>
            </a:pPr>
            <a:r>
              <a:rPr lang="en-GB" sz="1396" b="0" dirty="0">
                <a:solidFill>
                  <a:srgbClr val="000000">
                    <a:lumMod val="50000"/>
                    <a:lumOff val="50000"/>
                  </a:srgbClr>
                </a:solidFill>
                <a:latin typeface="HelveticaNeueLT Pro 35 Th" panose="020B0403020202020204" pitchFamily="34" charset="0"/>
              </a:rPr>
              <a:t> </a:t>
            </a:r>
          </a:p>
          <a:p>
            <a:pPr defTabSz="455823">
              <a:defRPr/>
            </a:pPr>
            <a:endParaRPr lang="en-GB" sz="1595" b="0" dirty="0">
              <a:solidFill>
                <a:srgbClr val="000000">
                  <a:lumMod val="50000"/>
                  <a:lumOff val="50000"/>
                </a:srgbClr>
              </a:solidFill>
              <a:latin typeface="HelveticaNeueLT Pro 35 Th" panose="020B0403020202020204" pitchFamily="34" charset="0"/>
            </a:endParaRPr>
          </a:p>
          <a:p>
            <a:pPr marL="284886" indent="-284886" defTabSz="455823">
              <a:buClr>
                <a:prstClr val="white">
                  <a:lumMod val="65000"/>
                </a:prstClr>
              </a:buClr>
              <a:buFontTx/>
              <a:buChar char="■"/>
              <a:defRPr/>
            </a:pPr>
            <a:r>
              <a:rPr lang="en-GB" sz="1329" b="0" dirty="0">
                <a:solidFill>
                  <a:prstClr val="black">
                    <a:lumMod val="65000"/>
                    <a:lumOff val="35000"/>
                  </a:prstClr>
                </a:solidFill>
                <a:latin typeface="HelveticaNeueLT Pro 35 Th" panose="020B0403020202020204" pitchFamily="34" charset="0"/>
              </a:rPr>
              <a:t>Get to know the company, discuss the assessment results and provide a first diagnostic of company’s business dimensions</a:t>
            </a:r>
          </a:p>
          <a:p>
            <a:pPr marL="284886" indent="-284886" defTabSz="455823">
              <a:buClr>
                <a:prstClr val="white">
                  <a:lumMod val="65000"/>
                </a:prstClr>
              </a:buClr>
              <a:buFontTx/>
              <a:buChar char="■"/>
              <a:defRPr/>
            </a:pPr>
            <a:r>
              <a:rPr lang="en-GB" sz="1329" b="0" dirty="0">
                <a:solidFill>
                  <a:prstClr val="black">
                    <a:lumMod val="65000"/>
                    <a:lumOff val="35000"/>
                  </a:prstClr>
                </a:solidFill>
                <a:latin typeface="HelveticaNeueLT Pro 35 Th" panose="020B0403020202020204" pitchFamily="34" charset="0"/>
              </a:rPr>
              <a:t>Fine-tune coaching needs and draft the coaching plan with an emphasis on measurable objectives</a:t>
            </a:r>
          </a:p>
          <a:p>
            <a:pPr defTabSz="455823">
              <a:defRPr/>
            </a:pPr>
            <a:endParaRPr lang="en-GB" sz="598" b="0" dirty="0">
              <a:solidFill>
                <a:srgbClr val="000000">
                  <a:lumMod val="50000"/>
                  <a:lumOff val="50000"/>
                </a:srgbClr>
              </a:solidFill>
              <a:latin typeface="HelveticaNeueLT Pro 35 Th" panose="020B0403020202020204" pitchFamily="34" charset="0"/>
            </a:endParaRPr>
          </a:p>
        </p:txBody>
      </p:sp>
      <p:sp>
        <p:nvSpPr>
          <p:cNvPr id="14" name="Freeform 24">
            <a:extLst>
              <a:ext uri="{FF2B5EF4-FFF2-40B4-BE49-F238E27FC236}">
                <a16:creationId xmlns:a16="http://schemas.microsoft.com/office/drawing/2014/main" id="{937A5DAB-25E3-5E3F-39E8-C51BFB70B686}"/>
              </a:ext>
            </a:extLst>
          </p:cNvPr>
          <p:cNvSpPr>
            <a:spLocks noChangeAspect="1" noEditPoints="1"/>
          </p:cNvSpPr>
          <p:nvPr/>
        </p:nvSpPr>
        <p:spPr bwMode="auto">
          <a:xfrm>
            <a:off x="5273525" y="1752622"/>
            <a:ext cx="616924" cy="616924"/>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rgbClr val="A4A3A4"/>
          </a:solidFill>
          <a:ln>
            <a:noFill/>
          </a:ln>
        </p:spPr>
        <p:txBody>
          <a:bodyPr vert="horz" wrap="square" lIns="89734" tIns="44867" rIns="89734" bIns="44867" numCol="1" anchor="t" anchorCtr="0" compatLnSpc="1">
            <a:prstTxWarp prst="textNoShape">
              <a:avLst/>
            </a:prstTxWarp>
          </a:bodyPr>
          <a:lstStyle/>
          <a:p>
            <a:pPr defTabSz="911634">
              <a:defRPr/>
            </a:pPr>
            <a:endParaRPr lang="en-GB" sz="1767" dirty="0">
              <a:solidFill>
                <a:srgbClr val="A5A5A5"/>
              </a:solidFill>
              <a:ea typeface="+mn-ea"/>
            </a:endParaRPr>
          </a:p>
        </p:txBody>
      </p:sp>
      <p:grpSp>
        <p:nvGrpSpPr>
          <p:cNvPr id="15" name="Group 137">
            <a:extLst>
              <a:ext uri="{FF2B5EF4-FFF2-40B4-BE49-F238E27FC236}">
                <a16:creationId xmlns:a16="http://schemas.microsoft.com/office/drawing/2014/main" id="{392E1041-E956-9095-E14D-2E13BDD7DF6F}"/>
              </a:ext>
            </a:extLst>
          </p:cNvPr>
          <p:cNvGrpSpPr/>
          <p:nvPr/>
        </p:nvGrpSpPr>
        <p:grpSpPr>
          <a:xfrm>
            <a:off x="5273526" y="5293408"/>
            <a:ext cx="615742" cy="615742"/>
            <a:chOff x="4397375" y="219075"/>
            <a:chExt cx="1212850" cy="1212850"/>
          </a:xfrm>
          <a:solidFill>
            <a:srgbClr val="A4A3A4"/>
          </a:solidFill>
        </p:grpSpPr>
        <p:sp>
          <p:nvSpPr>
            <p:cNvPr id="16" name="Freeform 14">
              <a:extLst>
                <a:ext uri="{FF2B5EF4-FFF2-40B4-BE49-F238E27FC236}">
                  <a16:creationId xmlns:a16="http://schemas.microsoft.com/office/drawing/2014/main" id="{9D609AF5-EA16-CB34-6583-D309AAE48D09}"/>
                </a:ext>
              </a:extLst>
            </p:cNvPr>
            <p:cNvSpPr>
              <a:spLocks noEditPoints="1"/>
            </p:cNvSpPr>
            <p:nvPr/>
          </p:nvSpPr>
          <p:spPr bwMode="auto">
            <a:xfrm>
              <a:off x="4397375" y="219075"/>
              <a:ext cx="1212850" cy="1212850"/>
            </a:xfrm>
            <a:custGeom>
              <a:avLst/>
              <a:gdLst>
                <a:gd name="T0" fmla="*/ 0 w 764"/>
                <a:gd name="T1" fmla="*/ 0 h 764"/>
                <a:gd name="T2" fmla="*/ 0 w 764"/>
                <a:gd name="T3" fmla="*/ 764 h 764"/>
                <a:gd name="T4" fmla="*/ 764 w 764"/>
                <a:gd name="T5" fmla="*/ 764 h 764"/>
                <a:gd name="T6" fmla="*/ 764 w 764"/>
                <a:gd name="T7" fmla="*/ 0 h 764"/>
                <a:gd name="T8" fmla="*/ 0 w 764"/>
                <a:gd name="T9" fmla="*/ 0 h 764"/>
                <a:gd name="T10" fmla="*/ 366 w 764"/>
                <a:gd name="T11" fmla="*/ 731 h 764"/>
                <a:gd name="T12" fmla="*/ 33 w 764"/>
                <a:gd name="T13" fmla="*/ 731 h 764"/>
                <a:gd name="T14" fmla="*/ 33 w 764"/>
                <a:gd name="T15" fmla="*/ 398 h 764"/>
                <a:gd name="T16" fmla="*/ 366 w 764"/>
                <a:gd name="T17" fmla="*/ 398 h 764"/>
                <a:gd name="T18" fmla="*/ 366 w 764"/>
                <a:gd name="T19" fmla="*/ 731 h 764"/>
                <a:gd name="T20" fmla="*/ 366 w 764"/>
                <a:gd name="T21" fmla="*/ 366 h 764"/>
                <a:gd name="T22" fmla="*/ 33 w 764"/>
                <a:gd name="T23" fmla="*/ 366 h 764"/>
                <a:gd name="T24" fmla="*/ 33 w 764"/>
                <a:gd name="T25" fmla="*/ 32 h 764"/>
                <a:gd name="T26" fmla="*/ 366 w 764"/>
                <a:gd name="T27" fmla="*/ 32 h 764"/>
                <a:gd name="T28" fmla="*/ 366 w 764"/>
                <a:gd name="T29" fmla="*/ 366 h 764"/>
                <a:gd name="T30" fmla="*/ 731 w 764"/>
                <a:gd name="T31" fmla="*/ 731 h 764"/>
                <a:gd name="T32" fmla="*/ 398 w 764"/>
                <a:gd name="T33" fmla="*/ 731 h 764"/>
                <a:gd name="T34" fmla="*/ 398 w 764"/>
                <a:gd name="T35" fmla="*/ 398 h 764"/>
                <a:gd name="T36" fmla="*/ 731 w 764"/>
                <a:gd name="T37" fmla="*/ 398 h 764"/>
                <a:gd name="T38" fmla="*/ 731 w 764"/>
                <a:gd name="T39" fmla="*/ 731 h 764"/>
                <a:gd name="T40" fmla="*/ 731 w 764"/>
                <a:gd name="T41" fmla="*/ 366 h 764"/>
                <a:gd name="T42" fmla="*/ 398 w 764"/>
                <a:gd name="T43" fmla="*/ 366 h 764"/>
                <a:gd name="T44" fmla="*/ 398 w 764"/>
                <a:gd name="T45" fmla="*/ 32 h 764"/>
                <a:gd name="T46" fmla="*/ 731 w 764"/>
                <a:gd name="T47" fmla="*/ 32 h 764"/>
                <a:gd name="T48" fmla="*/ 731 w 764"/>
                <a:gd name="T49" fmla="*/ 36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4" h="764">
                  <a:moveTo>
                    <a:pt x="0" y="0"/>
                  </a:moveTo>
                  <a:lnTo>
                    <a:pt x="0" y="764"/>
                  </a:lnTo>
                  <a:lnTo>
                    <a:pt x="764" y="764"/>
                  </a:lnTo>
                  <a:lnTo>
                    <a:pt x="764" y="0"/>
                  </a:lnTo>
                  <a:lnTo>
                    <a:pt x="0" y="0"/>
                  </a:lnTo>
                  <a:close/>
                  <a:moveTo>
                    <a:pt x="366" y="731"/>
                  </a:moveTo>
                  <a:lnTo>
                    <a:pt x="33" y="731"/>
                  </a:lnTo>
                  <a:lnTo>
                    <a:pt x="33" y="398"/>
                  </a:lnTo>
                  <a:lnTo>
                    <a:pt x="366" y="398"/>
                  </a:lnTo>
                  <a:lnTo>
                    <a:pt x="366" y="731"/>
                  </a:lnTo>
                  <a:close/>
                  <a:moveTo>
                    <a:pt x="366" y="366"/>
                  </a:moveTo>
                  <a:lnTo>
                    <a:pt x="33" y="366"/>
                  </a:lnTo>
                  <a:lnTo>
                    <a:pt x="33" y="32"/>
                  </a:lnTo>
                  <a:lnTo>
                    <a:pt x="366" y="32"/>
                  </a:lnTo>
                  <a:lnTo>
                    <a:pt x="366" y="366"/>
                  </a:lnTo>
                  <a:close/>
                  <a:moveTo>
                    <a:pt x="731" y="731"/>
                  </a:moveTo>
                  <a:lnTo>
                    <a:pt x="398" y="731"/>
                  </a:lnTo>
                  <a:lnTo>
                    <a:pt x="398" y="398"/>
                  </a:lnTo>
                  <a:lnTo>
                    <a:pt x="731" y="398"/>
                  </a:lnTo>
                  <a:lnTo>
                    <a:pt x="731" y="731"/>
                  </a:lnTo>
                  <a:close/>
                  <a:moveTo>
                    <a:pt x="731" y="366"/>
                  </a:moveTo>
                  <a:lnTo>
                    <a:pt x="398" y="366"/>
                  </a:lnTo>
                  <a:lnTo>
                    <a:pt x="398" y="32"/>
                  </a:lnTo>
                  <a:lnTo>
                    <a:pt x="731" y="32"/>
                  </a:lnTo>
                  <a:lnTo>
                    <a:pt x="731" y="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17" name="Freeform 15">
              <a:extLst>
                <a:ext uri="{FF2B5EF4-FFF2-40B4-BE49-F238E27FC236}">
                  <a16:creationId xmlns:a16="http://schemas.microsoft.com/office/drawing/2014/main" id="{EBC044F9-69D8-470B-FD14-B79CAD4B3140}"/>
                </a:ext>
              </a:extLst>
            </p:cNvPr>
            <p:cNvSpPr>
              <a:spLocks/>
            </p:cNvSpPr>
            <p:nvPr/>
          </p:nvSpPr>
          <p:spPr bwMode="auto">
            <a:xfrm>
              <a:off x="4602163" y="398463"/>
              <a:ext cx="231775" cy="287338"/>
            </a:xfrm>
            <a:custGeom>
              <a:avLst/>
              <a:gdLst>
                <a:gd name="T0" fmla="*/ 73 w 110"/>
                <a:gd name="T1" fmla="*/ 112 h 137"/>
                <a:gd name="T2" fmla="*/ 65 w 110"/>
                <a:gd name="T3" fmla="*/ 114 h 137"/>
                <a:gd name="T4" fmla="*/ 57 w 110"/>
                <a:gd name="T5" fmla="*/ 115 h 137"/>
                <a:gd name="T6" fmla="*/ 46 w 110"/>
                <a:gd name="T7" fmla="*/ 113 h 137"/>
                <a:gd name="T8" fmla="*/ 36 w 110"/>
                <a:gd name="T9" fmla="*/ 109 h 137"/>
                <a:gd name="T10" fmla="*/ 30 w 110"/>
                <a:gd name="T11" fmla="*/ 102 h 137"/>
                <a:gd name="T12" fmla="*/ 28 w 110"/>
                <a:gd name="T13" fmla="*/ 91 h 137"/>
                <a:gd name="T14" fmla="*/ 0 w 110"/>
                <a:gd name="T15" fmla="*/ 91 h 137"/>
                <a:gd name="T16" fmla="*/ 4 w 110"/>
                <a:gd name="T17" fmla="*/ 112 h 137"/>
                <a:gd name="T18" fmla="*/ 17 w 110"/>
                <a:gd name="T19" fmla="*/ 126 h 137"/>
                <a:gd name="T20" fmla="*/ 35 w 110"/>
                <a:gd name="T21" fmla="*/ 134 h 137"/>
                <a:gd name="T22" fmla="*/ 56 w 110"/>
                <a:gd name="T23" fmla="*/ 137 h 137"/>
                <a:gd name="T24" fmla="*/ 79 w 110"/>
                <a:gd name="T25" fmla="*/ 134 h 137"/>
                <a:gd name="T26" fmla="*/ 96 w 110"/>
                <a:gd name="T27" fmla="*/ 125 h 137"/>
                <a:gd name="T28" fmla="*/ 106 w 110"/>
                <a:gd name="T29" fmla="*/ 112 h 137"/>
                <a:gd name="T30" fmla="*/ 110 w 110"/>
                <a:gd name="T31" fmla="*/ 95 h 137"/>
                <a:gd name="T32" fmla="*/ 105 w 110"/>
                <a:gd name="T33" fmla="*/ 77 h 137"/>
                <a:gd name="T34" fmla="*/ 94 w 110"/>
                <a:gd name="T35" fmla="*/ 66 h 137"/>
                <a:gd name="T36" fmla="*/ 81 w 110"/>
                <a:gd name="T37" fmla="*/ 60 h 137"/>
                <a:gd name="T38" fmla="*/ 71 w 110"/>
                <a:gd name="T39" fmla="*/ 57 h 137"/>
                <a:gd name="T40" fmla="*/ 51 w 110"/>
                <a:gd name="T41" fmla="*/ 52 h 137"/>
                <a:gd name="T42" fmla="*/ 39 w 110"/>
                <a:gd name="T43" fmla="*/ 48 h 137"/>
                <a:gd name="T44" fmla="*/ 34 w 110"/>
                <a:gd name="T45" fmla="*/ 44 h 137"/>
                <a:gd name="T46" fmla="*/ 32 w 110"/>
                <a:gd name="T47" fmla="*/ 37 h 137"/>
                <a:gd name="T48" fmla="*/ 34 w 110"/>
                <a:gd name="T49" fmla="*/ 31 h 137"/>
                <a:gd name="T50" fmla="*/ 39 w 110"/>
                <a:gd name="T51" fmla="*/ 26 h 137"/>
                <a:gd name="T52" fmla="*/ 45 w 110"/>
                <a:gd name="T53" fmla="*/ 23 h 137"/>
                <a:gd name="T54" fmla="*/ 52 w 110"/>
                <a:gd name="T55" fmla="*/ 23 h 137"/>
                <a:gd name="T56" fmla="*/ 62 w 110"/>
                <a:gd name="T57" fmla="*/ 24 h 137"/>
                <a:gd name="T58" fmla="*/ 70 w 110"/>
                <a:gd name="T59" fmla="*/ 27 h 137"/>
                <a:gd name="T60" fmla="*/ 75 w 110"/>
                <a:gd name="T61" fmla="*/ 33 h 137"/>
                <a:gd name="T62" fmla="*/ 78 w 110"/>
                <a:gd name="T63" fmla="*/ 42 h 137"/>
                <a:gd name="T64" fmla="*/ 105 w 110"/>
                <a:gd name="T65" fmla="*/ 42 h 137"/>
                <a:gd name="T66" fmla="*/ 101 w 110"/>
                <a:gd name="T67" fmla="*/ 23 h 137"/>
                <a:gd name="T68" fmla="*/ 90 w 110"/>
                <a:gd name="T69" fmla="*/ 10 h 137"/>
                <a:gd name="T70" fmla="*/ 73 w 110"/>
                <a:gd name="T71" fmla="*/ 3 h 137"/>
                <a:gd name="T72" fmla="*/ 53 w 110"/>
                <a:gd name="T73" fmla="*/ 0 h 137"/>
                <a:gd name="T74" fmla="*/ 36 w 110"/>
                <a:gd name="T75" fmla="*/ 3 h 137"/>
                <a:gd name="T76" fmla="*/ 20 w 110"/>
                <a:gd name="T77" fmla="*/ 10 h 137"/>
                <a:gd name="T78" fmla="*/ 9 w 110"/>
                <a:gd name="T79" fmla="*/ 22 h 137"/>
                <a:gd name="T80" fmla="*/ 4 w 110"/>
                <a:gd name="T81" fmla="*/ 40 h 137"/>
                <a:gd name="T82" fmla="*/ 8 w 110"/>
                <a:gd name="T83" fmla="*/ 55 h 137"/>
                <a:gd name="T84" fmla="*/ 17 w 110"/>
                <a:gd name="T85" fmla="*/ 66 h 137"/>
                <a:gd name="T86" fmla="*/ 29 w 110"/>
                <a:gd name="T87" fmla="*/ 72 h 137"/>
                <a:gd name="T88" fmla="*/ 43 w 110"/>
                <a:gd name="T89" fmla="*/ 77 h 137"/>
                <a:gd name="T90" fmla="*/ 57 w 110"/>
                <a:gd name="T91" fmla="*/ 81 h 137"/>
                <a:gd name="T92" fmla="*/ 70 w 110"/>
                <a:gd name="T93" fmla="*/ 84 h 137"/>
                <a:gd name="T94" fmla="*/ 79 w 110"/>
                <a:gd name="T95" fmla="*/ 90 h 137"/>
                <a:gd name="T96" fmla="*/ 82 w 110"/>
                <a:gd name="T97" fmla="*/ 99 h 137"/>
                <a:gd name="T98" fmla="*/ 80 w 110"/>
                <a:gd name="T99" fmla="*/ 107 h 137"/>
                <a:gd name="T100" fmla="*/ 73 w 110"/>
                <a:gd name="T101" fmla="*/ 1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37">
                  <a:moveTo>
                    <a:pt x="73" y="112"/>
                  </a:moveTo>
                  <a:cubicBezTo>
                    <a:pt x="71" y="113"/>
                    <a:pt x="68" y="114"/>
                    <a:pt x="65" y="114"/>
                  </a:cubicBezTo>
                  <a:cubicBezTo>
                    <a:pt x="62" y="115"/>
                    <a:pt x="59" y="115"/>
                    <a:pt x="57" y="115"/>
                  </a:cubicBezTo>
                  <a:cubicBezTo>
                    <a:pt x="53" y="115"/>
                    <a:pt x="49" y="114"/>
                    <a:pt x="46" y="113"/>
                  </a:cubicBezTo>
                  <a:cubicBezTo>
                    <a:pt x="42" y="113"/>
                    <a:pt x="39" y="111"/>
                    <a:pt x="36" y="109"/>
                  </a:cubicBezTo>
                  <a:cubicBezTo>
                    <a:pt x="34" y="107"/>
                    <a:pt x="32" y="105"/>
                    <a:pt x="30" y="102"/>
                  </a:cubicBezTo>
                  <a:cubicBezTo>
                    <a:pt x="29" y="99"/>
                    <a:pt x="28" y="95"/>
                    <a:pt x="28" y="91"/>
                  </a:cubicBezTo>
                  <a:cubicBezTo>
                    <a:pt x="0" y="91"/>
                    <a:pt x="0" y="91"/>
                    <a:pt x="0" y="91"/>
                  </a:cubicBezTo>
                  <a:cubicBezTo>
                    <a:pt x="0" y="99"/>
                    <a:pt x="1" y="106"/>
                    <a:pt x="4" y="112"/>
                  </a:cubicBezTo>
                  <a:cubicBezTo>
                    <a:pt x="7" y="117"/>
                    <a:pt x="11" y="122"/>
                    <a:pt x="17" y="126"/>
                  </a:cubicBezTo>
                  <a:cubicBezTo>
                    <a:pt x="22" y="130"/>
                    <a:pt x="28" y="133"/>
                    <a:pt x="35" y="134"/>
                  </a:cubicBezTo>
                  <a:cubicBezTo>
                    <a:pt x="41" y="136"/>
                    <a:pt x="48" y="137"/>
                    <a:pt x="56" y="137"/>
                  </a:cubicBezTo>
                  <a:cubicBezTo>
                    <a:pt x="64" y="137"/>
                    <a:pt x="72" y="136"/>
                    <a:pt x="79" y="134"/>
                  </a:cubicBezTo>
                  <a:cubicBezTo>
                    <a:pt x="86" y="132"/>
                    <a:pt x="91" y="129"/>
                    <a:pt x="96" y="125"/>
                  </a:cubicBezTo>
                  <a:cubicBezTo>
                    <a:pt x="101" y="121"/>
                    <a:pt x="104" y="117"/>
                    <a:pt x="106" y="112"/>
                  </a:cubicBezTo>
                  <a:cubicBezTo>
                    <a:pt x="109" y="107"/>
                    <a:pt x="110" y="101"/>
                    <a:pt x="110" y="95"/>
                  </a:cubicBezTo>
                  <a:cubicBezTo>
                    <a:pt x="110" y="88"/>
                    <a:pt x="108" y="82"/>
                    <a:pt x="105" y="77"/>
                  </a:cubicBezTo>
                  <a:cubicBezTo>
                    <a:pt x="102" y="73"/>
                    <a:pt x="98" y="69"/>
                    <a:pt x="94" y="66"/>
                  </a:cubicBezTo>
                  <a:cubicBezTo>
                    <a:pt x="90" y="63"/>
                    <a:pt x="86" y="61"/>
                    <a:pt x="81" y="60"/>
                  </a:cubicBezTo>
                  <a:cubicBezTo>
                    <a:pt x="77" y="59"/>
                    <a:pt x="74" y="58"/>
                    <a:pt x="71" y="57"/>
                  </a:cubicBezTo>
                  <a:cubicBezTo>
                    <a:pt x="63" y="55"/>
                    <a:pt x="56" y="53"/>
                    <a:pt x="51" y="52"/>
                  </a:cubicBezTo>
                  <a:cubicBezTo>
                    <a:pt x="46" y="51"/>
                    <a:pt x="42" y="49"/>
                    <a:pt x="39" y="48"/>
                  </a:cubicBezTo>
                  <a:cubicBezTo>
                    <a:pt x="36" y="47"/>
                    <a:pt x="35" y="45"/>
                    <a:pt x="34" y="44"/>
                  </a:cubicBezTo>
                  <a:cubicBezTo>
                    <a:pt x="33" y="42"/>
                    <a:pt x="32" y="40"/>
                    <a:pt x="32" y="37"/>
                  </a:cubicBezTo>
                  <a:cubicBezTo>
                    <a:pt x="32" y="35"/>
                    <a:pt x="33" y="32"/>
                    <a:pt x="34" y="31"/>
                  </a:cubicBezTo>
                  <a:cubicBezTo>
                    <a:pt x="35" y="29"/>
                    <a:pt x="37" y="27"/>
                    <a:pt x="39" y="26"/>
                  </a:cubicBezTo>
                  <a:cubicBezTo>
                    <a:pt x="41" y="25"/>
                    <a:pt x="43" y="24"/>
                    <a:pt x="45" y="23"/>
                  </a:cubicBezTo>
                  <a:cubicBezTo>
                    <a:pt x="47" y="23"/>
                    <a:pt x="50" y="23"/>
                    <a:pt x="52" y="23"/>
                  </a:cubicBezTo>
                  <a:cubicBezTo>
                    <a:pt x="55" y="23"/>
                    <a:pt x="59" y="23"/>
                    <a:pt x="62" y="24"/>
                  </a:cubicBezTo>
                  <a:cubicBezTo>
                    <a:pt x="65" y="24"/>
                    <a:pt x="67" y="25"/>
                    <a:pt x="70" y="27"/>
                  </a:cubicBezTo>
                  <a:cubicBezTo>
                    <a:pt x="72" y="28"/>
                    <a:pt x="74" y="30"/>
                    <a:pt x="75" y="33"/>
                  </a:cubicBezTo>
                  <a:cubicBezTo>
                    <a:pt x="77" y="35"/>
                    <a:pt x="77" y="38"/>
                    <a:pt x="78" y="42"/>
                  </a:cubicBezTo>
                  <a:cubicBezTo>
                    <a:pt x="105" y="42"/>
                    <a:pt x="105" y="42"/>
                    <a:pt x="105" y="42"/>
                  </a:cubicBezTo>
                  <a:cubicBezTo>
                    <a:pt x="105" y="35"/>
                    <a:pt x="104" y="28"/>
                    <a:pt x="101" y="23"/>
                  </a:cubicBezTo>
                  <a:cubicBezTo>
                    <a:pt x="98" y="18"/>
                    <a:pt x="94" y="13"/>
                    <a:pt x="90" y="10"/>
                  </a:cubicBezTo>
                  <a:cubicBezTo>
                    <a:pt x="85" y="7"/>
                    <a:pt x="79" y="4"/>
                    <a:pt x="73" y="3"/>
                  </a:cubicBezTo>
                  <a:cubicBezTo>
                    <a:pt x="67" y="1"/>
                    <a:pt x="60" y="0"/>
                    <a:pt x="53" y="0"/>
                  </a:cubicBezTo>
                  <a:cubicBezTo>
                    <a:pt x="47" y="0"/>
                    <a:pt x="41" y="1"/>
                    <a:pt x="36" y="3"/>
                  </a:cubicBezTo>
                  <a:cubicBezTo>
                    <a:pt x="30" y="4"/>
                    <a:pt x="25" y="7"/>
                    <a:pt x="20" y="10"/>
                  </a:cubicBezTo>
                  <a:cubicBezTo>
                    <a:pt x="15" y="13"/>
                    <a:pt x="11" y="17"/>
                    <a:pt x="9" y="22"/>
                  </a:cubicBezTo>
                  <a:cubicBezTo>
                    <a:pt x="6" y="27"/>
                    <a:pt x="4" y="33"/>
                    <a:pt x="4" y="40"/>
                  </a:cubicBezTo>
                  <a:cubicBezTo>
                    <a:pt x="4" y="46"/>
                    <a:pt x="5" y="51"/>
                    <a:pt x="8" y="55"/>
                  </a:cubicBezTo>
                  <a:cubicBezTo>
                    <a:pt x="10" y="59"/>
                    <a:pt x="13" y="63"/>
                    <a:pt x="17" y="66"/>
                  </a:cubicBezTo>
                  <a:cubicBezTo>
                    <a:pt x="20" y="68"/>
                    <a:pt x="24" y="71"/>
                    <a:pt x="29" y="72"/>
                  </a:cubicBezTo>
                  <a:cubicBezTo>
                    <a:pt x="34" y="74"/>
                    <a:pt x="38" y="76"/>
                    <a:pt x="43" y="77"/>
                  </a:cubicBezTo>
                  <a:cubicBezTo>
                    <a:pt x="48" y="78"/>
                    <a:pt x="53" y="80"/>
                    <a:pt x="57" y="81"/>
                  </a:cubicBezTo>
                  <a:cubicBezTo>
                    <a:pt x="62" y="82"/>
                    <a:pt x="66" y="83"/>
                    <a:pt x="70" y="84"/>
                  </a:cubicBezTo>
                  <a:cubicBezTo>
                    <a:pt x="73" y="86"/>
                    <a:pt x="76" y="88"/>
                    <a:pt x="79" y="90"/>
                  </a:cubicBezTo>
                  <a:cubicBezTo>
                    <a:pt x="81" y="92"/>
                    <a:pt x="82" y="95"/>
                    <a:pt x="82" y="99"/>
                  </a:cubicBezTo>
                  <a:cubicBezTo>
                    <a:pt x="82" y="102"/>
                    <a:pt x="81" y="105"/>
                    <a:pt x="80" y="107"/>
                  </a:cubicBezTo>
                  <a:cubicBezTo>
                    <a:pt x="78" y="109"/>
                    <a:pt x="76" y="111"/>
                    <a:pt x="73"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18" name="Freeform 16">
              <a:extLst>
                <a:ext uri="{FF2B5EF4-FFF2-40B4-BE49-F238E27FC236}">
                  <a16:creationId xmlns:a16="http://schemas.microsoft.com/office/drawing/2014/main" id="{FFBBBF52-2896-07FA-0454-CBC70BF020A9}"/>
                </a:ext>
              </a:extLst>
            </p:cNvPr>
            <p:cNvSpPr>
              <a:spLocks/>
            </p:cNvSpPr>
            <p:nvPr/>
          </p:nvSpPr>
          <p:spPr bwMode="auto">
            <a:xfrm>
              <a:off x="5111750" y="404813"/>
              <a:ext cx="358775" cy="274638"/>
            </a:xfrm>
            <a:custGeom>
              <a:avLst/>
              <a:gdLst>
                <a:gd name="T0" fmla="*/ 83 w 226"/>
                <a:gd name="T1" fmla="*/ 173 h 173"/>
                <a:gd name="T2" fmla="*/ 112 w 226"/>
                <a:gd name="T3" fmla="*/ 55 h 173"/>
                <a:gd name="T4" fmla="*/ 112 w 226"/>
                <a:gd name="T5" fmla="*/ 55 h 173"/>
                <a:gd name="T6" fmla="*/ 142 w 226"/>
                <a:gd name="T7" fmla="*/ 173 h 173"/>
                <a:gd name="T8" fmla="*/ 180 w 226"/>
                <a:gd name="T9" fmla="*/ 173 h 173"/>
                <a:gd name="T10" fmla="*/ 226 w 226"/>
                <a:gd name="T11" fmla="*/ 0 h 173"/>
                <a:gd name="T12" fmla="*/ 189 w 226"/>
                <a:gd name="T13" fmla="*/ 0 h 173"/>
                <a:gd name="T14" fmla="*/ 161 w 226"/>
                <a:gd name="T15" fmla="*/ 119 h 173"/>
                <a:gd name="T16" fmla="*/ 160 w 226"/>
                <a:gd name="T17" fmla="*/ 119 h 173"/>
                <a:gd name="T18" fmla="*/ 131 w 226"/>
                <a:gd name="T19" fmla="*/ 0 h 173"/>
                <a:gd name="T20" fmla="*/ 95 w 226"/>
                <a:gd name="T21" fmla="*/ 0 h 173"/>
                <a:gd name="T22" fmla="*/ 65 w 226"/>
                <a:gd name="T23" fmla="*/ 118 h 173"/>
                <a:gd name="T24" fmla="*/ 65 w 226"/>
                <a:gd name="T25" fmla="*/ 118 h 173"/>
                <a:gd name="T26" fmla="*/ 37 w 226"/>
                <a:gd name="T27" fmla="*/ 0 h 173"/>
                <a:gd name="T28" fmla="*/ 0 w 226"/>
                <a:gd name="T29" fmla="*/ 0 h 173"/>
                <a:gd name="T30" fmla="*/ 45 w 226"/>
                <a:gd name="T31" fmla="*/ 173 h 173"/>
                <a:gd name="T32" fmla="*/ 83 w 226"/>
                <a:gd name="T3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73">
                  <a:moveTo>
                    <a:pt x="83" y="173"/>
                  </a:moveTo>
                  <a:lnTo>
                    <a:pt x="112" y="55"/>
                  </a:lnTo>
                  <a:lnTo>
                    <a:pt x="112" y="55"/>
                  </a:lnTo>
                  <a:lnTo>
                    <a:pt x="142" y="173"/>
                  </a:lnTo>
                  <a:lnTo>
                    <a:pt x="180" y="173"/>
                  </a:lnTo>
                  <a:lnTo>
                    <a:pt x="226" y="0"/>
                  </a:lnTo>
                  <a:lnTo>
                    <a:pt x="189" y="0"/>
                  </a:lnTo>
                  <a:lnTo>
                    <a:pt x="161" y="119"/>
                  </a:lnTo>
                  <a:lnTo>
                    <a:pt x="160" y="119"/>
                  </a:lnTo>
                  <a:lnTo>
                    <a:pt x="131" y="0"/>
                  </a:lnTo>
                  <a:lnTo>
                    <a:pt x="95" y="0"/>
                  </a:lnTo>
                  <a:lnTo>
                    <a:pt x="65" y="118"/>
                  </a:lnTo>
                  <a:lnTo>
                    <a:pt x="65" y="118"/>
                  </a:lnTo>
                  <a:lnTo>
                    <a:pt x="37" y="0"/>
                  </a:lnTo>
                  <a:lnTo>
                    <a:pt x="0" y="0"/>
                  </a:lnTo>
                  <a:lnTo>
                    <a:pt x="45" y="173"/>
                  </a:lnTo>
                  <a:lnTo>
                    <a:pt x="8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19" name="Freeform 17">
              <a:extLst>
                <a:ext uri="{FF2B5EF4-FFF2-40B4-BE49-F238E27FC236}">
                  <a16:creationId xmlns:a16="http://schemas.microsoft.com/office/drawing/2014/main" id="{E0C339E4-E352-AAD9-0526-087494CFED57}"/>
                </a:ext>
              </a:extLst>
            </p:cNvPr>
            <p:cNvSpPr>
              <a:spLocks noEditPoints="1"/>
            </p:cNvSpPr>
            <p:nvPr/>
          </p:nvSpPr>
          <p:spPr bwMode="auto">
            <a:xfrm>
              <a:off x="4583113" y="976313"/>
              <a:ext cx="269875" cy="288925"/>
            </a:xfrm>
            <a:custGeom>
              <a:avLst/>
              <a:gdLst>
                <a:gd name="T0" fmla="*/ 17 w 128"/>
                <a:gd name="T1" fmla="*/ 117 h 137"/>
                <a:gd name="T2" fmla="*/ 37 w 128"/>
                <a:gd name="T3" fmla="*/ 132 h 137"/>
                <a:gd name="T4" fmla="*/ 64 w 128"/>
                <a:gd name="T5" fmla="*/ 137 h 137"/>
                <a:gd name="T6" fmla="*/ 91 w 128"/>
                <a:gd name="T7" fmla="*/ 132 h 137"/>
                <a:gd name="T8" fmla="*/ 111 w 128"/>
                <a:gd name="T9" fmla="*/ 117 h 137"/>
                <a:gd name="T10" fmla="*/ 124 w 128"/>
                <a:gd name="T11" fmla="*/ 96 h 137"/>
                <a:gd name="T12" fmla="*/ 128 w 128"/>
                <a:gd name="T13" fmla="*/ 69 h 137"/>
                <a:gd name="T14" fmla="*/ 124 w 128"/>
                <a:gd name="T15" fmla="*/ 42 h 137"/>
                <a:gd name="T16" fmla="*/ 111 w 128"/>
                <a:gd name="T17" fmla="*/ 20 h 137"/>
                <a:gd name="T18" fmla="*/ 91 w 128"/>
                <a:gd name="T19" fmla="*/ 5 h 137"/>
                <a:gd name="T20" fmla="*/ 64 w 128"/>
                <a:gd name="T21" fmla="*/ 0 h 137"/>
                <a:gd name="T22" fmla="*/ 37 w 128"/>
                <a:gd name="T23" fmla="*/ 5 h 137"/>
                <a:gd name="T24" fmla="*/ 17 w 128"/>
                <a:gd name="T25" fmla="*/ 20 h 137"/>
                <a:gd name="T26" fmla="*/ 4 w 128"/>
                <a:gd name="T27" fmla="*/ 42 h 137"/>
                <a:gd name="T28" fmla="*/ 0 w 128"/>
                <a:gd name="T29" fmla="*/ 69 h 137"/>
                <a:gd name="T30" fmla="*/ 4 w 128"/>
                <a:gd name="T31" fmla="*/ 96 h 137"/>
                <a:gd name="T32" fmla="*/ 17 w 128"/>
                <a:gd name="T33" fmla="*/ 117 h 137"/>
                <a:gd name="T34" fmla="*/ 30 w 128"/>
                <a:gd name="T35" fmla="*/ 52 h 137"/>
                <a:gd name="T36" fmla="*/ 36 w 128"/>
                <a:gd name="T37" fmla="*/ 38 h 137"/>
                <a:gd name="T38" fmla="*/ 47 w 128"/>
                <a:gd name="T39" fmla="*/ 28 h 137"/>
                <a:gd name="T40" fmla="*/ 64 w 128"/>
                <a:gd name="T41" fmla="*/ 24 h 137"/>
                <a:gd name="T42" fmla="*/ 80 w 128"/>
                <a:gd name="T43" fmla="*/ 28 h 137"/>
                <a:gd name="T44" fmla="*/ 91 w 128"/>
                <a:gd name="T45" fmla="*/ 38 h 137"/>
                <a:gd name="T46" fmla="*/ 97 w 128"/>
                <a:gd name="T47" fmla="*/ 52 h 137"/>
                <a:gd name="T48" fmla="*/ 99 w 128"/>
                <a:gd name="T49" fmla="*/ 69 h 137"/>
                <a:gd name="T50" fmla="*/ 97 w 128"/>
                <a:gd name="T51" fmla="*/ 85 h 137"/>
                <a:gd name="T52" fmla="*/ 91 w 128"/>
                <a:gd name="T53" fmla="*/ 99 h 137"/>
                <a:gd name="T54" fmla="*/ 80 w 128"/>
                <a:gd name="T55" fmla="*/ 109 h 137"/>
                <a:gd name="T56" fmla="*/ 64 w 128"/>
                <a:gd name="T57" fmla="*/ 113 h 137"/>
                <a:gd name="T58" fmla="*/ 47 w 128"/>
                <a:gd name="T59" fmla="*/ 109 h 137"/>
                <a:gd name="T60" fmla="*/ 36 w 128"/>
                <a:gd name="T61" fmla="*/ 99 h 137"/>
                <a:gd name="T62" fmla="*/ 30 w 128"/>
                <a:gd name="T63" fmla="*/ 85 h 137"/>
                <a:gd name="T64" fmla="*/ 28 w 128"/>
                <a:gd name="T65" fmla="*/ 69 h 137"/>
                <a:gd name="T66" fmla="*/ 30 w 128"/>
                <a:gd name="T67" fmla="*/ 5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37">
                  <a:moveTo>
                    <a:pt x="17" y="117"/>
                  </a:moveTo>
                  <a:cubicBezTo>
                    <a:pt x="22" y="123"/>
                    <a:pt x="29" y="128"/>
                    <a:pt x="37" y="132"/>
                  </a:cubicBezTo>
                  <a:cubicBezTo>
                    <a:pt x="45" y="135"/>
                    <a:pt x="54" y="137"/>
                    <a:pt x="64" y="137"/>
                  </a:cubicBezTo>
                  <a:cubicBezTo>
                    <a:pt x="74" y="137"/>
                    <a:pt x="83" y="135"/>
                    <a:pt x="91" y="132"/>
                  </a:cubicBezTo>
                  <a:cubicBezTo>
                    <a:pt x="99" y="128"/>
                    <a:pt x="106" y="123"/>
                    <a:pt x="111" y="117"/>
                  </a:cubicBezTo>
                  <a:cubicBezTo>
                    <a:pt x="117" y="111"/>
                    <a:pt x="121" y="104"/>
                    <a:pt x="124" y="96"/>
                  </a:cubicBezTo>
                  <a:cubicBezTo>
                    <a:pt x="127" y="87"/>
                    <a:pt x="128" y="79"/>
                    <a:pt x="128" y="69"/>
                  </a:cubicBezTo>
                  <a:cubicBezTo>
                    <a:pt x="128" y="59"/>
                    <a:pt x="127" y="50"/>
                    <a:pt x="124" y="42"/>
                  </a:cubicBezTo>
                  <a:cubicBezTo>
                    <a:pt x="121" y="34"/>
                    <a:pt x="117" y="26"/>
                    <a:pt x="111" y="20"/>
                  </a:cubicBezTo>
                  <a:cubicBezTo>
                    <a:pt x="106" y="14"/>
                    <a:pt x="99" y="9"/>
                    <a:pt x="91" y="5"/>
                  </a:cubicBezTo>
                  <a:cubicBezTo>
                    <a:pt x="83" y="2"/>
                    <a:pt x="74" y="0"/>
                    <a:pt x="64" y="0"/>
                  </a:cubicBezTo>
                  <a:cubicBezTo>
                    <a:pt x="54" y="0"/>
                    <a:pt x="45" y="2"/>
                    <a:pt x="37" y="5"/>
                  </a:cubicBezTo>
                  <a:cubicBezTo>
                    <a:pt x="29" y="9"/>
                    <a:pt x="22" y="14"/>
                    <a:pt x="17" y="20"/>
                  </a:cubicBezTo>
                  <a:cubicBezTo>
                    <a:pt x="11" y="26"/>
                    <a:pt x="7" y="34"/>
                    <a:pt x="4" y="42"/>
                  </a:cubicBezTo>
                  <a:cubicBezTo>
                    <a:pt x="1" y="50"/>
                    <a:pt x="0" y="59"/>
                    <a:pt x="0" y="69"/>
                  </a:cubicBezTo>
                  <a:cubicBezTo>
                    <a:pt x="0" y="79"/>
                    <a:pt x="1" y="87"/>
                    <a:pt x="4" y="96"/>
                  </a:cubicBezTo>
                  <a:cubicBezTo>
                    <a:pt x="7" y="104"/>
                    <a:pt x="11" y="111"/>
                    <a:pt x="17" y="117"/>
                  </a:cubicBezTo>
                  <a:close/>
                  <a:moveTo>
                    <a:pt x="30" y="52"/>
                  </a:moveTo>
                  <a:cubicBezTo>
                    <a:pt x="32" y="47"/>
                    <a:pt x="34" y="42"/>
                    <a:pt x="36" y="38"/>
                  </a:cubicBezTo>
                  <a:cubicBezTo>
                    <a:pt x="39" y="34"/>
                    <a:pt x="43" y="31"/>
                    <a:pt x="47" y="28"/>
                  </a:cubicBezTo>
                  <a:cubicBezTo>
                    <a:pt x="52" y="26"/>
                    <a:pt x="57" y="24"/>
                    <a:pt x="64" y="24"/>
                  </a:cubicBezTo>
                  <a:cubicBezTo>
                    <a:pt x="70" y="24"/>
                    <a:pt x="76" y="26"/>
                    <a:pt x="80" y="28"/>
                  </a:cubicBezTo>
                  <a:cubicBezTo>
                    <a:pt x="85" y="31"/>
                    <a:pt x="89" y="34"/>
                    <a:pt x="91" y="38"/>
                  </a:cubicBezTo>
                  <a:cubicBezTo>
                    <a:pt x="94" y="42"/>
                    <a:pt x="96" y="47"/>
                    <a:pt x="97" y="52"/>
                  </a:cubicBezTo>
                  <a:cubicBezTo>
                    <a:pt x="99" y="58"/>
                    <a:pt x="99" y="63"/>
                    <a:pt x="99" y="69"/>
                  </a:cubicBezTo>
                  <a:cubicBezTo>
                    <a:pt x="99" y="75"/>
                    <a:pt x="99" y="80"/>
                    <a:pt x="97" y="85"/>
                  </a:cubicBezTo>
                  <a:cubicBezTo>
                    <a:pt x="96" y="90"/>
                    <a:pt x="94" y="95"/>
                    <a:pt x="91" y="99"/>
                  </a:cubicBezTo>
                  <a:cubicBezTo>
                    <a:pt x="89" y="103"/>
                    <a:pt x="85" y="107"/>
                    <a:pt x="80" y="109"/>
                  </a:cubicBezTo>
                  <a:cubicBezTo>
                    <a:pt x="76" y="112"/>
                    <a:pt x="70" y="113"/>
                    <a:pt x="64" y="113"/>
                  </a:cubicBezTo>
                  <a:cubicBezTo>
                    <a:pt x="57" y="113"/>
                    <a:pt x="52" y="112"/>
                    <a:pt x="47" y="109"/>
                  </a:cubicBezTo>
                  <a:cubicBezTo>
                    <a:pt x="43" y="107"/>
                    <a:pt x="39" y="103"/>
                    <a:pt x="36" y="99"/>
                  </a:cubicBezTo>
                  <a:cubicBezTo>
                    <a:pt x="34" y="95"/>
                    <a:pt x="32" y="90"/>
                    <a:pt x="30" y="85"/>
                  </a:cubicBezTo>
                  <a:cubicBezTo>
                    <a:pt x="29" y="80"/>
                    <a:pt x="28" y="75"/>
                    <a:pt x="28" y="69"/>
                  </a:cubicBezTo>
                  <a:cubicBezTo>
                    <a:pt x="28" y="63"/>
                    <a:pt x="29" y="58"/>
                    <a:pt x="3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20" name="Freeform 18">
              <a:extLst>
                <a:ext uri="{FF2B5EF4-FFF2-40B4-BE49-F238E27FC236}">
                  <a16:creationId xmlns:a16="http://schemas.microsoft.com/office/drawing/2014/main" id="{AD6CE123-F62A-976A-36DE-E8A0C5FF65F4}"/>
                </a:ext>
              </a:extLst>
            </p:cNvPr>
            <p:cNvSpPr>
              <a:spLocks/>
            </p:cNvSpPr>
            <p:nvPr/>
          </p:nvSpPr>
          <p:spPr bwMode="auto">
            <a:xfrm>
              <a:off x="5178425" y="982663"/>
              <a:ext cx="225425" cy="276225"/>
            </a:xfrm>
            <a:custGeom>
              <a:avLst/>
              <a:gdLst>
                <a:gd name="T0" fmla="*/ 52 w 142"/>
                <a:gd name="T1" fmla="*/ 174 h 174"/>
                <a:gd name="T2" fmla="*/ 90 w 142"/>
                <a:gd name="T3" fmla="*/ 174 h 174"/>
                <a:gd name="T4" fmla="*/ 90 w 142"/>
                <a:gd name="T5" fmla="*/ 32 h 174"/>
                <a:gd name="T6" fmla="*/ 142 w 142"/>
                <a:gd name="T7" fmla="*/ 32 h 174"/>
                <a:gd name="T8" fmla="*/ 142 w 142"/>
                <a:gd name="T9" fmla="*/ 0 h 174"/>
                <a:gd name="T10" fmla="*/ 0 w 142"/>
                <a:gd name="T11" fmla="*/ 0 h 174"/>
                <a:gd name="T12" fmla="*/ 0 w 142"/>
                <a:gd name="T13" fmla="*/ 32 h 174"/>
                <a:gd name="T14" fmla="*/ 52 w 142"/>
                <a:gd name="T15" fmla="*/ 32 h 174"/>
                <a:gd name="T16" fmla="*/ 52 w 142"/>
                <a:gd name="T1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4">
                  <a:moveTo>
                    <a:pt x="52" y="174"/>
                  </a:moveTo>
                  <a:lnTo>
                    <a:pt x="90" y="174"/>
                  </a:lnTo>
                  <a:lnTo>
                    <a:pt x="90" y="32"/>
                  </a:lnTo>
                  <a:lnTo>
                    <a:pt x="142" y="32"/>
                  </a:lnTo>
                  <a:lnTo>
                    <a:pt x="142" y="0"/>
                  </a:lnTo>
                  <a:lnTo>
                    <a:pt x="0" y="0"/>
                  </a:lnTo>
                  <a:lnTo>
                    <a:pt x="0" y="32"/>
                  </a:lnTo>
                  <a:lnTo>
                    <a:pt x="52" y="32"/>
                  </a:lnTo>
                  <a:lnTo>
                    <a:pt x="52"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grpSp>
      <p:sp>
        <p:nvSpPr>
          <p:cNvPr id="21" name="Rectangle 39">
            <a:extLst>
              <a:ext uri="{FF2B5EF4-FFF2-40B4-BE49-F238E27FC236}">
                <a16:creationId xmlns:a16="http://schemas.microsoft.com/office/drawing/2014/main" id="{7154081D-87B6-402E-E0A6-D1759852388A}"/>
              </a:ext>
            </a:extLst>
          </p:cNvPr>
          <p:cNvSpPr/>
          <p:nvPr/>
        </p:nvSpPr>
        <p:spPr>
          <a:xfrm>
            <a:off x="304354" y="1186208"/>
            <a:ext cx="5591736" cy="321800"/>
          </a:xfrm>
          <a:prstGeom prst="rect">
            <a:avLst/>
          </a:prstGeom>
          <a:solidFill>
            <a:srgbClr val="0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#1: Pre-assistance discovery workshop:</a:t>
            </a:r>
          </a:p>
        </p:txBody>
      </p:sp>
      <p:sp>
        <p:nvSpPr>
          <p:cNvPr id="22" name="Rectangle 41">
            <a:extLst>
              <a:ext uri="{FF2B5EF4-FFF2-40B4-BE49-F238E27FC236}">
                <a16:creationId xmlns:a16="http://schemas.microsoft.com/office/drawing/2014/main" id="{29C039AE-AAF2-D56C-8215-E8AD137D59F2}"/>
              </a:ext>
            </a:extLst>
          </p:cNvPr>
          <p:cNvSpPr/>
          <p:nvPr/>
        </p:nvSpPr>
        <p:spPr>
          <a:xfrm>
            <a:off x="304354" y="4744263"/>
            <a:ext cx="5591736" cy="321800"/>
          </a:xfrm>
          <a:prstGeom prst="rect">
            <a:avLst/>
          </a:prstGeom>
          <a:solidFill>
            <a:srgbClr val="7BC2D5"/>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#3: Corporate strategy:</a:t>
            </a:r>
          </a:p>
        </p:txBody>
      </p:sp>
      <p:sp>
        <p:nvSpPr>
          <p:cNvPr id="36" name="Rectangle 49">
            <a:extLst>
              <a:ext uri="{FF2B5EF4-FFF2-40B4-BE49-F238E27FC236}">
                <a16:creationId xmlns:a16="http://schemas.microsoft.com/office/drawing/2014/main" id="{195230B9-2996-3D0E-67B1-001DF7DB787E}"/>
              </a:ext>
            </a:extLst>
          </p:cNvPr>
          <p:cNvSpPr/>
          <p:nvPr/>
        </p:nvSpPr>
        <p:spPr>
          <a:xfrm>
            <a:off x="304354" y="2662685"/>
            <a:ext cx="5591736" cy="298459"/>
          </a:xfrm>
          <a:prstGeom prst="rect">
            <a:avLst/>
          </a:prstGeom>
          <a:solidFill>
            <a:srgbClr val="7BC2D5"/>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#2: </a:t>
            </a:r>
            <a:r>
              <a:rPr lang="en-US" sz="1396" b="1" dirty="0">
                <a:solidFill>
                  <a:srgbClr val="FFFFFF"/>
                </a:solidFill>
                <a:latin typeface="HelveticaNeueLT Pro 35 Th" panose="020B0403020202020204" pitchFamily="34" charset="0"/>
              </a:rPr>
              <a:t>Sustainability business case for investors</a:t>
            </a:r>
            <a:r>
              <a:rPr lang="en-GB" sz="1396" b="1" dirty="0">
                <a:solidFill>
                  <a:srgbClr val="FFFFFF"/>
                </a:solidFill>
                <a:latin typeface="HelveticaNeueLT Pro 35 Th" panose="020B0403020202020204" pitchFamily="34" charset="0"/>
              </a:rPr>
              <a:t>:</a:t>
            </a:r>
          </a:p>
        </p:txBody>
      </p:sp>
      <p:sp>
        <p:nvSpPr>
          <p:cNvPr id="44" name="Text Placeholder 53">
            <a:extLst>
              <a:ext uri="{FF2B5EF4-FFF2-40B4-BE49-F238E27FC236}">
                <a16:creationId xmlns:a16="http://schemas.microsoft.com/office/drawing/2014/main" id="{F9D53DFB-CD8D-9A9F-63FF-749F3FEF58E5}"/>
              </a:ext>
            </a:extLst>
          </p:cNvPr>
          <p:cNvSpPr txBox="1">
            <a:spLocks/>
          </p:cNvSpPr>
          <p:nvPr/>
        </p:nvSpPr>
        <p:spPr>
          <a:xfrm>
            <a:off x="6244162" y="3984040"/>
            <a:ext cx="4966789" cy="1281212"/>
          </a:xfrm>
          <a:prstGeom prst="rect">
            <a:avLst/>
          </a:prstGeom>
        </p:spPr>
        <p:txBody>
          <a:bodyPr/>
          <a:lstStyle>
            <a:defPPr>
              <a:defRPr lang="en-US"/>
            </a:defPPr>
            <a:lvl1pPr indent="0" defTabSz="960133">
              <a:lnSpc>
                <a:spcPct val="90000"/>
              </a:lnSpc>
              <a:spcBef>
                <a:spcPts val="1050"/>
              </a:spcBef>
              <a:buFont typeface="Arial" panose="020B0604020202020204" pitchFamily="34" charset="0"/>
              <a:buNone/>
              <a:defRPr b="1">
                <a:solidFill>
                  <a:schemeClr val="tx1">
                    <a:lumMod val="50000"/>
                    <a:lumOff val="50000"/>
                  </a:schemeClr>
                </a:solidFill>
                <a:latin typeface="HelveticaNeueLT Pro 35 Th" panose="020B0403020202020204" pitchFamily="34" charset="0"/>
              </a:defRPr>
            </a:lvl1pPr>
            <a:lvl2pPr marL="720099" indent="-240033" defTabSz="960133">
              <a:lnSpc>
                <a:spcPct val="90000"/>
              </a:lnSpc>
              <a:spcBef>
                <a:spcPts val="524"/>
              </a:spcBef>
              <a:buFont typeface="Arial" panose="020B0604020202020204" pitchFamily="34" charset="0"/>
              <a:buChar char="•"/>
              <a:defRPr sz="2520"/>
            </a:lvl2pPr>
            <a:lvl3pPr marL="1200166" indent="-240033" defTabSz="960133">
              <a:lnSpc>
                <a:spcPct val="90000"/>
              </a:lnSpc>
              <a:spcBef>
                <a:spcPts val="524"/>
              </a:spcBef>
              <a:buFont typeface="Arial" panose="020B0604020202020204" pitchFamily="34" charset="0"/>
              <a:buChar char="•"/>
              <a:defRPr sz="2100"/>
            </a:lvl3pPr>
            <a:lvl4pPr marL="1680232" indent="-240033" defTabSz="960133">
              <a:lnSpc>
                <a:spcPct val="90000"/>
              </a:lnSpc>
              <a:spcBef>
                <a:spcPts val="524"/>
              </a:spcBef>
              <a:buFont typeface="Arial" panose="020B0604020202020204" pitchFamily="34" charset="0"/>
              <a:buChar char="•"/>
              <a:defRPr sz="1890"/>
            </a:lvl4pPr>
            <a:lvl5pPr marL="2160299" indent="-240033" defTabSz="960133">
              <a:lnSpc>
                <a:spcPct val="90000"/>
              </a:lnSpc>
              <a:spcBef>
                <a:spcPts val="524"/>
              </a:spcBef>
              <a:buFont typeface="Arial" panose="020B0604020202020204" pitchFamily="34" charset="0"/>
              <a:buChar char="•"/>
              <a:defRPr sz="1890"/>
            </a:lvl5pPr>
            <a:lvl6pPr marL="2640365" indent="-240033" defTabSz="960133">
              <a:lnSpc>
                <a:spcPct val="90000"/>
              </a:lnSpc>
              <a:spcBef>
                <a:spcPts val="524"/>
              </a:spcBef>
              <a:buFont typeface="Arial" panose="020B0604020202020204" pitchFamily="34" charset="0"/>
              <a:buChar char="•"/>
              <a:defRPr sz="1890"/>
            </a:lvl6pPr>
            <a:lvl7pPr marL="3120431" indent="-240033" defTabSz="960133">
              <a:lnSpc>
                <a:spcPct val="90000"/>
              </a:lnSpc>
              <a:spcBef>
                <a:spcPts val="524"/>
              </a:spcBef>
              <a:buFont typeface="Arial" panose="020B0604020202020204" pitchFamily="34" charset="0"/>
              <a:buChar char="•"/>
              <a:defRPr sz="1890"/>
            </a:lvl7pPr>
            <a:lvl8pPr marL="3600498" indent="-240033" defTabSz="960133">
              <a:lnSpc>
                <a:spcPct val="90000"/>
              </a:lnSpc>
              <a:spcBef>
                <a:spcPts val="524"/>
              </a:spcBef>
              <a:buFont typeface="Arial" panose="020B0604020202020204" pitchFamily="34" charset="0"/>
              <a:buChar char="•"/>
              <a:defRPr sz="1890"/>
            </a:lvl8pPr>
            <a:lvl9pPr marL="4080564" indent="-240033" defTabSz="960133">
              <a:lnSpc>
                <a:spcPct val="90000"/>
              </a:lnSpc>
              <a:spcBef>
                <a:spcPts val="524"/>
              </a:spcBef>
              <a:buFont typeface="Arial" panose="020B0604020202020204" pitchFamily="34" charset="0"/>
              <a:buChar char="•"/>
              <a:defRPr sz="1890"/>
            </a:lvl9pPr>
          </a:lstStyle>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Support the company in refining and validating its product fit versus the market needs</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Review the product’s business model</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Support identification and targeting reference customers</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Provide technical and IP mentorship, if applicable </a:t>
            </a:r>
          </a:p>
          <a:p>
            <a:pPr marL="284886" indent="-284886" defTabSz="957229">
              <a:spcBef>
                <a:spcPts val="0"/>
              </a:spcBef>
              <a:buClr>
                <a:prstClr val="white">
                  <a:lumMod val="65000"/>
                </a:prstClr>
              </a:buClr>
              <a:buFontTx/>
              <a:buChar char="■"/>
              <a:defRPr/>
            </a:pPr>
            <a:r>
              <a:rPr lang="en-GB" sz="1329" b="0" dirty="0">
                <a:solidFill>
                  <a:prstClr val="black">
                    <a:lumMod val="65000"/>
                    <a:lumOff val="35000"/>
                  </a:prstClr>
                </a:solidFill>
                <a:ea typeface="+mn-ea"/>
              </a:rPr>
              <a:t>Mainly for early-stage start-ups</a:t>
            </a:r>
            <a:endParaRPr lang="en-GB" sz="1519" b="0" dirty="0">
              <a:solidFill>
                <a:prstClr val="black">
                  <a:lumMod val="65000"/>
                  <a:lumOff val="35000"/>
                </a:prstClr>
              </a:solidFill>
              <a:ea typeface="+mn-ea"/>
            </a:endParaRPr>
          </a:p>
        </p:txBody>
      </p:sp>
      <p:grpSp>
        <p:nvGrpSpPr>
          <p:cNvPr id="45" name="Group 54">
            <a:extLst>
              <a:ext uri="{FF2B5EF4-FFF2-40B4-BE49-F238E27FC236}">
                <a16:creationId xmlns:a16="http://schemas.microsoft.com/office/drawing/2014/main" id="{1C5D08F2-F1EE-4722-AEE3-4C6D8EDE3423}"/>
              </a:ext>
            </a:extLst>
          </p:cNvPr>
          <p:cNvGrpSpPr/>
          <p:nvPr/>
        </p:nvGrpSpPr>
        <p:grpSpPr>
          <a:xfrm>
            <a:off x="11210952" y="4249901"/>
            <a:ext cx="617493" cy="618289"/>
            <a:chOff x="4276725" y="87313"/>
            <a:chExt cx="1231900" cy="1233488"/>
          </a:xfrm>
          <a:solidFill>
            <a:srgbClr val="A4A3A4"/>
          </a:solidFill>
        </p:grpSpPr>
        <p:sp>
          <p:nvSpPr>
            <p:cNvPr id="46" name="Freeform 217">
              <a:extLst>
                <a:ext uri="{FF2B5EF4-FFF2-40B4-BE49-F238E27FC236}">
                  <a16:creationId xmlns:a16="http://schemas.microsoft.com/office/drawing/2014/main" id="{647C6C95-9DBA-E998-4DF7-2C7BC6C4CB5A}"/>
                </a:ext>
              </a:extLst>
            </p:cNvPr>
            <p:cNvSpPr>
              <a:spLocks noEditPoints="1"/>
            </p:cNvSpPr>
            <p:nvPr/>
          </p:nvSpPr>
          <p:spPr bwMode="auto">
            <a:xfrm>
              <a:off x="4276725" y="87313"/>
              <a:ext cx="1231900" cy="1233488"/>
            </a:xfrm>
            <a:custGeom>
              <a:avLst/>
              <a:gdLst>
                <a:gd name="T0" fmla="*/ 0 w 776"/>
                <a:gd name="T1" fmla="*/ 0 h 777"/>
                <a:gd name="T2" fmla="*/ 0 w 776"/>
                <a:gd name="T3" fmla="*/ 777 h 777"/>
                <a:gd name="T4" fmla="*/ 776 w 776"/>
                <a:gd name="T5" fmla="*/ 777 h 777"/>
                <a:gd name="T6" fmla="*/ 776 w 776"/>
                <a:gd name="T7" fmla="*/ 0 h 777"/>
                <a:gd name="T8" fmla="*/ 0 w 776"/>
                <a:gd name="T9" fmla="*/ 0 h 777"/>
                <a:gd name="T10" fmla="*/ 742 w 776"/>
                <a:gd name="T11" fmla="*/ 745 h 777"/>
                <a:gd name="T12" fmla="*/ 404 w 776"/>
                <a:gd name="T13" fmla="*/ 745 h 777"/>
                <a:gd name="T14" fmla="*/ 404 w 776"/>
                <a:gd name="T15" fmla="*/ 621 h 777"/>
                <a:gd name="T16" fmla="*/ 372 w 776"/>
                <a:gd name="T17" fmla="*/ 621 h 777"/>
                <a:gd name="T18" fmla="*/ 372 w 776"/>
                <a:gd name="T19" fmla="*/ 745 h 777"/>
                <a:gd name="T20" fmla="*/ 34 w 776"/>
                <a:gd name="T21" fmla="*/ 745 h 777"/>
                <a:gd name="T22" fmla="*/ 34 w 776"/>
                <a:gd name="T23" fmla="*/ 34 h 777"/>
                <a:gd name="T24" fmla="*/ 742 w 776"/>
                <a:gd name="T25" fmla="*/ 34 h 777"/>
                <a:gd name="T26" fmla="*/ 742 w 776"/>
                <a:gd name="T27" fmla="*/ 74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6" h="777">
                  <a:moveTo>
                    <a:pt x="0" y="0"/>
                  </a:moveTo>
                  <a:lnTo>
                    <a:pt x="0" y="777"/>
                  </a:lnTo>
                  <a:lnTo>
                    <a:pt x="776" y="777"/>
                  </a:lnTo>
                  <a:lnTo>
                    <a:pt x="776" y="0"/>
                  </a:lnTo>
                  <a:lnTo>
                    <a:pt x="0" y="0"/>
                  </a:lnTo>
                  <a:close/>
                  <a:moveTo>
                    <a:pt x="742" y="745"/>
                  </a:moveTo>
                  <a:lnTo>
                    <a:pt x="404" y="745"/>
                  </a:lnTo>
                  <a:lnTo>
                    <a:pt x="404" y="621"/>
                  </a:lnTo>
                  <a:lnTo>
                    <a:pt x="372" y="621"/>
                  </a:lnTo>
                  <a:lnTo>
                    <a:pt x="372" y="745"/>
                  </a:lnTo>
                  <a:lnTo>
                    <a:pt x="34" y="745"/>
                  </a:lnTo>
                  <a:lnTo>
                    <a:pt x="34" y="34"/>
                  </a:lnTo>
                  <a:lnTo>
                    <a:pt x="742" y="34"/>
                  </a:lnTo>
                  <a:lnTo>
                    <a:pt x="742" y="7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47" name="Freeform 218">
              <a:extLst>
                <a:ext uri="{FF2B5EF4-FFF2-40B4-BE49-F238E27FC236}">
                  <a16:creationId xmlns:a16="http://schemas.microsoft.com/office/drawing/2014/main" id="{3B68B068-0906-1895-5940-3D5BACD81BB7}"/>
                </a:ext>
              </a:extLst>
            </p:cNvPr>
            <p:cNvSpPr>
              <a:spLocks noEditPoints="1"/>
            </p:cNvSpPr>
            <p:nvPr/>
          </p:nvSpPr>
          <p:spPr bwMode="auto">
            <a:xfrm>
              <a:off x="4586288" y="238125"/>
              <a:ext cx="612775" cy="787400"/>
            </a:xfrm>
            <a:custGeom>
              <a:avLst/>
              <a:gdLst>
                <a:gd name="T0" fmla="*/ 223 w 286"/>
                <a:gd name="T1" fmla="*/ 248 h 368"/>
                <a:gd name="T2" fmla="*/ 223 w 286"/>
                <a:gd name="T3" fmla="*/ 210 h 368"/>
                <a:gd name="T4" fmla="*/ 151 w 286"/>
                <a:gd name="T5" fmla="*/ 7 h 368"/>
                <a:gd name="T6" fmla="*/ 143 w 286"/>
                <a:gd name="T7" fmla="*/ 0 h 368"/>
                <a:gd name="T8" fmla="*/ 135 w 286"/>
                <a:gd name="T9" fmla="*/ 7 h 368"/>
                <a:gd name="T10" fmla="*/ 63 w 286"/>
                <a:gd name="T11" fmla="*/ 210 h 368"/>
                <a:gd name="T12" fmla="*/ 63 w 286"/>
                <a:gd name="T13" fmla="*/ 248 h 368"/>
                <a:gd name="T14" fmla="*/ 0 w 286"/>
                <a:gd name="T15" fmla="*/ 295 h 368"/>
                <a:gd name="T16" fmla="*/ 0 w 286"/>
                <a:gd name="T17" fmla="*/ 368 h 368"/>
                <a:gd name="T18" fmla="*/ 286 w 286"/>
                <a:gd name="T19" fmla="*/ 368 h 368"/>
                <a:gd name="T20" fmla="*/ 286 w 286"/>
                <a:gd name="T21" fmla="*/ 295 h 368"/>
                <a:gd name="T22" fmla="*/ 223 w 286"/>
                <a:gd name="T23" fmla="*/ 248 h 368"/>
                <a:gd name="T24" fmla="*/ 63 w 286"/>
                <a:gd name="T25" fmla="*/ 344 h 368"/>
                <a:gd name="T26" fmla="*/ 23 w 286"/>
                <a:gd name="T27" fmla="*/ 344 h 368"/>
                <a:gd name="T28" fmla="*/ 23 w 286"/>
                <a:gd name="T29" fmla="*/ 307 h 368"/>
                <a:gd name="T30" fmla="*/ 63 w 286"/>
                <a:gd name="T31" fmla="*/ 277 h 368"/>
                <a:gd name="T32" fmla="*/ 63 w 286"/>
                <a:gd name="T33" fmla="*/ 344 h 368"/>
                <a:gd name="T34" fmla="*/ 200 w 286"/>
                <a:gd name="T35" fmla="*/ 344 h 368"/>
                <a:gd name="T36" fmla="*/ 155 w 286"/>
                <a:gd name="T37" fmla="*/ 344 h 368"/>
                <a:gd name="T38" fmla="*/ 155 w 286"/>
                <a:gd name="T39" fmla="*/ 305 h 368"/>
                <a:gd name="T40" fmla="*/ 155 w 286"/>
                <a:gd name="T41" fmla="*/ 254 h 368"/>
                <a:gd name="T42" fmla="*/ 131 w 286"/>
                <a:gd name="T43" fmla="*/ 254 h 368"/>
                <a:gd name="T44" fmla="*/ 131 w 286"/>
                <a:gd name="T45" fmla="*/ 344 h 368"/>
                <a:gd name="T46" fmla="*/ 86 w 286"/>
                <a:gd name="T47" fmla="*/ 344 h 368"/>
                <a:gd name="T48" fmla="*/ 86 w 286"/>
                <a:gd name="T49" fmla="*/ 210 h 368"/>
                <a:gd name="T50" fmla="*/ 143 w 286"/>
                <a:gd name="T51" fmla="*/ 32 h 368"/>
                <a:gd name="T52" fmla="*/ 200 w 286"/>
                <a:gd name="T53" fmla="*/ 210 h 368"/>
                <a:gd name="T54" fmla="*/ 200 w 286"/>
                <a:gd name="T55" fmla="*/ 344 h 368"/>
                <a:gd name="T56" fmla="*/ 263 w 286"/>
                <a:gd name="T57" fmla="*/ 344 h 368"/>
                <a:gd name="T58" fmla="*/ 223 w 286"/>
                <a:gd name="T59" fmla="*/ 344 h 368"/>
                <a:gd name="T60" fmla="*/ 223 w 286"/>
                <a:gd name="T61" fmla="*/ 277 h 368"/>
                <a:gd name="T62" fmla="*/ 263 w 286"/>
                <a:gd name="T63" fmla="*/ 307 h 368"/>
                <a:gd name="T64" fmla="*/ 263 w 286"/>
                <a:gd name="T65" fmla="*/ 3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368">
                  <a:moveTo>
                    <a:pt x="223" y="248"/>
                  </a:moveTo>
                  <a:cubicBezTo>
                    <a:pt x="223" y="210"/>
                    <a:pt x="223" y="210"/>
                    <a:pt x="223" y="210"/>
                  </a:cubicBezTo>
                  <a:cubicBezTo>
                    <a:pt x="223" y="147"/>
                    <a:pt x="211" y="60"/>
                    <a:pt x="151" y="7"/>
                  </a:cubicBezTo>
                  <a:cubicBezTo>
                    <a:pt x="143" y="0"/>
                    <a:pt x="143" y="0"/>
                    <a:pt x="143" y="0"/>
                  </a:cubicBezTo>
                  <a:cubicBezTo>
                    <a:pt x="135" y="7"/>
                    <a:pt x="135" y="7"/>
                    <a:pt x="135" y="7"/>
                  </a:cubicBezTo>
                  <a:cubicBezTo>
                    <a:pt x="75" y="60"/>
                    <a:pt x="63" y="147"/>
                    <a:pt x="63" y="210"/>
                  </a:cubicBezTo>
                  <a:cubicBezTo>
                    <a:pt x="63" y="248"/>
                    <a:pt x="63" y="248"/>
                    <a:pt x="63" y="248"/>
                  </a:cubicBezTo>
                  <a:cubicBezTo>
                    <a:pt x="0" y="295"/>
                    <a:pt x="0" y="295"/>
                    <a:pt x="0" y="295"/>
                  </a:cubicBezTo>
                  <a:cubicBezTo>
                    <a:pt x="0" y="368"/>
                    <a:pt x="0" y="368"/>
                    <a:pt x="0" y="368"/>
                  </a:cubicBezTo>
                  <a:cubicBezTo>
                    <a:pt x="286" y="368"/>
                    <a:pt x="286" y="368"/>
                    <a:pt x="286" y="368"/>
                  </a:cubicBezTo>
                  <a:cubicBezTo>
                    <a:pt x="286" y="295"/>
                    <a:pt x="286" y="295"/>
                    <a:pt x="286" y="295"/>
                  </a:cubicBezTo>
                  <a:lnTo>
                    <a:pt x="223" y="248"/>
                  </a:lnTo>
                  <a:close/>
                  <a:moveTo>
                    <a:pt x="63" y="344"/>
                  </a:moveTo>
                  <a:cubicBezTo>
                    <a:pt x="23" y="344"/>
                    <a:pt x="23" y="344"/>
                    <a:pt x="23" y="344"/>
                  </a:cubicBezTo>
                  <a:cubicBezTo>
                    <a:pt x="23" y="307"/>
                    <a:pt x="23" y="307"/>
                    <a:pt x="23" y="307"/>
                  </a:cubicBezTo>
                  <a:cubicBezTo>
                    <a:pt x="63" y="277"/>
                    <a:pt x="63" y="277"/>
                    <a:pt x="63" y="277"/>
                  </a:cubicBezTo>
                  <a:lnTo>
                    <a:pt x="63" y="344"/>
                  </a:lnTo>
                  <a:close/>
                  <a:moveTo>
                    <a:pt x="200" y="344"/>
                  </a:moveTo>
                  <a:cubicBezTo>
                    <a:pt x="155" y="344"/>
                    <a:pt x="155" y="344"/>
                    <a:pt x="155" y="344"/>
                  </a:cubicBezTo>
                  <a:cubicBezTo>
                    <a:pt x="155" y="305"/>
                    <a:pt x="155" y="305"/>
                    <a:pt x="155" y="305"/>
                  </a:cubicBezTo>
                  <a:cubicBezTo>
                    <a:pt x="155" y="279"/>
                    <a:pt x="155" y="254"/>
                    <a:pt x="155" y="254"/>
                  </a:cubicBezTo>
                  <a:cubicBezTo>
                    <a:pt x="131" y="254"/>
                    <a:pt x="131" y="254"/>
                    <a:pt x="131" y="254"/>
                  </a:cubicBezTo>
                  <a:cubicBezTo>
                    <a:pt x="131" y="283"/>
                    <a:pt x="132" y="325"/>
                    <a:pt x="131" y="344"/>
                  </a:cubicBezTo>
                  <a:cubicBezTo>
                    <a:pt x="86" y="344"/>
                    <a:pt x="86" y="344"/>
                    <a:pt x="86" y="344"/>
                  </a:cubicBezTo>
                  <a:cubicBezTo>
                    <a:pt x="86" y="210"/>
                    <a:pt x="86" y="210"/>
                    <a:pt x="86" y="210"/>
                  </a:cubicBezTo>
                  <a:cubicBezTo>
                    <a:pt x="86" y="155"/>
                    <a:pt x="96" y="80"/>
                    <a:pt x="143" y="32"/>
                  </a:cubicBezTo>
                  <a:cubicBezTo>
                    <a:pt x="190" y="80"/>
                    <a:pt x="200" y="155"/>
                    <a:pt x="200" y="210"/>
                  </a:cubicBezTo>
                  <a:lnTo>
                    <a:pt x="200" y="344"/>
                  </a:lnTo>
                  <a:close/>
                  <a:moveTo>
                    <a:pt x="263" y="344"/>
                  </a:moveTo>
                  <a:cubicBezTo>
                    <a:pt x="223" y="344"/>
                    <a:pt x="223" y="344"/>
                    <a:pt x="223" y="344"/>
                  </a:cubicBezTo>
                  <a:cubicBezTo>
                    <a:pt x="223" y="277"/>
                    <a:pt x="223" y="277"/>
                    <a:pt x="223" y="277"/>
                  </a:cubicBezTo>
                  <a:cubicBezTo>
                    <a:pt x="263" y="307"/>
                    <a:pt x="263" y="307"/>
                    <a:pt x="263" y="307"/>
                  </a:cubicBezTo>
                  <a:lnTo>
                    <a:pt x="263"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48" name="Freeform 219">
              <a:extLst>
                <a:ext uri="{FF2B5EF4-FFF2-40B4-BE49-F238E27FC236}">
                  <a16:creationId xmlns:a16="http://schemas.microsoft.com/office/drawing/2014/main" id="{AAD337BF-F799-0867-E00D-E6B139F6FC3E}"/>
                </a:ext>
              </a:extLst>
            </p:cNvPr>
            <p:cNvSpPr>
              <a:spLocks noEditPoints="1"/>
            </p:cNvSpPr>
            <p:nvPr/>
          </p:nvSpPr>
          <p:spPr bwMode="auto">
            <a:xfrm>
              <a:off x="4787900" y="514350"/>
              <a:ext cx="209550" cy="209550"/>
            </a:xfrm>
            <a:custGeom>
              <a:avLst/>
              <a:gdLst>
                <a:gd name="T0" fmla="*/ 49 w 98"/>
                <a:gd name="T1" fmla="*/ 0 h 98"/>
                <a:gd name="T2" fmla="*/ 0 w 98"/>
                <a:gd name="T3" fmla="*/ 49 h 98"/>
                <a:gd name="T4" fmla="*/ 49 w 98"/>
                <a:gd name="T5" fmla="*/ 98 h 98"/>
                <a:gd name="T6" fmla="*/ 98 w 98"/>
                <a:gd name="T7" fmla="*/ 49 h 98"/>
                <a:gd name="T8" fmla="*/ 49 w 98"/>
                <a:gd name="T9" fmla="*/ 0 h 98"/>
                <a:gd name="T10" fmla="*/ 49 w 98"/>
                <a:gd name="T11" fmla="*/ 75 h 98"/>
                <a:gd name="T12" fmla="*/ 23 w 98"/>
                <a:gd name="T13" fmla="*/ 49 h 98"/>
                <a:gd name="T14" fmla="*/ 49 w 98"/>
                <a:gd name="T15" fmla="*/ 23 h 98"/>
                <a:gd name="T16" fmla="*/ 75 w 98"/>
                <a:gd name="T17" fmla="*/ 49 h 98"/>
                <a:gd name="T18" fmla="*/ 49 w 98"/>
                <a:gd name="T19" fmla="*/ 7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98">
                  <a:moveTo>
                    <a:pt x="49" y="0"/>
                  </a:moveTo>
                  <a:cubicBezTo>
                    <a:pt x="22" y="0"/>
                    <a:pt x="0" y="22"/>
                    <a:pt x="0" y="49"/>
                  </a:cubicBezTo>
                  <a:cubicBezTo>
                    <a:pt x="0" y="76"/>
                    <a:pt x="22" y="98"/>
                    <a:pt x="49" y="98"/>
                  </a:cubicBezTo>
                  <a:cubicBezTo>
                    <a:pt x="76" y="98"/>
                    <a:pt x="98" y="76"/>
                    <a:pt x="98" y="49"/>
                  </a:cubicBezTo>
                  <a:cubicBezTo>
                    <a:pt x="98" y="22"/>
                    <a:pt x="76" y="0"/>
                    <a:pt x="49" y="0"/>
                  </a:cubicBezTo>
                  <a:close/>
                  <a:moveTo>
                    <a:pt x="49" y="75"/>
                  </a:moveTo>
                  <a:cubicBezTo>
                    <a:pt x="35" y="75"/>
                    <a:pt x="23" y="63"/>
                    <a:pt x="23" y="49"/>
                  </a:cubicBezTo>
                  <a:cubicBezTo>
                    <a:pt x="23" y="35"/>
                    <a:pt x="35" y="23"/>
                    <a:pt x="49" y="23"/>
                  </a:cubicBezTo>
                  <a:cubicBezTo>
                    <a:pt x="63" y="23"/>
                    <a:pt x="75" y="35"/>
                    <a:pt x="75" y="49"/>
                  </a:cubicBezTo>
                  <a:cubicBezTo>
                    <a:pt x="75" y="63"/>
                    <a:pt x="63" y="75"/>
                    <a:pt x="49"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49" name="Rectangle 220">
              <a:extLst>
                <a:ext uri="{FF2B5EF4-FFF2-40B4-BE49-F238E27FC236}">
                  <a16:creationId xmlns:a16="http://schemas.microsoft.com/office/drawing/2014/main" id="{F674EBFE-43CC-C610-6AD5-DD22FEC179BC}"/>
                </a:ext>
              </a:extLst>
            </p:cNvPr>
            <p:cNvSpPr>
              <a:spLocks noChangeArrowheads="1"/>
            </p:cNvSpPr>
            <p:nvPr/>
          </p:nvSpPr>
          <p:spPr bwMode="auto">
            <a:xfrm>
              <a:off x="4721225" y="1073150"/>
              <a:ext cx="49213"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0" name="Rectangle 221">
              <a:extLst>
                <a:ext uri="{FF2B5EF4-FFF2-40B4-BE49-F238E27FC236}">
                  <a16:creationId xmlns:a16="http://schemas.microsoft.com/office/drawing/2014/main" id="{60C136C0-75D2-2A55-2423-1B6E612D1556}"/>
                </a:ext>
              </a:extLst>
            </p:cNvPr>
            <p:cNvSpPr>
              <a:spLocks noChangeArrowheads="1"/>
            </p:cNvSpPr>
            <p:nvPr/>
          </p:nvSpPr>
          <p:spPr bwMode="auto">
            <a:xfrm>
              <a:off x="5014913" y="1073150"/>
              <a:ext cx="50800"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1" name="Rectangle 222">
              <a:extLst>
                <a:ext uri="{FF2B5EF4-FFF2-40B4-BE49-F238E27FC236}">
                  <a16:creationId xmlns:a16="http://schemas.microsoft.com/office/drawing/2014/main" id="{62BD4FA3-593A-F495-E526-10B150F36AEF}"/>
                </a:ext>
              </a:extLst>
            </p:cNvPr>
            <p:cNvSpPr>
              <a:spLocks noChangeArrowheads="1"/>
            </p:cNvSpPr>
            <p:nvPr/>
          </p:nvSpPr>
          <p:spPr bwMode="auto">
            <a:xfrm>
              <a:off x="5149850" y="1073150"/>
              <a:ext cx="49213"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2" name="Rectangle 223">
              <a:extLst>
                <a:ext uri="{FF2B5EF4-FFF2-40B4-BE49-F238E27FC236}">
                  <a16:creationId xmlns:a16="http://schemas.microsoft.com/office/drawing/2014/main" id="{55FCDDC9-A593-2B81-1D0F-D843670E7389}"/>
                </a:ext>
              </a:extLst>
            </p:cNvPr>
            <p:cNvSpPr>
              <a:spLocks noChangeArrowheads="1"/>
            </p:cNvSpPr>
            <p:nvPr/>
          </p:nvSpPr>
          <p:spPr bwMode="auto">
            <a:xfrm>
              <a:off x="4586288" y="1073150"/>
              <a:ext cx="49213"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grpSp>
      <p:sp>
        <p:nvSpPr>
          <p:cNvPr id="53" name="Rectangle 62">
            <a:extLst>
              <a:ext uri="{FF2B5EF4-FFF2-40B4-BE49-F238E27FC236}">
                <a16:creationId xmlns:a16="http://schemas.microsoft.com/office/drawing/2014/main" id="{A3BA69AA-E54D-8CCC-D6AA-FB1A580E14B8}"/>
              </a:ext>
            </a:extLst>
          </p:cNvPr>
          <p:cNvSpPr/>
          <p:nvPr/>
        </p:nvSpPr>
        <p:spPr>
          <a:xfrm>
            <a:off x="6277761" y="3581485"/>
            <a:ext cx="5606272" cy="321800"/>
          </a:xfrm>
          <a:prstGeom prst="rect">
            <a:avLst/>
          </a:prstGeom>
          <a:solidFill>
            <a:srgbClr val="0EB5A4"/>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#5: Market readiness, product &amp; innovation:</a:t>
            </a:r>
          </a:p>
        </p:txBody>
      </p:sp>
      <p:sp>
        <p:nvSpPr>
          <p:cNvPr id="2" name="Text Placeholder 54">
            <a:extLst>
              <a:ext uri="{FF2B5EF4-FFF2-40B4-BE49-F238E27FC236}">
                <a16:creationId xmlns:a16="http://schemas.microsoft.com/office/drawing/2014/main" id="{72C05E83-800D-0D52-87FB-7502918FBF3E}"/>
              </a:ext>
            </a:extLst>
          </p:cNvPr>
          <p:cNvSpPr txBox="1">
            <a:spLocks/>
          </p:cNvSpPr>
          <p:nvPr/>
        </p:nvSpPr>
        <p:spPr>
          <a:xfrm>
            <a:off x="333944" y="2872234"/>
            <a:ext cx="4939581" cy="1574277"/>
          </a:xfrm>
          <a:prstGeom prst="rect">
            <a:avLst/>
          </a:prstGeom>
          <a:noFill/>
        </p:spPr>
        <p:txBody>
          <a:bodyPr wrap="square" rtlCol="0">
            <a:spAutoFit/>
          </a:bodyPr>
          <a:lstStyle>
            <a:defPPr>
              <a:defRPr lang="en-US"/>
            </a:defPPr>
            <a:lvl1pPr algn="just" defTabSz="457206">
              <a:lnSpc>
                <a:spcPct val="90000"/>
              </a:lnSpc>
              <a:spcBef>
                <a:spcPct val="0"/>
              </a:spcBef>
              <a:defRPr b="1">
                <a:solidFill>
                  <a:schemeClr val="tx1">
                    <a:lumMod val="50000"/>
                    <a:lumOff val="50000"/>
                  </a:schemeClr>
                </a:solidFill>
                <a:latin typeface="HelveticaNeueLT Pro 35 Th" panose="020B0403020202020204" pitchFamily="34" charset="0"/>
              </a:defRPr>
            </a:lvl1pPr>
            <a:lvl2pPr marL="720099" indent="-240033" algn="l" defTabSz="960133" rtl="0" eaLnBrk="1" latinLnBrk="0" hangingPunct="1">
              <a:lnSpc>
                <a:spcPct val="90000"/>
              </a:lnSpc>
              <a:spcBef>
                <a:spcPts val="524"/>
              </a:spcBef>
              <a:buFont typeface="Arial" panose="020B0604020202020204" pitchFamily="34" charset="0"/>
              <a:buChar char="•"/>
              <a:defRPr sz="2520" kern="1200">
                <a:solidFill>
                  <a:schemeClr val="tx1"/>
                </a:solidFill>
                <a:latin typeface="+mn-lt"/>
                <a:ea typeface="+mn-ea"/>
                <a:cs typeface="+mn-cs"/>
              </a:defRPr>
            </a:lvl2pPr>
            <a:lvl3pPr marL="1200166" indent="-240033" algn="l" defTabSz="960133"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80232"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4pPr>
            <a:lvl5pPr marL="2160299"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5pPr>
            <a:lvl6pPr marL="2640365"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6pPr>
            <a:lvl7pPr marL="3120431"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7pPr>
            <a:lvl8pPr marL="3600498"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8pPr>
            <a:lvl9pPr marL="4080564" indent="-240033" algn="l" defTabSz="960133" rtl="0" eaLnBrk="1" latinLnBrk="0" hangingPunct="1">
              <a:lnSpc>
                <a:spcPct val="90000"/>
              </a:lnSpc>
              <a:spcBef>
                <a:spcPts val="524"/>
              </a:spcBef>
              <a:buFont typeface="Arial" panose="020B0604020202020204" pitchFamily="34" charset="0"/>
              <a:buChar char="•"/>
              <a:defRPr sz="1890" kern="1200">
                <a:solidFill>
                  <a:schemeClr val="tx1"/>
                </a:solidFill>
                <a:latin typeface="+mn-lt"/>
                <a:ea typeface="+mn-ea"/>
                <a:cs typeface="+mn-cs"/>
              </a:defRPr>
            </a:lvl9pPr>
          </a:lstStyle>
          <a:p>
            <a:pPr algn="l" defTabSz="455823">
              <a:defRPr/>
            </a:pPr>
            <a:endParaRPr lang="en-GB" sz="1396" b="0" dirty="0">
              <a:solidFill>
                <a:prstClr val="black">
                  <a:lumMod val="65000"/>
                  <a:lumOff val="35000"/>
                </a:prstClr>
              </a:solidFill>
              <a:ea typeface="+mn-ea"/>
            </a:endParaRPr>
          </a:p>
          <a:p>
            <a:pPr marL="284886" indent="-284886" algn="l" defTabSz="455823">
              <a:buClr>
                <a:prstClr val="white">
                  <a:lumMod val="65000"/>
                </a:prstClr>
              </a:buClr>
              <a:buFontTx/>
              <a:buChar char="■"/>
              <a:defRPr/>
            </a:pPr>
            <a:r>
              <a:rPr lang="en-US" sz="1329" b="0" dirty="0">
                <a:solidFill>
                  <a:prstClr val="black">
                    <a:lumMod val="65000"/>
                    <a:lumOff val="35000"/>
                  </a:prstClr>
                </a:solidFill>
                <a:ea typeface="+mn-ea"/>
              </a:rPr>
              <a:t>Equip the company with knowledge and tools to showcase the positive environmental impact of their solutions, products and technologies to investors in a credible way. </a:t>
            </a:r>
          </a:p>
          <a:p>
            <a:pPr marL="284886" indent="-284886" algn="l" defTabSz="455823">
              <a:buClr>
                <a:prstClr val="white">
                  <a:lumMod val="65000"/>
                </a:prstClr>
              </a:buClr>
              <a:buFontTx/>
              <a:buChar char="■"/>
              <a:defRPr/>
            </a:pPr>
            <a:r>
              <a:rPr lang="en-US" sz="1329" b="0" dirty="0">
                <a:solidFill>
                  <a:prstClr val="black">
                    <a:lumMod val="65000"/>
                    <a:lumOff val="35000"/>
                  </a:prstClr>
                </a:solidFill>
                <a:ea typeface="+mn-ea"/>
              </a:rPr>
              <a:t>Convey the environmental benefits of the solution to investors in a credible and quantifiable manner.</a:t>
            </a:r>
          </a:p>
          <a:p>
            <a:pPr marL="284886" indent="-284886" algn="l" defTabSz="455823">
              <a:buClr>
                <a:prstClr val="white">
                  <a:lumMod val="65000"/>
                </a:prstClr>
              </a:buClr>
              <a:buFontTx/>
              <a:buChar char="■"/>
              <a:defRPr/>
            </a:pPr>
            <a:r>
              <a:rPr lang="en-US" sz="1329" b="0" dirty="0">
                <a:solidFill>
                  <a:prstClr val="black">
                    <a:lumMod val="65000"/>
                    <a:lumOff val="35000"/>
                  </a:prstClr>
                </a:solidFill>
                <a:ea typeface="+mn-ea"/>
              </a:rPr>
              <a:t>Key value proposition for investors - development of a sustainability business case for impact investors. </a:t>
            </a:r>
            <a:endParaRPr lang="en-GB" sz="1519" b="0" dirty="0">
              <a:solidFill>
                <a:prstClr val="black">
                  <a:lumMod val="65000"/>
                  <a:lumOff val="35000"/>
                </a:prstClr>
              </a:solidFill>
              <a:ea typeface="+mn-ea"/>
            </a:endParaRPr>
          </a:p>
        </p:txBody>
      </p:sp>
      <p:grpSp>
        <p:nvGrpSpPr>
          <p:cNvPr id="4" name="Group 3">
            <a:extLst>
              <a:ext uri="{FF2B5EF4-FFF2-40B4-BE49-F238E27FC236}">
                <a16:creationId xmlns:a16="http://schemas.microsoft.com/office/drawing/2014/main" id="{EF332225-2191-47C8-A674-FCA5481807A0}"/>
              </a:ext>
            </a:extLst>
          </p:cNvPr>
          <p:cNvGrpSpPr/>
          <p:nvPr/>
        </p:nvGrpSpPr>
        <p:grpSpPr>
          <a:xfrm>
            <a:off x="5273526" y="3607177"/>
            <a:ext cx="698806" cy="702046"/>
            <a:chOff x="5534536" y="3951628"/>
            <a:chExt cx="736011" cy="739424"/>
          </a:xfrm>
        </p:grpSpPr>
        <p:pic>
          <p:nvPicPr>
            <p:cNvPr id="33" name="Graphic 69" descr="Renewable Energy with solid fill">
              <a:extLst>
                <a:ext uri="{FF2B5EF4-FFF2-40B4-BE49-F238E27FC236}">
                  <a16:creationId xmlns:a16="http://schemas.microsoft.com/office/drawing/2014/main" id="{6A97DA8B-322F-245C-A0B8-CBDC19F7561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4536" y="3951628"/>
              <a:ext cx="736011" cy="736011"/>
            </a:xfrm>
            <a:prstGeom prst="rect">
              <a:avLst/>
            </a:prstGeom>
          </p:spPr>
        </p:pic>
        <p:sp>
          <p:nvSpPr>
            <p:cNvPr id="34" name="TextBox 70">
              <a:extLst>
                <a:ext uri="{FF2B5EF4-FFF2-40B4-BE49-F238E27FC236}">
                  <a16:creationId xmlns:a16="http://schemas.microsoft.com/office/drawing/2014/main" id="{2730563F-92BC-6839-C5A6-F6E75E18CE1F}"/>
                </a:ext>
              </a:extLst>
            </p:cNvPr>
            <p:cNvSpPr txBox="1"/>
            <p:nvPr/>
          </p:nvSpPr>
          <p:spPr>
            <a:xfrm>
              <a:off x="5560983" y="3998154"/>
              <a:ext cx="683768" cy="692898"/>
            </a:xfrm>
            <a:prstGeom prst="rect">
              <a:avLst/>
            </a:prstGeom>
            <a:noFill/>
            <a:ln w="22225">
              <a:solidFill>
                <a:srgbClr val="A4A3A4"/>
              </a:solidFill>
            </a:ln>
          </p:spPr>
          <p:txBody>
            <a:bodyPr wrap="square" rtlCol="0">
              <a:spAutoFit/>
            </a:bodyPr>
            <a:lstStyle/>
            <a:p>
              <a:pPr defTabSz="911634">
                <a:defRPr/>
              </a:pPr>
              <a:endParaRPr lang="en-GB" sz="1396" dirty="0">
                <a:ea typeface="+mn-ea"/>
              </a:endParaRPr>
            </a:p>
            <a:p>
              <a:pPr defTabSz="911634">
                <a:defRPr/>
              </a:pPr>
              <a:endParaRPr lang="en-GB" sz="2279" dirty="0">
                <a:ea typeface="+mn-ea"/>
              </a:endParaRPr>
            </a:p>
          </p:txBody>
        </p:sp>
      </p:grpSp>
      <p:sp>
        <p:nvSpPr>
          <p:cNvPr id="35" name="Rectangle 67">
            <a:extLst>
              <a:ext uri="{FF2B5EF4-FFF2-40B4-BE49-F238E27FC236}">
                <a16:creationId xmlns:a16="http://schemas.microsoft.com/office/drawing/2014/main" id="{7994457D-FB60-9E72-4697-6949C9AE2C52}"/>
              </a:ext>
            </a:extLst>
          </p:cNvPr>
          <p:cNvSpPr/>
          <p:nvPr/>
        </p:nvSpPr>
        <p:spPr>
          <a:xfrm>
            <a:off x="6281374" y="1506599"/>
            <a:ext cx="5606272" cy="321800"/>
          </a:xfrm>
          <a:prstGeom prst="rect">
            <a:avLst/>
          </a:prstGeom>
          <a:solidFill>
            <a:srgbClr val="7BC2D5"/>
          </a:solidFill>
          <a:ln>
            <a:solidFill>
              <a:srgbClr val="7BC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1634">
              <a:defRPr/>
            </a:pPr>
            <a:r>
              <a:rPr lang="en-GB" sz="1396" b="1" dirty="0">
                <a:solidFill>
                  <a:srgbClr val="FFFFFF"/>
                </a:solidFill>
                <a:latin typeface="HelveticaNeueLT Pro 35 Th" panose="020B0403020202020204" pitchFamily="34" charset="0"/>
              </a:rPr>
              <a:t>AP #4: Operational excellence:</a:t>
            </a:r>
          </a:p>
        </p:txBody>
      </p:sp>
      <p:sp>
        <p:nvSpPr>
          <p:cNvPr id="37" name="Text Placeholder 53">
            <a:extLst>
              <a:ext uri="{FF2B5EF4-FFF2-40B4-BE49-F238E27FC236}">
                <a16:creationId xmlns:a16="http://schemas.microsoft.com/office/drawing/2014/main" id="{22349E0A-0E8D-5BC7-AAFA-F55A96F41E24}"/>
              </a:ext>
            </a:extLst>
          </p:cNvPr>
          <p:cNvSpPr txBox="1">
            <a:spLocks/>
          </p:cNvSpPr>
          <p:nvPr/>
        </p:nvSpPr>
        <p:spPr>
          <a:xfrm>
            <a:off x="6244162" y="1975409"/>
            <a:ext cx="5058901" cy="1281212"/>
          </a:xfrm>
          <a:prstGeom prst="rect">
            <a:avLst/>
          </a:prstGeom>
        </p:spPr>
        <p:txBody>
          <a:bodyPr/>
          <a:lstStyle>
            <a:defPPr>
              <a:defRPr lang="en-US"/>
            </a:defPPr>
            <a:lvl1pPr indent="0" defTabSz="960133">
              <a:lnSpc>
                <a:spcPct val="90000"/>
              </a:lnSpc>
              <a:spcBef>
                <a:spcPts val="1050"/>
              </a:spcBef>
              <a:buFont typeface="Arial" panose="020B0604020202020204" pitchFamily="34" charset="0"/>
              <a:buNone/>
              <a:defRPr b="1">
                <a:solidFill>
                  <a:schemeClr val="tx1">
                    <a:lumMod val="50000"/>
                    <a:lumOff val="50000"/>
                  </a:schemeClr>
                </a:solidFill>
                <a:latin typeface="HelveticaNeueLT Pro 35 Th" panose="020B0403020202020204" pitchFamily="34" charset="0"/>
              </a:defRPr>
            </a:lvl1pPr>
            <a:lvl2pPr marL="720099" indent="-240033" defTabSz="960133">
              <a:lnSpc>
                <a:spcPct val="90000"/>
              </a:lnSpc>
              <a:spcBef>
                <a:spcPts val="524"/>
              </a:spcBef>
              <a:buFont typeface="Arial" panose="020B0604020202020204" pitchFamily="34" charset="0"/>
              <a:buChar char="•"/>
              <a:defRPr sz="2520"/>
            </a:lvl2pPr>
            <a:lvl3pPr marL="1200166" indent="-240033" defTabSz="960133">
              <a:lnSpc>
                <a:spcPct val="90000"/>
              </a:lnSpc>
              <a:spcBef>
                <a:spcPts val="524"/>
              </a:spcBef>
              <a:buFont typeface="Arial" panose="020B0604020202020204" pitchFamily="34" charset="0"/>
              <a:buChar char="•"/>
              <a:defRPr sz="2100"/>
            </a:lvl3pPr>
            <a:lvl4pPr marL="1680232" indent="-240033" defTabSz="960133">
              <a:lnSpc>
                <a:spcPct val="90000"/>
              </a:lnSpc>
              <a:spcBef>
                <a:spcPts val="524"/>
              </a:spcBef>
              <a:buFont typeface="Arial" panose="020B0604020202020204" pitchFamily="34" charset="0"/>
              <a:buChar char="•"/>
              <a:defRPr sz="1890"/>
            </a:lvl4pPr>
            <a:lvl5pPr marL="2160299" indent="-240033" defTabSz="960133">
              <a:lnSpc>
                <a:spcPct val="90000"/>
              </a:lnSpc>
              <a:spcBef>
                <a:spcPts val="524"/>
              </a:spcBef>
              <a:buFont typeface="Arial" panose="020B0604020202020204" pitchFamily="34" charset="0"/>
              <a:buChar char="•"/>
              <a:defRPr sz="1890"/>
            </a:lvl5pPr>
            <a:lvl6pPr marL="2640365" indent="-240033" defTabSz="960133">
              <a:lnSpc>
                <a:spcPct val="90000"/>
              </a:lnSpc>
              <a:spcBef>
                <a:spcPts val="524"/>
              </a:spcBef>
              <a:buFont typeface="Arial" panose="020B0604020202020204" pitchFamily="34" charset="0"/>
              <a:buChar char="•"/>
              <a:defRPr sz="1890"/>
            </a:lvl6pPr>
            <a:lvl7pPr marL="3120431" indent="-240033" defTabSz="960133">
              <a:lnSpc>
                <a:spcPct val="90000"/>
              </a:lnSpc>
              <a:spcBef>
                <a:spcPts val="524"/>
              </a:spcBef>
              <a:buFont typeface="Arial" panose="020B0604020202020204" pitchFamily="34" charset="0"/>
              <a:buChar char="•"/>
              <a:defRPr sz="1890"/>
            </a:lvl7pPr>
            <a:lvl8pPr marL="3600498" indent="-240033" defTabSz="960133">
              <a:lnSpc>
                <a:spcPct val="90000"/>
              </a:lnSpc>
              <a:spcBef>
                <a:spcPts val="524"/>
              </a:spcBef>
              <a:buFont typeface="Arial" panose="020B0604020202020204" pitchFamily="34" charset="0"/>
              <a:buChar char="•"/>
              <a:defRPr sz="1890"/>
            </a:lvl8pPr>
            <a:lvl9pPr marL="4080564" indent="-240033" defTabSz="960133">
              <a:lnSpc>
                <a:spcPct val="90000"/>
              </a:lnSpc>
              <a:spcBef>
                <a:spcPts val="524"/>
              </a:spcBef>
              <a:buFont typeface="Arial" panose="020B0604020202020204" pitchFamily="34" charset="0"/>
              <a:buChar char="•"/>
              <a:defRPr sz="1890"/>
            </a:lvl9pPr>
          </a:lstStyle>
          <a:p>
            <a:pPr marL="284886" indent="-284886" defTabSz="957229">
              <a:spcBef>
                <a:spcPts val="0"/>
              </a:spcBef>
              <a:buClr>
                <a:prstClr val="white">
                  <a:lumMod val="65000"/>
                </a:prstClr>
              </a:buClr>
              <a:buFontTx/>
              <a:buChar char="■"/>
              <a:defRPr/>
            </a:pPr>
            <a:r>
              <a:rPr lang="en-US" sz="1329" b="0" dirty="0">
                <a:solidFill>
                  <a:prstClr val="black">
                    <a:lumMod val="65000"/>
                    <a:lumOff val="35000"/>
                  </a:prstClr>
                </a:solidFill>
                <a:ea typeface="+mn-ea"/>
              </a:rPr>
              <a:t>Verify the company’s value chain from sourcing, to production and distribution</a:t>
            </a:r>
          </a:p>
          <a:p>
            <a:pPr marL="284886" indent="-284886" defTabSz="957229">
              <a:spcBef>
                <a:spcPts val="0"/>
              </a:spcBef>
              <a:buClr>
                <a:prstClr val="white">
                  <a:lumMod val="65000"/>
                </a:prstClr>
              </a:buClr>
              <a:buFontTx/>
              <a:buChar char="■"/>
              <a:defRPr/>
            </a:pPr>
            <a:r>
              <a:rPr lang="en-US" sz="1329" b="0" dirty="0">
                <a:solidFill>
                  <a:prstClr val="black">
                    <a:lumMod val="65000"/>
                    <a:lumOff val="35000"/>
                  </a:prstClr>
                </a:solidFill>
                <a:ea typeface="+mn-ea"/>
              </a:rPr>
              <a:t>Identify and support the development of strategic commercial partnerships</a:t>
            </a:r>
          </a:p>
          <a:p>
            <a:pPr marL="284886" indent="-284886" defTabSz="957229">
              <a:spcBef>
                <a:spcPts val="0"/>
              </a:spcBef>
              <a:buClr>
                <a:prstClr val="white">
                  <a:lumMod val="65000"/>
                </a:prstClr>
              </a:buClr>
              <a:buFontTx/>
              <a:buChar char="■"/>
              <a:defRPr/>
            </a:pPr>
            <a:r>
              <a:rPr lang="en-US" sz="1329" b="0" dirty="0">
                <a:solidFill>
                  <a:prstClr val="black">
                    <a:lumMod val="65000"/>
                    <a:lumOff val="35000"/>
                  </a:prstClr>
                </a:solidFill>
                <a:ea typeface="+mn-ea"/>
              </a:rPr>
              <a:t>Assess the current team structure and skillset.</a:t>
            </a:r>
            <a:endParaRPr lang="en-GB" sz="1519" b="0" dirty="0">
              <a:solidFill>
                <a:prstClr val="black">
                  <a:lumMod val="65000"/>
                  <a:lumOff val="35000"/>
                </a:prstClr>
              </a:solidFill>
              <a:ea typeface="+mn-ea"/>
            </a:endParaRPr>
          </a:p>
        </p:txBody>
      </p:sp>
      <p:grpSp>
        <p:nvGrpSpPr>
          <p:cNvPr id="38" name="Group 88">
            <a:extLst>
              <a:ext uri="{FF2B5EF4-FFF2-40B4-BE49-F238E27FC236}">
                <a16:creationId xmlns:a16="http://schemas.microsoft.com/office/drawing/2014/main" id="{21CCD29A-8E43-AF91-A837-BEE722FD189F}"/>
              </a:ext>
            </a:extLst>
          </p:cNvPr>
          <p:cNvGrpSpPr/>
          <p:nvPr/>
        </p:nvGrpSpPr>
        <p:grpSpPr>
          <a:xfrm>
            <a:off x="11238874" y="2180982"/>
            <a:ext cx="625842" cy="580447"/>
            <a:chOff x="4640263" y="1219200"/>
            <a:chExt cx="123825" cy="123825"/>
          </a:xfrm>
          <a:solidFill>
            <a:srgbClr val="A4A3A4"/>
          </a:solidFill>
        </p:grpSpPr>
        <p:sp>
          <p:nvSpPr>
            <p:cNvPr id="39" name="Freeform 64">
              <a:extLst>
                <a:ext uri="{FF2B5EF4-FFF2-40B4-BE49-F238E27FC236}">
                  <a16:creationId xmlns:a16="http://schemas.microsoft.com/office/drawing/2014/main" id="{4A1607F1-1A8A-D848-1D29-0C12292DBD2D}"/>
                </a:ext>
              </a:extLst>
            </p:cNvPr>
            <p:cNvSpPr>
              <a:spLocks noEditPoints="1"/>
            </p:cNvSpPr>
            <p:nvPr/>
          </p:nvSpPr>
          <p:spPr bwMode="auto">
            <a:xfrm>
              <a:off x="4673600" y="1285875"/>
              <a:ext cx="22225" cy="22225"/>
            </a:xfrm>
            <a:custGeom>
              <a:avLst/>
              <a:gdLst>
                <a:gd name="T0" fmla="*/ 43 w 106"/>
                <a:gd name="T1" fmla="*/ 5 h 100"/>
                <a:gd name="T2" fmla="*/ 6 w 106"/>
                <a:gd name="T3" fmla="*/ 63 h 100"/>
                <a:gd name="T4" fmla="*/ 27 w 106"/>
                <a:gd name="T5" fmla="*/ 93 h 100"/>
                <a:gd name="T6" fmla="*/ 53 w 106"/>
                <a:gd name="T7" fmla="*/ 100 h 100"/>
                <a:gd name="T8" fmla="*/ 63 w 106"/>
                <a:gd name="T9" fmla="*/ 99 h 100"/>
                <a:gd name="T10" fmla="*/ 100 w 106"/>
                <a:gd name="T11" fmla="*/ 42 h 100"/>
                <a:gd name="T12" fmla="*/ 43 w 106"/>
                <a:gd name="T13" fmla="*/ 5 h 100"/>
                <a:gd name="T14" fmla="*/ 73 w 106"/>
                <a:gd name="T15" fmla="*/ 65 h 100"/>
                <a:gd name="T16" fmla="*/ 58 w 106"/>
                <a:gd name="T17" fmla="*/ 76 h 100"/>
                <a:gd name="T18" fmla="*/ 40 w 106"/>
                <a:gd name="T19" fmla="*/ 72 h 100"/>
                <a:gd name="T20" fmla="*/ 30 w 106"/>
                <a:gd name="T21" fmla="*/ 57 h 100"/>
                <a:gd name="T22" fmla="*/ 48 w 106"/>
                <a:gd name="T23" fmla="*/ 29 h 100"/>
                <a:gd name="T24" fmla="*/ 66 w 106"/>
                <a:gd name="T25" fmla="*/ 32 h 100"/>
                <a:gd name="T26" fmla="*/ 76 w 106"/>
                <a:gd name="T27" fmla="*/ 47 h 100"/>
                <a:gd name="T28" fmla="*/ 73 w 106"/>
                <a:gd name="T29"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00">
                  <a:moveTo>
                    <a:pt x="43" y="5"/>
                  </a:moveTo>
                  <a:cubicBezTo>
                    <a:pt x="17" y="11"/>
                    <a:pt x="0" y="37"/>
                    <a:pt x="6" y="63"/>
                  </a:cubicBezTo>
                  <a:cubicBezTo>
                    <a:pt x="9" y="75"/>
                    <a:pt x="16" y="86"/>
                    <a:pt x="27" y="93"/>
                  </a:cubicBezTo>
                  <a:cubicBezTo>
                    <a:pt x="35" y="98"/>
                    <a:pt x="44" y="100"/>
                    <a:pt x="53" y="100"/>
                  </a:cubicBezTo>
                  <a:cubicBezTo>
                    <a:pt x="57" y="100"/>
                    <a:pt x="60" y="100"/>
                    <a:pt x="63" y="99"/>
                  </a:cubicBezTo>
                  <a:cubicBezTo>
                    <a:pt x="89" y="94"/>
                    <a:pt x="106" y="68"/>
                    <a:pt x="100" y="42"/>
                  </a:cubicBezTo>
                  <a:cubicBezTo>
                    <a:pt x="94" y="16"/>
                    <a:pt x="69" y="0"/>
                    <a:pt x="43" y="5"/>
                  </a:cubicBezTo>
                  <a:close/>
                  <a:moveTo>
                    <a:pt x="73" y="65"/>
                  </a:moveTo>
                  <a:cubicBezTo>
                    <a:pt x="70" y="71"/>
                    <a:pt x="64" y="74"/>
                    <a:pt x="58" y="76"/>
                  </a:cubicBezTo>
                  <a:cubicBezTo>
                    <a:pt x="52" y="77"/>
                    <a:pt x="46" y="76"/>
                    <a:pt x="40" y="72"/>
                  </a:cubicBezTo>
                  <a:cubicBezTo>
                    <a:pt x="35" y="69"/>
                    <a:pt x="31" y="64"/>
                    <a:pt x="30" y="57"/>
                  </a:cubicBezTo>
                  <a:cubicBezTo>
                    <a:pt x="27" y="45"/>
                    <a:pt x="35" y="32"/>
                    <a:pt x="48" y="29"/>
                  </a:cubicBezTo>
                  <a:cubicBezTo>
                    <a:pt x="54" y="28"/>
                    <a:pt x="61" y="29"/>
                    <a:pt x="66" y="32"/>
                  </a:cubicBezTo>
                  <a:cubicBezTo>
                    <a:pt x="71" y="36"/>
                    <a:pt x="75" y="41"/>
                    <a:pt x="76" y="47"/>
                  </a:cubicBezTo>
                  <a:cubicBezTo>
                    <a:pt x="78" y="53"/>
                    <a:pt x="77" y="60"/>
                    <a:pt x="7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42" name="Freeform 65">
              <a:extLst>
                <a:ext uri="{FF2B5EF4-FFF2-40B4-BE49-F238E27FC236}">
                  <a16:creationId xmlns:a16="http://schemas.microsoft.com/office/drawing/2014/main" id="{731BE722-B886-62F2-10E5-D800144F1395}"/>
                </a:ext>
              </a:extLst>
            </p:cNvPr>
            <p:cNvSpPr>
              <a:spLocks noEditPoints="1"/>
            </p:cNvSpPr>
            <p:nvPr/>
          </p:nvSpPr>
          <p:spPr bwMode="auto">
            <a:xfrm>
              <a:off x="4652963" y="1265238"/>
              <a:ext cx="65088" cy="65088"/>
            </a:xfrm>
            <a:custGeom>
              <a:avLst/>
              <a:gdLst>
                <a:gd name="T0" fmla="*/ 288 w 304"/>
                <a:gd name="T1" fmla="*/ 83 h 304"/>
                <a:gd name="T2" fmla="*/ 231 w 304"/>
                <a:gd name="T3" fmla="*/ 62 h 304"/>
                <a:gd name="T4" fmla="*/ 160 w 304"/>
                <a:gd name="T5" fmla="*/ 0 h 304"/>
                <a:gd name="T6" fmla="*/ 126 w 304"/>
                <a:gd name="T7" fmla="*/ 35 h 304"/>
                <a:gd name="T8" fmla="*/ 81 w 304"/>
                <a:gd name="T9" fmla="*/ 18 h 304"/>
                <a:gd name="T10" fmla="*/ 43 w 304"/>
                <a:gd name="T11" fmla="*/ 103 h 304"/>
                <a:gd name="T12" fmla="*/ 0 w 304"/>
                <a:gd name="T13" fmla="*/ 146 h 304"/>
                <a:gd name="T14" fmla="*/ 55 w 304"/>
                <a:gd name="T15" fmla="*/ 222 h 304"/>
                <a:gd name="T16" fmla="*/ 71 w 304"/>
                <a:gd name="T17" fmla="*/ 281 h 304"/>
                <a:gd name="T18" fmla="*/ 164 w 304"/>
                <a:gd name="T19" fmla="*/ 272 h 304"/>
                <a:gd name="T20" fmla="*/ 191 w 304"/>
                <a:gd name="T21" fmla="*/ 266 h 304"/>
                <a:gd name="T22" fmla="*/ 280 w 304"/>
                <a:gd name="T23" fmla="*/ 235 h 304"/>
                <a:gd name="T24" fmla="*/ 270 w 304"/>
                <a:gd name="T25" fmla="*/ 175 h 304"/>
                <a:gd name="T26" fmla="*/ 248 w 304"/>
                <a:gd name="T27" fmla="*/ 159 h 304"/>
                <a:gd name="T28" fmla="*/ 239 w 304"/>
                <a:gd name="T29" fmla="*/ 193 h 304"/>
                <a:gd name="T30" fmla="*/ 249 w 304"/>
                <a:gd name="T31" fmla="*/ 230 h 304"/>
                <a:gd name="T32" fmla="*/ 194 w 304"/>
                <a:gd name="T33" fmla="*/ 239 h 304"/>
                <a:gd name="T34" fmla="*/ 173 w 304"/>
                <a:gd name="T35" fmla="*/ 246 h 304"/>
                <a:gd name="T36" fmla="*/ 150 w 304"/>
                <a:gd name="T37" fmla="*/ 249 h 304"/>
                <a:gd name="T38" fmla="*/ 96 w 304"/>
                <a:gd name="T39" fmla="*/ 264 h 304"/>
                <a:gd name="T40" fmla="*/ 90 w 304"/>
                <a:gd name="T41" fmla="*/ 225 h 304"/>
                <a:gd name="T42" fmla="*/ 68 w 304"/>
                <a:gd name="T43" fmla="*/ 199 h 304"/>
                <a:gd name="T44" fmla="*/ 28 w 304"/>
                <a:gd name="T45" fmla="*/ 160 h 304"/>
                <a:gd name="T46" fmla="*/ 58 w 304"/>
                <a:gd name="T47" fmla="*/ 135 h 304"/>
                <a:gd name="T48" fmla="*/ 70 w 304"/>
                <a:gd name="T49" fmla="*/ 102 h 304"/>
                <a:gd name="T50" fmla="*/ 84 w 304"/>
                <a:gd name="T51" fmla="*/ 48 h 304"/>
                <a:gd name="T52" fmla="*/ 120 w 304"/>
                <a:gd name="T53" fmla="*/ 62 h 304"/>
                <a:gd name="T54" fmla="*/ 144 w 304"/>
                <a:gd name="T55" fmla="*/ 57 h 304"/>
                <a:gd name="T56" fmla="*/ 171 w 304"/>
                <a:gd name="T57" fmla="*/ 29 h 304"/>
                <a:gd name="T58" fmla="*/ 206 w 304"/>
                <a:gd name="T59" fmla="*/ 72 h 304"/>
                <a:gd name="T60" fmla="*/ 231 w 304"/>
                <a:gd name="T61" fmla="*/ 97 h 304"/>
                <a:gd name="T62" fmla="*/ 268 w 304"/>
                <a:gd name="T63" fmla="*/ 107 h 304"/>
                <a:gd name="T64" fmla="*/ 248 w 304"/>
                <a:gd name="T65" fmla="*/ 15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304">
                  <a:moveTo>
                    <a:pt x="304" y="158"/>
                  </a:moveTo>
                  <a:cubicBezTo>
                    <a:pt x="288" y="83"/>
                    <a:pt x="288" y="83"/>
                    <a:pt x="288" y="83"/>
                  </a:cubicBezTo>
                  <a:cubicBezTo>
                    <a:pt x="250" y="82"/>
                    <a:pt x="250" y="82"/>
                    <a:pt x="250" y="82"/>
                  </a:cubicBezTo>
                  <a:cubicBezTo>
                    <a:pt x="244" y="75"/>
                    <a:pt x="238" y="68"/>
                    <a:pt x="231" y="62"/>
                  </a:cubicBezTo>
                  <a:cubicBezTo>
                    <a:pt x="233" y="24"/>
                    <a:pt x="233" y="24"/>
                    <a:pt x="233" y="24"/>
                  </a:cubicBezTo>
                  <a:cubicBezTo>
                    <a:pt x="160" y="0"/>
                    <a:pt x="160" y="0"/>
                    <a:pt x="160" y="0"/>
                  </a:cubicBezTo>
                  <a:cubicBezTo>
                    <a:pt x="140" y="33"/>
                    <a:pt x="140" y="33"/>
                    <a:pt x="140" y="33"/>
                  </a:cubicBezTo>
                  <a:cubicBezTo>
                    <a:pt x="135" y="33"/>
                    <a:pt x="131" y="34"/>
                    <a:pt x="126" y="35"/>
                  </a:cubicBezTo>
                  <a:cubicBezTo>
                    <a:pt x="122" y="36"/>
                    <a:pt x="118" y="37"/>
                    <a:pt x="113" y="39"/>
                  </a:cubicBezTo>
                  <a:cubicBezTo>
                    <a:pt x="81" y="18"/>
                    <a:pt x="81" y="18"/>
                    <a:pt x="81" y="18"/>
                  </a:cubicBezTo>
                  <a:cubicBezTo>
                    <a:pt x="25" y="70"/>
                    <a:pt x="25" y="70"/>
                    <a:pt x="25" y="70"/>
                  </a:cubicBezTo>
                  <a:cubicBezTo>
                    <a:pt x="43" y="103"/>
                    <a:pt x="43" y="103"/>
                    <a:pt x="43" y="103"/>
                  </a:cubicBezTo>
                  <a:cubicBezTo>
                    <a:pt x="39" y="112"/>
                    <a:pt x="36" y="121"/>
                    <a:pt x="34" y="129"/>
                  </a:cubicBezTo>
                  <a:cubicBezTo>
                    <a:pt x="0" y="146"/>
                    <a:pt x="0" y="146"/>
                    <a:pt x="0" y="146"/>
                  </a:cubicBezTo>
                  <a:cubicBezTo>
                    <a:pt x="17" y="221"/>
                    <a:pt x="17" y="221"/>
                    <a:pt x="17" y="221"/>
                  </a:cubicBezTo>
                  <a:cubicBezTo>
                    <a:pt x="55" y="222"/>
                    <a:pt x="55" y="222"/>
                    <a:pt x="55" y="222"/>
                  </a:cubicBezTo>
                  <a:cubicBezTo>
                    <a:pt x="60" y="230"/>
                    <a:pt x="66" y="237"/>
                    <a:pt x="73" y="243"/>
                  </a:cubicBezTo>
                  <a:cubicBezTo>
                    <a:pt x="71" y="281"/>
                    <a:pt x="71" y="281"/>
                    <a:pt x="71" y="281"/>
                  </a:cubicBezTo>
                  <a:cubicBezTo>
                    <a:pt x="144" y="304"/>
                    <a:pt x="144" y="304"/>
                    <a:pt x="144" y="304"/>
                  </a:cubicBezTo>
                  <a:cubicBezTo>
                    <a:pt x="164" y="272"/>
                    <a:pt x="164" y="272"/>
                    <a:pt x="164" y="272"/>
                  </a:cubicBezTo>
                  <a:cubicBezTo>
                    <a:pt x="169" y="271"/>
                    <a:pt x="174" y="270"/>
                    <a:pt x="178" y="270"/>
                  </a:cubicBezTo>
                  <a:cubicBezTo>
                    <a:pt x="182" y="269"/>
                    <a:pt x="186" y="267"/>
                    <a:pt x="191" y="266"/>
                  </a:cubicBezTo>
                  <a:cubicBezTo>
                    <a:pt x="223" y="287"/>
                    <a:pt x="223" y="287"/>
                    <a:pt x="223" y="287"/>
                  </a:cubicBezTo>
                  <a:cubicBezTo>
                    <a:pt x="280" y="235"/>
                    <a:pt x="280" y="235"/>
                    <a:pt x="280" y="235"/>
                  </a:cubicBezTo>
                  <a:cubicBezTo>
                    <a:pt x="262" y="201"/>
                    <a:pt x="262" y="201"/>
                    <a:pt x="262" y="201"/>
                  </a:cubicBezTo>
                  <a:cubicBezTo>
                    <a:pt x="265" y="193"/>
                    <a:pt x="268" y="184"/>
                    <a:pt x="270" y="175"/>
                  </a:cubicBezTo>
                  <a:lnTo>
                    <a:pt x="304" y="158"/>
                  </a:lnTo>
                  <a:close/>
                  <a:moveTo>
                    <a:pt x="248" y="159"/>
                  </a:moveTo>
                  <a:cubicBezTo>
                    <a:pt x="246" y="169"/>
                    <a:pt x="246" y="169"/>
                    <a:pt x="246" y="169"/>
                  </a:cubicBezTo>
                  <a:cubicBezTo>
                    <a:pt x="245" y="177"/>
                    <a:pt x="243" y="185"/>
                    <a:pt x="239" y="193"/>
                  </a:cubicBezTo>
                  <a:cubicBezTo>
                    <a:pt x="234" y="202"/>
                    <a:pt x="234" y="202"/>
                    <a:pt x="234" y="202"/>
                  </a:cubicBezTo>
                  <a:cubicBezTo>
                    <a:pt x="249" y="230"/>
                    <a:pt x="249" y="230"/>
                    <a:pt x="249" y="230"/>
                  </a:cubicBezTo>
                  <a:cubicBezTo>
                    <a:pt x="221" y="256"/>
                    <a:pt x="221" y="256"/>
                    <a:pt x="221" y="256"/>
                  </a:cubicBezTo>
                  <a:cubicBezTo>
                    <a:pt x="194" y="239"/>
                    <a:pt x="194" y="239"/>
                    <a:pt x="194" y="239"/>
                  </a:cubicBezTo>
                  <a:cubicBezTo>
                    <a:pt x="184" y="242"/>
                    <a:pt x="184" y="242"/>
                    <a:pt x="184" y="242"/>
                  </a:cubicBezTo>
                  <a:cubicBezTo>
                    <a:pt x="180" y="244"/>
                    <a:pt x="176" y="245"/>
                    <a:pt x="173" y="246"/>
                  </a:cubicBezTo>
                  <a:cubicBezTo>
                    <a:pt x="169" y="247"/>
                    <a:pt x="165" y="247"/>
                    <a:pt x="161" y="248"/>
                  </a:cubicBezTo>
                  <a:cubicBezTo>
                    <a:pt x="150" y="249"/>
                    <a:pt x="150" y="249"/>
                    <a:pt x="150" y="249"/>
                  </a:cubicBezTo>
                  <a:cubicBezTo>
                    <a:pt x="134" y="275"/>
                    <a:pt x="134" y="275"/>
                    <a:pt x="134" y="275"/>
                  </a:cubicBezTo>
                  <a:cubicBezTo>
                    <a:pt x="96" y="264"/>
                    <a:pt x="96" y="264"/>
                    <a:pt x="96" y="264"/>
                  </a:cubicBezTo>
                  <a:cubicBezTo>
                    <a:pt x="98" y="232"/>
                    <a:pt x="98" y="232"/>
                    <a:pt x="98" y="232"/>
                  </a:cubicBezTo>
                  <a:cubicBezTo>
                    <a:pt x="90" y="225"/>
                    <a:pt x="90" y="225"/>
                    <a:pt x="90" y="225"/>
                  </a:cubicBezTo>
                  <a:cubicBezTo>
                    <a:pt x="84" y="220"/>
                    <a:pt x="78" y="214"/>
                    <a:pt x="74" y="207"/>
                  </a:cubicBezTo>
                  <a:cubicBezTo>
                    <a:pt x="68" y="199"/>
                    <a:pt x="68" y="199"/>
                    <a:pt x="68" y="199"/>
                  </a:cubicBezTo>
                  <a:cubicBezTo>
                    <a:pt x="36" y="198"/>
                    <a:pt x="36" y="198"/>
                    <a:pt x="36" y="198"/>
                  </a:cubicBezTo>
                  <a:cubicBezTo>
                    <a:pt x="28" y="160"/>
                    <a:pt x="28" y="160"/>
                    <a:pt x="28" y="160"/>
                  </a:cubicBezTo>
                  <a:cubicBezTo>
                    <a:pt x="56" y="146"/>
                    <a:pt x="56" y="146"/>
                    <a:pt x="56" y="146"/>
                  </a:cubicBezTo>
                  <a:cubicBezTo>
                    <a:pt x="58" y="135"/>
                    <a:pt x="58" y="135"/>
                    <a:pt x="58" y="135"/>
                  </a:cubicBezTo>
                  <a:cubicBezTo>
                    <a:pt x="59" y="127"/>
                    <a:pt x="62" y="120"/>
                    <a:pt x="65" y="112"/>
                  </a:cubicBezTo>
                  <a:cubicBezTo>
                    <a:pt x="70" y="102"/>
                    <a:pt x="70" y="102"/>
                    <a:pt x="70" y="102"/>
                  </a:cubicBezTo>
                  <a:cubicBezTo>
                    <a:pt x="55" y="75"/>
                    <a:pt x="55" y="75"/>
                    <a:pt x="55" y="75"/>
                  </a:cubicBezTo>
                  <a:cubicBezTo>
                    <a:pt x="84" y="48"/>
                    <a:pt x="84" y="48"/>
                    <a:pt x="84" y="48"/>
                  </a:cubicBezTo>
                  <a:cubicBezTo>
                    <a:pt x="110" y="66"/>
                    <a:pt x="110" y="66"/>
                    <a:pt x="110" y="66"/>
                  </a:cubicBezTo>
                  <a:cubicBezTo>
                    <a:pt x="120" y="62"/>
                    <a:pt x="120" y="62"/>
                    <a:pt x="120" y="62"/>
                  </a:cubicBezTo>
                  <a:cubicBezTo>
                    <a:pt x="124" y="61"/>
                    <a:pt x="128" y="59"/>
                    <a:pt x="132" y="59"/>
                  </a:cubicBezTo>
                  <a:cubicBezTo>
                    <a:pt x="135" y="58"/>
                    <a:pt x="139" y="57"/>
                    <a:pt x="144" y="57"/>
                  </a:cubicBezTo>
                  <a:cubicBezTo>
                    <a:pt x="154" y="56"/>
                    <a:pt x="154" y="56"/>
                    <a:pt x="154" y="56"/>
                  </a:cubicBezTo>
                  <a:cubicBezTo>
                    <a:pt x="171" y="29"/>
                    <a:pt x="171" y="29"/>
                    <a:pt x="171" y="29"/>
                  </a:cubicBezTo>
                  <a:cubicBezTo>
                    <a:pt x="208" y="41"/>
                    <a:pt x="208" y="41"/>
                    <a:pt x="208" y="41"/>
                  </a:cubicBezTo>
                  <a:cubicBezTo>
                    <a:pt x="206" y="72"/>
                    <a:pt x="206" y="72"/>
                    <a:pt x="206" y="72"/>
                  </a:cubicBezTo>
                  <a:cubicBezTo>
                    <a:pt x="214" y="79"/>
                    <a:pt x="214" y="79"/>
                    <a:pt x="214" y="79"/>
                  </a:cubicBezTo>
                  <a:cubicBezTo>
                    <a:pt x="221" y="85"/>
                    <a:pt x="226" y="91"/>
                    <a:pt x="231" y="97"/>
                  </a:cubicBezTo>
                  <a:cubicBezTo>
                    <a:pt x="237" y="106"/>
                    <a:pt x="237" y="106"/>
                    <a:pt x="237" y="106"/>
                  </a:cubicBezTo>
                  <a:cubicBezTo>
                    <a:pt x="268" y="107"/>
                    <a:pt x="268" y="107"/>
                    <a:pt x="268" y="107"/>
                  </a:cubicBezTo>
                  <a:cubicBezTo>
                    <a:pt x="276" y="145"/>
                    <a:pt x="276" y="145"/>
                    <a:pt x="276" y="145"/>
                  </a:cubicBezTo>
                  <a:lnTo>
                    <a:pt x="248"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4" name="Freeform 66">
              <a:extLst>
                <a:ext uri="{FF2B5EF4-FFF2-40B4-BE49-F238E27FC236}">
                  <a16:creationId xmlns:a16="http://schemas.microsoft.com/office/drawing/2014/main" id="{825748A5-22B0-549D-FEB9-035B863A9B33}"/>
                </a:ext>
              </a:extLst>
            </p:cNvPr>
            <p:cNvSpPr>
              <a:spLocks noEditPoints="1"/>
            </p:cNvSpPr>
            <p:nvPr/>
          </p:nvSpPr>
          <p:spPr bwMode="auto">
            <a:xfrm>
              <a:off x="4703763" y="1233488"/>
              <a:ext cx="47625" cy="47625"/>
            </a:xfrm>
            <a:custGeom>
              <a:avLst/>
              <a:gdLst>
                <a:gd name="T0" fmla="*/ 199 w 224"/>
                <a:gd name="T1" fmla="*/ 92 h 223"/>
                <a:gd name="T2" fmla="*/ 212 w 224"/>
                <a:gd name="T3" fmla="*/ 61 h 223"/>
                <a:gd name="T4" fmla="*/ 147 w 224"/>
                <a:gd name="T5" fmla="*/ 30 h 223"/>
                <a:gd name="T6" fmla="*/ 119 w 224"/>
                <a:gd name="T7" fmla="*/ 0 h 223"/>
                <a:gd name="T8" fmla="*/ 59 w 224"/>
                <a:gd name="T9" fmla="*/ 41 h 223"/>
                <a:gd name="T10" fmla="*/ 18 w 224"/>
                <a:gd name="T11" fmla="*/ 50 h 223"/>
                <a:gd name="T12" fmla="*/ 24 w 224"/>
                <a:gd name="T13" fmla="*/ 122 h 223"/>
                <a:gd name="T14" fmla="*/ 28 w 224"/>
                <a:gd name="T15" fmla="*/ 139 h 223"/>
                <a:gd name="T16" fmla="*/ 53 w 224"/>
                <a:gd name="T17" fmla="*/ 206 h 223"/>
                <a:gd name="T18" fmla="*/ 93 w 224"/>
                <a:gd name="T19" fmla="*/ 198 h 223"/>
                <a:gd name="T20" fmla="*/ 165 w 224"/>
                <a:gd name="T21" fmla="*/ 210 h 223"/>
                <a:gd name="T22" fmla="*/ 178 w 224"/>
                <a:gd name="T23" fmla="*/ 171 h 223"/>
                <a:gd name="T24" fmla="*/ 224 w 224"/>
                <a:gd name="T25" fmla="*/ 115 h 223"/>
                <a:gd name="T26" fmla="*/ 55 w 224"/>
                <a:gd name="T27" fmla="*/ 142 h 223"/>
                <a:gd name="T28" fmla="*/ 49 w 224"/>
                <a:gd name="T29" fmla="*/ 125 h 223"/>
                <a:gd name="T30" fmla="*/ 47 w 224"/>
                <a:gd name="T31" fmla="*/ 108 h 223"/>
                <a:gd name="T32" fmla="*/ 36 w 224"/>
                <a:gd name="T33" fmla="*/ 76 h 223"/>
                <a:gd name="T34" fmla="*/ 63 w 224"/>
                <a:gd name="T35" fmla="*/ 70 h 223"/>
                <a:gd name="T36" fmla="*/ 83 w 224"/>
                <a:gd name="T37" fmla="*/ 54 h 223"/>
                <a:gd name="T38" fmla="*/ 105 w 224"/>
                <a:gd name="T39" fmla="*/ 28 h 223"/>
                <a:gd name="T40" fmla="*/ 123 w 224"/>
                <a:gd name="T41" fmla="*/ 48 h 223"/>
                <a:gd name="T42" fmla="*/ 147 w 224"/>
                <a:gd name="T43" fmla="*/ 57 h 223"/>
                <a:gd name="T44" fmla="*/ 181 w 224"/>
                <a:gd name="T45" fmla="*/ 63 h 223"/>
                <a:gd name="T46" fmla="*/ 172 w 224"/>
                <a:gd name="T47" fmla="*/ 90 h 223"/>
                <a:gd name="T48" fmla="*/ 176 w 224"/>
                <a:gd name="T49" fmla="*/ 106 h 223"/>
                <a:gd name="T50" fmla="*/ 195 w 224"/>
                <a:gd name="T51" fmla="*/ 126 h 223"/>
                <a:gd name="T52" fmla="*/ 167 w 224"/>
                <a:gd name="T53" fmla="*/ 146 h 223"/>
                <a:gd name="T54" fmla="*/ 149 w 224"/>
                <a:gd name="T55" fmla="*/ 164 h 223"/>
                <a:gd name="T56" fmla="*/ 140 w 224"/>
                <a:gd name="T57" fmla="*/ 190 h 223"/>
                <a:gd name="T58" fmla="*/ 110 w 224"/>
                <a:gd name="T59" fmla="*/ 176 h 223"/>
                <a:gd name="T60" fmla="*/ 85 w 224"/>
                <a:gd name="T61" fmla="*/ 169 h 223"/>
                <a:gd name="T62" fmla="*/ 58 w 224"/>
                <a:gd name="T63" fmla="*/ 176 h 223"/>
                <a:gd name="T64" fmla="*/ 55 w 224"/>
                <a:gd name="T65" fmla="*/ 14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223">
                  <a:moveTo>
                    <a:pt x="200" y="101"/>
                  </a:moveTo>
                  <a:cubicBezTo>
                    <a:pt x="200" y="98"/>
                    <a:pt x="199" y="95"/>
                    <a:pt x="199" y="92"/>
                  </a:cubicBezTo>
                  <a:cubicBezTo>
                    <a:pt x="198" y="90"/>
                    <a:pt x="197" y="87"/>
                    <a:pt x="196" y="84"/>
                  </a:cubicBezTo>
                  <a:cubicBezTo>
                    <a:pt x="212" y="61"/>
                    <a:pt x="212" y="61"/>
                    <a:pt x="212" y="61"/>
                  </a:cubicBezTo>
                  <a:cubicBezTo>
                    <a:pt x="171" y="16"/>
                    <a:pt x="171" y="16"/>
                    <a:pt x="171" y="16"/>
                  </a:cubicBezTo>
                  <a:cubicBezTo>
                    <a:pt x="147" y="30"/>
                    <a:pt x="147" y="30"/>
                    <a:pt x="147" y="30"/>
                  </a:cubicBezTo>
                  <a:cubicBezTo>
                    <a:pt x="141" y="28"/>
                    <a:pt x="136" y="26"/>
                    <a:pt x="131" y="25"/>
                  </a:cubicBezTo>
                  <a:cubicBezTo>
                    <a:pt x="119" y="0"/>
                    <a:pt x="119" y="0"/>
                    <a:pt x="119" y="0"/>
                  </a:cubicBezTo>
                  <a:cubicBezTo>
                    <a:pt x="59" y="13"/>
                    <a:pt x="59" y="13"/>
                    <a:pt x="59" y="13"/>
                  </a:cubicBezTo>
                  <a:cubicBezTo>
                    <a:pt x="59" y="41"/>
                    <a:pt x="59" y="41"/>
                    <a:pt x="59" y="41"/>
                  </a:cubicBezTo>
                  <a:cubicBezTo>
                    <a:pt x="54" y="44"/>
                    <a:pt x="50" y="48"/>
                    <a:pt x="46" y="52"/>
                  </a:cubicBezTo>
                  <a:cubicBezTo>
                    <a:pt x="18" y="50"/>
                    <a:pt x="18" y="50"/>
                    <a:pt x="18" y="50"/>
                  </a:cubicBezTo>
                  <a:cubicBezTo>
                    <a:pt x="0" y="108"/>
                    <a:pt x="0" y="108"/>
                    <a:pt x="0" y="108"/>
                  </a:cubicBezTo>
                  <a:cubicBezTo>
                    <a:pt x="24" y="122"/>
                    <a:pt x="24" y="122"/>
                    <a:pt x="24" y="122"/>
                  </a:cubicBezTo>
                  <a:cubicBezTo>
                    <a:pt x="24" y="125"/>
                    <a:pt x="25" y="128"/>
                    <a:pt x="25" y="130"/>
                  </a:cubicBezTo>
                  <a:cubicBezTo>
                    <a:pt x="26" y="133"/>
                    <a:pt x="27" y="136"/>
                    <a:pt x="28" y="139"/>
                  </a:cubicBezTo>
                  <a:cubicBezTo>
                    <a:pt x="12" y="162"/>
                    <a:pt x="12" y="162"/>
                    <a:pt x="12" y="162"/>
                  </a:cubicBezTo>
                  <a:cubicBezTo>
                    <a:pt x="53" y="206"/>
                    <a:pt x="53" y="206"/>
                    <a:pt x="53" y="206"/>
                  </a:cubicBezTo>
                  <a:cubicBezTo>
                    <a:pt x="77" y="193"/>
                    <a:pt x="77" y="193"/>
                    <a:pt x="77" y="193"/>
                  </a:cubicBezTo>
                  <a:cubicBezTo>
                    <a:pt x="83" y="195"/>
                    <a:pt x="88" y="197"/>
                    <a:pt x="93" y="198"/>
                  </a:cubicBezTo>
                  <a:cubicBezTo>
                    <a:pt x="106" y="223"/>
                    <a:pt x="106" y="223"/>
                    <a:pt x="106" y="223"/>
                  </a:cubicBezTo>
                  <a:cubicBezTo>
                    <a:pt x="165" y="210"/>
                    <a:pt x="165" y="210"/>
                    <a:pt x="165" y="210"/>
                  </a:cubicBezTo>
                  <a:cubicBezTo>
                    <a:pt x="165" y="182"/>
                    <a:pt x="165" y="182"/>
                    <a:pt x="165" y="182"/>
                  </a:cubicBezTo>
                  <a:cubicBezTo>
                    <a:pt x="170" y="179"/>
                    <a:pt x="174" y="175"/>
                    <a:pt x="178" y="171"/>
                  </a:cubicBezTo>
                  <a:cubicBezTo>
                    <a:pt x="206" y="173"/>
                    <a:pt x="206" y="173"/>
                    <a:pt x="206" y="173"/>
                  </a:cubicBezTo>
                  <a:cubicBezTo>
                    <a:pt x="224" y="115"/>
                    <a:pt x="224" y="115"/>
                    <a:pt x="224" y="115"/>
                  </a:cubicBezTo>
                  <a:lnTo>
                    <a:pt x="200" y="101"/>
                  </a:lnTo>
                  <a:close/>
                  <a:moveTo>
                    <a:pt x="55" y="142"/>
                  </a:moveTo>
                  <a:cubicBezTo>
                    <a:pt x="52" y="133"/>
                    <a:pt x="52" y="133"/>
                    <a:pt x="52" y="133"/>
                  </a:cubicBezTo>
                  <a:cubicBezTo>
                    <a:pt x="51" y="130"/>
                    <a:pt x="50" y="128"/>
                    <a:pt x="49" y="125"/>
                  </a:cubicBezTo>
                  <a:cubicBezTo>
                    <a:pt x="49" y="123"/>
                    <a:pt x="49" y="120"/>
                    <a:pt x="48" y="117"/>
                  </a:cubicBezTo>
                  <a:cubicBezTo>
                    <a:pt x="47" y="108"/>
                    <a:pt x="47" y="108"/>
                    <a:pt x="47" y="108"/>
                  </a:cubicBezTo>
                  <a:cubicBezTo>
                    <a:pt x="29" y="97"/>
                    <a:pt x="29" y="97"/>
                    <a:pt x="29" y="97"/>
                  </a:cubicBezTo>
                  <a:cubicBezTo>
                    <a:pt x="36" y="76"/>
                    <a:pt x="36" y="76"/>
                    <a:pt x="36" y="76"/>
                  </a:cubicBezTo>
                  <a:cubicBezTo>
                    <a:pt x="57" y="77"/>
                    <a:pt x="57" y="77"/>
                    <a:pt x="57" y="77"/>
                  </a:cubicBezTo>
                  <a:cubicBezTo>
                    <a:pt x="63" y="70"/>
                    <a:pt x="63" y="70"/>
                    <a:pt x="63" y="70"/>
                  </a:cubicBezTo>
                  <a:cubicBezTo>
                    <a:pt x="67" y="66"/>
                    <a:pt x="71" y="62"/>
                    <a:pt x="75" y="59"/>
                  </a:cubicBezTo>
                  <a:cubicBezTo>
                    <a:pt x="83" y="54"/>
                    <a:pt x="83" y="54"/>
                    <a:pt x="83" y="54"/>
                  </a:cubicBezTo>
                  <a:cubicBezTo>
                    <a:pt x="84" y="33"/>
                    <a:pt x="84" y="33"/>
                    <a:pt x="84" y="33"/>
                  </a:cubicBezTo>
                  <a:cubicBezTo>
                    <a:pt x="105" y="28"/>
                    <a:pt x="105" y="28"/>
                    <a:pt x="105" y="28"/>
                  </a:cubicBezTo>
                  <a:cubicBezTo>
                    <a:pt x="114" y="47"/>
                    <a:pt x="114" y="47"/>
                    <a:pt x="114" y="47"/>
                  </a:cubicBezTo>
                  <a:cubicBezTo>
                    <a:pt x="123" y="48"/>
                    <a:pt x="123" y="48"/>
                    <a:pt x="123" y="48"/>
                  </a:cubicBezTo>
                  <a:cubicBezTo>
                    <a:pt x="129" y="49"/>
                    <a:pt x="134" y="51"/>
                    <a:pt x="139" y="54"/>
                  </a:cubicBezTo>
                  <a:cubicBezTo>
                    <a:pt x="147" y="57"/>
                    <a:pt x="147" y="57"/>
                    <a:pt x="147" y="57"/>
                  </a:cubicBezTo>
                  <a:cubicBezTo>
                    <a:pt x="166" y="47"/>
                    <a:pt x="166" y="47"/>
                    <a:pt x="166" y="47"/>
                  </a:cubicBezTo>
                  <a:cubicBezTo>
                    <a:pt x="181" y="63"/>
                    <a:pt x="181" y="63"/>
                    <a:pt x="181" y="63"/>
                  </a:cubicBezTo>
                  <a:cubicBezTo>
                    <a:pt x="169" y="81"/>
                    <a:pt x="169" y="81"/>
                    <a:pt x="169" y="81"/>
                  </a:cubicBezTo>
                  <a:cubicBezTo>
                    <a:pt x="172" y="90"/>
                    <a:pt x="172" y="90"/>
                    <a:pt x="172" y="90"/>
                  </a:cubicBezTo>
                  <a:cubicBezTo>
                    <a:pt x="173" y="93"/>
                    <a:pt x="174" y="95"/>
                    <a:pt x="175" y="98"/>
                  </a:cubicBezTo>
                  <a:cubicBezTo>
                    <a:pt x="175" y="100"/>
                    <a:pt x="175" y="103"/>
                    <a:pt x="176" y="106"/>
                  </a:cubicBezTo>
                  <a:cubicBezTo>
                    <a:pt x="177" y="115"/>
                    <a:pt x="177" y="115"/>
                    <a:pt x="177" y="115"/>
                  </a:cubicBezTo>
                  <a:cubicBezTo>
                    <a:pt x="195" y="126"/>
                    <a:pt x="195" y="126"/>
                    <a:pt x="195" y="126"/>
                  </a:cubicBezTo>
                  <a:cubicBezTo>
                    <a:pt x="188" y="147"/>
                    <a:pt x="188" y="147"/>
                    <a:pt x="188" y="147"/>
                  </a:cubicBezTo>
                  <a:cubicBezTo>
                    <a:pt x="167" y="146"/>
                    <a:pt x="167" y="146"/>
                    <a:pt x="167" y="146"/>
                  </a:cubicBezTo>
                  <a:cubicBezTo>
                    <a:pt x="161" y="153"/>
                    <a:pt x="161" y="153"/>
                    <a:pt x="161" y="153"/>
                  </a:cubicBezTo>
                  <a:cubicBezTo>
                    <a:pt x="157" y="157"/>
                    <a:pt x="153" y="161"/>
                    <a:pt x="149" y="164"/>
                  </a:cubicBezTo>
                  <a:cubicBezTo>
                    <a:pt x="141" y="169"/>
                    <a:pt x="141" y="169"/>
                    <a:pt x="141" y="169"/>
                  </a:cubicBezTo>
                  <a:cubicBezTo>
                    <a:pt x="140" y="190"/>
                    <a:pt x="140" y="190"/>
                    <a:pt x="140" y="190"/>
                  </a:cubicBezTo>
                  <a:cubicBezTo>
                    <a:pt x="119" y="195"/>
                    <a:pt x="119" y="195"/>
                    <a:pt x="119" y="195"/>
                  </a:cubicBezTo>
                  <a:cubicBezTo>
                    <a:pt x="110" y="176"/>
                    <a:pt x="110" y="176"/>
                    <a:pt x="110" y="176"/>
                  </a:cubicBezTo>
                  <a:cubicBezTo>
                    <a:pt x="101" y="174"/>
                    <a:pt x="101" y="174"/>
                    <a:pt x="101" y="174"/>
                  </a:cubicBezTo>
                  <a:cubicBezTo>
                    <a:pt x="95" y="174"/>
                    <a:pt x="90" y="172"/>
                    <a:pt x="85" y="169"/>
                  </a:cubicBezTo>
                  <a:cubicBezTo>
                    <a:pt x="77" y="165"/>
                    <a:pt x="77" y="165"/>
                    <a:pt x="77" y="165"/>
                  </a:cubicBezTo>
                  <a:cubicBezTo>
                    <a:pt x="58" y="176"/>
                    <a:pt x="58" y="176"/>
                    <a:pt x="58" y="176"/>
                  </a:cubicBezTo>
                  <a:cubicBezTo>
                    <a:pt x="43" y="160"/>
                    <a:pt x="43" y="160"/>
                    <a:pt x="43" y="160"/>
                  </a:cubicBezTo>
                  <a:lnTo>
                    <a:pt x="5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5" name="Freeform 67">
              <a:extLst>
                <a:ext uri="{FF2B5EF4-FFF2-40B4-BE49-F238E27FC236}">
                  <a16:creationId xmlns:a16="http://schemas.microsoft.com/office/drawing/2014/main" id="{6C23ACCF-781C-9DA6-C851-FCE34602842B}"/>
                </a:ext>
              </a:extLst>
            </p:cNvPr>
            <p:cNvSpPr>
              <a:spLocks noEditPoints="1"/>
            </p:cNvSpPr>
            <p:nvPr/>
          </p:nvSpPr>
          <p:spPr bwMode="auto">
            <a:xfrm>
              <a:off x="4719638" y="1249363"/>
              <a:ext cx="17463" cy="15875"/>
            </a:xfrm>
            <a:custGeom>
              <a:avLst/>
              <a:gdLst>
                <a:gd name="T0" fmla="*/ 19 w 80"/>
                <a:gd name="T1" fmla="*/ 73 h 79"/>
                <a:gd name="T2" fmla="*/ 39 w 80"/>
                <a:gd name="T3" fmla="*/ 79 h 79"/>
                <a:gd name="T4" fmla="*/ 47 w 80"/>
                <a:gd name="T5" fmla="*/ 78 h 79"/>
                <a:gd name="T6" fmla="*/ 76 w 80"/>
                <a:gd name="T7" fmla="*/ 33 h 79"/>
                <a:gd name="T8" fmla="*/ 76 w 80"/>
                <a:gd name="T9" fmla="*/ 33 h 79"/>
                <a:gd name="T10" fmla="*/ 31 w 80"/>
                <a:gd name="T11" fmla="*/ 5 h 79"/>
                <a:gd name="T12" fmla="*/ 7 w 80"/>
                <a:gd name="T13" fmla="*/ 21 h 79"/>
                <a:gd name="T14" fmla="*/ 2 w 80"/>
                <a:gd name="T15" fmla="*/ 50 h 79"/>
                <a:gd name="T16" fmla="*/ 19 w 80"/>
                <a:gd name="T17" fmla="*/ 73 h 79"/>
                <a:gd name="T18" fmla="*/ 28 w 80"/>
                <a:gd name="T19" fmla="*/ 34 h 79"/>
                <a:gd name="T20" fmla="*/ 36 w 80"/>
                <a:gd name="T21" fmla="*/ 29 h 79"/>
                <a:gd name="T22" fmla="*/ 39 w 80"/>
                <a:gd name="T23" fmla="*/ 28 h 79"/>
                <a:gd name="T24" fmla="*/ 52 w 80"/>
                <a:gd name="T25" fmla="*/ 39 h 79"/>
                <a:gd name="T26" fmla="*/ 50 w 80"/>
                <a:gd name="T27" fmla="*/ 49 h 79"/>
                <a:gd name="T28" fmla="*/ 42 w 80"/>
                <a:gd name="T29" fmla="*/ 54 h 79"/>
                <a:gd name="T30" fmla="*/ 26 w 80"/>
                <a:gd name="T31" fmla="*/ 44 h 79"/>
                <a:gd name="T32" fmla="*/ 28 w 80"/>
                <a:gd name="T33"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79">
                  <a:moveTo>
                    <a:pt x="19" y="73"/>
                  </a:moveTo>
                  <a:cubicBezTo>
                    <a:pt x="25" y="77"/>
                    <a:pt x="32" y="79"/>
                    <a:pt x="39" y="79"/>
                  </a:cubicBezTo>
                  <a:cubicBezTo>
                    <a:pt x="42" y="79"/>
                    <a:pt x="44" y="79"/>
                    <a:pt x="47" y="78"/>
                  </a:cubicBezTo>
                  <a:cubicBezTo>
                    <a:pt x="67" y="74"/>
                    <a:pt x="80" y="54"/>
                    <a:pt x="76" y="33"/>
                  </a:cubicBezTo>
                  <a:cubicBezTo>
                    <a:pt x="76" y="33"/>
                    <a:pt x="76" y="33"/>
                    <a:pt x="76" y="33"/>
                  </a:cubicBezTo>
                  <a:cubicBezTo>
                    <a:pt x="71" y="13"/>
                    <a:pt x="51" y="0"/>
                    <a:pt x="31" y="5"/>
                  </a:cubicBezTo>
                  <a:cubicBezTo>
                    <a:pt x="21" y="7"/>
                    <a:pt x="13" y="13"/>
                    <a:pt x="7" y="21"/>
                  </a:cubicBezTo>
                  <a:cubicBezTo>
                    <a:pt x="2" y="30"/>
                    <a:pt x="0" y="40"/>
                    <a:pt x="2" y="50"/>
                  </a:cubicBezTo>
                  <a:cubicBezTo>
                    <a:pt x="4" y="59"/>
                    <a:pt x="10" y="68"/>
                    <a:pt x="19" y="73"/>
                  </a:cubicBezTo>
                  <a:close/>
                  <a:moveTo>
                    <a:pt x="28" y="34"/>
                  </a:moveTo>
                  <a:cubicBezTo>
                    <a:pt x="30" y="31"/>
                    <a:pt x="33" y="29"/>
                    <a:pt x="36" y="29"/>
                  </a:cubicBezTo>
                  <a:cubicBezTo>
                    <a:pt x="37" y="28"/>
                    <a:pt x="38" y="28"/>
                    <a:pt x="39" y="28"/>
                  </a:cubicBezTo>
                  <a:cubicBezTo>
                    <a:pt x="45" y="28"/>
                    <a:pt x="50" y="33"/>
                    <a:pt x="52" y="39"/>
                  </a:cubicBezTo>
                  <a:cubicBezTo>
                    <a:pt x="53" y="42"/>
                    <a:pt x="52" y="46"/>
                    <a:pt x="50" y="49"/>
                  </a:cubicBezTo>
                  <a:cubicBezTo>
                    <a:pt x="48" y="51"/>
                    <a:pt x="45" y="54"/>
                    <a:pt x="42" y="54"/>
                  </a:cubicBezTo>
                  <a:cubicBezTo>
                    <a:pt x="35" y="56"/>
                    <a:pt x="28" y="51"/>
                    <a:pt x="26" y="44"/>
                  </a:cubicBezTo>
                  <a:cubicBezTo>
                    <a:pt x="25" y="41"/>
                    <a:pt x="26" y="37"/>
                    <a:pt x="2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sp>
          <p:nvSpPr>
            <p:cNvPr id="56" name="Freeform 68">
              <a:extLst>
                <a:ext uri="{FF2B5EF4-FFF2-40B4-BE49-F238E27FC236}">
                  <a16:creationId xmlns:a16="http://schemas.microsoft.com/office/drawing/2014/main" id="{4A81DD06-E64D-7AC9-C4A7-F83F7AC99C15}"/>
                </a:ext>
              </a:extLst>
            </p:cNvPr>
            <p:cNvSpPr>
              <a:spLocks noEditPoints="1"/>
            </p:cNvSpPr>
            <p:nvPr/>
          </p:nvSpPr>
          <p:spPr bwMode="auto">
            <a:xfrm>
              <a:off x="4640263"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4 w 78"/>
                <a:gd name="T13" fmla="*/ 74 h 78"/>
                <a:gd name="T14" fmla="*/ 4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4" y="74"/>
                  </a:lnTo>
                  <a:lnTo>
                    <a:pt x="4"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9646" tIns="59823" rIns="119646" bIns="59823" numCol="1" anchor="t" anchorCtr="0" compatLnSpc="1">
              <a:prstTxWarp prst="textNoShape">
                <a:avLst/>
              </a:prstTxWarp>
            </a:bodyPr>
            <a:lstStyle/>
            <a:p>
              <a:pPr defTabSz="911634">
                <a:defRPr/>
              </a:pPr>
              <a:endParaRPr lang="en-GB" sz="2356" dirty="0">
                <a:ea typeface="+mn-ea"/>
              </a:endParaRPr>
            </a:p>
          </p:txBody>
        </p:sp>
      </p:grpSp>
      <p:sp>
        <p:nvSpPr>
          <p:cNvPr id="57" name="Rectángulo: esquinas redondeadas 56">
            <a:extLst>
              <a:ext uri="{FF2B5EF4-FFF2-40B4-BE49-F238E27FC236}">
                <a16:creationId xmlns:a16="http://schemas.microsoft.com/office/drawing/2014/main" id="{FBA6B512-DA65-2BC7-1F88-C3DDDA756D88}"/>
              </a:ext>
            </a:extLst>
          </p:cNvPr>
          <p:cNvSpPr/>
          <p:nvPr/>
        </p:nvSpPr>
        <p:spPr>
          <a:xfrm>
            <a:off x="6399706" y="1552394"/>
            <a:ext cx="632941" cy="2302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5823">
              <a:lnSpc>
                <a:spcPct val="80000"/>
              </a:lnSpc>
              <a:spcBef>
                <a:spcPct val="0"/>
              </a:spcBef>
              <a:defRPr/>
            </a:pPr>
            <a:r>
              <a:rPr lang="es-ES" sz="1196" b="1" kern="1200" dirty="0">
                <a:solidFill>
                  <a:srgbClr val="7BC2D5"/>
                </a:solidFill>
                <a:latin typeface="HelveticaNeueLT Pro 35 Th" panose="020B0403020202020204" pitchFamily="34" charset="0"/>
              </a:rPr>
              <a:t>NEW!</a:t>
            </a:r>
          </a:p>
        </p:txBody>
      </p:sp>
      <p:pic>
        <p:nvPicPr>
          <p:cNvPr id="41" name="Picture 40" descr="Background pattern&#10;&#10;Description automatically generated">
            <a:extLst>
              <a:ext uri="{FF2B5EF4-FFF2-40B4-BE49-F238E27FC236}">
                <a16:creationId xmlns:a16="http://schemas.microsoft.com/office/drawing/2014/main" id="{92690F93-B664-4546-ABD4-476B4252F5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4355" y="6223900"/>
            <a:ext cx="11583291" cy="366667"/>
          </a:xfrm>
          <a:prstGeom prst="rect">
            <a:avLst/>
          </a:prstGeom>
        </p:spPr>
      </p:pic>
    </p:spTree>
    <p:extLst>
      <p:ext uri="{BB962C8B-B14F-4D97-AF65-F5344CB8AC3E}">
        <p14:creationId xmlns:p14="http://schemas.microsoft.com/office/powerpoint/2010/main" val="15160109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name="PwC PresentationW.potx" id="{FCFDD7BA-26E7-4D91-B2DE-12657731230A}" vid="{93162A56-9788-410D-AC95-94CA7429A71C}"/>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6477</TotalTime>
  <Words>3261</Words>
  <Application>Microsoft Office PowerPoint</Application>
  <PresentationFormat>Widescreen</PresentationFormat>
  <Paragraphs>470</Paragraphs>
  <Slides>32</Slides>
  <Notes>26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32</vt:i4>
      </vt:variant>
    </vt:vector>
  </HeadingPairs>
  <TitlesOfParts>
    <vt:vector size="49" baseType="lpstr">
      <vt:lpstr>HelveticaNeueLT Pro 35 Th</vt:lpstr>
      <vt:lpstr>HelveticaNeueLT Pro 45 Lt</vt:lpstr>
      <vt:lpstr>Courier New</vt:lpstr>
      <vt:lpstr>Arial</vt:lpstr>
      <vt:lpstr>Wingdings</vt:lpstr>
      <vt:lpstr>Calibri Light</vt:lpstr>
      <vt:lpstr>Arial Rounded MT Bold</vt:lpstr>
      <vt:lpstr>HelveticaNeueLT Pro 95 Blk</vt:lpstr>
      <vt:lpstr>Calibri</vt:lpstr>
      <vt:lpstr>Helvetica Neue</vt:lpstr>
      <vt:lpstr>Helvetica</vt:lpstr>
      <vt:lpstr>Georgia</vt:lpstr>
      <vt:lpstr>Arial Black</vt:lpstr>
      <vt:lpstr>Century Gothic</vt:lpstr>
      <vt:lpstr>Office Theme</vt:lpstr>
      <vt:lpstr>1_Office Theme</vt:lpstr>
      <vt:lpstr>PwC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vt:lpstr>
      <vt:lpstr>Value Proposition Cheat Sheet</vt:lpstr>
      <vt:lpstr>The Value Proposition Canvas </vt:lpstr>
      <vt:lpstr>Applying the Canvas</vt:lpstr>
      <vt:lpstr>The Value Proposition Canvas – Investor profile </vt:lpstr>
      <vt:lpstr>Applying the Canvas – Investor profile</vt:lpstr>
      <vt:lpstr>The Value Proposition Canvas – Value map </vt:lpstr>
      <vt:lpstr>Applying the Canvas – Value Map</vt:lpstr>
      <vt:lpstr>Applying the Canvas – FIT</vt:lpstr>
      <vt:lpstr>Pitfalls</vt:lpstr>
      <vt:lpstr>The core of your VP - Tag 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BLUEINVEST 2  Presentation by   Catherine Frideres &amp;  Daniela Cedola  21 June 2022</dc:title>
  <dc:creator>Sherif Labib (LU)</dc:creator>
  <cp:lastModifiedBy>Catherine Frideres (LU)</cp:lastModifiedBy>
  <cp:revision>167</cp:revision>
  <dcterms:created xsi:type="dcterms:W3CDTF">2022-04-28T12:22:24Z</dcterms:created>
  <dcterms:modified xsi:type="dcterms:W3CDTF">2023-03-08T09:35:07Z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0x010100AF7C7A0716F723459691634D5498858600920678507A0F984D99DF2FC7D526D1C8</vt:lpwstr>
  </property>
  <property fmtid="{D5CDD505-2E9C-101B-9397-08002B2CF9AE}" pid="3" name="_dlc_DocId">
    <vt:lpwstr>1016783-639990425-2804</vt:lpwstr>
  </property>
  <property fmtid="{D5CDD505-2E9C-101B-9397-08002B2CF9AE}" pid="4" name="_dlc_DocIdUrl">
    <vt:lpwstr>https://ecs.pwc.lu/sites/BlueInvest/_layouts/15/DocIdRedir.aspx?ID=1016783-639990425-2804, 1016783-639990425-2804</vt:lpwstr>
  </property>
  <property fmtid="{D5CDD505-2E9C-101B-9397-08002B2CF9AE}" pid="5" name="_dlc_DocIdItemGuid">
    <vt:lpwstr>ff5bd876-f642-4ee7-99a1-68afe2c42848</vt:lpwstr>
  </property>
</Properties>
</file>