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4"/>
  </p:notesMasterIdLst>
  <p:sldIdLst>
    <p:sldId id="257" r:id="rId2"/>
    <p:sldId id="305" r:id="rId3"/>
    <p:sldId id="316" r:id="rId4"/>
    <p:sldId id="312" r:id="rId5"/>
    <p:sldId id="317" r:id="rId6"/>
    <p:sldId id="319" r:id="rId7"/>
    <p:sldId id="318" r:id="rId8"/>
    <p:sldId id="320" r:id="rId9"/>
    <p:sldId id="321" r:id="rId10"/>
    <p:sldId id="256" r:id="rId11"/>
    <p:sldId id="309" r:id="rId12"/>
    <p:sldId id="332" r:id="rId13"/>
    <p:sldId id="326" r:id="rId14"/>
    <p:sldId id="314" r:id="rId15"/>
    <p:sldId id="327" r:id="rId16"/>
    <p:sldId id="323" r:id="rId17"/>
    <p:sldId id="333" r:id="rId18"/>
    <p:sldId id="322" r:id="rId19"/>
    <p:sldId id="325" r:id="rId20"/>
    <p:sldId id="328" r:id="rId21"/>
    <p:sldId id="324" r:id="rId22"/>
    <p:sldId id="331" r:id="rId23"/>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Stile medio 1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06" autoAdjust="0"/>
    <p:restoredTop sz="94660"/>
  </p:normalViewPr>
  <p:slideViewPr>
    <p:cSldViewPr snapToGrid="0">
      <p:cViewPr>
        <p:scale>
          <a:sx n="86" d="100"/>
          <a:sy n="86" d="100"/>
        </p:scale>
        <p:origin x="25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1"/>
            <a:ext cx="2945862" cy="497333"/>
          </a:xfrm>
          <a:prstGeom prst="rect">
            <a:avLst/>
          </a:prstGeom>
        </p:spPr>
        <p:txBody>
          <a:bodyPr vert="horz" lIns="88221" tIns="44111" rIns="88221" bIns="44111" rtlCol="0"/>
          <a:lstStyle>
            <a:lvl1pPr algn="l">
              <a:defRPr sz="1200"/>
            </a:lvl1pPr>
          </a:lstStyle>
          <a:p>
            <a:endParaRPr lang="it-IT"/>
          </a:p>
        </p:txBody>
      </p:sp>
      <p:sp>
        <p:nvSpPr>
          <p:cNvPr id="3" name="Segnaposto data 2"/>
          <p:cNvSpPr>
            <a:spLocks noGrp="1"/>
          </p:cNvSpPr>
          <p:nvPr>
            <p:ph type="dt" idx="1"/>
          </p:nvPr>
        </p:nvSpPr>
        <p:spPr>
          <a:xfrm>
            <a:off x="3850294" y="1"/>
            <a:ext cx="2945862" cy="497333"/>
          </a:xfrm>
          <a:prstGeom prst="rect">
            <a:avLst/>
          </a:prstGeom>
        </p:spPr>
        <p:txBody>
          <a:bodyPr vert="horz" lIns="88221" tIns="44111" rIns="88221" bIns="44111" rtlCol="0"/>
          <a:lstStyle>
            <a:lvl1pPr algn="r">
              <a:defRPr sz="1200"/>
            </a:lvl1pPr>
          </a:lstStyle>
          <a:p>
            <a:fld id="{16BA307C-9BCF-40BF-994D-74F988B9B695}" type="datetimeFigureOut">
              <a:rPr lang="it-IT" smtClean="0"/>
              <a:t>10/02/2017</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88221" tIns="44111" rIns="88221" bIns="44111" rtlCol="0" anchor="ctr"/>
          <a:lstStyle/>
          <a:p>
            <a:endParaRPr lang="it-IT"/>
          </a:p>
        </p:txBody>
      </p:sp>
      <p:sp>
        <p:nvSpPr>
          <p:cNvPr id="5" name="Segnaposto note 4"/>
          <p:cNvSpPr>
            <a:spLocks noGrp="1"/>
          </p:cNvSpPr>
          <p:nvPr>
            <p:ph type="body" sz="quarter" idx="3"/>
          </p:nvPr>
        </p:nvSpPr>
        <p:spPr>
          <a:xfrm>
            <a:off x="679464" y="4777782"/>
            <a:ext cx="5438748" cy="3907834"/>
          </a:xfrm>
          <a:prstGeom prst="rect">
            <a:avLst/>
          </a:prstGeom>
        </p:spPr>
        <p:txBody>
          <a:bodyPr vert="horz" lIns="88221" tIns="44111" rIns="88221" bIns="44111"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9305"/>
            <a:ext cx="2945862" cy="497333"/>
          </a:xfrm>
          <a:prstGeom prst="rect">
            <a:avLst/>
          </a:prstGeom>
        </p:spPr>
        <p:txBody>
          <a:bodyPr vert="horz" lIns="88221" tIns="44111" rIns="88221" bIns="44111"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294" y="9429305"/>
            <a:ext cx="2945862" cy="497333"/>
          </a:xfrm>
          <a:prstGeom prst="rect">
            <a:avLst/>
          </a:prstGeom>
        </p:spPr>
        <p:txBody>
          <a:bodyPr vert="horz" lIns="88221" tIns="44111" rIns="88221" bIns="44111" rtlCol="0" anchor="b"/>
          <a:lstStyle>
            <a:lvl1pPr algn="r">
              <a:defRPr sz="1200"/>
            </a:lvl1pPr>
          </a:lstStyle>
          <a:p>
            <a:fld id="{E52E65F9-D757-4940-814F-094446730128}" type="slidenum">
              <a:rPr lang="it-IT" smtClean="0"/>
              <a:t>‹N›</a:t>
            </a:fld>
            <a:endParaRPr lang="it-IT"/>
          </a:p>
        </p:txBody>
      </p:sp>
    </p:spTree>
    <p:extLst>
      <p:ext uri="{BB962C8B-B14F-4D97-AF65-F5344CB8AC3E}">
        <p14:creationId xmlns:p14="http://schemas.microsoft.com/office/powerpoint/2010/main" val="2322839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60AEA42-65C9-4295-A601-D1BE98CA2580}" type="datetimeFigureOut">
              <a:rPr lang="it-IT" smtClean="0"/>
              <a:t>10/02/2017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297DAE5-8E34-4F5F-A2A8-6B666E83A124}" type="slidenum">
              <a:rPr lang="it-IT" smtClean="0"/>
              <a:t>‹N›</a:t>
            </a:fld>
            <a:endParaRPr lang="it-IT"/>
          </a:p>
        </p:txBody>
      </p:sp>
    </p:spTree>
    <p:extLst>
      <p:ext uri="{BB962C8B-B14F-4D97-AF65-F5344CB8AC3E}">
        <p14:creationId xmlns:p14="http://schemas.microsoft.com/office/powerpoint/2010/main" val="353046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60AEA42-65C9-4295-A601-D1BE98CA2580}" type="datetimeFigureOut">
              <a:rPr lang="it-IT" smtClean="0"/>
              <a:t>10/02/2017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297DAE5-8E34-4F5F-A2A8-6B666E83A124}" type="slidenum">
              <a:rPr lang="it-IT" smtClean="0"/>
              <a:t>‹N›</a:t>
            </a:fld>
            <a:endParaRPr lang="it-IT"/>
          </a:p>
        </p:txBody>
      </p:sp>
    </p:spTree>
    <p:extLst>
      <p:ext uri="{BB962C8B-B14F-4D97-AF65-F5344CB8AC3E}">
        <p14:creationId xmlns:p14="http://schemas.microsoft.com/office/powerpoint/2010/main" val="2804347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60AEA42-65C9-4295-A601-D1BE98CA2580}" type="datetimeFigureOut">
              <a:rPr lang="it-IT" smtClean="0"/>
              <a:t>10/02/2017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297DAE5-8E34-4F5F-A2A8-6B666E83A124}" type="slidenum">
              <a:rPr lang="it-IT" smtClean="0"/>
              <a:t>‹N›</a:t>
            </a:fld>
            <a:endParaRPr lang="it-IT"/>
          </a:p>
        </p:txBody>
      </p:sp>
    </p:spTree>
    <p:extLst>
      <p:ext uri="{BB962C8B-B14F-4D97-AF65-F5344CB8AC3E}">
        <p14:creationId xmlns:p14="http://schemas.microsoft.com/office/powerpoint/2010/main" val="3703296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60AEA42-65C9-4295-A601-D1BE98CA2580}" type="datetimeFigureOut">
              <a:rPr lang="it-IT" smtClean="0"/>
              <a:t>10/02/2017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297DAE5-8E34-4F5F-A2A8-6B666E83A124}" type="slidenum">
              <a:rPr lang="it-IT" smtClean="0"/>
              <a:t>‹N›</a:t>
            </a:fld>
            <a:endParaRPr lang="it-IT"/>
          </a:p>
        </p:txBody>
      </p:sp>
    </p:spTree>
    <p:extLst>
      <p:ext uri="{BB962C8B-B14F-4D97-AF65-F5344CB8AC3E}">
        <p14:creationId xmlns:p14="http://schemas.microsoft.com/office/powerpoint/2010/main" val="200455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60AEA42-65C9-4295-A601-D1BE98CA2580}" type="datetimeFigureOut">
              <a:rPr lang="it-IT" smtClean="0"/>
              <a:t>10/02/2017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297DAE5-8E34-4F5F-A2A8-6B666E83A124}" type="slidenum">
              <a:rPr lang="it-IT" smtClean="0"/>
              <a:t>‹N›</a:t>
            </a:fld>
            <a:endParaRPr lang="it-IT"/>
          </a:p>
        </p:txBody>
      </p:sp>
    </p:spTree>
    <p:extLst>
      <p:ext uri="{BB962C8B-B14F-4D97-AF65-F5344CB8AC3E}">
        <p14:creationId xmlns:p14="http://schemas.microsoft.com/office/powerpoint/2010/main" val="35062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60AEA42-65C9-4295-A601-D1BE98CA2580}" type="datetimeFigureOut">
              <a:rPr lang="it-IT" smtClean="0"/>
              <a:t>10/02/2017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297DAE5-8E34-4F5F-A2A8-6B666E83A124}" type="slidenum">
              <a:rPr lang="it-IT" smtClean="0"/>
              <a:t>‹N›</a:t>
            </a:fld>
            <a:endParaRPr lang="it-IT"/>
          </a:p>
        </p:txBody>
      </p:sp>
    </p:spTree>
    <p:extLst>
      <p:ext uri="{BB962C8B-B14F-4D97-AF65-F5344CB8AC3E}">
        <p14:creationId xmlns:p14="http://schemas.microsoft.com/office/powerpoint/2010/main" val="143279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60AEA42-65C9-4295-A601-D1BE98CA2580}" type="datetimeFigureOut">
              <a:rPr lang="it-IT" smtClean="0"/>
              <a:t>10/02/2017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297DAE5-8E34-4F5F-A2A8-6B666E83A124}" type="slidenum">
              <a:rPr lang="it-IT" smtClean="0"/>
              <a:t>‹N›</a:t>
            </a:fld>
            <a:endParaRPr lang="it-IT"/>
          </a:p>
        </p:txBody>
      </p:sp>
    </p:spTree>
    <p:extLst>
      <p:ext uri="{BB962C8B-B14F-4D97-AF65-F5344CB8AC3E}">
        <p14:creationId xmlns:p14="http://schemas.microsoft.com/office/powerpoint/2010/main" val="1207728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60AEA42-65C9-4295-A601-D1BE98CA2580}" type="datetimeFigureOut">
              <a:rPr lang="it-IT" smtClean="0"/>
              <a:t>10/02/2017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297DAE5-8E34-4F5F-A2A8-6B666E83A124}" type="slidenum">
              <a:rPr lang="it-IT" smtClean="0"/>
              <a:t>‹N›</a:t>
            </a:fld>
            <a:endParaRPr lang="it-IT"/>
          </a:p>
        </p:txBody>
      </p:sp>
    </p:spTree>
    <p:extLst>
      <p:ext uri="{BB962C8B-B14F-4D97-AF65-F5344CB8AC3E}">
        <p14:creationId xmlns:p14="http://schemas.microsoft.com/office/powerpoint/2010/main" val="296283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60AEA42-65C9-4295-A601-D1BE98CA2580}" type="datetimeFigureOut">
              <a:rPr lang="it-IT" smtClean="0"/>
              <a:t>10/02/2017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297DAE5-8E34-4F5F-A2A8-6B666E83A124}" type="slidenum">
              <a:rPr lang="it-IT" smtClean="0"/>
              <a:t>‹N›</a:t>
            </a:fld>
            <a:endParaRPr lang="it-IT"/>
          </a:p>
        </p:txBody>
      </p:sp>
    </p:spTree>
    <p:extLst>
      <p:ext uri="{BB962C8B-B14F-4D97-AF65-F5344CB8AC3E}">
        <p14:creationId xmlns:p14="http://schemas.microsoft.com/office/powerpoint/2010/main" val="2218832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60AEA42-65C9-4295-A601-D1BE98CA2580}" type="datetimeFigureOut">
              <a:rPr lang="it-IT" smtClean="0"/>
              <a:t>10/02/2017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297DAE5-8E34-4F5F-A2A8-6B666E83A124}" type="slidenum">
              <a:rPr lang="it-IT" smtClean="0"/>
              <a:t>‹N›</a:t>
            </a:fld>
            <a:endParaRPr lang="it-IT"/>
          </a:p>
        </p:txBody>
      </p:sp>
    </p:spTree>
    <p:extLst>
      <p:ext uri="{BB962C8B-B14F-4D97-AF65-F5344CB8AC3E}">
        <p14:creationId xmlns:p14="http://schemas.microsoft.com/office/powerpoint/2010/main" val="3424640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60AEA42-65C9-4295-A601-D1BE98CA2580}" type="datetimeFigureOut">
              <a:rPr lang="it-IT" smtClean="0"/>
              <a:t>10/02/2017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297DAE5-8E34-4F5F-A2A8-6B666E83A124}" type="slidenum">
              <a:rPr lang="it-IT" smtClean="0"/>
              <a:t>‹N›</a:t>
            </a:fld>
            <a:endParaRPr lang="it-IT"/>
          </a:p>
        </p:txBody>
      </p:sp>
    </p:spTree>
    <p:extLst>
      <p:ext uri="{BB962C8B-B14F-4D97-AF65-F5344CB8AC3E}">
        <p14:creationId xmlns:p14="http://schemas.microsoft.com/office/powerpoint/2010/main" val="114324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0AEA42-65C9-4295-A601-D1BE98CA2580}" type="datetimeFigureOut">
              <a:rPr lang="it-IT" smtClean="0"/>
              <a:t>10/02/2017</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97DAE5-8E34-4F5F-A2A8-6B666E83A124}" type="slidenum">
              <a:rPr lang="it-IT" smtClean="0"/>
              <a:t>‹N›</a:t>
            </a:fld>
            <a:endParaRPr lang="it-IT"/>
          </a:p>
        </p:txBody>
      </p:sp>
    </p:spTree>
    <p:extLst>
      <p:ext uri="{BB962C8B-B14F-4D97-AF65-F5344CB8AC3E}">
        <p14:creationId xmlns:p14="http://schemas.microsoft.com/office/powerpoint/2010/main" val="1597114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gif"/><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gif"/><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gif"/><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gif"/><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gif"/><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gif"/><Relationship Id="rId14" Type="http://schemas.openxmlformats.org/officeDocument/2006/relationships/image" Target="../media/image13.png"/></Relationships>
</file>

<file path=ppt/slides/_rels/slide1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gif"/><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gif"/><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gif"/><Relationship Id="rId14" Type="http://schemas.openxmlformats.org/officeDocument/2006/relationships/image" Target="../media/image13.png"/></Relationships>
</file>

<file path=ppt/slides/_rels/slide1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gif"/><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gif"/><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gif"/><Relationship Id="rId14" Type="http://schemas.openxmlformats.org/officeDocument/2006/relationships/image" Target="../media/image13.png"/></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gif"/><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gif"/><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gif"/><Relationship Id="rId14" Type="http://schemas.openxmlformats.org/officeDocument/2006/relationships/image" Target="../media/image13.png"/></Relationships>
</file>

<file path=ppt/slides/_rels/slide1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gif"/><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gif"/><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gif"/><Relationship Id="rId14" Type="http://schemas.openxmlformats.org/officeDocument/2006/relationships/image" Target="../media/image13.png"/></Relationships>
</file>

<file path=ppt/slides/_rels/slide1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gif"/><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gif"/><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gif"/><Relationship Id="rId14" Type="http://schemas.openxmlformats.org/officeDocument/2006/relationships/image" Target="../media/image13.png"/></Relationships>
</file>

<file path=ppt/slides/_rels/slide17.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gif"/><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gif"/><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gif"/><Relationship Id="rId14" Type="http://schemas.openxmlformats.org/officeDocument/2006/relationships/image" Target="../media/image13.png"/></Relationships>
</file>

<file path=ppt/slides/_rels/slide18.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gif"/><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gif"/><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gif"/><Relationship Id="rId14" Type="http://schemas.openxmlformats.org/officeDocument/2006/relationships/image" Target="../media/image13.png"/></Relationships>
</file>

<file path=ppt/slides/_rels/slide19.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gif"/><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gif"/><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gif"/><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gif"/><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gif"/><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gif"/><Relationship Id="rId14" Type="http://schemas.openxmlformats.org/officeDocument/2006/relationships/image" Target="../media/image13.png"/></Relationships>
</file>

<file path=ppt/slides/_rels/slide20.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gif"/><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gif"/><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gif"/><Relationship Id="rId14" Type="http://schemas.openxmlformats.org/officeDocument/2006/relationships/image" Target="../media/image13.png"/></Relationships>
</file>

<file path=ppt/slides/_rels/slide2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gif"/><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gif"/><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21.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gif"/><Relationship Id="rId14" Type="http://schemas.openxmlformats.org/officeDocument/2006/relationships/image" Target="../media/image13.png"/></Relationships>
</file>

<file path=ppt/slides/_rels/slide2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gif"/><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gif"/><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gif"/><Relationship Id="rId14" Type="http://schemas.openxmlformats.org/officeDocument/2006/relationships/image" Target="../media/image13.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gif"/><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gif"/><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gif"/><Relationship Id="rId14" Type="http://schemas.openxmlformats.org/officeDocument/2006/relationships/image" Target="../media/image13.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gif"/><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gif"/><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gif"/><Relationship Id="rId14" Type="http://schemas.openxmlformats.org/officeDocument/2006/relationships/image" Target="../media/image13.pn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gif"/><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gif"/><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gif"/><Relationship Id="rId14" Type="http://schemas.openxmlformats.org/officeDocument/2006/relationships/image" Target="../media/image13.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gif"/><Relationship Id="rId18" Type="http://schemas.openxmlformats.org/officeDocument/2006/relationships/image" Target="../media/image16.png"/><Relationship Id="rId3" Type="http://schemas.openxmlformats.org/officeDocument/2006/relationships/image" Target="../media/image19.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image" Target="../media/image2.jpeg"/><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gif"/><Relationship Id="rId19" Type="http://schemas.openxmlformats.org/officeDocument/2006/relationships/image" Target="../media/image17.gif"/><Relationship Id="rId4" Type="http://schemas.openxmlformats.org/officeDocument/2006/relationships/image" Target="../media/image1.png"/><Relationship Id="rId9" Type="http://schemas.openxmlformats.org/officeDocument/2006/relationships/image" Target="../media/image7.png"/><Relationship Id="rId14" Type="http://schemas.openxmlformats.org/officeDocument/2006/relationships/image" Target="../media/image12.pn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gif"/><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gif"/><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20.jpe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gif"/><Relationship Id="rId14" Type="http://schemas.openxmlformats.org/officeDocument/2006/relationships/image" Target="../media/image13.png"/></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gif"/><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gif"/><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gif"/><Relationship Id="rId14" Type="http://schemas.openxmlformats.org/officeDocument/2006/relationships/image" Target="../media/image13.png"/></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gif"/><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gif"/><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gif"/><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825521" y="1860314"/>
            <a:ext cx="8519206" cy="2062103"/>
          </a:xfrm>
          <a:prstGeom prst="rect">
            <a:avLst/>
          </a:prstGeom>
          <a:noFill/>
        </p:spPr>
        <p:txBody>
          <a:bodyPr wrap="square" rtlCol="0">
            <a:spAutoFit/>
          </a:bodyPr>
          <a:lstStyle/>
          <a:p>
            <a:pPr algn="ctr">
              <a:lnSpc>
                <a:spcPct val="200000"/>
              </a:lnSpc>
            </a:pPr>
            <a:r>
              <a:rPr lang="it-IT" sz="3600" dirty="0" smtClean="0">
                <a:solidFill>
                  <a:schemeClr val="tx2">
                    <a:lumMod val="50000"/>
                  </a:schemeClr>
                </a:solidFill>
                <a:latin typeface="Century Gothic" panose="020B0502020202020204" pitchFamily="34" charset="0"/>
              </a:rPr>
              <a:t>EUCISE2020 TAG Meeting</a:t>
            </a:r>
            <a:endParaRPr lang="en-GB" sz="3600" dirty="0">
              <a:solidFill>
                <a:schemeClr val="tx2">
                  <a:lumMod val="50000"/>
                </a:schemeClr>
              </a:solidFill>
              <a:latin typeface="Century Gothic" pitchFamily="34" charset="0"/>
              <a:cs typeface="Times New Roman" pitchFamily="18" charset="0"/>
            </a:endParaRPr>
          </a:p>
          <a:p>
            <a:pPr algn="ctr">
              <a:lnSpc>
                <a:spcPct val="200000"/>
              </a:lnSpc>
            </a:pPr>
            <a:r>
              <a:rPr lang="en-GB" sz="2800" dirty="0">
                <a:solidFill>
                  <a:schemeClr val="tx2">
                    <a:lumMod val="50000"/>
                  </a:schemeClr>
                </a:solidFill>
                <a:latin typeface="Century Gothic" panose="020B0502020202020204" pitchFamily="34" charset="0"/>
              </a:rPr>
              <a:t>Bruxelles</a:t>
            </a:r>
            <a:r>
              <a:rPr lang="en-US" sz="2800" dirty="0">
                <a:solidFill>
                  <a:schemeClr val="tx2">
                    <a:lumMod val="50000"/>
                  </a:schemeClr>
                </a:solidFill>
                <a:latin typeface="Century Gothic" panose="020B0502020202020204" pitchFamily="34" charset="0"/>
              </a:rPr>
              <a:t>, </a:t>
            </a:r>
            <a:r>
              <a:rPr lang="en-US" sz="2800" dirty="0" smtClean="0">
                <a:solidFill>
                  <a:schemeClr val="tx2">
                    <a:lumMod val="50000"/>
                  </a:schemeClr>
                </a:solidFill>
                <a:latin typeface="Century Gothic" panose="020B0502020202020204" pitchFamily="34" charset="0"/>
              </a:rPr>
              <a:t>10</a:t>
            </a:r>
            <a:r>
              <a:rPr lang="en-US" sz="2800" dirty="0" smtClean="0">
                <a:solidFill>
                  <a:schemeClr val="tx2">
                    <a:lumMod val="50000"/>
                  </a:schemeClr>
                </a:solidFill>
                <a:latin typeface="Century Gothic" panose="020B0502020202020204" pitchFamily="34" charset="0"/>
              </a:rPr>
              <a:t>/02/2017</a:t>
            </a:r>
            <a:endParaRPr lang="en-US" dirty="0" smtClean="0">
              <a:solidFill>
                <a:schemeClr val="tx2">
                  <a:lumMod val="50000"/>
                </a:schemeClr>
              </a:solidFill>
              <a:latin typeface="Century Gothic" panose="020B0502020202020204" pitchFamily="34" charset="0"/>
            </a:endParaRPr>
          </a:p>
        </p:txBody>
      </p:sp>
      <p:pic>
        <p:nvPicPr>
          <p:cNvPr id="3" name="Immagine 2" descr="C:\Users\cerbini\Desktop\fp7.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4296" y="260868"/>
            <a:ext cx="396000" cy="431828"/>
          </a:xfrm>
          <a:prstGeom prst="rect">
            <a:avLst/>
          </a:prstGeom>
          <a:noFill/>
          <a:ln w="9525">
            <a:noFill/>
            <a:miter lim="800000"/>
            <a:headEnd/>
            <a:tailEnd/>
          </a:ln>
        </p:spPr>
      </p:pic>
      <p:cxnSp>
        <p:nvCxnSpPr>
          <p:cNvPr id="4" name="Connettore 1 3"/>
          <p:cNvCxnSpPr/>
          <p:nvPr/>
        </p:nvCxnSpPr>
        <p:spPr>
          <a:xfrm>
            <a:off x="1775520" y="836712"/>
            <a:ext cx="8712968" cy="0"/>
          </a:xfrm>
          <a:prstGeom prst="line">
            <a:avLst/>
          </a:prstGeom>
          <a:ln w="28575">
            <a:solidFill>
              <a:srgbClr val="FFC000"/>
            </a:solidFill>
          </a:ln>
          <a:effectLst>
            <a:innerShdw blurRad="63500" dist="50800" dir="5400000">
              <a:prstClr val="black">
                <a:alpha val="50000"/>
              </a:prstClr>
            </a:inn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5" name="4B076845-ADFA-428A-AA0E-D1F7B70E4DB7" descr="cid:4B076845-ADFA-428A-AA0E-D1F7B70E4DB7"/>
          <p:cNvPicPr>
            <a:picLocks noChangeAspect="1" noChangeArrowheads="1"/>
          </p:cNvPicPr>
          <p:nvPr/>
        </p:nvPicPr>
        <p:blipFill>
          <a:blip r:embed="rId3" cstate="print"/>
          <a:srcRect/>
          <a:stretch>
            <a:fillRect/>
          </a:stretch>
        </p:blipFill>
        <p:spPr bwMode="auto">
          <a:xfrm>
            <a:off x="1991544" y="116632"/>
            <a:ext cx="620688" cy="620688"/>
          </a:xfrm>
          <a:prstGeom prst="rect">
            <a:avLst/>
          </a:prstGeom>
          <a:noFill/>
          <a:ln w="9525">
            <a:noFill/>
            <a:miter lim="800000"/>
            <a:headEnd/>
            <a:tailEnd/>
          </a:ln>
        </p:spPr>
      </p:pic>
      <p:sp>
        <p:nvSpPr>
          <p:cNvPr id="6" name="Rettangolo 5"/>
          <p:cNvSpPr/>
          <p:nvPr/>
        </p:nvSpPr>
        <p:spPr>
          <a:xfrm>
            <a:off x="2639616" y="260649"/>
            <a:ext cx="7236276" cy="461665"/>
          </a:xfrm>
          <a:prstGeom prst="rect">
            <a:avLst/>
          </a:prstGeom>
        </p:spPr>
        <p:txBody>
          <a:bodyPr wrap="none">
            <a:spAutoFit/>
          </a:bodyPr>
          <a:lstStyle/>
          <a:p>
            <a:pPr defTabSz="336550"/>
            <a:r>
              <a:rPr lang="en-GB" dirty="0">
                <a:solidFill>
                  <a:srgbClr val="0070C0"/>
                </a:solidFill>
                <a:latin typeface="Century Gothic" pitchFamily="34" charset="0"/>
                <a:cs typeface="Times New Roman" pitchFamily="18" charset="0"/>
              </a:rPr>
              <a:t>EUCISE </a:t>
            </a:r>
            <a:r>
              <a:rPr lang="en-GB" dirty="0">
                <a:solidFill>
                  <a:srgbClr val="189BDC"/>
                </a:solidFill>
                <a:latin typeface="Century Gothic" pitchFamily="34" charset="0"/>
                <a:cs typeface="Times New Roman" pitchFamily="18" charset="0"/>
              </a:rPr>
              <a:t>2020 </a:t>
            </a:r>
            <a:r>
              <a:rPr lang="en-GB" b="1" dirty="0">
                <a:solidFill>
                  <a:srgbClr val="189BDC"/>
                </a:solidFill>
                <a:latin typeface="Century Gothic" pitchFamily="34" charset="0"/>
                <a:cs typeface="Times New Roman" pitchFamily="18" charset="0"/>
              </a:rPr>
              <a:t>							</a:t>
            </a:r>
            <a:r>
              <a:rPr lang="en-GB" b="1" dirty="0" smtClean="0">
                <a:solidFill>
                  <a:srgbClr val="189BDC"/>
                </a:solidFill>
                <a:latin typeface="Century Gothic" pitchFamily="34" charset="0"/>
                <a:cs typeface="Times New Roman" pitchFamily="18" charset="0"/>
              </a:rPr>
              <a:t>		</a:t>
            </a:r>
            <a:r>
              <a:rPr lang="en-GB" b="1" dirty="0" smtClean="0">
                <a:solidFill>
                  <a:srgbClr val="189BDC"/>
                </a:solidFill>
                <a:latin typeface="Century Gothic" pitchFamily="34" charset="0"/>
                <a:cs typeface="Times New Roman" pitchFamily="18" charset="0"/>
              </a:rPr>
              <a:t>		</a:t>
            </a:r>
            <a:r>
              <a:rPr lang="en-GB" sz="2400" dirty="0" smtClean="0">
                <a:solidFill>
                  <a:schemeClr val="tx2">
                    <a:lumMod val="50000"/>
                  </a:schemeClr>
                </a:solidFill>
                <a:latin typeface="Century Gothic" pitchFamily="34" charset="0"/>
                <a:cs typeface="Times New Roman" pitchFamily="18" charset="0"/>
              </a:rPr>
              <a:t>TAG </a:t>
            </a:r>
            <a:r>
              <a:rPr lang="en-GB" sz="2400" dirty="0" smtClean="0">
                <a:solidFill>
                  <a:schemeClr val="tx2">
                    <a:lumMod val="50000"/>
                  </a:schemeClr>
                </a:solidFill>
                <a:latin typeface="Century Gothic" pitchFamily="34" charset="0"/>
                <a:cs typeface="Times New Roman" pitchFamily="18" charset="0"/>
              </a:rPr>
              <a:t>Meeting</a:t>
            </a:r>
            <a:endParaRPr lang="en-GB" sz="2400" dirty="0">
              <a:solidFill>
                <a:schemeClr val="tx2">
                  <a:lumMod val="50000"/>
                </a:schemeClr>
              </a:solidFill>
              <a:latin typeface="Century Gothic" pitchFamily="34" charset="0"/>
              <a:cs typeface="Times New Roman" pitchFamily="18" charset="0"/>
            </a:endParaRPr>
          </a:p>
        </p:txBody>
      </p:sp>
      <p:grpSp>
        <p:nvGrpSpPr>
          <p:cNvPr id="7" name="Gruppo 6"/>
          <p:cNvGrpSpPr/>
          <p:nvPr/>
        </p:nvGrpSpPr>
        <p:grpSpPr>
          <a:xfrm>
            <a:off x="1847528" y="6237313"/>
            <a:ext cx="8496944" cy="467737"/>
            <a:chOff x="179512" y="6237312"/>
            <a:chExt cx="8496944" cy="467737"/>
          </a:xfrm>
        </p:grpSpPr>
        <p:sp>
          <p:nvSpPr>
            <p:cNvPr id="8" name="CasellaDiTesto 7"/>
            <p:cNvSpPr txBox="1"/>
            <p:nvPr/>
          </p:nvSpPr>
          <p:spPr>
            <a:xfrm>
              <a:off x="611560" y="6237312"/>
              <a:ext cx="8064896" cy="430887"/>
            </a:xfrm>
            <a:prstGeom prst="rect">
              <a:avLst/>
            </a:prstGeom>
            <a:noFill/>
          </p:spPr>
          <p:txBody>
            <a:bodyPr wrap="square" rtlCol="0">
              <a:spAutoFit/>
            </a:bodyPr>
            <a:lstStyle/>
            <a:p>
              <a:r>
                <a:rPr lang="en-GB" sz="1100" dirty="0">
                  <a:solidFill>
                    <a:schemeClr val="tx2"/>
                  </a:solidFill>
                  <a:latin typeface="Century Gothic" pitchFamily="34" charset="0"/>
                  <a:cs typeface="Times New Roman" pitchFamily="18" charset="0"/>
                </a:rPr>
                <a:t>EUCISE2020 received funding from the European Union’s seventh framework programme under grant agreement no: 608385</a:t>
              </a:r>
            </a:p>
          </p:txBody>
        </p:sp>
        <p:pic>
          <p:nvPicPr>
            <p:cNvPr id="9" name="Immagine 8" descr="https://upload.wikimedia.org/wikipedia/commons/thumb/b/b7/Flag_of_Europe.svg/2000px-Flag_of_Europe.svg.png"/>
            <p:cNvPicPr>
              <a:picLocks noChangeAspect="1"/>
            </p:cNvPicPr>
            <p:nvPr/>
          </p:nvPicPr>
          <p:blipFill>
            <a:blip r:embed="rId4" cstate="print"/>
            <a:srcRect/>
            <a:stretch>
              <a:fillRect/>
            </a:stretch>
          </p:blipFill>
          <p:spPr bwMode="auto">
            <a:xfrm>
              <a:off x="179512" y="6381328"/>
              <a:ext cx="360000" cy="257437"/>
            </a:xfrm>
            <a:prstGeom prst="rect">
              <a:avLst/>
            </a:prstGeom>
            <a:noFill/>
            <a:ln w="9525">
              <a:noFill/>
              <a:miter lim="800000"/>
              <a:headEnd/>
              <a:tailEnd/>
            </a:ln>
          </p:spPr>
        </p:pic>
        <p:grpSp>
          <p:nvGrpSpPr>
            <p:cNvPr id="10" name="Gruppo 9"/>
            <p:cNvGrpSpPr/>
            <p:nvPr/>
          </p:nvGrpSpPr>
          <p:grpSpPr>
            <a:xfrm>
              <a:off x="1737134" y="6525344"/>
              <a:ext cx="6003218" cy="179705"/>
              <a:chOff x="2566306" y="5482292"/>
              <a:chExt cx="6003218" cy="179705"/>
            </a:xfrm>
          </p:grpSpPr>
          <p:pic>
            <p:nvPicPr>
              <p:cNvPr id="11" name="Immagine 10" descr="https://upload.wikimedia.org/wikipedia/commons/thumb/9/9a/Flag_of_Bulgaria.svg/2000px-Flag_of_Bulgaria.svg.png"/>
              <p:cNvPicPr/>
              <p:nvPr/>
            </p:nvPicPr>
            <p:blipFill>
              <a:blip r:embed="rId5" cstate="print"/>
              <a:srcRect/>
              <a:stretch>
                <a:fillRect/>
              </a:stretch>
            </p:blipFill>
            <p:spPr bwMode="auto">
              <a:xfrm>
                <a:off x="2566306" y="5482292"/>
                <a:ext cx="298450" cy="179705"/>
              </a:xfrm>
              <a:prstGeom prst="rect">
                <a:avLst/>
              </a:prstGeom>
              <a:noFill/>
              <a:ln w="9525">
                <a:noFill/>
                <a:miter lim="800000"/>
                <a:headEnd/>
                <a:tailEnd/>
              </a:ln>
            </p:spPr>
          </p:pic>
          <p:pic>
            <p:nvPicPr>
              <p:cNvPr id="12" name="Immagine 11" descr="https://upload.wikimedia.org/wikipedia/commons/thumb/9/9c/Flag_of_Denmark.svg/2000px-Flag_of_Denmark.svg.png"/>
              <p:cNvPicPr/>
              <p:nvPr/>
            </p:nvPicPr>
            <p:blipFill>
              <a:blip r:embed="rId6" cstate="print"/>
              <a:srcRect/>
              <a:stretch>
                <a:fillRect/>
              </a:stretch>
            </p:blipFill>
            <p:spPr bwMode="auto">
              <a:xfrm>
                <a:off x="3009440" y="5482292"/>
                <a:ext cx="237490" cy="179705"/>
              </a:xfrm>
              <a:prstGeom prst="rect">
                <a:avLst/>
              </a:prstGeom>
              <a:noFill/>
              <a:ln w="9525">
                <a:noFill/>
                <a:miter lim="800000"/>
                <a:headEnd/>
                <a:tailEnd/>
              </a:ln>
            </p:spPr>
          </p:pic>
          <p:pic>
            <p:nvPicPr>
              <p:cNvPr id="13" name="Immagine 12" descr="https://upload.wikimedia.org/wikipedia/commons/thumb/8/86/Flag_of_Germany_(3-2_aspect_ratio).svg/2000px-Flag_of_Germany_(3-2_aspect_ratio).svg.png"/>
              <p:cNvPicPr/>
              <p:nvPr/>
            </p:nvPicPr>
            <p:blipFill>
              <a:blip r:embed="rId7" cstate="print"/>
              <a:srcRect/>
              <a:stretch>
                <a:fillRect/>
              </a:stretch>
            </p:blipFill>
            <p:spPr bwMode="auto">
              <a:xfrm>
                <a:off x="3374660" y="5482292"/>
                <a:ext cx="269875" cy="179705"/>
              </a:xfrm>
              <a:prstGeom prst="rect">
                <a:avLst/>
              </a:prstGeom>
              <a:noFill/>
              <a:ln w="9525">
                <a:noFill/>
                <a:miter lim="800000"/>
                <a:headEnd/>
                <a:tailEnd/>
              </a:ln>
            </p:spPr>
          </p:pic>
          <p:pic>
            <p:nvPicPr>
              <p:cNvPr id="14" name="Immagine 13" descr="https://upload.wikimedia.org/wikipedia/commons/thumb/4/45/Flag_of_Ireland.svg/2000px-Flag_of_Ireland.svg.png"/>
              <p:cNvPicPr/>
              <p:nvPr/>
            </p:nvPicPr>
            <p:blipFill>
              <a:blip r:embed="rId8" cstate="print"/>
              <a:srcRect/>
              <a:stretch>
                <a:fillRect/>
              </a:stretch>
            </p:blipFill>
            <p:spPr bwMode="auto">
              <a:xfrm>
                <a:off x="3780482" y="5482292"/>
                <a:ext cx="359410" cy="179705"/>
              </a:xfrm>
              <a:prstGeom prst="rect">
                <a:avLst/>
              </a:prstGeom>
              <a:noFill/>
              <a:ln w="9525">
                <a:noFill/>
                <a:miter lim="800000"/>
                <a:headEnd/>
                <a:tailEnd/>
              </a:ln>
            </p:spPr>
          </p:pic>
          <p:pic>
            <p:nvPicPr>
              <p:cNvPr id="15" name="Immagine 14" descr="http://expandablecontainertrivol.com/wp-content/uploads/2015/03/flag-world-greece.gif"/>
              <p:cNvPicPr/>
              <p:nvPr/>
            </p:nvPicPr>
            <p:blipFill>
              <a:blip r:embed="rId9" cstate="print"/>
              <a:srcRect/>
              <a:stretch>
                <a:fillRect/>
              </a:stretch>
            </p:blipFill>
            <p:spPr bwMode="auto">
              <a:xfrm>
                <a:off x="4258893" y="5482292"/>
                <a:ext cx="269875" cy="179705"/>
              </a:xfrm>
              <a:prstGeom prst="rect">
                <a:avLst/>
              </a:prstGeom>
              <a:noFill/>
              <a:ln w="9525">
                <a:noFill/>
                <a:miter lim="800000"/>
                <a:headEnd/>
                <a:tailEnd/>
              </a:ln>
            </p:spPr>
          </p:pic>
          <p:pic>
            <p:nvPicPr>
              <p:cNvPr id="16" name="Immagine 15" descr="https://upload.wikimedia.org/wikipedia/commons/thumb/c/c6/Flag_of_Spain_(1785-1873_and_1875-1931).svg/2000px-Flag_of_Spain_(1785-1873_and_1875-1931).svg.png"/>
              <p:cNvPicPr/>
              <p:nvPr/>
            </p:nvPicPr>
            <p:blipFill>
              <a:blip r:embed="rId10" cstate="print"/>
              <a:srcRect/>
              <a:stretch>
                <a:fillRect/>
              </a:stretch>
            </p:blipFill>
            <p:spPr bwMode="auto">
              <a:xfrm>
                <a:off x="4661590" y="5482292"/>
                <a:ext cx="269875" cy="179705"/>
              </a:xfrm>
              <a:prstGeom prst="rect">
                <a:avLst/>
              </a:prstGeom>
              <a:noFill/>
              <a:ln w="9525">
                <a:noFill/>
                <a:miter lim="800000"/>
                <a:headEnd/>
                <a:tailEnd/>
              </a:ln>
            </p:spPr>
          </p:pic>
          <p:pic>
            <p:nvPicPr>
              <p:cNvPr id="17" name="Immagine 16" descr="https://upload.wikimedia.org/wikipedia/commons/thumb/5/54/Civil_and_Naval_Ensign_of_France.svg/2000px-Civil_and_Naval_Ensign_of_France.svg.png"/>
              <p:cNvPicPr/>
              <p:nvPr/>
            </p:nvPicPr>
            <p:blipFill>
              <a:blip r:embed="rId11" cstate="print"/>
              <a:srcRect/>
              <a:stretch>
                <a:fillRect/>
              </a:stretch>
            </p:blipFill>
            <p:spPr bwMode="auto">
              <a:xfrm>
                <a:off x="5053599" y="5482292"/>
                <a:ext cx="269875" cy="179705"/>
              </a:xfrm>
              <a:prstGeom prst="rect">
                <a:avLst/>
              </a:prstGeom>
              <a:noFill/>
              <a:ln w="9525">
                <a:noFill/>
                <a:miter lim="800000"/>
                <a:headEnd/>
                <a:tailEnd/>
              </a:ln>
            </p:spPr>
          </p:pic>
          <p:pic>
            <p:nvPicPr>
              <p:cNvPr id="18" name="Immagine 17" descr="http://www.33ff.com/flags/XL_flags/Italy_flag.gif"/>
              <p:cNvPicPr/>
              <p:nvPr/>
            </p:nvPicPr>
            <p:blipFill>
              <a:blip r:embed="rId12" cstate="print"/>
              <a:srcRect/>
              <a:stretch>
                <a:fillRect/>
              </a:stretch>
            </p:blipFill>
            <p:spPr bwMode="auto">
              <a:xfrm>
                <a:off x="5453171" y="5482292"/>
                <a:ext cx="269875" cy="179705"/>
              </a:xfrm>
              <a:prstGeom prst="rect">
                <a:avLst/>
              </a:prstGeom>
              <a:noFill/>
              <a:ln w="9525">
                <a:noFill/>
                <a:miter lim="800000"/>
                <a:headEnd/>
                <a:tailEnd/>
              </a:ln>
            </p:spPr>
          </p:pic>
          <p:pic>
            <p:nvPicPr>
              <p:cNvPr id="19" name="Immagine 18" descr="http://www.clker.com/cliparts/2/c/5/d/1363112175195013158Flag%20of%20Norway.svg.med.png"/>
              <p:cNvPicPr/>
              <p:nvPr/>
            </p:nvPicPr>
            <p:blipFill>
              <a:blip r:embed="rId13" cstate="print"/>
              <a:srcRect/>
              <a:stretch>
                <a:fillRect/>
              </a:stretch>
            </p:blipFill>
            <p:spPr bwMode="auto">
              <a:xfrm>
                <a:off x="5858993" y="5482292"/>
                <a:ext cx="244475" cy="179705"/>
              </a:xfrm>
              <a:prstGeom prst="rect">
                <a:avLst/>
              </a:prstGeom>
              <a:noFill/>
              <a:ln w="9525">
                <a:noFill/>
                <a:miter lim="800000"/>
                <a:headEnd/>
                <a:tailEnd/>
              </a:ln>
            </p:spPr>
          </p:pic>
          <p:pic>
            <p:nvPicPr>
              <p:cNvPr id="20" name="Immagine 19" descr="https://upload.wikimedia.org/wikipedia/commons/thumb/6/63/Flag_of_Cyprus_(1960-2006).svg/2000px-Flag_of_Cyprus_(1960-2006).svg.png"/>
              <p:cNvPicPr/>
              <p:nvPr/>
            </p:nvPicPr>
            <p:blipFill>
              <a:blip r:embed="rId14" cstate="print"/>
              <a:srcRect/>
              <a:stretch>
                <a:fillRect/>
              </a:stretch>
            </p:blipFill>
            <p:spPr bwMode="auto">
              <a:xfrm>
                <a:off x="6211241" y="5482292"/>
                <a:ext cx="298450" cy="179705"/>
              </a:xfrm>
              <a:prstGeom prst="rect">
                <a:avLst/>
              </a:prstGeom>
              <a:noFill/>
              <a:ln w="9525">
                <a:noFill/>
                <a:miter lim="800000"/>
                <a:headEnd/>
                <a:tailEnd/>
              </a:ln>
            </p:spPr>
          </p:pic>
          <p:pic>
            <p:nvPicPr>
              <p:cNvPr id="21" name="Immagine 20" descr="https://upload.wikimedia.org/wikipedia/commons/thumb/5/5c/Flag_of_Portugal.svg/1280px-Flag_of_Portugal.svg.png"/>
              <p:cNvPicPr/>
              <p:nvPr/>
            </p:nvPicPr>
            <p:blipFill>
              <a:blip r:embed="rId15" cstate="print"/>
              <a:srcRect/>
              <a:stretch>
                <a:fillRect/>
              </a:stretch>
            </p:blipFill>
            <p:spPr bwMode="auto">
              <a:xfrm>
                <a:off x="6632737" y="5482292"/>
                <a:ext cx="269875" cy="179705"/>
              </a:xfrm>
              <a:prstGeom prst="rect">
                <a:avLst/>
              </a:prstGeom>
              <a:noFill/>
              <a:ln w="9525">
                <a:noFill/>
                <a:miter lim="800000"/>
                <a:headEnd/>
                <a:tailEnd/>
              </a:ln>
            </p:spPr>
          </p:pic>
          <p:pic>
            <p:nvPicPr>
              <p:cNvPr id="22" name="Immagine 21" descr="https://upload.wikimedia.org/wikipedia/commons/thumb/7/73/Flag_of_Romania.svg/2000px-Flag_of_Romania.svg.png"/>
              <p:cNvPicPr/>
              <p:nvPr/>
            </p:nvPicPr>
            <p:blipFill>
              <a:blip r:embed="rId16" cstate="print"/>
              <a:srcRect/>
              <a:stretch>
                <a:fillRect/>
              </a:stretch>
            </p:blipFill>
            <p:spPr bwMode="auto">
              <a:xfrm>
                <a:off x="7010385" y="5482292"/>
                <a:ext cx="269875" cy="179705"/>
              </a:xfrm>
              <a:prstGeom prst="rect">
                <a:avLst/>
              </a:prstGeom>
              <a:noFill/>
              <a:ln w="9525">
                <a:noFill/>
                <a:miter lim="800000"/>
                <a:headEnd/>
                <a:tailEnd/>
              </a:ln>
            </p:spPr>
          </p:pic>
          <p:pic>
            <p:nvPicPr>
              <p:cNvPr id="23" name="Immagine 22" descr="https://upload.wikimedia.org/wikipedia/commons/thumb/b/bc/Flag_of_Finland.svg/2000px-Flag_of_Finland.svg.png"/>
              <p:cNvPicPr/>
              <p:nvPr/>
            </p:nvPicPr>
            <p:blipFill>
              <a:blip r:embed="rId17" cstate="print"/>
              <a:srcRect/>
              <a:stretch>
                <a:fillRect/>
              </a:stretch>
            </p:blipFill>
            <p:spPr bwMode="auto">
              <a:xfrm>
                <a:off x="7401331" y="5482292"/>
                <a:ext cx="294640" cy="179705"/>
              </a:xfrm>
              <a:prstGeom prst="rect">
                <a:avLst/>
              </a:prstGeom>
              <a:noFill/>
              <a:ln w="9525">
                <a:noFill/>
                <a:miter lim="800000"/>
                <a:headEnd/>
                <a:tailEnd/>
              </a:ln>
            </p:spPr>
          </p:pic>
          <p:pic>
            <p:nvPicPr>
              <p:cNvPr id="24" name="irc_mi" descr="http://kids.nationalgeographic.com/content/dam/kids/photos/Countries/Q-Z/sweden-flag.gif"/>
              <p:cNvPicPr/>
              <p:nvPr/>
            </p:nvPicPr>
            <p:blipFill>
              <a:blip r:embed="rId18" cstate="print"/>
              <a:srcRect/>
              <a:stretch>
                <a:fillRect/>
              </a:stretch>
            </p:blipFill>
            <p:spPr bwMode="auto">
              <a:xfrm>
                <a:off x="7818330" y="5482292"/>
                <a:ext cx="287655" cy="179705"/>
              </a:xfrm>
              <a:prstGeom prst="rect">
                <a:avLst/>
              </a:prstGeom>
              <a:noFill/>
              <a:ln w="9525">
                <a:noFill/>
                <a:miter lim="800000"/>
                <a:headEnd/>
                <a:tailEnd/>
              </a:ln>
            </p:spPr>
          </p:pic>
          <p:pic>
            <p:nvPicPr>
              <p:cNvPr id="25" name="Immagine 24"/>
              <p:cNvPicPr/>
              <p:nvPr/>
            </p:nvPicPr>
            <p:blipFill>
              <a:blip r:embed="rId19" cstate="print"/>
              <a:srcRect/>
              <a:stretch>
                <a:fillRect/>
              </a:stretch>
            </p:blipFill>
            <p:spPr bwMode="auto">
              <a:xfrm>
                <a:off x="8210114" y="5482292"/>
                <a:ext cx="359410" cy="179705"/>
              </a:xfrm>
              <a:prstGeom prst="rect">
                <a:avLst/>
              </a:prstGeom>
              <a:noFill/>
              <a:ln w="9525">
                <a:noFill/>
                <a:miter lim="800000"/>
                <a:headEnd/>
                <a:tailEnd/>
              </a:ln>
            </p:spPr>
          </p:pic>
        </p:grpSp>
      </p:grpSp>
    </p:spTree>
    <p:extLst>
      <p:ext uri="{BB962C8B-B14F-4D97-AF65-F5344CB8AC3E}">
        <p14:creationId xmlns:p14="http://schemas.microsoft.com/office/powerpoint/2010/main" val="19445783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a 5"/>
          <p:cNvGraphicFramePr>
            <a:graphicFrameLocks noGrp="1"/>
          </p:cNvGraphicFramePr>
          <p:nvPr>
            <p:extLst>
              <p:ext uri="{D42A27DB-BD31-4B8C-83A1-F6EECF244321}">
                <p14:modId xmlns:p14="http://schemas.microsoft.com/office/powerpoint/2010/main" val="1659830367"/>
              </p:ext>
            </p:extLst>
          </p:nvPr>
        </p:nvGraphicFramePr>
        <p:xfrm>
          <a:off x="725826" y="528598"/>
          <a:ext cx="10805421" cy="6262122"/>
        </p:xfrm>
        <a:graphic>
          <a:graphicData uri="http://schemas.openxmlformats.org/drawingml/2006/table">
            <a:tbl>
              <a:tblPr firstRow="1" firstCol="1" bandRow="1">
                <a:tableStyleId>{5C22544A-7EE6-4342-B048-85BDC9FD1C3A}</a:tableStyleId>
              </a:tblPr>
              <a:tblGrid>
                <a:gridCol w="4167722"/>
                <a:gridCol w="728024"/>
                <a:gridCol w="1152239"/>
                <a:gridCol w="2452958"/>
                <a:gridCol w="1354145"/>
                <a:gridCol w="950333"/>
              </a:tblGrid>
              <a:tr h="0">
                <a:tc>
                  <a:txBody>
                    <a:bodyPr/>
                    <a:lstStyle/>
                    <a:p>
                      <a:pPr marL="0" indent="0" algn="ctr">
                        <a:lnSpc>
                          <a:spcPct val="107000"/>
                        </a:lnSpc>
                        <a:spcBef>
                          <a:spcPts val="1200"/>
                        </a:spcBef>
                        <a:spcAft>
                          <a:spcPts val="0"/>
                        </a:spcAft>
                      </a:pPr>
                      <a:r>
                        <a:rPr lang="pt-PT" sz="1600" dirty="0">
                          <a:effectLst/>
                        </a:rPr>
                        <a:t>Document</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1200"/>
                        </a:spcBef>
                        <a:spcAft>
                          <a:spcPts val="0"/>
                        </a:spcAft>
                      </a:pPr>
                      <a:r>
                        <a:rPr lang="pt-PT" sz="1600">
                          <a:effectLst/>
                        </a:rPr>
                        <a:t>Planner</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1200"/>
                        </a:spcBef>
                        <a:spcAft>
                          <a:spcPts val="0"/>
                        </a:spcAft>
                      </a:pPr>
                      <a:r>
                        <a:rPr lang="pt-PT" sz="1600">
                          <a:effectLst/>
                        </a:rPr>
                        <a:t>Developer</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1200"/>
                        </a:spcBef>
                        <a:spcAft>
                          <a:spcPts val="0"/>
                        </a:spcAft>
                      </a:pPr>
                      <a:r>
                        <a:rPr lang="pt-PT" sz="1600">
                          <a:effectLst/>
                        </a:rPr>
                        <a:t>Reviewer</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1200"/>
                        </a:spcBef>
                        <a:spcAft>
                          <a:spcPts val="0"/>
                        </a:spcAft>
                      </a:pPr>
                      <a:r>
                        <a:rPr lang="pt-PT" sz="1600" dirty="0">
                          <a:effectLst/>
                        </a:rPr>
                        <a:t>Acceptor</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Bef>
                          <a:spcPts val="1200"/>
                        </a:spcBef>
                        <a:spcAft>
                          <a:spcPts val="0"/>
                        </a:spcAft>
                      </a:pPr>
                      <a:r>
                        <a:rPr lang="pt-PT" sz="1600">
                          <a:effectLst/>
                        </a:rPr>
                        <a:t>Distributor</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07000"/>
                        </a:lnSpc>
                        <a:spcAft>
                          <a:spcPts val="0"/>
                        </a:spcAft>
                      </a:pPr>
                      <a:r>
                        <a:rPr lang="en-US" sz="1600" dirty="0">
                          <a:effectLst/>
                        </a:rPr>
                        <a:t>D1.1 – Joint POV call for tender</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WP1</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smtClean="0">
                          <a:effectLst/>
                        </a:rPr>
                        <a:t>WP1/PB</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smtClean="0">
                          <a:effectLst/>
                        </a:rPr>
                        <a:t>DG</a:t>
                      </a:r>
                      <a:r>
                        <a:rPr lang="en-US" sz="1600" baseline="0" dirty="0" smtClean="0">
                          <a:effectLst/>
                        </a:rPr>
                        <a:t> HOME</a:t>
                      </a:r>
                      <a:r>
                        <a:rPr lang="en-US" sz="1600" dirty="0" smtClean="0">
                          <a:effectLst/>
                        </a:rPr>
                        <a:t>, </a:t>
                      </a:r>
                      <a:r>
                        <a:rPr lang="en-US" sz="1600" dirty="0">
                          <a:effectLst/>
                        </a:rPr>
                        <a:t>IVV, SECB, EAB</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smtClean="0">
                          <a:effectLst/>
                          <a:latin typeface="+mn-lt"/>
                          <a:ea typeface="+mn-ea"/>
                          <a:cs typeface="+mn-cs"/>
                        </a:rPr>
                        <a:t>PB</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smtClean="0">
                          <a:effectLst/>
                        </a:rPr>
                        <a:t>PC</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0">
                <a:tc>
                  <a:txBody>
                    <a:bodyPr/>
                    <a:lstStyle/>
                    <a:p>
                      <a:pPr>
                        <a:lnSpc>
                          <a:spcPct val="107000"/>
                        </a:lnSpc>
                        <a:spcAft>
                          <a:spcPts val="0"/>
                        </a:spcAft>
                      </a:pPr>
                      <a:r>
                        <a:rPr lang="en-US" sz="1600" dirty="0">
                          <a:effectLst/>
                        </a:rPr>
                        <a:t>D1.2 – Periodic project progress reports and financial cost reports</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WP1</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WP1</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smtClean="0">
                          <a:effectLst/>
                        </a:rPr>
                        <a:t>PC, APRE, ADMIN POC</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smtClean="0">
                          <a:effectLst/>
                          <a:latin typeface="+mn-lt"/>
                          <a:ea typeface="+mn-ea"/>
                          <a:cs typeface="+mn-cs"/>
                        </a:rPr>
                        <a:t>PC,</a:t>
                      </a:r>
                      <a:r>
                        <a:rPr lang="en-US" sz="1600" baseline="0" dirty="0" smtClean="0">
                          <a:effectLst/>
                          <a:latin typeface="+mn-lt"/>
                          <a:ea typeface="+mn-ea"/>
                          <a:cs typeface="+mn-cs"/>
                        </a:rPr>
                        <a:t> </a:t>
                      </a:r>
                      <a:r>
                        <a:rPr lang="en-US" sz="1600" dirty="0" smtClean="0">
                          <a:effectLst/>
                          <a:latin typeface="+mn-lt"/>
                          <a:ea typeface="+mn-ea"/>
                          <a:cs typeface="+mn-cs"/>
                        </a:rPr>
                        <a:t>DG</a:t>
                      </a:r>
                      <a:r>
                        <a:rPr lang="en-US" sz="1600" baseline="0" dirty="0" smtClean="0">
                          <a:effectLst/>
                          <a:latin typeface="+mn-lt"/>
                          <a:ea typeface="+mn-ea"/>
                          <a:cs typeface="+mn-cs"/>
                        </a:rPr>
                        <a:t> HOME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rPr>
                        <a:t>PC, CDM</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0">
                <a:tc>
                  <a:txBody>
                    <a:bodyPr/>
                    <a:lstStyle/>
                    <a:p>
                      <a:pPr>
                        <a:lnSpc>
                          <a:spcPct val="107000"/>
                        </a:lnSpc>
                        <a:spcAft>
                          <a:spcPts val="0"/>
                        </a:spcAft>
                      </a:pPr>
                      <a:r>
                        <a:rPr lang="en-US" sz="1600">
                          <a:effectLst/>
                        </a:rPr>
                        <a:t>D2.1 – Communication and dissemination plan</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WP2</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WP2</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rPr>
                        <a:t>EMG, </a:t>
                      </a:r>
                      <a:r>
                        <a:rPr lang="en-US" sz="1600" dirty="0" smtClean="0">
                          <a:effectLst/>
                        </a:rPr>
                        <a:t>IVV,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smtClean="0">
                          <a:effectLst/>
                          <a:latin typeface="+mn-lt"/>
                          <a:ea typeface="+mn-ea"/>
                          <a:cs typeface="+mn-cs"/>
                        </a:rPr>
                        <a:t>PC,</a:t>
                      </a:r>
                      <a:r>
                        <a:rPr lang="en-US" sz="1600" baseline="0" smtClean="0">
                          <a:effectLst/>
                          <a:latin typeface="+mn-lt"/>
                          <a:ea typeface="+mn-ea"/>
                          <a:cs typeface="+mn-cs"/>
                        </a:rPr>
                        <a:t> </a:t>
                      </a:r>
                      <a:r>
                        <a:rPr lang="en-US" sz="1600" smtClean="0">
                          <a:effectLst/>
                          <a:latin typeface="+mn-lt"/>
                          <a:ea typeface="+mn-ea"/>
                          <a:cs typeface="+mn-cs"/>
                        </a:rPr>
                        <a:t>DG</a:t>
                      </a:r>
                      <a:r>
                        <a:rPr lang="en-US" sz="1600" baseline="0" smtClean="0">
                          <a:effectLst/>
                          <a:latin typeface="+mn-lt"/>
                          <a:ea typeface="+mn-ea"/>
                          <a:cs typeface="+mn-cs"/>
                        </a:rPr>
                        <a:t> HOME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rPr>
                        <a:t>PC, CDM</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0">
                <a:tc>
                  <a:txBody>
                    <a:bodyPr/>
                    <a:lstStyle/>
                    <a:p>
                      <a:pPr>
                        <a:lnSpc>
                          <a:spcPct val="107000"/>
                        </a:lnSpc>
                        <a:spcAft>
                          <a:spcPts val="0"/>
                        </a:spcAft>
                      </a:pPr>
                      <a:r>
                        <a:rPr lang="en-US" sz="1600">
                          <a:effectLst/>
                        </a:rPr>
                        <a:t>D3.1 – Partners cooperative plan</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WP3</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WP3</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EMG, IVV, SECB, EAB</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smtClean="0">
                          <a:effectLst/>
                          <a:latin typeface="+mn-lt"/>
                          <a:ea typeface="+mn-ea"/>
                          <a:cs typeface="+mn-cs"/>
                        </a:rPr>
                        <a:t>PC,</a:t>
                      </a:r>
                      <a:r>
                        <a:rPr lang="en-US" sz="1600" baseline="0" smtClean="0">
                          <a:effectLst/>
                          <a:latin typeface="+mn-lt"/>
                          <a:ea typeface="+mn-ea"/>
                          <a:cs typeface="+mn-cs"/>
                        </a:rPr>
                        <a:t> </a:t>
                      </a:r>
                      <a:r>
                        <a:rPr lang="en-US" sz="1600" smtClean="0">
                          <a:effectLst/>
                          <a:latin typeface="+mn-lt"/>
                          <a:ea typeface="+mn-ea"/>
                          <a:cs typeface="+mn-cs"/>
                        </a:rPr>
                        <a:t>DG</a:t>
                      </a:r>
                      <a:r>
                        <a:rPr lang="en-US" sz="1600" baseline="0" smtClean="0">
                          <a:effectLst/>
                          <a:latin typeface="+mn-lt"/>
                          <a:ea typeface="+mn-ea"/>
                          <a:cs typeface="+mn-cs"/>
                        </a:rPr>
                        <a:t> HOME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rPr>
                        <a:t>PC, CDM</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0">
                <a:tc>
                  <a:txBody>
                    <a:bodyPr/>
                    <a:lstStyle/>
                    <a:p>
                      <a:pPr>
                        <a:lnSpc>
                          <a:spcPct val="107000"/>
                        </a:lnSpc>
                        <a:spcAft>
                          <a:spcPts val="0"/>
                        </a:spcAft>
                      </a:pPr>
                      <a:r>
                        <a:rPr lang="en-US" sz="1600">
                          <a:effectLst/>
                        </a:rPr>
                        <a:t>D4.1 – Needs analysis document</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WP4</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WP4</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EMG, IVV, SECB, EAB</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smtClean="0">
                          <a:effectLst/>
                          <a:latin typeface="+mn-lt"/>
                          <a:ea typeface="+mn-ea"/>
                          <a:cs typeface="+mn-cs"/>
                        </a:rPr>
                        <a:t>PC,</a:t>
                      </a:r>
                      <a:r>
                        <a:rPr lang="en-US" sz="1600" baseline="0" smtClean="0">
                          <a:effectLst/>
                          <a:latin typeface="+mn-lt"/>
                          <a:ea typeface="+mn-ea"/>
                          <a:cs typeface="+mn-cs"/>
                        </a:rPr>
                        <a:t> </a:t>
                      </a:r>
                      <a:r>
                        <a:rPr lang="en-US" sz="1600" smtClean="0">
                          <a:effectLst/>
                          <a:latin typeface="+mn-lt"/>
                          <a:ea typeface="+mn-ea"/>
                          <a:cs typeface="+mn-cs"/>
                        </a:rPr>
                        <a:t>DG</a:t>
                      </a:r>
                      <a:r>
                        <a:rPr lang="en-US" sz="1600" baseline="0" smtClean="0">
                          <a:effectLst/>
                          <a:latin typeface="+mn-lt"/>
                          <a:ea typeface="+mn-ea"/>
                          <a:cs typeface="+mn-cs"/>
                        </a:rPr>
                        <a:t> HOME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PC, CDM</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0">
                <a:tc>
                  <a:txBody>
                    <a:bodyPr/>
                    <a:lstStyle/>
                    <a:p>
                      <a:pPr>
                        <a:lnSpc>
                          <a:spcPct val="107000"/>
                        </a:lnSpc>
                        <a:spcAft>
                          <a:spcPts val="0"/>
                        </a:spcAft>
                      </a:pPr>
                      <a:r>
                        <a:rPr lang="en-US" sz="1600">
                          <a:effectLst/>
                        </a:rPr>
                        <a:t>D4.2 – Validation strategy</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WP4</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WP4</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EMG, IVV, SECB, EAB</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smtClean="0">
                          <a:effectLst/>
                          <a:latin typeface="+mn-lt"/>
                          <a:ea typeface="+mn-ea"/>
                          <a:cs typeface="+mn-cs"/>
                        </a:rPr>
                        <a:t>PC,</a:t>
                      </a:r>
                      <a:r>
                        <a:rPr lang="en-US" sz="1600" baseline="0" smtClean="0">
                          <a:effectLst/>
                          <a:latin typeface="+mn-lt"/>
                          <a:ea typeface="+mn-ea"/>
                          <a:cs typeface="+mn-cs"/>
                        </a:rPr>
                        <a:t> </a:t>
                      </a:r>
                      <a:r>
                        <a:rPr lang="en-US" sz="1600" smtClean="0">
                          <a:effectLst/>
                          <a:latin typeface="+mn-lt"/>
                          <a:ea typeface="+mn-ea"/>
                          <a:cs typeface="+mn-cs"/>
                        </a:rPr>
                        <a:t>DG</a:t>
                      </a:r>
                      <a:r>
                        <a:rPr lang="en-US" sz="1600" baseline="0" smtClean="0">
                          <a:effectLst/>
                          <a:latin typeface="+mn-lt"/>
                          <a:ea typeface="+mn-ea"/>
                          <a:cs typeface="+mn-cs"/>
                        </a:rPr>
                        <a:t> HOME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PC, CDM</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0">
                <a:tc>
                  <a:txBody>
                    <a:bodyPr/>
                    <a:lstStyle/>
                    <a:p>
                      <a:pPr>
                        <a:lnSpc>
                          <a:spcPct val="107000"/>
                        </a:lnSpc>
                        <a:spcAft>
                          <a:spcPts val="0"/>
                        </a:spcAft>
                      </a:pPr>
                      <a:r>
                        <a:rPr lang="en-US" sz="1600" dirty="0">
                          <a:effectLst/>
                        </a:rPr>
                        <a:t>D4.3 – Technical specifications</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WP4</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WP4</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EMG, IVV, SECB, EAB</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smtClean="0">
                          <a:effectLst/>
                          <a:latin typeface="+mn-lt"/>
                          <a:ea typeface="+mn-ea"/>
                          <a:cs typeface="+mn-cs"/>
                        </a:rPr>
                        <a:t>PC,</a:t>
                      </a:r>
                      <a:r>
                        <a:rPr lang="en-US" sz="1600" baseline="0" smtClean="0">
                          <a:effectLst/>
                          <a:latin typeface="+mn-lt"/>
                          <a:ea typeface="+mn-ea"/>
                          <a:cs typeface="+mn-cs"/>
                        </a:rPr>
                        <a:t> </a:t>
                      </a:r>
                      <a:r>
                        <a:rPr lang="en-US" sz="1600" smtClean="0">
                          <a:effectLst/>
                          <a:latin typeface="+mn-lt"/>
                          <a:ea typeface="+mn-ea"/>
                          <a:cs typeface="+mn-cs"/>
                        </a:rPr>
                        <a:t>DG</a:t>
                      </a:r>
                      <a:r>
                        <a:rPr lang="en-US" sz="1600" baseline="0" smtClean="0">
                          <a:effectLst/>
                          <a:latin typeface="+mn-lt"/>
                          <a:ea typeface="+mn-ea"/>
                          <a:cs typeface="+mn-cs"/>
                        </a:rPr>
                        <a:t> HOME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rPr>
                        <a:t>PC, CDM</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0">
                <a:tc>
                  <a:txBody>
                    <a:bodyPr/>
                    <a:lstStyle/>
                    <a:p>
                      <a:pPr>
                        <a:lnSpc>
                          <a:spcPct val="107000"/>
                        </a:lnSpc>
                        <a:spcAft>
                          <a:spcPts val="0"/>
                        </a:spcAft>
                      </a:pPr>
                      <a:r>
                        <a:rPr lang="en-US" sz="1600" dirty="0">
                          <a:effectLst/>
                        </a:rPr>
                        <a:t>D4.4 – </a:t>
                      </a:r>
                      <a:r>
                        <a:rPr lang="en-US" sz="1600" dirty="0" smtClean="0">
                          <a:effectLst/>
                        </a:rPr>
                        <a:t>Validation </a:t>
                      </a:r>
                      <a:r>
                        <a:rPr lang="en-US" sz="1600" dirty="0">
                          <a:effectLst/>
                        </a:rPr>
                        <a:t>strategy (classified annex)</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WP4</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WP4</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rPr>
                        <a:t>EMG, </a:t>
                      </a:r>
                      <a:r>
                        <a:rPr lang="en-US" sz="1600" dirty="0" smtClean="0">
                          <a:effectLst/>
                        </a:rPr>
                        <a:t>SECB</a:t>
                      </a:r>
                      <a:r>
                        <a:rPr lang="en-US" sz="1600" dirty="0">
                          <a:effectLst/>
                        </a:rPr>
                        <a:t>, EAB</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smtClean="0">
                          <a:effectLst/>
                          <a:latin typeface="+mn-lt"/>
                          <a:ea typeface="+mn-ea"/>
                          <a:cs typeface="+mn-cs"/>
                        </a:rPr>
                        <a:t>PC,</a:t>
                      </a:r>
                      <a:r>
                        <a:rPr lang="en-US" sz="1600" baseline="0" smtClean="0">
                          <a:effectLst/>
                          <a:latin typeface="+mn-lt"/>
                          <a:ea typeface="+mn-ea"/>
                          <a:cs typeface="+mn-cs"/>
                        </a:rPr>
                        <a:t> </a:t>
                      </a:r>
                      <a:r>
                        <a:rPr lang="en-US" sz="1600" smtClean="0">
                          <a:effectLst/>
                          <a:latin typeface="+mn-lt"/>
                          <a:ea typeface="+mn-ea"/>
                          <a:cs typeface="+mn-cs"/>
                        </a:rPr>
                        <a:t>DG</a:t>
                      </a:r>
                      <a:r>
                        <a:rPr lang="en-US" sz="1600" baseline="0" smtClean="0">
                          <a:effectLst/>
                          <a:latin typeface="+mn-lt"/>
                          <a:ea typeface="+mn-ea"/>
                          <a:cs typeface="+mn-cs"/>
                        </a:rPr>
                        <a:t> HOME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smtClean="0">
                          <a:effectLst/>
                        </a:rPr>
                        <a:t>PC</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0">
                <a:tc>
                  <a:txBody>
                    <a:bodyPr/>
                    <a:lstStyle/>
                    <a:p>
                      <a:pPr>
                        <a:lnSpc>
                          <a:spcPct val="107000"/>
                        </a:lnSpc>
                        <a:spcAft>
                          <a:spcPts val="0"/>
                        </a:spcAft>
                      </a:pPr>
                      <a:r>
                        <a:rPr lang="en-US" sz="1600" dirty="0">
                          <a:effectLst/>
                        </a:rPr>
                        <a:t>D4.5 – System security requirements statement (classified annex)</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WP4</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WP4</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rPr>
                        <a:t>EMG</a:t>
                      </a:r>
                      <a:r>
                        <a:rPr lang="en-US" sz="1600" dirty="0" smtClean="0">
                          <a:effectLst/>
                        </a:rPr>
                        <a:t>, </a:t>
                      </a:r>
                      <a:r>
                        <a:rPr lang="en-US" sz="1600" dirty="0">
                          <a:effectLst/>
                        </a:rPr>
                        <a:t>SECB, EAB</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smtClean="0">
                          <a:effectLst/>
                          <a:latin typeface="+mn-lt"/>
                          <a:ea typeface="+mn-ea"/>
                          <a:cs typeface="+mn-cs"/>
                        </a:rPr>
                        <a:t>PC,</a:t>
                      </a:r>
                      <a:r>
                        <a:rPr lang="en-US" sz="1600" baseline="0" smtClean="0">
                          <a:effectLst/>
                          <a:latin typeface="+mn-lt"/>
                          <a:ea typeface="+mn-ea"/>
                          <a:cs typeface="+mn-cs"/>
                        </a:rPr>
                        <a:t> </a:t>
                      </a:r>
                      <a:r>
                        <a:rPr lang="en-US" sz="1600" smtClean="0">
                          <a:effectLst/>
                          <a:latin typeface="+mn-lt"/>
                          <a:ea typeface="+mn-ea"/>
                          <a:cs typeface="+mn-cs"/>
                        </a:rPr>
                        <a:t>DG</a:t>
                      </a:r>
                      <a:r>
                        <a:rPr lang="en-US" sz="1600" baseline="0" smtClean="0">
                          <a:effectLst/>
                          <a:latin typeface="+mn-lt"/>
                          <a:ea typeface="+mn-ea"/>
                          <a:cs typeface="+mn-cs"/>
                        </a:rPr>
                        <a:t> HOME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smtClean="0">
                          <a:effectLst/>
                        </a:rPr>
                        <a:t>PC</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0">
                <a:tc>
                  <a:txBody>
                    <a:bodyPr/>
                    <a:lstStyle/>
                    <a:p>
                      <a:pPr>
                        <a:lnSpc>
                          <a:spcPct val="107000"/>
                        </a:lnSpc>
                        <a:spcAft>
                          <a:spcPts val="0"/>
                        </a:spcAft>
                      </a:pPr>
                      <a:r>
                        <a:rPr lang="en-US" sz="1600" dirty="0">
                          <a:effectLst/>
                        </a:rPr>
                        <a:t>D5.1 – Governance of the standardization process</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WP5</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WP5</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rPr>
                        <a:t>EMG, IVV, SECB</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smtClean="0">
                          <a:effectLst/>
                          <a:latin typeface="+mn-lt"/>
                          <a:ea typeface="+mn-ea"/>
                          <a:cs typeface="+mn-cs"/>
                        </a:rPr>
                        <a:t>PC,</a:t>
                      </a:r>
                      <a:r>
                        <a:rPr lang="en-US" sz="1600" baseline="0" smtClean="0">
                          <a:effectLst/>
                          <a:latin typeface="+mn-lt"/>
                          <a:ea typeface="+mn-ea"/>
                          <a:cs typeface="+mn-cs"/>
                        </a:rPr>
                        <a:t> </a:t>
                      </a:r>
                      <a:r>
                        <a:rPr lang="en-US" sz="1600" smtClean="0">
                          <a:effectLst/>
                          <a:latin typeface="+mn-lt"/>
                          <a:ea typeface="+mn-ea"/>
                          <a:cs typeface="+mn-cs"/>
                        </a:rPr>
                        <a:t>DG</a:t>
                      </a:r>
                      <a:r>
                        <a:rPr lang="en-US" sz="1600" baseline="0" smtClean="0">
                          <a:effectLst/>
                          <a:latin typeface="+mn-lt"/>
                          <a:ea typeface="+mn-ea"/>
                          <a:cs typeface="+mn-cs"/>
                        </a:rPr>
                        <a:t> HOME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PC, CDM</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0">
                <a:tc>
                  <a:txBody>
                    <a:bodyPr/>
                    <a:lstStyle/>
                    <a:p>
                      <a:pPr>
                        <a:lnSpc>
                          <a:spcPct val="107000"/>
                        </a:lnSpc>
                        <a:spcAft>
                          <a:spcPts val="0"/>
                        </a:spcAft>
                      </a:pPr>
                      <a:r>
                        <a:rPr lang="en-US" sz="1600">
                          <a:effectLst/>
                        </a:rPr>
                        <a:t>D6.1 – Detailed design of prototype of CISE</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WP6</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WP6</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EMG, IVV, SECB, EAB</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smtClean="0">
                          <a:effectLst/>
                          <a:latin typeface="+mn-lt"/>
                          <a:ea typeface="+mn-ea"/>
                          <a:cs typeface="+mn-cs"/>
                        </a:rPr>
                        <a:t>PC,</a:t>
                      </a:r>
                      <a:r>
                        <a:rPr lang="en-US" sz="1600" baseline="0" smtClean="0">
                          <a:effectLst/>
                          <a:latin typeface="+mn-lt"/>
                          <a:ea typeface="+mn-ea"/>
                          <a:cs typeface="+mn-cs"/>
                        </a:rPr>
                        <a:t> </a:t>
                      </a:r>
                      <a:r>
                        <a:rPr lang="en-US" sz="1600" smtClean="0">
                          <a:effectLst/>
                          <a:latin typeface="+mn-lt"/>
                          <a:ea typeface="+mn-ea"/>
                          <a:cs typeface="+mn-cs"/>
                        </a:rPr>
                        <a:t>DG</a:t>
                      </a:r>
                      <a:r>
                        <a:rPr lang="en-US" sz="1600" baseline="0" smtClean="0">
                          <a:effectLst/>
                          <a:latin typeface="+mn-lt"/>
                          <a:ea typeface="+mn-ea"/>
                          <a:cs typeface="+mn-cs"/>
                        </a:rPr>
                        <a:t> HOME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PC, CDM</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0">
                <a:tc>
                  <a:txBody>
                    <a:bodyPr/>
                    <a:lstStyle/>
                    <a:p>
                      <a:pPr>
                        <a:lnSpc>
                          <a:spcPct val="107000"/>
                        </a:lnSpc>
                        <a:spcAft>
                          <a:spcPts val="0"/>
                        </a:spcAft>
                      </a:pPr>
                      <a:r>
                        <a:rPr lang="en-US" sz="1600">
                          <a:effectLst/>
                        </a:rPr>
                        <a:t>D6.3 – Integration and validation procedures and reports</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WP6</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WP6</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EMG, IVV, SECB, EAB</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smtClean="0">
                          <a:effectLst/>
                          <a:latin typeface="+mn-lt"/>
                          <a:ea typeface="+mn-ea"/>
                          <a:cs typeface="+mn-cs"/>
                        </a:rPr>
                        <a:t>PC,</a:t>
                      </a:r>
                      <a:r>
                        <a:rPr lang="en-US" sz="1600" baseline="0" smtClean="0">
                          <a:effectLst/>
                          <a:latin typeface="+mn-lt"/>
                          <a:ea typeface="+mn-ea"/>
                          <a:cs typeface="+mn-cs"/>
                        </a:rPr>
                        <a:t> </a:t>
                      </a:r>
                      <a:r>
                        <a:rPr lang="en-US" sz="1600" smtClean="0">
                          <a:effectLst/>
                          <a:latin typeface="+mn-lt"/>
                          <a:ea typeface="+mn-ea"/>
                          <a:cs typeface="+mn-cs"/>
                        </a:rPr>
                        <a:t>DG</a:t>
                      </a:r>
                      <a:r>
                        <a:rPr lang="en-US" sz="1600" baseline="0" smtClean="0">
                          <a:effectLst/>
                          <a:latin typeface="+mn-lt"/>
                          <a:ea typeface="+mn-ea"/>
                          <a:cs typeface="+mn-cs"/>
                        </a:rPr>
                        <a:t> HOME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PC, CDM</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0">
                <a:tc>
                  <a:txBody>
                    <a:bodyPr/>
                    <a:lstStyle/>
                    <a:p>
                      <a:pPr>
                        <a:lnSpc>
                          <a:spcPct val="107000"/>
                        </a:lnSpc>
                        <a:spcAft>
                          <a:spcPts val="0"/>
                        </a:spcAft>
                      </a:pPr>
                      <a:r>
                        <a:rPr lang="en-US" sz="1600" dirty="0">
                          <a:effectLst/>
                        </a:rPr>
                        <a:t>D8.1 – Ex-post assessment report</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rPr>
                        <a:t>WP8</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rPr>
                        <a:t>WP8</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EMG, IVV, SECB, EAB</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smtClean="0">
                          <a:effectLst/>
                          <a:latin typeface="+mn-lt"/>
                          <a:ea typeface="+mn-ea"/>
                          <a:cs typeface="+mn-cs"/>
                        </a:rPr>
                        <a:t>PC,</a:t>
                      </a:r>
                      <a:r>
                        <a:rPr lang="en-US" sz="1600" baseline="0" smtClean="0">
                          <a:effectLst/>
                          <a:latin typeface="+mn-lt"/>
                          <a:ea typeface="+mn-ea"/>
                          <a:cs typeface="+mn-cs"/>
                        </a:rPr>
                        <a:t> </a:t>
                      </a:r>
                      <a:r>
                        <a:rPr lang="en-US" sz="1600" smtClean="0">
                          <a:effectLst/>
                          <a:latin typeface="+mn-lt"/>
                          <a:ea typeface="+mn-ea"/>
                          <a:cs typeface="+mn-cs"/>
                        </a:rPr>
                        <a:t>DG</a:t>
                      </a:r>
                      <a:r>
                        <a:rPr lang="en-US" sz="1600" baseline="0" smtClean="0">
                          <a:effectLst/>
                          <a:latin typeface="+mn-lt"/>
                          <a:ea typeface="+mn-ea"/>
                          <a:cs typeface="+mn-cs"/>
                        </a:rPr>
                        <a:t> HOME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PC, CDM</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0">
                <a:tc>
                  <a:txBody>
                    <a:bodyPr/>
                    <a:lstStyle/>
                    <a:p>
                      <a:pPr>
                        <a:lnSpc>
                          <a:spcPct val="107000"/>
                        </a:lnSpc>
                        <a:spcAft>
                          <a:spcPts val="0"/>
                        </a:spcAft>
                      </a:pPr>
                      <a:r>
                        <a:rPr lang="en-US" sz="1600">
                          <a:effectLst/>
                        </a:rPr>
                        <a:t>D8.2 – Final report on validation of services (classified annex)</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WP8</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WP8</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EMG, IVV, SECB, EAB</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smtClean="0">
                          <a:effectLst/>
                          <a:latin typeface="+mn-lt"/>
                          <a:ea typeface="+mn-ea"/>
                          <a:cs typeface="+mn-cs"/>
                        </a:rPr>
                        <a:t>PC,</a:t>
                      </a:r>
                      <a:r>
                        <a:rPr lang="en-US" sz="1600" baseline="0" smtClean="0">
                          <a:effectLst/>
                          <a:latin typeface="+mn-lt"/>
                          <a:ea typeface="+mn-ea"/>
                          <a:cs typeface="+mn-cs"/>
                        </a:rPr>
                        <a:t> </a:t>
                      </a:r>
                      <a:r>
                        <a:rPr lang="en-US" sz="1600" smtClean="0">
                          <a:effectLst/>
                          <a:latin typeface="+mn-lt"/>
                          <a:ea typeface="+mn-ea"/>
                          <a:cs typeface="+mn-cs"/>
                        </a:rPr>
                        <a:t>DG</a:t>
                      </a:r>
                      <a:r>
                        <a:rPr lang="en-US" sz="1600" baseline="0" smtClean="0">
                          <a:effectLst/>
                          <a:latin typeface="+mn-lt"/>
                          <a:ea typeface="+mn-ea"/>
                          <a:cs typeface="+mn-cs"/>
                        </a:rPr>
                        <a:t> HOME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PC, CDM</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0">
                <a:tc>
                  <a:txBody>
                    <a:bodyPr/>
                    <a:lstStyle/>
                    <a:p>
                      <a:pPr>
                        <a:lnSpc>
                          <a:spcPct val="107000"/>
                        </a:lnSpc>
                        <a:spcAft>
                          <a:spcPts val="0"/>
                        </a:spcAft>
                      </a:pPr>
                      <a:r>
                        <a:rPr lang="en-US" sz="1600">
                          <a:effectLst/>
                        </a:rPr>
                        <a:t>D8.3 – Dissemination plan</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WP8</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WP8</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EMG, IVV</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smtClean="0">
                          <a:effectLst/>
                          <a:latin typeface="+mn-lt"/>
                          <a:ea typeface="+mn-ea"/>
                          <a:cs typeface="+mn-cs"/>
                        </a:rPr>
                        <a:t>PC,</a:t>
                      </a:r>
                      <a:r>
                        <a:rPr lang="en-US" sz="1600" baseline="0" smtClean="0">
                          <a:effectLst/>
                          <a:latin typeface="+mn-lt"/>
                          <a:ea typeface="+mn-ea"/>
                          <a:cs typeface="+mn-cs"/>
                        </a:rPr>
                        <a:t> </a:t>
                      </a:r>
                      <a:r>
                        <a:rPr lang="en-US" sz="1600" smtClean="0">
                          <a:effectLst/>
                          <a:latin typeface="+mn-lt"/>
                          <a:ea typeface="+mn-ea"/>
                          <a:cs typeface="+mn-cs"/>
                        </a:rPr>
                        <a:t>DG</a:t>
                      </a:r>
                      <a:r>
                        <a:rPr lang="en-US" sz="1600" baseline="0" smtClean="0">
                          <a:effectLst/>
                          <a:latin typeface="+mn-lt"/>
                          <a:ea typeface="+mn-ea"/>
                          <a:cs typeface="+mn-cs"/>
                        </a:rPr>
                        <a:t> HOME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PC, CDM</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0">
                <a:tc>
                  <a:txBody>
                    <a:bodyPr/>
                    <a:lstStyle/>
                    <a:p>
                      <a:pPr>
                        <a:lnSpc>
                          <a:spcPct val="107000"/>
                        </a:lnSpc>
                        <a:spcAft>
                          <a:spcPts val="0"/>
                        </a:spcAft>
                      </a:pPr>
                      <a:r>
                        <a:rPr lang="en-US" sz="1600">
                          <a:effectLst/>
                        </a:rPr>
                        <a:t>D9.1 – Preliminary design of CISE test bed</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WP9</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WP9</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rPr>
                        <a:t>EMG, IVV, SECB, EAB</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smtClean="0">
                          <a:effectLst/>
                          <a:latin typeface="+mn-lt"/>
                          <a:ea typeface="+mn-ea"/>
                          <a:cs typeface="+mn-cs"/>
                        </a:rPr>
                        <a:t>PC,</a:t>
                      </a:r>
                      <a:r>
                        <a:rPr lang="en-US" sz="1600" baseline="0" smtClean="0">
                          <a:effectLst/>
                          <a:latin typeface="+mn-lt"/>
                          <a:ea typeface="+mn-ea"/>
                          <a:cs typeface="+mn-cs"/>
                        </a:rPr>
                        <a:t> </a:t>
                      </a:r>
                      <a:r>
                        <a:rPr lang="en-US" sz="1600" smtClean="0">
                          <a:effectLst/>
                          <a:latin typeface="+mn-lt"/>
                          <a:ea typeface="+mn-ea"/>
                          <a:cs typeface="+mn-cs"/>
                        </a:rPr>
                        <a:t>DG</a:t>
                      </a:r>
                      <a:r>
                        <a:rPr lang="en-US" sz="1600" baseline="0" smtClean="0">
                          <a:effectLst/>
                          <a:latin typeface="+mn-lt"/>
                          <a:ea typeface="+mn-ea"/>
                          <a:cs typeface="+mn-cs"/>
                        </a:rPr>
                        <a:t> HOME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PC, CDM</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0">
                <a:tc>
                  <a:txBody>
                    <a:bodyPr/>
                    <a:lstStyle/>
                    <a:p>
                      <a:pPr>
                        <a:lnSpc>
                          <a:spcPct val="107000"/>
                        </a:lnSpc>
                        <a:spcAft>
                          <a:spcPts val="0"/>
                        </a:spcAft>
                      </a:pPr>
                      <a:r>
                        <a:rPr lang="en-US" sz="1600" dirty="0">
                          <a:effectLst/>
                        </a:rPr>
                        <a:t>D10.1 – IPR strategy for the exploitation</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rPr>
                        <a:t>WP10</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rPr>
                        <a:t>WP10</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rPr>
                        <a:t>EMG, IVV</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smtClean="0">
                          <a:effectLst/>
                          <a:latin typeface="+mn-lt"/>
                          <a:ea typeface="+mn-ea"/>
                          <a:cs typeface="+mn-cs"/>
                        </a:rPr>
                        <a:t>PC,</a:t>
                      </a:r>
                      <a:r>
                        <a:rPr lang="en-US" sz="1600" baseline="0" dirty="0" smtClean="0">
                          <a:effectLst/>
                          <a:latin typeface="+mn-lt"/>
                          <a:ea typeface="+mn-ea"/>
                          <a:cs typeface="+mn-cs"/>
                        </a:rPr>
                        <a:t> </a:t>
                      </a:r>
                      <a:r>
                        <a:rPr lang="en-US" sz="1600" dirty="0" smtClean="0">
                          <a:effectLst/>
                          <a:latin typeface="+mn-lt"/>
                          <a:ea typeface="+mn-ea"/>
                          <a:cs typeface="+mn-cs"/>
                        </a:rPr>
                        <a:t>DG</a:t>
                      </a:r>
                      <a:r>
                        <a:rPr lang="en-US" sz="1600" baseline="0" dirty="0" smtClean="0">
                          <a:effectLst/>
                          <a:latin typeface="+mn-lt"/>
                          <a:ea typeface="+mn-ea"/>
                          <a:cs typeface="+mn-cs"/>
                        </a:rPr>
                        <a:t> HOME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rPr>
                        <a:t>PC, CDM</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3" name="Ovale 2"/>
          <p:cNvSpPr/>
          <p:nvPr/>
        </p:nvSpPr>
        <p:spPr>
          <a:xfrm>
            <a:off x="1237674" y="4304133"/>
            <a:ext cx="9688945" cy="2401455"/>
          </a:xfrm>
          <a:prstGeom prst="ellipse">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CasellaDiTesto 4"/>
          <p:cNvSpPr txBox="1"/>
          <p:nvPr/>
        </p:nvSpPr>
        <p:spPr>
          <a:xfrm>
            <a:off x="3121892" y="129313"/>
            <a:ext cx="5918608" cy="400110"/>
          </a:xfrm>
          <a:prstGeom prst="rect">
            <a:avLst/>
          </a:prstGeom>
          <a:noFill/>
        </p:spPr>
        <p:txBody>
          <a:bodyPr wrap="none" rtlCol="0">
            <a:spAutoFit/>
          </a:bodyPr>
          <a:lstStyle/>
          <a:p>
            <a:r>
              <a:rPr lang="en-US" sz="2000" dirty="0" smtClean="0">
                <a:solidFill>
                  <a:srgbClr val="002060"/>
                </a:solidFill>
                <a:latin typeface="Century Gothic" panose="020B0502020202020204" pitchFamily="34" charset="0"/>
              </a:rPr>
              <a:t>EUCISE2020 deliverables and review processes</a:t>
            </a:r>
            <a:endParaRPr lang="it-IT" sz="2000" dirty="0">
              <a:solidFill>
                <a:srgbClr val="002060"/>
              </a:solidFill>
              <a:latin typeface="Century Gothic" panose="020B0502020202020204" pitchFamily="34" charset="0"/>
            </a:endParaRPr>
          </a:p>
        </p:txBody>
      </p:sp>
    </p:spTree>
    <p:extLst>
      <p:ext uri="{BB962C8B-B14F-4D97-AF65-F5344CB8AC3E}">
        <p14:creationId xmlns:p14="http://schemas.microsoft.com/office/powerpoint/2010/main" val="21846304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812465" y="748577"/>
            <a:ext cx="8519206" cy="714619"/>
          </a:xfrm>
          <a:prstGeom prst="rect">
            <a:avLst/>
          </a:prstGeom>
          <a:noFill/>
        </p:spPr>
        <p:txBody>
          <a:bodyPr wrap="square" rtlCol="0">
            <a:spAutoFit/>
          </a:bodyPr>
          <a:lstStyle/>
          <a:p>
            <a:pPr algn="ctr">
              <a:lnSpc>
                <a:spcPct val="200000"/>
              </a:lnSpc>
            </a:pPr>
            <a:r>
              <a:rPr lang="en-US" sz="2400" dirty="0" smtClean="0">
                <a:solidFill>
                  <a:srgbClr val="002060"/>
                </a:solidFill>
                <a:latin typeface="Century Gothic" panose="020B0502020202020204" pitchFamily="34" charset="0"/>
              </a:rPr>
              <a:t>European contract to develop the EUCISE2020 platform</a:t>
            </a:r>
            <a:endParaRPr lang="en-US" sz="2000" dirty="0" smtClean="0">
              <a:solidFill>
                <a:srgbClr val="002060"/>
              </a:solidFill>
              <a:latin typeface="Century Gothic" panose="020B0502020202020204" pitchFamily="34" charset="0"/>
            </a:endParaRPr>
          </a:p>
        </p:txBody>
      </p:sp>
      <p:pic>
        <p:nvPicPr>
          <p:cNvPr id="3" name="Immagine 2" descr="C:\Users\cerbini\Desktop\fp7.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4296" y="260868"/>
            <a:ext cx="396000" cy="431828"/>
          </a:xfrm>
          <a:prstGeom prst="rect">
            <a:avLst/>
          </a:prstGeom>
          <a:noFill/>
          <a:ln w="9525">
            <a:noFill/>
            <a:miter lim="800000"/>
            <a:headEnd/>
            <a:tailEnd/>
          </a:ln>
        </p:spPr>
      </p:pic>
      <p:cxnSp>
        <p:nvCxnSpPr>
          <p:cNvPr id="4" name="Connettore 1 3"/>
          <p:cNvCxnSpPr/>
          <p:nvPr/>
        </p:nvCxnSpPr>
        <p:spPr>
          <a:xfrm>
            <a:off x="1775520" y="836712"/>
            <a:ext cx="8712968" cy="0"/>
          </a:xfrm>
          <a:prstGeom prst="line">
            <a:avLst/>
          </a:prstGeom>
          <a:ln w="28575">
            <a:solidFill>
              <a:srgbClr val="FFC000"/>
            </a:solidFill>
          </a:ln>
          <a:effectLst>
            <a:innerShdw blurRad="63500" dist="50800" dir="5400000">
              <a:prstClr val="black">
                <a:alpha val="50000"/>
              </a:prstClr>
            </a:inn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5" name="4B076845-ADFA-428A-AA0E-D1F7B70E4DB7" descr="cid:4B076845-ADFA-428A-AA0E-D1F7B70E4DB7"/>
          <p:cNvPicPr>
            <a:picLocks noChangeAspect="1" noChangeArrowheads="1"/>
          </p:cNvPicPr>
          <p:nvPr/>
        </p:nvPicPr>
        <p:blipFill>
          <a:blip r:embed="rId3" cstate="print"/>
          <a:srcRect/>
          <a:stretch>
            <a:fillRect/>
          </a:stretch>
        </p:blipFill>
        <p:spPr bwMode="auto">
          <a:xfrm>
            <a:off x="1991544" y="116632"/>
            <a:ext cx="620688" cy="620688"/>
          </a:xfrm>
          <a:prstGeom prst="rect">
            <a:avLst/>
          </a:prstGeom>
          <a:noFill/>
          <a:ln w="9525">
            <a:noFill/>
            <a:miter lim="800000"/>
            <a:headEnd/>
            <a:tailEnd/>
          </a:ln>
        </p:spPr>
      </p:pic>
      <p:grpSp>
        <p:nvGrpSpPr>
          <p:cNvPr id="7" name="Gruppo 6"/>
          <p:cNvGrpSpPr/>
          <p:nvPr/>
        </p:nvGrpSpPr>
        <p:grpSpPr>
          <a:xfrm>
            <a:off x="1847528" y="6237313"/>
            <a:ext cx="8496944" cy="467737"/>
            <a:chOff x="179512" y="6237312"/>
            <a:chExt cx="8496944" cy="467737"/>
          </a:xfrm>
        </p:grpSpPr>
        <p:sp>
          <p:nvSpPr>
            <p:cNvPr id="8" name="CasellaDiTesto 7"/>
            <p:cNvSpPr txBox="1"/>
            <p:nvPr/>
          </p:nvSpPr>
          <p:spPr>
            <a:xfrm>
              <a:off x="611560" y="6237312"/>
              <a:ext cx="8064896" cy="430887"/>
            </a:xfrm>
            <a:prstGeom prst="rect">
              <a:avLst/>
            </a:prstGeom>
            <a:noFill/>
          </p:spPr>
          <p:txBody>
            <a:bodyPr wrap="square" rtlCol="0">
              <a:spAutoFit/>
            </a:bodyPr>
            <a:lstStyle/>
            <a:p>
              <a:r>
                <a:rPr lang="en-GB" sz="1100" dirty="0">
                  <a:solidFill>
                    <a:schemeClr val="tx2"/>
                  </a:solidFill>
                  <a:latin typeface="Century Gothic" pitchFamily="34" charset="0"/>
                  <a:cs typeface="Times New Roman" pitchFamily="18" charset="0"/>
                </a:rPr>
                <a:t>EUCISE2020 received funding from the European Union’s seventh framework programme under grant agreement no: 608385</a:t>
              </a:r>
            </a:p>
          </p:txBody>
        </p:sp>
        <p:pic>
          <p:nvPicPr>
            <p:cNvPr id="9" name="Immagine 8" descr="https://upload.wikimedia.org/wikipedia/commons/thumb/b/b7/Flag_of_Europe.svg/2000px-Flag_of_Europe.svg.png"/>
            <p:cNvPicPr>
              <a:picLocks noChangeAspect="1"/>
            </p:cNvPicPr>
            <p:nvPr/>
          </p:nvPicPr>
          <p:blipFill>
            <a:blip r:embed="rId4" cstate="print"/>
            <a:srcRect/>
            <a:stretch>
              <a:fillRect/>
            </a:stretch>
          </p:blipFill>
          <p:spPr bwMode="auto">
            <a:xfrm>
              <a:off x="179512" y="6381328"/>
              <a:ext cx="360000" cy="257437"/>
            </a:xfrm>
            <a:prstGeom prst="rect">
              <a:avLst/>
            </a:prstGeom>
            <a:noFill/>
            <a:ln w="9525">
              <a:noFill/>
              <a:miter lim="800000"/>
              <a:headEnd/>
              <a:tailEnd/>
            </a:ln>
          </p:spPr>
        </p:pic>
        <p:grpSp>
          <p:nvGrpSpPr>
            <p:cNvPr id="10" name="Gruppo 9"/>
            <p:cNvGrpSpPr/>
            <p:nvPr/>
          </p:nvGrpSpPr>
          <p:grpSpPr>
            <a:xfrm>
              <a:off x="1737134" y="6525344"/>
              <a:ext cx="6003218" cy="179705"/>
              <a:chOff x="2566306" y="5482292"/>
              <a:chExt cx="6003218" cy="179705"/>
            </a:xfrm>
          </p:grpSpPr>
          <p:pic>
            <p:nvPicPr>
              <p:cNvPr id="11" name="Immagine 10" descr="https://upload.wikimedia.org/wikipedia/commons/thumb/9/9a/Flag_of_Bulgaria.svg/2000px-Flag_of_Bulgaria.svg.png"/>
              <p:cNvPicPr/>
              <p:nvPr/>
            </p:nvPicPr>
            <p:blipFill>
              <a:blip r:embed="rId5" cstate="print"/>
              <a:srcRect/>
              <a:stretch>
                <a:fillRect/>
              </a:stretch>
            </p:blipFill>
            <p:spPr bwMode="auto">
              <a:xfrm>
                <a:off x="2566306" y="5482292"/>
                <a:ext cx="298450" cy="179705"/>
              </a:xfrm>
              <a:prstGeom prst="rect">
                <a:avLst/>
              </a:prstGeom>
              <a:noFill/>
              <a:ln w="9525">
                <a:noFill/>
                <a:miter lim="800000"/>
                <a:headEnd/>
                <a:tailEnd/>
              </a:ln>
            </p:spPr>
          </p:pic>
          <p:pic>
            <p:nvPicPr>
              <p:cNvPr id="12" name="Immagine 11" descr="https://upload.wikimedia.org/wikipedia/commons/thumb/9/9c/Flag_of_Denmark.svg/2000px-Flag_of_Denmark.svg.png"/>
              <p:cNvPicPr/>
              <p:nvPr/>
            </p:nvPicPr>
            <p:blipFill>
              <a:blip r:embed="rId6" cstate="print"/>
              <a:srcRect/>
              <a:stretch>
                <a:fillRect/>
              </a:stretch>
            </p:blipFill>
            <p:spPr bwMode="auto">
              <a:xfrm>
                <a:off x="3009440" y="5482292"/>
                <a:ext cx="237490" cy="179705"/>
              </a:xfrm>
              <a:prstGeom prst="rect">
                <a:avLst/>
              </a:prstGeom>
              <a:noFill/>
              <a:ln w="9525">
                <a:noFill/>
                <a:miter lim="800000"/>
                <a:headEnd/>
                <a:tailEnd/>
              </a:ln>
            </p:spPr>
          </p:pic>
          <p:pic>
            <p:nvPicPr>
              <p:cNvPr id="13" name="Immagine 12" descr="https://upload.wikimedia.org/wikipedia/commons/thumb/8/86/Flag_of_Germany_(3-2_aspect_ratio).svg/2000px-Flag_of_Germany_(3-2_aspect_ratio).svg.png"/>
              <p:cNvPicPr/>
              <p:nvPr/>
            </p:nvPicPr>
            <p:blipFill>
              <a:blip r:embed="rId7" cstate="print"/>
              <a:srcRect/>
              <a:stretch>
                <a:fillRect/>
              </a:stretch>
            </p:blipFill>
            <p:spPr bwMode="auto">
              <a:xfrm>
                <a:off x="3374660" y="5482292"/>
                <a:ext cx="269875" cy="179705"/>
              </a:xfrm>
              <a:prstGeom prst="rect">
                <a:avLst/>
              </a:prstGeom>
              <a:noFill/>
              <a:ln w="9525">
                <a:noFill/>
                <a:miter lim="800000"/>
                <a:headEnd/>
                <a:tailEnd/>
              </a:ln>
            </p:spPr>
          </p:pic>
          <p:pic>
            <p:nvPicPr>
              <p:cNvPr id="14" name="Immagine 13" descr="https://upload.wikimedia.org/wikipedia/commons/thumb/4/45/Flag_of_Ireland.svg/2000px-Flag_of_Ireland.svg.png"/>
              <p:cNvPicPr/>
              <p:nvPr/>
            </p:nvPicPr>
            <p:blipFill>
              <a:blip r:embed="rId8" cstate="print"/>
              <a:srcRect/>
              <a:stretch>
                <a:fillRect/>
              </a:stretch>
            </p:blipFill>
            <p:spPr bwMode="auto">
              <a:xfrm>
                <a:off x="3780482" y="5482292"/>
                <a:ext cx="359410" cy="179705"/>
              </a:xfrm>
              <a:prstGeom prst="rect">
                <a:avLst/>
              </a:prstGeom>
              <a:noFill/>
              <a:ln w="9525">
                <a:noFill/>
                <a:miter lim="800000"/>
                <a:headEnd/>
                <a:tailEnd/>
              </a:ln>
            </p:spPr>
          </p:pic>
          <p:pic>
            <p:nvPicPr>
              <p:cNvPr id="15" name="Immagine 14" descr="http://expandablecontainertrivol.com/wp-content/uploads/2015/03/flag-world-greece.gif"/>
              <p:cNvPicPr/>
              <p:nvPr/>
            </p:nvPicPr>
            <p:blipFill>
              <a:blip r:embed="rId9" cstate="print"/>
              <a:srcRect/>
              <a:stretch>
                <a:fillRect/>
              </a:stretch>
            </p:blipFill>
            <p:spPr bwMode="auto">
              <a:xfrm>
                <a:off x="4258893" y="5482292"/>
                <a:ext cx="269875" cy="179705"/>
              </a:xfrm>
              <a:prstGeom prst="rect">
                <a:avLst/>
              </a:prstGeom>
              <a:noFill/>
              <a:ln w="9525">
                <a:noFill/>
                <a:miter lim="800000"/>
                <a:headEnd/>
                <a:tailEnd/>
              </a:ln>
            </p:spPr>
          </p:pic>
          <p:pic>
            <p:nvPicPr>
              <p:cNvPr id="16" name="Immagine 15" descr="https://upload.wikimedia.org/wikipedia/commons/thumb/c/c6/Flag_of_Spain_(1785-1873_and_1875-1931).svg/2000px-Flag_of_Spain_(1785-1873_and_1875-1931).svg.png"/>
              <p:cNvPicPr/>
              <p:nvPr/>
            </p:nvPicPr>
            <p:blipFill>
              <a:blip r:embed="rId10" cstate="print"/>
              <a:srcRect/>
              <a:stretch>
                <a:fillRect/>
              </a:stretch>
            </p:blipFill>
            <p:spPr bwMode="auto">
              <a:xfrm>
                <a:off x="4661590" y="5482292"/>
                <a:ext cx="269875" cy="179705"/>
              </a:xfrm>
              <a:prstGeom prst="rect">
                <a:avLst/>
              </a:prstGeom>
              <a:noFill/>
              <a:ln w="9525">
                <a:noFill/>
                <a:miter lim="800000"/>
                <a:headEnd/>
                <a:tailEnd/>
              </a:ln>
            </p:spPr>
          </p:pic>
          <p:pic>
            <p:nvPicPr>
              <p:cNvPr id="17" name="Immagine 16" descr="https://upload.wikimedia.org/wikipedia/commons/thumb/5/54/Civil_and_Naval_Ensign_of_France.svg/2000px-Civil_and_Naval_Ensign_of_France.svg.png"/>
              <p:cNvPicPr/>
              <p:nvPr/>
            </p:nvPicPr>
            <p:blipFill>
              <a:blip r:embed="rId11" cstate="print"/>
              <a:srcRect/>
              <a:stretch>
                <a:fillRect/>
              </a:stretch>
            </p:blipFill>
            <p:spPr bwMode="auto">
              <a:xfrm>
                <a:off x="5053599" y="5482292"/>
                <a:ext cx="269875" cy="179705"/>
              </a:xfrm>
              <a:prstGeom prst="rect">
                <a:avLst/>
              </a:prstGeom>
              <a:noFill/>
              <a:ln w="9525">
                <a:noFill/>
                <a:miter lim="800000"/>
                <a:headEnd/>
                <a:tailEnd/>
              </a:ln>
            </p:spPr>
          </p:pic>
          <p:pic>
            <p:nvPicPr>
              <p:cNvPr id="18" name="Immagine 17" descr="http://www.33ff.com/flags/XL_flags/Italy_flag.gif"/>
              <p:cNvPicPr/>
              <p:nvPr/>
            </p:nvPicPr>
            <p:blipFill>
              <a:blip r:embed="rId12" cstate="print"/>
              <a:srcRect/>
              <a:stretch>
                <a:fillRect/>
              </a:stretch>
            </p:blipFill>
            <p:spPr bwMode="auto">
              <a:xfrm>
                <a:off x="5453171" y="5482292"/>
                <a:ext cx="269875" cy="179705"/>
              </a:xfrm>
              <a:prstGeom prst="rect">
                <a:avLst/>
              </a:prstGeom>
              <a:noFill/>
              <a:ln w="9525">
                <a:noFill/>
                <a:miter lim="800000"/>
                <a:headEnd/>
                <a:tailEnd/>
              </a:ln>
            </p:spPr>
          </p:pic>
          <p:pic>
            <p:nvPicPr>
              <p:cNvPr id="19" name="Immagine 18" descr="http://www.clker.com/cliparts/2/c/5/d/1363112175195013158Flag%20of%20Norway.svg.med.png"/>
              <p:cNvPicPr/>
              <p:nvPr/>
            </p:nvPicPr>
            <p:blipFill>
              <a:blip r:embed="rId13" cstate="print"/>
              <a:srcRect/>
              <a:stretch>
                <a:fillRect/>
              </a:stretch>
            </p:blipFill>
            <p:spPr bwMode="auto">
              <a:xfrm>
                <a:off x="5858993" y="5482292"/>
                <a:ext cx="244475" cy="179705"/>
              </a:xfrm>
              <a:prstGeom prst="rect">
                <a:avLst/>
              </a:prstGeom>
              <a:noFill/>
              <a:ln w="9525">
                <a:noFill/>
                <a:miter lim="800000"/>
                <a:headEnd/>
                <a:tailEnd/>
              </a:ln>
            </p:spPr>
          </p:pic>
          <p:pic>
            <p:nvPicPr>
              <p:cNvPr id="20" name="Immagine 19" descr="https://upload.wikimedia.org/wikipedia/commons/thumb/6/63/Flag_of_Cyprus_(1960-2006).svg/2000px-Flag_of_Cyprus_(1960-2006).svg.png"/>
              <p:cNvPicPr/>
              <p:nvPr/>
            </p:nvPicPr>
            <p:blipFill>
              <a:blip r:embed="rId14" cstate="print"/>
              <a:srcRect/>
              <a:stretch>
                <a:fillRect/>
              </a:stretch>
            </p:blipFill>
            <p:spPr bwMode="auto">
              <a:xfrm>
                <a:off x="6211241" y="5482292"/>
                <a:ext cx="298450" cy="179705"/>
              </a:xfrm>
              <a:prstGeom prst="rect">
                <a:avLst/>
              </a:prstGeom>
              <a:noFill/>
              <a:ln w="9525">
                <a:noFill/>
                <a:miter lim="800000"/>
                <a:headEnd/>
                <a:tailEnd/>
              </a:ln>
            </p:spPr>
          </p:pic>
          <p:pic>
            <p:nvPicPr>
              <p:cNvPr id="21" name="Immagine 20" descr="https://upload.wikimedia.org/wikipedia/commons/thumb/5/5c/Flag_of_Portugal.svg/1280px-Flag_of_Portugal.svg.png"/>
              <p:cNvPicPr/>
              <p:nvPr/>
            </p:nvPicPr>
            <p:blipFill>
              <a:blip r:embed="rId15" cstate="print"/>
              <a:srcRect/>
              <a:stretch>
                <a:fillRect/>
              </a:stretch>
            </p:blipFill>
            <p:spPr bwMode="auto">
              <a:xfrm>
                <a:off x="6632737" y="5482292"/>
                <a:ext cx="269875" cy="179705"/>
              </a:xfrm>
              <a:prstGeom prst="rect">
                <a:avLst/>
              </a:prstGeom>
              <a:noFill/>
              <a:ln w="9525">
                <a:noFill/>
                <a:miter lim="800000"/>
                <a:headEnd/>
                <a:tailEnd/>
              </a:ln>
            </p:spPr>
          </p:pic>
          <p:pic>
            <p:nvPicPr>
              <p:cNvPr id="22" name="Immagine 21" descr="https://upload.wikimedia.org/wikipedia/commons/thumb/7/73/Flag_of_Romania.svg/2000px-Flag_of_Romania.svg.png"/>
              <p:cNvPicPr/>
              <p:nvPr/>
            </p:nvPicPr>
            <p:blipFill>
              <a:blip r:embed="rId16" cstate="print"/>
              <a:srcRect/>
              <a:stretch>
                <a:fillRect/>
              </a:stretch>
            </p:blipFill>
            <p:spPr bwMode="auto">
              <a:xfrm>
                <a:off x="7010385" y="5482292"/>
                <a:ext cx="269875" cy="179705"/>
              </a:xfrm>
              <a:prstGeom prst="rect">
                <a:avLst/>
              </a:prstGeom>
              <a:noFill/>
              <a:ln w="9525">
                <a:noFill/>
                <a:miter lim="800000"/>
                <a:headEnd/>
                <a:tailEnd/>
              </a:ln>
            </p:spPr>
          </p:pic>
          <p:pic>
            <p:nvPicPr>
              <p:cNvPr id="23" name="Immagine 22" descr="https://upload.wikimedia.org/wikipedia/commons/thumb/b/bc/Flag_of_Finland.svg/2000px-Flag_of_Finland.svg.png"/>
              <p:cNvPicPr/>
              <p:nvPr/>
            </p:nvPicPr>
            <p:blipFill>
              <a:blip r:embed="rId17" cstate="print"/>
              <a:srcRect/>
              <a:stretch>
                <a:fillRect/>
              </a:stretch>
            </p:blipFill>
            <p:spPr bwMode="auto">
              <a:xfrm>
                <a:off x="7401331" y="5482292"/>
                <a:ext cx="294640" cy="179705"/>
              </a:xfrm>
              <a:prstGeom prst="rect">
                <a:avLst/>
              </a:prstGeom>
              <a:noFill/>
              <a:ln w="9525">
                <a:noFill/>
                <a:miter lim="800000"/>
                <a:headEnd/>
                <a:tailEnd/>
              </a:ln>
            </p:spPr>
          </p:pic>
          <p:pic>
            <p:nvPicPr>
              <p:cNvPr id="24" name="irc_mi" descr="http://kids.nationalgeographic.com/content/dam/kids/photos/Countries/Q-Z/sweden-flag.gif"/>
              <p:cNvPicPr/>
              <p:nvPr/>
            </p:nvPicPr>
            <p:blipFill>
              <a:blip r:embed="rId18" cstate="print"/>
              <a:srcRect/>
              <a:stretch>
                <a:fillRect/>
              </a:stretch>
            </p:blipFill>
            <p:spPr bwMode="auto">
              <a:xfrm>
                <a:off x="7818330" y="5482292"/>
                <a:ext cx="287655" cy="179705"/>
              </a:xfrm>
              <a:prstGeom prst="rect">
                <a:avLst/>
              </a:prstGeom>
              <a:noFill/>
              <a:ln w="9525">
                <a:noFill/>
                <a:miter lim="800000"/>
                <a:headEnd/>
                <a:tailEnd/>
              </a:ln>
            </p:spPr>
          </p:pic>
          <p:pic>
            <p:nvPicPr>
              <p:cNvPr id="25" name="Immagine 24"/>
              <p:cNvPicPr/>
              <p:nvPr/>
            </p:nvPicPr>
            <p:blipFill>
              <a:blip r:embed="rId19" cstate="print"/>
              <a:srcRect/>
              <a:stretch>
                <a:fillRect/>
              </a:stretch>
            </p:blipFill>
            <p:spPr bwMode="auto">
              <a:xfrm>
                <a:off x="8210114" y="5482292"/>
                <a:ext cx="359410" cy="179705"/>
              </a:xfrm>
              <a:prstGeom prst="rect">
                <a:avLst/>
              </a:prstGeom>
              <a:noFill/>
              <a:ln w="9525">
                <a:noFill/>
                <a:miter lim="800000"/>
                <a:headEnd/>
                <a:tailEnd/>
              </a:ln>
            </p:spPr>
          </p:pic>
        </p:grpSp>
      </p:grpSp>
      <p:graphicFrame>
        <p:nvGraphicFramePr>
          <p:cNvPr id="6" name="Tabella 5"/>
          <p:cNvGraphicFramePr>
            <a:graphicFrameLocks noGrp="1"/>
          </p:cNvGraphicFramePr>
          <p:nvPr>
            <p:extLst>
              <p:ext uri="{D42A27DB-BD31-4B8C-83A1-F6EECF244321}">
                <p14:modId xmlns:p14="http://schemas.microsoft.com/office/powerpoint/2010/main" val="2111346659"/>
              </p:ext>
            </p:extLst>
          </p:nvPr>
        </p:nvGraphicFramePr>
        <p:xfrm>
          <a:off x="1724890" y="2664491"/>
          <a:ext cx="8811492" cy="3228598"/>
        </p:xfrm>
        <a:graphic>
          <a:graphicData uri="http://schemas.openxmlformats.org/drawingml/2006/table">
            <a:tbl>
              <a:tblPr>
                <a:tableStyleId>{5C22544A-7EE6-4342-B048-85BDC9FD1C3A}</a:tableStyleId>
              </a:tblPr>
              <a:tblGrid>
                <a:gridCol w="3913893"/>
                <a:gridCol w="1271172"/>
                <a:gridCol w="1847384"/>
                <a:gridCol w="1779043"/>
              </a:tblGrid>
              <a:tr h="792480">
                <a:tc>
                  <a:txBody>
                    <a:bodyPr/>
                    <a:lstStyle/>
                    <a:p>
                      <a:pPr algn="l" fontAlgn="ctr">
                        <a:lnSpc>
                          <a:spcPct val="108000"/>
                        </a:lnSpc>
                        <a:spcBef>
                          <a:spcPts val="300"/>
                        </a:spcBef>
                      </a:pPr>
                      <a:r>
                        <a:rPr lang="it-IT" sz="1600" u="none" strike="noStrike" dirty="0" err="1">
                          <a:solidFill>
                            <a:srgbClr val="002060"/>
                          </a:solidFill>
                          <a:effectLst/>
                          <a:latin typeface="Century Gothic" panose="020B0502020202020204" pitchFamily="34" charset="0"/>
                        </a:rPr>
                        <a:t>Contractual</a:t>
                      </a:r>
                      <a:r>
                        <a:rPr lang="it-IT" sz="1600" u="none" strike="noStrike" dirty="0">
                          <a:solidFill>
                            <a:srgbClr val="002060"/>
                          </a:solidFill>
                          <a:effectLst/>
                          <a:latin typeface="Century Gothic" panose="020B0502020202020204" pitchFamily="34" charset="0"/>
                        </a:rPr>
                        <a:t> </a:t>
                      </a:r>
                      <a:r>
                        <a:rPr lang="it-IT" sz="1600" u="none" strike="noStrike" dirty="0" err="1">
                          <a:solidFill>
                            <a:srgbClr val="002060"/>
                          </a:solidFill>
                          <a:effectLst/>
                          <a:latin typeface="Century Gothic" panose="020B0502020202020204" pitchFamily="34" charset="0"/>
                        </a:rPr>
                        <a:t>Milestone</a:t>
                      </a:r>
                      <a:endParaRPr lang="it-IT" sz="1600" b="0" i="0" u="none" strike="noStrike" dirty="0">
                        <a:solidFill>
                          <a:srgbClr val="002060"/>
                        </a:solidFill>
                        <a:effectLst/>
                        <a:latin typeface="Century Gothic" panose="020B0502020202020204" pitchFamily="34" charset="0"/>
                      </a:endParaRPr>
                    </a:p>
                  </a:txBody>
                  <a:tcPr marL="7620" marR="7620" marT="7620" marB="0" anchor="ctr"/>
                </a:tc>
                <a:tc>
                  <a:txBody>
                    <a:bodyPr/>
                    <a:lstStyle/>
                    <a:p>
                      <a:pPr algn="l" fontAlgn="ctr">
                        <a:lnSpc>
                          <a:spcPct val="108000"/>
                        </a:lnSpc>
                        <a:spcBef>
                          <a:spcPts val="300"/>
                        </a:spcBef>
                      </a:pPr>
                      <a:r>
                        <a:rPr lang="it-IT" sz="1600" u="none" strike="noStrike" dirty="0" err="1">
                          <a:solidFill>
                            <a:srgbClr val="002060"/>
                          </a:solidFill>
                          <a:effectLst/>
                          <a:latin typeface="Century Gothic" panose="020B0502020202020204" pitchFamily="34" charset="0"/>
                        </a:rPr>
                        <a:t>Contractual</a:t>
                      </a:r>
                      <a:r>
                        <a:rPr lang="it-IT" sz="1600" u="none" strike="noStrike" dirty="0">
                          <a:solidFill>
                            <a:srgbClr val="002060"/>
                          </a:solidFill>
                          <a:effectLst/>
                          <a:latin typeface="Century Gothic" panose="020B0502020202020204" pitchFamily="34" charset="0"/>
                        </a:rPr>
                        <a:t> date</a:t>
                      </a:r>
                      <a:endParaRPr lang="it-IT" sz="1600" b="0" i="0" u="none" strike="noStrike" dirty="0">
                        <a:solidFill>
                          <a:srgbClr val="002060"/>
                        </a:solidFill>
                        <a:effectLst/>
                        <a:latin typeface="Century Gothic" panose="020B0502020202020204" pitchFamily="34" charset="0"/>
                      </a:endParaRPr>
                    </a:p>
                  </a:txBody>
                  <a:tcPr marL="7620" marR="7620" marT="7620" marB="0" anchor="ctr"/>
                </a:tc>
                <a:tc>
                  <a:txBody>
                    <a:bodyPr/>
                    <a:lstStyle/>
                    <a:p>
                      <a:pPr algn="l" fontAlgn="ctr">
                        <a:lnSpc>
                          <a:spcPct val="108000"/>
                        </a:lnSpc>
                        <a:spcBef>
                          <a:spcPts val="300"/>
                        </a:spcBef>
                      </a:pPr>
                      <a:r>
                        <a:rPr lang="it-IT" sz="1600" u="none" strike="noStrike" dirty="0" err="1">
                          <a:solidFill>
                            <a:srgbClr val="002060"/>
                          </a:solidFill>
                          <a:effectLst/>
                          <a:latin typeface="Century Gothic" panose="020B0502020202020204" pitchFamily="34" charset="0"/>
                        </a:rPr>
                        <a:t>Effective</a:t>
                      </a:r>
                      <a:r>
                        <a:rPr lang="it-IT" sz="1600" u="none" strike="noStrike" dirty="0">
                          <a:solidFill>
                            <a:srgbClr val="002060"/>
                          </a:solidFill>
                          <a:effectLst/>
                          <a:latin typeface="Century Gothic" panose="020B0502020202020204" pitchFamily="34" charset="0"/>
                        </a:rPr>
                        <a:t> </a:t>
                      </a:r>
                      <a:r>
                        <a:rPr lang="it-IT" sz="1600" u="none" strike="noStrike" dirty="0" err="1">
                          <a:solidFill>
                            <a:srgbClr val="002060"/>
                          </a:solidFill>
                          <a:effectLst/>
                          <a:latin typeface="Century Gothic" panose="020B0502020202020204" pitchFamily="34" charset="0"/>
                        </a:rPr>
                        <a:t>milestone</a:t>
                      </a:r>
                      <a:r>
                        <a:rPr lang="it-IT" sz="1600" u="none" strike="noStrike" dirty="0">
                          <a:solidFill>
                            <a:srgbClr val="002060"/>
                          </a:solidFill>
                          <a:effectLst/>
                          <a:latin typeface="Century Gothic" panose="020B0502020202020204" pitchFamily="34" charset="0"/>
                        </a:rPr>
                        <a:t> </a:t>
                      </a:r>
                      <a:r>
                        <a:rPr lang="it-IT" sz="1600" u="none" strike="noStrike" dirty="0" err="1">
                          <a:solidFill>
                            <a:srgbClr val="002060"/>
                          </a:solidFill>
                          <a:effectLst/>
                          <a:latin typeface="Century Gothic" panose="020B0502020202020204" pitchFamily="34" charset="0"/>
                        </a:rPr>
                        <a:t>acceptance</a:t>
                      </a:r>
                      <a:r>
                        <a:rPr lang="it-IT" sz="1600" u="none" strike="noStrike" dirty="0">
                          <a:solidFill>
                            <a:srgbClr val="002060"/>
                          </a:solidFill>
                          <a:effectLst/>
                          <a:latin typeface="Century Gothic" panose="020B0502020202020204" pitchFamily="34" charset="0"/>
                        </a:rPr>
                        <a:t> date</a:t>
                      </a:r>
                      <a:endParaRPr lang="it-IT" sz="1600" b="0" i="0" u="none" strike="noStrike" dirty="0">
                        <a:solidFill>
                          <a:srgbClr val="002060"/>
                        </a:solidFill>
                        <a:effectLst/>
                        <a:latin typeface="Century Gothic" panose="020B0502020202020204" pitchFamily="34" charset="0"/>
                      </a:endParaRPr>
                    </a:p>
                  </a:txBody>
                  <a:tcPr marL="7620" marR="7620" marT="7620" marB="0" anchor="ctr"/>
                </a:tc>
                <a:tc>
                  <a:txBody>
                    <a:bodyPr/>
                    <a:lstStyle/>
                    <a:p>
                      <a:pPr algn="l" fontAlgn="ctr">
                        <a:lnSpc>
                          <a:spcPct val="108000"/>
                        </a:lnSpc>
                        <a:spcBef>
                          <a:spcPts val="300"/>
                        </a:spcBef>
                      </a:pPr>
                      <a:r>
                        <a:rPr lang="en-US" sz="1600" u="none" strike="noStrike">
                          <a:solidFill>
                            <a:srgbClr val="002060"/>
                          </a:solidFill>
                          <a:effectLst/>
                          <a:latin typeface="Century Gothic" panose="020B0502020202020204" pitchFamily="34" charset="0"/>
                        </a:rPr>
                        <a:t>Delivery of draft documents (15 days before the milestone)</a:t>
                      </a:r>
                      <a:endParaRPr lang="en-US" sz="1600" b="0" i="0" u="none" strike="noStrike">
                        <a:solidFill>
                          <a:srgbClr val="002060"/>
                        </a:solidFill>
                        <a:effectLst/>
                        <a:latin typeface="Century Gothic" panose="020B0502020202020204" pitchFamily="34" charset="0"/>
                      </a:endParaRPr>
                    </a:p>
                  </a:txBody>
                  <a:tcPr marL="7620" marR="7620" marT="7620" marB="0" anchor="ctr"/>
                </a:tc>
              </a:tr>
              <a:tr h="198120">
                <a:tc>
                  <a:txBody>
                    <a:bodyPr/>
                    <a:lstStyle/>
                    <a:p>
                      <a:pPr algn="l" fontAlgn="ctr">
                        <a:lnSpc>
                          <a:spcPct val="108000"/>
                        </a:lnSpc>
                        <a:spcBef>
                          <a:spcPts val="300"/>
                        </a:spcBef>
                      </a:pPr>
                      <a:r>
                        <a:rPr lang="it-IT" sz="1600" u="none" strike="noStrike" dirty="0" smtClean="0">
                          <a:solidFill>
                            <a:srgbClr val="002060"/>
                          </a:solidFill>
                          <a:effectLst/>
                          <a:latin typeface="Century Gothic" panose="020B0502020202020204" pitchFamily="34" charset="0"/>
                        </a:rPr>
                        <a:t>MS1 - CD </a:t>
                      </a:r>
                      <a:r>
                        <a:rPr lang="it-IT" sz="1600" u="none" strike="noStrike" dirty="0">
                          <a:solidFill>
                            <a:srgbClr val="002060"/>
                          </a:solidFill>
                          <a:effectLst/>
                          <a:latin typeface="Century Gothic" panose="020B0502020202020204" pitchFamily="34" charset="0"/>
                        </a:rPr>
                        <a:t>- </a:t>
                      </a:r>
                      <a:r>
                        <a:rPr lang="it-IT" sz="1600" u="none" strike="noStrike" dirty="0" err="1">
                          <a:solidFill>
                            <a:srgbClr val="002060"/>
                          </a:solidFill>
                          <a:effectLst/>
                          <a:latin typeface="Century Gothic" panose="020B0502020202020204" pitchFamily="34" charset="0"/>
                        </a:rPr>
                        <a:t>Concept</a:t>
                      </a:r>
                      <a:r>
                        <a:rPr lang="it-IT" sz="1600" u="none" strike="noStrike" dirty="0">
                          <a:solidFill>
                            <a:srgbClr val="002060"/>
                          </a:solidFill>
                          <a:effectLst/>
                          <a:latin typeface="Century Gothic" panose="020B0502020202020204" pitchFamily="34" charset="0"/>
                        </a:rPr>
                        <a:t> Design</a:t>
                      </a:r>
                      <a:endParaRPr lang="it-IT" sz="1600" b="0" i="0" u="none" strike="noStrike" dirty="0">
                        <a:solidFill>
                          <a:srgbClr val="002060"/>
                        </a:solidFill>
                        <a:effectLst/>
                        <a:latin typeface="Century Gothic" panose="020B0502020202020204" pitchFamily="34" charset="0"/>
                      </a:endParaRPr>
                    </a:p>
                  </a:txBody>
                  <a:tcPr marL="7620" marR="7620" marT="7620" marB="0" anchor="ctr"/>
                </a:tc>
                <a:tc>
                  <a:txBody>
                    <a:bodyPr/>
                    <a:lstStyle/>
                    <a:p>
                      <a:pPr algn="l" fontAlgn="ctr">
                        <a:lnSpc>
                          <a:spcPct val="108000"/>
                        </a:lnSpc>
                        <a:spcBef>
                          <a:spcPts val="300"/>
                        </a:spcBef>
                      </a:pPr>
                      <a:r>
                        <a:rPr lang="it-IT" sz="1600" u="none" strike="noStrike" dirty="0">
                          <a:solidFill>
                            <a:srgbClr val="002060"/>
                          </a:solidFill>
                          <a:effectLst/>
                          <a:latin typeface="Century Gothic" panose="020B0502020202020204" pitchFamily="34" charset="0"/>
                        </a:rPr>
                        <a:t>T0 + 1</a:t>
                      </a:r>
                      <a:endParaRPr lang="it-IT" sz="1600" b="0" i="0" u="none" strike="noStrike" dirty="0">
                        <a:solidFill>
                          <a:srgbClr val="002060"/>
                        </a:solidFill>
                        <a:effectLst/>
                        <a:latin typeface="Century Gothic" panose="020B0502020202020204" pitchFamily="34" charset="0"/>
                      </a:endParaRPr>
                    </a:p>
                  </a:txBody>
                  <a:tcPr marL="180000" marR="7620" marT="7620" marB="0" anchor="ctr"/>
                </a:tc>
                <a:tc>
                  <a:txBody>
                    <a:bodyPr/>
                    <a:lstStyle/>
                    <a:p>
                      <a:pPr algn="r" fontAlgn="ctr">
                        <a:lnSpc>
                          <a:spcPct val="108000"/>
                        </a:lnSpc>
                        <a:spcBef>
                          <a:spcPts val="300"/>
                        </a:spcBef>
                      </a:pPr>
                      <a:r>
                        <a:rPr lang="it-IT" sz="1600" u="none" strike="noStrike" dirty="0">
                          <a:solidFill>
                            <a:srgbClr val="002060"/>
                          </a:solidFill>
                          <a:effectLst/>
                          <a:latin typeface="Century Gothic" panose="020B0502020202020204" pitchFamily="34" charset="0"/>
                        </a:rPr>
                        <a:t>09/02/2017</a:t>
                      </a:r>
                      <a:endParaRPr lang="it-IT" sz="1600" b="0" i="0" u="none" strike="noStrike" dirty="0">
                        <a:solidFill>
                          <a:srgbClr val="002060"/>
                        </a:solidFill>
                        <a:effectLst/>
                        <a:latin typeface="Century Gothic" panose="020B0502020202020204" pitchFamily="34" charset="0"/>
                      </a:endParaRPr>
                    </a:p>
                  </a:txBody>
                  <a:tcPr marL="7620" marR="108000" marT="7620" marB="0" anchor="ctr"/>
                </a:tc>
                <a:tc>
                  <a:txBody>
                    <a:bodyPr/>
                    <a:lstStyle/>
                    <a:p>
                      <a:pPr algn="r" fontAlgn="ctr">
                        <a:lnSpc>
                          <a:spcPct val="108000"/>
                        </a:lnSpc>
                        <a:spcBef>
                          <a:spcPts val="300"/>
                        </a:spcBef>
                      </a:pPr>
                      <a:r>
                        <a:rPr lang="it-IT" sz="1600" u="none" strike="noStrike">
                          <a:solidFill>
                            <a:srgbClr val="002060"/>
                          </a:solidFill>
                          <a:effectLst/>
                          <a:latin typeface="Century Gothic" panose="020B0502020202020204" pitchFamily="34" charset="0"/>
                        </a:rPr>
                        <a:t>25/01/2017</a:t>
                      </a:r>
                      <a:endParaRPr lang="it-IT" sz="1600" b="0" i="0" u="none" strike="noStrike">
                        <a:solidFill>
                          <a:srgbClr val="002060"/>
                        </a:solidFill>
                        <a:effectLst/>
                        <a:latin typeface="Century Gothic" panose="020B0502020202020204" pitchFamily="34" charset="0"/>
                      </a:endParaRPr>
                    </a:p>
                  </a:txBody>
                  <a:tcPr marL="7620" marR="108000" marT="7620" marB="0" anchor="ctr"/>
                </a:tc>
              </a:tr>
              <a:tr h="198120">
                <a:tc>
                  <a:txBody>
                    <a:bodyPr/>
                    <a:lstStyle/>
                    <a:p>
                      <a:pPr algn="l" fontAlgn="ctr">
                        <a:lnSpc>
                          <a:spcPct val="108000"/>
                        </a:lnSpc>
                        <a:spcBef>
                          <a:spcPts val="300"/>
                        </a:spcBef>
                      </a:pPr>
                      <a:r>
                        <a:rPr lang="it-IT" sz="1600" u="none" strike="noStrike" dirty="0" smtClean="0">
                          <a:solidFill>
                            <a:srgbClr val="002060"/>
                          </a:solidFill>
                          <a:effectLst/>
                          <a:latin typeface="Century Gothic" panose="020B0502020202020204" pitchFamily="34" charset="0"/>
                        </a:rPr>
                        <a:t>MS2 - CDR </a:t>
                      </a:r>
                      <a:r>
                        <a:rPr lang="it-IT" sz="1600" u="none" strike="noStrike" dirty="0">
                          <a:solidFill>
                            <a:srgbClr val="002060"/>
                          </a:solidFill>
                          <a:effectLst/>
                          <a:latin typeface="Century Gothic" panose="020B0502020202020204" pitchFamily="34" charset="0"/>
                        </a:rPr>
                        <a:t>- Critical </a:t>
                      </a:r>
                      <a:r>
                        <a:rPr lang="it-IT" sz="1600" u="none" strike="noStrike" dirty="0" smtClean="0">
                          <a:solidFill>
                            <a:srgbClr val="002060"/>
                          </a:solidFill>
                          <a:effectLst/>
                          <a:latin typeface="Century Gothic" panose="020B0502020202020204" pitchFamily="34" charset="0"/>
                        </a:rPr>
                        <a:t>Design </a:t>
                      </a:r>
                      <a:r>
                        <a:rPr lang="it-IT" sz="1600" u="none" strike="noStrike" dirty="0" err="1">
                          <a:solidFill>
                            <a:srgbClr val="002060"/>
                          </a:solidFill>
                          <a:effectLst/>
                          <a:latin typeface="Century Gothic" panose="020B0502020202020204" pitchFamily="34" charset="0"/>
                        </a:rPr>
                        <a:t>Review</a:t>
                      </a:r>
                      <a:endParaRPr lang="it-IT" sz="1600" b="0" i="0" u="none" strike="noStrike" dirty="0">
                        <a:solidFill>
                          <a:srgbClr val="002060"/>
                        </a:solidFill>
                        <a:effectLst/>
                        <a:latin typeface="Century Gothic" panose="020B0502020202020204" pitchFamily="34" charset="0"/>
                      </a:endParaRPr>
                    </a:p>
                  </a:txBody>
                  <a:tcPr marL="7620" marR="7620" marT="7620" marB="0" anchor="ctr"/>
                </a:tc>
                <a:tc>
                  <a:txBody>
                    <a:bodyPr/>
                    <a:lstStyle/>
                    <a:p>
                      <a:pPr algn="l" fontAlgn="ctr">
                        <a:lnSpc>
                          <a:spcPct val="108000"/>
                        </a:lnSpc>
                        <a:spcBef>
                          <a:spcPts val="300"/>
                        </a:spcBef>
                      </a:pPr>
                      <a:r>
                        <a:rPr lang="it-IT" sz="1600" u="none" strike="noStrike" dirty="0">
                          <a:solidFill>
                            <a:srgbClr val="002060"/>
                          </a:solidFill>
                          <a:effectLst/>
                          <a:latin typeface="Century Gothic" panose="020B0502020202020204" pitchFamily="34" charset="0"/>
                        </a:rPr>
                        <a:t>T0 + 3</a:t>
                      </a:r>
                      <a:endParaRPr lang="it-IT" sz="1600" b="0" i="0" u="none" strike="noStrike" dirty="0">
                        <a:solidFill>
                          <a:srgbClr val="002060"/>
                        </a:solidFill>
                        <a:effectLst/>
                        <a:latin typeface="Century Gothic" panose="020B0502020202020204" pitchFamily="34" charset="0"/>
                      </a:endParaRPr>
                    </a:p>
                  </a:txBody>
                  <a:tcPr marL="180000" marR="7620" marT="7620" marB="0" anchor="ctr"/>
                </a:tc>
                <a:tc>
                  <a:txBody>
                    <a:bodyPr/>
                    <a:lstStyle/>
                    <a:p>
                      <a:pPr algn="r" fontAlgn="ctr">
                        <a:lnSpc>
                          <a:spcPct val="108000"/>
                        </a:lnSpc>
                        <a:spcBef>
                          <a:spcPts val="300"/>
                        </a:spcBef>
                      </a:pPr>
                      <a:r>
                        <a:rPr lang="it-IT" sz="1600" u="none" strike="noStrike" dirty="0">
                          <a:solidFill>
                            <a:srgbClr val="002060"/>
                          </a:solidFill>
                          <a:effectLst/>
                          <a:latin typeface="Century Gothic" panose="020B0502020202020204" pitchFamily="34" charset="0"/>
                        </a:rPr>
                        <a:t>30/03/2017</a:t>
                      </a:r>
                      <a:endParaRPr lang="it-IT" sz="1600" b="0" i="0" u="none" strike="noStrike" dirty="0">
                        <a:solidFill>
                          <a:srgbClr val="002060"/>
                        </a:solidFill>
                        <a:effectLst/>
                        <a:latin typeface="Century Gothic" panose="020B0502020202020204" pitchFamily="34" charset="0"/>
                      </a:endParaRPr>
                    </a:p>
                  </a:txBody>
                  <a:tcPr marL="7620" marR="108000" marT="7620" marB="0" anchor="ctr"/>
                </a:tc>
                <a:tc>
                  <a:txBody>
                    <a:bodyPr/>
                    <a:lstStyle/>
                    <a:p>
                      <a:pPr algn="r" fontAlgn="ctr">
                        <a:lnSpc>
                          <a:spcPct val="108000"/>
                        </a:lnSpc>
                        <a:spcBef>
                          <a:spcPts val="300"/>
                        </a:spcBef>
                      </a:pPr>
                      <a:r>
                        <a:rPr lang="it-IT" sz="1600" u="none" strike="noStrike">
                          <a:solidFill>
                            <a:srgbClr val="002060"/>
                          </a:solidFill>
                          <a:effectLst/>
                          <a:latin typeface="Century Gothic" panose="020B0502020202020204" pitchFamily="34" charset="0"/>
                        </a:rPr>
                        <a:t>15/03/2017</a:t>
                      </a:r>
                      <a:endParaRPr lang="it-IT" sz="1600" b="0" i="0" u="none" strike="noStrike">
                        <a:solidFill>
                          <a:srgbClr val="002060"/>
                        </a:solidFill>
                        <a:effectLst/>
                        <a:latin typeface="Century Gothic" panose="020B0502020202020204" pitchFamily="34" charset="0"/>
                      </a:endParaRPr>
                    </a:p>
                  </a:txBody>
                  <a:tcPr marL="7620" marR="108000" marT="7620" marB="0" anchor="ctr"/>
                </a:tc>
              </a:tr>
              <a:tr h="198120">
                <a:tc>
                  <a:txBody>
                    <a:bodyPr/>
                    <a:lstStyle/>
                    <a:p>
                      <a:pPr algn="l" fontAlgn="ctr">
                        <a:lnSpc>
                          <a:spcPct val="108000"/>
                        </a:lnSpc>
                        <a:spcBef>
                          <a:spcPts val="300"/>
                        </a:spcBef>
                      </a:pPr>
                      <a:r>
                        <a:rPr lang="it-IT" sz="1600" u="none" strike="noStrike" dirty="0" smtClean="0">
                          <a:solidFill>
                            <a:srgbClr val="002060"/>
                          </a:solidFill>
                          <a:effectLst/>
                          <a:latin typeface="Century Gothic" panose="020B0502020202020204" pitchFamily="34" charset="0"/>
                        </a:rPr>
                        <a:t>MS3 - FAT </a:t>
                      </a:r>
                      <a:r>
                        <a:rPr lang="it-IT" sz="1600" u="none" strike="noStrike" dirty="0" err="1">
                          <a:solidFill>
                            <a:srgbClr val="002060"/>
                          </a:solidFill>
                          <a:effectLst/>
                          <a:latin typeface="Century Gothic" panose="020B0502020202020204" pitchFamily="34" charset="0"/>
                        </a:rPr>
                        <a:t>Factory</a:t>
                      </a:r>
                      <a:r>
                        <a:rPr lang="it-IT" sz="1600" u="none" strike="noStrike" dirty="0">
                          <a:solidFill>
                            <a:srgbClr val="002060"/>
                          </a:solidFill>
                          <a:effectLst/>
                          <a:latin typeface="Century Gothic" panose="020B0502020202020204" pitchFamily="34" charset="0"/>
                        </a:rPr>
                        <a:t> </a:t>
                      </a:r>
                      <a:r>
                        <a:rPr lang="it-IT" sz="1600" u="none" strike="noStrike" dirty="0" err="1">
                          <a:solidFill>
                            <a:srgbClr val="002060"/>
                          </a:solidFill>
                          <a:effectLst/>
                          <a:latin typeface="Century Gothic" panose="020B0502020202020204" pitchFamily="34" charset="0"/>
                        </a:rPr>
                        <a:t>Acceptance</a:t>
                      </a:r>
                      <a:r>
                        <a:rPr lang="it-IT" sz="1600" u="none" strike="noStrike" dirty="0">
                          <a:solidFill>
                            <a:srgbClr val="002060"/>
                          </a:solidFill>
                          <a:effectLst/>
                          <a:latin typeface="Century Gothic" panose="020B0502020202020204" pitchFamily="34" charset="0"/>
                        </a:rPr>
                        <a:t> </a:t>
                      </a:r>
                      <a:r>
                        <a:rPr lang="it-IT" sz="1600" u="none" strike="noStrike" dirty="0" err="1">
                          <a:solidFill>
                            <a:srgbClr val="002060"/>
                          </a:solidFill>
                          <a:effectLst/>
                          <a:latin typeface="Century Gothic" panose="020B0502020202020204" pitchFamily="34" charset="0"/>
                        </a:rPr>
                        <a:t>Review</a:t>
                      </a:r>
                      <a:endParaRPr lang="it-IT" sz="1600" b="0" i="0" u="none" strike="noStrike" dirty="0">
                        <a:solidFill>
                          <a:srgbClr val="002060"/>
                        </a:solidFill>
                        <a:effectLst/>
                        <a:latin typeface="Century Gothic" panose="020B0502020202020204" pitchFamily="34" charset="0"/>
                      </a:endParaRPr>
                    </a:p>
                  </a:txBody>
                  <a:tcPr marL="7620" marR="7620" marT="7620" marB="0" anchor="ctr"/>
                </a:tc>
                <a:tc>
                  <a:txBody>
                    <a:bodyPr/>
                    <a:lstStyle/>
                    <a:p>
                      <a:pPr algn="l" fontAlgn="ctr">
                        <a:lnSpc>
                          <a:spcPct val="108000"/>
                        </a:lnSpc>
                        <a:spcBef>
                          <a:spcPts val="300"/>
                        </a:spcBef>
                      </a:pPr>
                      <a:r>
                        <a:rPr lang="it-IT" sz="1600" u="none" strike="noStrike" dirty="0">
                          <a:solidFill>
                            <a:srgbClr val="002060"/>
                          </a:solidFill>
                          <a:effectLst/>
                          <a:latin typeface="Century Gothic" panose="020B0502020202020204" pitchFamily="34" charset="0"/>
                        </a:rPr>
                        <a:t>T0 + 8</a:t>
                      </a:r>
                      <a:endParaRPr lang="it-IT" sz="1600" b="0" i="0" u="none" strike="noStrike" dirty="0">
                        <a:solidFill>
                          <a:srgbClr val="002060"/>
                        </a:solidFill>
                        <a:effectLst/>
                        <a:latin typeface="Century Gothic" panose="020B0502020202020204" pitchFamily="34" charset="0"/>
                      </a:endParaRPr>
                    </a:p>
                  </a:txBody>
                  <a:tcPr marL="180000" marR="7620" marT="7620" marB="0" anchor="ctr"/>
                </a:tc>
                <a:tc>
                  <a:txBody>
                    <a:bodyPr/>
                    <a:lstStyle/>
                    <a:p>
                      <a:pPr algn="r" fontAlgn="ctr">
                        <a:lnSpc>
                          <a:spcPct val="108000"/>
                        </a:lnSpc>
                        <a:spcBef>
                          <a:spcPts val="300"/>
                        </a:spcBef>
                      </a:pPr>
                      <a:r>
                        <a:rPr lang="it-IT" sz="1600" u="none" strike="noStrike" dirty="0">
                          <a:solidFill>
                            <a:srgbClr val="002060"/>
                          </a:solidFill>
                          <a:effectLst/>
                          <a:latin typeface="Century Gothic" panose="020B0502020202020204" pitchFamily="34" charset="0"/>
                        </a:rPr>
                        <a:t>30/08/2017</a:t>
                      </a:r>
                      <a:endParaRPr lang="it-IT" sz="1600" b="0" i="0" u="none" strike="noStrike" dirty="0">
                        <a:solidFill>
                          <a:srgbClr val="002060"/>
                        </a:solidFill>
                        <a:effectLst/>
                        <a:latin typeface="Century Gothic" panose="020B0502020202020204" pitchFamily="34" charset="0"/>
                      </a:endParaRPr>
                    </a:p>
                  </a:txBody>
                  <a:tcPr marL="7620" marR="108000" marT="7620" marB="0" anchor="ctr"/>
                </a:tc>
                <a:tc>
                  <a:txBody>
                    <a:bodyPr/>
                    <a:lstStyle/>
                    <a:p>
                      <a:pPr algn="r" fontAlgn="ctr">
                        <a:lnSpc>
                          <a:spcPct val="108000"/>
                        </a:lnSpc>
                        <a:spcBef>
                          <a:spcPts val="300"/>
                        </a:spcBef>
                      </a:pPr>
                      <a:r>
                        <a:rPr lang="it-IT" sz="1600" u="none" strike="noStrike" dirty="0">
                          <a:solidFill>
                            <a:srgbClr val="002060"/>
                          </a:solidFill>
                          <a:effectLst/>
                          <a:latin typeface="Century Gothic" panose="020B0502020202020204" pitchFamily="34" charset="0"/>
                        </a:rPr>
                        <a:t>16/08/2017</a:t>
                      </a:r>
                      <a:endParaRPr lang="it-IT" sz="1600" b="0" i="0" u="none" strike="noStrike" dirty="0">
                        <a:solidFill>
                          <a:srgbClr val="002060"/>
                        </a:solidFill>
                        <a:effectLst/>
                        <a:latin typeface="Century Gothic" panose="020B0502020202020204" pitchFamily="34" charset="0"/>
                      </a:endParaRPr>
                    </a:p>
                  </a:txBody>
                  <a:tcPr marL="7620" marR="108000" marT="7620" marB="0" anchor="ctr"/>
                </a:tc>
              </a:tr>
              <a:tr h="198120">
                <a:tc>
                  <a:txBody>
                    <a:bodyPr/>
                    <a:lstStyle/>
                    <a:p>
                      <a:pPr algn="l" fontAlgn="ctr">
                        <a:lnSpc>
                          <a:spcPct val="108000"/>
                        </a:lnSpc>
                        <a:spcBef>
                          <a:spcPts val="300"/>
                        </a:spcBef>
                      </a:pPr>
                      <a:r>
                        <a:rPr lang="it-IT" sz="1600" u="none" strike="noStrike" dirty="0" smtClean="0">
                          <a:solidFill>
                            <a:srgbClr val="002060"/>
                          </a:solidFill>
                          <a:effectLst/>
                          <a:latin typeface="Century Gothic" panose="020B0502020202020204" pitchFamily="34" charset="0"/>
                        </a:rPr>
                        <a:t>MS4 - SAT </a:t>
                      </a:r>
                      <a:r>
                        <a:rPr lang="it-IT" sz="1600" u="none" strike="noStrike" dirty="0">
                          <a:solidFill>
                            <a:srgbClr val="002060"/>
                          </a:solidFill>
                          <a:effectLst/>
                          <a:latin typeface="Century Gothic" panose="020B0502020202020204" pitchFamily="34" charset="0"/>
                        </a:rPr>
                        <a:t>- Site </a:t>
                      </a:r>
                      <a:r>
                        <a:rPr lang="it-IT" sz="1600" u="none" strike="noStrike" dirty="0" err="1">
                          <a:solidFill>
                            <a:srgbClr val="002060"/>
                          </a:solidFill>
                          <a:effectLst/>
                          <a:latin typeface="Century Gothic" panose="020B0502020202020204" pitchFamily="34" charset="0"/>
                        </a:rPr>
                        <a:t>Acceptance</a:t>
                      </a:r>
                      <a:r>
                        <a:rPr lang="it-IT" sz="1600" u="none" strike="noStrike" dirty="0">
                          <a:solidFill>
                            <a:srgbClr val="002060"/>
                          </a:solidFill>
                          <a:effectLst/>
                          <a:latin typeface="Century Gothic" panose="020B0502020202020204" pitchFamily="34" charset="0"/>
                        </a:rPr>
                        <a:t> </a:t>
                      </a:r>
                      <a:r>
                        <a:rPr lang="it-IT" sz="1600" u="none" strike="noStrike" dirty="0" err="1">
                          <a:solidFill>
                            <a:srgbClr val="002060"/>
                          </a:solidFill>
                          <a:effectLst/>
                          <a:latin typeface="Century Gothic" panose="020B0502020202020204" pitchFamily="34" charset="0"/>
                        </a:rPr>
                        <a:t>Review</a:t>
                      </a:r>
                      <a:endParaRPr lang="it-IT" sz="1600" b="0" i="0" u="none" strike="noStrike" dirty="0">
                        <a:solidFill>
                          <a:srgbClr val="002060"/>
                        </a:solidFill>
                        <a:effectLst/>
                        <a:latin typeface="Century Gothic" panose="020B0502020202020204" pitchFamily="34" charset="0"/>
                      </a:endParaRPr>
                    </a:p>
                  </a:txBody>
                  <a:tcPr marL="7620" marR="7620" marT="7620" marB="0" anchor="ctr"/>
                </a:tc>
                <a:tc>
                  <a:txBody>
                    <a:bodyPr/>
                    <a:lstStyle/>
                    <a:p>
                      <a:pPr algn="l" fontAlgn="ctr">
                        <a:lnSpc>
                          <a:spcPct val="108000"/>
                        </a:lnSpc>
                        <a:spcBef>
                          <a:spcPts val="300"/>
                        </a:spcBef>
                      </a:pPr>
                      <a:r>
                        <a:rPr lang="it-IT" sz="1600" u="none" strike="noStrike" dirty="0">
                          <a:solidFill>
                            <a:srgbClr val="002060"/>
                          </a:solidFill>
                          <a:effectLst/>
                          <a:latin typeface="Century Gothic" panose="020B0502020202020204" pitchFamily="34" charset="0"/>
                        </a:rPr>
                        <a:t>T0 + 10</a:t>
                      </a:r>
                      <a:endParaRPr lang="it-IT" sz="1600" b="0" i="0" u="none" strike="noStrike" dirty="0">
                        <a:solidFill>
                          <a:srgbClr val="002060"/>
                        </a:solidFill>
                        <a:effectLst/>
                        <a:latin typeface="Century Gothic" panose="020B0502020202020204" pitchFamily="34" charset="0"/>
                      </a:endParaRPr>
                    </a:p>
                  </a:txBody>
                  <a:tcPr marL="180000" marR="7620" marT="7620" marB="0" anchor="ctr"/>
                </a:tc>
                <a:tc>
                  <a:txBody>
                    <a:bodyPr/>
                    <a:lstStyle/>
                    <a:p>
                      <a:pPr algn="r" fontAlgn="ctr">
                        <a:lnSpc>
                          <a:spcPct val="108000"/>
                        </a:lnSpc>
                        <a:spcBef>
                          <a:spcPts val="300"/>
                        </a:spcBef>
                      </a:pPr>
                      <a:r>
                        <a:rPr lang="it-IT" sz="1600" u="none" strike="noStrike">
                          <a:solidFill>
                            <a:srgbClr val="002060"/>
                          </a:solidFill>
                          <a:effectLst/>
                          <a:latin typeface="Century Gothic" panose="020B0502020202020204" pitchFamily="34" charset="0"/>
                        </a:rPr>
                        <a:t>30/10/2017</a:t>
                      </a:r>
                      <a:endParaRPr lang="it-IT" sz="1600" b="0" i="0" u="none" strike="noStrike">
                        <a:solidFill>
                          <a:srgbClr val="002060"/>
                        </a:solidFill>
                        <a:effectLst/>
                        <a:latin typeface="Century Gothic" panose="020B0502020202020204" pitchFamily="34" charset="0"/>
                      </a:endParaRPr>
                    </a:p>
                  </a:txBody>
                  <a:tcPr marL="7620" marR="108000" marT="7620" marB="0" anchor="ctr"/>
                </a:tc>
                <a:tc>
                  <a:txBody>
                    <a:bodyPr/>
                    <a:lstStyle/>
                    <a:p>
                      <a:pPr algn="r" fontAlgn="ctr">
                        <a:lnSpc>
                          <a:spcPct val="108000"/>
                        </a:lnSpc>
                        <a:spcBef>
                          <a:spcPts val="300"/>
                        </a:spcBef>
                      </a:pPr>
                      <a:r>
                        <a:rPr lang="it-IT" sz="1600" u="none" strike="noStrike" dirty="0">
                          <a:solidFill>
                            <a:srgbClr val="002060"/>
                          </a:solidFill>
                          <a:effectLst/>
                          <a:latin typeface="Century Gothic" panose="020B0502020202020204" pitchFamily="34" charset="0"/>
                        </a:rPr>
                        <a:t>16/10/2017</a:t>
                      </a:r>
                      <a:endParaRPr lang="it-IT" sz="1600" b="0" i="0" u="none" strike="noStrike" dirty="0">
                        <a:solidFill>
                          <a:srgbClr val="002060"/>
                        </a:solidFill>
                        <a:effectLst/>
                        <a:latin typeface="Century Gothic" panose="020B0502020202020204" pitchFamily="34" charset="0"/>
                      </a:endParaRPr>
                    </a:p>
                  </a:txBody>
                  <a:tcPr marL="7620" marR="108000" marT="7620" marB="0" anchor="ctr"/>
                </a:tc>
              </a:tr>
              <a:tr h="198120">
                <a:tc>
                  <a:txBody>
                    <a:bodyPr/>
                    <a:lstStyle/>
                    <a:p>
                      <a:pPr algn="l" fontAlgn="ctr">
                        <a:lnSpc>
                          <a:spcPct val="108000"/>
                        </a:lnSpc>
                        <a:spcBef>
                          <a:spcPts val="300"/>
                        </a:spcBef>
                      </a:pPr>
                      <a:r>
                        <a:rPr lang="it-IT" sz="1600" u="none" strike="noStrike" dirty="0" smtClean="0">
                          <a:solidFill>
                            <a:srgbClr val="002060"/>
                          </a:solidFill>
                          <a:effectLst/>
                          <a:latin typeface="Century Gothic" panose="020B0502020202020204" pitchFamily="34" charset="0"/>
                        </a:rPr>
                        <a:t>MS5 - INT </a:t>
                      </a:r>
                      <a:r>
                        <a:rPr lang="it-IT" sz="1600" u="none" strike="noStrike" dirty="0">
                          <a:solidFill>
                            <a:srgbClr val="002060"/>
                          </a:solidFill>
                          <a:effectLst/>
                          <a:latin typeface="Century Gothic" panose="020B0502020202020204" pitchFamily="34" charset="0"/>
                        </a:rPr>
                        <a:t>- Integration Test</a:t>
                      </a:r>
                      <a:endParaRPr lang="it-IT" sz="1600" b="0" i="0" u="none" strike="noStrike" dirty="0">
                        <a:solidFill>
                          <a:srgbClr val="002060"/>
                        </a:solidFill>
                        <a:effectLst/>
                        <a:latin typeface="Century Gothic" panose="020B0502020202020204" pitchFamily="34" charset="0"/>
                      </a:endParaRPr>
                    </a:p>
                  </a:txBody>
                  <a:tcPr marL="7620" marR="7620" marT="7620" marB="0" anchor="ctr"/>
                </a:tc>
                <a:tc>
                  <a:txBody>
                    <a:bodyPr/>
                    <a:lstStyle/>
                    <a:p>
                      <a:pPr algn="l" fontAlgn="ctr">
                        <a:lnSpc>
                          <a:spcPct val="108000"/>
                        </a:lnSpc>
                        <a:spcBef>
                          <a:spcPts val="300"/>
                        </a:spcBef>
                      </a:pPr>
                      <a:r>
                        <a:rPr lang="it-IT" sz="1600" u="none" strike="noStrike" dirty="0">
                          <a:solidFill>
                            <a:srgbClr val="002060"/>
                          </a:solidFill>
                          <a:effectLst/>
                          <a:latin typeface="Century Gothic" panose="020B0502020202020204" pitchFamily="34" charset="0"/>
                        </a:rPr>
                        <a:t>T0 + 11</a:t>
                      </a:r>
                      <a:endParaRPr lang="it-IT" sz="1600" b="0" i="0" u="none" strike="noStrike" dirty="0">
                        <a:solidFill>
                          <a:srgbClr val="002060"/>
                        </a:solidFill>
                        <a:effectLst/>
                        <a:latin typeface="Century Gothic" panose="020B0502020202020204" pitchFamily="34" charset="0"/>
                      </a:endParaRPr>
                    </a:p>
                  </a:txBody>
                  <a:tcPr marL="180000" marR="7620" marT="7620" marB="0" anchor="ctr"/>
                </a:tc>
                <a:tc>
                  <a:txBody>
                    <a:bodyPr/>
                    <a:lstStyle/>
                    <a:p>
                      <a:pPr algn="r" fontAlgn="ctr">
                        <a:lnSpc>
                          <a:spcPct val="108000"/>
                        </a:lnSpc>
                        <a:spcBef>
                          <a:spcPts val="300"/>
                        </a:spcBef>
                      </a:pPr>
                      <a:r>
                        <a:rPr lang="it-IT" sz="1600" u="none" strike="noStrike">
                          <a:solidFill>
                            <a:srgbClr val="002060"/>
                          </a:solidFill>
                          <a:effectLst/>
                          <a:latin typeface="Century Gothic" panose="020B0502020202020204" pitchFamily="34" charset="0"/>
                        </a:rPr>
                        <a:t>30/11/2017</a:t>
                      </a:r>
                      <a:endParaRPr lang="it-IT" sz="1600" b="0" i="0" u="none" strike="noStrike">
                        <a:solidFill>
                          <a:srgbClr val="002060"/>
                        </a:solidFill>
                        <a:effectLst/>
                        <a:latin typeface="Century Gothic" panose="020B0502020202020204" pitchFamily="34" charset="0"/>
                      </a:endParaRPr>
                    </a:p>
                  </a:txBody>
                  <a:tcPr marL="7620" marR="108000" marT="7620" marB="0" anchor="ctr"/>
                </a:tc>
                <a:tc>
                  <a:txBody>
                    <a:bodyPr/>
                    <a:lstStyle/>
                    <a:p>
                      <a:pPr algn="r" fontAlgn="ctr">
                        <a:lnSpc>
                          <a:spcPct val="108000"/>
                        </a:lnSpc>
                        <a:spcBef>
                          <a:spcPts val="300"/>
                        </a:spcBef>
                      </a:pPr>
                      <a:r>
                        <a:rPr lang="it-IT" sz="1600" u="none" strike="noStrike" dirty="0">
                          <a:solidFill>
                            <a:srgbClr val="002060"/>
                          </a:solidFill>
                          <a:effectLst/>
                          <a:latin typeface="Century Gothic" panose="020B0502020202020204" pitchFamily="34" charset="0"/>
                        </a:rPr>
                        <a:t>15/11/2017</a:t>
                      </a:r>
                      <a:endParaRPr lang="it-IT" sz="1600" b="0" i="0" u="none" strike="noStrike" dirty="0">
                        <a:solidFill>
                          <a:srgbClr val="002060"/>
                        </a:solidFill>
                        <a:effectLst/>
                        <a:latin typeface="Century Gothic" panose="020B0502020202020204" pitchFamily="34" charset="0"/>
                      </a:endParaRPr>
                    </a:p>
                  </a:txBody>
                  <a:tcPr marL="7620" marR="108000" marT="7620" marB="0" anchor="ctr"/>
                </a:tc>
              </a:tr>
              <a:tr h="198120">
                <a:tc>
                  <a:txBody>
                    <a:bodyPr/>
                    <a:lstStyle/>
                    <a:p>
                      <a:pPr algn="l" fontAlgn="ctr">
                        <a:lnSpc>
                          <a:spcPct val="108000"/>
                        </a:lnSpc>
                        <a:spcBef>
                          <a:spcPts val="300"/>
                        </a:spcBef>
                      </a:pPr>
                      <a:r>
                        <a:rPr lang="it-IT" sz="1600" u="none" strike="noStrike" dirty="0" smtClean="0">
                          <a:solidFill>
                            <a:srgbClr val="002060"/>
                          </a:solidFill>
                          <a:effectLst/>
                          <a:latin typeface="Century Gothic" panose="020B0502020202020204" pitchFamily="34" charset="0"/>
                        </a:rPr>
                        <a:t>MS6 - FAR </a:t>
                      </a:r>
                      <a:r>
                        <a:rPr lang="it-IT" sz="1600" u="none" strike="noStrike" dirty="0">
                          <a:solidFill>
                            <a:srgbClr val="002060"/>
                          </a:solidFill>
                          <a:effectLst/>
                          <a:latin typeface="Century Gothic" panose="020B0502020202020204" pitchFamily="34" charset="0"/>
                        </a:rPr>
                        <a:t>- </a:t>
                      </a:r>
                      <a:r>
                        <a:rPr lang="it-IT" sz="1600" u="none" strike="noStrike" dirty="0" err="1">
                          <a:solidFill>
                            <a:srgbClr val="002060"/>
                          </a:solidFill>
                          <a:effectLst/>
                          <a:latin typeface="Century Gothic" panose="020B0502020202020204" pitchFamily="34" charset="0"/>
                        </a:rPr>
                        <a:t>Final</a:t>
                      </a:r>
                      <a:r>
                        <a:rPr lang="it-IT" sz="1600" u="none" strike="noStrike" dirty="0">
                          <a:solidFill>
                            <a:srgbClr val="002060"/>
                          </a:solidFill>
                          <a:effectLst/>
                          <a:latin typeface="Century Gothic" panose="020B0502020202020204" pitchFamily="34" charset="0"/>
                        </a:rPr>
                        <a:t> </a:t>
                      </a:r>
                      <a:r>
                        <a:rPr lang="it-IT" sz="1600" u="none" strike="noStrike" dirty="0" err="1">
                          <a:solidFill>
                            <a:srgbClr val="002060"/>
                          </a:solidFill>
                          <a:effectLst/>
                          <a:latin typeface="Century Gothic" panose="020B0502020202020204" pitchFamily="34" charset="0"/>
                        </a:rPr>
                        <a:t>Acceptance</a:t>
                      </a:r>
                      <a:r>
                        <a:rPr lang="it-IT" sz="1600" u="none" strike="noStrike" dirty="0">
                          <a:solidFill>
                            <a:srgbClr val="002060"/>
                          </a:solidFill>
                          <a:effectLst/>
                          <a:latin typeface="Century Gothic" panose="020B0502020202020204" pitchFamily="34" charset="0"/>
                        </a:rPr>
                        <a:t> </a:t>
                      </a:r>
                      <a:r>
                        <a:rPr lang="it-IT" sz="1600" u="none" strike="noStrike" dirty="0" err="1">
                          <a:solidFill>
                            <a:srgbClr val="002060"/>
                          </a:solidFill>
                          <a:effectLst/>
                          <a:latin typeface="Century Gothic" panose="020B0502020202020204" pitchFamily="34" charset="0"/>
                        </a:rPr>
                        <a:t>Review</a:t>
                      </a:r>
                      <a:endParaRPr lang="it-IT" sz="1600" b="0" i="0" u="none" strike="noStrike" dirty="0">
                        <a:solidFill>
                          <a:srgbClr val="002060"/>
                        </a:solidFill>
                        <a:effectLst/>
                        <a:latin typeface="Century Gothic" panose="020B0502020202020204" pitchFamily="34" charset="0"/>
                      </a:endParaRPr>
                    </a:p>
                  </a:txBody>
                  <a:tcPr marL="7620" marR="7620" marT="7620" marB="0" anchor="ctr"/>
                </a:tc>
                <a:tc>
                  <a:txBody>
                    <a:bodyPr/>
                    <a:lstStyle/>
                    <a:p>
                      <a:pPr algn="l" fontAlgn="ctr">
                        <a:lnSpc>
                          <a:spcPct val="108000"/>
                        </a:lnSpc>
                        <a:spcBef>
                          <a:spcPts val="300"/>
                        </a:spcBef>
                      </a:pPr>
                      <a:r>
                        <a:rPr lang="it-IT" sz="1600" u="none" strike="noStrike" dirty="0">
                          <a:solidFill>
                            <a:srgbClr val="002060"/>
                          </a:solidFill>
                          <a:effectLst/>
                          <a:latin typeface="Century Gothic" panose="020B0502020202020204" pitchFamily="34" charset="0"/>
                        </a:rPr>
                        <a:t>T0 + 16</a:t>
                      </a:r>
                      <a:endParaRPr lang="it-IT" sz="1600" b="0" i="0" u="none" strike="noStrike" dirty="0">
                        <a:solidFill>
                          <a:srgbClr val="002060"/>
                        </a:solidFill>
                        <a:effectLst/>
                        <a:latin typeface="Century Gothic" panose="020B0502020202020204" pitchFamily="34" charset="0"/>
                      </a:endParaRPr>
                    </a:p>
                  </a:txBody>
                  <a:tcPr marL="180000" marR="7620" marT="7620" marB="0" anchor="ctr"/>
                </a:tc>
                <a:tc>
                  <a:txBody>
                    <a:bodyPr/>
                    <a:lstStyle/>
                    <a:p>
                      <a:pPr algn="r" fontAlgn="ctr">
                        <a:lnSpc>
                          <a:spcPct val="108000"/>
                        </a:lnSpc>
                        <a:spcBef>
                          <a:spcPts val="300"/>
                        </a:spcBef>
                      </a:pPr>
                      <a:r>
                        <a:rPr lang="it-IT" sz="1600" u="none" strike="noStrike">
                          <a:solidFill>
                            <a:srgbClr val="002060"/>
                          </a:solidFill>
                          <a:effectLst/>
                          <a:latin typeface="Century Gothic" panose="020B0502020202020204" pitchFamily="34" charset="0"/>
                        </a:rPr>
                        <a:t>30/04/2018</a:t>
                      </a:r>
                      <a:endParaRPr lang="it-IT" sz="1600" b="0" i="0" u="none" strike="noStrike">
                        <a:solidFill>
                          <a:srgbClr val="002060"/>
                        </a:solidFill>
                        <a:effectLst/>
                        <a:latin typeface="Century Gothic" panose="020B0502020202020204" pitchFamily="34" charset="0"/>
                      </a:endParaRPr>
                    </a:p>
                  </a:txBody>
                  <a:tcPr marL="7620" marR="108000" marT="7620" marB="0" anchor="ctr"/>
                </a:tc>
                <a:tc>
                  <a:txBody>
                    <a:bodyPr/>
                    <a:lstStyle/>
                    <a:p>
                      <a:pPr algn="r" fontAlgn="ctr">
                        <a:lnSpc>
                          <a:spcPct val="108000"/>
                        </a:lnSpc>
                        <a:spcBef>
                          <a:spcPts val="300"/>
                        </a:spcBef>
                      </a:pPr>
                      <a:r>
                        <a:rPr lang="it-IT" sz="1600" u="none" strike="noStrike" dirty="0">
                          <a:solidFill>
                            <a:srgbClr val="002060"/>
                          </a:solidFill>
                          <a:effectLst/>
                          <a:latin typeface="Century Gothic" panose="020B0502020202020204" pitchFamily="34" charset="0"/>
                        </a:rPr>
                        <a:t>16/04/2018</a:t>
                      </a:r>
                      <a:endParaRPr lang="it-IT" sz="1600" b="0" i="0" u="none" strike="noStrike" dirty="0">
                        <a:solidFill>
                          <a:srgbClr val="002060"/>
                        </a:solidFill>
                        <a:effectLst/>
                        <a:latin typeface="Century Gothic" panose="020B0502020202020204" pitchFamily="34" charset="0"/>
                      </a:endParaRPr>
                    </a:p>
                  </a:txBody>
                  <a:tcPr marL="7620" marR="108000" marT="7620" marB="0" anchor="ctr"/>
                </a:tc>
              </a:tr>
              <a:tr h="198120">
                <a:tc>
                  <a:txBody>
                    <a:bodyPr/>
                    <a:lstStyle/>
                    <a:p>
                      <a:pPr algn="l" fontAlgn="ctr">
                        <a:lnSpc>
                          <a:spcPct val="108000"/>
                        </a:lnSpc>
                        <a:spcBef>
                          <a:spcPts val="300"/>
                        </a:spcBef>
                      </a:pPr>
                      <a:endParaRPr lang="it-IT" sz="1600" b="0" i="0" u="none" strike="noStrike" dirty="0">
                        <a:solidFill>
                          <a:srgbClr val="002060"/>
                        </a:solidFill>
                        <a:effectLst/>
                        <a:latin typeface="Century Gothic" panose="020B0502020202020204" pitchFamily="34" charset="0"/>
                      </a:endParaRPr>
                    </a:p>
                  </a:txBody>
                  <a:tcPr marL="7620" marR="7620" marT="7620" marB="0" anchor="ctr"/>
                </a:tc>
                <a:tc>
                  <a:txBody>
                    <a:bodyPr/>
                    <a:lstStyle/>
                    <a:p>
                      <a:pPr algn="l" fontAlgn="ctr">
                        <a:lnSpc>
                          <a:spcPct val="108000"/>
                        </a:lnSpc>
                        <a:spcBef>
                          <a:spcPts val="300"/>
                        </a:spcBef>
                      </a:pPr>
                      <a:endParaRPr lang="it-IT" sz="1600" b="0" i="0" u="none" strike="noStrike" dirty="0">
                        <a:solidFill>
                          <a:srgbClr val="002060"/>
                        </a:solidFill>
                        <a:effectLst/>
                        <a:latin typeface="Century Gothic" panose="020B0502020202020204" pitchFamily="34" charset="0"/>
                      </a:endParaRPr>
                    </a:p>
                  </a:txBody>
                  <a:tcPr marL="7620" marR="7620" marT="7620" marB="0" anchor="ctr"/>
                </a:tc>
                <a:tc>
                  <a:txBody>
                    <a:bodyPr/>
                    <a:lstStyle/>
                    <a:p>
                      <a:pPr algn="l" fontAlgn="ctr">
                        <a:lnSpc>
                          <a:spcPct val="108000"/>
                        </a:lnSpc>
                        <a:spcBef>
                          <a:spcPts val="300"/>
                        </a:spcBef>
                      </a:pPr>
                      <a:endParaRPr lang="it-IT" sz="1600" b="0" i="0" u="none" strike="noStrike">
                        <a:solidFill>
                          <a:srgbClr val="002060"/>
                        </a:solidFill>
                        <a:effectLst/>
                        <a:latin typeface="Century Gothic" panose="020B0502020202020204" pitchFamily="34" charset="0"/>
                      </a:endParaRPr>
                    </a:p>
                  </a:txBody>
                  <a:tcPr marL="7620" marR="108000" marT="7620" marB="0" anchor="ctr"/>
                </a:tc>
                <a:tc>
                  <a:txBody>
                    <a:bodyPr/>
                    <a:lstStyle/>
                    <a:p>
                      <a:pPr algn="l" fontAlgn="ctr">
                        <a:lnSpc>
                          <a:spcPct val="108000"/>
                        </a:lnSpc>
                        <a:spcBef>
                          <a:spcPts val="300"/>
                        </a:spcBef>
                      </a:pPr>
                      <a:endParaRPr lang="it-IT" sz="1600" b="0" i="0" u="none" strike="noStrike" dirty="0">
                        <a:solidFill>
                          <a:srgbClr val="002060"/>
                        </a:solidFill>
                        <a:effectLst/>
                        <a:latin typeface="Century Gothic" panose="020B0502020202020204" pitchFamily="34" charset="0"/>
                      </a:endParaRPr>
                    </a:p>
                  </a:txBody>
                  <a:tcPr marL="7620" marR="108000" marT="7620" marB="0" anchor="ctr"/>
                </a:tc>
              </a:tr>
              <a:tr h="198120">
                <a:tc>
                  <a:txBody>
                    <a:bodyPr/>
                    <a:lstStyle/>
                    <a:p>
                      <a:pPr algn="l" fontAlgn="ctr">
                        <a:lnSpc>
                          <a:spcPct val="108000"/>
                        </a:lnSpc>
                        <a:spcBef>
                          <a:spcPts val="300"/>
                        </a:spcBef>
                      </a:pPr>
                      <a:r>
                        <a:rPr lang="it-IT" sz="1600" u="none" strike="noStrike" dirty="0">
                          <a:solidFill>
                            <a:srgbClr val="002060"/>
                          </a:solidFill>
                          <a:effectLst/>
                          <a:latin typeface="Century Gothic" panose="020B0502020202020204" pitchFamily="34" charset="0"/>
                        </a:rPr>
                        <a:t>T0 = 30/12/2016</a:t>
                      </a:r>
                      <a:endParaRPr lang="it-IT" sz="1600" b="0" i="0" u="none" strike="noStrike" dirty="0">
                        <a:solidFill>
                          <a:srgbClr val="002060"/>
                        </a:solidFill>
                        <a:effectLst/>
                        <a:latin typeface="Century Gothic" panose="020B0502020202020204" pitchFamily="34" charset="0"/>
                      </a:endParaRPr>
                    </a:p>
                  </a:txBody>
                  <a:tcPr marL="7620" marR="7620" marT="7620" marB="0" anchor="ctr"/>
                </a:tc>
                <a:tc>
                  <a:txBody>
                    <a:bodyPr/>
                    <a:lstStyle/>
                    <a:p>
                      <a:pPr algn="l" fontAlgn="ctr">
                        <a:lnSpc>
                          <a:spcPct val="108000"/>
                        </a:lnSpc>
                        <a:spcBef>
                          <a:spcPts val="300"/>
                        </a:spcBef>
                      </a:pPr>
                      <a:endParaRPr lang="it-IT" sz="1600" b="0" i="0" u="none" strike="noStrike" dirty="0">
                        <a:solidFill>
                          <a:srgbClr val="002060"/>
                        </a:solidFill>
                        <a:effectLst/>
                        <a:latin typeface="Century Gothic" panose="020B0502020202020204" pitchFamily="34" charset="0"/>
                      </a:endParaRPr>
                    </a:p>
                  </a:txBody>
                  <a:tcPr marL="7620" marR="7620" marT="7620" marB="0" anchor="ctr"/>
                </a:tc>
                <a:tc>
                  <a:txBody>
                    <a:bodyPr/>
                    <a:lstStyle/>
                    <a:p>
                      <a:pPr algn="l" fontAlgn="ctr">
                        <a:lnSpc>
                          <a:spcPct val="108000"/>
                        </a:lnSpc>
                        <a:spcBef>
                          <a:spcPts val="300"/>
                        </a:spcBef>
                      </a:pPr>
                      <a:endParaRPr lang="it-IT" sz="1600" b="0" i="0" u="none" strike="noStrike" dirty="0">
                        <a:solidFill>
                          <a:srgbClr val="002060"/>
                        </a:solidFill>
                        <a:effectLst/>
                        <a:latin typeface="Century Gothic" panose="020B0502020202020204" pitchFamily="34" charset="0"/>
                      </a:endParaRPr>
                    </a:p>
                  </a:txBody>
                  <a:tcPr marL="7620" marR="7620" marT="7620" marB="0" anchor="ctr"/>
                </a:tc>
                <a:tc>
                  <a:txBody>
                    <a:bodyPr/>
                    <a:lstStyle/>
                    <a:p>
                      <a:pPr algn="l" fontAlgn="ctr">
                        <a:lnSpc>
                          <a:spcPct val="108000"/>
                        </a:lnSpc>
                        <a:spcBef>
                          <a:spcPts val="300"/>
                        </a:spcBef>
                      </a:pPr>
                      <a:endParaRPr lang="it-IT" sz="1600" b="0" i="0" u="none" strike="noStrike" dirty="0">
                        <a:solidFill>
                          <a:srgbClr val="002060"/>
                        </a:solidFill>
                        <a:effectLst/>
                        <a:latin typeface="Century Gothic" panose="020B0502020202020204" pitchFamily="34" charset="0"/>
                      </a:endParaRPr>
                    </a:p>
                  </a:txBody>
                  <a:tcPr marL="7620" marR="7620" marT="7620" marB="0" anchor="ctr"/>
                </a:tc>
              </a:tr>
            </a:tbl>
          </a:graphicData>
        </a:graphic>
      </p:graphicFrame>
      <p:sp>
        <p:nvSpPr>
          <p:cNvPr id="28" name="Rettangolo 27"/>
          <p:cNvSpPr/>
          <p:nvPr/>
        </p:nvSpPr>
        <p:spPr>
          <a:xfrm>
            <a:off x="2639616" y="260649"/>
            <a:ext cx="7236276" cy="461665"/>
          </a:xfrm>
          <a:prstGeom prst="rect">
            <a:avLst/>
          </a:prstGeom>
        </p:spPr>
        <p:txBody>
          <a:bodyPr wrap="none">
            <a:spAutoFit/>
          </a:bodyPr>
          <a:lstStyle/>
          <a:p>
            <a:pPr defTabSz="336550"/>
            <a:r>
              <a:rPr lang="en-GB" dirty="0">
                <a:solidFill>
                  <a:srgbClr val="0070C0"/>
                </a:solidFill>
                <a:latin typeface="Century Gothic" pitchFamily="34" charset="0"/>
                <a:cs typeface="Times New Roman" pitchFamily="18" charset="0"/>
              </a:rPr>
              <a:t>EUCISE </a:t>
            </a:r>
            <a:r>
              <a:rPr lang="en-GB" dirty="0">
                <a:solidFill>
                  <a:srgbClr val="189BDC"/>
                </a:solidFill>
                <a:latin typeface="Century Gothic" pitchFamily="34" charset="0"/>
                <a:cs typeface="Times New Roman" pitchFamily="18" charset="0"/>
              </a:rPr>
              <a:t>2020 </a:t>
            </a:r>
            <a:r>
              <a:rPr lang="en-GB" b="1" dirty="0">
                <a:solidFill>
                  <a:srgbClr val="189BDC"/>
                </a:solidFill>
                <a:latin typeface="Century Gothic" pitchFamily="34" charset="0"/>
                <a:cs typeface="Times New Roman" pitchFamily="18" charset="0"/>
              </a:rPr>
              <a:t>							</a:t>
            </a:r>
            <a:r>
              <a:rPr lang="en-GB" b="1" dirty="0" smtClean="0">
                <a:solidFill>
                  <a:srgbClr val="189BDC"/>
                </a:solidFill>
                <a:latin typeface="Century Gothic" pitchFamily="34" charset="0"/>
                <a:cs typeface="Times New Roman" pitchFamily="18" charset="0"/>
              </a:rPr>
              <a:t>		</a:t>
            </a:r>
            <a:r>
              <a:rPr lang="en-GB" b="1" dirty="0" smtClean="0">
                <a:solidFill>
                  <a:srgbClr val="189BDC"/>
                </a:solidFill>
                <a:latin typeface="Century Gothic" pitchFamily="34" charset="0"/>
                <a:cs typeface="Times New Roman" pitchFamily="18" charset="0"/>
              </a:rPr>
              <a:t>		</a:t>
            </a:r>
            <a:r>
              <a:rPr lang="en-GB" sz="2400" dirty="0" smtClean="0">
                <a:solidFill>
                  <a:schemeClr val="tx2">
                    <a:lumMod val="50000"/>
                  </a:schemeClr>
                </a:solidFill>
                <a:latin typeface="Century Gothic" pitchFamily="34" charset="0"/>
                <a:cs typeface="Times New Roman" pitchFamily="18" charset="0"/>
              </a:rPr>
              <a:t>TAG </a:t>
            </a:r>
            <a:r>
              <a:rPr lang="en-GB" sz="2400" dirty="0" smtClean="0">
                <a:solidFill>
                  <a:schemeClr val="tx2">
                    <a:lumMod val="50000"/>
                  </a:schemeClr>
                </a:solidFill>
                <a:latin typeface="Century Gothic" pitchFamily="34" charset="0"/>
                <a:cs typeface="Times New Roman" pitchFamily="18" charset="0"/>
              </a:rPr>
              <a:t>Meeting</a:t>
            </a:r>
            <a:endParaRPr lang="en-GB" sz="2400" dirty="0">
              <a:solidFill>
                <a:schemeClr val="tx2">
                  <a:lumMod val="50000"/>
                </a:schemeClr>
              </a:solidFill>
              <a:latin typeface="Century Gothic" pitchFamily="34" charset="0"/>
              <a:cs typeface="Times New Roman" pitchFamily="18" charset="0"/>
            </a:endParaRPr>
          </a:p>
        </p:txBody>
      </p:sp>
      <p:sp>
        <p:nvSpPr>
          <p:cNvPr id="26" name="Rettangolo 25"/>
          <p:cNvSpPr/>
          <p:nvPr/>
        </p:nvSpPr>
        <p:spPr>
          <a:xfrm>
            <a:off x="1679537" y="1534337"/>
            <a:ext cx="8801100" cy="1015663"/>
          </a:xfrm>
          <a:prstGeom prst="rect">
            <a:avLst/>
          </a:prstGeom>
        </p:spPr>
        <p:txBody>
          <a:bodyPr wrap="square">
            <a:spAutoFit/>
          </a:bodyPr>
          <a:lstStyle/>
          <a:p>
            <a:r>
              <a:rPr lang="en-US" sz="2000" dirty="0">
                <a:solidFill>
                  <a:srgbClr val="002060"/>
                </a:solidFill>
                <a:latin typeface="Century Gothic" pitchFamily="34" charset="0"/>
                <a:cs typeface="Times New Roman" pitchFamily="18" charset="0"/>
              </a:rPr>
              <a:t>During </a:t>
            </a:r>
            <a:r>
              <a:rPr lang="en-US" sz="2000" b="1" dirty="0">
                <a:solidFill>
                  <a:srgbClr val="002060"/>
                </a:solidFill>
                <a:latin typeface="Century Gothic" pitchFamily="34" charset="0"/>
                <a:cs typeface="Times New Roman" pitchFamily="18" charset="0"/>
              </a:rPr>
              <a:t>Phase 2</a:t>
            </a:r>
            <a:r>
              <a:rPr lang="en-US" sz="2000" dirty="0">
                <a:solidFill>
                  <a:srgbClr val="002060"/>
                </a:solidFill>
                <a:latin typeface="Century Gothic" pitchFamily="34" charset="0"/>
                <a:cs typeface="Times New Roman" pitchFamily="18" charset="0"/>
              </a:rPr>
              <a:t>, </a:t>
            </a:r>
            <a:r>
              <a:rPr lang="en-US" sz="2000" dirty="0" smtClean="0">
                <a:solidFill>
                  <a:srgbClr val="002060"/>
                </a:solidFill>
                <a:latin typeface="Century Gothic" pitchFamily="34" charset="0"/>
                <a:cs typeface="Times New Roman" pitchFamily="18" charset="0"/>
              </a:rPr>
              <a:t>the Consortium procured through a European tender the </a:t>
            </a:r>
            <a:r>
              <a:rPr lang="en-US" sz="2000" dirty="0">
                <a:solidFill>
                  <a:srgbClr val="002060"/>
                </a:solidFill>
                <a:latin typeface="Century Gothic" pitchFamily="34" charset="0"/>
                <a:cs typeface="Times New Roman" pitchFamily="18" charset="0"/>
              </a:rPr>
              <a:t>research services needed to develop the </a:t>
            </a:r>
            <a:r>
              <a:rPr lang="en-US" sz="2000" b="1" dirty="0" smtClean="0">
                <a:solidFill>
                  <a:srgbClr val="002060"/>
                </a:solidFill>
                <a:latin typeface="Century Gothic" pitchFamily="34" charset="0"/>
                <a:cs typeface="Times New Roman" pitchFamily="18" charset="0"/>
              </a:rPr>
              <a:t>European network </a:t>
            </a:r>
            <a:r>
              <a:rPr lang="en-US" sz="2000" dirty="0" smtClean="0">
                <a:solidFill>
                  <a:srgbClr val="002060"/>
                </a:solidFill>
                <a:latin typeface="Century Gothic" pitchFamily="34" charset="0"/>
                <a:cs typeface="Times New Roman" pitchFamily="18" charset="0"/>
              </a:rPr>
              <a:t>and to manage the demonstration at national and European levels</a:t>
            </a:r>
            <a:endParaRPr lang="it-IT" sz="2000" dirty="0">
              <a:solidFill>
                <a:srgbClr val="002060"/>
              </a:solidFill>
            </a:endParaRPr>
          </a:p>
        </p:txBody>
      </p:sp>
    </p:spTree>
    <p:extLst>
      <p:ext uri="{BB962C8B-B14F-4D97-AF65-F5344CB8AC3E}">
        <p14:creationId xmlns:p14="http://schemas.microsoft.com/office/powerpoint/2010/main" val="22889206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magine 12" descr="C:\Users\cerbini\Desktop\fp7.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4296" y="260868"/>
            <a:ext cx="396000" cy="431828"/>
          </a:xfrm>
          <a:prstGeom prst="rect">
            <a:avLst/>
          </a:prstGeom>
          <a:noFill/>
          <a:ln w="9525">
            <a:noFill/>
            <a:miter lim="800000"/>
            <a:headEnd/>
            <a:tailEnd/>
          </a:ln>
        </p:spPr>
      </p:pic>
      <p:cxnSp>
        <p:nvCxnSpPr>
          <p:cNvPr id="5" name="Connettore 1 4"/>
          <p:cNvCxnSpPr/>
          <p:nvPr/>
        </p:nvCxnSpPr>
        <p:spPr>
          <a:xfrm>
            <a:off x="1775520" y="836712"/>
            <a:ext cx="8712968" cy="0"/>
          </a:xfrm>
          <a:prstGeom prst="line">
            <a:avLst/>
          </a:prstGeom>
          <a:ln w="28575">
            <a:solidFill>
              <a:srgbClr val="FFC000"/>
            </a:solidFill>
          </a:ln>
          <a:effectLst>
            <a:innerShdw blurRad="63500" dist="50800" dir="5400000">
              <a:prstClr val="black">
                <a:alpha val="50000"/>
              </a:prstClr>
            </a:inn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1026" name="4B076845-ADFA-428A-AA0E-D1F7B70E4DB7" descr="cid:4B076845-ADFA-428A-AA0E-D1F7B70E4DB7"/>
          <p:cNvPicPr>
            <a:picLocks noChangeAspect="1" noChangeArrowheads="1"/>
          </p:cNvPicPr>
          <p:nvPr/>
        </p:nvPicPr>
        <p:blipFill>
          <a:blip r:embed="rId3" cstate="print"/>
          <a:srcRect/>
          <a:stretch>
            <a:fillRect/>
          </a:stretch>
        </p:blipFill>
        <p:spPr bwMode="auto">
          <a:xfrm>
            <a:off x="1991544" y="116632"/>
            <a:ext cx="620688" cy="620688"/>
          </a:xfrm>
          <a:prstGeom prst="rect">
            <a:avLst/>
          </a:prstGeom>
          <a:noFill/>
          <a:ln w="9525">
            <a:noFill/>
            <a:miter lim="800000"/>
            <a:headEnd/>
            <a:tailEnd/>
          </a:ln>
        </p:spPr>
      </p:pic>
      <p:grpSp>
        <p:nvGrpSpPr>
          <p:cNvPr id="37" name="Gruppo 36"/>
          <p:cNvGrpSpPr/>
          <p:nvPr/>
        </p:nvGrpSpPr>
        <p:grpSpPr>
          <a:xfrm>
            <a:off x="1847528" y="6237313"/>
            <a:ext cx="8496944" cy="467737"/>
            <a:chOff x="179512" y="6237312"/>
            <a:chExt cx="8496944" cy="467737"/>
          </a:xfrm>
        </p:grpSpPr>
        <p:sp>
          <p:nvSpPr>
            <p:cNvPr id="38" name="CasellaDiTesto 37"/>
            <p:cNvSpPr txBox="1"/>
            <p:nvPr/>
          </p:nvSpPr>
          <p:spPr>
            <a:xfrm>
              <a:off x="611560" y="6237312"/>
              <a:ext cx="8064896" cy="430887"/>
            </a:xfrm>
            <a:prstGeom prst="rect">
              <a:avLst/>
            </a:prstGeom>
            <a:noFill/>
          </p:spPr>
          <p:txBody>
            <a:bodyPr wrap="square" rtlCol="0">
              <a:spAutoFit/>
            </a:bodyPr>
            <a:lstStyle/>
            <a:p>
              <a:r>
                <a:rPr lang="en-GB" sz="1100" dirty="0">
                  <a:solidFill>
                    <a:schemeClr val="tx2"/>
                  </a:solidFill>
                  <a:latin typeface="Century Gothic" pitchFamily="34" charset="0"/>
                  <a:cs typeface="Times New Roman" pitchFamily="18" charset="0"/>
                </a:rPr>
                <a:t>EUCISE2020 received funding from the European Union’s seventh framework programme under grant agreement no: 608385</a:t>
              </a:r>
            </a:p>
          </p:txBody>
        </p:sp>
        <p:pic>
          <p:nvPicPr>
            <p:cNvPr id="39" name="Immagine 38" descr="https://upload.wikimedia.org/wikipedia/commons/thumb/b/b7/Flag_of_Europe.svg/2000px-Flag_of_Europe.svg.png"/>
            <p:cNvPicPr>
              <a:picLocks noChangeAspect="1"/>
            </p:cNvPicPr>
            <p:nvPr/>
          </p:nvPicPr>
          <p:blipFill>
            <a:blip r:embed="rId4" cstate="print"/>
            <a:srcRect/>
            <a:stretch>
              <a:fillRect/>
            </a:stretch>
          </p:blipFill>
          <p:spPr bwMode="auto">
            <a:xfrm>
              <a:off x="179512" y="6381328"/>
              <a:ext cx="360000" cy="257437"/>
            </a:xfrm>
            <a:prstGeom prst="rect">
              <a:avLst/>
            </a:prstGeom>
            <a:noFill/>
            <a:ln w="9525">
              <a:noFill/>
              <a:miter lim="800000"/>
              <a:headEnd/>
              <a:tailEnd/>
            </a:ln>
          </p:spPr>
        </p:pic>
        <p:grpSp>
          <p:nvGrpSpPr>
            <p:cNvPr id="40" name="Gruppo 39"/>
            <p:cNvGrpSpPr/>
            <p:nvPr/>
          </p:nvGrpSpPr>
          <p:grpSpPr>
            <a:xfrm>
              <a:off x="1737134" y="6525344"/>
              <a:ext cx="6003218" cy="179705"/>
              <a:chOff x="2566306" y="5482292"/>
              <a:chExt cx="6003218" cy="179705"/>
            </a:xfrm>
          </p:grpSpPr>
          <p:pic>
            <p:nvPicPr>
              <p:cNvPr id="41" name="Immagine 40" descr="https://upload.wikimedia.org/wikipedia/commons/thumb/9/9a/Flag_of_Bulgaria.svg/2000px-Flag_of_Bulgaria.svg.png"/>
              <p:cNvPicPr/>
              <p:nvPr/>
            </p:nvPicPr>
            <p:blipFill>
              <a:blip r:embed="rId5" cstate="print"/>
              <a:srcRect/>
              <a:stretch>
                <a:fillRect/>
              </a:stretch>
            </p:blipFill>
            <p:spPr bwMode="auto">
              <a:xfrm>
                <a:off x="2566306" y="5482292"/>
                <a:ext cx="298450" cy="179705"/>
              </a:xfrm>
              <a:prstGeom prst="rect">
                <a:avLst/>
              </a:prstGeom>
              <a:noFill/>
              <a:ln w="9525">
                <a:noFill/>
                <a:miter lim="800000"/>
                <a:headEnd/>
                <a:tailEnd/>
              </a:ln>
            </p:spPr>
          </p:pic>
          <p:pic>
            <p:nvPicPr>
              <p:cNvPr id="42" name="Immagine 41" descr="https://upload.wikimedia.org/wikipedia/commons/thumb/9/9c/Flag_of_Denmark.svg/2000px-Flag_of_Denmark.svg.png"/>
              <p:cNvPicPr/>
              <p:nvPr/>
            </p:nvPicPr>
            <p:blipFill>
              <a:blip r:embed="rId6" cstate="print"/>
              <a:srcRect/>
              <a:stretch>
                <a:fillRect/>
              </a:stretch>
            </p:blipFill>
            <p:spPr bwMode="auto">
              <a:xfrm>
                <a:off x="3009440" y="5482292"/>
                <a:ext cx="237490" cy="179705"/>
              </a:xfrm>
              <a:prstGeom prst="rect">
                <a:avLst/>
              </a:prstGeom>
              <a:noFill/>
              <a:ln w="9525">
                <a:noFill/>
                <a:miter lim="800000"/>
                <a:headEnd/>
                <a:tailEnd/>
              </a:ln>
            </p:spPr>
          </p:pic>
          <p:pic>
            <p:nvPicPr>
              <p:cNvPr id="43" name="Immagine 42" descr="https://upload.wikimedia.org/wikipedia/commons/thumb/8/86/Flag_of_Germany_(3-2_aspect_ratio).svg/2000px-Flag_of_Germany_(3-2_aspect_ratio).svg.png"/>
              <p:cNvPicPr/>
              <p:nvPr/>
            </p:nvPicPr>
            <p:blipFill>
              <a:blip r:embed="rId7" cstate="print"/>
              <a:srcRect/>
              <a:stretch>
                <a:fillRect/>
              </a:stretch>
            </p:blipFill>
            <p:spPr bwMode="auto">
              <a:xfrm>
                <a:off x="3374660" y="5482292"/>
                <a:ext cx="269875" cy="179705"/>
              </a:xfrm>
              <a:prstGeom prst="rect">
                <a:avLst/>
              </a:prstGeom>
              <a:noFill/>
              <a:ln w="9525">
                <a:noFill/>
                <a:miter lim="800000"/>
                <a:headEnd/>
                <a:tailEnd/>
              </a:ln>
            </p:spPr>
          </p:pic>
          <p:pic>
            <p:nvPicPr>
              <p:cNvPr id="44" name="Immagine 43" descr="https://upload.wikimedia.org/wikipedia/commons/thumb/4/45/Flag_of_Ireland.svg/2000px-Flag_of_Ireland.svg.png"/>
              <p:cNvPicPr/>
              <p:nvPr/>
            </p:nvPicPr>
            <p:blipFill>
              <a:blip r:embed="rId8" cstate="print"/>
              <a:srcRect/>
              <a:stretch>
                <a:fillRect/>
              </a:stretch>
            </p:blipFill>
            <p:spPr bwMode="auto">
              <a:xfrm>
                <a:off x="3780482" y="5482292"/>
                <a:ext cx="359410" cy="179705"/>
              </a:xfrm>
              <a:prstGeom prst="rect">
                <a:avLst/>
              </a:prstGeom>
              <a:noFill/>
              <a:ln w="9525">
                <a:noFill/>
                <a:miter lim="800000"/>
                <a:headEnd/>
                <a:tailEnd/>
              </a:ln>
            </p:spPr>
          </p:pic>
          <p:pic>
            <p:nvPicPr>
              <p:cNvPr id="45" name="Immagine 44" descr="http://expandablecontainertrivol.com/wp-content/uploads/2015/03/flag-world-greece.gif"/>
              <p:cNvPicPr/>
              <p:nvPr/>
            </p:nvPicPr>
            <p:blipFill>
              <a:blip r:embed="rId9" cstate="print"/>
              <a:srcRect/>
              <a:stretch>
                <a:fillRect/>
              </a:stretch>
            </p:blipFill>
            <p:spPr bwMode="auto">
              <a:xfrm>
                <a:off x="4258893" y="5482292"/>
                <a:ext cx="269875" cy="179705"/>
              </a:xfrm>
              <a:prstGeom prst="rect">
                <a:avLst/>
              </a:prstGeom>
              <a:noFill/>
              <a:ln w="9525">
                <a:noFill/>
                <a:miter lim="800000"/>
                <a:headEnd/>
                <a:tailEnd/>
              </a:ln>
            </p:spPr>
          </p:pic>
          <p:pic>
            <p:nvPicPr>
              <p:cNvPr id="46" name="Immagine 45" descr="https://upload.wikimedia.org/wikipedia/commons/thumb/c/c6/Flag_of_Spain_(1785-1873_and_1875-1931).svg/2000px-Flag_of_Spain_(1785-1873_and_1875-1931).svg.png"/>
              <p:cNvPicPr/>
              <p:nvPr/>
            </p:nvPicPr>
            <p:blipFill>
              <a:blip r:embed="rId10" cstate="print"/>
              <a:srcRect/>
              <a:stretch>
                <a:fillRect/>
              </a:stretch>
            </p:blipFill>
            <p:spPr bwMode="auto">
              <a:xfrm>
                <a:off x="4661590" y="5482292"/>
                <a:ext cx="269875" cy="179705"/>
              </a:xfrm>
              <a:prstGeom prst="rect">
                <a:avLst/>
              </a:prstGeom>
              <a:noFill/>
              <a:ln w="9525">
                <a:noFill/>
                <a:miter lim="800000"/>
                <a:headEnd/>
                <a:tailEnd/>
              </a:ln>
            </p:spPr>
          </p:pic>
          <p:pic>
            <p:nvPicPr>
              <p:cNvPr id="47" name="Immagine 46" descr="https://upload.wikimedia.org/wikipedia/commons/thumb/5/54/Civil_and_Naval_Ensign_of_France.svg/2000px-Civil_and_Naval_Ensign_of_France.svg.png"/>
              <p:cNvPicPr/>
              <p:nvPr/>
            </p:nvPicPr>
            <p:blipFill>
              <a:blip r:embed="rId11" cstate="print"/>
              <a:srcRect/>
              <a:stretch>
                <a:fillRect/>
              </a:stretch>
            </p:blipFill>
            <p:spPr bwMode="auto">
              <a:xfrm>
                <a:off x="5053599" y="5482292"/>
                <a:ext cx="269875" cy="179705"/>
              </a:xfrm>
              <a:prstGeom prst="rect">
                <a:avLst/>
              </a:prstGeom>
              <a:noFill/>
              <a:ln w="9525">
                <a:noFill/>
                <a:miter lim="800000"/>
                <a:headEnd/>
                <a:tailEnd/>
              </a:ln>
            </p:spPr>
          </p:pic>
          <p:pic>
            <p:nvPicPr>
              <p:cNvPr id="48" name="Immagine 47" descr="http://www.33ff.com/flags/XL_flags/Italy_flag.gif"/>
              <p:cNvPicPr/>
              <p:nvPr/>
            </p:nvPicPr>
            <p:blipFill>
              <a:blip r:embed="rId12" cstate="print"/>
              <a:srcRect/>
              <a:stretch>
                <a:fillRect/>
              </a:stretch>
            </p:blipFill>
            <p:spPr bwMode="auto">
              <a:xfrm>
                <a:off x="5453171" y="5482292"/>
                <a:ext cx="269875" cy="179705"/>
              </a:xfrm>
              <a:prstGeom prst="rect">
                <a:avLst/>
              </a:prstGeom>
              <a:noFill/>
              <a:ln w="9525">
                <a:noFill/>
                <a:miter lim="800000"/>
                <a:headEnd/>
                <a:tailEnd/>
              </a:ln>
            </p:spPr>
          </p:pic>
          <p:pic>
            <p:nvPicPr>
              <p:cNvPr id="49" name="Immagine 48" descr="http://www.clker.com/cliparts/2/c/5/d/1363112175195013158Flag%20of%20Norway.svg.med.png"/>
              <p:cNvPicPr/>
              <p:nvPr/>
            </p:nvPicPr>
            <p:blipFill>
              <a:blip r:embed="rId13" cstate="print"/>
              <a:srcRect/>
              <a:stretch>
                <a:fillRect/>
              </a:stretch>
            </p:blipFill>
            <p:spPr bwMode="auto">
              <a:xfrm>
                <a:off x="5858993" y="5482292"/>
                <a:ext cx="244475" cy="179705"/>
              </a:xfrm>
              <a:prstGeom prst="rect">
                <a:avLst/>
              </a:prstGeom>
              <a:noFill/>
              <a:ln w="9525">
                <a:noFill/>
                <a:miter lim="800000"/>
                <a:headEnd/>
                <a:tailEnd/>
              </a:ln>
            </p:spPr>
          </p:pic>
          <p:pic>
            <p:nvPicPr>
              <p:cNvPr id="50" name="Immagine 49" descr="https://upload.wikimedia.org/wikipedia/commons/thumb/6/63/Flag_of_Cyprus_(1960-2006).svg/2000px-Flag_of_Cyprus_(1960-2006).svg.png"/>
              <p:cNvPicPr/>
              <p:nvPr/>
            </p:nvPicPr>
            <p:blipFill>
              <a:blip r:embed="rId14" cstate="print"/>
              <a:srcRect/>
              <a:stretch>
                <a:fillRect/>
              </a:stretch>
            </p:blipFill>
            <p:spPr bwMode="auto">
              <a:xfrm>
                <a:off x="6211241" y="5482292"/>
                <a:ext cx="298450" cy="179705"/>
              </a:xfrm>
              <a:prstGeom prst="rect">
                <a:avLst/>
              </a:prstGeom>
              <a:noFill/>
              <a:ln w="9525">
                <a:noFill/>
                <a:miter lim="800000"/>
                <a:headEnd/>
                <a:tailEnd/>
              </a:ln>
            </p:spPr>
          </p:pic>
          <p:pic>
            <p:nvPicPr>
              <p:cNvPr id="51" name="Immagine 50" descr="https://upload.wikimedia.org/wikipedia/commons/thumb/5/5c/Flag_of_Portugal.svg/1280px-Flag_of_Portugal.svg.png"/>
              <p:cNvPicPr/>
              <p:nvPr/>
            </p:nvPicPr>
            <p:blipFill>
              <a:blip r:embed="rId15" cstate="print"/>
              <a:srcRect/>
              <a:stretch>
                <a:fillRect/>
              </a:stretch>
            </p:blipFill>
            <p:spPr bwMode="auto">
              <a:xfrm>
                <a:off x="6632737" y="5482292"/>
                <a:ext cx="269875" cy="179705"/>
              </a:xfrm>
              <a:prstGeom prst="rect">
                <a:avLst/>
              </a:prstGeom>
              <a:noFill/>
              <a:ln w="9525">
                <a:noFill/>
                <a:miter lim="800000"/>
                <a:headEnd/>
                <a:tailEnd/>
              </a:ln>
            </p:spPr>
          </p:pic>
          <p:pic>
            <p:nvPicPr>
              <p:cNvPr id="52" name="Immagine 51" descr="https://upload.wikimedia.org/wikipedia/commons/thumb/7/73/Flag_of_Romania.svg/2000px-Flag_of_Romania.svg.png"/>
              <p:cNvPicPr/>
              <p:nvPr/>
            </p:nvPicPr>
            <p:blipFill>
              <a:blip r:embed="rId16" cstate="print"/>
              <a:srcRect/>
              <a:stretch>
                <a:fillRect/>
              </a:stretch>
            </p:blipFill>
            <p:spPr bwMode="auto">
              <a:xfrm>
                <a:off x="7010385" y="5482292"/>
                <a:ext cx="269875" cy="179705"/>
              </a:xfrm>
              <a:prstGeom prst="rect">
                <a:avLst/>
              </a:prstGeom>
              <a:noFill/>
              <a:ln w="9525">
                <a:noFill/>
                <a:miter lim="800000"/>
                <a:headEnd/>
                <a:tailEnd/>
              </a:ln>
            </p:spPr>
          </p:pic>
          <p:pic>
            <p:nvPicPr>
              <p:cNvPr id="53" name="Immagine 52" descr="https://upload.wikimedia.org/wikipedia/commons/thumb/b/bc/Flag_of_Finland.svg/2000px-Flag_of_Finland.svg.png"/>
              <p:cNvPicPr/>
              <p:nvPr/>
            </p:nvPicPr>
            <p:blipFill>
              <a:blip r:embed="rId17" cstate="print"/>
              <a:srcRect/>
              <a:stretch>
                <a:fillRect/>
              </a:stretch>
            </p:blipFill>
            <p:spPr bwMode="auto">
              <a:xfrm>
                <a:off x="7401331" y="5482292"/>
                <a:ext cx="294640" cy="179705"/>
              </a:xfrm>
              <a:prstGeom prst="rect">
                <a:avLst/>
              </a:prstGeom>
              <a:noFill/>
              <a:ln w="9525">
                <a:noFill/>
                <a:miter lim="800000"/>
                <a:headEnd/>
                <a:tailEnd/>
              </a:ln>
            </p:spPr>
          </p:pic>
          <p:pic>
            <p:nvPicPr>
              <p:cNvPr id="54" name="irc_mi" descr="http://kids.nationalgeographic.com/content/dam/kids/photos/Countries/Q-Z/sweden-flag.gif"/>
              <p:cNvPicPr/>
              <p:nvPr/>
            </p:nvPicPr>
            <p:blipFill>
              <a:blip r:embed="rId18" cstate="print"/>
              <a:srcRect/>
              <a:stretch>
                <a:fillRect/>
              </a:stretch>
            </p:blipFill>
            <p:spPr bwMode="auto">
              <a:xfrm>
                <a:off x="7818330" y="5482292"/>
                <a:ext cx="287655" cy="179705"/>
              </a:xfrm>
              <a:prstGeom prst="rect">
                <a:avLst/>
              </a:prstGeom>
              <a:noFill/>
              <a:ln w="9525">
                <a:noFill/>
                <a:miter lim="800000"/>
                <a:headEnd/>
                <a:tailEnd/>
              </a:ln>
            </p:spPr>
          </p:pic>
          <p:pic>
            <p:nvPicPr>
              <p:cNvPr id="55" name="Immagine 54"/>
              <p:cNvPicPr/>
              <p:nvPr/>
            </p:nvPicPr>
            <p:blipFill>
              <a:blip r:embed="rId19" cstate="print"/>
              <a:srcRect/>
              <a:stretch>
                <a:fillRect/>
              </a:stretch>
            </p:blipFill>
            <p:spPr bwMode="auto">
              <a:xfrm>
                <a:off x="8210114" y="5482292"/>
                <a:ext cx="359410" cy="179705"/>
              </a:xfrm>
              <a:prstGeom prst="rect">
                <a:avLst/>
              </a:prstGeom>
              <a:noFill/>
              <a:ln w="9525">
                <a:noFill/>
                <a:miter lim="800000"/>
                <a:headEnd/>
                <a:tailEnd/>
              </a:ln>
            </p:spPr>
          </p:pic>
        </p:grpSp>
      </p:grpSp>
      <p:sp>
        <p:nvSpPr>
          <p:cNvPr id="27" name="Rettangolo 26"/>
          <p:cNvSpPr/>
          <p:nvPr/>
        </p:nvSpPr>
        <p:spPr>
          <a:xfrm>
            <a:off x="2639616" y="260649"/>
            <a:ext cx="7354899" cy="461665"/>
          </a:xfrm>
          <a:prstGeom prst="rect">
            <a:avLst/>
          </a:prstGeom>
        </p:spPr>
        <p:txBody>
          <a:bodyPr wrap="none">
            <a:spAutoFit/>
          </a:bodyPr>
          <a:lstStyle/>
          <a:p>
            <a:pPr defTabSz="336550"/>
            <a:r>
              <a:rPr lang="en-GB" dirty="0">
                <a:solidFill>
                  <a:srgbClr val="0070C0"/>
                </a:solidFill>
                <a:latin typeface="Century Gothic" pitchFamily="34" charset="0"/>
                <a:cs typeface="Times New Roman" pitchFamily="18" charset="0"/>
              </a:rPr>
              <a:t>EUCISE </a:t>
            </a:r>
            <a:r>
              <a:rPr lang="en-GB" dirty="0">
                <a:solidFill>
                  <a:srgbClr val="189BDC"/>
                </a:solidFill>
                <a:latin typeface="Century Gothic" pitchFamily="34" charset="0"/>
                <a:cs typeface="Times New Roman" pitchFamily="18" charset="0"/>
              </a:rPr>
              <a:t>2020 </a:t>
            </a:r>
            <a:r>
              <a:rPr lang="en-GB" b="1" dirty="0">
                <a:solidFill>
                  <a:srgbClr val="189BDC"/>
                </a:solidFill>
                <a:latin typeface="Century Gothic" pitchFamily="34" charset="0"/>
                <a:cs typeface="Times New Roman" pitchFamily="18" charset="0"/>
              </a:rPr>
              <a:t>							</a:t>
            </a:r>
            <a:r>
              <a:rPr lang="en-GB" sz="2400" dirty="0">
                <a:solidFill>
                  <a:srgbClr val="002060"/>
                </a:solidFill>
                <a:latin typeface="Century Gothic" pitchFamily="34" charset="0"/>
                <a:cs typeface="Times New Roman" pitchFamily="18" charset="0"/>
              </a:rPr>
              <a:t>Contractual Milestones</a:t>
            </a:r>
          </a:p>
        </p:txBody>
      </p:sp>
      <p:sp>
        <p:nvSpPr>
          <p:cNvPr id="3" name="Rettangolo 2"/>
          <p:cNvSpPr/>
          <p:nvPr/>
        </p:nvSpPr>
        <p:spPr>
          <a:xfrm>
            <a:off x="1416424" y="863017"/>
            <a:ext cx="9654988" cy="5391219"/>
          </a:xfrm>
          <a:prstGeom prst="rect">
            <a:avLst/>
          </a:prstGeom>
        </p:spPr>
        <p:txBody>
          <a:bodyPr wrap="square">
            <a:spAutoFit/>
          </a:bodyPr>
          <a:lstStyle/>
          <a:p>
            <a:pPr marL="342900" indent="-342900">
              <a:spcBef>
                <a:spcPts val="200"/>
              </a:spcBef>
              <a:buFont typeface="Arial" panose="020B0604020202020204" pitchFamily="34" charset="0"/>
              <a:buChar char="•"/>
            </a:pPr>
            <a:r>
              <a:rPr lang="en-US" sz="2100" dirty="0" smtClean="0">
                <a:solidFill>
                  <a:srgbClr val="002060"/>
                </a:solidFill>
                <a:latin typeface="Century Gothic" panose="020B0502020202020204" pitchFamily="34" charset="0"/>
              </a:rPr>
              <a:t>CD</a:t>
            </a:r>
            <a:r>
              <a:rPr lang="en-US" sz="2100" dirty="0">
                <a:solidFill>
                  <a:srgbClr val="002060"/>
                </a:solidFill>
                <a:latin typeface="Century Gothic" panose="020B0502020202020204" pitchFamily="34" charset="0"/>
              </a:rPr>
              <a:t>: </a:t>
            </a:r>
            <a:r>
              <a:rPr lang="en-US" sz="2100" dirty="0" smtClean="0">
                <a:solidFill>
                  <a:srgbClr val="002060"/>
                </a:solidFill>
                <a:latin typeface="Century Gothic" panose="020B0502020202020204" pitchFamily="34" charset="0"/>
              </a:rPr>
              <a:t>Concept </a:t>
            </a:r>
            <a:r>
              <a:rPr lang="en-US" sz="2100" dirty="0">
                <a:solidFill>
                  <a:srgbClr val="002060"/>
                </a:solidFill>
                <a:latin typeface="Century Gothic" panose="020B0502020202020204" pitchFamily="34" charset="0"/>
              </a:rPr>
              <a:t>Design </a:t>
            </a:r>
            <a:r>
              <a:rPr lang="en-US" sz="2100" dirty="0" smtClean="0">
                <a:solidFill>
                  <a:srgbClr val="002060"/>
                </a:solidFill>
                <a:latin typeface="Century Gothic" panose="020B0502020202020204" pitchFamily="34" charset="0"/>
              </a:rPr>
              <a:t>concerns </a:t>
            </a:r>
            <a:r>
              <a:rPr lang="en-US" sz="2100" dirty="0" smtClean="0">
                <a:solidFill>
                  <a:srgbClr val="002060"/>
                </a:solidFill>
                <a:latin typeface="Century Gothic" panose="020B0502020202020204" pitchFamily="34" charset="0"/>
              </a:rPr>
              <a:t>the preliminary design - CD </a:t>
            </a:r>
            <a:r>
              <a:rPr lang="en-US" sz="2100" dirty="0">
                <a:solidFill>
                  <a:srgbClr val="002060"/>
                </a:solidFill>
                <a:latin typeface="Century Gothic" panose="020B0502020202020204" pitchFamily="34" charset="0"/>
              </a:rPr>
              <a:t>@ T0+1 month</a:t>
            </a:r>
          </a:p>
          <a:p>
            <a:pPr marL="285750" indent="-285750">
              <a:spcBef>
                <a:spcPts val="200"/>
              </a:spcBef>
              <a:buFont typeface="Arial" panose="020B0604020202020204" pitchFamily="34" charset="0"/>
              <a:buChar char="•"/>
            </a:pPr>
            <a:r>
              <a:rPr lang="en-US" sz="2100" dirty="0" smtClean="0">
                <a:solidFill>
                  <a:srgbClr val="002060"/>
                </a:solidFill>
                <a:latin typeface="Century Gothic" panose="020B0502020202020204" pitchFamily="34" charset="0"/>
              </a:rPr>
              <a:t>CDR </a:t>
            </a:r>
            <a:r>
              <a:rPr lang="en-US" sz="2100" dirty="0">
                <a:solidFill>
                  <a:srgbClr val="002060"/>
                </a:solidFill>
                <a:latin typeface="Century Gothic" panose="020B0502020202020204" pitchFamily="34" charset="0"/>
              </a:rPr>
              <a:t>: </a:t>
            </a:r>
            <a:r>
              <a:rPr lang="en-US" sz="2100" dirty="0" smtClean="0">
                <a:solidFill>
                  <a:srgbClr val="002060"/>
                </a:solidFill>
                <a:latin typeface="Century Gothic" panose="020B0502020202020204" pitchFamily="34" charset="0"/>
              </a:rPr>
              <a:t>Critical </a:t>
            </a:r>
            <a:r>
              <a:rPr lang="en-US" sz="2100" dirty="0">
                <a:solidFill>
                  <a:srgbClr val="002060"/>
                </a:solidFill>
                <a:latin typeface="Century Gothic" panose="020B0502020202020204" pitchFamily="34" charset="0"/>
              </a:rPr>
              <a:t>Design Review </a:t>
            </a:r>
            <a:r>
              <a:rPr lang="en-US" sz="2100" dirty="0">
                <a:solidFill>
                  <a:srgbClr val="002060"/>
                </a:solidFill>
                <a:latin typeface="Century Gothic" panose="020B0502020202020204" pitchFamily="34" charset="0"/>
              </a:rPr>
              <a:t>concerns the </a:t>
            </a:r>
            <a:r>
              <a:rPr lang="en-US" sz="2100" dirty="0" smtClean="0">
                <a:solidFill>
                  <a:srgbClr val="002060"/>
                </a:solidFill>
                <a:latin typeface="Century Gothic" panose="020B0502020202020204" pitchFamily="34" charset="0"/>
              </a:rPr>
              <a:t>final design -  </a:t>
            </a:r>
            <a:r>
              <a:rPr lang="en-US" sz="2100" dirty="0">
                <a:solidFill>
                  <a:srgbClr val="002060"/>
                </a:solidFill>
                <a:latin typeface="Century Gothic" panose="020B0502020202020204" pitchFamily="34" charset="0"/>
              </a:rPr>
              <a:t>CDR @ T0+3 months</a:t>
            </a:r>
            <a:r>
              <a:rPr lang="en-US" sz="2100" dirty="0" smtClean="0">
                <a:solidFill>
                  <a:srgbClr val="002060"/>
                </a:solidFill>
                <a:latin typeface="Century Gothic" panose="020B0502020202020204" pitchFamily="34" charset="0"/>
              </a:rPr>
              <a:t> </a:t>
            </a:r>
            <a:endParaRPr lang="en-US" sz="2100" dirty="0">
              <a:solidFill>
                <a:srgbClr val="002060"/>
              </a:solidFill>
              <a:latin typeface="Century Gothic" panose="020B0502020202020204" pitchFamily="34" charset="0"/>
            </a:endParaRPr>
          </a:p>
          <a:p>
            <a:pPr marL="285750" indent="-285750">
              <a:spcBef>
                <a:spcPts val="200"/>
              </a:spcBef>
              <a:buFont typeface="Arial" panose="020B0604020202020204" pitchFamily="34" charset="0"/>
              <a:buChar char="•"/>
            </a:pPr>
            <a:r>
              <a:rPr lang="en-US" sz="2100" dirty="0" smtClean="0">
                <a:solidFill>
                  <a:srgbClr val="002060"/>
                </a:solidFill>
                <a:latin typeface="Century Gothic" panose="020B0502020202020204" pitchFamily="34" charset="0"/>
              </a:rPr>
              <a:t>FAT</a:t>
            </a:r>
            <a:r>
              <a:rPr lang="en-US" sz="2100" dirty="0">
                <a:solidFill>
                  <a:srgbClr val="002060"/>
                </a:solidFill>
                <a:latin typeface="Century Gothic" panose="020B0502020202020204" pitchFamily="34" charset="0"/>
              </a:rPr>
              <a:t>: </a:t>
            </a:r>
            <a:r>
              <a:rPr lang="en-US" sz="2100" dirty="0" smtClean="0">
                <a:solidFill>
                  <a:srgbClr val="002060"/>
                </a:solidFill>
                <a:latin typeface="Century Gothic" panose="020B0502020202020204" pitchFamily="34" charset="0"/>
              </a:rPr>
              <a:t>Factory </a:t>
            </a:r>
            <a:r>
              <a:rPr lang="en-US" sz="2100" dirty="0">
                <a:solidFill>
                  <a:srgbClr val="002060"/>
                </a:solidFill>
                <a:latin typeface="Century Gothic" panose="020B0502020202020204" pitchFamily="34" charset="0"/>
              </a:rPr>
              <a:t>Acceptance Test concerns</a:t>
            </a:r>
            <a:r>
              <a:rPr lang="en-US" sz="2100" dirty="0" smtClean="0">
                <a:solidFill>
                  <a:srgbClr val="002060"/>
                </a:solidFill>
                <a:latin typeface="Century Gothic" panose="020B0502020202020204" pitchFamily="34" charset="0"/>
              </a:rPr>
              <a:t> </a:t>
            </a:r>
            <a:r>
              <a:rPr lang="en-US" sz="2100" dirty="0">
                <a:solidFill>
                  <a:srgbClr val="002060"/>
                </a:solidFill>
                <a:latin typeface="Century Gothic" panose="020B0502020202020204" pitchFamily="34" charset="0"/>
              </a:rPr>
              <a:t>the accomplishment of </a:t>
            </a:r>
            <a:r>
              <a:rPr lang="en-US" sz="2100" dirty="0" smtClean="0">
                <a:solidFill>
                  <a:srgbClr val="002060"/>
                </a:solidFill>
                <a:latin typeface="Century Gothic" panose="020B0502020202020204" pitchFamily="34" charset="0"/>
              </a:rPr>
              <a:t>Tests in Laboratories conducted </a:t>
            </a:r>
            <a:r>
              <a:rPr lang="en-US" sz="2100" dirty="0">
                <a:solidFill>
                  <a:srgbClr val="002060"/>
                </a:solidFill>
                <a:latin typeface="Century Gothic" panose="020B0502020202020204" pitchFamily="34" charset="0"/>
              </a:rPr>
              <a:t>following the selected uses cases </a:t>
            </a:r>
            <a:r>
              <a:rPr lang="en-US" sz="2100" dirty="0" smtClean="0">
                <a:solidFill>
                  <a:srgbClr val="002060"/>
                </a:solidFill>
                <a:latin typeface="Century Gothic" panose="020B0502020202020204" pitchFamily="34" charset="0"/>
              </a:rPr>
              <a:t>- FAT </a:t>
            </a:r>
            <a:r>
              <a:rPr lang="en-US" sz="2100" dirty="0">
                <a:solidFill>
                  <a:srgbClr val="002060"/>
                </a:solidFill>
                <a:latin typeface="Century Gothic" panose="020B0502020202020204" pitchFamily="34" charset="0"/>
              </a:rPr>
              <a:t>@ T0+8  months</a:t>
            </a:r>
          </a:p>
          <a:p>
            <a:pPr marL="285750" indent="-285750">
              <a:spcBef>
                <a:spcPts val="200"/>
              </a:spcBef>
              <a:buFont typeface="Arial" panose="020B0604020202020204" pitchFamily="34" charset="0"/>
              <a:buChar char="•"/>
            </a:pPr>
            <a:r>
              <a:rPr lang="en-US" sz="2100" dirty="0" smtClean="0">
                <a:solidFill>
                  <a:srgbClr val="002060"/>
                </a:solidFill>
                <a:latin typeface="Century Gothic" panose="020B0502020202020204" pitchFamily="34" charset="0"/>
              </a:rPr>
              <a:t>SAT</a:t>
            </a:r>
            <a:r>
              <a:rPr lang="en-US" sz="2100" dirty="0">
                <a:solidFill>
                  <a:srgbClr val="002060"/>
                </a:solidFill>
                <a:latin typeface="Century Gothic" panose="020B0502020202020204" pitchFamily="34" charset="0"/>
              </a:rPr>
              <a:t>: the Site Acceptance Test </a:t>
            </a:r>
            <a:r>
              <a:rPr lang="en-US" sz="2100" dirty="0" smtClean="0">
                <a:solidFill>
                  <a:srgbClr val="002060"/>
                </a:solidFill>
                <a:latin typeface="Century Gothic" panose="020B0502020202020204" pitchFamily="34" charset="0"/>
              </a:rPr>
              <a:t>concerns </a:t>
            </a:r>
            <a:r>
              <a:rPr lang="en-US" sz="2100" dirty="0">
                <a:solidFill>
                  <a:srgbClr val="002060"/>
                </a:solidFill>
                <a:latin typeface="Century Gothic" panose="020B0502020202020204" pitchFamily="34" charset="0"/>
              </a:rPr>
              <a:t>the deployment of EUCISE2020 testbed in corresponding environment </a:t>
            </a:r>
            <a:r>
              <a:rPr lang="en-US" sz="2100" dirty="0" smtClean="0">
                <a:solidFill>
                  <a:srgbClr val="002060"/>
                </a:solidFill>
                <a:latin typeface="Century Gothic" panose="020B0502020202020204" pitchFamily="34" charset="0"/>
              </a:rPr>
              <a:t>and the testing </a:t>
            </a:r>
            <a:r>
              <a:rPr lang="en-US" sz="2100" dirty="0">
                <a:solidFill>
                  <a:srgbClr val="002060"/>
                </a:solidFill>
                <a:latin typeface="Century Gothic" panose="020B0502020202020204" pitchFamily="34" charset="0"/>
              </a:rPr>
              <a:t>that the EUCISE2020 Network is correctly </a:t>
            </a:r>
            <a:r>
              <a:rPr lang="en-US" sz="2100" dirty="0" smtClean="0">
                <a:solidFill>
                  <a:srgbClr val="002060"/>
                </a:solidFill>
                <a:latin typeface="Century Gothic" panose="020B0502020202020204" pitchFamily="34" charset="0"/>
              </a:rPr>
              <a:t>working - SAT </a:t>
            </a:r>
            <a:r>
              <a:rPr lang="en-US" sz="2100" dirty="0">
                <a:solidFill>
                  <a:srgbClr val="002060"/>
                </a:solidFill>
                <a:latin typeface="Century Gothic" panose="020B0502020202020204" pitchFamily="34" charset="0"/>
              </a:rPr>
              <a:t>@ T0+10 months</a:t>
            </a:r>
          </a:p>
          <a:p>
            <a:pPr marL="285750" indent="-285750">
              <a:spcBef>
                <a:spcPts val="200"/>
              </a:spcBef>
              <a:buFont typeface="Arial" panose="020B0604020202020204" pitchFamily="34" charset="0"/>
              <a:buChar char="•"/>
            </a:pPr>
            <a:r>
              <a:rPr lang="en-US" sz="2100" dirty="0" smtClean="0">
                <a:solidFill>
                  <a:srgbClr val="002060"/>
                </a:solidFill>
                <a:latin typeface="Century Gothic" panose="020B0502020202020204" pitchFamily="34" charset="0"/>
              </a:rPr>
              <a:t>INT</a:t>
            </a:r>
            <a:r>
              <a:rPr lang="en-US" sz="2100" dirty="0">
                <a:solidFill>
                  <a:srgbClr val="002060"/>
                </a:solidFill>
                <a:latin typeface="Century Gothic" panose="020B0502020202020204" pitchFamily="34" charset="0"/>
              </a:rPr>
              <a:t>: the Integration Test concerns</a:t>
            </a:r>
            <a:r>
              <a:rPr lang="en-US" sz="2100" dirty="0" smtClean="0">
                <a:solidFill>
                  <a:srgbClr val="002060"/>
                </a:solidFill>
                <a:latin typeface="Century Gothic" panose="020B0502020202020204" pitchFamily="34" charset="0"/>
              </a:rPr>
              <a:t> </a:t>
            </a:r>
            <a:r>
              <a:rPr lang="en-US" sz="2100" dirty="0">
                <a:solidFill>
                  <a:srgbClr val="002060"/>
                </a:solidFill>
                <a:latin typeface="Century Gothic" panose="020B0502020202020204" pitchFamily="34" charset="0"/>
              </a:rPr>
              <a:t>the accomplishment of Integration of Legacy Systems of at least 3 Public Authorities</a:t>
            </a:r>
            <a:r>
              <a:rPr lang="en-US" sz="2100" dirty="0" smtClean="0">
                <a:solidFill>
                  <a:srgbClr val="002060"/>
                </a:solidFill>
                <a:latin typeface="Century Gothic" panose="020B0502020202020204" pitchFamily="34" charset="0"/>
              </a:rPr>
              <a:t>.</a:t>
            </a:r>
            <a:r>
              <a:rPr lang="en-US" sz="2100" dirty="0">
                <a:solidFill>
                  <a:srgbClr val="002060"/>
                </a:solidFill>
                <a:latin typeface="Century Gothic" panose="020B0502020202020204" pitchFamily="34" charset="0"/>
              </a:rPr>
              <a:t> INT @ T0+11 months</a:t>
            </a:r>
          </a:p>
          <a:p>
            <a:pPr marL="285750" indent="-285750">
              <a:spcBef>
                <a:spcPts val="200"/>
              </a:spcBef>
              <a:buFont typeface="Arial" panose="020B0604020202020204" pitchFamily="34" charset="0"/>
              <a:buChar char="•"/>
            </a:pPr>
            <a:r>
              <a:rPr lang="en-US" sz="2100" dirty="0" smtClean="0">
                <a:solidFill>
                  <a:srgbClr val="002060"/>
                </a:solidFill>
                <a:latin typeface="Century Gothic" panose="020B0502020202020204" pitchFamily="34" charset="0"/>
              </a:rPr>
              <a:t>FAR</a:t>
            </a:r>
            <a:r>
              <a:rPr lang="en-US" sz="2100" dirty="0">
                <a:solidFill>
                  <a:srgbClr val="002060"/>
                </a:solidFill>
                <a:latin typeface="Century Gothic" panose="020B0502020202020204" pitchFamily="34" charset="0"/>
              </a:rPr>
              <a:t>: the Final Acceptance Review concerns </a:t>
            </a:r>
            <a:r>
              <a:rPr lang="en-US" sz="2100" dirty="0" smtClean="0">
                <a:solidFill>
                  <a:srgbClr val="002060"/>
                </a:solidFill>
                <a:latin typeface="Century Gothic" panose="020B0502020202020204" pitchFamily="34" charset="0"/>
              </a:rPr>
              <a:t>the </a:t>
            </a:r>
            <a:r>
              <a:rPr lang="en-US" sz="2100" dirty="0">
                <a:solidFill>
                  <a:srgbClr val="002060"/>
                </a:solidFill>
                <a:latin typeface="Century Gothic" panose="020B0502020202020204" pitchFamily="34" charset="0"/>
              </a:rPr>
              <a:t>accomplishment that all the Legacy Systems have been integrated, the certification process has been completed and that validation tests have been correctly performed in the real operational </a:t>
            </a:r>
            <a:r>
              <a:rPr lang="en-US" sz="2100" dirty="0" smtClean="0">
                <a:solidFill>
                  <a:srgbClr val="002060"/>
                </a:solidFill>
                <a:latin typeface="Century Gothic" panose="020B0502020202020204" pitchFamily="34" charset="0"/>
              </a:rPr>
              <a:t>environment</a:t>
            </a:r>
            <a:r>
              <a:rPr lang="en-US" sz="2100" dirty="0">
                <a:solidFill>
                  <a:srgbClr val="002060"/>
                </a:solidFill>
                <a:latin typeface="Century Gothic" panose="020B0502020202020204" pitchFamily="34" charset="0"/>
              </a:rPr>
              <a:t> </a:t>
            </a:r>
            <a:r>
              <a:rPr lang="en-US" sz="2100" dirty="0" smtClean="0">
                <a:solidFill>
                  <a:srgbClr val="002060"/>
                </a:solidFill>
                <a:latin typeface="Century Gothic" panose="020B0502020202020204" pitchFamily="34" charset="0"/>
              </a:rPr>
              <a:t>- </a:t>
            </a:r>
            <a:r>
              <a:rPr lang="en-US" sz="2100" dirty="0">
                <a:solidFill>
                  <a:srgbClr val="002060"/>
                </a:solidFill>
                <a:latin typeface="Century Gothic" panose="020B0502020202020204" pitchFamily="34" charset="0"/>
              </a:rPr>
              <a:t>FAR @ T0+16 </a:t>
            </a:r>
            <a:r>
              <a:rPr lang="en-US" sz="2100" dirty="0" smtClean="0">
                <a:solidFill>
                  <a:srgbClr val="002060"/>
                </a:solidFill>
                <a:latin typeface="Century Gothic" panose="020B0502020202020204" pitchFamily="34" charset="0"/>
              </a:rPr>
              <a:t>months</a:t>
            </a:r>
            <a:endParaRPr lang="en-US" sz="2100" dirty="0">
              <a:solidFill>
                <a:srgbClr val="002060"/>
              </a:solidFill>
              <a:latin typeface="Century Gothic" panose="020B0502020202020204" pitchFamily="34" charset="0"/>
            </a:endParaRPr>
          </a:p>
        </p:txBody>
      </p:sp>
    </p:spTree>
    <p:extLst>
      <p:ext uri="{BB962C8B-B14F-4D97-AF65-F5344CB8AC3E}">
        <p14:creationId xmlns:p14="http://schemas.microsoft.com/office/powerpoint/2010/main" val="29174641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305017" y="826193"/>
            <a:ext cx="10074183" cy="5586145"/>
          </a:xfrm>
          <a:prstGeom prst="rect">
            <a:avLst/>
          </a:prstGeom>
          <a:noFill/>
        </p:spPr>
        <p:txBody>
          <a:bodyPr wrap="square" rtlCol="0">
            <a:spAutoFit/>
          </a:bodyPr>
          <a:lstStyle/>
          <a:p>
            <a:pPr marL="285750" indent="-285750">
              <a:buFont typeface="Arial" panose="020B0604020202020204" pitchFamily="34" charset="0"/>
              <a:buChar char="•"/>
            </a:pPr>
            <a:r>
              <a:rPr lang="en-US" sz="2100" dirty="0" smtClean="0">
                <a:solidFill>
                  <a:srgbClr val="002060"/>
                </a:solidFill>
                <a:latin typeface="Century Gothic" pitchFamily="34" charset="0"/>
                <a:cs typeface="Times New Roman" pitchFamily="18" charset="0"/>
              </a:rPr>
              <a:t>During </a:t>
            </a:r>
            <a:r>
              <a:rPr lang="en-US" sz="2100" b="1" dirty="0">
                <a:solidFill>
                  <a:srgbClr val="002060"/>
                </a:solidFill>
                <a:latin typeface="Century Gothic" pitchFamily="34" charset="0"/>
                <a:cs typeface="Times New Roman" pitchFamily="18" charset="0"/>
              </a:rPr>
              <a:t>Phase 2</a:t>
            </a:r>
            <a:r>
              <a:rPr lang="en-US" sz="2100" dirty="0">
                <a:solidFill>
                  <a:srgbClr val="002060"/>
                </a:solidFill>
                <a:latin typeface="Century Gothic" pitchFamily="34" charset="0"/>
                <a:cs typeface="Times New Roman" pitchFamily="18" charset="0"/>
              </a:rPr>
              <a:t>, partners participating in the demonstration, </a:t>
            </a:r>
            <a:r>
              <a:rPr lang="en-US" sz="2100" b="1" dirty="0">
                <a:solidFill>
                  <a:srgbClr val="002060"/>
                </a:solidFill>
                <a:latin typeface="Century Gothic" pitchFamily="34" charset="0"/>
                <a:cs typeface="Times New Roman" pitchFamily="18" charset="0"/>
              </a:rPr>
              <a:t>will procure </a:t>
            </a:r>
            <a:r>
              <a:rPr lang="en-US" sz="2000" b="1" dirty="0">
                <a:solidFill>
                  <a:srgbClr val="002060"/>
                </a:solidFill>
                <a:latin typeface="Century Gothic" pitchFamily="34" charset="0"/>
                <a:cs typeface="Times New Roman" pitchFamily="18" charset="0"/>
              </a:rPr>
              <a:t>nationally</a:t>
            </a:r>
            <a:r>
              <a:rPr lang="en-US" sz="2100" b="1" dirty="0">
                <a:solidFill>
                  <a:srgbClr val="002060"/>
                </a:solidFill>
                <a:latin typeface="Century Gothic" pitchFamily="34" charset="0"/>
                <a:cs typeface="Times New Roman" pitchFamily="18" charset="0"/>
              </a:rPr>
              <a:t> </a:t>
            </a:r>
            <a:r>
              <a:rPr lang="en-US" sz="2100" dirty="0">
                <a:solidFill>
                  <a:srgbClr val="002060"/>
                </a:solidFill>
                <a:latin typeface="Century Gothic" pitchFamily="34" charset="0"/>
                <a:cs typeface="Times New Roman" pitchFamily="18" charset="0"/>
              </a:rPr>
              <a:t>the research services needed to develop the </a:t>
            </a:r>
            <a:r>
              <a:rPr lang="en-US" sz="2100" b="1" dirty="0">
                <a:solidFill>
                  <a:srgbClr val="002060"/>
                </a:solidFill>
                <a:latin typeface="Century Gothic" pitchFamily="34" charset="0"/>
                <a:cs typeface="Times New Roman" pitchFamily="18" charset="0"/>
              </a:rPr>
              <a:t>national interfaces </a:t>
            </a:r>
            <a:r>
              <a:rPr lang="en-US" sz="2100" dirty="0">
                <a:solidFill>
                  <a:srgbClr val="002060"/>
                </a:solidFill>
                <a:latin typeface="Century Gothic" pitchFamily="34" charset="0"/>
                <a:cs typeface="Times New Roman" pitchFamily="18" charset="0"/>
              </a:rPr>
              <a:t>to the CISE common platform, in time for the planned demonstrations.</a:t>
            </a:r>
          </a:p>
          <a:p>
            <a:pPr marL="285750" indent="-285750">
              <a:buFont typeface="Arial" panose="020B0604020202020204" pitchFamily="34" charset="0"/>
              <a:buChar char="•"/>
            </a:pPr>
            <a:r>
              <a:rPr lang="en-US" sz="2100" dirty="0">
                <a:solidFill>
                  <a:srgbClr val="002060"/>
                </a:solidFill>
                <a:latin typeface="Century Gothic" pitchFamily="34" charset="0"/>
                <a:cs typeface="Times New Roman" pitchFamily="18" charset="0"/>
              </a:rPr>
              <a:t>EUCISE2020 </a:t>
            </a:r>
            <a:r>
              <a:rPr lang="en-US" sz="2100" dirty="0" smtClean="0">
                <a:solidFill>
                  <a:srgbClr val="002060"/>
                </a:solidFill>
                <a:latin typeface="Century Gothic" pitchFamily="34" charset="0"/>
                <a:cs typeface="Times New Roman" pitchFamily="18" charset="0"/>
              </a:rPr>
              <a:t>will </a:t>
            </a:r>
            <a:r>
              <a:rPr lang="en-US" sz="2100" b="1" dirty="0">
                <a:solidFill>
                  <a:srgbClr val="002060"/>
                </a:solidFill>
                <a:latin typeface="Century Gothic" pitchFamily="34" charset="0"/>
                <a:cs typeface="Times New Roman" pitchFamily="18" charset="0"/>
              </a:rPr>
              <a:t>demonstrate the CISE capabilities both at the different basins level, and a global European scale</a:t>
            </a:r>
            <a:r>
              <a:rPr lang="en-US" sz="2100" dirty="0">
                <a:solidFill>
                  <a:srgbClr val="002060"/>
                </a:solidFill>
                <a:latin typeface="Century Gothic" pitchFamily="34" charset="0"/>
                <a:cs typeface="Times New Roman" pitchFamily="18" charset="0"/>
              </a:rPr>
              <a:t>, through a series of demonstrations planned in the last six months of Phase 2. Operational testing of the developed network environment should last </a:t>
            </a:r>
            <a:r>
              <a:rPr lang="en-US" sz="2100" b="1" dirty="0">
                <a:solidFill>
                  <a:srgbClr val="002060"/>
                </a:solidFill>
                <a:latin typeface="Century Gothic" pitchFamily="34" charset="0"/>
                <a:cs typeface="Times New Roman" pitchFamily="18" charset="0"/>
              </a:rPr>
              <a:t>at least 6 months.</a:t>
            </a:r>
          </a:p>
          <a:p>
            <a:pPr marL="285750" indent="-285750">
              <a:buFont typeface="Arial" panose="020B0604020202020204" pitchFamily="34" charset="0"/>
              <a:buChar char="•"/>
            </a:pPr>
            <a:r>
              <a:rPr lang="en-US" sz="2100" b="1" dirty="0">
                <a:solidFill>
                  <a:srgbClr val="002060"/>
                </a:solidFill>
                <a:latin typeface="Century Gothic" pitchFamily="34" charset="0"/>
                <a:cs typeface="Times New Roman" pitchFamily="18" charset="0"/>
              </a:rPr>
              <a:t>S</a:t>
            </a:r>
            <a:r>
              <a:rPr lang="en-US" sz="2100" b="1" dirty="0" smtClean="0">
                <a:solidFill>
                  <a:srgbClr val="002060"/>
                </a:solidFill>
                <a:latin typeface="Century Gothic" pitchFamily="34" charset="0"/>
                <a:cs typeface="Times New Roman" pitchFamily="18" charset="0"/>
              </a:rPr>
              <a:t>tatistical </a:t>
            </a:r>
            <a:r>
              <a:rPr lang="en-US" sz="2100" b="1" dirty="0">
                <a:solidFill>
                  <a:srgbClr val="002060"/>
                </a:solidFill>
                <a:latin typeface="Century Gothic" pitchFamily="34" charset="0"/>
                <a:cs typeface="Times New Roman" pitchFamily="18" charset="0"/>
              </a:rPr>
              <a:t>data on the costs and benefits of the developed solution and of the information exchanged </a:t>
            </a:r>
            <a:r>
              <a:rPr lang="en-US" sz="2100" dirty="0">
                <a:solidFill>
                  <a:srgbClr val="002060"/>
                </a:solidFill>
                <a:latin typeface="Century Gothic" pitchFamily="34" charset="0"/>
                <a:cs typeface="Times New Roman" pitchFamily="18" charset="0"/>
              </a:rPr>
              <a:t>will be collected and made available for the subsequent assessment work.</a:t>
            </a:r>
          </a:p>
          <a:p>
            <a:pPr marL="285750" indent="-285750">
              <a:buFont typeface="Arial" panose="020B0604020202020204" pitchFamily="34" charset="0"/>
              <a:buChar char="•"/>
            </a:pPr>
            <a:r>
              <a:rPr lang="en-US" sz="2100" dirty="0">
                <a:solidFill>
                  <a:srgbClr val="002060"/>
                </a:solidFill>
                <a:latin typeface="Century Gothic" pitchFamily="34" charset="0"/>
                <a:cs typeface="Times New Roman" pitchFamily="18" charset="0"/>
              </a:rPr>
              <a:t>In </a:t>
            </a:r>
            <a:r>
              <a:rPr lang="en-US" sz="2100" dirty="0" smtClean="0">
                <a:solidFill>
                  <a:srgbClr val="002060"/>
                </a:solidFill>
                <a:latin typeface="Century Gothic" pitchFamily="34" charset="0"/>
                <a:cs typeface="Times New Roman" pitchFamily="18" charset="0"/>
              </a:rPr>
              <a:t>the final </a:t>
            </a:r>
            <a:r>
              <a:rPr lang="en-US" sz="2100" dirty="0">
                <a:solidFill>
                  <a:srgbClr val="002060"/>
                </a:solidFill>
                <a:latin typeface="Century Gothic" pitchFamily="34" charset="0"/>
                <a:cs typeface="Times New Roman" pitchFamily="18" charset="0"/>
              </a:rPr>
              <a:t>evaluation phase (</a:t>
            </a:r>
            <a:r>
              <a:rPr lang="en-US" sz="2100" b="1" dirty="0">
                <a:solidFill>
                  <a:srgbClr val="002060"/>
                </a:solidFill>
                <a:latin typeface="Century Gothic" pitchFamily="34" charset="0"/>
                <a:cs typeface="Times New Roman" pitchFamily="18" charset="0"/>
              </a:rPr>
              <a:t>Phase 3</a:t>
            </a:r>
            <a:r>
              <a:rPr lang="en-US" sz="2100" dirty="0">
                <a:solidFill>
                  <a:srgbClr val="002060"/>
                </a:solidFill>
                <a:latin typeface="Century Gothic" pitchFamily="34" charset="0"/>
                <a:cs typeface="Times New Roman" pitchFamily="18" charset="0"/>
              </a:rPr>
              <a:t> - Ex-Post Assessment (CSA</a:t>
            </a:r>
            <a:r>
              <a:rPr lang="en-US" sz="2100" dirty="0" smtClean="0">
                <a:solidFill>
                  <a:srgbClr val="002060"/>
                </a:solidFill>
                <a:latin typeface="Century Gothic" pitchFamily="34" charset="0"/>
                <a:cs typeface="Times New Roman" pitchFamily="18" charset="0"/>
              </a:rPr>
              <a:t>)), </a:t>
            </a:r>
            <a:r>
              <a:rPr lang="en-US" sz="2100" dirty="0">
                <a:solidFill>
                  <a:srgbClr val="002060"/>
                </a:solidFill>
                <a:latin typeface="Century Gothic" pitchFamily="34" charset="0"/>
                <a:cs typeface="Times New Roman" pitchFamily="18" charset="0"/>
              </a:rPr>
              <a:t>the EUCISE2020 Consortium will conduct a thorough </a:t>
            </a:r>
            <a:r>
              <a:rPr lang="en-US" sz="2100" b="1" dirty="0">
                <a:solidFill>
                  <a:srgbClr val="002060"/>
                </a:solidFill>
                <a:latin typeface="Century Gothic" pitchFamily="34" charset="0"/>
                <a:cs typeface="Times New Roman" pitchFamily="18" charset="0"/>
              </a:rPr>
              <a:t>assessment of the solution performances, and of the cost-benefit ratio of the alternative architectures </a:t>
            </a:r>
            <a:r>
              <a:rPr lang="en-US" sz="2100" dirty="0">
                <a:solidFill>
                  <a:srgbClr val="002060"/>
                </a:solidFill>
                <a:latin typeface="Century Gothic" pitchFamily="34" charset="0"/>
                <a:cs typeface="Times New Roman" pitchFamily="18" charset="0"/>
              </a:rPr>
              <a:t>tested in Phase </a:t>
            </a:r>
            <a:r>
              <a:rPr lang="en-US" sz="2100" dirty="0" smtClean="0">
                <a:solidFill>
                  <a:srgbClr val="002060"/>
                </a:solidFill>
                <a:latin typeface="Century Gothic" pitchFamily="34" charset="0"/>
                <a:cs typeface="Times New Roman" pitchFamily="18" charset="0"/>
              </a:rPr>
              <a:t>2. EUCISE2020 will issues a </a:t>
            </a:r>
            <a:r>
              <a:rPr lang="en-US" sz="2100" dirty="0">
                <a:solidFill>
                  <a:srgbClr val="002060"/>
                </a:solidFill>
                <a:latin typeface="Century Gothic" pitchFamily="34" charset="0"/>
                <a:cs typeface="Times New Roman" pitchFamily="18" charset="0"/>
              </a:rPr>
              <a:t>set of </a:t>
            </a:r>
            <a:r>
              <a:rPr lang="en-US" sz="2100" dirty="0" smtClean="0">
                <a:solidFill>
                  <a:srgbClr val="002060"/>
                </a:solidFill>
                <a:latin typeface="Century Gothic" pitchFamily="34" charset="0"/>
                <a:cs typeface="Times New Roman" pitchFamily="18" charset="0"/>
              </a:rPr>
              <a:t>recommendations concerning the management of the EUCISE2020 infrastructure and the future governance of the joint enterprise. </a:t>
            </a:r>
            <a:endParaRPr lang="en-US" sz="2100" dirty="0">
              <a:solidFill>
                <a:srgbClr val="002060"/>
              </a:solidFill>
              <a:latin typeface="Century Gothic" pitchFamily="34" charset="0"/>
              <a:cs typeface="Times New Roman" pitchFamily="18" charset="0"/>
            </a:endParaRPr>
          </a:p>
        </p:txBody>
      </p:sp>
      <p:pic>
        <p:nvPicPr>
          <p:cNvPr id="3" name="Immagine 2" descr="C:\Users\cerbini\Desktop\fp7.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4296" y="260868"/>
            <a:ext cx="396000" cy="431828"/>
          </a:xfrm>
          <a:prstGeom prst="rect">
            <a:avLst/>
          </a:prstGeom>
          <a:noFill/>
          <a:ln w="9525">
            <a:noFill/>
            <a:miter lim="800000"/>
            <a:headEnd/>
            <a:tailEnd/>
          </a:ln>
        </p:spPr>
      </p:pic>
      <p:cxnSp>
        <p:nvCxnSpPr>
          <p:cNvPr id="4" name="Connettore 1 3"/>
          <p:cNvCxnSpPr/>
          <p:nvPr/>
        </p:nvCxnSpPr>
        <p:spPr>
          <a:xfrm>
            <a:off x="1775520" y="836712"/>
            <a:ext cx="8712968" cy="0"/>
          </a:xfrm>
          <a:prstGeom prst="line">
            <a:avLst/>
          </a:prstGeom>
          <a:ln w="28575">
            <a:solidFill>
              <a:srgbClr val="FFC000"/>
            </a:solidFill>
          </a:ln>
          <a:effectLst>
            <a:innerShdw blurRad="63500" dist="50800" dir="5400000">
              <a:prstClr val="black">
                <a:alpha val="50000"/>
              </a:prstClr>
            </a:inn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5" name="4B076845-ADFA-428A-AA0E-D1F7B70E4DB7" descr="cid:4B076845-ADFA-428A-AA0E-D1F7B70E4DB7"/>
          <p:cNvPicPr>
            <a:picLocks noChangeAspect="1" noChangeArrowheads="1"/>
          </p:cNvPicPr>
          <p:nvPr/>
        </p:nvPicPr>
        <p:blipFill>
          <a:blip r:embed="rId3" cstate="print"/>
          <a:srcRect/>
          <a:stretch>
            <a:fillRect/>
          </a:stretch>
        </p:blipFill>
        <p:spPr bwMode="auto">
          <a:xfrm>
            <a:off x="1991544" y="116632"/>
            <a:ext cx="620688" cy="620688"/>
          </a:xfrm>
          <a:prstGeom prst="rect">
            <a:avLst/>
          </a:prstGeom>
          <a:noFill/>
          <a:ln w="9525">
            <a:noFill/>
            <a:miter lim="800000"/>
            <a:headEnd/>
            <a:tailEnd/>
          </a:ln>
        </p:spPr>
      </p:pic>
      <p:grpSp>
        <p:nvGrpSpPr>
          <p:cNvPr id="7" name="Gruppo 6"/>
          <p:cNvGrpSpPr/>
          <p:nvPr/>
        </p:nvGrpSpPr>
        <p:grpSpPr>
          <a:xfrm>
            <a:off x="1847528" y="6237313"/>
            <a:ext cx="8496944" cy="467737"/>
            <a:chOff x="179512" y="6237312"/>
            <a:chExt cx="8496944" cy="467737"/>
          </a:xfrm>
        </p:grpSpPr>
        <p:sp>
          <p:nvSpPr>
            <p:cNvPr id="8" name="CasellaDiTesto 7"/>
            <p:cNvSpPr txBox="1"/>
            <p:nvPr/>
          </p:nvSpPr>
          <p:spPr>
            <a:xfrm>
              <a:off x="611560" y="6237312"/>
              <a:ext cx="8064896" cy="430887"/>
            </a:xfrm>
            <a:prstGeom prst="rect">
              <a:avLst/>
            </a:prstGeom>
            <a:noFill/>
          </p:spPr>
          <p:txBody>
            <a:bodyPr wrap="square" rtlCol="0">
              <a:spAutoFit/>
            </a:bodyPr>
            <a:lstStyle/>
            <a:p>
              <a:r>
                <a:rPr lang="en-GB" sz="1100" dirty="0" smtClean="0">
                  <a:solidFill>
                    <a:schemeClr val="tx2"/>
                  </a:solidFill>
                  <a:latin typeface="Century Gothic" pitchFamily="34" charset="0"/>
                  <a:cs typeface="Times New Roman" pitchFamily="18" charset="0"/>
                </a:rPr>
                <a:t>EUCISE2020 received </a:t>
              </a:r>
              <a:r>
                <a:rPr lang="en-GB" sz="1100" dirty="0">
                  <a:solidFill>
                    <a:schemeClr val="tx2"/>
                  </a:solidFill>
                  <a:latin typeface="Century Gothic" pitchFamily="34" charset="0"/>
                  <a:cs typeface="Times New Roman" pitchFamily="18" charset="0"/>
                </a:rPr>
                <a:t>funding from the European Union’s seventh framework programme under grant agreement no: 608385</a:t>
              </a:r>
            </a:p>
          </p:txBody>
        </p:sp>
        <p:pic>
          <p:nvPicPr>
            <p:cNvPr id="9" name="Immagine 8" descr="https://upload.wikimedia.org/wikipedia/commons/thumb/b/b7/Flag_of_Europe.svg/2000px-Flag_of_Europe.svg.png"/>
            <p:cNvPicPr>
              <a:picLocks noChangeAspect="1"/>
            </p:cNvPicPr>
            <p:nvPr/>
          </p:nvPicPr>
          <p:blipFill>
            <a:blip r:embed="rId4" cstate="print"/>
            <a:srcRect/>
            <a:stretch>
              <a:fillRect/>
            </a:stretch>
          </p:blipFill>
          <p:spPr bwMode="auto">
            <a:xfrm>
              <a:off x="179512" y="6381328"/>
              <a:ext cx="360000" cy="257437"/>
            </a:xfrm>
            <a:prstGeom prst="rect">
              <a:avLst/>
            </a:prstGeom>
            <a:noFill/>
            <a:ln w="9525">
              <a:noFill/>
              <a:miter lim="800000"/>
              <a:headEnd/>
              <a:tailEnd/>
            </a:ln>
          </p:spPr>
        </p:pic>
        <p:grpSp>
          <p:nvGrpSpPr>
            <p:cNvPr id="10" name="Gruppo 9"/>
            <p:cNvGrpSpPr/>
            <p:nvPr/>
          </p:nvGrpSpPr>
          <p:grpSpPr>
            <a:xfrm>
              <a:off x="1737134" y="6525344"/>
              <a:ext cx="6003218" cy="179705"/>
              <a:chOff x="2566306" y="5482292"/>
              <a:chExt cx="6003218" cy="179705"/>
            </a:xfrm>
          </p:grpSpPr>
          <p:pic>
            <p:nvPicPr>
              <p:cNvPr id="11" name="Immagine 10" descr="https://upload.wikimedia.org/wikipedia/commons/thumb/9/9a/Flag_of_Bulgaria.svg/2000px-Flag_of_Bulgaria.svg.png"/>
              <p:cNvPicPr/>
              <p:nvPr/>
            </p:nvPicPr>
            <p:blipFill>
              <a:blip r:embed="rId5" cstate="print"/>
              <a:srcRect/>
              <a:stretch>
                <a:fillRect/>
              </a:stretch>
            </p:blipFill>
            <p:spPr bwMode="auto">
              <a:xfrm>
                <a:off x="2566306" y="5482292"/>
                <a:ext cx="298450" cy="179705"/>
              </a:xfrm>
              <a:prstGeom prst="rect">
                <a:avLst/>
              </a:prstGeom>
              <a:noFill/>
              <a:ln w="9525">
                <a:noFill/>
                <a:miter lim="800000"/>
                <a:headEnd/>
                <a:tailEnd/>
              </a:ln>
            </p:spPr>
          </p:pic>
          <p:pic>
            <p:nvPicPr>
              <p:cNvPr id="12" name="Immagine 11" descr="https://upload.wikimedia.org/wikipedia/commons/thumb/9/9c/Flag_of_Denmark.svg/2000px-Flag_of_Denmark.svg.png"/>
              <p:cNvPicPr/>
              <p:nvPr/>
            </p:nvPicPr>
            <p:blipFill>
              <a:blip r:embed="rId6" cstate="print"/>
              <a:srcRect/>
              <a:stretch>
                <a:fillRect/>
              </a:stretch>
            </p:blipFill>
            <p:spPr bwMode="auto">
              <a:xfrm>
                <a:off x="3009440" y="5482292"/>
                <a:ext cx="237490" cy="179705"/>
              </a:xfrm>
              <a:prstGeom prst="rect">
                <a:avLst/>
              </a:prstGeom>
              <a:noFill/>
              <a:ln w="9525">
                <a:noFill/>
                <a:miter lim="800000"/>
                <a:headEnd/>
                <a:tailEnd/>
              </a:ln>
            </p:spPr>
          </p:pic>
          <p:pic>
            <p:nvPicPr>
              <p:cNvPr id="13" name="Immagine 12" descr="https://upload.wikimedia.org/wikipedia/commons/thumb/8/86/Flag_of_Germany_(3-2_aspect_ratio).svg/2000px-Flag_of_Germany_(3-2_aspect_ratio).svg.png"/>
              <p:cNvPicPr/>
              <p:nvPr/>
            </p:nvPicPr>
            <p:blipFill>
              <a:blip r:embed="rId7" cstate="print"/>
              <a:srcRect/>
              <a:stretch>
                <a:fillRect/>
              </a:stretch>
            </p:blipFill>
            <p:spPr bwMode="auto">
              <a:xfrm>
                <a:off x="3374660" y="5482292"/>
                <a:ext cx="269875" cy="179705"/>
              </a:xfrm>
              <a:prstGeom prst="rect">
                <a:avLst/>
              </a:prstGeom>
              <a:noFill/>
              <a:ln w="9525">
                <a:noFill/>
                <a:miter lim="800000"/>
                <a:headEnd/>
                <a:tailEnd/>
              </a:ln>
            </p:spPr>
          </p:pic>
          <p:pic>
            <p:nvPicPr>
              <p:cNvPr id="14" name="Immagine 13" descr="https://upload.wikimedia.org/wikipedia/commons/thumb/4/45/Flag_of_Ireland.svg/2000px-Flag_of_Ireland.svg.png"/>
              <p:cNvPicPr/>
              <p:nvPr/>
            </p:nvPicPr>
            <p:blipFill>
              <a:blip r:embed="rId8" cstate="print"/>
              <a:srcRect/>
              <a:stretch>
                <a:fillRect/>
              </a:stretch>
            </p:blipFill>
            <p:spPr bwMode="auto">
              <a:xfrm>
                <a:off x="3780482" y="5482292"/>
                <a:ext cx="359410" cy="179705"/>
              </a:xfrm>
              <a:prstGeom prst="rect">
                <a:avLst/>
              </a:prstGeom>
              <a:noFill/>
              <a:ln w="9525">
                <a:noFill/>
                <a:miter lim="800000"/>
                <a:headEnd/>
                <a:tailEnd/>
              </a:ln>
            </p:spPr>
          </p:pic>
          <p:pic>
            <p:nvPicPr>
              <p:cNvPr id="15" name="Immagine 14" descr="http://expandablecontainertrivol.com/wp-content/uploads/2015/03/flag-world-greece.gif"/>
              <p:cNvPicPr/>
              <p:nvPr/>
            </p:nvPicPr>
            <p:blipFill>
              <a:blip r:embed="rId9" cstate="print"/>
              <a:srcRect/>
              <a:stretch>
                <a:fillRect/>
              </a:stretch>
            </p:blipFill>
            <p:spPr bwMode="auto">
              <a:xfrm>
                <a:off x="4258893" y="5482292"/>
                <a:ext cx="269875" cy="179705"/>
              </a:xfrm>
              <a:prstGeom prst="rect">
                <a:avLst/>
              </a:prstGeom>
              <a:noFill/>
              <a:ln w="9525">
                <a:noFill/>
                <a:miter lim="800000"/>
                <a:headEnd/>
                <a:tailEnd/>
              </a:ln>
            </p:spPr>
          </p:pic>
          <p:pic>
            <p:nvPicPr>
              <p:cNvPr id="16" name="Immagine 15" descr="https://upload.wikimedia.org/wikipedia/commons/thumb/c/c6/Flag_of_Spain_(1785-1873_and_1875-1931).svg/2000px-Flag_of_Spain_(1785-1873_and_1875-1931).svg.png"/>
              <p:cNvPicPr/>
              <p:nvPr/>
            </p:nvPicPr>
            <p:blipFill>
              <a:blip r:embed="rId10" cstate="print"/>
              <a:srcRect/>
              <a:stretch>
                <a:fillRect/>
              </a:stretch>
            </p:blipFill>
            <p:spPr bwMode="auto">
              <a:xfrm>
                <a:off x="4661590" y="5482292"/>
                <a:ext cx="269875" cy="179705"/>
              </a:xfrm>
              <a:prstGeom prst="rect">
                <a:avLst/>
              </a:prstGeom>
              <a:noFill/>
              <a:ln w="9525">
                <a:noFill/>
                <a:miter lim="800000"/>
                <a:headEnd/>
                <a:tailEnd/>
              </a:ln>
            </p:spPr>
          </p:pic>
          <p:pic>
            <p:nvPicPr>
              <p:cNvPr id="17" name="Immagine 16" descr="https://upload.wikimedia.org/wikipedia/commons/thumb/5/54/Civil_and_Naval_Ensign_of_France.svg/2000px-Civil_and_Naval_Ensign_of_France.svg.png"/>
              <p:cNvPicPr/>
              <p:nvPr/>
            </p:nvPicPr>
            <p:blipFill>
              <a:blip r:embed="rId11" cstate="print"/>
              <a:srcRect/>
              <a:stretch>
                <a:fillRect/>
              </a:stretch>
            </p:blipFill>
            <p:spPr bwMode="auto">
              <a:xfrm>
                <a:off x="5053599" y="5482292"/>
                <a:ext cx="269875" cy="179705"/>
              </a:xfrm>
              <a:prstGeom prst="rect">
                <a:avLst/>
              </a:prstGeom>
              <a:noFill/>
              <a:ln w="9525">
                <a:noFill/>
                <a:miter lim="800000"/>
                <a:headEnd/>
                <a:tailEnd/>
              </a:ln>
            </p:spPr>
          </p:pic>
          <p:pic>
            <p:nvPicPr>
              <p:cNvPr id="18" name="Immagine 17" descr="http://www.33ff.com/flags/XL_flags/Italy_flag.gif"/>
              <p:cNvPicPr/>
              <p:nvPr/>
            </p:nvPicPr>
            <p:blipFill>
              <a:blip r:embed="rId12" cstate="print"/>
              <a:srcRect/>
              <a:stretch>
                <a:fillRect/>
              </a:stretch>
            </p:blipFill>
            <p:spPr bwMode="auto">
              <a:xfrm>
                <a:off x="5453171" y="5482292"/>
                <a:ext cx="269875" cy="179705"/>
              </a:xfrm>
              <a:prstGeom prst="rect">
                <a:avLst/>
              </a:prstGeom>
              <a:noFill/>
              <a:ln w="9525">
                <a:noFill/>
                <a:miter lim="800000"/>
                <a:headEnd/>
                <a:tailEnd/>
              </a:ln>
            </p:spPr>
          </p:pic>
          <p:pic>
            <p:nvPicPr>
              <p:cNvPr id="19" name="Immagine 18" descr="http://www.clker.com/cliparts/2/c/5/d/1363112175195013158Flag%20of%20Norway.svg.med.png"/>
              <p:cNvPicPr/>
              <p:nvPr/>
            </p:nvPicPr>
            <p:blipFill>
              <a:blip r:embed="rId13" cstate="print"/>
              <a:srcRect/>
              <a:stretch>
                <a:fillRect/>
              </a:stretch>
            </p:blipFill>
            <p:spPr bwMode="auto">
              <a:xfrm>
                <a:off x="5858993" y="5482292"/>
                <a:ext cx="244475" cy="179705"/>
              </a:xfrm>
              <a:prstGeom prst="rect">
                <a:avLst/>
              </a:prstGeom>
              <a:noFill/>
              <a:ln w="9525">
                <a:noFill/>
                <a:miter lim="800000"/>
                <a:headEnd/>
                <a:tailEnd/>
              </a:ln>
            </p:spPr>
          </p:pic>
          <p:pic>
            <p:nvPicPr>
              <p:cNvPr id="20" name="Immagine 19" descr="https://upload.wikimedia.org/wikipedia/commons/thumb/6/63/Flag_of_Cyprus_(1960-2006).svg/2000px-Flag_of_Cyprus_(1960-2006).svg.png"/>
              <p:cNvPicPr/>
              <p:nvPr/>
            </p:nvPicPr>
            <p:blipFill>
              <a:blip r:embed="rId14" cstate="print"/>
              <a:srcRect/>
              <a:stretch>
                <a:fillRect/>
              </a:stretch>
            </p:blipFill>
            <p:spPr bwMode="auto">
              <a:xfrm>
                <a:off x="6211241" y="5482292"/>
                <a:ext cx="298450" cy="179705"/>
              </a:xfrm>
              <a:prstGeom prst="rect">
                <a:avLst/>
              </a:prstGeom>
              <a:noFill/>
              <a:ln w="9525">
                <a:noFill/>
                <a:miter lim="800000"/>
                <a:headEnd/>
                <a:tailEnd/>
              </a:ln>
            </p:spPr>
          </p:pic>
          <p:pic>
            <p:nvPicPr>
              <p:cNvPr id="21" name="Immagine 20" descr="https://upload.wikimedia.org/wikipedia/commons/thumb/5/5c/Flag_of_Portugal.svg/1280px-Flag_of_Portugal.svg.png"/>
              <p:cNvPicPr/>
              <p:nvPr/>
            </p:nvPicPr>
            <p:blipFill>
              <a:blip r:embed="rId15" cstate="print"/>
              <a:srcRect/>
              <a:stretch>
                <a:fillRect/>
              </a:stretch>
            </p:blipFill>
            <p:spPr bwMode="auto">
              <a:xfrm>
                <a:off x="6632737" y="5482292"/>
                <a:ext cx="269875" cy="179705"/>
              </a:xfrm>
              <a:prstGeom prst="rect">
                <a:avLst/>
              </a:prstGeom>
              <a:noFill/>
              <a:ln w="9525">
                <a:noFill/>
                <a:miter lim="800000"/>
                <a:headEnd/>
                <a:tailEnd/>
              </a:ln>
            </p:spPr>
          </p:pic>
          <p:pic>
            <p:nvPicPr>
              <p:cNvPr id="22" name="Immagine 21" descr="https://upload.wikimedia.org/wikipedia/commons/thumb/7/73/Flag_of_Romania.svg/2000px-Flag_of_Romania.svg.png"/>
              <p:cNvPicPr/>
              <p:nvPr/>
            </p:nvPicPr>
            <p:blipFill>
              <a:blip r:embed="rId16" cstate="print"/>
              <a:srcRect/>
              <a:stretch>
                <a:fillRect/>
              </a:stretch>
            </p:blipFill>
            <p:spPr bwMode="auto">
              <a:xfrm>
                <a:off x="7010385" y="5482292"/>
                <a:ext cx="269875" cy="179705"/>
              </a:xfrm>
              <a:prstGeom prst="rect">
                <a:avLst/>
              </a:prstGeom>
              <a:noFill/>
              <a:ln w="9525">
                <a:noFill/>
                <a:miter lim="800000"/>
                <a:headEnd/>
                <a:tailEnd/>
              </a:ln>
            </p:spPr>
          </p:pic>
          <p:pic>
            <p:nvPicPr>
              <p:cNvPr id="23" name="Immagine 22" descr="https://upload.wikimedia.org/wikipedia/commons/thumb/b/bc/Flag_of_Finland.svg/2000px-Flag_of_Finland.svg.png"/>
              <p:cNvPicPr/>
              <p:nvPr/>
            </p:nvPicPr>
            <p:blipFill>
              <a:blip r:embed="rId17" cstate="print"/>
              <a:srcRect/>
              <a:stretch>
                <a:fillRect/>
              </a:stretch>
            </p:blipFill>
            <p:spPr bwMode="auto">
              <a:xfrm>
                <a:off x="7401331" y="5482292"/>
                <a:ext cx="294640" cy="179705"/>
              </a:xfrm>
              <a:prstGeom prst="rect">
                <a:avLst/>
              </a:prstGeom>
              <a:noFill/>
              <a:ln w="9525">
                <a:noFill/>
                <a:miter lim="800000"/>
                <a:headEnd/>
                <a:tailEnd/>
              </a:ln>
            </p:spPr>
          </p:pic>
          <p:pic>
            <p:nvPicPr>
              <p:cNvPr id="24" name="irc_mi" descr="http://kids.nationalgeographic.com/content/dam/kids/photos/Countries/Q-Z/sweden-flag.gif"/>
              <p:cNvPicPr/>
              <p:nvPr/>
            </p:nvPicPr>
            <p:blipFill>
              <a:blip r:embed="rId18" cstate="print"/>
              <a:srcRect/>
              <a:stretch>
                <a:fillRect/>
              </a:stretch>
            </p:blipFill>
            <p:spPr bwMode="auto">
              <a:xfrm>
                <a:off x="7818330" y="5482292"/>
                <a:ext cx="287655" cy="179705"/>
              </a:xfrm>
              <a:prstGeom prst="rect">
                <a:avLst/>
              </a:prstGeom>
              <a:noFill/>
              <a:ln w="9525">
                <a:noFill/>
                <a:miter lim="800000"/>
                <a:headEnd/>
                <a:tailEnd/>
              </a:ln>
            </p:spPr>
          </p:pic>
          <p:pic>
            <p:nvPicPr>
              <p:cNvPr id="25" name="Immagine 24"/>
              <p:cNvPicPr/>
              <p:nvPr/>
            </p:nvPicPr>
            <p:blipFill>
              <a:blip r:embed="rId19" cstate="print"/>
              <a:srcRect/>
              <a:stretch>
                <a:fillRect/>
              </a:stretch>
            </p:blipFill>
            <p:spPr bwMode="auto">
              <a:xfrm>
                <a:off x="8210114" y="5482292"/>
                <a:ext cx="359410" cy="179705"/>
              </a:xfrm>
              <a:prstGeom prst="rect">
                <a:avLst/>
              </a:prstGeom>
              <a:noFill/>
              <a:ln w="9525">
                <a:noFill/>
                <a:miter lim="800000"/>
                <a:headEnd/>
                <a:tailEnd/>
              </a:ln>
            </p:spPr>
          </p:pic>
        </p:grpSp>
      </p:grpSp>
      <p:sp>
        <p:nvSpPr>
          <p:cNvPr id="26" name="Rettangolo 25"/>
          <p:cNvSpPr/>
          <p:nvPr/>
        </p:nvSpPr>
        <p:spPr>
          <a:xfrm>
            <a:off x="2639616" y="260649"/>
            <a:ext cx="7167347" cy="461665"/>
          </a:xfrm>
          <a:prstGeom prst="rect">
            <a:avLst/>
          </a:prstGeom>
        </p:spPr>
        <p:txBody>
          <a:bodyPr wrap="none">
            <a:spAutoFit/>
          </a:bodyPr>
          <a:lstStyle/>
          <a:p>
            <a:pPr defTabSz="336550"/>
            <a:r>
              <a:rPr lang="en-GB" dirty="0">
                <a:solidFill>
                  <a:srgbClr val="0070C0"/>
                </a:solidFill>
                <a:latin typeface="Century Gothic" pitchFamily="34" charset="0"/>
                <a:cs typeface="Times New Roman" pitchFamily="18" charset="0"/>
              </a:rPr>
              <a:t>EUCISE </a:t>
            </a:r>
            <a:r>
              <a:rPr lang="en-GB" dirty="0">
                <a:solidFill>
                  <a:srgbClr val="189BDC"/>
                </a:solidFill>
                <a:latin typeface="Century Gothic" pitchFamily="34" charset="0"/>
                <a:cs typeface="Times New Roman" pitchFamily="18" charset="0"/>
              </a:rPr>
              <a:t>2020 </a:t>
            </a:r>
            <a:r>
              <a:rPr lang="en-GB" b="1" dirty="0">
                <a:solidFill>
                  <a:srgbClr val="189BDC"/>
                </a:solidFill>
                <a:latin typeface="Century Gothic" pitchFamily="34" charset="0"/>
                <a:cs typeface="Times New Roman" pitchFamily="18" charset="0"/>
              </a:rPr>
              <a:t>							</a:t>
            </a:r>
            <a:r>
              <a:rPr lang="en-GB" b="1" dirty="0" smtClean="0">
                <a:solidFill>
                  <a:srgbClr val="189BDC"/>
                </a:solidFill>
                <a:latin typeface="Century Gothic" pitchFamily="34" charset="0"/>
                <a:cs typeface="Times New Roman" pitchFamily="18" charset="0"/>
              </a:rPr>
              <a:t>			</a:t>
            </a:r>
            <a:r>
              <a:rPr lang="en-GB" sz="2400" dirty="0" smtClean="0">
                <a:solidFill>
                  <a:schemeClr val="tx2">
                    <a:lumMod val="50000"/>
                  </a:schemeClr>
                </a:solidFill>
                <a:latin typeface="Century Gothic" pitchFamily="34" charset="0"/>
                <a:cs typeface="Times New Roman" pitchFamily="18" charset="0"/>
              </a:rPr>
              <a:t>Phases 2 and 3</a:t>
            </a:r>
            <a:endParaRPr lang="en-GB" sz="2400" dirty="0">
              <a:solidFill>
                <a:schemeClr val="tx2">
                  <a:lumMod val="50000"/>
                </a:schemeClr>
              </a:solidFill>
              <a:latin typeface="Century Gothic" pitchFamily="34" charset="0"/>
              <a:cs typeface="Times New Roman" pitchFamily="18" charset="0"/>
            </a:endParaRPr>
          </a:p>
        </p:txBody>
      </p:sp>
    </p:spTree>
    <p:extLst>
      <p:ext uri="{BB962C8B-B14F-4D97-AF65-F5344CB8AC3E}">
        <p14:creationId xmlns:p14="http://schemas.microsoft.com/office/powerpoint/2010/main" val="23681784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342266" y="1940883"/>
            <a:ext cx="8519206" cy="818301"/>
          </a:xfrm>
          <a:prstGeom prst="rect">
            <a:avLst/>
          </a:prstGeom>
          <a:noFill/>
        </p:spPr>
        <p:txBody>
          <a:bodyPr wrap="square" rtlCol="0">
            <a:spAutoFit/>
          </a:bodyPr>
          <a:lstStyle/>
          <a:p>
            <a:pPr algn="ctr">
              <a:lnSpc>
                <a:spcPct val="200000"/>
              </a:lnSpc>
            </a:pPr>
            <a:r>
              <a:rPr lang="en-US" sz="2800" dirty="0" smtClean="0">
                <a:solidFill>
                  <a:schemeClr val="tx2">
                    <a:lumMod val="50000"/>
                  </a:schemeClr>
                </a:solidFill>
                <a:latin typeface="Century Gothic" panose="020B0502020202020204" pitchFamily="34" charset="0"/>
              </a:rPr>
              <a:t>Technical Architecture</a:t>
            </a:r>
            <a:endParaRPr lang="en-US" sz="2400" dirty="0" smtClean="0">
              <a:solidFill>
                <a:schemeClr val="tx2">
                  <a:lumMod val="50000"/>
                </a:schemeClr>
              </a:solidFill>
              <a:latin typeface="Century Gothic" panose="020B0502020202020204" pitchFamily="34" charset="0"/>
            </a:endParaRPr>
          </a:p>
        </p:txBody>
      </p:sp>
      <p:pic>
        <p:nvPicPr>
          <p:cNvPr id="3" name="Immagine 2" descr="C:\Users\cerbini\Desktop\fp7.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4296" y="260868"/>
            <a:ext cx="396000" cy="431828"/>
          </a:xfrm>
          <a:prstGeom prst="rect">
            <a:avLst/>
          </a:prstGeom>
          <a:noFill/>
          <a:ln w="9525">
            <a:noFill/>
            <a:miter lim="800000"/>
            <a:headEnd/>
            <a:tailEnd/>
          </a:ln>
        </p:spPr>
      </p:pic>
      <p:cxnSp>
        <p:nvCxnSpPr>
          <p:cNvPr id="4" name="Connettore 1 3"/>
          <p:cNvCxnSpPr/>
          <p:nvPr/>
        </p:nvCxnSpPr>
        <p:spPr>
          <a:xfrm>
            <a:off x="1775520" y="836712"/>
            <a:ext cx="8712968" cy="0"/>
          </a:xfrm>
          <a:prstGeom prst="line">
            <a:avLst/>
          </a:prstGeom>
          <a:ln w="28575">
            <a:solidFill>
              <a:srgbClr val="FFC000"/>
            </a:solidFill>
          </a:ln>
          <a:effectLst>
            <a:innerShdw blurRad="63500" dist="50800" dir="5400000">
              <a:prstClr val="black">
                <a:alpha val="50000"/>
              </a:prstClr>
            </a:inn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5" name="4B076845-ADFA-428A-AA0E-D1F7B70E4DB7" descr="cid:4B076845-ADFA-428A-AA0E-D1F7B70E4DB7"/>
          <p:cNvPicPr>
            <a:picLocks noChangeAspect="1" noChangeArrowheads="1"/>
          </p:cNvPicPr>
          <p:nvPr/>
        </p:nvPicPr>
        <p:blipFill>
          <a:blip r:embed="rId3" cstate="print"/>
          <a:srcRect/>
          <a:stretch>
            <a:fillRect/>
          </a:stretch>
        </p:blipFill>
        <p:spPr bwMode="auto">
          <a:xfrm>
            <a:off x="1991544" y="116632"/>
            <a:ext cx="620688" cy="620688"/>
          </a:xfrm>
          <a:prstGeom prst="rect">
            <a:avLst/>
          </a:prstGeom>
          <a:noFill/>
          <a:ln w="9525">
            <a:noFill/>
            <a:miter lim="800000"/>
            <a:headEnd/>
            <a:tailEnd/>
          </a:ln>
        </p:spPr>
      </p:pic>
      <p:grpSp>
        <p:nvGrpSpPr>
          <p:cNvPr id="7" name="Gruppo 6"/>
          <p:cNvGrpSpPr/>
          <p:nvPr/>
        </p:nvGrpSpPr>
        <p:grpSpPr>
          <a:xfrm>
            <a:off x="1847528" y="6237313"/>
            <a:ext cx="8496944" cy="467737"/>
            <a:chOff x="179512" y="6237312"/>
            <a:chExt cx="8496944" cy="467737"/>
          </a:xfrm>
        </p:grpSpPr>
        <p:sp>
          <p:nvSpPr>
            <p:cNvPr id="8" name="CasellaDiTesto 7"/>
            <p:cNvSpPr txBox="1"/>
            <p:nvPr/>
          </p:nvSpPr>
          <p:spPr>
            <a:xfrm>
              <a:off x="611560" y="6237312"/>
              <a:ext cx="8064896" cy="430887"/>
            </a:xfrm>
            <a:prstGeom prst="rect">
              <a:avLst/>
            </a:prstGeom>
            <a:noFill/>
          </p:spPr>
          <p:txBody>
            <a:bodyPr wrap="square" rtlCol="0">
              <a:spAutoFit/>
            </a:bodyPr>
            <a:lstStyle/>
            <a:p>
              <a:r>
                <a:rPr lang="en-GB" sz="1100" dirty="0">
                  <a:solidFill>
                    <a:schemeClr val="tx2"/>
                  </a:solidFill>
                  <a:latin typeface="Century Gothic" pitchFamily="34" charset="0"/>
                  <a:cs typeface="Times New Roman" pitchFamily="18" charset="0"/>
                </a:rPr>
                <a:t>EUCISE2020 received funding from the European Union’s seventh framework programme under grant agreement no: 608385</a:t>
              </a:r>
            </a:p>
          </p:txBody>
        </p:sp>
        <p:pic>
          <p:nvPicPr>
            <p:cNvPr id="9" name="Immagine 8" descr="https://upload.wikimedia.org/wikipedia/commons/thumb/b/b7/Flag_of_Europe.svg/2000px-Flag_of_Europe.svg.png"/>
            <p:cNvPicPr>
              <a:picLocks noChangeAspect="1"/>
            </p:cNvPicPr>
            <p:nvPr/>
          </p:nvPicPr>
          <p:blipFill>
            <a:blip r:embed="rId4" cstate="print"/>
            <a:srcRect/>
            <a:stretch>
              <a:fillRect/>
            </a:stretch>
          </p:blipFill>
          <p:spPr bwMode="auto">
            <a:xfrm>
              <a:off x="179512" y="6381328"/>
              <a:ext cx="360000" cy="257437"/>
            </a:xfrm>
            <a:prstGeom prst="rect">
              <a:avLst/>
            </a:prstGeom>
            <a:noFill/>
            <a:ln w="9525">
              <a:noFill/>
              <a:miter lim="800000"/>
              <a:headEnd/>
              <a:tailEnd/>
            </a:ln>
          </p:spPr>
        </p:pic>
        <p:grpSp>
          <p:nvGrpSpPr>
            <p:cNvPr id="10" name="Gruppo 9"/>
            <p:cNvGrpSpPr/>
            <p:nvPr/>
          </p:nvGrpSpPr>
          <p:grpSpPr>
            <a:xfrm>
              <a:off x="1737134" y="6525344"/>
              <a:ext cx="6003218" cy="179705"/>
              <a:chOff x="2566306" y="5482292"/>
              <a:chExt cx="6003218" cy="179705"/>
            </a:xfrm>
          </p:grpSpPr>
          <p:pic>
            <p:nvPicPr>
              <p:cNvPr id="11" name="Immagine 10" descr="https://upload.wikimedia.org/wikipedia/commons/thumb/9/9a/Flag_of_Bulgaria.svg/2000px-Flag_of_Bulgaria.svg.png"/>
              <p:cNvPicPr/>
              <p:nvPr/>
            </p:nvPicPr>
            <p:blipFill>
              <a:blip r:embed="rId5" cstate="print"/>
              <a:srcRect/>
              <a:stretch>
                <a:fillRect/>
              </a:stretch>
            </p:blipFill>
            <p:spPr bwMode="auto">
              <a:xfrm>
                <a:off x="2566306" y="5482292"/>
                <a:ext cx="298450" cy="179705"/>
              </a:xfrm>
              <a:prstGeom prst="rect">
                <a:avLst/>
              </a:prstGeom>
              <a:noFill/>
              <a:ln w="9525">
                <a:noFill/>
                <a:miter lim="800000"/>
                <a:headEnd/>
                <a:tailEnd/>
              </a:ln>
            </p:spPr>
          </p:pic>
          <p:pic>
            <p:nvPicPr>
              <p:cNvPr id="12" name="Immagine 11" descr="https://upload.wikimedia.org/wikipedia/commons/thumb/9/9c/Flag_of_Denmark.svg/2000px-Flag_of_Denmark.svg.png"/>
              <p:cNvPicPr/>
              <p:nvPr/>
            </p:nvPicPr>
            <p:blipFill>
              <a:blip r:embed="rId6" cstate="print"/>
              <a:srcRect/>
              <a:stretch>
                <a:fillRect/>
              </a:stretch>
            </p:blipFill>
            <p:spPr bwMode="auto">
              <a:xfrm>
                <a:off x="3009440" y="5482292"/>
                <a:ext cx="237490" cy="179705"/>
              </a:xfrm>
              <a:prstGeom prst="rect">
                <a:avLst/>
              </a:prstGeom>
              <a:noFill/>
              <a:ln w="9525">
                <a:noFill/>
                <a:miter lim="800000"/>
                <a:headEnd/>
                <a:tailEnd/>
              </a:ln>
            </p:spPr>
          </p:pic>
          <p:pic>
            <p:nvPicPr>
              <p:cNvPr id="13" name="Immagine 12" descr="https://upload.wikimedia.org/wikipedia/commons/thumb/8/86/Flag_of_Germany_(3-2_aspect_ratio).svg/2000px-Flag_of_Germany_(3-2_aspect_ratio).svg.png"/>
              <p:cNvPicPr/>
              <p:nvPr/>
            </p:nvPicPr>
            <p:blipFill>
              <a:blip r:embed="rId7" cstate="print"/>
              <a:srcRect/>
              <a:stretch>
                <a:fillRect/>
              </a:stretch>
            </p:blipFill>
            <p:spPr bwMode="auto">
              <a:xfrm>
                <a:off x="3374660" y="5482292"/>
                <a:ext cx="269875" cy="179705"/>
              </a:xfrm>
              <a:prstGeom prst="rect">
                <a:avLst/>
              </a:prstGeom>
              <a:noFill/>
              <a:ln w="9525">
                <a:noFill/>
                <a:miter lim="800000"/>
                <a:headEnd/>
                <a:tailEnd/>
              </a:ln>
            </p:spPr>
          </p:pic>
          <p:pic>
            <p:nvPicPr>
              <p:cNvPr id="14" name="Immagine 13" descr="https://upload.wikimedia.org/wikipedia/commons/thumb/4/45/Flag_of_Ireland.svg/2000px-Flag_of_Ireland.svg.png"/>
              <p:cNvPicPr/>
              <p:nvPr/>
            </p:nvPicPr>
            <p:blipFill>
              <a:blip r:embed="rId8" cstate="print"/>
              <a:srcRect/>
              <a:stretch>
                <a:fillRect/>
              </a:stretch>
            </p:blipFill>
            <p:spPr bwMode="auto">
              <a:xfrm>
                <a:off x="3780482" y="5482292"/>
                <a:ext cx="359410" cy="179705"/>
              </a:xfrm>
              <a:prstGeom prst="rect">
                <a:avLst/>
              </a:prstGeom>
              <a:noFill/>
              <a:ln w="9525">
                <a:noFill/>
                <a:miter lim="800000"/>
                <a:headEnd/>
                <a:tailEnd/>
              </a:ln>
            </p:spPr>
          </p:pic>
          <p:pic>
            <p:nvPicPr>
              <p:cNvPr id="15" name="Immagine 14" descr="http://expandablecontainertrivol.com/wp-content/uploads/2015/03/flag-world-greece.gif"/>
              <p:cNvPicPr/>
              <p:nvPr/>
            </p:nvPicPr>
            <p:blipFill>
              <a:blip r:embed="rId9" cstate="print"/>
              <a:srcRect/>
              <a:stretch>
                <a:fillRect/>
              </a:stretch>
            </p:blipFill>
            <p:spPr bwMode="auto">
              <a:xfrm>
                <a:off x="4258893" y="5482292"/>
                <a:ext cx="269875" cy="179705"/>
              </a:xfrm>
              <a:prstGeom prst="rect">
                <a:avLst/>
              </a:prstGeom>
              <a:noFill/>
              <a:ln w="9525">
                <a:noFill/>
                <a:miter lim="800000"/>
                <a:headEnd/>
                <a:tailEnd/>
              </a:ln>
            </p:spPr>
          </p:pic>
          <p:pic>
            <p:nvPicPr>
              <p:cNvPr id="16" name="Immagine 15" descr="https://upload.wikimedia.org/wikipedia/commons/thumb/c/c6/Flag_of_Spain_(1785-1873_and_1875-1931).svg/2000px-Flag_of_Spain_(1785-1873_and_1875-1931).svg.png"/>
              <p:cNvPicPr/>
              <p:nvPr/>
            </p:nvPicPr>
            <p:blipFill>
              <a:blip r:embed="rId10" cstate="print"/>
              <a:srcRect/>
              <a:stretch>
                <a:fillRect/>
              </a:stretch>
            </p:blipFill>
            <p:spPr bwMode="auto">
              <a:xfrm>
                <a:off x="4661590" y="5482292"/>
                <a:ext cx="269875" cy="179705"/>
              </a:xfrm>
              <a:prstGeom prst="rect">
                <a:avLst/>
              </a:prstGeom>
              <a:noFill/>
              <a:ln w="9525">
                <a:noFill/>
                <a:miter lim="800000"/>
                <a:headEnd/>
                <a:tailEnd/>
              </a:ln>
            </p:spPr>
          </p:pic>
          <p:pic>
            <p:nvPicPr>
              <p:cNvPr id="17" name="Immagine 16" descr="https://upload.wikimedia.org/wikipedia/commons/thumb/5/54/Civil_and_Naval_Ensign_of_France.svg/2000px-Civil_and_Naval_Ensign_of_France.svg.png"/>
              <p:cNvPicPr/>
              <p:nvPr/>
            </p:nvPicPr>
            <p:blipFill>
              <a:blip r:embed="rId11" cstate="print"/>
              <a:srcRect/>
              <a:stretch>
                <a:fillRect/>
              </a:stretch>
            </p:blipFill>
            <p:spPr bwMode="auto">
              <a:xfrm>
                <a:off x="5053599" y="5482292"/>
                <a:ext cx="269875" cy="179705"/>
              </a:xfrm>
              <a:prstGeom prst="rect">
                <a:avLst/>
              </a:prstGeom>
              <a:noFill/>
              <a:ln w="9525">
                <a:noFill/>
                <a:miter lim="800000"/>
                <a:headEnd/>
                <a:tailEnd/>
              </a:ln>
            </p:spPr>
          </p:pic>
          <p:pic>
            <p:nvPicPr>
              <p:cNvPr id="18" name="Immagine 17" descr="http://www.33ff.com/flags/XL_flags/Italy_flag.gif"/>
              <p:cNvPicPr/>
              <p:nvPr/>
            </p:nvPicPr>
            <p:blipFill>
              <a:blip r:embed="rId12" cstate="print"/>
              <a:srcRect/>
              <a:stretch>
                <a:fillRect/>
              </a:stretch>
            </p:blipFill>
            <p:spPr bwMode="auto">
              <a:xfrm>
                <a:off x="5453171" y="5482292"/>
                <a:ext cx="269875" cy="179705"/>
              </a:xfrm>
              <a:prstGeom prst="rect">
                <a:avLst/>
              </a:prstGeom>
              <a:noFill/>
              <a:ln w="9525">
                <a:noFill/>
                <a:miter lim="800000"/>
                <a:headEnd/>
                <a:tailEnd/>
              </a:ln>
            </p:spPr>
          </p:pic>
          <p:pic>
            <p:nvPicPr>
              <p:cNvPr id="19" name="Immagine 18" descr="http://www.clker.com/cliparts/2/c/5/d/1363112175195013158Flag%20of%20Norway.svg.med.png"/>
              <p:cNvPicPr/>
              <p:nvPr/>
            </p:nvPicPr>
            <p:blipFill>
              <a:blip r:embed="rId13" cstate="print"/>
              <a:srcRect/>
              <a:stretch>
                <a:fillRect/>
              </a:stretch>
            </p:blipFill>
            <p:spPr bwMode="auto">
              <a:xfrm>
                <a:off x="5858993" y="5482292"/>
                <a:ext cx="244475" cy="179705"/>
              </a:xfrm>
              <a:prstGeom prst="rect">
                <a:avLst/>
              </a:prstGeom>
              <a:noFill/>
              <a:ln w="9525">
                <a:noFill/>
                <a:miter lim="800000"/>
                <a:headEnd/>
                <a:tailEnd/>
              </a:ln>
            </p:spPr>
          </p:pic>
          <p:pic>
            <p:nvPicPr>
              <p:cNvPr id="20" name="Immagine 19" descr="https://upload.wikimedia.org/wikipedia/commons/thumb/6/63/Flag_of_Cyprus_(1960-2006).svg/2000px-Flag_of_Cyprus_(1960-2006).svg.png"/>
              <p:cNvPicPr/>
              <p:nvPr/>
            </p:nvPicPr>
            <p:blipFill>
              <a:blip r:embed="rId14" cstate="print"/>
              <a:srcRect/>
              <a:stretch>
                <a:fillRect/>
              </a:stretch>
            </p:blipFill>
            <p:spPr bwMode="auto">
              <a:xfrm>
                <a:off x="6211241" y="5482292"/>
                <a:ext cx="298450" cy="179705"/>
              </a:xfrm>
              <a:prstGeom prst="rect">
                <a:avLst/>
              </a:prstGeom>
              <a:noFill/>
              <a:ln w="9525">
                <a:noFill/>
                <a:miter lim="800000"/>
                <a:headEnd/>
                <a:tailEnd/>
              </a:ln>
            </p:spPr>
          </p:pic>
          <p:pic>
            <p:nvPicPr>
              <p:cNvPr id="21" name="Immagine 20" descr="https://upload.wikimedia.org/wikipedia/commons/thumb/5/5c/Flag_of_Portugal.svg/1280px-Flag_of_Portugal.svg.png"/>
              <p:cNvPicPr/>
              <p:nvPr/>
            </p:nvPicPr>
            <p:blipFill>
              <a:blip r:embed="rId15" cstate="print"/>
              <a:srcRect/>
              <a:stretch>
                <a:fillRect/>
              </a:stretch>
            </p:blipFill>
            <p:spPr bwMode="auto">
              <a:xfrm>
                <a:off x="6632737" y="5482292"/>
                <a:ext cx="269875" cy="179705"/>
              </a:xfrm>
              <a:prstGeom prst="rect">
                <a:avLst/>
              </a:prstGeom>
              <a:noFill/>
              <a:ln w="9525">
                <a:noFill/>
                <a:miter lim="800000"/>
                <a:headEnd/>
                <a:tailEnd/>
              </a:ln>
            </p:spPr>
          </p:pic>
          <p:pic>
            <p:nvPicPr>
              <p:cNvPr id="22" name="Immagine 21" descr="https://upload.wikimedia.org/wikipedia/commons/thumb/7/73/Flag_of_Romania.svg/2000px-Flag_of_Romania.svg.png"/>
              <p:cNvPicPr/>
              <p:nvPr/>
            </p:nvPicPr>
            <p:blipFill>
              <a:blip r:embed="rId16" cstate="print"/>
              <a:srcRect/>
              <a:stretch>
                <a:fillRect/>
              </a:stretch>
            </p:blipFill>
            <p:spPr bwMode="auto">
              <a:xfrm>
                <a:off x="7010385" y="5482292"/>
                <a:ext cx="269875" cy="179705"/>
              </a:xfrm>
              <a:prstGeom prst="rect">
                <a:avLst/>
              </a:prstGeom>
              <a:noFill/>
              <a:ln w="9525">
                <a:noFill/>
                <a:miter lim="800000"/>
                <a:headEnd/>
                <a:tailEnd/>
              </a:ln>
            </p:spPr>
          </p:pic>
          <p:pic>
            <p:nvPicPr>
              <p:cNvPr id="23" name="Immagine 22" descr="https://upload.wikimedia.org/wikipedia/commons/thumb/b/bc/Flag_of_Finland.svg/2000px-Flag_of_Finland.svg.png"/>
              <p:cNvPicPr/>
              <p:nvPr/>
            </p:nvPicPr>
            <p:blipFill>
              <a:blip r:embed="rId17" cstate="print"/>
              <a:srcRect/>
              <a:stretch>
                <a:fillRect/>
              </a:stretch>
            </p:blipFill>
            <p:spPr bwMode="auto">
              <a:xfrm>
                <a:off x="7401331" y="5482292"/>
                <a:ext cx="294640" cy="179705"/>
              </a:xfrm>
              <a:prstGeom prst="rect">
                <a:avLst/>
              </a:prstGeom>
              <a:noFill/>
              <a:ln w="9525">
                <a:noFill/>
                <a:miter lim="800000"/>
                <a:headEnd/>
                <a:tailEnd/>
              </a:ln>
            </p:spPr>
          </p:pic>
          <p:pic>
            <p:nvPicPr>
              <p:cNvPr id="24" name="irc_mi" descr="http://kids.nationalgeographic.com/content/dam/kids/photos/Countries/Q-Z/sweden-flag.gif"/>
              <p:cNvPicPr/>
              <p:nvPr/>
            </p:nvPicPr>
            <p:blipFill>
              <a:blip r:embed="rId18" cstate="print"/>
              <a:srcRect/>
              <a:stretch>
                <a:fillRect/>
              </a:stretch>
            </p:blipFill>
            <p:spPr bwMode="auto">
              <a:xfrm>
                <a:off x="7818330" y="5482292"/>
                <a:ext cx="287655" cy="179705"/>
              </a:xfrm>
              <a:prstGeom prst="rect">
                <a:avLst/>
              </a:prstGeom>
              <a:noFill/>
              <a:ln w="9525">
                <a:noFill/>
                <a:miter lim="800000"/>
                <a:headEnd/>
                <a:tailEnd/>
              </a:ln>
            </p:spPr>
          </p:pic>
          <p:pic>
            <p:nvPicPr>
              <p:cNvPr id="25" name="Immagine 24"/>
              <p:cNvPicPr/>
              <p:nvPr/>
            </p:nvPicPr>
            <p:blipFill>
              <a:blip r:embed="rId19" cstate="print"/>
              <a:srcRect/>
              <a:stretch>
                <a:fillRect/>
              </a:stretch>
            </p:blipFill>
            <p:spPr bwMode="auto">
              <a:xfrm>
                <a:off x="8210114" y="5482292"/>
                <a:ext cx="359410" cy="179705"/>
              </a:xfrm>
              <a:prstGeom prst="rect">
                <a:avLst/>
              </a:prstGeom>
              <a:noFill/>
              <a:ln w="9525">
                <a:noFill/>
                <a:miter lim="800000"/>
                <a:headEnd/>
                <a:tailEnd/>
              </a:ln>
            </p:spPr>
          </p:pic>
        </p:grpSp>
      </p:grpSp>
      <p:sp>
        <p:nvSpPr>
          <p:cNvPr id="28" name="Rettangolo 27"/>
          <p:cNvSpPr/>
          <p:nvPr/>
        </p:nvSpPr>
        <p:spPr>
          <a:xfrm>
            <a:off x="2639616" y="260649"/>
            <a:ext cx="7236276" cy="461665"/>
          </a:xfrm>
          <a:prstGeom prst="rect">
            <a:avLst/>
          </a:prstGeom>
        </p:spPr>
        <p:txBody>
          <a:bodyPr wrap="none">
            <a:spAutoFit/>
          </a:bodyPr>
          <a:lstStyle/>
          <a:p>
            <a:pPr defTabSz="336550"/>
            <a:r>
              <a:rPr lang="en-GB" dirty="0">
                <a:solidFill>
                  <a:srgbClr val="0070C0"/>
                </a:solidFill>
                <a:latin typeface="Century Gothic" pitchFamily="34" charset="0"/>
                <a:cs typeface="Times New Roman" pitchFamily="18" charset="0"/>
              </a:rPr>
              <a:t>EUCISE </a:t>
            </a:r>
            <a:r>
              <a:rPr lang="en-GB" dirty="0">
                <a:solidFill>
                  <a:srgbClr val="189BDC"/>
                </a:solidFill>
                <a:latin typeface="Century Gothic" pitchFamily="34" charset="0"/>
                <a:cs typeface="Times New Roman" pitchFamily="18" charset="0"/>
              </a:rPr>
              <a:t>2020 </a:t>
            </a:r>
            <a:r>
              <a:rPr lang="en-GB" b="1" dirty="0">
                <a:solidFill>
                  <a:srgbClr val="189BDC"/>
                </a:solidFill>
                <a:latin typeface="Century Gothic" pitchFamily="34" charset="0"/>
                <a:cs typeface="Times New Roman" pitchFamily="18" charset="0"/>
              </a:rPr>
              <a:t>							</a:t>
            </a:r>
            <a:r>
              <a:rPr lang="en-GB" b="1" dirty="0" smtClean="0">
                <a:solidFill>
                  <a:srgbClr val="189BDC"/>
                </a:solidFill>
                <a:latin typeface="Century Gothic" pitchFamily="34" charset="0"/>
                <a:cs typeface="Times New Roman" pitchFamily="18" charset="0"/>
              </a:rPr>
              <a:t>		</a:t>
            </a:r>
            <a:r>
              <a:rPr lang="en-GB" b="1" dirty="0" smtClean="0">
                <a:solidFill>
                  <a:srgbClr val="189BDC"/>
                </a:solidFill>
                <a:latin typeface="Century Gothic" pitchFamily="34" charset="0"/>
                <a:cs typeface="Times New Roman" pitchFamily="18" charset="0"/>
              </a:rPr>
              <a:t>		</a:t>
            </a:r>
            <a:r>
              <a:rPr lang="en-GB" sz="2400" dirty="0" smtClean="0">
                <a:solidFill>
                  <a:schemeClr val="tx2">
                    <a:lumMod val="50000"/>
                  </a:schemeClr>
                </a:solidFill>
                <a:latin typeface="Century Gothic" pitchFamily="34" charset="0"/>
                <a:cs typeface="Times New Roman" pitchFamily="18" charset="0"/>
              </a:rPr>
              <a:t>TAG </a:t>
            </a:r>
            <a:r>
              <a:rPr lang="en-GB" sz="2400" dirty="0" smtClean="0">
                <a:solidFill>
                  <a:schemeClr val="tx2">
                    <a:lumMod val="50000"/>
                  </a:schemeClr>
                </a:solidFill>
                <a:latin typeface="Century Gothic" pitchFamily="34" charset="0"/>
                <a:cs typeface="Times New Roman" pitchFamily="18" charset="0"/>
              </a:rPr>
              <a:t>Meeting</a:t>
            </a:r>
            <a:endParaRPr lang="en-GB" sz="2400" dirty="0">
              <a:solidFill>
                <a:schemeClr val="tx2">
                  <a:lumMod val="50000"/>
                </a:schemeClr>
              </a:solidFill>
              <a:latin typeface="Century Gothic" pitchFamily="34" charset="0"/>
              <a:cs typeface="Times New Roman" pitchFamily="18" charset="0"/>
            </a:endParaRPr>
          </a:p>
        </p:txBody>
      </p:sp>
    </p:spTree>
    <p:extLst>
      <p:ext uri="{BB962C8B-B14F-4D97-AF65-F5344CB8AC3E}">
        <p14:creationId xmlns:p14="http://schemas.microsoft.com/office/powerpoint/2010/main" val="2214213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magine 12" descr="C:\Users\cerbini\Desktop\fp7.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4296" y="260868"/>
            <a:ext cx="396000" cy="431828"/>
          </a:xfrm>
          <a:prstGeom prst="rect">
            <a:avLst/>
          </a:prstGeom>
          <a:noFill/>
          <a:ln w="9525">
            <a:noFill/>
            <a:miter lim="800000"/>
            <a:headEnd/>
            <a:tailEnd/>
          </a:ln>
        </p:spPr>
      </p:pic>
      <p:cxnSp>
        <p:nvCxnSpPr>
          <p:cNvPr id="5" name="Connettore 1 4"/>
          <p:cNvCxnSpPr/>
          <p:nvPr/>
        </p:nvCxnSpPr>
        <p:spPr>
          <a:xfrm>
            <a:off x="1775520" y="836712"/>
            <a:ext cx="8712968" cy="0"/>
          </a:xfrm>
          <a:prstGeom prst="line">
            <a:avLst/>
          </a:prstGeom>
          <a:ln w="28575">
            <a:solidFill>
              <a:srgbClr val="FFC000"/>
            </a:solidFill>
          </a:ln>
          <a:effectLst>
            <a:innerShdw blurRad="63500" dist="50800" dir="5400000">
              <a:prstClr val="black">
                <a:alpha val="50000"/>
              </a:prstClr>
            </a:inn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1026" name="4B076845-ADFA-428A-AA0E-D1F7B70E4DB7" descr="cid:4B076845-ADFA-428A-AA0E-D1F7B70E4DB7"/>
          <p:cNvPicPr>
            <a:picLocks noChangeAspect="1" noChangeArrowheads="1"/>
          </p:cNvPicPr>
          <p:nvPr/>
        </p:nvPicPr>
        <p:blipFill>
          <a:blip r:embed="rId3" cstate="print"/>
          <a:srcRect/>
          <a:stretch>
            <a:fillRect/>
          </a:stretch>
        </p:blipFill>
        <p:spPr bwMode="auto">
          <a:xfrm>
            <a:off x="1991544" y="116632"/>
            <a:ext cx="620688" cy="620688"/>
          </a:xfrm>
          <a:prstGeom prst="rect">
            <a:avLst/>
          </a:prstGeom>
          <a:noFill/>
          <a:ln w="9525">
            <a:noFill/>
            <a:miter lim="800000"/>
            <a:headEnd/>
            <a:tailEnd/>
          </a:ln>
        </p:spPr>
      </p:pic>
      <p:sp>
        <p:nvSpPr>
          <p:cNvPr id="9" name="Rettangolo 8"/>
          <p:cNvSpPr/>
          <p:nvPr/>
        </p:nvSpPr>
        <p:spPr>
          <a:xfrm>
            <a:off x="2639616" y="260649"/>
            <a:ext cx="6896440" cy="461665"/>
          </a:xfrm>
          <a:prstGeom prst="rect">
            <a:avLst/>
          </a:prstGeom>
        </p:spPr>
        <p:txBody>
          <a:bodyPr wrap="none">
            <a:spAutoFit/>
          </a:bodyPr>
          <a:lstStyle/>
          <a:p>
            <a:pPr defTabSz="336550"/>
            <a:r>
              <a:rPr lang="en-GB" dirty="0">
                <a:solidFill>
                  <a:srgbClr val="0070C0"/>
                </a:solidFill>
                <a:latin typeface="Century Gothic" pitchFamily="34" charset="0"/>
                <a:cs typeface="Times New Roman" pitchFamily="18" charset="0"/>
              </a:rPr>
              <a:t>EUCISE </a:t>
            </a:r>
            <a:r>
              <a:rPr lang="en-GB" dirty="0">
                <a:solidFill>
                  <a:srgbClr val="189BDC"/>
                </a:solidFill>
                <a:latin typeface="Century Gothic" pitchFamily="34" charset="0"/>
                <a:cs typeface="Times New Roman" pitchFamily="18" charset="0"/>
              </a:rPr>
              <a:t>2020 </a:t>
            </a:r>
            <a:r>
              <a:rPr lang="en-GB" b="1" dirty="0">
                <a:solidFill>
                  <a:srgbClr val="189BDC"/>
                </a:solidFill>
                <a:latin typeface="Century Gothic" pitchFamily="34" charset="0"/>
                <a:cs typeface="Times New Roman" pitchFamily="18" charset="0"/>
              </a:rPr>
              <a:t>							</a:t>
            </a:r>
            <a:r>
              <a:rPr lang="en-GB" b="1" dirty="0" smtClean="0">
                <a:solidFill>
                  <a:srgbClr val="189BDC"/>
                </a:solidFill>
                <a:latin typeface="Century Gothic" pitchFamily="34" charset="0"/>
                <a:cs typeface="Times New Roman" pitchFamily="18" charset="0"/>
              </a:rPr>
              <a:t>			</a:t>
            </a:r>
            <a:r>
              <a:rPr lang="en-GB" sz="2400" dirty="0" smtClean="0">
                <a:solidFill>
                  <a:schemeClr val="tx2">
                    <a:lumMod val="50000"/>
                  </a:schemeClr>
                </a:solidFill>
                <a:latin typeface="Century Gothic" pitchFamily="34" charset="0"/>
                <a:cs typeface="Times New Roman" pitchFamily="18" charset="0"/>
              </a:rPr>
              <a:t>TAG Meeting</a:t>
            </a:r>
            <a:endParaRPr lang="en-GB" sz="2400" dirty="0">
              <a:solidFill>
                <a:schemeClr val="tx2">
                  <a:lumMod val="50000"/>
                </a:schemeClr>
              </a:solidFill>
              <a:latin typeface="Century Gothic" pitchFamily="34" charset="0"/>
              <a:cs typeface="Times New Roman" pitchFamily="18" charset="0"/>
            </a:endParaRPr>
          </a:p>
        </p:txBody>
      </p:sp>
      <p:sp>
        <p:nvSpPr>
          <p:cNvPr id="36" name="CasellaDiTesto 35"/>
          <p:cNvSpPr txBox="1"/>
          <p:nvPr/>
        </p:nvSpPr>
        <p:spPr>
          <a:xfrm>
            <a:off x="1862254" y="1414677"/>
            <a:ext cx="9166301" cy="3570208"/>
          </a:xfrm>
          <a:prstGeom prst="rect">
            <a:avLst/>
          </a:prstGeom>
          <a:noFill/>
        </p:spPr>
        <p:txBody>
          <a:bodyPr wrap="square" rtlCol="0">
            <a:spAutoFit/>
          </a:bodyPr>
          <a:lstStyle/>
          <a:p>
            <a:pPr>
              <a:spcBef>
                <a:spcPts val="600"/>
              </a:spcBef>
            </a:pPr>
            <a:r>
              <a:rPr lang="en-US" sz="2400" dirty="0">
                <a:solidFill>
                  <a:srgbClr val="002060"/>
                </a:solidFill>
                <a:latin typeface="Century Gothic" panose="020B0502020202020204" pitchFamily="34" charset="0"/>
              </a:rPr>
              <a:t>The network topology of EUCISE2020 is based on the CISE hybrid vision concept. Each Member State and Community can adopt one of the following paradigms:</a:t>
            </a:r>
          </a:p>
          <a:p>
            <a:pPr marL="342900" indent="-342900">
              <a:spcBef>
                <a:spcPts val="600"/>
              </a:spcBef>
              <a:buFont typeface="Arial" panose="020B0604020202020204" pitchFamily="34" charset="0"/>
              <a:buChar char="•"/>
            </a:pPr>
            <a:r>
              <a:rPr lang="en-US" sz="2400" dirty="0" smtClean="0">
                <a:solidFill>
                  <a:srgbClr val="002060"/>
                </a:solidFill>
                <a:latin typeface="Century Gothic" panose="020B0502020202020204" pitchFamily="34" charset="0"/>
              </a:rPr>
              <a:t>Single-way </a:t>
            </a:r>
            <a:r>
              <a:rPr lang="en-US" sz="2400" dirty="0">
                <a:solidFill>
                  <a:srgbClr val="002060"/>
                </a:solidFill>
                <a:latin typeface="Century Gothic" panose="020B0502020202020204" pitchFamily="34" charset="0"/>
              </a:rPr>
              <a:t>approach: All Public Authorities of a Member State are connected to the EUCISE2020 Network through a single access </a:t>
            </a:r>
            <a:r>
              <a:rPr lang="en-US" sz="2400" dirty="0" smtClean="0">
                <a:solidFill>
                  <a:srgbClr val="002060"/>
                </a:solidFill>
                <a:latin typeface="Century Gothic" panose="020B0502020202020204" pitchFamily="34" charset="0"/>
              </a:rPr>
              <a:t>point</a:t>
            </a:r>
            <a:endParaRPr lang="en-US" sz="2400" dirty="0">
              <a:solidFill>
                <a:srgbClr val="002060"/>
              </a:solidFill>
              <a:latin typeface="Century Gothic" panose="020B0502020202020204" pitchFamily="34" charset="0"/>
            </a:endParaRPr>
          </a:p>
          <a:p>
            <a:pPr marL="342900" indent="-342900">
              <a:spcBef>
                <a:spcPts val="600"/>
              </a:spcBef>
              <a:buFont typeface="Arial" panose="020B0604020202020204" pitchFamily="34" charset="0"/>
              <a:buChar char="•"/>
            </a:pPr>
            <a:r>
              <a:rPr lang="en-US" sz="2400" dirty="0" smtClean="0">
                <a:solidFill>
                  <a:srgbClr val="002060"/>
                </a:solidFill>
                <a:latin typeface="Century Gothic" panose="020B0502020202020204" pitchFamily="34" charset="0"/>
              </a:rPr>
              <a:t>Multiple-way </a:t>
            </a:r>
            <a:r>
              <a:rPr lang="en-US" sz="2400" dirty="0">
                <a:solidFill>
                  <a:srgbClr val="002060"/>
                </a:solidFill>
                <a:latin typeface="Century Gothic" panose="020B0502020202020204" pitchFamily="34" charset="0"/>
              </a:rPr>
              <a:t>approach: Public Authorities of a Member State are connected to the EUCISE2020 Network through different access </a:t>
            </a:r>
            <a:r>
              <a:rPr lang="en-US" sz="2400" dirty="0" smtClean="0">
                <a:solidFill>
                  <a:srgbClr val="002060"/>
                </a:solidFill>
                <a:latin typeface="Century Gothic" panose="020B0502020202020204" pitchFamily="34" charset="0"/>
              </a:rPr>
              <a:t>points</a:t>
            </a:r>
            <a:endParaRPr lang="en-US" sz="2400" dirty="0">
              <a:solidFill>
                <a:srgbClr val="002060"/>
              </a:solidFill>
              <a:latin typeface="Century Gothic" panose="020B0502020202020204" pitchFamily="34" charset="0"/>
            </a:endParaRPr>
          </a:p>
        </p:txBody>
      </p:sp>
      <p:grpSp>
        <p:nvGrpSpPr>
          <p:cNvPr id="37" name="Gruppo 36"/>
          <p:cNvGrpSpPr/>
          <p:nvPr/>
        </p:nvGrpSpPr>
        <p:grpSpPr>
          <a:xfrm>
            <a:off x="1847528" y="6237313"/>
            <a:ext cx="8496944" cy="467737"/>
            <a:chOff x="179512" y="6237312"/>
            <a:chExt cx="8496944" cy="467737"/>
          </a:xfrm>
        </p:grpSpPr>
        <p:sp>
          <p:nvSpPr>
            <p:cNvPr id="38" name="CasellaDiTesto 37"/>
            <p:cNvSpPr txBox="1"/>
            <p:nvPr/>
          </p:nvSpPr>
          <p:spPr>
            <a:xfrm>
              <a:off x="611560" y="6237312"/>
              <a:ext cx="8064896" cy="430887"/>
            </a:xfrm>
            <a:prstGeom prst="rect">
              <a:avLst/>
            </a:prstGeom>
            <a:noFill/>
          </p:spPr>
          <p:txBody>
            <a:bodyPr wrap="square" rtlCol="0">
              <a:spAutoFit/>
            </a:bodyPr>
            <a:lstStyle/>
            <a:p>
              <a:r>
                <a:rPr lang="en-GB" sz="1100" dirty="0">
                  <a:solidFill>
                    <a:schemeClr val="tx2"/>
                  </a:solidFill>
                  <a:latin typeface="Century Gothic" pitchFamily="34" charset="0"/>
                  <a:cs typeface="Times New Roman" pitchFamily="18" charset="0"/>
                </a:rPr>
                <a:t>EUCISE2020 received funding from the European Union’s seventh framework programme under grant agreement no: 608385</a:t>
              </a:r>
            </a:p>
          </p:txBody>
        </p:sp>
        <p:pic>
          <p:nvPicPr>
            <p:cNvPr id="39" name="Immagine 38" descr="https://upload.wikimedia.org/wikipedia/commons/thumb/b/b7/Flag_of_Europe.svg/2000px-Flag_of_Europe.svg.png"/>
            <p:cNvPicPr>
              <a:picLocks noChangeAspect="1"/>
            </p:cNvPicPr>
            <p:nvPr/>
          </p:nvPicPr>
          <p:blipFill>
            <a:blip r:embed="rId4" cstate="print"/>
            <a:srcRect/>
            <a:stretch>
              <a:fillRect/>
            </a:stretch>
          </p:blipFill>
          <p:spPr bwMode="auto">
            <a:xfrm>
              <a:off x="179512" y="6381328"/>
              <a:ext cx="360000" cy="257437"/>
            </a:xfrm>
            <a:prstGeom prst="rect">
              <a:avLst/>
            </a:prstGeom>
            <a:noFill/>
            <a:ln w="9525">
              <a:noFill/>
              <a:miter lim="800000"/>
              <a:headEnd/>
              <a:tailEnd/>
            </a:ln>
          </p:spPr>
        </p:pic>
        <p:grpSp>
          <p:nvGrpSpPr>
            <p:cNvPr id="40" name="Gruppo 39"/>
            <p:cNvGrpSpPr/>
            <p:nvPr/>
          </p:nvGrpSpPr>
          <p:grpSpPr>
            <a:xfrm>
              <a:off x="1737134" y="6525344"/>
              <a:ext cx="6003218" cy="179705"/>
              <a:chOff x="2566306" y="5482292"/>
              <a:chExt cx="6003218" cy="179705"/>
            </a:xfrm>
          </p:grpSpPr>
          <p:pic>
            <p:nvPicPr>
              <p:cNvPr id="41" name="Immagine 40" descr="https://upload.wikimedia.org/wikipedia/commons/thumb/9/9a/Flag_of_Bulgaria.svg/2000px-Flag_of_Bulgaria.svg.png"/>
              <p:cNvPicPr/>
              <p:nvPr/>
            </p:nvPicPr>
            <p:blipFill>
              <a:blip r:embed="rId5" cstate="print"/>
              <a:srcRect/>
              <a:stretch>
                <a:fillRect/>
              </a:stretch>
            </p:blipFill>
            <p:spPr bwMode="auto">
              <a:xfrm>
                <a:off x="2566306" y="5482292"/>
                <a:ext cx="298450" cy="179705"/>
              </a:xfrm>
              <a:prstGeom prst="rect">
                <a:avLst/>
              </a:prstGeom>
              <a:noFill/>
              <a:ln w="9525">
                <a:noFill/>
                <a:miter lim="800000"/>
                <a:headEnd/>
                <a:tailEnd/>
              </a:ln>
            </p:spPr>
          </p:pic>
          <p:pic>
            <p:nvPicPr>
              <p:cNvPr id="42" name="Immagine 41" descr="https://upload.wikimedia.org/wikipedia/commons/thumb/9/9c/Flag_of_Denmark.svg/2000px-Flag_of_Denmark.svg.png"/>
              <p:cNvPicPr/>
              <p:nvPr/>
            </p:nvPicPr>
            <p:blipFill>
              <a:blip r:embed="rId6" cstate="print"/>
              <a:srcRect/>
              <a:stretch>
                <a:fillRect/>
              </a:stretch>
            </p:blipFill>
            <p:spPr bwMode="auto">
              <a:xfrm>
                <a:off x="3009440" y="5482292"/>
                <a:ext cx="237490" cy="179705"/>
              </a:xfrm>
              <a:prstGeom prst="rect">
                <a:avLst/>
              </a:prstGeom>
              <a:noFill/>
              <a:ln w="9525">
                <a:noFill/>
                <a:miter lim="800000"/>
                <a:headEnd/>
                <a:tailEnd/>
              </a:ln>
            </p:spPr>
          </p:pic>
          <p:pic>
            <p:nvPicPr>
              <p:cNvPr id="43" name="Immagine 42" descr="https://upload.wikimedia.org/wikipedia/commons/thumb/8/86/Flag_of_Germany_(3-2_aspect_ratio).svg/2000px-Flag_of_Germany_(3-2_aspect_ratio).svg.png"/>
              <p:cNvPicPr/>
              <p:nvPr/>
            </p:nvPicPr>
            <p:blipFill>
              <a:blip r:embed="rId7" cstate="print"/>
              <a:srcRect/>
              <a:stretch>
                <a:fillRect/>
              </a:stretch>
            </p:blipFill>
            <p:spPr bwMode="auto">
              <a:xfrm>
                <a:off x="3374660" y="5482292"/>
                <a:ext cx="269875" cy="179705"/>
              </a:xfrm>
              <a:prstGeom prst="rect">
                <a:avLst/>
              </a:prstGeom>
              <a:noFill/>
              <a:ln w="9525">
                <a:noFill/>
                <a:miter lim="800000"/>
                <a:headEnd/>
                <a:tailEnd/>
              </a:ln>
            </p:spPr>
          </p:pic>
          <p:pic>
            <p:nvPicPr>
              <p:cNvPr id="44" name="Immagine 43" descr="https://upload.wikimedia.org/wikipedia/commons/thumb/4/45/Flag_of_Ireland.svg/2000px-Flag_of_Ireland.svg.png"/>
              <p:cNvPicPr/>
              <p:nvPr/>
            </p:nvPicPr>
            <p:blipFill>
              <a:blip r:embed="rId8" cstate="print"/>
              <a:srcRect/>
              <a:stretch>
                <a:fillRect/>
              </a:stretch>
            </p:blipFill>
            <p:spPr bwMode="auto">
              <a:xfrm>
                <a:off x="3780482" y="5482292"/>
                <a:ext cx="359410" cy="179705"/>
              </a:xfrm>
              <a:prstGeom prst="rect">
                <a:avLst/>
              </a:prstGeom>
              <a:noFill/>
              <a:ln w="9525">
                <a:noFill/>
                <a:miter lim="800000"/>
                <a:headEnd/>
                <a:tailEnd/>
              </a:ln>
            </p:spPr>
          </p:pic>
          <p:pic>
            <p:nvPicPr>
              <p:cNvPr id="45" name="Immagine 44" descr="http://expandablecontainertrivol.com/wp-content/uploads/2015/03/flag-world-greece.gif"/>
              <p:cNvPicPr/>
              <p:nvPr/>
            </p:nvPicPr>
            <p:blipFill>
              <a:blip r:embed="rId9" cstate="print"/>
              <a:srcRect/>
              <a:stretch>
                <a:fillRect/>
              </a:stretch>
            </p:blipFill>
            <p:spPr bwMode="auto">
              <a:xfrm>
                <a:off x="4258893" y="5482292"/>
                <a:ext cx="269875" cy="179705"/>
              </a:xfrm>
              <a:prstGeom prst="rect">
                <a:avLst/>
              </a:prstGeom>
              <a:noFill/>
              <a:ln w="9525">
                <a:noFill/>
                <a:miter lim="800000"/>
                <a:headEnd/>
                <a:tailEnd/>
              </a:ln>
            </p:spPr>
          </p:pic>
          <p:pic>
            <p:nvPicPr>
              <p:cNvPr id="46" name="Immagine 45" descr="https://upload.wikimedia.org/wikipedia/commons/thumb/c/c6/Flag_of_Spain_(1785-1873_and_1875-1931).svg/2000px-Flag_of_Spain_(1785-1873_and_1875-1931).svg.png"/>
              <p:cNvPicPr/>
              <p:nvPr/>
            </p:nvPicPr>
            <p:blipFill>
              <a:blip r:embed="rId10" cstate="print"/>
              <a:srcRect/>
              <a:stretch>
                <a:fillRect/>
              </a:stretch>
            </p:blipFill>
            <p:spPr bwMode="auto">
              <a:xfrm>
                <a:off x="4661590" y="5482292"/>
                <a:ext cx="269875" cy="179705"/>
              </a:xfrm>
              <a:prstGeom prst="rect">
                <a:avLst/>
              </a:prstGeom>
              <a:noFill/>
              <a:ln w="9525">
                <a:noFill/>
                <a:miter lim="800000"/>
                <a:headEnd/>
                <a:tailEnd/>
              </a:ln>
            </p:spPr>
          </p:pic>
          <p:pic>
            <p:nvPicPr>
              <p:cNvPr id="47" name="Immagine 46" descr="https://upload.wikimedia.org/wikipedia/commons/thumb/5/54/Civil_and_Naval_Ensign_of_France.svg/2000px-Civil_and_Naval_Ensign_of_France.svg.png"/>
              <p:cNvPicPr/>
              <p:nvPr/>
            </p:nvPicPr>
            <p:blipFill>
              <a:blip r:embed="rId11" cstate="print"/>
              <a:srcRect/>
              <a:stretch>
                <a:fillRect/>
              </a:stretch>
            </p:blipFill>
            <p:spPr bwMode="auto">
              <a:xfrm>
                <a:off x="5053599" y="5482292"/>
                <a:ext cx="269875" cy="179705"/>
              </a:xfrm>
              <a:prstGeom prst="rect">
                <a:avLst/>
              </a:prstGeom>
              <a:noFill/>
              <a:ln w="9525">
                <a:noFill/>
                <a:miter lim="800000"/>
                <a:headEnd/>
                <a:tailEnd/>
              </a:ln>
            </p:spPr>
          </p:pic>
          <p:pic>
            <p:nvPicPr>
              <p:cNvPr id="48" name="Immagine 47" descr="http://www.33ff.com/flags/XL_flags/Italy_flag.gif"/>
              <p:cNvPicPr/>
              <p:nvPr/>
            </p:nvPicPr>
            <p:blipFill>
              <a:blip r:embed="rId12" cstate="print"/>
              <a:srcRect/>
              <a:stretch>
                <a:fillRect/>
              </a:stretch>
            </p:blipFill>
            <p:spPr bwMode="auto">
              <a:xfrm>
                <a:off x="5453171" y="5482292"/>
                <a:ext cx="269875" cy="179705"/>
              </a:xfrm>
              <a:prstGeom prst="rect">
                <a:avLst/>
              </a:prstGeom>
              <a:noFill/>
              <a:ln w="9525">
                <a:noFill/>
                <a:miter lim="800000"/>
                <a:headEnd/>
                <a:tailEnd/>
              </a:ln>
            </p:spPr>
          </p:pic>
          <p:pic>
            <p:nvPicPr>
              <p:cNvPr id="49" name="Immagine 48" descr="http://www.clker.com/cliparts/2/c/5/d/1363112175195013158Flag%20of%20Norway.svg.med.png"/>
              <p:cNvPicPr/>
              <p:nvPr/>
            </p:nvPicPr>
            <p:blipFill>
              <a:blip r:embed="rId13" cstate="print"/>
              <a:srcRect/>
              <a:stretch>
                <a:fillRect/>
              </a:stretch>
            </p:blipFill>
            <p:spPr bwMode="auto">
              <a:xfrm>
                <a:off x="5858993" y="5482292"/>
                <a:ext cx="244475" cy="179705"/>
              </a:xfrm>
              <a:prstGeom prst="rect">
                <a:avLst/>
              </a:prstGeom>
              <a:noFill/>
              <a:ln w="9525">
                <a:noFill/>
                <a:miter lim="800000"/>
                <a:headEnd/>
                <a:tailEnd/>
              </a:ln>
            </p:spPr>
          </p:pic>
          <p:pic>
            <p:nvPicPr>
              <p:cNvPr id="50" name="Immagine 49" descr="https://upload.wikimedia.org/wikipedia/commons/thumb/6/63/Flag_of_Cyprus_(1960-2006).svg/2000px-Flag_of_Cyprus_(1960-2006).svg.png"/>
              <p:cNvPicPr/>
              <p:nvPr/>
            </p:nvPicPr>
            <p:blipFill>
              <a:blip r:embed="rId14" cstate="print"/>
              <a:srcRect/>
              <a:stretch>
                <a:fillRect/>
              </a:stretch>
            </p:blipFill>
            <p:spPr bwMode="auto">
              <a:xfrm>
                <a:off x="6211241" y="5482292"/>
                <a:ext cx="298450" cy="179705"/>
              </a:xfrm>
              <a:prstGeom prst="rect">
                <a:avLst/>
              </a:prstGeom>
              <a:noFill/>
              <a:ln w="9525">
                <a:noFill/>
                <a:miter lim="800000"/>
                <a:headEnd/>
                <a:tailEnd/>
              </a:ln>
            </p:spPr>
          </p:pic>
          <p:pic>
            <p:nvPicPr>
              <p:cNvPr id="51" name="Immagine 50" descr="https://upload.wikimedia.org/wikipedia/commons/thumb/5/5c/Flag_of_Portugal.svg/1280px-Flag_of_Portugal.svg.png"/>
              <p:cNvPicPr/>
              <p:nvPr/>
            </p:nvPicPr>
            <p:blipFill>
              <a:blip r:embed="rId15" cstate="print"/>
              <a:srcRect/>
              <a:stretch>
                <a:fillRect/>
              </a:stretch>
            </p:blipFill>
            <p:spPr bwMode="auto">
              <a:xfrm>
                <a:off x="6632737" y="5482292"/>
                <a:ext cx="269875" cy="179705"/>
              </a:xfrm>
              <a:prstGeom prst="rect">
                <a:avLst/>
              </a:prstGeom>
              <a:noFill/>
              <a:ln w="9525">
                <a:noFill/>
                <a:miter lim="800000"/>
                <a:headEnd/>
                <a:tailEnd/>
              </a:ln>
            </p:spPr>
          </p:pic>
          <p:pic>
            <p:nvPicPr>
              <p:cNvPr id="52" name="Immagine 51" descr="https://upload.wikimedia.org/wikipedia/commons/thumb/7/73/Flag_of_Romania.svg/2000px-Flag_of_Romania.svg.png"/>
              <p:cNvPicPr/>
              <p:nvPr/>
            </p:nvPicPr>
            <p:blipFill>
              <a:blip r:embed="rId16" cstate="print"/>
              <a:srcRect/>
              <a:stretch>
                <a:fillRect/>
              </a:stretch>
            </p:blipFill>
            <p:spPr bwMode="auto">
              <a:xfrm>
                <a:off x="7010385" y="5482292"/>
                <a:ext cx="269875" cy="179705"/>
              </a:xfrm>
              <a:prstGeom prst="rect">
                <a:avLst/>
              </a:prstGeom>
              <a:noFill/>
              <a:ln w="9525">
                <a:noFill/>
                <a:miter lim="800000"/>
                <a:headEnd/>
                <a:tailEnd/>
              </a:ln>
            </p:spPr>
          </p:pic>
          <p:pic>
            <p:nvPicPr>
              <p:cNvPr id="53" name="Immagine 52" descr="https://upload.wikimedia.org/wikipedia/commons/thumb/b/bc/Flag_of_Finland.svg/2000px-Flag_of_Finland.svg.png"/>
              <p:cNvPicPr/>
              <p:nvPr/>
            </p:nvPicPr>
            <p:blipFill>
              <a:blip r:embed="rId17" cstate="print"/>
              <a:srcRect/>
              <a:stretch>
                <a:fillRect/>
              </a:stretch>
            </p:blipFill>
            <p:spPr bwMode="auto">
              <a:xfrm>
                <a:off x="7401331" y="5482292"/>
                <a:ext cx="294640" cy="179705"/>
              </a:xfrm>
              <a:prstGeom prst="rect">
                <a:avLst/>
              </a:prstGeom>
              <a:noFill/>
              <a:ln w="9525">
                <a:noFill/>
                <a:miter lim="800000"/>
                <a:headEnd/>
                <a:tailEnd/>
              </a:ln>
            </p:spPr>
          </p:pic>
          <p:pic>
            <p:nvPicPr>
              <p:cNvPr id="54" name="irc_mi" descr="http://kids.nationalgeographic.com/content/dam/kids/photos/Countries/Q-Z/sweden-flag.gif"/>
              <p:cNvPicPr/>
              <p:nvPr/>
            </p:nvPicPr>
            <p:blipFill>
              <a:blip r:embed="rId18" cstate="print"/>
              <a:srcRect/>
              <a:stretch>
                <a:fillRect/>
              </a:stretch>
            </p:blipFill>
            <p:spPr bwMode="auto">
              <a:xfrm>
                <a:off x="7818330" y="5482292"/>
                <a:ext cx="287655" cy="179705"/>
              </a:xfrm>
              <a:prstGeom prst="rect">
                <a:avLst/>
              </a:prstGeom>
              <a:noFill/>
              <a:ln w="9525">
                <a:noFill/>
                <a:miter lim="800000"/>
                <a:headEnd/>
                <a:tailEnd/>
              </a:ln>
            </p:spPr>
          </p:pic>
          <p:pic>
            <p:nvPicPr>
              <p:cNvPr id="55" name="Immagine 54"/>
              <p:cNvPicPr/>
              <p:nvPr/>
            </p:nvPicPr>
            <p:blipFill>
              <a:blip r:embed="rId19" cstate="print"/>
              <a:srcRect/>
              <a:stretch>
                <a:fillRect/>
              </a:stretch>
            </p:blipFill>
            <p:spPr bwMode="auto">
              <a:xfrm>
                <a:off x="8210114" y="5482292"/>
                <a:ext cx="359410" cy="179705"/>
              </a:xfrm>
              <a:prstGeom prst="rect">
                <a:avLst/>
              </a:prstGeom>
              <a:noFill/>
              <a:ln w="9525">
                <a:noFill/>
                <a:miter lim="800000"/>
                <a:headEnd/>
                <a:tailEnd/>
              </a:ln>
            </p:spPr>
          </p:pic>
        </p:grpSp>
      </p:grpSp>
      <p:sp>
        <p:nvSpPr>
          <p:cNvPr id="56" name="Rettangolo 55"/>
          <p:cNvSpPr/>
          <p:nvPr/>
        </p:nvSpPr>
        <p:spPr>
          <a:xfrm>
            <a:off x="4431247" y="914860"/>
            <a:ext cx="3437159" cy="523220"/>
          </a:xfrm>
          <a:prstGeom prst="rect">
            <a:avLst/>
          </a:prstGeom>
        </p:spPr>
        <p:txBody>
          <a:bodyPr wrap="none">
            <a:spAutoFit/>
          </a:bodyPr>
          <a:lstStyle/>
          <a:p>
            <a:pPr defTabSz="336550"/>
            <a:r>
              <a:rPr lang="en-GB" sz="2800" dirty="0" smtClean="0">
                <a:solidFill>
                  <a:srgbClr val="002060"/>
                </a:solidFill>
                <a:latin typeface="Century Gothic" pitchFamily="34" charset="0"/>
                <a:cs typeface="Times New Roman" pitchFamily="18" charset="0"/>
              </a:rPr>
              <a:t>Network Topology </a:t>
            </a:r>
            <a:endParaRPr lang="en-GB" sz="2800" dirty="0">
              <a:solidFill>
                <a:srgbClr val="002060"/>
              </a:solidFill>
              <a:latin typeface="Century Gothic" pitchFamily="34" charset="0"/>
              <a:cs typeface="Times New Roman" pitchFamily="18" charset="0"/>
            </a:endParaRPr>
          </a:p>
        </p:txBody>
      </p:sp>
    </p:spTree>
    <p:extLst>
      <p:ext uri="{BB962C8B-B14F-4D97-AF65-F5344CB8AC3E}">
        <p14:creationId xmlns:p14="http://schemas.microsoft.com/office/powerpoint/2010/main" val="26263793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magine 12" descr="C:\Users\cerbini\Desktop\fp7.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4296" y="260868"/>
            <a:ext cx="396000" cy="431828"/>
          </a:xfrm>
          <a:prstGeom prst="rect">
            <a:avLst/>
          </a:prstGeom>
          <a:noFill/>
          <a:ln w="9525">
            <a:noFill/>
            <a:miter lim="800000"/>
            <a:headEnd/>
            <a:tailEnd/>
          </a:ln>
        </p:spPr>
      </p:pic>
      <p:cxnSp>
        <p:nvCxnSpPr>
          <p:cNvPr id="5" name="Connettore 1 4"/>
          <p:cNvCxnSpPr/>
          <p:nvPr/>
        </p:nvCxnSpPr>
        <p:spPr>
          <a:xfrm>
            <a:off x="1775520" y="836712"/>
            <a:ext cx="8712968" cy="0"/>
          </a:xfrm>
          <a:prstGeom prst="line">
            <a:avLst/>
          </a:prstGeom>
          <a:ln w="28575">
            <a:solidFill>
              <a:srgbClr val="FFC000"/>
            </a:solidFill>
          </a:ln>
          <a:effectLst>
            <a:innerShdw blurRad="63500" dist="50800" dir="5400000">
              <a:prstClr val="black">
                <a:alpha val="50000"/>
              </a:prstClr>
            </a:inn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1026" name="4B076845-ADFA-428A-AA0E-D1F7B70E4DB7" descr="cid:4B076845-ADFA-428A-AA0E-D1F7B70E4DB7"/>
          <p:cNvPicPr>
            <a:picLocks noChangeAspect="1" noChangeArrowheads="1"/>
          </p:cNvPicPr>
          <p:nvPr/>
        </p:nvPicPr>
        <p:blipFill>
          <a:blip r:embed="rId3" cstate="print"/>
          <a:srcRect/>
          <a:stretch>
            <a:fillRect/>
          </a:stretch>
        </p:blipFill>
        <p:spPr bwMode="auto">
          <a:xfrm>
            <a:off x="1991544" y="116632"/>
            <a:ext cx="620688" cy="620688"/>
          </a:xfrm>
          <a:prstGeom prst="rect">
            <a:avLst/>
          </a:prstGeom>
          <a:noFill/>
          <a:ln w="9525">
            <a:noFill/>
            <a:miter lim="800000"/>
            <a:headEnd/>
            <a:tailEnd/>
          </a:ln>
        </p:spPr>
      </p:pic>
      <p:sp>
        <p:nvSpPr>
          <p:cNvPr id="36" name="CasellaDiTesto 35"/>
          <p:cNvSpPr txBox="1"/>
          <p:nvPr/>
        </p:nvSpPr>
        <p:spPr>
          <a:xfrm>
            <a:off x="1693142" y="915796"/>
            <a:ext cx="8872511" cy="4893647"/>
          </a:xfrm>
          <a:prstGeom prst="rect">
            <a:avLst/>
          </a:prstGeom>
          <a:noFill/>
        </p:spPr>
        <p:txBody>
          <a:bodyPr wrap="square" rtlCol="0">
            <a:spAutoFit/>
          </a:bodyPr>
          <a:lstStyle/>
          <a:p>
            <a:r>
              <a:rPr lang="en-US" sz="2400" dirty="0" smtClean="0">
                <a:solidFill>
                  <a:srgbClr val="002060"/>
                </a:solidFill>
                <a:latin typeface="Century Gothic" panose="020B0502020202020204" pitchFamily="34" charset="0"/>
              </a:rPr>
              <a:t>The three </a:t>
            </a:r>
            <a:r>
              <a:rPr lang="en-US" sz="2400" dirty="0">
                <a:solidFill>
                  <a:srgbClr val="002060"/>
                </a:solidFill>
                <a:latin typeface="Century Gothic" panose="020B0502020202020204" pitchFamily="34" charset="0"/>
              </a:rPr>
              <a:t>different </a:t>
            </a:r>
            <a:r>
              <a:rPr lang="en-US" sz="2400" dirty="0" smtClean="0">
                <a:solidFill>
                  <a:srgbClr val="002060"/>
                </a:solidFill>
                <a:latin typeface="Century Gothic" panose="020B0502020202020204" pitchFamily="34" charset="0"/>
              </a:rPr>
              <a:t>CISE configurations </a:t>
            </a:r>
            <a:r>
              <a:rPr lang="en-US" sz="2400" dirty="0" smtClean="0">
                <a:solidFill>
                  <a:srgbClr val="002060"/>
                </a:solidFill>
                <a:latin typeface="Century Gothic" panose="020B0502020202020204" pitchFamily="34" charset="0"/>
              </a:rPr>
              <a:t>of the </a:t>
            </a:r>
            <a:r>
              <a:rPr lang="en-US" sz="2400" dirty="0" smtClean="0">
                <a:solidFill>
                  <a:srgbClr val="002060"/>
                </a:solidFill>
                <a:latin typeface="Century Gothic" panose="020B0502020202020204" pitchFamily="34" charset="0"/>
              </a:rPr>
              <a:t>network </a:t>
            </a:r>
            <a:r>
              <a:rPr lang="en-US" sz="2400" dirty="0" smtClean="0">
                <a:solidFill>
                  <a:srgbClr val="002060"/>
                </a:solidFill>
                <a:latin typeface="Century Gothic" panose="020B0502020202020204" pitchFamily="34" charset="0"/>
              </a:rPr>
              <a:t>architecture will </a:t>
            </a:r>
            <a:r>
              <a:rPr lang="en-US" sz="2400" dirty="0">
                <a:solidFill>
                  <a:srgbClr val="002060"/>
                </a:solidFill>
                <a:latin typeface="Century Gothic" panose="020B0502020202020204" pitchFamily="34" charset="0"/>
              </a:rPr>
              <a:t>be </a:t>
            </a:r>
            <a:r>
              <a:rPr lang="en-US" sz="2400" dirty="0" smtClean="0">
                <a:solidFill>
                  <a:srgbClr val="002060"/>
                </a:solidFill>
                <a:latin typeface="Century Gothic" panose="020B0502020202020204" pitchFamily="34" charset="0"/>
              </a:rPr>
              <a:t>implemented:</a:t>
            </a:r>
            <a:endParaRPr lang="en-US" sz="2400" dirty="0">
              <a:solidFill>
                <a:srgbClr val="002060"/>
              </a:solidFill>
              <a:latin typeface="Century Gothic" panose="020B0502020202020204" pitchFamily="34" charset="0"/>
            </a:endParaRPr>
          </a:p>
          <a:p>
            <a:pPr marL="342900" indent="-342900">
              <a:buFont typeface="Arial" panose="020B0604020202020204" pitchFamily="34" charset="0"/>
              <a:buChar char="•"/>
            </a:pPr>
            <a:r>
              <a:rPr lang="en-US" sz="2400" dirty="0" smtClean="0">
                <a:solidFill>
                  <a:srgbClr val="002060"/>
                </a:solidFill>
                <a:latin typeface="Century Gothic" panose="020B0502020202020204" pitchFamily="34" charset="0"/>
              </a:rPr>
              <a:t>Configuration A: </a:t>
            </a:r>
            <a:r>
              <a:rPr lang="en-US" sz="2400" dirty="0">
                <a:solidFill>
                  <a:srgbClr val="002060"/>
                </a:solidFill>
                <a:latin typeface="Century Gothic" panose="020B0502020202020204" pitchFamily="34" charset="0"/>
              </a:rPr>
              <a:t>single Public Authority belonging to a single Member State will connect to EUCISE2020 contributing with a single Legacy </a:t>
            </a:r>
            <a:r>
              <a:rPr lang="en-US" sz="2400" dirty="0" smtClean="0">
                <a:solidFill>
                  <a:srgbClr val="002060"/>
                </a:solidFill>
                <a:latin typeface="Century Gothic" panose="020B0502020202020204" pitchFamily="34" charset="0"/>
              </a:rPr>
              <a:t>System</a:t>
            </a:r>
            <a:endParaRPr lang="en-US" sz="2400" dirty="0">
              <a:solidFill>
                <a:srgbClr val="002060"/>
              </a:solidFill>
              <a:latin typeface="Century Gothic" panose="020B0502020202020204" pitchFamily="34" charset="0"/>
            </a:endParaRPr>
          </a:p>
          <a:p>
            <a:pPr marL="342900" indent="-342900">
              <a:buFont typeface="Arial" panose="020B0604020202020204" pitchFamily="34" charset="0"/>
              <a:buChar char="•"/>
            </a:pPr>
            <a:r>
              <a:rPr lang="en-US" sz="2400" dirty="0" smtClean="0">
                <a:solidFill>
                  <a:srgbClr val="002060"/>
                </a:solidFill>
                <a:latin typeface="Century Gothic" panose="020B0502020202020204" pitchFamily="34" charset="0"/>
              </a:rPr>
              <a:t>Configuration B: </a:t>
            </a:r>
            <a:r>
              <a:rPr lang="en-US" sz="2400" dirty="0">
                <a:solidFill>
                  <a:srgbClr val="002060"/>
                </a:solidFill>
                <a:latin typeface="Century Gothic" panose="020B0502020202020204" pitchFamily="34" charset="0"/>
              </a:rPr>
              <a:t>Public Authorities belonging to the same Member State connect their own Legacy Systems to the EUCISE2020 Gateway through a dedicated </a:t>
            </a:r>
            <a:r>
              <a:rPr lang="en-US" sz="2400" dirty="0" smtClean="0">
                <a:solidFill>
                  <a:srgbClr val="002060"/>
                </a:solidFill>
                <a:latin typeface="Century Gothic" panose="020B0502020202020204" pitchFamily="34" charset="0"/>
              </a:rPr>
              <a:t>Adaptor</a:t>
            </a:r>
            <a:endParaRPr lang="en-US" sz="2400" dirty="0">
              <a:solidFill>
                <a:srgbClr val="002060"/>
              </a:solidFill>
              <a:latin typeface="Century Gothic" panose="020B0502020202020204" pitchFamily="34" charset="0"/>
            </a:endParaRPr>
          </a:p>
          <a:p>
            <a:pPr marL="342900" indent="-342900">
              <a:buFont typeface="Arial" panose="020B0604020202020204" pitchFamily="34" charset="0"/>
              <a:buChar char="•"/>
            </a:pPr>
            <a:r>
              <a:rPr lang="en-US" sz="2400" dirty="0" smtClean="0">
                <a:solidFill>
                  <a:srgbClr val="002060"/>
                </a:solidFill>
                <a:latin typeface="Century Gothic" panose="020B0502020202020204" pitchFamily="34" charset="0"/>
              </a:rPr>
              <a:t>Configuration C: </a:t>
            </a:r>
            <a:r>
              <a:rPr lang="en-US" sz="2400" dirty="0">
                <a:solidFill>
                  <a:srgbClr val="002060"/>
                </a:solidFill>
                <a:latin typeface="Century Gothic" panose="020B0502020202020204" pitchFamily="34" charset="0"/>
              </a:rPr>
              <a:t>Public Authorities belonging to the same Member State connect their Legacy Systems to the EUCISE2020 Network through a single  EUCISE2020 Node type </a:t>
            </a:r>
            <a:r>
              <a:rPr lang="en-US" sz="2400" dirty="0" smtClean="0">
                <a:solidFill>
                  <a:srgbClr val="002060"/>
                </a:solidFill>
                <a:latin typeface="Century Gothic" panose="020B0502020202020204" pitchFamily="34" charset="0"/>
              </a:rPr>
              <a:t>C</a:t>
            </a:r>
            <a:endParaRPr lang="en-US" sz="2400" dirty="0">
              <a:solidFill>
                <a:srgbClr val="002060"/>
              </a:solidFill>
              <a:latin typeface="Century Gothic" panose="020B0502020202020204" pitchFamily="34" charset="0"/>
            </a:endParaRPr>
          </a:p>
        </p:txBody>
      </p:sp>
      <p:grpSp>
        <p:nvGrpSpPr>
          <p:cNvPr id="37" name="Gruppo 36"/>
          <p:cNvGrpSpPr/>
          <p:nvPr/>
        </p:nvGrpSpPr>
        <p:grpSpPr>
          <a:xfrm>
            <a:off x="1847528" y="6237313"/>
            <a:ext cx="8496944" cy="467737"/>
            <a:chOff x="179512" y="6237312"/>
            <a:chExt cx="8496944" cy="467737"/>
          </a:xfrm>
        </p:grpSpPr>
        <p:sp>
          <p:nvSpPr>
            <p:cNvPr id="38" name="CasellaDiTesto 37"/>
            <p:cNvSpPr txBox="1"/>
            <p:nvPr/>
          </p:nvSpPr>
          <p:spPr>
            <a:xfrm>
              <a:off x="611560" y="6237312"/>
              <a:ext cx="8064896" cy="430887"/>
            </a:xfrm>
            <a:prstGeom prst="rect">
              <a:avLst/>
            </a:prstGeom>
            <a:noFill/>
          </p:spPr>
          <p:txBody>
            <a:bodyPr wrap="square" rtlCol="0">
              <a:spAutoFit/>
            </a:bodyPr>
            <a:lstStyle/>
            <a:p>
              <a:r>
                <a:rPr lang="en-GB" sz="1100" dirty="0">
                  <a:solidFill>
                    <a:schemeClr val="tx2"/>
                  </a:solidFill>
                  <a:latin typeface="Century Gothic" pitchFamily="34" charset="0"/>
                  <a:cs typeface="Times New Roman" pitchFamily="18" charset="0"/>
                </a:rPr>
                <a:t>EUCISE2020 received funding from the European Union’s seventh framework programme under grant agreement no: 608385</a:t>
              </a:r>
            </a:p>
          </p:txBody>
        </p:sp>
        <p:pic>
          <p:nvPicPr>
            <p:cNvPr id="39" name="Immagine 38" descr="https://upload.wikimedia.org/wikipedia/commons/thumb/b/b7/Flag_of_Europe.svg/2000px-Flag_of_Europe.svg.png"/>
            <p:cNvPicPr>
              <a:picLocks noChangeAspect="1"/>
            </p:cNvPicPr>
            <p:nvPr/>
          </p:nvPicPr>
          <p:blipFill>
            <a:blip r:embed="rId4" cstate="print"/>
            <a:srcRect/>
            <a:stretch>
              <a:fillRect/>
            </a:stretch>
          </p:blipFill>
          <p:spPr bwMode="auto">
            <a:xfrm>
              <a:off x="179512" y="6381328"/>
              <a:ext cx="360000" cy="257437"/>
            </a:xfrm>
            <a:prstGeom prst="rect">
              <a:avLst/>
            </a:prstGeom>
            <a:noFill/>
            <a:ln w="9525">
              <a:noFill/>
              <a:miter lim="800000"/>
              <a:headEnd/>
              <a:tailEnd/>
            </a:ln>
          </p:spPr>
        </p:pic>
        <p:grpSp>
          <p:nvGrpSpPr>
            <p:cNvPr id="40" name="Gruppo 39"/>
            <p:cNvGrpSpPr/>
            <p:nvPr/>
          </p:nvGrpSpPr>
          <p:grpSpPr>
            <a:xfrm>
              <a:off x="1737134" y="6525344"/>
              <a:ext cx="6003218" cy="179705"/>
              <a:chOff x="2566306" y="5482292"/>
              <a:chExt cx="6003218" cy="179705"/>
            </a:xfrm>
          </p:grpSpPr>
          <p:pic>
            <p:nvPicPr>
              <p:cNvPr id="41" name="Immagine 40" descr="https://upload.wikimedia.org/wikipedia/commons/thumb/9/9a/Flag_of_Bulgaria.svg/2000px-Flag_of_Bulgaria.svg.png"/>
              <p:cNvPicPr/>
              <p:nvPr/>
            </p:nvPicPr>
            <p:blipFill>
              <a:blip r:embed="rId5" cstate="print"/>
              <a:srcRect/>
              <a:stretch>
                <a:fillRect/>
              </a:stretch>
            </p:blipFill>
            <p:spPr bwMode="auto">
              <a:xfrm>
                <a:off x="2566306" y="5482292"/>
                <a:ext cx="298450" cy="179705"/>
              </a:xfrm>
              <a:prstGeom prst="rect">
                <a:avLst/>
              </a:prstGeom>
              <a:noFill/>
              <a:ln w="9525">
                <a:noFill/>
                <a:miter lim="800000"/>
                <a:headEnd/>
                <a:tailEnd/>
              </a:ln>
            </p:spPr>
          </p:pic>
          <p:pic>
            <p:nvPicPr>
              <p:cNvPr id="42" name="Immagine 41" descr="https://upload.wikimedia.org/wikipedia/commons/thumb/9/9c/Flag_of_Denmark.svg/2000px-Flag_of_Denmark.svg.png"/>
              <p:cNvPicPr/>
              <p:nvPr/>
            </p:nvPicPr>
            <p:blipFill>
              <a:blip r:embed="rId6" cstate="print"/>
              <a:srcRect/>
              <a:stretch>
                <a:fillRect/>
              </a:stretch>
            </p:blipFill>
            <p:spPr bwMode="auto">
              <a:xfrm>
                <a:off x="3009440" y="5482292"/>
                <a:ext cx="237490" cy="179705"/>
              </a:xfrm>
              <a:prstGeom prst="rect">
                <a:avLst/>
              </a:prstGeom>
              <a:noFill/>
              <a:ln w="9525">
                <a:noFill/>
                <a:miter lim="800000"/>
                <a:headEnd/>
                <a:tailEnd/>
              </a:ln>
            </p:spPr>
          </p:pic>
          <p:pic>
            <p:nvPicPr>
              <p:cNvPr id="43" name="Immagine 42" descr="https://upload.wikimedia.org/wikipedia/commons/thumb/8/86/Flag_of_Germany_(3-2_aspect_ratio).svg/2000px-Flag_of_Germany_(3-2_aspect_ratio).svg.png"/>
              <p:cNvPicPr/>
              <p:nvPr/>
            </p:nvPicPr>
            <p:blipFill>
              <a:blip r:embed="rId7" cstate="print"/>
              <a:srcRect/>
              <a:stretch>
                <a:fillRect/>
              </a:stretch>
            </p:blipFill>
            <p:spPr bwMode="auto">
              <a:xfrm>
                <a:off x="3374660" y="5482292"/>
                <a:ext cx="269875" cy="179705"/>
              </a:xfrm>
              <a:prstGeom prst="rect">
                <a:avLst/>
              </a:prstGeom>
              <a:noFill/>
              <a:ln w="9525">
                <a:noFill/>
                <a:miter lim="800000"/>
                <a:headEnd/>
                <a:tailEnd/>
              </a:ln>
            </p:spPr>
          </p:pic>
          <p:pic>
            <p:nvPicPr>
              <p:cNvPr id="44" name="Immagine 43" descr="https://upload.wikimedia.org/wikipedia/commons/thumb/4/45/Flag_of_Ireland.svg/2000px-Flag_of_Ireland.svg.png"/>
              <p:cNvPicPr/>
              <p:nvPr/>
            </p:nvPicPr>
            <p:blipFill>
              <a:blip r:embed="rId8" cstate="print"/>
              <a:srcRect/>
              <a:stretch>
                <a:fillRect/>
              </a:stretch>
            </p:blipFill>
            <p:spPr bwMode="auto">
              <a:xfrm>
                <a:off x="3780482" y="5482292"/>
                <a:ext cx="359410" cy="179705"/>
              </a:xfrm>
              <a:prstGeom prst="rect">
                <a:avLst/>
              </a:prstGeom>
              <a:noFill/>
              <a:ln w="9525">
                <a:noFill/>
                <a:miter lim="800000"/>
                <a:headEnd/>
                <a:tailEnd/>
              </a:ln>
            </p:spPr>
          </p:pic>
          <p:pic>
            <p:nvPicPr>
              <p:cNvPr id="45" name="Immagine 44" descr="http://expandablecontainertrivol.com/wp-content/uploads/2015/03/flag-world-greece.gif"/>
              <p:cNvPicPr/>
              <p:nvPr/>
            </p:nvPicPr>
            <p:blipFill>
              <a:blip r:embed="rId9" cstate="print"/>
              <a:srcRect/>
              <a:stretch>
                <a:fillRect/>
              </a:stretch>
            </p:blipFill>
            <p:spPr bwMode="auto">
              <a:xfrm>
                <a:off x="4258893" y="5482292"/>
                <a:ext cx="269875" cy="179705"/>
              </a:xfrm>
              <a:prstGeom prst="rect">
                <a:avLst/>
              </a:prstGeom>
              <a:noFill/>
              <a:ln w="9525">
                <a:noFill/>
                <a:miter lim="800000"/>
                <a:headEnd/>
                <a:tailEnd/>
              </a:ln>
            </p:spPr>
          </p:pic>
          <p:pic>
            <p:nvPicPr>
              <p:cNvPr id="46" name="Immagine 45" descr="https://upload.wikimedia.org/wikipedia/commons/thumb/c/c6/Flag_of_Spain_(1785-1873_and_1875-1931).svg/2000px-Flag_of_Spain_(1785-1873_and_1875-1931).svg.png"/>
              <p:cNvPicPr/>
              <p:nvPr/>
            </p:nvPicPr>
            <p:blipFill>
              <a:blip r:embed="rId10" cstate="print"/>
              <a:srcRect/>
              <a:stretch>
                <a:fillRect/>
              </a:stretch>
            </p:blipFill>
            <p:spPr bwMode="auto">
              <a:xfrm>
                <a:off x="4661590" y="5482292"/>
                <a:ext cx="269875" cy="179705"/>
              </a:xfrm>
              <a:prstGeom prst="rect">
                <a:avLst/>
              </a:prstGeom>
              <a:noFill/>
              <a:ln w="9525">
                <a:noFill/>
                <a:miter lim="800000"/>
                <a:headEnd/>
                <a:tailEnd/>
              </a:ln>
            </p:spPr>
          </p:pic>
          <p:pic>
            <p:nvPicPr>
              <p:cNvPr id="47" name="Immagine 46" descr="https://upload.wikimedia.org/wikipedia/commons/thumb/5/54/Civil_and_Naval_Ensign_of_France.svg/2000px-Civil_and_Naval_Ensign_of_France.svg.png"/>
              <p:cNvPicPr/>
              <p:nvPr/>
            </p:nvPicPr>
            <p:blipFill>
              <a:blip r:embed="rId11" cstate="print"/>
              <a:srcRect/>
              <a:stretch>
                <a:fillRect/>
              </a:stretch>
            </p:blipFill>
            <p:spPr bwMode="auto">
              <a:xfrm>
                <a:off x="5053599" y="5482292"/>
                <a:ext cx="269875" cy="179705"/>
              </a:xfrm>
              <a:prstGeom prst="rect">
                <a:avLst/>
              </a:prstGeom>
              <a:noFill/>
              <a:ln w="9525">
                <a:noFill/>
                <a:miter lim="800000"/>
                <a:headEnd/>
                <a:tailEnd/>
              </a:ln>
            </p:spPr>
          </p:pic>
          <p:pic>
            <p:nvPicPr>
              <p:cNvPr id="48" name="Immagine 47" descr="http://www.33ff.com/flags/XL_flags/Italy_flag.gif"/>
              <p:cNvPicPr/>
              <p:nvPr/>
            </p:nvPicPr>
            <p:blipFill>
              <a:blip r:embed="rId12" cstate="print"/>
              <a:srcRect/>
              <a:stretch>
                <a:fillRect/>
              </a:stretch>
            </p:blipFill>
            <p:spPr bwMode="auto">
              <a:xfrm>
                <a:off x="5453171" y="5482292"/>
                <a:ext cx="269875" cy="179705"/>
              </a:xfrm>
              <a:prstGeom prst="rect">
                <a:avLst/>
              </a:prstGeom>
              <a:noFill/>
              <a:ln w="9525">
                <a:noFill/>
                <a:miter lim="800000"/>
                <a:headEnd/>
                <a:tailEnd/>
              </a:ln>
            </p:spPr>
          </p:pic>
          <p:pic>
            <p:nvPicPr>
              <p:cNvPr id="49" name="Immagine 48" descr="http://www.clker.com/cliparts/2/c/5/d/1363112175195013158Flag%20of%20Norway.svg.med.png"/>
              <p:cNvPicPr/>
              <p:nvPr/>
            </p:nvPicPr>
            <p:blipFill>
              <a:blip r:embed="rId13" cstate="print"/>
              <a:srcRect/>
              <a:stretch>
                <a:fillRect/>
              </a:stretch>
            </p:blipFill>
            <p:spPr bwMode="auto">
              <a:xfrm>
                <a:off x="5858993" y="5482292"/>
                <a:ext cx="244475" cy="179705"/>
              </a:xfrm>
              <a:prstGeom prst="rect">
                <a:avLst/>
              </a:prstGeom>
              <a:noFill/>
              <a:ln w="9525">
                <a:noFill/>
                <a:miter lim="800000"/>
                <a:headEnd/>
                <a:tailEnd/>
              </a:ln>
            </p:spPr>
          </p:pic>
          <p:pic>
            <p:nvPicPr>
              <p:cNvPr id="50" name="Immagine 49" descr="https://upload.wikimedia.org/wikipedia/commons/thumb/6/63/Flag_of_Cyprus_(1960-2006).svg/2000px-Flag_of_Cyprus_(1960-2006).svg.png"/>
              <p:cNvPicPr/>
              <p:nvPr/>
            </p:nvPicPr>
            <p:blipFill>
              <a:blip r:embed="rId14" cstate="print"/>
              <a:srcRect/>
              <a:stretch>
                <a:fillRect/>
              </a:stretch>
            </p:blipFill>
            <p:spPr bwMode="auto">
              <a:xfrm>
                <a:off x="6211241" y="5482292"/>
                <a:ext cx="298450" cy="179705"/>
              </a:xfrm>
              <a:prstGeom prst="rect">
                <a:avLst/>
              </a:prstGeom>
              <a:noFill/>
              <a:ln w="9525">
                <a:noFill/>
                <a:miter lim="800000"/>
                <a:headEnd/>
                <a:tailEnd/>
              </a:ln>
            </p:spPr>
          </p:pic>
          <p:pic>
            <p:nvPicPr>
              <p:cNvPr id="51" name="Immagine 50" descr="https://upload.wikimedia.org/wikipedia/commons/thumb/5/5c/Flag_of_Portugal.svg/1280px-Flag_of_Portugal.svg.png"/>
              <p:cNvPicPr/>
              <p:nvPr/>
            </p:nvPicPr>
            <p:blipFill>
              <a:blip r:embed="rId15" cstate="print"/>
              <a:srcRect/>
              <a:stretch>
                <a:fillRect/>
              </a:stretch>
            </p:blipFill>
            <p:spPr bwMode="auto">
              <a:xfrm>
                <a:off x="6632737" y="5482292"/>
                <a:ext cx="269875" cy="179705"/>
              </a:xfrm>
              <a:prstGeom prst="rect">
                <a:avLst/>
              </a:prstGeom>
              <a:noFill/>
              <a:ln w="9525">
                <a:noFill/>
                <a:miter lim="800000"/>
                <a:headEnd/>
                <a:tailEnd/>
              </a:ln>
            </p:spPr>
          </p:pic>
          <p:pic>
            <p:nvPicPr>
              <p:cNvPr id="52" name="Immagine 51" descr="https://upload.wikimedia.org/wikipedia/commons/thumb/7/73/Flag_of_Romania.svg/2000px-Flag_of_Romania.svg.png"/>
              <p:cNvPicPr/>
              <p:nvPr/>
            </p:nvPicPr>
            <p:blipFill>
              <a:blip r:embed="rId16" cstate="print"/>
              <a:srcRect/>
              <a:stretch>
                <a:fillRect/>
              </a:stretch>
            </p:blipFill>
            <p:spPr bwMode="auto">
              <a:xfrm>
                <a:off x="7010385" y="5482292"/>
                <a:ext cx="269875" cy="179705"/>
              </a:xfrm>
              <a:prstGeom prst="rect">
                <a:avLst/>
              </a:prstGeom>
              <a:noFill/>
              <a:ln w="9525">
                <a:noFill/>
                <a:miter lim="800000"/>
                <a:headEnd/>
                <a:tailEnd/>
              </a:ln>
            </p:spPr>
          </p:pic>
          <p:pic>
            <p:nvPicPr>
              <p:cNvPr id="53" name="Immagine 52" descr="https://upload.wikimedia.org/wikipedia/commons/thumb/b/bc/Flag_of_Finland.svg/2000px-Flag_of_Finland.svg.png"/>
              <p:cNvPicPr/>
              <p:nvPr/>
            </p:nvPicPr>
            <p:blipFill>
              <a:blip r:embed="rId17" cstate="print"/>
              <a:srcRect/>
              <a:stretch>
                <a:fillRect/>
              </a:stretch>
            </p:blipFill>
            <p:spPr bwMode="auto">
              <a:xfrm>
                <a:off x="7401331" y="5482292"/>
                <a:ext cx="294640" cy="179705"/>
              </a:xfrm>
              <a:prstGeom prst="rect">
                <a:avLst/>
              </a:prstGeom>
              <a:noFill/>
              <a:ln w="9525">
                <a:noFill/>
                <a:miter lim="800000"/>
                <a:headEnd/>
                <a:tailEnd/>
              </a:ln>
            </p:spPr>
          </p:pic>
          <p:pic>
            <p:nvPicPr>
              <p:cNvPr id="54" name="irc_mi" descr="http://kids.nationalgeographic.com/content/dam/kids/photos/Countries/Q-Z/sweden-flag.gif"/>
              <p:cNvPicPr/>
              <p:nvPr/>
            </p:nvPicPr>
            <p:blipFill>
              <a:blip r:embed="rId18" cstate="print"/>
              <a:srcRect/>
              <a:stretch>
                <a:fillRect/>
              </a:stretch>
            </p:blipFill>
            <p:spPr bwMode="auto">
              <a:xfrm>
                <a:off x="7818330" y="5482292"/>
                <a:ext cx="287655" cy="179705"/>
              </a:xfrm>
              <a:prstGeom prst="rect">
                <a:avLst/>
              </a:prstGeom>
              <a:noFill/>
              <a:ln w="9525">
                <a:noFill/>
                <a:miter lim="800000"/>
                <a:headEnd/>
                <a:tailEnd/>
              </a:ln>
            </p:spPr>
          </p:pic>
          <p:pic>
            <p:nvPicPr>
              <p:cNvPr id="55" name="Immagine 54"/>
              <p:cNvPicPr/>
              <p:nvPr/>
            </p:nvPicPr>
            <p:blipFill>
              <a:blip r:embed="rId19" cstate="print"/>
              <a:srcRect/>
              <a:stretch>
                <a:fillRect/>
              </a:stretch>
            </p:blipFill>
            <p:spPr bwMode="auto">
              <a:xfrm>
                <a:off x="8210114" y="5482292"/>
                <a:ext cx="359410" cy="179705"/>
              </a:xfrm>
              <a:prstGeom prst="rect">
                <a:avLst/>
              </a:prstGeom>
              <a:noFill/>
              <a:ln w="9525">
                <a:noFill/>
                <a:miter lim="800000"/>
                <a:headEnd/>
                <a:tailEnd/>
              </a:ln>
            </p:spPr>
          </p:pic>
        </p:grpSp>
      </p:grpSp>
      <p:sp>
        <p:nvSpPr>
          <p:cNvPr id="26" name="Rettangolo 25"/>
          <p:cNvSpPr/>
          <p:nvPr/>
        </p:nvSpPr>
        <p:spPr>
          <a:xfrm>
            <a:off x="2639616" y="260649"/>
            <a:ext cx="7265130" cy="461665"/>
          </a:xfrm>
          <a:prstGeom prst="rect">
            <a:avLst/>
          </a:prstGeom>
        </p:spPr>
        <p:txBody>
          <a:bodyPr wrap="none">
            <a:spAutoFit/>
          </a:bodyPr>
          <a:lstStyle/>
          <a:p>
            <a:pPr defTabSz="336550"/>
            <a:r>
              <a:rPr lang="en-GB" dirty="0">
                <a:solidFill>
                  <a:srgbClr val="0070C0"/>
                </a:solidFill>
                <a:latin typeface="Century Gothic" pitchFamily="34" charset="0"/>
                <a:cs typeface="Times New Roman" pitchFamily="18" charset="0"/>
              </a:rPr>
              <a:t>EUCISE </a:t>
            </a:r>
            <a:r>
              <a:rPr lang="en-GB" dirty="0">
                <a:solidFill>
                  <a:srgbClr val="189BDC"/>
                </a:solidFill>
                <a:latin typeface="Century Gothic" pitchFamily="34" charset="0"/>
                <a:cs typeface="Times New Roman" pitchFamily="18" charset="0"/>
              </a:rPr>
              <a:t>2020 </a:t>
            </a:r>
            <a:r>
              <a:rPr lang="en-GB" b="1" dirty="0">
                <a:solidFill>
                  <a:srgbClr val="189BDC"/>
                </a:solidFill>
                <a:latin typeface="Century Gothic" pitchFamily="34" charset="0"/>
                <a:cs typeface="Times New Roman" pitchFamily="18" charset="0"/>
              </a:rPr>
              <a:t>							</a:t>
            </a:r>
            <a:r>
              <a:rPr lang="en-GB" sz="2400" dirty="0" smtClean="0">
                <a:solidFill>
                  <a:srgbClr val="002060"/>
                </a:solidFill>
                <a:latin typeface="Century Gothic" pitchFamily="34" charset="0"/>
                <a:cs typeface="Times New Roman" pitchFamily="18" charset="0"/>
              </a:rPr>
              <a:t>Common architecture</a:t>
            </a:r>
            <a:endParaRPr lang="en-GB" sz="2400" dirty="0">
              <a:solidFill>
                <a:srgbClr val="002060"/>
              </a:solidFill>
              <a:latin typeface="Century Gothic" pitchFamily="34" charset="0"/>
              <a:cs typeface="Times New Roman" pitchFamily="18" charset="0"/>
            </a:endParaRPr>
          </a:p>
        </p:txBody>
      </p:sp>
    </p:spTree>
    <p:extLst>
      <p:ext uri="{BB962C8B-B14F-4D97-AF65-F5344CB8AC3E}">
        <p14:creationId xmlns:p14="http://schemas.microsoft.com/office/powerpoint/2010/main" val="1180511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C:\Users\cerbini\Desktop\fp7.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4296" y="260868"/>
            <a:ext cx="396000" cy="431828"/>
          </a:xfrm>
          <a:prstGeom prst="rect">
            <a:avLst/>
          </a:prstGeom>
          <a:noFill/>
          <a:ln w="9525">
            <a:noFill/>
            <a:miter lim="800000"/>
            <a:headEnd/>
            <a:tailEnd/>
          </a:ln>
        </p:spPr>
      </p:pic>
      <p:cxnSp>
        <p:nvCxnSpPr>
          <p:cNvPr id="4" name="Connettore 1 3"/>
          <p:cNvCxnSpPr/>
          <p:nvPr/>
        </p:nvCxnSpPr>
        <p:spPr>
          <a:xfrm>
            <a:off x="1775520" y="836712"/>
            <a:ext cx="8712968" cy="0"/>
          </a:xfrm>
          <a:prstGeom prst="line">
            <a:avLst/>
          </a:prstGeom>
          <a:ln w="28575">
            <a:solidFill>
              <a:srgbClr val="FFC000"/>
            </a:solidFill>
          </a:ln>
          <a:effectLst>
            <a:innerShdw blurRad="63500" dist="50800" dir="5400000">
              <a:prstClr val="black">
                <a:alpha val="50000"/>
              </a:prstClr>
            </a:inn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5" name="4B076845-ADFA-428A-AA0E-D1F7B70E4DB7" descr="cid:4B076845-ADFA-428A-AA0E-D1F7B70E4DB7"/>
          <p:cNvPicPr>
            <a:picLocks noChangeAspect="1" noChangeArrowheads="1"/>
          </p:cNvPicPr>
          <p:nvPr/>
        </p:nvPicPr>
        <p:blipFill>
          <a:blip r:embed="rId3" cstate="print"/>
          <a:srcRect/>
          <a:stretch>
            <a:fillRect/>
          </a:stretch>
        </p:blipFill>
        <p:spPr bwMode="auto">
          <a:xfrm>
            <a:off x="1991544" y="116632"/>
            <a:ext cx="620688" cy="620688"/>
          </a:xfrm>
          <a:prstGeom prst="rect">
            <a:avLst/>
          </a:prstGeom>
          <a:noFill/>
          <a:ln w="9525">
            <a:noFill/>
            <a:miter lim="800000"/>
            <a:headEnd/>
            <a:tailEnd/>
          </a:ln>
        </p:spPr>
      </p:pic>
      <p:grpSp>
        <p:nvGrpSpPr>
          <p:cNvPr id="7" name="Gruppo 6"/>
          <p:cNvGrpSpPr/>
          <p:nvPr/>
        </p:nvGrpSpPr>
        <p:grpSpPr>
          <a:xfrm>
            <a:off x="1847528" y="6237313"/>
            <a:ext cx="8496944" cy="467737"/>
            <a:chOff x="179512" y="6237312"/>
            <a:chExt cx="8496944" cy="467737"/>
          </a:xfrm>
        </p:grpSpPr>
        <p:sp>
          <p:nvSpPr>
            <p:cNvPr id="8" name="CasellaDiTesto 7"/>
            <p:cNvSpPr txBox="1"/>
            <p:nvPr/>
          </p:nvSpPr>
          <p:spPr>
            <a:xfrm>
              <a:off x="611560" y="6237312"/>
              <a:ext cx="8064896" cy="430887"/>
            </a:xfrm>
            <a:prstGeom prst="rect">
              <a:avLst/>
            </a:prstGeom>
            <a:noFill/>
          </p:spPr>
          <p:txBody>
            <a:bodyPr wrap="square" rtlCol="0">
              <a:spAutoFit/>
            </a:bodyPr>
            <a:lstStyle/>
            <a:p>
              <a:r>
                <a:rPr lang="en-GB" sz="1100" dirty="0">
                  <a:solidFill>
                    <a:schemeClr val="tx2"/>
                  </a:solidFill>
                  <a:latin typeface="Century Gothic" pitchFamily="34" charset="0"/>
                  <a:cs typeface="Times New Roman" pitchFamily="18" charset="0"/>
                </a:rPr>
                <a:t>EUCISE2020 received funding from the European Union’s seventh framework programme under grant agreement no: 608385</a:t>
              </a:r>
            </a:p>
          </p:txBody>
        </p:sp>
        <p:pic>
          <p:nvPicPr>
            <p:cNvPr id="9" name="Immagine 8" descr="https://upload.wikimedia.org/wikipedia/commons/thumb/b/b7/Flag_of_Europe.svg/2000px-Flag_of_Europe.svg.png"/>
            <p:cNvPicPr>
              <a:picLocks noChangeAspect="1"/>
            </p:cNvPicPr>
            <p:nvPr/>
          </p:nvPicPr>
          <p:blipFill>
            <a:blip r:embed="rId4" cstate="print"/>
            <a:srcRect/>
            <a:stretch>
              <a:fillRect/>
            </a:stretch>
          </p:blipFill>
          <p:spPr bwMode="auto">
            <a:xfrm>
              <a:off x="179512" y="6381328"/>
              <a:ext cx="360000" cy="257437"/>
            </a:xfrm>
            <a:prstGeom prst="rect">
              <a:avLst/>
            </a:prstGeom>
            <a:noFill/>
            <a:ln w="9525">
              <a:noFill/>
              <a:miter lim="800000"/>
              <a:headEnd/>
              <a:tailEnd/>
            </a:ln>
          </p:spPr>
        </p:pic>
        <p:grpSp>
          <p:nvGrpSpPr>
            <p:cNvPr id="10" name="Gruppo 9"/>
            <p:cNvGrpSpPr/>
            <p:nvPr/>
          </p:nvGrpSpPr>
          <p:grpSpPr>
            <a:xfrm>
              <a:off x="1737134" y="6525344"/>
              <a:ext cx="6003218" cy="179705"/>
              <a:chOff x="2566306" y="5482292"/>
              <a:chExt cx="6003218" cy="179705"/>
            </a:xfrm>
          </p:grpSpPr>
          <p:pic>
            <p:nvPicPr>
              <p:cNvPr id="11" name="Immagine 10" descr="https://upload.wikimedia.org/wikipedia/commons/thumb/9/9a/Flag_of_Bulgaria.svg/2000px-Flag_of_Bulgaria.svg.png"/>
              <p:cNvPicPr/>
              <p:nvPr/>
            </p:nvPicPr>
            <p:blipFill>
              <a:blip r:embed="rId5" cstate="print"/>
              <a:srcRect/>
              <a:stretch>
                <a:fillRect/>
              </a:stretch>
            </p:blipFill>
            <p:spPr bwMode="auto">
              <a:xfrm>
                <a:off x="2566306" y="5482292"/>
                <a:ext cx="298450" cy="179705"/>
              </a:xfrm>
              <a:prstGeom prst="rect">
                <a:avLst/>
              </a:prstGeom>
              <a:noFill/>
              <a:ln w="9525">
                <a:noFill/>
                <a:miter lim="800000"/>
                <a:headEnd/>
                <a:tailEnd/>
              </a:ln>
            </p:spPr>
          </p:pic>
          <p:pic>
            <p:nvPicPr>
              <p:cNvPr id="12" name="Immagine 11" descr="https://upload.wikimedia.org/wikipedia/commons/thumb/9/9c/Flag_of_Denmark.svg/2000px-Flag_of_Denmark.svg.png"/>
              <p:cNvPicPr/>
              <p:nvPr/>
            </p:nvPicPr>
            <p:blipFill>
              <a:blip r:embed="rId6" cstate="print"/>
              <a:srcRect/>
              <a:stretch>
                <a:fillRect/>
              </a:stretch>
            </p:blipFill>
            <p:spPr bwMode="auto">
              <a:xfrm>
                <a:off x="3009440" y="5482292"/>
                <a:ext cx="237490" cy="179705"/>
              </a:xfrm>
              <a:prstGeom prst="rect">
                <a:avLst/>
              </a:prstGeom>
              <a:noFill/>
              <a:ln w="9525">
                <a:noFill/>
                <a:miter lim="800000"/>
                <a:headEnd/>
                <a:tailEnd/>
              </a:ln>
            </p:spPr>
          </p:pic>
          <p:pic>
            <p:nvPicPr>
              <p:cNvPr id="13" name="Immagine 12" descr="https://upload.wikimedia.org/wikipedia/commons/thumb/8/86/Flag_of_Germany_(3-2_aspect_ratio).svg/2000px-Flag_of_Germany_(3-2_aspect_ratio).svg.png"/>
              <p:cNvPicPr/>
              <p:nvPr/>
            </p:nvPicPr>
            <p:blipFill>
              <a:blip r:embed="rId7" cstate="print"/>
              <a:srcRect/>
              <a:stretch>
                <a:fillRect/>
              </a:stretch>
            </p:blipFill>
            <p:spPr bwMode="auto">
              <a:xfrm>
                <a:off x="3374660" y="5482292"/>
                <a:ext cx="269875" cy="179705"/>
              </a:xfrm>
              <a:prstGeom prst="rect">
                <a:avLst/>
              </a:prstGeom>
              <a:noFill/>
              <a:ln w="9525">
                <a:noFill/>
                <a:miter lim="800000"/>
                <a:headEnd/>
                <a:tailEnd/>
              </a:ln>
            </p:spPr>
          </p:pic>
          <p:pic>
            <p:nvPicPr>
              <p:cNvPr id="14" name="Immagine 13" descr="https://upload.wikimedia.org/wikipedia/commons/thumb/4/45/Flag_of_Ireland.svg/2000px-Flag_of_Ireland.svg.png"/>
              <p:cNvPicPr/>
              <p:nvPr/>
            </p:nvPicPr>
            <p:blipFill>
              <a:blip r:embed="rId8" cstate="print"/>
              <a:srcRect/>
              <a:stretch>
                <a:fillRect/>
              </a:stretch>
            </p:blipFill>
            <p:spPr bwMode="auto">
              <a:xfrm>
                <a:off x="3780482" y="5482292"/>
                <a:ext cx="359410" cy="179705"/>
              </a:xfrm>
              <a:prstGeom prst="rect">
                <a:avLst/>
              </a:prstGeom>
              <a:noFill/>
              <a:ln w="9525">
                <a:noFill/>
                <a:miter lim="800000"/>
                <a:headEnd/>
                <a:tailEnd/>
              </a:ln>
            </p:spPr>
          </p:pic>
          <p:pic>
            <p:nvPicPr>
              <p:cNvPr id="15" name="Immagine 14" descr="http://expandablecontainertrivol.com/wp-content/uploads/2015/03/flag-world-greece.gif"/>
              <p:cNvPicPr/>
              <p:nvPr/>
            </p:nvPicPr>
            <p:blipFill>
              <a:blip r:embed="rId9" cstate="print"/>
              <a:srcRect/>
              <a:stretch>
                <a:fillRect/>
              </a:stretch>
            </p:blipFill>
            <p:spPr bwMode="auto">
              <a:xfrm>
                <a:off x="4258893" y="5482292"/>
                <a:ext cx="269875" cy="179705"/>
              </a:xfrm>
              <a:prstGeom prst="rect">
                <a:avLst/>
              </a:prstGeom>
              <a:noFill/>
              <a:ln w="9525">
                <a:noFill/>
                <a:miter lim="800000"/>
                <a:headEnd/>
                <a:tailEnd/>
              </a:ln>
            </p:spPr>
          </p:pic>
          <p:pic>
            <p:nvPicPr>
              <p:cNvPr id="16" name="Immagine 15" descr="https://upload.wikimedia.org/wikipedia/commons/thumb/c/c6/Flag_of_Spain_(1785-1873_and_1875-1931).svg/2000px-Flag_of_Spain_(1785-1873_and_1875-1931).svg.png"/>
              <p:cNvPicPr/>
              <p:nvPr/>
            </p:nvPicPr>
            <p:blipFill>
              <a:blip r:embed="rId10" cstate="print"/>
              <a:srcRect/>
              <a:stretch>
                <a:fillRect/>
              </a:stretch>
            </p:blipFill>
            <p:spPr bwMode="auto">
              <a:xfrm>
                <a:off x="4661590" y="5482292"/>
                <a:ext cx="269875" cy="179705"/>
              </a:xfrm>
              <a:prstGeom prst="rect">
                <a:avLst/>
              </a:prstGeom>
              <a:noFill/>
              <a:ln w="9525">
                <a:noFill/>
                <a:miter lim="800000"/>
                <a:headEnd/>
                <a:tailEnd/>
              </a:ln>
            </p:spPr>
          </p:pic>
          <p:pic>
            <p:nvPicPr>
              <p:cNvPr id="17" name="Immagine 16" descr="https://upload.wikimedia.org/wikipedia/commons/thumb/5/54/Civil_and_Naval_Ensign_of_France.svg/2000px-Civil_and_Naval_Ensign_of_France.svg.png"/>
              <p:cNvPicPr/>
              <p:nvPr/>
            </p:nvPicPr>
            <p:blipFill>
              <a:blip r:embed="rId11" cstate="print"/>
              <a:srcRect/>
              <a:stretch>
                <a:fillRect/>
              </a:stretch>
            </p:blipFill>
            <p:spPr bwMode="auto">
              <a:xfrm>
                <a:off x="5053599" y="5482292"/>
                <a:ext cx="269875" cy="179705"/>
              </a:xfrm>
              <a:prstGeom prst="rect">
                <a:avLst/>
              </a:prstGeom>
              <a:noFill/>
              <a:ln w="9525">
                <a:noFill/>
                <a:miter lim="800000"/>
                <a:headEnd/>
                <a:tailEnd/>
              </a:ln>
            </p:spPr>
          </p:pic>
          <p:pic>
            <p:nvPicPr>
              <p:cNvPr id="18" name="Immagine 17" descr="http://www.33ff.com/flags/XL_flags/Italy_flag.gif"/>
              <p:cNvPicPr/>
              <p:nvPr/>
            </p:nvPicPr>
            <p:blipFill>
              <a:blip r:embed="rId12" cstate="print"/>
              <a:srcRect/>
              <a:stretch>
                <a:fillRect/>
              </a:stretch>
            </p:blipFill>
            <p:spPr bwMode="auto">
              <a:xfrm>
                <a:off x="5453171" y="5482292"/>
                <a:ext cx="269875" cy="179705"/>
              </a:xfrm>
              <a:prstGeom prst="rect">
                <a:avLst/>
              </a:prstGeom>
              <a:noFill/>
              <a:ln w="9525">
                <a:noFill/>
                <a:miter lim="800000"/>
                <a:headEnd/>
                <a:tailEnd/>
              </a:ln>
            </p:spPr>
          </p:pic>
          <p:pic>
            <p:nvPicPr>
              <p:cNvPr id="19" name="Immagine 18" descr="http://www.clker.com/cliparts/2/c/5/d/1363112175195013158Flag%20of%20Norway.svg.med.png"/>
              <p:cNvPicPr/>
              <p:nvPr/>
            </p:nvPicPr>
            <p:blipFill>
              <a:blip r:embed="rId13" cstate="print"/>
              <a:srcRect/>
              <a:stretch>
                <a:fillRect/>
              </a:stretch>
            </p:blipFill>
            <p:spPr bwMode="auto">
              <a:xfrm>
                <a:off x="5858993" y="5482292"/>
                <a:ext cx="244475" cy="179705"/>
              </a:xfrm>
              <a:prstGeom prst="rect">
                <a:avLst/>
              </a:prstGeom>
              <a:noFill/>
              <a:ln w="9525">
                <a:noFill/>
                <a:miter lim="800000"/>
                <a:headEnd/>
                <a:tailEnd/>
              </a:ln>
            </p:spPr>
          </p:pic>
          <p:pic>
            <p:nvPicPr>
              <p:cNvPr id="20" name="Immagine 19" descr="https://upload.wikimedia.org/wikipedia/commons/thumb/6/63/Flag_of_Cyprus_(1960-2006).svg/2000px-Flag_of_Cyprus_(1960-2006).svg.png"/>
              <p:cNvPicPr/>
              <p:nvPr/>
            </p:nvPicPr>
            <p:blipFill>
              <a:blip r:embed="rId14" cstate="print"/>
              <a:srcRect/>
              <a:stretch>
                <a:fillRect/>
              </a:stretch>
            </p:blipFill>
            <p:spPr bwMode="auto">
              <a:xfrm>
                <a:off x="6211241" y="5482292"/>
                <a:ext cx="298450" cy="179705"/>
              </a:xfrm>
              <a:prstGeom prst="rect">
                <a:avLst/>
              </a:prstGeom>
              <a:noFill/>
              <a:ln w="9525">
                <a:noFill/>
                <a:miter lim="800000"/>
                <a:headEnd/>
                <a:tailEnd/>
              </a:ln>
            </p:spPr>
          </p:pic>
          <p:pic>
            <p:nvPicPr>
              <p:cNvPr id="21" name="Immagine 20" descr="https://upload.wikimedia.org/wikipedia/commons/thumb/5/5c/Flag_of_Portugal.svg/1280px-Flag_of_Portugal.svg.png"/>
              <p:cNvPicPr/>
              <p:nvPr/>
            </p:nvPicPr>
            <p:blipFill>
              <a:blip r:embed="rId15" cstate="print"/>
              <a:srcRect/>
              <a:stretch>
                <a:fillRect/>
              </a:stretch>
            </p:blipFill>
            <p:spPr bwMode="auto">
              <a:xfrm>
                <a:off x="6632737" y="5482292"/>
                <a:ext cx="269875" cy="179705"/>
              </a:xfrm>
              <a:prstGeom prst="rect">
                <a:avLst/>
              </a:prstGeom>
              <a:noFill/>
              <a:ln w="9525">
                <a:noFill/>
                <a:miter lim="800000"/>
                <a:headEnd/>
                <a:tailEnd/>
              </a:ln>
            </p:spPr>
          </p:pic>
          <p:pic>
            <p:nvPicPr>
              <p:cNvPr id="22" name="Immagine 21" descr="https://upload.wikimedia.org/wikipedia/commons/thumb/7/73/Flag_of_Romania.svg/2000px-Flag_of_Romania.svg.png"/>
              <p:cNvPicPr/>
              <p:nvPr/>
            </p:nvPicPr>
            <p:blipFill>
              <a:blip r:embed="rId16" cstate="print"/>
              <a:srcRect/>
              <a:stretch>
                <a:fillRect/>
              </a:stretch>
            </p:blipFill>
            <p:spPr bwMode="auto">
              <a:xfrm>
                <a:off x="7010385" y="5482292"/>
                <a:ext cx="269875" cy="179705"/>
              </a:xfrm>
              <a:prstGeom prst="rect">
                <a:avLst/>
              </a:prstGeom>
              <a:noFill/>
              <a:ln w="9525">
                <a:noFill/>
                <a:miter lim="800000"/>
                <a:headEnd/>
                <a:tailEnd/>
              </a:ln>
            </p:spPr>
          </p:pic>
          <p:pic>
            <p:nvPicPr>
              <p:cNvPr id="23" name="Immagine 22" descr="https://upload.wikimedia.org/wikipedia/commons/thumb/b/bc/Flag_of_Finland.svg/2000px-Flag_of_Finland.svg.png"/>
              <p:cNvPicPr/>
              <p:nvPr/>
            </p:nvPicPr>
            <p:blipFill>
              <a:blip r:embed="rId17" cstate="print"/>
              <a:srcRect/>
              <a:stretch>
                <a:fillRect/>
              </a:stretch>
            </p:blipFill>
            <p:spPr bwMode="auto">
              <a:xfrm>
                <a:off x="7401331" y="5482292"/>
                <a:ext cx="294640" cy="179705"/>
              </a:xfrm>
              <a:prstGeom prst="rect">
                <a:avLst/>
              </a:prstGeom>
              <a:noFill/>
              <a:ln w="9525">
                <a:noFill/>
                <a:miter lim="800000"/>
                <a:headEnd/>
                <a:tailEnd/>
              </a:ln>
            </p:spPr>
          </p:pic>
          <p:pic>
            <p:nvPicPr>
              <p:cNvPr id="24" name="irc_mi" descr="http://kids.nationalgeographic.com/content/dam/kids/photos/Countries/Q-Z/sweden-flag.gif"/>
              <p:cNvPicPr/>
              <p:nvPr/>
            </p:nvPicPr>
            <p:blipFill>
              <a:blip r:embed="rId18" cstate="print"/>
              <a:srcRect/>
              <a:stretch>
                <a:fillRect/>
              </a:stretch>
            </p:blipFill>
            <p:spPr bwMode="auto">
              <a:xfrm>
                <a:off x="7818330" y="5482292"/>
                <a:ext cx="287655" cy="179705"/>
              </a:xfrm>
              <a:prstGeom prst="rect">
                <a:avLst/>
              </a:prstGeom>
              <a:noFill/>
              <a:ln w="9525">
                <a:noFill/>
                <a:miter lim="800000"/>
                <a:headEnd/>
                <a:tailEnd/>
              </a:ln>
            </p:spPr>
          </p:pic>
          <p:pic>
            <p:nvPicPr>
              <p:cNvPr id="25" name="Immagine 24"/>
              <p:cNvPicPr/>
              <p:nvPr/>
            </p:nvPicPr>
            <p:blipFill>
              <a:blip r:embed="rId19" cstate="print"/>
              <a:srcRect/>
              <a:stretch>
                <a:fillRect/>
              </a:stretch>
            </p:blipFill>
            <p:spPr bwMode="auto">
              <a:xfrm>
                <a:off x="8210114" y="5482292"/>
                <a:ext cx="359410" cy="179705"/>
              </a:xfrm>
              <a:prstGeom prst="rect">
                <a:avLst/>
              </a:prstGeom>
              <a:noFill/>
              <a:ln w="9525">
                <a:noFill/>
                <a:miter lim="800000"/>
                <a:headEnd/>
                <a:tailEnd/>
              </a:ln>
            </p:spPr>
          </p:pic>
        </p:grpSp>
      </p:grpSp>
      <p:sp>
        <p:nvSpPr>
          <p:cNvPr id="26" name="Rettangolo 25"/>
          <p:cNvSpPr/>
          <p:nvPr/>
        </p:nvSpPr>
        <p:spPr>
          <a:xfrm>
            <a:off x="2639616" y="269527"/>
            <a:ext cx="6556603" cy="461665"/>
          </a:xfrm>
          <a:prstGeom prst="rect">
            <a:avLst/>
          </a:prstGeom>
        </p:spPr>
        <p:txBody>
          <a:bodyPr wrap="none">
            <a:spAutoFit/>
          </a:bodyPr>
          <a:lstStyle/>
          <a:p>
            <a:pPr defTabSz="336550"/>
            <a:r>
              <a:rPr lang="en-GB" dirty="0">
                <a:solidFill>
                  <a:srgbClr val="0070C0"/>
                </a:solidFill>
                <a:latin typeface="Century Gothic" pitchFamily="34" charset="0"/>
                <a:cs typeface="Times New Roman" pitchFamily="18" charset="0"/>
              </a:rPr>
              <a:t>EUCISE </a:t>
            </a:r>
            <a:r>
              <a:rPr lang="en-GB" dirty="0">
                <a:solidFill>
                  <a:srgbClr val="189BDC"/>
                </a:solidFill>
                <a:latin typeface="Century Gothic" pitchFamily="34" charset="0"/>
                <a:cs typeface="Times New Roman" pitchFamily="18" charset="0"/>
              </a:rPr>
              <a:t>2020 </a:t>
            </a:r>
            <a:r>
              <a:rPr lang="en-GB" b="1" dirty="0">
                <a:solidFill>
                  <a:srgbClr val="189BDC"/>
                </a:solidFill>
                <a:latin typeface="Century Gothic" pitchFamily="34" charset="0"/>
                <a:cs typeface="Times New Roman" pitchFamily="18" charset="0"/>
              </a:rPr>
              <a:t>							</a:t>
            </a:r>
            <a:r>
              <a:rPr lang="en-GB" b="1" dirty="0" smtClean="0">
                <a:solidFill>
                  <a:srgbClr val="189BDC"/>
                </a:solidFill>
                <a:latin typeface="Century Gothic" pitchFamily="34" charset="0"/>
                <a:cs typeface="Times New Roman" pitchFamily="18" charset="0"/>
              </a:rPr>
              <a:t>		</a:t>
            </a:r>
            <a:r>
              <a:rPr lang="en-GB" sz="2400" dirty="0" smtClean="0">
                <a:solidFill>
                  <a:schemeClr val="tx2">
                    <a:lumMod val="50000"/>
                  </a:schemeClr>
                </a:solidFill>
                <a:latin typeface="Century Gothic" pitchFamily="34" charset="0"/>
                <a:cs typeface="Times New Roman" pitchFamily="18" charset="0"/>
              </a:rPr>
              <a:t>TAG</a:t>
            </a:r>
            <a:r>
              <a:rPr lang="en-GB" sz="2400" dirty="0" smtClean="0">
                <a:solidFill>
                  <a:schemeClr val="tx2">
                    <a:lumMod val="50000"/>
                  </a:schemeClr>
                </a:solidFill>
                <a:latin typeface="Century Gothic" pitchFamily="34" charset="0"/>
                <a:cs typeface="Times New Roman" pitchFamily="18" charset="0"/>
              </a:rPr>
              <a:t> </a:t>
            </a:r>
            <a:r>
              <a:rPr lang="en-GB" sz="2400" dirty="0" smtClean="0">
                <a:solidFill>
                  <a:schemeClr val="tx2">
                    <a:lumMod val="50000"/>
                  </a:schemeClr>
                </a:solidFill>
                <a:latin typeface="Century Gothic" pitchFamily="34" charset="0"/>
                <a:cs typeface="Times New Roman" pitchFamily="18" charset="0"/>
              </a:rPr>
              <a:t>Meeting</a:t>
            </a:r>
            <a:endParaRPr lang="en-GB" sz="2400" dirty="0">
              <a:solidFill>
                <a:schemeClr val="tx2">
                  <a:lumMod val="50000"/>
                </a:schemeClr>
              </a:solidFill>
              <a:latin typeface="Century Gothic" pitchFamily="34" charset="0"/>
              <a:cs typeface="Times New Roman" pitchFamily="18" charset="0"/>
            </a:endParaRPr>
          </a:p>
        </p:txBody>
      </p:sp>
      <p:graphicFrame>
        <p:nvGraphicFramePr>
          <p:cNvPr id="6" name="Tabella 5"/>
          <p:cNvGraphicFramePr>
            <a:graphicFrameLocks noGrp="1"/>
          </p:cNvGraphicFramePr>
          <p:nvPr>
            <p:extLst>
              <p:ext uri="{D42A27DB-BD31-4B8C-83A1-F6EECF244321}">
                <p14:modId xmlns:p14="http://schemas.microsoft.com/office/powerpoint/2010/main" val="356925310"/>
              </p:ext>
            </p:extLst>
          </p:nvPr>
        </p:nvGraphicFramePr>
        <p:xfrm>
          <a:off x="1731817" y="1264233"/>
          <a:ext cx="8970818" cy="5523294"/>
        </p:xfrm>
        <a:graphic>
          <a:graphicData uri="http://schemas.openxmlformats.org/drawingml/2006/table">
            <a:tbl>
              <a:tblPr firstRow="1" firstCol="1" bandRow="1">
                <a:tableStyleId>{5C22544A-7EE6-4342-B048-85BDC9FD1C3A}</a:tableStyleId>
              </a:tblPr>
              <a:tblGrid>
                <a:gridCol w="816344"/>
                <a:gridCol w="8154474"/>
              </a:tblGrid>
              <a:tr h="962299">
                <a:tc>
                  <a:txBody>
                    <a:bodyPr/>
                    <a:lstStyle/>
                    <a:p>
                      <a:pPr algn="ctr"/>
                      <a:r>
                        <a:rPr lang="en-GB" sz="1800" dirty="0">
                          <a:effectLst/>
                          <a:latin typeface="Century Gothic" panose="020B0502020202020204" pitchFamily="34" charset="0"/>
                        </a:rPr>
                        <a:t>B</a:t>
                      </a:r>
                      <a:endParaRPr lang="it-IT" sz="1800" dirty="0">
                        <a:effectLst/>
                        <a:latin typeface="Century Gothic" panose="020B0502020202020204" pitchFamily="34" charset="0"/>
                      </a:endParaRPr>
                    </a:p>
                  </a:txBody>
                  <a:tcPr marL="36195" marR="36195" marT="36195" marB="36195"/>
                </a:tc>
                <a:tc>
                  <a:txBody>
                    <a:bodyPr/>
                    <a:lstStyle/>
                    <a:p>
                      <a:pPr algn="l"/>
                      <a:r>
                        <a:rPr lang="en-GB" sz="1800" dirty="0">
                          <a:effectLst/>
                          <a:latin typeface="Century Gothic" panose="020B0502020202020204" pitchFamily="34" charset="0"/>
                        </a:rPr>
                        <a:t>Multiple Providers of CISE Services Coordinated by Member States (+ EU initiatives)</a:t>
                      </a:r>
                      <a:endParaRPr lang="it-IT" sz="1800" dirty="0">
                        <a:effectLst/>
                        <a:latin typeface="Century Gothic" panose="020B0502020202020204" pitchFamily="34" charset="0"/>
                      </a:endParaRPr>
                    </a:p>
                    <a:p>
                      <a:pPr marL="180340" marR="180340" algn="l">
                        <a:lnSpc>
                          <a:spcPct val="110000"/>
                        </a:lnSpc>
                        <a:spcAft>
                          <a:spcPts val="0"/>
                        </a:spcAft>
                      </a:pPr>
                      <a:r>
                        <a:rPr lang="en-GB" sz="1800" dirty="0">
                          <a:effectLst/>
                          <a:latin typeface="Century Gothic" panose="020B0502020202020204" pitchFamily="34" charset="0"/>
                        </a:rPr>
                        <a:t>This vision proposes a governance model where each Member State appoints an authority to manage which CISE services are delivered. Unlike vision C, each Member State has one or more service providers of CISE services. CISE services are also be provided by EU led initiatives.  As in the Vision A, </a:t>
                      </a:r>
                      <a:r>
                        <a:rPr lang="en-GB" sz="1800" b="1" i="1" u="sng" dirty="0">
                          <a:effectLst/>
                          <a:latin typeface="Century Gothic" panose="020B0502020202020204" pitchFamily="34" charset="0"/>
                        </a:rPr>
                        <a:t>several integrated maritime awareness pictures coexist</a:t>
                      </a:r>
                      <a:r>
                        <a:rPr lang="en-GB" sz="1800" u="sng" dirty="0">
                          <a:effectLst/>
                          <a:latin typeface="Century Gothic" panose="020B0502020202020204" pitchFamily="34" charset="0"/>
                        </a:rPr>
                        <a:t>, </a:t>
                      </a:r>
                      <a:r>
                        <a:rPr lang="en-GB" sz="1800" dirty="0">
                          <a:effectLst/>
                          <a:latin typeface="Century Gothic" panose="020B0502020202020204" pitchFamily="34" charset="0"/>
                        </a:rPr>
                        <a:t>but they are no longer divided in User Communities.</a:t>
                      </a:r>
                      <a:endParaRPr lang="it-IT" sz="24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6195" marR="36195" marT="36195" marB="36195"/>
                </a:tc>
              </a:tr>
              <a:tr h="0">
                <a:tc>
                  <a:txBody>
                    <a:bodyPr/>
                    <a:lstStyle/>
                    <a:p>
                      <a:pPr algn="ctr"/>
                      <a:r>
                        <a:rPr lang="en-GB" sz="1800">
                          <a:effectLst/>
                          <a:latin typeface="Century Gothic" panose="020B0502020202020204" pitchFamily="34" charset="0"/>
                        </a:rPr>
                        <a:t>C</a:t>
                      </a:r>
                      <a:endParaRPr lang="it-IT" sz="1800">
                        <a:effectLst/>
                        <a:latin typeface="Century Gothic" panose="020B0502020202020204" pitchFamily="34" charset="0"/>
                      </a:endParaRPr>
                    </a:p>
                  </a:txBody>
                  <a:tcPr marL="36195" marR="36195" marT="36195" marB="36195"/>
                </a:tc>
                <a:tc>
                  <a:txBody>
                    <a:bodyPr/>
                    <a:lstStyle/>
                    <a:p>
                      <a:pPr algn="l"/>
                      <a:r>
                        <a:rPr lang="en-GB" sz="1800" dirty="0">
                          <a:effectLst/>
                          <a:latin typeface="Century Gothic" panose="020B0502020202020204" pitchFamily="34" charset="0"/>
                        </a:rPr>
                        <a:t>Single National Providers of CISE Services (+ EU initiatives)</a:t>
                      </a:r>
                      <a:endParaRPr lang="it-IT" sz="1800" dirty="0">
                        <a:effectLst/>
                        <a:latin typeface="Century Gothic" panose="020B0502020202020204" pitchFamily="34" charset="0"/>
                      </a:endParaRPr>
                    </a:p>
                    <a:p>
                      <a:pPr algn="l"/>
                      <a:r>
                        <a:rPr lang="en-GB" sz="1800" dirty="0">
                          <a:effectLst/>
                          <a:latin typeface="Century Gothic" panose="020B0502020202020204" pitchFamily="34" charset="0"/>
                        </a:rPr>
                        <a:t> </a:t>
                      </a:r>
                      <a:endParaRPr lang="it-IT" sz="1800" dirty="0">
                        <a:effectLst/>
                        <a:latin typeface="Century Gothic" panose="020B0502020202020204" pitchFamily="34" charset="0"/>
                      </a:endParaRPr>
                    </a:p>
                    <a:p>
                      <a:pPr algn="l"/>
                      <a:r>
                        <a:rPr lang="en-GB" sz="1800" dirty="0">
                          <a:effectLst/>
                          <a:latin typeface="Century Gothic" panose="020B0502020202020204" pitchFamily="34" charset="0"/>
                        </a:rPr>
                        <a:t>This vision proposes a governance model where each Member State appoints an authority to manage which CISE services are delivered. Unlike vision B, each Member State has a single service provider of CISE services. CISE services can also be provided by EU led initiatives.  Unlike visions A and B, </a:t>
                      </a:r>
                      <a:r>
                        <a:rPr lang="en-GB" sz="1800" b="1" i="1" u="sng" dirty="0">
                          <a:effectLst/>
                          <a:latin typeface="Century Gothic" panose="020B0502020202020204" pitchFamily="34" charset="0"/>
                        </a:rPr>
                        <a:t>a single integrated maritime awareness picture can be offered per Member State.</a:t>
                      </a:r>
                      <a:endParaRPr lang="it-IT" sz="1800" b="1" i="1" u="sng" dirty="0">
                        <a:effectLst/>
                        <a:latin typeface="Century Gothic" panose="020B0502020202020204" pitchFamily="34" charset="0"/>
                      </a:endParaRPr>
                    </a:p>
                    <a:p>
                      <a:pPr algn="l"/>
                      <a:r>
                        <a:rPr lang="en-GB" sz="1800" dirty="0">
                          <a:effectLst/>
                          <a:latin typeface="Century Gothic" panose="020B0502020202020204" pitchFamily="34" charset="0"/>
                        </a:rPr>
                        <a:t>Sea basin authorities can also be set up to provide sea basin level services (variant of vision C).</a:t>
                      </a:r>
                      <a:endParaRPr lang="it-IT" sz="1800" dirty="0">
                        <a:effectLst/>
                        <a:latin typeface="Century Gothic" panose="020B0502020202020204" pitchFamily="34" charset="0"/>
                      </a:endParaRPr>
                    </a:p>
                  </a:txBody>
                  <a:tcPr marL="36195" marR="36195" marT="36195" marB="36195"/>
                </a:tc>
              </a:tr>
            </a:tbl>
          </a:graphicData>
        </a:graphic>
      </p:graphicFrame>
      <p:sp>
        <p:nvSpPr>
          <p:cNvPr id="27" name="Rettangolo 26"/>
          <p:cNvSpPr/>
          <p:nvPr/>
        </p:nvSpPr>
        <p:spPr>
          <a:xfrm>
            <a:off x="1753452" y="826719"/>
            <a:ext cx="8773556" cy="461665"/>
          </a:xfrm>
          <a:prstGeom prst="rect">
            <a:avLst/>
          </a:prstGeom>
        </p:spPr>
        <p:txBody>
          <a:bodyPr wrap="none">
            <a:spAutoFit/>
          </a:bodyPr>
          <a:lstStyle/>
          <a:p>
            <a:r>
              <a:rPr lang="it-IT" sz="2400" dirty="0" smtClean="0">
                <a:solidFill>
                  <a:srgbClr val="002060"/>
                </a:solidFill>
                <a:latin typeface="Century Gothic" panose="020B0502020202020204" pitchFamily="34" charset="0"/>
              </a:rPr>
              <a:t>Multiple way </a:t>
            </a:r>
            <a:r>
              <a:rPr lang="it-IT" sz="2400" dirty="0" err="1" smtClean="0">
                <a:solidFill>
                  <a:srgbClr val="002060"/>
                </a:solidFill>
                <a:latin typeface="Century Gothic" panose="020B0502020202020204" pitchFamily="34" charset="0"/>
              </a:rPr>
              <a:t>approach</a:t>
            </a:r>
            <a:r>
              <a:rPr lang="it-IT" sz="2400" dirty="0" smtClean="0">
                <a:solidFill>
                  <a:srgbClr val="002060"/>
                </a:solidFill>
                <a:latin typeface="Century Gothic" panose="020B0502020202020204" pitchFamily="34" charset="0"/>
              </a:rPr>
              <a:t>: CISE B and C </a:t>
            </a:r>
            <a:r>
              <a:rPr lang="it-IT" sz="2400" dirty="0" err="1" smtClean="0">
                <a:solidFill>
                  <a:srgbClr val="002060"/>
                </a:solidFill>
                <a:latin typeface="Century Gothic" panose="020B0502020202020204" pitchFamily="34" charset="0"/>
              </a:rPr>
              <a:t>architectural</a:t>
            </a:r>
            <a:r>
              <a:rPr lang="it-IT" sz="2400" dirty="0" smtClean="0">
                <a:solidFill>
                  <a:srgbClr val="002060"/>
                </a:solidFill>
                <a:latin typeface="Century Gothic" panose="020B0502020202020204" pitchFamily="34" charset="0"/>
              </a:rPr>
              <a:t> </a:t>
            </a:r>
            <a:r>
              <a:rPr lang="it-IT" sz="2400" dirty="0" err="1">
                <a:solidFill>
                  <a:srgbClr val="002060"/>
                </a:solidFill>
                <a:latin typeface="Century Gothic" panose="020B0502020202020204" pitchFamily="34" charset="0"/>
              </a:rPr>
              <a:t>visions</a:t>
            </a:r>
            <a:endParaRPr lang="it-IT" sz="2400" dirty="0">
              <a:solidFill>
                <a:srgbClr val="002060"/>
              </a:solidFill>
              <a:latin typeface="Century Gothic" panose="020B0502020202020204" pitchFamily="34" charset="0"/>
            </a:endParaRPr>
          </a:p>
        </p:txBody>
      </p:sp>
    </p:spTree>
    <p:extLst>
      <p:ext uri="{BB962C8B-B14F-4D97-AF65-F5344CB8AC3E}">
        <p14:creationId xmlns:p14="http://schemas.microsoft.com/office/powerpoint/2010/main" val="19761718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magine 12" descr="C:\Users\cerbini\Desktop\fp7.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4296" y="260868"/>
            <a:ext cx="396000" cy="431828"/>
          </a:xfrm>
          <a:prstGeom prst="rect">
            <a:avLst/>
          </a:prstGeom>
          <a:noFill/>
          <a:ln w="9525">
            <a:noFill/>
            <a:miter lim="800000"/>
            <a:headEnd/>
            <a:tailEnd/>
          </a:ln>
        </p:spPr>
      </p:pic>
      <p:cxnSp>
        <p:nvCxnSpPr>
          <p:cNvPr id="5" name="Connettore 1 4"/>
          <p:cNvCxnSpPr/>
          <p:nvPr/>
        </p:nvCxnSpPr>
        <p:spPr>
          <a:xfrm>
            <a:off x="1775520" y="836712"/>
            <a:ext cx="8712968" cy="0"/>
          </a:xfrm>
          <a:prstGeom prst="line">
            <a:avLst/>
          </a:prstGeom>
          <a:ln w="28575">
            <a:solidFill>
              <a:srgbClr val="FFC000"/>
            </a:solidFill>
          </a:ln>
          <a:effectLst>
            <a:innerShdw blurRad="63500" dist="50800" dir="5400000">
              <a:prstClr val="black">
                <a:alpha val="50000"/>
              </a:prstClr>
            </a:inn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1026" name="4B076845-ADFA-428A-AA0E-D1F7B70E4DB7" descr="cid:4B076845-ADFA-428A-AA0E-D1F7B70E4DB7"/>
          <p:cNvPicPr>
            <a:picLocks noChangeAspect="1" noChangeArrowheads="1"/>
          </p:cNvPicPr>
          <p:nvPr/>
        </p:nvPicPr>
        <p:blipFill>
          <a:blip r:embed="rId3" cstate="print"/>
          <a:srcRect/>
          <a:stretch>
            <a:fillRect/>
          </a:stretch>
        </p:blipFill>
        <p:spPr bwMode="auto">
          <a:xfrm>
            <a:off x="1991544" y="116632"/>
            <a:ext cx="620688" cy="620688"/>
          </a:xfrm>
          <a:prstGeom prst="rect">
            <a:avLst/>
          </a:prstGeom>
          <a:noFill/>
          <a:ln w="9525">
            <a:noFill/>
            <a:miter lim="800000"/>
            <a:headEnd/>
            <a:tailEnd/>
          </a:ln>
        </p:spPr>
      </p:pic>
      <p:sp>
        <p:nvSpPr>
          <p:cNvPr id="9" name="Rettangolo 8"/>
          <p:cNvSpPr/>
          <p:nvPr/>
        </p:nvSpPr>
        <p:spPr>
          <a:xfrm>
            <a:off x="2639616" y="269527"/>
            <a:ext cx="7265130" cy="461665"/>
          </a:xfrm>
          <a:prstGeom prst="rect">
            <a:avLst/>
          </a:prstGeom>
        </p:spPr>
        <p:txBody>
          <a:bodyPr wrap="none">
            <a:spAutoFit/>
          </a:bodyPr>
          <a:lstStyle/>
          <a:p>
            <a:pPr defTabSz="336550"/>
            <a:r>
              <a:rPr lang="en-GB" dirty="0">
                <a:solidFill>
                  <a:srgbClr val="0070C0"/>
                </a:solidFill>
                <a:latin typeface="Century Gothic" pitchFamily="34" charset="0"/>
                <a:cs typeface="Times New Roman" pitchFamily="18" charset="0"/>
              </a:rPr>
              <a:t>EUCISE </a:t>
            </a:r>
            <a:r>
              <a:rPr lang="en-GB" dirty="0">
                <a:solidFill>
                  <a:srgbClr val="189BDC"/>
                </a:solidFill>
                <a:latin typeface="Century Gothic" pitchFamily="34" charset="0"/>
                <a:cs typeface="Times New Roman" pitchFamily="18" charset="0"/>
              </a:rPr>
              <a:t>2020 </a:t>
            </a:r>
            <a:r>
              <a:rPr lang="en-GB" b="1" dirty="0">
                <a:solidFill>
                  <a:srgbClr val="189BDC"/>
                </a:solidFill>
                <a:latin typeface="Century Gothic" pitchFamily="34" charset="0"/>
                <a:cs typeface="Times New Roman" pitchFamily="18" charset="0"/>
              </a:rPr>
              <a:t>							</a:t>
            </a:r>
            <a:r>
              <a:rPr lang="en-GB" sz="2400" dirty="0" smtClean="0">
                <a:solidFill>
                  <a:srgbClr val="002060"/>
                </a:solidFill>
                <a:latin typeface="Century Gothic" pitchFamily="34" charset="0"/>
                <a:cs typeface="Times New Roman" pitchFamily="18" charset="0"/>
              </a:rPr>
              <a:t>Common architecture</a:t>
            </a:r>
            <a:endParaRPr lang="en-GB" sz="2400" dirty="0">
              <a:solidFill>
                <a:srgbClr val="002060"/>
              </a:solidFill>
              <a:latin typeface="Century Gothic" pitchFamily="34" charset="0"/>
              <a:cs typeface="Times New Roman" pitchFamily="18" charset="0"/>
            </a:endParaRPr>
          </a:p>
        </p:txBody>
      </p:sp>
      <p:sp>
        <p:nvSpPr>
          <p:cNvPr id="36" name="CasellaDiTesto 35"/>
          <p:cNvSpPr txBox="1"/>
          <p:nvPr/>
        </p:nvSpPr>
        <p:spPr>
          <a:xfrm>
            <a:off x="975360" y="874964"/>
            <a:ext cx="10515600" cy="5339923"/>
          </a:xfrm>
          <a:prstGeom prst="rect">
            <a:avLst/>
          </a:prstGeom>
          <a:noFill/>
        </p:spPr>
        <p:txBody>
          <a:bodyPr wrap="square" rtlCol="0">
            <a:spAutoFit/>
          </a:bodyPr>
          <a:lstStyle/>
          <a:p>
            <a:r>
              <a:rPr lang="en-US" sz="2400" dirty="0" smtClean="0">
                <a:solidFill>
                  <a:srgbClr val="002060"/>
                </a:solidFill>
                <a:latin typeface="Century Gothic" panose="020B0502020202020204" pitchFamily="34" charset="0"/>
              </a:rPr>
              <a:t>Common EUCISE2020 </a:t>
            </a:r>
            <a:r>
              <a:rPr lang="en-US" sz="2400" dirty="0">
                <a:solidFill>
                  <a:srgbClr val="002060"/>
                </a:solidFill>
                <a:latin typeface="Century Gothic" panose="020B0502020202020204" pitchFamily="34" charset="0"/>
              </a:rPr>
              <a:t>system configurations will include the following components: </a:t>
            </a:r>
          </a:p>
          <a:p>
            <a:pPr marL="342900" indent="-342900">
              <a:buFont typeface="Arial" panose="020B0604020202020204" pitchFamily="34" charset="0"/>
              <a:buChar char="•"/>
            </a:pPr>
            <a:r>
              <a:rPr lang="en-US" sz="2400" b="1" dirty="0" smtClean="0">
                <a:solidFill>
                  <a:srgbClr val="002060"/>
                </a:solidFill>
                <a:latin typeface="Century Gothic" panose="020B0502020202020204" pitchFamily="34" charset="0"/>
              </a:rPr>
              <a:t>CISE </a:t>
            </a:r>
            <a:r>
              <a:rPr lang="en-US" sz="2400" b="1" dirty="0">
                <a:solidFill>
                  <a:srgbClr val="002060"/>
                </a:solidFill>
                <a:latin typeface="Century Gothic" panose="020B0502020202020204" pitchFamily="34" charset="0"/>
              </a:rPr>
              <a:t>Adaptor </a:t>
            </a:r>
            <a:r>
              <a:rPr lang="en-US" sz="2400" dirty="0">
                <a:solidFill>
                  <a:srgbClr val="002060"/>
                </a:solidFill>
                <a:latin typeface="Century Gothic" panose="020B0502020202020204" pitchFamily="34" charset="0"/>
              </a:rPr>
              <a:t>allows a Legacy System (LS) to connect to a CISE Gateway. It translates the LS data into the common CISE Data </a:t>
            </a:r>
            <a:r>
              <a:rPr lang="en-US" sz="2400" dirty="0" smtClean="0">
                <a:solidFill>
                  <a:srgbClr val="002060"/>
                </a:solidFill>
                <a:latin typeface="Century Gothic" panose="020B0502020202020204" pitchFamily="34" charset="0"/>
              </a:rPr>
              <a:t>Model</a:t>
            </a:r>
            <a:endParaRPr lang="en-US" sz="2400" dirty="0">
              <a:solidFill>
                <a:srgbClr val="002060"/>
              </a:solidFill>
              <a:latin typeface="Century Gothic" panose="020B0502020202020204" pitchFamily="34" charset="0"/>
            </a:endParaRPr>
          </a:p>
          <a:p>
            <a:pPr marL="342900" indent="-342900">
              <a:buFont typeface="Arial" panose="020B0604020202020204" pitchFamily="34" charset="0"/>
              <a:buChar char="•"/>
            </a:pPr>
            <a:r>
              <a:rPr lang="en-US" sz="2400" b="1" dirty="0">
                <a:solidFill>
                  <a:srgbClr val="002060"/>
                </a:solidFill>
                <a:latin typeface="Century Gothic" panose="020B0502020202020204" pitchFamily="34" charset="0"/>
              </a:rPr>
              <a:t>CISE Gateway </a:t>
            </a:r>
            <a:r>
              <a:rPr lang="en-US" sz="2400" dirty="0">
                <a:solidFill>
                  <a:srgbClr val="002060"/>
                </a:solidFill>
                <a:latin typeface="Century Gothic" panose="020B0502020202020204" pitchFamily="34" charset="0"/>
              </a:rPr>
              <a:t>(GW) implements the common CISE specifications and implements the CISE messaging protocol to exchange with the CISE adaptor or with the other CISE </a:t>
            </a:r>
            <a:r>
              <a:rPr lang="en-US" sz="2400" dirty="0" smtClean="0">
                <a:solidFill>
                  <a:srgbClr val="002060"/>
                </a:solidFill>
                <a:latin typeface="Century Gothic" panose="020B0502020202020204" pitchFamily="34" charset="0"/>
              </a:rPr>
              <a:t>Gateways</a:t>
            </a:r>
            <a:endParaRPr lang="en-US" sz="2400" dirty="0">
              <a:solidFill>
                <a:srgbClr val="002060"/>
              </a:solidFill>
              <a:latin typeface="Century Gothic" panose="020B0502020202020204" pitchFamily="34" charset="0"/>
            </a:endParaRPr>
          </a:p>
          <a:p>
            <a:pPr marL="342900" indent="-342900">
              <a:buFont typeface="Arial" panose="020B0604020202020204" pitchFamily="34" charset="0"/>
              <a:buChar char="•"/>
            </a:pPr>
            <a:r>
              <a:rPr lang="en-US" sz="2400" b="1" dirty="0">
                <a:solidFill>
                  <a:srgbClr val="002060"/>
                </a:solidFill>
                <a:latin typeface="Century Gothic" panose="020B0502020202020204" pitchFamily="34" charset="0"/>
              </a:rPr>
              <a:t>CISE Node </a:t>
            </a:r>
            <a:r>
              <a:rPr lang="en-US" sz="2400" dirty="0">
                <a:solidFill>
                  <a:srgbClr val="002060"/>
                </a:solidFill>
                <a:latin typeface="Century Gothic" panose="020B0502020202020204" pitchFamily="34" charset="0"/>
              </a:rPr>
              <a:t>(NODE) is an enhanced gateway, capable of performing advanced business related activities like fusion and storing of information (EUCISE Advanced Services). </a:t>
            </a:r>
          </a:p>
          <a:p>
            <a:pPr>
              <a:spcBef>
                <a:spcPts val="600"/>
              </a:spcBef>
            </a:pPr>
            <a:r>
              <a:rPr lang="en-US" sz="2400" dirty="0" smtClean="0">
                <a:solidFill>
                  <a:srgbClr val="002060"/>
                </a:solidFill>
                <a:latin typeface="Century Gothic" panose="020B0502020202020204" pitchFamily="34" charset="0"/>
              </a:rPr>
              <a:t>CISE Adaptor </a:t>
            </a:r>
            <a:r>
              <a:rPr lang="en-US" sz="2400" dirty="0">
                <a:solidFill>
                  <a:srgbClr val="002060"/>
                </a:solidFill>
                <a:latin typeface="Century Gothic" panose="020B0502020202020204" pitchFamily="34" charset="0"/>
              </a:rPr>
              <a:t>and </a:t>
            </a:r>
            <a:r>
              <a:rPr lang="en-US" sz="2400" dirty="0" smtClean="0">
                <a:solidFill>
                  <a:srgbClr val="002060"/>
                </a:solidFill>
                <a:latin typeface="Century Gothic" panose="020B0502020202020204" pitchFamily="34" charset="0"/>
              </a:rPr>
              <a:t>CISE </a:t>
            </a:r>
            <a:r>
              <a:rPr lang="en-US" sz="2400" dirty="0">
                <a:solidFill>
                  <a:srgbClr val="002060"/>
                </a:solidFill>
                <a:latin typeface="Century Gothic" panose="020B0502020202020204" pitchFamily="34" charset="0"/>
              </a:rPr>
              <a:t>Gateway will be implemented in </a:t>
            </a:r>
            <a:r>
              <a:rPr lang="en-US" sz="2400" dirty="0" smtClean="0">
                <a:solidFill>
                  <a:srgbClr val="002060"/>
                </a:solidFill>
                <a:latin typeface="Century Gothic" panose="020B0502020202020204" pitchFamily="34" charset="0"/>
              </a:rPr>
              <a:t>all configurations</a:t>
            </a:r>
            <a:r>
              <a:rPr lang="en-US" sz="2400" dirty="0">
                <a:solidFill>
                  <a:srgbClr val="002060"/>
                </a:solidFill>
                <a:latin typeface="Century Gothic" panose="020B0502020202020204" pitchFamily="34" charset="0"/>
              </a:rPr>
              <a:t>, </a:t>
            </a:r>
            <a:r>
              <a:rPr lang="en-US" sz="2400" dirty="0" smtClean="0">
                <a:solidFill>
                  <a:srgbClr val="002060"/>
                </a:solidFill>
                <a:latin typeface="Century Gothic" panose="020B0502020202020204" pitchFamily="34" charset="0"/>
              </a:rPr>
              <a:t>while </a:t>
            </a:r>
            <a:r>
              <a:rPr lang="en-US" sz="2400" dirty="0" smtClean="0">
                <a:solidFill>
                  <a:srgbClr val="002060"/>
                </a:solidFill>
                <a:latin typeface="Century Gothic" panose="020B0502020202020204" pitchFamily="34" charset="0"/>
              </a:rPr>
              <a:t>CISE </a:t>
            </a:r>
            <a:r>
              <a:rPr lang="en-US" sz="2400" dirty="0">
                <a:solidFill>
                  <a:srgbClr val="002060"/>
                </a:solidFill>
                <a:latin typeface="Century Gothic" panose="020B0502020202020204" pitchFamily="34" charset="0"/>
              </a:rPr>
              <a:t>Node will be included only in configuration C</a:t>
            </a:r>
            <a:r>
              <a:rPr lang="en-US" sz="2400" dirty="0" smtClean="0">
                <a:solidFill>
                  <a:srgbClr val="002060"/>
                </a:solidFill>
                <a:latin typeface="Century Gothic" panose="020B0502020202020204" pitchFamily="34" charset="0"/>
              </a:rPr>
              <a:t>, </a:t>
            </a:r>
            <a:r>
              <a:rPr lang="en-US" sz="2400" dirty="0">
                <a:solidFill>
                  <a:srgbClr val="002060"/>
                </a:solidFill>
                <a:latin typeface="Century Gothic" panose="020B0502020202020204" pitchFamily="34" charset="0"/>
              </a:rPr>
              <a:t>to </a:t>
            </a:r>
            <a:r>
              <a:rPr lang="en-US" sz="2400" dirty="0" smtClean="0">
                <a:solidFill>
                  <a:srgbClr val="002060"/>
                </a:solidFill>
                <a:latin typeface="Century Gothic" panose="020B0502020202020204" pitchFamily="34" charset="0"/>
              </a:rPr>
              <a:t>deliver </a:t>
            </a:r>
            <a:r>
              <a:rPr lang="en-US" sz="2400" dirty="0">
                <a:solidFill>
                  <a:srgbClr val="002060"/>
                </a:solidFill>
                <a:latin typeface="Century Gothic" panose="020B0502020202020204" pitchFamily="34" charset="0"/>
              </a:rPr>
              <a:t>the EUCISE2020 advanced services</a:t>
            </a:r>
            <a:r>
              <a:rPr lang="en-US" sz="2400" dirty="0" smtClean="0">
                <a:solidFill>
                  <a:srgbClr val="002060"/>
                </a:solidFill>
                <a:latin typeface="Century Gothic" panose="020B0502020202020204" pitchFamily="34" charset="0"/>
              </a:rPr>
              <a:t>.</a:t>
            </a:r>
            <a:endParaRPr lang="en-US" sz="2400" dirty="0">
              <a:solidFill>
                <a:srgbClr val="002060"/>
              </a:solidFill>
              <a:latin typeface="Century Gothic" panose="020B0502020202020204" pitchFamily="34" charset="0"/>
            </a:endParaRPr>
          </a:p>
        </p:txBody>
      </p:sp>
      <p:grpSp>
        <p:nvGrpSpPr>
          <p:cNvPr id="37" name="Gruppo 36"/>
          <p:cNvGrpSpPr/>
          <p:nvPr/>
        </p:nvGrpSpPr>
        <p:grpSpPr>
          <a:xfrm>
            <a:off x="1847528" y="6237313"/>
            <a:ext cx="8496944" cy="467737"/>
            <a:chOff x="179512" y="6237312"/>
            <a:chExt cx="8496944" cy="467737"/>
          </a:xfrm>
        </p:grpSpPr>
        <p:sp>
          <p:nvSpPr>
            <p:cNvPr id="38" name="CasellaDiTesto 37"/>
            <p:cNvSpPr txBox="1"/>
            <p:nvPr/>
          </p:nvSpPr>
          <p:spPr>
            <a:xfrm>
              <a:off x="611560" y="6237312"/>
              <a:ext cx="8064896" cy="430887"/>
            </a:xfrm>
            <a:prstGeom prst="rect">
              <a:avLst/>
            </a:prstGeom>
            <a:noFill/>
          </p:spPr>
          <p:txBody>
            <a:bodyPr wrap="square" rtlCol="0">
              <a:spAutoFit/>
            </a:bodyPr>
            <a:lstStyle/>
            <a:p>
              <a:r>
                <a:rPr lang="en-GB" sz="1100" dirty="0">
                  <a:solidFill>
                    <a:schemeClr val="tx2"/>
                  </a:solidFill>
                  <a:latin typeface="Century Gothic" pitchFamily="34" charset="0"/>
                  <a:cs typeface="Times New Roman" pitchFamily="18" charset="0"/>
                </a:rPr>
                <a:t>EUCISE2020 received funding from the European Union’s seventh framework programme under grant agreement no: 608385</a:t>
              </a:r>
            </a:p>
          </p:txBody>
        </p:sp>
        <p:pic>
          <p:nvPicPr>
            <p:cNvPr id="39" name="Immagine 38" descr="https://upload.wikimedia.org/wikipedia/commons/thumb/b/b7/Flag_of_Europe.svg/2000px-Flag_of_Europe.svg.png"/>
            <p:cNvPicPr>
              <a:picLocks noChangeAspect="1"/>
            </p:cNvPicPr>
            <p:nvPr/>
          </p:nvPicPr>
          <p:blipFill>
            <a:blip r:embed="rId4" cstate="print"/>
            <a:srcRect/>
            <a:stretch>
              <a:fillRect/>
            </a:stretch>
          </p:blipFill>
          <p:spPr bwMode="auto">
            <a:xfrm>
              <a:off x="179512" y="6381328"/>
              <a:ext cx="360000" cy="257437"/>
            </a:xfrm>
            <a:prstGeom prst="rect">
              <a:avLst/>
            </a:prstGeom>
            <a:noFill/>
            <a:ln w="9525">
              <a:noFill/>
              <a:miter lim="800000"/>
              <a:headEnd/>
              <a:tailEnd/>
            </a:ln>
          </p:spPr>
        </p:pic>
        <p:grpSp>
          <p:nvGrpSpPr>
            <p:cNvPr id="40" name="Gruppo 39"/>
            <p:cNvGrpSpPr/>
            <p:nvPr/>
          </p:nvGrpSpPr>
          <p:grpSpPr>
            <a:xfrm>
              <a:off x="1737134" y="6525344"/>
              <a:ext cx="6003218" cy="179705"/>
              <a:chOff x="2566306" y="5482292"/>
              <a:chExt cx="6003218" cy="179705"/>
            </a:xfrm>
          </p:grpSpPr>
          <p:pic>
            <p:nvPicPr>
              <p:cNvPr id="41" name="Immagine 40" descr="https://upload.wikimedia.org/wikipedia/commons/thumb/9/9a/Flag_of_Bulgaria.svg/2000px-Flag_of_Bulgaria.svg.png"/>
              <p:cNvPicPr/>
              <p:nvPr/>
            </p:nvPicPr>
            <p:blipFill>
              <a:blip r:embed="rId5" cstate="print"/>
              <a:srcRect/>
              <a:stretch>
                <a:fillRect/>
              </a:stretch>
            </p:blipFill>
            <p:spPr bwMode="auto">
              <a:xfrm>
                <a:off x="2566306" y="5482292"/>
                <a:ext cx="298450" cy="179705"/>
              </a:xfrm>
              <a:prstGeom prst="rect">
                <a:avLst/>
              </a:prstGeom>
              <a:noFill/>
              <a:ln w="9525">
                <a:noFill/>
                <a:miter lim="800000"/>
                <a:headEnd/>
                <a:tailEnd/>
              </a:ln>
            </p:spPr>
          </p:pic>
          <p:pic>
            <p:nvPicPr>
              <p:cNvPr id="42" name="Immagine 41" descr="https://upload.wikimedia.org/wikipedia/commons/thumb/9/9c/Flag_of_Denmark.svg/2000px-Flag_of_Denmark.svg.png"/>
              <p:cNvPicPr/>
              <p:nvPr/>
            </p:nvPicPr>
            <p:blipFill>
              <a:blip r:embed="rId6" cstate="print"/>
              <a:srcRect/>
              <a:stretch>
                <a:fillRect/>
              </a:stretch>
            </p:blipFill>
            <p:spPr bwMode="auto">
              <a:xfrm>
                <a:off x="3009440" y="5482292"/>
                <a:ext cx="237490" cy="179705"/>
              </a:xfrm>
              <a:prstGeom prst="rect">
                <a:avLst/>
              </a:prstGeom>
              <a:noFill/>
              <a:ln w="9525">
                <a:noFill/>
                <a:miter lim="800000"/>
                <a:headEnd/>
                <a:tailEnd/>
              </a:ln>
            </p:spPr>
          </p:pic>
          <p:pic>
            <p:nvPicPr>
              <p:cNvPr id="43" name="Immagine 42" descr="https://upload.wikimedia.org/wikipedia/commons/thumb/8/86/Flag_of_Germany_(3-2_aspect_ratio).svg/2000px-Flag_of_Germany_(3-2_aspect_ratio).svg.png"/>
              <p:cNvPicPr/>
              <p:nvPr/>
            </p:nvPicPr>
            <p:blipFill>
              <a:blip r:embed="rId7" cstate="print"/>
              <a:srcRect/>
              <a:stretch>
                <a:fillRect/>
              </a:stretch>
            </p:blipFill>
            <p:spPr bwMode="auto">
              <a:xfrm>
                <a:off x="3374660" y="5482292"/>
                <a:ext cx="269875" cy="179705"/>
              </a:xfrm>
              <a:prstGeom prst="rect">
                <a:avLst/>
              </a:prstGeom>
              <a:noFill/>
              <a:ln w="9525">
                <a:noFill/>
                <a:miter lim="800000"/>
                <a:headEnd/>
                <a:tailEnd/>
              </a:ln>
            </p:spPr>
          </p:pic>
          <p:pic>
            <p:nvPicPr>
              <p:cNvPr id="44" name="Immagine 43" descr="https://upload.wikimedia.org/wikipedia/commons/thumb/4/45/Flag_of_Ireland.svg/2000px-Flag_of_Ireland.svg.png"/>
              <p:cNvPicPr/>
              <p:nvPr/>
            </p:nvPicPr>
            <p:blipFill>
              <a:blip r:embed="rId8" cstate="print"/>
              <a:srcRect/>
              <a:stretch>
                <a:fillRect/>
              </a:stretch>
            </p:blipFill>
            <p:spPr bwMode="auto">
              <a:xfrm>
                <a:off x="3780482" y="5482292"/>
                <a:ext cx="359410" cy="179705"/>
              </a:xfrm>
              <a:prstGeom prst="rect">
                <a:avLst/>
              </a:prstGeom>
              <a:noFill/>
              <a:ln w="9525">
                <a:noFill/>
                <a:miter lim="800000"/>
                <a:headEnd/>
                <a:tailEnd/>
              </a:ln>
            </p:spPr>
          </p:pic>
          <p:pic>
            <p:nvPicPr>
              <p:cNvPr id="45" name="Immagine 44" descr="http://expandablecontainertrivol.com/wp-content/uploads/2015/03/flag-world-greece.gif"/>
              <p:cNvPicPr/>
              <p:nvPr/>
            </p:nvPicPr>
            <p:blipFill>
              <a:blip r:embed="rId9" cstate="print"/>
              <a:srcRect/>
              <a:stretch>
                <a:fillRect/>
              </a:stretch>
            </p:blipFill>
            <p:spPr bwMode="auto">
              <a:xfrm>
                <a:off x="4258893" y="5482292"/>
                <a:ext cx="269875" cy="179705"/>
              </a:xfrm>
              <a:prstGeom prst="rect">
                <a:avLst/>
              </a:prstGeom>
              <a:noFill/>
              <a:ln w="9525">
                <a:noFill/>
                <a:miter lim="800000"/>
                <a:headEnd/>
                <a:tailEnd/>
              </a:ln>
            </p:spPr>
          </p:pic>
          <p:pic>
            <p:nvPicPr>
              <p:cNvPr id="46" name="Immagine 45" descr="https://upload.wikimedia.org/wikipedia/commons/thumb/c/c6/Flag_of_Spain_(1785-1873_and_1875-1931).svg/2000px-Flag_of_Spain_(1785-1873_and_1875-1931).svg.png"/>
              <p:cNvPicPr/>
              <p:nvPr/>
            </p:nvPicPr>
            <p:blipFill>
              <a:blip r:embed="rId10" cstate="print"/>
              <a:srcRect/>
              <a:stretch>
                <a:fillRect/>
              </a:stretch>
            </p:blipFill>
            <p:spPr bwMode="auto">
              <a:xfrm>
                <a:off x="4661590" y="5482292"/>
                <a:ext cx="269875" cy="179705"/>
              </a:xfrm>
              <a:prstGeom prst="rect">
                <a:avLst/>
              </a:prstGeom>
              <a:noFill/>
              <a:ln w="9525">
                <a:noFill/>
                <a:miter lim="800000"/>
                <a:headEnd/>
                <a:tailEnd/>
              </a:ln>
            </p:spPr>
          </p:pic>
          <p:pic>
            <p:nvPicPr>
              <p:cNvPr id="47" name="Immagine 46" descr="https://upload.wikimedia.org/wikipedia/commons/thumb/5/54/Civil_and_Naval_Ensign_of_France.svg/2000px-Civil_and_Naval_Ensign_of_France.svg.png"/>
              <p:cNvPicPr/>
              <p:nvPr/>
            </p:nvPicPr>
            <p:blipFill>
              <a:blip r:embed="rId11" cstate="print"/>
              <a:srcRect/>
              <a:stretch>
                <a:fillRect/>
              </a:stretch>
            </p:blipFill>
            <p:spPr bwMode="auto">
              <a:xfrm>
                <a:off x="5053599" y="5482292"/>
                <a:ext cx="269875" cy="179705"/>
              </a:xfrm>
              <a:prstGeom prst="rect">
                <a:avLst/>
              </a:prstGeom>
              <a:noFill/>
              <a:ln w="9525">
                <a:noFill/>
                <a:miter lim="800000"/>
                <a:headEnd/>
                <a:tailEnd/>
              </a:ln>
            </p:spPr>
          </p:pic>
          <p:pic>
            <p:nvPicPr>
              <p:cNvPr id="48" name="Immagine 47" descr="http://www.33ff.com/flags/XL_flags/Italy_flag.gif"/>
              <p:cNvPicPr/>
              <p:nvPr/>
            </p:nvPicPr>
            <p:blipFill>
              <a:blip r:embed="rId12" cstate="print"/>
              <a:srcRect/>
              <a:stretch>
                <a:fillRect/>
              </a:stretch>
            </p:blipFill>
            <p:spPr bwMode="auto">
              <a:xfrm>
                <a:off x="5453171" y="5482292"/>
                <a:ext cx="269875" cy="179705"/>
              </a:xfrm>
              <a:prstGeom prst="rect">
                <a:avLst/>
              </a:prstGeom>
              <a:noFill/>
              <a:ln w="9525">
                <a:noFill/>
                <a:miter lim="800000"/>
                <a:headEnd/>
                <a:tailEnd/>
              </a:ln>
            </p:spPr>
          </p:pic>
          <p:pic>
            <p:nvPicPr>
              <p:cNvPr id="49" name="Immagine 48" descr="http://www.clker.com/cliparts/2/c/5/d/1363112175195013158Flag%20of%20Norway.svg.med.png"/>
              <p:cNvPicPr/>
              <p:nvPr/>
            </p:nvPicPr>
            <p:blipFill>
              <a:blip r:embed="rId13" cstate="print"/>
              <a:srcRect/>
              <a:stretch>
                <a:fillRect/>
              </a:stretch>
            </p:blipFill>
            <p:spPr bwMode="auto">
              <a:xfrm>
                <a:off x="5858993" y="5482292"/>
                <a:ext cx="244475" cy="179705"/>
              </a:xfrm>
              <a:prstGeom prst="rect">
                <a:avLst/>
              </a:prstGeom>
              <a:noFill/>
              <a:ln w="9525">
                <a:noFill/>
                <a:miter lim="800000"/>
                <a:headEnd/>
                <a:tailEnd/>
              </a:ln>
            </p:spPr>
          </p:pic>
          <p:pic>
            <p:nvPicPr>
              <p:cNvPr id="50" name="Immagine 49" descr="https://upload.wikimedia.org/wikipedia/commons/thumb/6/63/Flag_of_Cyprus_(1960-2006).svg/2000px-Flag_of_Cyprus_(1960-2006).svg.png"/>
              <p:cNvPicPr/>
              <p:nvPr/>
            </p:nvPicPr>
            <p:blipFill>
              <a:blip r:embed="rId14" cstate="print"/>
              <a:srcRect/>
              <a:stretch>
                <a:fillRect/>
              </a:stretch>
            </p:blipFill>
            <p:spPr bwMode="auto">
              <a:xfrm>
                <a:off x="6211241" y="5482292"/>
                <a:ext cx="298450" cy="179705"/>
              </a:xfrm>
              <a:prstGeom prst="rect">
                <a:avLst/>
              </a:prstGeom>
              <a:noFill/>
              <a:ln w="9525">
                <a:noFill/>
                <a:miter lim="800000"/>
                <a:headEnd/>
                <a:tailEnd/>
              </a:ln>
            </p:spPr>
          </p:pic>
          <p:pic>
            <p:nvPicPr>
              <p:cNvPr id="51" name="Immagine 50" descr="https://upload.wikimedia.org/wikipedia/commons/thumb/5/5c/Flag_of_Portugal.svg/1280px-Flag_of_Portugal.svg.png"/>
              <p:cNvPicPr/>
              <p:nvPr/>
            </p:nvPicPr>
            <p:blipFill>
              <a:blip r:embed="rId15" cstate="print"/>
              <a:srcRect/>
              <a:stretch>
                <a:fillRect/>
              </a:stretch>
            </p:blipFill>
            <p:spPr bwMode="auto">
              <a:xfrm>
                <a:off x="6632737" y="5482292"/>
                <a:ext cx="269875" cy="179705"/>
              </a:xfrm>
              <a:prstGeom prst="rect">
                <a:avLst/>
              </a:prstGeom>
              <a:noFill/>
              <a:ln w="9525">
                <a:noFill/>
                <a:miter lim="800000"/>
                <a:headEnd/>
                <a:tailEnd/>
              </a:ln>
            </p:spPr>
          </p:pic>
          <p:pic>
            <p:nvPicPr>
              <p:cNvPr id="52" name="Immagine 51" descr="https://upload.wikimedia.org/wikipedia/commons/thumb/7/73/Flag_of_Romania.svg/2000px-Flag_of_Romania.svg.png"/>
              <p:cNvPicPr/>
              <p:nvPr/>
            </p:nvPicPr>
            <p:blipFill>
              <a:blip r:embed="rId16" cstate="print"/>
              <a:srcRect/>
              <a:stretch>
                <a:fillRect/>
              </a:stretch>
            </p:blipFill>
            <p:spPr bwMode="auto">
              <a:xfrm>
                <a:off x="7010385" y="5482292"/>
                <a:ext cx="269875" cy="179705"/>
              </a:xfrm>
              <a:prstGeom prst="rect">
                <a:avLst/>
              </a:prstGeom>
              <a:noFill/>
              <a:ln w="9525">
                <a:noFill/>
                <a:miter lim="800000"/>
                <a:headEnd/>
                <a:tailEnd/>
              </a:ln>
            </p:spPr>
          </p:pic>
          <p:pic>
            <p:nvPicPr>
              <p:cNvPr id="53" name="Immagine 52" descr="https://upload.wikimedia.org/wikipedia/commons/thumb/b/bc/Flag_of_Finland.svg/2000px-Flag_of_Finland.svg.png"/>
              <p:cNvPicPr/>
              <p:nvPr/>
            </p:nvPicPr>
            <p:blipFill>
              <a:blip r:embed="rId17" cstate="print"/>
              <a:srcRect/>
              <a:stretch>
                <a:fillRect/>
              </a:stretch>
            </p:blipFill>
            <p:spPr bwMode="auto">
              <a:xfrm>
                <a:off x="7401331" y="5482292"/>
                <a:ext cx="294640" cy="179705"/>
              </a:xfrm>
              <a:prstGeom prst="rect">
                <a:avLst/>
              </a:prstGeom>
              <a:noFill/>
              <a:ln w="9525">
                <a:noFill/>
                <a:miter lim="800000"/>
                <a:headEnd/>
                <a:tailEnd/>
              </a:ln>
            </p:spPr>
          </p:pic>
          <p:pic>
            <p:nvPicPr>
              <p:cNvPr id="54" name="irc_mi" descr="http://kids.nationalgeographic.com/content/dam/kids/photos/Countries/Q-Z/sweden-flag.gif"/>
              <p:cNvPicPr/>
              <p:nvPr/>
            </p:nvPicPr>
            <p:blipFill>
              <a:blip r:embed="rId18" cstate="print"/>
              <a:srcRect/>
              <a:stretch>
                <a:fillRect/>
              </a:stretch>
            </p:blipFill>
            <p:spPr bwMode="auto">
              <a:xfrm>
                <a:off x="7818330" y="5482292"/>
                <a:ext cx="287655" cy="179705"/>
              </a:xfrm>
              <a:prstGeom prst="rect">
                <a:avLst/>
              </a:prstGeom>
              <a:noFill/>
              <a:ln w="9525">
                <a:noFill/>
                <a:miter lim="800000"/>
                <a:headEnd/>
                <a:tailEnd/>
              </a:ln>
            </p:spPr>
          </p:pic>
          <p:pic>
            <p:nvPicPr>
              <p:cNvPr id="55" name="Immagine 54"/>
              <p:cNvPicPr/>
              <p:nvPr/>
            </p:nvPicPr>
            <p:blipFill>
              <a:blip r:embed="rId19" cstate="print"/>
              <a:srcRect/>
              <a:stretch>
                <a:fillRect/>
              </a:stretch>
            </p:blipFill>
            <p:spPr bwMode="auto">
              <a:xfrm>
                <a:off x="8210114" y="5482292"/>
                <a:ext cx="359410" cy="179705"/>
              </a:xfrm>
              <a:prstGeom prst="rect">
                <a:avLst/>
              </a:prstGeom>
              <a:noFill/>
              <a:ln w="9525">
                <a:noFill/>
                <a:miter lim="800000"/>
                <a:headEnd/>
                <a:tailEnd/>
              </a:ln>
            </p:spPr>
          </p:pic>
        </p:grpSp>
      </p:grpSp>
    </p:spTree>
    <p:extLst>
      <p:ext uri="{BB962C8B-B14F-4D97-AF65-F5344CB8AC3E}">
        <p14:creationId xmlns:p14="http://schemas.microsoft.com/office/powerpoint/2010/main" val="38951585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magine 12" descr="C:\Users\cerbini\Desktop\fp7.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4296" y="260868"/>
            <a:ext cx="396000" cy="431828"/>
          </a:xfrm>
          <a:prstGeom prst="rect">
            <a:avLst/>
          </a:prstGeom>
          <a:noFill/>
          <a:ln w="9525">
            <a:noFill/>
            <a:miter lim="800000"/>
            <a:headEnd/>
            <a:tailEnd/>
          </a:ln>
        </p:spPr>
      </p:pic>
      <p:cxnSp>
        <p:nvCxnSpPr>
          <p:cNvPr id="5" name="Connettore 1 4"/>
          <p:cNvCxnSpPr/>
          <p:nvPr/>
        </p:nvCxnSpPr>
        <p:spPr>
          <a:xfrm>
            <a:off x="1775520" y="836712"/>
            <a:ext cx="8712968" cy="0"/>
          </a:xfrm>
          <a:prstGeom prst="line">
            <a:avLst/>
          </a:prstGeom>
          <a:ln w="28575">
            <a:solidFill>
              <a:srgbClr val="FFC000"/>
            </a:solidFill>
          </a:ln>
          <a:effectLst>
            <a:innerShdw blurRad="63500" dist="50800" dir="5400000">
              <a:prstClr val="black">
                <a:alpha val="50000"/>
              </a:prstClr>
            </a:inn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1026" name="4B076845-ADFA-428A-AA0E-D1F7B70E4DB7" descr="cid:4B076845-ADFA-428A-AA0E-D1F7B70E4DB7"/>
          <p:cNvPicPr>
            <a:picLocks noChangeAspect="1" noChangeArrowheads="1"/>
          </p:cNvPicPr>
          <p:nvPr/>
        </p:nvPicPr>
        <p:blipFill>
          <a:blip r:embed="rId3" cstate="print"/>
          <a:srcRect/>
          <a:stretch>
            <a:fillRect/>
          </a:stretch>
        </p:blipFill>
        <p:spPr bwMode="auto">
          <a:xfrm>
            <a:off x="1991544" y="116632"/>
            <a:ext cx="620688" cy="620688"/>
          </a:xfrm>
          <a:prstGeom prst="rect">
            <a:avLst/>
          </a:prstGeom>
          <a:noFill/>
          <a:ln w="9525">
            <a:noFill/>
            <a:miter lim="800000"/>
            <a:headEnd/>
            <a:tailEnd/>
          </a:ln>
        </p:spPr>
      </p:pic>
      <p:sp>
        <p:nvSpPr>
          <p:cNvPr id="9" name="Rettangolo 8"/>
          <p:cNvSpPr/>
          <p:nvPr/>
        </p:nvSpPr>
        <p:spPr>
          <a:xfrm>
            <a:off x="2639616" y="260649"/>
            <a:ext cx="6856364" cy="461665"/>
          </a:xfrm>
          <a:prstGeom prst="rect">
            <a:avLst/>
          </a:prstGeom>
        </p:spPr>
        <p:txBody>
          <a:bodyPr wrap="none">
            <a:spAutoFit/>
          </a:bodyPr>
          <a:lstStyle/>
          <a:p>
            <a:pPr defTabSz="336550"/>
            <a:r>
              <a:rPr lang="en-GB" dirty="0">
                <a:solidFill>
                  <a:srgbClr val="0070C0"/>
                </a:solidFill>
                <a:latin typeface="Century Gothic" pitchFamily="34" charset="0"/>
                <a:cs typeface="Times New Roman" pitchFamily="18" charset="0"/>
              </a:rPr>
              <a:t>EUCISE </a:t>
            </a:r>
            <a:r>
              <a:rPr lang="en-GB" dirty="0">
                <a:solidFill>
                  <a:srgbClr val="189BDC"/>
                </a:solidFill>
                <a:latin typeface="Century Gothic" pitchFamily="34" charset="0"/>
                <a:cs typeface="Times New Roman" pitchFamily="18" charset="0"/>
              </a:rPr>
              <a:t>2020 </a:t>
            </a:r>
            <a:r>
              <a:rPr lang="en-GB" b="1" dirty="0">
                <a:solidFill>
                  <a:srgbClr val="189BDC"/>
                </a:solidFill>
                <a:latin typeface="Century Gothic" pitchFamily="34" charset="0"/>
                <a:cs typeface="Times New Roman" pitchFamily="18" charset="0"/>
              </a:rPr>
              <a:t>							</a:t>
            </a:r>
            <a:r>
              <a:rPr lang="en-GB" sz="2400" dirty="0" smtClean="0">
                <a:solidFill>
                  <a:srgbClr val="002060"/>
                </a:solidFill>
                <a:latin typeface="Century Gothic" pitchFamily="34" charset="0"/>
                <a:cs typeface="Times New Roman" pitchFamily="18" charset="0"/>
              </a:rPr>
              <a:t>EUCISE2020 services</a:t>
            </a:r>
            <a:endParaRPr lang="en-GB" sz="2400" dirty="0">
              <a:solidFill>
                <a:srgbClr val="002060"/>
              </a:solidFill>
              <a:latin typeface="Century Gothic" pitchFamily="34" charset="0"/>
              <a:cs typeface="Times New Roman" pitchFamily="18" charset="0"/>
            </a:endParaRPr>
          </a:p>
        </p:txBody>
      </p:sp>
      <p:sp>
        <p:nvSpPr>
          <p:cNvPr id="36" name="CasellaDiTesto 35"/>
          <p:cNvSpPr txBox="1"/>
          <p:nvPr/>
        </p:nvSpPr>
        <p:spPr>
          <a:xfrm>
            <a:off x="1071146" y="911087"/>
            <a:ext cx="10101943" cy="5478423"/>
          </a:xfrm>
          <a:prstGeom prst="rect">
            <a:avLst/>
          </a:prstGeom>
          <a:noFill/>
        </p:spPr>
        <p:txBody>
          <a:bodyPr wrap="square" rtlCol="0">
            <a:spAutoFit/>
          </a:bodyPr>
          <a:lstStyle/>
          <a:p>
            <a:pPr>
              <a:spcBef>
                <a:spcPts val="600"/>
              </a:spcBef>
            </a:pPr>
            <a:r>
              <a:rPr lang="en-US" sz="2200" dirty="0">
                <a:solidFill>
                  <a:srgbClr val="002060"/>
                </a:solidFill>
                <a:latin typeface="Century Gothic" panose="020B0502020202020204" pitchFamily="34" charset="0"/>
              </a:rPr>
              <a:t>The EUCISE2020 Services are organized in four classes:</a:t>
            </a:r>
          </a:p>
          <a:p>
            <a:pPr marL="342900" indent="-342900">
              <a:spcBef>
                <a:spcPts val="600"/>
              </a:spcBef>
              <a:buFont typeface="Arial" panose="020B0604020202020204" pitchFamily="34" charset="0"/>
              <a:buChar char="•"/>
            </a:pPr>
            <a:r>
              <a:rPr lang="en-US" sz="2200" b="1" dirty="0" smtClean="0">
                <a:solidFill>
                  <a:srgbClr val="002060"/>
                </a:solidFill>
                <a:latin typeface="Century Gothic" panose="020B0502020202020204" pitchFamily="34" charset="0"/>
              </a:rPr>
              <a:t>Core </a:t>
            </a:r>
            <a:r>
              <a:rPr lang="en-US" sz="2200" b="1" dirty="0">
                <a:solidFill>
                  <a:srgbClr val="002060"/>
                </a:solidFill>
                <a:latin typeface="Century Gothic" panose="020B0502020202020204" pitchFamily="34" charset="0"/>
              </a:rPr>
              <a:t>Services</a:t>
            </a:r>
            <a:r>
              <a:rPr lang="en-US" sz="2200" dirty="0">
                <a:solidFill>
                  <a:srgbClr val="002060"/>
                </a:solidFill>
                <a:latin typeface="Century Gothic" panose="020B0502020202020204" pitchFamily="34" charset="0"/>
              </a:rPr>
              <a:t>: according to the </a:t>
            </a:r>
            <a:r>
              <a:rPr lang="en-US" sz="2200" dirty="0" smtClean="0">
                <a:solidFill>
                  <a:srgbClr val="002060"/>
                </a:solidFill>
                <a:latin typeface="Century Gothic" panose="020B0502020202020204" pitchFamily="34" charset="0"/>
              </a:rPr>
              <a:t>CISE Hybrid </a:t>
            </a:r>
            <a:r>
              <a:rPr lang="en-US" sz="2200" dirty="0">
                <a:solidFill>
                  <a:srgbClr val="002060"/>
                </a:solidFill>
                <a:latin typeface="Century Gothic" panose="020B0502020202020204" pitchFamily="34" charset="0"/>
              </a:rPr>
              <a:t>Vision architecture, </a:t>
            </a:r>
            <a:r>
              <a:rPr lang="en-US" sz="2200" dirty="0" smtClean="0">
                <a:solidFill>
                  <a:srgbClr val="002060"/>
                </a:solidFill>
                <a:latin typeface="Century Gothic" panose="020B0502020202020204" pitchFamily="34" charset="0"/>
              </a:rPr>
              <a:t>core services implement the </a:t>
            </a:r>
            <a:r>
              <a:rPr lang="en-US" sz="2200" dirty="0">
                <a:solidFill>
                  <a:srgbClr val="002060"/>
                </a:solidFill>
                <a:latin typeface="Century Gothic" panose="020B0502020202020204" pitchFamily="34" charset="0"/>
              </a:rPr>
              <a:t>CISE </a:t>
            </a:r>
            <a:r>
              <a:rPr lang="en-US" sz="2200" dirty="0" smtClean="0">
                <a:solidFill>
                  <a:srgbClr val="002060"/>
                </a:solidFill>
                <a:latin typeface="Century Gothic" panose="020B0502020202020204" pitchFamily="34" charset="0"/>
              </a:rPr>
              <a:t>gateways which are </a:t>
            </a:r>
            <a:r>
              <a:rPr lang="en-US" sz="2200" dirty="0">
                <a:solidFill>
                  <a:srgbClr val="002060"/>
                </a:solidFill>
                <a:latin typeface="Century Gothic" panose="020B0502020202020204" pitchFamily="34" charset="0"/>
              </a:rPr>
              <a:t>the component that will ensure the connection of each partner, or group of them, to the EUCISE2020 network.</a:t>
            </a:r>
          </a:p>
          <a:p>
            <a:pPr marL="342900" indent="-342900">
              <a:spcBef>
                <a:spcPts val="600"/>
              </a:spcBef>
              <a:buFont typeface="Arial" panose="020B0604020202020204" pitchFamily="34" charset="0"/>
              <a:buChar char="•"/>
            </a:pPr>
            <a:r>
              <a:rPr lang="en-US" sz="2200" b="1" dirty="0" smtClean="0">
                <a:solidFill>
                  <a:srgbClr val="002060"/>
                </a:solidFill>
                <a:latin typeface="Century Gothic" panose="020B0502020202020204" pitchFamily="34" charset="0"/>
              </a:rPr>
              <a:t>Common </a:t>
            </a:r>
            <a:r>
              <a:rPr lang="en-US" sz="2200" b="1" dirty="0">
                <a:solidFill>
                  <a:srgbClr val="002060"/>
                </a:solidFill>
                <a:latin typeface="Century Gothic" panose="020B0502020202020204" pitchFamily="34" charset="0"/>
              </a:rPr>
              <a:t>Services</a:t>
            </a:r>
            <a:r>
              <a:rPr lang="en-US" sz="2200" dirty="0">
                <a:solidFill>
                  <a:srgbClr val="002060"/>
                </a:solidFill>
                <a:latin typeface="Century Gothic" panose="020B0502020202020204" pitchFamily="34" charset="0"/>
              </a:rPr>
              <a:t>: devoted to the exploitation of entities within the CISE network following the EUCISE2020 business rules.</a:t>
            </a:r>
          </a:p>
          <a:p>
            <a:pPr marL="342900" indent="-342900">
              <a:spcBef>
                <a:spcPts val="600"/>
              </a:spcBef>
              <a:buFont typeface="Arial" panose="020B0604020202020204" pitchFamily="34" charset="0"/>
              <a:buChar char="•"/>
            </a:pPr>
            <a:r>
              <a:rPr lang="en-US" sz="2200" b="1" dirty="0" smtClean="0">
                <a:solidFill>
                  <a:srgbClr val="002060"/>
                </a:solidFill>
                <a:latin typeface="Century Gothic" panose="020B0502020202020204" pitchFamily="34" charset="0"/>
              </a:rPr>
              <a:t>Advanced </a:t>
            </a:r>
            <a:r>
              <a:rPr lang="en-US" sz="2200" b="1" dirty="0">
                <a:solidFill>
                  <a:srgbClr val="002060"/>
                </a:solidFill>
                <a:latin typeface="Century Gothic" panose="020B0502020202020204" pitchFamily="34" charset="0"/>
              </a:rPr>
              <a:t>Services</a:t>
            </a:r>
            <a:r>
              <a:rPr lang="en-US" sz="2200" dirty="0">
                <a:solidFill>
                  <a:srgbClr val="002060"/>
                </a:solidFill>
                <a:latin typeface="Century Gothic" panose="020B0502020202020204" pitchFamily="34" charset="0"/>
              </a:rPr>
              <a:t>: consisting of added value services proposed by each EUCISE2020 community of interest. </a:t>
            </a:r>
            <a:r>
              <a:rPr lang="en-US" sz="2200" dirty="0" smtClean="0">
                <a:solidFill>
                  <a:srgbClr val="002060"/>
                </a:solidFill>
                <a:latin typeface="Century Gothic" panose="020B0502020202020204" pitchFamily="34" charset="0"/>
              </a:rPr>
              <a:t>Member </a:t>
            </a:r>
            <a:r>
              <a:rPr lang="en-US" sz="2200" dirty="0">
                <a:solidFill>
                  <a:srgbClr val="002060"/>
                </a:solidFill>
                <a:latin typeface="Century Gothic" panose="020B0502020202020204" pitchFamily="34" charset="0"/>
              </a:rPr>
              <a:t>States </a:t>
            </a:r>
            <a:r>
              <a:rPr lang="en-US" sz="2200" dirty="0" smtClean="0">
                <a:solidFill>
                  <a:srgbClr val="002060"/>
                </a:solidFill>
                <a:latin typeface="Century Gothic" panose="020B0502020202020204" pitchFamily="34" charset="0"/>
              </a:rPr>
              <a:t>decide </a:t>
            </a:r>
            <a:r>
              <a:rPr lang="en-US" sz="2200" dirty="0">
                <a:solidFill>
                  <a:srgbClr val="002060"/>
                </a:solidFill>
                <a:latin typeface="Century Gothic" panose="020B0502020202020204" pitchFamily="34" charset="0"/>
              </a:rPr>
              <a:t>the implementation of advanced services or not.</a:t>
            </a:r>
          </a:p>
          <a:p>
            <a:pPr marL="342900" indent="-342900">
              <a:spcBef>
                <a:spcPts val="600"/>
              </a:spcBef>
              <a:buFont typeface="Arial" panose="020B0604020202020204" pitchFamily="34" charset="0"/>
              <a:buChar char="•"/>
            </a:pPr>
            <a:r>
              <a:rPr lang="en-US" sz="2200" b="1" dirty="0" smtClean="0">
                <a:solidFill>
                  <a:srgbClr val="002060"/>
                </a:solidFill>
                <a:latin typeface="Century Gothic" panose="020B0502020202020204" pitchFamily="34" charset="0"/>
              </a:rPr>
              <a:t>Innovative </a:t>
            </a:r>
            <a:r>
              <a:rPr lang="en-US" sz="2200" b="1" dirty="0">
                <a:solidFill>
                  <a:srgbClr val="002060"/>
                </a:solidFill>
                <a:latin typeface="Century Gothic" panose="020B0502020202020204" pitchFamily="34" charset="0"/>
              </a:rPr>
              <a:t>Services </a:t>
            </a:r>
            <a:r>
              <a:rPr lang="en-US" sz="2200" dirty="0">
                <a:solidFill>
                  <a:srgbClr val="002060"/>
                </a:solidFill>
                <a:latin typeface="Century Gothic" panose="020B0502020202020204" pitchFamily="34" charset="0"/>
              </a:rPr>
              <a:t>are optional R&amp;D application services, with TRL (Technology Readiness Level) between 6 and 8 according the HORIZON 2020 </a:t>
            </a:r>
            <a:r>
              <a:rPr lang="en-US" sz="2200" dirty="0" smtClean="0">
                <a:solidFill>
                  <a:srgbClr val="002060"/>
                </a:solidFill>
                <a:latin typeface="Century Gothic" panose="020B0502020202020204" pitchFamily="34" charset="0"/>
              </a:rPr>
              <a:t>scale, </a:t>
            </a:r>
            <a:r>
              <a:rPr lang="en-US" sz="2200" dirty="0">
                <a:solidFill>
                  <a:srgbClr val="002060"/>
                </a:solidFill>
                <a:latin typeface="Century Gothic" panose="020B0502020202020204" pitchFamily="34" charset="0"/>
              </a:rPr>
              <a:t>and with different </a:t>
            </a:r>
            <a:r>
              <a:rPr lang="en-US" sz="2200" dirty="0" smtClean="0">
                <a:solidFill>
                  <a:srgbClr val="002060"/>
                </a:solidFill>
                <a:latin typeface="Century Gothic" panose="020B0502020202020204" pitchFamily="34" charset="0"/>
              </a:rPr>
              <a:t>IPRs; </a:t>
            </a:r>
            <a:r>
              <a:rPr lang="en-US" sz="2200" dirty="0">
                <a:solidFill>
                  <a:srgbClr val="002060"/>
                </a:solidFill>
                <a:latin typeface="Century Gothic" panose="020B0502020202020204" pitchFamily="34" charset="0"/>
              </a:rPr>
              <a:t>the Innovative Services are expected </a:t>
            </a:r>
            <a:r>
              <a:rPr lang="en-US" sz="2200" dirty="0" smtClean="0">
                <a:solidFill>
                  <a:srgbClr val="002060"/>
                </a:solidFill>
                <a:latin typeface="Century Gothic" panose="020B0502020202020204" pitchFamily="34" charset="0"/>
              </a:rPr>
              <a:t>to </a:t>
            </a:r>
            <a:r>
              <a:rPr lang="en-US" sz="2200" dirty="0">
                <a:solidFill>
                  <a:srgbClr val="002060"/>
                </a:solidFill>
                <a:latin typeface="Century Gothic" panose="020B0502020202020204" pitchFamily="34" charset="0"/>
              </a:rPr>
              <a:t>deliver new added value in the maritime surveillance business processes</a:t>
            </a:r>
            <a:r>
              <a:rPr lang="en-US" sz="2200" dirty="0" smtClean="0">
                <a:solidFill>
                  <a:srgbClr val="002060"/>
                </a:solidFill>
                <a:latin typeface="Century Gothic" panose="020B0502020202020204" pitchFamily="34" charset="0"/>
              </a:rPr>
              <a:t>.</a:t>
            </a:r>
            <a:endParaRPr lang="en-US" sz="2200" dirty="0">
              <a:solidFill>
                <a:srgbClr val="002060"/>
              </a:solidFill>
              <a:latin typeface="Century Gothic" panose="020B0502020202020204" pitchFamily="34" charset="0"/>
            </a:endParaRPr>
          </a:p>
        </p:txBody>
      </p:sp>
      <p:grpSp>
        <p:nvGrpSpPr>
          <p:cNvPr id="37" name="Gruppo 36"/>
          <p:cNvGrpSpPr/>
          <p:nvPr/>
        </p:nvGrpSpPr>
        <p:grpSpPr>
          <a:xfrm>
            <a:off x="1847528" y="6237313"/>
            <a:ext cx="8496944" cy="467737"/>
            <a:chOff x="179512" y="6237312"/>
            <a:chExt cx="8496944" cy="467737"/>
          </a:xfrm>
        </p:grpSpPr>
        <p:sp>
          <p:nvSpPr>
            <p:cNvPr id="38" name="CasellaDiTesto 37"/>
            <p:cNvSpPr txBox="1"/>
            <p:nvPr/>
          </p:nvSpPr>
          <p:spPr>
            <a:xfrm>
              <a:off x="611560" y="6237312"/>
              <a:ext cx="8064896" cy="430887"/>
            </a:xfrm>
            <a:prstGeom prst="rect">
              <a:avLst/>
            </a:prstGeom>
            <a:noFill/>
          </p:spPr>
          <p:txBody>
            <a:bodyPr wrap="square" rtlCol="0">
              <a:spAutoFit/>
            </a:bodyPr>
            <a:lstStyle/>
            <a:p>
              <a:r>
                <a:rPr lang="en-GB" sz="1100" dirty="0">
                  <a:solidFill>
                    <a:schemeClr val="tx2"/>
                  </a:solidFill>
                  <a:latin typeface="Century Gothic" pitchFamily="34" charset="0"/>
                  <a:cs typeface="Times New Roman" pitchFamily="18" charset="0"/>
                </a:rPr>
                <a:t>EUCISE2020 received funding from the European Union’s seventh framework programme under grant agreement no: 608385</a:t>
              </a:r>
            </a:p>
          </p:txBody>
        </p:sp>
        <p:pic>
          <p:nvPicPr>
            <p:cNvPr id="39" name="Immagine 38" descr="https://upload.wikimedia.org/wikipedia/commons/thumb/b/b7/Flag_of_Europe.svg/2000px-Flag_of_Europe.svg.png"/>
            <p:cNvPicPr>
              <a:picLocks noChangeAspect="1"/>
            </p:cNvPicPr>
            <p:nvPr/>
          </p:nvPicPr>
          <p:blipFill>
            <a:blip r:embed="rId4" cstate="print"/>
            <a:srcRect/>
            <a:stretch>
              <a:fillRect/>
            </a:stretch>
          </p:blipFill>
          <p:spPr bwMode="auto">
            <a:xfrm>
              <a:off x="179512" y="6381328"/>
              <a:ext cx="360000" cy="257437"/>
            </a:xfrm>
            <a:prstGeom prst="rect">
              <a:avLst/>
            </a:prstGeom>
            <a:noFill/>
            <a:ln w="9525">
              <a:noFill/>
              <a:miter lim="800000"/>
              <a:headEnd/>
              <a:tailEnd/>
            </a:ln>
          </p:spPr>
        </p:pic>
        <p:grpSp>
          <p:nvGrpSpPr>
            <p:cNvPr id="40" name="Gruppo 39"/>
            <p:cNvGrpSpPr/>
            <p:nvPr/>
          </p:nvGrpSpPr>
          <p:grpSpPr>
            <a:xfrm>
              <a:off x="1737134" y="6525344"/>
              <a:ext cx="6003218" cy="179705"/>
              <a:chOff x="2566306" y="5482292"/>
              <a:chExt cx="6003218" cy="179705"/>
            </a:xfrm>
          </p:grpSpPr>
          <p:pic>
            <p:nvPicPr>
              <p:cNvPr id="41" name="Immagine 40" descr="https://upload.wikimedia.org/wikipedia/commons/thumb/9/9a/Flag_of_Bulgaria.svg/2000px-Flag_of_Bulgaria.svg.png"/>
              <p:cNvPicPr/>
              <p:nvPr/>
            </p:nvPicPr>
            <p:blipFill>
              <a:blip r:embed="rId5" cstate="print"/>
              <a:srcRect/>
              <a:stretch>
                <a:fillRect/>
              </a:stretch>
            </p:blipFill>
            <p:spPr bwMode="auto">
              <a:xfrm>
                <a:off x="2566306" y="5482292"/>
                <a:ext cx="298450" cy="179705"/>
              </a:xfrm>
              <a:prstGeom prst="rect">
                <a:avLst/>
              </a:prstGeom>
              <a:noFill/>
              <a:ln w="9525">
                <a:noFill/>
                <a:miter lim="800000"/>
                <a:headEnd/>
                <a:tailEnd/>
              </a:ln>
            </p:spPr>
          </p:pic>
          <p:pic>
            <p:nvPicPr>
              <p:cNvPr id="42" name="Immagine 41" descr="https://upload.wikimedia.org/wikipedia/commons/thumb/9/9c/Flag_of_Denmark.svg/2000px-Flag_of_Denmark.svg.png"/>
              <p:cNvPicPr/>
              <p:nvPr/>
            </p:nvPicPr>
            <p:blipFill>
              <a:blip r:embed="rId6" cstate="print"/>
              <a:srcRect/>
              <a:stretch>
                <a:fillRect/>
              </a:stretch>
            </p:blipFill>
            <p:spPr bwMode="auto">
              <a:xfrm>
                <a:off x="3009440" y="5482292"/>
                <a:ext cx="237490" cy="179705"/>
              </a:xfrm>
              <a:prstGeom prst="rect">
                <a:avLst/>
              </a:prstGeom>
              <a:noFill/>
              <a:ln w="9525">
                <a:noFill/>
                <a:miter lim="800000"/>
                <a:headEnd/>
                <a:tailEnd/>
              </a:ln>
            </p:spPr>
          </p:pic>
          <p:pic>
            <p:nvPicPr>
              <p:cNvPr id="43" name="Immagine 42" descr="https://upload.wikimedia.org/wikipedia/commons/thumb/8/86/Flag_of_Germany_(3-2_aspect_ratio).svg/2000px-Flag_of_Germany_(3-2_aspect_ratio).svg.png"/>
              <p:cNvPicPr/>
              <p:nvPr/>
            </p:nvPicPr>
            <p:blipFill>
              <a:blip r:embed="rId7" cstate="print"/>
              <a:srcRect/>
              <a:stretch>
                <a:fillRect/>
              </a:stretch>
            </p:blipFill>
            <p:spPr bwMode="auto">
              <a:xfrm>
                <a:off x="3374660" y="5482292"/>
                <a:ext cx="269875" cy="179705"/>
              </a:xfrm>
              <a:prstGeom prst="rect">
                <a:avLst/>
              </a:prstGeom>
              <a:noFill/>
              <a:ln w="9525">
                <a:noFill/>
                <a:miter lim="800000"/>
                <a:headEnd/>
                <a:tailEnd/>
              </a:ln>
            </p:spPr>
          </p:pic>
          <p:pic>
            <p:nvPicPr>
              <p:cNvPr id="44" name="Immagine 43" descr="https://upload.wikimedia.org/wikipedia/commons/thumb/4/45/Flag_of_Ireland.svg/2000px-Flag_of_Ireland.svg.png"/>
              <p:cNvPicPr/>
              <p:nvPr/>
            </p:nvPicPr>
            <p:blipFill>
              <a:blip r:embed="rId8" cstate="print"/>
              <a:srcRect/>
              <a:stretch>
                <a:fillRect/>
              </a:stretch>
            </p:blipFill>
            <p:spPr bwMode="auto">
              <a:xfrm>
                <a:off x="3780482" y="5482292"/>
                <a:ext cx="359410" cy="179705"/>
              </a:xfrm>
              <a:prstGeom prst="rect">
                <a:avLst/>
              </a:prstGeom>
              <a:noFill/>
              <a:ln w="9525">
                <a:noFill/>
                <a:miter lim="800000"/>
                <a:headEnd/>
                <a:tailEnd/>
              </a:ln>
            </p:spPr>
          </p:pic>
          <p:pic>
            <p:nvPicPr>
              <p:cNvPr id="45" name="Immagine 44" descr="http://expandablecontainertrivol.com/wp-content/uploads/2015/03/flag-world-greece.gif"/>
              <p:cNvPicPr/>
              <p:nvPr/>
            </p:nvPicPr>
            <p:blipFill>
              <a:blip r:embed="rId9" cstate="print"/>
              <a:srcRect/>
              <a:stretch>
                <a:fillRect/>
              </a:stretch>
            </p:blipFill>
            <p:spPr bwMode="auto">
              <a:xfrm>
                <a:off x="4258893" y="5482292"/>
                <a:ext cx="269875" cy="179705"/>
              </a:xfrm>
              <a:prstGeom prst="rect">
                <a:avLst/>
              </a:prstGeom>
              <a:noFill/>
              <a:ln w="9525">
                <a:noFill/>
                <a:miter lim="800000"/>
                <a:headEnd/>
                <a:tailEnd/>
              </a:ln>
            </p:spPr>
          </p:pic>
          <p:pic>
            <p:nvPicPr>
              <p:cNvPr id="46" name="Immagine 45" descr="https://upload.wikimedia.org/wikipedia/commons/thumb/c/c6/Flag_of_Spain_(1785-1873_and_1875-1931).svg/2000px-Flag_of_Spain_(1785-1873_and_1875-1931).svg.png"/>
              <p:cNvPicPr/>
              <p:nvPr/>
            </p:nvPicPr>
            <p:blipFill>
              <a:blip r:embed="rId10" cstate="print"/>
              <a:srcRect/>
              <a:stretch>
                <a:fillRect/>
              </a:stretch>
            </p:blipFill>
            <p:spPr bwMode="auto">
              <a:xfrm>
                <a:off x="4661590" y="5482292"/>
                <a:ext cx="269875" cy="179705"/>
              </a:xfrm>
              <a:prstGeom prst="rect">
                <a:avLst/>
              </a:prstGeom>
              <a:noFill/>
              <a:ln w="9525">
                <a:noFill/>
                <a:miter lim="800000"/>
                <a:headEnd/>
                <a:tailEnd/>
              </a:ln>
            </p:spPr>
          </p:pic>
          <p:pic>
            <p:nvPicPr>
              <p:cNvPr id="47" name="Immagine 46" descr="https://upload.wikimedia.org/wikipedia/commons/thumb/5/54/Civil_and_Naval_Ensign_of_France.svg/2000px-Civil_and_Naval_Ensign_of_France.svg.png"/>
              <p:cNvPicPr/>
              <p:nvPr/>
            </p:nvPicPr>
            <p:blipFill>
              <a:blip r:embed="rId11" cstate="print"/>
              <a:srcRect/>
              <a:stretch>
                <a:fillRect/>
              </a:stretch>
            </p:blipFill>
            <p:spPr bwMode="auto">
              <a:xfrm>
                <a:off x="5053599" y="5482292"/>
                <a:ext cx="269875" cy="179705"/>
              </a:xfrm>
              <a:prstGeom prst="rect">
                <a:avLst/>
              </a:prstGeom>
              <a:noFill/>
              <a:ln w="9525">
                <a:noFill/>
                <a:miter lim="800000"/>
                <a:headEnd/>
                <a:tailEnd/>
              </a:ln>
            </p:spPr>
          </p:pic>
          <p:pic>
            <p:nvPicPr>
              <p:cNvPr id="48" name="Immagine 47" descr="http://www.33ff.com/flags/XL_flags/Italy_flag.gif"/>
              <p:cNvPicPr/>
              <p:nvPr/>
            </p:nvPicPr>
            <p:blipFill>
              <a:blip r:embed="rId12" cstate="print"/>
              <a:srcRect/>
              <a:stretch>
                <a:fillRect/>
              </a:stretch>
            </p:blipFill>
            <p:spPr bwMode="auto">
              <a:xfrm>
                <a:off x="5453171" y="5482292"/>
                <a:ext cx="269875" cy="179705"/>
              </a:xfrm>
              <a:prstGeom prst="rect">
                <a:avLst/>
              </a:prstGeom>
              <a:noFill/>
              <a:ln w="9525">
                <a:noFill/>
                <a:miter lim="800000"/>
                <a:headEnd/>
                <a:tailEnd/>
              </a:ln>
            </p:spPr>
          </p:pic>
          <p:pic>
            <p:nvPicPr>
              <p:cNvPr id="49" name="Immagine 48" descr="http://www.clker.com/cliparts/2/c/5/d/1363112175195013158Flag%20of%20Norway.svg.med.png"/>
              <p:cNvPicPr/>
              <p:nvPr/>
            </p:nvPicPr>
            <p:blipFill>
              <a:blip r:embed="rId13" cstate="print"/>
              <a:srcRect/>
              <a:stretch>
                <a:fillRect/>
              </a:stretch>
            </p:blipFill>
            <p:spPr bwMode="auto">
              <a:xfrm>
                <a:off x="5858993" y="5482292"/>
                <a:ext cx="244475" cy="179705"/>
              </a:xfrm>
              <a:prstGeom prst="rect">
                <a:avLst/>
              </a:prstGeom>
              <a:noFill/>
              <a:ln w="9525">
                <a:noFill/>
                <a:miter lim="800000"/>
                <a:headEnd/>
                <a:tailEnd/>
              </a:ln>
            </p:spPr>
          </p:pic>
          <p:pic>
            <p:nvPicPr>
              <p:cNvPr id="50" name="Immagine 49" descr="https://upload.wikimedia.org/wikipedia/commons/thumb/6/63/Flag_of_Cyprus_(1960-2006).svg/2000px-Flag_of_Cyprus_(1960-2006).svg.png"/>
              <p:cNvPicPr/>
              <p:nvPr/>
            </p:nvPicPr>
            <p:blipFill>
              <a:blip r:embed="rId14" cstate="print"/>
              <a:srcRect/>
              <a:stretch>
                <a:fillRect/>
              </a:stretch>
            </p:blipFill>
            <p:spPr bwMode="auto">
              <a:xfrm>
                <a:off x="6211241" y="5482292"/>
                <a:ext cx="298450" cy="179705"/>
              </a:xfrm>
              <a:prstGeom prst="rect">
                <a:avLst/>
              </a:prstGeom>
              <a:noFill/>
              <a:ln w="9525">
                <a:noFill/>
                <a:miter lim="800000"/>
                <a:headEnd/>
                <a:tailEnd/>
              </a:ln>
            </p:spPr>
          </p:pic>
          <p:pic>
            <p:nvPicPr>
              <p:cNvPr id="51" name="Immagine 50" descr="https://upload.wikimedia.org/wikipedia/commons/thumb/5/5c/Flag_of_Portugal.svg/1280px-Flag_of_Portugal.svg.png"/>
              <p:cNvPicPr/>
              <p:nvPr/>
            </p:nvPicPr>
            <p:blipFill>
              <a:blip r:embed="rId15" cstate="print"/>
              <a:srcRect/>
              <a:stretch>
                <a:fillRect/>
              </a:stretch>
            </p:blipFill>
            <p:spPr bwMode="auto">
              <a:xfrm>
                <a:off x="6632737" y="5482292"/>
                <a:ext cx="269875" cy="179705"/>
              </a:xfrm>
              <a:prstGeom prst="rect">
                <a:avLst/>
              </a:prstGeom>
              <a:noFill/>
              <a:ln w="9525">
                <a:noFill/>
                <a:miter lim="800000"/>
                <a:headEnd/>
                <a:tailEnd/>
              </a:ln>
            </p:spPr>
          </p:pic>
          <p:pic>
            <p:nvPicPr>
              <p:cNvPr id="52" name="Immagine 51" descr="https://upload.wikimedia.org/wikipedia/commons/thumb/7/73/Flag_of_Romania.svg/2000px-Flag_of_Romania.svg.png"/>
              <p:cNvPicPr/>
              <p:nvPr/>
            </p:nvPicPr>
            <p:blipFill>
              <a:blip r:embed="rId16" cstate="print"/>
              <a:srcRect/>
              <a:stretch>
                <a:fillRect/>
              </a:stretch>
            </p:blipFill>
            <p:spPr bwMode="auto">
              <a:xfrm>
                <a:off x="7010385" y="5482292"/>
                <a:ext cx="269875" cy="179705"/>
              </a:xfrm>
              <a:prstGeom prst="rect">
                <a:avLst/>
              </a:prstGeom>
              <a:noFill/>
              <a:ln w="9525">
                <a:noFill/>
                <a:miter lim="800000"/>
                <a:headEnd/>
                <a:tailEnd/>
              </a:ln>
            </p:spPr>
          </p:pic>
          <p:pic>
            <p:nvPicPr>
              <p:cNvPr id="53" name="Immagine 52" descr="https://upload.wikimedia.org/wikipedia/commons/thumb/b/bc/Flag_of_Finland.svg/2000px-Flag_of_Finland.svg.png"/>
              <p:cNvPicPr/>
              <p:nvPr/>
            </p:nvPicPr>
            <p:blipFill>
              <a:blip r:embed="rId17" cstate="print"/>
              <a:srcRect/>
              <a:stretch>
                <a:fillRect/>
              </a:stretch>
            </p:blipFill>
            <p:spPr bwMode="auto">
              <a:xfrm>
                <a:off x="7401331" y="5482292"/>
                <a:ext cx="294640" cy="179705"/>
              </a:xfrm>
              <a:prstGeom prst="rect">
                <a:avLst/>
              </a:prstGeom>
              <a:noFill/>
              <a:ln w="9525">
                <a:noFill/>
                <a:miter lim="800000"/>
                <a:headEnd/>
                <a:tailEnd/>
              </a:ln>
            </p:spPr>
          </p:pic>
          <p:pic>
            <p:nvPicPr>
              <p:cNvPr id="54" name="irc_mi" descr="http://kids.nationalgeographic.com/content/dam/kids/photos/Countries/Q-Z/sweden-flag.gif"/>
              <p:cNvPicPr/>
              <p:nvPr/>
            </p:nvPicPr>
            <p:blipFill>
              <a:blip r:embed="rId18" cstate="print"/>
              <a:srcRect/>
              <a:stretch>
                <a:fillRect/>
              </a:stretch>
            </p:blipFill>
            <p:spPr bwMode="auto">
              <a:xfrm>
                <a:off x="7818330" y="5482292"/>
                <a:ext cx="287655" cy="179705"/>
              </a:xfrm>
              <a:prstGeom prst="rect">
                <a:avLst/>
              </a:prstGeom>
              <a:noFill/>
              <a:ln w="9525">
                <a:noFill/>
                <a:miter lim="800000"/>
                <a:headEnd/>
                <a:tailEnd/>
              </a:ln>
            </p:spPr>
          </p:pic>
          <p:pic>
            <p:nvPicPr>
              <p:cNvPr id="55" name="Immagine 54"/>
              <p:cNvPicPr/>
              <p:nvPr/>
            </p:nvPicPr>
            <p:blipFill>
              <a:blip r:embed="rId19" cstate="print"/>
              <a:srcRect/>
              <a:stretch>
                <a:fillRect/>
              </a:stretch>
            </p:blipFill>
            <p:spPr bwMode="auto">
              <a:xfrm>
                <a:off x="8210114" y="5482292"/>
                <a:ext cx="359410" cy="179705"/>
              </a:xfrm>
              <a:prstGeom prst="rect">
                <a:avLst/>
              </a:prstGeom>
              <a:noFill/>
              <a:ln w="9525">
                <a:noFill/>
                <a:miter lim="800000"/>
                <a:headEnd/>
                <a:tailEnd/>
              </a:ln>
            </p:spPr>
          </p:pic>
        </p:grpSp>
      </p:grpSp>
    </p:spTree>
    <p:extLst>
      <p:ext uri="{BB962C8B-B14F-4D97-AF65-F5344CB8AC3E}">
        <p14:creationId xmlns:p14="http://schemas.microsoft.com/office/powerpoint/2010/main" val="31026096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957139" y="806126"/>
            <a:ext cx="8519206" cy="2585323"/>
          </a:xfrm>
          <a:prstGeom prst="rect">
            <a:avLst/>
          </a:prstGeom>
          <a:noFill/>
        </p:spPr>
        <p:txBody>
          <a:bodyPr wrap="square" rtlCol="0">
            <a:spAutoFit/>
          </a:bodyPr>
          <a:lstStyle/>
          <a:p>
            <a:pPr algn="ctr">
              <a:lnSpc>
                <a:spcPct val="150000"/>
              </a:lnSpc>
            </a:pPr>
            <a:r>
              <a:rPr lang="it-IT" sz="2800" dirty="0">
                <a:solidFill>
                  <a:schemeClr val="tx2">
                    <a:lumMod val="50000"/>
                  </a:schemeClr>
                </a:solidFill>
                <a:latin typeface="Century Gothic" panose="020B0502020202020204" pitchFamily="34" charset="0"/>
              </a:rPr>
              <a:t>EUCISE2020 </a:t>
            </a:r>
            <a:r>
              <a:rPr lang="it-IT" sz="2800" dirty="0" smtClean="0">
                <a:solidFill>
                  <a:schemeClr val="tx2">
                    <a:lumMod val="50000"/>
                  </a:schemeClr>
                </a:solidFill>
                <a:latin typeface="Century Gothic" panose="020B0502020202020204" pitchFamily="34" charset="0"/>
              </a:rPr>
              <a:t>Status Report</a:t>
            </a:r>
            <a:endParaRPr lang="en-US" sz="2400" dirty="0" smtClean="0">
              <a:solidFill>
                <a:schemeClr val="tx2">
                  <a:lumMod val="50000"/>
                </a:schemeClr>
              </a:solidFill>
              <a:latin typeface="Century Gothic" panose="020B0502020202020204" pitchFamily="34" charset="0"/>
            </a:endParaRPr>
          </a:p>
          <a:p>
            <a:pPr lvl="1">
              <a:lnSpc>
                <a:spcPct val="150000"/>
              </a:lnSpc>
            </a:pPr>
            <a:r>
              <a:rPr lang="en-US" sz="2000" dirty="0" smtClean="0">
                <a:solidFill>
                  <a:schemeClr val="tx2">
                    <a:lumMod val="50000"/>
                  </a:schemeClr>
                </a:solidFill>
                <a:latin typeface="Century Gothic" panose="020B0502020202020204" pitchFamily="34" charset="0"/>
              </a:rPr>
              <a:t>Current activities</a:t>
            </a:r>
          </a:p>
          <a:p>
            <a:pPr marL="800100" lvl="1" indent="-342900">
              <a:lnSpc>
                <a:spcPct val="150000"/>
              </a:lnSpc>
              <a:buFont typeface="Arial" panose="020B0604020202020204" pitchFamily="34" charset="0"/>
              <a:buChar char="•"/>
            </a:pPr>
            <a:r>
              <a:rPr lang="en-US" sz="2000" dirty="0">
                <a:solidFill>
                  <a:schemeClr val="tx2">
                    <a:lumMod val="50000"/>
                  </a:schemeClr>
                </a:solidFill>
                <a:latin typeface="Century Gothic" panose="020B0502020202020204" pitchFamily="34" charset="0"/>
              </a:rPr>
              <a:t>Principles</a:t>
            </a:r>
          </a:p>
          <a:p>
            <a:pPr marL="800100" lvl="1" indent="-342900">
              <a:lnSpc>
                <a:spcPct val="150000"/>
              </a:lnSpc>
              <a:buFont typeface="Arial" panose="020B0604020202020204" pitchFamily="34" charset="0"/>
              <a:buChar char="•"/>
            </a:pPr>
            <a:r>
              <a:rPr lang="en-US" sz="2000" dirty="0" smtClean="0">
                <a:solidFill>
                  <a:schemeClr val="tx2">
                    <a:lumMod val="50000"/>
                  </a:schemeClr>
                </a:solidFill>
                <a:latin typeface="Century Gothic" panose="020B0502020202020204" pitchFamily="34" charset="0"/>
              </a:rPr>
              <a:t>Basic elements</a:t>
            </a:r>
          </a:p>
          <a:p>
            <a:pPr marL="800100" lvl="1" indent="-342900">
              <a:lnSpc>
                <a:spcPct val="150000"/>
              </a:lnSpc>
              <a:buFont typeface="Arial" panose="020B0604020202020204" pitchFamily="34" charset="0"/>
              <a:buChar char="•"/>
            </a:pPr>
            <a:r>
              <a:rPr lang="en-US" sz="2000" dirty="0" smtClean="0">
                <a:solidFill>
                  <a:schemeClr val="tx2">
                    <a:lumMod val="50000"/>
                  </a:schemeClr>
                </a:solidFill>
                <a:latin typeface="Century Gothic" panose="020B0502020202020204" pitchFamily="34" charset="0"/>
              </a:rPr>
              <a:t>Technical architecture</a:t>
            </a:r>
          </a:p>
        </p:txBody>
      </p:sp>
      <p:pic>
        <p:nvPicPr>
          <p:cNvPr id="3" name="Immagine 2" descr="C:\Users\cerbini\Desktop\fp7.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4296" y="260868"/>
            <a:ext cx="396000" cy="431828"/>
          </a:xfrm>
          <a:prstGeom prst="rect">
            <a:avLst/>
          </a:prstGeom>
          <a:noFill/>
          <a:ln w="9525">
            <a:noFill/>
            <a:miter lim="800000"/>
            <a:headEnd/>
            <a:tailEnd/>
          </a:ln>
        </p:spPr>
      </p:pic>
      <p:cxnSp>
        <p:nvCxnSpPr>
          <p:cNvPr id="4" name="Connettore 1 3"/>
          <p:cNvCxnSpPr/>
          <p:nvPr/>
        </p:nvCxnSpPr>
        <p:spPr>
          <a:xfrm>
            <a:off x="1775520" y="836712"/>
            <a:ext cx="8712968" cy="0"/>
          </a:xfrm>
          <a:prstGeom prst="line">
            <a:avLst/>
          </a:prstGeom>
          <a:ln w="28575">
            <a:solidFill>
              <a:srgbClr val="FFC000"/>
            </a:solidFill>
          </a:ln>
          <a:effectLst>
            <a:innerShdw blurRad="63500" dist="50800" dir="5400000">
              <a:prstClr val="black">
                <a:alpha val="50000"/>
              </a:prstClr>
            </a:inn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5" name="4B076845-ADFA-428A-AA0E-D1F7B70E4DB7" descr="cid:4B076845-ADFA-428A-AA0E-D1F7B70E4DB7"/>
          <p:cNvPicPr>
            <a:picLocks noChangeAspect="1" noChangeArrowheads="1"/>
          </p:cNvPicPr>
          <p:nvPr/>
        </p:nvPicPr>
        <p:blipFill>
          <a:blip r:embed="rId3" cstate="print"/>
          <a:srcRect/>
          <a:stretch>
            <a:fillRect/>
          </a:stretch>
        </p:blipFill>
        <p:spPr bwMode="auto">
          <a:xfrm>
            <a:off x="1991544" y="116632"/>
            <a:ext cx="620688" cy="620688"/>
          </a:xfrm>
          <a:prstGeom prst="rect">
            <a:avLst/>
          </a:prstGeom>
          <a:noFill/>
          <a:ln w="9525">
            <a:noFill/>
            <a:miter lim="800000"/>
            <a:headEnd/>
            <a:tailEnd/>
          </a:ln>
        </p:spPr>
      </p:pic>
      <p:grpSp>
        <p:nvGrpSpPr>
          <p:cNvPr id="7" name="Gruppo 6"/>
          <p:cNvGrpSpPr/>
          <p:nvPr/>
        </p:nvGrpSpPr>
        <p:grpSpPr>
          <a:xfrm>
            <a:off x="1847528" y="6237313"/>
            <a:ext cx="8496944" cy="467737"/>
            <a:chOff x="179512" y="6237312"/>
            <a:chExt cx="8496944" cy="467737"/>
          </a:xfrm>
        </p:grpSpPr>
        <p:sp>
          <p:nvSpPr>
            <p:cNvPr id="8" name="CasellaDiTesto 7"/>
            <p:cNvSpPr txBox="1"/>
            <p:nvPr/>
          </p:nvSpPr>
          <p:spPr>
            <a:xfrm>
              <a:off x="611560" y="6237312"/>
              <a:ext cx="8064896" cy="430887"/>
            </a:xfrm>
            <a:prstGeom prst="rect">
              <a:avLst/>
            </a:prstGeom>
            <a:noFill/>
          </p:spPr>
          <p:txBody>
            <a:bodyPr wrap="square" rtlCol="0">
              <a:spAutoFit/>
            </a:bodyPr>
            <a:lstStyle/>
            <a:p>
              <a:r>
                <a:rPr lang="en-GB" sz="1100" dirty="0">
                  <a:solidFill>
                    <a:schemeClr val="tx2"/>
                  </a:solidFill>
                  <a:latin typeface="Century Gothic" pitchFamily="34" charset="0"/>
                  <a:cs typeface="Times New Roman" pitchFamily="18" charset="0"/>
                </a:rPr>
                <a:t>EUCISE2020 received funding from the European Union’s seventh framework programme under grant agreement no: 608385</a:t>
              </a:r>
            </a:p>
          </p:txBody>
        </p:sp>
        <p:pic>
          <p:nvPicPr>
            <p:cNvPr id="9" name="Immagine 8" descr="https://upload.wikimedia.org/wikipedia/commons/thumb/b/b7/Flag_of_Europe.svg/2000px-Flag_of_Europe.svg.png"/>
            <p:cNvPicPr>
              <a:picLocks noChangeAspect="1"/>
            </p:cNvPicPr>
            <p:nvPr/>
          </p:nvPicPr>
          <p:blipFill>
            <a:blip r:embed="rId4" cstate="print"/>
            <a:srcRect/>
            <a:stretch>
              <a:fillRect/>
            </a:stretch>
          </p:blipFill>
          <p:spPr bwMode="auto">
            <a:xfrm>
              <a:off x="179512" y="6381328"/>
              <a:ext cx="360000" cy="257437"/>
            </a:xfrm>
            <a:prstGeom prst="rect">
              <a:avLst/>
            </a:prstGeom>
            <a:noFill/>
            <a:ln w="9525">
              <a:noFill/>
              <a:miter lim="800000"/>
              <a:headEnd/>
              <a:tailEnd/>
            </a:ln>
          </p:spPr>
        </p:pic>
        <p:grpSp>
          <p:nvGrpSpPr>
            <p:cNvPr id="10" name="Gruppo 9"/>
            <p:cNvGrpSpPr/>
            <p:nvPr/>
          </p:nvGrpSpPr>
          <p:grpSpPr>
            <a:xfrm>
              <a:off x="1737134" y="6525344"/>
              <a:ext cx="6003218" cy="179705"/>
              <a:chOff x="2566306" y="5482292"/>
              <a:chExt cx="6003218" cy="179705"/>
            </a:xfrm>
          </p:grpSpPr>
          <p:pic>
            <p:nvPicPr>
              <p:cNvPr id="11" name="Immagine 10" descr="https://upload.wikimedia.org/wikipedia/commons/thumb/9/9a/Flag_of_Bulgaria.svg/2000px-Flag_of_Bulgaria.svg.png"/>
              <p:cNvPicPr/>
              <p:nvPr/>
            </p:nvPicPr>
            <p:blipFill>
              <a:blip r:embed="rId5" cstate="print"/>
              <a:srcRect/>
              <a:stretch>
                <a:fillRect/>
              </a:stretch>
            </p:blipFill>
            <p:spPr bwMode="auto">
              <a:xfrm>
                <a:off x="2566306" y="5482292"/>
                <a:ext cx="298450" cy="179705"/>
              </a:xfrm>
              <a:prstGeom prst="rect">
                <a:avLst/>
              </a:prstGeom>
              <a:noFill/>
              <a:ln w="9525">
                <a:noFill/>
                <a:miter lim="800000"/>
                <a:headEnd/>
                <a:tailEnd/>
              </a:ln>
            </p:spPr>
          </p:pic>
          <p:pic>
            <p:nvPicPr>
              <p:cNvPr id="12" name="Immagine 11" descr="https://upload.wikimedia.org/wikipedia/commons/thumb/9/9c/Flag_of_Denmark.svg/2000px-Flag_of_Denmark.svg.png"/>
              <p:cNvPicPr/>
              <p:nvPr/>
            </p:nvPicPr>
            <p:blipFill>
              <a:blip r:embed="rId6" cstate="print"/>
              <a:srcRect/>
              <a:stretch>
                <a:fillRect/>
              </a:stretch>
            </p:blipFill>
            <p:spPr bwMode="auto">
              <a:xfrm>
                <a:off x="3009440" y="5482292"/>
                <a:ext cx="237490" cy="179705"/>
              </a:xfrm>
              <a:prstGeom prst="rect">
                <a:avLst/>
              </a:prstGeom>
              <a:noFill/>
              <a:ln w="9525">
                <a:noFill/>
                <a:miter lim="800000"/>
                <a:headEnd/>
                <a:tailEnd/>
              </a:ln>
            </p:spPr>
          </p:pic>
          <p:pic>
            <p:nvPicPr>
              <p:cNvPr id="13" name="Immagine 12" descr="https://upload.wikimedia.org/wikipedia/commons/thumb/8/86/Flag_of_Germany_(3-2_aspect_ratio).svg/2000px-Flag_of_Germany_(3-2_aspect_ratio).svg.png"/>
              <p:cNvPicPr/>
              <p:nvPr/>
            </p:nvPicPr>
            <p:blipFill>
              <a:blip r:embed="rId7" cstate="print"/>
              <a:srcRect/>
              <a:stretch>
                <a:fillRect/>
              </a:stretch>
            </p:blipFill>
            <p:spPr bwMode="auto">
              <a:xfrm>
                <a:off x="3374660" y="5482292"/>
                <a:ext cx="269875" cy="179705"/>
              </a:xfrm>
              <a:prstGeom prst="rect">
                <a:avLst/>
              </a:prstGeom>
              <a:noFill/>
              <a:ln w="9525">
                <a:noFill/>
                <a:miter lim="800000"/>
                <a:headEnd/>
                <a:tailEnd/>
              </a:ln>
            </p:spPr>
          </p:pic>
          <p:pic>
            <p:nvPicPr>
              <p:cNvPr id="14" name="Immagine 13" descr="https://upload.wikimedia.org/wikipedia/commons/thumb/4/45/Flag_of_Ireland.svg/2000px-Flag_of_Ireland.svg.png"/>
              <p:cNvPicPr/>
              <p:nvPr/>
            </p:nvPicPr>
            <p:blipFill>
              <a:blip r:embed="rId8" cstate="print"/>
              <a:srcRect/>
              <a:stretch>
                <a:fillRect/>
              </a:stretch>
            </p:blipFill>
            <p:spPr bwMode="auto">
              <a:xfrm>
                <a:off x="3780482" y="5482292"/>
                <a:ext cx="359410" cy="179705"/>
              </a:xfrm>
              <a:prstGeom prst="rect">
                <a:avLst/>
              </a:prstGeom>
              <a:noFill/>
              <a:ln w="9525">
                <a:noFill/>
                <a:miter lim="800000"/>
                <a:headEnd/>
                <a:tailEnd/>
              </a:ln>
            </p:spPr>
          </p:pic>
          <p:pic>
            <p:nvPicPr>
              <p:cNvPr id="15" name="Immagine 14" descr="http://expandablecontainertrivol.com/wp-content/uploads/2015/03/flag-world-greece.gif"/>
              <p:cNvPicPr/>
              <p:nvPr/>
            </p:nvPicPr>
            <p:blipFill>
              <a:blip r:embed="rId9" cstate="print"/>
              <a:srcRect/>
              <a:stretch>
                <a:fillRect/>
              </a:stretch>
            </p:blipFill>
            <p:spPr bwMode="auto">
              <a:xfrm>
                <a:off x="4258893" y="5482292"/>
                <a:ext cx="269875" cy="179705"/>
              </a:xfrm>
              <a:prstGeom prst="rect">
                <a:avLst/>
              </a:prstGeom>
              <a:noFill/>
              <a:ln w="9525">
                <a:noFill/>
                <a:miter lim="800000"/>
                <a:headEnd/>
                <a:tailEnd/>
              </a:ln>
            </p:spPr>
          </p:pic>
          <p:pic>
            <p:nvPicPr>
              <p:cNvPr id="16" name="Immagine 15" descr="https://upload.wikimedia.org/wikipedia/commons/thumb/c/c6/Flag_of_Spain_(1785-1873_and_1875-1931).svg/2000px-Flag_of_Spain_(1785-1873_and_1875-1931).svg.png"/>
              <p:cNvPicPr/>
              <p:nvPr/>
            </p:nvPicPr>
            <p:blipFill>
              <a:blip r:embed="rId10" cstate="print"/>
              <a:srcRect/>
              <a:stretch>
                <a:fillRect/>
              </a:stretch>
            </p:blipFill>
            <p:spPr bwMode="auto">
              <a:xfrm>
                <a:off x="4661590" y="5482292"/>
                <a:ext cx="269875" cy="179705"/>
              </a:xfrm>
              <a:prstGeom prst="rect">
                <a:avLst/>
              </a:prstGeom>
              <a:noFill/>
              <a:ln w="9525">
                <a:noFill/>
                <a:miter lim="800000"/>
                <a:headEnd/>
                <a:tailEnd/>
              </a:ln>
            </p:spPr>
          </p:pic>
          <p:pic>
            <p:nvPicPr>
              <p:cNvPr id="17" name="Immagine 16" descr="https://upload.wikimedia.org/wikipedia/commons/thumb/5/54/Civil_and_Naval_Ensign_of_France.svg/2000px-Civil_and_Naval_Ensign_of_France.svg.png"/>
              <p:cNvPicPr/>
              <p:nvPr/>
            </p:nvPicPr>
            <p:blipFill>
              <a:blip r:embed="rId11" cstate="print"/>
              <a:srcRect/>
              <a:stretch>
                <a:fillRect/>
              </a:stretch>
            </p:blipFill>
            <p:spPr bwMode="auto">
              <a:xfrm>
                <a:off x="5053599" y="5482292"/>
                <a:ext cx="269875" cy="179705"/>
              </a:xfrm>
              <a:prstGeom prst="rect">
                <a:avLst/>
              </a:prstGeom>
              <a:noFill/>
              <a:ln w="9525">
                <a:noFill/>
                <a:miter lim="800000"/>
                <a:headEnd/>
                <a:tailEnd/>
              </a:ln>
            </p:spPr>
          </p:pic>
          <p:pic>
            <p:nvPicPr>
              <p:cNvPr id="18" name="Immagine 17" descr="http://www.33ff.com/flags/XL_flags/Italy_flag.gif"/>
              <p:cNvPicPr/>
              <p:nvPr/>
            </p:nvPicPr>
            <p:blipFill>
              <a:blip r:embed="rId12" cstate="print"/>
              <a:srcRect/>
              <a:stretch>
                <a:fillRect/>
              </a:stretch>
            </p:blipFill>
            <p:spPr bwMode="auto">
              <a:xfrm>
                <a:off x="5453171" y="5482292"/>
                <a:ext cx="269875" cy="179705"/>
              </a:xfrm>
              <a:prstGeom prst="rect">
                <a:avLst/>
              </a:prstGeom>
              <a:noFill/>
              <a:ln w="9525">
                <a:noFill/>
                <a:miter lim="800000"/>
                <a:headEnd/>
                <a:tailEnd/>
              </a:ln>
            </p:spPr>
          </p:pic>
          <p:pic>
            <p:nvPicPr>
              <p:cNvPr id="19" name="Immagine 18" descr="http://www.clker.com/cliparts/2/c/5/d/1363112175195013158Flag%20of%20Norway.svg.med.png"/>
              <p:cNvPicPr/>
              <p:nvPr/>
            </p:nvPicPr>
            <p:blipFill>
              <a:blip r:embed="rId13" cstate="print"/>
              <a:srcRect/>
              <a:stretch>
                <a:fillRect/>
              </a:stretch>
            </p:blipFill>
            <p:spPr bwMode="auto">
              <a:xfrm>
                <a:off x="5858993" y="5482292"/>
                <a:ext cx="244475" cy="179705"/>
              </a:xfrm>
              <a:prstGeom prst="rect">
                <a:avLst/>
              </a:prstGeom>
              <a:noFill/>
              <a:ln w="9525">
                <a:noFill/>
                <a:miter lim="800000"/>
                <a:headEnd/>
                <a:tailEnd/>
              </a:ln>
            </p:spPr>
          </p:pic>
          <p:pic>
            <p:nvPicPr>
              <p:cNvPr id="20" name="Immagine 19" descr="https://upload.wikimedia.org/wikipedia/commons/thumb/6/63/Flag_of_Cyprus_(1960-2006).svg/2000px-Flag_of_Cyprus_(1960-2006).svg.png"/>
              <p:cNvPicPr/>
              <p:nvPr/>
            </p:nvPicPr>
            <p:blipFill>
              <a:blip r:embed="rId14" cstate="print"/>
              <a:srcRect/>
              <a:stretch>
                <a:fillRect/>
              </a:stretch>
            </p:blipFill>
            <p:spPr bwMode="auto">
              <a:xfrm>
                <a:off x="6211241" y="5482292"/>
                <a:ext cx="298450" cy="179705"/>
              </a:xfrm>
              <a:prstGeom prst="rect">
                <a:avLst/>
              </a:prstGeom>
              <a:noFill/>
              <a:ln w="9525">
                <a:noFill/>
                <a:miter lim="800000"/>
                <a:headEnd/>
                <a:tailEnd/>
              </a:ln>
            </p:spPr>
          </p:pic>
          <p:pic>
            <p:nvPicPr>
              <p:cNvPr id="21" name="Immagine 20" descr="https://upload.wikimedia.org/wikipedia/commons/thumb/5/5c/Flag_of_Portugal.svg/1280px-Flag_of_Portugal.svg.png"/>
              <p:cNvPicPr/>
              <p:nvPr/>
            </p:nvPicPr>
            <p:blipFill>
              <a:blip r:embed="rId15" cstate="print"/>
              <a:srcRect/>
              <a:stretch>
                <a:fillRect/>
              </a:stretch>
            </p:blipFill>
            <p:spPr bwMode="auto">
              <a:xfrm>
                <a:off x="6632737" y="5482292"/>
                <a:ext cx="269875" cy="179705"/>
              </a:xfrm>
              <a:prstGeom prst="rect">
                <a:avLst/>
              </a:prstGeom>
              <a:noFill/>
              <a:ln w="9525">
                <a:noFill/>
                <a:miter lim="800000"/>
                <a:headEnd/>
                <a:tailEnd/>
              </a:ln>
            </p:spPr>
          </p:pic>
          <p:pic>
            <p:nvPicPr>
              <p:cNvPr id="22" name="Immagine 21" descr="https://upload.wikimedia.org/wikipedia/commons/thumb/7/73/Flag_of_Romania.svg/2000px-Flag_of_Romania.svg.png"/>
              <p:cNvPicPr/>
              <p:nvPr/>
            </p:nvPicPr>
            <p:blipFill>
              <a:blip r:embed="rId16" cstate="print"/>
              <a:srcRect/>
              <a:stretch>
                <a:fillRect/>
              </a:stretch>
            </p:blipFill>
            <p:spPr bwMode="auto">
              <a:xfrm>
                <a:off x="7010385" y="5482292"/>
                <a:ext cx="269875" cy="179705"/>
              </a:xfrm>
              <a:prstGeom prst="rect">
                <a:avLst/>
              </a:prstGeom>
              <a:noFill/>
              <a:ln w="9525">
                <a:noFill/>
                <a:miter lim="800000"/>
                <a:headEnd/>
                <a:tailEnd/>
              </a:ln>
            </p:spPr>
          </p:pic>
          <p:pic>
            <p:nvPicPr>
              <p:cNvPr id="23" name="Immagine 22" descr="https://upload.wikimedia.org/wikipedia/commons/thumb/b/bc/Flag_of_Finland.svg/2000px-Flag_of_Finland.svg.png"/>
              <p:cNvPicPr/>
              <p:nvPr/>
            </p:nvPicPr>
            <p:blipFill>
              <a:blip r:embed="rId17" cstate="print"/>
              <a:srcRect/>
              <a:stretch>
                <a:fillRect/>
              </a:stretch>
            </p:blipFill>
            <p:spPr bwMode="auto">
              <a:xfrm>
                <a:off x="7401331" y="5482292"/>
                <a:ext cx="294640" cy="179705"/>
              </a:xfrm>
              <a:prstGeom prst="rect">
                <a:avLst/>
              </a:prstGeom>
              <a:noFill/>
              <a:ln w="9525">
                <a:noFill/>
                <a:miter lim="800000"/>
                <a:headEnd/>
                <a:tailEnd/>
              </a:ln>
            </p:spPr>
          </p:pic>
          <p:pic>
            <p:nvPicPr>
              <p:cNvPr id="24" name="irc_mi" descr="http://kids.nationalgeographic.com/content/dam/kids/photos/Countries/Q-Z/sweden-flag.gif"/>
              <p:cNvPicPr/>
              <p:nvPr/>
            </p:nvPicPr>
            <p:blipFill>
              <a:blip r:embed="rId18" cstate="print"/>
              <a:srcRect/>
              <a:stretch>
                <a:fillRect/>
              </a:stretch>
            </p:blipFill>
            <p:spPr bwMode="auto">
              <a:xfrm>
                <a:off x="7818330" y="5482292"/>
                <a:ext cx="287655" cy="179705"/>
              </a:xfrm>
              <a:prstGeom prst="rect">
                <a:avLst/>
              </a:prstGeom>
              <a:noFill/>
              <a:ln w="9525">
                <a:noFill/>
                <a:miter lim="800000"/>
                <a:headEnd/>
                <a:tailEnd/>
              </a:ln>
            </p:spPr>
          </p:pic>
          <p:pic>
            <p:nvPicPr>
              <p:cNvPr id="25" name="Immagine 24"/>
              <p:cNvPicPr/>
              <p:nvPr/>
            </p:nvPicPr>
            <p:blipFill>
              <a:blip r:embed="rId19" cstate="print"/>
              <a:srcRect/>
              <a:stretch>
                <a:fillRect/>
              </a:stretch>
            </p:blipFill>
            <p:spPr bwMode="auto">
              <a:xfrm>
                <a:off x="8210114" y="5482292"/>
                <a:ext cx="359410" cy="179705"/>
              </a:xfrm>
              <a:prstGeom prst="rect">
                <a:avLst/>
              </a:prstGeom>
              <a:noFill/>
              <a:ln w="9525">
                <a:noFill/>
                <a:miter lim="800000"/>
                <a:headEnd/>
                <a:tailEnd/>
              </a:ln>
            </p:spPr>
          </p:pic>
        </p:grpSp>
      </p:grpSp>
      <p:sp>
        <p:nvSpPr>
          <p:cNvPr id="26" name="Rettangolo 25"/>
          <p:cNvSpPr/>
          <p:nvPr/>
        </p:nvSpPr>
        <p:spPr>
          <a:xfrm>
            <a:off x="2639616" y="260649"/>
            <a:ext cx="7236276" cy="461665"/>
          </a:xfrm>
          <a:prstGeom prst="rect">
            <a:avLst/>
          </a:prstGeom>
        </p:spPr>
        <p:txBody>
          <a:bodyPr wrap="none">
            <a:spAutoFit/>
          </a:bodyPr>
          <a:lstStyle/>
          <a:p>
            <a:pPr defTabSz="336550"/>
            <a:r>
              <a:rPr lang="en-GB" dirty="0">
                <a:solidFill>
                  <a:srgbClr val="0070C0"/>
                </a:solidFill>
                <a:latin typeface="Century Gothic" pitchFamily="34" charset="0"/>
                <a:cs typeface="Times New Roman" pitchFamily="18" charset="0"/>
              </a:rPr>
              <a:t>EUCISE </a:t>
            </a:r>
            <a:r>
              <a:rPr lang="en-GB" dirty="0">
                <a:solidFill>
                  <a:srgbClr val="189BDC"/>
                </a:solidFill>
                <a:latin typeface="Century Gothic" pitchFamily="34" charset="0"/>
                <a:cs typeface="Times New Roman" pitchFamily="18" charset="0"/>
              </a:rPr>
              <a:t>2020 </a:t>
            </a:r>
            <a:r>
              <a:rPr lang="en-GB" b="1" dirty="0">
                <a:solidFill>
                  <a:srgbClr val="189BDC"/>
                </a:solidFill>
                <a:latin typeface="Century Gothic" pitchFamily="34" charset="0"/>
                <a:cs typeface="Times New Roman" pitchFamily="18" charset="0"/>
              </a:rPr>
              <a:t>							</a:t>
            </a:r>
            <a:r>
              <a:rPr lang="en-GB" b="1" dirty="0" smtClean="0">
                <a:solidFill>
                  <a:srgbClr val="189BDC"/>
                </a:solidFill>
                <a:latin typeface="Century Gothic" pitchFamily="34" charset="0"/>
                <a:cs typeface="Times New Roman" pitchFamily="18" charset="0"/>
              </a:rPr>
              <a:t>		</a:t>
            </a:r>
            <a:r>
              <a:rPr lang="en-GB" b="1" dirty="0" smtClean="0">
                <a:solidFill>
                  <a:srgbClr val="189BDC"/>
                </a:solidFill>
                <a:latin typeface="Century Gothic" pitchFamily="34" charset="0"/>
                <a:cs typeface="Times New Roman" pitchFamily="18" charset="0"/>
              </a:rPr>
              <a:t>		</a:t>
            </a:r>
            <a:r>
              <a:rPr lang="en-GB" sz="2400" dirty="0" smtClean="0">
                <a:solidFill>
                  <a:schemeClr val="tx2">
                    <a:lumMod val="50000"/>
                  </a:schemeClr>
                </a:solidFill>
                <a:latin typeface="Century Gothic" pitchFamily="34" charset="0"/>
                <a:cs typeface="Times New Roman" pitchFamily="18" charset="0"/>
              </a:rPr>
              <a:t>TAG </a:t>
            </a:r>
            <a:r>
              <a:rPr lang="en-GB" sz="2400" dirty="0" smtClean="0">
                <a:solidFill>
                  <a:schemeClr val="tx2">
                    <a:lumMod val="50000"/>
                  </a:schemeClr>
                </a:solidFill>
                <a:latin typeface="Century Gothic" pitchFamily="34" charset="0"/>
                <a:cs typeface="Times New Roman" pitchFamily="18" charset="0"/>
              </a:rPr>
              <a:t>Meeting</a:t>
            </a:r>
            <a:endParaRPr lang="en-GB" sz="2400" dirty="0">
              <a:solidFill>
                <a:schemeClr val="tx2">
                  <a:lumMod val="50000"/>
                </a:schemeClr>
              </a:solidFill>
              <a:latin typeface="Century Gothic" pitchFamily="34" charset="0"/>
              <a:cs typeface="Times New Roman" pitchFamily="18" charset="0"/>
            </a:endParaRPr>
          </a:p>
        </p:txBody>
      </p:sp>
    </p:spTree>
    <p:extLst>
      <p:ext uri="{BB962C8B-B14F-4D97-AF65-F5344CB8AC3E}">
        <p14:creationId xmlns:p14="http://schemas.microsoft.com/office/powerpoint/2010/main" val="14577717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magine 12" descr="C:\Users\cerbini\Desktop\fp7.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4296" y="260868"/>
            <a:ext cx="396000" cy="431828"/>
          </a:xfrm>
          <a:prstGeom prst="rect">
            <a:avLst/>
          </a:prstGeom>
          <a:noFill/>
          <a:ln w="9525">
            <a:noFill/>
            <a:miter lim="800000"/>
            <a:headEnd/>
            <a:tailEnd/>
          </a:ln>
        </p:spPr>
      </p:pic>
      <p:cxnSp>
        <p:nvCxnSpPr>
          <p:cNvPr id="5" name="Connettore 1 4"/>
          <p:cNvCxnSpPr/>
          <p:nvPr/>
        </p:nvCxnSpPr>
        <p:spPr>
          <a:xfrm>
            <a:off x="1775520" y="836712"/>
            <a:ext cx="8712968" cy="0"/>
          </a:xfrm>
          <a:prstGeom prst="line">
            <a:avLst/>
          </a:prstGeom>
          <a:ln w="28575">
            <a:solidFill>
              <a:srgbClr val="FFC000"/>
            </a:solidFill>
          </a:ln>
          <a:effectLst>
            <a:innerShdw blurRad="63500" dist="50800" dir="5400000">
              <a:prstClr val="black">
                <a:alpha val="50000"/>
              </a:prstClr>
            </a:inn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1026" name="4B076845-ADFA-428A-AA0E-D1F7B70E4DB7" descr="cid:4B076845-ADFA-428A-AA0E-D1F7B70E4DB7"/>
          <p:cNvPicPr>
            <a:picLocks noChangeAspect="1" noChangeArrowheads="1"/>
          </p:cNvPicPr>
          <p:nvPr/>
        </p:nvPicPr>
        <p:blipFill>
          <a:blip r:embed="rId3" cstate="print"/>
          <a:srcRect/>
          <a:stretch>
            <a:fillRect/>
          </a:stretch>
        </p:blipFill>
        <p:spPr bwMode="auto">
          <a:xfrm>
            <a:off x="1991544" y="116632"/>
            <a:ext cx="620688" cy="620688"/>
          </a:xfrm>
          <a:prstGeom prst="rect">
            <a:avLst/>
          </a:prstGeom>
          <a:noFill/>
          <a:ln w="9525">
            <a:noFill/>
            <a:miter lim="800000"/>
            <a:headEnd/>
            <a:tailEnd/>
          </a:ln>
        </p:spPr>
      </p:pic>
      <p:sp>
        <p:nvSpPr>
          <p:cNvPr id="9" name="Rettangolo 8"/>
          <p:cNvSpPr/>
          <p:nvPr/>
        </p:nvSpPr>
        <p:spPr>
          <a:xfrm>
            <a:off x="2639616" y="260649"/>
            <a:ext cx="6546985" cy="461665"/>
          </a:xfrm>
          <a:prstGeom prst="rect">
            <a:avLst/>
          </a:prstGeom>
        </p:spPr>
        <p:txBody>
          <a:bodyPr wrap="none">
            <a:spAutoFit/>
          </a:bodyPr>
          <a:lstStyle/>
          <a:p>
            <a:pPr defTabSz="336550"/>
            <a:r>
              <a:rPr lang="en-GB" dirty="0">
                <a:solidFill>
                  <a:srgbClr val="0070C0"/>
                </a:solidFill>
                <a:latin typeface="Century Gothic" pitchFamily="34" charset="0"/>
                <a:cs typeface="Times New Roman" pitchFamily="18" charset="0"/>
              </a:rPr>
              <a:t>EUCISE </a:t>
            </a:r>
            <a:r>
              <a:rPr lang="en-GB" dirty="0">
                <a:solidFill>
                  <a:srgbClr val="189BDC"/>
                </a:solidFill>
                <a:latin typeface="Century Gothic" pitchFamily="34" charset="0"/>
                <a:cs typeface="Times New Roman" pitchFamily="18" charset="0"/>
              </a:rPr>
              <a:t>2020 </a:t>
            </a:r>
            <a:r>
              <a:rPr lang="en-GB" b="1" dirty="0">
                <a:solidFill>
                  <a:srgbClr val="189BDC"/>
                </a:solidFill>
                <a:latin typeface="Century Gothic" pitchFamily="34" charset="0"/>
                <a:cs typeface="Times New Roman" pitchFamily="18" charset="0"/>
              </a:rPr>
              <a:t>							</a:t>
            </a:r>
            <a:r>
              <a:rPr lang="en-GB" sz="2400" dirty="0">
                <a:solidFill>
                  <a:srgbClr val="002060"/>
                </a:solidFill>
                <a:latin typeface="Century Gothic" pitchFamily="34" charset="0"/>
                <a:cs typeface="Times New Roman" pitchFamily="18" charset="0"/>
              </a:rPr>
              <a:t>CISE </a:t>
            </a:r>
            <a:r>
              <a:rPr lang="en-GB" sz="2400" dirty="0" smtClean="0">
                <a:solidFill>
                  <a:srgbClr val="002060"/>
                </a:solidFill>
                <a:latin typeface="Century Gothic" pitchFamily="34" charset="0"/>
                <a:cs typeface="Times New Roman" pitchFamily="18" charset="0"/>
              </a:rPr>
              <a:t>components</a:t>
            </a:r>
            <a:endParaRPr lang="en-GB" sz="2400" dirty="0">
              <a:solidFill>
                <a:srgbClr val="002060"/>
              </a:solidFill>
              <a:latin typeface="Century Gothic" pitchFamily="34" charset="0"/>
              <a:cs typeface="Times New Roman" pitchFamily="18" charset="0"/>
            </a:endParaRPr>
          </a:p>
        </p:txBody>
      </p:sp>
      <p:sp>
        <p:nvSpPr>
          <p:cNvPr id="36" name="CasellaDiTesto 35"/>
          <p:cNvSpPr txBox="1"/>
          <p:nvPr/>
        </p:nvSpPr>
        <p:spPr>
          <a:xfrm>
            <a:off x="1773044" y="1057844"/>
            <a:ext cx="8872511" cy="4524315"/>
          </a:xfrm>
          <a:prstGeom prst="rect">
            <a:avLst/>
          </a:prstGeom>
          <a:noFill/>
        </p:spPr>
        <p:txBody>
          <a:bodyPr wrap="square" rtlCol="0">
            <a:spAutoFit/>
          </a:bodyPr>
          <a:lstStyle/>
          <a:p>
            <a:r>
              <a:rPr lang="en-US" sz="2400" dirty="0">
                <a:solidFill>
                  <a:srgbClr val="002060"/>
                </a:solidFill>
                <a:latin typeface="Century Gothic" panose="020B0502020202020204" pitchFamily="34" charset="0"/>
              </a:rPr>
              <a:t>The CISE components are able to:</a:t>
            </a:r>
          </a:p>
          <a:p>
            <a:pPr marL="342900" indent="-342900">
              <a:buFont typeface="Arial" panose="020B0604020202020204" pitchFamily="34" charset="0"/>
              <a:buChar char="•"/>
            </a:pPr>
            <a:r>
              <a:rPr lang="en-US" sz="2400" dirty="0" smtClean="0">
                <a:solidFill>
                  <a:srgbClr val="002060"/>
                </a:solidFill>
                <a:latin typeface="Century Gothic" panose="020B0502020202020204" pitchFamily="34" charset="0"/>
              </a:rPr>
              <a:t>translate </a:t>
            </a:r>
            <a:r>
              <a:rPr lang="en-US" sz="2400" dirty="0">
                <a:solidFill>
                  <a:srgbClr val="002060"/>
                </a:solidFill>
                <a:latin typeface="Century Gothic" panose="020B0502020202020204" pitchFamily="34" charset="0"/>
              </a:rPr>
              <a:t>the request of information coming from PAs in a common vocabulary;</a:t>
            </a:r>
          </a:p>
          <a:p>
            <a:pPr marL="342900" indent="-342900">
              <a:buFont typeface="Arial" panose="020B0604020202020204" pitchFamily="34" charset="0"/>
              <a:buChar char="•"/>
            </a:pPr>
            <a:r>
              <a:rPr lang="en-US" sz="2400" dirty="0" smtClean="0">
                <a:solidFill>
                  <a:srgbClr val="002060"/>
                </a:solidFill>
                <a:latin typeface="Century Gothic" panose="020B0502020202020204" pitchFamily="34" charset="0"/>
              </a:rPr>
              <a:t>ensure </a:t>
            </a:r>
            <a:r>
              <a:rPr lang="en-US" sz="2400" dirty="0">
                <a:solidFill>
                  <a:srgbClr val="002060"/>
                </a:solidFill>
                <a:latin typeface="Century Gothic" panose="020B0502020202020204" pitchFamily="34" charset="0"/>
              </a:rPr>
              <a:t>the exchange of messages within the EUCISE2020 Community based on a Service Oriented Architecture paradigm;</a:t>
            </a:r>
          </a:p>
          <a:p>
            <a:pPr marL="342900" indent="-342900">
              <a:buFont typeface="Arial" panose="020B0604020202020204" pitchFamily="34" charset="0"/>
              <a:buChar char="•"/>
            </a:pPr>
            <a:r>
              <a:rPr lang="en-US" sz="2400" dirty="0" smtClean="0">
                <a:solidFill>
                  <a:srgbClr val="002060"/>
                </a:solidFill>
                <a:latin typeface="Century Gothic" panose="020B0502020202020204" pitchFamily="34" charset="0"/>
              </a:rPr>
              <a:t>manage </a:t>
            </a:r>
            <a:r>
              <a:rPr lang="en-US" sz="2400" dirty="0">
                <a:solidFill>
                  <a:srgbClr val="002060"/>
                </a:solidFill>
                <a:latin typeface="Century Gothic" panose="020B0502020202020204" pitchFamily="34" charset="0"/>
              </a:rPr>
              <a:t>access rights to information exchange based on a roles/rules based approach;</a:t>
            </a:r>
          </a:p>
          <a:p>
            <a:pPr marL="342900" indent="-342900">
              <a:buFont typeface="Arial" panose="020B0604020202020204" pitchFamily="34" charset="0"/>
              <a:buChar char="•"/>
            </a:pPr>
            <a:r>
              <a:rPr lang="en-US" sz="2400" dirty="0" smtClean="0">
                <a:solidFill>
                  <a:srgbClr val="002060"/>
                </a:solidFill>
                <a:latin typeface="Century Gothic" panose="020B0502020202020204" pitchFamily="34" charset="0"/>
              </a:rPr>
              <a:t>handle </a:t>
            </a:r>
            <a:r>
              <a:rPr lang="en-US" sz="2400" dirty="0">
                <a:solidFill>
                  <a:srgbClr val="002060"/>
                </a:solidFill>
                <a:latin typeface="Century Gothic" panose="020B0502020202020204" pitchFamily="34" charset="0"/>
              </a:rPr>
              <a:t>classified information up to EU restricted level;</a:t>
            </a:r>
          </a:p>
          <a:p>
            <a:pPr marL="342900" indent="-342900">
              <a:buFont typeface="Arial" panose="020B0604020202020204" pitchFamily="34" charset="0"/>
              <a:buChar char="•"/>
            </a:pPr>
            <a:r>
              <a:rPr lang="en-US" sz="2400" dirty="0" smtClean="0">
                <a:solidFill>
                  <a:srgbClr val="002060"/>
                </a:solidFill>
                <a:latin typeface="Century Gothic" panose="020B0502020202020204" pitchFamily="34" charset="0"/>
              </a:rPr>
              <a:t>implement </a:t>
            </a:r>
            <a:r>
              <a:rPr lang="en-US" sz="2400" dirty="0">
                <a:solidFill>
                  <a:srgbClr val="002060"/>
                </a:solidFill>
                <a:latin typeface="Century Gothic" panose="020B0502020202020204" pitchFamily="34" charset="0"/>
              </a:rPr>
              <a:t>a collaborative environment;</a:t>
            </a:r>
          </a:p>
          <a:p>
            <a:pPr marL="342900" indent="-342900">
              <a:buFont typeface="Arial" panose="020B0604020202020204" pitchFamily="34" charset="0"/>
              <a:buChar char="•"/>
            </a:pPr>
            <a:r>
              <a:rPr lang="en-US" sz="2400" dirty="0" smtClean="0">
                <a:solidFill>
                  <a:srgbClr val="002060"/>
                </a:solidFill>
                <a:latin typeface="Century Gothic" panose="020B0502020202020204" pitchFamily="34" charset="0"/>
              </a:rPr>
              <a:t>optionally</a:t>
            </a:r>
            <a:r>
              <a:rPr lang="en-US" sz="2400" dirty="0">
                <a:solidFill>
                  <a:srgbClr val="002060"/>
                </a:solidFill>
                <a:latin typeface="Century Gothic" panose="020B0502020202020204" pitchFamily="34" charset="0"/>
              </a:rPr>
              <a:t>, implement advanced functions to enhance the information available at PAs level. </a:t>
            </a:r>
          </a:p>
        </p:txBody>
      </p:sp>
      <p:grpSp>
        <p:nvGrpSpPr>
          <p:cNvPr id="37" name="Gruppo 36"/>
          <p:cNvGrpSpPr/>
          <p:nvPr/>
        </p:nvGrpSpPr>
        <p:grpSpPr>
          <a:xfrm>
            <a:off x="1847528" y="6237313"/>
            <a:ext cx="8496944" cy="467737"/>
            <a:chOff x="179512" y="6237312"/>
            <a:chExt cx="8496944" cy="467737"/>
          </a:xfrm>
        </p:grpSpPr>
        <p:sp>
          <p:nvSpPr>
            <p:cNvPr id="38" name="CasellaDiTesto 37"/>
            <p:cNvSpPr txBox="1"/>
            <p:nvPr/>
          </p:nvSpPr>
          <p:spPr>
            <a:xfrm>
              <a:off x="611560" y="6237312"/>
              <a:ext cx="8064896" cy="430887"/>
            </a:xfrm>
            <a:prstGeom prst="rect">
              <a:avLst/>
            </a:prstGeom>
            <a:noFill/>
          </p:spPr>
          <p:txBody>
            <a:bodyPr wrap="square" rtlCol="0">
              <a:spAutoFit/>
            </a:bodyPr>
            <a:lstStyle/>
            <a:p>
              <a:r>
                <a:rPr lang="en-GB" sz="1100" dirty="0">
                  <a:solidFill>
                    <a:schemeClr val="tx2"/>
                  </a:solidFill>
                  <a:latin typeface="Century Gothic" pitchFamily="34" charset="0"/>
                  <a:cs typeface="Times New Roman" pitchFamily="18" charset="0"/>
                </a:rPr>
                <a:t>EUCISE2020 received funding from the European Union’s seventh framework programme under grant agreement no: 608385</a:t>
              </a:r>
            </a:p>
          </p:txBody>
        </p:sp>
        <p:pic>
          <p:nvPicPr>
            <p:cNvPr id="39" name="Immagine 38" descr="https://upload.wikimedia.org/wikipedia/commons/thumb/b/b7/Flag_of_Europe.svg/2000px-Flag_of_Europe.svg.png"/>
            <p:cNvPicPr>
              <a:picLocks noChangeAspect="1"/>
            </p:cNvPicPr>
            <p:nvPr/>
          </p:nvPicPr>
          <p:blipFill>
            <a:blip r:embed="rId4" cstate="print"/>
            <a:srcRect/>
            <a:stretch>
              <a:fillRect/>
            </a:stretch>
          </p:blipFill>
          <p:spPr bwMode="auto">
            <a:xfrm>
              <a:off x="179512" y="6381328"/>
              <a:ext cx="360000" cy="257437"/>
            </a:xfrm>
            <a:prstGeom prst="rect">
              <a:avLst/>
            </a:prstGeom>
            <a:noFill/>
            <a:ln w="9525">
              <a:noFill/>
              <a:miter lim="800000"/>
              <a:headEnd/>
              <a:tailEnd/>
            </a:ln>
          </p:spPr>
        </p:pic>
        <p:grpSp>
          <p:nvGrpSpPr>
            <p:cNvPr id="40" name="Gruppo 39"/>
            <p:cNvGrpSpPr/>
            <p:nvPr/>
          </p:nvGrpSpPr>
          <p:grpSpPr>
            <a:xfrm>
              <a:off x="1737134" y="6525344"/>
              <a:ext cx="6003218" cy="179705"/>
              <a:chOff x="2566306" y="5482292"/>
              <a:chExt cx="6003218" cy="179705"/>
            </a:xfrm>
          </p:grpSpPr>
          <p:pic>
            <p:nvPicPr>
              <p:cNvPr id="41" name="Immagine 40" descr="https://upload.wikimedia.org/wikipedia/commons/thumb/9/9a/Flag_of_Bulgaria.svg/2000px-Flag_of_Bulgaria.svg.png"/>
              <p:cNvPicPr/>
              <p:nvPr/>
            </p:nvPicPr>
            <p:blipFill>
              <a:blip r:embed="rId5" cstate="print"/>
              <a:srcRect/>
              <a:stretch>
                <a:fillRect/>
              </a:stretch>
            </p:blipFill>
            <p:spPr bwMode="auto">
              <a:xfrm>
                <a:off x="2566306" y="5482292"/>
                <a:ext cx="298450" cy="179705"/>
              </a:xfrm>
              <a:prstGeom prst="rect">
                <a:avLst/>
              </a:prstGeom>
              <a:noFill/>
              <a:ln w="9525">
                <a:noFill/>
                <a:miter lim="800000"/>
                <a:headEnd/>
                <a:tailEnd/>
              </a:ln>
            </p:spPr>
          </p:pic>
          <p:pic>
            <p:nvPicPr>
              <p:cNvPr id="42" name="Immagine 41" descr="https://upload.wikimedia.org/wikipedia/commons/thumb/9/9c/Flag_of_Denmark.svg/2000px-Flag_of_Denmark.svg.png"/>
              <p:cNvPicPr/>
              <p:nvPr/>
            </p:nvPicPr>
            <p:blipFill>
              <a:blip r:embed="rId6" cstate="print"/>
              <a:srcRect/>
              <a:stretch>
                <a:fillRect/>
              </a:stretch>
            </p:blipFill>
            <p:spPr bwMode="auto">
              <a:xfrm>
                <a:off x="3009440" y="5482292"/>
                <a:ext cx="237490" cy="179705"/>
              </a:xfrm>
              <a:prstGeom prst="rect">
                <a:avLst/>
              </a:prstGeom>
              <a:noFill/>
              <a:ln w="9525">
                <a:noFill/>
                <a:miter lim="800000"/>
                <a:headEnd/>
                <a:tailEnd/>
              </a:ln>
            </p:spPr>
          </p:pic>
          <p:pic>
            <p:nvPicPr>
              <p:cNvPr id="43" name="Immagine 42" descr="https://upload.wikimedia.org/wikipedia/commons/thumb/8/86/Flag_of_Germany_(3-2_aspect_ratio).svg/2000px-Flag_of_Germany_(3-2_aspect_ratio).svg.png"/>
              <p:cNvPicPr/>
              <p:nvPr/>
            </p:nvPicPr>
            <p:blipFill>
              <a:blip r:embed="rId7" cstate="print"/>
              <a:srcRect/>
              <a:stretch>
                <a:fillRect/>
              </a:stretch>
            </p:blipFill>
            <p:spPr bwMode="auto">
              <a:xfrm>
                <a:off x="3374660" y="5482292"/>
                <a:ext cx="269875" cy="179705"/>
              </a:xfrm>
              <a:prstGeom prst="rect">
                <a:avLst/>
              </a:prstGeom>
              <a:noFill/>
              <a:ln w="9525">
                <a:noFill/>
                <a:miter lim="800000"/>
                <a:headEnd/>
                <a:tailEnd/>
              </a:ln>
            </p:spPr>
          </p:pic>
          <p:pic>
            <p:nvPicPr>
              <p:cNvPr id="44" name="Immagine 43" descr="https://upload.wikimedia.org/wikipedia/commons/thumb/4/45/Flag_of_Ireland.svg/2000px-Flag_of_Ireland.svg.png"/>
              <p:cNvPicPr/>
              <p:nvPr/>
            </p:nvPicPr>
            <p:blipFill>
              <a:blip r:embed="rId8" cstate="print"/>
              <a:srcRect/>
              <a:stretch>
                <a:fillRect/>
              </a:stretch>
            </p:blipFill>
            <p:spPr bwMode="auto">
              <a:xfrm>
                <a:off x="3780482" y="5482292"/>
                <a:ext cx="359410" cy="179705"/>
              </a:xfrm>
              <a:prstGeom prst="rect">
                <a:avLst/>
              </a:prstGeom>
              <a:noFill/>
              <a:ln w="9525">
                <a:noFill/>
                <a:miter lim="800000"/>
                <a:headEnd/>
                <a:tailEnd/>
              </a:ln>
            </p:spPr>
          </p:pic>
          <p:pic>
            <p:nvPicPr>
              <p:cNvPr id="45" name="Immagine 44" descr="http://expandablecontainertrivol.com/wp-content/uploads/2015/03/flag-world-greece.gif"/>
              <p:cNvPicPr/>
              <p:nvPr/>
            </p:nvPicPr>
            <p:blipFill>
              <a:blip r:embed="rId9" cstate="print"/>
              <a:srcRect/>
              <a:stretch>
                <a:fillRect/>
              </a:stretch>
            </p:blipFill>
            <p:spPr bwMode="auto">
              <a:xfrm>
                <a:off x="4258893" y="5482292"/>
                <a:ext cx="269875" cy="179705"/>
              </a:xfrm>
              <a:prstGeom prst="rect">
                <a:avLst/>
              </a:prstGeom>
              <a:noFill/>
              <a:ln w="9525">
                <a:noFill/>
                <a:miter lim="800000"/>
                <a:headEnd/>
                <a:tailEnd/>
              </a:ln>
            </p:spPr>
          </p:pic>
          <p:pic>
            <p:nvPicPr>
              <p:cNvPr id="46" name="Immagine 45" descr="https://upload.wikimedia.org/wikipedia/commons/thumb/c/c6/Flag_of_Spain_(1785-1873_and_1875-1931).svg/2000px-Flag_of_Spain_(1785-1873_and_1875-1931).svg.png"/>
              <p:cNvPicPr/>
              <p:nvPr/>
            </p:nvPicPr>
            <p:blipFill>
              <a:blip r:embed="rId10" cstate="print"/>
              <a:srcRect/>
              <a:stretch>
                <a:fillRect/>
              </a:stretch>
            </p:blipFill>
            <p:spPr bwMode="auto">
              <a:xfrm>
                <a:off x="4661590" y="5482292"/>
                <a:ext cx="269875" cy="179705"/>
              </a:xfrm>
              <a:prstGeom prst="rect">
                <a:avLst/>
              </a:prstGeom>
              <a:noFill/>
              <a:ln w="9525">
                <a:noFill/>
                <a:miter lim="800000"/>
                <a:headEnd/>
                <a:tailEnd/>
              </a:ln>
            </p:spPr>
          </p:pic>
          <p:pic>
            <p:nvPicPr>
              <p:cNvPr id="47" name="Immagine 46" descr="https://upload.wikimedia.org/wikipedia/commons/thumb/5/54/Civil_and_Naval_Ensign_of_France.svg/2000px-Civil_and_Naval_Ensign_of_France.svg.png"/>
              <p:cNvPicPr/>
              <p:nvPr/>
            </p:nvPicPr>
            <p:blipFill>
              <a:blip r:embed="rId11" cstate="print"/>
              <a:srcRect/>
              <a:stretch>
                <a:fillRect/>
              </a:stretch>
            </p:blipFill>
            <p:spPr bwMode="auto">
              <a:xfrm>
                <a:off x="5053599" y="5482292"/>
                <a:ext cx="269875" cy="179705"/>
              </a:xfrm>
              <a:prstGeom prst="rect">
                <a:avLst/>
              </a:prstGeom>
              <a:noFill/>
              <a:ln w="9525">
                <a:noFill/>
                <a:miter lim="800000"/>
                <a:headEnd/>
                <a:tailEnd/>
              </a:ln>
            </p:spPr>
          </p:pic>
          <p:pic>
            <p:nvPicPr>
              <p:cNvPr id="48" name="Immagine 47" descr="http://www.33ff.com/flags/XL_flags/Italy_flag.gif"/>
              <p:cNvPicPr/>
              <p:nvPr/>
            </p:nvPicPr>
            <p:blipFill>
              <a:blip r:embed="rId12" cstate="print"/>
              <a:srcRect/>
              <a:stretch>
                <a:fillRect/>
              </a:stretch>
            </p:blipFill>
            <p:spPr bwMode="auto">
              <a:xfrm>
                <a:off x="5453171" y="5482292"/>
                <a:ext cx="269875" cy="179705"/>
              </a:xfrm>
              <a:prstGeom prst="rect">
                <a:avLst/>
              </a:prstGeom>
              <a:noFill/>
              <a:ln w="9525">
                <a:noFill/>
                <a:miter lim="800000"/>
                <a:headEnd/>
                <a:tailEnd/>
              </a:ln>
            </p:spPr>
          </p:pic>
          <p:pic>
            <p:nvPicPr>
              <p:cNvPr id="49" name="Immagine 48" descr="http://www.clker.com/cliparts/2/c/5/d/1363112175195013158Flag%20of%20Norway.svg.med.png"/>
              <p:cNvPicPr/>
              <p:nvPr/>
            </p:nvPicPr>
            <p:blipFill>
              <a:blip r:embed="rId13" cstate="print"/>
              <a:srcRect/>
              <a:stretch>
                <a:fillRect/>
              </a:stretch>
            </p:blipFill>
            <p:spPr bwMode="auto">
              <a:xfrm>
                <a:off x="5858993" y="5482292"/>
                <a:ext cx="244475" cy="179705"/>
              </a:xfrm>
              <a:prstGeom prst="rect">
                <a:avLst/>
              </a:prstGeom>
              <a:noFill/>
              <a:ln w="9525">
                <a:noFill/>
                <a:miter lim="800000"/>
                <a:headEnd/>
                <a:tailEnd/>
              </a:ln>
            </p:spPr>
          </p:pic>
          <p:pic>
            <p:nvPicPr>
              <p:cNvPr id="50" name="Immagine 49" descr="https://upload.wikimedia.org/wikipedia/commons/thumb/6/63/Flag_of_Cyprus_(1960-2006).svg/2000px-Flag_of_Cyprus_(1960-2006).svg.png"/>
              <p:cNvPicPr/>
              <p:nvPr/>
            </p:nvPicPr>
            <p:blipFill>
              <a:blip r:embed="rId14" cstate="print"/>
              <a:srcRect/>
              <a:stretch>
                <a:fillRect/>
              </a:stretch>
            </p:blipFill>
            <p:spPr bwMode="auto">
              <a:xfrm>
                <a:off x="6211241" y="5482292"/>
                <a:ext cx="298450" cy="179705"/>
              </a:xfrm>
              <a:prstGeom prst="rect">
                <a:avLst/>
              </a:prstGeom>
              <a:noFill/>
              <a:ln w="9525">
                <a:noFill/>
                <a:miter lim="800000"/>
                <a:headEnd/>
                <a:tailEnd/>
              </a:ln>
            </p:spPr>
          </p:pic>
          <p:pic>
            <p:nvPicPr>
              <p:cNvPr id="51" name="Immagine 50" descr="https://upload.wikimedia.org/wikipedia/commons/thumb/5/5c/Flag_of_Portugal.svg/1280px-Flag_of_Portugal.svg.png"/>
              <p:cNvPicPr/>
              <p:nvPr/>
            </p:nvPicPr>
            <p:blipFill>
              <a:blip r:embed="rId15" cstate="print"/>
              <a:srcRect/>
              <a:stretch>
                <a:fillRect/>
              </a:stretch>
            </p:blipFill>
            <p:spPr bwMode="auto">
              <a:xfrm>
                <a:off x="6632737" y="5482292"/>
                <a:ext cx="269875" cy="179705"/>
              </a:xfrm>
              <a:prstGeom prst="rect">
                <a:avLst/>
              </a:prstGeom>
              <a:noFill/>
              <a:ln w="9525">
                <a:noFill/>
                <a:miter lim="800000"/>
                <a:headEnd/>
                <a:tailEnd/>
              </a:ln>
            </p:spPr>
          </p:pic>
          <p:pic>
            <p:nvPicPr>
              <p:cNvPr id="52" name="Immagine 51" descr="https://upload.wikimedia.org/wikipedia/commons/thumb/7/73/Flag_of_Romania.svg/2000px-Flag_of_Romania.svg.png"/>
              <p:cNvPicPr/>
              <p:nvPr/>
            </p:nvPicPr>
            <p:blipFill>
              <a:blip r:embed="rId16" cstate="print"/>
              <a:srcRect/>
              <a:stretch>
                <a:fillRect/>
              </a:stretch>
            </p:blipFill>
            <p:spPr bwMode="auto">
              <a:xfrm>
                <a:off x="7010385" y="5482292"/>
                <a:ext cx="269875" cy="179705"/>
              </a:xfrm>
              <a:prstGeom prst="rect">
                <a:avLst/>
              </a:prstGeom>
              <a:noFill/>
              <a:ln w="9525">
                <a:noFill/>
                <a:miter lim="800000"/>
                <a:headEnd/>
                <a:tailEnd/>
              </a:ln>
            </p:spPr>
          </p:pic>
          <p:pic>
            <p:nvPicPr>
              <p:cNvPr id="53" name="Immagine 52" descr="https://upload.wikimedia.org/wikipedia/commons/thumb/b/bc/Flag_of_Finland.svg/2000px-Flag_of_Finland.svg.png"/>
              <p:cNvPicPr/>
              <p:nvPr/>
            </p:nvPicPr>
            <p:blipFill>
              <a:blip r:embed="rId17" cstate="print"/>
              <a:srcRect/>
              <a:stretch>
                <a:fillRect/>
              </a:stretch>
            </p:blipFill>
            <p:spPr bwMode="auto">
              <a:xfrm>
                <a:off x="7401331" y="5482292"/>
                <a:ext cx="294640" cy="179705"/>
              </a:xfrm>
              <a:prstGeom prst="rect">
                <a:avLst/>
              </a:prstGeom>
              <a:noFill/>
              <a:ln w="9525">
                <a:noFill/>
                <a:miter lim="800000"/>
                <a:headEnd/>
                <a:tailEnd/>
              </a:ln>
            </p:spPr>
          </p:pic>
          <p:pic>
            <p:nvPicPr>
              <p:cNvPr id="54" name="irc_mi" descr="http://kids.nationalgeographic.com/content/dam/kids/photos/Countries/Q-Z/sweden-flag.gif"/>
              <p:cNvPicPr/>
              <p:nvPr/>
            </p:nvPicPr>
            <p:blipFill>
              <a:blip r:embed="rId18" cstate="print"/>
              <a:srcRect/>
              <a:stretch>
                <a:fillRect/>
              </a:stretch>
            </p:blipFill>
            <p:spPr bwMode="auto">
              <a:xfrm>
                <a:off x="7818330" y="5482292"/>
                <a:ext cx="287655" cy="179705"/>
              </a:xfrm>
              <a:prstGeom prst="rect">
                <a:avLst/>
              </a:prstGeom>
              <a:noFill/>
              <a:ln w="9525">
                <a:noFill/>
                <a:miter lim="800000"/>
                <a:headEnd/>
                <a:tailEnd/>
              </a:ln>
            </p:spPr>
          </p:pic>
          <p:pic>
            <p:nvPicPr>
              <p:cNvPr id="55" name="Immagine 54"/>
              <p:cNvPicPr/>
              <p:nvPr/>
            </p:nvPicPr>
            <p:blipFill>
              <a:blip r:embed="rId19" cstate="print"/>
              <a:srcRect/>
              <a:stretch>
                <a:fillRect/>
              </a:stretch>
            </p:blipFill>
            <p:spPr bwMode="auto">
              <a:xfrm>
                <a:off x="8210114" y="5482292"/>
                <a:ext cx="359410" cy="179705"/>
              </a:xfrm>
              <a:prstGeom prst="rect">
                <a:avLst/>
              </a:prstGeom>
              <a:noFill/>
              <a:ln w="9525">
                <a:noFill/>
                <a:miter lim="800000"/>
                <a:headEnd/>
                <a:tailEnd/>
              </a:ln>
            </p:spPr>
          </p:pic>
        </p:grpSp>
      </p:grpSp>
    </p:spTree>
    <p:extLst>
      <p:ext uri="{BB962C8B-B14F-4D97-AF65-F5344CB8AC3E}">
        <p14:creationId xmlns:p14="http://schemas.microsoft.com/office/powerpoint/2010/main" val="298840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magine 12" descr="C:\Users\cerbini\Desktop\fp7.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4296" y="260868"/>
            <a:ext cx="396000" cy="431828"/>
          </a:xfrm>
          <a:prstGeom prst="rect">
            <a:avLst/>
          </a:prstGeom>
          <a:noFill/>
          <a:ln w="9525">
            <a:noFill/>
            <a:miter lim="800000"/>
            <a:headEnd/>
            <a:tailEnd/>
          </a:ln>
        </p:spPr>
      </p:pic>
      <p:cxnSp>
        <p:nvCxnSpPr>
          <p:cNvPr id="5" name="Connettore 1 4"/>
          <p:cNvCxnSpPr/>
          <p:nvPr/>
        </p:nvCxnSpPr>
        <p:spPr>
          <a:xfrm>
            <a:off x="1775520" y="836712"/>
            <a:ext cx="8712968" cy="0"/>
          </a:xfrm>
          <a:prstGeom prst="line">
            <a:avLst/>
          </a:prstGeom>
          <a:ln w="28575">
            <a:solidFill>
              <a:srgbClr val="FFC000"/>
            </a:solidFill>
          </a:ln>
          <a:effectLst>
            <a:innerShdw blurRad="63500" dist="50800" dir="5400000">
              <a:prstClr val="black">
                <a:alpha val="50000"/>
              </a:prstClr>
            </a:inn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1026" name="4B076845-ADFA-428A-AA0E-D1F7B70E4DB7" descr="cid:4B076845-ADFA-428A-AA0E-D1F7B70E4DB7"/>
          <p:cNvPicPr>
            <a:picLocks noChangeAspect="1" noChangeArrowheads="1"/>
          </p:cNvPicPr>
          <p:nvPr/>
        </p:nvPicPr>
        <p:blipFill>
          <a:blip r:embed="rId3" cstate="print"/>
          <a:srcRect/>
          <a:stretch>
            <a:fillRect/>
          </a:stretch>
        </p:blipFill>
        <p:spPr bwMode="auto">
          <a:xfrm>
            <a:off x="1991544" y="116632"/>
            <a:ext cx="620688" cy="620688"/>
          </a:xfrm>
          <a:prstGeom prst="rect">
            <a:avLst/>
          </a:prstGeom>
          <a:noFill/>
          <a:ln w="9525">
            <a:noFill/>
            <a:miter lim="800000"/>
            <a:headEnd/>
            <a:tailEnd/>
          </a:ln>
        </p:spPr>
      </p:pic>
      <p:sp>
        <p:nvSpPr>
          <p:cNvPr id="36" name="CasellaDiTesto 35"/>
          <p:cNvSpPr txBox="1"/>
          <p:nvPr/>
        </p:nvSpPr>
        <p:spPr>
          <a:xfrm>
            <a:off x="1297180" y="962147"/>
            <a:ext cx="4157095" cy="4480137"/>
          </a:xfrm>
          <a:prstGeom prst="rect">
            <a:avLst/>
          </a:prstGeom>
          <a:noFill/>
        </p:spPr>
        <p:txBody>
          <a:bodyPr wrap="square" rtlCol="0">
            <a:spAutoFit/>
          </a:bodyPr>
          <a:lstStyle/>
          <a:p>
            <a:pPr>
              <a:lnSpc>
                <a:spcPct val="108000"/>
              </a:lnSpc>
            </a:pPr>
            <a:r>
              <a:rPr lang="en-US" sz="2400" dirty="0" smtClean="0">
                <a:solidFill>
                  <a:srgbClr val="002060"/>
                </a:solidFill>
                <a:latin typeface="Century Gothic" panose="020B0502020202020204" pitchFamily="34" charset="0"/>
              </a:rPr>
              <a:t>Logical </a:t>
            </a:r>
            <a:r>
              <a:rPr lang="en-US" sz="2400" dirty="0">
                <a:solidFill>
                  <a:srgbClr val="002060"/>
                </a:solidFill>
                <a:latin typeface="Century Gothic" panose="020B0502020202020204" pitchFamily="34" charset="0"/>
              </a:rPr>
              <a:t>Architecture </a:t>
            </a:r>
            <a:r>
              <a:rPr lang="en-US" sz="2400" dirty="0" smtClean="0">
                <a:solidFill>
                  <a:srgbClr val="002060"/>
                </a:solidFill>
                <a:latin typeface="Century Gothic" panose="020B0502020202020204" pitchFamily="34" charset="0"/>
              </a:rPr>
              <a:t>of EUCISE2020 </a:t>
            </a:r>
            <a:r>
              <a:rPr lang="en-US" sz="2400" dirty="0">
                <a:solidFill>
                  <a:srgbClr val="002060"/>
                </a:solidFill>
                <a:latin typeface="Century Gothic" panose="020B0502020202020204" pitchFamily="34" charset="0"/>
              </a:rPr>
              <a:t>Configurations A, B and </a:t>
            </a:r>
            <a:r>
              <a:rPr lang="en-US" sz="2400" dirty="0" smtClean="0">
                <a:solidFill>
                  <a:srgbClr val="002060"/>
                </a:solidFill>
                <a:latin typeface="Century Gothic" panose="020B0502020202020204" pitchFamily="34" charset="0"/>
              </a:rPr>
              <a:t>C:</a:t>
            </a:r>
          </a:p>
          <a:p>
            <a:pPr marL="342900" indent="-342900">
              <a:lnSpc>
                <a:spcPct val="108000"/>
              </a:lnSpc>
              <a:buFont typeface="Arial" panose="020B0604020202020204" pitchFamily="34" charset="0"/>
              <a:buChar char="•"/>
            </a:pPr>
            <a:r>
              <a:rPr lang="en-US" sz="2400" dirty="0" smtClean="0">
                <a:solidFill>
                  <a:srgbClr val="002060"/>
                </a:solidFill>
                <a:latin typeface="Century Gothic" panose="020B0502020202020204" pitchFamily="34" charset="0"/>
              </a:rPr>
              <a:t>Inside the red line components developed through the European tender</a:t>
            </a:r>
          </a:p>
          <a:p>
            <a:pPr marL="342900" indent="-342900">
              <a:lnSpc>
                <a:spcPct val="108000"/>
              </a:lnSpc>
              <a:buFont typeface="Arial" panose="020B0604020202020204" pitchFamily="34" charset="0"/>
              <a:buChar char="•"/>
            </a:pPr>
            <a:r>
              <a:rPr lang="en-US" sz="2400" dirty="0" smtClean="0">
                <a:solidFill>
                  <a:srgbClr val="002060"/>
                </a:solidFill>
                <a:latin typeface="Century Gothic" panose="020B0502020202020204" pitchFamily="34" charset="0"/>
              </a:rPr>
              <a:t>Outside the red line interfaces developed through the national procurements</a:t>
            </a:r>
          </a:p>
        </p:txBody>
      </p:sp>
      <p:grpSp>
        <p:nvGrpSpPr>
          <p:cNvPr id="37" name="Gruppo 36"/>
          <p:cNvGrpSpPr/>
          <p:nvPr/>
        </p:nvGrpSpPr>
        <p:grpSpPr>
          <a:xfrm>
            <a:off x="1847528" y="6237313"/>
            <a:ext cx="8496944" cy="467737"/>
            <a:chOff x="179512" y="6237312"/>
            <a:chExt cx="8496944" cy="467737"/>
          </a:xfrm>
        </p:grpSpPr>
        <p:sp>
          <p:nvSpPr>
            <p:cNvPr id="38" name="CasellaDiTesto 37"/>
            <p:cNvSpPr txBox="1"/>
            <p:nvPr/>
          </p:nvSpPr>
          <p:spPr>
            <a:xfrm>
              <a:off x="611560" y="6237312"/>
              <a:ext cx="8064896" cy="430887"/>
            </a:xfrm>
            <a:prstGeom prst="rect">
              <a:avLst/>
            </a:prstGeom>
            <a:noFill/>
          </p:spPr>
          <p:txBody>
            <a:bodyPr wrap="square" rtlCol="0">
              <a:spAutoFit/>
            </a:bodyPr>
            <a:lstStyle/>
            <a:p>
              <a:r>
                <a:rPr lang="en-GB" sz="1100" dirty="0">
                  <a:solidFill>
                    <a:schemeClr val="tx2"/>
                  </a:solidFill>
                  <a:latin typeface="Century Gothic" pitchFamily="34" charset="0"/>
                  <a:cs typeface="Times New Roman" pitchFamily="18" charset="0"/>
                </a:rPr>
                <a:t>EUCISE2020 received funding from the European Union’s seventh framework programme under grant agreement no: 608385</a:t>
              </a:r>
            </a:p>
          </p:txBody>
        </p:sp>
        <p:pic>
          <p:nvPicPr>
            <p:cNvPr id="39" name="Immagine 38" descr="https://upload.wikimedia.org/wikipedia/commons/thumb/b/b7/Flag_of_Europe.svg/2000px-Flag_of_Europe.svg.png"/>
            <p:cNvPicPr>
              <a:picLocks noChangeAspect="1"/>
            </p:cNvPicPr>
            <p:nvPr/>
          </p:nvPicPr>
          <p:blipFill>
            <a:blip r:embed="rId4" cstate="print"/>
            <a:srcRect/>
            <a:stretch>
              <a:fillRect/>
            </a:stretch>
          </p:blipFill>
          <p:spPr bwMode="auto">
            <a:xfrm>
              <a:off x="179512" y="6381328"/>
              <a:ext cx="360000" cy="257437"/>
            </a:xfrm>
            <a:prstGeom prst="rect">
              <a:avLst/>
            </a:prstGeom>
            <a:noFill/>
            <a:ln w="9525">
              <a:noFill/>
              <a:miter lim="800000"/>
              <a:headEnd/>
              <a:tailEnd/>
            </a:ln>
          </p:spPr>
        </p:pic>
        <p:grpSp>
          <p:nvGrpSpPr>
            <p:cNvPr id="40" name="Gruppo 39"/>
            <p:cNvGrpSpPr/>
            <p:nvPr/>
          </p:nvGrpSpPr>
          <p:grpSpPr>
            <a:xfrm>
              <a:off x="1737134" y="6525344"/>
              <a:ext cx="6003218" cy="179705"/>
              <a:chOff x="2566306" y="5482292"/>
              <a:chExt cx="6003218" cy="179705"/>
            </a:xfrm>
          </p:grpSpPr>
          <p:pic>
            <p:nvPicPr>
              <p:cNvPr id="41" name="Immagine 40" descr="https://upload.wikimedia.org/wikipedia/commons/thumb/9/9a/Flag_of_Bulgaria.svg/2000px-Flag_of_Bulgaria.svg.png"/>
              <p:cNvPicPr/>
              <p:nvPr/>
            </p:nvPicPr>
            <p:blipFill>
              <a:blip r:embed="rId5" cstate="print"/>
              <a:srcRect/>
              <a:stretch>
                <a:fillRect/>
              </a:stretch>
            </p:blipFill>
            <p:spPr bwMode="auto">
              <a:xfrm>
                <a:off x="2566306" y="5482292"/>
                <a:ext cx="298450" cy="179705"/>
              </a:xfrm>
              <a:prstGeom prst="rect">
                <a:avLst/>
              </a:prstGeom>
              <a:noFill/>
              <a:ln w="9525">
                <a:noFill/>
                <a:miter lim="800000"/>
                <a:headEnd/>
                <a:tailEnd/>
              </a:ln>
            </p:spPr>
          </p:pic>
          <p:pic>
            <p:nvPicPr>
              <p:cNvPr id="42" name="Immagine 41" descr="https://upload.wikimedia.org/wikipedia/commons/thumb/9/9c/Flag_of_Denmark.svg/2000px-Flag_of_Denmark.svg.png"/>
              <p:cNvPicPr/>
              <p:nvPr/>
            </p:nvPicPr>
            <p:blipFill>
              <a:blip r:embed="rId6" cstate="print"/>
              <a:srcRect/>
              <a:stretch>
                <a:fillRect/>
              </a:stretch>
            </p:blipFill>
            <p:spPr bwMode="auto">
              <a:xfrm>
                <a:off x="3009440" y="5482292"/>
                <a:ext cx="237490" cy="179705"/>
              </a:xfrm>
              <a:prstGeom prst="rect">
                <a:avLst/>
              </a:prstGeom>
              <a:noFill/>
              <a:ln w="9525">
                <a:noFill/>
                <a:miter lim="800000"/>
                <a:headEnd/>
                <a:tailEnd/>
              </a:ln>
            </p:spPr>
          </p:pic>
          <p:pic>
            <p:nvPicPr>
              <p:cNvPr id="43" name="Immagine 42" descr="https://upload.wikimedia.org/wikipedia/commons/thumb/8/86/Flag_of_Germany_(3-2_aspect_ratio).svg/2000px-Flag_of_Germany_(3-2_aspect_ratio).svg.png"/>
              <p:cNvPicPr/>
              <p:nvPr/>
            </p:nvPicPr>
            <p:blipFill>
              <a:blip r:embed="rId7" cstate="print"/>
              <a:srcRect/>
              <a:stretch>
                <a:fillRect/>
              </a:stretch>
            </p:blipFill>
            <p:spPr bwMode="auto">
              <a:xfrm>
                <a:off x="3374660" y="5482292"/>
                <a:ext cx="269875" cy="179705"/>
              </a:xfrm>
              <a:prstGeom prst="rect">
                <a:avLst/>
              </a:prstGeom>
              <a:noFill/>
              <a:ln w="9525">
                <a:noFill/>
                <a:miter lim="800000"/>
                <a:headEnd/>
                <a:tailEnd/>
              </a:ln>
            </p:spPr>
          </p:pic>
          <p:pic>
            <p:nvPicPr>
              <p:cNvPr id="44" name="Immagine 43" descr="https://upload.wikimedia.org/wikipedia/commons/thumb/4/45/Flag_of_Ireland.svg/2000px-Flag_of_Ireland.svg.png"/>
              <p:cNvPicPr/>
              <p:nvPr/>
            </p:nvPicPr>
            <p:blipFill>
              <a:blip r:embed="rId8" cstate="print"/>
              <a:srcRect/>
              <a:stretch>
                <a:fillRect/>
              </a:stretch>
            </p:blipFill>
            <p:spPr bwMode="auto">
              <a:xfrm>
                <a:off x="3780482" y="5482292"/>
                <a:ext cx="359410" cy="179705"/>
              </a:xfrm>
              <a:prstGeom prst="rect">
                <a:avLst/>
              </a:prstGeom>
              <a:noFill/>
              <a:ln w="9525">
                <a:noFill/>
                <a:miter lim="800000"/>
                <a:headEnd/>
                <a:tailEnd/>
              </a:ln>
            </p:spPr>
          </p:pic>
          <p:pic>
            <p:nvPicPr>
              <p:cNvPr id="45" name="Immagine 44" descr="http://expandablecontainertrivol.com/wp-content/uploads/2015/03/flag-world-greece.gif"/>
              <p:cNvPicPr/>
              <p:nvPr/>
            </p:nvPicPr>
            <p:blipFill>
              <a:blip r:embed="rId9" cstate="print"/>
              <a:srcRect/>
              <a:stretch>
                <a:fillRect/>
              </a:stretch>
            </p:blipFill>
            <p:spPr bwMode="auto">
              <a:xfrm>
                <a:off x="4258893" y="5482292"/>
                <a:ext cx="269875" cy="179705"/>
              </a:xfrm>
              <a:prstGeom prst="rect">
                <a:avLst/>
              </a:prstGeom>
              <a:noFill/>
              <a:ln w="9525">
                <a:noFill/>
                <a:miter lim="800000"/>
                <a:headEnd/>
                <a:tailEnd/>
              </a:ln>
            </p:spPr>
          </p:pic>
          <p:pic>
            <p:nvPicPr>
              <p:cNvPr id="46" name="Immagine 45" descr="https://upload.wikimedia.org/wikipedia/commons/thumb/c/c6/Flag_of_Spain_(1785-1873_and_1875-1931).svg/2000px-Flag_of_Spain_(1785-1873_and_1875-1931).svg.png"/>
              <p:cNvPicPr/>
              <p:nvPr/>
            </p:nvPicPr>
            <p:blipFill>
              <a:blip r:embed="rId10" cstate="print"/>
              <a:srcRect/>
              <a:stretch>
                <a:fillRect/>
              </a:stretch>
            </p:blipFill>
            <p:spPr bwMode="auto">
              <a:xfrm>
                <a:off x="4661590" y="5482292"/>
                <a:ext cx="269875" cy="179705"/>
              </a:xfrm>
              <a:prstGeom prst="rect">
                <a:avLst/>
              </a:prstGeom>
              <a:noFill/>
              <a:ln w="9525">
                <a:noFill/>
                <a:miter lim="800000"/>
                <a:headEnd/>
                <a:tailEnd/>
              </a:ln>
            </p:spPr>
          </p:pic>
          <p:pic>
            <p:nvPicPr>
              <p:cNvPr id="47" name="Immagine 46" descr="https://upload.wikimedia.org/wikipedia/commons/thumb/5/54/Civil_and_Naval_Ensign_of_France.svg/2000px-Civil_and_Naval_Ensign_of_France.svg.png"/>
              <p:cNvPicPr/>
              <p:nvPr/>
            </p:nvPicPr>
            <p:blipFill>
              <a:blip r:embed="rId11" cstate="print"/>
              <a:srcRect/>
              <a:stretch>
                <a:fillRect/>
              </a:stretch>
            </p:blipFill>
            <p:spPr bwMode="auto">
              <a:xfrm>
                <a:off x="5053599" y="5482292"/>
                <a:ext cx="269875" cy="179705"/>
              </a:xfrm>
              <a:prstGeom prst="rect">
                <a:avLst/>
              </a:prstGeom>
              <a:noFill/>
              <a:ln w="9525">
                <a:noFill/>
                <a:miter lim="800000"/>
                <a:headEnd/>
                <a:tailEnd/>
              </a:ln>
            </p:spPr>
          </p:pic>
          <p:pic>
            <p:nvPicPr>
              <p:cNvPr id="48" name="Immagine 47" descr="http://www.33ff.com/flags/XL_flags/Italy_flag.gif"/>
              <p:cNvPicPr/>
              <p:nvPr/>
            </p:nvPicPr>
            <p:blipFill>
              <a:blip r:embed="rId12" cstate="print"/>
              <a:srcRect/>
              <a:stretch>
                <a:fillRect/>
              </a:stretch>
            </p:blipFill>
            <p:spPr bwMode="auto">
              <a:xfrm>
                <a:off x="5453171" y="5482292"/>
                <a:ext cx="269875" cy="179705"/>
              </a:xfrm>
              <a:prstGeom prst="rect">
                <a:avLst/>
              </a:prstGeom>
              <a:noFill/>
              <a:ln w="9525">
                <a:noFill/>
                <a:miter lim="800000"/>
                <a:headEnd/>
                <a:tailEnd/>
              </a:ln>
            </p:spPr>
          </p:pic>
          <p:pic>
            <p:nvPicPr>
              <p:cNvPr id="49" name="Immagine 48" descr="http://www.clker.com/cliparts/2/c/5/d/1363112175195013158Flag%20of%20Norway.svg.med.png"/>
              <p:cNvPicPr/>
              <p:nvPr/>
            </p:nvPicPr>
            <p:blipFill>
              <a:blip r:embed="rId13" cstate="print"/>
              <a:srcRect/>
              <a:stretch>
                <a:fillRect/>
              </a:stretch>
            </p:blipFill>
            <p:spPr bwMode="auto">
              <a:xfrm>
                <a:off x="5858993" y="5482292"/>
                <a:ext cx="244475" cy="179705"/>
              </a:xfrm>
              <a:prstGeom prst="rect">
                <a:avLst/>
              </a:prstGeom>
              <a:noFill/>
              <a:ln w="9525">
                <a:noFill/>
                <a:miter lim="800000"/>
                <a:headEnd/>
                <a:tailEnd/>
              </a:ln>
            </p:spPr>
          </p:pic>
          <p:pic>
            <p:nvPicPr>
              <p:cNvPr id="50" name="Immagine 49" descr="https://upload.wikimedia.org/wikipedia/commons/thumb/6/63/Flag_of_Cyprus_(1960-2006).svg/2000px-Flag_of_Cyprus_(1960-2006).svg.png"/>
              <p:cNvPicPr/>
              <p:nvPr/>
            </p:nvPicPr>
            <p:blipFill>
              <a:blip r:embed="rId14" cstate="print"/>
              <a:srcRect/>
              <a:stretch>
                <a:fillRect/>
              </a:stretch>
            </p:blipFill>
            <p:spPr bwMode="auto">
              <a:xfrm>
                <a:off x="6211241" y="5482292"/>
                <a:ext cx="298450" cy="179705"/>
              </a:xfrm>
              <a:prstGeom prst="rect">
                <a:avLst/>
              </a:prstGeom>
              <a:noFill/>
              <a:ln w="9525">
                <a:noFill/>
                <a:miter lim="800000"/>
                <a:headEnd/>
                <a:tailEnd/>
              </a:ln>
            </p:spPr>
          </p:pic>
          <p:pic>
            <p:nvPicPr>
              <p:cNvPr id="51" name="Immagine 50" descr="https://upload.wikimedia.org/wikipedia/commons/thumb/5/5c/Flag_of_Portugal.svg/1280px-Flag_of_Portugal.svg.png"/>
              <p:cNvPicPr/>
              <p:nvPr/>
            </p:nvPicPr>
            <p:blipFill>
              <a:blip r:embed="rId15" cstate="print"/>
              <a:srcRect/>
              <a:stretch>
                <a:fillRect/>
              </a:stretch>
            </p:blipFill>
            <p:spPr bwMode="auto">
              <a:xfrm>
                <a:off x="6632737" y="5482292"/>
                <a:ext cx="269875" cy="179705"/>
              </a:xfrm>
              <a:prstGeom prst="rect">
                <a:avLst/>
              </a:prstGeom>
              <a:noFill/>
              <a:ln w="9525">
                <a:noFill/>
                <a:miter lim="800000"/>
                <a:headEnd/>
                <a:tailEnd/>
              </a:ln>
            </p:spPr>
          </p:pic>
          <p:pic>
            <p:nvPicPr>
              <p:cNvPr id="52" name="Immagine 51" descr="https://upload.wikimedia.org/wikipedia/commons/thumb/7/73/Flag_of_Romania.svg/2000px-Flag_of_Romania.svg.png"/>
              <p:cNvPicPr/>
              <p:nvPr/>
            </p:nvPicPr>
            <p:blipFill>
              <a:blip r:embed="rId16" cstate="print"/>
              <a:srcRect/>
              <a:stretch>
                <a:fillRect/>
              </a:stretch>
            </p:blipFill>
            <p:spPr bwMode="auto">
              <a:xfrm>
                <a:off x="7010385" y="5482292"/>
                <a:ext cx="269875" cy="179705"/>
              </a:xfrm>
              <a:prstGeom prst="rect">
                <a:avLst/>
              </a:prstGeom>
              <a:noFill/>
              <a:ln w="9525">
                <a:noFill/>
                <a:miter lim="800000"/>
                <a:headEnd/>
                <a:tailEnd/>
              </a:ln>
            </p:spPr>
          </p:pic>
          <p:pic>
            <p:nvPicPr>
              <p:cNvPr id="53" name="Immagine 52" descr="https://upload.wikimedia.org/wikipedia/commons/thumb/b/bc/Flag_of_Finland.svg/2000px-Flag_of_Finland.svg.png"/>
              <p:cNvPicPr/>
              <p:nvPr/>
            </p:nvPicPr>
            <p:blipFill>
              <a:blip r:embed="rId17" cstate="print"/>
              <a:srcRect/>
              <a:stretch>
                <a:fillRect/>
              </a:stretch>
            </p:blipFill>
            <p:spPr bwMode="auto">
              <a:xfrm>
                <a:off x="7401331" y="5482292"/>
                <a:ext cx="294640" cy="179705"/>
              </a:xfrm>
              <a:prstGeom prst="rect">
                <a:avLst/>
              </a:prstGeom>
              <a:noFill/>
              <a:ln w="9525">
                <a:noFill/>
                <a:miter lim="800000"/>
                <a:headEnd/>
                <a:tailEnd/>
              </a:ln>
            </p:spPr>
          </p:pic>
          <p:pic>
            <p:nvPicPr>
              <p:cNvPr id="54" name="irc_mi" descr="http://kids.nationalgeographic.com/content/dam/kids/photos/Countries/Q-Z/sweden-flag.gif"/>
              <p:cNvPicPr/>
              <p:nvPr/>
            </p:nvPicPr>
            <p:blipFill>
              <a:blip r:embed="rId18" cstate="print"/>
              <a:srcRect/>
              <a:stretch>
                <a:fillRect/>
              </a:stretch>
            </p:blipFill>
            <p:spPr bwMode="auto">
              <a:xfrm>
                <a:off x="7818330" y="5482292"/>
                <a:ext cx="287655" cy="179705"/>
              </a:xfrm>
              <a:prstGeom prst="rect">
                <a:avLst/>
              </a:prstGeom>
              <a:noFill/>
              <a:ln w="9525">
                <a:noFill/>
                <a:miter lim="800000"/>
                <a:headEnd/>
                <a:tailEnd/>
              </a:ln>
            </p:spPr>
          </p:pic>
          <p:pic>
            <p:nvPicPr>
              <p:cNvPr id="55" name="Immagine 54"/>
              <p:cNvPicPr/>
              <p:nvPr/>
            </p:nvPicPr>
            <p:blipFill>
              <a:blip r:embed="rId19" cstate="print"/>
              <a:srcRect/>
              <a:stretch>
                <a:fillRect/>
              </a:stretch>
            </p:blipFill>
            <p:spPr bwMode="auto">
              <a:xfrm>
                <a:off x="8210114" y="5482292"/>
                <a:ext cx="359410" cy="179705"/>
              </a:xfrm>
              <a:prstGeom prst="rect">
                <a:avLst/>
              </a:prstGeom>
              <a:noFill/>
              <a:ln w="9525">
                <a:noFill/>
                <a:miter lim="800000"/>
                <a:headEnd/>
                <a:tailEnd/>
              </a:ln>
            </p:spPr>
          </p:pic>
        </p:grpSp>
      </p:grpSp>
      <p:pic>
        <p:nvPicPr>
          <p:cNvPr id="26" name="Immagine 25"/>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5513061" y="905510"/>
            <a:ext cx="5856059" cy="5508000"/>
          </a:xfrm>
          <a:prstGeom prst="rect">
            <a:avLst/>
          </a:prstGeom>
        </p:spPr>
      </p:pic>
      <p:sp>
        <p:nvSpPr>
          <p:cNvPr id="2" name="Rettangolo arrotondato 1"/>
          <p:cNvSpPr/>
          <p:nvPr/>
        </p:nvSpPr>
        <p:spPr>
          <a:xfrm>
            <a:off x="5638800" y="1866900"/>
            <a:ext cx="5631180" cy="3261360"/>
          </a:xfrm>
          <a:prstGeom prst="roundRect">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Rettangolo 27"/>
          <p:cNvSpPr/>
          <p:nvPr/>
        </p:nvSpPr>
        <p:spPr>
          <a:xfrm>
            <a:off x="2639616" y="260649"/>
            <a:ext cx="7265130" cy="461665"/>
          </a:xfrm>
          <a:prstGeom prst="rect">
            <a:avLst/>
          </a:prstGeom>
        </p:spPr>
        <p:txBody>
          <a:bodyPr wrap="none">
            <a:spAutoFit/>
          </a:bodyPr>
          <a:lstStyle/>
          <a:p>
            <a:pPr defTabSz="336550"/>
            <a:r>
              <a:rPr lang="en-GB" dirty="0">
                <a:solidFill>
                  <a:srgbClr val="0070C0"/>
                </a:solidFill>
                <a:latin typeface="Century Gothic" pitchFamily="34" charset="0"/>
                <a:cs typeface="Times New Roman" pitchFamily="18" charset="0"/>
              </a:rPr>
              <a:t>EUCISE </a:t>
            </a:r>
            <a:r>
              <a:rPr lang="en-GB" dirty="0">
                <a:solidFill>
                  <a:srgbClr val="189BDC"/>
                </a:solidFill>
                <a:latin typeface="Century Gothic" pitchFamily="34" charset="0"/>
                <a:cs typeface="Times New Roman" pitchFamily="18" charset="0"/>
              </a:rPr>
              <a:t>2020 </a:t>
            </a:r>
            <a:r>
              <a:rPr lang="en-GB" b="1" dirty="0">
                <a:solidFill>
                  <a:srgbClr val="189BDC"/>
                </a:solidFill>
                <a:latin typeface="Century Gothic" pitchFamily="34" charset="0"/>
                <a:cs typeface="Times New Roman" pitchFamily="18" charset="0"/>
              </a:rPr>
              <a:t>							</a:t>
            </a:r>
            <a:r>
              <a:rPr lang="en-GB" sz="2400" dirty="0" smtClean="0">
                <a:solidFill>
                  <a:srgbClr val="002060"/>
                </a:solidFill>
                <a:latin typeface="Century Gothic" pitchFamily="34" charset="0"/>
                <a:cs typeface="Times New Roman" pitchFamily="18" charset="0"/>
              </a:rPr>
              <a:t>Common architecture</a:t>
            </a:r>
            <a:endParaRPr lang="en-GB" sz="2400" dirty="0">
              <a:solidFill>
                <a:srgbClr val="002060"/>
              </a:solidFill>
              <a:latin typeface="Century Gothic" pitchFamily="34" charset="0"/>
              <a:cs typeface="Times New Roman" pitchFamily="18" charset="0"/>
            </a:endParaRPr>
          </a:p>
        </p:txBody>
      </p:sp>
    </p:spTree>
    <p:extLst>
      <p:ext uri="{BB962C8B-B14F-4D97-AF65-F5344CB8AC3E}">
        <p14:creationId xmlns:p14="http://schemas.microsoft.com/office/powerpoint/2010/main" val="12917441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magine 12" descr="C:\Users\cerbini\Desktop\fp7.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4296" y="260868"/>
            <a:ext cx="396000" cy="431828"/>
          </a:xfrm>
          <a:prstGeom prst="rect">
            <a:avLst/>
          </a:prstGeom>
          <a:noFill/>
          <a:ln w="9525">
            <a:noFill/>
            <a:miter lim="800000"/>
            <a:headEnd/>
            <a:tailEnd/>
          </a:ln>
        </p:spPr>
      </p:pic>
      <p:cxnSp>
        <p:nvCxnSpPr>
          <p:cNvPr id="5" name="Connettore 1 4"/>
          <p:cNvCxnSpPr/>
          <p:nvPr/>
        </p:nvCxnSpPr>
        <p:spPr>
          <a:xfrm>
            <a:off x="1775520" y="836712"/>
            <a:ext cx="8712968" cy="0"/>
          </a:xfrm>
          <a:prstGeom prst="line">
            <a:avLst/>
          </a:prstGeom>
          <a:ln w="28575">
            <a:solidFill>
              <a:srgbClr val="FFC000"/>
            </a:solidFill>
          </a:ln>
          <a:effectLst>
            <a:innerShdw blurRad="63500" dist="50800" dir="5400000">
              <a:prstClr val="black">
                <a:alpha val="50000"/>
              </a:prstClr>
            </a:inn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1026" name="4B076845-ADFA-428A-AA0E-D1F7B70E4DB7" descr="cid:4B076845-ADFA-428A-AA0E-D1F7B70E4DB7"/>
          <p:cNvPicPr>
            <a:picLocks noChangeAspect="1" noChangeArrowheads="1"/>
          </p:cNvPicPr>
          <p:nvPr/>
        </p:nvPicPr>
        <p:blipFill>
          <a:blip r:embed="rId3" cstate="print"/>
          <a:srcRect/>
          <a:stretch>
            <a:fillRect/>
          </a:stretch>
        </p:blipFill>
        <p:spPr bwMode="auto">
          <a:xfrm>
            <a:off x="1991544" y="116632"/>
            <a:ext cx="620688" cy="620688"/>
          </a:xfrm>
          <a:prstGeom prst="rect">
            <a:avLst/>
          </a:prstGeom>
          <a:noFill/>
          <a:ln w="9525">
            <a:noFill/>
            <a:miter lim="800000"/>
            <a:headEnd/>
            <a:tailEnd/>
          </a:ln>
        </p:spPr>
      </p:pic>
      <p:grpSp>
        <p:nvGrpSpPr>
          <p:cNvPr id="37" name="Gruppo 36"/>
          <p:cNvGrpSpPr/>
          <p:nvPr/>
        </p:nvGrpSpPr>
        <p:grpSpPr>
          <a:xfrm>
            <a:off x="1847528" y="6237313"/>
            <a:ext cx="8496944" cy="467737"/>
            <a:chOff x="179512" y="6237312"/>
            <a:chExt cx="8496944" cy="467737"/>
          </a:xfrm>
        </p:grpSpPr>
        <p:sp>
          <p:nvSpPr>
            <p:cNvPr id="38" name="CasellaDiTesto 37"/>
            <p:cNvSpPr txBox="1"/>
            <p:nvPr/>
          </p:nvSpPr>
          <p:spPr>
            <a:xfrm>
              <a:off x="611560" y="6237312"/>
              <a:ext cx="8064896" cy="430887"/>
            </a:xfrm>
            <a:prstGeom prst="rect">
              <a:avLst/>
            </a:prstGeom>
            <a:noFill/>
          </p:spPr>
          <p:txBody>
            <a:bodyPr wrap="square" rtlCol="0">
              <a:spAutoFit/>
            </a:bodyPr>
            <a:lstStyle/>
            <a:p>
              <a:r>
                <a:rPr lang="en-GB" sz="1100" dirty="0">
                  <a:solidFill>
                    <a:schemeClr val="tx2"/>
                  </a:solidFill>
                  <a:latin typeface="Century Gothic" pitchFamily="34" charset="0"/>
                  <a:cs typeface="Times New Roman" pitchFamily="18" charset="0"/>
                </a:rPr>
                <a:t>EUCISE2020 received funding from the European Union’s seventh framework programme under grant agreement no: 608385</a:t>
              </a:r>
            </a:p>
          </p:txBody>
        </p:sp>
        <p:pic>
          <p:nvPicPr>
            <p:cNvPr id="39" name="Immagine 38" descr="https://upload.wikimedia.org/wikipedia/commons/thumb/b/b7/Flag_of_Europe.svg/2000px-Flag_of_Europe.svg.png"/>
            <p:cNvPicPr>
              <a:picLocks noChangeAspect="1"/>
            </p:cNvPicPr>
            <p:nvPr/>
          </p:nvPicPr>
          <p:blipFill>
            <a:blip r:embed="rId4" cstate="print"/>
            <a:srcRect/>
            <a:stretch>
              <a:fillRect/>
            </a:stretch>
          </p:blipFill>
          <p:spPr bwMode="auto">
            <a:xfrm>
              <a:off x="179512" y="6381328"/>
              <a:ext cx="360000" cy="257437"/>
            </a:xfrm>
            <a:prstGeom prst="rect">
              <a:avLst/>
            </a:prstGeom>
            <a:noFill/>
            <a:ln w="9525">
              <a:noFill/>
              <a:miter lim="800000"/>
              <a:headEnd/>
              <a:tailEnd/>
            </a:ln>
          </p:spPr>
        </p:pic>
        <p:grpSp>
          <p:nvGrpSpPr>
            <p:cNvPr id="40" name="Gruppo 39"/>
            <p:cNvGrpSpPr/>
            <p:nvPr/>
          </p:nvGrpSpPr>
          <p:grpSpPr>
            <a:xfrm>
              <a:off x="1737134" y="6525344"/>
              <a:ext cx="6003218" cy="179705"/>
              <a:chOff x="2566306" y="5482292"/>
              <a:chExt cx="6003218" cy="179705"/>
            </a:xfrm>
          </p:grpSpPr>
          <p:pic>
            <p:nvPicPr>
              <p:cNvPr id="41" name="Immagine 40" descr="https://upload.wikimedia.org/wikipedia/commons/thumb/9/9a/Flag_of_Bulgaria.svg/2000px-Flag_of_Bulgaria.svg.png"/>
              <p:cNvPicPr/>
              <p:nvPr/>
            </p:nvPicPr>
            <p:blipFill>
              <a:blip r:embed="rId5" cstate="print"/>
              <a:srcRect/>
              <a:stretch>
                <a:fillRect/>
              </a:stretch>
            </p:blipFill>
            <p:spPr bwMode="auto">
              <a:xfrm>
                <a:off x="2566306" y="5482292"/>
                <a:ext cx="298450" cy="179705"/>
              </a:xfrm>
              <a:prstGeom prst="rect">
                <a:avLst/>
              </a:prstGeom>
              <a:noFill/>
              <a:ln w="9525">
                <a:noFill/>
                <a:miter lim="800000"/>
                <a:headEnd/>
                <a:tailEnd/>
              </a:ln>
            </p:spPr>
          </p:pic>
          <p:pic>
            <p:nvPicPr>
              <p:cNvPr id="42" name="Immagine 41" descr="https://upload.wikimedia.org/wikipedia/commons/thumb/9/9c/Flag_of_Denmark.svg/2000px-Flag_of_Denmark.svg.png"/>
              <p:cNvPicPr/>
              <p:nvPr/>
            </p:nvPicPr>
            <p:blipFill>
              <a:blip r:embed="rId6" cstate="print"/>
              <a:srcRect/>
              <a:stretch>
                <a:fillRect/>
              </a:stretch>
            </p:blipFill>
            <p:spPr bwMode="auto">
              <a:xfrm>
                <a:off x="3009440" y="5482292"/>
                <a:ext cx="237490" cy="179705"/>
              </a:xfrm>
              <a:prstGeom prst="rect">
                <a:avLst/>
              </a:prstGeom>
              <a:noFill/>
              <a:ln w="9525">
                <a:noFill/>
                <a:miter lim="800000"/>
                <a:headEnd/>
                <a:tailEnd/>
              </a:ln>
            </p:spPr>
          </p:pic>
          <p:pic>
            <p:nvPicPr>
              <p:cNvPr id="43" name="Immagine 42" descr="https://upload.wikimedia.org/wikipedia/commons/thumb/8/86/Flag_of_Germany_(3-2_aspect_ratio).svg/2000px-Flag_of_Germany_(3-2_aspect_ratio).svg.png"/>
              <p:cNvPicPr/>
              <p:nvPr/>
            </p:nvPicPr>
            <p:blipFill>
              <a:blip r:embed="rId7" cstate="print"/>
              <a:srcRect/>
              <a:stretch>
                <a:fillRect/>
              </a:stretch>
            </p:blipFill>
            <p:spPr bwMode="auto">
              <a:xfrm>
                <a:off x="3374660" y="5482292"/>
                <a:ext cx="269875" cy="179705"/>
              </a:xfrm>
              <a:prstGeom prst="rect">
                <a:avLst/>
              </a:prstGeom>
              <a:noFill/>
              <a:ln w="9525">
                <a:noFill/>
                <a:miter lim="800000"/>
                <a:headEnd/>
                <a:tailEnd/>
              </a:ln>
            </p:spPr>
          </p:pic>
          <p:pic>
            <p:nvPicPr>
              <p:cNvPr id="44" name="Immagine 43" descr="https://upload.wikimedia.org/wikipedia/commons/thumb/4/45/Flag_of_Ireland.svg/2000px-Flag_of_Ireland.svg.png"/>
              <p:cNvPicPr/>
              <p:nvPr/>
            </p:nvPicPr>
            <p:blipFill>
              <a:blip r:embed="rId8" cstate="print"/>
              <a:srcRect/>
              <a:stretch>
                <a:fillRect/>
              </a:stretch>
            </p:blipFill>
            <p:spPr bwMode="auto">
              <a:xfrm>
                <a:off x="3780482" y="5482292"/>
                <a:ext cx="359410" cy="179705"/>
              </a:xfrm>
              <a:prstGeom prst="rect">
                <a:avLst/>
              </a:prstGeom>
              <a:noFill/>
              <a:ln w="9525">
                <a:noFill/>
                <a:miter lim="800000"/>
                <a:headEnd/>
                <a:tailEnd/>
              </a:ln>
            </p:spPr>
          </p:pic>
          <p:pic>
            <p:nvPicPr>
              <p:cNvPr id="45" name="Immagine 44" descr="http://expandablecontainertrivol.com/wp-content/uploads/2015/03/flag-world-greece.gif"/>
              <p:cNvPicPr/>
              <p:nvPr/>
            </p:nvPicPr>
            <p:blipFill>
              <a:blip r:embed="rId9" cstate="print"/>
              <a:srcRect/>
              <a:stretch>
                <a:fillRect/>
              </a:stretch>
            </p:blipFill>
            <p:spPr bwMode="auto">
              <a:xfrm>
                <a:off x="4258893" y="5482292"/>
                <a:ext cx="269875" cy="179705"/>
              </a:xfrm>
              <a:prstGeom prst="rect">
                <a:avLst/>
              </a:prstGeom>
              <a:noFill/>
              <a:ln w="9525">
                <a:noFill/>
                <a:miter lim="800000"/>
                <a:headEnd/>
                <a:tailEnd/>
              </a:ln>
            </p:spPr>
          </p:pic>
          <p:pic>
            <p:nvPicPr>
              <p:cNvPr id="46" name="Immagine 45" descr="https://upload.wikimedia.org/wikipedia/commons/thumb/c/c6/Flag_of_Spain_(1785-1873_and_1875-1931).svg/2000px-Flag_of_Spain_(1785-1873_and_1875-1931).svg.png"/>
              <p:cNvPicPr/>
              <p:nvPr/>
            </p:nvPicPr>
            <p:blipFill>
              <a:blip r:embed="rId10" cstate="print"/>
              <a:srcRect/>
              <a:stretch>
                <a:fillRect/>
              </a:stretch>
            </p:blipFill>
            <p:spPr bwMode="auto">
              <a:xfrm>
                <a:off x="4661590" y="5482292"/>
                <a:ext cx="269875" cy="179705"/>
              </a:xfrm>
              <a:prstGeom prst="rect">
                <a:avLst/>
              </a:prstGeom>
              <a:noFill/>
              <a:ln w="9525">
                <a:noFill/>
                <a:miter lim="800000"/>
                <a:headEnd/>
                <a:tailEnd/>
              </a:ln>
            </p:spPr>
          </p:pic>
          <p:pic>
            <p:nvPicPr>
              <p:cNvPr id="47" name="Immagine 46" descr="https://upload.wikimedia.org/wikipedia/commons/thumb/5/54/Civil_and_Naval_Ensign_of_France.svg/2000px-Civil_and_Naval_Ensign_of_France.svg.png"/>
              <p:cNvPicPr/>
              <p:nvPr/>
            </p:nvPicPr>
            <p:blipFill>
              <a:blip r:embed="rId11" cstate="print"/>
              <a:srcRect/>
              <a:stretch>
                <a:fillRect/>
              </a:stretch>
            </p:blipFill>
            <p:spPr bwMode="auto">
              <a:xfrm>
                <a:off x="5053599" y="5482292"/>
                <a:ext cx="269875" cy="179705"/>
              </a:xfrm>
              <a:prstGeom prst="rect">
                <a:avLst/>
              </a:prstGeom>
              <a:noFill/>
              <a:ln w="9525">
                <a:noFill/>
                <a:miter lim="800000"/>
                <a:headEnd/>
                <a:tailEnd/>
              </a:ln>
            </p:spPr>
          </p:pic>
          <p:pic>
            <p:nvPicPr>
              <p:cNvPr id="48" name="Immagine 47" descr="http://www.33ff.com/flags/XL_flags/Italy_flag.gif"/>
              <p:cNvPicPr/>
              <p:nvPr/>
            </p:nvPicPr>
            <p:blipFill>
              <a:blip r:embed="rId12" cstate="print"/>
              <a:srcRect/>
              <a:stretch>
                <a:fillRect/>
              </a:stretch>
            </p:blipFill>
            <p:spPr bwMode="auto">
              <a:xfrm>
                <a:off x="5453171" y="5482292"/>
                <a:ext cx="269875" cy="179705"/>
              </a:xfrm>
              <a:prstGeom prst="rect">
                <a:avLst/>
              </a:prstGeom>
              <a:noFill/>
              <a:ln w="9525">
                <a:noFill/>
                <a:miter lim="800000"/>
                <a:headEnd/>
                <a:tailEnd/>
              </a:ln>
            </p:spPr>
          </p:pic>
          <p:pic>
            <p:nvPicPr>
              <p:cNvPr id="49" name="Immagine 48" descr="http://www.clker.com/cliparts/2/c/5/d/1363112175195013158Flag%20of%20Norway.svg.med.png"/>
              <p:cNvPicPr/>
              <p:nvPr/>
            </p:nvPicPr>
            <p:blipFill>
              <a:blip r:embed="rId13" cstate="print"/>
              <a:srcRect/>
              <a:stretch>
                <a:fillRect/>
              </a:stretch>
            </p:blipFill>
            <p:spPr bwMode="auto">
              <a:xfrm>
                <a:off x="5858993" y="5482292"/>
                <a:ext cx="244475" cy="179705"/>
              </a:xfrm>
              <a:prstGeom prst="rect">
                <a:avLst/>
              </a:prstGeom>
              <a:noFill/>
              <a:ln w="9525">
                <a:noFill/>
                <a:miter lim="800000"/>
                <a:headEnd/>
                <a:tailEnd/>
              </a:ln>
            </p:spPr>
          </p:pic>
          <p:pic>
            <p:nvPicPr>
              <p:cNvPr id="50" name="Immagine 49" descr="https://upload.wikimedia.org/wikipedia/commons/thumb/6/63/Flag_of_Cyprus_(1960-2006).svg/2000px-Flag_of_Cyprus_(1960-2006).svg.png"/>
              <p:cNvPicPr/>
              <p:nvPr/>
            </p:nvPicPr>
            <p:blipFill>
              <a:blip r:embed="rId14" cstate="print"/>
              <a:srcRect/>
              <a:stretch>
                <a:fillRect/>
              </a:stretch>
            </p:blipFill>
            <p:spPr bwMode="auto">
              <a:xfrm>
                <a:off x="6211241" y="5482292"/>
                <a:ext cx="298450" cy="179705"/>
              </a:xfrm>
              <a:prstGeom prst="rect">
                <a:avLst/>
              </a:prstGeom>
              <a:noFill/>
              <a:ln w="9525">
                <a:noFill/>
                <a:miter lim="800000"/>
                <a:headEnd/>
                <a:tailEnd/>
              </a:ln>
            </p:spPr>
          </p:pic>
          <p:pic>
            <p:nvPicPr>
              <p:cNvPr id="51" name="Immagine 50" descr="https://upload.wikimedia.org/wikipedia/commons/thumb/5/5c/Flag_of_Portugal.svg/1280px-Flag_of_Portugal.svg.png"/>
              <p:cNvPicPr/>
              <p:nvPr/>
            </p:nvPicPr>
            <p:blipFill>
              <a:blip r:embed="rId15" cstate="print"/>
              <a:srcRect/>
              <a:stretch>
                <a:fillRect/>
              </a:stretch>
            </p:blipFill>
            <p:spPr bwMode="auto">
              <a:xfrm>
                <a:off x="6632737" y="5482292"/>
                <a:ext cx="269875" cy="179705"/>
              </a:xfrm>
              <a:prstGeom prst="rect">
                <a:avLst/>
              </a:prstGeom>
              <a:noFill/>
              <a:ln w="9525">
                <a:noFill/>
                <a:miter lim="800000"/>
                <a:headEnd/>
                <a:tailEnd/>
              </a:ln>
            </p:spPr>
          </p:pic>
          <p:pic>
            <p:nvPicPr>
              <p:cNvPr id="52" name="Immagine 51" descr="https://upload.wikimedia.org/wikipedia/commons/thumb/7/73/Flag_of_Romania.svg/2000px-Flag_of_Romania.svg.png"/>
              <p:cNvPicPr/>
              <p:nvPr/>
            </p:nvPicPr>
            <p:blipFill>
              <a:blip r:embed="rId16" cstate="print"/>
              <a:srcRect/>
              <a:stretch>
                <a:fillRect/>
              </a:stretch>
            </p:blipFill>
            <p:spPr bwMode="auto">
              <a:xfrm>
                <a:off x="7010385" y="5482292"/>
                <a:ext cx="269875" cy="179705"/>
              </a:xfrm>
              <a:prstGeom prst="rect">
                <a:avLst/>
              </a:prstGeom>
              <a:noFill/>
              <a:ln w="9525">
                <a:noFill/>
                <a:miter lim="800000"/>
                <a:headEnd/>
                <a:tailEnd/>
              </a:ln>
            </p:spPr>
          </p:pic>
          <p:pic>
            <p:nvPicPr>
              <p:cNvPr id="53" name="Immagine 52" descr="https://upload.wikimedia.org/wikipedia/commons/thumb/b/bc/Flag_of_Finland.svg/2000px-Flag_of_Finland.svg.png"/>
              <p:cNvPicPr/>
              <p:nvPr/>
            </p:nvPicPr>
            <p:blipFill>
              <a:blip r:embed="rId17" cstate="print"/>
              <a:srcRect/>
              <a:stretch>
                <a:fillRect/>
              </a:stretch>
            </p:blipFill>
            <p:spPr bwMode="auto">
              <a:xfrm>
                <a:off x="7401331" y="5482292"/>
                <a:ext cx="294640" cy="179705"/>
              </a:xfrm>
              <a:prstGeom prst="rect">
                <a:avLst/>
              </a:prstGeom>
              <a:noFill/>
              <a:ln w="9525">
                <a:noFill/>
                <a:miter lim="800000"/>
                <a:headEnd/>
                <a:tailEnd/>
              </a:ln>
            </p:spPr>
          </p:pic>
          <p:pic>
            <p:nvPicPr>
              <p:cNvPr id="54" name="irc_mi" descr="http://kids.nationalgeographic.com/content/dam/kids/photos/Countries/Q-Z/sweden-flag.gif"/>
              <p:cNvPicPr/>
              <p:nvPr/>
            </p:nvPicPr>
            <p:blipFill>
              <a:blip r:embed="rId18" cstate="print"/>
              <a:srcRect/>
              <a:stretch>
                <a:fillRect/>
              </a:stretch>
            </p:blipFill>
            <p:spPr bwMode="auto">
              <a:xfrm>
                <a:off x="7818330" y="5482292"/>
                <a:ext cx="287655" cy="179705"/>
              </a:xfrm>
              <a:prstGeom prst="rect">
                <a:avLst/>
              </a:prstGeom>
              <a:noFill/>
              <a:ln w="9525">
                <a:noFill/>
                <a:miter lim="800000"/>
                <a:headEnd/>
                <a:tailEnd/>
              </a:ln>
            </p:spPr>
          </p:pic>
          <p:pic>
            <p:nvPicPr>
              <p:cNvPr id="55" name="Immagine 54"/>
              <p:cNvPicPr/>
              <p:nvPr/>
            </p:nvPicPr>
            <p:blipFill>
              <a:blip r:embed="rId19" cstate="print"/>
              <a:srcRect/>
              <a:stretch>
                <a:fillRect/>
              </a:stretch>
            </p:blipFill>
            <p:spPr bwMode="auto">
              <a:xfrm>
                <a:off x="8210114" y="5482292"/>
                <a:ext cx="359410" cy="179705"/>
              </a:xfrm>
              <a:prstGeom prst="rect">
                <a:avLst/>
              </a:prstGeom>
              <a:noFill/>
              <a:ln w="9525">
                <a:noFill/>
                <a:miter lim="800000"/>
                <a:headEnd/>
                <a:tailEnd/>
              </a:ln>
            </p:spPr>
          </p:pic>
        </p:grpSp>
      </p:grpSp>
      <p:sp>
        <p:nvSpPr>
          <p:cNvPr id="27" name="Rettangolo 26"/>
          <p:cNvSpPr/>
          <p:nvPr/>
        </p:nvSpPr>
        <p:spPr>
          <a:xfrm>
            <a:off x="2639616" y="260649"/>
            <a:ext cx="7132081" cy="461665"/>
          </a:xfrm>
          <a:prstGeom prst="rect">
            <a:avLst/>
          </a:prstGeom>
        </p:spPr>
        <p:txBody>
          <a:bodyPr wrap="none">
            <a:spAutoFit/>
          </a:bodyPr>
          <a:lstStyle/>
          <a:p>
            <a:pPr defTabSz="336550"/>
            <a:r>
              <a:rPr lang="en-GB" dirty="0">
                <a:solidFill>
                  <a:srgbClr val="0070C0"/>
                </a:solidFill>
                <a:latin typeface="Century Gothic" pitchFamily="34" charset="0"/>
                <a:cs typeface="Times New Roman" pitchFamily="18" charset="0"/>
              </a:rPr>
              <a:t>EUCISE </a:t>
            </a:r>
            <a:r>
              <a:rPr lang="en-GB" dirty="0">
                <a:solidFill>
                  <a:srgbClr val="189BDC"/>
                </a:solidFill>
                <a:latin typeface="Century Gothic" pitchFamily="34" charset="0"/>
                <a:cs typeface="Times New Roman" pitchFamily="18" charset="0"/>
              </a:rPr>
              <a:t>2020 </a:t>
            </a:r>
            <a:r>
              <a:rPr lang="en-GB" b="1" dirty="0">
                <a:solidFill>
                  <a:srgbClr val="189BDC"/>
                </a:solidFill>
                <a:latin typeface="Century Gothic" pitchFamily="34" charset="0"/>
                <a:cs typeface="Times New Roman" pitchFamily="18" charset="0"/>
              </a:rPr>
              <a:t>							</a:t>
            </a:r>
            <a:r>
              <a:rPr lang="en-GB" b="1" dirty="0" smtClean="0">
                <a:solidFill>
                  <a:srgbClr val="189BDC"/>
                </a:solidFill>
                <a:latin typeface="Century Gothic" pitchFamily="34" charset="0"/>
                <a:cs typeface="Times New Roman" pitchFamily="18" charset="0"/>
              </a:rPr>
              <a:t>			</a:t>
            </a:r>
            <a:r>
              <a:rPr lang="en-GB" sz="2400" dirty="0" smtClean="0">
                <a:solidFill>
                  <a:srgbClr val="002060"/>
                </a:solidFill>
                <a:latin typeface="Century Gothic" pitchFamily="34" charset="0"/>
                <a:cs typeface="Times New Roman" pitchFamily="18" charset="0"/>
              </a:rPr>
              <a:t>Demonstration</a:t>
            </a:r>
            <a:endParaRPr lang="en-GB" sz="2400" dirty="0">
              <a:solidFill>
                <a:srgbClr val="002060"/>
              </a:solidFill>
              <a:latin typeface="Century Gothic" pitchFamily="34" charset="0"/>
              <a:cs typeface="Times New Roman" pitchFamily="18" charset="0"/>
            </a:endParaRPr>
          </a:p>
        </p:txBody>
      </p:sp>
      <p:sp>
        <p:nvSpPr>
          <p:cNvPr id="3" name="Rettangolo 2"/>
          <p:cNvSpPr/>
          <p:nvPr/>
        </p:nvSpPr>
        <p:spPr>
          <a:xfrm>
            <a:off x="1486020" y="1420838"/>
            <a:ext cx="9145035" cy="4655057"/>
          </a:xfrm>
          <a:prstGeom prst="rect">
            <a:avLst/>
          </a:prstGeom>
        </p:spPr>
        <p:txBody>
          <a:bodyPr wrap="square">
            <a:spAutoFit/>
          </a:bodyPr>
          <a:lstStyle/>
          <a:p>
            <a:pPr>
              <a:lnSpc>
                <a:spcPct val="108000"/>
              </a:lnSpc>
            </a:pPr>
            <a:r>
              <a:rPr lang="en-US" sz="2100" dirty="0" smtClean="0">
                <a:solidFill>
                  <a:srgbClr val="002060"/>
                </a:solidFill>
                <a:latin typeface="Century Gothic" panose="020B0502020202020204" pitchFamily="34" charset="0"/>
              </a:rPr>
              <a:t>Eleven </a:t>
            </a:r>
            <a:r>
              <a:rPr lang="en-US" sz="2100" dirty="0" smtClean="0">
                <a:solidFill>
                  <a:srgbClr val="002060"/>
                </a:solidFill>
                <a:latin typeface="Century Gothic" panose="020B0502020202020204" pitchFamily="34" charset="0"/>
              </a:rPr>
              <a:t>European </a:t>
            </a:r>
            <a:r>
              <a:rPr lang="en-US" sz="2100" dirty="0">
                <a:solidFill>
                  <a:srgbClr val="002060"/>
                </a:solidFill>
                <a:latin typeface="Century Gothic" panose="020B0502020202020204" pitchFamily="34" charset="0"/>
              </a:rPr>
              <a:t>countries </a:t>
            </a:r>
            <a:r>
              <a:rPr lang="en-US" sz="2100" dirty="0" smtClean="0">
                <a:solidFill>
                  <a:srgbClr val="002060"/>
                </a:solidFill>
                <a:latin typeface="Century Gothic" panose="020B0502020202020204" pitchFamily="34" charset="0"/>
              </a:rPr>
              <a:t>will </a:t>
            </a:r>
            <a:r>
              <a:rPr lang="en-US" sz="2100" dirty="0">
                <a:solidFill>
                  <a:srgbClr val="002060"/>
                </a:solidFill>
                <a:latin typeface="Century Gothic" panose="020B0502020202020204" pitchFamily="34" charset="0"/>
              </a:rPr>
              <a:t>take part in the </a:t>
            </a:r>
            <a:r>
              <a:rPr lang="en-US" sz="2100" dirty="0" smtClean="0">
                <a:solidFill>
                  <a:srgbClr val="002060"/>
                </a:solidFill>
                <a:latin typeface="Century Gothic" panose="020B0502020202020204" pitchFamily="34" charset="0"/>
              </a:rPr>
              <a:t>demonstration</a:t>
            </a:r>
            <a:r>
              <a:rPr lang="en-US" sz="2100" dirty="0" smtClean="0">
                <a:solidFill>
                  <a:srgbClr val="002060"/>
                </a:solidFill>
                <a:latin typeface="Century Gothic" panose="020B0502020202020204" pitchFamily="34" charset="0"/>
              </a:rPr>
              <a:t>.</a:t>
            </a:r>
            <a:endParaRPr lang="en-US" sz="2100" dirty="0">
              <a:solidFill>
                <a:srgbClr val="002060"/>
              </a:solidFill>
              <a:latin typeface="Century Gothic" panose="020B0502020202020204" pitchFamily="34" charset="0"/>
            </a:endParaRPr>
          </a:p>
          <a:p>
            <a:pPr>
              <a:lnSpc>
                <a:spcPct val="108000"/>
              </a:lnSpc>
            </a:pPr>
            <a:r>
              <a:rPr lang="en-US" sz="2100" dirty="0">
                <a:solidFill>
                  <a:srgbClr val="002060"/>
                </a:solidFill>
                <a:latin typeface="Century Gothic" panose="020B0502020202020204" pitchFamily="34" charset="0"/>
              </a:rPr>
              <a:t>Regarding the </a:t>
            </a:r>
            <a:r>
              <a:rPr lang="en-US" sz="2100" dirty="0" smtClean="0">
                <a:solidFill>
                  <a:srgbClr val="002060"/>
                </a:solidFill>
                <a:latin typeface="Century Gothic" panose="020B0502020202020204" pitchFamily="34" charset="0"/>
              </a:rPr>
              <a:t>configurations chosen:</a:t>
            </a:r>
            <a:endParaRPr lang="en-US" sz="2100" dirty="0">
              <a:solidFill>
                <a:srgbClr val="002060"/>
              </a:solidFill>
              <a:latin typeface="Century Gothic" panose="020B0502020202020204" pitchFamily="34" charset="0"/>
            </a:endParaRPr>
          </a:p>
          <a:p>
            <a:pPr marL="342900" indent="-342900">
              <a:lnSpc>
                <a:spcPct val="108000"/>
              </a:lnSpc>
              <a:buFont typeface="Arial" panose="020B0604020202020204" pitchFamily="34" charset="0"/>
              <a:buChar char="•"/>
            </a:pPr>
            <a:r>
              <a:rPr lang="en-US" sz="2100" dirty="0" smtClean="0">
                <a:solidFill>
                  <a:srgbClr val="002060"/>
                </a:solidFill>
                <a:latin typeface="Century Gothic" panose="020B0502020202020204" pitchFamily="34" charset="0"/>
              </a:rPr>
              <a:t>six countries with configuration </a:t>
            </a:r>
            <a:r>
              <a:rPr lang="en-US" sz="2100" dirty="0">
                <a:solidFill>
                  <a:srgbClr val="002060"/>
                </a:solidFill>
                <a:latin typeface="Century Gothic" panose="020B0502020202020204" pitchFamily="34" charset="0"/>
              </a:rPr>
              <a:t>C</a:t>
            </a:r>
          </a:p>
          <a:p>
            <a:pPr marL="342900" indent="-342900">
              <a:lnSpc>
                <a:spcPct val="108000"/>
              </a:lnSpc>
              <a:buFont typeface="Arial" panose="020B0604020202020204" pitchFamily="34" charset="0"/>
              <a:buChar char="•"/>
            </a:pPr>
            <a:r>
              <a:rPr lang="en-US" sz="2100" dirty="0" smtClean="0">
                <a:solidFill>
                  <a:srgbClr val="002060"/>
                </a:solidFill>
                <a:latin typeface="Century Gothic" panose="020B0502020202020204" pitchFamily="34" charset="0"/>
              </a:rPr>
              <a:t>one country with configuration </a:t>
            </a:r>
            <a:r>
              <a:rPr lang="en-US" sz="2100" dirty="0">
                <a:solidFill>
                  <a:srgbClr val="002060"/>
                </a:solidFill>
                <a:latin typeface="Century Gothic" panose="020B0502020202020204" pitchFamily="34" charset="0"/>
              </a:rPr>
              <a:t>A</a:t>
            </a:r>
          </a:p>
          <a:p>
            <a:pPr marL="342900" indent="-342900">
              <a:lnSpc>
                <a:spcPct val="108000"/>
              </a:lnSpc>
              <a:buFont typeface="Arial" panose="020B0604020202020204" pitchFamily="34" charset="0"/>
              <a:buChar char="•"/>
            </a:pPr>
            <a:r>
              <a:rPr lang="en-US" sz="2100" dirty="0" smtClean="0">
                <a:solidFill>
                  <a:srgbClr val="002060"/>
                </a:solidFill>
                <a:latin typeface="Century Gothic" panose="020B0502020202020204" pitchFamily="34" charset="0"/>
              </a:rPr>
              <a:t>one country with configuration </a:t>
            </a:r>
            <a:r>
              <a:rPr lang="en-US" sz="2100" dirty="0">
                <a:solidFill>
                  <a:srgbClr val="002060"/>
                </a:solidFill>
                <a:latin typeface="Century Gothic" panose="020B0502020202020204" pitchFamily="34" charset="0"/>
              </a:rPr>
              <a:t>B</a:t>
            </a:r>
          </a:p>
          <a:p>
            <a:pPr marL="342900" indent="-342900">
              <a:lnSpc>
                <a:spcPct val="108000"/>
              </a:lnSpc>
              <a:buFont typeface="Arial" panose="020B0604020202020204" pitchFamily="34" charset="0"/>
              <a:buChar char="•"/>
            </a:pPr>
            <a:r>
              <a:rPr lang="en-US" sz="2100" dirty="0" smtClean="0">
                <a:solidFill>
                  <a:srgbClr val="002060"/>
                </a:solidFill>
                <a:latin typeface="Century Gothic" panose="020B0502020202020204" pitchFamily="34" charset="0"/>
              </a:rPr>
              <a:t>one country expressed </a:t>
            </a:r>
            <a:r>
              <a:rPr lang="en-US" sz="2100" dirty="0">
                <a:solidFill>
                  <a:srgbClr val="002060"/>
                </a:solidFill>
                <a:latin typeface="Century Gothic" panose="020B0502020202020204" pitchFamily="34" charset="0"/>
              </a:rPr>
              <a:t>an option for a kind of "Hybrid Vision configuration - A merge of Visions A, B and C"</a:t>
            </a:r>
          </a:p>
          <a:p>
            <a:pPr marL="342900" indent="-342900">
              <a:lnSpc>
                <a:spcPct val="108000"/>
              </a:lnSpc>
              <a:spcBef>
                <a:spcPts val="200"/>
              </a:spcBef>
              <a:buFont typeface="Arial" panose="020B0604020202020204" pitchFamily="34" charset="0"/>
              <a:buChar char="•"/>
            </a:pPr>
            <a:r>
              <a:rPr lang="en-US" sz="2100" dirty="0" smtClean="0">
                <a:solidFill>
                  <a:srgbClr val="002060"/>
                </a:solidFill>
                <a:latin typeface="Century Gothic" panose="020B0502020202020204" pitchFamily="34" charset="0"/>
              </a:rPr>
              <a:t>one country still under decision.</a:t>
            </a:r>
            <a:endParaRPr lang="en-US" sz="2100" dirty="0">
              <a:solidFill>
                <a:srgbClr val="002060"/>
              </a:solidFill>
              <a:latin typeface="Century Gothic" panose="020B0502020202020204" pitchFamily="34" charset="0"/>
            </a:endParaRPr>
          </a:p>
          <a:p>
            <a:pPr>
              <a:lnSpc>
                <a:spcPct val="108000"/>
              </a:lnSpc>
            </a:pPr>
            <a:r>
              <a:rPr lang="en-US" sz="2100" dirty="0" smtClean="0">
                <a:solidFill>
                  <a:srgbClr val="002060"/>
                </a:solidFill>
                <a:latin typeface="Century Gothic" panose="020B0502020202020204" pitchFamily="34" charset="0"/>
              </a:rPr>
              <a:t>Few partners have </a:t>
            </a:r>
            <a:r>
              <a:rPr lang="en-US" sz="2100" dirty="0">
                <a:solidFill>
                  <a:srgbClr val="002060"/>
                </a:solidFill>
                <a:latin typeface="Century Gothic" panose="020B0502020202020204" pitchFamily="34" charset="0"/>
              </a:rPr>
              <a:t>not decided the configuration model with which they will take part; possibly, they will connect through a "Light Client".</a:t>
            </a:r>
          </a:p>
          <a:p>
            <a:pPr>
              <a:lnSpc>
                <a:spcPct val="108000"/>
              </a:lnSpc>
            </a:pPr>
            <a:r>
              <a:rPr lang="en-US" sz="2100" dirty="0">
                <a:solidFill>
                  <a:srgbClr val="002060"/>
                </a:solidFill>
                <a:latin typeface="Century Gothic" panose="020B0502020202020204" pitchFamily="34" charset="0"/>
              </a:rPr>
              <a:t>Each country will connect one or more Legacy Systems to its chosen configuration; so far, the ten </a:t>
            </a:r>
            <a:r>
              <a:rPr lang="en-US" sz="2100" dirty="0" smtClean="0">
                <a:solidFill>
                  <a:srgbClr val="002060"/>
                </a:solidFill>
                <a:latin typeface="Century Gothic" panose="020B0502020202020204" pitchFamily="34" charset="0"/>
              </a:rPr>
              <a:t>participating </a:t>
            </a:r>
            <a:r>
              <a:rPr lang="en-US" sz="2100" dirty="0">
                <a:solidFill>
                  <a:srgbClr val="002060"/>
                </a:solidFill>
                <a:latin typeface="Century Gothic" panose="020B0502020202020204" pitchFamily="34" charset="0"/>
              </a:rPr>
              <a:t>countries indicated </a:t>
            </a:r>
            <a:r>
              <a:rPr lang="en-US" sz="2100" dirty="0" smtClean="0">
                <a:solidFill>
                  <a:srgbClr val="002060"/>
                </a:solidFill>
                <a:latin typeface="Century Gothic" panose="020B0502020202020204" pitchFamily="34" charset="0"/>
              </a:rPr>
              <a:t>at least twelve Legacy </a:t>
            </a:r>
            <a:r>
              <a:rPr lang="en-US" sz="2100" dirty="0">
                <a:solidFill>
                  <a:srgbClr val="002060"/>
                </a:solidFill>
                <a:latin typeface="Century Gothic" panose="020B0502020202020204" pitchFamily="34" charset="0"/>
              </a:rPr>
              <a:t>Systems to connect to the EUCISE2020 network</a:t>
            </a:r>
            <a:r>
              <a:rPr lang="en-US" sz="2100" dirty="0" smtClean="0">
                <a:solidFill>
                  <a:srgbClr val="002060"/>
                </a:solidFill>
                <a:latin typeface="Century Gothic" panose="020B0502020202020204" pitchFamily="34" charset="0"/>
              </a:rPr>
              <a:t>.</a:t>
            </a:r>
            <a:endParaRPr lang="en-US" sz="2100" dirty="0">
              <a:solidFill>
                <a:srgbClr val="002060"/>
              </a:solidFill>
              <a:latin typeface="Century Gothic" panose="020B0502020202020204" pitchFamily="34" charset="0"/>
            </a:endParaRPr>
          </a:p>
        </p:txBody>
      </p:sp>
      <p:sp>
        <p:nvSpPr>
          <p:cNvPr id="2" name="Rettangolo 1"/>
          <p:cNvSpPr/>
          <p:nvPr/>
        </p:nvSpPr>
        <p:spPr>
          <a:xfrm>
            <a:off x="4545620" y="916770"/>
            <a:ext cx="2741456" cy="523220"/>
          </a:xfrm>
          <a:prstGeom prst="rect">
            <a:avLst/>
          </a:prstGeom>
        </p:spPr>
        <p:txBody>
          <a:bodyPr wrap="none">
            <a:spAutoFit/>
          </a:bodyPr>
          <a:lstStyle/>
          <a:p>
            <a:pPr defTabSz="336550"/>
            <a:r>
              <a:rPr lang="en-GB" sz="2800" dirty="0">
                <a:solidFill>
                  <a:srgbClr val="002060"/>
                </a:solidFill>
                <a:latin typeface="Century Gothic" pitchFamily="34" charset="0"/>
                <a:cs typeface="Times New Roman" pitchFamily="18" charset="0"/>
              </a:rPr>
              <a:t>Demonstration</a:t>
            </a:r>
            <a:endParaRPr lang="en-GB" sz="2800" dirty="0">
              <a:solidFill>
                <a:srgbClr val="002060"/>
              </a:solidFill>
              <a:latin typeface="Century Gothic" pitchFamily="34" charset="0"/>
              <a:cs typeface="Times New Roman" pitchFamily="18" charset="0"/>
            </a:endParaRPr>
          </a:p>
        </p:txBody>
      </p:sp>
    </p:spTree>
    <p:extLst>
      <p:ext uri="{BB962C8B-B14F-4D97-AF65-F5344CB8AC3E}">
        <p14:creationId xmlns:p14="http://schemas.microsoft.com/office/powerpoint/2010/main" val="2773646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464815" y="753582"/>
            <a:ext cx="9250531" cy="5579989"/>
          </a:xfrm>
          <a:prstGeom prst="rect">
            <a:avLst/>
          </a:prstGeom>
          <a:noFill/>
        </p:spPr>
        <p:txBody>
          <a:bodyPr wrap="square" rtlCol="0">
            <a:spAutoFit/>
          </a:bodyPr>
          <a:lstStyle/>
          <a:p>
            <a:pPr algn="ctr">
              <a:lnSpc>
                <a:spcPct val="150000"/>
              </a:lnSpc>
            </a:pPr>
            <a:r>
              <a:rPr lang="it-IT" sz="2800" dirty="0">
                <a:solidFill>
                  <a:srgbClr val="002060"/>
                </a:solidFill>
                <a:latin typeface="Century Gothic" panose="020B0502020202020204" pitchFamily="34" charset="0"/>
              </a:rPr>
              <a:t>EUCISE2020 </a:t>
            </a:r>
            <a:r>
              <a:rPr lang="it-IT" sz="2800" dirty="0" err="1" smtClean="0">
                <a:solidFill>
                  <a:srgbClr val="002060"/>
                </a:solidFill>
                <a:latin typeface="Century Gothic" panose="020B0502020202020204" pitchFamily="34" charset="0"/>
              </a:rPr>
              <a:t>Principles</a:t>
            </a:r>
            <a:endParaRPr lang="en-US" sz="2400" dirty="0" smtClean="0">
              <a:solidFill>
                <a:srgbClr val="002060"/>
              </a:solidFill>
              <a:latin typeface="Century Gothic" panose="020B0502020202020204" pitchFamily="34" charset="0"/>
            </a:endParaRPr>
          </a:p>
          <a:p>
            <a:pPr marL="800100" lvl="1" indent="-342900">
              <a:lnSpc>
                <a:spcPct val="110000"/>
              </a:lnSpc>
              <a:buFont typeface="Arial" panose="020B0604020202020204" pitchFamily="34" charset="0"/>
              <a:buChar char="•"/>
            </a:pPr>
            <a:r>
              <a:rPr lang="en-US" sz="2200" dirty="0" smtClean="0">
                <a:solidFill>
                  <a:srgbClr val="002060"/>
                </a:solidFill>
                <a:latin typeface="Century Gothic" panose="020B0502020202020204" pitchFamily="34" charset="0"/>
              </a:rPr>
              <a:t>Military/civilian cooperation; management of </a:t>
            </a:r>
            <a:r>
              <a:rPr lang="it-IT" sz="2200" dirty="0" smtClean="0">
                <a:solidFill>
                  <a:srgbClr val="002060"/>
                </a:solidFill>
                <a:latin typeface="Century Gothic" panose="020B0502020202020204" pitchFamily="34" charset="0"/>
              </a:rPr>
              <a:t>EU RESTRICTED information </a:t>
            </a:r>
            <a:r>
              <a:rPr lang="it-IT" sz="2200" dirty="0" err="1" smtClean="0">
                <a:solidFill>
                  <a:srgbClr val="002060"/>
                </a:solidFill>
                <a:latin typeface="Century Gothic" panose="020B0502020202020204" pitchFamily="34" charset="0"/>
              </a:rPr>
              <a:t>through</a:t>
            </a:r>
            <a:r>
              <a:rPr lang="it-IT" sz="2200" dirty="0" smtClean="0">
                <a:solidFill>
                  <a:srgbClr val="002060"/>
                </a:solidFill>
                <a:latin typeface="Century Gothic" panose="020B0502020202020204" pitchFamily="34" charset="0"/>
              </a:rPr>
              <a:t> a special </a:t>
            </a:r>
            <a:r>
              <a:rPr lang="it-IT" sz="2200" dirty="0" err="1" smtClean="0">
                <a:solidFill>
                  <a:srgbClr val="002060"/>
                </a:solidFill>
                <a:latin typeface="Century Gothic" panose="020B0502020202020204" pitchFamily="34" charset="0"/>
              </a:rPr>
              <a:t>channel</a:t>
            </a:r>
            <a:endParaRPr lang="en-US" sz="2200" dirty="0" smtClean="0">
              <a:solidFill>
                <a:srgbClr val="002060"/>
              </a:solidFill>
              <a:latin typeface="Century Gothic" panose="020B0502020202020204" pitchFamily="34" charset="0"/>
            </a:endParaRPr>
          </a:p>
          <a:p>
            <a:pPr marL="800100" lvl="1" indent="-342900">
              <a:lnSpc>
                <a:spcPct val="110000"/>
              </a:lnSpc>
              <a:buFont typeface="Arial" panose="020B0604020202020204" pitchFamily="34" charset="0"/>
              <a:buChar char="•"/>
            </a:pPr>
            <a:r>
              <a:rPr lang="en-US" sz="2200" dirty="0" smtClean="0">
                <a:solidFill>
                  <a:srgbClr val="002060"/>
                </a:solidFill>
                <a:latin typeface="Century Gothic" panose="020B0502020202020204" pitchFamily="34" charset="0"/>
              </a:rPr>
              <a:t>Complete decentralization according to CISE Hybrid Architecture: no central system, no central database</a:t>
            </a:r>
          </a:p>
          <a:p>
            <a:pPr marL="800100" lvl="1" indent="-342900">
              <a:lnSpc>
                <a:spcPct val="110000"/>
              </a:lnSpc>
              <a:buFont typeface="Arial" panose="020B0604020202020204" pitchFamily="34" charset="0"/>
              <a:buChar char="•"/>
            </a:pPr>
            <a:r>
              <a:rPr lang="en-US" sz="2200" dirty="0" smtClean="0">
                <a:solidFill>
                  <a:srgbClr val="002060"/>
                </a:solidFill>
                <a:latin typeface="Century Gothic" panose="020B0502020202020204" pitchFamily="34" charset="0"/>
              </a:rPr>
              <a:t>Independence from any system and sensor</a:t>
            </a:r>
          </a:p>
          <a:p>
            <a:pPr marL="800100" lvl="1" indent="-342900">
              <a:lnSpc>
                <a:spcPct val="110000"/>
              </a:lnSpc>
              <a:buFont typeface="Arial" panose="020B0604020202020204" pitchFamily="34" charset="0"/>
              <a:buChar char="•"/>
            </a:pPr>
            <a:r>
              <a:rPr lang="en-US" sz="2200" dirty="0">
                <a:solidFill>
                  <a:srgbClr val="002060"/>
                </a:solidFill>
                <a:latin typeface="Century Gothic" panose="020B0502020202020204" pitchFamily="34" charset="0"/>
              </a:rPr>
              <a:t>I</a:t>
            </a:r>
            <a:r>
              <a:rPr lang="en-US" sz="2200" dirty="0" smtClean="0">
                <a:solidFill>
                  <a:srgbClr val="002060"/>
                </a:solidFill>
                <a:latin typeface="Century Gothic" panose="020B0502020202020204" pitchFamily="34" charset="0"/>
              </a:rPr>
              <a:t>ndependence from any national or European architecture</a:t>
            </a:r>
          </a:p>
          <a:p>
            <a:pPr marL="800100" lvl="1" indent="-342900">
              <a:lnSpc>
                <a:spcPct val="110000"/>
              </a:lnSpc>
              <a:buFont typeface="Arial" panose="020B0604020202020204" pitchFamily="34" charset="0"/>
              <a:buChar char="•"/>
            </a:pPr>
            <a:r>
              <a:rPr lang="en-US" sz="2200" dirty="0" smtClean="0">
                <a:solidFill>
                  <a:srgbClr val="002060"/>
                </a:solidFill>
                <a:latin typeface="Century Gothic" panose="020B0502020202020204" pitchFamily="34" charset="0"/>
              </a:rPr>
              <a:t>Firm adherence to standards and open source software</a:t>
            </a:r>
          </a:p>
          <a:p>
            <a:pPr marL="1257300" lvl="2" indent="-342900">
              <a:lnSpc>
                <a:spcPct val="110000"/>
              </a:lnSpc>
              <a:buFont typeface="Century Gothic" panose="020B0502020202020204" pitchFamily="34" charset="0"/>
              <a:buChar char="–"/>
            </a:pPr>
            <a:r>
              <a:rPr lang="en-US" sz="2200" dirty="0" smtClean="0">
                <a:solidFill>
                  <a:srgbClr val="002060"/>
                </a:solidFill>
                <a:latin typeface="Century Gothic" panose="020B0502020202020204" pitchFamily="34" charset="0"/>
              </a:rPr>
              <a:t>Adherence to the CISE data and service models</a:t>
            </a:r>
          </a:p>
          <a:p>
            <a:pPr marL="1257300" lvl="2" indent="-342900">
              <a:lnSpc>
                <a:spcPct val="110000"/>
              </a:lnSpc>
              <a:buFont typeface="Century Gothic" panose="020B0502020202020204" pitchFamily="34" charset="0"/>
              <a:buChar char="–"/>
            </a:pPr>
            <a:r>
              <a:rPr lang="en-US" sz="2200" dirty="0" smtClean="0">
                <a:solidFill>
                  <a:srgbClr val="002060"/>
                </a:solidFill>
                <a:latin typeface="Century Gothic" panose="020B0502020202020204" pitchFamily="34" charset="0"/>
              </a:rPr>
              <a:t>EUCISE2020 will promote standardizations groups inside the EU bodies</a:t>
            </a:r>
          </a:p>
          <a:p>
            <a:pPr marL="800100" lvl="1" indent="-342900">
              <a:lnSpc>
                <a:spcPct val="110000"/>
              </a:lnSpc>
              <a:buFont typeface="Arial" panose="020B0604020202020204" pitchFamily="34" charset="0"/>
              <a:buChar char="•"/>
            </a:pPr>
            <a:r>
              <a:rPr lang="en-US" sz="2200" dirty="0" smtClean="0">
                <a:solidFill>
                  <a:srgbClr val="002060"/>
                </a:solidFill>
                <a:latin typeface="Century Gothic" panose="020B0502020202020204" pitchFamily="34" charset="0"/>
              </a:rPr>
              <a:t>Open to new partners and to European agencies</a:t>
            </a:r>
          </a:p>
          <a:p>
            <a:pPr marL="800100" lvl="1" indent="-342900">
              <a:lnSpc>
                <a:spcPct val="110000"/>
              </a:lnSpc>
              <a:buFont typeface="Arial" panose="020B0604020202020204" pitchFamily="34" charset="0"/>
              <a:buChar char="•"/>
            </a:pPr>
            <a:r>
              <a:rPr lang="en-US" sz="2200" dirty="0" smtClean="0">
                <a:solidFill>
                  <a:srgbClr val="002060"/>
                </a:solidFill>
                <a:latin typeface="Century Gothic" panose="020B0502020202020204" pitchFamily="34" charset="0"/>
              </a:rPr>
              <a:t>IPR management and sharing</a:t>
            </a:r>
          </a:p>
          <a:p>
            <a:pPr marL="800100" lvl="1" indent="-342900">
              <a:lnSpc>
                <a:spcPct val="110000"/>
              </a:lnSpc>
              <a:buFont typeface="Arial" panose="020B0604020202020204" pitchFamily="34" charset="0"/>
              <a:buChar char="•"/>
            </a:pPr>
            <a:r>
              <a:rPr lang="en-US" sz="2200" dirty="0" smtClean="0">
                <a:solidFill>
                  <a:srgbClr val="002060"/>
                </a:solidFill>
                <a:latin typeface="Century Gothic" panose="020B0502020202020204" pitchFamily="34" charset="0"/>
              </a:rPr>
              <a:t>Common t</a:t>
            </a:r>
            <a:r>
              <a:rPr lang="en-US" sz="2200" dirty="0" smtClean="0">
                <a:solidFill>
                  <a:srgbClr val="002060"/>
                </a:solidFill>
                <a:latin typeface="Century Gothic" panose="020B0502020202020204" pitchFamily="34" charset="0"/>
              </a:rPr>
              <a:t>echnical architecture</a:t>
            </a:r>
          </a:p>
        </p:txBody>
      </p:sp>
      <p:pic>
        <p:nvPicPr>
          <p:cNvPr id="3" name="Immagine 2" descr="C:\Users\cerbini\Desktop\fp7.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4296" y="260868"/>
            <a:ext cx="396000" cy="431828"/>
          </a:xfrm>
          <a:prstGeom prst="rect">
            <a:avLst/>
          </a:prstGeom>
          <a:noFill/>
          <a:ln w="9525">
            <a:noFill/>
            <a:miter lim="800000"/>
            <a:headEnd/>
            <a:tailEnd/>
          </a:ln>
        </p:spPr>
      </p:pic>
      <p:cxnSp>
        <p:nvCxnSpPr>
          <p:cNvPr id="4" name="Connettore 1 3"/>
          <p:cNvCxnSpPr/>
          <p:nvPr/>
        </p:nvCxnSpPr>
        <p:spPr>
          <a:xfrm>
            <a:off x="1775520" y="836712"/>
            <a:ext cx="8712968" cy="0"/>
          </a:xfrm>
          <a:prstGeom prst="line">
            <a:avLst/>
          </a:prstGeom>
          <a:ln w="28575">
            <a:solidFill>
              <a:srgbClr val="FFC000"/>
            </a:solidFill>
          </a:ln>
          <a:effectLst>
            <a:innerShdw blurRad="63500" dist="50800" dir="5400000">
              <a:prstClr val="black">
                <a:alpha val="50000"/>
              </a:prstClr>
            </a:inn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5" name="4B076845-ADFA-428A-AA0E-D1F7B70E4DB7" descr="cid:4B076845-ADFA-428A-AA0E-D1F7B70E4DB7"/>
          <p:cNvPicPr>
            <a:picLocks noChangeAspect="1" noChangeArrowheads="1"/>
          </p:cNvPicPr>
          <p:nvPr/>
        </p:nvPicPr>
        <p:blipFill>
          <a:blip r:embed="rId3" cstate="print"/>
          <a:srcRect/>
          <a:stretch>
            <a:fillRect/>
          </a:stretch>
        </p:blipFill>
        <p:spPr bwMode="auto">
          <a:xfrm>
            <a:off x="1991544" y="116632"/>
            <a:ext cx="620688" cy="620688"/>
          </a:xfrm>
          <a:prstGeom prst="rect">
            <a:avLst/>
          </a:prstGeom>
          <a:noFill/>
          <a:ln w="9525">
            <a:noFill/>
            <a:miter lim="800000"/>
            <a:headEnd/>
            <a:tailEnd/>
          </a:ln>
        </p:spPr>
      </p:pic>
      <p:grpSp>
        <p:nvGrpSpPr>
          <p:cNvPr id="7" name="Gruppo 6"/>
          <p:cNvGrpSpPr/>
          <p:nvPr/>
        </p:nvGrpSpPr>
        <p:grpSpPr>
          <a:xfrm>
            <a:off x="1847528" y="6237313"/>
            <a:ext cx="8496944" cy="467737"/>
            <a:chOff x="179512" y="6237312"/>
            <a:chExt cx="8496944" cy="467737"/>
          </a:xfrm>
        </p:grpSpPr>
        <p:sp>
          <p:nvSpPr>
            <p:cNvPr id="8" name="CasellaDiTesto 7"/>
            <p:cNvSpPr txBox="1"/>
            <p:nvPr/>
          </p:nvSpPr>
          <p:spPr>
            <a:xfrm>
              <a:off x="611560" y="6237312"/>
              <a:ext cx="8064896" cy="430887"/>
            </a:xfrm>
            <a:prstGeom prst="rect">
              <a:avLst/>
            </a:prstGeom>
            <a:noFill/>
          </p:spPr>
          <p:txBody>
            <a:bodyPr wrap="square" rtlCol="0">
              <a:spAutoFit/>
            </a:bodyPr>
            <a:lstStyle/>
            <a:p>
              <a:r>
                <a:rPr lang="en-GB" sz="1100" dirty="0">
                  <a:solidFill>
                    <a:schemeClr val="tx2"/>
                  </a:solidFill>
                  <a:latin typeface="Century Gothic" pitchFamily="34" charset="0"/>
                  <a:cs typeface="Times New Roman" pitchFamily="18" charset="0"/>
                </a:rPr>
                <a:t>EUCISE2020 received funding from the European Union’s seventh framework programme under grant agreement no: 608385</a:t>
              </a:r>
            </a:p>
          </p:txBody>
        </p:sp>
        <p:pic>
          <p:nvPicPr>
            <p:cNvPr id="9" name="Immagine 8" descr="https://upload.wikimedia.org/wikipedia/commons/thumb/b/b7/Flag_of_Europe.svg/2000px-Flag_of_Europe.svg.png"/>
            <p:cNvPicPr>
              <a:picLocks noChangeAspect="1"/>
            </p:cNvPicPr>
            <p:nvPr/>
          </p:nvPicPr>
          <p:blipFill>
            <a:blip r:embed="rId4" cstate="print"/>
            <a:srcRect/>
            <a:stretch>
              <a:fillRect/>
            </a:stretch>
          </p:blipFill>
          <p:spPr bwMode="auto">
            <a:xfrm>
              <a:off x="179512" y="6381328"/>
              <a:ext cx="360000" cy="257437"/>
            </a:xfrm>
            <a:prstGeom prst="rect">
              <a:avLst/>
            </a:prstGeom>
            <a:noFill/>
            <a:ln w="9525">
              <a:noFill/>
              <a:miter lim="800000"/>
              <a:headEnd/>
              <a:tailEnd/>
            </a:ln>
          </p:spPr>
        </p:pic>
        <p:grpSp>
          <p:nvGrpSpPr>
            <p:cNvPr id="10" name="Gruppo 9"/>
            <p:cNvGrpSpPr/>
            <p:nvPr/>
          </p:nvGrpSpPr>
          <p:grpSpPr>
            <a:xfrm>
              <a:off x="1737134" y="6525344"/>
              <a:ext cx="6003218" cy="179705"/>
              <a:chOff x="2566306" y="5482292"/>
              <a:chExt cx="6003218" cy="179705"/>
            </a:xfrm>
          </p:grpSpPr>
          <p:pic>
            <p:nvPicPr>
              <p:cNvPr id="11" name="Immagine 10" descr="https://upload.wikimedia.org/wikipedia/commons/thumb/9/9a/Flag_of_Bulgaria.svg/2000px-Flag_of_Bulgaria.svg.png"/>
              <p:cNvPicPr/>
              <p:nvPr/>
            </p:nvPicPr>
            <p:blipFill>
              <a:blip r:embed="rId5" cstate="print"/>
              <a:srcRect/>
              <a:stretch>
                <a:fillRect/>
              </a:stretch>
            </p:blipFill>
            <p:spPr bwMode="auto">
              <a:xfrm>
                <a:off x="2566306" y="5482292"/>
                <a:ext cx="298450" cy="179705"/>
              </a:xfrm>
              <a:prstGeom prst="rect">
                <a:avLst/>
              </a:prstGeom>
              <a:noFill/>
              <a:ln w="9525">
                <a:noFill/>
                <a:miter lim="800000"/>
                <a:headEnd/>
                <a:tailEnd/>
              </a:ln>
            </p:spPr>
          </p:pic>
          <p:pic>
            <p:nvPicPr>
              <p:cNvPr id="12" name="Immagine 11" descr="https://upload.wikimedia.org/wikipedia/commons/thumb/9/9c/Flag_of_Denmark.svg/2000px-Flag_of_Denmark.svg.png"/>
              <p:cNvPicPr/>
              <p:nvPr/>
            </p:nvPicPr>
            <p:blipFill>
              <a:blip r:embed="rId6" cstate="print"/>
              <a:srcRect/>
              <a:stretch>
                <a:fillRect/>
              </a:stretch>
            </p:blipFill>
            <p:spPr bwMode="auto">
              <a:xfrm>
                <a:off x="3009440" y="5482292"/>
                <a:ext cx="237490" cy="179705"/>
              </a:xfrm>
              <a:prstGeom prst="rect">
                <a:avLst/>
              </a:prstGeom>
              <a:noFill/>
              <a:ln w="9525">
                <a:noFill/>
                <a:miter lim="800000"/>
                <a:headEnd/>
                <a:tailEnd/>
              </a:ln>
            </p:spPr>
          </p:pic>
          <p:pic>
            <p:nvPicPr>
              <p:cNvPr id="13" name="Immagine 12" descr="https://upload.wikimedia.org/wikipedia/commons/thumb/8/86/Flag_of_Germany_(3-2_aspect_ratio).svg/2000px-Flag_of_Germany_(3-2_aspect_ratio).svg.png"/>
              <p:cNvPicPr/>
              <p:nvPr/>
            </p:nvPicPr>
            <p:blipFill>
              <a:blip r:embed="rId7" cstate="print"/>
              <a:srcRect/>
              <a:stretch>
                <a:fillRect/>
              </a:stretch>
            </p:blipFill>
            <p:spPr bwMode="auto">
              <a:xfrm>
                <a:off x="3374660" y="5482292"/>
                <a:ext cx="269875" cy="179705"/>
              </a:xfrm>
              <a:prstGeom prst="rect">
                <a:avLst/>
              </a:prstGeom>
              <a:noFill/>
              <a:ln w="9525">
                <a:noFill/>
                <a:miter lim="800000"/>
                <a:headEnd/>
                <a:tailEnd/>
              </a:ln>
            </p:spPr>
          </p:pic>
          <p:pic>
            <p:nvPicPr>
              <p:cNvPr id="14" name="Immagine 13" descr="https://upload.wikimedia.org/wikipedia/commons/thumb/4/45/Flag_of_Ireland.svg/2000px-Flag_of_Ireland.svg.png"/>
              <p:cNvPicPr/>
              <p:nvPr/>
            </p:nvPicPr>
            <p:blipFill>
              <a:blip r:embed="rId8" cstate="print"/>
              <a:srcRect/>
              <a:stretch>
                <a:fillRect/>
              </a:stretch>
            </p:blipFill>
            <p:spPr bwMode="auto">
              <a:xfrm>
                <a:off x="3780482" y="5482292"/>
                <a:ext cx="359410" cy="179705"/>
              </a:xfrm>
              <a:prstGeom prst="rect">
                <a:avLst/>
              </a:prstGeom>
              <a:noFill/>
              <a:ln w="9525">
                <a:noFill/>
                <a:miter lim="800000"/>
                <a:headEnd/>
                <a:tailEnd/>
              </a:ln>
            </p:spPr>
          </p:pic>
          <p:pic>
            <p:nvPicPr>
              <p:cNvPr id="15" name="Immagine 14" descr="http://expandablecontainertrivol.com/wp-content/uploads/2015/03/flag-world-greece.gif"/>
              <p:cNvPicPr/>
              <p:nvPr/>
            </p:nvPicPr>
            <p:blipFill>
              <a:blip r:embed="rId9" cstate="print"/>
              <a:srcRect/>
              <a:stretch>
                <a:fillRect/>
              </a:stretch>
            </p:blipFill>
            <p:spPr bwMode="auto">
              <a:xfrm>
                <a:off x="4258893" y="5482292"/>
                <a:ext cx="269875" cy="179705"/>
              </a:xfrm>
              <a:prstGeom prst="rect">
                <a:avLst/>
              </a:prstGeom>
              <a:noFill/>
              <a:ln w="9525">
                <a:noFill/>
                <a:miter lim="800000"/>
                <a:headEnd/>
                <a:tailEnd/>
              </a:ln>
            </p:spPr>
          </p:pic>
          <p:pic>
            <p:nvPicPr>
              <p:cNvPr id="16" name="Immagine 15" descr="https://upload.wikimedia.org/wikipedia/commons/thumb/c/c6/Flag_of_Spain_(1785-1873_and_1875-1931).svg/2000px-Flag_of_Spain_(1785-1873_and_1875-1931).svg.png"/>
              <p:cNvPicPr/>
              <p:nvPr/>
            </p:nvPicPr>
            <p:blipFill>
              <a:blip r:embed="rId10" cstate="print"/>
              <a:srcRect/>
              <a:stretch>
                <a:fillRect/>
              </a:stretch>
            </p:blipFill>
            <p:spPr bwMode="auto">
              <a:xfrm>
                <a:off x="4661590" y="5482292"/>
                <a:ext cx="269875" cy="179705"/>
              </a:xfrm>
              <a:prstGeom prst="rect">
                <a:avLst/>
              </a:prstGeom>
              <a:noFill/>
              <a:ln w="9525">
                <a:noFill/>
                <a:miter lim="800000"/>
                <a:headEnd/>
                <a:tailEnd/>
              </a:ln>
            </p:spPr>
          </p:pic>
          <p:pic>
            <p:nvPicPr>
              <p:cNvPr id="17" name="Immagine 16" descr="https://upload.wikimedia.org/wikipedia/commons/thumb/5/54/Civil_and_Naval_Ensign_of_France.svg/2000px-Civil_and_Naval_Ensign_of_France.svg.png"/>
              <p:cNvPicPr/>
              <p:nvPr/>
            </p:nvPicPr>
            <p:blipFill>
              <a:blip r:embed="rId11" cstate="print"/>
              <a:srcRect/>
              <a:stretch>
                <a:fillRect/>
              </a:stretch>
            </p:blipFill>
            <p:spPr bwMode="auto">
              <a:xfrm>
                <a:off x="5053599" y="5482292"/>
                <a:ext cx="269875" cy="179705"/>
              </a:xfrm>
              <a:prstGeom prst="rect">
                <a:avLst/>
              </a:prstGeom>
              <a:noFill/>
              <a:ln w="9525">
                <a:noFill/>
                <a:miter lim="800000"/>
                <a:headEnd/>
                <a:tailEnd/>
              </a:ln>
            </p:spPr>
          </p:pic>
          <p:pic>
            <p:nvPicPr>
              <p:cNvPr id="18" name="Immagine 17" descr="http://www.33ff.com/flags/XL_flags/Italy_flag.gif"/>
              <p:cNvPicPr/>
              <p:nvPr/>
            </p:nvPicPr>
            <p:blipFill>
              <a:blip r:embed="rId12" cstate="print"/>
              <a:srcRect/>
              <a:stretch>
                <a:fillRect/>
              </a:stretch>
            </p:blipFill>
            <p:spPr bwMode="auto">
              <a:xfrm>
                <a:off x="5453171" y="5482292"/>
                <a:ext cx="269875" cy="179705"/>
              </a:xfrm>
              <a:prstGeom prst="rect">
                <a:avLst/>
              </a:prstGeom>
              <a:noFill/>
              <a:ln w="9525">
                <a:noFill/>
                <a:miter lim="800000"/>
                <a:headEnd/>
                <a:tailEnd/>
              </a:ln>
            </p:spPr>
          </p:pic>
          <p:pic>
            <p:nvPicPr>
              <p:cNvPr id="19" name="Immagine 18" descr="http://www.clker.com/cliparts/2/c/5/d/1363112175195013158Flag%20of%20Norway.svg.med.png"/>
              <p:cNvPicPr/>
              <p:nvPr/>
            </p:nvPicPr>
            <p:blipFill>
              <a:blip r:embed="rId13" cstate="print"/>
              <a:srcRect/>
              <a:stretch>
                <a:fillRect/>
              </a:stretch>
            </p:blipFill>
            <p:spPr bwMode="auto">
              <a:xfrm>
                <a:off x="5858993" y="5482292"/>
                <a:ext cx="244475" cy="179705"/>
              </a:xfrm>
              <a:prstGeom prst="rect">
                <a:avLst/>
              </a:prstGeom>
              <a:noFill/>
              <a:ln w="9525">
                <a:noFill/>
                <a:miter lim="800000"/>
                <a:headEnd/>
                <a:tailEnd/>
              </a:ln>
            </p:spPr>
          </p:pic>
          <p:pic>
            <p:nvPicPr>
              <p:cNvPr id="20" name="Immagine 19" descr="https://upload.wikimedia.org/wikipedia/commons/thumb/6/63/Flag_of_Cyprus_(1960-2006).svg/2000px-Flag_of_Cyprus_(1960-2006).svg.png"/>
              <p:cNvPicPr/>
              <p:nvPr/>
            </p:nvPicPr>
            <p:blipFill>
              <a:blip r:embed="rId14" cstate="print"/>
              <a:srcRect/>
              <a:stretch>
                <a:fillRect/>
              </a:stretch>
            </p:blipFill>
            <p:spPr bwMode="auto">
              <a:xfrm>
                <a:off x="6211241" y="5482292"/>
                <a:ext cx="298450" cy="179705"/>
              </a:xfrm>
              <a:prstGeom prst="rect">
                <a:avLst/>
              </a:prstGeom>
              <a:noFill/>
              <a:ln w="9525">
                <a:noFill/>
                <a:miter lim="800000"/>
                <a:headEnd/>
                <a:tailEnd/>
              </a:ln>
            </p:spPr>
          </p:pic>
          <p:pic>
            <p:nvPicPr>
              <p:cNvPr id="21" name="Immagine 20" descr="https://upload.wikimedia.org/wikipedia/commons/thumb/5/5c/Flag_of_Portugal.svg/1280px-Flag_of_Portugal.svg.png"/>
              <p:cNvPicPr/>
              <p:nvPr/>
            </p:nvPicPr>
            <p:blipFill>
              <a:blip r:embed="rId15" cstate="print"/>
              <a:srcRect/>
              <a:stretch>
                <a:fillRect/>
              </a:stretch>
            </p:blipFill>
            <p:spPr bwMode="auto">
              <a:xfrm>
                <a:off x="6632737" y="5482292"/>
                <a:ext cx="269875" cy="179705"/>
              </a:xfrm>
              <a:prstGeom prst="rect">
                <a:avLst/>
              </a:prstGeom>
              <a:noFill/>
              <a:ln w="9525">
                <a:noFill/>
                <a:miter lim="800000"/>
                <a:headEnd/>
                <a:tailEnd/>
              </a:ln>
            </p:spPr>
          </p:pic>
          <p:pic>
            <p:nvPicPr>
              <p:cNvPr id="22" name="Immagine 21" descr="https://upload.wikimedia.org/wikipedia/commons/thumb/7/73/Flag_of_Romania.svg/2000px-Flag_of_Romania.svg.png"/>
              <p:cNvPicPr/>
              <p:nvPr/>
            </p:nvPicPr>
            <p:blipFill>
              <a:blip r:embed="rId16" cstate="print"/>
              <a:srcRect/>
              <a:stretch>
                <a:fillRect/>
              </a:stretch>
            </p:blipFill>
            <p:spPr bwMode="auto">
              <a:xfrm>
                <a:off x="7010385" y="5482292"/>
                <a:ext cx="269875" cy="179705"/>
              </a:xfrm>
              <a:prstGeom prst="rect">
                <a:avLst/>
              </a:prstGeom>
              <a:noFill/>
              <a:ln w="9525">
                <a:noFill/>
                <a:miter lim="800000"/>
                <a:headEnd/>
                <a:tailEnd/>
              </a:ln>
            </p:spPr>
          </p:pic>
          <p:pic>
            <p:nvPicPr>
              <p:cNvPr id="23" name="Immagine 22" descr="https://upload.wikimedia.org/wikipedia/commons/thumb/b/bc/Flag_of_Finland.svg/2000px-Flag_of_Finland.svg.png"/>
              <p:cNvPicPr/>
              <p:nvPr/>
            </p:nvPicPr>
            <p:blipFill>
              <a:blip r:embed="rId17" cstate="print"/>
              <a:srcRect/>
              <a:stretch>
                <a:fillRect/>
              </a:stretch>
            </p:blipFill>
            <p:spPr bwMode="auto">
              <a:xfrm>
                <a:off x="7401331" y="5482292"/>
                <a:ext cx="294640" cy="179705"/>
              </a:xfrm>
              <a:prstGeom prst="rect">
                <a:avLst/>
              </a:prstGeom>
              <a:noFill/>
              <a:ln w="9525">
                <a:noFill/>
                <a:miter lim="800000"/>
                <a:headEnd/>
                <a:tailEnd/>
              </a:ln>
            </p:spPr>
          </p:pic>
          <p:pic>
            <p:nvPicPr>
              <p:cNvPr id="24" name="irc_mi" descr="http://kids.nationalgeographic.com/content/dam/kids/photos/Countries/Q-Z/sweden-flag.gif"/>
              <p:cNvPicPr/>
              <p:nvPr/>
            </p:nvPicPr>
            <p:blipFill>
              <a:blip r:embed="rId18" cstate="print"/>
              <a:srcRect/>
              <a:stretch>
                <a:fillRect/>
              </a:stretch>
            </p:blipFill>
            <p:spPr bwMode="auto">
              <a:xfrm>
                <a:off x="7818330" y="5482292"/>
                <a:ext cx="287655" cy="179705"/>
              </a:xfrm>
              <a:prstGeom prst="rect">
                <a:avLst/>
              </a:prstGeom>
              <a:noFill/>
              <a:ln w="9525">
                <a:noFill/>
                <a:miter lim="800000"/>
                <a:headEnd/>
                <a:tailEnd/>
              </a:ln>
            </p:spPr>
          </p:pic>
          <p:pic>
            <p:nvPicPr>
              <p:cNvPr id="25" name="Immagine 24"/>
              <p:cNvPicPr/>
              <p:nvPr/>
            </p:nvPicPr>
            <p:blipFill>
              <a:blip r:embed="rId19" cstate="print"/>
              <a:srcRect/>
              <a:stretch>
                <a:fillRect/>
              </a:stretch>
            </p:blipFill>
            <p:spPr bwMode="auto">
              <a:xfrm>
                <a:off x="8210114" y="5482292"/>
                <a:ext cx="359410" cy="179705"/>
              </a:xfrm>
              <a:prstGeom prst="rect">
                <a:avLst/>
              </a:prstGeom>
              <a:noFill/>
              <a:ln w="9525">
                <a:noFill/>
                <a:miter lim="800000"/>
                <a:headEnd/>
                <a:tailEnd/>
              </a:ln>
            </p:spPr>
          </p:pic>
        </p:grpSp>
      </p:grpSp>
      <p:sp>
        <p:nvSpPr>
          <p:cNvPr id="26" name="Rettangolo 25"/>
          <p:cNvSpPr/>
          <p:nvPr/>
        </p:nvSpPr>
        <p:spPr>
          <a:xfrm>
            <a:off x="2639616" y="260649"/>
            <a:ext cx="7236276" cy="461665"/>
          </a:xfrm>
          <a:prstGeom prst="rect">
            <a:avLst/>
          </a:prstGeom>
        </p:spPr>
        <p:txBody>
          <a:bodyPr wrap="none">
            <a:spAutoFit/>
          </a:bodyPr>
          <a:lstStyle/>
          <a:p>
            <a:pPr defTabSz="336550"/>
            <a:r>
              <a:rPr lang="en-GB" dirty="0">
                <a:solidFill>
                  <a:srgbClr val="0070C0"/>
                </a:solidFill>
                <a:latin typeface="Century Gothic" pitchFamily="34" charset="0"/>
                <a:cs typeface="Times New Roman" pitchFamily="18" charset="0"/>
              </a:rPr>
              <a:t>EUCISE </a:t>
            </a:r>
            <a:r>
              <a:rPr lang="en-GB" dirty="0">
                <a:solidFill>
                  <a:srgbClr val="189BDC"/>
                </a:solidFill>
                <a:latin typeface="Century Gothic" pitchFamily="34" charset="0"/>
                <a:cs typeface="Times New Roman" pitchFamily="18" charset="0"/>
              </a:rPr>
              <a:t>2020 </a:t>
            </a:r>
            <a:r>
              <a:rPr lang="en-GB" b="1" dirty="0">
                <a:solidFill>
                  <a:srgbClr val="189BDC"/>
                </a:solidFill>
                <a:latin typeface="Century Gothic" pitchFamily="34" charset="0"/>
                <a:cs typeface="Times New Roman" pitchFamily="18" charset="0"/>
              </a:rPr>
              <a:t>							</a:t>
            </a:r>
            <a:r>
              <a:rPr lang="en-GB" b="1" dirty="0" smtClean="0">
                <a:solidFill>
                  <a:srgbClr val="189BDC"/>
                </a:solidFill>
                <a:latin typeface="Century Gothic" pitchFamily="34" charset="0"/>
                <a:cs typeface="Times New Roman" pitchFamily="18" charset="0"/>
              </a:rPr>
              <a:t>		</a:t>
            </a:r>
            <a:r>
              <a:rPr lang="en-GB" b="1" dirty="0" smtClean="0">
                <a:solidFill>
                  <a:srgbClr val="189BDC"/>
                </a:solidFill>
                <a:latin typeface="Century Gothic" pitchFamily="34" charset="0"/>
                <a:cs typeface="Times New Roman" pitchFamily="18" charset="0"/>
              </a:rPr>
              <a:t>		</a:t>
            </a:r>
            <a:r>
              <a:rPr lang="en-GB" sz="2400" dirty="0" smtClean="0">
                <a:solidFill>
                  <a:schemeClr val="tx2">
                    <a:lumMod val="50000"/>
                  </a:schemeClr>
                </a:solidFill>
                <a:latin typeface="Century Gothic" pitchFamily="34" charset="0"/>
                <a:cs typeface="Times New Roman" pitchFamily="18" charset="0"/>
              </a:rPr>
              <a:t>TAG </a:t>
            </a:r>
            <a:r>
              <a:rPr lang="en-GB" sz="2400" dirty="0" smtClean="0">
                <a:solidFill>
                  <a:schemeClr val="tx2">
                    <a:lumMod val="50000"/>
                  </a:schemeClr>
                </a:solidFill>
                <a:latin typeface="Century Gothic" pitchFamily="34" charset="0"/>
                <a:cs typeface="Times New Roman" pitchFamily="18" charset="0"/>
              </a:rPr>
              <a:t>Meeting</a:t>
            </a:r>
            <a:endParaRPr lang="en-GB" sz="2400" dirty="0">
              <a:solidFill>
                <a:schemeClr val="tx2">
                  <a:lumMod val="50000"/>
                </a:schemeClr>
              </a:solidFill>
              <a:latin typeface="Century Gothic" pitchFamily="34" charset="0"/>
              <a:cs typeface="Times New Roman" pitchFamily="18" charset="0"/>
            </a:endParaRPr>
          </a:p>
        </p:txBody>
      </p:sp>
    </p:spTree>
    <p:extLst>
      <p:ext uri="{BB962C8B-B14F-4D97-AF65-F5344CB8AC3E}">
        <p14:creationId xmlns:p14="http://schemas.microsoft.com/office/powerpoint/2010/main" val="1256991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856106" y="977587"/>
            <a:ext cx="8519206" cy="459806"/>
          </a:xfrm>
          <a:prstGeom prst="rect">
            <a:avLst/>
          </a:prstGeom>
          <a:noFill/>
        </p:spPr>
        <p:txBody>
          <a:bodyPr wrap="square" rtlCol="0">
            <a:spAutoFit/>
          </a:bodyPr>
          <a:lstStyle/>
          <a:p>
            <a:pPr lvl="1">
              <a:lnSpc>
                <a:spcPct val="108000"/>
              </a:lnSpc>
            </a:pPr>
            <a:r>
              <a:rPr lang="en-US" sz="2400" dirty="0">
                <a:solidFill>
                  <a:srgbClr val="002060"/>
                </a:solidFill>
                <a:latin typeface="Century Gothic" panose="020B0502020202020204" pitchFamily="34" charset="0"/>
              </a:rPr>
              <a:t>IPR sharing with DG MARE for interoperability call</a:t>
            </a:r>
          </a:p>
        </p:txBody>
      </p:sp>
      <p:pic>
        <p:nvPicPr>
          <p:cNvPr id="3" name="Immagine 2" descr="C:\Users\cerbini\Desktop\fp7.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4296" y="260868"/>
            <a:ext cx="396000" cy="431828"/>
          </a:xfrm>
          <a:prstGeom prst="rect">
            <a:avLst/>
          </a:prstGeom>
          <a:noFill/>
          <a:ln w="9525">
            <a:noFill/>
            <a:miter lim="800000"/>
            <a:headEnd/>
            <a:tailEnd/>
          </a:ln>
        </p:spPr>
      </p:pic>
      <p:cxnSp>
        <p:nvCxnSpPr>
          <p:cNvPr id="4" name="Connettore 1 3"/>
          <p:cNvCxnSpPr/>
          <p:nvPr/>
        </p:nvCxnSpPr>
        <p:spPr>
          <a:xfrm>
            <a:off x="1775520" y="836712"/>
            <a:ext cx="8712968" cy="0"/>
          </a:xfrm>
          <a:prstGeom prst="line">
            <a:avLst/>
          </a:prstGeom>
          <a:ln w="28575">
            <a:solidFill>
              <a:srgbClr val="FFC000"/>
            </a:solidFill>
          </a:ln>
          <a:effectLst>
            <a:innerShdw blurRad="63500" dist="50800" dir="5400000">
              <a:prstClr val="black">
                <a:alpha val="50000"/>
              </a:prstClr>
            </a:inn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5" name="4B076845-ADFA-428A-AA0E-D1F7B70E4DB7" descr="cid:4B076845-ADFA-428A-AA0E-D1F7B70E4DB7"/>
          <p:cNvPicPr>
            <a:picLocks noChangeAspect="1" noChangeArrowheads="1"/>
          </p:cNvPicPr>
          <p:nvPr/>
        </p:nvPicPr>
        <p:blipFill>
          <a:blip r:embed="rId3" cstate="print"/>
          <a:srcRect/>
          <a:stretch>
            <a:fillRect/>
          </a:stretch>
        </p:blipFill>
        <p:spPr bwMode="auto">
          <a:xfrm>
            <a:off x="1991544" y="116632"/>
            <a:ext cx="620688" cy="620688"/>
          </a:xfrm>
          <a:prstGeom prst="rect">
            <a:avLst/>
          </a:prstGeom>
          <a:noFill/>
          <a:ln w="9525">
            <a:noFill/>
            <a:miter lim="800000"/>
            <a:headEnd/>
            <a:tailEnd/>
          </a:ln>
        </p:spPr>
      </p:pic>
      <p:grpSp>
        <p:nvGrpSpPr>
          <p:cNvPr id="7" name="Gruppo 6"/>
          <p:cNvGrpSpPr/>
          <p:nvPr/>
        </p:nvGrpSpPr>
        <p:grpSpPr>
          <a:xfrm>
            <a:off x="1847528" y="6237313"/>
            <a:ext cx="8496944" cy="467737"/>
            <a:chOff x="179512" y="6237312"/>
            <a:chExt cx="8496944" cy="467737"/>
          </a:xfrm>
        </p:grpSpPr>
        <p:sp>
          <p:nvSpPr>
            <p:cNvPr id="8" name="CasellaDiTesto 7"/>
            <p:cNvSpPr txBox="1"/>
            <p:nvPr/>
          </p:nvSpPr>
          <p:spPr>
            <a:xfrm>
              <a:off x="611560" y="6237312"/>
              <a:ext cx="8064896" cy="430887"/>
            </a:xfrm>
            <a:prstGeom prst="rect">
              <a:avLst/>
            </a:prstGeom>
            <a:noFill/>
          </p:spPr>
          <p:txBody>
            <a:bodyPr wrap="square" rtlCol="0">
              <a:spAutoFit/>
            </a:bodyPr>
            <a:lstStyle/>
            <a:p>
              <a:r>
                <a:rPr lang="en-GB" sz="1100" dirty="0">
                  <a:solidFill>
                    <a:schemeClr val="tx2"/>
                  </a:solidFill>
                  <a:latin typeface="Century Gothic" pitchFamily="34" charset="0"/>
                  <a:cs typeface="Times New Roman" pitchFamily="18" charset="0"/>
                </a:rPr>
                <a:t>EUCISE2020 received funding from the European Union’s seventh framework programme under grant agreement no: 608385</a:t>
              </a:r>
            </a:p>
          </p:txBody>
        </p:sp>
        <p:pic>
          <p:nvPicPr>
            <p:cNvPr id="9" name="Immagine 8" descr="https://upload.wikimedia.org/wikipedia/commons/thumb/b/b7/Flag_of_Europe.svg/2000px-Flag_of_Europe.svg.png"/>
            <p:cNvPicPr>
              <a:picLocks noChangeAspect="1"/>
            </p:cNvPicPr>
            <p:nvPr/>
          </p:nvPicPr>
          <p:blipFill>
            <a:blip r:embed="rId4" cstate="print"/>
            <a:srcRect/>
            <a:stretch>
              <a:fillRect/>
            </a:stretch>
          </p:blipFill>
          <p:spPr bwMode="auto">
            <a:xfrm>
              <a:off x="179512" y="6381328"/>
              <a:ext cx="360000" cy="257437"/>
            </a:xfrm>
            <a:prstGeom prst="rect">
              <a:avLst/>
            </a:prstGeom>
            <a:noFill/>
            <a:ln w="9525">
              <a:noFill/>
              <a:miter lim="800000"/>
              <a:headEnd/>
              <a:tailEnd/>
            </a:ln>
          </p:spPr>
        </p:pic>
        <p:grpSp>
          <p:nvGrpSpPr>
            <p:cNvPr id="10" name="Gruppo 9"/>
            <p:cNvGrpSpPr/>
            <p:nvPr/>
          </p:nvGrpSpPr>
          <p:grpSpPr>
            <a:xfrm>
              <a:off x="1737134" y="6525344"/>
              <a:ext cx="6003218" cy="179705"/>
              <a:chOff x="2566306" y="5482292"/>
              <a:chExt cx="6003218" cy="179705"/>
            </a:xfrm>
          </p:grpSpPr>
          <p:pic>
            <p:nvPicPr>
              <p:cNvPr id="11" name="Immagine 10" descr="https://upload.wikimedia.org/wikipedia/commons/thumb/9/9a/Flag_of_Bulgaria.svg/2000px-Flag_of_Bulgaria.svg.png"/>
              <p:cNvPicPr/>
              <p:nvPr/>
            </p:nvPicPr>
            <p:blipFill>
              <a:blip r:embed="rId5" cstate="print"/>
              <a:srcRect/>
              <a:stretch>
                <a:fillRect/>
              </a:stretch>
            </p:blipFill>
            <p:spPr bwMode="auto">
              <a:xfrm>
                <a:off x="2566306" y="5482292"/>
                <a:ext cx="298450" cy="179705"/>
              </a:xfrm>
              <a:prstGeom prst="rect">
                <a:avLst/>
              </a:prstGeom>
              <a:noFill/>
              <a:ln w="9525">
                <a:noFill/>
                <a:miter lim="800000"/>
                <a:headEnd/>
                <a:tailEnd/>
              </a:ln>
            </p:spPr>
          </p:pic>
          <p:pic>
            <p:nvPicPr>
              <p:cNvPr id="12" name="Immagine 11" descr="https://upload.wikimedia.org/wikipedia/commons/thumb/9/9c/Flag_of_Denmark.svg/2000px-Flag_of_Denmark.svg.png"/>
              <p:cNvPicPr/>
              <p:nvPr/>
            </p:nvPicPr>
            <p:blipFill>
              <a:blip r:embed="rId6" cstate="print"/>
              <a:srcRect/>
              <a:stretch>
                <a:fillRect/>
              </a:stretch>
            </p:blipFill>
            <p:spPr bwMode="auto">
              <a:xfrm>
                <a:off x="3009440" y="5482292"/>
                <a:ext cx="237490" cy="179705"/>
              </a:xfrm>
              <a:prstGeom prst="rect">
                <a:avLst/>
              </a:prstGeom>
              <a:noFill/>
              <a:ln w="9525">
                <a:noFill/>
                <a:miter lim="800000"/>
                <a:headEnd/>
                <a:tailEnd/>
              </a:ln>
            </p:spPr>
          </p:pic>
          <p:pic>
            <p:nvPicPr>
              <p:cNvPr id="13" name="Immagine 12" descr="https://upload.wikimedia.org/wikipedia/commons/thumb/8/86/Flag_of_Germany_(3-2_aspect_ratio).svg/2000px-Flag_of_Germany_(3-2_aspect_ratio).svg.png"/>
              <p:cNvPicPr/>
              <p:nvPr/>
            </p:nvPicPr>
            <p:blipFill>
              <a:blip r:embed="rId7" cstate="print"/>
              <a:srcRect/>
              <a:stretch>
                <a:fillRect/>
              </a:stretch>
            </p:blipFill>
            <p:spPr bwMode="auto">
              <a:xfrm>
                <a:off x="3374660" y="5482292"/>
                <a:ext cx="269875" cy="179705"/>
              </a:xfrm>
              <a:prstGeom prst="rect">
                <a:avLst/>
              </a:prstGeom>
              <a:noFill/>
              <a:ln w="9525">
                <a:noFill/>
                <a:miter lim="800000"/>
                <a:headEnd/>
                <a:tailEnd/>
              </a:ln>
            </p:spPr>
          </p:pic>
          <p:pic>
            <p:nvPicPr>
              <p:cNvPr id="14" name="Immagine 13" descr="https://upload.wikimedia.org/wikipedia/commons/thumb/4/45/Flag_of_Ireland.svg/2000px-Flag_of_Ireland.svg.png"/>
              <p:cNvPicPr/>
              <p:nvPr/>
            </p:nvPicPr>
            <p:blipFill>
              <a:blip r:embed="rId8" cstate="print"/>
              <a:srcRect/>
              <a:stretch>
                <a:fillRect/>
              </a:stretch>
            </p:blipFill>
            <p:spPr bwMode="auto">
              <a:xfrm>
                <a:off x="3780482" y="5482292"/>
                <a:ext cx="359410" cy="179705"/>
              </a:xfrm>
              <a:prstGeom prst="rect">
                <a:avLst/>
              </a:prstGeom>
              <a:noFill/>
              <a:ln w="9525">
                <a:noFill/>
                <a:miter lim="800000"/>
                <a:headEnd/>
                <a:tailEnd/>
              </a:ln>
            </p:spPr>
          </p:pic>
          <p:pic>
            <p:nvPicPr>
              <p:cNvPr id="15" name="Immagine 14" descr="http://expandablecontainertrivol.com/wp-content/uploads/2015/03/flag-world-greece.gif"/>
              <p:cNvPicPr/>
              <p:nvPr/>
            </p:nvPicPr>
            <p:blipFill>
              <a:blip r:embed="rId9" cstate="print"/>
              <a:srcRect/>
              <a:stretch>
                <a:fillRect/>
              </a:stretch>
            </p:blipFill>
            <p:spPr bwMode="auto">
              <a:xfrm>
                <a:off x="4258893" y="5482292"/>
                <a:ext cx="269875" cy="179705"/>
              </a:xfrm>
              <a:prstGeom prst="rect">
                <a:avLst/>
              </a:prstGeom>
              <a:noFill/>
              <a:ln w="9525">
                <a:noFill/>
                <a:miter lim="800000"/>
                <a:headEnd/>
                <a:tailEnd/>
              </a:ln>
            </p:spPr>
          </p:pic>
          <p:pic>
            <p:nvPicPr>
              <p:cNvPr id="16" name="Immagine 15" descr="https://upload.wikimedia.org/wikipedia/commons/thumb/c/c6/Flag_of_Spain_(1785-1873_and_1875-1931).svg/2000px-Flag_of_Spain_(1785-1873_and_1875-1931).svg.png"/>
              <p:cNvPicPr/>
              <p:nvPr/>
            </p:nvPicPr>
            <p:blipFill>
              <a:blip r:embed="rId10" cstate="print"/>
              <a:srcRect/>
              <a:stretch>
                <a:fillRect/>
              </a:stretch>
            </p:blipFill>
            <p:spPr bwMode="auto">
              <a:xfrm>
                <a:off x="4661590" y="5482292"/>
                <a:ext cx="269875" cy="179705"/>
              </a:xfrm>
              <a:prstGeom prst="rect">
                <a:avLst/>
              </a:prstGeom>
              <a:noFill/>
              <a:ln w="9525">
                <a:noFill/>
                <a:miter lim="800000"/>
                <a:headEnd/>
                <a:tailEnd/>
              </a:ln>
            </p:spPr>
          </p:pic>
          <p:pic>
            <p:nvPicPr>
              <p:cNvPr id="17" name="Immagine 16" descr="https://upload.wikimedia.org/wikipedia/commons/thumb/5/54/Civil_and_Naval_Ensign_of_France.svg/2000px-Civil_and_Naval_Ensign_of_France.svg.png"/>
              <p:cNvPicPr/>
              <p:nvPr/>
            </p:nvPicPr>
            <p:blipFill>
              <a:blip r:embed="rId11" cstate="print"/>
              <a:srcRect/>
              <a:stretch>
                <a:fillRect/>
              </a:stretch>
            </p:blipFill>
            <p:spPr bwMode="auto">
              <a:xfrm>
                <a:off x="5053599" y="5482292"/>
                <a:ext cx="269875" cy="179705"/>
              </a:xfrm>
              <a:prstGeom prst="rect">
                <a:avLst/>
              </a:prstGeom>
              <a:noFill/>
              <a:ln w="9525">
                <a:noFill/>
                <a:miter lim="800000"/>
                <a:headEnd/>
                <a:tailEnd/>
              </a:ln>
            </p:spPr>
          </p:pic>
          <p:pic>
            <p:nvPicPr>
              <p:cNvPr id="18" name="Immagine 17" descr="http://www.33ff.com/flags/XL_flags/Italy_flag.gif"/>
              <p:cNvPicPr/>
              <p:nvPr/>
            </p:nvPicPr>
            <p:blipFill>
              <a:blip r:embed="rId12" cstate="print"/>
              <a:srcRect/>
              <a:stretch>
                <a:fillRect/>
              </a:stretch>
            </p:blipFill>
            <p:spPr bwMode="auto">
              <a:xfrm>
                <a:off x="5453171" y="5482292"/>
                <a:ext cx="269875" cy="179705"/>
              </a:xfrm>
              <a:prstGeom prst="rect">
                <a:avLst/>
              </a:prstGeom>
              <a:noFill/>
              <a:ln w="9525">
                <a:noFill/>
                <a:miter lim="800000"/>
                <a:headEnd/>
                <a:tailEnd/>
              </a:ln>
            </p:spPr>
          </p:pic>
          <p:pic>
            <p:nvPicPr>
              <p:cNvPr id="19" name="Immagine 18" descr="http://www.clker.com/cliparts/2/c/5/d/1363112175195013158Flag%20of%20Norway.svg.med.png"/>
              <p:cNvPicPr/>
              <p:nvPr/>
            </p:nvPicPr>
            <p:blipFill>
              <a:blip r:embed="rId13" cstate="print"/>
              <a:srcRect/>
              <a:stretch>
                <a:fillRect/>
              </a:stretch>
            </p:blipFill>
            <p:spPr bwMode="auto">
              <a:xfrm>
                <a:off x="5858993" y="5482292"/>
                <a:ext cx="244475" cy="179705"/>
              </a:xfrm>
              <a:prstGeom prst="rect">
                <a:avLst/>
              </a:prstGeom>
              <a:noFill/>
              <a:ln w="9525">
                <a:noFill/>
                <a:miter lim="800000"/>
                <a:headEnd/>
                <a:tailEnd/>
              </a:ln>
            </p:spPr>
          </p:pic>
          <p:pic>
            <p:nvPicPr>
              <p:cNvPr id="20" name="Immagine 19" descr="https://upload.wikimedia.org/wikipedia/commons/thumb/6/63/Flag_of_Cyprus_(1960-2006).svg/2000px-Flag_of_Cyprus_(1960-2006).svg.png"/>
              <p:cNvPicPr/>
              <p:nvPr/>
            </p:nvPicPr>
            <p:blipFill>
              <a:blip r:embed="rId14" cstate="print"/>
              <a:srcRect/>
              <a:stretch>
                <a:fillRect/>
              </a:stretch>
            </p:blipFill>
            <p:spPr bwMode="auto">
              <a:xfrm>
                <a:off x="6211241" y="5482292"/>
                <a:ext cx="298450" cy="179705"/>
              </a:xfrm>
              <a:prstGeom prst="rect">
                <a:avLst/>
              </a:prstGeom>
              <a:noFill/>
              <a:ln w="9525">
                <a:noFill/>
                <a:miter lim="800000"/>
                <a:headEnd/>
                <a:tailEnd/>
              </a:ln>
            </p:spPr>
          </p:pic>
          <p:pic>
            <p:nvPicPr>
              <p:cNvPr id="21" name="Immagine 20" descr="https://upload.wikimedia.org/wikipedia/commons/thumb/5/5c/Flag_of_Portugal.svg/1280px-Flag_of_Portugal.svg.png"/>
              <p:cNvPicPr/>
              <p:nvPr/>
            </p:nvPicPr>
            <p:blipFill>
              <a:blip r:embed="rId15" cstate="print"/>
              <a:srcRect/>
              <a:stretch>
                <a:fillRect/>
              </a:stretch>
            </p:blipFill>
            <p:spPr bwMode="auto">
              <a:xfrm>
                <a:off x="6632737" y="5482292"/>
                <a:ext cx="269875" cy="179705"/>
              </a:xfrm>
              <a:prstGeom prst="rect">
                <a:avLst/>
              </a:prstGeom>
              <a:noFill/>
              <a:ln w="9525">
                <a:noFill/>
                <a:miter lim="800000"/>
                <a:headEnd/>
                <a:tailEnd/>
              </a:ln>
            </p:spPr>
          </p:pic>
          <p:pic>
            <p:nvPicPr>
              <p:cNvPr id="22" name="Immagine 21" descr="https://upload.wikimedia.org/wikipedia/commons/thumb/7/73/Flag_of_Romania.svg/2000px-Flag_of_Romania.svg.png"/>
              <p:cNvPicPr/>
              <p:nvPr/>
            </p:nvPicPr>
            <p:blipFill>
              <a:blip r:embed="rId16" cstate="print"/>
              <a:srcRect/>
              <a:stretch>
                <a:fillRect/>
              </a:stretch>
            </p:blipFill>
            <p:spPr bwMode="auto">
              <a:xfrm>
                <a:off x="7010385" y="5482292"/>
                <a:ext cx="269875" cy="179705"/>
              </a:xfrm>
              <a:prstGeom prst="rect">
                <a:avLst/>
              </a:prstGeom>
              <a:noFill/>
              <a:ln w="9525">
                <a:noFill/>
                <a:miter lim="800000"/>
                <a:headEnd/>
                <a:tailEnd/>
              </a:ln>
            </p:spPr>
          </p:pic>
          <p:pic>
            <p:nvPicPr>
              <p:cNvPr id="23" name="Immagine 22" descr="https://upload.wikimedia.org/wikipedia/commons/thumb/b/bc/Flag_of_Finland.svg/2000px-Flag_of_Finland.svg.png"/>
              <p:cNvPicPr/>
              <p:nvPr/>
            </p:nvPicPr>
            <p:blipFill>
              <a:blip r:embed="rId17" cstate="print"/>
              <a:srcRect/>
              <a:stretch>
                <a:fillRect/>
              </a:stretch>
            </p:blipFill>
            <p:spPr bwMode="auto">
              <a:xfrm>
                <a:off x="7401331" y="5482292"/>
                <a:ext cx="294640" cy="179705"/>
              </a:xfrm>
              <a:prstGeom prst="rect">
                <a:avLst/>
              </a:prstGeom>
              <a:noFill/>
              <a:ln w="9525">
                <a:noFill/>
                <a:miter lim="800000"/>
                <a:headEnd/>
                <a:tailEnd/>
              </a:ln>
            </p:spPr>
          </p:pic>
          <p:pic>
            <p:nvPicPr>
              <p:cNvPr id="24" name="irc_mi" descr="http://kids.nationalgeographic.com/content/dam/kids/photos/Countries/Q-Z/sweden-flag.gif"/>
              <p:cNvPicPr/>
              <p:nvPr/>
            </p:nvPicPr>
            <p:blipFill>
              <a:blip r:embed="rId18" cstate="print"/>
              <a:srcRect/>
              <a:stretch>
                <a:fillRect/>
              </a:stretch>
            </p:blipFill>
            <p:spPr bwMode="auto">
              <a:xfrm>
                <a:off x="7818330" y="5482292"/>
                <a:ext cx="287655" cy="179705"/>
              </a:xfrm>
              <a:prstGeom prst="rect">
                <a:avLst/>
              </a:prstGeom>
              <a:noFill/>
              <a:ln w="9525">
                <a:noFill/>
                <a:miter lim="800000"/>
                <a:headEnd/>
                <a:tailEnd/>
              </a:ln>
            </p:spPr>
          </p:pic>
          <p:pic>
            <p:nvPicPr>
              <p:cNvPr id="25" name="Immagine 24"/>
              <p:cNvPicPr/>
              <p:nvPr/>
            </p:nvPicPr>
            <p:blipFill>
              <a:blip r:embed="rId19" cstate="print"/>
              <a:srcRect/>
              <a:stretch>
                <a:fillRect/>
              </a:stretch>
            </p:blipFill>
            <p:spPr bwMode="auto">
              <a:xfrm>
                <a:off x="8210114" y="5482292"/>
                <a:ext cx="359410" cy="179705"/>
              </a:xfrm>
              <a:prstGeom prst="rect">
                <a:avLst/>
              </a:prstGeom>
              <a:noFill/>
              <a:ln w="9525">
                <a:noFill/>
                <a:miter lim="800000"/>
                <a:headEnd/>
                <a:tailEnd/>
              </a:ln>
            </p:spPr>
          </p:pic>
        </p:grpSp>
      </p:grpSp>
      <p:sp>
        <p:nvSpPr>
          <p:cNvPr id="6" name="Rettangolo 5"/>
          <p:cNvSpPr/>
          <p:nvPr/>
        </p:nvSpPr>
        <p:spPr>
          <a:xfrm>
            <a:off x="1699491" y="1448264"/>
            <a:ext cx="8774545" cy="4721292"/>
          </a:xfrm>
          <a:prstGeom prst="rect">
            <a:avLst/>
          </a:prstGeom>
        </p:spPr>
        <p:txBody>
          <a:bodyPr wrap="square">
            <a:spAutoFit/>
          </a:bodyPr>
          <a:lstStyle/>
          <a:p>
            <a:pPr>
              <a:lnSpc>
                <a:spcPct val="108000"/>
              </a:lnSpc>
              <a:spcBef>
                <a:spcPts val="600"/>
              </a:spcBef>
            </a:pPr>
            <a:r>
              <a:rPr lang="en-GB" sz="2000" dirty="0" smtClean="0">
                <a:solidFill>
                  <a:srgbClr val="002060"/>
                </a:solidFill>
                <a:latin typeface="Century Gothic" panose="020B0502020202020204" pitchFamily="34" charset="0"/>
              </a:rPr>
              <a:t>In the next interoperability call, DG MARE will make </a:t>
            </a:r>
            <a:r>
              <a:rPr lang="en-GB" sz="2000" dirty="0" smtClean="0">
                <a:solidFill>
                  <a:srgbClr val="002060"/>
                </a:solidFill>
                <a:latin typeface="Century Gothic" panose="020B0502020202020204" pitchFamily="34" charset="0"/>
              </a:rPr>
              <a:t>reference</a:t>
            </a:r>
            <a:r>
              <a:rPr lang="en-US" sz="2000" dirty="0" smtClean="0">
                <a:solidFill>
                  <a:srgbClr val="002060"/>
                </a:solidFill>
                <a:latin typeface="Century Gothic" panose="020B0502020202020204" pitchFamily="34" charset="0"/>
              </a:rPr>
              <a:t> to </a:t>
            </a:r>
            <a:r>
              <a:rPr lang="en-US" sz="2000" dirty="0" smtClean="0">
                <a:solidFill>
                  <a:srgbClr val="002060"/>
                </a:solidFill>
                <a:latin typeface="Century Gothic" panose="020B0502020202020204" pitchFamily="34" charset="0"/>
              </a:rPr>
              <a:t>EUCISE2020.</a:t>
            </a:r>
          </a:p>
          <a:p>
            <a:pPr>
              <a:lnSpc>
                <a:spcPct val="108000"/>
              </a:lnSpc>
              <a:spcBef>
                <a:spcPts val="600"/>
              </a:spcBef>
            </a:pPr>
            <a:r>
              <a:rPr lang="en-US" sz="2000" dirty="0" smtClean="0">
                <a:solidFill>
                  <a:srgbClr val="002060"/>
                </a:solidFill>
                <a:latin typeface="Century Gothic" panose="020B0502020202020204" pitchFamily="34" charset="0"/>
              </a:rPr>
              <a:t>EUCISE2020 was requested </a:t>
            </a:r>
            <a:r>
              <a:rPr lang="en-US" sz="2000" dirty="0" smtClean="0">
                <a:solidFill>
                  <a:srgbClr val="002060"/>
                </a:solidFill>
                <a:latin typeface="Century Gothic" panose="020B0502020202020204" pitchFamily="34" charset="0"/>
              </a:rPr>
              <a:t>to </a:t>
            </a:r>
            <a:r>
              <a:rPr lang="en-US" sz="2000" dirty="0" smtClean="0">
                <a:solidFill>
                  <a:srgbClr val="002060"/>
                </a:solidFill>
                <a:latin typeface="Century Gothic" panose="020B0502020202020204" pitchFamily="34" charset="0"/>
              </a:rPr>
              <a:t>make available documents and software:</a:t>
            </a:r>
          </a:p>
          <a:p>
            <a:pPr marL="342900" indent="-342900">
              <a:lnSpc>
                <a:spcPct val="108000"/>
              </a:lnSpc>
              <a:spcBef>
                <a:spcPts val="600"/>
              </a:spcBef>
              <a:buFont typeface="Arial" panose="020B0604020202020204" pitchFamily="34" charset="0"/>
              <a:buChar char="•"/>
            </a:pPr>
            <a:r>
              <a:rPr lang="en-US" sz="2000" dirty="0" smtClean="0">
                <a:solidFill>
                  <a:srgbClr val="002060"/>
                </a:solidFill>
                <a:latin typeface="Century Gothic" panose="020B0502020202020204" pitchFamily="34" charset="0"/>
              </a:rPr>
              <a:t>Documents </a:t>
            </a:r>
            <a:r>
              <a:rPr lang="en-US" sz="2000" dirty="0" smtClean="0">
                <a:solidFill>
                  <a:srgbClr val="002060"/>
                </a:solidFill>
                <a:latin typeface="Century Gothic" panose="020B0502020202020204" pitchFamily="34" charset="0"/>
              </a:rPr>
              <a:t>are made </a:t>
            </a:r>
            <a:r>
              <a:rPr lang="en-US" sz="2000" dirty="0" smtClean="0">
                <a:solidFill>
                  <a:srgbClr val="002060"/>
                </a:solidFill>
                <a:latin typeface="Century Gothic" panose="020B0502020202020204" pitchFamily="34" charset="0"/>
              </a:rPr>
              <a:t>available under </a:t>
            </a:r>
            <a:r>
              <a:rPr lang="en-US" sz="2000" dirty="0" smtClean="0">
                <a:solidFill>
                  <a:srgbClr val="002060"/>
                </a:solidFill>
                <a:latin typeface="Century Gothic" panose="020B0502020202020204" pitchFamily="34" charset="0"/>
              </a:rPr>
              <a:t>the </a:t>
            </a:r>
            <a:r>
              <a:rPr lang="en-US" sz="2000" dirty="0" smtClean="0">
                <a:solidFill>
                  <a:srgbClr val="002060"/>
                </a:solidFill>
                <a:latin typeface="Century Gothic" panose="020B0502020202020204" pitchFamily="34" charset="0"/>
              </a:rPr>
              <a:t>same Creative Common </a:t>
            </a:r>
            <a:r>
              <a:rPr lang="en-US" sz="2000" dirty="0">
                <a:solidFill>
                  <a:srgbClr val="002060"/>
                </a:solidFill>
                <a:latin typeface="Century Gothic" panose="020B0502020202020204" pitchFamily="34" charset="0"/>
              </a:rPr>
              <a:t>L</a:t>
            </a:r>
            <a:r>
              <a:rPr lang="en-US" sz="2000" dirty="0" smtClean="0">
                <a:solidFill>
                  <a:srgbClr val="002060"/>
                </a:solidFill>
                <a:latin typeface="Century Gothic" panose="020B0502020202020204" pitchFamily="34" charset="0"/>
              </a:rPr>
              <a:t>icense </a:t>
            </a:r>
            <a:r>
              <a:rPr lang="en-US" sz="2000" dirty="0" smtClean="0">
                <a:solidFill>
                  <a:srgbClr val="002060"/>
                </a:solidFill>
                <a:latin typeface="Century Gothic" panose="020B0502020202020204" pitchFamily="34" charset="0"/>
              </a:rPr>
              <a:t>used for the tender, and </a:t>
            </a:r>
            <a:r>
              <a:rPr lang="en-US" sz="2000" dirty="0" smtClean="0">
                <a:solidFill>
                  <a:srgbClr val="002060"/>
                </a:solidFill>
                <a:latin typeface="Century Gothic" panose="020B0502020202020204" pitchFamily="34" charset="0"/>
              </a:rPr>
              <a:t>under some requirement</a:t>
            </a:r>
            <a:endParaRPr lang="en-US" sz="2000" dirty="0" smtClean="0">
              <a:solidFill>
                <a:srgbClr val="002060"/>
              </a:solidFill>
              <a:latin typeface="Century Gothic" panose="020B0502020202020204" pitchFamily="34" charset="0"/>
            </a:endParaRPr>
          </a:p>
          <a:p>
            <a:pPr marL="342900" indent="-342900">
              <a:lnSpc>
                <a:spcPct val="108000"/>
              </a:lnSpc>
              <a:spcBef>
                <a:spcPts val="600"/>
              </a:spcBef>
              <a:buFont typeface="Arial" panose="020B0604020202020204" pitchFamily="34" charset="0"/>
              <a:buChar char="•"/>
            </a:pPr>
            <a:r>
              <a:rPr lang="en-US" sz="2000" dirty="0" smtClean="0">
                <a:solidFill>
                  <a:srgbClr val="002060"/>
                </a:solidFill>
                <a:latin typeface="Century Gothic" panose="020B0502020202020204" pitchFamily="34" charset="0"/>
              </a:rPr>
              <a:t>Software will be </a:t>
            </a:r>
            <a:r>
              <a:rPr lang="en-US" sz="2000" dirty="0" smtClean="0">
                <a:solidFill>
                  <a:srgbClr val="002060"/>
                </a:solidFill>
                <a:latin typeface="Century Gothic" panose="020B0502020202020204" pitchFamily="34" charset="0"/>
              </a:rPr>
              <a:t>available </a:t>
            </a:r>
            <a:r>
              <a:rPr lang="en-US" sz="2000" dirty="0" smtClean="0">
                <a:solidFill>
                  <a:srgbClr val="002060"/>
                </a:solidFill>
                <a:latin typeface="Century Gothic" panose="020B0502020202020204" pitchFamily="34" charset="0"/>
              </a:rPr>
              <a:t>in September 2017 and </a:t>
            </a:r>
            <a:r>
              <a:rPr lang="en-US" sz="2000" dirty="0" smtClean="0">
                <a:solidFill>
                  <a:srgbClr val="002060"/>
                </a:solidFill>
                <a:latin typeface="Century Gothic" panose="020B0502020202020204" pitchFamily="34" charset="0"/>
              </a:rPr>
              <a:t>the Consortium </a:t>
            </a:r>
            <a:r>
              <a:rPr lang="en-US" sz="2000" dirty="0" smtClean="0">
                <a:solidFill>
                  <a:srgbClr val="002060"/>
                </a:solidFill>
                <a:latin typeface="Century Gothic" panose="020B0502020202020204" pitchFamily="34" charset="0"/>
              </a:rPr>
              <a:t>will </a:t>
            </a:r>
            <a:r>
              <a:rPr lang="en-US" sz="2000" dirty="0" smtClean="0">
                <a:solidFill>
                  <a:srgbClr val="002060"/>
                </a:solidFill>
                <a:latin typeface="Century Gothic" panose="020B0502020202020204" pitchFamily="34" charset="0"/>
              </a:rPr>
              <a:t>decide </a:t>
            </a:r>
            <a:r>
              <a:rPr lang="en-US" sz="2000" dirty="0" smtClean="0">
                <a:solidFill>
                  <a:srgbClr val="002060"/>
                </a:solidFill>
                <a:latin typeface="Century Gothic" panose="020B0502020202020204" pitchFamily="34" charset="0"/>
              </a:rPr>
              <a:t>its </a:t>
            </a:r>
            <a:r>
              <a:rPr lang="en-US" sz="2000" dirty="0" smtClean="0">
                <a:solidFill>
                  <a:srgbClr val="002060"/>
                </a:solidFill>
                <a:latin typeface="Century Gothic" panose="020B0502020202020204" pitchFamily="34" charset="0"/>
              </a:rPr>
              <a:t>sharing policy</a:t>
            </a:r>
            <a:r>
              <a:rPr lang="en-US" sz="2000" dirty="0" smtClean="0">
                <a:solidFill>
                  <a:srgbClr val="002060"/>
                </a:solidFill>
                <a:latin typeface="Century Gothic" panose="020B0502020202020204" pitchFamily="34" charset="0"/>
              </a:rPr>
              <a:t>; in March </a:t>
            </a:r>
            <a:r>
              <a:rPr lang="en-GB" sz="2000" dirty="0" smtClean="0">
                <a:solidFill>
                  <a:srgbClr val="002060"/>
                </a:solidFill>
                <a:latin typeface="Century Gothic" panose="020B0502020202020204" pitchFamily="34" charset="0"/>
              </a:rPr>
              <a:t>WP10 will activates </a:t>
            </a:r>
            <a:r>
              <a:rPr lang="en-GB" sz="2000" dirty="0" smtClean="0">
                <a:solidFill>
                  <a:srgbClr val="002060"/>
                </a:solidFill>
                <a:latin typeface="Century Gothic" panose="020B0502020202020204" pitchFamily="34" charset="0"/>
              </a:rPr>
              <a:t>a specific sub-group on the subject to analyse the issue and define a </a:t>
            </a:r>
            <a:r>
              <a:rPr lang="en-GB" sz="2000" dirty="0">
                <a:solidFill>
                  <a:srgbClr val="002060"/>
                </a:solidFill>
                <a:latin typeface="Century Gothic" panose="020B0502020202020204" pitchFamily="34" charset="0"/>
              </a:rPr>
              <a:t>d</a:t>
            </a:r>
            <a:r>
              <a:rPr lang="en-GB" sz="2000" dirty="0" smtClean="0">
                <a:solidFill>
                  <a:srgbClr val="002060"/>
                </a:solidFill>
                <a:latin typeface="Century Gothic" panose="020B0502020202020204" pitchFamily="34" charset="0"/>
              </a:rPr>
              <a:t>raft policy</a:t>
            </a:r>
            <a:r>
              <a:rPr lang="en-GB" sz="2000" dirty="0" smtClean="0">
                <a:solidFill>
                  <a:srgbClr val="002060"/>
                </a:solidFill>
                <a:latin typeface="Century Gothic" panose="020B0502020202020204" pitchFamily="34" charset="0"/>
              </a:rPr>
              <a:t>.</a:t>
            </a:r>
          </a:p>
          <a:p>
            <a:pPr>
              <a:lnSpc>
                <a:spcPct val="108000"/>
              </a:lnSpc>
              <a:spcBef>
                <a:spcPts val="600"/>
              </a:spcBef>
            </a:pPr>
            <a:r>
              <a:rPr lang="en-GB" sz="2000" dirty="0" smtClean="0">
                <a:solidFill>
                  <a:srgbClr val="002060"/>
                </a:solidFill>
                <a:latin typeface="Century Gothic" panose="020B0502020202020204" pitchFamily="34" charset="0"/>
              </a:rPr>
              <a:t>The same conditions apply to any new partner interested in joining the Consortium or taking part in the information exchange.</a:t>
            </a:r>
            <a:endParaRPr lang="en-GB" sz="2000" dirty="0" smtClean="0">
              <a:solidFill>
                <a:srgbClr val="002060"/>
              </a:solidFill>
              <a:latin typeface="Century Gothic" panose="020B0502020202020204" pitchFamily="34" charset="0"/>
            </a:endParaRPr>
          </a:p>
        </p:txBody>
      </p:sp>
      <p:sp>
        <p:nvSpPr>
          <p:cNvPr id="28" name="Rettangolo 27"/>
          <p:cNvSpPr/>
          <p:nvPr/>
        </p:nvSpPr>
        <p:spPr>
          <a:xfrm>
            <a:off x="2639616" y="260649"/>
            <a:ext cx="7236276" cy="461665"/>
          </a:xfrm>
          <a:prstGeom prst="rect">
            <a:avLst/>
          </a:prstGeom>
        </p:spPr>
        <p:txBody>
          <a:bodyPr wrap="none">
            <a:spAutoFit/>
          </a:bodyPr>
          <a:lstStyle/>
          <a:p>
            <a:pPr defTabSz="336550"/>
            <a:r>
              <a:rPr lang="en-GB" dirty="0">
                <a:solidFill>
                  <a:srgbClr val="0070C0"/>
                </a:solidFill>
                <a:latin typeface="Century Gothic" pitchFamily="34" charset="0"/>
                <a:cs typeface="Times New Roman" pitchFamily="18" charset="0"/>
              </a:rPr>
              <a:t>EUCISE </a:t>
            </a:r>
            <a:r>
              <a:rPr lang="en-GB" dirty="0">
                <a:solidFill>
                  <a:srgbClr val="189BDC"/>
                </a:solidFill>
                <a:latin typeface="Century Gothic" pitchFamily="34" charset="0"/>
                <a:cs typeface="Times New Roman" pitchFamily="18" charset="0"/>
              </a:rPr>
              <a:t>2020 </a:t>
            </a:r>
            <a:r>
              <a:rPr lang="en-GB" b="1" dirty="0">
                <a:solidFill>
                  <a:srgbClr val="189BDC"/>
                </a:solidFill>
                <a:latin typeface="Century Gothic" pitchFamily="34" charset="0"/>
                <a:cs typeface="Times New Roman" pitchFamily="18" charset="0"/>
              </a:rPr>
              <a:t>							</a:t>
            </a:r>
            <a:r>
              <a:rPr lang="en-GB" b="1" dirty="0" smtClean="0">
                <a:solidFill>
                  <a:srgbClr val="189BDC"/>
                </a:solidFill>
                <a:latin typeface="Century Gothic" pitchFamily="34" charset="0"/>
                <a:cs typeface="Times New Roman" pitchFamily="18" charset="0"/>
              </a:rPr>
              <a:t>		</a:t>
            </a:r>
            <a:r>
              <a:rPr lang="en-GB" b="1" dirty="0" smtClean="0">
                <a:solidFill>
                  <a:srgbClr val="189BDC"/>
                </a:solidFill>
                <a:latin typeface="Century Gothic" pitchFamily="34" charset="0"/>
                <a:cs typeface="Times New Roman" pitchFamily="18" charset="0"/>
              </a:rPr>
              <a:t>		</a:t>
            </a:r>
            <a:r>
              <a:rPr lang="en-GB" sz="2400" dirty="0" smtClean="0">
                <a:solidFill>
                  <a:schemeClr val="tx2">
                    <a:lumMod val="50000"/>
                  </a:schemeClr>
                </a:solidFill>
                <a:latin typeface="Century Gothic" pitchFamily="34" charset="0"/>
                <a:cs typeface="Times New Roman" pitchFamily="18" charset="0"/>
              </a:rPr>
              <a:t>TAG </a:t>
            </a:r>
            <a:r>
              <a:rPr lang="en-GB" sz="2400" dirty="0" smtClean="0">
                <a:solidFill>
                  <a:schemeClr val="tx2">
                    <a:lumMod val="50000"/>
                  </a:schemeClr>
                </a:solidFill>
                <a:latin typeface="Century Gothic" pitchFamily="34" charset="0"/>
                <a:cs typeface="Times New Roman" pitchFamily="18" charset="0"/>
              </a:rPr>
              <a:t>Meeting</a:t>
            </a:r>
            <a:endParaRPr lang="en-GB" sz="2400" dirty="0">
              <a:solidFill>
                <a:schemeClr val="tx2">
                  <a:lumMod val="50000"/>
                </a:schemeClr>
              </a:solidFill>
              <a:latin typeface="Century Gothic" pitchFamily="34" charset="0"/>
              <a:cs typeface="Times New Roman" pitchFamily="18" charset="0"/>
            </a:endParaRPr>
          </a:p>
        </p:txBody>
      </p:sp>
    </p:spTree>
    <p:extLst>
      <p:ext uri="{BB962C8B-B14F-4D97-AF65-F5344CB8AC3E}">
        <p14:creationId xmlns:p14="http://schemas.microsoft.com/office/powerpoint/2010/main" val="26251025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901721" y="981617"/>
            <a:ext cx="8519206" cy="3046988"/>
          </a:xfrm>
          <a:prstGeom prst="rect">
            <a:avLst/>
          </a:prstGeom>
          <a:noFill/>
        </p:spPr>
        <p:txBody>
          <a:bodyPr wrap="square" rtlCol="0">
            <a:spAutoFit/>
          </a:bodyPr>
          <a:lstStyle/>
          <a:p>
            <a:pPr algn="ctr">
              <a:lnSpc>
                <a:spcPct val="150000"/>
              </a:lnSpc>
            </a:pPr>
            <a:r>
              <a:rPr lang="it-IT" sz="2800" dirty="0">
                <a:solidFill>
                  <a:schemeClr val="tx2">
                    <a:lumMod val="50000"/>
                  </a:schemeClr>
                </a:solidFill>
                <a:latin typeface="Century Gothic" panose="020B0502020202020204" pitchFamily="34" charset="0"/>
              </a:rPr>
              <a:t>EUCISE2020 </a:t>
            </a:r>
            <a:r>
              <a:rPr lang="it-IT" sz="2800" dirty="0" smtClean="0">
                <a:solidFill>
                  <a:schemeClr val="tx2">
                    <a:lumMod val="50000"/>
                  </a:schemeClr>
                </a:solidFill>
                <a:latin typeface="Century Gothic" panose="020B0502020202020204" pitchFamily="34" charset="0"/>
              </a:rPr>
              <a:t>Status Report</a:t>
            </a:r>
            <a:endParaRPr lang="en-US" sz="2400" dirty="0" smtClean="0">
              <a:solidFill>
                <a:schemeClr val="tx2">
                  <a:lumMod val="50000"/>
                </a:schemeClr>
              </a:solidFill>
              <a:latin typeface="Century Gothic" panose="020B0502020202020204" pitchFamily="34" charset="0"/>
            </a:endParaRPr>
          </a:p>
          <a:p>
            <a:pPr lvl="1">
              <a:lnSpc>
                <a:spcPct val="150000"/>
              </a:lnSpc>
            </a:pPr>
            <a:r>
              <a:rPr lang="en-US" sz="2000" dirty="0" smtClean="0">
                <a:solidFill>
                  <a:schemeClr val="tx2">
                    <a:lumMod val="50000"/>
                  </a:schemeClr>
                </a:solidFill>
                <a:latin typeface="Century Gothic" panose="020B0502020202020204" pitchFamily="34" charset="0"/>
              </a:rPr>
              <a:t>Basic elements</a:t>
            </a:r>
            <a:endParaRPr lang="en-US" sz="2000" dirty="0" smtClean="0">
              <a:solidFill>
                <a:schemeClr val="tx2">
                  <a:lumMod val="50000"/>
                </a:schemeClr>
              </a:solidFill>
              <a:latin typeface="Century Gothic" panose="020B0502020202020204" pitchFamily="34" charset="0"/>
            </a:endParaRPr>
          </a:p>
          <a:p>
            <a:pPr marL="800100" lvl="1" indent="-342900">
              <a:lnSpc>
                <a:spcPct val="150000"/>
              </a:lnSpc>
              <a:buFont typeface="Arial" panose="020B0604020202020204" pitchFamily="34" charset="0"/>
              <a:buChar char="•"/>
            </a:pPr>
            <a:r>
              <a:rPr lang="en-US" sz="2000" dirty="0" smtClean="0">
                <a:solidFill>
                  <a:schemeClr val="tx2">
                    <a:lumMod val="50000"/>
                  </a:schemeClr>
                </a:solidFill>
                <a:latin typeface="Century Gothic" panose="020B0502020202020204" pitchFamily="34" charset="0"/>
              </a:rPr>
              <a:t>Partners</a:t>
            </a:r>
          </a:p>
          <a:p>
            <a:pPr marL="800100" lvl="1" indent="-342900">
              <a:lnSpc>
                <a:spcPct val="150000"/>
              </a:lnSpc>
              <a:buFont typeface="Arial" panose="020B0604020202020204" pitchFamily="34" charset="0"/>
              <a:buChar char="•"/>
            </a:pPr>
            <a:r>
              <a:rPr lang="en-US" sz="2000" dirty="0" smtClean="0">
                <a:solidFill>
                  <a:schemeClr val="tx2">
                    <a:lumMod val="50000"/>
                  </a:schemeClr>
                </a:solidFill>
                <a:latin typeface="Century Gothic" panose="020B0502020202020204" pitchFamily="34" charset="0"/>
              </a:rPr>
              <a:t>Operational concept</a:t>
            </a:r>
          </a:p>
          <a:p>
            <a:pPr marL="800100" lvl="1" indent="-342900">
              <a:lnSpc>
                <a:spcPct val="150000"/>
              </a:lnSpc>
              <a:buFont typeface="Arial" panose="020B0604020202020204" pitchFamily="34" charset="0"/>
              <a:buChar char="•"/>
            </a:pPr>
            <a:r>
              <a:rPr lang="en-US" sz="2000" dirty="0" smtClean="0">
                <a:solidFill>
                  <a:schemeClr val="tx2">
                    <a:lumMod val="50000"/>
                  </a:schemeClr>
                </a:solidFill>
                <a:latin typeface="Century Gothic" panose="020B0502020202020204" pitchFamily="34" charset="0"/>
              </a:rPr>
              <a:t>Status</a:t>
            </a:r>
          </a:p>
          <a:p>
            <a:pPr marL="800100" lvl="1" indent="-342900">
              <a:lnSpc>
                <a:spcPct val="150000"/>
              </a:lnSpc>
              <a:buFont typeface="Arial" panose="020B0604020202020204" pitchFamily="34" charset="0"/>
              <a:buChar char="•"/>
            </a:pPr>
            <a:r>
              <a:rPr lang="en-US" sz="2000" dirty="0" smtClean="0">
                <a:solidFill>
                  <a:schemeClr val="tx2">
                    <a:lumMod val="50000"/>
                  </a:schemeClr>
                </a:solidFill>
                <a:latin typeface="Century Gothic" panose="020B0502020202020204" pitchFamily="34" charset="0"/>
              </a:rPr>
              <a:t>Technical architecture</a:t>
            </a:r>
          </a:p>
        </p:txBody>
      </p:sp>
      <p:pic>
        <p:nvPicPr>
          <p:cNvPr id="3" name="Immagine 2" descr="C:\Users\cerbini\Desktop\fp7.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4296" y="260868"/>
            <a:ext cx="396000" cy="431828"/>
          </a:xfrm>
          <a:prstGeom prst="rect">
            <a:avLst/>
          </a:prstGeom>
          <a:noFill/>
          <a:ln w="9525">
            <a:noFill/>
            <a:miter lim="800000"/>
            <a:headEnd/>
            <a:tailEnd/>
          </a:ln>
        </p:spPr>
      </p:pic>
      <p:cxnSp>
        <p:nvCxnSpPr>
          <p:cNvPr id="4" name="Connettore 1 3"/>
          <p:cNvCxnSpPr/>
          <p:nvPr/>
        </p:nvCxnSpPr>
        <p:spPr>
          <a:xfrm>
            <a:off x="1775520" y="836712"/>
            <a:ext cx="8712968" cy="0"/>
          </a:xfrm>
          <a:prstGeom prst="line">
            <a:avLst/>
          </a:prstGeom>
          <a:ln w="28575">
            <a:solidFill>
              <a:srgbClr val="FFC000"/>
            </a:solidFill>
          </a:ln>
          <a:effectLst>
            <a:innerShdw blurRad="63500" dist="50800" dir="5400000">
              <a:prstClr val="black">
                <a:alpha val="50000"/>
              </a:prstClr>
            </a:inn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5" name="4B076845-ADFA-428A-AA0E-D1F7B70E4DB7" descr="cid:4B076845-ADFA-428A-AA0E-D1F7B70E4DB7"/>
          <p:cNvPicPr>
            <a:picLocks noChangeAspect="1" noChangeArrowheads="1"/>
          </p:cNvPicPr>
          <p:nvPr/>
        </p:nvPicPr>
        <p:blipFill>
          <a:blip r:embed="rId3" cstate="print"/>
          <a:srcRect/>
          <a:stretch>
            <a:fillRect/>
          </a:stretch>
        </p:blipFill>
        <p:spPr bwMode="auto">
          <a:xfrm>
            <a:off x="1991544" y="116632"/>
            <a:ext cx="620688" cy="620688"/>
          </a:xfrm>
          <a:prstGeom prst="rect">
            <a:avLst/>
          </a:prstGeom>
          <a:noFill/>
          <a:ln w="9525">
            <a:noFill/>
            <a:miter lim="800000"/>
            <a:headEnd/>
            <a:tailEnd/>
          </a:ln>
        </p:spPr>
      </p:pic>
      <p:grpSp>
        <p:nvGrpSpPr>
          <p:cNvPr id="7" name="Gruppo 6"/>
          <p:cNvGrpSpPr/>
          <p:nvPr/>
        </p:nvGrpSpPr>
        <p:grpSpPr>
          <a:xfrm>
            <a:off x="1847528" y="6237313"/>
            <a:ext cx="8496944" cy="467737"/>
            <a:chOff x="179512" y="6237312"/>
            <a:chExt cx="8496944" cy="467737"/>
          </a:xfrm>
        </p:grpSpPr>
        <p:sp>
          <p:nvSpPr>
            <p:cNvPr id="8" name="CasellaDiTesto 7"/>
            <p:cNvSpPr txBox="1"/>
            <p:nvPr/>
          </p:nvSpPr>
          <p:spPr>
            <a:xfrm>
              <a:off x="611560" y="6237312"/>
              <a:ext cx="8064896" cy="430887"/>
            </a:xfrm>
            <a:prstGeom prst="rect">
              <a:avLst/>
            </a:prstGeom>
            <a:noFill/>
          </p:spPr>
          <p:txBody>
            <a:bodyPr wrap="square" rtlCol="0">
              <a:spAutoFit/>
            </a:bodyPr>
            <a:lstStyle/>
            <a:p>
              <a:r>
                <a:rPr lang="en-GB" sz="1100" dirty="0">
                  <a:solidFill>
                    <a:schemeClr val="tx2"/>
                  </a:solidFill>
                  <a:latin typeface="Century Gothic" pitchFamily="34" charset="0"/>
                  <a:cs typeface="Times New Roman" pitchFamily="18" charset="0"/>
                </a:rPr>
                <a:t>EUCISE2020 received funding from the European Union’s seventh framework programme under grant agreement no: 608385</a:t>
              </a:r>
            </a:p>
          </p:txBody>
        </p:sp>
        <p:pic>
          <p:nvPicPr>
            <p:cNvPr id="9" name="Immagine 8" descr="https://upload.wikimedia.org/wikipedia/commons/thumb/b/b7/Flag_of_Europe.svg/2000px-Flag_of_Europe.svg.png"/>
            <p:cNvPicPr>
              <a:picLocks noChangeAspect="1"/>
            </p:cNvPicPr>
            <p:nvPr/>
          </p:nvPicPr>
          <p:blipFill>
            <a:blip r:embed="rId4" cstate="print"/>
            <a:srcRect/>
            <a:stretch>
              <a:fillRect/>
            </a:stretch>
          </p:blipFill>
          <p:spPr bwMode="auto">
            <a:xfrm>
              <a:off x="179512" y="6381328"/>
              <a:ext cx="360000" cy="257437"/>
            </a:xfrm>
            <a:prstGeom prst="rect">
              <a:avLst/>
            </a:prstGeom>
            <a:noFill/>
            <a:ln w="9525">
              <a:noFill/>
              <a:miter lim="800000"/>
              <a:headEnd/>
              <a:tailEnd/>
            </a:ln>
          </p:spPr>
        </p:pic>
        <p:grpSp>
          <p:nvGrpSpPr>
            <p:cNvPr id="10" name="Gruppo 9"/>
            <p:cNvGrpSpPr/>
            <p:nvPr/>
          </p:nvGrpSpPr>
          <p:grpSpPr>
            <a:xfrm>
              <a:off x="1737134" y="6525344"/>
              <a:ext cx="6003218" cy="179705"/>
              <a:chOff x="2566306" y="5482292"/>
              <a:chExt cx="6003218" cy="179705"/>
            </a:xfrm>
          </p:grpSpPr>
          <p:pic>
            <p:nvPicPr>
              <p:cNvPr id="11" name="Immagine 10" descr="https://upload.wikimedia.org/wikipedia/commons/thumb/9/9a/Flag_of_Bulgaria.svg/2000px-Flag_of_Bulgaria.svg.png"/>
              <p:cNvPicPr/>
              <p:nvPr/>
            </p:nvPicPr>
            <p:blipFill>
              <a:blip r:embed="rId5" cstate="print"/>
              <a:srcRect/>
              <a:stretch>
                <a:fillRect/>
              </a:stretch>
            </p:blipFill>
            <p:spPr bwMode="auto">
              <a:xfrm>
                <a:off x="2566306" y="5482292"/>
                <a:ext cx="298450" cy="179705"/>
              </a:xfrm>
              <a:prstGeom prst="rect">
                <a:avLst/>
              </a:prstGeom>
              <a:noFill/>
              <a:ln w="9525">
                <a:noFill/>
                <a:miter lim="800000"/>
                <a:headEnd/>
                <a:tailEnd/>
              </a:ln>
            </p:spPr>
          </p:pic>
          <p:pic>
            <p:nvPicPr>
              <p:cNvPr id="12" name="Immagine 11" descr="https://upload.wikimedia.org/wikipedia/commons/thumb/9/9c/Flag_of_Denmark.svg/2000px-Flag_of_Denmark.svg.png"/>
              <p:cNvPicPr/>
              <p:nvPr/>
            </p:nvPicPr>
            <p:blipFill>
              <a:blip r:embed="rId6" cstate="print"/>
              <a:srcRect/>
              <a:stretch>
                <a:fillRect/>
              </a:stretch>
            </p:blipFill>
            <p:spPr bwMode="auto">
              <a:xfrm>
                <a:off x="3009440" y="5482292"/>
                <a:ext cx="237490" cy="179705"/>
              </a:xfrm>
              <a:prstGeom prst="rect">
                <a:avLst/>
              </a:prstGeom>
              <a:noFill/>
              <a:ln w="9525">
                <a:noFill/>
                <a:miter lim="800000"/>
                <a:headEnd/>
                <a:tailEnd/>
              </a:ln>
            </p:spPr>
          </p:pic>
          <p:pic>
            <p:nvPicPr>
              <p:cNvPr id="13" name="Immagine 12" descr="https://upload.wikimedia.org/wikipedia/commons/thumb/8/86/Flag_of_Germany_(3-2_aspect_ratio).svg/2000px-Flag_of_Germany_(3-2_aspect_ratio).svg.png"/>
              <p:cNvPicPr/>
              <p:nvPr/>
            </p:nvPicPr>
            <p:blipFill>
              <a:blip r:embed="rId7" cstate="print"/>
              <a:srcRect/>
              <a:stretch>
                <a:fillRect/>
              </a:stretch>
            </p:blipFill>
            <p:spPr bwMode="auto">
              <a:xfrm>
                <a:off x="3374660" y="5482292"/>
                <a:ext cx="269875" cy="179705"/>
              </a:xfrm>
              <a:prstGeom prst="rect">
                <a:avLst/>
              </a:prstGeom>
              <a:noFill/>
              <a:ln w="9525">
                <a:noFill/>
                <a:miter lim="800000"/>
                <a:headEnd/>
                <a:tailEnd/>
              </a:ln>
            </p:spPr>
          </p:pic>
          <p:pic>
            <p:nvPicPr>
              <p:cNvPr id="14" name="Immagine 13" descr="https://upload.wikimedia.org/wikipedia/commons/thumb/4/45/Flag_of_Ireland.svg/2000px-Flag_of_Ireland.svg.png"/>
              <p:cNvPicPr/>
              <p:nvPr/>
            </p:nvPicPr>
            <p:blipFill>
              <a:blip r:embed="rId8" cstate="print"/>
              <a:srcRect/>
              <a:stretch>
                <a:fillRect/>
              </a:stretch>
            </p:blipFill>
            <p:spPr bwMode="auto">
              <a:xfrm>
                <a:off x="3780482" y="5482292"/>
                <a:ext cx="359410" cy="179705"/>
              </a:xfrm>
              <a:prstGeom prst="rect">
                <a:avLst/>
              </a:prstGeom>
              <a:noFill/>
              <a:ln w="9525">
                <a:noFill/>
                <a:miter lim="800000"/>
                <a:headEnd/>
                <a:tailEnd/>
              </a:ln>
            </p:spPr>
          </p:pic>
          <p:pic>
            <p:nvPicPr>
              <p:cNvPr id="15" name="Immagine 14" descr="http://expandablecontainertrivol.com/wp-content/uploads/2015/03/flag-world-greece.gif"/>
              <p:cNvPicPr/>
              <p:nvPr/>
            </p:nvPicPr>
            <p:blipFill>
              <a:blip r:embed="rId9" cstate="print"/>
              <a:srcRect/>
              <a:stretch>
                <a:fillRect/>
              </a:stretch>
            </p:blipFill>
            <p:spPr bwMode="auto">
              <a:xfrm>
                <a:off x="4258893" y="5482292"/>
                <a:ext cx="269875" cy="179705"/>
              </a:xfrm>
              <a:prstGeom prst="rect">
                <a:avLst/>
              </a:prstGeom>
              <a:noFill/>
              <a:ln w="9525">
                <a:noFill/>
                <a:miter lim="800000"/>
                <a:headEnd/>
                <a:tailEnd/>
              </a:ln>
            </p:spPr>
          </p:pic>
          <p:pic>
            <p:nvPicPr>
              <p:cNvPr id="16" name="Immagine 15" descr="https://upload.wikimedia.org/wikipedia/commons/thumb/c/c6/Flag_of_Spain_(1785-1873_and_1875-1931).svg/2000px-Flag_of_Spain_(1785-1873_and_1875-1931).svg.png"/>
              <p:cNvPicPr/>
              <p:nvPr/>
            </p:nvPicPr>
            <p:blipFill>
              <a:blip r:embed="rId10" cstate="print"/>
              <a:srcRect/>
              <a:stretch>
                <a:fillRect/>
              </a:stretch>
            </p:blipFill>
            <p:spPr bwMode="auto">
              <a:xfrm>
                <a:off x="4661590" y="5482292"/>
                <a:ext cx="269875" cy="179705"/>
              </a:xfrm>
              <a:prstGeom prst="rect">
                <a:avLst/>
              </a:prstGeom>
              <a:noFill/>
              <a:ln w="9525">
                <a:noFill/>
                <a:miter lim="800000"/>
                <a:headEnd/>
                <a:tailEnd/>
              </a:ln>
            </p:spPr>
          </p:pic>
          <p:pic>
            <p:nvPicPr>
              <p:cNvPr id="17" name="Immagine 16" descr="https://upload.wikimedia.org/wikipedia/commons/thumb/5/54/Civil_and_Naval_Ensign_of_France.svg/2000px-Civil_and_Naval_Ensign_of_France.svg.png"/>
              <p:cNvPicPr/>
              <p:nvPr/>
            </p:nvPicPr>
            <p:blipFill>
              <a:blip r:embed="rId11" cstate="print"/>
              <a:srcRect/>
              <a:stretch>
                <a:fillRect/>
              </a:stretch>
            </p:blipFill>
            <p:spPr bwMode="auto">
              <a:xfrm>
                <a:off x="5053599" y="5482292"/>
                <a:ext cx="269875" cy="179705"/>
              </a:xfrm>
              <a:prstGeom prst="rect">
                <a:avLst/>
              </a:prstGeom>
              <a:noFill/>
              <a:ln w="9525">
                <a:noFill/>
                <a:miter lim="800000"/>
                <a:headEnd/>
                <a:tailEnd/>
              </a:ln>
            </p:spPr>
          </p:pic>
          <p:pic>
            <p:nvPicPr>
              <p:cNvPr id="18" name="Immagine 17" descr="http://www.33ff.com/flags/XL_flags/Italy_flag.gif"/>
              <p:cNvPicPr/>
              <p:nvPr/>
            </p:nvPicPr>
            <p:blipFill>
              <a:blip r:embed="rId12" cstate="print"/>
              <a:srcRect/>
              <a:stretch>
                <a:fillRect/>
              </a:stretch>
            </p:blipFill>
            <p:spPr bwMode="auto">
              <a:xfrm>
                <a:off x="5453171" y="5482292"/>
                <a:ext cx="269875" cy="179705"/>
              </a:xfrm>
              <a:prstGeom prst="rect">
                <a:avLst/>
              </a:prstGeom>
              <a:noFill/>
              <a:ln w="9525">
                <a:noFill/>
                <a:miter lim="800000"/>
                <a:headEnd/>
                <a:tailEnd/>
              </a:ln>
            </p:spPr>
          </p:pic>
          <p:pic>
            <p:nvPicPr>
              <p:cNvPr id="19" name="Immagine 18" descr="http://www.clker.com/cliparts/2/c/5/d/1363112175195013158Flag%20of%20Norway.svg.med.png"/>
              <p:cNvPicPr/>
              <p:nvPr/>
            </p:nvPicPr>
            <p:blipFill>
              <a:blip r:embed="rId13" cstate="print"/>
              <a:srcRect/>
              <a:stretch>
                <a:fillRect/>
              </a:stretch>
            </p:blipFill>
            <p:spPr bwMode="auto">
              <a:xfrm>
                <a:off x="5858993" y="5482292"/>
                <a:ext cx="244475" cy="179705"/>
              </a:xfrm>
              <a:prstGeom prst="rect">
                <a:avLst/>
              </a:prstGeom>
              <a:noFill/>
              <a:ln w="9525">
                <a:noFill/>
                <a:miter lim="800000"/>
                <a:headEnd/>
                <a:tailEnd/>
              </a:ln>
            </p:spPr>
          </p:pic>
          <p:pic>
            <p:nvPicPr>
              <p:cNvPr id="20" name="Immagine 19" descr="https://upload.wikimedia.org/wikipedia/commons/thumb/6/63/Flag_of_Cyprus_(1960-2006).svg/2000px-Flag_of_Cyprus_(1960-2006).svg.png"/>
              <p:cNvPicPr/>
              <p:nvPr/>
            </p:nvPicPr>
            <p:blipFill>
              <a:blip r:embed="rId14" cstate="print"/>
              <a:srcRect/>
              <a:stretch>
                <a:fillRect/>
              </a:stretch>
            </p:blipFill>
            <p:spPr bwMode="auto">
              <a:xfrm>
                <a:off x="6211241" y="5482292"/>
                <a:ext cx="298450" cy="179705"/>
              </a:xfrm>
              <a:prstGeom prst="rect">
                <a:avLst/>
              </a:prstGeom>
              <a:noFill/>
              <a:ln w="9525">
                <a:noFill/>
                <a:miter lim="800000"/>
                <a:headEnd/>
                <a:tailEnd/>
              </a:ln>
            </p:spPr>
          </p:pic>
          <p:pic>
            <p:nvPicPr>
              <p:cNvPr id="21" name="Immagine 20" descr="https://upload.wikimedia.org/wikipedia/commons/thumb/5/5c/Flag_of_Portugal.svg/1280px-Flag_of_Portugal.svg.png"/>
              <p:cNvPicPr/>
              <p:nvPr/>
            </p:nvPicPr>
            <p:blipFill>
              <a:blip r:embed="rId15" cstate="print"/>
              <a:srcRect/>
              <a:stretch>
                <a:fillRect/>
              </a:stretch>
            </p:blipFill>
            <p:spPr bwMode="auto">
              <a:xfrm>
                <a:off x="6632737" y="5482292"/>
                <a:ext cx="269875" cy="179705"/>
              </a:xfrm>
              <a:prstGeom prst="rect">
                <a:avLst/>
              </a:prstGeom>
              <a:noFill/>
              <a:ln w="9525">
                <a:noFill/>
                <a:miter lim="800000"/>
                <a:headEnd/>
                <a:tailEnd/>
              </a:ln>
            </p:spPr>
          </p:pic>
          <p:pic>
            <p:nvPicPr>
              <p:cNvPr id="22" name="Immagine 21" descr="https://upload.wikimedia.org/wikipedia/commons/thumb/7/73/Flag_of_Romania.svg/2000px-Flag_of_Romania.svg.png"/>
              <p:cNvPicPr/>
              <p:nvPr/>
            </p:nvPicPr>
            <p:blipFill>
              <a:blip r:embed="rId16" cstate="print"/>
              <a:srcRect/>
              <a:stretch>
                <a:fillRect/>
              </a:stretch>
            </p:blipFill>
            <p:spPr bwMode="auto">
              <a:xfrm>
                <a:off x="7010385" y="5482292"/>
                <a:ext cx="269875" cy="179705"/>
              </a:xfrm>
              <a:prstGeom prst="rect">
                <a:avLst/>
              </a:prstGeom>
              <a:noFill/>
              <a:ln w="9525">
                <a:noFill/>
                <a:miter lim="800000"/>
                <a:headEnd/>
                <a:tailEnd/>
              </a:ln>
            </p:spPr>
          </p:pic>
          <p:pic>
            <p:nvPicPr>
              <p:cNvPr id="23" name="Immagine 22" descr="https://upload.wikimedia.org/wikipedia/commons/thumb/b/bc/Flag_of_Finland.svg/2000px-Flag_of_Finland.svg.png"/>
              <p:cNvPicPr/>
              <p:nvPr/>
            </p:nvPicPr>
            <p:blipFill>
              <a:blip r:embed="rId17" cstate="print"/>
              <a:srcRect/>
              <a:stretch>
                <a:fillRect/>
              </a:stretch>
            </p:blipFill>
            <p:spPr bwMode="auto">
              <a:xfrm>
                <a:off x="7401331" y="5482292"/>
                <a:ext cx="294640" cy="179705"/>
              </a:xfrm>
              <a:prstGeom prst="rect">
                <a:avLst/>
              </a:prstGeom>
              <a:noFill/>
              <a:ln w="9525">
                <a:noFill/>
                <a:miter lim="800000"/>
                <a:headEnd/>
                <a:tailEnd/>
              </a:ln>
            </p:spPr>
          </p:pic>
          <p:pic>
            <p:nvPicPr>
              <p:cNvPr id="24" name="irc_mi" descr="http://kids.nationalgeographic.com/content/dam/kids/photos/Countries/Q-Z/sweden-flag.gif"/>
              <p:cNvPicPr/>
              <p:nvPr/>
            </p:nvPicPr>
            <p:blipFill>
              <a:blip r:embed="rId18" cstate="print"/>
              <a:srcRect/>
              <a:stretch>
                <a:fillRect/>
              </a:stretch>
            </p:blipFill>
            <p:spPr bwMode="auto">
              <a:xfrm>
                <a:off x="7818330" y="5482292"/>
                <a:ext cx="287655" cy="179705"/>
              </a:xfrm>
              <a:prstGeom prst="rect">
                <a:avLst/>
              </a:prstGeom>
              <a:noFill/>
              <a:ln w="9525">
                <a:noFill/>
                <a:miter lim="800000"/>
                <a:headEnd/>
                <a:tailEnd/>
              </a:ln>
            </p:spPr>
          </p:pic>
          <p:pic>
            <p:nvPicPr>
              <p:cNvPr id="25" name="Immagine 24"/>
              <p:cNvPicPr/>
              <p:nvPr/>
            </p:nvPicPr>
            <p:blipFill>
              <a:blip r:embed="rId19" cstate="print"/>
              <a:srcRect/>
              <a:stretch>
                <a:fillRect/>
              </a:stretch>
            </p:blipFill>
            <p:spPr bwMode="auto">
              <a:xfrm>
                <a:off x="8210114" y="5482292"/>
                <a:ext cx="359410" cy="179705"/>
              </a:xfrm>
              <a:prstGeom prst="rect">
                <a:avLst/>
              </a:prstGeom>
              <a:noFill/>
              <a:ln w="9525">
                <a:noFill/>
                <a:miter lim="800000"/>
                <a:headEnd/>
                <a:tailEnd/>
              </a:ln>
            </p:spPr>
          </p:pic>
        </p:grpSp>
      </p:grpSp>
      <p:sp>
        <p:nvSpPr>
          <p:cNvPr id="26" name="Rettangolo 25"/>
          <p:cNvSpPr/>
          <p:nvPr/>
        </p:nvSpPr>
        <p:spPr>
          <a:xfrm>
            <a:off x="2639616" y="260649"/>
            <a:ext cx="7236276" cy="461665"/>
          </a:xfrm>
          <a:prstGeom prst="rect">
            <a:avLst/>
          </a:prstGeom>
        </p:spPr>
        <p:txBody>
          <a:bodyPr wrap="none">
            <a:spAutoFit/>
          </a:bodyPr>
          <a:lstStyle/>
          <a:p>
            <a:pPr defTabSz="336550"/>
            <a:r>
              <a:rPr lang="en-GB" dirty="0">
                <a:solidFill>
                  <a:srgbClr val="0070C0"/>
                </a:solidFill>
                <a:latin typeface="Century Gothic" pitchFamily="34" charset="0"/>
                <a:cs typeface="Times New Roman" pitchFamily="18" charset="0"/>
              </a:rPr>
              <a:t>EUCISE </a:t>
            </a:r>
            <a:r>
              <a:rPr lang="en-GB" dirty="0">
                <a:solidFill>
                  <a:srgbClr val="189BDC"/>
                </a:solidFill>
                <a:latin typeface="Century Gothic" pitchFamily="34" charset="0"/>
                <a:cs typeface="Times New Roman" pitchFamily="18" charset="0"/>
              </a:rPr>
              <a:t>2020 </a:t>
            </a:r>
            <a:r>
              <a:rPr lang="en-GB" b="1" dirty="0">
                <a:solidFill>
                  <a:srgbClr val="189BDC"/>
                </a:solidFill>
                <a:latin typeface="Century Gothic" pitchFamily="34" charset="0"/>
                <a:cs typeface="Times New Roman" pitchFamily="18" charset="0"/>
              </a:rPr>
              <a:t>							</a:t>
            </a:r>
            <a:r>
              <a:rPr lang="en-GB" b="1" dirty="0" smtClean="0">
                <a:solidFill>
                  <a:srgbClr val="189BDC"/>
                </a:solidFill>
                <a:latin typeface="Century Gothic" pitchFamily="34" charset="0"/>
                <a:cs typeface="Times New Roman" pitchFamily="18" charset="0"/>
              </a:rPr>
              <a:t>		</a:t>
            </a:r>
            <a:r>
              <a:rPr lang="en-GB" b="1" dirty="0" smtClean="0">
                <a:solidFill>
                  <a:srgbClr val="189BDC"/>
                </a:solidFill>
                <a:latin typeface="Century Gothic" pitchFamily="34" charset="0"/>
                <a:cs typeface="Times New Roman" pitchFamily="18" charset="0"/>
              </a:rPr>
              <a:t>		</a:t>
            </a:r>
            <a:r>
              <a:rPr lang="en-GB" sz="2400" dirty="0" smtClean="0">
                <a:solidFill>
                  <a:schemeClr val="tx2">
                    <a:lumMod val="50000"/>
                  </a:schemeClr>
                </a:solidFill>
                <a:latin typeface="Century Gothic" pitchFamily="34" charset="0"/>
                <a:cs typeface="Times New Roman" pitchFamily="18" charset="0"/>
              </a:rPr>
              <a:t>TAG </a:t>
            </a:r>
            <a:r>
              <a:rPr lang="en-GB" sz="2400" dirty="0" smtClean="0">
                <a:solidFill>
                  <a:schemeClr val="tx2">
                    <a:lumMod val="50000"/>
                  </a:schemeClr>
                </a:solidFill>
                <a:latin typeface="Century Gothic" pitchFamily="34" charset="0"/>
                <a:cs typeface="Times New Roman" pitchFamily="18" charset="0"/>
              </a:rPr>
              <a:t>Meeting</a:t>
            </a:r>
            <a:endParaRPr lang="en-GB" sz="2400" dirty="0">
              <a:solidFill>
                <a:schemeClr val="tx2">
                  <a:lumMod val="50000"/>
                </a:schemeClr>
              </a:solidFill>
              <a:latin typeface="Century Gothic" pitchFamily="34" charset="0"/>
              <a:cs typeface="Times New Roman" pitchFamily="18" charset="0"/>
            </a:endParaRPr>
          </a:p>
        </p:txBody>
      </p:sp>
    </p:spTree>
    <p:extLst>
      <p:ext uri="{BB962C8B-B14F-4D97-AF65-F5344CB8AC3E}">
        <p14:creationId xmlns:p14="http://schemas.microsoft.com/office/powerpoint/2010/main" val="18497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ttore 1 4"/>
          <p:cNvCxnSpPr/>
          <p:nvPr/>
        </p:nvCxnSpPr>
        <p:spPr>
          <a:xfrm>
            <a:off x="1775520" y="836712"/>
            <a:ext cx="8712968" cy="0"/>
          </a:xfrm>
          <a:prstGeom prst="line">
            <a:avLst/>
          </a:prstGeom>
          <a:ln w="28575">
            <a:solidFill>
              <a:srgbClr val="FFC000"/>
            </a:solidFill>
          </a:ln>
          <a:effectLst>
            <a:innerShdw blurRad="63500" dist="50800" dir="5400000">
              <a:prstClr val="black">
                <a:alpha val="50000"/>
              </a:prstClr>
            </a:inn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1026" name="4B076845-ADFA-428A-AA0E-D1F7B70E4DB7" descr="cid:4B076845-ADFA-428A-AA0E-D1F7B70E4DB7"/>
          <p:cNvPicPr>
            <a:picLocks noChangeAspect="1" noChangeArrowheads="1"/>
          </p:cNvPicPr>
          <p:nvPr/>
        </p:nvPicPr>
        <p:blipFill>
          <a:blip r:embed="rId2" cstate="print"/>
          <a:srcRect/>
          <a:stretch>
            <a:fillRect/>
          </a:stretch>
        </p:blipFill>
        <p:spPr bwMode="auto">
          <a:xfrm>
            <a:off x="1991544" y="116632"/>
            <a:ext cx="620688" cy="620688"/>
          </a:xfrm>
          <a:prstGeom prst="rect">
            <a:avLst/>
          </a:prstGeom>
          <a:noFill/>
          <a:ln w="9525">
            <a:noFill/>
            <a:miter lim="800000"/>
            <a:headEnd/>
            <a:tailEnd/>
          </a:ln>
        </p:spPr>
      </p:pic>
      <p:sp>
        <p:nvSpPr>
          <p:cNvPr id="9" name="Rettangolo 8"/>
          <p:cNvSpPr/>
          <p:nvPr/>
        </p:nvSpPr>
        <p:spPr>
          <a:xfrm>
            <a:off x="2639617" y="260649"/>
            <a:ext cx="7180171" cy="461665"/>
          </a:xfrm>
          <a:prstGeom prst="rect">
            <a:avLst/>
          </a:prstGeom>
        </p:spPr>
        <p:txBody>
          <a:bodyPr wrap="none">
            <a:spAutoFit/>
          </a:bodyPr>
          <a:lstStyle/>
          <a:p>
            <a:r>
              <a:rPr lang="en-GB" dirty="0">
                <a:solidFill>
                  <a:srgbClr val="0070C0"/>
                </a:solidFill>
                <a:latin typeface="Century Gothic" pitchFamily="34" charset="0"/>
                <a:cs typeface="Times New Roman" pitchFamily="18" charset="0"/>
              </a:rPr>
              <a:t>EUCISE </a:t>
            </a:r>
            <a:r>
              <a:rPr lang="en-GB" dirty="0">
                <a:solidFill>
                  <a:srgbClr val="189BDC"/>
                </a:solidFill>
                <a:latin typeface="Century Gothic" pitchFamily="34" charset="0"/>
                <a:cs typeface="Times New Roman" pitchFamily="18" charset="0"/>
              </a:rPr>
              <a:t>2020 </a:t>
            </a:r>
            <a:r>
              <a:rPr lang="en-GB" b="1" dirty="0">
                <a:solidFill>
                  <a:srgbClr val="189BDC"/>
                </a:solidFill>
                <a:latin typeface="Century Gothic" pitchFamily="34" charset="0"/>
                <a:cs typeface="Times New Roman" pitchFamily="18" charset="0"/>
              </a:rPr>
              <a:t>			</a:t>
            </a:r>
            <a:r>
              <a:rPr lang="en-GB" sz="2400" dirty="0">
                <a:solidFill>
                  <a:srgbClr val="002060"/>
                </a:solidFill>
                <a:latin typeface="Century Gothic" pitchFamily="34" charset="0"/>
              </a:rPr>
              <a:t>EUCISE2020 Coverage</a:t>
            </a:r>
            <a:endParaRPr lang="it-IT" sz="2000" dirty="0">
              <a:solidFill>
                <a:srgbClr val="002060"/>
              </a:solidFill>
              <a:latin typeface="Century Gothic" pitchFamily="34" charset="0"/>
            </a:endParaRPr>
          </a:p>
        </p:txBody>
      </p:sp>
      <p:sp>
        <p:nvSpPr>
          <p:cNvPr id="12" name="CasellaDiTesto 11"/>
          <p:cNvSpPr txBox="1"/>
          <p:nvPr/>
        </p:nvSpPr>
        <p:spPr>
          <a:xfrm>
            <a:off x="1279598" y="1738045"/>
            <a:ext cx="2220984" cy="2662267"/>
          </a:xfrm>
          <a:prstGeom prst="rect">
            <a:avLst/>
          </a:prstGeom>
          <a:noFill/>
        </p:spPr>
        <p:txBody>
          <a:bodyPr wrap="square" rtlCol="0">
            <a:spAutoFit/>
          </a:bodyPr>
          <a:lstStyle/>
          <a:p>
            <a:pPr marL="257175" indent="-257175">
              <a:spcBef>
                <a:spcPts val="300"/>
              </a:spcBef>
              <a:buFont typeface="Wingdings" pitchFamily="2" charset="2"/>
              <a:buChar char="Ø"/>
            </a:pPr>
            <a:r>
              <a:rPr lang="en-US" dirty="0">
                <a:solidFill>
                  <a:schemeClr val="tx2"/>
                </a:solidFill>
                <a:latin typeface="Century Gothic" panose="020B0502020202020204" pitchFamily="34" charset="0"/>
              </a:rPr>
              <a:t>37 </a:t>
            </a:r>
            <a:r>
              <a:rPr lang="en-US" dirty="0" smtClean="0">
                <a:solidFill>
                  <a:srgbClr val="FF0000"/>
                </a:solidFill>
                <a:latin typeface="Century Gothic" panose="020B0502020202020204" pitchFamily="34" charset="0"/>
              </a:rPr>
              <a:t>(39) </a:t>
            </a:r>
            <a:r>
              <a:rPr lang="en-US" dirty="0" smtClean="0">
                <a:solidFill>
                  <a:schemeClr val="tx2"/>
                </a:solidFill>
                <a:latin typeface="Century Gothic" panose="020B0502020202020204" pitchFamily="34" charset="0"/>
              </a:rPr>
              <a:t>Partners</a:t>
            </a:r>
            <a:endParaRPr lang="en-US" dirty="0">
              <a:solidFill>
                <a:schemeClr val="tx2"/>
              </a:solidFill>
              <a:latin typeface="Century Gothic" panose="020B0502020202020204" pitchFamily="34" charset="0"/>
            </a:endParaRPr>
          </a:p>
          <a:p>
            <a:pPr marL="257175" indent="-257175">
              <a:spcBef>
                <a:spcPts val="300"/>
              </a:spcBef>
              <a:buFont typeface="Wingdings" pitchFamily="2" charset="2"/>
              <a:buChar char="Ø"/>
            </a:pPr>
            <a:r>
              <a:rPr lang="en-US" dirty="0">
                <a:solidFill>
                  <a:schemeClr val="tx2"/>
                </a:solidFill>
                <a:latin typeface="Century Gothic" panose="020B0502020202020204" pitchFamily="34" charset="0"/>
              </a:rPr>
              <a:t>15 EU/EEA maritime Countries</a:t>
            </a:r>
          </a:p>
          <a:p>
            <a:pPr marL="257175" indent="-257175">
              <a:spcBef>
                <a:spcPts val="300"/>
              </a:spcBef>
              <a:buFont typeface="Wingdings" pitchFamily="2" charset="2"/>
              <a:buChar char="Ø"/>
            </a:pPr>
            <a:r>
              <a:rPr lang="en-US" dirty="0">
                <a:solidFill>
                  <a:schemeClr val="tx2"/>
                </a:solidFill>
                <a:latin typeface="Century Gothic" panose="020B0502020202020204" pitchFamily="34" charset="0"/>
              </a:rPr>
              <a:t>Open to new partners and to collaborations with EU Agencies</a:t>
            </a:r>
            <a:endParaRPr lang="it-IT" dirty="0">
              <a:solidFill>
                <a:schemeClr val="tx2"/>
              </a:solidFill>
              <a:latin typeface="Century Gothic" panose="020B0502020202020204" pitchFamily="34" charset="0"/>
            </a:endParaRPr>
          </a:p>
        </p:txBody>
      </p:sp>
      <p:sp>
        <p:nvSpPr>
          <p:cNvPr id="13" name="CasellaDiTesto 12"/>
          <p:cNvSpPr txBox="1"/>
          <p:nvPr/>
        </p:nvSpPr>
        <p:spPr>
          <a:xfrm>
            <a:off x="4655841" y="764705"/>
            <a:ext cx="3145413" cy="461665"/>
          </a:xfrm>
          <a:prstGeom prst="rect">
            <a:avLst/>
          </a:prstGeom>
          <a:noFill/>
        </p:spPr>
        <p:txBody>
          <a:bodyPr wrap="none" rtlCol="0">
            <a:spAutoFit/>
          </a:bodyPr>
          <a:lstStyle/>
          <a:p>
            <a:pPr algn="ctr"/>
            <a:r>
              <a:rPr lang="en-US" sz="2400" dirty="0">
                <a:solidFill>
                  <a:schemeClr val="tx2"/>
                </a:solidFill>
                <a:latin typeface="Century Gothic" panose="020B0502020202020204" pitchFamily="34" charset="0"/>
              </a:rPr>
              <a:t>EUCISE2020 Partners</a:t>
            </a:r>
            <a:endParaRPr lang="it-IT" sz="2400" dirty="0">
              <a:solidFill>
                <a:schemeClr val="tx2"/>
              </a:solidFill>
              <a:latin typeface="Century Gothic" panose="020B0502020202020204" pitchFamily="34" charset="0"/>
            </a:endParaRPr>
          </a:p>
        </p:txBody>
      </p:sp>
      <p:grpSp>
        <p:nvGrpSpPr>
          <p:cNvPr id="14" name="Gruppo 13"/>
          <p:cNvGrpSpPr/>
          <p:nvPr/>
        </p:nvGrpSpPr>
        <p:grpSpPr>
          <a:xfrm>
            <a:off x="3647729" y="1124744"/>
            <a:ext cx="4818461" cy="4298018"/>
            <a:chOff x="2400291" y="816716"/>
            <a:chExt cx="6484609" cy="5976000"/>
          </a:xfrm>
        </p:grpSpPr>
        <p:grpSp>
          <p:nvGrpSpPr>
            <p:cNvPr id="15" name="Gruppo 6"/>
            <p:cNvGrpSpPr/>
            <p:nvPr/>
          </p:nvGrpSpPr>
          <p:grpSpPr>
            <a:xfrm>
              <a:off x="2400291" y="816716"/>
              <a:ext cx="6484609" cy="5976000"/>
              <a:chOff x="3024187" y="599392"/>
              <a:chExt cx="6484609" cy="5976000"/>
            </a:xfrm>
          </p:grpSpPr>
          <p:pic>
            <p:nvPicPr>
              <p:cNvPr id="18" name="Immagine 17"/>
              <p:cNvPicPr>
                <a:picLocks noChangeAspect="1"/>
              </p:cNvPicPr>
              <p:nvPr/>
            </p:nvPicPr>
            <p:blipFill>
              <a:blip r:embed="rId3" cstate="print"/>
              <a:stretch>
                <a:fillRect/>
              </a:stretch>
            </p:blipFill>
            <p:spPr>
              <a:xfrm>
                <a:off x="3024187" y="599392"/>
                <a:ext cx="6484609" cy="5976000"/>
              </a:xfrm>
              <a:prstGeom prst="rect">
                <a:avLst/>
              </a:prstGeom>
            </p:spPr>
          </p:pic>
          <p:sp>
            <p:nvSpPr>
              <p:cNvPr id="19" name="Stella a 5 punte 18"/>
              <p:cNvSpPr>
                <a:spLocks noChangeAspect="1"/>
              </p:cNvSpPr>
              <p:nvPr/>
            </p:nvSpPr>
            <p:spPr>
              <a:xfrm>
                <a:off x="4285339" y="5178687"/>
                <a:ext cx="180000" cy="180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20" name="Stella a 5 punte 19"/>
              <p:cNvSpPr>
                <a:spLocks noChangeAspect="1"/>
              </p:cNvSpPr>
              <p:nvPr/>
            </p:nvSpPr>
            <p:spPr>
              <a:xfrm>
                <a:off x="6086491" y="5135143"/>
                <a:ext cx="180000" cy="180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21" name="Stella a 5 punte 20"/>
              <p:cNvSpPr>
                <a:spLocks noChangeAspect="1"/>
              </p:cNvSpPr>
              <p:nvPr/>
            </p:nvSpPr>
            <p:spPr>
              <a:xfrm>
                <a:off x="6420520" y="5405143"/>
                <a:ext cx="180000" cy="180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22" name="Stella a 5 punte 21"/>
              <p:cNvSpPr>
                <a:spLocks noChangeAspect="1"/>
              </p:cNvSpPr>
              <p:nvPr/>
            </p:nvSpPr>
            <p:spPr>
              <a:xfrm>
                <a:off x="6108649" y="5405143"/>
                <a:ext cx="180000" cy="180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23" name="Connettore 22"/>
              <p:cNvSpPr>
                <a:spLocks noChangeAspect="1"/>
              </p:cNvSpPr>
              <p:nvPr/>
            </p:nvSpPr>
            <p:spPr>
              <a:xfrm>
                <a:off x="6036649" y="4874143"/>
                <a:ext cx="144000" cy="144000"/>
              </a:xfrm>
              <a:prstGeom prst="flowChartConnec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24" name="Connettore 23"/>
              <p:cNvSpPr>
                <a:spLocks noChangeAspect="1"/>
              </p:cNvSpPr>
              <p:nvPr/>
            </p:nvSpPr>
            <p:spPr>
              <a:xfrm>
                <a:off x="6226934" y="5268687"/>
                <a:ext cx="144000" cy="144000"/>
              </a:xfrm>
              <a:prstGeom prst="flowChartConnec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25" name="Connettore 24"/>
              <p:cNvSpPr>
                <a:spLocks noChangeAspect="1"/>
              </p:cNvSpPr>
              <p:nvPr/>
            </p:nvSpPr>
            <p:spPr>
              <a:xfrm>
                <a:off x="6663136" y="5315143"/>
                <a:ext cx="144000" cy="144000"/>
              </a:xfrm>
              <a:prstGeom prst="flowChartConnec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26" name="Stella a 5 punte 25"/>
              <p:cNvSpPr>
                <a:spLocks noChangeAspect="1"/>
              </p:cNvSpPr>
              <p:nvPr/>
            </p:nvSpPr>
            <p:spPr>
              <a:xfrm>
                <a:off x="4105339" y="5382086"/>
                <a:ext cx="180000" cy="180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27" name="Stella a 5 punte 26"/>
              <p:cNvSpPr>
                <a:spLocks noChangeAspect="1"/>
              </p:cNvSpPr>
              <p:nvPr/>
            </p:nvSpPr>
            <p:spPr>
              <a:xfrm>
                <a:off x="4437739" y="5129915"/>
                <a:ext cx="180000" cy="180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28" name="Stella a 5 punte 27"/>
              <p:cNvSpPr>
                <a:spLocks noChangeAspect="1"/>
              </p:cNvSpPr>
              <p:nvPr/>
            </p:nvSpPr>
            <p:spPr>
              <a:xfrm>
                <a:off x="6510520" y="2511515"/>
                <a:ext cx="180000" cy="180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29" name="Stella a 5 punte 28"/>
              <p:cNvSpPr>
                <a:spLocks noChangeAspect="1"/>
              </p:cNvSpPr>
              <p:nvPr/>
            </p:nvSpPr>
            <p:spPr>
              <a:xfrm>
                <a:off x="7254943" y="1940401"/>
                <a:ext cx="180000" cy="180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30" name="Stella a 5 punte 29"/>
              <p:cNvSpPr>
                <a:spLocks noChangeAspect="1"/>
              </p:cNvSpPr>
              <p:nvPr/>
            </p:nvSpPr>
            <p:spPr>
              <a:xfrm>
                <a:off x="7434943" y="1760401"/>
                <a:ext cx="180000" cy="180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31" name="Stella a 5 punte 30"/>
              <p:cNvSpPr>
                <a:spLocks noChangeAspect="1"/>
              </p:cNvSpPr>
              <p:nvPr/>
            </p:nvSpPr>
            <p:spPr>
              <a:xfrm>
                <a:off x="7074943" y="2120401"/>
                <a:ext cx="180000" cy="180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32" name="Stella a 5 punte 31"/>
              <p:cNvSpPr>
                <a:spLocks noChangeAspect="1"/>
              </p:cNvSpPr>
              <p:nvPr/>
            </p:nvSpPr>
            <p:spPr>
              <a:xfrm>
                <a:off x="7901015" y="4998687"/>
                <a:ext cx="180000" cy="180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33" name="Stella a 5 punte 32"/>
              <p:cNvSpPr>
                <a:spLocks noChangeAspect="1"/>
              </p:cNvSpPr>
              <p:nvPr/>
            </p:nvSpPr>
            <p:spPr>
              <a:xfrm>
                <a:off x="6042907" y="2120401"/>
                <a:ext cx="201771" cy="20177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34" name="Stella a 5 punte 33"/>
              <p:cNvSpPr>
                <a:spLocks noChangeAspect="1"/>
              </p:cNvSpPr>
              <p:nvPr/>
            </p:nvSpPr>
            <p:spPr>
              <a:xfrm>
                <a:off x="8081015" y="4818687"/>
                <a:ext cx="180000" cy="180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35" name="Connettore 34"/>
              <p:cNvSpPr>
                <a:spLocks noChangeAspect="1"/>
              </p:cNvSpPr>
              <p:nvPr/>
            </p:nvSpPr>
            <p:spPr>
              <a:xfrm>
                <a:off x="7254943" y="1686687"/>
                <a:ext cx="144000" cy="144000"/>
              </a:xfrm>
              <a:prstGeom prst="flowChartConnec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36" name="Connettore 35"/>
              <p:cNvSpPr>
                <a:spLocks noChangeAspect="1"/>
              </p:cNvSpPr>
              <p:nvPr/>
            </p:nvSpPr>
            <p:spPr>
              <a:xfrm>
                <a:off x="9154886" y="6052457"/>
                <a:ext cx="144000" cy="144000"/>
              </a:xfrm>
              <a:prstGeom prst="flowChartConnec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37" name="Connettore 36"/>
              <p:cNvSpPr>
                <a:spLocks noChangeAspect="1"/>
              </p:cNvSpPr>
              <p:nvPr/>
            </p:nvSpPr>
            <p:spPr>
              <a:xfrm>
                <a:off x="6414693" y="5237915"/>
                <a:ext cx="144000" cy="144000"/>
              </a:xfrm>
              <a:prstGeom prst="flowChartConnec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38" name="Connettore 37"/>
              <p:cNvSpPr>
                <a:spLocks noChangeAspect="1"/>
              </p:cNvSpPr>
              <p:nvPr/>
            </p:nvSpPr>
            <p:spPr>
              <a:xfrm>
                <a:off x="5999792" y="2881802"/>
                <a:ext cx="144000" cy="144000"/>
              </a:xfrm>
              <a:prstGeom prst="flowChartConnec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39" name="Connettore 38"/>
              <p:cNvSpPr>
                <a:spLocks noChangeAspect="1"/>
              </p:cNvSpPr>
              <p:nvPr/>
            </p:nvSpPr>
            <p:spPr>
              <a:xfrm>
                <a:off x="6154934" y="1947945"/>
                <a:ext cx="144000" cy="144000"/>
              </a:xfrm>
              <a:prstGeom prst="flowChartConnec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40" name="Stella a 5 punte 39"/>
              <p:cNvSpPr>
                <a:spLocks noChangeAspect="1"/>
              </p:cNvSpPr>
              <p:nvPr/>
            </p:nvSpPr>
            <p:spPr>
              <a:xfrm>
                <a:off x="3923208" y="5225143"/>
                <a:ext cx="180000" cy="180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41" name="Stella a 5 punte 40"/>
              <p:cNvSpPr>
                <a:spLocks noChangeAspect="1"/>
              </p:cNvSpPr>
              <p:nvPr/>
            </p:nvSpPr>
            <p:spPr>
              <a:xfrm>
                <a:off x="4257739" y="2933915"/>
                <a:ext cx="180000" cy="180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42" name="Stella a 5 punte 41"/>
              <p:cNvSpPr>
                <a:spLocks/>
              </p:cNvSpPr>
              <p:nvPr/>
            </p:nvSpPr>
            <p:spPr>
              <a:xfrm>
                <a:off x="3279052" y="4986775"/>
                <a:ext cx="288000" cy="288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43" name="Stella a 5 punte 42"/>
              <p:cNvSpPr>
                <a:spLocks noChangeAspect="1"/>
              </p:cNvSpPr>
              <p:nvPr/>
            </p:nvSpPr>
            <p:spPr>
              <a:xfrm>
                <a:off x="7991015" y="4548687"/>
                <a:ext cx="180000" cy="180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44" name="Stella a 5 punte 43"/>
              <p:cNvSpPr>
                <a:spLocks noChangeAspect="1"/>
              </p:cNvSpPr>
              <p:nvPr/>
            </p:nvSpPr>
            <p:spPr>
              <a:xfrm>
                <a:off x="7524943" y="5495143"/>
                <a:ext cx="180000" cy="180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45" name="Stella a 5 punte 44"/>
              <p:cNvSpPr>
                <a:spLocks noChangeAspect="1"/>
              </p:cNvSpPr>
              <p:nvPr/>
            </p:nvSpPr>
            <p:spPr>
              <a:xfrm>
                <a:off x="7582286" y="5848155"/>
                <a:ext cx="180000" cy="180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46" name="Stella a 5 punte 45"/>
              <p:cNvSpPr>
                <a:spLocks noChangeAspect="1"/>
              </p:cNvSpPr>
              <p:nvPr/>
            </p:nvSpPr>
            <p:spPr>
              <a:xfrm>
                <a:off x="7065860" y="1940401"/>
                <a:ext cx="180000" cy="180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47" name="Stella a 5 punte 46"/>
              <p:cNvSpPr>
                <a:spLocks noChangeAspect="1"/>
              </p:cNvSpPr>
              <p:nvPr/>
            </p:nvSpPr>
            <p:spPr>
              <a:xfrm>
                <a:off x="6108648" y="3301726"/>
                <a:ext cx="252000" cy="252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48" name="Stella a 5 punte 47"/>
              <p:cNvSpPr>
                <a:spLocks noChangeAspect="1"/>
              </p:cNvSpPr>
              <p:nvPr/>
            </p:nvSpPr>
            <p:spPr>
              <a:xfrm>
                <a:off x="7430743" y="5768761"/>
                <a:ext cx="180000" cy="180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49" name="Stella a 5 punte 48"/>
              <p:cNvSpPr>
                <a:spLocks noChangeAspect="1"/>
              </p:cNvSpPr>
              <p:nvPr/>
            </p:nvSpPr>
            <p:spPr>
              <a:xfrm>
                <a:off x="6274099" y="5345915"/>
                <a:ext cx="180000" cy="180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50" name="Stella a 5 punte 49"/>
              <p:cNvSpPr>
                <a:spLocks noChangeAspect="1"/>
              </p:cNvSpPr>
              <p:nvPr/>
            </p:nvSpPr>
            <p:spPr>
              <a:xfrm>
                <a:off x="4889958" y="3378508"/>
                <a:ext cx="252000" cy="252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51" name="Connettore 50"/>
              <p:cNvSpPr>
                <a:spLocks noChangeAspect="1"/>
              </p:cNvSpPr>
              <p:nvPr/>
            </p:nvSpPr>
            <p:spPr>
              <a:xfrm>
                <a:off x="5141958" y="4638687"/>
                <a:ext cx="144000" cy="144000"/>
              </a:xfrm>
              <a:prstGeom prst="flowChartConnec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52" name="Connettore 51"/>
              <p:cNvSpPr>
                <a:spLocks noChangeAspect="1"/>
              </p:cNvSpPr>
              <p:nvPr/>
            </p:nvSpPr>
            <p:spPr>
              <a:xfrm>
                <a:off x="4244283" y="4908088"/>
                <a:ext cx="144000" cy="144000"/>
              </a:xfrm>
              <a:prstGeom prst="flowChartConnec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grpSp>
        <p:sp>
          <p:nvSpPr>
            <p:cNvPr id="16" name="Rombo 15"/>
            <p:cNvSpPr/>
            <p:nvPr/>
          </p:nvSpPr>
          <p:spPr>
            <a:xfrm>
              <a:off x="4060149" y="3591050"/>
              <a:ext cx="204266" cy="180000"/>
            </a:xfrm>
            <a:prstGeom prst="diamond">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sp>
          <p:nvSpPr>
            <p:cNvPr id="17" name="Rombo 16"/>
            <p:cNvSpPr/>
            <p:nvPr/>
          </p:nvSpPr>
          <p:spPr>
            <a:xfrm>
              <a:off x="5642155" y="5334939"/>
              <a:ext cx="204266" cy="180000"/>
            </a:xfrm>
            <a:prstGeom prst="diamond">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solidFill>
                  <a:schemeClr val="accent5">
                    <a:lumMod val="50000"/>
                  </a:schemeClr>
                </a:solidFill>
              </a:endParaRPr>
            </a:p>
          </p:txBody>
        </p:sp>
      </p:grpSp>
      <p:grpSp>
        <p:nvGrpSpPr>
          <p:cNvPr id="59" name="Gruppo 58"/>
          <p:cNvGrpSpPr/>
          <p:nvPr/>
        </p:nvGrpSpPr>
        <p:grpSpPr>
          <a:xfrm>
            <a:off x="8544273" y="2780929"/>
            <a:ext cx="963259" cy="323165"/>
            <a:chOff x="9334766" y="4632811"/>
            <a:chExt cx="1284344" cy="430886"/>
          </a:xfrm>
        </p:grpSpPr>
        <p:sp>
          <p:nvSpPr>
            <p:cNvPr id="60" name="CasellaDiTesto 59"/>
            <p:cNvSpPr txBox="1"/>
            <p:nvPr/>
          </p:nvSpPr>
          <p:spPr>
            <a:xfrm>
              <a:off x="9505131" y="4632811"/>
              <a:ext cx="1113979" cy="430886"/>
            </a:xfrm>
            <a:prstGeom prst="rect">
              <a:avLst/>
            </a:prstGeom>
            <a:noFill/>
          </p:spPr>
          <p:txBody>
            <a:bodyPr wrap="none" rtlCol="0">
              <a:spAutoFit/>
            </a:bodyPr>
            <a:lstStyle/>
            <a:p>
              <a:r>
                <a:rPr lang="en-US" sz="1500" dirty="0">
                  <a:solidFill>
                    <a:schemeClr val="tx2"/>
                  </a:solidFill>
                  <a:latin typeface="Century Gothic" panose="020B0502020202020204" pitchFamily="34" charset="0"/>
                </a:rPr>
                <a:t>Experts</a:t>
              </a:r>
              <a:endParaRPr lang="it-IT" sz="1500" dirty="0">
                <a:solidFill>
                  <a:schemeClr val="tx2"/>
                </a:solidFill>
                <a:latin typeface="Century Gothic" panose="020B0502020202020204" pitchFamily="34" charset="0"/>
              </a:endParaRPr>
            </a:p>
          </p:txBody>
        </p:sp>
        <p:sp>
          <p:nvSpPr>
            <p:cNvPr id="61" name="Rombo 60"/>
            <p:cNvSpPr/>
            <p:nvPr/>
          </p:nvSpPr>
          <p:spPr>
            <a:xfrm>
              <a:off x="9334766" y="4747708"/>
              <a:ext cx="204266" cy="180000"/>
            </a:xfrm>
            <a:prstGeom prst="diamond">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500">
                <a:solidFill>
                  <a:schemeClr val="accent5">
                    <a:lumMod val="50000"/>
                  </a:schemeClr>
                </a:solidFill>
                <a:latin typeface="Century Gothic" panose="020B0502020202020204" pitchFamily="34" charset="0"/>
              </a:endParaRPr>
            </a:p>
          </p:txBody>
        </p:sp>
      </p:grpSp>
      <p:sp>
        <p:nvSpPr>
          <p:cNvPr id="62" name="CasellaDiTesto 61"/>
          <p:cNvSpPr txBox="1"/>
          <p:nvPr/>
        </p:nvSpPr>
        <p:spPr>
          <a:xfrm>
            <a:off x="8646294" y="2348881"/>
            <a:ext cx="2021707" cy="323165"/>
          </a:xfrm>
          <a:prstGeom prst="rect">
            <a:avLst/>
          </a:prstGeom>
          <a:noFill/>
        </p:spPr>
        <p:txBody>
          <a:bodyPr wrap="none" rtlCol="0">
            <a:spAutoFit/>
          </a:bodyPr>
          <a:lstStyle/>
          <a:p>
            <a:r>
              <a:rPr lang="en-US" sz="1500" dirty="0">
                <a:solidFill>
                  <a:schemeClr val="tx2"/>
                </a:solidFill>
                <a:latin typeface="Century Gothic" panose="020B0502020202020204" pitchFamily="34" charset="0"/>
              </a:rPr>
              <a:t>Maritime Authorities</a:t>
            </a:r>
            <a:endParaRPr lang="it-IT" sz="1500" dirty="0">
              <a:solidFill>
                <a:schemeClr val="tx2"/>
              </a:solidFill>
              <a:latin typeface="Century Gothic" panose="020B0502020202020204" pitchFamily="34" charset="0"/>
            </a:endParaRPr>
          </a:p>
        </p:txBody>
      </p:sp>
      <p:sp>
        <p:nvSpPr>
          <p:cNvPr id="63" name="Stella a 5 punte 62"/>
          <p:cNvSpPr>
            <a:spLocks noChangeAspect="1"/>
          </p:cNvSpPr>
          <p:nvPr/>
        </p:nvSpPr>
        <p:spPr>
          <a:xfrm>
            <a:off x="8544272" y="2420888"/>
            <a:ext cx="135000" cy="135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500">
              <a:solidFill>
                <a:schemeClr val="accent5">
                  <a:lumMod val="50000"/>
                </a:schemeClr>
              </a:solidFill>
              <a:latin typeface="Century Gothic" panose="020B0502020202020204" pitchFamily="34" charset="0"/>
            </a:endParaRPr>
          </a:p>
        </p:txBody>
      </p:sp>
      <p:grpSp>
        <p:nvGrpSpPr>
          <p:cNvPr id="64" name="Gruppo 63"/>
          <p:cNvGrpSpPr/>
          <p:nvPr/>
        </p:nvGrpSpPr>
        <p:grpSpPr>
          <a:xfrm>
            <a:off x="8516206" y="3212977"/>
            <a:ext cx="2151795" cy="323165"/>
            <a:chOff x="9444021" y="3870804"/>
            <a:chExt cx="2869060" cy="430886"/>
          </a:xfrm>
        </p:grpSpPr>
        <p:sp>
          <p:nvSpPr>
            <p:cNvPr id="65" name="CasellaDiTesto 64"/>
            <p:cNvSpPr txBox="1"/>
            <p:nvPr/>
          </p:nvSpPr>
          <p:spPr>
            <a:xfrm>
              <a:off x="9570450" y="3870804"/>
              <a:ext cx="2742631" cy="430886"/>
            </a:xfrm>
            <a:prstGeom prst="rect">
              <a:avLst/>
            </a:prstGeom>
            <a:noFill/>
          </p:spPr>
          <p:txBody>
            <a:bodyPr wrap="none" rtlCol="0">
              <a:spAutoFit/>
            </a:bodyPr>
            <a:lstStyle/>
            <a:p>
              <a:r>
                <a:rPr lang="en-US" sz="1500" dirty="0">
                  <a:solidFill>
                    <a:schemeClr val="tx2"/>
                  </a:solidFill>
                  <a:latin typeface="Century Gothic" panose="020B0502020202020204" pitchFamily="34" charset="0"/>
                </a:rPr>
                <a:t>Research Institutions</a:t>
              </a:r>
              <a:endParaRPr lang="it-IT" sz="1500" dirty="0">
                <a:solidFill>
                  <a:schemeClr val="tx2"/>
                </a:solidFill>
                <a:latin typeface="Century Gothic" panose="020B0502020202020204" pitchFamily="34" charset="0"/>
              </a:endParaRPr>
            </a:p>
          </p:txBody>
        </p:sp>
        <p:sp>
          <p:nvSpPr>
            <p:cNvPr id="66" name="Connettore 65"/>
            <p:cNvSpPr>
              <a:spLocks noChangeAspect="1"/>
            </p:cNvSpPr>
            <p:nvPr/>
          </p:nvSpPr>
          <p:spPr>
            <a:xfrm>
              <a:off x="9444021" y="4011237"/>
              <a:ext cx="144000" cy="144000"/>
            </a:xfrm>
            <a:prstGeom prst="flowChartConnec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500">
                <a:solidFill>
                  <a:schemeClr val="accent5">
                    <a:lumMod val="50000"/>
                  </a:schemeClr>
                </a:solidFill>
                <a:latin typeface="Century Gothic" panose="020B0502020202020204" pitchFamily="34" charset="0"/>
              </a:endParaRPr>
            </a:p>
          </p:txBody>
        </p:sp>
      </p:grpSp>
      <p:pic>
        <p:nvPicPr>
          <p:cNvPr id="58" name="Immagine 57" descr="C:\Users\cerbini\Desktop\fp7.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4296" y="260868"/>
            <a:ext cx="396000" cy="431828"/>
          </a:xfrm>
          <a:prstGeom prst="rect">
            <a:avLst/>
          </a:prstGeom>
          <a:noFill/>
          <a:ln w="9525">
            <a:noFill/>
            <a:miter lim="800000"/>
            <a:headEnd/>
            <a:tailEnd/>
          </a:ln>
        </p:spPr>
      </p:pic>
      <p:grpSp>
        <p:nvGrpSpPr>
          <p:cNvPr id="67" name="Gruppo 66"/>
          <p:cNvGrpSpPr/>
          <p:nvPr/>
        </p:nvGrpSpPr>
        <p:grpSpPr>
          <a:xfrm>
            <a:off x="1847528" y="6237313"/>
            <a:ext cx="8496944" cy="467737"/>
            <a:chOff x="179512" y="6237312"/>
            <a:chExt cx="8496944" cy="467737"/>
          </a:xfrm>
        </p:grpSpPr>
        <p:sp>
          <p:nvSpPr>
            <p:cNvPr id="68" name="CasellaDiTesto 67"/>
            <p:cNvSpPr txBox="1"/>
            <p:nvPr/>
          </p:nvSpPr>
          <p:spPr>
            <a:xfrm>
              <a:off x="611560" y="6237312"/>
              <a:ext cx="8064896" cy="430887"/>
            </a:xfrm>
            <a:prstGeom prst="rect">
              <a:avLst/>
            </a:prstGeom>
            <a:noFill/>
          </p:spPr>
          <p:txBody>
            <a:bodyPr wrap="square" rtlCol="0">
              <a:spAutoFit/>
            </a:bodyPr>
            <a:lstStyle/>
            <a:p>
              <a:r>
                <a:rPr lang="en-GB" sz="1100" dirty="0">
                  <a:solidFill>
                    <a:schemeClr val="tx2"/>
                  </a:solidFill>
                  <a:latin typeface="Century Gothic" pitchFamily="34" charset="0"/>
                  <a:cs typeface="Times New Roman" pitchFamily="18" charset="0"/>
                </a:rPr>
                <a:t>EUCISE2020 received funding from the European Union’s seventh framework programme under grant agreement no: 608385</a:t>
              </a:r>
            </a:p>
          </p:txBody>
        </p:sp>
        <p:pic>
          <p:nvPicPr>
            <p:cNvPr id="69" name="Immagine 68" descr="https://upload.wikimedia.org/wikipedia/commons/thumb/b/b7/Flag_of_Europe.svg/2000px-Flag_of_Europe.svg.png"/>
            <p:cNvPicPr>
              <a:picLocks noChangeAspect="1"/>
            </p:cNvPicPr>
            <p:nvPr/>
          </p:nvPicPr>
          <p:blipFill>
            <a:blip r:embed="rId5" cstate="print"/>
            <a:srcRect/>
            <a:stretch>
              <a:fillRect/>
            </a:stretch>
          </p:blipFill>
          <p:spPr bwMode="auto">
            <a:xfrm>
              <a:off x="179512" y="6381328"/>
              <a:ext cx="360000" cy="257437"/>
            </a:xfrm>
            <a:prstGeom prst="rect">
              <a:avLst/>
            </a:prstGeom>
            <a:noFill/>
            <a:ln w="9525">
              <a:noFill/>
              <a:miter lim="800000"/>
              <a:headEnd/>
              <a:tailEnd/>
            </a:ln>
          </p:spPr>
        </p:pic>
        <p:grpSp>
          <p:nvGrpSpPr>
            <p:cNvPr id="70" name="Gruppo 69"/>
            <p:cNvGrpSpPr/>
            <p:nvPr/>
          </p:nvGrpSpPr>
          <p:grpSpPr>
            <a:xfrm>
              <a:off x="1737134" y="6525344"/>
              <a:ext cx="6003218" cy="179705"/>
              <a:chOff x="2566306" y="5482292"/>
              <a:chExt cx="6003218" cy="179705"/>
            </a:xfrm>
          </p:grpSpPr>
          <p:pic>
            <p:nvPicPr>
              <p:cNvPr id="71" name="Immagine 70" descr="https://upload.wikimedia.org/wikipedia/commons/thumb/9/9a/Flag_of_Bulgaria.svg/2000px-Flag_of_Bulgaria.svg.png"/>
              <p:cNvPicPr/>
              <p:nvPr/>
            </p:nvPicPr>
            <p:blipFill>
              <a:blip r:embed="rId6" cstate="print"/>
              <a:srcRect/>
              <a:stretch>
                <a:fillRect/>
              </a:stretch>
            </p:blipFill>
            <p:spPr bwMode="auto">
              <a:xfrm>
                <a:off x="2566306" y="5482292"/>
                <a:ext cx="298450" cy="179705"/>
              </a:xfrm>
              <a:prstGeom prst="rect">
                <a:avLst/>
              </a:prstGeom>
              <a:noFill/>
              <a:ln w="9525">
                <a:noFill/>
                <a:miter lim="800000"/>
                <a:headEnd/>
                <a:tailEnd/>
              </a:ln>
            </p:spPr>
          </p:pic>
          <p:pic>
            <p:nvPicPr>
              <p:cNvPr id="72" name="Immagine 71" descr="https://upload.wikimedia.org/wikipedia/commons/thumb/9/9c/Flag_of_Denmark.svg/2000px-Flag_of_Denmark.svg.png"/>
              <p:cNvPicPr/>
              <p:nvPr/>
            </p:nvPicPr>
            <p:blipFill>
              <a:blip r:embed="rId7" cstate="print"/>
              <a:srcRect/>
              <a:stretch>
                <a:fillRect/>
              </a:stretch>
            </p:blipFill>
            <p:spPr bwMode="auto">
              <a:xfrm>
                <a:off x="3009440" y="5482292"/>
                <a:ext cx="237490" cy="179705"/>
              </a:xfrm>
              <a:prstGeom prst="rect">
                <a:avLst/>
              </a:prstGeom>
              <a:noFill/>
              <a:ln w="9525">
                <a:noFill/>
                <a:miter lim="800000"/>
                <a:headEnd/>
                <a:tailEnd/>
              </a:ln>
            </p:spPr>
          </p:pic>
          <p:pic>
            <p:nvPicPr>
              <p:cNvPr id="73" name="Immagine 72" descr="https://upload.wikimedia.org/wikipedia/commons/thumb/8/86/Flag_of_Germany_(3-2_aspect_ratio).svg/2000px-Flag_of_Germany_(3-2_aspect_ratio).svg.png"/>
              <p:cNvPicPr/>
              <p:nvPr/>
            </p:nvPicPr>
            <p:blipFill>
              <a:blip r:embed="rId8" cstate="print"/>
              <a:srcRect/>
              <a:stretch>
                <a:fillRect/>
              </a:stretch>
            </p:blipFill>
            <p:spPr bwMode="auto">
              <a:xfrm>
                <a:off x="3374660" y="5482292"/>
                <a:ext cx="269875" cy="179705"/>
              </a:xfrm>
              <a:prstGeom prst="rect">
                <a:avLst/>
              </a:prstGeom>
              <a:noFill/>
              <a:ln w="9525">
                <a:noFill/>
                <a:miter lim="800000"/>
                <a:headEnd/>
                <a:tailEnd/>
              </a:ln>
            </p:spPr>
          </p:pic>
          <p:pic>
            <p:nvPicPr>
              <p:cNvPr id="74" name="Immagine 73" descr="https://upload.wikimedia.org/wikipedia/commons/thumb/4/45/Flag_of_Ireland.svg/2000px-Flag_of_Ireland.svg.png"/>
              <p:cNvPicPr/>
              <p:nvPr/>
            </p:nvPicPr>
            <p:blipFill>
              <a:blip r:embed="rId9" cstate="print"/>
              <a:srcRect/>
              <a:stretch>
                <a:fillRect/>
              </a:stretch>
            </p:blipFill>
            <p:spPr bwMode="auto">
              <a:xfrm>
                <a:off x="3780482" y="5482292"/>
                <a:ext cx="359410" cy="179705"/>
              </a:xfrm>
              <a:prstGeom prst="rect">
                <a:avLst/>
              </a:prstGeom>
              <a:noFill/>
              <a:ln w="9525">
                <a:noFill/>
                <a:miter lim="800000"/>
                <a:headEnd/>
                <a:tailEnd/>
              </a:ln>
            </p:spPr>
          </p:pic>
          <p:pic>
            <p:nvPicPr>
              <p:cNvPr id="75" name="Immagine 74" descr="http://expandablecontainertrivol.com/wp-content/uploads/2015/03/flag-world-greece.gif"/>
              <p:cNvPicPr/>
              <p:nvPr/>
            </p:nvPicPr>
            <p:blipFill>
              <a:blip r:embed="rId10" cstate="print"/>
              <a:srcRect/>
              <a:stretch>
                <a:fillRect/>
              </a:stretch>
            </p:blipFill>
            <p:spPr bwMode="auto">
              <a:xfrm>
                <a:off x="4258893" y="5482292"/>
                <a:ext cx="269875" cy="179705"/>
              </a:xfrm>
              <a:prstGeom prst="rect">
                <a:avLst/>
              </a:prstGeom>
              <a:noFill/>
              <a:ln w="9525">
                <a:noFill/>
                <a:miter lim="800000"/>
                <a:headEnd/>
                <a:tailEnd/>
              </a:ln>
            </p:spPr>
          </p:pic>
          <p:pic>
            <p:nvPicPr>
              <p:cNvPr id="76" name="Immagine 75" descr="https://upload.wikimedia.org/wikipedia/commons/thumb/c/c6/Flag_of_Spain_(1785-1873_and_1875-1931).svg/2000px-Flag_of_Spain_(1785-1873_and_1875-1931).svg.png"/>
              <p:cNvPicPr/>
              <p:nvPr/>
            </p:nvPicPr>
            <p:blipFill>
              <a:blip r:embed="rId11" cstate="print"/>
              <a:srcRect/>
              <a:stretch>
                <a:fillRect/>
              </a:stretch>
            </p:blipFill>
            <p:spPr bwMode="auto">
              <a:xfrm>
                <a:off x="4661590" y="5482292"/>
                <a:ext cx="269875" cy="179705"/>
              </a:xfrm>
              <a:prstGeom prst="rect">
                <a:avLst/>
              </a:prstGeom>
              <a:noFill/>
              <a:ln w="9525">
                <a:noFill/>
                <a:miter lim="800000"/>
                <a:headEnd/>
                <a:tailEnd/>
              </a:ln>
            </p:spPr>
          </p:pic>
          <p:pic>
            <p:nvPicPr>
              <p:cNvPr id="77" name="Immagine 76" descr="https://upload.wikimedia.org/wikipedia/commons/thumb/5/54/Civil_and_Naval_Ensign_of_France.svg/2000px-Civil_and_Naval_Ensign_of_France.svg.png"/>
              <p:cNvPicPr/>
              <p:nvPr/>
            </p:nvPicPr>
            <p:blipFill>
              <a:blip r:embed="rId12" cstate="print"/>
              <a:srcRect/>
              <a:stretch>
                <a:fillRect/>
              </a:stretch>
            </p:blipFill>
            <p:spPr bwMode="auto">
              <a:xfrm>
                <a:off x="5053599" y="5482292"/>
                <a:ext cx="269875" cy="179705"/>
              </a:xfrm>
              <a:prstGeom prst="rect">
                <a:avLst/>
              </a:prstGeom>
              <a:noFill/>
              <a:ln w="9525">
                <a:noFill/>
                <a:miter lim="800000"/>
                <a:headEnd/>
                <a:tailEnd/>
              </a:ln>
            </p:spPr>
          </p:pic>
          <p:pic>
            <p:nvPicPr>
              <p:cNvPr id="78" name="Immagine 77" descr="http://www.33ff.com/flags/XL_flags/Italy_flag.gif"/>
              <p:cNvPicPr/>
              <p:nvPr/>
            </p:nvPicPr>
            <p:blipFill>
              <a:blip r:embed="rId13" cstate="print"/>
              <a:srcRect/>
              <a:stretch>
                <a:fillRect/>
              </a:stretch>
            </p:blipFill>
            <p:spPr bwMode="auto">
              <a:xfrm>
                <a:off x="5453171" y="5482292"/>
                <a:ext cx="269875" cy="179705"/>
              </a:xfrm>
              <a:prstGeom prst="rect">
                <a:avLst/>
              </a:prstGeom>
              <a:noFill/>
              <a:ln w="9525">
                <a:noFill/>
                <a:miter lim="800000"/>
                <a:headEnd/>
                <a:tailEnd/>
              </a:ln>
            </p:spPr>
          </p:pic>
          <p:pic>
            <p:nvPicPr>
              <p:cNvPr id="79" name="Immagine 78" descr="http://www.clker.com/cliparts/2/c/5/d/1363112175195013158Flag%20of%20Norway.svg.med.png"/>
              <p:cNvPicPr/>
              <p:nvPr/>
            </p:nvPicPr>
            <p:blipFill>
              <a:blip r:embed="rId14" cstate="print"/>
              <a:srcRect/>
              <a:stretch>
                <a:fillRect/>
              </a:stretch>
            </p:blipFill>
            <p:spPr bwMode="auto">
              <a:xfrm>
                <a:off x="5858993" y="5482292"/>
                <a:ext cx="244475" cy="179705"/>
              </a:xfrm>
              <a:prstGeom prst="rect">
                <a:avLst/>
              </a:prstGeom>
              <a:noFill/>
              <a:ln w="9525">
                <a:noFill/>
                <a:miter lim="800000"/>
                <a:headEnd/>
                <a:tailEnd/>
              </a:ln>
            </p:spPr>
          </p:pic>
          <p:pic>
            <p:nvPicPr>
              <p:cNvPr id="80" name="Immagine 79" descr="https://upload.wikimedia.org/wikipedia/commons/thumb/6/63/Flag_of_Cyprus_(1960-2006).svg/2000px-Flag_of_Cyprus_(1960-2006).svg.png"/>
              <p:cNvPicPr/>
              <p:nvPr/>
            </p:nvPicPr>
            <p:blipFill>
              <a:blip r:embed="rId15" cstate="print"/>
              <a:srcRect/>
              <a:stretch>
                <a:fillRect/>
              </a:stretch>
            </p:blipFill>
            <p:spPr bwMode="auto">
              <a:xfrm>
                <a:off x="6211241" y="5482292"/>
                <a:ext cx="298450" cy="179705"/>
              </a:xfrm>
              <a:prstGeom prst="rect">
                <a:avLst/>
              </a:prstGeom>
              <a:noFill/>
              <a:ln w="9525">
                <a:noFill/>
                <a:miter lim="800000"/>
                <a:headEnd/>
                <a:tailEnd/>
              </a:ln>
            </p:spPr>
          </p:pic>
          <p:pic>
            <p:nvPicPr>
              <p:cNvPr id="81" name="Immagine 80" descr="https://upload.wikimedia.org/wikipedia/commons/thumb/5/5c/Flag_of_Portugal.svg/1280px-Flag_of_Portugal.svg.png"/>
              <p:cNvPicPr/>
              <p:nvPr/>
            </p:nvPicPr>
            <p:blipFill>
              <a:blip r:embed="rId16" cstate="print"/>
              <a:srcRect/>
              <a:stretch>
                <a:fillRect/>
              </a:stretch>
            </p:blipFill>
            <p:spPr bwMode="auto">
              <a:xfrm>
                <a:off x="6632737" y="5482292"/>
                <a:ext cx="269875" cy="179705"/>
              </a:xfrm>
              <a:prstGeom prst="rect">
                <a:avLst/>
              </a:prstGeom>
              <a:noFill/>
              <a:ln w="9525">
                <a:noFill/>
                <a:miter lim="800000"/>
                <a:headEnd/>
                <a:tailEnd/>
              </a:ln>
            </p:spPr>
          </p:pic>
          <p:pic>
            <p:nvPicPr>
              <p:cNvPr id="82" name="Immagine 81" descr="https://upload.wikimedia.org/wikipedia/commons/thumb/7/73/Flag_of_Romania.svg/2000px-Flag_of_Romania.svg.png"/>
              <p:cNvPicPr/>
              <p:nvPr/>
            </p:nvPicPr>
            <p:blipFill>
              <a:blip r:embed="rId17" cstate="print"/>
              <a:srcRect/>
              <a:stretch>
                <a:fillRect/>
              </a:stretch>
            </p:blipFill>
            <p:spPr bwMode="auto">
              <a:xfrm>
                <a:off x="7010385" y="5482292"/>
                <a:ext cx="269875" cy="179705"/>
              </a:xfrm>
              <a:prstGeom prst="rect">
                <a:avLst/>
              </a:prstGeom>
              <a:noFill/>
              <a:ln w="9525">
                <a:noFill/>
                <a:miter lim="800000"/>
                <a:headEnd/>
                <a:tailEnd/>
              </a:ln>
            </p:spPr>
          </p:pic>
          <p:pic>
            <p:nvPicPr>
              <p:cNvPr id="83" name="Immagine 82" descr="https://upload.wikimedia.org/wikipedia/commons/thumb/b/bc/Flag_of_Finland.svg/2000px-Flag_of_Finland.svg.png"/>
              <p:cNvPicPr/>
              <p:nvPr/>
            </p:nvPicPr>
            <p:blipFill>
              <a:blip r:embed="rId18" cstate="print"/>
              <a:srcRect/>
              <a:stretch>
                <a:fillRect/>
              </a:stretch>
            </p:blipFill>
            <p:spPr bwMode="auto">
              <a:xfrm>
                <a:off x="7401331" y="5482292"/>
                <a:ext cx="294640" cy="179705"/>
              </a:xfrm>
              <a:prstGeom prst="rect">
                <a:avLst/>
              </a:prstGeom>
              <a:noFill/>
              <a:ln w="9525">
                <a:noFill/>
                <a:miter lim="800000"/>
                <a:headEnd/>
                <a:tailEnd/>
              </a:ln>
            </p:spPr>
          </p:pic>
          <p:pic>
            <p:nvPicPr>
              <p:cNvPr id="84" name="irc_mi" descr="http://kids.nationalgeographic.com/content/dam/kids/photos/Countries/Q-Z/sweden-flag.gif"/>
              <p:cNvPicPr/>
              <p:nvPr/>
            </p:nvPicPr>
            <p:blipFill>
              <a:blip r:embed="rId19" cstate="print"/>
              <a:srcRect/>
              <a:stretch>
                <a:fillRect/>
              </a:stretch>
            </p:blipFill>
            <p:spPr bwMode="auto">
              <a:xfrm>
                <a:off x="7818330" y="5482292"/>
                <a:ext cx="287655" cy="179705"/>
              </a:xfrm>
              <a:prstGeom prst="rect">
                <a:avLst/>
              </a:prstGeom>
              <a:noFill/>
              <a:ln w="9525">
                <a:noFill/>
                <a:miter lim="800000"/>
                <a:headEnd/>
                <a:tailEnd/>
              </a:ln>
            </p:spPr>
          </p:pic>
          <p:pic>
            <p:nvPicPr>
              <p:cNvPr id="85" name="Immagine 84"/>
              <p:cNvPicPr/>
              <p:nvPr/>
            </p:nvPicPr>
            <p:blipFill>
              <a:blip r:embed="rId20" cstate="print"/>
              <a:srcRect/>
              <a:stretch>
                <a:fillRect/>
              </a:stretch>
            </p:blipFill>
            <p:spPr bwMode="auto">
              <a:xfrm>
                <a:off x="8210114" y="5482292"/>
                <a:ext cx="359410" cy="179705"/>
              </a:xfrm>
              <a:prstGeom prst="rect">
                <a:avLst/>
              </a:prstGeom>
              <a:noFill/>
              <a:ln w="9525">
                <a:noFill/>
                <a:miter lim="800000"/>
                <a:headEnd/>
                <a:tailEnd/>
              </a:ln>
            </p:spPr>
          </p:pic>
        </p:grpSp>
      </p:grpSp>
      <p:sp>
        <p:nvSpPr>
          <p:cNvPr id="2" name="Rettangolo 1"/>
          <p:cNvSpPr/>
          <p:nvPr/>
        </p:nvSpPr>
        <p:spPr>
          <a:xfrm>
            <a:off x="873689" y="4881984"/>
            <a:ext cx="8820472" cy="1315745"/>
          </a:xfrm>
          <a:prstGeom prst="rect">
            <a:avLst/>
          </a:prstGeom>
        </p:spPr>
        <p:txBody>
          <a:bodyPr wrap="square">
            <a:spAutoFit/>
          </a:bodyPr>
          <a:lstStyle/>
          <a:p>
            <a:pPr>
              <a:spcBef>
                <a:spcPts val="300"/>
              </a:spcBef>
            </a:pPr>
            <a:r>
              <a:rPr lang="en-US" dirty="0">
                <a:solidFill>
                  <a:srgbClr val="4472C4">
                    <a:lumMod val="50000"/>
                  </a:srgbClr>
                </a:solidFill>
                <a:latin typeface="Century Gothic" panose="020B0502020202020204" pitchFamily="34" charset="0"/>
              </a:rPr>
              <a:t>Two new </a:t>
            </a:r>
            <a:r>
              <a:rPr lang="en-US" dirty="0" smtClean="0">
                <a:solidFill>
                  <a:srgbClr val="4472C4">
                    <a:lumMod val="50000"/>
                  </a:srgbClr>
                </a:solidFill>
                <a:latin typeface="Century Gothic" panose="020B0502020202020204" pitchFamily="34" charset="0"/>
              </a:rPr>
              <a:t>partners:</a:t>
            </a:r>
          </a:p>
          <a:p>
            <a:pPr marL="342900" indent="-342900">
              <a:spcBef>
                <a:spcPts val="300"/>
              </a:spcBef>
              <a:buFont typeface="+mj-lt"/>
              <a:buAutoNum type="arabicPeriod"/>
            </a:pPr>
            <a:r>
              <a:rPr lang="en-US" dirty="0" smtClean="0">
                <a:solidFill>
                  <a:srgbClr val="4472C4">
                    <a:lumMod val="50000"/>
                  </a:srgbClr>
                </a:solidFill>
                <a:latin typeface="Century Gothic" panose="020B0502020202020204" pitchFamily="34" charset="0"/>
              </a:rPr>
              <a:t>SGMER – France</a:t>
            </a:r>
          </a:p>
          <a:p>
            <a:pPr marL="342900" indent="-342900">
              <a:spcBef>
                <a:spcPts val="300"/>
              </a:spcBef>
              <a:buFont typeface="+mj-lt"/>
              <a:buAutoNum type="arabicPeriod"/>
            </a:pPr>
            <a:r>
              <a:rPr lang="en-US" dirty="0" smtClean="0">
                <a:solidFill>
                  <a:srgbClr val="4472C4">
                    <a:lumMod val="50000"/>
                  </a:srgbClr>
                </a:solidFill>
                <a:latin typeface="Century Gothic" panose="020B0502020202020204" pitchFamily="34" charset="0"/>
              </a:rPr>
              <a:t>Ministry of Fishery - Spain</a:t>
            </a:r>
          </a:p>
          <a:p>
            <a:pPr marL="342900" indent="-342900">
              <a:spcBef>
                <a:spcPts val="300"/>
              </a:spcBef>
              <a:buFont typeface="+mj-lt"/>
              <a:buAutoNum type="arabicPeriod"/>
            </a:pPr>
            <a:endParaRPr lang="en-US" dirty="0">
              <a:solidFill>
                <a:srgbClr val="4472C4">
                  <a:lumMod val="50000"/>
                </a:srgbClr>
              </a:solidFill>
              <a:latin typeface="Century Gothic" panose="020B0502020202020204" pitchFamily="34" charset="0"/>
            </a:endParaRPr>
          </a:p>
        </p:txBody>
      </p:sp>
      <p:sp>
        <p:nvSpPr>
          <p:cNvPr id="86" name="Stella a 5 punte 85"/>
          <p:cNvSpPr>
            <a:spLocks noChangeAspect="1"/>
          </p:cNvSpPr>
          <p:nvPr/>
        </p:nvSpPr>
        <p:spPr>
          <a:xfrm>
            <a:off x="5076011" y="3866381"/>
            <a:ext cx="135000" cy="13500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500">
              <a:solidFill>
                <a:schemeClr val="accent5">
                  <a:lumMod val="50000"/>
                </a:schemeClr>
              </a:solidFill>
              <a:latin typeface="Century Gothic" panose="020B0502020202020204" pitchFamily="34" charset="0"/>
            </a:endParaRPr>
          </a:p>
        </p:txBody>
      </p:sp>
      <p:sp>
        <p:nvSpPr>
          <p:cNvPr id="87" name="Stella a 5 punte 86"/>
          <p:cNvSpPr>
            <a:spLocks noChangeAspect="1"/>
          </p:cNvSpPr>
          <p:nvPr/>
        </p:nvSpPr>
        <p:spPr>
          <a:xfrm>
            <a:off x="4831248" y="4295869"/>
            <a:ext cx="135000" cy="13500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500">
              <a:solidFill>
                <a:schemeClr val="accent5">
                  <a:lumMod val="50000"/>
                </a:schemeClr>
              </a:solidFill>
              <a:latin typeface="Century Gothic" panose="020B0502020202020204" pitchFamily="34" charset="0"/>
            </a:endParaRPr>
          </a:p>
        </p:txBody>
      </p:sp>
    </p:spTree>
    <p:extLst>
      <p:ext uri="{BB962C8B-B14F-4D97-AF65-F5344CB8AC3E}">
        <p14:creationId xmlns:p14="http://schemas.microsoft.com/office/powerpoint/2010/main" val="14361712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C:\Users\cerbini\Desktop\fp7.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4296" y="260868"/>
            <a:ext cx="396000" cy="431828"/>
          </a:xfrm>
          <a:prstGeom prst="rect">
            <a:avLst/>
          </a:prstGeom>
          <a:noFill/>
          <a:ln w="9525">
            <a:noFill/>
            <a:miter lim="800000"/>
            <a:headEnd/>
            <a:tailEnd/>
          </a:ln>
        </p:spPr>
      </p:pic>
      <p:cxnSp>
        <p:nvCxnSpPr>
          <p:cNvPr id="4" name="Connettore 1 3"/>
          <p:cNvCxnSpPr/>
          <p:nvPr/>
        </p:nvCxnSpPr>
        <p:spPr>
          <a:xfrm>
            <a:off x="1775520" y="836712"/>
            <a:ext cx="8712968" cy="0"/>
          </a:xfrm>
          <a:prstGeom prst="line">
            <a:avLst/>
          </a:prstGeom>
          <a:ln w="28575">
            <a:solidFill>
              <a:srgbClr val="FFC000"/>
            </a:solidFill>
          </a:ln>
          <a:effectLst>
            <a:innerShdw blurRad="63500" dist="50800" dir="5400000">
              <a:prstClr val="black">
                <a:alpha val="50000"/>
              </a:prstClr>
            </a:inn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5" name="4B076845-ADFA-428A-AA0E-D1F7B70E4DB7" descr="cid:4B076845-ADFA-428A-AA0E-D1F7B70E4DB7"/>
          <p:cNvPicPr>
            <a:picLocks noChangeAspect="1" noChangeArrowheads="1"/>
          </p:cNvPicPr>
          <p:nvPr/>
        </p:nvPicPr>
        <p:blipFill>
          <a:blip r:embed="rId3" cstate="print"/>
          <a:srcRect/>
          <a:stretch>
            <a:fillRect/>
          </a:stretch>
        </p:blipFill>
        <p:spPr bwMode="auto">
          <a:xfrm>
            <a:off x="1991544" y="116632"/>
            <a:ext cx="620688" cy="620688"/>
          </a:xfrm>
          <a:prstGeom prst="rect">
            <a:avLst/>
          </a:prstGeom>
          <a:noFill/>
          <a:ln w="9525">
            <a:noFill/>
            <a:miter lim="800000"/>
            <a:headEnd/>
            <a:tailEnd/>
          </a:ln>
        </p:spPr>
      </p:pic>
      <p:grpSp>
        <p:nvGrpSpPr>
          <p:cNvPr id="7" name="Gruppo 6"/>
          <p:cNvGrpSpPr/>
          <p:nvPr/>
        </p:nvGrpSpPr>
        <p:grpSpPr>
          <a:xfrm>
            <a:off x="1847528" y="6237313"/>
            <a:ext cx="8496944" cy="467737"/>
            <a:chOff x="179512" y="6237312"/>
            <a:chExt cx="8496944" cy="467737"/>
          </a:xfrm>
        </p:grpSpPr>
        <p:sp>
          <p:nvSpPr>
            <p:cNvPr id="8" name="CasellaDiTesto 7"/>
            <p:cNvSpPr txBox="1"/>
            <p:nvPr/>
          </p:nvSpPr>
          <p:spPr>
            <a:xfrm>
              <a:off x="611560" y="6237312"/>
              <a:ext cx="8064896" cy="430887"/>
            </a:xfrm>
            <a:prstGeom prst="rect">
              <a:avLst/>
            </a:prstGeom>
            <a:noFill/>
          </p:spPr>
          <p:txBody>
            <a:bodyPr wrap="square" rtlCol="0">
              <a:spAutoFit/>
            </a:bodyPr>
            <a:lstStyle/>
            <a:p>
              <a:r>
                <a:rPr lang="en-GB" sz="1100" dirty="0">
                  <a:solidFill>
                    <a:schemeClr val="tx2"/>
                  </a:solidFill>
                  <a:latin typeface="Century Gothic" pitchFamily="34" charset="0"/>
                  <a:cs typeface="Times New Roman" pitchFamily="18" charset="0"/>
                </a:rPr>
                <a:t>EUCISE2020 received funding from the European Union’s seventh framework programme under grant agreement no: 608385</a:t>
              </a:r>
            </a:p>
          </p:txBody>
        </p:sp>
        <p:pic>
          <p:nvPicPr>
            <p:cNvPr id="9" name="Immagine 8" descr="https://upload.wikimedia.org/wikipedia/commons/thumb/b/b7/Flag_of_Europe.svg/2000px-Flag_of_Europe.svg.png"/>
            <p:cNvPicPr>
              <a:picLocks noChangeAspect="1"/>
            </p:cNvPicPr>
            <p:nvPr/>
          </p:nvPicPr>
          <p:blipFill>
            <a:blip r:embed="rId4" cstate="print"/>
            <a:srcRect/>
            <a:stretch>
              <a:fillRect/>
            </a:stretch>
          </p:blipFill>
          <p:spPr bwMode="auto">
            <a:xfrm>
              <a:off x="179512" y="6381328"/>
              <a:ext cx="360000" cy="257437"/>
            </a:xfrm>
            <a:prstGeom prst="rect">
              <a:avLst/>
            </a:prstGeom>
            <a:noFill/>
            <a:ln w="9525">
              <a:noFill/>
              <a:miter lim="800000"/>
              <a:headEnd/>
              <a:tailEnd/>
            </a:ln>
          </p:spPr>
        </p:pic>
        <p:grpSp>
          <p:nvGrpSpPr>
            <p:cNvPr id="10" name="Gruppo 9"/>
            <p:cNvGrpSpPr/>
            <p:nvPr/>
          </p:nvGrpSpPr>
          <p:grpSpPr>
            <a:xfrm>
              <a:off x="1737134" y="6525344"/>
              <a:ext cx="6003218" cy="179705"/>
              <a:chOff x="2566306" y="5482292"/>
              <a:chExt cx="6003218" cy="179705"/>
            </a:xfrm>
          </p:grpSpPr>
          <p:pic>
            <p:nvPicPr>
              <p:cNvPr id="11" name="Immagine 10" descr="https://upload.wikimedia.org/wikipedia/commons/thumb/9/9a/Flag_of_Bulgaria.svg/2000px-Flag_of_Bulgaria.svg.png"/>
              <p:cNvPicPr/>
              <p:nvPr/>
            </p:nvPicPr>
            <p:blipFill>
              <a:blip r:embed="rId5" cstate="print"/>
              <a:srcRect/>
              <a:stretch>
                <a:fillRect/>
              </a:stretch>
            </p:blipFill>
            <p:spPr bwMode="auto">
              <a:xfrm>
                <a:off x="2566306" y="5482292"/>
                <a:ext cx="298450" cy="179705"/>
              </a:xfrm>
              <a:prstGeom prst="rect">
                <a:avLst/>
              </a:prstGeom>
              <a:noFill/>
              <a:ln w="9525">
                <a:noFill/>
                <a:miter lim="800000"/>
                <a:headEnd/>
                <a:tailEnd/>
              </a:ln>
            </p:spPr>
          </p:pic>
          <p:pic>
            <p:nvPicPr>
              <p:cNvPr id="12" name="Immagine 11" descr="https://upload.wikimedia.org/wikipedia/commons/thumb/9/9c/Flag_of_Denmark.svg/2000px-Flag_of_Denmark.svg.png"/>
              <p:cNvPicPr/>
              <p:nvPr/>
            </p:nvPicPr>
            <p:blipFill>
              <a:blip r:embed="rId6" cstate="print"/>
              <a:srcRect/>
              <a:stretch>
                <a:fillRect/>
              </a:stretch>
            </p:blipFill>
            <p:spPr bwMode="auto">
              <a:xfrm>
                <a:off x="3009440" y="5482292"/>
                <a:ext cx="237490" cy="179705"/>
              </a:xfrm>
              <a:prstGeom prst="rect">
                <a:avLst/>
              </a:prstGeom>
              <a:noFill/>
              <a:ln w="9525">
                <a:noFill/>
                <a:miter lim="800000"/>
                <a:headEnd/>
                <a:tailEnd/>
              </a:ln>
            </p:spPr>
          </p:pic>
          <p:pic>
            <p:nvPicPr>
              <p:cNvPr id="13" name="Immagine 12" descr="https://upload.wikimedia.org/wikipedia/commons/thumb/8/86/Flag_of_Germany_(3-2_aspect_ratio).svg/2000px-Flag_of_Germany_(3-2_aspect_ratio).svg.png"/>
              <p:cNvPicPr/>
              <p:nvPr/>
            </p:nvPicPr>
            <p:blipFill>
              <a:blip r:embed="rId7" cstate="print"/>
              <a:srcRect/>
              <a:stretch>
                <a:fillRect/>
              </a:stretch>
            </p:blipFill>
            <p:spPr bwMode="auto">
              <a:xfrm>
                <a:off x="3374660" y="5482292"/>
                <a:ext cx="269875" cy="179705"/>
              </a:xfrm>
              <a:prstGeom prst="rect">
                <a:avLst/>
              </a:prstGeom>
              <a:noFill/>
              <a:ln w="9525">
                <a:noFill/>
                <a:miter lim="800000"/>
                <a:headEnd/>
                <a:tailEnd/>
              </a:ln>
            </p:spPr>
          </p:pic>
          <p:pic>
            <p:nvPicPr>
              <p:cNvPr id="14" name="Immagine 13" descr="https://upload.wikimedia.org/wikipedia/commons/thumb/4/45/Flag_of_Ireland.svg/2000px-Flag_of_Ireland.svg.png"/>
              <p:cNvPicPr/>
              <p:nvPr/>
            </p:nvPicPr>
            <p:blipFill>
              <a:blip r:embed="rId8" cstate="print"/>
              <a:srcRect/>
              <a:stretch>
                <a:fillRect/>
              </a:stretch>
            </p:blipFill>
            <p:spPr bwMode="auto">
              <a:xfrm>
                <a:off x="3780482" y="5482292"/>
                <a:ext cx="359410" cy="179705"/>
              </a:xfrm>
              <a:prstGeom prst="rect">
                <a:avLst/>
              </a:prstGeom>
              <a:noFill/>
              <a:ln w="9525">
                <a:noFill/>
                <a:miter lim="800000"/>
                <a:headEnd/>
                <a:tailEnd/>
              </a:ln>
            </p:spPr>
          </p:pic>
          <p:pic>
            <p:nvPicPr>
              <p:cNvPr id="15" name="Immagine 14" descr="http://expandablecontainertrivol.com/wp-content/uploads/2015/03/flag-world-greece.gif"/>
              <p:cNvPicPr/>
              <p:nvPr/>
            </p:nvPicPr>
            <p:blipFill>
              <a:blip r:embed="rId9" cstate="print"/>
              <a:srcRect/>
              <a:stretch>
                <a:fillRect/>
              </a:stretch>
            </p:blipFill>
            <p:spPr bwMode="auto">
              <a:xfrm>
                <a:off x="4258893" y="5482292"/>
                <a:ext cx="269875" cy="179705"/>
              </a:xfrm>
              <a:prstGeom prst="rect">
                <a:avLst/>
              </a:prstGeom>
              <a:noFill/>
              <a:ln w="9525">
                <a:noFill/>
                <a:miter lim="800000"/>
                <a:headEnd/>
                <a:tailEnd/>
              </a:ln>
            </p:spPr>
          </p:pic>
          <p:pic>
            <p:nvPicPr>
              <p:cNvPr id="16" name="Immagine 15" descr="https://upload.wikimedia.org/wikipedia/commons/thumb/c/c6/Flag_of_Spain_(1785-1873_and_1875-1931).svg/2000px-Flag_of_Spain_(1785-1873_and_1875-1931).svg.png"/>
              <p:cNvPicPr/>
              <p:nvPr/>
            </p:nvPicPr>
            <p:blipFill>
              <a:blip r:embed="rId10" cstate="print"/>
              <a:srcRect/>
              <a:stretch>
                <a:fillRect/>
              </a:stretch>
            </p:blipFill>
            <p:spPr bwMode="auto">
              <a:xfrm>
                <a:off x="4661590" y="5482292"/>
                <a:ext cx="269875" cy="179705"/>
              </a:xfrm>
              <a:prstGeom prst="rect">
                <a:avLst/>
              </a:prstGeom>
              <a:noFill/>
              <a:ln w="9525">
                <a:noFill/>
                <a:miter lim="800000"/>
                <a:headEnd/>
                <a:tailEnd/>
              </a:ln>
            </p:spPr>
          </p:pic>
          <p:pic>
            <p:nvPicPr>
              <p:cNvPr id="17" name="Immagine 16" descr="https://upload.wikimedia.org/wikipedia/commons/thumb/5/54/Civil_and_Naval_Ensign_of_France.svg/2000px-Civil_and_Naval_Ensign_of_France.svg.png"/>
              <p:cNvPicPr/>
              <p:nvPr/>
            </p:nvPicPr>
            <p:blipFill>
              <a:blip r:embed="rId11" cstate="print"/>
              <a:srcRect/>
              <a:stretch>
                <a:fillRect/>
              </a:stretch>
            </p:blipFill>
            <p:spPr bwMode="auto">
              <a:xfrm>
                <a:off x="5053599" y="5482292"/>
                <a:ext cx="269875" cy="179705"/>
              </a:xfrm>
              <a:prstGeom prst="rect">
                <a:avLst/>
              </a:prstGeom>
              <a:noFill/>
              <a:ln w="9525">
                <a:noFill/>
                <a:miter lim="800000"/>
                <a:headEnd/>
                <a:tailEnd/>
              </a:ln>
            </p:spPr>
          </p:pic>
          <p:pic>
            <p:nvPicPr>
              <p:cNvPr id="18" name="Immagine 17" descr="http://www.33ff.com/flags/XL_flags/Italy_flag.gif"/>
              <p:cNvPicPr/>
              <p:nvPr/>
            </p:nvPicPr>
            <p:blipFill>
              <a:blip r:embed="rId12" cstate="print"/>
              <a:srcRect/>
              <a:stretch>
                <a:fillRect/>
              </a:stretch>
            </p:blipFill>
            <p:spPr bwMode="auto">
              <a:xfrm>
                <a:off x="5453171" y="5482292"/>
                <a:ext cx="269875" cy="179705"/>
              </a:xfrm>
              <a:prstGeom prst="rect">
                <a:avLst/>
              </a:prstGeom>
              <a:noFill/>
              <a:ln w="9525">
                <a:noFill/>
                <a:miter lim="800000"/>
                <a:headEnd/>
                <a:tailEnd/>
              </a:ln>
            </p:spPr>
          </p:pic>
          <p:pic>
            <p:nvPicPr>
              <p:cNvPr id="19" name="Immagine 18" descr="http://www.clker.com/cliparts/2/c/5/d/1363112175195013158Flag%20of%20Norway.svg.med.png"/>
              <p:cNvPicPr/>
              <p:nvPr/>
            </p:nvPicPr>
            <p:blipFill>
              <a:blip r:embed="rId13" cstate="print"/>
              <a:srcRect/>
              <a:stretch>
                <a:fillRect/>
              </a:stretch>
            </p:blipFill>
            <p:spPr bwMode="auto">
              <a:xfrm>
                <a:off x="5858993" y="5482292"/>
                <a:ext cx="244475" cy="179705"/>
              </a:xfrm>
              <a:prstGeom prst="rect">
                <a:avLst/>
              </a:prstGeom>
              <a:noFill/>
              <a:ln w="9525">
                <a:noFill/>
                <a:miter lim="800000"/>
                <a:headEnd/>
                <a:tailEnd/>
              </a:ln>
            </p:spPr>
          </p:pic>
          <p:pic>
            <p:nvPicPr>
              <p:cNvPr id="20" name="Immagine 19" descr="https://upload.wikimedia.org/wikipedia/commons/thumb/6/63/Flag_of_Cyprus_(1960-2006).svg/2000px-Flag_of_Cyprus_(1960-2006).svg.png"/>
              <p:cNvPicPr/>
              <p:nvPr/>
            </p:nvPicPr>
            <p:blipFill>
              <a:blip r:embed="rId14" cstate="print"/>
              <a:srcRect/>
              <a:stretch>
                <a:fillRect/>
              </a:stretch>
            </p:blipFill>
            <p:spPr bwMode="auto">
              <a:xfrm>
                <a:off x="6211241" y="5482292"/>
                <a:ext cx="298450" cy="179705"/>
              </a:xfrm>
              <a:prstGeom prst="rect">
                <a:avLst/>
              </a:prstGeom>
              <a:noFill/>
              <a:ln w="9525">
                <a:noFill/>
                <a:miter lim="800000"/>
                <a:headEnd/>
                <a:tailEnd/>
              </a:ln>
            </p:spPr>
          </p:pic>
          <p:pic>
            <p:nvPicPr>
              <p:cNvPr id="21" name="Immagine 20" descr="https://upload.wikimedia.org/wikipedia/commons/thumb/5/5c/Flag_of_Portugal.svg/1280px-Flag_of_Portugal.svg.png"/>
              <p:cNvPicPr/>
              <p:nvPr/>
            </p:nvPicPr>
            <p:blipFill>
              <a:blip r:embed="rId15" cstate="print"/>
              <a:srcRect/>
              <a:stretch>
                <a:fillRect/>
              </a:stretch>
            </p:blipFill>
            <p:spPr bwMode="auto">
              <a:xfrm>
                <a:off x="6632737" y="5482292"/>
                <a:ext cx="269875" cy="179705"/>
              </a:xfrm>
              <a:prstGeom prst="rect">
                <a:avLst/>
              </a:prstGeom>
              <a:noFill/>
              <a:ln w="9525">
                <a:noFill/>
                <a:miter lim="800000"/>
                <a:headEnd/>
                <a:tailEnd/>
              </a:ln>
            </p:spPr>
          </p:pic>
          <p:pic>
            <p:nvPicPr>
              <p:cNvPr id="22" name="Immagine 21" descr="https://upload.wikimedia.org/wikipedia/commons/thumb/7/73/Flag_of_Romania.svg/2000px-Flag_of_Romania.svg.png"/>
              <p:cNvPicPr/>
              <p:nvPr/>
            </p:nvPicPr>
            <p:blipFill>
              <a:blip r:embed="rId16" cstate="print"/>
              <a:srcRect/>
              <a:stretch>
                <a:fillRect/>
              </a:stretch>
            </p:blipFill>
            <p:spPr bwMode="auto">
              <a:xfrm>
                <a:off x="7010385" y="5482292"/>
                <a:ext cx="269875" cy="179705"/>
              </a:xfrm>
              <a:prstGeom prst="rect">
                <a:avLst/>
              </a:prstGeom>
              <a:noFill/>
              <a:ln w="9525">
                <a:noFill/>
                <a:miter lim="800000"/>
                <a:headEnd/>
                <a:tailEnd/>
              </a:ln>
            </p:spPr>
          </p:pic>
          <p:pic>
            <p:nvPicPr>
              <p:cNvPr id="23" name="Immagine 22" descr="https://upload.wikimedia.org/wikipedia/commons/thumb/b/bc/Flag_of_Finland.svg/2000px-Flag_of_Finland.svg.png"/>
              <p:cNvPicPr/>
              <p:nvPr/>
            </p:nvPicPr>
            <p:blipFill>
              <a:blip r:embed="rId17" cstate="print"/>
              <a:srcRect/>
              <a:stretch>
                <a:fillRect/>
              </a:stretch>
            </p:blipFill>
            <p:spPr bwMode="auto">
              <a:xfrm>
                <a:off x="7401331" y="5482292"/>
                <a:ext cx="294640" cy="179705"/>
              </a:xfrm>
              <a:prstGeom prst="rect">
                <a:avLst/>
              </a:prstGeom>
              <a:noFill/>
              <a:ln w="9525">
                <a:noFill/>
                <a:miter lim="800000"/>
                <a:headEnd/>
                <a:tailEnd/>
              </a:ln>
            </p:spPr>
          </p:pic>
          <p:pic>
            <p:nvPicPr>
              <p:cNvPr id="24" name="irc_mi" descr="http://kids.nationalgeographic.com/content/dam/kids/photos/Countries/Q-Z/sweden-flag.gif"/>
              <p:cNvPicPr/>
              <p:nvPr/>
            </p:nvPicPr>
            <p:blipFill>
              <a:blip r:embed="rId18" cstate="print"/>
              <a:srcRect/>
              <a:stretch>
                <a:fillRect/>
              </a:stretch>
            </p:blipFill>
            <p:spPr bwMode="auto">
              <a:xfrm>
                <a:off x="7818330" y="5482292"/>
                <a:ext cx="287655" cy="179705"/>
              </a:xfrm>
              <a:prstGeom prst="rect">
                <a:avLst/>
              </a:prstGeom>
              <a:noFill/>
              <a:ln w="9525">
                <a:noFill/>
                <a:miter lim="800000"/>
                <a:headEnd/>
                <a:tailEnd/>
              </a:ln>
            </p:spPr>
          </p:pic>
          <p:pic>
            <p:nvPicPr>
              <p:cNvPr id="25" name="Immagine 24"/>
              <p:cNvPicPr/>
              <p:nvPr/>
            </p:nvPicPr>
            <p:blipFill>
              <a:blip r:embed="rId19" cstate="print"/>
              <a:srcRect/>
              <a:stretch>
                <a:fillRect/>
              </a:stretch>
            </p:blipFill>
            <p:spPr bwMode="auto">
              <a:xfrm>
                <a:off x="8210114" y="5482292"/>
                <a:ext cx="359410" cy="179705"/>
              </a:xfrm>
              <a:prstGeom prst="rect">
                <a:avLst/>
              </a:prstGeom>
              <a:noFill/>
              <a:ln w="9525">
                <a:noFill/>
                <a:miter lim="800000"/>
                <a:headEnd/>
                <a:tailEnd/>
              </a:ln>
            </p:spPr>
          </p:pic>
        </p:grpSp>
      </p:grpSp>
      <p:sp>
        <p:nvSpPr>
          <p:cNvPr id="26" name="Rettangolo 25"/>
          <p:cNvSpPr/>
          <p:nvPr/>
        </p:nvSpPr>
        <p:spPr>
          <a:xfrm>
            <a:off x="2665143" y="227196"/>
            <a:ext cx="7772400" cy="461665"/>
          </a:xfrm>
          <a:prstGeom prst="rect">
            <a:avLst/>
          </a:prstGeom>
        </p:spPr>
        <p:txBody>
          <a:bodyPr wrap="square">
            <a:spAutoFit/>
          </a:bodyPr>
          <a:lstStyle/>
          <a:p>
            <a:pPr lvl="0" algn="ctr"/>
            <a:r>
              <a:rPr lang="en-GB" dirty="0">
                <a:solidFill>
                  <a:srgbClr val="0070C0"/>
                </a:solidFill>
                <a:latin typeface="Century Gothic" pitchFamily="34" charset="0"/>
                <a:cs typeface="Times New Roman" pitchFamily="18" charset="0"/>
              </a:rPr>
              <a:t>EUCISE </a:t>
            </a:r>
            <a:r>
              <a:rPr lang="en-GB" dirty="0">
                <a:solidFill>
                  <a:srgbClr val="189BDC"/>
                </a:solidFill>
                <a:latin typeface="Century Gothic" pitchFamily="34" charset="0"/>
                <a:cs typeface="Times New Roman" pitchFamily="18" charset="0"/>
              </a:rPr>
              <a:t>2020 </a:t>
            </a:r>
            <a:r>
              <a:rPr lang="en-GB" b="1" dirty="0">
                <a:solidFill>
                  <a:srgbClr val="189BDC"/>
                </a:solidFill>
                <a:latin typeface="Century Gothic" pitchFamily="34" charset="0"/>
                <a:cs typeface="Times New Roman" pitchFamily="18" charset="0"/>
              </a:rPr>
              <a:t>			</a:t>
            </a:r>
            <a:r>
              <a:rPr lang="en-GB" sz="2400" cap="small" dirty="0" smtClean="0">
                <a:solidFill>
                  <a:srgbClr val="002060"/>
                </a:solidFill>
                <a:latin typeface="Century Gothic" panose="020B0502020202020204" pitchFamily="34" charset="0"/>
              </a:rPr>
              <a:t>Operational </a:t>
            </a:r>
            <a:r>
              <a:rPr lang="en-GB" sz="2400" cap="small" dirty="0">
                <a:solidFill>
                  <a:srgbClr val="002060"/>
                </a:solidFill>
                <a:latin typeface="Century Gothic" panose="020B0502020202020204" pitchFamily="34" charset="0"/>
              </a:rPr>
              <a:t>Concept</a:t>
            </a:r>
            <a:endParaRPr lang="it-IT" sz="2400" cap="small" dirty="0">
              <a:solidFill>
                <a:srgbClr val="002060"/>
              </a:solidFill>
              <a:latin typeface="Century Gothic" panose="020B0502020202020204" pitchFamily="34" charset="0"/>
            </a:endParaRPr>
          </a:p>
        </p:txBody>
      </p:sp>
      <p:pic>
        <p:nvPicPr>
          <p:cNvPr id="27" name="Immagine 26" descr="C:\Users\valerio.pace\Documents\ASTER\Progetti\POV CISE\Deliverables\D4.1 - Needs Analysis\Feasibility Study\context finale 200415.jpg"/>
          <p:cNvPicPr>
            <a:picLocks noChangeAspect="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6458535" y="899889"/>
            <a:ext cx="4596351" cy="3456000"/>
          </a:xfrm>
          <a:prstGeom prst="rect">
            <a:avLst/>
          </a:prstGeom>
          <a:noFill/>
          <a:ln>
            <a:noFill/>
          </a:ln>
        </p:spPr>
      </p:pic>
      <p:sp>
        <p:nvSpPr>
          <p:cNvPr id="2" name="CasellaDiTesto 1"/>
          <p:cNvSpPr txBox="1"/>
          <p:nvPr/>
        </p:nvSpPr>
        <p:spPr>
          <a:xfrm>
            <a:off x="1393903" y="790135"/>
            <a:ext cx="8318809" cy="584775"/>
          </a:xfrm>
          <a:prstGeom prst="rect">
            <a:avLst/>
          </a:prstGeom>
          <a:noFill/>
        </p:spPr>
        <p:txBody>
          <a:bodyPr wrap="square" rtlCol="0">
            <a:spAutoFit/>
          </a:bodyPr>
          <a:lstStyle/>
          <a:p>
            <a:pPr lvl="0" algn="ctr"/>
            <a:r>
              <a:rPr lang="en-GB" sz="3200" cap="small" dirty="0">
                <a:solidFill>
                  <a:srgbClr val="002060"/>
                </a:solidFill>
                <a:latin typeface="Century Gothic" panose="020B0502020202020204" pitchFamily="34" charset="0"/>
              </a:rPr>
              <a:t>Operational </a:t>
            </a:r>
            <a:r>
              <a:rPr lang="en-GB" sz="3200" cap="small" dirty="0" smtClean="0">
                <a:solidFill>
                  <a:srgbClr val="002060"/>
                </a:solidFill>
                <a:latin typeface="Century Gothic" panose="020B0502020202020204" pitchFamily="34" charset="0"/>
              </a:rPr>
              <a:t>Concept</a:t>
            </a:r>
            <a:endParaRPr lang="it-IT" sz="3200" cap="small" dirty="0">
              <a:solidFill>
                <a:srgbClr val="002060"/>
              </a:solidFill>
              <a:latin typeface="Century Gothic" panose="020B0502020202020204" pitchFamily="34" charset="0"/>
            </a:endParaRPr>
          </a:p>
        </p:txBody>
      </p:sp>
      <p:sp>
        <p:nvSpPr>
          <p:cNvPr id="6" name="Rettangolo 5"/>
          <p:cNvSpPr/>
          <p:nvPr/>
        </p:nvSpPr>
        <p:spPr>
          <a:xfrm>
            <a:off x="1480457" y="1337158"/>
            <a:ext cx="5916200" cy="2554545"/>
          </a:xfrm>
          <a:prstGeom prst="rect">
            <a:avLst/>
          </a:prstGeom>
        </p:spPr>
        <p:txBody>
          <a:bodyPr wrap="square">
            <a:spAutoFit/>
          </a:bodyPr>
          <a:lstStyle/>
          <a:p>
            <a:pPr>
              <a:spcBef>
                <a:spcPts val="600"/>
              </a:spcBef>
              <a:spcAft>
                <a:spcPts val="0"/>
              </a:spcAft>
            </a:pPr>
            <a:r>
              <a:rPr lang="en-GB" sz="2000" dirty="0" smtClean="0">
                <a:solidFill>
                  <a:srgbClr val="002060"/>
                </a:solidFill>
                <a:latin typeface="Century Gothic" panose="020B0502020202020204" pitchFamily="34" charset="0"/>
                <a:ea typeface="Times New Roman" panose="02020603050405020304" pitchFamily="18" charset="0"/>
              </a:rPr>
              <a:t>Primary </a:t>
            </a:r>
            <a:r>
              <a:rPr lang="en-GB" sz="2000" dirty="0">
                <a:solidFill>
                  <a:srgbClr val="002060"/>
                </a:solidFill>
                <a:latin typeface="Century Gothic" panose="020B0502020202020204" pitchFamily="34" charset="0"/>
                <a:ea typeface="Times New Roman" panose="02020603050405020304" pitchFamily="18" charset="0"/>
              </a:rPr>
              <a:t>mission of EUCISE2020 is to support the EU Maritime Situational Awareness capability by means of </a:t>
            </a:r>
            <a:r>
              <a:rPr lang="en-GB" sz="2000" dirty="0" smtClean="0">
                <a:solidFill>
                  <a:srgbClr val="002060"/>
                </a:solidFill>
                <a:latin typeface="Century Gothic" panose="020B0502020202020204" pitchFamily="34" charset="0"/>
                <a:ea typeface="Times New Roman" panose="02020603050405020304" pitchFamily="18" charset="0"/>
              </a:rPr>
              <a:t>an </a:t>
            </a:r>
            <a:r>
              <a:rPr lang="en-GB" sz="2000" b="1" dirty="0">
                <a:solidFill>
                  <a:srgbClr val="002060"/>
                </a:solidFill>
                <a:latin typeface="Century Gothic" panose="020B0502020202020204" pitchFamily="34" charset="0"/>
                <a:ea typeface="Times New Roman" panose="02020603050405020304" pitchFamily="18" charset="0"/>
              </a:rPr>
              <a:t>Information Sharing</a:t>
            </a:r>
            <a:r>
              <a:rPr lang="en-GB" sz="2000" dirty="0">
                <a:solidFill>
                  <a:srgbClr val="002060"/>
                </a:solidFill>
                <a:latin typeface="Century Gothic" panose="020B0502020202020204" pitchFamily="34" charset="0"/>
                <a:ea typeface="Times New Roman" panose="02020603050405020304" pitchFamily="18" charset="0"/>
              </a:rPr>
              <a:t> </a:t>
            </a:r>
            <a:r>
              <a:rPr lang="en-GB" sz="2000" b="1" dirty="0" smtClean="0">
                <a:solidFill>
                  <a:srgbClr val="002060"/>
                </a:solidFill>
                <a:latin typeface="Century Gothic" panose="020B0502020202020204" pitchFamily="34" charset="0"/>
                <a:ea typeface="Times New Roman" panose="02020603050405020304" pitchFamily="18" charset="0"/>
              </a:rPr>
              <a:t>Environment</a:t>
            </a:r>
            <a:r>
              <a:rPr lang="en-GB" sz="2000" dirty="0" smtClean="0">
                <a:solidFill>
                  <a:srgbClr val="002060"/>
                </a:solidFill>
                <a:latin typeface="Century Gothic" panose="020B0502020202020204" pitchFamily="34" charset="0"/>
                <a:ea typeface="Times New Roman" panose="02020603050405020304" pitchFamily="18" charset="0"/>
              </a:rPr>
              <a:t> </a:t>
            </a:r>
            <a:r>
              <a:rPr lang="en-GB" sz="2000" dirty="0">
                <a:solidFill>
                  <a:srgbClr val="002060"/>
                </a:solidFill>
                <a:latin typeface="Century Gothic" panose="020B0502020202020204" pitchFamily="34" charset="0"/>
                <a:ea typeface="Times New Roman" panose="02020603050405020304" pitchFamily="18" charset="0"/>
              </a:rPr>
              <a:t>capable </a:t>
            </a:r>
            <a:r>
              <a:rPr lang="en-GB" sz="2000" dirty="0" smtClean="0">
                <a:solidFill>
                  <a:srgbClr val="002060"/>
                </a:solidFill>
                <a:latin typeface="Century Gothic" panose="020B0502020202020204" pitchFamily="34" charset="0"/>
                <a:ea typeface="Times New Roman" panose="02020603050405020304" pitchFamily="18" charset="0"/>
              </a:rPr>
              <a:t>to</a:t>
            </a:r>
            <a:r>
              <a:rPr lang="en-US" sz="2000" dirty="0" smtClean="0">
                <a:solidFill>
                  <a:srgbClr val="002060"/>
                </a:solidFill>
                <a:latin typeface="Century Gothic" panose="020B0502020202020204" pitchFamily="34" charset="0"/>
                <a:ea typeface="Times New Roman" panose="02020603050405020304" pitchFamily="18" charset="0"/>
              </a:rPr>
              <a:t> </a:t>
            </a:r>
            <a:r>
              <a:rPr lang="en-GB" sz="2000" dirty="0" smtClean="0">
                <a:solidFill>
                  <a:srgbClr val="002060"/>
                </a:solidFill>
                <a:latin typeface="Century Gothic" panose="020B0502020202020204" pitchFamily="34" charset="0"/>
                <a:ea typeface="Times New Roman" panose="02020603050405020304" pitchFamily="18" charset="0"/>
              </a:rPr>
              <a:t> </a:t>
            </a:r>
            <a:r>
              <a:rPr lang="en-GB" sz="2000" dirty="0">
                <a:solidFill>
                  <a:srgbClr val="002060"/>
                </a:solidFill>
                <a:latin typeface="Century Gothic" panose="020B0502020202020204" pitchFamily="34" charset="0"/>
                <a:ea typeface="Times New Roman" panose="02020603050405020304" pitchFamily="18" charset="0"/>
              </a:rPr>
              <a:t>implement adequate security measures and protocols ensuring the confidentiality, integrity and availability of the data required and transmitted in the CISE community.</a:t>
            </a:r>
            <a:endParaRPr lang="it-IT" dirty="0">
              <a:solidFill>
                <a:srgbClr val="002060"/>
              </a:solidFill>
              <a:effectLst/>
              <a:latin typeface="Century Gothic" panose="020B0502020202020204" pitchFamily="34" charset="0"/>
              <a:ea typeface="Times New Roman" panose="02020603050405020304" pitchFamily="18" charset="0"/>
            </a:endParaRPr>
          </a:p>
        </p:txBody>
      </p:sp>
      <p:sp>
        <p:nvSpPr>
          <p:cNvPr id="28" name="Rettangolo 27"/>
          <p:cNvSpPr/>
          <p:nvPr/>
        </p:nvSpPr>
        <p:spPr>
          <a:xfrm>
            <a:off x="836660" y="3959018"/>
            <a:ext cx="5102585" cy="2123658"/>
          </a:xfrm>
          <a:prstGeom prst="rect">
            <a:avLst/>
          </a:prstGeom>
        </p:spPr>
        <p:txBody>
          <a:bodyPr wrap="square">
            <a:spAutoFit/>
          </a:bodyPr>
          <a:lstStyle/>
          <a:p>
            <a:pPr>
              <a:spcBef>
                <a:spcPts val="600"/>
              </a:spcBef>
              <a:spcAft>
                <a:spcPts val="0"/>
              </a:spcAft>
            </a:pPr>
            <a:r>
              <a:rPr lang="en-US" sz="2200" dirty="0">
                <a:solidFill>
                  <a:srgbClr val="002060"/>
                </a:solidFill>
                <a:latin typeface="Century Gothic" panose="020B0502020202020204" pitchFamily="34" charset="0"/>
                <a:ea typeface="Times New Roman" panose="02020603050405020304" pitchFamily="18" charset="0"/>
              </a:rPr>
              <a:t>EUCISE2020 will not affect the functionalities of the operational information systems belonging to the participating Public Authorities or of the European existing sectorial information systems.</a:t>
            </a:r>
            <a:endParaRPr lang="it-IT" sz="2200" dirty="0">
              <a:solidFill>
                <a:srgbClr val="002060"/>
              </a:solidFill>
              <a:latin typeface="Century Gothic" panose="020B0502020202020204" pitchFamily="34" charset="0"/>
              <a:ea typeface="Times New Roman" panose="02020603050405020304" pitchFamily="18" charset="0"/>
            </a:endParaRPr>
          </a:p>
        </p:txBody>
      </p:sp>
      <p:sp>
        <p:nvSpPr>
          <p:cNvPr id="29" name="Rettangolo 28"/>
          <p:cNvSpPr/>
          <p:nvPr/>
        </p:nvSpPr>
        <p:spPr>
          <a:xfrm>
            <a:off x="6337606" y="4374171"/>
            <a:ext cx="4958576" cy="1631216"/>
          </a:xfrm>
          <a:prstGeom prst="rect">
            <a:avLst/>
          </a:prstGeom>
        </p:spPr>
        <p:txBody>
          <a:bodyPr wrap="square">
            <a:spAutoFit/>
          </a:bodyPr>
          <a:lstStyle/>
          <a:p>
            <a:pPr>
              <a:spcBef>
                <a:spcPts val="600"/>
              </a:spcBef>
              <a:spcAft>
                <a:spcPts val="0"/>
              </a:spcAft>
            </a:pPr>
            <a:r>
              <a:rPr lang="en-GB" sz="2000" b="1" dirty="0">
                <a:solidFill>
                  <a:srgbClr val="002060"/>
                </a:solidFill>
                <a:latin typeface="Century Gothic" panose="020B0502020202020204" pitchFamily="34" charset="0"/>
                <a:ea typeface="Times New Roman" panose="02020603050405020304" pitchFamily="18" charset="0"/>
              </a:rPr>
              <a:t>B</a:t>
            </a:r>
            <a:r>
              <a:rPr lang="en-GB" sz="2000" b="1" dirty="0" smtClean="0">
                <a:solidFill>
                  <a:srgbClr val="002060"/>
                </a:solidFill>
                <a:latin typeface="Century Gothic" panose="020B0502020202020204" pitchFamily="34" charset="0"/>
                <a:ea typeface="Times New Roman" panose="02020603050405020304" pitchFamily="18" charset="0"/>
              </a:rPr>
              <a:t>lue </a:t>
            </a:r>
            <a:r>
              <a:rPr lang="en-GB" sz="2000" b="1" dirty="0">
                <a:solidFill>
                  <a:srgbClr val="002060"/>
                </a:solidFill>
                <a:latin typeface="Century Gothic" panose="020B0502020202020204" pitchFamily="34" charset="0"/>
                <a:ea typeface="Times New Roman" panose="02020603050405020304" pitchFamily="18" charset="0"/>
              </a:rPr>
              <a:t>lines depict flows of information within the CISE community</a:t>
            </a:r>
            <a:r>
              <a:rPr lang="en-GB" sz="2000" dirty="0">
                <a:solidFill>
                  <a:srgbClr val="002060"/>
                </a:solidFill>
                <a:latin typeface="Century Gothic" panose="020B0502020202020204" pitchFamily="34" charset="0"/>
                <a:ea typeface="Times New Roman" panose="02020603050405020304" pitchFamily="18" charset="0"/>
              </a:rPr>
              <a:t>, while the red dashed lines depict flows of information within the legacy systems belonging to single Public Authorities.</a:t>
            </a:r>
            <a:endParaRPr lang="it-IT" sz="2000" dirty="0">
              <a:solidFill>
                <a:srgbClr val="002060"/>
              </a:solidFill>
              <a:latin typeface="Century Gothic" panose="020B0502020202020204" pitchFamily="34" charset="0"/>
              <a:ea typeface="Times New Roman" panose="02020603050405020304" pitchFamily="18" charset="0"/>
            </a:endParaRPr>
          </a:p>
        </p:txBody>
      </p:sp>
    </p:spTree>
    <p:extLst>
      <p:ext uri="{BB962C8B-B14F-4D97-AF65-F5344CB8AC3E}">
        <p14:creationId xmlns:p14="http://schemas.microsoft.com/office/powerpoint/2010/main" val="42302105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C:\Users\cerbini\Desktop\fp7.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4296" y="260868"/>
            <a:ext cx="396000" cy="431828"/>
          </a:xfrm>
          <a:prstGeom prst="rect">
            <a:avLst/>
          </a:prstGeom>
          <a:noFill/>
          <a:ln w="9525">
            <a:noFill/>
            <a:miter lim="800000"/>
            <a:headEnd/>
            <a:tailEnd/>
          </a:ln>
        </p:spPr>
      </p:pic>
      <p:cxnSp>
        <p:nvCxnSpPr>
          <p:cNvPr id="4" name="Connettore 1 3"/>
          <p:cNvCxnSpPr/>
          <p:nvPr/>
        </p:nvCxnSpPr>
        <p:spPr>
          <a:xfrm>
            <a:off x="1775520" y="836712"/>
            <a:ext cx="8712968" cy="0"/>
          </a:xfrm>
          <a:prstGeom prst="line">
            <a:avLst/>
          </a:prstGeom>
          <a:ln w="28575">
            <a:solidFill>
              <a:srgbClr val="FFC000"/>
            </a:solidFill>
          </a:ln>
          <a:effectLst>
            <a:innerShdw blurRad="63500" dist="50800" dir="5400000">
              <a:prstClr val="black">
                <a:alpha val="50000"/>
              </a:prstClr>
            </a:inn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5" name="4B076845-ADFA-428A-AA0E-D1F7B70E4DB7" descr="cid:4B076845-ADFA-428A-AA0E-D1F7B70E4DB7"/>
          <p:cNvPicPr>
            <a:picLocks noChangeAspect="1" noChangeArrowheads="1"/>
          </p:cNvPicPr>
          <p:nvPr/>
        </p:nvPicPr>
        <p:blipFill>
          <a:blip r:embed="rId3" cstate="print"/>
          <a:srcRect/>
          <a:stretch>
            <a:fillRect/>
          </a:stretch>
        </p:blipFill>
        <p:spPr bwMode="auto">
          <a:xfrm>
            <a:off x="1991544" y="116632"/>
            <a:ext cx="620688" cy="620688"/>
          </a:xfrm>
          <a:prstGeom prst="rect">
            <a:avLst/>
          </a:prstGeom>
          <a:noFill/>
          <a:ln w="9525">
            <a:noFill/>
            <a:miter lim="800000"/>
            <a:headEnd/>
            <a:tailEnd/>
          </a:ln>
        </p:spPr>
      </p:pic>
      <p:grpSp>
        <p:nvGrpSpPr>
          <p:cNvPr id="7" name="Gruppo 6"/>
          <p:cNvGrpSpPr/>
          <p:nvPr/>
        </p:nvGrpSpPr>
        <p:grpSpPr>
          <a:xfrm>
            <a:off x="1847528" y="6237313"/>
            <a:ext cx="8496944" cy="467737"/>
            <a:chOff x="179512" y="6237312"/>
            <a:chExt cx="8496944" cy="467737"/>
          </a:xfrm>
        </p:grpSpPr>
        <p:sp>
          <p:nvSpPr>
            <p:cNvPr id="8" name="CasellaDiTesto 7"/>
            <p:cNvSpPr txBox="1"/>
            <p:nvPr/>
          </p:nvSpPr>
          <p:spPr>
            <a:xfrm>
              <a:off x="611560" y="6237312"/>
              <a:ext cx="8064896" cy="430887"/>
            </a:xfrm>
            <a:prstGeom prst="rect">
              <a:avLst/>
            </a:prstGeom>
            <a:noFill/>
          </p:spPr>
          <p:txBody>
            <a:bodyPr wrap="square" rtlCol="0">
              <a:spAutoFit/>
            </a:bodyPr>
            <a:lstStyle/>
            <a:p>
              <a:r>
                <a:rPr lang="en-GB" sz="1100" dirty="0">
                  <a:solidFill>
                    <a:schemeClr val="tx2"/>
                  </a:solidFill>
                  <a:latin typeface="Century Gothic" pitchFamily="34" charset="0"/>
                  <a:cs typeface="Times New Roman" pitchFamily="18" charset="0"/>
                </a:rPr>
                <a:t>EUCISE2020 received funding from the European Union’s seventh framework programme under grant agreement no: 608385</a:t>
              </a:r>
            </a:p>
          </p:txBody>
        </p:sp>
        <p:pic>
          <p:nvPicPr>
            <p:cNvPr id="9" name="Immagine 8" descr="https://upload.wikimedia.org/wikipedia/commons/thumb/b/b7/Flag_of_Europe.svg/2000px-Flag_of_Europe.svg.png"/>
            <p:cNvPicPr>
              <a:picLocks noChangeAspect="1"/>
            </p:cNvPicPr>
            <p:nvPr/>
          </p:nvPicPr>
          <p:blipFill>
            <a:blip r:embed="rId4" cstate="print"/>
            <a:srcRect/>
            <a:stretch>
              <a:fillRect/>
            </a:stretch>
          </p:blipFill>
          <p:spPr bwMode="auto">
            <a:xfrm>
              <a:off x="179512" y="6381328"/>
              <a:ext cx="360000" cy="257437"/>
            </a:xfrm>
            <a:prstGeom prst="rect">
              <a:avLst/>
            </a:prstGeom>
            <a:noFill/>
            <a:ln w="9525">
              <a:noFill/>
              <a:miter lim="800000"/>
              <a:headEnd/>
              <a:tailEnd/>
            </a:ln>
          </p:spPr>
        </p:pic>
        <p:grpSp>
          <p:nvGrpSpPr>
            <p:cNvPr id="10" name="Gruppo 9"/>
            <p:cNvGrpSpPr/>
            <p:nvPr/>
          </p:nvGrpSpPr>
          <p:grpSpPr>
            <a:xfrm>
              <a:off x="1737134" y="6525344"/>
              <a:ext cx="6003218" cy="179705"/>
              <a:chOff x="2566306" y="5482292"/>
              <a:chExt cx="6003218" cy="179705"/>
            </a:xfrm>
          </p:grpSpPr>
          <p:pic>
            <p:nvPicPr>
              <p:cNvPr id="11" name="Immagine 10" descr="https://upload.wikimedia.org/wikipedia/commons/thumb/9/9a/Flag_of_Bulgaria.svg/2000px-Flag_of_Bulgaria.svg.png"/>
              <p:cNvPicPr/>
              <p:nvPr/>
            </p:nvPicPr>
            <p:blipFill>
              <a:blip r:embed="rId5" cstate="print"/>
              <a:srcRect/>
              <a:stretch>
                <a:fillRect/>
              </a:stretch>
            </p:blipFill>
            <p:spPr bwMode="auto">
              <a:xfrm>
                <a:off x="2566306" y="5482292"/>
                <a:ext cx="298450" cy="179705"/>
              </a:xfrm>
              <a:prstGeom prst="rect">
                <a:avLst/>
              </a:prstGeom>
              <a:noFill/>
              <a:ln w="9525">
                <a:noFill/>
                <a:miter lim="800000"/>
                <a:headEnd/>
                <a:tailEnd/>
              </a:ln>
            </p:spPr>
          </p:pic>
          <p:pic>
            <p:nvPicPr>
              <p:cNvPr id="12" name="Immagine 11" descr="https://upload.wikimedia.org/wikipedia/commons/thumb/9/9c/Flag_of_Denmark.svg/2000px-Flag_of_Denmark.svg.png"/>
              <p:cNvPicPr/>
              <p:nvPr/>
            </p:nvPicPr>
            <p:blipFill>
              <a:blip r:embed="rId6" cstate="print"/>
              <a:srcRect/>
              <a:stretch>
                <a:fillRect/>
              </a:stretch>
            </p:blipFill>
            <p:spPr bwMode="auto">
              <a:xfrm>
                <a:off x="3009440" y="5482292"/>
                <a:ext cx="237490" cy="179705"/>
              </a:xfrm>
              <a:prstGeom prst="rect">
                <a:avLst/>
              </a:prstGeom>
              <a:noFill/>
              <a:ln w="9525">
                <a:noFill/>
                <a:miter lim="800000"/>
                <a:headEnd/>
                <a:tailEnd/>
              </a:ln>
            </p:spPr>
          </p:pic>
          <p:pic>
            <p:nvPicPr>
              <p:cNvPr id="13" name="Immagine 12" descr="https://upload.wikimedia.org/wikipedia/commons/thumb/8/86/Flag_of_Germany_(3-2_aspect_ratio).svg/2000px-Flag_of_Germany_(3-2_aspect_ratio).svg.png"/>
              <p:cNvPicPr/>
              <p:nvPr/>
            </p:nvPicPr>
            <p:blipFill>
              <a:blip r:embed="rId7" cstate="print"/>
              <a:srcRect/>
              <a:stretch>
                <a:fillRect/>
              </a:stretch>
            </p:blipFill>
            <p:spPr bwMode="auto">
              <a:xfrm>
                <a:off x="3374660" y="5482292"/>
                <a:ext cx="269875" cy="179705"/>
              </a:xfrm>
              <a:prstGeom prst="rect">
                <a:avLst/>
              </a:prstGeom>
              <a:noFill/>
              <a:ln w="9525">
                <a:noFill/>
                <a:miter lim="800000"/>
                <a:headEnd/>
                <a:tailEnd/>
              </a:ln>
            </p:spPr>
          </p:pic>
          <p:pic>
            <p:nvPicPr>
              <p:cNvPr id="14" name="Immagine 13" descr="https://upload.wikimedia.org/wikipedia/commons/thumb/4/45/Flag_of_Ireland.svg/2000px-Flag_of_Ireland.svg.png"/>
              <p:cNvPicPr/>
              <p:nvPr/>
            </p:nvPicPr>
            <p:blipFill>
              <a:blip r:embed="rId8" cstate="print"/>
              <a:srcRect/>
              <a:stretch>
                <a:fillRect/>
              </a:stretch>
            </p:blipFill>
            <p:spPr bwMode="auto">
              <a:xfrm>
                <a:off x="3780482" y="5482292"/>
                <a:ext cx="359410" cy="179705"/>
              </a:xfrm>
              <a:prstGeom prst="rect">
                <a:avLst/>
              </a:prstGeom>
              <a:noFill/>
              <a:ln w="9525">
                <a:noFill/>
                <a:miter lim="800000"/>
                <a:headEnd/>
                <a:tailEnd/>
              </a:ln>
            </p:spPr>
          </p:pic>
          <p:pic>
            <p:nvPicPr>
              <p:cNvPr id="15" name="Immagine 14" descr="http://expandablecontainertrivol.com/wp-content/uploads/2015/03/flag-world-greece.gif"/>
              <p:cNvPicPr/>
              <p:nvPr/>
            </p:nvPicPr>
            <p:blipFill>
              <a:blip r:embed="rId9" cstate="print"/>
              <a:srcRect/>
              <a:stretch>
                <a:fillRect/>
              </a:stretch>
            </p:blipFill>
            <p:spPr bwMode="auto">
              <a:xfrm>
                <a:off x="4258893" y="5482292"/>
                <a:ext cx="269875" cy="179705"/>
              </a:xfrm>
              <a:prstGeom prst="rect">
                <a:avLst/>
              </a:prstGeom>
              <a:noFill/>
              <a:ln w="9525">
                <a:noFill/>
                <a:miter lim="800000"/>
                <a:headEnd/>
                <a:tailEnd/>
              </a:ln>
            </p:spPr>
          </p:pic>
          <p:pic>
            <p:nvPicPr>
              <p:cNvPr id="16" name="Immagine 15" descr="https://upload.wikimedia.org/wikipedia/commons/thumb/c/c6/Flag_of_Spain_(1785-1873_and_1875-1931).svg/2000px-Flag_of_Spain_(1785-1873_and_1875-1931).svg.png"/>
              <p:cNvPicPr/>
              <p:nvPr/>
            </p:nvPicPr>
            <p:blipFill>
              <a:blip r:embed="rId10" cstate="print"/>
              <a:srcRect/>
              <a:stretch>
                <a:fillRect/>
              </a:stretch>
            </p:blipFill>
            <p:spPr bwMode="auto">
              <a:xfrm>
                <a:off x="4661590" y="5482292"/>
                <a:ext cx="269875" cy="179705"/>
              </a:xfrm>
              <a:prstGeom prst="rect">
                <a:avLst/>
              </a:prstGeom>
              <a:noFill/>
              <a:ln w="9525">
                <a:noFill/>
                <a:miter lim="800000"/>
                <a:headEnd/>
                <a:tailEnd/>
              </a:ln>
            </p:spPr>
          </p:pic>
          <p:pic>
            <p:nvPicPr>
              <p:cNvPr id="17" name="Immagine 16" descr="https://upload.wikimedia.org/wikipedia/commons/thumb/5/54/Civil_and_Naval_Ensign_of_France.svg/2000px-Civil_and_Naval_Ensign_of_France.svg.png"/>
              <p:cNvPicPr/>
              <p:nvPr/>
            </p:nvPicPr>
            <p:blipFill>
              <a:blip r:embed="rId11" cstate="print"/>
              <a:srcRect/>
              <a:stretch>
                <a:fillRect/>
              </a:stretch>
            </p:blipFill>
            <p:spPr bwMode="auto">
              <a:xfrm>
                <a:off x="5053599" y="5482292"/>
                <a:ext cx="269875" cy="179705"/>
              </a:xfrm>
              <a:prstGeom prst="rect">
                <a:avLst/>
              </a:prstGeom>
              <a:noFill/>
              <a:ln w="9525">
                <a:noFill/>
                <a:miter lim="800000"/>
                <a:headEnd/>
                <a:tailEnd/>
              </a:ln>
            </p:spPr>
          </p:pic>
          <p:pic>
            <p:nvPicPr>
              <p:cNvPr id="18" name="Immagine 17" descr="http://www.33ff.com/flags/XL_flags/Italy_flag.gif"/>
              <p:cNvPicPr/>
              <p:nvPr/>
            </p:nvPicPr>
            <p:blipFill>
              <a:blip r:embed="rId12" cstate="print"/>
              <a:srcRect/>
              <a:stretch>
                <a:fillRect/>
              </a:stretch>
            </p:blipFill>
            <p:spPr bwMode="auto">
              <a:xfrm>
                <a:off x="5453171" y="5482292"/>
                <a:ext cx="269875" cy="179705"/>
              </a:xfrm>
              <a:prstGeom prst="rect">
                <a:avLst/>
              </a:prstGeom>
              <a:noFill/>
              <a:ln w="9525">
                <a:noFill/>
                <a:miter lim="800000"/>
                <a:headEnd/>
                <a:tailEnd/>
              </a:ln>
            </p:spPr>
          </p:pic>
          <p:pic>
            <p:nvPicPr>
              <p:cNvPr id="19" name="Immagine 18" descr="http://www.clker.com/cliparts/2/c/5/d/1363112175195013158Flag%20of%20Norway.svg.med.png"/>
              <p:cNvPicPr/>
              <p:nvPr/>
            </p:nvPicPr>
            <p:blipFill>
              <a:blip r:embed="rId13" cstate="print"/>
              <a:srcRect/>
              <a:stretch>
                <a:fillRect/>
              </a:stretch>
            </p:blipFill>
            <p:spPr bwMode="auto">
              <a:xfrm>
                <a:off x="5858993" y="5482292"/>
                <a:ext cx="244475" cy="179705"/>
              </a:xfrm>
              <a:prstGeom prst="rect">
                <a:avLst/>
              </a:prstGeom>
              <a:noFill/>
              <a:ln w="9525">
                <a:noFill/>
                <a:miter lim="800000"/>
                <a:headEnd/>
                <a:tailEnd/>
              </a:ln>
            </p:spPr>
          </p:pic>
          <p:pic>
            <p:nvPicPr>
              <p:cNvPr id="20" name="Immagine 19" descr="https://upload.wikimedia.org/wikipedia/commons/thumb/6/63/Flag_of_Cyprus_(1960-2006).svg/2000px-Flag_of_Cyprus_(1960-2006).svg.png"/>
              <p:cNvPicPr/>
              <p:nvPr/>
            </p:nvPicPr>
            <p:blipFill>
              <a:blip r:embed="rId14" cstate="print"/>
              <a:srcRect/>
              <a:stretch>
                <a:fillRect/>
              </a:stretch>
            </p:blipFill>
            <p:spPr bwMode="auto">
              <a:xfrm>
                <a:off x="6211241" y="5482292"/>
                <a:ext cx="298450" cy="179705"/>
              </a:xfrm>
              <a:prstGeom prst="rect">
                <a:avLst/>
              </a:prstGeom>
              <a:noFill/>
              <a:ln w="9525">
                <a:noFill/>
                <a:miter lim="800000"/>
                <a:headEnd/>
                <a:tailEnd/>
              </a:ln>
            </p:spPr>
          </p:pic>
          <p:pic>
            <p:nvPicPr>
              <p:cNvPr id="21" name="Immagine 20" descr="https://upload.wikimedia.org/wikipedia/commons/thumb/5/5c/Flag_of_Portugal.svg/1280px-Flag_of_Portugal.svg.png"/>
              <p:cNvPicPr/>
              <p:nvPr/>
            </p:nvPicPr>
            <p:blipFill>
              <a:blip r:embed="rId15" cstate="print"/>
              <a:srcRect/>
              <a:stretch>
                <a:fillRect/>
              </a:stretch>
            </p:blipFill>
            <p:spPr bwMode="auto">
              <a:xfrm>
                <a:off x="6632737" y="5482292"/>
                <a:ext cx="269875" cy="179705"/>
              </a:xfrm>
              <a:prstGeom prst="rect">
                <a:avLst/>
              </a:prstGeom>
              <a:noFill/>
              <a:ln w="9525">
                <a:noFill/>
                <a:miter lim="800000"/>
                <a:headEnd/>
                <a:tailEnd/>
              </a:ln>
            </p:spPr>
          </p:pic>
          <p:pic>
            <p:nvPicPr>
              <p:cNvPr id="22" name="Immagine 21" descr="https://upload.wikimedia.org/wikipedia/commons/thumb/7/73/Flag_of_Romania.svg/2000px-Flag_of_Romania.svg.png"/>
              <p:cNvPicPr/>
              <p:nvPr/>
            </p:nvPicPr>
            <p:blipFill>
              <a:blip r:embed="rId16" cstate="print"/>
              <a:srcRect/>
              <a:stretch>
                <a:fillRect/>
              </a:stretch>
            </p:blipFill>
            <p:spPr bwMode="auto">
              <a:xfrm>
                <a:off x="7010385" y="5482292"/>
                <a:ext cx="269875" cy="179705"/>
              </a:xfrm>
              <a:prstGeom prst="rect">
                <a:avLst/>
              </a:prstGeom>
              <a:noFill/>
              <a:ln w="9525">
                <a:noFill/>
                <a:miter lim="800000"/>
                <a:headEnd/>
                <a:tailEnd/>
              </a:ln>
            </p:spPr>
          </p:pic>
          <p:pic>
            <p:nvPicPr>
              <p:cNvPr id="23" name="Immagine 22" descr="https://upload.wikimedia.org/wikipedia/commons/thumb/b/bc/Flag_of_Finland.svg/2000px-Flag_of_Finland.svg.png"/>
              <p:cNvPicPr/>
              <p:nvPr/>
            </p:nvPicPr>
            <p:blipFill>
              <a:blip r:embed="rId17" cstate="print"/>
              <a:srcRect/>
              <a:stretch>
                <a:fillRect/>
              </a:stretch>
            </p:blipFill>
            <p:spPr bwMode="auto">
              <a:xfrm>
                <a:off x="7401331" y="5482292"/>
                <a:ext cx="294640" cy="179705"/>
              </a:xfrm>
              <a:prstGeom prst="rect">
                <a:avLst/>
              </a:prstGeom>
              <a:noFill/>
              <a:ln w="9525">
                <a:noFill/>
                <a:miter lim="800000"/>
                <a:headEnd/>
                <a:tailEnd/>
              </a:ln>
            </p:spPr>
          </p:pic>
          <p:pic>
            <p:nvPicPr>
              <p:cNvPr id="24" name="irc_mi" descr="http://kids.nationalgeographic.com/content/dam/kids/photos/Countries/Q-Z/sweden-flag.gif"/>
              <p:cNvPicPr/>
              <p:nvPr/>
            </p:nvPicPr>
            <p:blipFill>
              <a:blip r:embed="rId18" cstate="print"/>
              <a:srcRect/>
              <a:stretch>
                <a:fillRect/>
              </a:stretch>
            </p:blipFill>
            <p:spPr bwMode="auto">
              <a:xfrm>
                <a:off x="7818330" y="5482292"/>
                <a:ext cx="287655" cy="179705"/>
              </a:xfrm>
              <a:prstGeom prst="rect">
                <a:avLst/>
              </a:prstGeom>
              <a:noFill/>
              <a:ln w="9525">
                <a:noFill/>
                <a:miter lim="800000"/>
                <a:headEnd/>
                <a:tailEnd/>
              </a:ln>
            </p:spPr>
          </p:pic>
          <p:pic>
            <p:nvPicPr>
              <p:cNvPr id="25" name="Immagine 24"/>
              <p:cNvPicPr/>
              <p:nvPr/>
            </p:nvPicPr>
            <p:blipFill>
              <a:blip r:embed="rId19" cstate="print"/>
              <a:srcRect/>
              <a:stretch>
                <a:fillRect/>
              </a:stretch>
            </p:blipFill>
            <p:spPr bwMode="auto">
              <a:xfrm>
                <a:off x="8210114" y="5482292"/>
                <a:ext cx="359410" cy="179705"/>
              </a:xfrm>
              <a:prstGeom prst="rect">
                <a:avLst/>
              </a:prstGeom>
              <a:noFill/>
              <a:ln w="9525">
                <a:noFill/>
                <a:miter lim="800000"/>
                <a:headEnd/>
                <a:tailEnd/>
              </a:ln>
            </p:spPr>
          </p:pic>
        </p:grpSp>
      </p:grpSp>
      <p:sp>
        <p:nvSpPr>
          <p:cNvPr id="26" name="Rettangolo 25"/>
          <p:cNvSpPr/>
          <p:nvPr/>
        </p:nvSpPr>
        <p:spPr>
          <a:xfrm>
            <a:off x="2665143" y="227196"/>
            <a:ext cx="7772400" cy="461665"/>
          </a:xfrm>
          <a:prstGeom prst="rect">
            <a:avLst/>
          </a:prstGeom>
        </p:spPr>
        <p:txBody>
          <a:bodyPr wrap="square">
            <a:spAutoFit/>
          </a:bodyPr>
          <a:lstStyle/>
          <a:p>
            <a:pPr lvl="0" algn="ctr"/>
            <a:r>
              <a:rPr lang="en-GB" dirty="0">
                <a:solidFill>
                  <a:srgbClr val="0070C0"/>
                </a:solidFill>
                <a:latin typeface="Century Gothic" pitchFamily="34" charset="0"/>
                <a:cs typeface="Times New Roman" pitchFamily="18" charset="0"/>
              </a:rPr>
              <a:t>EUCISE </a:t>
            </a:r>
            <a:r>
              <a:rPr lang="en-GB" dirty="0">
                <a:solidFill>
                  <a:srgbClr val="189BDC"/>
                </a:solidFill>
                <a:latin typeface="Century Gothic" pitchFamily="34" charset="0"/>
                <a:cs typeface="Times New Roman" pitchFamily="18" charset="0"/>
              </a:rPr>
              <a:t>2020 </a:t>
            </a:r>
            <a:r>
              <a:rPr lang="en-GB" b="1" dirty="0">
                <a:solidFill>
                  <a:srgbClr val="189BDC"/>
                </a:solidFill>
                <a:latin typeface="Century Gothic" pitchFamily="34" charset="0"/>
                <a:cs typeface="Times New Roman" pitchFamily="18" charset="0"/>
              </a:rPr>
              <a:t>			</a:t>
            </a:r>
            <a:r>
              <a:rPr lang="en-GB" sz="2400" cap="small" dirty="0" smtClean="0">
                <a:solidFill>
                  <a:srgbClr val="002060"/>
                </a:solidFill>
                <a:latin typeface="Century Gothic" panose="020B0502020202020204" pitchFamily="34" charset="0"/>
              </a:rPr>
              <a:t>User Functions</a:t>
            </a:r>
            <a:endParaRPr lang="it-IT" sz="2400" cap="small" dirty="0">
              <a:solidFill>
                <a:srgbClr val="002060"/>
              </a:solidFill>
              <a:latin typeface="Century Gothic" panose="020B0502020202020204" pitchFamily="34" charset="0"/>
            </a:endParaRPr>
          </a:p>
        </p:txBody>
      </p:sp>
      <p:sp>
        <p:nvSpPr>
          <p:cNvPr id="2" name="CasellaDiTesto 1"/>
          <p:cNvSpPr txBox="1"/>
          <p:nvPr/>
        </p:nvSpPr>
        <p:spPr>
          <a:xfrm>
            <a:off x="1996067" y="790135"/>
            <a:ext cx="8318809" cy="584775"/>
          </a:xfrm>
          <a:prstGeom prst="rect">
            <a:avLst/>
          </a:prstGeom>
          <a:noFill/>
        </p:spPr>
        <p:txBody>
          <a:bodyPr wrap="square" rtlCol="0">
            <a:spAutoFit/>
          </a:bodyPr>
          <a:lstStyle/>
          <a:p>
            <a:pPr lvl="0" algn="ctr"/>
            <a:r>
              <a:rPr lang="en-GB" sz="3200" cap="small" dirty="0" smtClean="0">
                <a:solidFill>
                  <a:srgbClr val="002060"/>
                </a:solidFill>
                <a:latin typeface="Century Gothic" panose="020B0502020202020204" pitchFamily="34" charset="0"/>
              </a:rPr>
              <a:t>User Functions</a:t>
            </a:r>
            <a:endParaRPr lang="it-IT" sz="3200" cap="small" dirty="0">
              <a:solidFill>
                <a:srgbClr val="002060"/>
              </a:solidFill>
              <a:latin typeface="Century Gothic" panose="020B0502020202020204" pitchFamily="34" charset="0"/>
            </a:endParaRPr>
          </a:p>
        </p:txBody>
      </p:sp>
      <p:sp>
        <p:nvSpPr>
          <p:cNvPr id="30" name="Rettangolo 29"/>
          <p:cNvSpPr/>
          <p:nvPr/>
        </p:nvSpPr>
        <p:spPr>
          <a:xfrm>
            <a:off x="1260088" y="1369204"/>
            <a:ext cx="10002642" cy="4099584"/>
          </a:xfrm>
          <a:prstGeom prst="rect">
            <a:avLst/>
          </a:prstGeom>
        </p:spPr>
        <p:txBody>
          <a:bodyPr wrap="square">
            <a:spAutoFit/>
          </a:bodyPr>
          <a:lstStyle/>
          <a:p>
            <a:pPr algn="just">
              <a:lnSpc>
                <a:spcPct val="107000"/>
              </a:lnSpc>
              <a:spcBef>
                <a:spcPts val="600"/>
              </a:spcBef>
              <a:spcAft>
                <a:spcPts val="0"/>
              </a:spcAft>
            </a:pPr>
            <a:r>
              <a:rPr lang="en-GB" sz="2000" dirty="0">
                <a:solidFill>
                  <a:srgbClr val="002060"/>
                </a:solidFill>
                <a:latin typeface="Century Gothic" panose="020B0502020202020204" pitchFamily="34" charset="0"/>
                <a:ea typeface="Calibri" panose="020F0502020204030204" pitchFamily="34" charset="0"/>
                <a:cs typeface="Times New Roman" panose="02020603050405020304" pitchFamily="18" charset="0"/>
              </a:rPr>
              <a:t>U</a:t>
            </a:r>
            <a:r>
              <a:rPr lang="en-GB" sz="2000" dirty="0" smtClean="0">
                <a:solidFill>
                  <a:srgbClr val="002060"/>
                </a:solidFill>
                <a:latin typeface="Century Gothic" panose="020B0502020202020204" pitchFamily="34" charset="0"/>
                <a:ea typeface="Calibri" panose="020F0502020204030204" pitchFamily="34" charset="0"/>
                <a:cs typeface="Times New Roman" panose="02020603050405020304" pitchFamily="18" charset="0"/>
              </a:rPr>
              <a:t>ser functions </a:t>
            </a:r>
            <a:r>
              <a:rPr lang="en-GB" sz="2000" dirty="0">
                <a:solidFill>
                  <a:srgbClr val="002060"/>
                </a:solidFill>
                <a:latin typeface="Century Gothic" panose="020B0502020202020204" pitchFamily="34" charset="0"/>
                <a:ea typeface="Calibri" panose="020F0502020204030204" pitchFamily="34" charset="0"/>
                <a:cs typeface="Times New Roman" panose="02020603050405020304" pitchFamily="18" charset="0"/>
              </a:rPr>
              <a:t>analysed </a:t>
            </a:r>
            <a:r>
              <a:rPr lang="en-GB" sz="2000" dirty="0" smtClean="0">
                <a:solidFill>
                  <a:srgbClr val="002060"/>
                </a:solidFill>
                <a:latin typeface="Century Gothic" panose="020B0502020202020204" pitchFamily="34" charset="0"/>
                <a:ea typeface="Calibri" panose="020F0502020204030204" pitchFamily="34" charset="0"/>
                <a:cs typeface="Times New Roman" panose="02020603050405020304" pitchFamily="18" charset="0"/>
              </a:rPr>
              <a:t>with reference to 9 </a:t>
            </a:r>
            <a:r>
              <a:rPr lang="en-GB" sz="2000" dirty="0">
                <a:solidFill>
                  <a:srgbClr val="002060"/>
                </a:solidFill>
                <a:latin typeface="Century Gothic" panose="020B0502020202020204" pitchFamily="34" charset="0"/>
                <a:ea typeface="Calibri" panose="020F0502020204030204" pitchFamily="34" charset="0"/>
                <a:cs typeface="Times New Roman" panose="02020603050405020304" pitchFamily="18" charset="0"/>
              </a:rPr>
              <a:t>different operational scenarios studied in the Cooperation projects and enhanced in the first phase of the project: </a:t>
            </a:r>
            <a:endParaRPr lang="it-IT" dirty="0">
              <a:solidFill>
                <a:srgbClr val="002060"/>
              </a:solidFill>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0"/>
              </a:spcAft>
              <a:buSzPts val="900"/>
              <a:buFont typeface="Arial" panose="020B0604020202020204" pitchFamily="34" charset="0"/>
              <a:buChar char="•"/>
            </a:pPr>
            <a:r>
              <a:rPr lang="en-GB" sz="2000" dirty="0">
                <a:solidFill>
                  <a:srgbClr val="002060"/>
                </a:solidFill>
                <a:latin typeface="Century Gothic" panose="020B0502020202020204" pitchFamily="34" charset="0"/>
                <a:ea typeface="Calibri" panose="020F0502020204030204" pitchFamily="34" charset="0"/>
                <a:cs typeface="Times New Roman" panose="02020603050405020304" pitchFamily="18" charset="0"/>
              </a:rPr>
              <a:t>Use Case 13b: Inquiry on a specific suspicious vessel (cargo related).</a:t>
            </a:r>
            <a:endParaRPr lang="it-IT" dirty="0">
              <a:solidFill>
                <a:srgbClr val="002060"/>
              </a:solidFill>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0"/>
              </a:spcAft>
              <a:buSzPts val="900"/>
              <a:buFont typeface="Arial" panose="020B0604020202020204" pitchFamily="34" charset="0"/>
              <a:buChar char="•"/>
            </a:pPr>
            <a:r>
              <a:rPr lang="en-GB" sz="2000" dirty="0">
                <a:solidFill>
                  <a:srgbClr val="002060"/>
                </a:solidFill>
                <a:latin typeface="Century Gothic" panose="020B0502020202020204" pitchFamily="34" charset="0"/>
                <a:ea typeface="Calibri" panose="020F0502020204030204" pitchFamily="34" charset="0"/>
                <a:cs typeface="Times New Roman" panose="02020603050405020304" pitchFamily="18" charset="0"/>
              </a:rPr>
              <a:t>Use Case 13c: Inquiry on a specific suspicious vessel (crew and ownership related). </a:t>
            </a:r>
            <a:endParaRPr lang="it-IT" dirty="0">
              <a:solidFill>
                <a:srgbClr val="002060"/>
              </a:solidFill>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0"/>
              </a:spcAft>
              <a:buSzPts val="900"/>
              <a:buFont typeface="Arial" panose="020B0604020202020204" pitchFamily="34" charset="0"/>
              <a:buChar char="•"/>
            </a:pPr>
            <a:r>
              <a:rPr lang="en-GB" sz="2000" dirty="0">
                <a:solidFill>
                  <a:srgbClr val="002060"/>
                </a:solidFill>
                <a:latin typeface="Century Gothic" panose="020B0502020202020204" pitchFamily="34" charset="0"/>
                <a:ea typeface="Calibri" panose="020F0502020204030204" pitchFamily="34" charset="0"/>
                <a:cs typeface="Times New Roman" panose="02020603050405020304" pitchFamily="18" charset="0"/>
              </a:rPr>
              <a:t>Use Case 25b: Investigation of antipollution situation (law enforcement).</a:t>
            </a:r>
            <a:endParaRPr lang="it-IT" dirty="0">
              <a:solidFill>
                <a:srgbClr val="002060"/>
              </a:solidFill>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0"/>
              </a:spcAft>
              <a:buSzPts val="900"/>
              <a:buFont typeface="Arial" panose="020B0604020202020204" pitchFamily="34" charset="0"/>
              <a:buChar char="•"/>
            </a:pPr>
            <a:r>
              <a:rPr lang="en-GB" sz="2000" dirty="0">
                <a:solidFill>
                  <a:srgbClr val="002060"/>
                </a:solidFill>
                <a:latin typeface="Century Gothic" panose="020B0502020202020204" pitchFamily="34" charset="0"/>
                <a:ea typeface="Calibri" panose="020F0502020204030204" pitchFamily="34" charset="0"/>
                <a:cs typeface="Times New Roman" panose="02020603050405020304" pitchFamily="18" charset="0"/>
              </a:rPr>
              <a:t>Use Case 37: Monitoring of all events at sea in order to create conditions for decision making on interventions.</a:t>
            </a:r>
            <a:endParaRPr lang="it-IT" dirty="0">
              <a:solidFill>
                <a:srgbClr val="002060"/>
              </a:solidFill>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0"/>
              </a:spcAft>
              <a:buSzPts val="900"/>
              <a:buFont typeface="Arial" panose="020B0604020202020204" pitchFamily="34" charset="0"/>
              <a:buChar char="•"/>
            </a:pPr>
            <a:r>
              <a:rPr lang="en-GB" sz="2000" dirty="0">
                <a:solidFill>
                  <a:srgbClr val="002060"/>
                </a:solidFill>
                <a:latin typeface="Century Gothic" panose="020B0502020202020204" pitchFamily="34" charset="0"/>
                <a:ea typeface="Calibri" panose="020F0502020204030204" pitchFamily="34" charset="0"/>
                <a:cs typeface="Times New Roman" panose="02020603050405020304" pitchFamily="18" charset="0"/>
              </a:rPr>
              <a:t>Use Case 44: Request for any information confirming the identification, position and activity of a vessel of interest</a:t>
            </a:r>
            <a:r>
              <a:rPr lang="en-GB" sz="2000" dirty="0" smtClean="0">
                <a:solidFill>
                  <a:srgbClr val="002060"/>
                </a:solidFill>
                <a:latin typeface="Century Gothic" panose="020B0502020202020204" pitchFamily="34" charset="0"/>
                <a:ea typeface="Calibri" panose="020F0502020204030204" pitchFamily="34" charset="0"/>
                <a:cs typeface="Times New Roman" panose="02020603050405020304" pitchFamily="18" charset="0"/>
              </a:rPr>
              <a:t>.</a:t>
            </a:r>
            <a:endParaRPr lang="it-IT" dirty="0">
              <a:solidFill>
                <a:srgbClr val="002060"/>
              </a:solidFill>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4981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C:\Users\cerbini\Desktop\fp7.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4296" y="260868"/>
            <a:ext cx="396000" cy="431828"/>
          </a:xfrm>
          <a:prstGeom prst="rect">
            <a:avLst/>
          </a:prstGeom>
          <a:noFill/>
          <a:ln w="9525">
            <a:noFill/>
            <a:miter lim="800000"/>
            <a:headEnd/>
            <a:tailEnd/>
          </a:ln>
        </p:spPr>
      </p:pic>
      <p:cxnSp>
        <p:nvCxnSpPr>
          <p:cNvPr id="4" name="Connettore 1 3"/>
          <p:cNvCxnSpPr/>
          <p:nvPr/>
        </p:nvCxnSpPr>
        <p:spPr>
          <a:xfrm>
            <a:off x="1775520" y="836712"/>
            <a:ext cx="8712968" cy="0"/>
          </a:xfrm>
          <a:prstGeom prst="line">
            <a:avLst/>
          </a:prstGeom>
          <a:ln w="28575">
            <a:solidFill>
              <a:srgbClr val="FFC000"/>
            </a:solidFill>
          </a:ln>
          <a:effectLst>
            <a:innerShdw blurRad="63500" dist="50800" dir="5400000">
              <a:prstClr val="black">
                <a:alpha val="50000"/>
              </a:prstClr>
            </a:inn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5" name="4B076845-ADFA-428A-AA0E-D1F7B70E4DB7" descr="cid:4B076845-ADFA-428A-AA0E-D1F7B70E4DB7"/>
          <p:cNvPicPr>
            <a:picLocks noChangeAspect="1" noChangeArrowheads="1"/>
          </p:cNvPicPr>
          <p:nvPr/>
        </p:nvPicPr>
        <p:blipFill>
          <a:blip r:embed="rId3" cstate="print"/>
          <a:srcRect/>
          <a:stretch>
            <a:fillRect/>
          </a:stretch>
        </p:blipFill>
        <p:spPr bwMode="auto">
          <a:xfrm>
            <a:off x="1991544" y="116632"/>
            <a:ext cx="620688" cy="620688"/>
          </a:xfrm>
          <a:prstGeom prst="rect">
            <a:avLst/>
          </a:prstGeom>
          <a:noFill/>
          <a:ln w="9525">
            <a:noFill/>
            <a:miter lim="800000"/>
            <a:headEnd/>
            <a:tailEnd/>
          </a:ln>
        </p:spPr>
      </p:pic>
      <p:grpSp>
        <p:nvGrpSpPr>
          <p:cNvPr id="7" name="Gruppo 6"/>
          <p:cNvGrpSpPr/>
          <p:nvPr/>
        </p:nvGrpSpPr>
        <p:grpSpPr>
          <a:xfrm>
            <a:off x="1847528" y="6237313"/>
            <a:ext cx="8496944" cy="467737"/>
            <a:chOff x="179512" y="6237312"/>
            <a:chExt cx="8496944" cy="467737"/>
          </a:xfrm>
        </p:grpSpPr>
        <p:sp>
          <p:nvSpPr>
            <p:cNvPr id="8" name="CasellaDiTesto 7"/>
            <p:cNvSpPr txBox="1"/>
            <p:nvPr/>
          </p:nvSpPr>
          <p:spPr>
            <a:xfrm>
              <a:off x="611560" y="6237312"/>
              <a:ext cx="8064896" cy="430887"/>
            </a:xfrm>
            <a:prstGeom prst="rect">
              <a:avLst/>
            </a:prstGeom>
            <a:noFill/>
          </p:spPr>
          <p:txBody>
            <a:bodyPr wrap="square" rtlCol="0">
              <a:spAutoFit/>
            </a:bodyPr>
            <a:lstStyle/>
            <a:p>
              <a:r>
                <a:rPr lang="en-GB" sz="1100" dirty="0">
                  <a:solidFill>
                    <a:schemeClr val="tx2"/>
                  </a:solidFill>
                  <a:latin typeface="Century Gothic" pitchFamily="34" charset="0"/>
                  <a:cs typeface="Times New Roman" pitchFamily="18" charset="0"/>
                </a:rPr>
                <a:t>EUCISE2020 received funding from the European Union’s seventh framework programme under grant agreement no: 608385</a:t>
              </a:r>
            </a:p>
          </p:txBody>
        </p:sp>
        <p:pic>
          <p:nvPicPr>
            <p:cNvPr id="9" name="Immagine 8" descr="https://upload.wikimedia.org/wikipedia/commons/thumb/b/b7/Flag_of_Europe.svg/2000px-Flag_of_Europe.svg.png"/>
            <p:cNvPicPr>
              <a:picLocks noChangeAspect="1"/>
            </p:cNvPicPr>
            <p:nvPr/>
          </p:nvPicPr>
          <p:blipFill>
            <a:blip r:embed="rId4" cstate="print"/>
            <a:srcRect/>
            <a:stretch>
              <a:fillRect/>
            </a:stretch>
          </p:blipFill>
          <p:spPr bwMode="auto">
            <a:xfrm>
              <a:off x="179512" y="6381328"/>
              <a:ext cx="360000" cy="257437"/>
            </a:xfrm>
            <a:prstGeom prst="rect">
              <a:avLst/>
            </a:prstGeom>
            <a:noFill/>
            <a:ln w="9525">
              <a:noFill/>
              <a:miter lim="800000"/>
              <a:headEnd/>
              <a:tailEnd/>
            </a:ln>
          </p:spPr>
        </p:pic>
        <p:grpSp>
          <p:nvGrpSpPr>
            <p:cNvPr id="10" name="Gruppo 9"/>
            <p:cNvGrpSpPr/>
            <p:nvPr/>
          </p:nvGrpSpPr>
          <p:grpSpPr>
            <a:xfrm>
              <a:off x="1737134" y="6525344"/>
              <a:ext cx="6003218" cy="179705"/>
              <a:chOff x="2566306" y="5482292"/>
              <a:chExt cx="6003218" cy="179705"/>
            </a:xfrm>
          </p:grpSpPr>
          <p:pic>
            <p:nvPicPr>
              <p:cNvPr id="11" name="Immagine 10" descr="https://upload.wikimedia.org/wikipedia/commons/thumb/9/9a/Flag_of_Bulgaria.svg/2000px-Flag_of_Bulgaria.svg.png"/>
              <p:cNvPicPr/>
              <p:nvPr/>
            </p:nvPicPr>
            <p:blipFill>
              <a:blip r:embed="rId5" cstate="print"/>
              <a:srcRect/>
              <a:stretch>
                <a:fillRect/>
              </a:stretch>
            </p:blipFill>
            <p:spPr bwMode="auto">
              <a:xfrm>
                <a:off x="2566306" y="5482292"/>
                <a:ext cx="298450" cy="179705"/>
              </a:xfrm>
              <a:prstGeom prst="rect">
                <a:avLst/>
              </a:prstGeom>
              <a:noFill/>
              <a:ln w="9525">
                <a:noFill/>
                <a:miter lim="800000"/>
                <a:headEnd/>
                <a:tailEnd/>
              </a:ln>
            </p:spPr>
          </p:pic>
          <p:pic>
            <p:nvPicPr>
              <p:cNvPr id="12" name="Immagine 11" descr="https://upload.wikimedia.org/wikipedia/commons/thumb/9/9c/Flag_of_Denmark.svg/2000px-Flag_of_Denmark.svg.png"/>
              <p:cNvPicPr/>
              <p:nvPr/>
            </p:nvPicPr>
            <p:blipFill>
              <a:blip r:embed="rId6" cstate="print"/>
              <a:srcRect/>
              <a:stretch>
                <a:fillRect/>
              </a:stretch>
            </p:blipFill>
            <p:spPr bwMode="auto">
              <a:xfrm>
                <a:off x="3009440" y="5482292"/>
                <a:ext cx="237490" cy="179705"/>
              </a:xfrm>
              <a:prstGeom prst="rect">
                <a:avLst/>
              </a:prstGeom>
              <a:noFill/>
              <a:ln w="9525">
                <a:noFill/>
                <a:miter lim="800000"/>
                <a:headEnd/>
                <a:tailEnd/>
              </a:ln>
            </p:spPr>
          </p:pic>
          <p:pic>
            <p:nvPicPr>
              <p:cNvPr id="13" name="Immagine 12" descr="https://upload.wikimedia.org/wikipedia/commons/thumb/8/86/Flag_of_Germany_(3-2_aspect_ratio).svg/2000px-Flag_of_Germany_(3-2_aspect_ratio).svg.png"/>
              <p:cNvPicPr/>
              <p:nvPr/>
            </p:nvPicPr>
            <p:blipFill>
              <a:blip r:embed="rId7" cstate="print"/>
              <a:srcRect/>
              <a:stretch>
                <a:fillRect/>
              </a:stretch>
            </p:blipFill>
            <p:spPr bwMode="auto">
              <a:xfrm>
                <a:off x="3374660" y="5482292"/>
                <a:ext cx="269875" cy="179705"/>
              </a:xfrm>
              <a:prstGeom prst="rect">
                <a:avLst/>
              </a:prstGeom>
              <a:noFill/>
              <a:ln w="9525">
                <a:noFill/>
                <a:miter lim="800000"/>
                <a:headEnd/>
                <a:tailEnd/>
              </a:ln>
            </p:spPr>
          </p:pic>
          <p:pic>
            <p:nvPicPr>
              <p:cNvPr id="14" name="Immagine 13" descr="https://upload.wikimedia.org/wikipedia/commons/thumb/4/45/Flag_of_Ireland.svg/2000px-Flag_of_Ireland.svg.png"/>
              <p:cNvPicPr/>
              <p:nvPr/>
            </p:nvPicPr>
            <p:blipFill>
              <a:blip r:embed="rId8" cstate="print"/>
              <a:srcRect/>
              <a:stretch>
                <a:fillRect/>
              </a:stretch>
            </p:blipFill>
            <p:spPr bwMode="auto">
              <a:xfrm>
                <a:off x="3780482" y="5482292"/>
                <a:ext cx="359410" cy="179705"/>
              </a:xfrm>
              <a:prstGeom prst="rect">
                <a:avLst/>
              </a:prstGeom>
              <a:noFill/>
              <a:ln w="9525">
                <a:noFill/>
                <a:miter lim="800000"/>
                <a:headEnd/>
                <a:tailEnd/>
              </a:ln>
            </p:spPr>
          </p:pic>
          <p:pic>
            <p:nvPicPr>
              <p:cNvPr id="15" name="Immagine 14" descr="http://expandablecontainertrivol.com/wp-content/uploads/2015/03/flag-world-greece.gif"/>
              <p:cNvPicPr/>
              <p:nvPr/>
            </p:nvPicPr>
            <p:blipFill>
              <a:blip r:embed="rId9" cstate="print"/>
              <a:srcRect/>
              <a:stretch>
                <a:fillRect/>
              </a:stretch>
            </p:blipFill>
            <p:spPr bwMode="auto">
              <a:xfrm>
                <a:off x="4258893" y="5482292"/>
                <a:ext cx="269875" cy="179705"/>
              </a:xfrm>
              <a:prstGeom prst="rect">
                <a:avLst/>
              </a:prstGeom>
              <a:noFill/>
              <a:ln w="9525">
                <a:noFill/>
                <a:miter lim="800000"/>
                <a:headEnd/>
                <a:tailEnd/>
              </a:ln>
            </p:spPr>
          </p:pic>
          <p:pic>
            <p:nvPicPr>
              <p:cNvPr id="16" name="Immagine 15" descr="https://upload.wikimedia.org/wikipedia/commons/thumb/c/c6/Flag_of_Spain_(1785-1873_and_1875-1931).svg/2000px-Flag_of_Spain_(1785-1873_and_1875-1931).svg.png"/>
              <p:cNvPicPr/>
              <p:nvPr/>
            </p:nvPicPr>
            <p:blipFill>
              <a:blip r:embed="rId10" cstate="print"/>
              <a:srcRect/>
              <a:stretch>
                <a:fillRect/>
              </a:stretch>
            </p:blipFill>
            <p:spPr bwMode="auto">
              <a:xfrm>
                <a:off x="4661590" y="5482292"/>
                <a:ext cx="269875" cy="179705"/>
              </a:xfrm>
              <a:prstGeom prst="rect">
                <a:avLst/>
              </a:prstGeom>
              <a:noFill/>
              <a:ln w="9525">
                <a:noFill/>
                <a:miter lim="800000"/>
                <a:headEnd/>
                <a:tailEnd/>
              </a:ln>
            </p:spPr>
          </p:pic>
          <p:pic>
            <p:nvPicPr>
              <p:cNvPr id="17" name="Immagine 16" descr="https://upload.wikimedia.org/wikipedia/commons/thumb/5/54/Civil_and_Naval_Ensign_of_France.svg/2000px-Civil_and_Naval_Ensign_of_France.svg.png"/>
              <p:cNvPicPr/>
              <p:nvPr/>
            </p:nvPicPr>
            <p:blipFill>
              <a:blip r:embed="rId11" cstate="print"/>
              <a:srcRect/>
              <a:stretch>
                <a:fillRect/>
              </a:stretch>
            </p:blipFill>
            <p:spPr bwMode="auto">
              <a:xfrm>
                <a:off x="5053599" y="5482292"/>
                <a:ext cx="269875" cy="179705"/>
              </a:xfrm>
              <a:prstGeom prst="rect">
                <a:avLst/>
              </a:prstGeom>
              <a:noFill/>
              <a:ln w="9525">
                <a:noFill/>
                <a:miter lim="800000"/>
                <a:headEnd/>
                <a:tailEnd/>
              </a:ln>
            </p:spPr>
          </p:pic>
          <p:pic>
            <p:nvPicPr>
              <p:cNvPr id="18" name="Immagine 17" descr="http://www.33ff.com/flags/XL_flags/Italy_flag.gif"/>
              <p:cNvPicPr/>
              <p:nvPr/>
            </p:nvPicPr>
            <p:blipFill>
              <a:blip r:embed="rId12" cstate="print"/>
              <a:srcRect/>
              <a:stretch>
                <a:fillRect/>
              </a:stretch>
            </p:blipFill>
            <p:spPr bwMode="auto">
              <a:xfrm>
                <a:off x="5453171" y="5482292"/>
                <a:ext cx="269875" cy="179705"/>
              </a:xfrm>
              <a:prstGeom prst="rect">
                <a:avLst/>
              </a:prstGeom>
              <a:noFill/>
              <a:ln w="9525">
                <a:noFill/>
                <a:miter lim="800000"/>
                <a:headEnd/>
                <a:tailEnd/>
              </a:ln>
            </p:spPr>
          </p:pic>
          <p:pic>
            <p:nvPicPr>
              <p:cNvPr id="19" name="Immagine 18" descr="http://www.clker.com/cliparts/2/c/5/d/1363112175195013158Flag%20of%20Norway.svg.med.png"/>
              <p:cNvPicPr/>
              <p:nvPr/>
            </p:nvPicPr>
            <p:blipFill>
              <a:blip r:embed="rId13" cstate="print"/>
              <a:srcRect/>
              <a:stretch>
                <a:fillRect/>
              </a:stretch>
            </p:blipFill>
            <p:spPr bwMode="auto">
              <a:xfrm>
                <a:off x="5858993" y="5482292"/>
                <a:ext cx="244475" cy="179705"/>
              </a:xfrm>
              <a:prstGeom prst="rect">
                <a:avLst/>
              </a:prstGeom>
              <a:noFill/>
              <a:ln w="9525">
                <a:noFill/>
                <a:miter lim="800000"/>
                <a:headEnd/>
                <a:tailEnd/>
              </a:ln>
            </p:spPr>
          </p:pic>
          <p:pic>
            <p:nvPicPr>
              <p:cNvPr id="20" name="Immagine 19" descr="https://upload.wikimedia.org/wikipedia/commons/thumb/6/63/Flag_of_Cyprus_(1960-2006).svg/2000px-Flag_of_Cyprus_(1960-2006).svg.png"/>
              <p:cNvPicPr/>
              <p:nvPr/>
            </p:nvPicPr>
            <p:blipFill>
              <a:blip r:embed="rId14" cstate="print"/>
              <a:srcRect/>
              <a:stretch>
                <a:fillRect/>
              </a:stretch>
            </p:blipFill>
            <p:spPr bwMode="auto">
              <a:xfrm>
                <a:off x="6211241" y="5482292"/>
                <a:ext cx="298450" cy="179705"/>
              </a:xfrm>
              <a:prstGeom prst="rect">
                <a:avLst/>
              </a:prstGeom>
              <a:noFill/>
              <a:ln w="9525">
                <a:noFill/>
                <a:miter lim="800000"/>
                <a:headEnd/>
                <a:tailEnd/>
              </a:ln>
            </p:spPr>
          </p:pic>
          <p:pic>
            <p:nvPicPr>
              <p:cNvPr id="21" name="Immagine 20" descr="https://upload.wikimedia.org/wikipedia/commons/thumb/5/5c/Flag_of_Portugal.svg/1280px-Flag_of_Portugal.svg.png"/>
              <p:cNvPicPr/>
              <p:nvPr/>
            </p:nvPicPr>
            <p:blipFill>
              <a:blip r:embed="rId15" cstate="print"/>
              <a:srcRect/>
              <a:stretch>
                <a:fillRect/>
              </a:stretch>
            </p:blipFill>
            <p:spPr bwMode="auto">
              <a:xfrm>
                <a:off x="6632737" y="5482292"/>
                <a:ext cx="269875" cy="179705"/>
              </a:xfrm>
              <a:prstGeom prst="rect">
                <a:avLst/>
              </a:prstGeom>
              <a:noFill/>
              <a:ln w="9525">
                <a:noFill/>
                <a:miter lim="800000"/>
                <a:headEnd/>
                <a:tailEnd/>
              </a:ln>
            </p:spPr>
          </p:pic>
          <p:pic>
            <p:nvPicPr>
              <p:cNvPr id="22" name="Immagine 21" descr="https://upload.wikimedia.org/wikipedia/commons/thumb/7/73/Flag_of_Romania.svg/2000px-Flag_of_Romania.svg.png"/>
              <p:cNvPicPr/>
              <p:nvPr/>
            </p:nvPicPr>
            <p:blipFill>
              <a:blip r:embed="rId16" cstate="print"/>
              <a:srcRect/>
              <a:stretch>
                <a:fillRect/>
              </a:stretch>
            </p:blipFill>
            <p:spPr bwMode="auto">
              <a:xfrm>
                <a:off x="7010385" y="5482292"/>
                <a:ext cx="269875" cy="179705"/>
              </a:xfrm>
              <a:prstGeom prst="rect">
                <a:avLst/>
              </a:prstGeom>
              <a:noFill/>
              <a:ln w="9525">
                <a:noFill/>
                <a:miter lim="800000"/>
                <a:headEnd/>
                <a:tailEnd/>
              </a:ln>
            </p:spPr>
          </p:pic>
          <p:pic>
            <p:nvPicPr>
              <p:cNvPr id="23" name="Immagine 22" descr="https://upload.wikimedia.org/wikipedia/commons/thumb/b/bc/Flag_of_Finland.svg/2000px-Flag_of_Finland.svg.png"/>
              <p:cNvPicPr/>
              <p:nvPr/>
            </p:nvPicPr>
            <p:blipFill>
              <a:blip r:embed="rId17" cstate="print"/>
              <a:srcRect/>
              <a:stretch>
                <a:fillRect/>
              </a:stretch>
            </p:blipFill>
            <p:spPr bwMode="auto">
              <a:xfrm>
                <a:off x="7401331" y="5482292"/>
                <a:ext cx="294640" cy="179705"/>
              </a:xfrm>
              <a:prstGeom prst="rect">
                <a:avLst/>
              </a:prstGeom>
              <a:noFill/>
              <a:ln w="9525">
                <a:noFill/>
                <a:miter lim="800000"/>
                <a:headEnd/>
                <a:tailEnd/>
              </a:ln>
            </p:spPr>
          </p:pic>
          <p:pic>
            <p:nvPicPr>
              <p:cNvPr id="24" name="irc_mi" descr="http://kids.nationalgeographic.com/content/dam/kids/photos/Countries/Q-Z/sweden-flag.gif"/>
              <p:cNvPicPr/>
              <p:nvPr/>
            </p:nvPicPr>
            <p:blipFill>
              <a:blip r:embed="rId18" cstate="print"/>
              <a:srcRect/>
              <a:stretch>
                <a:fillRect/>
              </a:stretch>
            </p:blipFill>
            <p:spPr bwMode="auto">
              <a:xfrm>
                <a:off x="7818330" y="5482292"/>
                <a:ext cx="287655" cy="179705"/>
              </a:xfrm>
              <a:prstGeom prst="rect">
                <a:avLst/>
              </a:prstGeom>
              <a:noFill/>
              <a:ln w="9525">
                <a:noFill/>
                <a:miter lim="800000"/>
                <a:headEnd/>
                <a:tailEnd/>
              </a:ln>
            </p:spPr>
          </p:pic>
          <p:pic>
            <p:nvPicPr>
              <p:cNvPr id="25" name="Immagine 24"/>
              <p:cNvPicPr/>
              <p:nvPr/>
            </p:nvPicPr>
            <p:blipFill>
              <a:blip r:embed="rId19" cstate="print"/>
              <a:srcRect/>
              <a:stretch>
                <a:fillRect/>
              </a:stretch>
            </p:blipFill>
            <p:spPr bwMode="auto">
              <a:xfrm>
                <a:off x="8210114" y="5482292"/>
                <a:ext cx="359410" cy="179705"/>
              </a:xfrm>
              <a:prstGeom prst="rect">
                <a:avLst/>
              </a:prstGeom>
              <a:noFill/>
              <a:ln w="9525">
                <a:noFill/>
                <a:miter lim="800000"/>
                <a:headEnd/>
                <a:tailEnd/>
              </a:ln>
            </p:spPr>
          </p:pic>
        </p:grpSp>
      </p:grpSp>
      <p:sp>
        <p:nvSpPr>
          <p:cNvPr id="26" name="Rettangolo 25"/>
          <p:cNvSpPr/>
          <p:nvPr/>
        </p:nvSpPr>
        <p:spPr>
          <a:xfrm>
            <a:off x="2665143" y="227196"/>
            <a:ext cx="7772400" cy="461665"/>
          </a:xfrm>
          <a:prstGeom prst="rect">
            <a:avLst/>
          </a:prstGeom>
        </p:spPr>
        <p:txBody>
          <a:bodyPr wrap="square">
            <a:spAutoFit/>
          </a:bodyPr>
          <a:lstStyle/>
          <a:p>
            <a:pPr lvl="0" algn="ctr"/>
            <a:r>
              <a:rPr lang="en-GB" dirty="0">
                <a:solidFill>
                  <a:srgbClr val="0070C0"/>
                </a:solidFill>
                <a:latin typeface="Century Gothic" pitchFamily="34" charset="0"/>
                <a:cs typeface="Times New Roman" pitchFamily="18" charset="0"/>
              </a:rPr>
              <a:t>EUCISE </a:t>
            </a:r>
            <a:r>
              <a:rPr lang="en-GB" dirty="0">
                <a:solidFill>
                  <a:srgbClr val="189BDC"/>
                </a:solidFill>
                <a:latin typeface="Century Gothic" pitchFamily="34" charset="0"/>
                <a:cs typeface="Times New Roman" pitchFamily="18" charset="0"/>
              </a:rPr>
              <a:t>2020 </a:t>
            </a:r>
            <a:r>
              <a:rPr lang="en-GB" b="1" dirty="0">
                <a:solidFill>
                  <a:srgbClr val="189BDC"/>
                </a:solidFill>
                <a:latin typeface="Century Gothic" pitchFamily="34" charset="0"/>
                <a:cs typeface="Times New Roman" pitchFamily="18" charset="0"/>
              </a:rPr>
              <a:t>			</a:t>
            </a:r>
            <a:r>
              <a:rPr lang="en-GB" sz="2400" cap="small" dirty="0" smtClean="0">
                <a:solidFill>
                  <a:srgbClr val="002060"/>
                </a:solidFill>
                <a:latin typeface="Century Gothic" panose="020B0502020202020204" pitchFamily="34" charset="0"/>
              </a:rPr>
              <a:t>User Functions</a:t>
            </a:r>
            <a:endParaRPr lang="it-IT" sz="2400" cap="small" dirty="0">
              <a:solidFill>
                <a:srgbClr val="002060"/>
              </a:solidFill>
              <a:latin typeface="Century Gothic" panose="020B0502020202020204" pitchFamily="34" charset="0"/>
            </a:endParaRPr>
          </a:p>
        </p:txBody>
      </p:sp>
      <p:sp>
        <p:nvSpPr>
          <p:cNvPr id="2" name="CasellaDiTesto 1"/>
          <p:cNvSpPr txBox="1"/>
          <p:nvPr/>
        </p:nvSpPr>
        <p:spPr>
          <a:xfrm>
            <a:off x="1996067" y="790135"/>
            <a:ext cx="8318809" cy="584775"/>
          </a:xfrm>
          <a:prstGeom prst="rect">
            <a:avLst/>
          </a:prstGeom>
          <a:noFill/>
        </p:spPr>
        <p:txBody>
          <a:bodyPr wrap="square" rtlCol="0">
            <a:spAutoFit/>
          </a:bodyPr>
          <a:lstStyle/>
          <a:p>
            <a:pPr lvl="0" algn="ctr"/>
            <a:r>
              <a:rPr lang="en-GB" sz="3200" cap="small" dirty="0" smtClean="0">
                <a:solidFill>
                  <a:srgbClr val="002060"/>
                </a:solidFill>
                <a:latin typeface="Century Gothic" panose="020B0502020202020204" pitchFamily="34" charset="0"/>
              </a:rPr>
              <a:t>User Functions</a:t>
            </a:r>
            <a:endParaRPr lang="it-IT" sz="3200" cap="small" dirty="0">
              <a:solidFill>
                <a:srgbClr val="002060"/>
              </a:solidFill>
              <a:latin typeface="Century Gothic" panose="020B0502020202020204" pitchFamily="34" charset="0"/>
            </a:endParaRPr>
          </a:p>
        </p:txBody>
      </p:sp>
      <p:sp>
        <p:nvSpPr>
          <p:cNvPr id="30" name="Rettangolo 29"/>
          <p:cNvSpPr/>
          <p:nvPr/>
        </p:nvSpPr>
        <p:spPr>
          <a:xfrm>
            <a:off x="1237785" y="1402658"/>
            <a:ext cx="9757316" cy="3997184"/>
          </a:xfrm>
          <a:prstGeom prst="rect">
            <a:avLst/>
          </a:prstGeom>
        </p:spPr>
        <p:txBody>
          <a:bodyPr wrap="square">
            <a:spAutoFit/>
          </a:bodyPr>
          <a:lstStyle/>
          <a:p>
            <a:pPr marL="342900" lvl="0" indent="-342900" algn="just">
              <a:lnSpc>
                <a:spcPct val="107000"/>
              </a:lnSpc>
              <a:spcBef>
                <a:spcPts val="600"/>
              </a:spcBef>
              <a:spcAft>
                <a:spcPts val="0"/>
              </a:spcAft>
              <a:buSzPts val="900"/>
              <a:buFont typeface="Arial" panose="020B0604020202020204" pitchFamily="34" charset="0"/>
              <a:buChar char="•"/>
            </a:pPr>
            <a:r>
              <a:rPr lang="en-US" sz="2000" dirty="0">
                <a:solidFill>
                  <a:srgbClr val="002060"/>
                </a:solidFill>
                <a:latin typeface="Century Gothic" panose="020B0502020202020204" pitchFamily="34" charset="0"/>
                <a:ea typeface="Calibri" panose="020F0502020204030204" pitchFamily="34" charset="0"/>
                <a:cs typeface="Times New Roman" panose="02020603050405020304" pitchFamily="18" charset="0"/>
              </a:rPr>
              <a:t>Use Case 57: Knowledge of surveillance capacities of partner authorities in a given sea area to plan basic tactical surveillance (Baseline and Targeted operations).</a:t>
            </a:r>
          </a:p>
          <a:p>
            <a:pPr marL="342900" lvl="0" indent="-342900" algn="just">
              <a:lnSpc>
                <a:spcPct val="107000"/>
              </a:lnSpc>
              <a:spcBef>
                <a:spcPts val="600"/>
              </a:spcBef>
              <a:spcAft>
                <a:spcPts val="0"/>
              </a:spcAft>
              <a:buSzPts val="900"/>
              <a:buFont typeface="Arial" panose="020B0604020202020204" pitchFamily="34" charset="0"/>
              <a:buChar char="•"/>
            </a:pPr>
            <a:r>
              <a:rPr lang="en-US" sz="2000" dirty="0">
                <a:solidFill>
                  <a:srgbClr val="002060"/>
                </a:solidFill>
                <a:latin typeface="Century Gothic" panose="020B0502020202020204" pitchFamily="34" charset="0"/>
                <a:ea typeface="Calibri" panose="020F0502020204030204" pitchFamily="34" charset="0"/>
                <a:cs typeface="Times New Roman" panose="02020603050405020304" pitchFamily="18" charset="0"/>
              </a:rPr>
              <a:t>Use Case 70: Suspect Fishing vessel/ small boat is cooperating with other type of vessels (m/v, Container vessel etc.).</a:t>
            </a:r>
          </a:p>
          <a:p>
            <a:pPr marL="342900" lvl="0" indent="-342900" algn="just">
              <a:lnSpc>
                <a:spcPct val="107000"/>
              </a:lnSpc>
              <a:spcBef>
                <a:spcPts val="600"/>
              </a:spcBef>
              <a:spcAft>
                <a:spcPts val="0"/>
              </a:spcAft>
              <a:buSzPts val="900"/>
              <a:buFont typeface="Arial" panose="020B0604020202020204" pitchFamily="34" charset="0"/>
              <a:buChar char="•"/>
            </a:pPr>
            <a:r>
              <a:rPr lang="en-US" sz="2000" dirty="0">
                <a:solidFill>
                  <a:srgbClr val="002060"/>
                </a:solidFill>
                <a:latin typeface="Century Gothic" panose="020B0502020202020204" pitchFamily="34" charset="0"/>
                <a:ea typeface="Calibri" panose="020F0502020204030204" pitchFamily="34" charset="0"/>
                <a:cs typeface="Times New Roman" panose="02020603050405020304" pitchFamily="18" charset="0"/>
              </a:rPr>
              <a:t>Use Case 85: Anti-Piracy Maritime Surveillance and free navigation control: Merchant vessels at sea (outside Territorial waters) sends an alert that it is under Piracy attack.</a:t>
            </a:r>
          </a:p>
          <a:p>
            <a:pPr marL="342900" lvl="0" indent="-342900" algn="just">
              <a:lnSpc>
                <a:spcPct val="107000"/>
              </a:lnSpc>
              <a:spcBef>
                <a:spcPts val="600"/>
              </a:spcBef>
              <a:spcAft>
                <a:spcPts val="0"/>
              </a:spcAft>
              <a:buSzPts val="900"/>
              <a:buFont typeface="Arial" panose="020B0604020202020204" pitchFamily="34" charset="0"/>
              <a:buChar char="•"/>
            </a:pPr>
            <a:r>
              <a:rPr lang="en-US" sz="2000" dirty="0">
                <a:solidFill>
                  <a:srgbClr val="002060"/>
                </a:solidFill>
                <a:latin typeface="Century Gothic" panose="020B0502020202020204" pitchFamily="34" charset="0"/>
                <a:ea typeface="Calibri" panose="020F0502020204030204" pitchFamily="34" charset="0"/>
                <a:cs typeface="Times New Roman" panose="02020603050405020304" pitchFamily="18" charset="0"/>
              </a:rPr>
              <a:t>Use Case 93: Detection and </a:t>
            </a:r>
            <a:r>
              <a:rPr lang="en-US" sz="2000" dirty="0" err="1">
                <a:solidFill>
                  <a:srgbClr val="002060"/>
                </a:solidFill>
                <a:latin typeface="Century Gothic" panose="020B0502020202020204" pitchFamily="34" charset="0"/>
                <a:ea typeface="Calibri" panose="020F0502020204030204" pitchFamily="34" charset="0"/>
                <a:cs typeface="Times New Roman" panose="02020603050405020304" pitchFamily="18" charset="0"/>
              </a:rPr>
              <a:t>behaviour</a:t>
            </a:r>
            <a:r>
              <a:rPr lang="en-US" sz="2000" dirty="0">
                <a:solidFill>
                  <a:srgbClr val="002060"/>
                </a:solidFill>
                <a:latin typeface="Century Gothic" panose="020B0502020202020204" pitchFamily="34" charset="0"/>
                <a:ea typeface="Calibri" panose="020F0502020204030204" pitchFamily="34" charset="0"/>
                <a:cs typeface="Times New Roman" panose="02020603050405020304" pitchFamily="18" charset="0"/>
              </a:rPr>
              <a:t> monitoring of IUU listed vessels.</a:t>
            </a:r>
          </a:p>
          <a:p>
            <a:pPr lvl="0" algn="just">
              <a:lnSpc>
                <a:spcPct val="107000"/>
              </a:lnSpc>
              <a:spcBef>
                <a:spcPts val="600"/>
              </a:spcBef>
              <a:spcAft>
                <a:spcPts val="0"/>
              </a:spcAft>
              <a:buSzPts val="900"/>
            </a:pPr>
            <a:r>
              <a:rPr lang="en-US" sz="2000" dirty="0">
                <a:solidFill>
                  <a:srgbClr val="002060"/>
                </a:solidFill>
                <a:latin typeface="Century Gothic" panose="020B0502020202020204" pitchFamily="34" charset="0"/>
                <a:ea typeface="Calibri" panose="020F0502020204030204" pitchFamily="34" charset="0"/>
                <a:cs typeface="Times New Roman" panose="02020603050405020304" pitchFamily="18" charset="0"/>
              </a:rPr>
              <a:t>For each of the above mentioned scenario a full set of operational views for operational node connectivity and operational activity model are defined.</a:t>
            </a:r>
          </a:p>
        </p:txBody>
      </p:sp>
    </p:spTree>
    <p:extLst>
      <p:ext uri="{BB962C8B-B14F-4D97-AF65-F5344CB8AC3E}">
        <p14:creationId xmlns:p14="http://schemas.microsoft.com/office/powerpoint/2010/main" val="111310115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1334</TotalTime>
  <Words>2552</Words>
  <Application>Microsoft Office PowerPoint</Application>
  <PresentationFormat>Widescreen</PresentationFormat>
  <Paragraphs>297</Paragraphs>
  <Slides>22</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22</vt:i4>
      </vt:variant>
    </vt:vector>
  </HeadingPairs>
  <TitlesOfParts>
    <vt:vector size="29" baseType="lpstr">
      <vt:lpstr>Arial</vt:lpstr>
      <vt:lpstr>Calibri</vt:lpstr>
      <vt:lpstr>Calibri Light</vt:lpstr>
      <vt:lpstr>Century Gothic</vt:lpstr>
      <vt:lpstr>Times New Roman</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 Matarazzi</dc:creator>
  <cp:lastModifiedBy>C. Matarazzi</cp:lastModifiedBy>
  <cp:revision>166</cp:revision>
  <cp:lastPrinted>2017-02-08T21:08:30Z</cp:lastPrinted>
  <dcterms:created xsi:type="dcterms:W3CDTF">2015-09-24T05:03:42Z</dcterms:created>
  <dcterms:modified xsi:type="dcterms:W3CDTF">2017-02-10T07:06:14Z</dcterms:modified>
</cp:coreProperties>
</file>