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37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BDE60-0FA0-4EB1-80B8-6C9ED8FEEC4F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FED0-F8B9-4827-8BD4-E66611564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7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FED0-F8B9-4827-8BD4-E66611564B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5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4A54FA-BAF9-449A-ABE8-CBF0D8E956D7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311809-2C52-482F-A058-88B5F10472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5637010" cy="882119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Prof. Iryna Zapatrina</a:t>
            </a:r>
          </a:p>
          <a:p>
            <a:r>
              <a:rPr lang="en-US" sz="1400" b="1" dirty="0" smtClean="0"/>
              <a:t>Chairman of the Board of Ukrainian PPP center, </a:t>
            </a:r>
          </a:p>
          <a:p>
            <a:r>
              <a:rPr lang="en-US" sz="1400" b="1" dirty="0" smtClean="0"/>
              <a:t>founder of PPP Academy,</a:t>
            </a:r>
            <a:r>
              <a:rPr lang="uk-UA" sz="1400" b="1" dirty="0" smtClean="0"/>
              <a:t> </a:t>
            </a:r>
            <a:r>
              <a:rPr lang="en-US" sz="1400" b="1" dirty="0" smtClean="0"/>
              <a:t>Ukraine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3600" dirty="0" smtClean="0"/>
              <a:t>Port</a:t>
            </a:r>
            <a:r>
              <a:rPr lang="ru-RU" sz="3600" dirty="0" smtClean="0"/>
              <a:t> </a:t>
            </a:r>
            <a:r>
              <a:rPr lang="en-US" sz="3600" dirty="0" smtClean="0"/>
              <a:t>Infrastructure Development for Ensuring Sustainability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20" y="5667399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01886"/>
            <a:ext cx="12255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13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8112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Limitations for Port Infrastructure Development on emerging markets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6400800" cy="31535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ea typeface="Calibri"/>
                <a:cs typeface="Times New Roman"/>
              </a:rPr>
              <a:t>   Low potential for export and </a:t>
            </a:r>
            <a:r>
              <a:rPr lang="en-US" b="1" dirty="0">
                <a:ea typeface="Calibri"/>
                <a:cs typeface="Times New Roman"/>
              </a:rPr>
              <a:t>import </a:t>
            </a:r>
            <a:r>
              <a:rPr lang="en-US" b="1" dirty="0" smtClean="0">
                <a:ea typeface="Calibri"/>
                <a:cs typeface="Times New Roman"/>
              </a:rPr>
              <a:t>of</a:t>
            </a:r>
          </a:p>
          <a:p>
            <a:pPr marL="4572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smtClean="0">
                <a:ea typeface="Calibri"/>
                <a:cs typeface="Times New Roman"/>
              </a:rPr>
              <a:t>      goods </a:t>
            </a:r>
            <a:r>
              <a:rPr lang="en-US" b="1" dirty="0">
                <a:ea typeface="Calibri"/>
                <a:cs typeface="Times New Roman"/>
              </a:rPr>
              <a:t>and commodities 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ea typeface="Calibri"/>
                <a:cs typeface="Times New Roman"/>
              </a:rPr>
              <a:t>   Bad technical condition </a:t>
            </a:r>
            <a:r>
              <a:rPr lang="en-US" b="1" dirty="0">
                <a:ea typeface="Calibri"/>
                <a:cs typeface="Times New Roman"/>
              </a:rPr>
              <a:t>of </a:t>
            </a:r>
            <a:r>
              <a:rPr lang="en-US" b="1" dirty="0" smtClean="0">
                <a:ea typeface="Calibri"/>
                <a:cs typeface="Times New Roman"/>
              </a:rPr>
              <a:t>roads </a:t>
            </a:r>
            <a:r>
              <a:rPr lang="en-US" b="1" dirty="0">
                <a:ea typeface="Calibri"/>
                <a:cs typeface="Times New Roman"/>
              </a:rPr>
              <a:t>and </a:t>
            </a:r>
            <a:endParaRPr lang="en-US" b="1" dirty="0" smtClean="0"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smtClean="0">
                <a:ea typeface="Calibri"/>
                <a:cs typeface="Times New Roman"/>
              </a:rPr>
              <a:t>      railways</a:t>
            </a:r>
            <a:endParaRPr lang="uk-UA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ea typeface="Calibri"/>
                <a:cs typeface="Times New Roman"/>
              </a:rPr>
              <a:t>   Ineffective Logistic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ea typeface="Calibri"/>
                <a:cs typeface="Times New Roman"/>
              </a:rPr>
              <a:t>   Absence of necessary budget resources for</a:t>
            </a:r>
          </a:p>
          <a:p>
            <a:pPr marL="4572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smtClean="0">
                <a:ea typeface="Calibri"/>
                <a:cs typeface="Times New Roman"/>
              </a:rPr>
              <a:t>     modernization of port infrastructure</a:t>
            </a:r>
            <a:endParaRPr lang="ru-RU" dirty="0"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95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25144"/>
            <a:ext cx="7704856" cy="143309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to start a process of Port infrastructure development  on emerging markets 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980728"/>
            <a:ext cx="6741368" cy="3225512"/>
          </a:xfrm>
        </p:spPr>
        <p:txBody>
          <a:bodyPr>
            <a:normAutofit lnSpcReduction="10000"/>
          </a:bodyPr>
          <a:lstStyle/>
          <a:p>
            <a:pPr marL="714375" indent="-714375">
              <a:buFont typeface="Wingdings" panose="05000000000000000000" pitchFamily="2" charset="2"/>
              <a:buChar char="v"/>
            </a:pPr>
            <a:r>
              <a:rPr lang="en-US" dirty="0" smtClean="0"/>
              <a:t>Development </a:t>
            </a:r>
            <a:r>
              <a:rPr lang="en-US" dirty="0"/>
              <a:t>of international transport </a:t>
            </a:r>
            <a:r>
              <a:rPr lang="en-US" dirty="0" smtClean="0"/>
              <a:t>networks and flows: one of the state policies priorities </a:t>
            </a:r>
            <a:endParaRPr lang="uk-UA" dirty="0" smtClean="0"/>
          </a:p>
          <a:p>
            <a:pPr marL="714375" indent="-714375">
              <a:buFont typeface="Wingdings" panose="05000000000000000000" pitchFamily="2" charset="2"/>
              <a:buChar char="v"/>
            </a:pPr>
            <a:r>
              <a:rPr lang="en-US" dirty="0" smtClean="0"/>
              <a:t>Providing a complex approach for developing smart transport infrastructure: ports, roads, railways  </a:t>
            </a:r>
          </a:p>
          <a:p>
            <a:pPr marL="714375" indent="-714375">
              <a:buFont typeface="Wingdings" panose="05000000000000000000" pitchFamily="2" charset="2"/>
              <a:buChar char="v"/>
            </a:pPr>
            <a:r>
              <a:rPr lang="en-US" dirty="0" smtClean="0"/>
              <a:t>Increasing </a:t>
            </a:r>
            <a:r>
              <a:rPr lang="en-US" dirty="0"/>
              <a:t>attractiveness </a:t>
            </a:r>
            <a:r>
              <a:rPr lang="en-US" dirty="0" smtClean="0"/>
              <a:t>transport projects for private business </a:t>
            </a:r>
            <a:r>
              <a:rPr lang="en-US" dirty="0"/>
              <a:t>and ensure </a:t>
            </a:r>
            <a:r>
              <a:rPr lang="en-US" dirty="0" smtClean="0"/>
              <a:t>sustainability: appropriate legislation and institutions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1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97152"/>
            <a:ext cx="7920879" cy="15051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Existing Opportunities for development ports infrastructure in Ukraine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777600"/>
          </a:xfrm>
        </p:spPr>
        <p:txBody>
          <a:bodyPr>
            <a:normAutofit fontScale="77500" lnSpcReduction="20000"/>
          </a:bodyPr>
          <a:lstStyle/>
          <a:p>
            <a:pPr marL="538163" indent="-492125" algn="just">
              <a:buFont typeface="Wingdings" panose="05000000000000000000" pitchFamily="2" charset="2"/>
              <a:buChar char="v"/>
            </a:pPr>
            <a:r>
              <a:rPr lang="en-US" sz="2600" dirty="0" smtClean="0"/>
              <a:t>Ukraine is transit country and has huge opportunities for transfer goods and commodities vie local sea ports</a:t>
            </a:r>
          </a:p>
          <a:p>
            <a:pPr marL="538163" indent="-492125" algn="just"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 marL="538163" indent="-492125" algn="just">
              <a:buFont typeface="Wingdings" panose="05000000000000000000" pitchFamily="2" charset="2"/>
              <a:buChar char="v"/>
            </a:pPr>
            <a:r>
              <a:rPr lang="en-US" sz="2600" dirty="0" smtClean="0"/>
              <a:t>Transport Strategy of Ukraine up to 2020 based on</a:t>
            </a:r>
            <a:r>
              <a:rPr lang="en-US" dirty="0" smtClean="0"/>
              <a:t>:</a:t>
            </a:r>
          </a:p>
          <a:p>
            <a:pPr marL="792163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complex approach of  transport infrastructure development</a:t>
            </a:r>
          </a:p>
          <a:p>
            <a:pPr marL="792163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support of sea infrastructure modernization based on PPP</a:t>
            </a:r>
          </a:p>
          <a:p>
            <a:pPr marL="792163" indent="-34290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538163" indent="-449263" algn="just">
              <a:buFont typeface="Wingdings" panose="05000000000000000000" pitchFamily="2" charset="2"/>
              <a:buChar char="v"/>
            </a:pPr>
            <a:r>
              <a:rPr lang="en-US" sz="2600" dirty="0" smtClean="0"/>
              <a:t>Strategy of Sea Ports Development up to 2038</a:t>
            </a:r>
            <a:r>
              <a:rPr lang="uk-UA" sz="2600" dirty="0" smtClean="0"/>
              <a:t> </a:t>
            </a:r>
            <a:r>
              <a:rPr lang="en-US" sz="2600" dirty="0"/>
              <a:t>provides:</a:t>
            </a:r>
            <a:endParaRPr lang="en-US" sz="2600" dirty="0" smtClean="0"/>
          </a:p>
          <a:p>
            <a:pPr marL="609600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technological </a:t>
            </a:r>
            <a:r>
              <a:rPr lang="en-US" dirty="0"/>
              <a:t>development of the port industry by attracting private investments </a:t>
            </a:r>
            <a:r>
              <a:rPr lang="en-US" dirty="0" smtClean="0"/>
              <a:t>for seaports</a:t>
            </a:r>
            <a:r>
              <a:rPr lang="uk-UA" dirty="0" smtClean="0"/>
              <a:t> </a:t>
            </a:r>
            <a:r>
              <a:rPr lang="en-US" dirty="0" smtClean="0"/>
              <a:t>infrastructure modernization; </a:t>
            </a:r>
            <a:r>
              <a:rPr lang="en-US" dirty="0"/>
              <a:t>the transfer of port enterprises and parts of port infrastructure, in particular, to concession</a:t>
            </a:r>
            <a:endParaRPr lang="en-US" dirty="0" smtClean="0"/>
          </a:p>
          <a:p>
            <a:pPr marL="266700" indent="182563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93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Draft of the National Transport Strategy until 2030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7317432" cy="4320480"/>
          </a:xfrm>
        </p:spPr>
        <p:txBody>
          <a:bodyPr>
            <a:normAutofit fontScale="92500" lnSpcReduction="10000"/>
          </a:bodyPr>
          <a:lstStyle/>
          <a:p>
            <a:pPr marL="538163" indent="-492125">
              <a:buFont typeface="Wingdings" panose="05000000000000000000" pitchFamily="2" charset="2"/>
              <a:buChar char="v"/>
            </a:pPr>
            <a:r>
              <a:rPr lang="en-US" b="1" dirty="0"/>
              <a:t>Priority direction </a:t>
            </a:r>
            <a:r>
              <a:rPr lang="en-US" b="1" dirty="0" smtClean="0"/>
              <a:t>2</a:t>
            </a:r>
            <a:r>
              <a:rPr lang="en-US" dirty="0" smtClean="0"/>
              <a:t>: Goal - Ensuring </a:t>
            </a:r>
            <a:r>
              <a:rPr lang="en-US" dirty="0"/>
              <a:t>the provision of high-quality transport services and integration of Ukraine's transport complex into the </a:t>
            </a:r>
            <a:r>
              <a:rPr lang="en-US" dirty="0" smtClean="0"/>
              <a:t>international </a:t>
            </a:r>
            <a:r>
              <a:rPr lang="en-US" dirty="0"/>
              <a:t>transport </a:t>
            </a:r>
            <a:r>
              <a:rPr lang="en-US" dirty="0" smtClean="0"/>
              <a:t>network</a:t>
            </a:r>
            <a:r>
              <a:rPr lang="en-US" dirty="0"/>
              <a:t>, including providing freight transportation services between countries in Europe, Asia and the </a:t>
            </a:r>
            <a:r>
              <a:rPr lang="en-US" dirty="0" smtClean="0"/>
              <a:t>East via:</a:t>
            </a:r>
          </a:p>
          <a:p>
            <a:pPr marL="819150" indent="-285750">
              <a:buFont typeface="Wingdings" panose="05000000000000000000" pitchFamily="2" charset="2"/>
              <a:buChar char="§"/>
            </a:pPr>
            <a:r>
              <a:rPr lang="en-US" sz="1700" dirty="0"/>
              <a:t>introduction of an integrated approach to the development of all transport </a:t>
            </a:r>
            <a:r>
              <a:rPr lang="en-US" sz="1700" dirty="0" smtClean="0"/>
              <a:t>sectors</a:t>
            </a:r>
          </a:p>
          <a:p>
            <a:pPr marL="819150" indent="-285750">
              <a:buFont typeface="Wingdings" panose="05000000000000000000" pitchFamily="2" charset="2"/>
              <a:buChar char="§"/>
            </a:pPr>
            <a:r>
              <a:rPr lang="en-US" sz="1700" dirty="0"/>
              <a:t>formation of multimodal transport-logistic </a:t>
            </a:r>
            <a:r>
              <a:rPr lang="en-US" sz="1700" dirty="0" smtClean="0"/>
              <a:t>systems and increase of local logistic efficiency; connecting </a:t>
            </a:r>
            <a:r>
              <a:rPr lang="en-US" sz="1700" dirty="0"/>
              <a:t>seaports with European transport corridors</a:t>
            </a:r>
            <a:endParaRPr lang="en-US" sz="1700" dirty="0" smtClean="0"/>
          </a:p>
          <a:p>
            <a:pPr marL="819150" indent="-285750">
              <a:buFont typeface="Wingdings" panose="05000000000000000000" pitchFamily="2" charset="2"/>
              <a:buChar char="§"/>
            </a:pPr>
            <a:r>
              <a:rPr lang="en-US" sz="1700" dirty="0" smtClean="0"/>
              <a:t>stimulation of innovative technologies utilization </a:t>
            </a:r>
          </a:p>
          <a:p>
            <a:pPr marL="819150" indent="-285750">
              <a:buFont typeface="Wingdings" panose="05000000000000000000" pitchFamily="2" charset="2"/>
              <a:buChar char="§"/>
            </a:pPr>
            <a:r>
              <a:rPr lang="en-US" sz="1700" dirty="0" smtClean="0"/>
              <a:t>gradual </a:t>
            </a:r>
            <a:r>
              <a:rPr lang="en-US" sz="1700" dirty="0"/>
              <a:t>exit of the state from the segment of stevedoring activities in </a:t>
            </a:r>
            <a:r>
              <a:rPr lang="en-US" sz="1700" dirty="0" smtClean="0"/>
              <a:t>seaports; attracting private business for modernization of port infrastructure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11498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PPP legislation in Ukraine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3705592"/>
          </a:xfrm>
        </p:spPr>
        <p:txBody>
          <a:bodyPr>
            <a:normAutofit/>
          </a:bodyPr>
          <a:lstStyle/>
          <a:p>
            <a:pPr marL="538163" indent="-492125" algn="just">
              <a:buFont typeface="Wingdings" panose="05000000000000000000" pitchFamily="2" charset="2"/>
              <a:buChar char="v"/>
            </a:pPr>
            <a:r>
              <a:rPr lang="en-US" b="1" dirty="0" smtClean="0"/>
              <a:t>New version of the PPP Law </a:t>
            </a:r>
            <a:r>
              <a:rPr lang="en-US" dirty="0" smtClean="0"/>
              <a:t>(in force from May 2016): strong quarantines for private business, unsolicited proposals, transparent and clear procedures of initiating and implementing infrastructure projects, step-in-right)</a:t>
            </a:r>
          </a:p>
          <a:p>
            <a:pPr marL="538163" indent="-492125" algn="just">
              <a:buFont typeface="Wingdings" panose="05000000000000000000" pitchFamily="2" charset="2"/>
              <a:buChar char="v"/>
            </a:pPr>
            <a:r>
              <a:rPr lang="en-US" b="1" dirty="0" smtClean="0"/>
              <a:t>Draft Law “On concession”</a:t>
            </a:r>
            <a:r>
              <a:rPr lang="en-US" dirty="0" smtClean="0"/>
              <a:t> developed under EBRD support (concession is one of PPP forms, the similar procedure of project initiation; new approach for financing conditions etc.) </a:t>
            </a:r>
          </a:p>
          <a:p>
            <a:pPr marL="4572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36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Sea ports of Ukraine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1047"/>
            <a:ext cx="5807993" cy="30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852704" y="2610462"/>
            <a:ext cx="194320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1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74" y="3284984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9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143000"/>
          </a:xfrm>
        </p:spPr>
        <p:txBody>
          <a:bodyPr/>
          <a:lstStyle/>
          <a:p>
            <a:r>
              <a:rPr lang="en-US" sz="3600" dirty="0" smtClean="0"/>
              <a:t>Initiation of pilot projects in Ukrainian sea ports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777600"/>
          </a:xfrm>
        </p:spPr>
        <p:txBody>
          <a:bodyPr>
            <a:normAutofit fontScale="92500" lnSpcReduction="10000"/>
          </a:bodyPr>
          <a:lstStyle/>
          <a:p>
            <a:pPr marL="538163" indent="-492125">
              <a:buFont typeface="Wingdings" panose="05000000000000000000" pitchFamily="2" charset="2"/>
              <a:buChar char="v"/>
            </a:pPr>
            <a:r>
              <a:rPr lang="en-US" b="1" dirty="0" smtClean="0"/>
              <a:t>Sea Port “</a:t>
            </a:r>
            <a:r>
              <a:rPr lang="en-US" b="1" dirty="0" err="1" smtClean="0"/>
              <a:t>Olviya</a:t>
            </a:r>
            <a:r>
              <a:rPr lang="en-US" b="1" dirty="0" smtClean="0"/>
              <a:t>”, </a:t>
            </a:r>
            <a:r>
              <a:rPr lang="en-US" b="1" dirty="0" err="1" smtClean="0"/>
              <a:t>Mykolaev</a:t>
            </a:r>
            <a:r>
              <a:rPr lang="en-US" b="1" dirty="0" smtClean="0"/>
              <a:t> city </a:t>
            </a:r>
            <a:r>
              <a:rPr lang="en-US" dirty="0" smtClean="0"/>
              <a:t>(the prefeasibility study for 3 </a:t>
            </a:r>
            <a:r>
              <a:rPr lang="en-US" dirty="0"/>
              <a:t>different projects: Multipurpose Port </a:t>
            </a:r>
            <a:r>
              <a:rPr lang="en-US" dirty="0" smtClean="0"/>
              <a:t>Terminal – USD 45 </a:t>
            </a:r>
            <a:r>
              <a:rPr lang="en-US" dirty="0" err="1" smtClean="0"/>
              <a:t>mln</a:t>
            </a:r>
            <a:r>
              <a:rPr lang="en-US" dirty="0" smtClean="0"/>
              <a:t>; Specialized </a:t>
            </a:r>
            <a:r>
              <a:rPr lang="en-US" dirty="0"/>
              <a:t>Terminal </a:t>
            </a:r>
            <a:r>
              <a:rPr lang="en-US" dirty="0" smtClean="0"/>
              <a:t>North – USD 230 </a:t>
            </a:r>
            <a:r>
              <a:rPr lang="en-US" dirty="0" err="1" smtClean="0"/>
              <a:t>mln</a:t>
            </a:r>
            <a:r>
              <a:rPr lang="en-US" dirty="0" smtClean="0"/>
              <a:t>;  Specialized </a:t>
            </a:r>
            <a:r>
              <a:rPr lang="en-US" dirty="0"/>
              <a:t>Terminal </a:t>
            </a:r>
            <a:r>
              <a:rPr lang="en-US" dirty="0" smtClean="0"/>
              <a:t>South – USD 82 </a:t>
            </a:r>
            <a:r>
              <a:rPr lang="en-US" dirty="0" err="1" smtClean="0"/>
              <a:t>mln</a:t>
            </a:r>
            <a:r>
              <a:rPr lang="en-US" dirty="0" smtClean="0"/>
              <a:t>) – under EBRD support</a:t>
            </a:r>
          </a:p>
          <a:p>
            <a:pPr marL="538163" indent="-492125">
              <a:buFont typeface="Wingdings" panose="05000000000000000000" pitchFamily="2" charset="2"/>
              <a:buChar char="v"/>
            </a:pPr>
            <a:r>
              <a:rPr lang="en-US" b="1" dirty="0" smtClean="0"/>
              <a:t>Railroad Ferry Complex </a:t>
            </a:r>
            <a:r>
              <a:rPr lang="en-US" b="1" dirty="0"/>
              <a:t>in </a:t>
            </a:r>
            <a:r>
              <a:rPr lang="en-US" b="1" dirty="0" err="1" smtClean="0"/>
              <a:t>Chernomorsk</a:t>
            </a:r>
            <a:r>
              <a:rPr lang="en-US" b="1" dirty="0" smtClean="0"/>
              <a:t> </a:t>
            </a:r>
            <a:r>
              <a:rPr lang="en-US" dirty="0" smtClean="0"/>
              <a:t>(USD 3.8 </a:t>
            </a:r>
            <a:r>
              <a:rPr lang="en-US" dirty="0" err="1" smtClean="0"/>
              <a:t>mln</a:t>
            </a:r>
            <a:r>
              <a:rPr lang="en-US" dirty="0" smtClean="0"/>
              <a:t>) – developed by the </a:t>
            </a:r>
            <a:r>
              <a:rPr lang="en-US" dirty="0"/>
              <a:t>Project office «SP3ILNO» </a:t>
            </a:r>
            <a:r>
              <a:rPr lang="en-US" dirty="0" smtClean="0"/>
              <a:t>under the Ministry of Infrastructure of Ukraine</a:t>
            </a:r>
          </a:p>
          <a:p>
            <a:pPr marL="538163" indent="-492125">
              <a:buFont typeface="Wingdings" panose="05000000000000000000" pitchFamily="2" charset="2"/>
              <a:buChar char="v"/>
            </a:pPr>
            <a:r>
              <a:rPr lang="en-US" b="1" dirty="0" smtClean="0"/>
              <a:t>Kherson Sea </a:t>
            </a:r>
            <a:r>
              <a:rPr lang="en-US" b="1" dirty="0"/>
              <a:t>Port </a:t>
            </a:r>
            <a:r>
              <a:rPr lang="en-US" dirty="0"/>
              <a:t>(prefeasibility study for 3 different projects: </a:t>
            </a:r>
            <a:r>
              <a:rPr lang="en-US" dirty="0" smtClean="0"/>
              <a:t>Grain specialization – USD 31 </a:t>
            </a:r>
            <a:r>
              <a:rPr lang="en-US" dirty="0" err="1" smtClean="0"/>
              <a:t>mln</a:t>
            </a:r>
            <a:r>
              <a:rPr lang="en-US" dirty="0"/>
              <a:t>; </a:t>
            </a:r>
            <a:r>
              <a:rPr lang="en-US" dirty="0" smtClean="0"/>
              <a:t>Grain + Metal </a:t>
            </a:r>
            <a:r>
              <a:rPr lang="en-US" dirty="0"/>
              <a:t>specialization – USD </a:t>
            </a:r>
            <a:r>
              <a:rPr lang="en-US" dirty="0" smtClean="0"/>
              <a:t>25 </a:t>
            </a:r>
            <a:r>
              <a:rPr lang="en-US" dirty="0" err="1"/>
              <a:t>mln</a:t>
            </a:r>
            <a:r>
              <a:rPr lang="en-US" dirty="0"/>
              <a:t>;  </a:t>
            </a:r>
            <a:r>
              <a:rPr lang="en-US" dirty="0" smtClean="0"/>
              <a:t>only Grain – USD 44 </a:t>
            </a:r>
            <a:r>
              <a:rPr lang="en-US" dirty="0" err="1" smtClean="0"/>
              <a:t>mln</a:t>
            </a:r>
            <a:r>
              <a:rPr lang="en-US" dirty="0" smtClean="0"/>
              <a:t>) </a:t>
            </a:r>
            <a:r>
              <a:rPr lang="en-US" dirty="0"/>
              <a:t>– under </a:t>
            </a:r>
            <a:r>
              <a:rPr lang="en-US" dirty="0" smtClean="0"/>
              <a:t>the World Bank </a:t>
            </a:r>
            <a:r>
              <a:rPr lang="en-US" dirty="0"/>
              <a:t>support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5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/>
          <a:lstStyle/>
          <a:p>
            <a:endParaRPr lang="ru-RU" dirty="0" smtClean="0"/>
          </a:p>
          <a:p>
            <a:pPr marL="45720" indent="0" algn="ctr">
              <a:buNone/>
            </a:pPr>
            <a:r>
              <a:rPr lang="en-US" sz="2800" b="1" dirty="0" smtClean="0"/>
              <a:t>THANK YOU FOR YOUR ATTENTION</a:t>
            </a:r>
            <a:endParaRPr lang="ru-RU" sz="2800" b="1" dirty="0"/>
          </a:p>
          <a:p>
            <a:endParaRPr lang="ru-RU" dirty="0" smtClean="0"/>
          </a:p>
          <a:p>
            <a:pPr marL="45720" indent="0" algn="ctr">
              <a:buNone/>
            </a:pPr>
            <a:r>
              <a:rPr lang="en-US" dirty="0" smtClean="0"/>
              <a:t>www.ukrppp.com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www.appp.com.ua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59422"/>
            <a:ext cx="1141165" cy="11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11" y="4581128"/>
            <a:ext cx="12255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4831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</TotalTime>
  <Words>523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Port Infrastructure Development for Ensuring Sustainability</vt:lpstr>
      <vt:lpstr>Limitations for Port Infrastructure Development on emerging markets</vt:lpstr>
      <vt:lpstr>How to start a process of Port infrastructure development  on emerging markets ?</vt:lpstr>
      <vt:lpstr>Existing Opportunities for development ports infrastructure in Ukraine</vt:lpstr>
      <vt:lpstr>Draft of the National Transport Strategy until 2030</vt:lpstr>
      <vt:lpstr>PPP legislation in Ukraine</vt:lpstr>
      <vt:lpstr>Sea ports of Ukraine</vt:lpstr>
      <vt:lpstr>Initiation of pilot projects in Ukrainian sea ports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infrastructure development for ensuring sustainability</dc:title>
  <dc:creator>Iryna Zapatrina</dc:creator>
  <cp:lastModifiedBy>Iryna Zapatrina</cp:lastModifiedBy>
  <cp:revision>30</cp:revision>
  <dcterms:created xsi:type="dcterms:W3CDTF">2017-09-10T11:35:21Z</dcterms:created>
  <dcterms:modified xsi:type="dcterms:W3CDTF">2017-09-10T15:57:54Z</dcterms:modified>
</cp:coreProperties>
</file>