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60" r:id="rId5"/>
    <p:sldId id="402" r:id="rId6"/>
    <p:sldId id="401" r:id="rId7"/>
    <p:sldId id="399" r:id="rId8"/>
    <p:sldId id="379" r:id="rId9"/>
    <p:sldId id="404" r:id="rId10"/>
    <p:sldId id="391" r:id="rId11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EA2"/>
    <a:srgbClr val="89A375"/>
    <a:srgbClr val="98AEB8"/>
    <a:srgbClr val="6BA193"/>
    <a:srgbClr val="94C355"/>
    <a:srgbClr val="024B9C"/>
    <a:srgbClr val="6E72AA"/>
    <a:srgbClr val="7BC2D5"/>
    <a:srgbClr val="0356B1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80EE63-82A1-AD45-B062-D860E65AE4BC}" v="14" dt="2021-03-04T11:21:02.8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53745" autoAdjust="0"/>
  </p:normalViewPr>
  <p:slideViewPr>
    <p:cSldViewPr snapToGrid="0">
      <p:cViewPr varScale="1">
        <p:scale>
          <a:sx n="63" d="100"/>
          <a:sy n="63" d="100"/>
        </p:scale>
        <p:origin x="1660" y="52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-55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56"/>
    </p:cViewPr>
  </p:sorterViewPr>
  <p:notesViewPr>
    <p:cSldViewPr snapToGrid="0">
      <p:cViewPr varScale="1">
        <p:scale>
          <a:sx n="52" d="100"/>
          <a:sy n="52" d="100"/>
        </p:scale>
        <p:origin x="2700" y="-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975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9 </a:t>
            </a:r>
            <a:r>
              <a:rPr lang="fr-BE" dirty="0" err="1" smtClean="0"/>
              <a:t>projects</a:t>
            </a:r>
            <a:endParaRPr lang="fr-BE" dirty="0" smtClean="0"/>
          </a:p>
          <a:p>
            <a:r>
              <a:rPr lang="fr-BE" dirty="0" smtClean="0"/>
              <a:t>Blue </a:t>
            </a:r>
            <a:r>
              <a:rPr lang="fr-BE" dirty="0" err="1" smtClean="0"/>
              <a:t>labs</a:t>
            </a:r>
            <a:r>
              <a:rPr lang="fr-BE" dirty="0" smtClean="0"/>
              <a:t>, </a:t>
            </a:r>
            <a:r>
              <a:rPr lang="fr-BE" dirty="0" err="1" smtClean="0"/>
              <a:t>demo</a:t>
            </a:r>
            <a:r>
              <a:rPr lang="fr-BE" dirty="0" smtClean="0"/>
              <a:t> </a:t>
            </a:r>
            <a:r>
              <a:rPr lang="fr-BE" dirty="0" err="1" smtClean="0"/>
              <a:t>projects</a:t>
            </a:r>
            <a:r>
              <a:rPr lang="fr-BE" dirty="0" smtClean="0"/>
              <a:t> and BLUEINVEST </a:t>
            </a:r>
            <a:r>
              <a:rPr lang="fr-BE" dirty="0" err="1" smtClean="0"/>
              <a:t>grants</a:t>
            </a:r>
            <a:endParaRPr lang="fr-BE" dirty="0" smtClean="0"/>
          </a:p>
          <a:p>
            <a:r>
              <a:rPr lang="fr-BE" dirty="0" smtClean="0"/>
              <a:t>Consortia vs. </a:t>
            </a:r>
            <a:r>
              <a:rPr lang="fr-BE" dirty="0" err="1" smtClean="0"/>
              <a:t>Monobneficiary</a:t>
            </a:r>
            <a:endParaRPr lang="fr-BE" dirty="0" smtClean="0"/>
          </a:p>
          <a:p>
            <a:r>
              <a:rPr lang="fr-BE" dirty="0" err="1" smtClean="0"/>
              <a:t>Research</a:t>
            </a:r>
            <a:r>
              <a:rPr lang="fr-BE" dirty="0" smtClean="0"/>
              <a:t>, </a:t>
            </a:r>
            <a:r>
              <a:rPr lang="fr-BE" dirty="0" err="1" smtClean="0"/>
              <a:t>demonstration</a:t>
            </a:r>
            <a:r>
              <a:rPr lang="fr-BE" dirty="0" smtClean="0"/>
              <a:t> </a:t>
            </a:r>
            <a:r>
              <a:rPr lang="fr-BE" dirty="0" err="1" smtClean="0"/>
              <a:t>activities</a:t>
            </a:r>
            <a:r>
              <a:rPr lang="fr-BE" dirty="0" smtClean="0"/>
              <a:t>, </a:t>
            </a:r>
            <a:r>
              <a:rPr lang="fr-BE" dirty="0" err="1" smtClean="0"/>
              <a:t>access</a:t>
            </a:r>
            <a:r>
              <a:rPr lang="fr-BE" dirty="0" smtClean="0"/>
              <a:t> to </a:t>
            </a:r>
            <a:r>
              <a:rPr lang="fr-BE" dirty="0" err="1" smtClean="0"/>
              <a:t>market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609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810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098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HORIZON-CL6-2024-FARM2FORK-01-7: Impact of the development of novel foods based on alternative sources of proteins </a:t>
            </a:r>
            <a:endParaRPr lang="fr-BE" dirty="0" smtClean="0"/>
          </a:p>
          <a:p>
            <a:r>
              <a:rPr lang="en-US" dirty="0" smtClean="0"/>
              <a:t>HORIZON-CL6-2023-CircBio-01-8: Eco-friendly consumer products – low-toxicity/zero pollution construction bio-based materials </a:t>
            </a:r>
          </a:p>
          <a:p>
            <a:r>
              <a:rPr lang="en-US" dirty="0" smtClean="0"/>
              <a:t>HORIZON-CL6-2023-CircBio-01-11: Novel culturing of aquatic organisms for blue biotechnology applications</a:t>
            </a:r>
            <a:endParaRPr lang="fr-BE" dirty="0" smtClean="0"/>
          </a:p>
          <a:p>
            <a:endParaRPr lang="en-US" dirty="0" smtClean="0"/>
          </a:p>
          <a:p>
            <a:endParaRPr lang="fr-B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16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FA6ACE7-BAE8-044D-A377-5E5C294DBB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4"/>
          <a:stretch/>
        </p:blipFill>
        <p:spPr>
          <a:xfrm>
            <a:off x="5737584" y="6313848"/>
            <a:ext cx="719774" cy="54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47" y="177283"/>
            <a:ext cx="11773907" cy="57427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>
            <a:normAutofit/>
          </a:bodyPr>
          <a:lstStyle>
            <a:lvl1pPr>
              <a:defRPr sz="4000">
                <a:solidFill>
                  <a:srgbClr val="FFD6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50"/>
          <a:stretch/>
        </p:blipFill>
        <p:spPr>
          <a:xfrm>
            <a:off x="10036455" y="6102230"/>
            <a:ext cx="1946499" cy="52515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990600" y="1978026"/>
            <a:ext cx="10515600" cy="3868165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09048" y="177281"/>
            <a:ext cx="11773403" cy="5742507"/>
          </a:xfrm>
        </p:spPr>
        <p:txBody>
          <a:bodyPr/>
          <a:lstStyle/>
          <a:p>
            <a:r>
              <a:rPr lang="en-US" dirty="0" smtClean="0"/>
              <a:t>Background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93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B63355C-23AC-4348-9A0D-D04B5C8EFB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BE" dirty="0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8F532ED-FD6F-6247-A070-CF984A2E96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42534" y="2656418"/>
            <a:ext cx="3978592" cy="3151716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E848CF-E11F-564A-9D6B-1093E352F1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43913" y="3298624"/>
            <a:ext cx="3884613" cy="485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GB" dirty="0"/>
              <a:t>EUR 0 000 000</a:t>
            </a:r>
            <a:endParaRPr lang="en-BE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ED865AD-213A-4343-B042-D89752B6E2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43913" y="4444518"/>
            <a:ext cx="3884613" cy="485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GB" dirty="0"/>
              <a:t>Add your text</a:t>
            </a:r>
            <a:endParaRPr lang="en-BE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CD7A973-F9AC-504B-9CF1-FDF5E4A09F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8363" y="1049338"/>
            <a:ext cx="4660900" cy="147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EC Square Sans Pro Medium" panose="020B0506040000020004" pitchFamily="34" charset="0"/>
              </a:defRPr>
            </a:lvl1pPr>
          </a:lstStyle>
          <a:p>
            <a:pPr lvl="0"/>
            <a:r>
              <a:rPr lang="en-GB" dirty="0"/>
              <a:t>Title here</a:t>
            </a:r>
            <a:endParaRPr lang="en-BE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57B9450F-7BF5-854A-AA5D-C6959DFCE5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42939" y="5436848"/>
            <a:ext cx="2351226" cy="37128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>
                <a:solidFill>
                  <a:schemeClr val="bg1"/>
                </a:solidFill>
                <a:effectLst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FFFFFF"/>
                </a:solidFill>
                <a:effectLst/>
                <a:latin typeface="EC Square Sans Pro" panose="020B0506040000020004" pitchFamily="34" charset="0"/>
              </a:rPr>
              <a:t>© Photo credits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FFFFFF"/>
                </a:solidFill>
                <a:effectLst/>
                <a:latin typeface="EC Square Sans Pro" panose="020B0506040000020004" pitchFamily="34" charset="0"/>
              </a:rPr>
              <a:t>Photo credits</a:t>
            </a:r>
            <a:endParaRPr lang="en-BE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202B059-471F-B64E-8F90-FB2D8A0175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5115" y="472583"/>
            <a:ext cx="2299926" cy="348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GB" dirty="0"/>
              <a:t>NAME HERE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646843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50"/>
          <a:stretch/>
        </p:blipFill>
        <p:spPr>
          <a:xfrm>
            <a:off x="10036455" y="6102229"/>
            <a:ext cx="1946498" cy="52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47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33350" y="365125"/>
            <a:ext cx="11849604" cy="5521325"/>
          </a:xfrm>
          <a:prstGeom prst="rect">
            <a:avLst/>
          </a:prstGeom>
          <a:gradFill>
            <a:gsLst>
              <a:gs pos="0">
                <a:srgbClr val="036E87"/>
              </a:gs>
              <a:gs pos="40000">
                <a:srgbClr val="04A5CB"/>
              </a:gs>
              <a:gs pos="53000">
                <a:srgbClr val="0DB5DD"/>
              </a:gs>
              <a:gs pos="69000">
                <a:srgbClr val="04A5CB"/>
              </a:gs>
              <a:gs pos="100000">
                <a:srgbClr val="036E8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>
            <a:normAutofit/>
          </a:bodyPr>
          <a:lstStyle>
            <a:lvl1pPr>
              <a:defRPr sz="4000">
                <a:solidFill>
                  <a:srgbClr val="FFC000"/>
                </a:solidFill>
                <a:latin typeface="EC Square Sans Cond Pro" panose="020B05060400000200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68165"/>
          </a:xfrm>
        </p:spPr>
        <p:txBody>
          <a:bodyPr>
            <a:normAutofit/>
          </a:bodyPr>
          <a:lstStyle>
            <a:lvl1pPr>
              <a:defRPr sz="2400">
                <a:latin typeface="EC Square Sans Pro" panose="020B05060400000200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50"/>
          <a:stretch/>
        </p:blipFill>
        <p:spPr>
          <a:xfrm>
            <a:off x="10036455" y="6102229"/>
            <a:ext cx="1946498" cy="52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05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  <p:sldLayoutId id="2147483671" r:id="rId20"/>
    <p:sldLayoutId id="2147483672" r:id="rId21"/>
    <p:sldLayoutId id="2147483688" r:id="rId22"/>
    <p:sldLayoutId id="2147483689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rea.ec.europa.eu/funding-and-grants/horizon-europe-cluster-6-food-bioeconomy-natural-resources-agriculture-and-environment_en" TargetMode="External"/><Relationship Id="rId4" Type="http://schemas.openxmlformats.org/officeDocument/2006/relationships/hyperlink" Target="https://ec.europa.eu/info/funding-tenders/opportunities/docs/2021-2027/horizon/wp-call/2023-2024/wp-9-food-bioeconomy-natural-resources-agriculture-and-environment_horizon-2023-2024_en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cbe.europa.eu/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757125" cy="4854763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3847381" y="2205447"/>
            <a:ext cx="8057072" cy="3073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034EA2"/>
              </a:buClr>
              <a:buNone/>
              <a:defRPr/>
            </a:pPr>
            <a:endParaRPr lang="en-US" sz="3600" b="1" i="1" dirty="0" smtClean="0">
              <a:solidFill>
                <a:schemeClr val="tx2"/>
              </a:solidFill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034EA2"/>
              </a:buClr>
              <a:buNone/>
              <a:defRPr/>
            </a:pPr>
            <a:r>
              <a:rPr lang="en-US" sz="3600" b="1" i="1" dirty="0" smtClean="0">
                <a:solidFill>
                  <a:schemeClr val="tx2"/>
                </a:solidFill>
              </a:rPr>
              <a:t>EMFAF </a:t>
            </a:r>
            <a:r>
              <a:rPr lang="en-US" sz="3600" b="1" i="1" dirty="0">
                <a:solidFill>
                  <a:schemeClr val="tx2"/>
                </a:solidFill>
              </a:rPr>
              <a:t>portfolio of projects on algae and blue </a:t>
            </a:r>
            <a:r>
              <a:rPr lang="en-US" sz="3600" b="1" i="1" dirty="0" err="1">
                <a:solidFill>
                  <a:schemeClr val="tx2"/>
                </a:solidFill>
              </a:rPr>
              <a:t>bioeconomy</a:t>
            </a:r>
            <a:endParaRPr lang="en-GB" sz="3600" b="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675" y="5744038"/>
            <a:ext cx="7373834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34EA2"/>
              </a:buClr>
              <a:defRPr/>
            </a:pPr>
            <a:r>
              <a:rPr lang="en-GB" sz="2000" b="1" dirty="0" smtClean="0">
                <a:solidFill>
                  <a:srgbClr val="034EA2"/>
                </a:solidFill>
              </a:rPr>
              <a:t>Synergies and </a:t>
            </a:r>
            <a:r>
              <a:rPr lang="en-GB" sz="2000" b="1" smtClean="0">
                <a:solidFill>
                  <a:srgbClr val="034EA2"/>
                </a:solidFill>
              </a:rPr>
              <a:t>clustering workshop, </a:t>
            </a:r>
            <a:r>
              <a:rPr lang="en-GB" sz="2000" b="1" dirty="0" smtClean="0">
                <a:solidFill>
                  <a:srgbClr val="034EA2"/>
                </a:solidFill>
              </a:rPr>
              <a:t>Rome </a:t>
            </a:r>
            <a:r>
              <a:rPr lang="en-GB" sz="2000" b="1" dirty="0" smtClean="0">
                <a:solidFill>
                  <a:srgbClr val="034EA2"/>
                </a:solidFill>
              </a:rPr>
              <a:t>12</a:t>
            </a:r>
            <a:r>
              <a:rPr lang="en-GB" sz="2000" b="1" baseline="30000" dirty="0" smtClean="0">
                <a:solidFill>
                  <a:srgbClr val="034EA2"/>
                </a:solidFill>
              </a:rPr>
              <a:t>th</a:t>
            </a:r>
            <a:r>
              <a:rPr lang="en-GB" sz="2000" b="1" dirty="0" smtClean="0">
                <a:solidFill>
                  <a:srgbClr val="034EA2"/>
                </a:solidFill>
              </a:rPr>
              <a:t> </a:t>
            </a:r>
            <a:r>
              <a:rPr lang="en-GB" sz="2000" b="1" dirty="0" smtClean="0">
                <a:solidFill>
                  <a:srgbClr val="034EA2"/>
                </a:solidFill>
              </a:rPr>
              <a:t>December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34EA2"/>
              </a:buClr>
              <a:defRPr/>
            </a:pPr>
            <a:r>
              <a:rPr lang="en-GB" sz="2000" b="1" dirty="0" smtClean="0">
                <a:solidFill>
                  <a:srgbClr val="034EA2"/>
                </a:solidFill>
              </a:rPr>
              <a:t>Charlotte JAGOT, CINEA</a:t>
            </a:r>
            <a:endParaRPr lang="en-GB" sz="2000" b="1" dirty="0">
              <a:solidFill>
                <a:srgbClr val="034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8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39698" y="967204"/>
            <a:ext cx="3358489" cy="3763134"/>
          </a:xfrm>
        </p:spPr>
        <p:txBody>
          <a:bodyPr/>
          <a:lstStyle/>
          <a:p>
            <a:r>
              <a:rPr lang="fr-BE" b="1" cap="all" dirty="0" err="1" smtClean="0">
                <a:solidFill>
                  <a:schemeClr val="tx2"/>
                </a:solidFill>
              </a:rPr>
              <a:t>Microalgae</a:t>
            </a:r>
            <a:r>
              <a:rPr lang="fr-BE" b="1" cap="all" dirty="0" smtClean="0">
                <a:solidFill>
                  <a:schemeClr val="tx2"/>
                </a:solidFill>
              </a:rPr>
              <a:t>:</a:t>
            </a:r>
          </a:p>
          <a:p>
            <a:r>
              <a:rPr lang="fr-BE" dirty="0" smtClean="0"/>
              <a:t>New alternative and </a:t>
            </a:r>
            <a:r>
              <a:rPr lang="fr-BE" dirty="0" err="1"/>
              <a:t>s</a:t>
            </a:r>
            <a:r>
              <a:rPr lang="fr-BE" dirty="0" err="1" smtClean="0"/>
              <a:t>ustainable</a:t>
            </a:r>
            <a:r>
              <a:rPr lang="fr-BE" dirty="0" smtClean="0"/>
              <a:t> sources of </a:t>
            </a:r>
            <a:r>
              <a:rPr lang="fr-BE" dirty="0" err="1" smtClean="0"/>
              <a:t>food</a:t>
            </a:r>
            <a:endParaRPr lang="fr-BE" dirty="0" smtClean="0"/>
          </a:p>
          <a:p>
            <a:r>
              <a:rPr lang="fr-BE" dirty="0" smtClean="0"/>
              <a:t>Eco-</a:t>
            </a:r>
            <a:r>
              <a:rPr lang="fr-BE" dirty="0" err="1" smtClean="0"/>
              <a:t>friendly</a:t>
            </a:r>
            <a:r>
              <a:rPr lang="fr-BE" dirty="0" smtClean="0"/>
              <a:t> </a:t>
            </a:r>
            <a:r>
              <a:rPr lang="fr-BE" dirty="0" err="1" smtClean="0"/>
              <a:t>Biopesticides</a:t>
            </a:r>
            <a:r>
              <a:rPr lang="fr-BE" dirty="0" smtClean="0"/>
              <a:t> </a:t>
            </a:r>
            <a:r>
              <a:rPr lang="fr-BE" dirty="0" err="1" smtClean="0"/>
              <a:t>based</a:t>
            </a:r>
            <a:r>
              <a:rPr lang="fr-BE" dirty="0" smtClean="0"/>
              <a:t> on </a:t>
            </a:r>
            <a:r>
              <a:rPr lang="fr-BE" dirty="0" err="1" smtClean="0"/>
              <a:t>microalgae</a:t>
            </a:r>
            <a:r>
              <a:rPr lang="fr-BE" dirty="0" smtClean="0"/>
              <a:t> and </a:t>
            </a:r>
            <a:r>
              <a:rPr lang="fr-BE" dirty="0" err="1" smtClean="0"/>
              <a:t>circular</a:t>
            </a:r>
            <a:r>
              <a:rPr lang="fr-BE" dirty="0" smtClean="0"/>
              <a:t> </a:t>
            </a:r>
            <a:r>
              <a:rPr lang="fr-BE" dirty="0" err="1" smtClean="0"/>
              <a:t>approach</a:t>
            </a:r>
            <a:endParaRPr lang="fr-BE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3"/>
          </p:nvPr>
        </p:nvSpPr>
        <p:spPr>
          <a:xfrm>
            <a:off x="4366392" y="935381"/>
            <a:ext cx="3358489" cy="3763134"/>
          </a:xfrm>
        </p:spPr>
        <p:txBody>
          <a:bodyPr/>
          <a:lstStyle/>
          <a:p>
            <a:r>
              <a:rPr lang="fr-BE" b="1" cap="all" dirty="0" err="1" smtClean="0">
                <a:solidFill>
                  <a:schemeClr val="tx2"/>
                </a:solidFill>
              </a:rPr>
              <a:t>Seaweed</a:t>
            </a:r>
            <a:r>
              <a:rPr lang="fr-BE" b="1" cap="all" dirty="0" smtClean="0">
                <a:solidFill>
                  <a:schemeClr val="tx2"/>
                </a:solidFill>
              </a:rPr>
              <a:t> </a:t>
            </a:r>
          </a:p>
          <a:p>
            <a:r>
              <a:rPr lang="fr-BE" dirty="0" err="1" smtClean="0"/>
              <a:t>Seaweed</a:t>
            </a:r>
            <a:r>
              <a:rPr lang="fr-BE" dirty="0" smtClean="0"/>
              <a:t> cultivation</a:t>
            </a:r>
            <a:endParaRPr lang="fr-BE" dirty="0"/>
          </a:p>
          <a:p>
            <a:r>
              <a:rPr lang="fr-BE" dirty="0" smtClean="0"/>
              <a:t>High value </a:t>
            </a:r>
            <a:r>
              <a:rPr lang="fr-BE" dirty="0" err="1" smtClean="0"/>
              <a:t>products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Invasive </a:t>
            </a:r>
            <a:r>
              <a:rPr lang="fr-BE" dirty="0" err="1" smtClean="0"/>
              <a:t>seaweed</a:t>
            </a:r>
            <a:r>
              <a:rPr lang="fr-BE" dirty="0" smtClean="0"/>
              <a:t> </a:t>
            </a:r>
          </a:p>
          <a:p>
            <a:r>
              <a:rPr lang="fr-BE" dirty="0" err="1" smtClean="0"/>
              <a:t>Restoration</a:t>
            </a:r>
            <a:r>
              <a:rPr lang="fr-BE" dirty="0" smtClean="0"/>
              <a:t> of macro-algal </a:t>
            </a:r>
            <a:r>
              <a:rPr lang="fr-BE" dirty="0" err="1" smtClean="0"/>
              <a:t>forests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4"/>
          </p:nvPr>
        </p:nvSpPr>
        <p:spPr>
          <a:xfrm>
            <a:off x="7724881" y="935381"/>
            <a:ext cx="3883597" cy="3763134"/>
          </a:xfrm>
        </p:spPr>
        <p:txBody>
          <a:bodyPr/>
          <a:lstStyle/>
          <a:p>
            <a:r>
              <a:rPr lang="fr-BE" b="1" cap="all" dirty="0" err="1" smtClean="0">
                <a:solidFill>
                  <a:schemeClr val="tx2"/>
                </a:solidFill>
              </a:rPr>
              <a:t>Circular</a:t>
            </a:r>
            <a:r>
              <a:rPr lang="fr-BE" b="1" cap="all" dirty="0" smtClean="0">
                <a:solidFill>
                  <a:schemeClr val="tx2"/>
                </a:solidFill>
              </a:rPr>
              <a:t> </a:t>
            </a:r>
            <a:r>
              <a:rPr lang="fr-BE" b="1" cap="all" dirty="0" err="1" smtClean="0">
                <a:solidFill>
                  <a:schemeClr val="tx2"/>
                </a:solidFill>
              </a:rPr>
              <a:t>biobased</a:t>
            </a:r>
            <a:r>
              <a:rPr lang="fr-BE" b="1" cap="all" dirty="0" smtClean="0">
                <a:solidFill>
                  <a:schemeClr val="tx2"/>
                </a:solidFill>
              </a:rPr>
              <a:t> </a:t>
            </a:r>
            <a:r>
              <a:rPr lang="fr-BE" b="1" cap="all" dirty="0" err="1" smtClean="0">
                <a:solidFill>
                  <a:schemeClr val="tx2"/>
                </a:solidFill>
              </a:rPr>
              <a:t>projects</a:t>
            </a:r>
            <a:r>
              <a:rPr lang="fr-BE" b="1" cap="all" dirty="0" smtClean="0">
                <a:solidFill>
                  <a:schemeClr val="tx2"/>
                </a:solidFill>
              </a:rPr>
              <a:t> :</a:t>
            </a:r>
          </a:p>
          <a:p>
            <a:r>
              <a:rPr lang="fr-BE" dirty="0" smtClean="0"/>
              <a:t>Bioactive </a:t>
            </a:r>
            <a:r>
              <a:rPr lang="fr-BE" dirty="0" err="1" smtClean="0"/>
              <a:t>fish</a:t>
            </a:r>
            <a:r>
              <a:rPr lang="fr-BE" dirty="0" smtClean="0"/>
              <a:t> packaging 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 smtClean="0"/>
              <a:t>shrimp</a:t>
            </a:r>
            <a:r>
              <a:rPr lang="fr-BE" dirty="0" smtClean="0"/>
              <a:t> </a:t>
            </a:r>
            <a:r>
              <a:rPr lang="fr-BE" dirty="0" err="1" smtClean="0"/>
              <a:t>waste</a:t>
            </a:r>
            <a:endParaRPr lang="fr-BE" dirty="0" smtClean="0"/>
          </a:p>
          <a:p>
            <a:r>
              <a:rPr lang="fr-BE" dirty="0" err="1" smtClean="0"/>
              <a:t>Biobased</a:t>
            </a:r>
            <a:r>
              <a:rPr lang="fr-BE" dirty="0" smtClean="0"/>
              <a:t> </a:t>
            </a:r>
            <a:r>
              <a:rPr lang="fr-BE" dirty="0" err="1" smtClean="0"/>
              <a:t>ropes</a:t>
            </a:r>
            <a:r>
              <a:rPr lang="fr-BE" dirty="0" smtClean="0"/>
              <a:t> for </a:t>
            </a:r>
            <a:r>
              <a:rPr lang="fr-BE" dirty="0" err="1" smtClean="0"/>
              <a:t>mussel</a:t>
            </a:r>
            <a:r>
              <a:rPr lang="fr-BE" dirty="0" smtClean="0"/>
              <a:t> </a:t>
            </a:r>
            <a:r>
              <a:rPr lang="fr-BE" dirty="0" err="1" smtClean="0"/>
              <a:t>aqauculture</a:t>
            </a:r>
            <a:r>
              <a:rPr lang="fr-BE" dirty="0" smtClean="0"/>
              <a:t> and </a:t>
            </a:r>
            <a:r>
              <a:rPr lang="fr-BE" dirty="0" err="1" smtClean="0"/>
              <a:t>algae</a:t>
            </a:r>
            <a:r>
              <a:rPr lang="fr-BE" dirty="0" smtClean="0"/>
              <a:t> </a:t>
            </a:r>
            <a:r>
              <a:rPr lang="fr-BE" dirty="0" err="1" smtClean="0"/>
              <a:t>farming</a:t>
            </a:r>
            <a:r>
              <a:rPr lang="fr-BE" dirty="0" smtClean="0"/>
              <a:t> in an IMTA </a:t>
            </a:r>
            <a:r>
              <a:rPr lang="fr-BE" dirty="0" err="1" smtClean="0"/>
              <a:t>approach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0438" y="-86340"/>
            <a:ext cx="10515600" cy="782357"/>
          </a:xfrm>
        </p:spPr>
        <p:txBody>
          <a:bodyPr/>
          <a:lstStyle/>
          <a:p>
            <a:r>
              <a:rPr lang="fr-BE" sz="3600" dirty="0" smtClean="0"/>
              <a:t>Portfolio of EMFF </a:t>
            </a:r>
            <a:r>
              <a:rPr lang="fr-BE" sz="3600" dirty="0" err="1" smtClean="0"/>
              <a:t>projects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523477" y="5001525"/>
            <a:ext cx="9070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, 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039" y="4698515"/>
            <a:ext cx="1730122" cy="15128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499" y="4676784"/>
            <a:ext cx="1724437" cy="1462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1873" y="4729878"/>
            <a:ext cx="1614806" cy="135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1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742" y="-48572"/>
            <a:ext cx="12354742" cy="6906572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525" y="2882660"/>
            <a:ext cx="1975090" cy="197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0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37745" y="1570242"/>
            <a:ext cx="11194727" cy="2167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SCOPE</a:t>
            </a:r>
            <a:endParaRPr lang="en-US" b="1" dirty="0"/>
          </a:p>
          <a:p>
            <a:r>
              <a:rPr lang="en-US" dirty="0"/>
              <a:t>Knowledge creation and sharing, and identification of skills and training for regenerative ocean farming;</a:t>
            </a:r>
          </a:p>
          <a:p>
            <a:r>
              <a:rPr lang="en-US" dirty="0"/>
              <a:t>Access to space and water, (marine protected areas);</a:t>
            </a:r>
          </a:p>
          <a:p>
            <a:r>
              <a:rPr lang="en-US" dirty="0"/>
              <a:t>Permitting and </a:t>
            </a:r>
            <a:r>
              <a:rPr lang="en-US" dirty="0" err="1"/>
              <a:t>authorisation</a:t>
            </a:r>
            <a:r>
              <a:rPr lang="en-US" dirty="0"/>
              <a:t> processes (installation of regenerative ocean farms);</a:t>
            </a:r>
          </a:p>
          <a:p>
            <a:r>
              <a:rPr lang="en-US" dirty="0"/>
              <a:t>Demonstration activities for setting and operating regenerative ocean farming.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38879" y="994905"/>
            <a:ext cx="11282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OBJECTIVE: </a:t>
            </a:r>
            <a:r>
              <a:rPr lang="en-GB" sz="2400" dirty="0"/>
              <a:t>Reorienting fishers </a:t>
            </a:r>
            <a:r>
              <a:rPr lang="en-GB" sz="2400" dirty="0" smtClean="0"/>
              <a:t>to </a:t>
            </a:r>
            <a:r>
              <a:rPr lang="en-GB" sz="2400" dirty="0"/>
              <a:t>ocean regeneration </a:t>
            </a:r>
            <a:r>
              <a:rPr lang="en-GB" sz="2400" dirty="0" smtClean="0"/>
              <a:t>activities</a:t>
            </a:r>
            <a:endParaRPr lang="en-GB" sz="24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335109" y="2102071"/>
            <a:ext cx="5856891" cy="1787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82232" y="45154"/>
            <a:ext cx="10515600" cy="782357"/>
          </a:xfrm>
        </p:spPr>
        <p:txBody>
          <a:bodyPr/>
          <a:lstStyle/>
          <a:p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3600" dirty="0" smtClean="0"/>
              <a:t>EMFAF-2022-PIA-FLAGSHIP-6-BALTIC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209484" y="5474795"/>
            <a:ext cx="7054070" cy="1200329"/>
          </a:xfrm>
          <a:prstGeom prst="rect">
            <a:avLst/>
          </a:prstGeom>
          <a:solidFill>
            <a:srgbClr val="024B9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BE" sz="2400" dirty="0" err="1"/>
              <a:t>Baltic</a:t>
            </a:r>
            <a:r>
              <a:rPr lang="fr-BE" sz="2400" dirty="0"/>
              <a:t> </a:t>
            </a:r>
            <a:r>
              <a:rPr lang="fr-BE" sz="2400" dirty="0" err="1"/>
              <a:t>Sea</a:t>
            </a:r>
            <a:r>
              <a:rPr lang="fr-BE" sz="2400" dirty="0"/>
              <a:t> (Topic 6): </a:t>
            </a:r>
            <a:r>
              <a:rPr lang="fr-BE" sz="2400" b="1" dirty="0"/>
              <a:t>EUR 600 000</a:t>
            </a:r>
          </a:p>
          <a:p>
            <a:r>
              <a:rPr lang="en-GB" sz="2400" dirty="0"/>
              <a:t>Co-funding: </a:t>
            </a:r>
            <a:r>
              <a:rPr lang="en-GB" sz="2400" b="1" dirty="0"/>
              <a:t>80%</a:t>
            </a:r>
          </a:p>
          <a:p>
            <a:r>
              <a:rPr lang="en-GB" sz="2400" dirty="0"/>
              <a:t>Partners: </a:t>
            </a:r>
            <a:r>
              <a:rPr lang="en-GB" sz="2400" b="1" dirty="0"/>
              <a:t>Min 3 - from 2 EU </a:t>
            </a:r>
            <a:r>
              <a:rPr lang="en-GB" sz="2400" b="1" dirty="0" smtClean="0"/>
              <a:t>MSs</a:t>
            </a:r>
            <a:endParaRPr lang="fr-BE" sz="2400" b="1" dirty="0"/>
          </a:p>
        </p:txBody>
      </p:sp>
    </p:spTree>
    <p:extLst>
      <p:ext uri="{BB962C8B-B14F-4D97-AF65-F5344CB8AC3E}">
        <p14:creationId xmlns:p14="http://schemas.microsoft.com/office/powerpoint/2010/main" val="41755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8398" y="0"/>
            <a:ext cx="10515600" cy="782357"/>
          </a:xfrm>
        </p:spPr>
        <p:txBody>
          <a:bodyPr/>
          <a:lstStyle/>
          <a:p>
            <a:r>
              <a:rPr lang="fr-BE" dirty="0" smtClean="0"/>
              <a:t>Horizon Europe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246" y="1527819"/>
            <a:ext cx="5146180" cy="29060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8398" y="1239865"/>
            <a:ext cx="537791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/>
              <a:t> </a:t>
            </a:r>
            <a:r>
              <a:rPr lang="fr-BE" sz="2800" dirty="0" smtClean="0"/>
              <a:t>WP </a:t>
            </a:r>
            <a:r>
              <a:rPr lang="fr-BE" sz="2800" dirty="0" smtClean="0"/>
              <a:t>2023-2024 : </a:t>
            </a:r>
            <a:r>
              <a:rPr lang="fr-BE" sz="2800" dirty="0" err="1" smtClean="0">
                <a:hlinkClick r:id="rId4"/>
              </a:rPr>
              <a:t>here</a:t>
            </a:r>
            <a:endParaRPr lang="fr-BE" sz="2800" dirty="0" smtClean="0"/>
          </a:p>
          <a:p>
            <a:endParaRPr lang="fr-BE" sz="2800" dirty="0" smtClean="0"/>
          </a:p>
          <a:p>
            <a:r>
              <a:rPr lang="fr-BE" sz="2800" dirty="0" err="1" smtClean="0"/>
              <a:t>several</a:t>
            </a:r>
            <a:r>
              <a:rPr lang="fr-BE" sz="2800" dirty="0" smtClean="0"/>
              <a:t> </a:t>
            </a:r>
            <a:r>
              <a:rPr lang="fr-BE" sz="2800" dirty="0" smtClean="0"/>
              <a:t>topics on </a:t>
            </a:r>
            <a:r>
              <a:rPr lang="fr-BE" sz="2800" dirty="0" err="1" smtClean="0"/>
              <a:t>algae</a:t>
            </a:r>
            <a:endParaRPr lang="fr-BE" sz="2800" dirty="0" smtClean="0"/>
          </a:p>
          <a:p>
            <a:endParaRPr lang="fr-BE" sz="2800" dirty="0" smtClean="0"/>
          </a:p>
          <a:p>
            <a:r>
              <a:rPr lang="fr-BE" sz="2800" dirty="0" err="1" smtClean="0"/>
              <a:t>Join</a:t>
            </a:r>
            <a:r>
              <a:rPr lang="fr-BE" sz="2800" dirty="0" smtClean="0"/>
              <a:t> the </a:t>
            </a:r>
            <a:r>
              <a:rPr lang="fr-BE" sz="2800" dirty="0" err="1" smtClean="0"/>
              <a:t>infoday</a:t>
            </a:r>
            <a:r>
              <a:rPr lang="fr-BE" sz="2800" dirty="0"/>
              <a:t>: </a:t>
            </a:r>
            <a:r>
              <a:rPr lang="fr-BE" sz="2800" dirty="0">
                <a:hlinkClick r:id="rId5"/>
              </a:rPr>
              <a:t>https://</a:t>
            </a:r>
            <a:r>
              <a:rPr lang="fr-BE" sz="2800" dirty="0" smtClean="0">
                <a:hlinkClick r:id="rId5"/>
              </a:rPr>
              <a:t>rea.ec.europa.eu/funding-and-grants/horizon-europe-cluster-6-food-bioeconomy-natural-resources-agriculture-and-environment_en</a:t>
            </a:r>
            <a:endParaRPr lang="fr-BE" sz="2800" dirty="0" smtClean="0"/>
          </a:p>
          <a:p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5880236" y="3244334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en-GB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9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17427" y="1963648"/>
            <a:ext cx="7029093" cy="3906435"/>
          </a:xfrm>
        </p:spPr>
        <p:txBody>
          <a:bodyPr/>
          <a:lstStyle/>
          <a:p>
            <a:r>
              <a:rPr lang="en-US" dirty="0" smtClean="0"/>
              <a:t>WP to be adopted  before the end of the year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://www.cbe.europa.eu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fr-BE" dirty="0"/>
          </a:p>
          <a:p>
            <a:r>
              <a:rPr lang="fr-BE" b="1" dirty="0" smtClean="0"/>
              <a:t>« SAVE THE DATE » INFODAY :   </a:t>
            </a:r>
            <a:r>
              <a:rPr lang="fr-BE" dirty="0" smtClean="0"/>
              <a:t>20/04/2023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CBE JU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511" y="1963648"/>
            <a:ext cx="35623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3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2289" y="2042319"/>
            <a:ext cx="10156297" cy="2387600"/>
          </a:xfrm>
        </p:spPr>
        <p:txBody>
          <a:bodyPr/>
          <a:lstStyle/>
          <a:p>
            <a:r>
              <a:rPr lang="fr-BE" dirty="0" err="1" smtClean="0"/>
              <a:t>Thank</a:t>
            </a:r>
            <a:r>
              <a:rPr lang="fr-BE" dirty="0" smtClean="0"/>
              <a:t> </a:t>
            </a:r>
            <a:r>
              <a:rPr lang="fr-BE" dirty="0" err="1" smtClean="0"/>
              <a:t>you</a:t>
            </a:r>
            <a:r>
              <a:rPr lang="fr-BE" dirty="0" smtClean="0"/>
              <a:t>!</a:t>
            </a:r>
            <a:br>
              <a:rPr lang="fr-BE" dirty="0" smtClean="0"/>
            </a:br>
            <a:r>
              <a:rPr lang="fr-BE" dirty="0" smtClean="0"/>
              <a:t>#</a:t>
            </a:r>
            <a:r>
              <a:rPr lang="fr-BE" dirty="0" err="1" smtClean="0"/>
              <a:t>BeGreenGoBlue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91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098AE41A192E4C85C747A9850AEF9A" ma:contentTypeVersion="1" ma:contentTypeDescription="Create a new document." ma:contentTypeScope="" ma:versionID="5a8770b97c883eee6e80458dbe9e6c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2EEACE0-6474-4130-B64E-D9F9E5478D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F87431-2774-4E17-BE38-8A579357848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16612</TotalTime>
  <Words>274</Words>
  <Application>Microsoft Office PowerPoint</Application>
  <PresentationFormat>Widescreen</PresentationFormat>
  <Paragraphs>51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EC Square Sans Cond Pro</vt:lpstr>
      <vt:lpstr>EC Square Sans Pro</vt:lpstr>
      <vt:lpstr>EC Square Sans Pro Medium</vt:lpstr>
      <vt:lpstr>Times New Roman</vt:lpstr>
      <vt:lpstr>Wingdings</vt:lpstr>
      <vt:lpstr>Office Theme</vt:lpstr>
      <vt:lpstr>PowerPoint Presentation</vt:lpstr>
      <vt:lpstr>Portfolio of EMFF projects</vt:lpstr>
      <vt:lpstr>PowerPoint Presentation</vt:lpstr>
      <vt:lpstr> EMFAF-2022-PIA-FLAGSHIP-6-BALTIC</vt:lpstr>
      <vt:lpstr>Horizon Europe</vt:lpstr>
      <vt:lpstr>CBE JU</vt:lpstr>
      <vt:lpstr>Thank you! #BeGreenGoBlue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JAGOT Charlotte (CINEA)</cp:lastModifiedBy>
  <cp:revision>384</cp:revision>
  <cp:lastPrinted>2022-05-10T07:19:37Z</cp:lastPrinted>
  <dcterms:created xsi:type="dcterms:W3CDTF">2019-08-09T12:06:42Z</dcterms:created>
  <dcterms:modified xsi:type="dcterms:W3CDTF">2022-12-09T12:18:38Z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0x010100AF098AE41A192E4C85C747A9850AEF9A</vt:lpwstr>
  </property>
</Properties>
</file>