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9" r:id="rId3"/>
    <p:sldId id="263" r:id="rId4"/>
    <p:sldId id="269" r:id="rId5"/>
    <p:sldId id="265" r:id="rId6"/>
    <p:sldId id="267" r:id="rId7"/>
    <p:sldId id="264" r:id="rId8"/>
    <p:sldId id="270" r:id="rId9"/>
    <p:sldId id="272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27" autoAdjust="0"/>
    <p:restoredTop sz="94660"/>
  </p:normalViewPr>
  <p:slideViewPr>
    <p:cSldViewPr snapToGrid="0" snapToObjects="1">
      <p:cViewPr varScale="1">
        <p:scale>
          <a:sx n="38" d="100"/>
          <a:sy n="38" d="100"/>
        </p:scale>
        <p:origin x="-156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8E112D-3E86-3B47-91A4-35FBA3727714}" type="datetimeFigureOut">
              <a:rPr lang="en-US" smtClean="0"/>
              <a:t>6/24/17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91CD2-FCB2-4C4A-B6D3-DA6A40035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815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C30A-BC03-B340-A526-A440DF312318}" type="datetimeFigureOut">
              <a:rPr lang="en-US" smtClean="0"/>
              <a:t>6/24/17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4D231-FE32-B844-93FB-1EF3A78FA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932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C30A-BC03-B340-A526-A440DF312318}" type="datetimeFigureOut">
              <a:rPr lang="en-US" smtClean="0"/>
              <a:t>6/24/17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4D231-FE32-B844-93FB-1EF3A78FA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27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C30A-BC03-B340-A526-A440DF312318}" type="datetimeFigureOut">
              <a:rPr lang="en-US" smtClean="0"/>
              <a:t>6/24/17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4D231-FE32-B844-93FB-1EF3A78FA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610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C30A-BC03-B340-A526-A440DF312318}" type="datetimeFigureOut">
              <a:rPr lang="en-US" smtClean="0"/>
              <a:t>6/24/17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4D231-FE32-B844-93FB-1EF3A78FA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06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C30A-BC03-B340-A526-A440DF312318}" type="datetimeFigureOut">
              <a:rPr lang="en-US" smtClean="0"/>
              <a:t>6/24/17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4D231-FE32-B844-93FB-1EF3A78FA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361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C30A-BC03-B340-A526-A440DF312318}" type="datetimeFigureOut">
              <a:rPr lang="en-US" smtClean="0"/>
              <a:t>6/24/17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4D231-FE32-B844-93FB-1EF3A78FA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804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C30A-BC03-B340-A526-A440DF312318}" type="datetimeFigureOut">
              <a:rPr lang="en-US" smtClean="0"/>
              <a:t>6/24/17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4D231-FE32-B844-93FB-1EF3A78FA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409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C30A-BC03-B340-A526-A440DF312318}" type="datetimeFigureOut">
              <a:rPr lang="en-US" smtClean="0"/>
              <a:t>6/24/17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4D231-FE32-B844-93FB-1EF3A78FA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340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C30A-BC03-B340-A526-A440DF312318}" type="datetimeFigureOut">
              <a:rPr lang="en-US" smtClean="0"/>
              <a:t>6/24/17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4D231-FE32-B844-93FB-1EF3A78FA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80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C30A-BC03-B340-A526-A440DF312318}" type="datetimeFigureOut">
              <a:rPr lang="en-US" smtClean="0"/>
              <a:t>6/24/17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4D231-FE32-B844-93FB-1EF3A78FA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675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C30A-BC03-B340-A526-A440DF312318}" type="datetimeFigureOut">
              <a:rPr lang="en-US" smtClean="0"/>
              <a:t>6/24/17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4D231-FE32-B844-93FB-1EF3A78FA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62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7C30A-BC03-B340-A526-A440DF312318}" type="datetimeFigureOut">
              <a:rPr lang="en-US" smtClean="0"/>
              <a:t>6/24/17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4D231-FE32-B844-93FB-1EF3A78FA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574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0188"/>
            <a:ext cx="9144000" cy="7318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6076" y="2865437"/>
            <a:ext cx="6179709" cy="1470025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Innovations for the Oceans of Tomorrow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761416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Jay Pearlman</a:t>
            </a:r>
          </a:p>
          <a:p>
            <a:r>
              <a:rPr lang="en-US" dirty="0" err="1" smtClean="0">
                <a:solidFill>
                  <a:srgbClr val="FFFFFF"/>
                </a:solidFill>
              </a:rPr>
              <a:t>OoT</a:t>
            </a:r>
            <a:r>
              <a:rPr lang="en-US" dirty="0" smtClean="0">
                <a:solidFill>
                  <a:srgbClr val="FFFFFF"/>
                </a:solidFill>
              </a:rPr>
              <a:t> Workshop, Oceans17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Aberdeen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June 22 2017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401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chemeClr val="bg1"/>
                </a:solidFill>
                <a:latin typeface="Arial Black" panose="020B0A04020102020204" pitchFamily="34" charset="0"/>
              </a:rPr>
              <a:t>Why should people care?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48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46002" y="2428078"/>
            <a:ext cx="7695591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“Seas </a:t>
            </a:r>
            <a:r>
              <a:rPr lang="en-US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and oceans have a huge impact on our daily lives, providing an essential part of our wealth and well-being.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“</a:t>
            </a:r>
          </a:p>
          <a:p>
            <a:endParaRPr lang="en-US" sz="2800" b="1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r>
              <a:rPr lang="en-US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“They </a:t>
            </a:r>
            <a:r>
              <a:rPr lang="en-US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are not only a critical source of food, energy and resources, but also provide the majority of Europe's trade routes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.”</a:t>
            </a:r>
            <a:endParaRPr lang="en-US" sz="28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56511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 descr="Description: Macintosh HD:Users:edelory:Documents:NeXOS illustration.j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17" y="336446"/>
            <a:ext cx="9099783" cy="6385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FF8265-D8E6-D04A-9D9E-C81CBE89E89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054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08200"/>
            <a:ext cx="8229600" cy="2514600"/>
          </a:xfrm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chemeClr val="bg1"/>
                </a:solidFill>
              </a:rPr>
              <a:t>"The Ocean of </a:t>
            </a:r>
            <a:r>
              <a:rPr lang="en-US" sz="2800" b="1" dirty="0" smtClean="0">
                <a:solidFill>
                  <a:schemeClr val="bg1"/>
                </a:solidFill>
              </a:rPr>
              <a:t>Tomorrow (</a:t>
            </a:r>
            <a:r>
              <a:rPr lang="en-US" sz="2800" b="1" dirty="0" err="1" smtClean="0">
                <a:solidFill>
                  <a:schemeClr val="bg1"/>
                </a:solidFill>
              </a:rPr>
              <a:t>OoT</a:t>
            </a:r>
            <a:r>
              <a:rPr lang="en-US" sz="2800" b="1" dirty="0" smtClean="0">
                <a:solidFill>
                  <a:schemeClr val="bg1"/>
                </a:solidFill>
              </a:rPr>
              <a:t>) 2013" </a:t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- a cross</a:t>
            </a:r>
            <a:r>
              <a:rPr lang="en-US" sz="2800" b="1" dirty="0">
                <a:solidFill>
                  <a:schemeClr val="bg1"/>
                </a:solidFill>
              </a:rPr>
              <a:t>-thematic </a:t>
            </a:r>
            <a:r>
              <a:rPr lang="en-US" sz="2800" b="1" dirty="0" smtClean="0">
                <a:solidFill>
                  <a:schemeClr val="bg1"/>
                </a:solidFill>
              </a:rPr>
              <a:t>program </a:t>
            </a:r>
            <a:r>
              <a:rPr lang="en-US" sz="2800" b="1" dirty="0">
                <a:solidFill>
                  <a:schemeClr val="bg1"/>
                </a:solidFill>
              </a:rPr>
              <a:t>focused on fostering research and innovation in marine technologies.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FF8265-D8E6-D04A-9D9E-C81CBE89E89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530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2473610"/>
              </p:ext>
            </p:extLst>
          </p:nvPr>
        </p:nvGraphicFramePr>
        <p:xfrm>
          <a:off x="823913" y="387350"/>
          <a:ext cx="7319962" cy="5718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803"/>
                <a:gridCol w="1304153"/>
                <a:gridCol w="1076858"/>
                <a:gridCol w="1287694"/>
                <a:gridCol w="950454"/>
              </a:tblGrid>
              <a:tr h="76336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Phase 2 Projects</a:t>
                      </a:r>
                      <a:endParaRPr lang="en-US" sz="1800" dirty="0"/>
                    </a:p>
                  </a:txBody>
                  <a:tcPr marL="91431" marR="91431" marT="45712" marB="4571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Common Sense</a:t>
                      </a:r>
                      <a:endParaRPr lang="en-US" sz="1800" dirty="0"/>
                    </a:p>
                  </a:txBody>
                  <a:tcPr marL="91431" marR="91431" marT="45712" marB="45712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NeXOS</a:t>
                      </a:r>
                      <a:endParaRPr lang="en-US" sz="1800" dirty="0"/>
                    </a:p>
                  </a:txBody>
                  <a:tcPr marL="91431" marR="91431" marT="45712" marB="45712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SCHeMA</a:t>
                      </a:r>
                      <a:endParaRPr lang="en-US" sz="1800" dirty="0"/>
                    </a:p>
                  </a:txBody>
                  <a:tcPr marL="91431" marR="91431" marT="45712" marB="4571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Sense Ocean</a:t>
                      </a:r>
                      <a:endParaRPr lang="en-US" sz="1800" dirty="0"/>
                    </a:p>
                  </a:txBody>
                  <a:tcPr marL="91431" marR="91431" marT="45712" marB="45712"/>
                </a:tc>
              </a:tr>
              <a:tr h="407931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Temp,</a:t>
                      </a:r>
                      <a:r>
                        <a:rPr lang="en-US" sz="2000" baseline="0" dirty="0" smtClean="0"/>
                        <a:t> Pressure</a:t>
                      </a:r>
                      <a:endParaRPr lang="en-US" sz="2000" dirty="0"/>
                    </a:p>
                  </a:txBody>
                  <a:tcPr marL="91431" marR="91431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X</a:t>
                      </a:r>
                      <a:endParaRPr lang="en-US" sz="1800" dirty="0"/>
                    </a:p>
                  </a:txBody>
                  <a:tcPr marL="91431" marR="91431" marT="45712" marB="45712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91431" marR="91431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X</a:t>
                      </a:r>
                      <a:endParaRPr lang="en-US" sz="1800" dirty="0"/>
                    </a:p>
                  </a:txBody>
                  <a:tcPr marL="91431" marR="91431" marT="45712" marB="45712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91431" marR="91431" marT="45712" marB="45712"/>
                </a:tc>
              </a:tr>
              <a:tr h="407931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Oxygen</a:t>
                      </a:r>
                      <a:endParaRPr lang="en-US" sz="2000" dirty="0"/>
                    </a:p>
                  </a:txBody>
                  <a:tcPr marL="91431" marR="91431" marT="45712" marB="45712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91431" marR="91431" marT="45712" marB="45712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91431" marR="91431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X</a:t>
                      </a:r>
                      <a:endParaRPr lang="en-US" sz="1800" dirty="0"/>
                    </a:p>
                  </a:txBody>
                  <a:tcPr marL="91431" marR="91431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X</a:t>
                      </a:r>
                      <a:endParaRPr lang="en-US" sz="1800" dirty="0"/>
                    </a:p>
                  </a:txBody>
                  <a:tcPr marL="91431" marR="91431" marT="45712" marB="45712"/>
                </a:tc>
              </a:tr>
              <a:tr h="407931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CDOM</a:t>
                      </a:r>
                      <a:endParaRPr lang="en-US" sz="2000" dirty="0"/>
                    </a:p>
                  </a:txBody>
                  <a:tcPr marL="91431" marR="91431" marT="45712" marB="45712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91431" marR="91431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X</a:t>
                      </a:r>
                      <a:endParaRPr lang="en-US" sz="1800" dirty="0"/>
                    </a:p>
                  </a:txBody>
                  <a:tcPr marL="91431" marR="91431" marT="45712" marB="45712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91431" marR="91431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X</a:t>
                      </a:r>
                      <a:endParaRPr lang="en-US" sz="1800" dirty="0"/>
                    </a:p>
                  </a:txBody>
                  <a:tcPr marL="91431" marR="91431" marT="45712" marB="45712"/>
                </a:tc>
              </a:tr>
              <a:tr h="5269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Nutrients/carbonates</a:t>
                      </a:r>
                      <a:endParaRPr lang="en-US" sz="2000" dirty="0"/>
                    </a:p>
                  </a:txBody>
                  <a:tcPr marL="91431" marR="91431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X</a:t>
                      </a:r>
                      <a:endParaRPr lang="en-US" sz="1800" dirty="0"/>
                    </a:p>
                  </a:txBody>
                  <a:tcPr marL="91431" marR="91431" marT="45712" marB="45712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91431" marR="91431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X</a:t>
                      </a:r>
                      <a:endParaRPr lang="en-US" sz="1800" dirty="0"/>
                    </a:p>
                  </a:txBody>
                  <a:tcPr marL="91431" marR="91431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X</a:t>
                      </a:r>
                      <a:endParaRPr lang="en-US" sz="1800" dirty="0"/>
                    </a:p>
                  </a:txBody>
                  <a:tcPr marL="91431" marR="91431" marT="45712" marB="45712"/>
                </a:tc>
              </a:tr>
              <a:tr h="52699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Phytoplankton</a:t>
                      </a:r>
                      <a:endParaRPr lang="en-US" sz="2000" dirty="0"/>
                    </a:p>
                  </a:txBody>
                  <a:tcPr marL="91431" marR="91431" marT="45712" marB="45712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91431" marR="91431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X</a:t>
                      </a:r>
                      <a:endParaRPr lang="en-US" sz="1800" dirty="0"/>
                    </a:p>
                  </a:txBody>
                  <a:tcPr marL="91431" marR="91431" marT="45712" marB="45712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91431" marR="91431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X</a:t>
                      </a:r>
                      <a:endParaRPr lang="en-US" sz="1800" dirty="0"/>
                    </a:p>
                  </a:txBody>
                  <a:tcPr marL="91431" marR="91431" marT="45712" marB="45712"/>
                </a:tc>
              </a:tr>
              <a:tr h="438251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Hydrocarbons</a:t>
                      </a:r>
                      <a:endParaRPr lang="en-US" sz="2000" dirty="0"/>
                    </a:p>
                  </a:txBody>
                  <a:tcPr marL="91431" marR="91431" marT="45712" marB="45712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91431" marR="91431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X</a:t>
                      </a:r>
                      <a:endParaRPr lang="en-US" sz="1800" dirty="0"/>
                    </a:p>
                  </a:txBody>
                  <a:tcPr marL="91431" marR="91431" marT="45712" marB="45712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91431" marR="91431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X</a:t>
                      </a:r>
                      <a:endParaRPr lang="en-US" sz="1800" dirty="0"/>
                    </a:p>
                  </a:txBody>
                  <a:tcPr marL="91431" marR="91431" marT="45712" marB="45712"/>
                </a:tc>
              </a:tr>
              <a:tr h="438251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Carbon Cycle</a:t>
                      </a:r>
                      <a:endParaRPr lang="en-US" sz="2000" dirty="0"/>
                    </a:p>
                  </a:txBody>
                  <a:tcPr marL="91431" marR="91431" marT="45712" marB="45712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91431" marR="91431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X</a:t>
                      </a:r>
                      <a:endParaRPr lang="en-US" sz="1800" dirty="0"/>
                    </a:p>
                  </a:txBody>
                  <a:tcPr marL="91431" marR="91431" marT="45712" marB="45712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91431" marR="91431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X</a:t>
                      </a:r>
                      <a:endParaRPr lang="en-US" sz="1800" dirty="0"/>
                    </a:p>
                  </a:txBody>
                  <a:tcPr marL="91431" marR="91431" marT="45712" marB="45712"/>
                </a:tc>
              </a:tr>
              <a:tr h="39622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Fisheries</a:t>
                      </a:r>
                      <a:endParaRPr lang="en-US" sz="2000" dirty="0"/>
                    </a:p>
                  </a:txBody>
                  <a:tcPr marL="91431" marR="91431" marT="45712" marB="45712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91431" marR="91431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X</a:t>
                      </a:r>
                      <a:endParaRPr lang="en-US" sz="1800" dirty="0"/>
                    </a:p>
                  </a:txBody>
                  <a:tcPr marL="91431" marR="91431" marT="45712" marB="45712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91431" marR="91431" marT="45712" marB="45712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91431" marR="91431" marT="45712" marB="45712"/>
                </a:tc>
              </a:tr>
              <a:tr h="39622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Underwater noise</a:t>
                      </a:r>
                      <a:endParaRPr lang="en-US" sz="2000" dirty="0"/>
                    </a:p>
                  </a:txBody>
                  <a:tcPr marL="91431" marR="91431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X</a:t>
                      </a:r>
                      <a:endParaRPr lang="en-US" sz="1800" dirty="0"/>
                    </a:p>
                  </a:txBody>
                  <a:tcPr marL="91431" marR="91431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X</a:t>
                      </a:r>
                      <a:endParaRPr lang="en-US" sz="1800" dirty="0"/>
                    </a:p>
                  </a:txBody>
                  <a:tcPr marL="91431" marR="91431" marT="45712" marB="45712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91431" marR="91431" marT="45712" marB="45712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91431" marR="91431" marT="45712" marB="45712"/>
                </a:tc>
              </a:tr>
              <a:tr h="526093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Microplastics</a:t>
                      </a:r>
                      <a:endParaRPr lang="en-US" sz="2000" dirty="0"/>
                    </a:p>
                  </a:txBody>
                  <a:tcPr marL="91431" marR="91431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X</a:t>
                      </a:r>
                      <a:endParaRPr lang="en-US" sz="1800" dirty="0"/>
                    </a:p>
                  </a:txBody>
                  <a:tcPr marL="91431" marR="91431" marT="45712" marB="45712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91431" marR="91431" marT="45712" marB="45712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91431" marR="91431" marT="45712" marB="45712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91431" marR="91431" marT="45712" marB="45712"/>
                </a:tc>
              </a:tr>
              <a:tr h="481983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Heavy/trace metals</a:t>
                      </a:r>
                      <a:endParaRPr lang="en-US" sz="2000" dirty="0"/>
                    </a:p>
                  </a:txBody>
                  <a:tcPr marL="91431" marR="91431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X</a:t>
                      </a:r>
                      <a:endParaRPr lang="en-US" sz="1800" dirty="0"/>
                    </a:p>
                  </a:txBody>
                  <a:tcPr marL="91431" marR="91431" marT="45712" marB="45712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91431" marR="91431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X</a:t>
                      </a:r>
                      <a:endParaRPr lang="en-US" sz="1800" dirty="0"/>
                    </a:p>
                  </a:txBody>
                  <a:tcPr marL="91431" marR="91431" marT="45712" marB="45712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91431" marR="91431" marT="45712" marB="45712"/>
                </a:tc>
              </a:tr>
            </a:tbl>
          </a:graphicData>
        </a:graphic>
      </p:graphicFrame>
      <p:sp>
        <p:nvSpPr>
          <p:cNvPr id="18513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MS PGothic" charset="0"/>
                <a:cs typeface="MS PGothic" charset="0"/>
              </a:defRPr>
            </a:lvl9pPr>
          </a:lstStyle>
          <a:p>
            <a:fld id="{9EF0485A-36E5-7347-B4D8-31E36935B95C}" type="slidenum">
              <a:rPr lang="en-US" sz="1200">
                <a:solidFill>
                  <a:srgbClr val="595959"/>
                </a:solidFill>
                <a:latin typeface="Century Gothic" charset="0"/>
              </a:rPr>
              <a:pPr/>
              <a:t>6</a:t>
            </a:fld>
            <a:endParaRPr lang="en-US" sz="1200">
              <a:solidFill>
                <a:srgbClr val="595959"/>
              </a:solidFill>
              <a:latin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733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OoT</a:t>
            </a:r>
            <a:r>
              <a:rPr lang="en-US" dirty="0" smtClean="0"/>
              <a:t> Workshop – Session 1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674733"/>
              </p:ext>
            </p:extLst>
          </p:nvPr>
        </p:nvGraphicFramePr>
        <p:xfrm>
          <a:off x="624542" y="1956362"/>
          <a:ext cx="8090358" cy="43898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8634"/>
                <a:gridCol w="1143800"/>
                <a:gridCol w="1647845"/>
                <a:gridCol w="3860079"/>
              </a:tblGrid>
              <a:tr h="3865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Presenter</a:t>
                      </a:r>
                      <a:endParaRPr lang="en-US" sz="1800" dirty="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Project</a:t>
                      </a:r>
                      <a:endParaRPr lang="en-US" sz="180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Organization</a:t>
                      </a:r>
                      <a:endParaRPr lang="en-US" sz="180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Title</a:t>
                      </a:r>
                      <a:endParaRPr lang="en-US" sz="180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719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Jay Pearlman</a:t>
                      </a:r>
                      <a:endParaRPr lang="en-US" sz="180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Introduc-tion</a:t>
                      </a:r>
                      <a:endParaRPr lang="en-US" sz="1800" dirty="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15430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IEEE</a:t>
                      </a:r>
                      <a:endParaRPr lang="en-US" sz="180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Innovation in Sensors and Observations</a:t>
                      </a:r>
                      <a:endParaRPr lang="en-US" sz="180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4380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Matt Mowlem</a:t>
                      </a:r>
                      <a:endParaRPr lang="en-US" sz="180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SENSEOCEAN</a:t>
                      </a:r>
                      <a:endParaRPr lang="en-US" sz="180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NOC</a:t>
                      </a:r>
                      <a:endParaRPr lang="en-US" sz="1800" dirty="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SenseOCEAN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: Development of biogeochemical sensors for autonomous platforms and observatories</a:t>
                      </a:r>
                      <a:endParaRPr lang="en-US" sz="1800" dirty="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719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Jan van der Meer</a:t>
                      </a:r>
                      <a:endParaRPr lang="en-US" sz="180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BRAVOO</a:t>
                      </a:r>
                      <a:endParaRPr lang="en-US" sz="180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University of Lausanne</a:t>
                      </a:r>
                      <a:endParaRPr lang="en-US" sz="180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BRAAVOO</a:t>
                      </a: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: Biosensors for Near Real-Time Marine Toxicant Monitoring</a:t>
                      </a:r>
                      <a:endParaRPr lang="en-US" sz="180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5785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Luca Sanfilippo</a:t>
                      </a:r>
                      <a:endParaRPr lang="en-US" sz="180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SMS</a:t>
                      </a:r>
                      <a:endParaRPr lang="en-US" sz="180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SYSTEA</a:t>
                      </a:r>
                      <a:endParaRPr lang="en-US" sz="180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SMS</a:t>
                      </a: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: Innovations in emerging pollutants ocean monitoring using biosensing technology</a:t>
                      </a:r>
                      <a:endParaRPr lang="en-US" sz="180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5785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"/>
                          <a:ea typeface="ＭＳ 明朝"/>
                          <a:cs typeface="Times New Roman"/>
                        </a:rPr>
                        <a:t>Antonio Novellino</a:t>
                      </a:r>
                      <a:endParaRPr lang="en-US" sz="180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"/>
                          <a:ea typeface="ＭＳ 明朝"/>
                          <a:cs typeface="Times New Roman"/>
                        </a:rPr>
                        <a:t>SCHeMA</a:t>
                      </a:r>
                      <a:endParaRPr lang="en-US" sz="180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"/>
                          <a:ea typeface="ＭＳ 明朝"/>
                          <a:cs typeface="Times New Roman"/>
                        </a:rPr>
                        <a:t>ETT</a:t>
                      </a:r>
                      <a:endParaRPr lang="en-US" sz="180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SCHeMA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- Integrated In situ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CHemical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MApping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probes: objectives and main achievements</a:t>
                      </a:r>
                      <a:endParaRPr lang="en-US" sz="1800" dirty="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844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OoT</a:t>
            </a:r>
            <a:r>
              <a:rPr lang="en-US" dirty="0"/>
              <a:t> Workshop – Session </a:t>
            </a:r>
            <a:r>
              <a:rPr lang="en-US" dirty="0" smtClean="0"/>
              <a:t>2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7305886"/>
              </p:ext>
            </p:extLst>
          </p:nvPr>
        </p:nvGraphicFramePr>
        <p:xfrm>
          <a:off x="669386" y="1397000"/>
          <a:ext cx="7895336" cy="51291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7723"/>
                <a:gridCol w="1493249"/>
                <a:gridCol w="1785032"/>
                <a:gridCol w="2969332"/>
              </a:tblGrid>
              <a:tr h="45890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"/>
                          <a:ea typeface="ＭＳ 明朝"/>
                          <a:cs typeface="Times New Roman"/>
                        </a:rPr>
                        <a:t>Presenter</a:t>
                      </a:r>
                      <a:endParaRPr lang="en-US" sz="2000" dirty="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"/>
                          <a:ea typeface="ＭＳ 明朝"/>
                          <a:cs typeface="Times New Roman"/>
                        </a:rPr>
                        <a:t>Project</a:t>
                      </a:r>
                      <a:endParaRPr lang="en-US" sz="200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5240" marR="0" indent="-152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"/>
                          <a:ea typeface="ＭＳ 明朝"/>
                          <a:cs typeface="Times New Roman"/>
                        </a:rPr>
                        <a:t>Organization</a:t>
                      </a:r>
                      <a:endParaRPr lang="en-US" sz="200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"/>
                          <a:ea typeface="ＭＳ 明朝"/>
                          <a:cs typeface="Times New Roman"/>
                        </a:rPr>
                        <a:t>Title</a:t>
                      </a:r>
                      <a:endParaRPr lang="en-US" sz="200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24469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"/>
                          <a:ea typeface="ＭＳ 明朝"/>
                          <a:cs typeface="Times New Roman"/>
                        </a:rPr>
                        <a:t>Eric </a:t>
                      </a:r>
                      <a:r>
                        <a:rPr lang="en-US" sz="1800" dirty="0" err="1" smtClean="0">
                          <a:effectLst/>
                          <a:latin typeface="Times"/>
                          <a:ea typeface="ＭＳ 明朝"/>
                          <a:cs typeface="Times New Roman"/>
                        </a:rPr>
                        <a:t>Delory</a:t>
                      </a:r>
                      <a:endParaRPr lang="en-US" sz="1800" dirty="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"/>
                          <a:ea typeface="ＭＳ 明朝"/>
                          <a:cs typeface="Times New Roman"/>
                        </a:rPr>
                        <a:t>NeXOS</a:t>
                      </a:r>
                      <a:endParaRPr lang="en-US" sz="180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5240" marR="0" indent="-152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"/>
                          <a:ea typeface="ＭＳ 明朝"/>
                          <a:cs typeface="Times New Roman"/>
                        </a:rPr>
                        <a:t>PLOCAN</a:t>
                      </a:r>
                      <a:endParaRPr lang="en-US" sz="180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NeXOS</a:t>
                      </a: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: Development and end-to-end integration of compact, low-power, multifunctional ocean sensors.</a:t>
                      </a:r>
                      <a:endParaRPr lang="en-US" sz="180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2979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"/>
                          <a:ea typeface="ＭＳ 明朝"/>
                          <a:cs typeface="Times New Roman"/>
                        </a:rPr>
                        <a:t>Dennis Gowland</a:t>
                      </a:r>
                      <a:endParaRPr lang="en-US" sz="180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"/>
                          <a:ea typeface="ＭＳ 明朝"/>
                          <a:cs typeface="Times New Roman"/>
                        </a:rPr>
                        <a:t>EnviGuard</a:t>
                      </a:r>
                      <a:endParaRPr lang="en-US" sz="180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5240" marR="0" indent="-152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"/>
                          <a:ea typeface="ＭＳ 明朝"/>
                          <a:cs typeface="Times New Roman"/>
                        </a:rPr>
                        <a:t>Northbay Shellfish Ltd.</a:t>
                      </a:r>
                      <a:endParaRPr lang="en-US" sz="180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ENVIGUARD</a:t>
                      </a: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: a real-time multi-sensor in a small package with a big future</a:t>
                      </a:r>
                      <a:endParaRPr lang="en-US" sz="180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372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"/>
                          <a:ea typeface="ＭＳ 明朝"/>
                          <a:cs typeface="Times New Roman"/>
                        </a:rPr>
                        <a:t>Matteo Bonasso</a:t>
                      </a:r>
                      <a:endParaRPr lang="en-US" sz="180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"/>
                          <a:ea typeface="ＭＳ 明朝"/>
                          <a:cs typeface="Times New Roman"/>
                        </a:rPr>
                        <a:t>MariaBox</a:t>
                      </a:r>
                      <a:endParaRPr lang="en-US" sz="180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5240" marR="0" indent="-152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"/>
                          <a:ea typeface="ＭＳ 明朝"/>
                          <a:cs typeface="Times New Roman"/>
                        </a:rPr>
                        <a:t>KONTOR 46</a:t>
                      </a:r>
                      <a:endParaRPr lang="en-US" sz="180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MariaBox</a:t>
                      </a: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: first prototype of a novel instrument to observe natural and chemical pollutants in seawater</a:t>
                      </a:r>
                      <a:endParaRPr lang="en-US" sz="180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24469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"/>
                          <a:ea typeface="ＭＳ 明朝"/>
                          <a:cs typeface="Times New Roman"/>
                        </a:rPr>
                        <a:t>Sergio Martinez</a:t>
                      </a:r>
                      <a:endParaRPr lang="en-US" sz="180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"/>
                          <a:ea typeface="ＭＳ 明朝"/>
                          <a:cs typeface="Times New Roman"/>
                        </a:rPr>
                        <a:t>COMMON SENSE</a:t>
                      </a:r>
                      <a:endParaRPr lang="en-US" sz="180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5240" marR="0" indent="-1524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"/>
                          <a:ea typeface="ＭＳ 明朝"/>
                          <a:cs typeface="Times New Roman"/>
                        </a:rPr>
                        <a:t>LEITAT</a:t>
                      </a:r>
                      <a:endParaRPr lang="en-US" sz="180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COMMON SENSE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: Cost-effective sensors, interoperable with international existing ocean observing systems</a:t>
                      </a:r>
                      <a:endParaRPr lang="en-US" sz="1800" dirty="0">
                        <a:effectLst/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3792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447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2486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Thank you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6540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323</Words>
  <Application>Microsoft Macintosh PowerPoint</Application>
  <PresentationFormat>On-screen Show (4:3)</PresentationFormat>
  <Paragraphs>97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Innovations for the Oceans of Tomorrow</vt:lpstr>
      <vt:lpstr>Why should people care?</vt:lpstr>
      <vt:lpstr>PowerPoint Presentation</vt:lpstr>
      <vt:lpstr>PowerPoint Presentation</vt:lpstr>
      <vt:lpstr>"The Ocean of Tomorrow (OoT) 2013"  - a cross-thematic program focused on fostering research and innovation in marine technologies.</vt:lpstr>
      <vt:lpstr>PowerPoint Presentation</vt:lpstr>
      <vt:lpstr>OoT Workshop – Session 1</vt:lpstr>
      <vt:lpstr>OoT Workshop – Session 2</vt:lpstr>
      <vt:lpstr>Thank you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Jay Pearlman</dc:creator>
  <cp:lastModifiedBy>Jay Pearlman</cp:lastModifiedBy>
  <cp:revision>14</cp:revision>
  <dcterms:created xsi:type="dcterms:W3CDTF">2017-06-01T23:18:03Z</dcterms:created>
  <dcterms:modified xsi:type="dcterms:W3CDTF">2017-06-24T07:49:28Z</dcterms:modified>
</cp:coreProperties>
</file>