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0" r:id="rId4"/>
    <p:sldId id="259" r:id="rId5"/>
    <p:sldId id="283" r:id="rId6"/>
    <p:sldId id="261" r:id="rId7"/>
    <p:sldId id="276" r:id="rId8"/>
    <p:sldId id="264" r:id="rId9"/>
    <p:sldId id="262" r:id="rId10"/>
    <p:sldId id="275" r:id="rId11"/>
    <p:sldId id="278" r:id="rId12"/>
    <p:sldId id="277" r:id="rId13"/>
    <p:sldId id="279" r:id="rId14"/>
    <p:sldId id="282" r:id="rId15"/>
    <p:sldId id="281" r:id="rId16"/>
    <p:sldId id="284" r:id="rId17"/>
    <p:sldId id="285" r:id="rId18"/>
  </p:sldIdLst>
  <p:sldSz cx="9144000" cy="6858000" type="screen4x3"/>
  <p:notesSz cx="9931400" cy="6794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6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95" d="100"/>
          <a:sy n="95" d="100"/>
        </p:scale>
        <p:origin x="-102" y="-96"/>
      </p:cViewPr>
      <p:guideLst>
        <p:guide orient="horz" pos="2160"/>
        <p:guide pos="2160"/>
        <p:guide pos="5184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53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fld id="{A77DF6CD-3803-4EC4-ABC9-93B43CFCDB2E}" type="datetimeFigureOut">
              <a:rPr lang="fr-BE"/>
              <a:pPr>
                <a:defRPr/>
              </a:pPr>
              <a:t>28/10/2011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27388"/>
            <a:ext cx="7943850" cy="305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13" y="6453188"/>
            <a:ext cx="43053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fld id="{5CC5F53F-7010-4BB3-82F2-B133290918D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4E597A-285E-4AA1-BDB5-D4F51851AB06}" type="slidenum">
              <a:rPr lang="fr-BE">
                <a:latin typeface="Times" pitchFamily="18" charset="0"/>
              </a:rPr>
              <a:pPr/>
              <a:t>1</a:t>
            </a:fld>
            <a:endParaRPr lang="fr-BE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63DDB9-8766-4781-B506-30C38FA9A64D}" type="slidenum">
              <a:rPr lang="fr-BE">
                <a:latin typeface="Times" pitchFamily="18" charset="0"/>
              </a:rPr>
              <a:pPr/>
              <a:t>7</a:t>
            </a:fld>
            <a:endParaRPr lang="fr-BE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44650"/>
            <a:ext cx="321945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51713" y="5821363"/>
            <a:ext cx="17922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2286000"/>
            <a:ext cx="4800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657600"/>
            <a:ext cx="4800600" cy="1447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906588"/>
            <a:ext cx="3011488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351713" y="5821363"/>
            <a:ext cx="17922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762000" y="1371600"/>
            <a:ext cx="8382000" cy="1588"/>
          </a:xfrm>
          <a:prstGeom prst="line">
            <a:avLst/>
          </a:prstGeom>
          <a:noFill/>
          <a:ln w="38100" cap="rnd">
            <a:solidFill>
              <a:srgbClr val="0D86AA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BE">
              <a:latin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D86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D86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D86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D86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D86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D86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D86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D86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D86AA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lr>
          <a:srgbClr val="0D86AA"/>
        </a:buClr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568325" indent="-188913" algn="l" rtl="0" eaLnBrk="0" fontAlgn="base" hangingPunct="0">
        <a:spcBef>
          <a:spcPct val="20000"/>
        </a:spcBef>
        <a:spcAft>
          <a:spcPct val="0"/>
        </a:spcAft>
        <a:buClr>
          <a:srgbClr val="0D86AA"/>
        </a:buClr>
        <a:buChar char="•"/>
        <a:defRPr sz="2000">
          <a:solidFill>
            <a:schemeClr val="bg2"/>
          </a:solidFill>
          <a:latin typeface="+mn-lt"/>
        </a:defRPr>
      </a:lvl2pPr>
      <a:lvl3pPr marL="957263" indent="-198438" algn="l" rtl="0" eaLnBrk="0" fontAlgn="base" hangingPunct="0">
        <a:spcBef>
          <a:spcPct val="20000"/>
        </a:spcBef>
        <a:spcAft>
          <a:spcPct val="0"/>
        </a:spcAft>
        <a:buClr>
          <a:srgbClr val="0D86AA"/>
        </a:buClr>
        <a:buChar char="•"/>
        <a:defRPr sz="2000">
          <a:solidFill>
            <a:schemeClr val="bg2"/>
          </a:solidFill>
          <a:latin typeface="+mn-lt"/>
        </a:defRPr>
      </a:lvl3pPr>
      <a:lvl4pPr marL="1336675" indent="-188913" algn="l" rtl="0" eaLnBrk="0" fontAlgn="base" hangingPunct="0">
        <a:spcBef>
          <a:spcPct val="20000"/>
        </a:spcBef>
        <a:spcAft>
          <a:spcPct val="0"/>
        </a:spcAft>
        <a:buClr>
          <a:srgbClr val="0D86AA"/>
        </a:buClr>
        <a:buChar char="•"/>
        <a:defRPr>
          <a:solidFill>
            <a:schemeClr val="bg2"/>
          </a:solidFill>
          <a:latin typeface="+mn-lt"/>
        </a:defRPr>
      </a:lvl4pPr>
      <a:lvl5pPr marL="1716088" indent="-188913" algn="l" rtl="0" eaLnBrk="0" fontAlgn="base" hangingPunct="0">
        <a:spcBef>
          <a:spcPct val="20000"/>
        </a:spcBef>
        <a:spcAft>
          <a:spcPct val="0"/>
        </a:spcAft>
        <a:buClr>
          <a:srgbClr val="0D86AA"/>
        </a:buClr>
        <a:buChar char="•"/>
        <a:defRPr>
          <a:solidFill>
            <a:schemeClr val="bg2"/>
          </a:solidFill>
          <a:latin typeface="+mn-lt"/>
        </a:defRPr>
      </a:lvl5pPr>
      <a:lvl6pPr marL="2173288" indent="-188913" algn="l" rtl="0" fontAlgn="base">
        <a:spcBef>
          <a:spcPct val="20000"/>
        </a:spcBef>
        <a:spcAft>
          <a:spcPct val="0"/>
        </a:spcAft>
        <a:buClr>
          <a:srgbClr val="0D86AA"/>
        </a:buClr>
        <a:buChar char="•"/>
        <a:defRPr>
          <a:solidFill>
            <a:schemeClr val="bg2"/>
          </a:solidFill>
          <a:latin typeface="+mn-lt"/>
        </a:defRPr>
      </a:lvl6pPr>
      <a:lvl7pPr marL="2630488" indent="-188913" algn="l" rtl="0" fontAlgn="base">
        <a:spcBef>
          <a:spcPct val="20000"/>
        </a:spcBef>
        <a:spcAft>
          <a:spcPct val="0"/>
        </a:spcAft>
        <a:buClr>
          <a:srgbClr val="0D86AA"/>
        </a:buClr>
        <a:buChar char="•"/>
        <a:defRPr>
          <a:solidFill>
            <a:schemeClr val="bg2"/>
          </a:solidFill>
          <a:latin typeface="+mn-lt"/>
        </a:defRPr>
      </a:lvl7pPr>
      <a:lvl8pPr marL="3087688" indent="-188913" algn="l" rtl="0" fontAlgn="base">
        <a:spcBef>
          <a:spcPct val="20000"/>
        </a:spcBef>
        <a:spcAft>
          <a:spcPct val="0"/>
        </a:spcAft>
        <a:buClr>
          <a:srgbClr val="0D86AA"/>
        </a:buClr>
        <a:buChar char="•"/>
        <a:defRPr>
          <a:solidFill>
            <a:schemeClr val="bg2"/>
          </a:solidFill>
          <a:latin typeface="+mn-lt"/>
        </a:defRPr>
      </a:lvl8pPr>
      <a:lvl9pPr marL="3544888" indent="-188913" algn="l" rtl="0" fontAlgn="base">
        <a:spcBef>
          <a:spcPct val="20000"/>
        </a:spcBef>
        <a:spcAft>
          <a:spcPct val="0"/>
        </a:spcAft>
        <a:buClr>
          <a:srgbClr val="0D86AA"/>
        </a:buClr>
        <a:buChar char="•"/>
        <a:defRPr>
          <a:solidFill>
            <a:schemeClr val="bg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st-vlaanderen.be/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plasticsconverters.eu/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png"/><Relationship Id="rId10" Type="http://schemas.openxmlformats.org/officeDocument/2006/relationships/oleObject" Target="../embeddings/oleObject1.bin"/><Relationship Id="rId4" Type="http://schemas.openxmlformats.org/officeDocument/2006/relationships/hyperlink" Target="http://www.wastefreeoceans.eu/" TargetMode="External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484313"/>
            <a:ext cx="4800600" cy="1143000"/>
          </a:xfrm>
        </p:spPr>
        <p:txBody>
          <a:bodyPr/>
          <a:lstStyle/>
          <a:p>
            <a:pPr eaLnBrk="1" hangingPunct="1"/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WFO Belgium</a:t>
            </a:r>
            <a:br>
              <a:rPr lang="en-GB" smtClean="0"/>
            </a:b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2205038"/>
            <a:ext cx="4800600" cy="1447800"/>
          </a:xfrm>
        </p:spPr>
        <p:txBody>
          <a:bodyPr/>
          <a:lstStyle/>
          <a:p>
            <a:pPr eaLnBrk="1" hangingPunct="1"/>
            <a:r>
              <a:rPr lang="en-GB" smtClean="0"/>
              <a:t>Flemish Fishermen for a Better Marine Environment</a:t>
            </a:r>
          </a:p>
        </p:txBody>
      </p:sp>
      <p:pic>
        <p:nvPicPr>
          <p:cNvPr id="1030" name="Picture 2" descr="WFO Logo">
            <a:hlinkClick r:id="rId4" tooltip="Homepag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005263"/>
            <a:ext cx="24860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main 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5732463"/>
            <a:ext cx="9048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1" descr="Startpagina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3933825"/>
            <a:ext cx="142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 descr="&lt;EMPTY&gt;"/>
          <p:cNvGraphicFramePr>
            <a:graphicFrameLocks noChangeAspect="1"/>
          </p:cNvGraphicFramePr>
          <p:nvPr/>
        </p:nvGraphicFramePr>
        <p:xfrm>
          <a:off x="4643438" y="3141663"/>
          <a:ext cx="2565400" cy="727075"/>
        </p:xfrm>
        <a:graphic>
          <a:graphicData uri="http://schemas.openxmlformats.org/presentationml/2006/ole">
            <p:oleObj spid="_x0000_s1027" name="Document" r:id="rId10" imgW="2375943" imgH="684730" progId="Word.Documen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250" y="6308725"/>
            <a:ext cx="10445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nl-BE" sz="1400" dirty="0">
                <a:solidFill>
                  <a:schemeClr val="bg1"/>
                </a:solidFill>
                <a:latin typeface="+mj-lt"/>
              </a:rPr>
              <a:t>13/9/2011</a:t>
            </a:r>
            <a:endParaRPr lang="fr-BE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4" name="Picture 4" descr="ess_logo_rgb_straplin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48038" y="5594350"/>
            <a:ext cx="20161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24300" y="4797425"/>
            <a:ext cx="12128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WFO Belgium</a:t>
            </a:r>
            <a:br>
              <a:rPr lang="en-GB" smtClean="0"/>
            </a:br>
            <a:r>
              <a:rPr lang="en-GB" sz="2400" smtClean="0"/>
              <a:t>Flemish Fishermen for a Better Marine Environment</a:t>
            </a:r>
            <a:endParaRPr lang="en-GB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/>
              <a:t>Technical concept for the fishing of drifting debris</a:t>
            </a:r>
          </a:p>
          <a:p>
            <a:pPr eaLnBrk="1" hangingPunct="1"/>
            <a:r>
              <a:rPr lang="en-GB" smtClean="0"/>
              <a:t>3 fishing boats</a:t>
            </a:r>
          </a:p>
          <a:p>
            <a:pPr eaLnBrk="1" hangingPunct="1"/>
            <a:r>
              <a:rPr lang="en-GB" smtClean="0"/>
              <a:t>3 Thomsea nets or equivalent fishing gear:</a:t>
            </a:r>
          </a:p>
          <a:p>
            <a:pPr lvl="1" eaLnBrk="1" hangingPunct="1"/>
            <a:r>
              <a:rPr lang="en-GB" smtClean="0"/>
              <a:t>2 smaller nets to be used at sea and in the harbours</a:t>
            </a:r>
          </a:p>
          <a:p>
            <a:pPr lvl="1" eaLnBrk="1" hangingPunct="1"/>
            <a:r>
              <a:rPr lang="en-GB" smtClean="0"/>
              <a:t>1 bigger net to be used in the mouth of the Yzer river (Ganzenpoot – Nieuwpoort)</a:t>
            </a:r>
          </a:p>
        </p:txBody>
      </p:sp>
      <p:pic>
        <p:nvPicPr>
          <p:cNvPr id="26627" name="Picture 31" descr="photo-chalut-1 bate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488" y="4076700"/>
            <a:ext cx="3140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76700"/>
            <a:ext cx="34528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24600"/>
            <a:ext cx="2390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WFO Belgium</a:t>
            </a:r>
            <a:br>
              <a:rPr lang="en-GB" smtClean="0"/>
            </a:br>
            <a:r>
              <a:rPr lang="en-GB" sz="2400" smtClean="0"/>
              <a:t>Flemish Fishermen for a Better Marine Environment</a:t>
            </a:r>
            <a:endParaRPr lang="en-GB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/>
              <a:t>Practical concept</a:t>
            </a:r>
          </a:p>
          <a:p>
            <a:pPr eaLnBrk="1" hangingPunct="1"/>
            <a:r>
              <a:rPr lang="en-GB" smtClean="0"/>
              <a:t>24x going out per year – maximum use to be made of the currents to reduce fuel consumption</a:t>
            </a:r>
          </a:p>
          <a:p>
            <a:pPr eaLnBrk="1" hangingPunct="1"/>
            <a:r>
              <a:rPr lang="en-GB" smtClean="0"/>
              <a:t>The collected waste is transported to the Ostend harbour (Fishing For Litter site)</a:t>
            </a:r>
          </a:p>
          <a:p>
            <a:pPr eaLnBrk="1" hangingPunct="1"/>
            <a:r>
              <a:rPr lang="en-GB" smtClean="0"/>
              <a:t>Sorting and registering of the collected waste by using the FFL infrastructure &amp; the OSPAR protocol</a:t>
            </a:r>
          </a:p>
          <a:p>
            <a:pPr eaLnBrk="1" hangingPunct="1"/>
            <a:r>
              <a:rPr lang="en-GB" smtClean="0"/>
              <a:t>Sorted out plastics waste to be transported to a mixed plastics recycling company</a:t>
            </a:r>
          </a:p>
          <a:p>
            <a:pPr eaLnBrk="1" hangingPunct="1"/>
            <a:r>
              <a:rPr lang="en-GB" smtClean="0"/>
              <a:t>Other waste fractions taken care of by the existing FFL operations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2390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WFO Belgium</a:t>
            </a:r>
            <a:br>
              <a:rPr lang="en-GB" smtClean="0"/>
            </a:br>
            <a:r>
              <a:rPr lang="en-GB" sz="2400" smtClean="0"/>
              <a:t>Flemish Fishermen for a Better Marine Environment</a:t>
            </a:r>
            <a:endParaRPr lang="en-GB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/>
              <a:t>Timing</a:t>
            </a:r>
          </a:p>
          <a:p>
            <a:pPr eaLnBrk="1" hangingPunct="1"/>
            <a:r>
              <a:rPr lang="en-GB" smtClean="0"/>
              <a:t>Project proposal – call for EU fishery funds subsidies: January 2012</a:t>
            </a:r>
          </a:p>
          <a:p>
            <a:pPr eaLnBrk="1" hangingPunct="1"/>
            <a:r>
              <a:rPr lang="en-GB" smtClean="0"/>
              <a:t>Start up : May 1</a:t>
            </a:r>
            <a:r>
              <a:rPr lang="en-GB" baseline="30000" smtClean="0"/>
              <a:t>st</a:t>
            </a:r>
            <a:r>
              <a:rPr lang="en-GB" smtClean="0"/>
              <a:t>, 2012</a:t>
            </a:r>
          </a:p>
          <a:p>
            <a:pPr eaLnBrk="1" hangingPunct="1"/>
            <a:r>
              <a:rPr lang="en-GB" smtClean="0"/>
              <a:t>End of project: April 30</a:t>
            </a:r>
            <a:r>
              <a:rPr lang="en-GB" baseline="30000" smtClean="0"/>
              <a:t>th</a:t>
            </a:r>
            <a:r>
              <a:rPr lang="en-GB" smtClean="0"/>
              <a:t>, 2014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2390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WFO Belgium</a:t>
            </a:r>
            <a:br>
              <a:rPr lang="en-GB" smtClean="0"/>
            </a:br>
            <a:r>
              <a:rPr lang="en-GB" sz="2400" smtClean="0"/>
              <a:t>Flemish Fishermen for a Better Marine Environment</a:t>
            </a:r>
            <a:endParaRPr lang="en-GB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/>
              <a:t>Strengths</a:t>
            </a:r>
          </a:p>
          <a:p>
            <a:pPr eaLnBrk="1" hangingPunct="1"/>
            <a:r>
              <a:rPr lang="en-GB" smtClean="0"/>
              <a:t>Integration in the European WFO project: </a:t>
            </a:r>
          </a:p>
          <a:p>
            <a:pPr lvl="1" eaLnBrk="1" hangingPunct="1"/>
            <a:r>
              <a:rPr lang="en-GB" smtClean="0"/>
              <a:t>Support from European institutions (European Parliament, DG Mare, DG Environment)</a:t>
            </a:r>
          </a:p>
          <a:p>
            <a:pPr lvl="1" eaLnBrk="1" hangingPunct="1"/>
            <a:r>
              <a:rPr lang="en-GB" smtClean="0"/>
              <a:t>Support from the European plastics industry (EuPC, EuPR)</a:t>
            </a:r>
          </a:p>
          <a:p>
            <a:pPr lvl="1" eaLnBrk="1" hangingPunct="1"/>
            <a:r>
              <a:rPr lang="en-GB" smtClean="0"/>
              <a:t>Network of 20 projects in Europe: exchange of knowledge</a:t>
            </a:r>
          </a:p>
          <a:p>
            <a:pPr eaLnBrk="1" hangingPunct="1"/>
            <a:r>
              <a:rPr lang="en-GB" smtClean="0"/>
              <a:t>Complementarily to the Fishing For Litter initiative: maximum use to be made of existing infrastructure</a:t>
            </a:r>
          </a:p>
          <a:p>
            <a:pPr eaLnBrk="1" hangingPunct="1"/>
            <a:r>
              <a:rPr lang="en-GB" smtClean="0"/>
              <a:t>Experience of SDVO in coordinating fishery projects</a:t>
            </a:r>
          </a:p>
          <a:p>
            <a:pPr eaLnBrk="1" hangingPunct="1"/>
            <a:r>
              <a:rPr lang="en-GB" smtClean="0"/>
              <a:t>Experience and international network of Federplast.be on sustainable chain management of plastics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2390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WFO Belgium</a:t>
            </a:r>
            <a:br>
              <a:rPr lang="en-GB" smtClean="0"/>
            </a:br>
            <a:r>
              <a:rPr lang="en-GB" sz="2400" smtClean="0"/>
              <a:t>Flemish Fishermen for a Better Marine Environment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b="1" dirty="0" smtClean="0"/>
              <a:t>Weaknesses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Limited knowledge on the presence of drifting waste in Belgian coastal waters: there are probably no important concentrations due to the strong currents</a:t>
            </a:r>
          </a:p>
          <a:p>
            <a:pPr eaLnBrk="1" hangingPunct="1">
              <a:defRPr/>
            </a:pPr>
            <a:r>
              <a:rPr lang="en-GB" dirty="0" smtClean="0"/>
              <a:t>No experience with using </a:t>
            </a:r>
            <a:r>
              <a:rPr lang="en-GB" dirty="0" err="1" smtClean="0"/>
              <a:t>Thomsea</a:t>
            </a:r>
            <a:r>
              <a:rPr lang="en-GB" dirty="0" smtClean="0"/>
              <a:t> nets or other fishing gear for catching drifting litter</a:t>
            </a:r>
            <a:br>
              <a:rPr lang="en-GB" dirty="0" smtClean="0"/>
            </a:br>
            <a:endParaRPr lang="en-GB" dirty="0" smtClean="0"/>
          </a:p>
          <a:p>
            <a:pPr marL="0" eaLnBrk="1" hangingPunct="1">
              <a:buFontTx/>
              <a:buNone/>
              <a:defRPr/>
            </a:pPr>
            <a:r>
              <a:rPr lang="en-GB" b="1" dirty="0" smtClean="0">
                <a:solidFill>
                  <a:srgbClr val="7030A0"/>
                </a:solidFill>
              </a:rPr>
              <a:t>Need for a pilot project to study the practical feasibility of the project and to allow efficient programming of future waste fishing activities.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2390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WFO Belgium</a:t>
            </a:r>
            <a:br>
              <a:rPr lang="en-GB" smtClean="0"/>
            </a:br>
            <a:r>
              <a:rPr lang="en-GB" sz="2400" smtClean="0"/>
              <a:t>Flemish Fishermen for a Better Marine Environment</a:t>
            </a:r>
            <a:endParaRPr lang="en-GB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91845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smtClean="0"/>
              <a:t>Long term perspectives</a:t>
            </a:r>
          </a:p>
          <a:p>
            <a:pPr eaLnBrk="1" hangingPunct="1"/>
            <a:r>
              <a:rPr lang="en-GB" sz="2000" smtClean="0"/>
              <a:t>Fishing of macroplastics avoids the formation in time of a multitude of microplastics</a:t>
            </a:r>
          </a:p>
          <a:p>
            <a:pPr eaLnBrk="1" hangingPunct="1"/>
            <a:r>
              <a:rPr lang="en-GB" sz="2000" smtClean="0"/>
              <a:t>Preoccupation about ‘marine litter’ goes crescendo, the problem is increasing, so will be the need for expertise</a:t>
            </a:r>
          </a:p>
          <a:p>
            <a:pPr eaLnBrk="1" hangingPunct="1"/>
            <a:r>
              <a:rPr lang="en-GB" sz="2000" smtClean="0"/>
              <a:t>Competence gained by fishermen increases their competitiveness for being involved in international programmes to clean up marine litter hotspots</a:t>
            </a:r>
          </a:p>
          <a:p>
            <a:pPr eaLnBrk="1" hangingPunct="1"/>
            <a:r>
              <a:rPr lang="en-GB" sz="2000" smtClean="0"/>
              <a:t>Acquired competence and infrastructure also to be used for intervention at accidental spills</a:t>
            </a:r>
          </a:p>
          <a:p>
            <a:pPr eaLnBrk="1" hangingPunct="1"/>
            <a:r>
              <a:rPr lang="en-GB" sz="2000" smtClean="0"/>
              <a:t>The tendency of European policies to reorient the fishery sector from exploitation towards sustainable management of marine resources (cfr agricultural policy) offers good prospects for long term continuity 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2390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WFO Belgium</a:t>
            </a:r>
            <a:br>
              <a:rPr lang="en-GB" smtClean="0"/>
            </a:br>
            <a:r>
              <a:rPr lang="en-GB" sz="2400" smtClean="0"/>
              <a:t>Pilot project</a:t>
            </a:r>
            <a:endParaRPr lang="en-GB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91845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smtClean="0"/>
              <a:t>Concept</a:t>
            </a:r>
          </a:p>
          <a:p>
            <a:pPr eaLnBrk="1" hangingPunct="1"/>
            <a:r>
              <a:rPr lang="en-GB" sz="2000" smtClean="0"/>
              <a:t>Monitoring of floating debris in the 4 Belgian coastal ports</a:t>
            </a:r>
            <a:br>
              <a:rPr lang="en-GB" sz="2000" smtClean="0"/>
            </a:br>
            <a:r>
              <a:rPr lang="en-GB" sz="2000" smtClean="0"/>
              <a:t>(4 days with a small boat)</a:t>
            </a:r>
          </a:p>
          <a:p>
            <a:pPr eaLnBrk="1" hangingPunct="1"/>
            <a:r>
              <a:rPr lang="en-GB" sz="2000" smtClean="0"/>
              <a:t>5 days going out into the sea with a fishing boat:</a:t>
            </a:r>
          </a:p>
          <a:p>
            <a:pPr lvl="1" eaLnBrk="1" hangingPunct="1"/>
            <a:r>
              <a:rPr lang="en-GB" smtClean="0"/>
              <a:t>1 day testing of different nets and fishing techniques</a:t>
            </a:r>
          </a:p>
          <a:p>
            <a:pPr lvl="1" eaLnBrk="1" hangingPunct="1"/>
            <a:r>
              <a:rPr lang="en-GB" smtClean="0"/>
              <a:t>4 days monitoring and fishing of floating debris at sea</a:t>
            </a:r>
          </a:p>
          <a:p>
            <a:pPr eaLnBrk="1" hangingPunct="1"/>
            <a:r>
              <a:rPr lang="en-GB" sz="2000" smtClean="0"/>
              <a:t>Sorting and analysis of the waste according to OSPAR protocol</a:t>
            </a:r>
          </a:p>
          <a:p>
            <a:pPr eaLnBrk="1" hangingPunct="1"/>
            <a:r>
              <a:rPr lang="en-GB" sz="2000" smtClean="0"/>
              <a:t>Recycling of the plastics fraction</a:t>
            </a:r>
            <a:br>
              <a:rPr lang="en-GB" sz="2000" smtClean="0"/>
            </a:br>
            <a:endParaRPr lang="en-GB" sz="2000" smtClean="0"/>
          </a:p>
          <a:p>
            <a:pPr eaLnBrk="1" hangingPunct="1">
              <a:buFontTx/>
              <a:buNone/>
            </a:pPr>
            <a:r>
              <a:rPr lang="en-GB" b="1" smtClean="0"/>
              <a:t>Costs</a:t>
            </a:r>
          </a:p>
          <a:p>
            <a:pPr eaLnBrk="1" hangingPunct="1"/>
            <a:r>
              <a:rPr lang="en-GB" sz="2000" smtClean="0"/>
              <a:t>15000 euro : 50% SDVO / 50% Federplast.be + partners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2390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WFO Belgium</a:t>
            </a:r>
            <a:br>
              <a:rPr lang="en-GB" smtClean="0"/>
            </a:br>
            <a:r>
              <a:rPr lang="en-GB" sz="2400" smtClean="0"/>
              <a:t>Pilot project</a:t>
            </a:r>
            <a:endParaRPr lang="en-GB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000" b="1" smtClean="0"/>
              <a:t>Project management: </a:t>
            </a:r>
          </a:p>
          <a:p>
            <a:pPr eaLnBrk="1" hangingPunct="1"/>
            <a:r>
              <a:rPr lang="en-GB" sz="2000" b="1" smtClean="0">
                <a:solidFill>
                  <a:srgbClr val="0D86AA"/>
                </a:solidFill>
              </a:rPr>
              <a:t>SDVO &amp; Federplast.be</a:t>
            </a:r>
            <a:br>
              <a:rPr lang="en-GB" sz="2000" b="1" smtClean="0">
                <a:solidFill>
                  <a:srgbClr val="0D86AA"/>
                </a:solidFill>
              </a:rPr>
            </a:br>
            <a:endParaRPr lang="en-GB" sz="2000" b="1" smtClean="0">
              <a:solidFill>
                <a:srgbClr val="0D86AA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smtClean="0"/>
              <a:t>Partners:</a:t>
            </a:r>
          </a:p>
          <a:p>
            <a:pPr eaLnBrk="1" hangingPunct="1"/>
            <a:r>
              <a:rPr lang="en-GB" sz="2000" smtClean="0"/>
              <a:t>EuPC / WFO Foundation </a:t>
            </a:r>
            <a:r>
              <a:rPr lang="en-GB" sz="2000" smtClean="0">
                <a:solidFill>
                  <a:srgbClr val="FF0000"/>
                </a:solidFill>
              </a:rPr>
              <a:t>OK</a:t>
            </a:r>
          </a:p>
          <a:p>
            <a:pPr eaLnBrk="1" hangingPunct="1"/>
            <a:r>
              <a:rPr lang="en-GB" sz="2000" smtClean="0"/>
              <a:t>essenscia </a:t>
            </a:r>
            <a:r>
              <a:rPr lang="en-GB" sz="2000" smtClean="0">
                <a:solidFill>
                  <a:srgbClr val="FF0000"/>
                </a:solidFill>
              </a:rPr>
              <a:t>OK</a:t>
            </a:r>
          </a:p>
          <a:p>
            <a:pPr eaLnBrk="1" hangingPunct="1"/>
            <a:r>
              <a:rPr lang="en-GB" sz="2000" smtClean="0"/>
              <a:t>SPF Environment –Marine Environment Department </a:t>
            </a:r>
            <a:r>
              <a:rPr lang="en-GB" sz="2000" smtClean="0">
                <a:solidFill>
                  <a:srgbClr val="FF0000"/>
                </a:solidFill>
              </a:rPr>
              <a:t>OK</a:t>
            </a:r>
          </a:p>
          <a:p>
            <a:pPr eaLnBrk="1" hangingPunct="1"/>
            <a:r>
              <a:rPr lang="en-GB" sz="2000" smtClean="0"/>
              <a:t>EKOL (plastics recycler) </a:t>
            </a:r>
            <a:r>
              <a:rPr lang="en-GB" sz="2000" smtClean="0">
                <a:solidFill>
                  <a:srgbClr val="FF0000"/>
                </a:solidFill>
              </a:rPr>
              <a:t>OK</a:t>
            </a:r>
            <a:endParaRPr lang="en-GB" sz="2000" smtClean="0"/>
          </a:p>
          <a:p>
            <a:pPr eaLnBrk="1" hangingPunct="1"/>
            <a:r>
              <a:rPr lang="en-GB" sz="2000" smtClean="0"/>
              <a:t>Febem (BE Federation of the Waste Management Industries) </a:t>
            </a:r>
            <a:r>
              <a:rPr lang="en-GB" sz="2000" smtClean="0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en-GB" sz="2000" smtClean="0"/>
              <a:t>Ovam (Flemish Waste Management Administration) </a:t>
            </a:r>
            <a:r>
              <a:rPr lang="en-GB" sz="2000" smtClean="0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en-GB" sz="2000" smtClean="0"/>
              <a:t>Fost Plus (Belgian Green Dot organisation) </a:t>
            </a:r>
            <a:r>
              <a:rPr lang="en-GB" sz="2000" smtClean="0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en-GB" sz="2000" smtClean="0"/>
              <a:t>Flemish fishery administration </a:t>
            </a:r>
            <a:r>
              <a:rPr lang="en-GB" sz="2000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2390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Marine litter: where does it come from?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/>
              <a:t>Geographically</a:t>
            </a:r>
            <a:endParaRPr lang="en-GB" smtClean="0"/>
          </a:p>
          <a:p>
            <a:pPr lvl="1" eaLnBrk="1" hangingPunct="1"/>
            <a:r>
              <a:rPr lang="en-GB" smtClean="0"/>
              <a:t>Waste at the sea floor: probably from local origin</a:t>
            </a:r>
          </a:p>
          <a:p>
            <a:pPr lvl="1" eaLnBrk="1" hangingPunct="1"/>
            <a:r>
              <a:rPr lang="en-GB" smtClean="0"/>
              <a:t>Floating debris: origin difficult  to assess, circulates within (and between ?) all oceans and seas.</a:t>
            </a:r>
          </a:p>
          <a:p>
            <a:pPr eaLnBrk="1" hangingPunct="1">
              <a:buFontTx/>
              <a:buNone/>
            </a:pPr>
            <a:r>
              <a:rPr lang="en-GB" b="1" smtClean="0"/>
              <a:t>Marine litter originates from</a:t>
            </a:r>
          </a:p>
          <a:p>
            <a:pPr lvl="1" eaLnBrk="1" hangingPunct="1"/>
            <a:r>
              <a:rPr lang="en-GB" smtClean="0"/>
              <a:t>Fishing gear</a:t>
            </a:r>
          </a:p>
          <a:p>
            <a:pPr lvl="1" eaLnBrk="1" hangingPunct="1"/>
            <a:r>
              <a:rPr lang="en-GB" smtClean="0"/>
              <a:t>Shipping waste</a:t>
            </a:r>
          </a:p>
          <a:p>
            <a:pPr lvl="1" eaLnBrk="1" hangingPunct="1"/>
            <a:r>
              <a:rPr lang="en-GB" smtClean="0"/>
              <a:t>Littering at beaches</a:t>
            </a:r>
          </a:p>
          <a:p>
            <a:pPr lvl="1" eaLnBrk="1" hangingPunct="1"/>
            <a:r>
              <a:rPr lang="en-GB" smtClean="0"/>
              <a:t>Plastic granules </a:t>
            </a:r>
            <a:br>
              <a:rPr lang="en-GB" smtClean="0"/>
            </a:br>
            <a:r>
              <a:rPr lang="en-GB" smtClean="0"/>
              <a:t>(from industry and logistics)</a:t>
            </a:r>
          </a:p>
          <a:p>
            <a:pPr lvl="1" eaLnBrk="1" hangingPunct="1"/>
            <a:r>
              <a:rPr lang="en-GB" smtClean="0"/>
              <a:t>Uncontrolled landfill in coastal areas and along rivers</a:t>
            </a:r>
          </a:p>
          <a:p>
            <a:pPr lvl="1" eaLnBrk="1" hangingPunct="1"/>
            <a:r>
              <a:rPr lang="en-GB" smtClean="0"/>
              <a:t>Land based litter ending up in rivers and in sewage drains</a:t>
            </a:r>
          </a:p>
        </p:txBody>
      </p:sp>
      <p:pic>
        <p:nvPicPr>
          <p:cNvPr id="17411" name="Picture 1" descr="\\feds0001\data\Users\GS\Redirected Folders\My Documents\My Pictures\Marine litter\P1030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033713"/>
            <a:ext cx="2952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2390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Marine litter: which problems?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/>
              <a:t>Macroplastics</a:t>
            </a:r>
          </a:p>
          <a:p>
            <a:pPr lvl="1" eaLnBrk="1" hangingPunct="1"/>
            <a:r>
              <a:rPr lang="en-GB" smtClean="0"/>
              <a:t>Physical threat to marine life : </a:t>
            </a:r>
            <a:br>
              <a:rPr lang="en-GB" smtClean="0"/>
            </a:br>
            <a:r>
              <a:rPr lang="en-GB" smtClean="0"/>
              <a:t>suffocating, injuries, blocked digestion</a:t>
            </a:r>
          </a:p>
          <a:p>
            <a:pPr lvl="1" eaLnBrk="1" hangingPunct="1"/>
            <a:r>
              <a:rPr lang="en-GB" smtClean="0"/>
              <a:t>Visual pollution: </a:t>
            </a:r>
          </a:p>
          <a:p>
            <a:pPr lvl="2" eaLnBrk="1" hangingPunct="1"/>
            <a:r>
              <a:rPr lang="en-GB" smtClean="0"/>
              <a:t>Negative impact on the valuation </a:t>
            </a:r>
            <a:br>
              <a:rPr lang="en-GB" smtClean="0"/>
            </a:br>
            <a:r>
              <a:rPr lang="en-GB" smtClean="0"/>
              <a:t>of  the marine environment</a:t>
            </a:r>
          </a:p>
          <a:p>
            <a:pPr lvl="2" eaLnBrk="1" hangingPunct="1"/>
            <a:r>
              <a:rPr lang="en-GB" smtClean="0"/>
              <a:t>Restoration costs</a:t>
            </a:r>
          </a:p>
          <a:p>
            <a:pPr lvl="1" eaLnBrk="1" hangingPunct="1"/>
            <a:r>
              <a:rPr lang="en-GB" smtClean="0"/>
              <a:t>Disintegrates by UV radiation and physical degradation into microplastics</a:t>
            </a:r>
          </a:p>
          <a:p>
            <a:pPr eaLnBrk="1" hangingPunct="1">
              <a:buFontTx/>
              <a:buNone/>
            </a:pPr>
            <a:r>
              <a:rPr lang="en-GB" b="1" smtClean="0"/>
              <a:t>Microplastics</a:t>
            </a:r>
            <a:endParaRPr lang="en-GB" smtClean="0"/>
          </a:p>
          <a:p>
            <a:pPr lvl="1" eaLnBrk="1" hangingPunct="1"/>
            <a:r>
              <a:rPr lang="en-GB" smtClean="0"/>
              <a:t>Insufficient knowledge about impact on marine environment and food chain:  physical influences, adsorption of pollutants </a:t>
            </a:r>
          </a:p>
          <a:p>
            <a:pPr lvl="1" eaLnBrk="1" hangingPunct="1"/>
            <a:r>
              <a:rPr lang="en-GB" smtClean="0"/>
              <a:t>Impact on the image of marine food products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412875"/>
            <a:ext cx="263207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825750"/>
            <a:ext cx="20891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24600"/>
            <a:ext cx="2390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Marine litter: which solutions?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Prevention</a:t>
            </a:r>
            <a:endParaRPr lang="en-US" smtClean="0"/>
          </a:p>
          <a:p>
            <a:pPr lvl="1" eaLnBrk="1" hangingPunct="1"/>
            <a:r>
              <a:rPr lang="en-US" smtClean="0"/>
              <a:t>“Clean Sweep” program: guidelines for a sustainable manipulation of plastic granules in industry and in logistics</a:t>
            </a:r>
          </a:p>
          <a:p>
            <a:pPr lvl="1" eaLnBrk="1" hangingPunct="1"/>
            <a:r>
              <a:rPr lang="en-US" smtClean="0"/>
              <a:t>Product policy: reuse/ degradability/ composition</a:t>
            </a:r>
          </a:p>
          <a:p>
            <a:pPr lvl="1" eaLnBrk="1" hangingPunct="1"/>
            <a:r>
              <a:rPr lang="en-US" smtClean="0"/>
              <a:t>Selective recovery &amp; recycling of waste </a:t>
            </a:r>
            <a:br>
              <a:rPr lang="en-US" smtClean="0"/>
            </a:br>
            <a:r>
              <a:rPr lang="en-US" smtClean="0"/>
              <a:t>e.g. Green Dot recovery systems, Marpol convention, …</a:t>
            </a:r>
          </a:p>
          <a:p>
            <a:pPr lvl="1" eaLnBrk="1" hangingPunct="1"/>
            <a:r>
              <a:rPr lang="en-US" smtClean="0"/>
              <a:t>Anti litter campaigns &amp; repression</a:t>
            </a:r>
          </a:p>
          <a:p>
            <a:pPr lvl="1" eaLnBrk="1" hangingPunct="1"/>
            <a:r>
              <a:rPr lang="en-US" smtClean="0"/>
              <a:t>Worldwide issue: </a:t>
            </a:r>
          </a:p>
          <a:p>
            <a:pPr lvl="2" eaLnBrk="1" hangingPunct="1"/>
            <a:r>
              <a:rPr lang="en-US" smtClean="0"/>
              <a:t>Northwest-Europe and Northern America are less problematic as southern and eastern regions</a:t>
            </a:r>
          </a:p>
          <a:p>
            <a:pPr lvl="2" eaLnBrk="1" hangingPunct="1"/>
            <a:r>
              <a:rPr lang="en-US" smtClean="0"/>
              <a:t>Flanders and Europe should put the example about sustainable chain management of plastics</a:t>
            </a:r>
          </a:p>
          <a:p>
            <a:pPr lvl="2" eaLnBrk="1" hangingPunct="1"/>
            <a:r>
              <a:rPr lang="en-US" smtClean="0"/>
              <a:t>Awareness in Africa and Asia is increasing</a:t>
            </a:r>
          </a:p>
          <a:p>
            <a:pPr lvl="1" eaLnBrk="1" hangingPunct="1"/>
            <a:endParaRPr lang="en-US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2390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Marine litter: which solutions?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/>
              <a:t>Restoration of the marine environment</a:t>
            </a:r>
          </a:p>
          <a:p>
            <a:pPr lvl="1" eaLnBrk="1" hangingPunct="1"/>
            <a:r>
              <a:rPr lang="en-GB" smtClean="0"/>
              <a:t>Cleaning of beaches</a:t>
            </a:r>
          </a:p>
          <a:p>
            <a:pPr lvl="1" eaLnBrk="1" hangingPunct="1"/>
            <a:r>
              <a:rPr lang="en-GB" smtClean="0"/>
              <a:t>Fishing of waste from sea floor: “Fishing For Litter” projects</a:t>
            </a:r>
          </a:p>
          <a:p>
            <a:pPr lvl="1" eaLnBrk="1" hangingPunct="1"/>
            <a:r>
              <a:rPr lang="en-GB" smtClean="0"/>
              <a:t>Fishing of floating debris before it disintegrates into microplastics: WFO “Waste Free Oceans” projects</a:t>
            </a:r>
          </a:p>
          <a:p>
            <a:pPr lvl="1" eaLnBrk="1" hangingPunct="1"/>
            <a:r>
              <a:rPr lang="en-GB" smtClean="0"/>
              <a:t>Development of captive systems for floating debris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2390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WFO Belgium</a:t>
            </a:r>
            <a:br>
              <a:rPr lang="en-GB" smtClean="0"/>
            </a:br>
            <a:r>
              <a:rPr lang="en-GB" sz="2400" smtClean="0"/>
              <a:t>Flemish Fishermen for a Better Marine Environment</a:t>
            </a:r>
            <a:endParaRPr lang="en-GB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/>
              <a:t>Objectives</a:t>
            </a:r>
          </a:p>
          <a:p>
            <a:pPr eaLnBrk="1" hangingPunct="1"/>
            <a:r>
              <a:rPr lang="en-GB" smtClean="0"/>
              <a:t>Fishing of floating debris before the Belgian coast</a:t>
            </a:r>
          </a:p>
          <a:p>
            <a:pPr eaLnBrk="1" hangingPunct="1"/>
            <a:r>
              <a:rPr lang="en-GB" smtClean="0"/>
              <a:t>Reorientation of the Flemish fishermen from exploitation towards sustainable management of the marine environment</a:t>
            </a:r>
          </a:p>
          <a:p>
            <a:pPr eaLnBrk="1" hangingPunct="1"/>
            <a:r>
              <a:rPr lang="en-GB" smtClean="0"/>
              <a:t>Belgian &amp; Flemish participation with European and international developments in this field: eventually new economic opportunities in the long term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2390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WFO Belgium</a:t>
            </a:r>
            <a:br>
              <a:rPr lang="en-GB" smtClean="0"/>
            </a:br>
            <a:r>
              <a:rPr lang="en-GB" sz="2400" smtClean="0"/>
              <a:t>Flemish Fishermen for a Better Marine Environment</a:t>
            </a:r>
            <a:endParaRPr lang="en-GB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smtClean="0"/>
              <a:t>Promotor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SDVO (Flemish Foundation for Sustainable Fishery)</a:t>
            </a:r>
          </a:p>
          <a:p>
            <a:pPr lvl="1" eaLnBrk="1" hangingPunct="1"/>
            <a:r>
              <a:rPr lang="en-GB" smtClean="0"/>
              <a:t>Coordination</a:t>
            </a:r>
          </a:p>
          <a:p>
            <a:pPr lvl="1" eaLnBrk="1" hangingPunct="1"/>
            <a:r>
              <a:rPr lang="en-GB" smtClean="0"/>
              <a:t>Logistics: use of existing Fishing For Litter infrastructure</a:t>
            </a:r>
          </a:p>
          <a:p>
            <a:pPr lvl="1" eaLnBrk="1" hangingPunct="1"/>
            <a:r>
              <a:rPr lang="en-GB" smtClean="0"/>
              <a:t>Knowledge of the fishery sector – contacts with fishermen</a:t>
            </a:r>
          </a:p>
          <a:p>
            <a:pPr lvl="1" eaLnBrk="1" hangingPunct="1"/>
            <a:r>
              <a:rPr lang="en-GB" smtClean="0"/>
              <a:t>Permits – consultation with authorities</a:t>
            </a:r>
          </a:p>
          <a:p>
            <a:pPr eaLnBrk="1" hangingPunct="1">
              <a:buFontTx/>
              <a:buNone/>
            </a:pPr>
            <a:r>
              <a:rPr lang="en-GB" b="1" smtClean="0"/>
              <a:t>Co-promotor: </a:t>
            </a:r>
            <a:r>
              <a:rPr lang="en-GB" smtClean="0"/>
              <a:t>Federplast.be (Belgian Plastics Industry)</a:t>
            </a:r>
          </a:p>
          <a:p>
            <a:pPr lvl="1" eaLnBrk="1" hangingPunct="1"/>
            <a:r>
              <a:rPr lang="en-GB" smtClean="0"/>
              <a:t>Knowledge of plastics issues: materials, uses, …</a:t>
            </a:r>
          </a:p>
          <a:p>
            <a:pPr lvl="1" eaLnBrk="1" hangingPunct="1"/>
            <a:r>
              <a:rPr lang="en-GB" smtClean="0"/>
              <a:t>Expertise of plastics chain management, with e.g. Fost Plus, Febem (Belgian recycling industry, EuPR, Ekol …</a:t>
            </a:r>
          </a:p>
          <a:p>
            <a:pPr lvl="1" eaLnBrk="1" hangingPunct="1"/>
            <a:r>
              <a:rPr lang="en-GB" smtClean="0"/>
              <a:t>WFO network – EU wide practical experiences and expertise</a:t>
            </a:r>
          </a:p>
          <a:p>
            <a:pPr lvl="1" eaLnBrk="1" hangingPunct="1"/>
            <a:r>
              <a:rPr lang="en-GB" smtClean="0"/>
              <a:t>Communications, in collaboration with Kustbeheer, Vliz, Environment Ministry, EuPC, PlasticsEurope, essenscia …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2390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WFO Belgium</a:t>
            </a:r>
            <a:br>
              <a:rPr lang="en-GB" smtClean="0"/>
            </a:br>
            <a:r>
              <a:rPr lang="en-GB" sz="2400" smtClean="0"/>
              <a:t>Flemish Fishermen for a Better Marine Environment</a:t>
            </a:r>
            <a:endParaRPr lang="en-GB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/>
              <a:t>Programme</a:t>
            </a:r>
          </a:p>
          <a:p>
            <a:pPr eaLnBrk="1" hangingPunct="1"/>
            <a:r>
              <a:rPr lang="en-GB" smtClean="0"/>
              <a:t>5 principal activities:</a:t>
            </a:r>
          </a:p>
          <a:p>
            <a:pPr lvl="1" eaLnBrk="1" hangingPunct="1"/>
            <a:r>
              <a:rPr lang="en-GB" smtClean="0"/>
              <a:t>Monitoring of the presence of floating debris</a:t>
            </a:r>
          </a:p>
          <a:p>
            <a:pPr lvl="1" eaLnBrk="1" hangingPunct="1"/>
            <a:r>
              <a:rPr lang="en-GB" smtClean="0"/>
              <a:t>Fishing of floating debris </a:t>
            </a:r>
          </a:p>
          <a:p>
            <a:pPr lvl="1" eaLnBrk="1" hangingPunct="1"/>
            <a:r>
              <a:rPr lang="en-GB" smtClean="0"/>
              <a:t>Generating data according to the Ospar/FFL protocol</a:t>
            </a:r>
          </a:p>
          <a:p>
            <a:pPr lvl="1" eaLnBrk="1" hangingPunct="1"/>
            <a:r>
              <a:rPr lang="en-GB" smtClean="0"/>
              <a:t>Sorting and routing of plastics waste for recycling, with use of existing Fishing For Litter infrastructure</a:t>
            </a:r>
          </a:p>
          <a:p>
            <a:pPr lvl="1" eaLnBrk="1" hangingPunct="1"/>
            <a:r>
              <a:rPr lang="en-GB" smtClean="0"/>
              <a:t>Communication activities </a:t>
            </a:r>
          </a:p>
          <a:p>
            <a:pPr eaLnBrk="1" hangingPunct="1"/>
            <a:r>
              <a:rPr lang="en-GB" smtClean="0"/>
              <a:t>Additional activity: </a:t>
            </a:r>
          </a:p>
          <a:p>
            <a:pPr lvl="1" eaLnBrk="1" hangingPunct="1"/>
            <a:r>
              <a:rPr lang="en-GB" smtClean="0"/>
              <a:t>WFO Belgium acting as an intervention team for accidental spills of floating marine debris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2390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WFO Belgium</a:t>
            </a:r>
            <a:br>
              <a:rPr lang="en-GB" smtClean="0"/>
            </a:br>
            <a:r>
              <a:rPr lang="en-GB" sz="2400" smtClean="0"/>
              <a:t>Flemish Fishermen for a Better Marine Environment</a:t>
            </a:r>
            <a:endParaRPr lang="en-GB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/>
              <a:t>Where to monitor and to fish for drifting debris ?</a:t>
            </a:r>
          </a:p>
          <a:p>
            <a:pPr eaLnBrk="1" hangingPunct="1"/>
            <a:r>
              <a:rPr lang="en-GB" smtClean="0"/>
              <a:t>Before the Belgian coast</a:t>
            </a:r>
          </a:p>
          <a:p>
            <a:pPr eaLnBrk="1" hangingPunct="1"/>
            <a:r>
              <a:rPr lang="en-GB" smtClean="0"/>
              <a:t>At sea (EEZ zone)</a:t>
            </a:r>
          </a:p>
          <a:p>
            <a:pPr eaLnBrk="1" hangingPunct="1"/>
            <a:r>
              <a:rPr lang="en-GB" smtClean="0"/>
              <a:t>In the 4 harbours at the Belgian coast:</a:t>
            </a:r>
          </a:p>
          <a:p>
            <a:pPr lvl="1" eaLnBrk="1" hangingPunct="1"/>
            <a:r>
              <a:rPr lang="en-GB" smtClean="0"/>
              <a:t>Ostend</a:t>
            </a:r>
          </a:p>
          <a:p>
            <a:pPr lvl="1" eaLnBrk="1" hangingPunct="1"/>
            <a:r>
              <a:rPr lang="en-GB" smtClean="0"/>
              <a:t>Nieuwpoort</a:t>
            </a:r>
          </a:p>
          <a:p>
            <a:pPr lvl="1" eaLnBrk="1" hangingPunct="1"/>
            <a:r>
              <a:rPr lang="en-GB" smtClean="0"/>
              <a:t>Blankenberge</a:t>
            </a:r>
          </a:p>
          <a:p>
            <a:pPr lvl="1" eaLnBrk="1" hangingPunct="1"/>
            <a:r>
              <a:rPr lang="en-GB" smtClean="0"/>
              <a:t>Zeebrugge</a:t>
            </a:r>
          </a:p>
          <a:p>
            <a:pPr eaLnBrk="1" hangingPunct="1"/>
            <a:r>
              <a:rPr lang="en-GB" smtClean="0"/>
              <a:t>In the mouth of the Yzer river:</a:t>
            </a:r>
          </a:p>
          <a:p>
            <a:pPr lvl="1" eaLnBrk="1" hangingPunct="1"/>
            <a:r>
              <a:rPr lang="en-GB" smtClean="0"/>
              <a:t>Nieuwpoort (Ganzenpoot)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2390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1038</Words>
  <Application>Microsoft Office PowerPoint</Application>
  <PresentationFormat>On-screen Show (4:3)</PresentationFormat>
  <Paragraphs>140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</vt:lpstr>
      <vt:lpstr>Arial</vt:lpstr>
      <vt:lpstr>Calibri</vt:lpstr>
      <vt:lpstr>Blank Presentation</vt:lpstr>
      <vt:lpstr>Blank Presentation</vt:lpstr>
      <vt:lpstr>Document</vt:lpstr>
      <vt:lpstr>                                                 WFO Belgium </vt:lpstr>
      <vt:lpstr>Marine litter: where does it come from?</vt:lpstr>
      <vt:lpstr>Marine litter: which problems?</vt:lpstr>
      <vt:lpstr>Marine litter: which solutions?</vt:lpstr>
      <vt:lpstr>Marine litter: which solutions?</vt:lpstr>
      <vt:lpstr>WFO Belgium Flemish Fishermen for a Better Marine Environment</vt:lpstr>
      <vt:lpstr>WFO Belgium Flemish Fishermen for a Better Marine Environment</vt:lpstr>
      <vt:lpstr>WFO Belgium Flemish Fishermen for a Better Marine Environment</vt:lpstr>
      <vt:lpstr>WFO Belgium Flemish Fishermen for a Better Marine Environment</vt:lpstr>
      <vt:lpstr>WFO Belgium Flemish Fishermen for a Better Marine Environment</vt:lpstr>
      <vt:lpstr>WFO Belgium Flemish Fishermen for a Better Marine Environment</vt:lpstr>
      <vt:lpstr>WFO Belgium Flemish Fishermen for a Better Marine Environment</vt:lpstr>
      <vt:lpstr>WFO Belgium Flemish Fishermen for a Better Marine Environment</vt:lpstr>
      <vt:lpstr>WFO Belgium Flemish Fishermen for a Better Marine Environment</vt:lpstr>
      <vt:lpstr>WFO Belgium Flemish Fishermen for a Better Marine Environment</vt:lpstr>
      <vt:lpstr>WFO Belgium Pilot project</vt:lpstr>
      <vt:lpstr>WFO Belgium Pilot project</vt:lpstr>
    </vt:vector>
  </TitlesOfParts>
  <Company>Tabeoka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Liesbet</dc:creator>
  <cp:lastModifiedBy>shephia</cp:lastModifiedBy>
  <cp:revision>112</cp:revision>
  <dcterms:created xsi:type="dcterms:W3CDTF">2007-05-11T08:47:21Z</dcterms:created>
  <dcterms:modified xsi:type="dcterms:W3CDTF">2011-10-28T06:30:45Z</dcterms:modified>
</cp:coreProperties>
</file>