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2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1" r:id="rId3"/>
    <p:sldId id="330" r:id="rId4"/>
    <p:sldId id="331" r:id="rId5"/>
    <p:sldId id="332" r:id="rId6"/>
    <p:sldId id="308" r:id="rId7"/>
    <p:sldId id="321" r:id="rId8"/>
    <p:sldId id="315" r:id="rId9"/>
    <p:sldId id="335" r:id="rId10"/>
    <p:sldId id="329" r:id="rId11"/>
    <p:sldId id="333" r:id="rId12"/>
    <p:sldId id="334" r:id="rId13"/>
    <p:sldId id="336" r:id="rId14"/>
    <p:sldId id="337" r:id="rId15"/>
    <p:sldId id="338" r:id="rId16"/>
    <p:sldId id="339" r:id="rId17"/>
    <p:sldId id="289" r:id="rId18"/>
  </p:sldIdLst>
  <p:sldSz cx="9144000" cy="6858000" type="screen4x3"/>
  <p:notesSz cx="6797675" cy="987425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2060"/>
    <a:srgbClr val="8FB442"/>
    <a:srgbClr val="A9AE31"/>
    <a:srgbClr val="61999D"/>
    <a:srgbClr val="A78957"/>
    <a:srgbClr val="FFFFFF"/>
    <a:srgbClr val="85DFD0"/>
    <a:srgbClr val="10CF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7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26" y="-67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20E4943-1BBA-45B1-8C0B-36332A14F7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A5F14DE-DB93-4E15-86E7-9C99C2BC8B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EB5E4-69D7-4631-9310-DCA73717DE16}" type="slidenum">
              <a:rPr lang="fr-FR" smtClean="0">
                <a:latin typeface="Arial" pitchFamily="34" charset="0"/>
              </a:rPr>
              <a:pPr/>
              <a:t>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F14DE-DB93-4E15-86E7-9C99C2BC8BC2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3" tIns="47627" rIns="95253" bIns="47627" anchor="b"/>
          <a:lstStyle/>
          <a:p>
            <a:pPr algn="r" defTabSz="952500"/>
            <a:fld id="{0FAFEF7E-339F-4E71-A407-5F0BE1E3F424}" type="slidenum">
              <a:rPr lang="en-GB" sz="1300">
                <a:latin typeface="Arial" pitchFamily="34" charset="0"/>
              </a:rPr>
              <a:pPr algn="r" defTabSz="952500"/>
              <a:t>4</a:t>
            </a:fld>
            <a:endParaRPr lang="en-GB" sz="130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noFill/>
          <a:ln/>
        </p:spPr>
        <p:txBody>
          <a:bodyPr lIns="95253" tIns="47627" rIns="95253" bIns="47627"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F14DE-DB93-4E15-86E7-9C99C2BC8BC2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990600" y="3500438"/>
            <a:ext cx="7772400" cy="266541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273800" y="533400"/>
            <a:ext cx="2438400" cy="304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35000" y="685800"/>
            <a:ext cx="80772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836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34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2836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914525"/>
          </a:xfrm>
        </p:spPr>
        <p:txBody>
          <a:bodyPr anchor="ctr"/>
          <a:lstStyle>
            <a:lvl1pPr marL="0" indent="0" algn="ctr">
              <a:buFont typeface="Wingdings 2" pitchFamily="18" charset="2"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Décembre 2007</a:t>
            </a:r>
          </a:p>
        </p:txBody>
      </p:sp>
      <p:sp>
        <p:nvSpPr>
          <p:cNvPr id="9" name="Espace réservé du pied de pag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54388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Natura 2000</a:t>
            </a:r>
          </a:p>
        </p:txBody>
      </p:sp>
      <p:sp>
        <p:nvSpPr>
          <p:cNvPr id="10" name="Espace réservé du numéro de diapositiv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6D32DC12-5BC1-4918-991B-FCCE18576C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ICC 2011 - Paris, 7 juin 2011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44450"/>
            <a:ext cx="1943100" cy="62642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44450"/>
            <a:ext cx="5676900" cy="62642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ICC 2011 - Paris, 7 juin 2011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4450"/>
            <a:ext cx="7772400" cy="7032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1212850"/>
            <a:ext cx="3810000" cy="50958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6800" y="1212850"/>
            <a:ext cx="3810000" cy="50958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ICC 2011 - Paris, 7 juin 2011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ICC 2011 - Paris, 7 juin 2011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ICC 2011 - Paris, 7 juin 2011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212850"/>
            <a:ext cx="38100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6800" y="1212850"/>
            <a:ext cx="38100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ICC 2011 - Paris, 7 juin 2011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ICC 2011 - Paris, 7 juin 2011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ICC 2011 - Paris, 7 juin 2011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ICC 2011 - Paris, 7 juin 2011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ICC 2011 - Paris, 7 juin 2011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ICC 2011 - Paris, 7 juin 2011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3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1">
            <a:gsLst>
              <a:gs pos="0">
                <a:srgbClr val="61999D"/>
              </a:gs>
              <a:gs pos="100000">
                <a:srgbClr val="61999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pitchFamily="18" charset="0"/>
            </a:endParaRPr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6715125" y="741363"/>
            <a:ext cx="2041525" cy="2714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pitchFamily="18" charset="0"/>
            </a:endParaRPr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371475" y="869950"/>
            <a:ext cx="8378825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4450"/>
            <a:ext cx="7772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2850"/>
            <a:ext cx="77724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273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6453188"/>
            <a:ext cx="66960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89CA2"/>
                </a:solidFill>
              </a:defRPr>
            </a:lvl1pPr>
          </a:lstStyle>
          <a:p>
            <a:pPr>
              <a:defRPr/>
            </a:pPr>
            <a:r>
              <a:rPr lang="fr-FR"/>
              <a:t>ICC 2011 - Paris, 7 juin 2011</a:t>
            </a:r>
          </a:p>
        </p:txBody>
      </p:sp>
      <p:graphicFrame>
        <p:nvGraphicFramePr>
          <p:cNvPr id="1026" name="Object 37"/>
          <p:cNvGraphicFramePr>
            <a:graphicFrameLocks noChangeAspect="1"/>
          </p:cNvGraphicFramePr>
          <p:nvPr/>
        </p:nvGraphicFramePr>
        <p:xfrm>
          <a:off x="38100" y="2922588"/>
          <a:ext cx="554038" cy="3890962"/>
        </p:xfrm>
        <a:graphic>
          <a:graphicData uri="http://schemas.openxmlformats.org/presentationml/2006/ole">
            <p:oleObj spid="_x0000_s1026" name="CorelDRAW" r:id="rId15" imgW="925560" imgH="649692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89CA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89CA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89CA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89CA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89CA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89CA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89CA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89CA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89CA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89CA2"/>
        </a:buClr>
        <a:buSzPct val="73000"/>
        <a:buFont typeface="Wingdings 2" pitchFamily="18" charset="2"/>
        <a:buChar char=""/>
        <a:defRPr sz="24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75000"/>
        <a:buFont typeface="Wingdings" pitchFamily="2" charset="2"/>
        <a:buChar char="n"/>
        <a:defRPr sz="2000">
          <a:solidFill>
            <a:srgbClr val="002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0000"/>
        <a:buFont typeface="Wingdings" pitchFamily="2" charset="2"/>
        <a:buChar char="¢"/>
        <a:defRPr>
          <a:solidFill>
            <a:srgbClr val="0020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j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1670" y="1071546"/>
            <a:ext cx="6429420" cy="2209800"/>
          </a:xfrm>
        </p:spPr>
        <p:txBody>
          <a:bodyPr/>
          <a:lstStyle/>
          <a:p>
            <a:pPr eaLnBrk="1" hangingPunct="1"/>
            <a:r>
              <a:rPr lang="fr-FR" sz="3600" dirty="0" err="1" smtClean="0">
                <a:solidFill>
                  <a:srgbClr val="828040"/>
                </a:solidFill>
              </a:rPr>
              <a:t>EUSeaMap</a:t>
            </a:r>
            <a:r>
              <a:rPr lang="fr-FR" sz="3600" dirty="0" smtClean="0">
                <a:solidFill>
                  <a:srgbClr val="828040"/>
                </a:solidFill>
              </a:rPr>
              <a:t> 2 (</a:t>
            </a:r>
            <a:r>
              <a:rPr lang="fr-FR" sz="3600" dirty="0" err="1" smtClean="0">
                <a:solidFill>
                  <a:srgbClr val="828040"/>
                </a:solidFill>
              </a:rPr>
              <a:t>EMODnet</a:t>
            </a:r>
            <a:r>
              <a:rPr lang="fr-FR" sz="3600" dirty="0" smtClean="0">
                <a:solidFill>
                  <a:srgbClr val="828040"/>
                </a:solidFill>
              </a:rPr>
              <a:t> Habitats)</a:t>
            </a:r>
            <a:br>
              <a:rPr lang="fr-FR" sz="3600" dirty="0" smtClean="0">
                <a:solidFill>
                  <a:srgbClr val="828040"/>
                </a:solidFill>
              </a:rPr>
            </a:br>
            <a:r>
              <a:rPr lang="fr-FR" sz="2800" dirty="0" smtClean="0">
                <a:solidFill>
                  <a:srgbClr val="828040"/>
                </a:solidFill>
              </a:rPr>
              <a:t>A </a:t>
            </a:r>
            <a:r>
              <a:rPr lang="fr-FR" sz="2800" dirty="0" err="1" smtClean="0">
                <a:solidFill>
                  <a:srgbClr val="828040"/>
                </a:solidFill>
              </a:rPr>
              <a:t>physical</a:t>
            </a:r>
            <a:r>
              <a:rPr lang="fr-FR" sz="2800" dirty="0" smtClean="0">
                <a:solidFill>
                  <a:srgbClr val="828040"/>
                </a:solidFill>
              </a:rPr>
              <a:t> habitat </a:t>
            </a:r>
            <a:r>
              <a:rPr lang="fr-FR" sz="2800" dirty="0" err="1" smtClean="0">
                <a:solidFill>
                  <a:srgbClr val="828040"/>
                </a:solidFill>
              </a:rPr>
              <a:t>map</a:t>
            </a:r>
            <a:r>
              <a:rPr lang="fr-FR" sz="2800" dirty="0" smtClean="0">
                <a:solidFill>
                  <a:srgbClr val="828040"/>
                </a:solidFill>
              </a:rPr>
              <a:t> for </a:t>
            </a:r>
            <a:r>
              <a:rPr lang="fr-FR" sz="2800" dirty="0" err="1" smtClean="0">
                <a:solidFill>
                  <a:srgbClr val="828040"/>
                </a:solidFill>
              </a:rPr>
              <a:t>European</a:t>
            </a:r>
            <a:r>
              <a:rPr lang="fr-FR" sz="2800" dirty="0" smtClean="0">
                <a:solidFill>
                  <a:srgbClr val="828040"/>
                </a:solidFill>
              </a:rPr>
              <a:t> </a:t>
            </a:r>
            <a:r>
              <a:rPr lang="fr-FR" sz="2800" dirty="0" err="1" smtClean="0">
                <a:solidFill>
                  <a:srgbClr val="828040"/>
                </a:solidFill>
              </a:rPr>
              <a:t>Seas</a:t>
            </a:r>
            <a:endParaRPr lang="fr-FR" sz="2800" dirty="0" smtClean="0">
              <a:solidFill>
                <a:srgbClr val="82804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983038"/>
            <a:ext cx="6858000" cy="2232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19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meeting of Marine Observation and Data Expert Group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200" dirty="0" smtClean="0"/>
              <a:t>4-5 July 2013, </a:t>
            </a:r>
            <a:r>
              <a:rPr lang="fr-FR" sz="1200" dirty="0" err="1" smtClean="0"/>
              <a:t>European</a:t>
            </a:r>
            <a:r>
              <a:rPr lang="fr-FR" sz="1200" dirty="0" smtClean="0"/>
              <a:t> </a:t>
            </a:r>
            <a:r>
              <a:rPr lang="fr-FR" sz="1200" dirty="0" err="1" smtClean="0"/>
              <a:t>Environment</a:t>
            </a:r>
            <a:r>
              <a:rPr lang="fr-FR" sz="1200" dirty="0" smtClean="0"/>
              <a:t> </a:t>
            </a:r>
            <a:r>
              <a:rPr lang="fr-FR" sz="1200" dirty="0" err="1" smtClean="0"/>
              <a:t>Agency</a:t>
            </a:r>
            <a:r>
              <a:rPr lang="fr-FR" sz="1200" dirty="0" smtClean="0"/>
              <a:t>, </a:t>
            </a:r>
            <a:r>
              <a:rPr lang="fr-FR" sz="1200" dirty="0" err="1" smtClean="0"/>
              <a:t>Copenhagen</a:t>
            </a:r>
            <a:endParaRPr lang="fr-FR" sz="1200" dirty="0" smtClean="0"/>
          </a:p>
          <a:p>
            <a:pPr eaLnBrk="1" hangingPunct="1">
              <a:lnSpc>
                <a:spcPct val="80000"/>
              </a:lnSpc>
            </a:pPr>
            <a:endParaRPr lang="fr-FR" sz="1200" dirty="0" smtClean="0"/>
          </a:p>
          <a:p>
            <a:pPr eaLnBrk="1" hangingPunct="1">
              <a:lnSpc>
                <a:spcPct val="80000"/>
              </a:lnSpc>
            </a:pPr>
            <a:r>
              <a:rPr lang="fr-FR" sz="1600" dirty="0" smtClean="0"/>
              <a:t>Mickaël Vasquez </a:t>
            </a:r>
            <a:r>
              <a:rPr lang="fr-FR" sz="1600" baseline="30000" dirty="0" smtClean="0"/>
              <a:t>(1)</a:t>
            </a:r>
            <a:endParaRPr lang="fr-FR" sz="1600" dirty="0" smtClean="0"/>
          </a:p>
          <a:p>
            <a:pPr eaLnBrk="1" hangingPunct="1">
              <a:lnSpc>
                <a:spcPct val="80000"/>
              </a:lnSpc>
            </a:pPr>
            <a:r>
              <a:rPr lang="fr-FR" sz="1600" dirty="0" smtClean="0"/>
              <a:t>Jacques </a:t>
            </a:r>
            <a:r>
              <a:rPr lang="fr-FR" sz="1600" dirty="0" err="1" smtClean="0"/>
              <a:t>Populus</a:t>
            </a:r>
            <a:r>
              <a:rPr lang="fr-FR" sz="1600" dirty="0" smtClean="0"/>
              <a:t> </a:t>
            </a:r>
            <a:r>
              <a:rPr lang="fr-FR" sz="1600" dirty="0" smtClean="0"/>
              <a:t> - </a:t>
            </a:r>
            <a:r>
              <a:rPr lang="fr-FR" sz="1600" dirty="0" err="1" smtClean="0"/>
              <a:t>Coordinator</a:t>
            </a:r>
            <a:r>
              <a:rPr lang="fr-FR" sz="1600" dirty="0" smtClean="0"/>
              <a:t> </a:t>
            </a:r>
            <a:r>
              <a:rPr lang="fr-FR" sz="1600" baseline="30000" dirty="0" smtClean="0"/>
              <a:t>(1</a:t>
            </a:r>
            <a:r>
              <a:rPr lang="fr-FR" sz="1600" baseline="300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fr-FR" sz="1200" dirty="0" smtClean="0"/>
          </a:p>
          <a:p>
            <a:pPr eaLnBrk="1" hangingPunct="1">
              <a:lnSpc>
                <a:spcPct val="80000"/>
              </a:lnSpc>
            </a:pPr>
            <a:r>
              <a:rPr lang="fr-FR" sz="1200" dirty="0" smtClean="0"/>
              <a:t>On </a:t>
            </a:r>
            <a:r>
              <a:rPr lang="fr-FR" sz="1200" dirty="0" err="1" smtClean="0"/>
              <a:t>behalf</a:t>
            </a:r>
            <a:r>
              <a:rPr lang="fr-FR" sz="1200" dirty="0" smtClean="0"/>
              <a:t> of </a:t>
            </a:r>
            <a:r>
              <a:rPr lang="fr-FR" sz="1200" dirty="0" err="1" smtClean="0"/>
              <a:t>EUSeaMap</a:t>
            </a:r>
            <a:r>
              <a:rPr lang="fr-FR" sz="1200" dirty="0" smtClean="0"/>
              <a:t> 2 Consortium</a:t>
            </a:r>
            <a:endParaRPr lang="fr-FR" sz="1200" baseline="30000" dirty="0" smtClean="0"/>
          </a:p>
          <a:p>
            <a:pPr eaLnBrk="1" hangingPunct="1">
              <a:lnSpc>
                <a:spcPct val="80000"/>
              </a:lnSpc>
            </a:pPr>
            <a:r>
              <a:rPr lang="fr-FR" sz="1200" dirty="0" smtClean="0"/>
              <a:t> </a:t>
            </a:r>
            <a:endParaRPr lang="fr-FR" sz="1200" baseline="30000" dirty="0" smtClean="0"/>
          </a:p>
          <a:p>
            <a:pPr eaLnBrk="1" hangingPunct="1">
              <a:lnSpc>
                <a:spcPct val="80000"/>
              </a:lnSpc>
            </a:pPr>
            <a:r>
              <a:rPr lang="fr-FR" sz="1000" baseline="30000" dirty="0" smtClean="0"/>
              <a:t>			</a:t>
            </a:r>
          </a:p>
          <a:p>
            <a:pPr eaLnBrk="1" hangingPunct="1">
              <a:lnSpc>
                <a:spcPct val="80000"/>
              </a:lnSpc>
            </a:pPr>
            <a:r>
              <a:rPr lang="fr-FR" sz="1000" dirty="0" smtClean="0"/>
              <a:t>(1) Ifremer – DYNECO / AG</a:t>
            </a:r>
          </a:p>
          <a:p>
            <a:pPr eaLnBrk="1" hangingPunct="1">
              <a:lnSpc>
                <a:spcPct val="80000"/>
              </a:lnSpc>
            </a:pPr>
            <a:endParaRPr lang="fr-FR" sz="1000" dirty="0" smtClean="0"/>
          </a:p>
          <a:p>
            <a:pPr eaLnBrk="1" hangingPunct="1">
              <a:lnSpc>
                <a:spcPct val="80000"/>
              </a:lnSpc>
            </a:pPr>
            <a:endParaRPr lang="fr-FR" sz="1000" dirty="0" smtClean="0"/>
          </a:p>
          <a:p>
            <a:pPr eaLnBrk="1" hangingPunct="1">
              <a:lnSpc>
                <a:spcPct val="80000"/>
              </a:lnSpc>
            </a:pPr>
            <a:endParaRPr lang="fr-FR" sz="1000" baseline="30000" dirty="0" smtClean="0"/>
          </a:p>
          <a:p>
            <a:pPr eaLnBrk="1" hangingPunct="1">
              <a:lnSpc>
                <a:spcPct val="80000"/>
              </a:lnSpc>
            </a:pPr>
            <a:endParaRPr lang="fr-FR" sz="1000" baseline="30000" dirty="0" smtClean="0"/>
          </a:p>
          <a:p>
            <a:pPr eaLnBrk="1" hangingPunct="1">
              <a:lnSpc>
                <a:spcPct val="80000"/>
              </a:lnSpc>
            </a:pPr>
            <a:endParaRPr lang="fr-FR" sz="1000" baseline="30000" dirty="0" smtClean="0"/>
          </a:p>
        </p:txBody>
      </p:sp>
      <p:pic>
        <p:nvPicPr>
          <p:cNvPr id="8" name="Picture 15" descr="EMODnet_coll_all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130651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EUSeaMap</a:t>
            </a:r>
            <a:r>
              <a:rPr lang="fr-FR" dirty="0" smtClean="0"/>
              <a:t> (</a:t>
            </a:r>
            <a:r>
              <a:rPr lang="fr-FR" dirty="0" err="1" smtClean="0"/>
              <a:t>ur</a:t>
            </a:r>
            <a:r>
              <a:rPr lang="fr-FR" dirty="0" smtClean="0"/>
              <a:t>-</a:t>
            </a:r>
            <a:r>
              <a:rPr lang="fr-FR" dirty="0" err="1" smtClean="0"/>
              <a:t>Emodnet</a:t>
            </a:r>
            <a:r>
              <a:rPr lang="fr-FR" dirty="0" smtClean="0"/>
              <a:t>, JNCC coordination)</a:t>
            </a:r>
            <a:endParaRPr lang="fr-FR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4294967295"/>
          </p:nvPr>
        </p:nvSpPr>
        <p:spPr>
          <a:xfrm>
            <a:off x="914400" y="928670"/>
            <a:ext cx="8086725" cy="928678"/>
          </a:xfrm>
        </p:spPr>
        <p:txBody>
          <a:bodyPr/>
          <a:lstStyle/>
          <a:p>
            <a:pPr eaLnBrk="1" hangingPunct="1"/>
            <a:r>
              <a:rPr lang="en-GB" dirty="0" smtClean="0"/>
              <a:t>Aim : to provide broad-scale maps of seabed habitats</a:t>
            </a:r>
          </a:p>
          <a:p>
            <a:pPr lvl="1" eaLnBrk="1" hangingPunct="1"/>
            <a:r>
              <a:rPr lang="en-GB" dirty="0" smtClean="0"/>
              <a:t>for 4 basins</a:t>
            </a:r>
          </a:p>
          <a:p>
            <a:pPr lvl="1" eaLnBrk="1" hangingPunct="1"/>
            <a:r>
              <a:rPr lang="en-GB" dirty="0" smtClean="0"/>
              <a:t>using common functional mapping methods</a:t>
            </a:r>
            <a:endParaRPr lang="fr-FR" dirty="0" smtClean="0"/>
          </a:p>
          <a:p>
            <a:pPr lvl="2" eaLnBrk="1" hangingPunct="1"/>
            <a:endParaRPr lang="fr-FR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500306"/>
            <a:ext cx="4929222" cy="402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2285984" y="6500813"/>
            <a:ext cx="164307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Methodology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4000496" y="6500813"/>
            <a:ext cx="17145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b="1" u="sng" dirty="0" smtClean="0">
                <a:solidFill>
                  <a:srgbClr val="002060"/>
                </a:solidFill>
                <a:latin typeface="Constantia" pitchFamily="18" charset="0"/>
              </a:rPr>
              <a:t>Past Projects</a:t>
            </a:r>
            <a:endParaRPr lang="en-GB" sz="14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5786446" y="6500813"/>
            <a:ext cx="200026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err="1" smtClean="0">
                <a:solidFill>
                  <a:srgbClr val="002060"/>
                </a:solidFill>
                <a:latin typeface="Constantia" pitchFamily="18" charset="0"/>
              </a:rPr>
              <a:t>EUSeaMap</a:t>
            </a: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 2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MeshAtlantic</a:t>
            </a:r>
            <a:r>
              <a:rPr lang="fr-FR" dirty="0" smtClean="0"/>
              <a:t> : </a:t>
            </a:r>
            <a:r>
              <a:rPr lang="fr-FR" dirty="0" err="1" smtClean="0"/>
              <a:t>Interreg</a:t>
            </a:r>
            <a:r>
              <a:rPr lang="fr-FR" dirty="0" smtClean="0"/>
              <a:t> </a:t>
            </a:r>
            <a:r>
              <a:rPr lang="fr-FR" dirty="0" smtClean="0"/>
              <a:t>IV </a:t>
            </a:r>
            <a:r>
              <a:rPr lang="fr-FR" dirty="0" err="1" smtClean="0"/>
              <a:t>project</a:t>
            </a:r>
            <a:r>
              <a:rPr lang="fr-FR" dirty="0" smtClean="0"/>
              <a:t>, Ifremer coordination</a:t>
            </a:r>
            <a:endParaRPr lang="fr-FR" dirty="0" smtClean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4294967295"/>
          </p:nvPr>
        </p:nvSpPr>
        <p:spPr>
          <a:xfrm>
            <a:off x="857250" y="1000108"/>
            <a:ext cx="7772400" cy="5095875"/>
          </a:xfrm>
        </p:spPr>
        <p:txBody>
          <a:bodyPr/>
          <a:lstStyle/>
          <a:p>
            <a:r>
              <a:rPr lang="fr-FR" dirty="0" smtClean="0"/>
              <a:t>Atlantic </a:t>
            </a:r>
            <a:r>
              <a:rPr lang="fr-FR" dirty="0" err="1" smtClean="0"/>
              <a:t>broadscale</a:t>
            </a:r>
            <a:r>
              <a:rPr lang="fr-FR" dirty="0" smtClean="0"/>
              <a:t> </a:t>
            </a:r>
            <a:r>
              <a:rPr lang="fr-FR" dirty="0" err="1" smtClean="0"/>
              <a:t>map</a:t>
            </a:r>
            <a:r>
              <a:rPr lang="fr-FR" dirty="0" smtClean="0"/>
              <a:t> </a:t>
            </a:r>
            <a:r>
              <a:rPr lang="fr-FR" dirty="0" err="1" smtClean="0"/>
              <a:t>created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the </a:t>
            </a:r>
            <a:r>
              <a:rPr lang="fr-FR" dirty="0" err="1" smtClean="0"/>
              <a:t>methodology</a:t>
            </a:r>
            <a:r>
              <a:rPr lang="fr-FR" dirty="0" smtClean="0"/>
              <a:t> </a:t>
            </a:r>
            <a:r>
              <a:rPr lang="fr-FR" dirty="0" err="1" smtClean="0"/>
              <a:t>developed</a:t>
            </a:r>
            <a:r>
              <a:rPr lang="fr-FR" dirty="0" smtClean="0"/>
              <a:t> by </a:t>
            </a:r>
            <a:r>
              <a:rPr lang="fr-FR" dirty="0" err="1" smtClean="0"/>
              <a:t>EUSeaMap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6462"/>
            <a:ext cx="6307474" cy="435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285984" y="6500813"/>
            <a:ext cx="164307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Methodology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000496" y="6500813"/>
            <a:ext cx="17145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b="1" u="sng" dirty="0" smtClean="0">
                <a:solidFill>
                  <a:srgbClr val="002060"/>
                </a:solidFill>
                <a:latin typeface="Constantia" pitchFamily="18" charset="0"/>
              </a:rPr>
              <a:t>Past Projects</a:t>
            </a:r>
            <a:endParaRPr lang="en-GB" sz="14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5786446" y="6500813"/>
            <a:ext cx="200026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err="1" smtClean="0">
                <a:solidFill>
                  <a:srgbClr val="002060"/>
                </a:solidFill>
                <a:latin typeface="Constantia" pitchFamily="18" charset="0"/>
              </a:rPr>
              <a:t>EUSeaMap</a:t>
            </a: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 2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endParaRPr lang="fr-FR" dirty="0" smtClean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4294967295"/>
          </p:nvPr>
        </p:nvSpPr>
        <p:spPr>
          <a:xfrm>
            <a:off x="857250" y="1214438"/>
            <a:ext cx="8143906" cy="5095875"/>
          </a:xfrm>
        </p:spPr>
        <p:txBody>
          <a:bodyPr/>
          <a:lstStyle/>
          <a:p>
            <a:r>
              <a:rPr lang="fr-FR" dirty="0" err="1" smtClean="0"/>
              <a:t>MeshAtlantic</a:t>
            </a:r>
            <a:r>
              <a:rPr lang="fr-FR" dirty="0" smtClean="0"/>
              <a:t> </a:t>
            </a:r>
            <a:r>
              <a:rPr lang="fr-FR" dirty="0" err="1" smtClean="0"/>
              <a:t>successfully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EUSeaMap’s</a:t>
            </a:r>
            <a:r>
              <a:rPr lang="fr-FR" dirty="0" smtClean="0"/>
              <a:t> </a:t>
            </a:r>
            <a:r>
              <a:rPr lang="fr-FR" dirty="0" err="1" smtClean="0"/>
              <a:t>methodology</a:t>
            </a:r>
            <a:r>
              <a:rPr lang="fr-FR" dirty="0" smtClean="0"/>
              <a:t> </a:t>
            </a:r>
            <a:r>
              <a:rPr lang="fr-FR" dirty="0" smtClean="0">
                <a:sym typeface="Wingdings 3"/>
              </a:rPr>
              <a:t>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robust</a:t>
            </a:r>
            <a:endParaRPr lang="fr-FR" dirty="0" smtClean="0"/>
          </a:p>
          <a:p>
            <a:r>
              <a:rPr lang="fr-FR" dirty="0" err="1" smtClean="0"/>
              <a:t>Eunis</a:t>
            </a:r>
            <a:r>
              <a:rPr lang="fr-FR" dirty="0" smtClean="0"/>
              <a:t> classification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available</a:t>
            </a:r>
            <a:r>
              <a:rPr lang="fr-FR" dirty="0" smtClean="0"/>
              <a:t> in </a:t>
            </a:r>
            <a:r>
              <a:rPr lang="fr-FR" dirty="0" err="1" smtClean="0"/>
              <a:t>some</a:t>
            </a:r>
            <a:r>
              <a:rPr lang="fr-FR" dirty="0" smtClean="0"/>
              <a:t> areas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Baltic</a:t>
            </a:r>
            <a:r>
              <a:rPr lang="fr-FR" dirty="0" smtClean="0"/>
              <a:t> </a:t>
            </a:r>
            <a:r>
              <a:rPr lang="fr-FR" dirty="0" err="1" smtClean="0"/>
              <a:t>Sea</a:t>
            </a:r>
            <a:r>
              <a:rPr lang="fr-FR" dirty="0" smtClean="0"/>
              <a:t>,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seas</a:t>
            </a:r>
            <a:r>
              <a:rPr lang="fr-FR" dirty="0" smtClean="0"/>
              <a:t>) </a:t>
            </a:r>
            <a:r>
              <a:rPr lang="fr-FR" dirty="0" smtClean="0">
                <a:sym typeface="Wingdings 3"/>
              </a:rPr>
              <a:t>EUNIS </a:t>
            </a:r>
            <a:r>
              <a:rPr lang="fr-FR" dirty="0" err="1" smtClean="0">
                <a:sym typeface="Wingdings 3"/>
              </a:rPr>
              <a:t>can’t</a:t>
            </a:r>
            <a:r>
              <a:rPr lang="fr-FR" dirty="0" smtClean="0">
                <a:sym typeface="Wingdings 3"/>
              </a:rPr>
              <a:t> </a:t>
            </a:r>
            <a:r>
              <a:rPr lang="fr-FR" dirty="0" err="1" smtClean="0">
                <a:sym typeface="Wingdings 3"/>
              </a:rPr>
              <a:t>be</a:t>
            </a:r>
            <a:r>
              <a:rPr lang="fr-FR" dirty="0" smtClean="0">
                <a:sym typeface="Wingdings 3"/>
              </a:rPr>
              <a:t> </a:t>
            </a:r>
            <a:r>
              <a:rPr lang="fr-FR" dirty="0" err="1" smtClean="0">
                <a:sym typeface="Wingdings 3"/>
              </a:rPr>
              <a:t>used</a:t>
            </a:r>
            <a:r>
              <a:rPr lang="fr-FR" dirty="0" smtClean="0">
                <a:sym typeface="Wingdings 3"/>
              </a:rPr>
              <a:t> </a:t>
            </a:r>
            <a:r>
              <a:rPr lang="fr-FR" dirty="0" err="1" smtClean="0">
                <a:sym typeface="Wingdings 3"/>
              </a:rPr>
              <a:t>everywhere</a:t>
            </a:r>
            <a:r>
              <a:rPr lang="fr-FR" dirty="0" smtClean="0">
                <a:sym typeface="Wingdings 3"/>
              </a:rPr>
              <a:t>, </a:t>
            </a:r>
            <a:r>
              <a:rPr lang="fr-FR" dirty="0" err="1" smtClean="0">
                <a:sym typeface="Wingdings 3"/>
              </a:rPr>
              <a:t>hence</a:t>
            </a:r>
            <a:r>
              <a:rPr lang="fr-FR" dirty="0" smtClean="0">
                <a:sym typeface="Wingdings 3"/>
              </a:rPr>
              <a:t> </a:t>
            </a:r>
            <a:r>
              <a:rPr lang="fr-FR" dirty="0" err="1" smtClean="0">
                <a:sym typeface="Wingdings 3"/>
              </a:rPr>
              <a:t>need</a:t>
            </a:r>
            <a:r>
              <a:rPr lang="fr-FR" dirty="0" smtClean="0">
                <a:sym typeface="Wingdings 3"/>
              </a:rPr>
              <a:t> for </a:t>
            </a:r>
            <a:r>
              <a:rPr lang="fr-FR" dirty="0" err="1" smtClean="0">
                <a:sym typeface="Wingdings 3"/>
              </a:rPr>
              <a:t>improvement</a:t>
            </a:r>
            <a:endParaRPr lang="fr-FR" dirty="0" smtClean="0">
              <a:sym typeface="Wingdings 3"/>
            </a:endParaRPr>
          </a:p>
          <a:p>
            <a:r>
              <a:rPr lang="fr-FR" dirty="0" err="1" smtClean="0"/>
              <a:t>Oceanographic</a:t>
            </a:r>
            <a:r>
              <a:rPr lang="fr-FR" dirty="0" smtClean="0"/>
              <a:t> data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smtClean="0">
                <a:sym typeface="Wingdings 3"/>
              </a:rPr>
              <a:t> </a:t>
            </a:r>
            <a:r>
              <a:rPr lang="fr-FR" dirty="0" err="1" smtClean="0">
                <a:sym typeface="Wingdings 3"/>
              </a:rPr>
              <a:t>some</a:t>
            </a:r>
            <a:r>
              <a:rPr lang="fr-FR" dirty="0" smtClean="0">
                <a:sym typeface="Wingdings 3"/>
              </a:rPr>
              <a:t> </a:t>
            </a:r>
            <a:r>
              <a:rPr lang="fr-FR" dirty="0" err="1" smtClean="0">
                <a:sym typeface="Wingdings 3"/>
              </a:rPr>
              <a:t>specialists</a:t>
            </a:r>
            <a:r>
              <a:rPr lang="fr-FR" dirty="0" smtClean="0">
                <a:sym typeface="Wingdings 3"/>
              </a:rPr>
              <a:t> must </a:t>
            </a:r>
            <a:r>
              <a:rPr lang="fr-FR" dirty="0" err="1" smtClean="0">
                <a:sym typeface="Wingdings 3"/>
              </a:rPr>
              <a:t>be</a:t>
            </a:r>
            <a:r>
              <a:rPr lang="fr-FR" dirty="0" smtClean="0">
                <a:sym typeface="Wingdings 3"/>
              </a:rPr>
              <a:t> part of the team</a:t>
            </a:r>
          </a:p>
          <a:p>
            <a:r>
              <a:rPr lang="fr-FR" dirty="0" err="1" smtClean="0"/>
              <a:t>Thresholds</a:t>
            </a:r>
            <a:r>
              <a:rPr lang="fr-FR" dirty="0" smtClean="0"/>
              <a:t> for EUNIS classes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improved</a:t>
            </a:r>
            <a:r>
              <a:rPr lang="fr-FR" dirty="0" smtClean="0"/>
              <a:t> to </a:t>
            </a:r>
            <a:r>
              <a:rPr lang="fr-FR" dirty="0" err="1" smtClean="0"/>
              <a:t>reflect</a:t>
            </a:r>
            <a:r>
              <a:rPr lang="fr-FR" dirty="0" smtClean="0"/>
              <a:t> the </a:t>
            </a:r>
            <a:r>
              <a:rPr lang="fr-FR" dirty="0" err="1" smtClean="0"/>
              <a:t>communities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live </a:t>
            </a:r>
            <a:r>
              <a:rPr lang="fr-FR" dirty="0" err="1" smtClean="0"/>
              <a:t>inside</a:t>
            </a:r>
            <a:r>
              <a:rPr lang="fr-FR" dirty="0" smtClean="0"/>
              <a:t> the habitat </a:t>
            </a:r>
            <a:r>
              <a:rPr lang="fr-FR" dirty="0" smtClean="0">
                <a:sym typeface="Wingdings 3"/>
              </a:rPr>
              <a:t> </a:t>
            </a:r>
            <a:r>
              <a:rPr lang="fr-FR" dirty="0" err="1" smtClean="0">
                <a:sym typeface="Wingdings 3"/>
              </a:rPr>
              <a:t>they</a:t>
            </a:r>
            <a:r>
              <a:rPr lang="fr-FR" dirty="0" smtClean="0">
                <a:sym typeface="Wingdings 3"/>
              </a:rPr>
              <a:t> have to </a:t>
            </a:r>
            <a:r>
              <a:rPr lang="fr-FR" dirty="0" err="1" smtClean="0">
                <a:sym typeface="Wingdings 3"/>
              </a:rPr>
              <a:t>be</a:t>
            </a:r>
            <a:r>
              <a:rPr lang="fr-FR" dirty="0" smtClean="0">
                <a:sym typeface="Wingdings 3"/>
              </a:rPr>
              <a:t> </a:t>
            </a:r>
            <a:r>
              <a:rPr lang="fr-FR" dirty="0" err="1" smtClean="0">
                <a:sym typeface="Wingdings 3"/>
              </a:rPr>
              <a:t>calibrated</a:t>
            </a:r>
            <a:r>
              <a:rPr lang="fr-FR" dirty="0" smtClean="0">
                <a:sym typeface="Wingdings 3"/>
              </a:rPr>
              <a:t> by </a:t>
            </a:r>
            <a:r>
              <a:rPr lang="fr-FR" dirty="0" smtClean="0">
                <a:sym typeface="Wingdings 3"/>
              </a:rPr>
              <a:t>as </a:t>
            </a:r>
            <a:r>
              <a:rPr lang="fr-FR" dirty="0" err="1" smtClean="0">
                <a:sym typeface="Wingdings 3"/>
              </a:rPr>
              <a:t>many</a:t>
            </a:r>
            <a:r>
              <a:rPr lang="fr-FR" dirty="0" smtClean="0">
                <a:sym typeface="Wingdings 3"/>
              </a:rPr>
              <a:t> as possible </a:t>
            </a:r>
            <a:r>
              <a:rPr lang="fr-FR" dirty="0" err="1" smtClean="0">
                <a:sym typeface="Wingdings 3"/>
              </a:rPr>
              <a:t>samples</a:t>
            </a:r>
            <a:r>
              <a:rPr lang="fr-FR" dirty="0" smtClean="0">
                <a:sym typeface="Wingdings 3"/>
              </a:rPr>
              <a:t> </a:t>
            </a:r>
            <a:r>
              <a:rPr lang="fr-FR" dirty="0" smtClean="0">
                <a:sym typeface="Wingdings 3"/>
              </a:rPr>
              <a:t>of </a:t>
            </a:r>
            <a:r>
              <a:rPr lang="fr-FR" dirty="0" smtClean="0">
                <a:sym typeface="Wingdings 3"/>
              </a:rPr>
              <a:t>habitats (</a:t>
            </a:r>
            <a:r>
              <a:rPr lang="fr-FR" dirty="0" err="1" smtClean="0">
                <a:sym typeface="Wingdings 3"/>
              </a:rPr>
              <a:t>grountruthin</a:t>
            </a:r>
            <a:r>
              <a:rPr lang="fr-FR" dirty="0" err="1" smtClean="0">
                <a:sym typeface="Wingdings 3"/>
              </a:rPr>
              <a:t>g</a:t>
            </a:r>
            <a:r>
              <a:rPr lang="fr-FR" dirty="0" smtClean="0">
                <a:sym typeface="Wingdings 3"/>
              </a:rPr>
              <a:t>)</a:t>
            </a:r>
            <a:endParaRPr lang="fr-FR" dirty="0" smtClean="0"/>
          </a:p>
          <a:p>
            <a:r>
              <a:rPr lang="fr-FR" dirty="0" smtClean="0"/>
              <a:t>There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groundtruth</a:t>
            </a:r>
            <a:r>
              <a:rPr lang="fr-FR" dirty="0" smtClean="0"/>
              <a:t> data </a:t>
            </a:r>
            <a:r>
              <a:rPr lang="fr-FR" dirty="0" smtClean="0">
                <a:sym typeface="Wingdings 3"/>
              </a:rPr>
              <a:t> </a:t>
            </a:r>
            <a:r>
              <a:rPr lang="fr-FR" dirty="0" err="1" smtClean="0">
                <a:sym typeface="Wingdings 3"/>
              </a:rPr>
              <a:t>we</a:t>
            </a:r>
            <a:r>
              <a:rPr lang="fr-FR" dirty="0" smtClean="0">
                <a:sym typeface="Wingdings 3"/>
              </a:rPr>
              <a:t> </a:t>
            </a:r>
            <a:r>
              <a:rPr lang="fr-FR" dirty="0" err="1" smtClean="0">
                <a:sym typeface="Wingdings 3"/>
              </a:rPr>
              <a:t>need</a:t>
            </a:r>
            <a:r>
              <a:rPr lang="fr-FR" dirty="0" smtClean="0">
                <a:sym typeface="Wingdings 3"/>
              </a:rPr>
              <a:t> to </a:t>
            </a:r>
            <a:r>
              <a:rPr lang="fr-FR" dirty="0" err="1" smtClean="0">
                <a:sym typeface="Wingdings 3"/>
              </a:rPr>
              <a:t>find</a:t>
            </a:r>
            <a:r>
              <a:rPr lang="fr-FR" dirty="0" smtClean="0">
                <a:sym typeface="Wingdings 3"/>
              </a:rPr>
              <a:t> </a:t>
            </a:r>
            <a:r>
              <a:rPr lang="fr-FR" dirty="0" err="1" smtClean="0">
                <a:sym typeface="Wingdings 3"/>
              </a:rPr>
              <a:t>some</a:t>
            </a:r>
            <a:endParaRPr lang="fr-FR" dirty="0" smtClean="0">
              <a:sym typeface="Wingdings 3"/>
            </a:endParaRP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285984" y="6500813"/>
            <a:ext cx="164307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Methodology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000496" y="6500813"/>
            <a:ext cx="17145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b="1" u="sng" dirty="0" smtClean="0">
                <a:solidFill>
                  <a:srgbClr val="002060"/>
                </a:solidFill>
                <a:latin typeface="Constantia" pitchFamily="18" charset="0"/>
              </a:rPr>
              <a:t>Past Projects</a:t>
            </a:r>
            <a:endParaRPr lang="en-GB" sz="14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5786446" y="6500813"/>
            <a:ext cx="200026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err="1" smtClean="0">
                <a:solidFill>
                  <a:srgbClr val="002060"/>
                </a:solidFill>
                <a:latin typeface="Constantia" pitchFamily="18" charset="0"/>
              </a:rPr>
              <a:t>EUSeaMap</a:t>
            </a: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 2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EUSeaMap</a:t>
            </a:r>
            <a:r>
              <a:rPr lang="fr-FR" dirty="0" smtClean="0"/>
              <a:t> 2 – Main objectives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4294967295"/>
          </p:nvPr>
        </p:nvSpPr>
        <p:spPr>
          <a:xfrm>
            <a:off x="857250" y="1000108"/>
            <a:ext cx="8143906" cy="5095875"/>
          </a:xfrm>
        </p:spPr>
        <p:txBody>
          <a:bodyPr/>
          <a:lstStyle/>
          <a:p>
            <a:r>
              <a:rPr lang="fr-FR" sz="2000" dirty="0" smtClean="0"/>
              <a:t>To </a:t>
            </a:r>
            <a:r>
              <a:rPr lang="fr-FR" sz="2000" dirty="0" err="1" smtClean="0"/>
              <a:t>fill</a:t>
            </a:r>
            <a:r>
              <a:rPr lang="fr-FR" sz="2000" dirty="0" smtClean="0"/>
              <a:t> in the gaps (</a:t>
            </a:r>
            <a:r>
              <a:rPr lang="fr-FR" sz="2000" dirty="0" err="1" smtClean="0"/>
              <a:t>blue</a:t>
            </a:r>
            <a:r>
              <a:rPr lang="fr-FR" sz="2000" dirty="0" smtClean="0"/>
              <a:t> areas on the </a:t>
            </a:r>
            <a:r>
              <a:rPr lang="fr-FR" sz="2000" dirty="0" err="1" smtClean="0"/>
              <a:t>map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To </a:t>
            </a:r>
            <a:r>
              <a:rPr lang="fr-FR" sz="2000" dirty="0" err="1" smtClean="0"/>
              <a:t>improve</a:t>
            </a:r>
            <a:r>
              <a:rPr lang="fr-FR" sz="2000" dirty="0" smtClean="0"/>
              <a:t> the </a:t>
            </a:r>
            <a:r>
              <a:rPr lang="fr-FR" sz="2000" dirty="0" err="1" smtClean="0"/>
              <a:t>maps</a:t>
            </a:r>
            <a:r>
              <a:rPr lang="fr-FR" sz="2000" dirty="0" smtClean="0"/>
              <a:t> </a:t>
            </a:r>
            <a:r>
              <a:rPr lang="fr-FR" sz="2000" dirty="0" err="1" smtClean="0"/>
              <a:t>created</a:t>
            </a:r>
            <a:r>
              <a:rPr lang="fr-FR" sz="2000" dirty="0" smtClean="0"/>
              <a:t> </a:t>
            </a:r>
            <a:r>
              <a:rPr lang="fr-FR" sz="2000" dirty="0" err="1" smtClean="0"/>
              <a:t>so</a:t>
            </a:r>
            <a:r>
              <a:rPr lang="fr-FR" sz="2000" dirty="0" smtClean="0"/>
              <a:t> far, </a:t>
            </a:r>
            <a:r>
              <a:rPr lang="fr-FR" sz="2000" dirty="0" err="1" smtClean="0"/>
              <a:t>thanks</a:t>
            </a:r>
            <a:r>
              <a:rPr lang="fr-FR" sz="2000" dirty="0" smtClean="0"/>
              <a:t> to inputs </a:t>
            </a:r>
            <a:r>
              <a:rPr lang="fr-FR" sz="2000" dirty="0" err="1" smtClean="0"/>
              <a:t>improvements</a:t>
            </a:r>
            <a:r>
              <a:rPr lang="fr-FR" sz="2000" dirty="0" smtClean="0"/>
              <a:t> (</a:t>
            </a:r>
            <a:r>
              <a:rPr lang="fr-FR" sz="2000" dirty="0" err="1" smtClean="0"/>
              <a:t>hydrodynamics</a:t>
            </a:r>
            <a:r>
              <a:rPr lang="fr-FR" sz="2000" dirty="0" smtClean="0"/>
              <a:t> </a:t>
            </a:r>
            <a:r>
              <a:rPr lang="fr-FR" sz="2000" dirty="0" err="1" smtClean="0"/>
              <a:t>models</a:t>
            </a:r>
            <a:r>
              <a:rPr lang="fr-FR" sz="2000" dirty="0" smtClean="0"/>
              <a:t>, </a:t>
            </a:r>
            <a:r>
              <a:rPr lang="fr-FR" sz="2000" dirty="0" err="1" smtClean="0"/>
              <a:t>seabed</a:t>
            </a:r>
            <a:r>
              <a:rPr lang="fr-FR" sz="2000" dirty="0" smtClean="0"/>
              <a:t> </a:t>
            </a:r>
            <a:r>
              <a:rPr lang="fr-FR" sz="2000" dirty="0" err="1" smtClean="0"/>
              <a:t>substrate</a:t>
            </a:r>
            <a:r>
              <a:rPr lang="fr-FR" sz="2000" dirty="0" smtClean="0"/>
              <a:t> </a:t>
            </a:r>
            <a:r>
              <a:rPr lang="fr-FR" sz="2000" dirty="0" err="1" smtClean="0"/>
              <a:t>layers</a:t>
            </a:r>
            <a:r>
              <a:rPr lang="fr-FR" sz="2000" dirty="0" smtClean="0"/>
              <a:t>, </a:t>
            </a:r>
            <a:r>
              <a:rPr lang="fr-FR" sz="2000" dirty="0" smtClean="0"/>
              <a:t>…)</a:t>
            </a:r>
          </a:p>
          <a:p>
            <a:r>
              <a:rPr lang="fr-FR" sz="2000" dirty="0" err="1" smtClean="0"/>
              <a:t>Refine</a:t>
            </a:r>
            <a:r>
              <a:rPr lang="fr-FR" sz="2000" dirty="0" smtClean="0"/>
              <a:t> down to 100m pixel size in pilot areas</a:t>
            </a:r>
            <a:endParaRPr lang="fr-FR" sz="2000" dirty="0" smtClean="0"/>
          </a:p>
          <a:p>
            <a:endParaRPr lang="fr-FR" dirty="0" smtClean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285984" y="6500813"/>
            <a:ext cx="164307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Methodology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000496" y="6500813"/>
            <a:ext cx="17145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Past Projects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5786446" y="6500813"/>
            <a:ext cx="200026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b="1" u="sng" dirty="0" err="1" smtClean="0">
                <a:solidFill>
                  <a:srgbClr val="002060"/>
                </a:solidFill>
                <a:latin typeface="Constantia" pitchFamily="18" charset="0"/>
              </a:rPr>
              <a:t>EUSeaMap</a:t>
            </a:r>
            <a:r>
              <a:rPr lang="en-GB" sz="1400" b="1" u="sng" dirty="0" smtClean="0">
                <a:solidFill>
                  <a:srgbClr val="002060"/>
                </a:solidFill>
                <a:latin typeface="Constantia" pitchFamily="18" charset="0"/>
              </a:rPr>
              <a:t> 2</a:t>
            </a:r>
            <a:endParaRPr lang="en-GB" sz="14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786058"/>
            <a:ext cx="4929222" cy="364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EUSeaMap</a:t>
            </a:r>
            <a:r>
              <a:rPr lang="fr-FR" dirty="0" smtClean="0"/>
              <a:t> 2 – Main </a:t>
            </a:r>
            <a:r>
              <a:rPr lang="fr-FR" dirty="0" err="1" smtClean="0"/>
              <a:t>tasks</a:t>
            </a:r>
            <a:endParaRPr lang="fr-FR" dirty="0" smtClean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4294967295"/>
          </p:nvPr>
        </p:nvSpPr>
        <p:spPr>
          <a:xfrm>
            <a:off x="857250" y="1500174"/>
            <a:ext cx="8143906" cy="4143404"/>
          </a:xfrm>
        </p:spPr>
        <p:txBody>
          <a:bodyPr/>
          <a:lstStyle/>
          <a:p>
            <a:r>
              <a:rPr lang="fr-FR" dirty="0" smtClean="0"/>
              <a:t>WP1 - Classification </a:t>
            </a:r>
            <a:r>
              <a:rPr lang="fr-FR" dirty="0" err="1" smtClean="0"/>
              <a:t>review</a:t>
            </a:r>
            <a:r>
              <a:rPr lang="fr-FR" dirty="0" smtClean="0"/>
              <a:t> - ISPRA (I)</a:t>
            </a:r>
          </a:p>
          <a:p>
            <a:r>
              <a:rPr lang="fr-FR" dirty="0" smtClean="0"/>
              <a:t>WP2 - Data </a:t>
            </a:r>
            <a:r>
              <a:rPr lang="fr-FR" dirty="0" err="1" smtClean="0"/>
              <a:t>preparation</a:t>
            </a:r>
            <a:r>
              <a:rPr lang="fr-FR" dirty="0" smtClean="0"/>
              <a:t> - HCMR (GR)</a:t>
            </a:r>
          </a:p>
          <a:p>
            <a:r>
              <a:rPr lang="fr-FR" dirty="0" smtClean="0"/>
              <a:t>WP3 - Habitat </a:t>
            </a:r>
            <a:r>
              <a:rPr lang="fr-FR" dirty="0" err="1" smtClean="0"/>
              <a:t>samples</a:t>
            </a:r>
            <a:r>
              <a:rPr lang="fr-FR" dirty="0" smtClean="0"/>
              <a:t> data - </a:t>
            </a:r>
            <a:r>
              <a:rPr lang="fr-FR" dirty="0" err="1" smtClean="0"/>
              <a:t>Geoecom</a:t>
            </a:r>
            <a:r>
              <a:rPr lang="fr-FR" dirty="0" smtClean="0"/>
              <a:t>(RO)</a:t>
            </a:r>
          </a:p>
          <a:p>
            <a:r>
              <a:rPr lang="fr-FR" dirty="0" smtClean="0"/>
              <a:t>WP4 - </a:t>
            </a:r>
            <a:r>
              <a:rPr lang="fr-FR" dirty="0" err="1" smtClean="0"/>
              <a:t>Thresholds</a:t>
            </a:r>
            <a:r>
              <a:rPr lang="fr-FR" dirty="0" smtClean="0"/>
              <a:t> - Ifremer (F)</a:t>
            </a:r>
          </a:p>
          <a:p>
            <a:r>
              <a:rPr lang="fr-FR" dirty="0" smtClean="0"/>
              <a:t>WP5 - </a:t>
            </a:r>
            <a:r>
              <a:rPr lang="fr-FR" dirty="0" err="1" smtClean="0"/>
              <a:t>Modelling</a:t>
            </a:r>
            <a:r>
              <a:rPr lang="fr-FR" dirty="0" smtClean="0"/>
              <a:t> and confidence - JNCC (UK)</a:t>
            </a:r>
          </a:p>
          <a:p>
            <a:r>
              <a:rPr lang="fr-FR" dirty="0" smtClean="0"/>
              <a:t>WP6 - Web portal - JNCC (UK)</a:t>
            </a:r>
          </a:p>
          <a:p>
            <a:r>
              <a:rPr lang="fr-FR" dirty="0" smtClean="0"/>
              <a:t>WP7 - Applications of </a:t>
            </a:r>
            <a:r>
              <a:rPr lang="fr-FR" dirty="0" err="1" smtClean="0"/>
              <a:t>physical</a:t>
            </a:r>
            <a:r>
              <a:rPr lang="fr-FR" dirty="0" smtClean="0"/>
              <a:t> habitat </a:t>
            </a:r>
            <a:r>
              <a:rPr lang="fr-FR" dirty="0" err="1" smtClean="0"/>
              <a:t>products</a:t>
            </a:r>
            <a:r>
              <a:rPr lang="fr-FR" dirty="0" smtClean="0"/>
              <a:t> - DCE (DK)</a:t>
            </a:r>
          </a:p>
          <a:p>
            <a:r>
              <a:rPr lang="fr-FR" dirty="0" smtClean="0"/>
              <a:t>WP8 - Coordination and Communication - Ifremer (F)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285984" y="6500813"/>
            <a:ext cx="164307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Methodology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000496" y="6500813"/>
            <a:ext cx="17145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Past Projects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5786446" y="6500813"/>
            <a:ext cx="200026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b="1" u="sng" dirty="0" err="1" smtClean="0">
                <a:solidFill>
                  <a:srgbClr val="002060"/>
                </a:solidFill>
                <a:latin typeface="Constantia" pitchFamily="18" charset="0"/>
              </a:rPr>
              <a:t>EUSeaMap</a:t>
            </a:r>
            <a:r>
              <a:rPr lang="en-GB" sz="1400" b="1" u="sng" dirty="0" smtClean="0">
                <a:solidFill>
                  <a:srgbClr val="002060"/>
                </a:solidFill>
                <a:latin typeface="Constantia" pitchFamily="18" charset="0"/>
              </a:rPr>
              <a:t> 2</a:t>
            </a:r>
            <a:endParaRPr lang="en-GB" sz="14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EUSeaMap</a:t>
            </a:r>
            <a:r>
              <a:rPr lang="fr-FR" dirty="0" smtClean="0"/>
              <a:t> 2 – Interactions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lots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4294967295"/>
          </p:nvPr>
        </p:nvSpPr>
        <p:spPr>
          <a:xfrm>
            <a:off x="857250" y="1500174"/>
            <a:ext cx="8143906" cy="4143404"/>
          </a:xfrm>
        </p:spPr>
        <p:txBody>
          <a:bodyPr/>
          <a:lstStyle/>
          <a:p>
            <a:r>
              <a:rPr lang="fr-FR" dirty="0" err="1" smtClean="0"/>
              <a:t>Bathymetry</a:t>
            </a:r>
            <a:r>
              <a:rPr lang="fr-FR" dirty="0" smtClean="0"/>
              <a:t> and </a:t>
            </a:r>
            <a:r>
              <a:rPr lang="fr-FR" dirty="0" err="1" smtClean="0"/>
              <a:t>Geology</a:t>
            </a:r>
            <a:r>
              <a:rPr lang="fr-FR" dirty="0" smtClean="0"/>
              <a:t> lots </a:t>
            </a:r>
            <a:r>
              <a:rPr lang="fr-FR" dirty="0" err="1" smtClean="0"/>
              <a:t>provide</a:t>
            </a:r>
            <a:r>
              <a:rPr lang="fr-FR" dirty="0" smtClean="0"/>
              <a:t> direct inputs to </a:t>
            </a:r>
            <a:r>
              <a:rPr lang="fr-FR" dirty="0" err="1" smtClean="0"/>
              <a:t>EUSeaMap</a:t>
            </a:r>
            <a:r>
              <a:rPr lang="fr-FR" dirty="0" smtClean="0"/>
              <a:t> 2</a:t>
            </a:r>
          </a:p>
          <a:p>
            <a:r>
              <a:rPr lang="fr-FR" dirty="0" err="1" smtClean="0"/>
              <a:t>Biology</a:t>
            </a:r>
            <a:r>
              <a:rPr lang="fr-FR" dirty="0" smtClean="0"/>
              <a:t> lot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 data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missed</a:t>
            </a:r>
            <a:r>
              <a:rPr lang="fr-FR" dirty="0" smtClean="0"/>
              <a:t> in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endParaRPr lang="fr-FR" dirty="0" smtClean="0"/>
          </a:p>
          <a:p>
            <a:r>
              <a:rPr lang="fr-FR" dirty="0" err="1" smtClean="0"/>
              <a:t>These</a:t>
            </a:r>
            <a:r>
              <a:rPr lang="fr-FR" dirty="0" smtClean="0"/>
              <a:t> data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for us by the end of </a:t>
            </a:r>
            <a:r>
              <a:rPr lang="fr-FR" dirty="0" err="1" smtClean="0"/>
              <a:t>year</a:t>
            </a:r>
            <a:r>
              <a:rPr lang="fr-FR" dirty="0" smtClean="0"/>
              <a:t> 1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keen</a:t>
            </a:r>
            <a:r>
              <a:rPr lang="fr-FR" dirty="0" smtClean="0"/>
              <a:t> on sharing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lots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kick-off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285984" y="6500813"/>
            <a:ext cx="164307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Methodology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000496" y="6500813"/>
            <a:ext cx="17145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Past Projects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5786446" y="6500813"/>
            <a:ext cx="200026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b="1" u="sng" dirty="0" err="1" smtClean="0">
                <a:solidFill>
                  <a:srgbClr val="002060"/>
                </a:solidFill>
                <a:latin typeface="Constantia" pitchFamily="18" charset="0"/>
              </a:rPr>
              <a:t>EUSeaMap</a:t>
            </a:r>
            <a:r>
              <a:rPr lang="en-GB" sz="1400" b="1" u="sng" dirty="0" smtClean="0">
                <a:solidFill>
                  <a:srgbClr val="002060"/>
                </a:solidFill>
                <a:latin typeface="Constantia" pitchFamily="18" charset="0"/>
              </a:rPr>
              <a:t> 2</a:t>
            </a:r>
            <a:endParaRPr lang="en-GB" sz="14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EUSeaMap</a:t>
            </a:r>
            <a:r>
              <a:rPr lang="fr-FR" dirty="0" smtClean="0"/>
              <a:t> 2 – 2014 </a:t>
            </a:r>
            <a:r>
              <a:rPr lang="fr-FR" dirty="0" err="1" smtClean="0"/>
              <a:t>deliveries</a:t>
            </a:r>
            <a:endParaRPr lang="fr-FR" dirty="0" smtClean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4294967295"/>
          </p:nvPr>
        </p:nvSpPr>
        <p:spPr>
          <a:xfrm>
            <a:off x="857250" y="1500174"/>
            <a:ext cx="8143906" cy="4143404"/>
          </a:xfrm>
        </p:spPr>
        <p:txBody>
          <a:bodyPr/>
          <a:lstStyle/>
          <a:p>
            <a:r>
              <a:rPr lang="fr-FR" dirty="0" err="1" smtClean="0"/>
              <a:t>Maps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made </a:t>
            </a:r>
            <a:r>
              <a:rPr lang="fr-FR" dirty="0" err="1" smtClean="0"/>
              <a:t>available</a:t>
            </a:r>
            <a:r>
              <a:rPr lang="fr-FR" dirty="0" smtClean="0"/>
              <a:t> for the </a:t>
            </a:r>
            <a:r>
              <a:rPr lang="fr-FR" dirty="0" err="1" smtClean="0"/>
              <a:t>empty</a:t>
            </a:r>
            <a:r>
              <a:rPr lang="fr-FR" dirty="0" smtClean="0"/>
              <a:t> areas</a:t>
            </a:r>
          </a:p>
          <a:p>
            <a:pPr lvl="1"/>
            <a:r>
              <a:rPr lang="fr-FR" dirty="0" err="1" smtClean="0"/>
              <a:t>Adriatic</a:t>
            </a:r>
            <a:endParaRPr lang="fr-FR" dirty="0" smtClean="0"/>
          </a:p>
          <a:p>
            <a:pPr lvl="1"/>
            <a:r>
              <a:rPr lang="fr-FR" dirty="0" err="1" smtClean="0"/>
              <a:t>Ionian</a:t>
            </a:r>
            <a:endParaRPr lang="fr-FR" dirty="0" smtClean="0"/>
          </a:p>
          <a:p>
            <a:pPr lvl="1"/>
            <a:r>
              <a:rPr lang="fr-FR" dirty="0" err="1" smtClean="0"/>
              <a:t>Aegan</a:t>
            </a:r>
            <a:endParaRPr lang="fr-FR" dirty="0" smtClean="0"/>
          </a:p>
          <a:p>
            <a:r>
              <a:rPr lang="fr-FR" dirty="0" smtClean="0"/>
              <a:t>But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, </a:t>
            </a:r>
            <a:r>
              <a:rPr lang="fr-FR" dirty="0" err="1" smtClean="0"/>
              <a:t>using</a:t>
            </a:r>
            <a:r>
              <a:rPr lang="fr-FR" dirty="0" smtClean="0"/>
              <a:t> IBCM </a:t>
            </a:r>
            <a:r>
              <a:rPr lang="fr-FR" dirty="0" err="1" smtClean="0"/>
              <a:t>geology</a:t>
            </a:r>
            <a:r>
              <a:rPr lang="fr-FR" dirty="0" smtClean="0"/>
              <a:t> </a:t>
            </a:r>
            <a:r>
              <a:rPr lang="fr-FR" dirty="0" err="1" smtClean="0"/>
              <a:t>map</a:t>
            </a:r>
            <a:r>
              <a:rPr lang="fr-FR" dirty="0" smtClean="0"/>
              <a:t> (</a:t>
            </a:r>
            <a:r>
              <a:rPr lang="fr-FR" dirty="0" err="1" smtClean="0"/>
              <a:t>Scale</a:t>
            </a:r>
            <a:r>
              <a:rPr lang="fr-FR" dirty="0" smtClean="0"/>
              <a:t> 1 / 10,000,000)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285984" y="6500813"/>
            <a:ext cx="164307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Methodology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000496" y="6500813"/>
            <a:ext cx="17145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Past Projects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5786446" y="6500813"/>
            <a:ext cx="200026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b="1" u="sng" dirty="0" err="1" smtClean="0">
                <a:solidFill>
                  <a:srgbClr val="002060"/>
                </a:solidFill>
                <a:latin typeface="Constantia" pitchFamily="18" charset="0"/>
              </a:rPr>
              <a:t>EUSeaMap</a:t>
            </a:r>
            <a:r>
              <a:rPr lang="en-GB" sz="1400" b="1" u="sng" dirty="0" smtClean="0">
                <a:solidFill>
                  <a:srgbClr val="002060"/>
                </a:solidFill>
                <a:latin typeface="Constantia" pitchFamily="18" charset="0"/>
              </a:rPr>
              <a:t> 2</a:t>
            </a:r>
            <a:endParaRPr lang="en-GB" sz="14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 smtClean="0"/>
              <a:t>Thank</a:t>
            </a:r>
            <a:r>
              <a:rPr lang="fr-FR" sz="3600" dirty="0" smtClean="0"/>
              <a:t> </a:t>
            </a:r>
            <a:r>
              <a:rPr lang="fr-FR" sz="3600" dirty="0" err="1" smtClean="0"/>
              <a:t>you</a:t>
            </a:r>
            <a:r>
              <a:rPr lang="fr-FR" sz="3600" dirty="0" smtClean="0"/>
              <a:t> </a:t>
            </a:r>
            <a:r>
              <a:rPr lang="fr-FR" sz="3600" dirty="0" smtClean="0"/>
              <a:t>for </a:t>
            </a:r>
            <a:r>
              <a:rPr lang="fr-FR" sz="3600" dirty="0" err="1" smtClean="0"/>
              <a:t>your</a:t>
            </a:r>
            <a:r>
              <a:rPr lang="fr-FR" sz="3600" dirty="0" smtClean="0"/>
              <a:t> attention 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94" y="1269991"/>
            <a:ext cx="33147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2794" y="5694354"/>
            <a:ext cx="17145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1794" y="3108316"/>
            <a:ext cx="20955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ogo GeoEcoM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2214554"/>
            <a:ext cx="157797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Image 1" descr="logo_ifrem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2694" y="2260591"/>
            <a:ext cx="25146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94" y="5280016"/>
            <a:ext cx="1295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94" y="3555991"/>
            <a:ext cx="1543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JNCCLogo_3DCo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1294" y="4292591"/>
            <a:ext cx="2286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logo_I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92794" y="1227129"/>
            <a:ext cx="1143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Outline</a:t>
            </a:r>
            <a:endParaRPr lang="fr-FR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4294967295"/>
          </p:nvPr>
        </p:nvSpPr>
        <p:spPr>
          <a:xfrm>
            <a:off x="914400" y="1428736"/>
            <a:ext cx="8086725" cy="5143536"/>
          </a:xfrm>
        </p:spPr>
        <p:txBody>
          <a:bodyPr/>
          <a:lstStyle/>
          <a:p>
            <a:pPr eaLnBrk="1" hangingPunct="1"/>
            <a:r>
              <a:rPr lang="en-GB" dirty="0" smtClean="0"/>
              <a:t>Methodology developed for </a:t>
            </a:r>
            <a:r>
              <a:rPr lang="en-GB" dirty="0" err="1" smtClean="0"/>
              <a:t>broadscale</a:t>
            </a:r>
            <a:r>
              <a:rPr lang="en-GB" dirty="0" smtClean="0"/>
              <a:t> habitat mapping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Past projects</a:t>
            </a:r>
          </a:p>
          <a:p>
            <a:pPr lvl="1" eaLnBrk="1" hangingPunct="1"/>
            <a:r>
              <a:rPr lang="en-GB" dirty="0" err="1" smtClean="0"/>
              <a:t>EUSeaMap</a:t>
            </a:r>
            <a:r>
              <a:rPr lang="en-GB" dirty="0" smtClean="0"/>
              <a:t> (</a:t>
            </a:r>
            <a:r>
              <a:rPr lang="en-GB" dirty="0" err="1" smtClean="0"/>
              <a:t>ur-EMODnet</a:t>
            </a:r>
            <a:r>
              <a:rPr lang="en-GB" dirty="0" smtClean="0"/>
              <a:t>)</a:t>
            </a:r>
          </a:p>
          <a:p>
            <a:pPr lvl="1" eaLnBrk="1" hangingPunct="1"/>
            <a:r>
              <a:rPr lang="en-GB" dirty="0" err="1" smtClean="0"/>
              <a:t>MeshAtlantic</a:t>
            </a:r>
            <a:r>
              <a:rPr lang="en-GB" dirty="0" smtClean="0"/>
              <a:t> </a:t>
            </a:r>
          </a:p>
          <a:p>
            <a:pPr lvl="1" eaLnBrk="1" hangingPunct="1"/>
            <a:r>
              <a:rPr lang="en-GB" dirty="0" smtClean="0"/>
              <a:t>Lessons learned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fr-FR" dirty="0" err="1" smtClean="0"/>
              <a:t>EUSeaMap</a:t>
            </a:r>
            <a:r>
              <a:rPr lang="fr-FR" dirty="0" smtClean="0"/>
              <a:t> 2</a:t>
            </a:r>
          </a:p>
          <a:p>
            <a:pPr lvl="1" eaLnBrk="1" hangingPunct="1"/>
            <a:r>
              <a:rPr lang="fr-FR" dirty="0" smtClean="0"/>
              <a:t>Objectives</a:t>
            </a:r>
          </a:p>
          <a:p>
            <a:pPr lvl="1" eaLnBrk="1" hangingPunct="1"/>
            <a:r>
              <a:rPr lang="fr-FR" dirty="0" err="1" smtClean="0"/>
              <a:t>Tasks</a:t>
            </a:r>
            <a:endParaRPr lang="fr-FR" dirty="0" smtClean="0"/>
          </a:p>
          <a:p>
            <a:pPr lvl="1" eaLnBrk="1" hangingPunct="1"/>
            <a:r>
              <a:rPr lang="fr-FR" dirty="0" smtClean="0"/>
              <a:t>Interactions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EMODnet</a:t>
            </a:r>
            <a:r>
              <a:rPr lang="fr-FR" dirty="0" smtClean="0"/>
              <a:t> lots</a:t>
            </a:r>
          </a:p>
          <a:p>
            <a:pPr lvl="1" eaLnBrk="1" hangingPunct="1"/>
            <a:r>
              <a:rPr lang="fr-FR" dirty="0" smtClean="0"/>
              <a:t>2014 </a:t>
            </a:r>
            <a:r>
              <a:rPr lang="fr-FR" dirty="0" err="1" smtClean="0"/>
              <a:t>deliveries</a:t>
            </a:r>
            <a:endParaRPr lang="fr-FR" dirty="0" smtClean="0"/>
          </a:p>
          <a:p>
            <a:pPr eaLnBrk="1" hangingPunct="1"/>
            <a:endParaRPr lang="fr-FR" dirty="0" smtClean="0"/>
          </a:p>
          <a:p>
            <a:pPr lvl="1" eaLnBrk="1" hangingPunct="1"/>
            <a:endParaRPr lang="fr-FR" dirty="0" smtClean="0"/>
          </a:p>
          <a:p>
            <a:pPr lvl="2"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 idx="4294967295"/>
          </p:nvPr>
        </p:nvSpPr>
        <p:spPr>
          <a:xfrm>
            <a:off x="914400" y="214290"/>
            <a:ext cx="7772400" cy="500066"/>
          </a:xfrm>
        </p:spPr>
        <p:txBody>
          <a:bodyPr/>
          <a:lstStyle/>
          <a:p>
            <a:pPr eaLnBrk="1" hangingPunct="1"/>
            <a:r>
              <a:rPr lang="fr-FR" sz="2000" dirty="0" err="1" smtClean="0"/>
              <a:t>Methodology</a:t>
            </a:r>
            <a:r>
              <a:rPr lang="fr-FR" sz="2000" dirty="0" smtClean="0"/>
              <a:t> : a</a:t>
            </a:r>
            <a:r>
              <a:rPr lang="en-GB" sz="2000" dirty="0" smtClean="0"/>
              <a:t> </a:t>
            </a:r>
            <a:r>
              <a:rPr lang="en-GB" sz="2000" dirty="0" err="1" smtClean="0"/>
              <a:t>Eunis</a:t>
            </a:r>
            <a:r>
              <a:rPr lang="en-GB" sz="2000" dirty="0" smtClean="0"/>
              <a:t> driven top-down approach</a:t>
            </a:r>
            <a:br>
              <a:rPr lang="en-GB" sz="2000" dirty="0" smtClean="0"/>
            </a:br>
            <a:endParaRPr lang="fr-FR" sz="2000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4294967295"/>
          </p:nvPr>
        </p:nvSpPr>
        <p:spPr>
          <a:xfrm>
            <a:off x="914400" y="1000108"/>
            <a:ext cx="8086725" cy="1000132"/>
          </a:xfrm>
        </p:spPr>
        <p:txBody>
          <a:bodyPr/>
          <a:lstStyle/>
          <a:p>
            <a:pPr eaLnBrk="1" hangingPunct="1"/>
            <a:r>
              <a:rPr lang="en-GB" sz="2000" dirty="0" err="1" smtClean="0"/>
              <a:t>Eunis</a:t>
            </a:r>
            <a:r>
              <a:rPr lang="en-GB" sz="2000" dirty="0" smtClean="0"/>
              <a:t> Classification provides a common language for seabed habitats</a:t>
            </a:r>
          </a:p>
          <a:p>
            <a:pPr lvl="2" eaLnBrk="1" hangingPunct="1"/>
            <a:endParaRPr lang="fr-FR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2285984" y="6500813"/>
            <a:ext cx="164307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b="1" u="sng" dirty="0" smtClean="0">
                <a:solidFill>
                  <a:srgbClr val="002060"/>
                </a:solidFill>
                <a:latin typeface="Constantia" pitchFamily="18" charset="0"/>
              </a:rPr>
              <a:t>Methodology</a:t>
            </a:r>
            <a:endParaRPr lang="en-GB" sz="14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4000496" y="6500813"/>
            <a:ext cx="17145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Past Projects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5786446" y="6500813"/>
            <a:ext cx="200026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err="1" smtClean="0">
                <a:solidFill>
                  <a:srgbClr val="002060"/>
                </a:solidFill>
                <a:latin typeface="Constantia" pitchFamily="18" charset="0"/>
              </a:rPr>
              <a:t>EUSeaMap</a:t>
            </a: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 2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0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2786050" y="1571612"/>
            <a:ext cx="4191000" cy="484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428736"/>
            <a:ext cx="1905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590800" y="55563"/>
            <a:ext cx="1841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fr-FR" sz="38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060450" y="2382838"/>
            <a:ext cx="769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7350" indent="-387350" algn="l">
              <a:lnSpc>
                <a:spcPct val="90000"/>
              </a:lnSpc>
              <a:spcBef>
                <a:spcPct val="40000"/>
              </a:spcBef>
              <a:buFontTx/>
              <a:buBlip>
                <a:blip r:embed="rId4"/>
              </a:buBlip>
            </a:pPr>
            <a:endParaRPr lang="fr-FR" sz="2000" b="1">
              <a:latin typeface="Times New Roman" pitchFamily="18" charset="0"/>
              <a:cs typeface="Times New Roman" pitchFamily="18" charset="0"/>
            </a:endParaRPr>
          </a:p>
          <a:p>
            <a:pPr marL="863600" lvl="1" indent="-285750" algn="l">
              <a:lnSpc>
                <a:spcPct val="90000"/>
              </a:lnSpc>
              <a:spcBef>
                <a:spcPct val="20000"/>
              </a:spcBef>
            </a:pPr>
            <a:endParaRPr lang="fr-FR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205139" y="2573338"/>
            <a:ext cx="2700338" cy="855662"/>
            <a:chOff x="3846" y="1621"/>
            <a:chExt cx="1701" cy="539"/>
          </a:xfrm>
        </p:grpSpPr>
        <p:sp>
          <p:nvSpPr>
            <p:cNvPr id="11277" name="Line 9"/>
            <p:cNvSpPr>
              <a:spLocks noChangeShapeType="1"/>
            </p:cNvSpPr>
            <p:nvPr/>
          </p:nvSpPr>
          <p:spPr bwMode="ltGray">
            <a:xfrm flipV="1">
              <a:off x="3846" y="1810"/>
              <a:ext cx="486" cy="350"/>
            </a:xfrm>
            <a:prstGeom prst="line">
              <a:avLst/>
            </a:prstGeom>
            <a:noFill/>
            <a:ln w="38100">
              <a:solidFill>
                <a:srgbClr val="7D6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" name="Rectangle à coins arrondis 22"/>
            <p:cNvSpPr>
              <a:spLocks noChangeArrowheads="1"/>
            </p:cNvSpPr>
            <p:nvPr/>
          </p:nvSpPr>
          <p:spPr bwMode="auto">
            <a:xfrm>
              <a:off x="4332" y="1621"/>
              <a:ext cx="1215" cy="363"/>
            </a:xfrm>
            <a:prstGeom prst="roundRect">
              <a:avLst>
                <a:gd name="adj" fmla="val 16667"/>
              </a:avLst>
            </a:prstGeom>
            <a:solidFill>
              <a:srgbClr val="7D60A0"/>
            </a:solidFill>
            <a:ln w="9525" algn="ctr">
              <a:noFill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fr-FR" sz="1600" b="1" dirty="0" err="1" smtClean="0">
                  <a:solidFill>
                    <a:srgbClr val="FFFFFF"/>
                  </a:solidFill>
                  <a:latin typeface="Calibri" pitchFamily="34" charset="0"/>
                </a:rPr>
                <a:t>Biological</a:t>
              </a:r>
              <a:r>
                <a:rPr lang="fr-FR" sz="1600" b="1" dirty="0" smtClean="0">
                  <a:solidFill>
                    <a:srgbClr val="FFFFFF"/>
                  </a:solidFill>
                  <a:latin typeface="Calibri" pitchFamily="34" charset="0"/>
                </a:rPr>
                <a:t> zone : </a:t>
              </a:r>
              <a:r>
                <a:rPr lang="fr-FR" sz="1600" dirty="0" smtClean="0">
                  <a:solidFill>
                    <a:srgbClr val="FFFFFF"/>
                  </a:solidFill>
                  <a:latin typeface="Calibri" pitchFamily="34" charset="0"/>
                </a:rPr>
                <a:t>Infralittoral</a:t>
              </a:r>
              <a:endParaRPr lang="fr-FR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192439" y="3187700"/>
            <a:ext cx="2713038" cy="576263"/>
            <a:chOff x="3838" y="2008"/>
            <a:chExt cx="1709" cy="363"/>
          </a:xfrm>
        </p:grpSpPr>
        <p:sp>
          <p:nvSpPr>
            <p:cNvPr id="3" name="Rectangle à coins arrondis 22"/>
            <p:cNvSpPr>
              <a:spLocks noChangeArrowheads="1"/>
            </p:cNvSpPr>
            <p:nvPr/>
          </p:nvSpPr>
          <p:spPr bwMode="auto">
            <a:xfrm>
              <a:off x="4332" y="2008"/>
              <a:ext cx="1215" cy="363"/>
            </a:xfrm>
            <a:prstGeom prst="roundRect">
              <a:avLst>
                <a:gd name="adj" fmla="val 16667"/>
              </a:avLst>
            </a:prstGeom>
            <a:solidFill>
              <a:srgbClr val="7D60A0"/>
            </a:solidFill>
            <a:ln w="9525" algn="ctr">
              <a:noFill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r>
                <a:rPr lang="fr-FR" sz="1600" b="1" dirty="0" err="1" smtClean="0">
                  <a:solidFill>
                    <a:srgbClr val="FFFFFF"/>
                  </a:solidFill>
                  <a:latin typeface="Calibri" pitchFamily="34" charset="0"/>
                </a:rPr>
                <a:t>Energy</a:t>
              </a:r>
              <a:r>
                <a:rPr lang="fr-FR" sz="1600" b="1" dirty="0" smtClean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fr-FR" sz="1600" b="1" dirty="0" err="1" smtClean="0">
                  <a:solidFill>
                    <a:srgbClr val="FFFFFF"/>
                  </a:solidFill>
                  <a:latin typeface="Calibri" pitchFamily="34" charset="0"/>
                </a:rPr>
                <a:t>level</a:t>
              </a:r>
              <a:r>
                <a:rPr lang="fr-FR" sz="1600" b="1" dirty="0" smtClean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fr-FR" sz="1600" b="1" dirty="0" err="1" smtClean="0">
                  <a:solidFill>
                    <a:srgbClr val="FFFFFF"/>
                  </a:solidFill>
                  <a:latin typeface="Calibri" pitchFamily="34" charset="0"/>
                </a:rPr>
                <a:t>at</a:t>
              </a:r>
              <a:r>
                <a:rPr lang="fr-FR" sz="1600" b="1" dirty="0" smtClean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fr-FR" sz="1600" b="1" dirty="0" err="1" smtClean="0">
                  <a:solidFill>
                    <a:srgbClr val="FFFFFF"/>
                  </a:solidFill>
                  <a:latin typeface="Calibri" pitchFamily="34" charset="0"/>
                </a:rPr>
                <a:t>seabed</a:t>
              </a:r>
              <a:r>
                <a:rPr lang="fr-FR" sz="1600" b="1" dirty="0" smtClean="0">
                  <a:solidFill>
                    <a:srgbClr val="FFFFFF"/>
                  </a:solidFill>
                  <a:latin typeface="Calibri" pitchFamily="34" charset="0"/>
                </a:rPr>
                <a:t> : </a:t>
              </a:r>
              <a:r>
                <a:rPr lang="fr-FR" sz="1600" dirty="0" smtClean="0">
                  <a:solidFill>
                    <a:srgbClr val="FFFFFF"/>
                  </a:solidFill>
                  <a:latin typeface="Calibri" pitchFamily="34" charset="0"/>
                </a:rPr>
                <a:t>High</a:t>
              </a:r>
              <a:endParaRPr lang="fr-FR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276" name="Line 14"/>
            <p:cNvSpPr>
              <a:spLocks noChangeShapeType="1"/>
            </p:cNvSpPr>
            <p:nvPr/>
          </p:nvSpPr>
          <p:spPr bwMode="ltGray">
            <a:xfrm flipV="1">
              <a:off x="3838" y="2213"/>
              <a:ext cx="486" cy="0"/>
            </a:xfrm>
            <a:prstGeom prst="line">
              <a:avLst/>
            </a:prstGeom>
            <a:noFill/>
            <a:ln w="38100">
              <a:solidFill>
                <a:srgbClr val="7D6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184502" y="3594100"/>
            <a:ext cx="2720975" cy="792163"/>
            <a:chOff x="3833" y="2264"/>
            <a:chExt cx="1714" cy="499"/>
          </a:xfrm>
        </p:grpSpPr>
        <p:sp>
          <p:nvSpPr>
            <p:cNvPr id="23" name="Rectangle à coins arrondis 22"/>
            <p:cNvSpPr>
              <a:spLocks noChangeArrowheads="1"/>
            </p:cNvSpPr>
            <p:nvPr/>
          </p:nvSpPr>
          <p:spPr bwMode="auto">
            <a:xfrm>
              <a:off x="4332" y="2400"/>
              <a:ext cx="1215" cy="363"/>
            </a:xfrm>
            <a:prstGeom prst="roundRect">
              <a:avLst>
                <a:gd name="adj" fmla="val 16667"/>
              </a:avLst>
            </a:prstGeom>
            <a:solidFill>
              <a:srgbClr val="7D60A0"/>
            </a:solidFill>
            <a:ln w="9525" algn="ctr">
              <a:noFill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fr-FR" sz="1600" b="1" dirty="0" err="1" smtClean="0">
                  <a:solidFill>
                    <a:srgbClr val="FFFFFF"/>
                  </a:solidFill>
                  <a:latin typeface="Calibri" pitchFamily="34" charset="0"/>
                </a:rPr>
                <a:t>Substrate</a:t>
              </a:r>
              <a:r>
                <a:rPr lang="fr-FR" sz="1600" b="1" dirty="0" smtClean="0">
                  <a:solidFill>
                    <a:srgbClr val="FFFFFF"/>
                  </a:solidFill>
                  <a:latin typeface="Calibri" pitchFamily="34" charset="0"/>
                </a:rPr>
                <a:t> : </a:t>
              </a:r>
              <a:r>
                <a:rPr lang="fr-FR" sz="1600" dirty="0" smtClean="0">
                  <a:solidFill>
                    <a:srgbClr val="FFFFFF"/>
                  </a:solidFill>
                  <a:latin typeface="Calibri" pitchFamily="34" charset="0"/>
                </a:rPr>
                <a:t>Rock</a:t>
              </a:r>
              <a:endParaRPr lang="fr-FR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274" name="Line 15"/>
            <p:cNvSpPr>
              <a:spLocks noChangeShapeType="1"/>
            </p:cNvSpPr>
            <p:nvPr/>
          </p:nvSpPr>
          <p:spPr bwMode="ltGray">
            <a:xfrm>
              <a:off x="3833" y="2264"/>
              <a:ext cx="499" cy="318"/>
            </a:xfrm>
            <a:prstGeom prst="line">
              <a:avLst/>
            </a:prstGeom>
            <a:noFill/>
            <a:ln w="38100">
              <a:solidFill>
                <a:srgbClr val="7D6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" name="Titre 1"/>
          <p:cNvSpPr txBox="1">
            <a:spLocks/>
          </p:cNvSpPr>
          <p:nvPr/>
        </p:nvSpPr>
        <p:spPr bwMode="auto">
          <a:xfrm>
            <a:off x="914400" y="214290"/>
            <a:ext cx="77724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Methodology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a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Eunis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driven top-down approach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89CA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Content Placeholder 3"/>
          <p:cNvSpPr txBox="1">
            <a:spLocks/>
          </p:cNvSpPr>
          <p:nvPr/>
        </p:nvSpPr>
        <p:spPr bwMode="auto">
          <a:xfrm>
            <a:off x="2285984" y="6500813"/>
            <a:ext cx="164307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b="1" u="sng" dirty="0" smtClean="0">
                <a:solidFill>
                  <a:srgbClr val="002060"/>
                </a:solidFill>
                <a:latin typeface="Constantia" pitchFamily="18" charset="0"/>
              </a:rPr>
              <a:t>Methodology</a:t>
            </a:r>
            <a:endParaRPr lang="en-GB" sz="14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2" name="Content Placeholder 3"/>
          <p:cNvSpPr txBox="1">
            <a:spLocks/>
          </p:cNvSpPr>
          <p:nvPr/>
        </p:nvSpPr>
        <p:spPr bwMode="auto">
          <a:xfrm>
            <a:off x="4000496" y="6500813"/>
            <a:ext cx="17145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Past Projects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4" name="Content Placeholder 3"/>
          <p:cNvSpPr txBox="1">
            <a:spLocks/>
          </p:cNvSpPr>
          <p:nvPr/>
        </p:nvSpPr>
        <p:spPr bwMode="auto">
          <a:xfrm>
            <a:off x="5786446" y="6500813"/>
            <a:ext cx="200026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err="1" smtClean="0">
                <a:solidFill>
                  <a:srgbClr val="002060"/>
                </a:solidFill>
                <a:latin typeface="Constantia" pitchFamily="18" charset="0"/>
              </a:rPr>
              <a:t>EUSeaMap</a:t>
            </a: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 2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95472" y="3070227"/>
            <a:ext cx="2857519" cy="235745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152400" dist="317500" dir="3300000" sx="99000" sy="99000" algn="tl" rotWithShape="0">
              <a:prstClr val="black">
                <a:alpha val="20000"/>
              </a:prstClr>
            </a:outerShd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5472" y="1849461"/>
            <a:ext cx="2857519" cy="2357454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0"/>
            <a:tileRect/>
          </a:gradFill>
          <a:effectLst>
            <a:outerShdw blurRad="152400" dist="317500" dir="3300000" sx="99000" sy="99000" algn="tl" rotWithShape="0">
              <a:prstClr val="black">
                <a:alpha val="20000"/>
              </a:prstClr>
            </a:outerShd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2298" name="TextBox 43"/>
          <p:cNvSpPr txBox="1">
            <a:spLocks noChangeArrowheads="1"/>
          </p:cNvSpPr>
          <p:nvPr/>
        </p:nvSpPr>
        <p:spPr bwMode="auto">
          <a:xfrm>
            <a:off x="5729288" y="1047750"/>
            <a:ext cx="320043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GB" dirty="0">
              <a:latin typeface="Constantia" pitchFamily="18" charset="0"/>
              <a:cs typeface="Arial" pitchFamily="34" charset="0"/>
            </a:endParaRPr>
          </a:p>
          <a:p>
            <a:pPr algn="l"/>
            <a:r>
              <a:rPr lang="en-GB" sz="2800" b="1" dirty="0">
                <a:solidFill>
                  <a:srgbClr val="002060"/>
                </a:solidFill>
              </a:rPr>
              <a:t>Biological zones </a:t>
            </a:r>
            <a:r>
              <a:rPr lang="en-GB" sz="2800" b="1" dirty="0" smtClean="0">
                <a:solidFill>
                  <a:srgbClr val="002060"/>
                </a:solidFill>
              </a:rPr>
              <a:t>full coverage layer</a:t>
            </a:r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sz="2800" b="1" dirty="0" smtClean="0">
                <a:solidFill>
                  <a:srgbClr val="002060"/>
                </a:solidFill>
              </a:rPr>
              <a:t>Energy at </a:t>
            </a:r>
            <a:r>
              <a:rPr lang="en-GB" sz="2800" b="1" dirty="0">
                <a:solidFill>
                  <a:srgbClr val="002060"/>
                </a:solidFill>
              </a:rPr>
              <a:t>the seabed </a:t>
            </a:r>
            <a:r>
              <a:rPr lang="en-GB" sz="2800" b="1" dirty="0" smtClean="0">
                <a:solidFill>
                  <a:srgbClr val="002060"/>
                </a:solidFill>
              </a:rPr>
              <a:t>full coverage layer</a:t>
            </a:r>
            <a:endParaRPr lang="en-GB" sz="1600" dirty="0">
              <a:latin typeface="Constantia" pitchFamily="18" charset="0"/>
              <a:cs typeface="Arial" pitchFamily="34" charset="0"/>
            </a:endParaRPr>
          </a:p>
          <a:p>
            <a:pPr algn="l"/>
            <a:endParaRPr lang="en-GB" sz="1600" dirty="0">
              <a:latin typeface="Constantia" pitchFamily="18" charset="0"/>
              <a:cs typeface="Arial" pitchFamily="34" charset="0"/>
            </a:endParaRPr>
          </a:p>
          <a:p>
            <a:pPr algn="l"/>
            <a:r>
              <a:rPr lang="en-GB" sz="2800" b="1" dirty="0">
                <a:solidFill>
                  <a:srgbClr val="002060"/>
                </a:solidFill>
              </a:rPr>
              <a:t>Seabed substrate </a:t>
            </a:r>
            <a:r>
              <a:rPr lang="en-GB" sz="2800" b="1" dirty="0" smtClean="0">
                <a:solidFill>
                  <a:srgbClr val="002060"/>
                </a:solidFill>
              </a:rPr>
              <a:t>full coverage layer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ltGray">
          <a:xfrm>
            <a:off x="2700338" y="2060575"/>
            <a:ext cx="0" cy="719138"/>
          </a:xfrm>
          <a:prstGeom prst="line">
            <a:avLst/>
          </a:prstGeom>
          <a:noFill/>
          <a:ln w="44450">
            <a:solidFill>
              <a:srgbClr val="3B3B3B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ltGray">
          <a:xfrm>
            <a:off x="4284663" y="2276475"/>
            <a:ext cx="0" cy="719138"/>
          </a:xfrm>
          <a:prstGeom prst="line">
            <a:avLst/>
          </a:prstGeom>
          <a:noFill/>
          <a:ln w="44450">
            <a:solidFill>
              <a:srgbClr val="3B3B3B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ltGray">
          <a:xfrm>
            <a:off x="2700338" y="3284538"/>
            <a:ext cx="0" cy="719137"/>
          </a:xfrm>
          <a:prstGeom prst="line">
            <a:avLst/>
          </a:prstGeom>
          <a:noFill/>
          <a:ln w="44450">
            <a:solidFill>
              <a:srgbClr val="3B3B3B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095472" y="612789"/>
            <a:ext cx="2857519" cy="2357452"/>
          </a:xfrm>
          <a:prstGeom prst="rect">
            <a:avLst/>
          </a:prstGeom>
          <a:gradFill flip="none" rotWithShape="1">
            <a:gsLst>
              <a:gs pos="48000">
                <a:schemeClr val="accent2">
                  <a:shade val="30000"/>
                  <a:satMod val="115000"/>
                </a:schemeClr>
              </a:gs>
              <a:gs pos="64000">
                <a:schemeClr val="accent2">
                  <a:shade val="67500"/>
                  <a:satMod val="115000"/>
                </a:schemeClr>
              </a:gs>
              <a:gs pos="73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152400" dist="317500" dir="3300000" sx="99000" sy="99000" algn="tl" rotWithShape="0">
              <a:prstClr val="black">
                <a:alpha val="20000"/>
              </a:prstClr>
            </a:outerShd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ltGray">
          <a:xfrm>
            <a:off x="4284663" y="3548063"/>
            <a:ext cx="0" cy="719137"/>
          </a:xfrm>
          <a:prstGeom prst="line">
            <a:avLst/>
          </a:prstGeom>
          <a:noFill/>
          <a:ln w="44450">
            <a:solidFill>
              <a:srgbClr val="3B3B3B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331913" y="4505326"/>
            <a:ext cx="7121525" cy="1960563"/>
            <a:chOff x="839" y="2838"/>
            <a:chExt cx="4486" cy="1235"/>
          </a:xfrm>
        </p:grpSpPr>
        <p:pic>
          <p:nvPicPr>
            <p:cNvPr id="12300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 rot="284315">
              <a:off x="839" y="3105"/>
              <a:ext cx="2449" cy="8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2303" name="TextBox 43"/>
            <p:cNvSpPr txBox="1">
              <a:spLocks noChangeArrowheads="1"/>
            </p:cNvSpPr>
            <p:nvPr/>
          </p:nvSpPr>
          <p:spPr bwMode="auto">
            <a:xfrm>
              <a:off x="3605" y="3201"/>
              <a:ext cx="1720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GB" sz="2800" b="1" dirty="0" smtClean="0">
                  <a:solidFill>
                    <a:srgbClr val="002060"/>
                  </a:solidFill>
                </a:rPr>
                <a:t>Broad-scale habitats full coverage layer</a:t>
              </a:r>
              <a:endParaRPr lang="en-GB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ltGray">
            <a:xfrm>
              <a:off x="2699" y="2998"/>
              <a:ext cx="0" cy="453"/>
            </a:xfrm>
            <a:prstGeom prst="line">
              <a:avLst/>
            </a:prstGeom>
            <a:noFill/>
            <a:ln w="44450">
              <a:solidFill>
                <a:srgbClr val="3B3B3B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ltGray">
            <a:xfrm>
              <a:off x="1701" y="2838"/>
              <a:ext cx="0" cy="453"/>
            </a:xfrm>
            <a:prstGeom prst="line">
              <a:avLst/>
            </a:prstGeom>
            <a:noFill/>
            <a:ln w="44450">
              <a:solidFill>
                <a:srgbClr val="3B3B3B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" name="Titre 1"/>
          <p:cNvSpPr txBox="1">
            <a:spLocks/>
          </p:cNvSpPr>
          <p:nvPr/>
        </p:nvSpPr>
        <p:spPr bwMode="auto">
          <a:xfrm>
            <a:off x="914400" y="214290"/>
            <a:ext cx="77724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Methodology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a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Eunis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driven top-down approach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89CA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Content Placeholder 3"/>
          <p:cNvSpPr txBox="1">
            <a:spLocks/>
          </p:cNvSpPr>
          <p:nvPr/>
        </p:nvSpPr>
        <p:spPr bwMode="auto">
          <a:xfrm>
            <a:off x="2285984" y="6500813"/>
            <a:ext cx="164307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b="1" u="sng" dirty="0" smtClean="0">
                <a:solidFill>
                  <a:srgbClr val="002060"/>
                </a:solidFill>
                <a:latin typeface="Constantia" pitchFamily="18" charset="0"/>
              </a:rPr>
              <a:t>Methodology</a:t>
            </a:r>
            <a:endParaRPr lang="en-GB" sz="14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1" name="Content Placeholder 3"/>
          <p:cNvSpPr txBox="1">
            <a:spLocks/>
          </p:cNvSpPr>
          <p:nvPr/>
        </p:nvSpPr>
        <p:spPr bwMode="auto">
          <a:xfrm>
            <a:off x="4000496" y="6500813"/>
            <a:ext cx="17145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Past Projects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3" name="Content Placeholder 3"/>
          <p:cNvSpPr txBox="1">
            <a:spLocks/>
          </p:cNvSpPr>
          <p:nvPr/>
        </p:nvSpPr>
        <p:spPr bwMode="auto">
          <a:xfrm>
            <a:off x="5786446" y="6500813"/>
            <a:ext cx="200026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err="1" smtClean="0">
                <a:solidFill>
                  <a:srgbClr val="002060"/>
                </a:solidFill>
                <a:latin typeface="Constantia" pitchFamily="18" charset="0"/>
              </a:rPr>
              <a:t>EUSeaMap</a:t>
            </a: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 2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928670"/>
            <a:ext cx="7905750" cy="1571636"/>
          </a:xfrm>
        </p:spPr>
        <p:txBody>
          <a:bodyPr/>
          <a:lstStyle/>
          <a:p>
            <a:r>
              <a:rPr lang="fr-FR" sz="1800" dirty="0" err="1" smtClean="0"/>
              <a:t>Biological</a:t>
            </a:r>
            <a:r>
              <a:rPr lang="fr-FR" sz="1800" dirty="0" smtClean="0"/>
              <a:t> Zones layer : </a:t>
            </a:r>
            <a:r>
              <a:rPr lang="fr-FR" sz="1800" dirty="0" err="1" smtClean="0"/>
              <a:t>each</a:t>
            </a:r>
            <a:r>
              <a:rPr lang="fr-FR" sz="1800" dirty="0" smtClean="0"/>
              <a:t> </a:t>
            </a:r>
            <a:r>
              <a:rPr lang="fr-FR" sz="1800" dirty="0" err="1" smtClean="0"/>
              <a:t>biological</a:t>
            </a:r>
            <a:r>
              <a:rPr lang="fr-FR" sz="1800" dirty="0" smtClean="0"/>
              <a:t> zone has to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modelised</a:t>
            </a:r>
            <a:r>
              <a:rPr lang="fr-FR" sz="1800" dirty="0" smtClean="0"/>
              <a:t> </a:t>
            </a:r>
            <a:r>
              <a:rPr lang="fr-FR" sz="1800" dirty="0" smtClean="0"/>
              <a:t>via</a:t>
            </a:r>
            <a:endParaRPr lang="fr-FR" sz="1800" dirty="0" smtClean="0"/>
          </a:p>
          <a:p>
            <a:pPr lvl="1"/>
            <a:r>
              <a:rPr lang="fr-FR" sz="1600" dirty="0" err="1" smtClean="0"/>
              <a:t>depth</a:t>
            </a:r>
            <a:r>
              <a:rPr lang="fr-FR" sz="1600" dirty="0" smtClean="0"/>
              <a:t> or </a:t>
            </a:r>
            <a:r>
              <a:rPr lang="fr-FR" sz="1600" dirty="0" err="1" smtClean="0"/>
              <a:t>derivative</a:t>
            </a:r>
            <a:r>
              <a:rPr lang="fr-FR" sz="1600" dirty="0" smtClean="0"/>
              <a:t> (</a:t>
            </a:r>
            <a:r>
              <a:rPr lang="fr-FR" sz="1600" dirty="0" err="1" smtClean="0"/>
              <a:t>slope</a:t>
            </a:r>
            <a:r>
              <a:rPr lang="fr-FR" sz="1600" dirty="0" smtClean="0"/>
              <a:t> change)</a:t>
            </a:r>
          </a:p>
          <a:p>
            <a:pPr lvl="1"/>
            <a:r>
              <a:rPr lang="fr-FR" sz="1600" dirty="0" err="1" smtClean="0"/>
              <a:t>other</a:t>
            </a:r>
            <a:r>
              <a:rPr lang="fr-FR" sz="1600" dirty="0" smtClean="0"/>
              <a:t> </a:t>
            </a:r>
            <a:r>
              <a:rPr lang="fr-FR" sz="1600" dirty="0" err="1" smtClean="0"/>
              <a:t>physical</a:t>
            </a:r>
            <a:r>
              <a:rPr lang="fr-FR" sz="1600" dirty="0" smtClean="0"/>
              <a:t> </a:t>
            </a:r>
            <a:r>
              <a:rPr lang="fr-FR" sz="1600" dirty="0" err="1" smtClean="0"/>
              <a:t>parameters</a:t>
            </a:r>
            <a:r>
              <a:rPr lang="fr-FR" sz="1600" dirty="0" smtClean="0"/>
              <a:t>, for </a:t>
            </a:r>
            <a:r>
              <a:rPr lang="fr-FR" sz="1600" dirty="0" err="1" smtClean="0"/>
              <a:t>which</a:t>
            </a:r>
            <a:r>
              <a:rPr lang="fr-FR" sz="1600" dirty="0" smtClean="0"/>
              <a:t> a proxy has to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used</a:t>
            </a:r>
            <a:endParaRPr lang="fr-FR" sz="1600" dirty="0" smtClean="0"/>
          </a:p>
        </p:txBody>
      </p:sp>
      <p:graphicFrame>
        <p:nvGraphicFramePr>
          <p:cNvPr id="76876" name="Group 76"/>
          <p:cNvGraphicFramePr>
            <a:graphicFrameLocks noGrp="1"/>
          </p:cNvGraphicFramePr>
          <p:nvPr>
            <p:ph sz="half" idx="2"/>
          </p:nvPr>
        </p:nvGraphicFramePr>
        <p:xfrm>
          <a:off x="1230338" y="2214586"/>
          <a:ext cx="6985000" cy="4643438"/>
        </p:xfrm>
        <a:graphic>
          <a:graphicData uri="http://schemas.openxmlformats.org/drawingml/2006/table">
            <a:tbl>
              <a:tblPr/>
              <a:tblGrid>
                <a:gridCol w="1944687"/>
                <a:gridCol w="2546350"/>
                <a:gridCol w="2493963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Biological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Zone</a:t>
                      </a:r>
                    </a:p>
                  </a:txBody>
                  <a:tcPr marL="9525" marR="9525" marT="9525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Upper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Limit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Lower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Limit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ED5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Infralittoral</a:t>
                      </a:r>
                    </a:p>
                  </a:txBody>
                  <a:tcPr marL="9525" marR="9525" marT="9525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Depth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which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there’s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no longer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enough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light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for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kelp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or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seagrass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growth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Circalittoral</a:t>
                      </a:r>
                    </a:p>
                  </a:txBody>
                  <a:tcPr marL="9525" marR="9525" marT="9525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Depth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which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there’s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no longer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enough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light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for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kelp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or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seagrass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growth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Stable 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exposure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to 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waves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Deep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Circalittoral</a:t>
                      </a:r>
                    </a:p>
                  </a:txBody>
                  <a:tcPr marL="9525" marR="9525" marT="9525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Stable 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exposure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to 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waves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Shelf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break (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slope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change)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Upper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Slope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Shelf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break (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slope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change)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Depth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-750m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Upper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Bathyal</a:t>
                      </a:r>
                    </a:p>
                  </a:txBody>
                  <a:tcPr marL="9525" marR="9525" marT="9525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Depth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-750m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Depth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-1100m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Mid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Bathyal</a:t>
                      </a:r>
                    </a:p>
                  </a:txBody>
                  <a:tcPr marL="9525" marR="9525" marT="9525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Depth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-1100m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Depth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-1800m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Lower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bathyal</a:t>
                      </a:r>
                    </a:p>
                  </a:txBody>
                  <a:tcPr marL="9525" marR="9525" marT="9525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Depth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-1800m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Continental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Slope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foot (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slope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change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Abyssal</a:t>
                      </a:r>
                    </a:p>
                  </a:txBody>
                  <a:tcPr marL="9525" marR="9525" marT="9525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Continental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Slope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foot (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slope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change)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 bwMode="auto">
          <a:xfrm>
            <a:off x="914400" y="214290"/>
            <a:ext cx="77724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Methodology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a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Eunis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driven top-down approach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89CA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62" y="1643050"/>
            <a:ext cx="7905750" cy="3071834"/>
          </a:xfrm>
        </p:spPr>
        <p:txBody>
          <a:bodyPr/>
          <a:lstStyle/>
          <a:p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seabed</a:t>
            </a:r>
            <a:r>
              <a:rPr lang="fr-FR" dirty="0" smtClean="0"/>
              <a:t> layer : </a:t>
            </a:r>
            <a:r>
              <a:rPr lang="fr-FR" dirty="0" err="1" smtClean="0"/>
              <a:t>combined</a:t>
            </a:r>
            <a:r>
              <a:rPr lang="fr-FR" dirty="0" smtClean="0"/>
              <a:t> action of </a:t>
            </a:r>
            <a:r>
              <a:rPr lang="fr-FR" dirty="0" err="1" smtClean="0"/>
              <a:t>wave</a:t>
            </a:r>
            <a:r>
              <a:rPr lang="fr-FR" dirty="0" smtClean="0"/>
              <a:t>-</a:t>
            </a:r>
            <a:r>
              <a:rPr lang="fr-FR" dirty="0" err="1" smtClean="0"/>
              <a:t>induced</a:t>
            </a:r>
            <a:r>
              <a:rPr lang="fr-FR" dirty="0" smtClean="0"/>
              <a:t> and </a:t>
            </a:r>
            <a:r>
              <a:rPr lang="fr-FR" dirty="0" err="1" smtClean="0"/>
              <a:t>current</a:t>
            </a:r>
            <a:r>
              <a:rPr lang="fr-FR" dirty="0" smtClean="0"/>
              <a:t>-</a:t>
            </a:r>
            <a:r>
              <a:rPr lang="fr-FR" dirty="0" err="1" smtClean="0"/>
              <a:t>induced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3 </a:t>
            </a:r>
            <a:r>
              <a:rPr lang="fr-FR" dirty="0" err="1" smtClean="0"/>
              <a:t>levels</a:t>
            </a:r>
            <a:r>
              <a:rPr lang="fr-FR" dirty="0" smtClean="0"/>
              <a:t> are </a:t>
            </a:r>
            <a:r>
              <a:rPr lang="fr-FR" dirty="0" err="1" smtClean="0"/>
              <a:t>considered</a:t>
            </a:r>
            <a:r>
              <a:rPr lang="fr-FR" dirty="0" smtClean="0"/>
              <a:t> in EUNIS</a:t>
            </a:r>
          </a:p>
          <a:p>
            <a:pPr lvl="1"/>
            <a:r>
              <a:rPr lang="fr-FR" dirty="0" smtClean="0"/>
              <a:t>High</a:t>
            </a:r>
          </a:p>
          <a:p>
            <a:pPr lvl="1"/>
            <a:r>
              <a:rPr lang="fr-FR" dirty="0" err="1" smtClean="0"/>
              <a:t>Moderate</a:t>
            </a:r>
            <a:endParaRPr lang="fr-FR" dirty="0" smtClean="0"/>
          </a:p>
          <a:p>
            <a:pPr lvl="1"/>
            <a:r>
              <a:rPr lang="fr-FR" dirty="0" err="1" smtClean="0"/>
              <a:t>Low</a:t>
            </a:r>
            <a:endParaRPr lang="fr-FR" dirty="0" smtClean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914400" y="214290"/>
            <a:ext cx="77724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Methodology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a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Eunis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driven top-down approach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89CA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2285984" y="6500813"/>
            <a:ext cx="164307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b="1" u="sng" dirty="0" smtClean="0">
                <a:solidFill>
                  <a:srgbClr val="002060"/>
                </a:solidFill>
                <a:latin typeface="Constantia" pitchFamily="18" charset="0"/>
              </a:rPr>
              <a:t>Methodology</a:t>
            </a:r>
            <a:endParaRPr lang="en-GB" sz="14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4000496" y="6500813"/>
            <a:ext cx="17145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Past Projects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5786446" y="6500813"/>
            <a:ext cx="200026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err="1" smtClean="0">
                <a:solidFill>
                  <a:srgbClr val="002060"/>
                </a:solidFill>
                <a:latin typeface="Constantia" pitchFamily="18" charset="0"/>
              </a:rPr>
              <a:t>EUSeaMap</a:t>
            </a: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 2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contenu 2"/>
          <p:cNvSpPr>
            <a:spLocks noGrp="1"/>
          </p:cNvSpPr>
          <p:nvPr>
            <p:ph idx="4294967295"/>
          </p:nvPr>
        </p:nvSpPr>
        <p:spPr>
          <a:xfrm>
            <a:off x="857250" y="1214438"/>
            <a:ext cx="7772400" cy="5095875"/>
          </a:xfrm>
        </p:spPr>
        <p:txBody>
          <a:bodyPr/>
          <a:lstStyle/>
          <a:p>
            <a:r>
              <a:rPr lang="fr-FR" dirty="0" err="1" smtClean="0"/>
              <a:t>Seabed</a:t>
            </a:r>
            <a:r>
              <a:rPr lang="fr-FR" dirty="0" smtClean="0"/>
              <a:t> </a:t>
            </a:r>
            <a:r>
              <a:rPr lang="fr-FR" dirty="0" err="1" smtClean="0"/>
              <a:t>substrate</a:t>
            </a:r>
            <a:r>
              <a:rPr lang="fr-FR" dirty="0" smtClean="0"/>
              <a:t> layer : has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standardised</a:t>
            </a:r>
            <a:r>
              <a:rPr lang="fr-FR" dirty="0" smtClean="0"/>
              <a:t> in the 6 classes classification </a:t>
            </a:r>
            <a:r>
              <a:rPr lang="fr-FR" dirty="0" err="1" smtClean="0"/>
              <a:t>used</a:t>
            </a:r>
            <a:r>
              <a:rPr lang="fr-FR" dirty="0" smtClean="0"/>
              <a:t> by EUNIS</a:t>
            </a:r>
          </a:p>
          <a:p>
            <a:pPr lvl="1"/>
            <a:r>
              <a:rPr lang="fr-FR" dirty="0" smtClean="0"/>
              <a:t>Rock</a:t>
            </a:r>
          </a:p>
          <a:p>
            <a:pPr lvl="1"/>
            <a:r>
              <a:rPr lang="fr-FR" dirty="0" err="1" smtClean="0"/>
              <a:t>Coarse</a:t>
            </a:r>
            <a:r>
              <a:rPr lang="fr-FR" dirty="0" smtClean="0"/>
              <a:t> </a:t>
            </a:r>
            <a:r>
              <a:rPr lang="fr-FR" dirty="0" err="1" smtClean="0"/>
              <a:t>sediment</a:t>
            </a:r>
            <a:endParaRPr lang="fr-FR" dirty="0" smtClean="0"/>
          </a:p>
          <a:p>
            <a:pPr lvl="1"/>
            <a:r>
              <a:rPr lang="fr-FR" dirty="0" smtClean="0"/>
              <a:t>Mixed </a:t>
            </a:r>
            <a:r>
              <a:rPr lang="fr-FR" dirty="0" err="1" smtClean="0"/>
              <a:t>sediment</a:t>
            </a:r>
            <a:endParaRPr lang="fr-FR" dirty="0" smtClean="0"/>
          </a:p>
          <a:p>
            <a:pPr lvl="1"/>
            <a:r>
              <a:rPr lang="fr-FR" dirty="0" smtClean="0"/>
              <a:t>Sand</a:t>
            </a:r>
          </a:p>
          <a:p>
            <a:pPr lvl="1"/>
            <a:r>
              <a:rPr lang="fr-FR" dirty="0" err="1" smtClean="0"/>
              <a:t>Muddy</a:t>
            </a:r>
            <a:r>
              <a:rPr lang="fr-FR" dirty="0" smtClean="0"/>
              <a:t> </a:t>
            </a:r>
            <a:r>
              <a:rPr lang="fr-FR" dirty="0" err="1" smtClean="0"/>
              <a:t>sand</a:t>
            </a:r>
            <a:endParaRPr lang="fr-FR" dirty="0" smtClean="0"/>
          </a:p>
          <a:p>
            <a:pPr lvl="1"/>
            <a:r>
              <a:rPr lang="fr-FR" dirty="0" smtClean="0"/>
              <a:t>Sandy </a:t>
            </a:r>
            <a:r>
              <a:rPr lang="fr-FR" dirty="0" err="1" smtClean="0"/>
              <a:t>mud</a:t>
            </a:r>
            <a:endParaRPr lang="fr-FR" dirty="0" smtClean="0"/>
          </a:p>
          <a:p>
            <a:pPr lvl="1"/>
            <a:r>
              <a:rPr lang="fr-FR" dirty="0" err="1" smtClean="0"/>
              <a:t>Mud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914400" y="214290"/>
            <a:ext cx="77724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Methodology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a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Eunis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driven top-down approach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89CA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2285984" y="6500813"/>
            <a:ext cx="164307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b="1" u="sng" dirty="0" smtClean="0">
                <a:solidFill>
                  <a:srgbClr val="002060"/>
                </a:solidFill>
                <a:latin typeface="Constantia" pitchFamily="18" charset="0"/>
              </a:rPr>
              <a:t>Methodology</a:t>
            </a:r>
            <a:endParaRPr lang="en-GB" sz="14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4000496" y="6500813"/>
            <a:ext cx="17145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Past Projects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5786446" y="6500813"/>
            <a:ext cx="200026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err="1" smtClean="0">
                <a:solidFill>
                  <a:srgbClr val="002060"/>
                </a:solidFill>
                <a:latin typeface="Constantia" pitchFamily="18" charset="0"/>
              </a:rPr>
              <a:t>EUSeaMap</a:t>
            </a: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 2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contenu 2"/>
          <p:cNvSpPr>
            <a:spLocks noGrp="1"/>
          </p:cNvSpPr>
          <p:nvPr>
            <p:ph idx="4294967295"/>
          </p:nvPr>
        </p:nvSpPr>
        <p:spPr>
          <a:xfrm>
            <a:off x="857250" y="1214438"/>
            <a:ext cx="7772400" cy="5095875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914400" y="214290"/>
            <a:ext cx="77724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Methodology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a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Eunis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driven top-down approach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9C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89CA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2285984" y="6500813"/>
            <a:ext cx="164307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b="1" u="sng" dirty="0" smtClean="0">
                <a:solidFill>
                  <a:srgbClr val="002060"/>
                </a:solidFill>
                <a:latin typeface="Constantia" pitchFamily="18" charset="0"/>
              </a:rPr>
              <a:t>Methodology</a:t>
            </a:r>
            <a:endParaRPr lang="en-GB" sz="1400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4000496" y="6500813"/>
            <a:ext cx="17145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Past Projects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5786446" y="6500813"/>
            <a:ext cx="2000264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dirty="0" err="1" smtClean="0">
                <a:solidFill>
                  <a:srgbClr val="002060"/>
                </a:solidFill>
                <a:latin typeface="Constantia" pitchFamily="18" charset="0"/>
              </a:rPr>
              <a:t>EUSeaMap</a:t>
            </a:r>
            <a:r>
              <a:rPr lang="en-GB" sz="1400" dirty="0" smtClean="0">
                <a:solidFill>
                  <a:srgbClr val="002060"/>
                </a:solidFill>
                <a:latin typeface="Constantia" pitchFamily="18" charset="0"/>
              </a:rPr>
              <a:t> 2</a:t>
            </a:r>
            <a:endParaRPr lang="en-GB" sz="1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97025"/>
            <a:ext cx="7848600" cy="526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714348" y="1000108"/>
            <a:ext cx="7772400" cy="84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9CA2"/>
              </a:buClr>
              <a:buSzPct val="73000"/>
              <a:buFont typeface="Wingdings 2" pitchFamily="18" charset="2"/>
              <a:buChar char=""/>
              <a:tabLst/>
              <a:defRPr/>
            </a:pP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ArcGIS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Structure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9CA2"/>
              </a:buClr>
              <a:buSzPct val="73000"/>
              <a:buFont typeface="Wingdings 2" pitchFamily="18" charset="2"/>
              <a:buChar char=""/>
              <a:tabLst/>
              <a:defRPr/>
            </a:pP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9CA2"/>
              </a:buClr>
              <a:buSzPct val="73000"/>
              <a:buFont typeface="Wingdings 2" pitchFamily="18" charset="2"/>
              <a:buChar char=""/>
              <a:tabLst/>
              <a:defRPr/>
            </a:pP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5286380" y="1785926"/>
            <a:ext cx="292895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b="1" kern="0" dirty="0" smtClean="0">
                <a:solidFill>
                  <a:srgbClr val="002060"/>
                </a:solidFill>
                <a:latin typeface="+mn-lt"/>
              </a:rPr>
              <a:t>Pixel size: 250 m</a:t>
            </a:r>
            <a:endParaRPr lang="en-GB" b="1" kern="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Arial Narrow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6969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6969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uches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10110</TotalTime>
  <Words>786</Words>
  <Application>Microsoft Office PowerPoint</Application>
  <PresentationFormat>Affichage à l'écran (4:3)</PresentationFormat>
  <Paragraphs>172</Paragraphs>
  <Slides>17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Couches</vt:lpstr>
      <vt:lpstr>CorelDRAW</vt:lpstr>
      <vt:lpstr>EUSeaMap 2 (EMODnet Habitats) A physical habitat map for European Seas</vt:lpstr>
      <vt:lpstr>Outline</vt:lpstr>
      <vt:lpstr>Methodology : a Eunis driven top-down approach </vt:lpstr>
      <vt:lpstr>Diapositive 4</vt:lpstr>
      <vt:lpstr>Diapositive 5</vt:lpstr>
      <vt:lpstr>Diapositive 6</vt:lpstr>
      <vt:lpstr>Diapositive 7</vt:lpstr>
      <vt:lpstr>Diapositive 8</vt:lpstr>
      <vt:lpstr>Diapositive 9</vt:lpstr>
      <vt:lpstr>EUSeaMap (ur-Emodnet, JNCC coordination)</vt:lpstr>
      <vt:lpstr>MeshAtlantic : Interreg IV project, Ifremer coordination</vt:lpstr>
      <vt:lpstr>Lessons learned from past projects</vt:lpstr>
      <vt:lpstr>EUSeaMap 2 – Main objectives</vt:lpstr>
      <vt:lpstr>EUSeaMap 2 – Main tasks</vt:lpstr>
      <vt:lpstr>EUSeaMap 2 – Interactions with other lots</vt:lpstr>
      <vt:lpstr>EUSeaMap 2 – 2014 deliveries</vt:lpstr>
      <vt:lpstr>Thank you for your attention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tbajjouk</dc:creator>
  <cp:lastModifiedBy>mvasquez</cp:lastModifiedBy>
  <cp:revision>981</cp:revision>
  <dcterms:created xsi:type="dcterms:W3CDTF">2007-10-12T14:29:43Z</dcterms:created>
  <dcterms:modified xsi:type="dcterms:W3CDTF">2013-07-05T08:24:23Z</dcterms:modified>
</cp:coreProperties>
</file>