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86" r:id="rId3"/>
    <p:sldMasterId id="2147483688" r:id="rId4"/>
  </p:sldMasterIdLst>
  <p:notesMasterIdLst>
    <p:notesMasterId r:id="rId48"/>
  </p:notesMasterIdLst>
  <p:sldIdLst>
    <p:sldId id="369" r:id="rId5"/>
    <p:sldId id="375" r:id="rId6"/>
    <p:sldId id="379" r:id="rId7"/>
    <p:sldId id="380" r:id="rId8"/>
    <p:sldId id="381" r:id="rId9"/>
    <p:sldId id="382" r:id="rId10"/>
    <p:sldId id="421" r:id="rId11"/>
    <p:sldId id="383" r:id="rId12"/>
    <p:sldId id="385" r:id="rId13"/>
    <p:sldId id="386" r:id="rId14"/>
    <p:sldId id="388" r:id="rId15"/>
    <p:sldId id="390" r:id="rId16"/>
    <p:sldId id="391" r:id="rId17"/>
    <p:sldId id="392" r:id="rId18"/>
    <p:sldId id="393" r:id="rId19"/>
    <p:sldId id="394" r:id="rId20"/>
    <p:sldId id="419" r:id="rId21"/>
    <p:sldId id="330" r:id="rId22"/>
    <p:sldId id="322" r:id="rId23"/>
    <p:sldId id="395" r:id="rId24"/>
    <p:sldId id="396"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2" r:id="rId41"/>
    <p:sldId id="413" r:id="rId42"/>
    <p:sldId id="414" r:id="rId43"/>
    <p:sldId id="415" r:id="rId44"/>
    <p:sldId id="416" r:id="rId45"/>
    <p:sldId id="417" r:id="rId46"/>
    <p:sldId id="420"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Verdana" pitchFamily="34"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Verdana" pitchFamily="34"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Verdana" pitchFamily="34"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Verdana" pitchFamily="34" charset="0"/>
        <a:ea typeface="ＭＳ Ｐゴシック" pitchFamily="34" charset="-128"/>
        <a:cs typeface="Arial" charset="0"/>
      </a:defRPr>
    </a:lvl5pPr>
    <a:lvl6pPr marL="2286000" algn="l" defTabSz="914400" rtl="0" eaLnBrk="1" latinLnBrk="0" hangingPunct="1">
      <a:defRPr kern="1200">
        <a:solidFill>
          <a:schemeClr val="tx1"/>
        </a:solidFill>
        <a:latin typeface="Verdana" pitchFamily="34" charset="0"/>
        <a:ea typeface="ＭＳ Ｐゴシック" pitchFamily="34" charset="-128"/>
        <a:cs typeface="Arial" charset="0"/>
      </a:defRPr>
    </a:lvl6pPr>
    <a:lvl7pPr marL="2743200" algn="l" defTabSz="914400" rtl="0" eaLnBrk="1" latinLnBrk="0" hangingPunct="1">
      <a:defRPr kern="1200">
        <a:solidFill>
          <a:schemeClr val="tx1"/>
        </a:solidFill>
        <a:latin typeface="Verdana" pitchFamily="34" charset="0"/>
        <a:ea typeface="ＭＳ Ｐゴシック" pitchFamily="34" charset="-128"/>
        <a:cs typeface="Arial" charset="0"/>
      </a:defRPr>
    </a:lvl7pPr>
    <a:lvl8pPr marL="3200400" algn="l" defTabSz="914400" rtl="0" eaLnBrk="1" latinLnBrk="0" hangingPunct="1">
      <a:defRPr kern="1200">
        <a:solidFill>
          <a:schemeClr val="tx1"/>
        </a:solidFill>
        <a:latin typeface="Verdana" pitchFamily="34" charset="0"/>
        <a:ea typeface="ＭＳ Ｐゴシック" pitchFamily="34" charset="-128"/>
        <a:cs typeface="Arial" charset="0"/>
      </a:defRPr>
    </a:lvl8pPr>
    <a:lvl9pPr marL="3657600" algn="l" defTabSz="914400" rtl="0" eaLnBrk="1" latinLnBrk="0" hangingPunct="1">
      <a:defRPr kern="1200">
        <a:solidFill>
          <a:schemeClr val="tx1"/>
        </a:solidFill>
        <a:latin typeface="Verdana" pitchFamily="34"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p:cViewPr>
        <p:scale>
          <a:sx n="100" d="100"/>
          <a:sy n="100" d="100"/>
        </p:scale>
        <p:origin x="-1134" y="30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9" d="100"/>
          <a:sy n="89" d="100"/>
        </p:scale>
        <p:origin x="-312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D6386A95-12C0-41D0-A706-32397CCF73F6}" type="datetimeFigureOut">
              <a:rPr lang="en-US"/>
              <a:pPr>
                <a:defRPr/>
              </a:pPr>
              <a:t>12/8/2016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AFD42D2-4C5F-4732-8EF0-9F9B37AC4F6D}" type="slidenum">
              <a:rPr lang="en-US"/>
              <a:pPr>
                <a:defRPr/>
              </a:pPr>
              <a:t>‹N°›</a:t>
            </a:fld>
            <a:endParaRPr lang="en-US"/>
          </a:p>
        </p:txBody>
      </p:sp>
    </p:spTree>
    <p:extLst>
      <p:ext uri="{BB962C8B-B14F-4D97-AF65-F5344CB8AC3E}">
        <p14:creationId xmlns:p14="http://schemas.microsoft.com/office/powerpoint/2010/main" val="40195458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164FE9F-9C49-4A67-B7A7-868C14035156}" type="slidenum">
              <a:rPr lang="en-US" smtClean="0"/>
              <a:t>2</a:t>
            </a:fld>
            <a:endParaRPr lang="en-US"/>
          </a:p>
        </p:txBody>
      </p:sp>
    </p:spTree>
    <p:extLst>
      <p:ext uri="{BB962C8B-B14F-4D97-AF65-F5344CB8AC3E}">
        <p14:creationId xmlns:p14="http://schemas.microsoft.com/office/powerpoint/2010/main" val="882022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en-US" smtClean="0"/>
              <a:t>DRAFT</a:t>
            </a:r>
            <a:endParaRPr lang="en-US"/>
          </a:p>
        </p:txBody>
      </p:sp>
      <p:sp>
        <p:nvSpPr>
          <p:cNvPr id="5" name="Espace réservé du numéro de diapositive 4"/>
          <p:cNvSpPr>
            <a:spLocks noGrp="1"/>
          </p:cNvSpPr>
          <p:nvPr>
            <p:ph type="sldNum" sz="quarter" idx="11"/>
          </p:nvPr>
        </p:nvSpPr>
        <p:spPr/>
        <p:txBody>
          <a:bodyPr/>
          <a:lstStyle/>
          <a:p>
            <a:fld id="{B164FE9F-9C49-4A67-B7A7-868C14035156}" type="slidenum">
              <a:rPr lang="en-US" smtClean="0"/>
              <a:t>36</a:t>
            </a:fld>
            <a:endParaRPr lang="en-US"/>
          </a:p>
        </p:txBody>
      </p:sp>
    </p:spTree>
    <p:extLst>
      <p:ext uri="{BB962C8B-B14F-4D97-AF65-F5344CB8AC3E}">
        <p14:creationId xmlns:p14="http://schemas.microsoft.com/office/powerpoint/2010/main" val="294311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cstate="print"/>
          <a:srcRect/>
          <a:stretch>
            <a:fillRect/>
          </a:stretch>
        </p:blipFill>
        <p:spPr bwMode="auto">
          <a:xfrm>
            <a:off x="0" y="979488"/>
            <a:ext cx="9144000" cy="5878512"/>
          </a:xfrm>
          <a:prstGeom prst="rect">
            <a:avLst/>
          </a:prstGeom>
          <a:noFill/>
          <a:ln w="9525">
            <a:noFill/>
            <a:miter lim="800000"/>
            <a:headEnd/>
            <a:tailEnd/>
          </a:ln>
        </p:spPr>
      </p:pic>
      <p:pic>
        <p:nvPicPr>
          <p:cNvPr id="5" name="Picture 10" descr="JRC_Slides_Logo_EN.png"/>
          <p:cNvPicPr>
            <a:picLocks noChangeAspect="1"/>
          </p:cNvPicPr>
          <p:nvPr/>
        </p:nvPicPr>
        <p:blipFill>
          <a:blip r:embed="rId3" cstate="print"/>
          <a:srcRect/>
          <a:stretch>
            <a:fillRect/>
          </a:stretch>
        </p:blipFill>
        <p:spPr bwMode="auto">
          <a:xfrm>
            <a:off x="3971925" y="258763"/>
            <a:ext cx="1435100" cy="1000125"/>
          </a:xfrm>
          <a:prstGeom prst="rect">
            <a:avLst/>
          </a:prstGeom>
          <a:noFill/>
          <a:ln w="9525">
            <a:noFill/>
            <a:miter lim="800000"/>
            <a:headEnd/>
            <a:tailEnd/>
          </a:ln>
        </p:spPr>
      </p:pic>
      <p:pic>
        <p:nvPicPr>
          <p:cNvPr id="6" name="Picture 3"/>
          <p:cNvPicPr>
            <a:picLocks noChangeAspect="1" noChangeArrowheads="1"/>
          </p:cNvPicPr>
          <p:nvPr userDrawn="1"/>
        </p:nvPicPr>
        <p:blipFill>
          <a:blip r:embed="rId4" cstate="print"/>
          <a:srcRect/>
          <a:stretch>
            <a:fillRect/>
          </a:stretch>
        </p:blipFill>
        <p:spPr bwMode="auto">
          <a:xfrm>
            <a:off x="3970338" y="260350"/>
            <a:ext cx="1436687" cy="993775"/>
          </a:xfrm>
          <a:prstGeom prst="rect">
            <a:avLst/>
          </a:prstGeom>
          <a:noFill/>
          <a:ln w="9525">
            <a:noFill/>
            <a:miter lim="800000"/>
            <a:headEnd/>
            <a:tailEnd/>
          </a:ln>
          <a:effectLst/>
        </p:spPr>
      </p:pic>
      <p:sp>
        <p:nvSpPr>
          <p:cNvPr id="23" name="Rectangle 2"/>
          <p:cNvSpPr>
            <a:spLocks noGrp="1" noChangeArrowheads="1"/>
          </p:cNvSpPr>
          <p:nvPr>
            <p:ph type="title"/>
          </p:nvPr>
        </p:nvSpPr>
        <p:spPr bwMode="auto">
          <a:xfrm>
            <a:off x="468312" y="4962654"/>
            <a:ext cx="82073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sz="2200" baseline="0">
                <a:solidFill>
                  <a:schemeClr val="bg1"/>
                </a:solidFill>
              </a:defRPr>
            </a:lvl1pPr>
          </a:lstStyle>
          <a:p>
            <a:pPr lvl="0"/>
            <a:r>
              <a:rPr lang="en-US" dirty="0" smtClean="0"/>
              <a:t>Click to edit Master title style</a:t>
            </a:r>
            <a:endParaRPr lang="en-GB" dirty="0"/>
          </a:p>
        </p:txBody>
      </p:sp>
      <p:sp>
        <p:nvSpPr>
          <p:cNvPr id="25" name="Content Placeholder 2"/>
          <p:cNvSpPr>
            <a:spLocks noGrp="1"/>
          </p:cNvSpPr>
          <p:nvPr>
            <p:ph idx="10"/>
          </p:nvPr>
        </p:nvSpPr>
        <p:spPr>
          <a:xfrm>
            <a:off x="468312" y="2852936"/>
            <a:ext cx="8207375" cy="1440160"/>
          </a:xfrm>
          <a:prstGeom prst="rect">
            <a:avLst/>
          </a:prstGeom>
        </p:spPr>
        <p:txBody>
          <a:bodyPr>
            <a:noAutofit/>
          </a:bodyPr>
          <a:lstStyle>
            <a:lvl1pPr marL="0" indent="0" algn="ctr">
              <a:buNone/>
              <a:defRPr sz="4000" b="1" i="0" baseline="0">
                <a:solidFill>
                  <a:schemeClr val="bg1"/>
                </a:solidFill>
                <a:latin typeface="Verdana" pitchFamily="34" charset="0"/>
              </a:defRPr>
            </a:lvl1pPr>
            <a:lvl2pPr marL="228600" indent="-228600">
              <a:buFont typeface="Wingdings" charset="2"/>
              <a:buChar char="§"/>
              <a:defRPr sz="1800" b="0" i="0" baseline="0">
                <a:latin typeface="Verdana"/>
              </a:defRPr>
            </a:lvl2pPr>
            <a:lvl3pPr marL="457200" indent="-228600">
              <a:buClr>
                <a:srgbClr val="37ACDE"/>
              </a:buClr>
              <a:buFont typeface="Verdana"/>
              <a:buChar char="•"/>
              <a:defRPr sz="1600" baseline="0">
                <a:latin typeface="Verdana"/>
              </a:defRPr>
            </a:lvl3pPr>
            <a:lvl4pPr marL="685800" indent="-228600">
              <a:lnSpc>
                <a:spcPts val="2400"/>
              </a:lnSpc>
              <a:spcBef>
                <a:spcPts val="0"/>
              </a:spcBef>
              <a:buClr>
                <a:srgbClr val="37ACDE"/>
              </a:buClr>
              <a:buFont typeface="Arial"/>
              <a:buChar char="•"/>
              <a:defRPr sz="1600" baseline="0">
                <a:solidFill>
                  <a:srgbClr val="004494"/>
                </a:solidFill>
                <a:latin typeface="Verdana"/>
              </a:defRPr>
            </a:lvl4pPr>
            <a:lvl5pPr marL="914400" indent="-228600">
              <a:lnSpc>
                <a:spcPts val="2400"/>
              </a:lnSpc>
              <a:spcBef>
                <a:spcPts val="0"/>
              </a:spcBef>
              <a:buClr>
                <a:srgbClr val="37ACDE"/>
              </a:buClr>
              <a:buFont typeface="Verdana"/>
              <a:buChar char="–"/>
              <a:defRPr sz="1600" baseline="0">
                <a:solidFill>
                  <a:srgbClr val="004494"/>
                </a:solidFill>
                <a:latin typeface="Verdana"/>
              </a:defRPr>
            </a:lvl5pPr>
          </a:lstStyle>
          <a:p>
            <a:pPr lvl="0"/>
            <a:r>
              <a:rPr lang="en-US" dirty="0"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E441606-68BB-4EC7-8A70-1BFAC6A838A8}" type="slidenum">
              <a:rPr lang="en-GB"/>
              <a:pPr>
                <a:defRPr/>
              </a:pPr>
              <a:t>‹N°›</a:t>
            </a:fld>
            <a:endParaRPr lang="en-GB"/>
          </a:p>
        </p:txBody>
      </p:sp>
      <p:sp>
        <p:nvSpPr>
          <p:cNvPr id="5" name="Rectangle 4"/>
          <p:cNvSpPr>
            <a:spLocks noGrp="1" noChangeArrowheads="1"/>
          </p:cNvSpPr>
          <p:nvPr>
            <p:ph type="dt" sz="half" idx="11"/>
          </p:nvPr>
        </p:nvSpPr>
        <p:spPr>
          <a:ln/>
        </p:spPr>
        <p:txBody>
          <a:bodyPr/>
          <a:lstStyle>
            <a:lvl1pPr>
              <a:defRPr/>
            </a:lvl1pPr>
          </a:lstStyle>
          <a:p>
            <a:pPr>
              <a:defRPr/>
            </a:pPr>
            <a:fld id="{FE960E78-3031-40CA-82FD-A4CC4A5FA047}" type="datetimeFigureOut">
              <a:rPr lang="en-GB"/>
              <a:pPr>
                <a:defRPr/>
              </a:pPr>
              <a:t>08/12/2016</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F884D6CB-3F4B-44B6-BA20-8A0292BBF91C}" type="slidenum">
              <a:rPr lang="en-GB"/>
              <a:pPr>
                <a:defRPr/>
              </a:pPr>
              <a:t>‹N°›</a:t>
            </a:fld>
            <a:endParaRPr lang="en-GB"/>
          </a:p>
        </p:txBody>
      </p:sp>
      <p:sp>
        <p:nvSpPr>
          <p:cNvPr id="4" name="Rectangle 4"/>
          <p:cNvSpPr>
            <a:spLocks noGrp="1" noChangeArrowheads="1"/>
          </p:cNvSpPr>
          <p:nvPr>
            <p:ph type="dt" sz="half" idx="11"/>
          </p:nvPr>
        </p:nvSpPr>
        <p:spPr>
          <a:ln/>
        </p:spPr>
        <p:txBody>
          <a:bodyPr/>
          <a:lstStyle>
            <a:lvl1pPr>
              <a:defRPr/>
            </a:lvl1pPr>
          </a:lstStyle>
          <a:p>
            <a:pPr>
              <a:defRPr/>
            </a:pPr>
            <a:fld id="{25007E97-153B-4182-AD1B-201C70739479}" type="datetimeFigureOut">
              <a:rPr lang="en-GB"/>
              <a:pPr>
                <a:defRPr/>
              </a:pPr>
              <a:t>08/12/2016</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1CB25F2E-EEBD-410C-9BAD-16B5701ABE6E}" type="slidenum">
              <a:rPr lang="en-GB" smtClean="0"/>
              <a:pPr/>
              <a:t>‹N°›</a:t>
            </a:fld>
            <a:endParaRPr lang="en-GB"/>
          </a:p>
        </p:txBody>
      </p:sp>
      <p:sp>
        <p:nvSpPr>
          <p:cNvPr id="4" name="Rectangle 4"/>
          <p:cNvSpPr>
            <a:spLocks noGrp="1" noChangeArrowheads="1"/>
          </p:cNvSpPr>
          <p:nvPr>
            <p:ph type="dt" sz="half" idx="11"/>
          </p:nvPr>
        </p:nvSpPr>
        <p:spPr>
          <a:ln/>
        </p:spPr>
        <p:txBody>
          <a:bodyPr/>
          <a:lstStyle>
            <a:lvl1pPr>
              <a:defRPr/>
            </a:lvl1pPr>
          </a:lstStyle>
          <a:p>
            <a:fld id="{9A6FA9E4-D52D-4D23-8CB6-55702B7BAD9A}" type="datetimeFigureOut">
              <a:rPr lang="en-GB" smtClean="0"/>
              <a:pPr/>
              <a:t>08/12/2016</a:t>
            </a:fld>
            <a:endParaRPr lang="en-GB"/>
          </a:p>
        </p:txBody>
      </p:sp>
    </p:spTree>
    <p:extLst>
      <p:ext uri="{BB962C8B-B14F-4D97-AF65-F5344CB8AC3E}">
        <p14:creationId xmlns:p14="http://schemas.microsoft.com/office/powerpoint/2010/main" val="2901057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431800" y="1736724"/>
            <a:ext cx="8280400" cy="4572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3"/>
          </p:nvPr>
        </p:nvSpPr>
        <p:spPr>
          <a:ln/>
        </p:spPr>
        <p:txBody>
          <a:bodyPr/>
          <a:lstStyle>
            <a:lvl1pPr>
              <a:defRPr/>
            </a:lvl1pPr>
          </a:lstStyle>
          <a:p>
            <a:pPr>
              <a:defRPr/>
            </a:pPr>
            <a:fld id="{ED11B451-A294-45B2-873F-7AD5DC9C7BD5}" type="slidenum">
              <a:rPr lang="en-GB"/>
              <a:pPr>
                <a:defRPr/>
              </a:pPr>
              <a:t>‹N°›</a:t>
            </a:fld>
            <a:endParaRPr lang="en-GB"/>
          </a:p>
        </p:txBody>
      </p:sp>
      <p:sp>
        <p:nvSpPr>
          <p:cNvPr id="5" name="Rectangle 4"/>
          <p:cNvSpPr>
            <a:spLocks noGrp="1" noChangeArrowheads="1"/>
          </p:cNvSpPr>
          <p:nvPr>
            <p:ph type="dt" sz="half" idx="14"/>
          </p:nvPr>
        </p:nvSpPr>
        <p:spPr>
          <a:ln/>
        </p:spPr>
        <p:txBody>
          <a:bodyPr/>
          <a:lstStyle>
            <a:lvl1pPr>
              <a:defRPr/>
            </a:lvl1pPr>
          </a:lstStyle>
          <a:p>
            <a:pPr>
              <a:defRPr/>
            </a:pPr>
            <a:fld id="{892CE206-A764-4675-9D1F-70C1CC92CE49}" type="datetimeFigureOut">
              <a:rPr lang="en-GB"/>
              <a:pPr>
                <a:defRPr/>
              </a:pPr>
              <a:t>08/12/2016</a:t>
            </a:fld>
            <a:endParaRPr lang="en-GB"/>
          </a:p>
        </p:txBody>
      </p:sp>
    </p:spTree>
    <p:extLst>
      <p:ext uri="{BB962C8B-B14F-4D97-AF65-F5344CB8AC3E}">
        <p14:creationId xmlns:p14="http://schemas.microsoft.com/office/powerpoint/2010/main" val="1441820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431800" y="1736724"/>
            <a:ext cx="8280400" cy="4572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3"/>
          </p:nvPr>
        </p:nvSpPr>
        <p:spPr>
          <a:ln/>
        </p:spPr>
        <p:txBody>
          <a:bodyPr/>
          <a:lstStyle>
            <a:lvl1pPr>
              <a:defRPr/>
            </a:lvl1pPr>
          </a:lstStyle>
          <a:p>
            <a:pPr>
              <a:defRPr/>
            </a:pPr>
            <a:fld id="{ED11B451-A294-45B2-873F-7AD5DC9C7BD5}" type="slidenum">
              <a:rPr lang="en-GB"/>
              <a:pPr>
                <a:defRPr/>
              </a:pPr>
              <a:t>‹N°›</a:t>
            </a:fld>
            <a:endParaRPr lang="en-GB"/>
          </a:p>
        </p:txBody>
      </p:sp>
      <p:sp>
        <p:nvSpPr>
          <p:cNvPr id="5" name="Rectangle 4"/>
          <p:cNvSpPr>
            <a:spLocks noGrp="1" noChangeArrowheads="1"/>
          </p:cNvSpPr>
          <p:nvPr>
            <p:ph type="dt" sz="half" idx="14"/>
          </p:nvPr>
        </p:nvSpPr>
        <p:spPr>
          <a:ln/>
        </p:spPr>
        <p:txBody>
          <a:bodyPr/>
          <a:lstStyle>
            <a:lvl1pPr>
              <a:defRPr/>
            </a:lvl1pPr>
          </a:lstStyle>
          <a:p>
            <a:pPr>
              <a:defRPr/>
            </a:pPr>
            <a:fld id="{892CE206-A764-4675-9D1F-70C1CC92CE49}" type="datetimeFigureOut">
              <a:rPr lang="en-GB"/>
              <a:pPr>
                <a:defRPr/>
              </a:pPr>
              <a:t>08/12/2016</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430887"/>
          </a:xfrm>
        </p:spPr>
        <p:txBody>
          <a:bodyPr/>
          <a:lstStyle>
            <a:lvl1pPr algn="l">
              <a:defRPr sz="2800" b="1" cap="all" baseline="0"/>
            </a:lvl1pPr>
          </a:lstStyle>
          <a:p>
            <a:r>
              <a:rPr lang="en-US" smtClean="0"/>
              <a:t>Click to edit Master title style</a:t>
            </a:r>
            <a:endParaRPr lang="en-US"/>
          </a:p>
        </p:txBody>
      </p:sp>
      <p:sp>
        <p:nvSpPr>
          <p:cNvPr id="3" name="Text Placeholder 2"/>
          <p:cNvSpPr>
            <a:spLocks noGrp="1"/>
          </p:cNvSpPr>
          <p:nvPr>
            <p:ph type="body" idx="1"/>
          </p:nvPr>
        </p:nvSpPr>
        <p:spPr>
          <a:xfrm>
            <a:off x="722313" y="4104253"/>
            <a:ext cx="7772400" cy="302647"/>
          </a:xfrm>
          <a:prstGeom prst="rect">
            <a:avLst/>
          </a:prstGeom>
        </p:spPr>
        <p:txBody>
          <a:bodyPr anchor="b"/>
          <a:lstStyle>
            <a:lvl1pPr marL="0" indent="0">
              <a:buNone/>
              <a:defRPr sz="18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4CB73E42-79F4-4DF8-953F-25C842018B06}" type="slidenum">
              <a:rPr lang="en-GB"/>
              <a:pPr>
                <a:defRPr/>
              </a:pPr>
              <a:t>‹N°›</a:t>
            </a:fld>
            <a:endParaRPr lang="en-GB"/>
          </a:p>
        </p:txBody>
      </p:sp>
      <p:sp>
        <p:nvSpPr>
          <p:cNvPr id="5" name="Rectangle 4"/>
          <p:cNvSpPr>
            <a:spLocks noGrp="1" noChangeArrowheads="1"/>
          </p:cNvSpPr>
          <p:nvPr>
            <p:ph type="dt" sz="half" idx="11"/>
          </p:nvPr>
        </p:nvSpPr>
        <p:spPr>
          <a:ln/>
        </p:spPr>
        <p:txBody>
          <a:bodyPr/>
          <a:lstStyle>
            <a:lvl1pPr>
              <a:defRPr/>
            </a:lvl1pPr>
          </a:lstStyle>
          <a:p>
            <a:pPr>
              <a:defRPr/>
            </a:pPr>
            <a:fld id="{F36902B0-2955-4196-9988-4B0822036C90}" type="datetimeFigureOut">
              <a:rPr lang="en-GB"/>
              <a:pPr>
                <a:defRPr/>
              </a:pPr>
              <a:t>08/12/2016</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0212" y="1077913"/>
            <a:ext cx="8283575" cy="4308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30212" y="1679575"/>
            <a:ext cx="3985479" cy="1528624"/>
          </a:xfrm>
          <a:prstGeom prst="rect">
            <a:avLst/>
          </a:prstGeom>
        </p:spPr>
        <p:txBody>
          <a:bodyPr/>
          <a:lstStyle>
            <a:lvl1pPr>
              <a:defRPr sz="1800"/>
            </a:lvl1pPr>
            <a:lvl2pPr marL="228600" indent="-228600">
              <a:buFont typeface="Verdana"/>
              <a:buChar char="•"/>
              <a:defRPr sz="1800" baseline="0"/>
            </a:lvl2pPr>
            <a:lvl3pPr marL="457200" indent="-228600">
              <a:buFont typeface="Wingdings" charset="2"/>
              <a:buChar char="§"/>
              <a:defRPr sz="1600"/>
            </a:lvl3pPr>
            <a:lvl4pPr>
              <a:defRPr sz="1600" baseline="0"/>
            </a:lvl4pPr>
            <a:lvl5pPr marL="914400">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4862" y="1679575"/>
            <a:ext cx="4008926" cy="1533753"/>
          </a:xfrm>
          <a:prstGeom prst="rect">
            <a:avLst/>
          </a:prstGeom>
        </p:spPr>
        <p:txBody>
          <a:bodyPr/>
          <a:lstStyle>
            <a:lvl1pPr>
              <a:defRPr sz="1800"/>
            </a:lvl1pPr>
            <a:lvl2pPr marL="228600" indent="-228600">
              <a:buFont typeface="Verdana"/>
              <a:buChar char="•"/>
              <a:defRPr sz="1800"/>
            </a:lvl2pPr>
            <a:lvl3pPr marL="457200" indent="-228600">
              <a:buFont typeface="Wingdings" charset="2"/>
              <a:buChar char="§"/>
              <a:defRPr sz="1600"/>
            </a:lvl3pPr>
            <a:lvl4pPr>
              <a:defRPr sz="1600" baseline="0"/>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E5A1C11-D292-466E-B068-C4ECD5AB2DAF}" type="slidenum">
              <a:rPr lang="en-GB"/>
              <a:pPr>
                <a:defRPr/>
              </a:pPr>
              <a:t>‹N°›</a:t>
            </a:fld>
            <a:endParaRPr lang="en-GB"/>
          </a:p>
        </p:txBody>
      </p:sp>
      <p:sp>
        <p:nvSpPr>
          <p:cNvPr id="6" name="Rectangle 4"/>
          <p:cNvSpPr>
            <a:spLocks noGrp="1" noChangeArrowheads="1"/>
          </p:cNvSpPr>
          <p:nvPr>
            <p:ph type="dt" sz="half" idx="11"/>
          </p:nvPr>
        </p:nvSpPr>
        <p:spPr>
          <a:ln/>
        </p:spPr>
        <p:txBody>
          <a:bodyPr/>
          <a:lstStyle>
            <a:lvl1pPr>
              <a:defRPr/>
            </a:lvl1pPr>
          </a:lstStyle>
          <a:p>
            <a:pPr>
              <a:defRPr/>
            </a:pPr>
            <a:fld id="{8704E235-4709-41B6-A587-ACB89DAE70C4}" type="datetimeFigureOut">
              <a:rPr lang="en-GB"/>
              <a:pPr>
                <a:defRPr/>
              </a:pPr>
              <a:t>08/12/2016</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4E23A1DA-7D43-4753-BA93-0DBCA5CEA725}" type="slidenum">
              <a:rPr lang="en-GB"/>
              <a:pPr>
                <a:defRPr/>
              </a:pPr>
              <a:t>‹N°›</a:t>
            </a:fld>
            <a:endParaRPr lang="en-GB"/>
          </a:p>
        </p:txBody>
      </p:sp>
      <p:sp>
        <p:nvSpPr>
          <p:cNvPr id="4" name="Rectangle 4"/>
          <p:cNvSpPr>
            <a:spLocks noGrp="1" noChangeArrowheads="1"/>
          </p:cNvSpPr>
          <p:nvPr>
            <p:ph type="dt" sz="half" idx="11"/>
          </p:nvPr>
        </p:nvSpPr>
        <p:spPr>
          <a:ln/>
        </p:spPr>
        <p:txBody>
          <a:bodyPr/>
          <a:lstStyle>
            <a:lvl1pPr>
              <a:defRPr/>
            </a:lvl1pPr>
          </a:lstStyle>
          <a:p>
            <a:pPr>
              <a:defRPr/>
            </a:pPr>
            <a:fld id="{9332D985-E27A-4D3E-BCDE-BF985D653228}" type="datetimeFigureOut">
              <a:rPr lang="en-GB"/>
              <a:pPr>
                <a:defRPr/>
              </a:pPr>
              <a:t>08/12/2016</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97F2D6F-AF42-4666-B4E8-5579E0A92F33}" type="slidenum">
              <a:rPr lang="en-GB"/>
              <a:pPr>
                <a:defRPr/>
              </a:pPr>
              <a:t>‹N°›</a:t>
            </a:fld>
            <a:endParaRPr lang="en-GB"/>
          </a:p>
        </p:txBody>
      </p:sp>
      <p:sp>
        <p:nvSpPr>
          <p:cNvPr id="3" name="Rectangle 4"/>
          <p:cNvSpPr>
            <a:spLocks noGrp="1" noChangeArrowheads="1"/>
          </p:cNvSpPr>
          <p:nvPr>
            <p:ph type="dt" sz="half" idx="11"/>
          </p:nvPr>
        </p:nvSpPr>
        <p:spPr>
          <a:ln/>
        </p:spPr>
        <p:txBody>
          <a:bodyPr/>
          <a:lstStyle>
            <a:lvl1pPr>
              <a:defRPr/>
            </a:lvl1pPr>
          </a:lstStyle>
          <a:p>
            <a:pPr>
              <a:defRPr/>
            </a:pPr>
            <a:fld id="{A0E45A07-ED9C-4D7D-8938-ABF16BBBC980}" type="datetimeFigureOut">
              <a:rPr lang="en-GB"/>
              <a:pPr>
                <a:defRPr/>
              </a:pPr>
              <a:t>08/12/2016</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00" y="1612255"/>
            <a:ext cx="2520000" cy="615553"/>
          </a:xfrm>
        </p:spPr>
        <p:txBody>
          <a:bodyPr/>
          <a:lstStyle>
            <a:lvl1pPr>
              <a:defRPr sz="2000"/>
            </a:lvl1pPr>
          </a:lstStyle>
          <a:p>
            <a:r>
              <a:rPr lang="en-US" smtClean="0"/>
              <a:t>Click to edit Master title style</a:t>
            </a:r>
            <a:endParaRPr lang="en-US" dirty="0"/>
          </a:p>
        </p:txBody>
      </p:sp>
      <p:sp>
        <p:nvSpPr>
          <p:cNvPr id="3" name="Content Placeholder 2"/>
          <p:cNvSpPr>
            <a:spLocks noGrp="1"/>
          </p:cNvSpPr>
          <p:nvPr>
            <p:ph sz="half" idx="1"/>
          </p:nvPr>
        </p:nvSpPr>
        <p:spPr>
          <a:xfrm>
            <a:off x="637200" y="2492374"/>
            <a:ext cx="2520000" cy="3432176"/>
          </a:xfrm>
          <a:prstGeom prst="rect">
            <a:avLst/>
          </a:prstGeom>
        </p:spPr>
        <p:txBody>
          <a:bodyPr/>
          <a:lstStyle>
            <a:lvl1pPr>
              <a:defRPr sz="1800"/>
            </a:lvl1pPr>
            <a:lvl2pPr marL="228600" indent="-228600">
              <a:buFont typeface="Verdana"/>
              <a:buChar char="•"/>
              <a:defRPr sz="1800" baseline="0"/>
            </a:lvl2pPr>
            <a:lvl3pPr marL="457200" indent="-228600">
              <a:buFont typeface="Wingdings" charset="2"/>
              <a:buChar char="§"/>
              <a:defRPr sz="1600"/>
            </a:lvl3pPr>
            <a:lvl4pPr>
              <a:defRPr sz="1600" baseline="0"/>
            </a:lvl4pPr>
            <a:lvl5pPr marL="914400">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66800" y="1612255"/>
            <a:ext cx="5040000" cy="4314412"/>
          </a:xfrm>
          <a:prstGeom prst="rect">
            <a:avLst/>
          </a:prstGeom>
        </p:spPr>
        <p:txBody>
          <a:bodyPr/>
          <a:lstStyle>
            <a:lvl1pPr>
              <a:defRPr sz="1800"/>
            </a:lvl1pPr>
            <a:lvl2pPr marL="228600" indent="-228600">
              <a:buFont typeface="Verdana"/>
              <a:buChar char="•"/>
              <a:defRPr sz="1800"/>
            </a:lvl2pPr>
            <a:lvl3pPr marL="457200" indent="-228600">
              <a:buFont typeface="Wingdings" charset="2"/>
              <a:buChar char="§"/>
              <a:defRPr sz="1600"/>
            </a:lvl3pPr>
            <a:lvl4pPr>
              <a:defRPr sz="1600" baseline="0"/>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06D8B6C-7EF3-40FB-948D-6AB96FF6A187}" type="slidenum">
              <a:rPr lang="en-GB"/>
              <a:pPr>
                <a:defRPr/>
              </a:pPr>
              <a:t>‹N°›</a:t>
            </a:fld>
            <a:endParaRPr lang="en-GB"/>
          </a:p>
        </p:txBody>
      </p:sp>
      <p:sp>
        <p:nvSpPr>
          <p:cNvPr id="6" name="Rectangle 4"/>
          <p:cNvSpPr>
            <a:spLocks noGrp="1" noChangeArrowheads="1"/>
          </p:cNvSpPr>
          <p:nvPr>
            <p:ph type="dt" sz="half" idx="11"/>
          </p:nvPr>
        </p:nvSpPr>
        <p:spPr>
          <a:ln/>
        </p:spPr>
        <p:txBody>
          <a:bodyPr/>
          <a:lstStyle>
            <a:lvl1pPr>
              <a:defRPr/>
            </a:lvl1pPr>
          </a:lstStyle>
          <a:p>
            <a:pPr>
              <a:defRPr/>
            </a:pPr>
            <a:fld id="{B9C7DDB5-0BC8-4432-BC80-ACB3C4FCF699}" type="datetimeFigureOut">
              <a:rPr lang="en-GB"/>
              <a:pPr>
                <a:defRPr/>
              </a:pPr>
              <a:t>08/12/2016</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612800"/>
            <a:ext cx="5486400" cy="317834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828800" y="5367337"/>
            <a:ext cx="5486400" cy="557213"/>
          </a:xfrm>
          <a:prstGeom prst="rect">
            <a:avLst/>
          </a:prstGeom>
        </p:spPr>
        <p:txBody>
          <a:bodyPr/>
          <a:lstStyle>
            <a:lvl1pPr marL="0" indent="0">
              <a:lnSpc>
                <a:spcPts val="18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F25DF15-6249-467B-B89A-166EB294DC3B}" type="slidenum">
              <a:rPr lang="en-GB"/>
              <a:pPr>
                <a:defRPr/>
              </a:pPr>
              <a:t>‹N°›</a:t>
            </a:fld>
            <a:endParaRPr lang="en-GB"/>
          </a:p>
        </p:txBody>
      </p:sp>
      <p:sp>
        <p:nvSpPr>
          <p:cNvPr id="6" name="Rectangle 4"/>
          <p:cNvSpPr>
            <a:spLocks noGrp="1" noChangeArrowheads="1"/>
          </p:cNvSpPr>
          <p:nvPr>
            <p:ph type="dt" sz="half" idx="11"/>
          </p:nvPr>
        </p:nvSpPr>
        <p:spPr>
          <a:ln/>
        </p:spPr>
        <p:txBody>
          <a:bodyPr/>
          <a:lstStyle>
            <a:lvl1pPr>
              <a:defRPr/>
            </a:lvl1pPr>
          </a:lstStyle>
          <a:p>
            <a:pPr>
              <a:defRPr/>
            </a:pPr>
            <a:fld id="{E7A8D453-3386-4C90-BBC8-261D3C8FACAD}" type="datetimeFigureOut">
              <a:rPr lang="en-GB"/>
              <a:pPr>
                <a:defRPr/>
              </a:pPr>
              <a:t>08/12/2016</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30213" y="1673225"/>
            <a:ext cx="8283575" cy="20133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A0D995E-C422-44B6-8947-6DB87306F902}" type="slidenum">
              <a:rPr lang="en-GB"/>
              <a:pPr>
                <a:defRPr/>
              </a:pPr>
              <a:t>‹N°›</a:t>
            </a:fld>
            <a:endParaRPr lang="en-GB"/>
          </a:p>
        </p:txBody>
      </p:sp>
      <p:sp>
        <p:nvSpPr>
          <p:cNvPr id="5" name="Rectangle 4"/>
          <p:cNvSpPr>
            <a:spLocks noGrp="1" noChangeArrowheads="1"/>
          </p:cNvSpPr>
          <p:nvPr>
            <p:ph type="dt" sz="half" idx="11"/>
          </p:nvPr>
        </p:nvSpPr>
        <p:spPr>
          <a:ln/>
        </p:spPr>
        <p:txBody>
          <a:bodyPr/>
          <a:lstStyle>
            <a:lvl1pPr>
              <a:defRPr/>
            </a:lvl1pPr>
          </a:lstStyle>
          <a:p>
            <a:pPr>
              <a:defRPr/>
            </a:pPr>
            <a:fld id="{D999F3F5-CD6A-4AC6-B222-FA4CC4720D79}" type="datetimeFigureOut">
              <a:rPr lang="en-GB"/>
              <a:pPr>
                <a:defRPr/>
              </a:pPr>
              <a:t>08/12/2016</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3" cstate="print"/>
          <a:srcRect/>
          <a:stretch>
            <a:fillRect/>
          </a:stretch>
        </p:blipFill>
        <p:spPr bwMode="auto">
          <a:xfrm>
            <a:off x="4265613" y="6515100"/>
            <a:ext cx="612775" cy="342900"/>
          </a:xfrm>
          <a:prstGeom prst="rect">
            <a:avLst/>
          </a:prstGeom>
          <a:noFill/>
          <a:ln w="9525">
            <a:noFill/>
            <a:miter lim="800000"/>
            <a:headEnd/>
            <a:tailEnd/>
          </a:ln>
          <a:effectLst/>
        </p:spPr>
      </p:pic>
      <p:sp>
        <p:nvSpPr>
          <p:cNvPr id="2" name="Rectangle 2"/>
          <p:cNvSpPr>
            <a:spLocks noGrp="1" noChangeArrowheads="1"/>
          </p:cNvSpPr>
          <p:nvPr>
            <p:ph type="title"/>
          </p:nvPr>
        </p:nvSpPr>
        <p:spPr bwMode="auto">
          <a:xfrm>
            <a:off x="430213" y="1073150"/>
            <a:ext cx="82819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GB" dirty="0"/>
              <a:t>Title</a:t>
            </a:r>
          </a:p>
        </p:txBody>
      </p:sp>
      <p:sp>
        <p:nvSpPr>
          <p:cNvPr id="1030" name="Rectangle 6"/>
          <p:cNvSpPr>
            <a:spLocks noGrp="1" noChangeArrowheads="1"/>
          </p:cNvSpPr>
          <p:nvPr>
            <p:ph type="sldNum" sz="quarter" idx="4"/>
          </p:nvPr>
        </p:nvSpPr>
        <p:spPr bwMode="auto">
          <a:xfrm>
            <a:off x="6580188" y="65151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fontAlgn="auto">
              <a:spcBef>
                <a:spcPts val="0"/>
              </a:spcBef>
              <a:spcAft>
                <a:spcPts val="0"/>
              </a:spcAft>
              <a:defRPr sz="1000" b="0" smtClean="0">
                <a:solidFill>
                  <a:srgbClr val="004494"/>
                </a:solidFill>
                <a:latin typeface="+mn-lt"/>
                <a:ea typeface="+mn-ea"/>
                <a:cs typeface="+mn-cs"/>
              </a:defRPr>
            </a:lvl1pPr>
          </a:lstStyle>
          <a:p>
            <a:pPr>
              <a:defRPr/>
            </a:pPr>
            <a:fld id="{8B843F04-3866-4492-BF7D-D0C4B31E4253}" type="slidenum">
              <a:rPr lang="en-GB"/>
              <a:pPr>
                <a:defRPr/>
              </a:pPr>
              <a:t>‹N°›</a:t>
            </a:fld>
            <a:endParaRPr lang="en-GB"/>
          </a:p>
        </p:txBody>
      </p:sp>
      <p:sp>
        <p:nvSpPr>
          <p:cNvPr id="15" name="Rectangle 14"/>
          <p:cNvSpPr/>
          <p:nvPr userDrawn="1"/>
        </p:nvSpPr>
        <p:spPr>
          <a:xfrm>
            <a:off x="0" y="0"/>
            <a:ext cx="9144000" cy="758825"/>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3" name="Picture 1" descr="JRC_Slides_Logo_EN.png"/>
          <p:cNvPicPr>
            <a:picLocks noChangeAspect="1"/>
          </p:cNvPicPr>
          <p:nvPr/>
        </p:nvPicPr>
        <p:blipFill>
          <a:blip r:embed="rId14" cstate="print"/>
          <a:srcRect/>
          <a:stretch>
            <a:fillRect/>
          </a:stretch>
        </p:blipFill>
        <p:spPr bwMode="auto">
          <a:xfrm>
            <a:off x="4105275" y="234950"/>
            <a:ext cx="1084263" cy="755650"/>
          </a:xfrm>
          <a:prstGeom prst="rect">
            <a:avLst/>
          </a:prstGeom>
          <a:noFill/>
          <a:ln w="9525">
            <a:noFill/>
            <a:miter lim="800000"/>
            <a:headEnd/>
            <a:tailEnd/>
          </a:ln>
        </p:spPr>
      </p:pic>
      <p:sp>
        <p:nvSpPr>
          <p:cNvPr id="1028" name="Rectangle 4"/>
          <p:cNvSpPr>
            <a:spLocks noGrp="1" noChangeArrowheads="1"/>
          </p:cNvSpPr>
          <p:nvPr>
            <p:ph type="dt" sz="half" idx="2"/>
          </p:nvPr>
        </p:nvSpPr>
        <p:spPr bwMode="auto">
          <a:xfrm>
            <a:off x="430213" y="65151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fontAlgn="auto">
              <a:spcBef>
                <a:spcPts val="0"/>
              </a:spcBef>
              <a:spcAft>
                <a:spcPts val="0"/>
              </a:spcAft>
              <a:defRPr sz="1000" b="0" smtClean="0">
                <a:solidFill>
                  <a:srgbClr val="004494"/>
                </a:solidFill>
                <a:latin typeface="+mn-lt"/>
                <a:ea typeface="+mn-ea"/>
                <a:cs typeface="+mn-cs"/>
              </a:defRPr>
            </a:lvl1pPr>
          </a:lstStyle>
          <a:p>
            <a:pPr>
              <a:defRPr/>
            </a:pPr>
            <a:fld id="{D1B7097C-2028-4D6B-99C8-FE36861A6BB0}" type="datetimeFigureOut">
              <a:rPr lang="en-GB"/>
              <a:pPr>
                <a:defRPr/>
              </a:pPr>
              <a:t>08/12/2016</a:t>
            </a:fld>
            <a:endParaRPr lang="en-GB"/>
          </a:p>
        </p:txBody>
      </p:sp>
      <p:sp>
        <p:nvSpPr>
          <p:cNvPr id="1032" name="Text Placeholder 2"/>
          <p:cNvSpPr>
            <a:spLocks noGrp="1"/>
          </p:cNvSpPr>
          <p:nvPr>
            <p:ph type="body" idx="1"/>
          </p:nvPr>
        </p:nvSpPr>
        <p:spPr bwMode="auto">
          <a:xfrm>
            <a:off x="467544" y="1628800"/>
            <a:ext cx="8255000" cy="4679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par>
    </p:tnLst>
  </p:timing>
  <p:txStyles>
    <p:titleStyle>
      <a:lvl1pPr algn="l" rtl="0" fontAlgn="base">
        <a:spcBef>
          <a:spcPct val="0"/>
        </a:spcBef>
        <a:spcAft>
          <a:spcPct val="0"/>
        </a:spcAft>
        <a:defRPr sz="2800" b="1">
          <a:solidFill>
            <a:srgbClr val="0F5494"/>
          </a:solidFill>
          <a:latin typeface="Verdana"/>
          <a:ea typeface="+mj-ea"/>
          <a:cs typeface="ＭＳ Ｐゴシック" charset="0"/>
        </a:defRPr>
      </a:lvl1pPr>
      <a:lvl2pPr algn="l" rtl="0" fontAlgn="base">
        <a:spcBef>
          <a:spcPct val="0"/>
        </a:spcBef>
        <a:spcAft>
          <a:spcPct val="0"/>
        </a:spcAft>
        <a:defRPr sz="2800" b="1">
          <a:solidFill>
            <a:srgbClr val="0F5494"/>
          </a:solidFill>
          <a:latin typeface="Verdana" charset="0"/>
          <a:ea typeface="ＭＳ Ｐゴシック" charset="0"/>
          <a:cs typeface="ＭＳ Ｐゴシック" charset="0"/>
        </a:defRPr>
      </a:lvl2pPr>
      <a:lvl3pPr algn="l" rtl="0" fontAlgn="base">
        <a:spcBef>
          <a:spcPct val="0"/>
        </a:spcBef>
        <a:spcAft>
          <a:spcPct val="0"/>
        </a:spcAft>
        <a:defRPr sz="2800" b="1">
          <a:solidFill>
            <a:srgbClr val="0F5494"/>
          </a:solidFill>
          <a:latin typeface="Verdana" charset="0"/>
          <a:ea typeface="ＭＳ Ｐゴシック" charset="0"/>
          <a:cs typeface="ＭＳ Ｐゴシック" charset="0"/>
        </a:defRPr>
      </a:lvl3pPr>
      <a:lvl4pPr algn="l" rtl="0" fontAlgn="base">
        <a:spcBef>
          <a:spcPct val="0"/>
        </a:spcBef>
        <a:spcAft>
          <a:spcPct val="0"/>
        </a:spcAft>
        <a:defRPr sz="2800" b="1">
          <a:solidFill>
            <a:srgbClr val="0F5494"/>
          </a:solidFill>
          <a:latin typeface="Verdana" charset="0"/>
          <a:ea typeface="ＭＳ Ｐゴシック" charset="0"/>
          <a:cs typeface="ＭＳ Ｐゴシック" charset="0"/>
        </a:defRPr>
      </a:lvl4pPr>
      <a:lvl5pPr algn="l" rtl="0" fontAlgn="base">
        <a:spcBef>
          <a:spcPct val="0"/>
        </a:spcBef>
        <a:spcAft>
          <a:spcPct val="0"/>
        </a:spcAft>
        <a:defRPr sz="2800" b="1">
          <a:solidFill>
            <a:srgbClr val="0F5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p:titleStyle>
    <p:bodyStyle>
      <a:lvl1pPr marL="269875" indent="-269875" algn="l" rtl="0" fontAlgn="base">
        <a:spcBef>
          <a:spcPts val="600"/>
        </a:spcBef>
        <a:spcAft>
          <a:spcPct val="0"/>
        </a:spcAft>
        <a:buClr>
          <a:srgbClr val="37ACDE"/>
        </a:buClr>
        <a:buFont typeface="Verdana" pitchFamily="34" charset="0"/>
        <a:buChar char="•"/>
        <a:defRPr lang="en-US" sz="2400" dirty="0">
          <a:solidFill>
            <a:srgbClr val="0F5494"/>
          </a:solidFill>
          <a:latin typeface="+mn-lt"/>
          <a:ea typeface="+mn-ea"/>
          <a:cs typeface="+mn-cs"/>
        </a:defRPr>
      </a:lvl1pPr>
      <a:lvl2pPr marL="628650" indent="-269875" algn="l" rtl="0" fontAlgn="base">
        <a:spcBef>
          <a:spcPct val="0"/>
        </a:spcBef>
        <a:spcAft>
          <a:spcPct val="0"/>
        </a:spcAft>
        <a:buClr>
          <a:srgbClr val="37ACDE"/>
        </a:buClr>
        <a:buFont typeface="Wingdings" pitchFamily="2" charset="2"/>
        <a:buChar char="§"/>
        <a:defRPr sz="2000">
          <a:solidFill>
            <a:srgbClr val="0F5494"/>
          </a:solidFill>
          <a:latin typeface="Verdana"/>
          <a:ea typeface="+mn-ea"/>
        </a:defRPr>
      </a:lvl2pPr>
      <a:lvl3pPr marL="989013" indent="-269875" algn="l" rtl="0" fontAlgn="base">
        <a:spcBef>
          <a:spcPct val="0"/>
        </a:spcBef>
        <a:spcAft>
          <a:spcPct val="0"/>
        </a:spcAft>
        <a:buClr>
          <a:srgbClr val="37ACDE"/>
        </a:buClr>
        <a:buFont typeface="Verdana" pitchFamily="34" charset="0"/>
        <a:buChar char="–"/>
        <a:defRPr lang="en-US" dirty="0">
          <a:solidFill>
            <a:srgbClr val="0F5494"/>
          </a:solidFill>
          <a:latin typeface="+mn-lt"/>
          <a:ea typeface="+mn-ea"/>
          <a:cs typeface="+mn-cs"/>
        </a:defRPr>
      </a:lvl3pPr>
      <a:lvl4pPr marL="1349375" indent="-269875" algn="l" rtl="0" fontAlgn="base">
        <a:spcBef>
          <a:spcPct val="0"/>
        </a:spcBef>
        <a:spcAft>
          <a:spcPct val="0"/>
        </a:spcAft>
        <a:buClr>
          <a:srgbClr val="37ACDE"/>
        </a:buClr>
        <a:buFont typeface="Arial" charset="0"/>
        <a:buChar char="•"/>
        <a:defRPr lang="en-US" dirty="0">
          <a:solidFill>
            <a:srgbClr val="0F5494"/>
          </a:solidFill>
          <a:latin typeface="+mn-lt"/>
          <a:ea typeface="+mn-ea"/>
          <a:cs typeface="+mn-cs"/>
        </a:defRPr>
      </a:lvl4pPr>
      <a:lvl5pPr marL="1709738" indent="-269875" algn="l" rtl="0" fontAlgn="base">
        <a:spcBef>
          <a:spcPct val="0"/>
        </a:spcBef>
        <a:spcAft>
          <a:spcPct val="0"/>
        </a:spcAft>
        <a:buClr>
          <a:srgbClr val="37ACDE"/>
        </a:buClr>
        <a:buFont typeface="Verdana" pitchFamily="34" charset="0"/>
        <a:buChar char="»"/>
        <a:defRPr lang="en-US" dirty="0">
          <a:solidFill>
            <a:srgbClr val="0F5494"/>
          </a:solidFill>
          <a:latin typeface="+mn-lt"/>
          <a:ea typeface="+mn-ea"/>
          <a:cs typeface="+mn-cs"/>
        </a:defRPr>
      </a:lvl5pPr>
      <a:lvl6pPr marL="2514600" indent="-228600" algn="l" rtl="0" eaLnBrk="1" fontAlgn="base" hangingPunct="1">
        <a:spcBef>
          <a:spcPct val="20000"/>
        </a:spcBef>
        <a:spcAft>
          <a:spcPct val="0"/>
        </a:spcAft>
        <a:buChar char="»"/>
        <a:defRPr lang="en-US" sz="1600" baseline="0" dirty="0">
          <a:solidFill>
            <a:srgbClr val="0F5494"/>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65613" y="6515100"/>
            <a:ext cx="61232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430213" y="1073150"/>
            <a:ext cx="82819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GB" dirty="0"/>
              <a:t>Title</a:t>
            </a:r>
          </a:p>
        </p:txBody>
      </p:sp>
      <p:sp>
        <p:nvSpPr>
          <p:cNvPr id="1030" name="Rectangle 6"/>
          <p:cNvSpPr>
            <a:spLocks noGrp="1" noChangeArrowheads="1"/>
          </p:cNvSpPr>
          <p:nvPr>
            <p:ph type="sldNum" sz="quarter" idx="4"/>
          </p:nvPr>
        </p:nvSpPr>
        <p:spPr bwMode="auto">
          <a:xfrm>
            <a:off x="6580188" y="65151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r">
              <a:defRPr sz="1000" b="0" smtClean="0">
                <a:solidFill>
                  <a:srgbClr val="004494"/>
                </a:solidFill>
              </a:defRPr>
            </a:lvl1pPr>
          </a:lstStyle>
          <a:p>
            <a:pPr fontAlgn="auto">
              <a:spcBef>
                <a:spcPts val="0"/>
              </a:spcBef>
              <a:spcAft>
                <a:spcPts val="0"/>
              </a:spcAft>
            </a:pPr>
            <a:fld id="{1CB25F2E-EEBD-410C-9BAD-16B5701ABE6E}" type="slidenum">
              <a:rPr lang="en-GB">
                <a:latin typeface="Verdana"/>
                <a:ea typeface="ＭＳ Ｐゴシック"/>
                <a:cs typeface="+mn-cs"/>
              </a:rPr>
              <a:pPr fontAlgn="auto">
                <a:spcBef>
                  <a:spcPts val="0"/>
                </a:spcBef>
                <a:spcAft>
                  <a:spcPts val="0"/>
                </a:spcAft>
              </a:pPr>
              <a:t>‹N°›</a:t>
            </a:fld>
            <a:endParaRPr lang="en-GB">
              <a:latin typeface="Verdana"/>
              <a:ea typeface="ＭＳ Ｐゴシック"/>
              <a:cs typeface="+mn-cs"/>
            </a:endParaRPr>
          </a:p>
        </p:txBody>
      </p:sp>
      <p:sp>
        <p:nvSpPr>
          <p:cNvPr id="15" name="Rectangle 14"/>
          <p:cNvSpPr/>
          <p:nvPr userDrawn="1"/>
        </p:nvSpPr>
        <p:spPr>
          <a:xfrm>
            <a:off x="0" y="0"/>
            <a:ext cx="9144000" cy="758825"/>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pic>
        <p:nvPicPr>
          <p:cNvPr id="1031" name="Picture 1" descr="JRC_Slides_Logo_E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5275" y="234950"/>
            <a:ext cx="10842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430213" y="65151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defRPr sz="1000" b="0" smtClean="0">
                <a:solidFill>
                  <a:srgbClr val="004494"/>
                </a:solidFill>
              </a:defRPr>
            </a:lvl1pPr>
          </a:lstStyle>
          <a:p>
            <a:pPr fontAlgn="auto">
              <a:spcBef>
                <a:spcPts val="0"/>
              </a:spcBef>
              <a:spcAft>
                <a:spcPts val="0"/>
              </a:spcAft>
            </a:pPr>
            <a:fld id="{9A6FA9E4-D52D-4D23-8CB6-55702B7BAD9A}" type="datetimeFigureOut">
              <a:rPr lang="en-GB">
                <a:latin typeface="Verdana"/>
                <a:ea typeface="ＭＳ Ｐゴシック"/>
                <a:cs typeface="+mn-cs"/>
              </a:rPr>
              <a:pPr fontAlgn="auto">
                <a:spcBef>
                  <a:spcPts val="0"/>
                </a:spcBef>
                <a:spcAft>
                  <a:spcPts val="0"/>
                </a:spcAft>
              </a:pPr>
              <a:t>08/12/2016</a:t>
            </a:fld>
            <a:endParaRPr lang="en-GB">
              <a:latin typeface="Verdana"/>
              <a:ea typeface="ＭＳ Ｐゴシック"/>
              <a:cs typeface="+mn-cs"/>
            </a:endParaRPr>
          </a:p>
        </p:txBody>
      </p:sp>
      <p:sp>
        <p:nvSpPr>
          <p:cNvPr id="3" name="Text Placeholder 2"/>
          <p:cNvSpPr>
            <a:spLocks noGrp="1"/>
          </p:cNvSpPr>
          <p:nvPr>
            <p:ph type="body" idx="1"/>
          </p:nvPr>
        </p:nvSpPr>
        <p:spPr>
          <a:xfrm>
            <a:off x="431800" y="1736812"/>
            <a:ext cx="8255000" cy="4680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66019857"/>
      </p:ext>
    </p:extLst>
  </p:cSld>
  <p:clrMap bg1="lt1" tx1="dk1" bg2="lt2" tx2="dk2" accent1="accent1" accent2="accent2" accent3="accent3" accent4="accent4" accent5="accent5" accent6="accent6" hlink="hlink" folHlink="folHlink"/>
  <p:txStyles>
    <p:title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p:titleStyle>
    <p:bodyStyle>
      <a:lvl1pPr marL="270000" indent="-270000" algn="l" rtl="0" eaLnBrk="1" fontAlgn="base" hangingPunct="1">
        <a:lnSpc>
          <a:spcPct val="100000"/>
        </a:lnSpc>
        <a:spcBef>
          <a:spcPts val="600"/>
        </a:spcBef>
        <a:spcAft>
          <a:spcPct val="0"/>
        </a:spcAft>
        <a:buClr>
          <a:srgbClr val="37ACDE"/>
        </a:buClr>
        <a:buFont typeface="Verdana" pitchFamily="34" charset="0"/>
        <a:buChar char="•"/>
        <a:defRPr lang="en-US" sz="2400" dirty="0">
          <a:solidFill>
            <a:srgbClr val="0F5494"/>
          </a:solidFill>
          <a:latin typeface="+mn-lt"/>
          <a:ea typeface="+mn-ea"/>
          <a:cs typeface="+mn-cs"/>
        </a:defRPr>
      </a:lvl1pPr>
      <a:lvl2pPr marL="630000" indent="-270000" algn="l" rtl="0" eaLnBrk="1" fontAlgn="base" hangingPunct="1">
        <a:lnSpc>
          <a:spcPct val="100000"/>
        </a:lnSpc>
        <a:spcBef>
          <a:spcPct val="0"/>
        </a:spcBef>
        <a:spcAft>
          <a:spcPct val="0"/>
        </a:spcAft>
        <a:buClr>
          <a:srgbClr val="37ACDE"/>
        </a:buClr>
        <a:buFont typeface="Wingdings" pitchFamily="2" charset="2"/>
        <a:buChar char="§"/>
        <a:defRPr sz="2000">
          <a:solidFill>
            <a:srgbClr val="0F5494"/>
          </a:solidFill>
          <a:latin typeface="Verdana"/>
          <a:ea typeface="+mn-ea"/>
        </a:defRPr>
      </a:lvl2pPr>
      <a:lvl3pPr marL="990000" indent="-270000" algn="l" rtl="0" eaLnBrk="1" fontAlgn="base" hangingPunct="1">
        <a:lnSpc>
          <a:spcPct val="100000"/>
        </a:lnSpc>
        <a:spcBef>
          <a:spcPct val="0"/>
        </a:spcBef>
        <a:spcAft>
          <a:spcPct val="0"/>
        </a:spcAft>
        <a:buClr>
          <a:srgbClr val="37ACDE"/>
        </a:buClr>
        <a:buFont typeface="Verdana" pitchFamily="34" charset="0"/>
        <a:buChar char="–"/>
        <a:defRPr lang="en-US" sz="1800" dirty="0">
          <a:solidFill>
            <a:srgbClr val="0F5494"/>
          </a:solidFill>
          <a:latin typeface="+mn-lt"/>
          <a:ea typeface="+mn-ea"/>
          <a:cs typeface="+mn-cs"/>
        </a:defRPr>
      </a:lvl3pPr>
      <a:lvl4pPr marL="1350000" indent="-270000" algn="l" rtl="0" eaLnBrk="1" fontAlgn="base" hangingPunct="1">
        <a:lnSpc>
          <a:spcPct val="100000"/>
        </a:lnSpc>
        <a:spcBef>
          <a:spcPct val="0"/>
        </a:spcBef>
        <a:spcAft>
          <a:spcPct val="0"/>
        </a:spcAft>
        <a:buClr>
          <a:srgbClr val="37ACDE"/>
        </a:buClr>
        <a:buFont typeface="Arial" pitchFamily="34" charset="0"/>
        <a:buChar char="•"/>
        <a:defRPr lang="en-US" sz="1800" dirty="0">
          <a:solidFill>
            <a:srgbClr val="0F5494"/>
          </a:solidFill>
          <a:latin typeface="+mn-lt"/>
          <a:ea typeface="+mn-ea"/>
          <a:cs typeface="+mn-cs"/>
        </a:defRPr>
      </a:lvl4pPr>
      <a:lvl5pPr marL="1710000" indent="-270000" algn="l" rtl="0" eaLnBrk="1" fontAlgn="base" hangingPunct="1">
        <a:lnSpc>
          <a:spcPct val="100000"/>
        </a:lnSpc>
        <a:spcBef>
          <a:spcPct val="0"/>
        </a:spcBef>
        <a:spcAft>
          <a:spcPct val="0"/>
        </a:spcAft>
        <a:buClr>
          <a:srgbClr val="37ACDE"/>
        </a:buClr>
        <a:buFont typeface="Verdana" pitchFamily="34" charset="0"/>
        <a:buChar char="»"/>
        <a:defRPr lang="en-US" sz="1800" dirty="0">
          <a:solidFill>
            <a:srgbClr val="0F5494"/>
          </a:solidFill>
          <a:latin typeface="+mn-lt"/>
          <a:ea typeface="+mn-ea"/>
          <a:cs typeface="+mn-cs"/>
        </a:defRPr>
      </a:lvl5pPr>
      <a:lvl6pPr marL="2514600" indent="-228600" algn="l" rtl="0" eaLnBrk="1" fontAlgn="base" hangingPunct="1">
        <a:spcBef>
          <a:spcPct val="20000"/>
        </a:spcBef>
        <a:spcAft>
          <a:spcPct val="0"/>
        </a:spcAft>
        <a:buChar char="»"/>
        <a:defRPr lang="en-US" sz="1600" baseline="0" dirty="0">
          <a:solidFill>
            <a:srgbClr val="0F5494"/>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65613" y="6515100"/>
            <a:ext cx="61232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430213" y="1073150"/>
            <a:ext cx="82819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GB" dirty="0"/>
              <a:t>Title</a:t>
            </a:r>
          </a:p>
        </p:txBody>
      </p:sp>
      <p:sp>
        <p:nvSpPr>
          <p:cNvPr id="1030" name="Rectangle 6"/>
          <p:cNvSpPr>
            <a:spLocks noGrp="1" noChangeArrowheads="1"/>
          </p:cNvSpPr>
          <p:nvPr>
            <p:ph type="sldNum" sz="quarter" idx="4"/>
          </p:nvPr>
        </p:nvSpPr>
        <p:spPr bwMode="auto">
          <a:xfrm>
            <a:off x="6580188" y="65151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r">
              <a:defRPr sz="1000" b="0" smtClean="0">
                <a:solidFill>
                  <a:srgbClr val="004494"/>
                </a:solidFill>
              </a:defRPr>
            </a:lvl1pPr>
          </a:lstStyle>
          <a:p>
            <a:pPr fontAlgn="auto">
              <a:spcBef>
                <a:spcPts val="0"/>
              </a:spcBef>
              <a:spcAft>
                <a:spcPts val="0"/>
              </a:spcAft>
            </a:pPr>
            <a:fld id="{1CB25F2E-EEBD-410C-9BAD-16B5701ABE6E}" type="slidenum">
              <a:rPr lang="en-GB">
                <a:latin typeface="Verdana"/>
                <a:ea typeface="ＭＳ Ｐゴシック"/>
                <a:cs typeface="+mn-cs"/>
              </a:rPr>
              <a:pPr fontAlgn="auto">
                <a:spcBef>
                  <a:spcPts val="0"/>
                </a:spcBef>
                <a:spcAft>
                  <a:spcPts val="0"/>
                </a:spcAft>
              </a:pPr>
              <a:t>‹N°›</a:t>
            </a:fld>
            <a:endParaRPr lang="en-GB">
              <a:latin typeface="Verdana"/>
              <a:ea typeface="ＭＳ Ｐゴシック"/>
              <a:cs typeface="+mn-cs"/>
            </a:endParaRPr>
          </a:p>
        </p:txBody>
      </p:sp>
      <p:sp>
        <p:nvSpPr>
          <p:cNvPr id="15" name="Rectangle 14"/>
          <p:cNvSpPr/>
          <p:nvPr userDrawn="1"/>
        </p:nvSpPr>
        <p:spPr>
          <a:xfrm>
            <a:off x="0" y="0"/>
            <a:ext cx="9144000" cy="758825"/>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pic>
        <p:nvPicPr>
          <p:cNvPr id="1031" name="Picture 1" descr="JRC_Slides_Logo_E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5275" y="234950"/>
            <a:ext cx="10842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430213" y="65151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defRPr sz="1000" b="0" smtClean="0">
                <a:solidFill>
                  <a:srgbClr val="004494"/>
                </a:solidFill>
              </a:defRPr>
            </a:lvl1pPr>
          </a:lstStyle>
          <a:p>
            <a:pPr fontAlgn="auto">
              <a:spcBef>
                <a:spcPts val="0"/>
              </a:spcBef>
              <a:spcAft>
                <a:spcPts val="0"/>
              </a:spcAft>
            </a:pPr>
            <a:fld id="{9A6FA9E4-D52D-4D23-8CB6-55702B7BAD9A}" type="datetimeFigureOut">
              <a:rPr lang="en-GB">
                <a:latin typeface="Verdana"/>
                <a:ea typeface="ＭＳ Ｐゴシック"/>
                <a:cs typeface="+mn-cs"/>
              </a:rPr>
              <a:pPr fontAlgn="auto">
                <a:spcBef>
                  <a:spcPts val="0"/>
                </a:spcBef>
                <a:spcAft>
                  <a:spcPts val="0"/>
                </a:spcAft>
              </a:pPr>
              <a:t>08/12/2016</a:t>
            </a:fld>
            <a:endParaRPr lang="en-GB">
              <a:latin typeface="Verdana"/>
              <a:ea typeface="ＭＳ Ｐゴシック"/>
              <a:cs typeface="+mn-cs"/>
            </a:endParaRPr>
          </a:p>
        </p:txBody>
      </p:sp>
      <p:sp>
        <p:nvSpPr>
          <p:cNvPr id="3" name="Text Placeholder 2"/>
          <p:cNvSpPr>
            <a:spLocks noGrp="1"/>
          </p:cNvSpPr>
          <p:nvPr>
            <p:ph type="body" idx="1"/>
          </p:nvPr>
        </p:nvSpPr>
        <p:spPr>
          <a:xfrm>
            <a:off x="431800" y="1736812"/>
            <a:ext cx="8255000" cy="4680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66019857"/>
      </p:ext>
    </p:extLst>
  </p:cSld>
  <p:clrMap bg1="lt1" tx1="dk1" bg2="lt2" tx2="dk2" accent1="accent1" accent2="accent2" accent3="accent3" accent4="accent4" accent5="accent5" accent6="accent6" hlink="hlink" folHlink="folHlink"/>
  <p:txStyles>
    <p:title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p:titleStyle>
    <p:bodyStyle>
      <a:lvl1pPr marL="270000" indent="-270000" algn="l" rtl="0" eaLnBrk="1" fontAlgn="base" hangingPunct="1">
        <a:lnSpc>
          <a:spcPct val="100000"/>
        </a:lnSpc>
        <a:spcBef>
          <a:spcPts val="600"/>
        </a:spcBef>
        <a:spcAft>
          <a:spcPct val="0"/>
        </a:spcAft>
        <a:buClr>
          <a:srgbClr val="37ACDE"/>
        </a:buClr>
        <a:buFont typeface="Verdana" pitchFamily="34" charset="0"/>
        <a:buChar char="•"/>
        <a:defRPr lang="en-US" sz="2400" dirty="0">
          <a:solidFill>
            <a:srgbClr val="0F5494"/>
          </a:solidFill>
          <a:latin typeface="+mn-lt"/>
          <a:ea typeface="+mn-ea"/>
          <a:cs typeface="+mn-cs"/>
        </a:defRPr>
      </a:lvl1pPr>
      <a:lvl2pPr marL="630000" indent="-270000" algn="l" rtl="0" eaLnBrk="1" fontAlgn="base" hangingPunct="1">
        <a:lnSpc>
          <a:spcPct val="100000"/>
        </a:lnSpc>
        <a:spcBef>
          <a:spcPct val="0"/>
        </a:spcBef>
        <a:spcAft>
          <a:spcPct val="0"/>
        </a:spcAft>
        <a:buClr>
          <a:srgbClr val="37ACDE"/>
        </a:buClr>
        <a:buFont typeface="Wingdings" pitchFamily="2" charset="2"/>
        <a:buChar char="§"/>
        <a:defRPr sz="2000">
          <a:solidFill>
            <a:srgbClr val="0F5494"/>
          </a:solidFill>
          <a:latin typeface="Verdana"/>
          <a:ea typeface="+mn-ea"/>
        </a:defRPr>
      </a:lvl2pPr>
      <a:lvl3pPr marL="990000" indent="-270000" algn="l" rtl="0" eaLnBrk="1" fontAlgn="base" hangingPunct="1">
        <a:lnSpc>
          <a:spcPct val="100000"/>
        </a:lnSpc>
        <a:spcBef>
          <a:spcPct val="0"/>
        </a:spcBef>
        <a:spcAft>
          <a:spcPct val="0"/>
        </a:spcAft>
        <a:buClr>
          <a:srgbClr val="37ACDE"/>
        </a:buClr>
        <a:buFont typeface="Verdana" pitchFamily="34" charset="0"/>
        <a:buChar char="–"/>
        <a:defRPr lang="en-US" sz="1800" dirty="0">
          <a:solidFill>
            <a:srgbClr val="0F5494"/>
          </a:solidFill>
          <a:latin typeface="+mn-lt"/>
          <a:ea typeface="+mn-ea"/>
          <a:cs typeface="+mn-cs"/>
        </a:defRPr>
      </a:lvl3pPr>
      <a:lvl4pPr marL="1350000" indent="-270000" algn="l" rtl="0" eaLnBrk="1" fontAlgn="base" hangingPunct="1">
        <a:lnSpc>
          <a:spcPct val="100000"/>
        </a:lnSpc>
        <a:spcBef>
          <a:spcPct val="0"/>
        </a:spcBef>
        <a:spcAft>
          <a:spcPct val="0"/>
        </a:spcAft>
        <a:buClr>
          <a:srgbClr val="37ACDE"/>
        </a:buClr>
        <a:buFont typeface="Arial" pitchFamily="34" charset="0"/>
        <a:buChar char="•"/>
        <a:defRPr lang="en-US" sz="1800" dirty="0">
          <a:solidFill>
            <a:srgbClr val="0F5494"/>
          </a:solidFill>
          <a:latin typeface="+mn-lt"/>
          <a:ea typeface="+mn-ea"/>
          <a:cs typeface="+mn-cs"/>
        </a:defRPr>
      </a:lvl4pPr>
      <a:lvl5pPr marL="1710000" indent="-270000" algn="l" rtl="0" eaLnBrk="1" fontAlgn="base" hangingPunct="1">
        <a:lnSpc>
          <a:spcPct val="100000"/>
        </a:lnSpc>
        <a:spcBef>
          <a:spcPct val="0"/>
        </a:spcBef>
        <a:spcAft>
          <a:spcPct val="0"/>
        </a:spcAft>
        <a:buClr>
          <a:srgbClr val="37ACDE"/>
        </a:buClr>
        <a:buFont typeface="Verdana" pitchFamily="34" charset="0"/>
        <a:buChar char="»"/>
        <a:defRPr lang="en-US" sz="1800" dirty="0">
          <a:solidFill>
            <a:srgbClr val="0F5494"/>
          </a:solidFill>
          <a:latin typeface="+mn-lt"/>
          <a:ea typeface="+mn-ea"/>
          <a:cs typeface="+mn-cs"/>
        </a:defRPr>
      </a:lvl5pPr>
      <a:lvl6pPr marL="2514600" indent="-228600" algn="l" rtl="0" eaLnBrk="1" fontAlgn="base" hangingPunct="1">
        <a:spcBef>
          <a:spcPct val="20000"/>
        </a:spcBef>
        <a:spcAft>
          <a:spcPct val="0"/>
        </a:spcAft>
        <a:buChar char="»"/>
        <a:defRPr lang="en-US" sz="1600" baseline="0" dirty="0">
          <a:solidFill>
            <a:srgbClr val="0F5494"/>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65613" y="6515100"/>
            <a:ext cx="61232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430213" y="1073150"/>
            <a:ext cx="82819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GB" dirty="0"/>
              <a:t>Title</a:t>
            </a:r>
          </a:p>
        </p:txBody>
      </p:sp>
      <p:sp>
        <p:nvSpPr>
          <p:cNvPr id="1030" name="Rectangle 6"/>
          <p:cNvSpPr>
            <a:spLocks noGrp="1" noChangeArrowheads="1"/>
          </p:cNvSpPr>
          <p:nvPr>
            <p:ph type="sldNum" sz="quarter" idx="4"/>
          </p:nvPr>
        </p:nvSpPr>
        <p:spPr bwMode="auto">
          <a:xfrm>
            <a:off x="6580188" y="65151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r">
              <a:defRPr sz="1000" b="0" smtClean="0">
                <a:solidFill>
                  <a:srgbClr val="004494"/>
                </a:solidFill>
              </a:defRPr>
            </a:lvl1pPr>
          </a:lstStyle>
          <a:p>
            <a:pPr fontAlgn="auto">
              <a:spcBef>
                <a:spcPts val="0"/>
              </a:spcBef>
              <a:spcAft>
                <a:spcPts val="0"/>
              </a:spcAft>
            </a:pPr>
            <a:fld id="{1CB25F2E-EEBD-410C-9BAD-16B5701ABE6E}" type="slidenum">
              <a:rPr lang="en-GB">
                <a:latin typeface="Verdana"/>
                <a:ea typeface="ＭＳ Ｐゴシック"/>
                <a:cs typeface="+mn-cs"/>
              </a:rPr>
              <a:pPr fontAlgn="auto">
                <a:spcBef>
                  <a:spcPts val="0"/>
                </a:spcBef>
                <a:spcAft>
                  <a:spcPts val="0"/>
                </a:spcAft>
              </a:pPr>
              <a:t>‹N°›</a:t>
            </a:fld>
            <a:endParaRPr lang="en-GB">
              <a:latin typeface="Verdana"/>
              <a:ea typeface="ＭＳ Ｐゴシック"/>
              <a:cs typeface="+mn-cs"/>
            </a:endParaRPr>
          </a:p>
        </p:txBody>
      </p:sp>
      <p:sp>
        <p:nvSpPr>
          <p:cNvPr id="15" name="Rectangle 14"/>
          <p:cNvSpPr/>
          <p:nvPr userDrawn="1"/>
        </p:nvSpPr>
        <p:spPr>
          <a:xfrm>
            <a:off x="0" y="0"/>
            <a:ext cx="9144000" cy="758825"/>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pic>
        <p:nvPicPr>
          <p:cNvPr id="1031" name="Picture 1" descr="JRC_Slides_Logo_EN.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5275" y="234950"/>
            <a:ext cx="10842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430213" y="65151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defRPr sz="1000" b="0" smtClean="0">
                <a:solidFill>
                  <a:srgbClr val="004494"/>
                </a:solidFill>
              </a:defRPr>
            </a:lvl1pPr>
          </a:lstStyle>
          <a:p>
            <a:pPr fontAlgn="auto">
              <a:spcBef>
                <a:spcPts val="0"/>
              </a:spcBef>
              <a:spcAft>
                <a:spcPts val="0"/>
              </a:spcAft>
            </a:pPr>
            <a:fld id="{9A6FA9E4-D52D-4D23-8CB6-55702B7BAD9A}" type="datetimeFigureOut">
              <a:rPr lang="en-GB">
                <a:latin typeface="Verdana"/>
                <a:ea typeface="ＭＳ Ｐゴシック"/>
                <a:cs typeface="+mn-cs"/>
              </a:rPr>
              <a:pPr fontAlgn="auto">
                <a:spcBef>
                  <a:spcPts val="0"/>
                </a:spcBef>
                <a:spcAft>
                  <a:spcPts val="0"/>
                </a:spcAft>
              </a:pPr>
              <a:t>08/12/2016</a:t>
            </a:fld>
            <a:endParaRPr lang="en-GB">
              <a:latin typeface="Verdana"/>
              <a:ea typeface="ＭＳ Ｐゴシック"/>
              <a:cs typeface="+mn-cs"/>
            </a:endParaRPr>
          </a:p>
        </p:txBody>
      </p:sp>
      <p:sp>
        <p:nvSpPr>
          <p:cNvPr id="3" name="Text Placeholder 2"/>
          <p:cNvSpPr>
            <a:spLocks noGrp="1"/>
          </p:cNvSpPr>
          <p:nvPr>
            <p:ph type="body" idx="1"/>
          </p:nvPr>
        </p:nvSpPr>
        <p:spPr>
          <a:xfrm>
            <a:off x="431800" y="1736812"/>
            <a:ext cx="8255000" cy="4680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66019857"/>
      </p:ext>
    </p:ext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p:titleStyle>
    <p:bodyStyle>
      <a:lvl1pPr marL="270000" indent="-270000" algn="l" rtl="0" eaLnBrk="1" fontAlgn="base" hangingPunct="1">
        <a:lnSpc>
          <a:spcPct val="100000"/>
        </a:lnSpc>
        <a:spcBef>
          <a:spcPts val="600"/>
        </a:spcBef>
        <a:spcAft>
          <a:spcPct val="0"/>
        </a:spcAft>
        <a:buClr>
          <a:srgbClr val="37ACDE"/>
        </a:buClr>
        <a:buFont typeface="Verdana" pitchFamily="34" charset="0"/>
        <a:buChar char="•"/>
        <a:defRPr lang="en-US" sz="2400" dirty="0">
          <a:solidFill>
            <a:srgbClr val="0F5494"/>
          </a:solidFill>
          <a:latin typeface="+mn-lt"/>
          <a:ea typeface="+mn-ea"/>
          <a:cs typeface="+mn-cs"/>
        </a:defRPr>
      </a:lvl1pPr>
      <a:lvl2pPr marL="630000" indent="-270000" algn="l" rtl="0" eaLnBrk="1" fontAlgn="base" hangingPunct="1">
        <a:lnSpc>
          <a:spcPct val="100000"/>
        </a:lnSpc>
        <a:spcBef>
          <a:spcPct val="0"/>
        </a:spcBef>
        <a:spcAft>
          <a:spcPct val="0"/>
        </a:spcAft>
        <a:buClr>
          <a:srgbClr val="37ACDE"/>
        </a:buClr>
        <a:buFont typeface="Wingdings" pitchFamily="2" charset="2"/>
        <a:buChar char="§"/>
        <a:defRPr sz="2000">
          <a:solidFill>
            <a:srgbClr val="0F5494"/>
          </a:solidFill>
          <a:latin typeface="Verdana"/>
          <a:ea typeface="+mn-ea"/>
        </a:defRPr>
      </a:lvl2pPr>
      <a:lvl3pPr marL="990000" indent="-270000" algn="l" rtl="0" eaLnBrk="1" fontAlgn="base" hangingPunct="1">
        <a:lnSpc>
          <a:spcPct val="100000"/>
        </a:lnSpc>
        <a:spcBef>
          <a:spcPct val="0"/>
        </a:spcBef>
        <a:spcAft>
          <a:spcPct val="0"/>
        </a:spcAft>
        <a:buClr>
          <a:srgbClr val="37ACDE"/>
        </a:buClr>
        <a:buFont typeface="Verdana" pitchFamily="34" charset="0"/>
        <a:buChar char="–"/>
        <a:defRPr lang="en-US" sz="1800" dirty="0">
          <a:solidFill>
            <a:srgbClr val="0F5494"/>
          </a:solidFill>
          <a:latin typeface="+mn-lt"/>
          <a:ea typeface="+mn-ea"/>
          <a:cs typeface="+mn-cs"/>
        </a:defRPr>
      </a:lvl3pPr>
      <a:lvl4pPr marL="1350000" indent="-270000" algn="l" rtl="0" eaLnBrk="1" fontAlgn="base" hangingPunct="1">
        <a:lnSpc>
          <a:spcPct val="100000"/>
        </a:lnSpc>
        <a:spcBef>
          <a:spcPct val="0"/>
        </a:spcBef>
        <a:spcAft>
          <a:spcPct val="0"/>
        </a:spcAft>
        <a:buClr>
          <a:srgbClr val="37ACDE"/>
        </a:buClr>
        <a:buFont typeface="Arial" pitchFamily="34" charset="0"/>
        <a:buChar char="•"/>
        <a:defRPr lang="en-US" sz="1800" dirty="0">
          <a:solidFill>
            <a:srgbClr val="0F5494"/>
          </a:solidFill>
          <a:latin typeface="+mn-lt"/>
          <a:ea typeface="+mn-ea"/>
          <a:cs typeface="+mn-cs"/>
        </a:defRPr>
      </a:lvl4pPr>
      <a:lvl5pPr marL="1710000" indent="-270000" algn="l" rtl="0" eaLnBrk="1" fontAlgn="base" hangingPunct="1">
        <a:lnSpc>
          <a:spcPct val="100000"/>
        </a:lnSpc>
        <a:spcBef>
          <a:spcPct val="0"/>
        </a:spcBef>
        <a:spcAft>
          <a:spcPct val="0"/>
        </a:spcAft>
        <a:buClr>
          <a:srgbClr val="37ACDE"/>
        </a:buClr>
        <a:buFont typeface="Verdana" pitchFamily="34" charset="0"/>
        <a:buChar char="»"/>
        <a:defRPr lang="en-US" sz="1800" dirty="0">
          <a:solidFill>
            <a:srgbClr val="0F5494"/>
          </a:solidFill>
          <a:latin typeface="+mn-lt"/>
          <a:ea typeface="+mn-ea"/>
          <a:cs typeface="+mn-cs"/>
        </a:defRPr>
      </a:lvl5pPr>
      <a:lvl6pPr marL="2514600" indent="-228600" algn="l" rtl="0" eaLnBrk="1" fontAlgn="base" hangingPunct="1">
        <a:spcBef>
          <a:spcPct val="20000"/>
        </a:spcBef>
        <a:spcAft>
          <a:spcPct val="0"/>
        </a:spcAft>
        <a:buChar char="»"/>
        <a:defRPr lang="en-US" sz="1600" baseline="0" dirty="0">
          <a:solidFill>
            <a:srgbClr val="0F5494"/>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google.com/maps/d/viewer?mid=1Os6nnSbI7-IAGvdlYYqTgNK3mgI&amp;ll=46.32171120486923,0.4908112499999788&amp;z=3"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http://www.facecoast.e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hyperlink" Target="http://ec.europa.eu/competition/state_aid/overview/public_services_en.html%20-2017%20CM2"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8.emf"/><Relationship Id="rId2" Type="http://schemas.openxmlformats.org/officeDocument/2006/relationships/hyperlink" Target="http://www.facecoast.eu/" TargetMode="External"/><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jpe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4.png"/><Relationship Id="rId7" Type="http://schemas.openxmlformats.org/officeDocument/2006/relationships/image" Target="../media/image12.wmf"/><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5.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2.wm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0"/>
          </p:nvPr>
        </p:nvSpPr>
        <p:spPr/>
        <p:txBody>
          <a:bodyPr/>
          <a:lstStyle/>
          <a:p>
            <a:r>
              <a:rPr lang="en-GB" dirty="0"/>
              <a:t>Coastal Mapping Project</a:t>
            </a:r>
          </a:p>
          <a:p>
            <a:endParaRPr lang="en-GB" dirty="0"/>
          </a:p>
          <a:p>
            <a:r>
              <a:rPr lang="en-GB" dirty="0" smtClean="0"/>
              <a:t>WP3: Future Programme</a:t>
            </a:r>
            <a:endParaRPr lang="en-GB" sz="2400" dirty="0"/>
          </a:p>
          <a:p>
            <a:endParaRPr lang="en-GB" sz="2400" dirty="0"/>
          </a:p>
          <a:p>
            <a:endParaRPr lang="en-GB" altLang="fr-FR" dirty="0"/>
          </a:p>
          <a:p>
            <a:endParaRPr lang="fr-FR" dirty="0"/>
          </a:p>
        </p:txBody>
      </p:sp>
    </p:spTree>
    <p:extLst>
      <p:ext uri="{BB962C8B-B14F-4D97-AF65-F5344CB8AC3E}">
        <p14:creationId xmlns:p14="http://schemas.microsoft.com/office/powerpoint/2010/main" val="12035386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Partners</a:t>
            </a:r>
            <a:endParaRPr lang="en-IE" dirty="0"/>
          </a:p>
        </p:txBody>
      </p:sp>
      <p:sp>
        <p:nvSpPr>
          <p:cNvPr id="3" name="Text Placeholder 2"/>
          <p:cNvSpPr>
            <a:spLocks noGrp="1"/>
          </p:cNvSpPr>
          <p:nvPr>
            <p:ph type="body" sz="quarter" idx="12"/>
          </p:nvPr>
        </p:nvSpPr>
        <p:spPr/>
        <p:txBody>
          <a:bodyPr>
            <a:normAutofit/>
          </a:bodyPr>
          <a:lstStyle/>
          <a:p>
            <a:r>
              <a:rPr lang="en-GB" sz="1000" dirty="0"/>
              <a:t>FRANCE – </a:t>
            </a:r>
            <a:r>
              <a:rPr lang="fr-FR" sz="1000" dirty="0"/>
              <a:t>Naval Hydrographic and Oceanographic Service</a:t>
            </a:r>
            <a:r>
              <a:rPr lang="fr-FR" sz="1000" b="1" dirty="0"/>
              <a:t> </a:t>
            </a:r>
            <a:r>
              <a:rPr lang="fr-FR" sz="1000" dirty="0"/>
              <a:t>(SHOM)</a:t>
            </a:r>
            <a:endParaRPr lang="en-IE" sz="1000" dirty="0"/>
          </a:p>
          <a:p>
            <a:r>
              <a:rPr lang="en-GB" sz="1000" dirty="0"/>
              <a:t>BELGIUM – Coastal Division (MDK)</a:t>
            </a:r>
            <a:endParaRPr lang="en-IE" sz="1000" dirty="0"/>
          </a:p>
          <a:p>
            <a:r>
              <a:rPr lang="en-GB" sz="1000" dirty="0"/>
              <a:t>ESTONIA – Estonian Maritime Administration (EMA)</a:t>
            </a:r>
            <a:endParaRPr lang="en-IE" sz="1000" dirty="0"/>
          </a:p>
          <a:p>
            <a:r>
              <a:rPr lang="en-GB" sz="1000" dirty="0" smtClean="0"/>
              <a:t>GERMANY </a:t>
            </a:r>
            <a:r>
              <a:rPr lang="en-GB" sz="1000" dirty="0"/>
              <a:t>– Federal Maritime and Hydrographic Agency (Bundesamt für Seeschifffahrt und Hydrographie) (BSH)</a:t>
            </a:r>
            <a:endParaRPr lang="en-IE" sz="1000" dirty="0"/>
          </a:p>
          <a:p>
            <a:r>
              <a:rPr lang="en-GB" sz="1000" dirty="0"/>
              <a:t>GREECE – Hellenic Navy Hydrographic Service (HNHS)</a:t>
            </a:r>
            <a:endParaRPr lang="en-IE" sz="1000" dirty="0"/>
          </a:p>
          <a:p>
            <a:r>
              <a:rPr lang="en-GB" sz="1000" dirty="0"/>
              <a:t>IRELAND – Geological Survey of Ireland (GSI)</a:t>
            </a:r>
            <a:endParaRPr lang="en-IE" sz="1000" dirty="0"/>
          </a:p>
          <a:p>
            <a:r>
              <a:rPr lang="en-GB" sz="1000" dirty="0"/>
              <a:t>ITALY – Institute for Environmental Protection and Research (ISPRA)</a:t>
            </a:r>
            <a:endParaRPr lang="en-IE" sz="1000" dirty="0"/>
          </a:p>
          <a:p>
            <a:r>
              <a:rPr lang="fr-FR" sz="1000" dirty="0"/>
              <a:t>ITALY – Italian Hydrographic Institute (Istituto Idrografico della Marina) (IIM)</a:t>
            </a:r>
            <a:endParaRPr lang="en-IE" sz="1000" dirty="0"/>
          </a:p>
          <a:p>
            <a:r>
              <a:rPr lang="en-GB" sz="1000" dirty="0"/>
              <a:t>ITALY – Latium Region (LAZIO)</a:t>
            </a:r>
            <a:endParaRPr lang="en-IE" sz="1000" dirty="0"/>
          </a:p>
          <a:p>
            <a:r>
              <a:rPr lang="en-GB" sz="1000" dirty="0"/>
              <a:t>LATVIA – Maritime Administration of Latvia (MAL)</a:t>
            </a:r>
            <a:endParaRPr lang="en-IE" sz="1000" dirty="0"/>
          </a:p>
          <a:p>
            <a:r>
              <a:rPr lang="en-GB" sz="1000" dirty="0"/>
              <a:t>LITHUANIA – Lithuanian Maritime Safety Administration (LMSA)</a:t>
            </a:r>
            <a:endParaRPr lang="en-IE" sz="1000" dirty="0"/>
          </a:p>
          <a:p>
            <a:r>
              <a:rPr lang="en-GB" sz="1000" dirty="0" smtClean="0"/>
              <a:t>THE </a:t>
            </a:r>
            <a:r>
              <a:rPr lang="en-GB" sz="1000" dirty="0"/>
              <a:t>NETHERLANDS – Rijkswaterstaat</a:t>
            </a:r>
            <a:endParaRPr lang="en-IE" sz="1000" dirty="0"/>
          </a:p>
          <a:p>
            <a:r>
              <a:rPr lang="en-GB" sz="1000" dirty="0"/>
              <a:t>NORWAY – Norwegian Hydrographic Service (NHS, NMA)</a:t>
            </a:r>
            <a:endParaRPr lang="en-IE" sz="1000" dirty="0"/>
          </a:p>
          <a:p>
            <a:r>
              <a:rPr lang="en-GB" sz="1000" dirty="0"/>
              <a:t>PORTUGAL – Instituto Hidrográfico (IHPT)</a:t>
            </a:r>
            <a:endParaRPr lang="en-IE" sz="1000" dirty="0"/>
          </a:p>
          <a:p>
            <a:r>
              <a:rPr lang="en-GB" sz="1000" dirty="0"/>
              <a:t>ROMANIA – Danube Delta National Institute for Research and Development (DDNI)</a:t>
            </a:r>
            <a:endParaRPr lang="en-IE" sz="1000" dirty="0"/>
          </a:p>
          <a:p>
            <a:r>
              <a:rPr lang="en-GB" sz="1000" dirty="0"/>
              <a:t>ROMANIA – National Institute for Marine Geology and Geo – ecology (GeoEcoMar) </a:t>
            </a:r>
            <a:endParaRPr lang="en-IE" sz="1000" dirty="0"/>
          </a:p>
          <a:p>
            <a:r>
              <a:rPr lang="it-IT" sz="1000" dirty="0"/>
              <a:t>SLOVENIA – Geodetic Institute of Slovenia (GIS)</a:t>
            </a:r>
            <a:endParaRPr lang="en-IE" sz="1000" dirty="0"/>
          </a:p>
          <a:p>
            <a:r>
              <a:rPr lang="en-GB" sz="1000" dirty="0"/>
              <a:t>SWEDEN – Swedish Maritime Administration (SMA)</a:t>
            </a:r>
            <a:endParaRPr lang="en-IE" sz="1000" dirty="0"/>
          </a:p>
          <a:p>
            <a:endParaRPr lang="en-IE"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156176" y="2708920"/>
            <a:ext cx="2987824" cy="2808312"/>
          </a:xfrm>
          <a:prstGeom prst="rect">
            <a:avLst/>
          </a:prstGeom>
        </p:spPr>
      </p:pic>
    </p:spTree>
    <p:extLst>
      <p:ext uri="{BB962C8B-B14F-4D97-AF65-F5344CB8AC3E}">
        <p14:creationId xmlns:p14="http://schemas.microsoft.com/office/powerpoint/2010/main" val="2910730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908720"/>
            <a:ext cx="8281987" cy="430213"/>
          </a:xfrm>
        </p:spPr>
        <p:txBody>
          <a:bodyPr/>
          <a:lstStyle/>
          <a:p>
            <a:r>
              <a:rPr lang="en-IE" dirty="0" smtClean="0"/>
              <a:t>Results for governance</a:t>
            </a:r>
            <a:endParaRPr lang="fr-FR" dirty="0"/>
          </a:p>
        </p:txBody>
      </p:sp>
      <p:sp>
        <p:nvSpPr>
          <p:cNvPr id="3" name="Espace réservé du texte 2"/>
          <p:cNvSpPr>
            <a:spLocks noGrp="1"/>
          </p:cNvSpPr>
          <p:nvPr>
            <p:ph type="body" sz="quarter" idx="12"/>
          </p:nvPr>
        </p:nvSpPr>
        <p:spPr>
          <a:xfrm>
            <a:off x="431800" y="1412776"/>
            <a:ext cx="8280400" cy="5040560"/>
          </a:xfrm>
        </p:spPr>
        <p:txBody>
          <a:bodyPr>
            <a:normAutofit fontScale="92500" lnSpcReduction="20000"/>
          </a:bodyPr>
          <a:lstStyle/>
          <a:p>
            <a:pPr algn="just">
              <a:spcAft>
                <a:spcPts val="600"/>
              </a:spcAft>
            </a:pPr>
            <a:r>
              <a:rPr lang="fr-FR" sz="2000" dirty="0" smtClean="0">
                <a:latin typeface="Verdana" pitchFamily="34" charset="0"/>
                <a:ea typeface="Verdana" pitchFamily="34" charset="0"/>
                <a:cs typeface="Verdana" pitchFamily="34" charset="0"/>
              </a:rPr>
              <a:t>The first </a:t>
            </a:r>
            <a:r>
              <a:rPr lang="fr-FR" sz="2000" dirty="0" err="1" smtClean="0">
                <a:latin typeface="Verdana" pitchFamily="34" charset="0"/>
                <a:ea typeface="Verdana" pitchFamily="34" charset="0"/>
                <a:cs typeface="Verdana" pitchFamily="34" charset="0"/>
              </a:rPr>
              <a:t>result</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is</a:t>
            </a:r>
            <a:r>
              <a:rPr lang="fr-FR" sz="2000" dirty="0" smtClean="0">
                <a:latin typeface="Verdana" pitchFamily="34" charset="0"/>
                <a:ea typeface="Verdana" pitchFamily="34" charset="0"/>
                <a:cs typeface="Verdana" pitchFamily="34" charset="0"/>
              </a:rPr>
              <a:t> an </a:t>
            </a:r>
            <a:r>
              <a:rPr lang="fr-FR" sz="2000" dirty="0" err="1" smtClean="0">
                <a:latin typeface="Verdana" pitchFamily="34" charset="0"/>
                <a:ea typeface="Verdana" pitchFamily="34" charset="0"/>
                <a:cs typeface="Verdana" pitchFamily="34" charset="0"/>
              </a:rPr>
              <a:t>heterogeneity</a:t>
            </a:r>
            <a:r>
              <a:rPr lang="fr-FR" sz="2000" dirty="0" smtClean="0">
                <a:latin typeface="Verdana" pitchFamily="34" charset="0"/>
                <a:ea typeface="Verdana" pitchFamily="34" charset="0"/>
                <a:cs typeface="Verdana" pitchFamily="34" charset="0"/>
              </a:rPr>
              <a:t> in perception and </a:t>
            </a:r>
            <a:r>
              <a:rPr lang="fr-FR" sz="2000" dirty="0" err="1" smtClean="0">
                <a:latin typeface="Verdana" pitchFamily="34" charset="0"/>
                <a:ea typeface="Verdana" pitchFamily="34" charset="0"/>
                <a:cs typeface="Verdana" pitchFamily="34" charset="0"/>
              </a:rPr>
              <a:t>definition</a:t>
            </a:r>
            <a:r>
              <a:rPr lang="fr-FR" sz="2000" dirty="0" smtClean="0">
                <a:latin typeface="Verdana" pitchFamily="34" charset="0"/>
                <a:ea typeface="Verdana" pitchFamily="34" charset="0"/>
                <a:cs typeface="Verdana" pitchFamily="34" charset="0"/>
              </a:rPr>
              <a:t> of the </a:t>
            </a:r>
            <a:r>
              <a:rPr lang="fr-FR" sz="2000" dirty="0" err="1" smtClean="0">
                <a:latin typeface="Verdana" pitchFamily="34" charset="0"/>
                <a:ea typeface="Verdana" pitchFamily="34" charset="0"/>
                <a:cs typeface="Verdana" pitchFamily="34" charset="0"/>
              </a:rPr>
              <a:t>coastal</a:t>
            </a:r>
            <a:r>
              <a:rPr lang="fr-FR" sz="2000" dirty="0" smtClean="0">
                <a:latin typeface="Verdana" pitchFamily="34" charset="0"/>
                <a:ea typeface="Verdana" pitchFamily="34" charset="0"/>
                <a:cs typeface="Verdana" pitchFamily="34" charset="0"/>
              </a:rPr>
              <a:t> area (</a:t>
            </a:r>
            <a:r>
              <a:rPr lang="fr-FR" sz="2000" dirty="0" err="1" smtClean="0">
                <a:latin typeface="Verdana" pitchFamily="34" charset="0"/>
                <a:ea typeface="Verdana" pitchFamily="34" charset="0"/>
                <a:cs typeface="Verdana" pitchFamily="34" charset="0"/>
              </a:rPr>
              <a:t>depth</a:t>
            </a:r>
            <a:r>
              <a:rPr lang="fr-FR" sz="2000" dirty="0" smtClean="0">
                <a:latin typeface="Verdana" pitchFamily="34" charset="0"/>
                <a:ea typeface="Verdana" pitchFamily="34" charset="0"/>
                <a:cs typeface="Verdana" pitchFamily="34" charset="0"/>
              </a:rPr>
              <a:t> or distance, not the </a:t>
            </a:r>
            <a:r>
              <a:rPr lang="fr-FR" sz="2000" dirty="0" err="1" smtClean="0">
                <a:latin typeface="Verdana" pitchFamily="34" charset="0"/>
                <a:ea typeface="Verdana" pitchFamily="34" charset="0"/>
                <a:cs typeface="Verdana" pitchFamily="34" charset="0"/>
              </a:rPr>
              <a:t>same</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coastal</a:t>
            </a:r>
            <a:r>
              <a:rPr lang="fr-FR" sz="2000" dirty="0" smtClean="0">
                <a:latin typeface="Verdana" pitchFamily="34" charset="0"/>
                <a:ea typeface="Verdana" pitchFamily="34" charset="0"/>
                <a:cs typeface="Verdana" pitchFamily="34" charset="0"/>
              </a:rPr>
              <a:t> population (</a:t>
            </a:r>
            <a:r>
              <a:rPr lang="fr-FR" sz="2000" dirty="0" err="1" smtClean="0">
                <a:latin typeface="Verdana" pitchFamily="34" charset="0"/>
                <a:ea typeface="Verdana" pitchFamily="34" charset="0"/>
                <a:cs typeface="Verdana" pitchFamily="34" charset="0"/>
              </a:rPr>
              <a:t>municipalities</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regions</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coastline</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lack</a:t>
            </a:r>
            <a:r>
              <a:rPr lang="fr-FR" sz="2000" dirty="0" smtClean="0">
                <a:latin typeface="Verdana" pitchFamily="34" charset="0"/>
                <a:ea typeface="Verdana" pitchFamily="34" charset="0"/>
                <a:cs typeface="Verdana" pitchFamily="34" charset="0"/>
              </a:rPr>
              <a:t> of </a:t>
            </a:r>
            <a:r>
              <a:rPr lang="fr-FR" sz="2000" dirty="0" err="1" smtClean="0">
                <a:latin typeface="Verdana" pitchFamily="34" charset="0"/>
                <a:ea typeface="Verdana" pitchFamily="34" charset="0"/>
                <a:cs typeface="Verdana" pitchFamily="34" charset="0"/>
              </a:rPr>
              <a:t>integrated</a:t>
            </a:r>
            <a:r>
              <a:rPr lang="fr-FR" sz="2000" dirty="0" smtClean="0">
                <a:latin typeface="Verdana" pitchFamily="34" charset="0"/>
                <a:ea typeface="Verdana" pitchFamily="34" charset="0"/>
                <a:cs typeface="Verdana" pitchFamily="34" charset="0"/>
              </a:rPr>
              <a:t> vision?</a:t>
            </a:r>
          </a:p>
          <a:p>
            <a:pPr algn="just">
              <a:spcAft>
                <a:spcPts val="600"/>
              </a:spcAft>
            </a:pPr>
            <a:r>
              <a:rPr lang="fr-FR" sz="2000" dirty="0">
                <a:latin typeface="Verdana" pitchFamily="34" charset="0"/>
                <a:ea typeface="Verdana" pitchFamily="34" charset="0"/>
                <a:cs typeface="Verdana" pitchFamily="34" charset="0"/>
              </a:rPr>
              <a:t>But an </a:t>
            </a:r>
            <a:r>
              <a:rPr lang="fr-FR" sz="2000" dirty="0" err="1">
                <a:latin typeface="Verdana" pitchFamily="34" charset="0"/>
                <a:ea typeface="Verdana" pitchFamily="34" charset="0"/>
                <a:cs typeface="Verdana" pitchFamily="34" charset="0"/>
              </a:rPr>
              <a:t>homogeneity</a:t>
            </a:r>
            <a:r>
              <a:rPr lang="fr-FR" sz="2000" dirty="0">
                <a:latin typeface="Verdana" pitchFamily="34" charset="0"/>
                <a:ea typeface="Verdana" pitchFamily="34" charset="0"/>
                <a:cs typeface="Verdana" pitchFamily="34" charset="0"/>
              </a:rPr>
              <a:t> in the </a:t>
            </a:r>
            <a:r>
              <a:rPr lang="fr-FR" sz="2000" dirty="0" err="1">
                <a:latin typeface="Verdana" pitchFamily="34" charset="0"/>
                <a:ea typeface="Verdana" pitchFamily="34" charset="0"/>
                <a:cs typeface="Verdana" pitchFamily="34" charset="0"/>
              </a:rPr>
              <a:t>definition</a:t>
            </a:r>
            <a:r>
              <a:rPr lang="fr-FR" sz="2000" dirty="0">
                <a:latin typeface="Verdana" pitchFamily="34" charset="0"/>
                <a:ea typeface="Verdana" pitchFamily="34" charset="0"/>
                <a:cs typeface="Verdana" pitchFamily="34" charset="0"/>
              </a:rPr>
              <a:t> of </a:t>
            </a:r>
            <a:r>
              <a:rPr lang="fr-FR" sz="2000" dirty="0" err="1">
                <a:latin typeface="Verdana" pitchFamily="34" charset="0"/>
                <a:ea typeface="Verdana" pitchFamily="34" charset="0"/>
                <a:cs typeface="Verdana" pitchFamily="34" charset="0"/>
              </a:rPr>
              <a:t>coastal</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activities</a:t>
            </a:r>
            <a:r>
              <a:rPr lang="fr-FR" sz="2000" dirty="0">
                <a:latin typeface="Verdana" pitchFamily="34" charset="0"/>
                <a:ea typeface="Verdana" pitchFamily="34" charset="0"/>
                <a:cs typeface="Verdana" pitchFamily="34" charset="0"/>
              </a:rPr>
              <a:t> and of the </a:t>
            </a:r>
            <a:r>
              <a:rPr lang="fr-FR" sz="2000" dirty="0" err="1">
                <a:latin typeface="Verdana" pitchFamily="34" charset="0"/>
                <a:ea typeface="Verdana" pitchFamily="34" charset="0"/>
                <a:cs typeface="Verdana" pitchFamily="34" charset="0"/>
              </a:rPr>
              <a:t>sustainable</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coastal</a:t>
            </a:r>
            <a:r>
              <a:rPr lang="fr-FR" sz="2000" dirty="0">
                <a:latin typeface="Verdana" pitchFamily="34" charset="0"/>
                <a:ea typeface="Verdana" pitchFamily="34" charset="0"/>
                <a:cs typeface="Verdana" pitchFamily="34" charset="0"/>
              </a:rPr>
              <a:t> management, </a:t>
            </a:r>
            <a:r>
              <a:rPr lang="fr-FR" sz="2000" dirty="0" err="1">
                <a:latin typeface="Verdana" pitchFamily="34" charset="0"/>
                <a:ea typeface="Verdana" pitchFamily="34" charset="0"/>
                <a:cs typeface="Verdana" pitchFamily="34" charset="0"/>
              </a:rPr>
              <a:t>that</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is</a:t>
            </a:r>
            <a:r>
              <a:rPr lang="fr-FR" sz="2000" dirty="0">
                <a:latin typeface="Verdana" pitchFamily="34" charset="0"/>
                <a:ea typeface="Verdana" pitchFamily="34" charset="0"/>
                <a:cs typeface="Verdana" pitchFamily="34" charset="0"/>
              </a:rPr>
              <a:t> a major </a:t>
            </a:r>
            <a:r>
              <a:rPr lang="fr-FR" sz="2000" dirty="0" err="1" smtClean="0">
                <a:latin typeface="Verdana" pitchFamily="34" charset="0"/>
                <a:ea typeface="Verdana" pitchFamily="34" charset="0"/>
                <a:cs typeface="Verdana" pitchFamily="34" charset="0"/>
              </a:rPr>
              <a:t>result</a:t>
            </a:r>
            <a:r>
              <a:rPr lang="fr-FR" sz="2000" dirty="0">
                <a:latin typeface="Verdana" pitchFamily="34" charset="0"/>
                <a:ea typeface="Verdana" pitchFamily="34" charset="0"/>
                <a:cs typeface="Verdana" pitchFamily="34" charset="0"/>
              </a:rPr>
              <a:t>.</a:t>
            </a:r>
          </a:p>
          <a:p>
            <a:pPr algn="just">
              <a:spcAft>
                <a:spcPts val="600"/>
              </a:spcAft>
            </a:pPr>
            <a:r>
              <a:rPr lang="fr-FR" sz="2000" dirty="0">
                <a:latin typeface="Verdana" pitchFamily="34" charset="0"/>
                <a:ea typeface="Verdana" pitchFamily="34" charset="0"/>
                <a:cs typeface="Verdana" pitchFamily="34" charset="0"/>
              </a:rPr>
              <a:t>The </a:t>
            </a:r>
            <a:r>
              <a:rPr lang="fr-FR" sz="2000" dirty="0" err="1">
                <a:latin typeface="Verdana" pitchFamily="34" charset="0"/>
                <a:ea typeface="Verdana" pitchFamily="34" charset="0"/>
                <a:cs typeface="Verdana" pitchFamily="34" charset="0"/>
              </a:rPr>
              <a:t>responsibility</a:t>
            </a:r>
            <a:r>
              <a:rPr lang="fr-FR" sz="2000" dirty="0">
                <a:latin typeface="Verdana" pitchFamily="34" charset="0"/>
                <a:ea typeface="Verdana" pitchFamily="34" charset="0"/>
                <a:cs typeface="Verdana" pitchFamily="34" charset="0"/>
              </a:rPr>
              <a:t> of acquisition of </a:t>
            </a:r>
            <a:r>
              <a:rPr lang="fr-FR" sz="2000" dirty="0" err="1">
                <a:latin typeface="Verdana" pitchFamily="34" charset="0"/>
                <a:ea typeface="Verdana" pitchFamily="34" charset="0"/>
                <a:cs typeface="Verdana" pitchFamily="34" charset="0"/>
              </a:rPr>
              <a:t>bathymetric</a:t>
            </a:r>
            <a:r>
              <a:rPr lang="fr-FR" sz="2000" dirty="0">
                <a:latin typeface="Verdana" pitchFamily="34" charset="0"/>
                <a:ea typeface="Verdana" pitchFamily="34" charset="0"/>
                <a:cs typeface="Verdana" pitchFamily="34" charset="0"/>
              </a:rPr>
              <a:t> data for </a:t>
            </a:r>
            <a:r>
              <a:rPr lang="fr-FR" sz="2000" dirty="0" err="1" smtClean="0">
                <a:latin typeface="Verdana" pitchFamily="34" charset="0"/>
                <a:ea typeface="Verdana" pitchFamily="34" charset="0"/>
                <a:cs typeface="Verdana" pitchFamily="34" charset="0"/>
              </a:rPr>
              <a:t>safety</a:t>
            </a:r>
            <a:r>
              <a:rPr lang="fr-FR" sz="2000" dirty="0" smtClean="0">
                <a:latin typeface="Verdana" pitchFamily="34" charset="0"/>
                <a:ea typeface="Verdana" pitchFamily="34" charset="0"/>
                <a:cs typeface="Verdana" pitchFamily="34" charset="0"/>
              </a:rPr>
              <a:t> </a:t>
            </a:r>
            <a:r>
              <a:rPr lang="fr-FR" sz="2000" dirty="0">
                <a:latin typeface="Verdana" pitchFamily="34" charset="0"/>
                <a:ea typeface="Verdana" pitchFamily="34" charset="0"/>
                <a:cs typeface="Verdana" pitchFamily="34" charset="0"/>
              </a:rPr>
              <a:t>of navigation </a:t>
            </a:r>
            <a:r>
              <a:rPr lang="fr-FR" sz="2000" dirty="0" err="1">
                <a:latin typeface="Verdana" pitchFamily="34" charset="0"/>
                <a:ea typeface="Verdana" pitchFamily="34" charset="0"/>
                <a:cs typeface="Verdana" pitchFamily="34" charset="0"/>
              </a:rPr>
              <a:t>is</a:t>
            </a:r>
            <a:r>
              <a:rPr lang="fr-FR" sz="2000" dirty="0">
                <a:latin typeface="Verdana" pitchFamily="34" charset="0"/>
                <a:ea typeface="Verdana" pitchFamily="34" charset="0"/>
                <a:cs typeface="Verdana" pitchFamily="34" charset="0"/>
              </a:rPr>
              <a:t> a State </a:t>
            </a:r>
            <a:r>
              <a:rPr lang="fr-FR" sz="2000" dirty="0" err="1">
                <a:latin typeface="Verdana" pitchFamily="34" charset="0"/>
                <a:ea typeface="Verdana" pitchFamily="34" charset="0"/>
                <a:cs typeface="Verdana" pitchFamily="34" charset="0"/>
              </a:rPr>
              <a:t>competence</a:t>
            </a:r>
            <a:r>
              <a:rPr lang="fr-FR" sz="2000" dirty="0">
                <a:latin typeface="Verdana" pitchFamily="34" charset="0"/>
                <a:ea typeface="Verdana" pitchFamily="34" charset="0"/>
                <a:cs typeface="Verdana" pitchFamily="34" charset="0"/>
              </a:rPr>
              <a:t>, the </a:t>
            </a:r>
            <a:r>
              <a:rPr lang="fr-FR" sz="2000" dirty="0" err="1">
                <a:latin typeface="Verdana" pitchFamily="34" charset="0"/>
                <a:ea typeface="Verdana" pitchFamily="34" charset="0"/>
                <a:cs typeface="Verdana" pitchFamily="34" charset="0"/>
              </a:rPr>
              <a:t>organizations</a:t>
            </a:r>
            <a:r>
              <a:rPr lang="fr-FR" sz="2000" dirty="0">
                <a:latin typeface="Verdana" pitchFamily="34" charset="0"/>
                <a:ea typeface="Verdana" pitchFamily="34" charset="0"/>
                <a:cs typeface="Verdana" pitchFamily="34" charset="0"/>
              </a:rPr>
              <a:t> in charge are </a:t>
            </a:r>
            <a:r>
              <a:rPr lang="fr-FR" sz="2000" dirty="0" err="1">
                <a:latin typeface="Verdana" pitchFamily="34" charset="0"/>
                <a:ea typeface="Verdana" pitchFamily="34" charset="0"/>
                <a:cs typeface="Verdana" pitchFamily="34" charset="0"/>
              </a:rPr>
              <a:t>opening</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their</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responsibilities</a:t>
            </a:r>
            <a:r>
              <a:rPr lang="fr-FR" sz="2000" dirty="0">
                <a:latin typeface="Verdana" pitchFamily="34" charset="0"/>
                <a:ea typeface="Verdana" pitchFamily="34" charset="0"/>
                <a:cs typeface="Verdana" pitchFamily="34" charset="0"/>
              </a:rPr>
              <a:t> to </a:t>
            </a:r>
            <a:r>
              <a:rPr lang="fr-FR" sz="2000" dirty="0" err="1">
                <a:latin typeface="Verdana" pitchFamily="34" charset="0"/>
                <a:ea typeface="Verdana" pitchFamily="34" charset="0"/>
                <a:cs typeface="Verdana" pitchFamily="34" charset="0"/>
              </a:rPr>
              <a:t>provide</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bathymetric</a:t>
            </a:r>
            <a:r>
              <a:rPr lang="fr-FR" sz="2000" dirty="0">
                <a:latin typeface="Verdana" pitchFamily="34" charset="0"/>
                <a:ea typeface="Verdana" pitchFamily="34" charset="0"/>
                <a:cs typeface="Verdana" pitchFamily="34" charset="0"/>
              </a:rPr>
              <a:t> data to all the </a:t>
            </a:r>
            <a:r>
              <a:rPr lang="fr-FR" sz="2000" dirty="0" err="1">
                <a:latin typeface="Verdana" pitchFamily="34" charset="0"/>
                <a:ea typeface="Verdana" pitchFamily="34" charset="0"/>
                <a:cs typeface="Verdana" pitchFamily="34" charset="0"/>
              </a:rPr>
              <a:t>stakeholders</a:t>
            </a:r>
            <a:r>
              <a:rPr lang="fr-FR" sz="2000" dirty="0">
                <a:latin typeface="Verdana" pitchFamily="34" charset="0"/>
                <a:ea typeface="Verdana" pitchFamily="34" charset="0"/>
                <a:cs typeface="Verdana" pitchFamily="34" charset="0"/>
              </a:rPr>
              <a:t> for </a:t>
            </a:r>
            <a:r>
              <a:rPr lang="fr-FR" sz="2000" dirty="0" err="1">
                <a:latin typeface="Verdana" pitchFamily="34" charset="0"/>
                <a:ea typeface="Verdana" pitchFamily="34" charset="0"/>
                <a:cs typeface="Verdana" pitchFamily="34" charset="0"/>
              </a:rPr>
              <a:t>coastal</a:t>
            </a:r>
            <a:r>
              <a:rPr lang="fr-FR" sz="2000" dirty="0">
                <a:latin typeface="Verdana" pitchFamily="34" charset="0"/>
                <a:ea typeface="Verdana" pitchFamily="34" charset="0"/>
                <a:cs typeface="Verdana" pitchFamily="34" charset="0"/>
              </a:rPr>
              <a:t> management, the </a:t>
            </a:r>
            <a:r>
              <a:rPr lang="fr-FR" sz="2000" dirty="0" err="1">
                <a:latin typeface="Verdana" pitchFamily="34" charset="0"/>
                <a:ea typeface="Verdana" pitchFamily="34" charset="0"/>
                <a:cs typeface="Verdana" pitchFamily="34" charset="0"/>
              </a:rPr>
              <a:t>Ministries</a:t>
            </a:r>
            <a:r>
              <a:rPr lang="fr-FR" sz="2000" dirty="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responsibles</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generally</a:t>
            </a:r>
            <a:r>
              <a:rPr lang="fr-FR" sz="2000" dirty="0">
                <a:latin typeface="Verdana" pitchFamily="34" charset="0"/>
                <a:ea typeface="Verdana" pitchFamily="34" charset="0"/>
                <a:cs typeface="Verdana" pitchFamily="34" charset="0"/>
              </a:rPr>
              <a:t>:</a:t>
            </a:r>
            <a:r>
              <a:rPr lang="fr-FR" sz="2000" dirty="0" smtClean="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Defence</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Environment</a:t>
            </a:r>
            <a:r>
              <a:rPr lang="fr-FR" sz="2000" dirty="0">
                <a:latin typeface="Verdana" pitchFamily="34" charset="0"/>
                <a:ea typeface="Verdana" pitchFamily="34" charset="0"/>
                <a:cs typeface="Verdana" pitchFamily="34" charset="0"/>
              </a:rPr>
              <a:t>, </a:t>
            </a:r>
            <a:r>
              <a:rPr lang="fr-FR" sz="2000" dirty="0" smtClean="0">
                <a:latin typeface="Verdana" pitchFamily="34" charset="0"/>
                <a:ea typeface="Verdana" pitchFamily="34" charset="0"/>
                <a:cs typeface="Verdana" pitchFamily="34" charset="0"/>
              </a:rPr>
              <a:t>Transport.</a:t>
            </a:r>
            <a:endParaRPr lang="fr-FR" sz="2000" dirty="0">
              <a:latin typeface="Verdana" pitchFamily="34" charset="0"/>
              <a:ea typeface="Verdana" pitchFamily="34" charset="0"/>
              <a:cs typeface="Verdana" pitchFamily="34" charset="0"/>
            </a:endParaRPr>
          </a:p>
          <a:p>
            <a:pPr algn="just">
              <a:spcAft>
                <a:spcPts val="600"/>
              </a:spcAft>
            </a:pPr>
            <a:r>
              <a:rPr lang="fr-FR" sz="2000" dirty="0" smtClean="0">
                <a:latin typeface="Verdana" pitchFamily="34" charset="0"/>
                <a:ea typeface="Verdana" pitchFamily="34" charset="0"/>
                <a:cs typeface="Verdana" pitchFamily="34" charset="0"/>
              </a:rPr>
              <a:t>In </a:t>
            </a:r>
            <a:r>
              <a:rPr lang="fr-FR" sz="2000" dirty="0" err="1">
                <a:latin typeface="Verdana" pitchFamily="34" charset="0"/>
                <a:ea typeface="Verdana" pitchFamily="34" charset="0"/>
                <a:cs typeface="Verdana" pitchFamily="34" charset="0"/>
              </a:rPr>
              <a:t>some</a:t>
            </a:r>
            <a:r>
              <a:rPr lang="fr-FR" sz="2000" dirty="0">
                <a:latin typeface="Verdana" pitchFamily="34" charset="0"/>
                <a:ea typeface="Verdana" pitchFamily="34" charset="0"/>
                <a:cs typeface="Verdana" pitchFamily="34" charset="0"/>
              </a:rPr>
              <a:t> countries, the </a:t>
            </a:r>
            <a:r>
              <a:rPr lang="fr-FR" sz="2000" dirty="0" err="1">
                <a:latin typeface="Verdana" pitchFamily="34" charset="0"/>
                <a:ea typeface="Verdana" pitchFamily="34" charset="0"/>
                <a:cs typeface="Verdana" pitchFamily="34" charset="0"/>
              </a:rPr>
              <a:t>Regions</a:t>
            </a:r>
            <a:r>
              <a:rPr lang="fr-FR" sz="2000" dirty="0">
                <a:latin typeface="Verdana" pitchFamily="34" charset="0"/>
                <a:ea typeface="Verdana" pitchFamily="34" charset="0"/>
                <a:cs typeface="Verdana" pitchFamily="34" charset="0"/>
              </a:rPr>
              <a:t> are </a:t>
            </a:r>
            <a:r>
              <a:rPr lang="fr-FR" sz="2000" dirty="0" err="1">
                <a:latin typeface="Verdana" pitchFamily="34" charset="0"/>
                <a:ea typeface="Verdana" pitchFamily="34" charset="0"/>
                <a:cs typeface="Verdana" pitchFamily="34" charset="0"/>
              </a:rPr>
              <a:t>responsible</a:t>
            </a:r>
            <a:r>
              <a:rPr lang="fr-FR" sz="2000" dirty="0">
                <a:latin typeface="Verdana" pitchFamily="34" charset="0"/>
                <a:ea typeface="Verdana" pitchFamily="34" charset="0"/>
                <a:cs typeface="Verdana" pitchFamily="34" charset="0"/>
              </a:rPr>
              <a:t> of the </a:t>
            </a:r>
            <a:r>
              <a:rPr lang="fr-FR" sz="2000" dirty="0" err="1">
                <a:latin typeface="Verdana" pitchFamily="34" charset="0"/>
                <a:ea typeface="Verdana" pitchFamily="34" charset="0"/>
                <a:cs typeface="Verdana" pitchFamily="34" charset="0"/>
              </a:rPr>
              <a:t>coastal</a:t>
            </a:r>
            <a:r>
              <a:rPr lang="fr-FR" sz="2000" dirty="0">
                <a:latin typeface="Verdana" pitchFamily="34" charset="0"/>
                <a:ea typeface="Verdana" pitchFamily="34" charset="0"/>
                <a:cs typeface="Verdana" pitchFamily="34" charset="0"/>
              </a:rPr>
              <a:t> management and do acquisition of data </a:t>
            </a:r>
            <a:r>
              <a:rPr lang="fr-FR" sz="2000" dirty="0" err="1">
                <a:latin typeface="Verdana" pitchFamily="34" charset="0"/>
                <a:ea typeface="Verdana" pitchFamily="34" charset="0"/>
                <a:cs typeface="Verdana" pitchFamily="34" charset="0"/>
              </a:rPr>
              <a:t>at</a:t>
            </a:r>
            <a:r>
              <a:rPr lang="fr-FR" sz="2000" dirty="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sea</a:t>
            </a:r>
            <a:r>
              <a:rPr lang="fr-FR" sz="2000" dirty="0" smtClean="0">
                <a:latin typeface="Verdana" pitchFamily="34" charset="0"/>
                <a:ea typeface="Verdana" pitchFamily="34" charset="0"/>
                <a:cs typeface="Verdana" pitchFamily="34" charset="0"/>
              </a:rPr>
              <a:t>.</a:t>
            </a:r>
            <a:endParaRPr lang="fr-FR" sz="2000" dirty="0">
              <a:latin typeface="Verdana" pitchFamily="34" charset="0"/>
              <a:ea typeface="Verdana" pitchFamily="34" charset="0"/>
              <a:cs typeface="Verdana" pitchFamily="34" charset="0"/>
            </a:endParaRPr>
          </a:p>
          <a:p>
            <a:pPr algn="just">
              <a:spcAft>
                <a:spcPts val="600"/>
              </a:spcAft>
            </a:pPr>
            <a:r>
              <a:rPr lang="en-US" sz="2000" dirty="0">
                <a:latin typeface="Verdana" pitchFamily="34" charset="0"/>
                <a:ea typeface="Verdana" pitchFamily="34" charset="0"/>
                <a:cs typeface="Verdana" pitchFamily="34" charset="0"/>
              </a:rPr>
              <a:t>Our definition of coastal area and shallow waters to fill the objectives of the call that are </a:t>
            </a:r>
            <a:r>
              <a:rPr lang="en-US" sz="2000" dirty="0" err="1">
                <a:latin typeface="Verdana" pitchFamily="34" charset="0"/>
                <a:ea typeface="Verdana" pitchFamily="34" charset="0"/>
                <a:cs typeface="Verdana" pitchFamily="34" charset="0"/>
              </a:rPr>
              <a:t>our's</a:t>
            </a:r>
            <a:r>
              <a:rPr lang="en-US" sz="2000" dirty="0">
                <a:latin typeface="Verdana" pitchFamily="34" charset="0"/>
                <a:ea typeface="Verdana" pitchFamily="34" charset="0"/>
                <a:cs typeface="Verdana" pitchFamily="34" charset="0"/>
              </a:rPr>
              <a:t> too; </a:t>
            </a:r>
            <a:r>
              <a:rPr lang="en-US" sz="2000" i="1" dirty="0">
                <a:latin typeface="Verdana" pitchFamily="34" charset="0"/>
                <a:ea typeface="Verdana" pitchFamily="34" charset="0"/>
                <a:cs typeface="Verdana" pitchFamily="34" charset="0"/>
              </a:rPr>
              <a:t>give the more appropriate definition in your country to give useful data to develop sustainable coastal </a:t>
            </a:r>
            <a:r>
              <a:rPr lang="en-US" sz="2000" i="1" dirty="0" smtClean="0">
                <a:latin typeface="Verdana" pitchFamily="34" charset="0"/>
                <a:ea typeface="Verdana" pitchFamily="34" charset="0"/>
                <a:cs typeface="Verdana" pitchFamily="34" charset="0"/>
              </a:rPr>
              <a:t>management.</a:t>
            </a:r>
            <a:endParaRPr lang="en-US" sz="2000" i="1" dirty="0">
              <a:latin typeface="Verdana" pitchFamily="34" charset="0"/>
              <a:ea typeface="Verdana" pitchFamily="34" charset="0"/>
              <a:cs typeface="Verdana" pitchFamily="34" charset="0"/>
            </a:endParaRPr>
          </a:p>
          <a:p>
            <a:pPr marL="0" indent="0">
              <a:buNone/>
            </a:pPr>
            <a:endParaRPr lang="fr-FR" sz="2000" dirty="0">
              <a:latin typeface="Times New Roman" pitchFamily="18" charset="0"/>
              <a:cs typeface="Times New Roman" pitchFamily="18" charset="0"/>
            </a:endParaRPr>
          </a:p>
        </p:txBody>
      </p:sp>
    </p:spTree>
    <p:extLst>
      <p:ext uri="{BB962C8B-B14F-4D97-AF65-F5344CB8AC3E}">
        <p14:creationId xmlns:p14="http://schemas.microsoft.com/office/powerpoint/2010/main" val="1002728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Results for economic models</a:t>
            </a:r>
            <a:endParaRPr lang="en-IE" dirty="0"/>
          </a:p>
        </p:txBody>
      </p:sp>
      <p:sp>
        <p:nvSpPr>
          <p:cNvPr id="3" name="Text Placeholder 2"/>
          <p:cNvSpPr>
            <a:spLocks noGrp="1"/>
          </p:cNvSpPr>
          <p:nvPr>
            <p:ph type="body" sz="quarter" idx="12"/>
          </p:nvPr>
        </p:nvSpPr>
        <p:spPr/>
        <p:txBody>
          <a:bodyPr/>
          <a:lstStyle/>
          <a:p>
            <a:pPr marL="0" indent="0">
              <a:buNone/>
            </a:pPr>
            <a:r>
              <a:rPr lang="en-GB" dirty="0" smtClean="0"/>
              <a:t>The obvious </a:t>
            </a:r>
            <a:r>
              <a:rPr lang="en-GB" dirty="0"/>
              <a:t>trends are that there </a:t>
            </a:r>
            <a:r>
              <a:rPr lang="en-GB" dirty="0" smtClean="0"/>
              <a:t>are </a:t>
            </a:r>
            <a:r>
              <a:rPr lang="en-GB" dirty="0"/>
              <a:t>one of three categories that each partner falls under</a:t>
            </a:r>
            <a:r>
              <a:rPr lang="en-GB" dirty="0" smtClean="0"/>
              <a:t>.</a:t>
            </a:r>
          </a:p>
          <a:p>
            <a:endParaRPr lang="en-IE" dirty="0"/>
          </a:p>
          <a:p>
            <a:pPr marL="457200" indent="-457200">
              <a:buFont typeface="+mj-lt"/>
              <a:buAutoNum type="arabicPeriod"/>
            </a:pPr>
            <a:r>
              <a:rPr lang="en-GB" dirty="0"/>
              <a:t>Freely available data with no restrictions and no cost to the user</a:t>
            </a:r>
            <a:r>
              <a:rPr lang="en-GB" dirty="0" smtClean="0"/>
              <a:t>. (Where publically funded)</a:t>
            </a:r>
            <a:endParaRPr lang="en-IE" dirty="0"/>
          </a:p>
          <a:p>
            <a:pPr marL="457200" indent="-457200">
              <a:buFont typeface="+mj-lt"/>
              <a:buAutoNum type="arabicPeriod"/>
            </a:pPr>
            <a:r>
              <a:rPr lang="en-GB" dirty="0"/>
              <a:t>Data is available but there is a cost.</a:t>
            </a:r>
            <a:endParaRPr lang="en-IE" dirty="0"/>
          </a:p>
          <a:p>
            <a:pPr marL="457200" indent="-457200">
              <a:buFont typeface="+mj-lt"/>
              <a:buAutoNum type="arabicPeriod"/>
            </a:pPr>
            <a:r>
              <a:rPr lang="en-GB" dirty="0"/>
              <a:t>Data is restricted under national security limitations with degraded data available either at cost </a:t>
            </a:r>
            <a:r>
              <a:rPr lang="en-GB" dirty="0" smtClean="0"/>
              <a:t>or </a:t>
            </a:r>
            <a:r>
              <a:rPr lang="en-GB" dirty="0"/>
              <a:t>for free.</a:t>
            </a:r>
            <a:endParaRPr lang="en-IE" dirty="0"/>
          </a:p>
          <a:p>
            <a:endParaRPr lang="en-IE" dirty="0"/>
          </a:p>
        </p:txBody>
      </p:sp>
    </p:spTree>
    <p:extLst>
      <p:ext uri="{BB962C8B-B14F-4D97-AF65-F5344CB8AC3E}">
        <p14:creationId xmlns:p14="http://schemas.microsoft.com/office/powerpoint/2010/main" val="2886289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Text Placeholder 2"/>
          <p:cNvSpPr>
            <a:spLocks noGrp="1"/>
          </p:cNvSpPr>
          <p:nvPr>
            <p:ph type="body" sz="quarter" idx="12"/>
          </p:nvPr>
        </p:nvSpPr>
        <p:spPr/>
        <p:txBody>
          <a:bodyPr/>
          <a:lstStyle/>
          <a:p>
            <a:endParaRPr lang="en-IE" dirty="0"/>
          </a:p>
        </p:txBody>
      </p:sp>
      <p:graphicFrame>
        <p:nvGraphicFramePr>
          <p:cNvPr id="4" name="Table 3"/>
          <p:cNvGraphicFramePr>
            <a:graphicFrameLocks noGrp="1"/>
          </p:cNvGraphicFramePr>
          <p:nvPr>
            <p:extLst>
              <p:ext uri="{D42A27DB-BD31-4B8C-83A1-F6EECF244321}">
                <p14:modId xmlns:p14="http://schemas.microsoft.com/office/powerpoint/2010/main" val="581085133"/>
              </p:ext>
            </p:extLst>
          </p:nvPr>
        </p:nvGraphicFramePr>
        <p:xfrm>
          <a:off x="1475656" y="1268760"/>
          <a:ext cx="6624736" cy="5015778"/>
        </p:xfrm>
        <a:graphic>
          <a:graphicData uri="http://schemas.openxmlformats.org/drawingml/2006/table">
            <a:tbl>
              <a:tblPr firstRow="1" firstCol="1" bandRow="1">
                <a:tableStyleId>{5C22544A-7EE6-4342-B048-85BDC9FD1C3A}</a:tableStyleId>
              </a:tblPr>
              <a:tblGrid>
                <a:gridCol w="2030715"/>
                <a:gridCol w="2731037"/>
                <a:gridCol w="956939"/>
                <a:gridCol w="906045"/>
              </a:tblGrid>
              <a:tr h="331704">
                <a:tc>
                  <a:txBody>
                    <a:bodyPr/>
                    <a:lstStyle/>
                    <a:p>
                      <a:pPr>
                        <a:lnSpc>
                          <a:spcPct val="115000"/>
                        </a:lnSpc>
                        <a:spcAft>
                          <a:spcPts val="1000"/>
                        </a:spcAft>
                      </a:pPr>
                      <a:r>
                        <a:rPr lang="en-IE" sz="800" dirty="0">
                          <a:solidFill>
                            <a:srgbClr val="FF0000"/>
                          </a:solidFill>
                          <a:effectLst/>
                        </a:rPr>
                        <a:t>Data Policy</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solidFill>
                            <a:srgbClr val="FF0000"/>
                          </a:solidFill>
                          <a:effectLst/>
                        </a:rPr>
                        <a:t>Partners</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solidFill>
                            <a:srgbClr val="FF0000"/>
                          </a:solidFill>
                          <a:effectLst/>
                        </a:rPr>
                        <a:t>%</a:t>
                      </a:r>
                    </a:p>
                    <a:p>
                      <a:pPr>
                        <a:lnSpc>
                          <a:spcPct val="115000"/>
                        </a:lnSpc>
                        <a:spcAft>
                          <a:spcPts val="1000"/>
                        </a:spcAft>
                      </a:pPr>
                      <a:r>
                        <a:rPr lang="en-IE" sz="800" dirty="0">
                          <a:solidFill>
                            <a:srgbClr val="FF0000"/>
                          </a:solidFill>
                          <a:effectLst/>
                        </a:rPr>
                        <a:t>(x/19)</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solidFill>
                            <a:srgbClr val="FF0000"/>
                          </a:solidFill>
                          <a:effectLst/>
                        </a:rPr>
                        <a:t>Cost Benefit Analysis</a:t>
                      </a:r>
                      <a:endParaRPr lang="en-IE" sz="800" dirty="0">
                        <a:solidFill>
                          <a:srgbClr val="FF0000"/>
                        </a:solidFill>
                        <a:effectLst/>
                        <a:latin typeface="Calibri"/>
                        <a:ea typeface="Calibri"/>
                        <a:cs typeface="Times New Roman"/>
                      </a:endParaRPr>
                    </a:p>
                  </a:txBody>
                  <a:tcPr marL="50631" marR="50631" marT="0" marB="0"/>
                </a:tc>
              </a:tr>
              <a:tr h="1248450">
                <a:tc>
                  <a:txBody>
                    <a:bodyPr/>
                    <a:lstStyle/>
                    <a:p>
                      <a:pPr>
                        <a:lnSpc>
                          <a:spcPct val="115000"/>
                        </a:lnSpc>
                        <a:spcAft>
                          <a:spcPts val="1000"/>
                        </a:spcAft>
                      </a:pPr>
                      <a:r>
                        <a:rPr lang="en-IE" sz="800" dirty="0">
                          <a:solidFill>
                            <a:srgbClr val="FF0000"/>
                          </a:solidFill>
                          <a:effectLst/>
                        </a:rPr>
                        <a:t>Free access to all data</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GERMANY (BSH)</a:t>
                      </a:r>
                    </a:p>
                    <a:p>
                      <a:pPr>
                        <a:lnSpc>
                          <a:spcPct val="115000"/>
                        </a:lnSpc>
                        <a:spcAft>
                          <a:spcPts val="1000"/>
                        </a:spcAft>
                      </a:pPr>
                      <a:r>
                        <a:rPr lang="en-IE" sz="800" dirty="0">
                          <a:effectLst/>
                        </a:rPr>
                        <a:t> IRELAND (INFOMAR) </a:t>
                      </a:r>
                    </a:p>
                    <a:p>
                      <a:pPr>
                        <a:lnSpc>
                          <a:spcPct val="115000"/>
                        </a:lnSpc>
                        <a:spcAft>
                          <a:spcPts val="1000"/>
                        </a:spcAft>
                      </a:pPr>
                      <a:r>
                        <a:rPr lang="en-IE" sz="800" dirty="0">
                          <a:effectLst/>
                        </a:rPr>
                        <a:t> ITALY (Lazio Region)</a:t>
                      </a:r>
                    </a:p>
                    <a:p>
                      <a:pPr>
                        <a:lnSpc>
                          <a:spcPct val="115000"/>
                        </a:lnSpc>
                        <a:spcAft>
                          <a:spcPts val="1000"/>
                        </a:spcAft>
                      </a:pPr>
                      <a:r>
                        <a:rPr lang="en-IE" sz="800" dirty="0">
                          <a:effectLst/>
                        </a:rPr>
                        <a:t> FRANCE (Litto3D),</a:t>
                      </a:r>
                    </a:p>
                    <a:p>
                      <a:pPr>
                        <a:lnSpc>
                          <a:spcPct val="115000"/>
                        </a:lnSpc>
                        <a:spcAft>
                          <a:spcPts val="1000"/>
                        </a:spcAft>
                      </a:pPr>
                      <a:r>
                        <a:rPr lang="en-IE" sz="800" dirty="0">
                          <a:effectLst/>
                        </a:rPr>
                        <a:t>ESTONIA (MAE)</a:t>
                      </a:r>
                    </a:p>
                    <a:p>
                      <a:pPr>
                        <a:lnSpc>
                          <a:spcPct val="115000"/>
                        </a:lnSpc>
                        <a:spcAft>
                          <a:spcPts val="1000"/>
                        </a:spcAft>
                      </a:pPr>
                      <a:r>
                        <a:rPr lang="en-IE" sz="800" dirty="0">
                          <a:effectLst/>
                        </a:rPr>
                        <a:t>SLOVENIA (GIS)</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32</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No</a:t>
                      </a:r>
                    </a:p>
                    <a:p>
                      <a:pPr>
                        <a:lnSpc>
                          <a:spcPct val="115000"/>
                        </a:lnSpc>
                        <a:spcAft>
                          <a:spcPts val="1000"/>
                        </a:spcAft>
                      </a:pPr>
                      <a:r>
                        <a:rPr lang="en-IE" sz="800" dirty="0">
                          <a:effectLst/>
                        </a:rPr>
                        <a:t>Yes – Pcw</a:t>
                      </a:r>
                    </a:p>
                    <a:p>
                      <a:pPr>
                        <a:lnSpc>
                          <a:spcPct val="115000"/>
                        </a:lnSpc>
                        <a:spcAft>
                          <a:spcPts val="1000"/>
                        </a:spcAft>
                      </a:pPr>
                      <a:r>
                        <a:rPr lang="en-IE" sz="800" dirty="0">
                          <a:effectLst/>
                        </a:rPr>
                        <a:t>No</a:t>
                      </a:r>
                    </a:p>
                    <a:p>
                      <a:pPr>
                        <a:lnSpc>
                          <a:spcPct val="115000"/>
                        </a:lnSpc>
                        <a:spcAft>
                          <a:spcPts val="1000"/>
                        </a:spcAft>
                      </a:pPr>
                      <a:r>
                        <a:rPr lang="en-IE" sz="800" dirty="0">
                          <a:effectLst/>
                        </a:rPr>
                        <a:t>No</a:t>
                      </a:r>
                    </a:p>
                    <a:p>
                      <a:pPr>
                        <a:lnSpc>
                          <a:spcPct val="115000"/>
                        </a:lnSpc>
                        <a:spcAft>
                          <a:spcPts val="1000"/>
                        </a:spcAft>
                      </a:pPr>
                      <a:r>
                        <a:rPr lang="en-IE" sz="800" dirty="0">
                          <a:effectLst/>
                        </a:rPr>
                        <a:t>No</a:t>
                      </a:r>
                    </a:p>
                    <a:p>
                      <a:pPr>
                        <a:lnSpc>
                          <a:spcPct val="115000"/>
                        </a:lnSpc>
                        <a:spcAft>
                          <a:spcPts val="1000"/>
                        </a:spcAft>
                      </a:pPr>
                      <a:r>
                        <a:rPr lang="en-IE" sz="800" dirty="0">
                          <a:effectLst/>
                        </a:rPr>
                        <a:t>No</a:t>
                      </a:r>
                      <a:endParaRPr lang="en-IE" sz="800" dirty="0">
                        <a:effectLst/>
                        <a:latin typeface="Calibri"/>
                        <a:ea typeface="Calibri"/>
                        <a:cs typeface="Times New Roman"/>
                      </a:endParaRPr>
                    </a:p>
                  </a:txBody>
                  <a:tcPr marL="50631" marR="50631" marT="0" marB="0"/>
                </a:tc>
              </a:tr>
              <a:tr h="516784">
                <a:tc>
                  <a:txBody>
                    <a:bodyPr/>
                    <a:lstStyle/>
                    <a:p>
                      <a:pPr>
                        <a:lnSpc>
                          <a:spcPct val="115000"/>
                        </a:lnSpc>
                        <a:spcAft>
                          <a:spcPts val="1000"/>
                        </a:spcAft>
                      </a:pPr>
                      <a:r>
                        <a:rPr lang="en-IE" sz="800" dirty="0">
                          <a:solidFill>
                            <a:srgbClr val="FF0000"/>
                          </a:solidFill>
                          <a:effectLst/>
                        </a:rPr>
                        <a:t>Open access to all data with some costs</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ITALY (IIM)</a:t>
                      </a:r>
                    </a:p>
                    <a:p>
                      <a:pPr>
                        <a:lnSpc>
                          <a:spcPct val="115000"/>
                        </a:lnSpc>
                        <a:spcAft>
                          <a:spcPts val="1000"/>
                        </a:spcAft>
                      </a:pPr>
                      <a:r>
                        <a:rPr lang="en-IE" sz="800" dirty="0">
                          <a:effectLst/>
                        </a:rPr>
                        <a:t> NORWAY (NHS/NMA)</a:t>
                      </a:r>
                    </a:p>
                    <a:p>
                      <a:pPr>
                        <a:lnSpc>
                          <a:spcPct val="115000"/>
                        </a:lnSpc>
                        <a:spcAft>
                          <a:spcPts val="1000"/>
                        </a:spcAft>
                      </a:pPr>
                      <a:r>
                        <a:rPr lang="en-IE" sz="800" dirty="0">
                          <a:effectLst/>
                        </a:rPr>
                        <a:t> </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10</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No</a:t>
                      </a:r>
                    </a:p>
                    <a:p>
                      <a:pPr>
                        <a:lnSpc>
                          <a:spcPct val="115000"/>
                        </a:lnSpc>
                        <a:spcAft>
                          <a:spcPts val="1000"/>
                        </a:spcAft>
                      </a:pPr>
                      <a:r>
                        <a:rPr lang="en-IE" sz="800" dirty="0">
                          <a:effectLst/>
                        </a:rPr>
                        <a:t>Underway</a:t>
                      </a:r>
                      <a:endParaRPr lang="en-IE" sz="800" dirty="0">
                        <a:effectLst/>
                        <a:latin typeface="Calibri"/>
                        <a:ea typeface="Calibri"/>
                        <a:cs typeface="Times New Roman"/>
                      </a:endParaRPr>
                    </a:p>
                  </a:txBody>
                  <a:tcPr marL="50631" marR="50631" marT="0" marB="0"/>
                </a:tc>
              </a:tr>
              <a:tr h="1248450">
                <a:tc>
                  <a:txBody>
                    <a:bodyPr/>
                    <a:lstStyle/>
                    <a:p>
                      <a:pPr>
                        <a:lnSpc>
                          <a:spcPct val="115000"/>
                        </a:lnSpc>
                        <a:spcAft>
                          <a:spcPts val="1000"/>
                        </a:spcAft>
                      </a:pPr>
                      <a:r>
                        <a:rPr lang="en-IE" sz="800" dirty="0">
                          <a:solidFill>
                            <a:srgbClr val="FF0000"/>
                          </a:solidFill>
                          <a:effectLst/>
                        </a:rPr>
                        <a:t>Restricted access to all data</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smtClean="0">
                          <a:effectLst/>
                        </a:rPr>
                        <a:t>BELGIUM </a:t>
                      </a:r>
                      <a:r>
                        <a:rPr lang="en-IE" sz="800" dirty="0">
                          <a:effectLst/>
                        </a:rPr>
                        <a:t>(MDK)</a:t>
                      </a:r>
                    </a:p>
                    <a:p>
                      <a:pPr>
                        <a:lnSpc>
                          <a:spcPct val="115000"/>
                        </a:lnSpc>
                        <a:spcAft>
                          <a:spcPts val="1000"/>
                        </a:spcAft>
                      </a:pPr>
                      <a:r>
                        <a:rPr lang="en-IE" sz="800" dirty="0">
                          <a:effectLst/>
                        </a:rPr>
                        <a:t> LATVIA (MAL) </a:t>
                      </a:r>
                    </a:p>
                    <a:p>
                      <a:pPr>
                        <a:lnSpc>
                          <a:spcPct val="115000"/>
                        </a:lnSpc>
                        <a:spcAft>
                          <a:spcPts val="1000"/>
                        </a:spcAft>
                      </a:pPr>
                      <a:r>
                        <a:rPr lang="en-IE" sz="800" dirty="0">
                          <a:effectLst/>
                        </a:rPr>
                        <a:t>PORTUGAL (IHPT)</a:t>
                      </a:r>
                    </a:p>
                    <a:p>
                      <a:pPr>
                        <a:lnSpc>
                          <a:spcPct val="115000"/>
                        </a:lnSpc>
                        <a:spcAft>
                          <a:spcPts val="1000"/>
                        </a:spcAft>
                      </a:pPr>
                      <a:r>
                        <a:rPr lang="en-IE" sz="800" dirty="0">
                          <a:effectLst/>
                        </a:rPr>
                        <a:t>ROMANIA (DDNI and GeoEcoMar))</a:t>
                      </a:r>
                    </a:p>
                    <a:p>
                      <a:pPr>
                        <a:lnSpc>
                          <a:spcPct val="115000"/>
                        </a:lnSpc>
                        <a:spcAft>
                          <a:spcPts val="1000"/>
                        </a:spcAft>
                      </a:pPr>
                      <a:r>
                        <a:rPr lang="en-IE" sz="800" dirty="0">
                          <a:effectLst/>
                        </a:rPr>
                        <a:t>LITHUANIA (LMSA)</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smtClean="0">
                          <a:effectLst/>
                          <a:latin typeface="+mn-lt"/>
                          <a:ea typeface="+mn-ea"/>
                          <a:cs typeface="+mn-cs"/>
                        </a:rPr>
                        <a:t>26</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smtClean="0">
                          <a:effectLst/>
                        </a:rPr>
                        <a:t>No</a:t>
                      </a:r>
                      <a:endParaRPr lang="en-IE" sz="800" dirty="0">
                        <a:effectLst/>
                      </a:endParaRPr>
                    </a:p>
                    <a:p>
                      <a:pPr>
                        <a:lnSpc>
                          <a:spcPct val="115000"/>
                        </a:lnSpc>
                        <a:spcAft>
                          <a:spcPts val="1000"/>
                        </a:spcAft>
                      </a:pPr>
                      <a:r>
                        <a:rPr lang="en-IE" sz="800" dirty="0">
                          <a:effectLst/>
                        </a:rPr>
                        <a:t>No</a:t>
                      </a:r>
                    </a:p>
                    <a:p>
                      <a:pPr>
                        <a:lnSpc>
                          <a:spcPct val="115000"/>
                        </a:lnSpc>
                        <a:spcAft>
                          <a:spcPts val="1000"/>
                        </a:spcAft>
                      </a:pPr>
                      <a:r>
                        <a:rPr lang="en-IE" sz="800" dirty="0">
                          <a:effectLst/>
                        </a:rPr>
                        <a:t>No</a:t>
                      </a:r>
                    </a:p>
                    <a:p>
                      <a:pPr>
                        <a:lnSpc>
                          <a:spcPct val="115000"/>
                        </a:lnSpc>
                        <a:spcAft>
                          <a:spcPts val="1000"/>
                        </a:spcAft>
                      </a:pPr>
                      <a:r>
                        <a:rPr lang="en-IE" sz="800" dirty="0">
                          <a:effectLst/>
                        </a:rPr>
                        <a:t>No</a:t>
                      </a:r>
                    </a:p>
                    <a:p>
                      <a:pPr>
                        <a:lnSpc>
                          <a:spcPct val="115000"/>
                        </a:lnSpc>
                        <a:spcAft>
                          <a:spcPts val="1000"/>
                        </a:spcAft>
                      </a:pPr>
                      <a:r>
                        <a:rPr lang="en-IE" sz="800" dirty="0">
                          <a:effectLst/>
                        </a:rPr>
                        <a:t>Underway</a:t>
                      </a:r>
                      <a:endParaRPr lang="en-IE" sz="800" dirty="0">
                        <a:effectLst/>
                        <a:latin typeface="Calibri"/>
                        <a:ea typeface="Calibri"/>
                        <a:cs typeface="Times New Roman"/>
                      </a:endParaRPr>
                    </a:p>
                  </a:txBody>
                  <a:tcPr marL="50631" marR="50631" marT="0" marB="0"/>
                </a:tc>
              </a:tr>
              <a:tr h="833287">
                <a:tc>
                  <a:txBody>
                    <a:bodyPr/>
                    <a:lstStyle/>
                    <a:p>
                      <a:pPr>
                        <a:lnSpc>
                          <a:spcPct val="115000"/>
                        </a:lnSpc>
                        <a:spcAft>
                          <a:spcPts val="1000"/>
                        </a:spcAft>
                      </a:pPr>
                      <a:r>
                        <a:rPr lang="en-IE" sz="800" dirty="0">
                          <a:solidFill>
                            <a:srgbClr val="FF0000"/>
                          </a:solidFill>
                          <a:effectLst/>
                        </a:rPr>
                        <a:t>Restricted access to some data</a:t>
                      </a:r>
                      <a:endParaRPr lang="en-IE" sz="800" dirty="0">
                        <a:solidFill>
                          <a:srgbClr val="FF0000"/>
                        </a:solidFill>
                        <a:effectLst/>
                        <a:latin typeface="Calibri"/>
                        <a:ea typeface="Calibri"/>
                        <a:cs typeface="Times New Roman"/>
                      </a:endParaRPr>
                    </a:p>
                  </a:txBody>
                  <a:tcPr marL="50631" marR="50631" marT="0" marB="0"/>
                </a:tc>
                <a:tc>
                  <a:txBody>
                    <a:bodyPr/>
                    <a:lstStyle/>
                    <a:p>
                      <a:pPr marL="0" marR="0" indent="0" algn="l" defTabSz="457200" rtl="0" eaLnBrk="1" fontAlgn="auto" latinLnBrk="0" hangingPunct="1">
                        <a:lnSpc>
                          <a:spcPct val="115000"/>
                        </a:lnSpc>
                        <a:spcBef>
                          <a:spcPts val="0"/>
                        </a:spcBef>
                        <a:spcAft>
                          <a:spcPts val="1000"/>
                        </a:spcAft>
                        <a:buClrTx/>
                        <a:buSzTx/>
                        <a:buFontTx/>
                        <a:buNone/>
                        <a:tabLst/>
                        <a:defRPr/>
                      </a:pPr>
                      <a:r>
                        <a:rPr lang="en-IE" sz="800" dirty="0" smtClean="0">
                          <a:effectLst/>
                        </a:rPr>
                        <a:t>FRANCE (SHOM)</a:t>
                      </a:r>
                    </a:p>
                    <a:p>
                      <a:pPr>
                        <a:lnSpc>
                          <a:spcPct val="115000"/>
                        </a:lnSpc>
                        <a:spcAft>
                          <a:spcPts val="1000"/>
                        </a:spcAft>
                      </a:pPr>
                      <a:r>
                        <a:rPr lang="en-IE" sz="800" dirty="0" smtClean="0">
                          <a:effectLst/>
                        </a:rPr>
                        <a:t>GREECE </a:t>
                      </a:r>
                      <a:r>
                        <a:rPr lang="en-IE" sz="800" dirty="0">
                          <a:effectLst/>
                        </a:rPr>
                        <a:t>(HNHS)</a:t>
                      </a:r>
                    </a:p>
                    <a:p>
                      <a:pPr>
                        <a:lnSpc>
                          <a:spcPct val="115000"/>
                        </a:lnSpc>
                        <a:spcAft>
                          <a:spcPts val="1000"/>
                        </a:spcAft>
                      </a:pPr>
                      <a:r>
                        <a:rPr lang="en-IE" sz="800" dirty="0">
                          <a:effectLst/>
                        </a:rPr>
                        <a:t> ITALY (ISPRA)</a:t>
                      </a:r>
                    </a:p>
                    <a:p>
                      <a:pPr>
                        <a:lnSpc>
                          <a:spcPct val="115000"/>
                        </a:lnSpc>
                        <a:spcAft>
                          <a:spcPts val="1000"/>
                        </a:spcAft>
                      </a:pPr>
                      <a:r>
                        <a:rPr lang="en-IE" sz="800" dirty="0">
                          <a:effectLst/>
                        </a:rPr>
                        <a:t>NETHERLANDS (Rijkswaterstaat)</a:t>
                      </a:r>
                    </a:p>
                    <a:p>
                      <a:pPr>
                        <a:lnSpc>
                          <a:spcPct val="115000"/>
                        </a:lnSpc>
                        <a:spcAft>
                          <a:spcPts val="1000"/>
                        </a:spcAft>
                      </a:pPr>
                      <a:r>
                        <a:rPr lang="en-IE" sz="800" dirty="0">
                          <a:effectLst/>
                        </a:rPr>
                        <a:t>SWEDEN (SMA)</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smtClean="0">
                          <a:effectLst/>
                          <a:latin typeface="+mn-lt"/>
                          <a:ea typeface="+mn-ea"/>
                          <a:cs typeface="+mn-cs"/>
                        </a:rPr>
                        <a:t>26</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smtClean="0">
                          <a:effectLst/>
                        </a:rPr>
                        <a:t>No</a:t>
                      </a:r>
                    </a:p>
                    <a:p>
                      <a:pPr>
                        <a:lnSpc>
                          <a:spcPct val="115000"/>
                        </a:lnSpc>
                        <a:spcAft>
                          <a:spcPts val="1000"/>
                        </a:spcAft>
                      </a:pPr>
                      <a:r>
                        <a:rPr lang="en-IE" sz="800" dirty="0" smtClean="0">
                          <a:effectLst/>
                        </a:rPr>
                        <a:t>No</a:t>
                      </a:r>
                      <a:endParaRPr lang="en-IE" sz="800" dirty="0">
                        <a:effectLst/>
                      </a:endParaRPr>
                    </a:p>
                    <a:p>
                      <a:pPr>
                        <a:lnSpc>
                          <a:spcPct val="115000"/>
                        </a:lnSpc>
                        <a:spcAft>
                          <a:spcPts val="1000"/>
                        </a:spcAft>
                      </a:pPr>
                      <a:r>
                        <a:rPr lang="en-IE" sz="800" dirty="0">
                          <a:effectLst/>
                        </a:rPr>
                        <a:t>No</a:t>
                      </a:r>
                    </a:p>
                    <a:p>
                      <a:pPr>
                        <a:lnSpc>
                          <a:spcPct val="115000"/>
                        </a:lnSpc>
                        <a:spcAft>
                          <a:spcPts val="1000"/>
                        </a:spcAft>
                      </a:pPr>
                      <a:r>
                        <a:rPr lang="en-IE" sz="800" dirty="0">
                          <a:effectLst/>
                        </a:rPr>
                        <a:t>No</a:t>
                      </a:r>
                    </a:p>
                    <a:p>
                      <a:pPr>
                        <a:lnSpc>
                          <a:spcPct val="115000"/>
                        </a:lnSpc>
                        <a:spcAft>
                          <a:spcPts val="1000"/>
                        </a:spcAft>
                      </a:pPr>
                      <a:r>
                        <a:rPr lang="en-IE" sz="800" dirty="0">
                          <a:effectLst/>
                        </a:rPr>
                        <a:t>Benchmarking</a:t>
                      </a:r>
                      <a:endParaRPr lang="en-IE" sz="800" dirty="0">
                        <a:effectLst/>
                        <a:latin typeface="Calibri"/>
                        <a:ea typeface="Calibri"/>
                        <a:cs typeface="Times New Roman"/>
                      </a:endParaRPr>
                    </a:p>
                  </a:txBody>
                  <a:tcPr marL="50631" marR="50631" marT="0" marB="0"/>
                </a:tc>
              </a:tr>
            </a:tbl>
          </a:graphicData>
        </a:graphic>
      </p:graphicFrame>
    </p:spTree>
    <p:extLst>
      <p:ext uri="{BB962C8B-B14F-4D97-AF65-F5344CB8AC3E}">
        <p14:creationId xmlns:p14="http://schemas.microsoft.com/office/powerpoint/2010/main" val="3678020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Text Placeholder 2"/>
          <p:cNvSpPr>
            <a:spLocks noGrp="1"/>
          </p:cNvSpPr>
          <p:nvPr>
            <p:ph type="body" sz="quarter" idx="12"/>
          </p:nvPr>
        </p:nvSpPr>
        <p:spPr/>
        <p:txBody>
          <a:bodyPr/>
          <a:lstStyle/>
          <a:p>
            <a:endParaRPr lang="en-IE" dirty="0"/>
          </a:p>
        </p:txBody>
      </p:sp>
      <p:pic>
        <p:nvPicPr>
          <p:cNvPr id="1026" name="Picture 2" descr="C:\Users\sean.cullen\Desktop\cb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8000672" cy="564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848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628800"/>
            <a:ext cx="8281987" cy="430887"/>
          </a:xfrm>
        </p:spPr>
        <p:txBody>
          <a:bodyPr/>
          <a:lstStyle/>
          <a:p>
            <a:r>
              <a:rPr lang="en-GB" dirty="0" smtClean="0">
                <a:latin typeface="+mj-lt"/>
              </a:rPr>
              <a:t>Method:</a:t>
            </a:r>
            <a:endParaRPr lang="en-GB" dirty="0">
              <a:latin typeface="+mj-lt"/>
            </a:endParaRPr>
          </a:p>
        </p:txBody>
      </p:sp>
      <p:sp>
        <p:nvSpPr>
          <p:cNvPr id="3" name="Espace réservé du texte 2"/>
          <p:cNvSpPr>
            <a:spLocks noGrp="1"/>
          </p:cNvSpPr>
          <p:nvPr>
            <p:ph type="body" sz="quarter" idx="12"/>
          </p:nvPr>
        </p:nvSpPr>
        <p:spPr>
          <a:xfrm>
            <a:off x="431800" y="2132856"/>
            <a:ext cx="8280400" cy="4176463"/>
          </a:xfrm>
        </p:spPr>
        <p:txBody>
          <a:bodyPr>
            <a:normAutofit lnSpcReduction="10000"/>
          </a:bodyPr>
          <a:lstStyle/>
          <a:p>
            <a:pPr>
              <a:spcAft>
                <a:spcPts val="600"/>
              </a:spcAft>
            </a:pPr>
            <a:r>
              <a:rPr lang="en-GB" b="1" dirty="0"/>
              <a:t>Collection of the available documents</a:t>
            </a:r>
            <a:r>
              <a:rPr lang="en-GB" dirty="0"/>
              <a:t>:</a:t>
            </a:r>
          </a:p>
          <a:p>
            <a:pPr lvl="1">
              <a:spcAft>
                <a:spcPts val="600"/>
              </a:spcAft>
            </a:pPr>
            <a:r>
              <a:rPr lang="en-GB" sz="2400" dirty="0">
                <a:latin typeface="+mn-lt"/>
              </a:rPr>
              <a:t>Transnational Operational programmes</a:t>
            </a:r>
          </a:p>
          <a:p>
            <a:pPr lvl="1">
              <a:spcAft>
                <a:spcPts val="600"/>
              </a:spcAft>
            </a:pPr>
            <a:r>
              <a:rPr lang="en-GB" sz="2400" dirty="0">
                <a:latin typeface="+mn-lt"/>
              </a:rPr>
              <a:t>Cross-Border Operational Programmes</a:t>
            </a:r>
          </a:p>
          <a:p>
            <a:pPr algn="just">
              <a:spcAft>
                <a:spcPts val="600"/>
              </a:spcAft>
            </a:pPr>
            <a:r>
              <a:rPr lang="en-GB" b="1" dirty="0"/>
              <a:t>Identification of the opportunities for </a:t>
            </a:r>
            <a:r>
              <a:rPr lang="en-GB" dirty="0"/>
              <a:t>coastal data and mapping. 2 categories:</a:t>
            </a:r>
          </a:p>
          <a:p>
            <a:pPr lvl="1" algn="just">
              <a:spcAft>
                <a:spcPts val="600"/>
              </a:spcAft>
            </a:pPr>
            <a:r>
              <a:rPr lang="en-GB" sz="2400" dirty="0">
                <a:latin typeface="+mn-lt"/>
              </a:rPr>
              <a:t>Priorities directly related to coastal data and mapping (risk monitoring, erosion, seabed mapping, coastal mapping, ecosystem mapping, etc.)</a:t>
            </a:r>
          </a:p>
          <a:p>
            <a:pPr lvl="1" algn="just">
              <a:spcAft>
                <a:spcPts val="600"/>
              </a:spcAft>
            </a:pPr>
            <a:r>
              <a:rPr lang="en-GB" sz="2400" dirty="0">
                <a:latin typeface="+mn-lt"/>
              </a:rPr>
              <a:t>Maritime priorities potentially implying a coastal mapping dimension.</a:t>
            </a:r>
            <a:endParaRPr lang="en-GB" dirty="0"/>
          </a:p>
        </p:txBody>
      </p:sp>
      <p:sp>
        <p:nvSpPr>
          <p:cNvPr id="4" name="Title 1"/>
          <p:cNvSpPr txBox="1">
            <a:spLocks/>
          </p:cNvSpPr>
          <p:nvPr/>
        </p:nvSpPr>
        <p:spPr bwMode="auto">
          <a:xfrm>
            <a:off x="434454" y="1085392"/>
            <a:ext cx="82819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it-IT" sz="2400" dirty="0" smtClean="0"/>
              <a:t>WP3.2: Financial – Transnational Programmes </a:t>
            </a:r>
            <a:endParaRPr lang="en-US" sz="2400" dirty="0"/>
          </a:p>
        </p:txBody>
      </p:sp>
    </p:spTree>
    <p:extLst>
      <p:ext uri="{BB962C8B-B14F-4D97-AF65-F5344CB8AC3E}">
        <p14:creationId xmlns:p14="http://schemas.microsoft.com/office/powerpoint/2010/main" val="3609612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340768"/>
            <a:ext cx="8604695" cy="430887"/>
          </a:xfrm>
        </p:spPr>
        <p:txBody>
          <a:bodyPr/>
          <a:lstStyle/>
          <a:p>
            <a:r>
              <a:rPr lang="en-GB" dirty="0" smtClean="0"/>
              <a:t>Result</a:t>
            </a:r>
            <a:endParaRPr lang="en-GB" dirty="0">
              <a:latin typeface="+mj-lt"/>
            </a:endParaRPr>
          </a:p>
        </p:txBody>
      </p:sp>
      <p:sp>
        <p:nvSpPr>
          <p:cNvPr id="3" name="Espace réservé du texte 2"/>
          <p:cNvSpPr>
            <a:spLocks noGrp="1"/>
          </p:cNvSpPr>
          <p:nvPr>
            <p:ph type="body" sz="quarter" idx="12"/>
          </p:nvPr>
        </p:nvSpPr>
        <p:spPr>
          <a:xfrm>
            <a:off x="395536" y="1772816"/>
            <a:ext cx="8280400" cy="4248471"/>
          </a:xfrm>
        </p:spPr>
        <p:txBody>
          <a:bodyPr/>
          <a:lstStyle/>
          <a:p>
            <a:pPr>
              <a:spcAft>
                <a:spcPts val="600"/>
              </a:spcAft>
            </a:pPr>
            <a:r>
              <a:rPr lang="en-GB" b="1" dirty="0"/>
              <a:t>Development of 2 maps:</a:t>
            </a:r>
          </a:p>
          <a:p>
            <a:pPr lvl="1">
              <a:spcAft>
                <a:spcPts val="600"/>
              </a:spcAft>
            </a:pPr>
            <a:r>
              <a:rPr lang="en-GB" b="1" dirty="0"/>
              <a:t>Map of </a:t>
            </a:r>
            <a:r>
              <a:rPr lang="en-GB" b="1" dirty="0">
                <a:hlinkClick r:id="rId2"/>
              </a:rPr>
              <a:t>Transnational Programmes</a:t>
            </a:r>
            <a:endParaRPr lang="en-GB" b="1" dirty="0"/>
          </a:p>
          <a:p>
            <a:pPr lvl="1">
              <a:spcAft>
                <a:spcPts val="600"/>
              </a:spcAft>
            </a:pPr>
            <a:r>
              <a:rPr lang="en-GB" b="1" dirty="0"/>
              <a:t>Map of </a:t>
            </a:r>
            <a:r>
              <a:rPr lang="en-GB" b="1" dirty="0">
                <a:hlinkClick r:id="rId2"/>
              </a:rPr>
              <a:t>Cross-border Programmes</a:t>
            </a:r>
            <a:endParaRPr lang="en-GB" b="1" dirty="0"/>
          </a:p>
          <a:p>
            <a:pPr algn="just">
              <a:spcBef>
                <a:spcPts val="1200"/>
              </a:spcBef>
              <a:spcAft>
                <a:spcPts val="600"/>
              </a:spcAft>
            </a:pPr>
            <a:r>
              <a:rPr lang="en-GB" dirty="0"/>
              <a:t>What does the analysis show?</a:t>
            </a:r>
          </a:p>
          <a:p>
            <a:pPr lvl="1" algn="just">
              <a:spcAft>
                <a:spcPts val="600"/>
              </a:spcAft>
            </a:pPr>
            <a:r>
              <a:rPr lang="en-GB" dirty="0"/>
              <a:t>Several Programmes offer opportunities for coastal mapping;</a:t>
            </a:r>
          </a:p>
          <a:p>
            <a:pPr lvl="1" algn="just">
              <a:spcAft>
                <a:spcPts val="600"/>
              </a:spcAft>
            </a:pPr>
            <a:r>
              <a:rPr lang="en-GB" dirty="0"/>
              <a:t>Various OPs can cover the same coastal area;</a:t>
            </a:r>
          </a:p>
          <a:p>
            <a:pPr lvl="1" algn="just">
              <a:spcAft>
                <a:spcPts val="600"/>
              </a:spcAft>
            </a:pPr>
            <a:r>
              <a:rPr lang="en-GB" dirty="0"/>
              <a:t>Different administrative bodies are involved in the same coastal areas depending on the eligibility of the Programme.</a:t>
            </a:r>
          </a:p>
          <a:p>
            <a:pPr marL="358775" lvl="1" indent="0">
              <a:spcAft>
                <a:spcPts val="600"/>
              </a:spcAft>
              <a:buNone/>
            </a:pPr>
            <a:endParaRPr lang="en-GB" dirty="0"/>
          </a:p>
        </p:txBody>
      </p:sp>
    </p:spTree>
    <p:extLst>
      <p:ext uri="{BB962C8B-B14F-4D97-AF65-F5344CB8AC3E}">
        <p14:creationId xmlns:p14="http://schemas.microsoft.com/office/powerpoint/2010/main" val="1014886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11560" y="2708920"/>
            <a:ext cx="7848872" cy="3312368"/>
          </a:xfrm>
        </p:spPr>
        <p:txBody>
          <a:bodyPr>
            <a:normAutofit/>
          </a:bodyPr>
          <a:lstStyle/>
          <a:p>
            <a:pPr marL="0" indent="0" algn="ctr">
              <a:buNone/>
            </a:pPr>
            <a:r>
              <a:rPr lang="fr-FR" sz="3200" b="1" i="1" dirty="0" smtClean="0">
                <a:latin typeface="Times New Roman" panose="02020603050405020304" pitchFamily="18" charset="0"/>
                <a:cs typeface="Times New Roman" panose="02020603050405020304" pitchFamily="18" charset="0"/>
              </a:rPr>
              <a:t>HR </a:t>
            </a:r>
            <a:r>
              <a:rPr lang="fr-FR" sz="3200" b="1" i="1" dirty="0" err="1">
                <a:latin typeface="Times New Roman" panose="02020603050405020304" pitchFamily="18" charset="0"/>
                <a:cs typeface="Times New Roman" panose="02020603050405020304" pitchFamily="18" charset="0"/>
              </a:rPr>
              <a:t>Bathymetry</a:t>
            </a:r>
            <a:r>
              <a:rPr lang="fr-FR" sz="3200" b="1" i="1" dirty="0">
                <a:latin typeface="Times New Roman" panose="02020603050405020304" pitchFamily="18" charset="0"/>
                <a:cs typeface="Times New Roman" panose="02020603050405020304" pitchFamily="18" charset="0"/>
              </a:rPr>
              <a:t> in </a:t>
            </a:r>
            <a:r>
              <a:rPr lang="fr-FR" sz="3200" b="1" i="1" dirty="0" err="1">
                <a:latin typeface="Times New Roman" panose="02020603050405020304" pitchFamily="18" charset="0"/>
                <a:cs typeface="Times New Roman" panose="02020603050405020304" pitchFamily="18" charset="0"/>
              </a:rPr>
              <a:t>shallow</a:t>
            </a:r>
            <a:r>
              <a:rPr lang="fr-FR" sz="3200" b="1" i="1" dirty="0">
                <a:latin typeface="Times New Roman" panose="02020603050405020304" pitchFamily="18" charset="0"/>
                <a:cs typeface="Times New Roman" panose="02020603050405020304" pitchFamily="18" charset="0"/>
              </a:rPr>
              <a:t> water</a:t>
            </a:r>
          </a:p>
          <a:p>
            <a:pPr marL="0" indent="0" algn="ctr">
              <a:buNone/>
            </a:pPr>
            <a:r>
              <a:rPr lang="fr-FR" sz="3200" b="1" i="1" dirty="0">
                <a:latin typeface="Times New Roman" panose="02020603050405020304" pitchFamily="18" charset="0"/>
                <a:cs typeface="Times New Roman" panose="02020603050405020304" pitchFamily="18" charset="0"/>
              </a:rPr>
              <a:t>TOWARD A EU </a:t>
            </a:r>
            <a:r>
              <a:rPr lang="fr-FR" sz="3200" b="1" i="1" dirty="0" smtClean="0">
                <a:latin typeface="Times New Roman" panose="02020603050405020304" pitchFamily="18" charset="0"/>
                <a:cs typeface="Times New Roman" panose="02020603050405020304" pitchFamily="18" charset="0"/>
              </a:rPr>
              <a:t>STRATEGY</a:t>
            </a:r>
          </a:p>
          <a:p>
            <a:pPr marL="0" indent="0" algn="ctr">
              <a:buNone/>
            </a:pPr>
            <a:endParaRPr lang="fr-FR" i="1" dirty="0" smtClean="0">
              <a:latin typeface="Times New Roman" panose="02020603050405020304" pitchFamily="18" charset="0"/>
              <a:cs typeface="Times New Roman" panose="02020603050405020304" pitchFamily="18" charset="0"/>
            </a:endParaRPr>
          </a:p>
          <a:p>
            <a:pPr marL="0" indent="0" algn="ctr">
              <a:buNone/>
            </a:pPr>
            <a:r>
              <a:rPr lang="fr-FR" dirty="0" err="1">
                <a:ea typeface="Verdana" pitchFamily="34" charset="0"/>
                <a:cs typeface="Verdana" pitchFamily="34" charset="0"/>
              </a:rPr>
              <a:t>Managing</a:t>
            </a:r>
            <a:r>
              <a:rPr lang="fr-FR" dirty="0">
                <a:ea typeface="Verdana" pitchFamily="34" charset="0"/>
                <a:cs typeface="Verdana" pitchFamily="34" charset="0"/>
              </a:rPr>
              <a:t> the </a:t>
            </a:r>
            <a:r>
              <a:rPr lang="fr-FR" dirty="0" err="1">
                <a:ea typeface="Verdana" pitchFamily="34" charset="0"/>
                <a:cs typeface="Verdana" pitchFamily="34" charset="0"/>
              </a:rPr>
              <a:t>coastal</a:t>
            </a:r>
            <a:r>
              <a:rPr lang="fr-FR" dirty="0">
                <a:ea typeface="Verdana" pitchFamily="34" charset="0"/>
                <a:cs typeface="Verdana" pitchFamily="34" charset="0"/>
              </a:rPr>
              <a:t> zone and </a:t>
            </a:r>
            <a:r>
              <a:rPr lang="fr-FR" dirty="0" err="1">
                <a:ea typeface="Verdana" pitchFamily="34" charset="0"/>
                <a:cs typeface="Verdana" pitchFamily="34" charset="0"/>
              </a:rPr>
              <a:t>their</a:t>
            </a:r>
            <a:r>
              <a:rPr lang="fr-FR" dirty="0">
                <a:ea typeface="Verdana" pitchFamily="34" charset="0"/>
                <a:cs typeface="Verdana" pitchFamily="34" charset="0"/>
              </a:rPr>
              <a:t> </a:t>
            </a:r>
            <a:r>
              <a:rPr lang="fr-FR" dirty="0" err="1" smtClean="0">
                <a:ea typeface="Verdana" pitchFamily="34" charset="0"/>
                <a:cs typeface="Verdana" pitchFamily="34" charset="0"/>
              </a:rPr>
              <a:t>risks</a:t>
            </a:r>
            <a:endParaRPr lang="fr-FR" dirty="0" smtClean="0">
              <a:ea typeface="Verdana" pitchFamily="34" charset="0"/>
              <a:cs typeface="Verdana" pitchFamily="34" charset="0"/>
            </a:endParaRPr>
          </a:p>
          <a:p>
            <a:pPr marL="0" indent="0" algn="ctr">
              <a:buNone/>
            </a:pPr>
            <a:r>
              <a:rPr lang="fr-FR" sz="1600" dirty="0" smtClean="0">
                <a:ea typeface="Verdana" pitchFamily="34" charset="0"/>
                <a:cs typeface="Verdana" pitchFamily="34" charset="0"/>
              </a:rPr>
              <a:t> </a:t>
            </a:r>
            <a:endParaRPr lang="fr-FR" sz="1600" dirty="0">
              <a:ea typeface="Verdana" pitchFamily="34" charset="0"/>
              <a:cs typeface="Verdana" pitchFamily="34" charset="0"/>
            </a:endParaRPr>
          </a:p>
          <a:p>
            <a:pPr marL="0" indent="0" algn="ctr">
              <a:buNone/>
            </a:pPr>
            <a:r>
              <a:rPr lang="fr-FR" dirty="0" err="1">
                <a:ea typeface="Verdana" pitchFamily="34" charset="0"/>
                <a:cs typeface="Verdana" pitchFamily="34" charset="0"/>
              </a:rPr>
              <a:t>Preserving</a:t>
            </a:r>
            <a:r>
              <a:rPr lang="fr-FR" dirty="0">
                <a:ea typeface="Verdana" pitchFamily="34" charset="0"/>
                <a:cs typeface="Verdana" pitchFamily="34" charset="0"/>
              </a:rPr>
              <a:t> the </a:t>
            </a:r>
            <a:r>
              <a:rPr lang="fr-FR" dirty="0" err="1">
                <a:ea typeface="Verdana" pitchFamily="34" charset="0"/>
                <a:cs typeface="Verdana" pitchFamily="34" charset="0"/>
              </a:rPr>
              <a:t>environment</a:t>
            </a:r>
            <a:r>
              <a:rPr lang="fr-FR" dirty="0">
                <a:ea typeface="Verdana" pitchFamily="34" charset="0"/>
                <a:cs typeface="Verdana" pitchFamily="34" charset="0"/>
              </a:rPr>
              <a:t> and </a:t>
            </a:r>
            <a:r>
              <a:rPr lang="fr-FR" dirty="0" err="1">
                <a:ea typeface="Verdana" pitchFamily="34" charset="0"/>
                <a:cs typeface="Verdana" pitchFamily="34" charset="0"/>
              </a:rPr>
              <a:t>developping</a:t>
            </a:r>
            <a:r>
              <a:rPr lang="fr-FR" dirty="0">
                <a:ea typeface="Verdana" pitchFamily="34" charset="0"/>
                <a:cs typeface="Verdana" pitchFamily="34" charset="0"/>
              </a:rPr>
              <a:t> the </a:t>
            </a:r>
            <a:r>
              <a:rPr lang="fr-FR" dirty="0" err="1">
                <a:ea typeface="Verdana" pitchFamily="34" charset="0"/>
                <a:cs typeface="Verdana" pitchFamily="34" charset="0"/>
              </a:rPr>
              <a:t>blue</a:t>
            </a:r>
            <a:r>
              <a:rPr lang="fr-FR" dirty="0">
                <a:ea typeface="Verdana" pitchFamily="34" charset="0"/>
                <a:cs typeface="Verdana" pitchFamily="34" charset="0"/>
              </a:rPr>
              <a:t> </a:t>
            </a:r>
            <a:r>
              <a:rPr lang="fr-FR" dirty="0" err="1">
                <a:ea typeface="Verdana" pitchFamily="34" charset="0"/>
                <a:cs typeface="Verdana" pitchFamily="34" charset="0"/>
              </a:rPr>
              <a:t>economy</a:t>
            </a:r>
            <a:endParaRPr lang="fr-FR" dirty="0">
              <a:ea typeface="Verdana" pitchFamily="34" charset="0"/>
              <a:cs typeface="Verdana" pitchFamily="34" charset="0"/>
            </a:endParaRPr>
          </a:p>
          <a:p>
            <a:endParaRPr lang="en-US" dirty="0" smtClean="0"/>
          </a:p>
        </p:txBody>
      </p:sp>
      <p:sp>
        <p:nvSpPr>
          <p:cNvPr id="2" name="Title 1"/>
          <p:cNvSpPr>
            <a:spLocks noGrp="1"/>
          </p:cNvSpPr>
          <p:nvPr>
            <p:ph type="title"/>
          </p:nvPr>
        </p:nvSpPr>
        <p:spPr>
          <a:xfrm>
            <a:off x="430213" y="1073150"/>
            <a:ext cx="8281987" cy="861774"/>
          </a:xfrm>
        </p:spPr>
        <p:txBody>
          <a:bodyPr/>
          <a:lstStyle/>
          <a:p>
            <a:r>
              <a:rPr lang="it-IT" dirty="0" smtClean="0"/>
              <a:t>WP 3.5 – Data acquisition programme proposition</a:t>
            </a:r>
            <a:endParaRPr lang="en-US" dirty="0"/>
          </a:p>
        </p:txBody>
      </p:sp>
      <p:sp>
        <p:nvSpPr>
          <p:cNvPr id="8" name="Title 1"/>
          <p:cNvSpPr txBox="1">
            <a:spLocks/>
          </p:cNvSpPr>
          <p:nvPr/>
        </p:nvSpPr>
        <p:spPr bwMode="auto">
          <a:xfrm>
            <a:off x="2627784" y="2141428"/>
            <a:ext cx="352839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fontAlgn="base">
              <a:spcBef>
                <a:spcPct val="0"/>
              </a:spcBef>
              <a:spcAft>
                <a:spcPct val="0"/>
              </a:spcAft>
              <a:defRPr/>
            </a:pPr>
            <a:r>
              <a:rPr lang="it-IT" sz="2800" b="1" i="1" kern="0" dirty="0" smtClean="0">
                <a:solidFill>
                  <a:srgbClr val="0F5494"/>
                </a:solidFill>
                <a:cs typeface="ＭＳ Ｐゴシック" charset="0"/>
              </a:rPr>
              <a:t>Coastal mapping:</a:t>
            </a:r>
            <a:endParaRPr lang="en-US" sz="2800" b="1" i="1" kern="0" dirty="0">
              <a:solidFill>
                <a:srgbClr val="0F5494"/>
              </a:solidFill>
              <a:cs typeface="ＭＳ Ｐゴシック" charset="0"/>
            </a:endParaRPr>
          </a:p>
        </p:txBody>
      </p:sp>
    </p:spTree>
    <p:extLst>
      <p:ext uri="{BB962C8B-B14F-4D97-AF65-F5344CB8AC3E}">
        <p14:creationId xmlns:p14="http://schemas.microsoft.com/office/powerpoint/2010/main" val="2939791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Protection </a:t>
            </a:r>
            <a:r>
              <a:rPr lang="fr-FR" dirty="0" err="1"/>
              <a:t>against</a:t>
            </a:r>
            <a:r>
              <a:rPr lang="fr-FR" dirty="0"/>
              <a:t> </a:t>
            </a:r>
            <a:r>
              <a:rPr lang="fr-FR" dirty="0" err="1"/>
              <a:t>erosion</a:t>
            </a:r>
            <a:endParaRPr lang="fr-F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 t="10556" r="-53" b="6889"/>
          <a:stretch/>
        </p:blipFill>
        <p:spPr bwMode="auto">
          <a:xfrm>
            <a:off x="395536" y="1988840"/>
            <a:ext cx="8484096" cy="393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776790"/>
      </p:ext>
    </p:extLst>
  </p:cSld>
  <p:clrMapOvr>
    <a:masterClrMapping/>
  </p:clrMapOvr>
  <mc:AlternateContent xmlns:mc="http://schemas.openxmlformats.org/markup-compatibility/2006" xmlns:p14="http://schemas.microsoft.com/office/powerpoint/2010/main">
    <mc:Choice Requires="p14">
      <p:transition spd="slow" p14:dur="225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861774"/>
          </a:xfrm>
        </p:spPr>
        <p:txBody>
          <a:bodyPr/>
          <a:lstStyle/>
          <a:p>
            <a:r>
              <a:rPr lang="fr-FR" dirty="0" smtClean="0"/>
              <a:t>Link </a:t>
            </a:r>
            <a:r>
              <a:rPr lang="fr-FR" dirty="0" err="1" smtClean="0"/>
              <a:t>between</a:t>
            </a:r>
            <a:r>
              <a:rPr lang="fr-FR" dirty="0" smtClean="0"/>
              <a:t> </a:t>
            </a:r>
            <a:r>
              <a:rPr lang="fr-FR" dirty="0" err="1" smtClean="0"/>
              <a:t>different</a:t>
            </a:r>
            <a:r>
              <a:rPr lang="fr-FR" dirty="0" smtClean="0"/>
              <a:t> data </a:t>
            </a:r>
            <a:r>
              <a:rPr lang="fr-FR" dirty="0" err="1" smtClean="0"/>
              <a:t>scales</a:t>
            </a:r>
            <a:r>
              <a:rPr lang="fr-FR" dirty="0" smtClean="0"/>
              <a:t> and </a:t>
            </a:r>
            <a:r>
              <a:rPr lang="fr-FR" dirty="0" err="1" smtClean="0"/>
              <a:t>methods</a:t>
            </a:r>
            <a:endParaRPr lang="fr-FR" dirty="0"/>
          </a:p>
        </p:txBody>
      </p:sp>
      <p:pic>
        <p:nvPicPr>
          <p:cNvPr id="1026" name="Picture 2" descr="http://georezo.net/blog/litto3d/files/2015/05/cd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636912"/>
            <a:ext cx="6889802"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07056"/>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WP3: </a:t>
            </a:r>
            <a:r>
              <a:rPr lang="en-US" dirty="0" err="1" smtClean="0"/>
              <a:t>Organisation</a:t>
            </a:r>
            <a:endParaRPr lang="en-US" dirty="0"/>
          </a:p>
        </p:txBody>
      </p:sp>
      <p:pic>
        <p:nvPicPr>
          <p:cNvPr id="10" name="Imag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838967"/>
            <a:ext cx="6768008"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24" y="2083286"/>
            <a:ext cx="4710970" cy="351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6899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861774"/>
          </a:xfrm>
        </p:spPr>
        <p:txBody>
          <a:bodyPr/>
          <a:lstStyle/>
          <a:p>
            <a:r>
              <a:rPr lang="fr-FR" dirty="0" err="1" smtClean="0"/>
              <a:t>Discovering</a:t>
            </a:r>
            <a:r>
              <a:rPr lang="fr-FR" dirty="0" smtClean="0"/>
              <a:t> a </a:t>
            </a:r>
            <a:r>
              <a:rPr lang="fr-FR" dirty="0" err="1" smtClean="0"/>
              <a:t>submarine</a:t>
            </a:r>
            <a:r>
              <a:rPr lang="fr-FR" dirty="0" smtClean="0"/>
              <a:t> dune in an </a:t>
            </a:r>
            <a:r>
              <a:rPr lang="fr-FR" dirty="0" err="1" smtClean="0"/>
              <a:t>estuary</a:t>
            </a:r>
            <a:r>
              <a:rPr lang="fr-FR" dirty="0" smtClean="0"/>
              <a:t> </a:t>
            </a:r>
            <a:r>
              <a:rPr lang="fr-FR" dirty="0" err="1" smtClean="0"/>
              <a:t>increasing</a:t>
            </a:r>
            <a:r>
              <a:rPr lang="fr-FR" dirty="0" smtClean="0"/>
              <a:t> flood </a:t>
            </a:r>
            <a:r>
              <a:rPr lang="fr-FR" dirty="0" err="1" smtClean="0"/>
              <a:t>risks</a:t>
            </a:r>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153" y="2636912"/>
            <a:ext cx="66103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66719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5" y="1124744"/>
            <a:ext cx="6696744" cy="861774"/>
          </a:xfrm>
        </p:spPr>
        <p:txBody>
          <a:bodyPr/>
          <a:lstStyle/>
          <a:p>
            <a:r>
              <a:rPr lang="fr-FR" dirty="0" smtClean="0"/>
              <a:t>Manage the </a:t>
            </a:r>
            <a:r>
              <a:rPr lang="fr-FR" dirty="0" err="1" smtClean="0"/>
              <a:t>safety</a:t>
            </a:r>
            <a:r>
              <a:rPr lang="fr-FR" dirty="0" smtClean="0"/>
              <a:t> of navigation</a:t>
            </a:r>
            <a:br>
              <a:rPr lang="fr-FR" dirty="0" smtClean="0"/>
            </a:br>
            <a:r>
              <a:rPr lang="fr-FR" dirty="0" smtClean="0"/>
              <a:t>and the marine </a:t>
            </a:r>
            <a:r>
              <a:rPr lang="fr-FR" dirty="0" err="1" smtClean="0"/>
              <a:t>archeology</a:t>
            </a:r>
            <a:r>
              <a:rPr lang="fr-FR" dirty="0" smtClean="0"/>
              <a:t> </a:t>
            </a:r>
            <a:endParaRPr lang="fr-FR" dirty="0"/>
          </a:p>
        </p:txBody>
      </p:sp>
      <p:pic>
        <p:nvPicPr>
          <p:cNvPr id="1026" name="Picture 2" descr="D:\Epaves\epav\Fiche-avion_Corse-Bastia\FR 0000004873 00001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521" y="4365104"/>
            <a:ext cx="2846047" cy="20789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Epaves\epav\Fiche-avion_Corse-Bastia\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3000"/>
          <a:stretch/>
        </p:blipFill>
        <p:spPr bwMode="auto">
          <a:xfrm>
            <a:off x="6948263" y="1124744"/>
            <a:ext cx="2070305" cy="3136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paves\calais_smf_3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2204864"/>
            <a:ext cx="248555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Epaves\carte-epav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76" y="2204864"/>
            <a:ext cx="3765611" cy="1937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paves\epave-armoriq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33" y="4261051"/>
            <a:ext cx="3635895" cy="262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2465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6095" y="911042"/>
            <a:ext cx="8281987" cy="861774"/>
          </a:xfrm>
        </p:spPr>
        <p:txBody>
          <a:bodyPr/>
          <a:lstStyle/>
          <a:p>
            <a:r>
              <a:rPr lang="fr-FR" dirty="0" smtClean="0"/>
              <a:t>Stockholm </a:t>
            </a:r>
            <a:r>
              <a:rPr lang="fr-FR" dirty="0" err="1" smtClean="0"/>
              <a:t>coastal</a:t>
            </a:r>
            <a:r>
              <a:rPr lang="fr-FR" dirty="0" smtClean="0"/>
              <a:t> management: the Vasa </a:t>
            </a:r>
            <a:r>
              <a:rPr lang="fr-FR" dirty="0" err="1" smtClean="0"/>
              <a:t>history</a:t>
            </a:r>
            <a:endParaRPr lang="fr-FR" dirty="0"/>
          </a:p>
        </p:txBody>
      </p:sp>
      <p:sp>
        <p:nvSpPr>
          <p:cNvPr id="3" name="AutoShape 2" descr="imap://clochet@imap:993/fetch%3EUID%3E/INBOX%3E10262?part=1.2&amp;type=image/png&amp;filename=vasa.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imap://clochet@imap:993/fetch%3EUID%3E/INBOX%3E10262?part=1.2&amp;type=image/png&amp;filename=vasa.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imap://clochet@imap:993/fetch%3EUID%3E/INBOX%3E10262?part=1.2&amp;type=image/png&amp;filename=vasa.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imap://clochet@imap:993/fetch%3EUID%3E/INBOX%3E10262?part=1.2&amp;type=image/png&amp;filename=vasa.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75" y="1772816"/>
            <a:ext cx="7744420" cy="4570380"/>
          </a:xfrm>
          <a:prstGeom prst="rect">
            <a:avLst/>
          </a:prstGeom>
        </p:spPr>
      </p:pic>
      <p:pic>
        <p:nvPicPr>
          <p:cNvPr id="1026" name="Picture 2" descr="D:\COASTAL MAPPING\WP3\20160607_1705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61048"/>
            <a:ext cx="2293417"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10338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Safety</a:t>
            </a:r>
            <a:r>
              <a:rPr lang="fr-FR" dirty="0" smtClean="0"/>
              <a:t> of navigation in Ireland</a:t>
            </a:r>
            <a:endParaRPr lang="fr-FR" dirty="0"/>
          </a:p>
        </p:txBody>
      </p:sp>
      <p:sp>
        <p:nvSpPr>
          <p:cNvPr id="3" name="Espace réservé du texte 2"/>
          <p:cNvSpPr>
            <a:spLocks noGrp="1"/>
          </p:cNvSpPr>
          <p:nvPr>
            <p:ph type="body" sz="quarter" idx="12"/>
          </p:nvPr>
        </p:nvSpPr>
        <p:spPr/>
        <p:txBody>
          <a:bodyPr/>
          <a:lstStyle/>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772816"/>
            <a:ext cx="6501921" cy="4486326"/>
          </a:xfrm>
          <a:prstGeom prst="rect">
            <a:avLst/>
          </a:prstGeom>
        </p:spPr>
      </p:pic>
    </p:spTree>
    <p:extLst>
      <p:ext uri="{BB962C8B-B14F-4D97-AF65-F5344CB8AC3E}">
        <p14:creationId xmlns:p14="http://schemas.microsoft.com/office/powerpoint/2010/main" val="339839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76" t="12778" r="28312" b="12000"/>
          <a:stretch/>
        </p:blipFill>
        <p:spPr bwMode="auto">
          <a:xfrm>
            <a:off x="899592" y="1196752"/>
            <a:ext cx="6926580" cy="5158740"/>
          </a:xfrm>
          <a:prstGeom prst="rect">
            <a:avLst/>
          </a:prstGeom>
          <a:solidFill>
            <a:schemeClr val="bg1"/>
          </a:solidFill>
          <a:ln>
            <a:noFill/>
          </a:ln>
          <a:effectLst/>
          <a:extLst/>
        </p:spPr>
      </p:pic>
      <p:sp>
        <p:nvSpPr>
          <p:cNvPr id="2" name="Titre 1"/>
          <p:cNvSpPr>
            <a:spLocks noGrp="1"/>
          </p:cNvSpPr>
          <p:nvPr>
            <p:ph type="title"/>
          </p:nvPr>
        </p:nvSpPr>
        <p:spPr>
          <a:xfrm>
            <a:off x="1187624" y="1412776"/>
            <a:ext cx="4536504" cy="307777"/>
          </a:xfrm>
          <a:solidFill>
            <a:schemeClr val="bg1"/>
          </a:solidFill>
        </p:spPr>
        <p:txBody>
          <a:bodyPr/>
          <a:lstStyle/>
          <a:p>
            <a:r>
              <a:rPr lang="fr-FR" sz="2000" dirty="0" err="1" smtClean="0"/>
              <a:t>Laying</a:t>
            </a:r>
            <a:r>
              <a:rPr lang="fr-FR" sz="2000" dirty="0" smtClean="0"/>
              <a:t> of </a:t>
            </a:r>
            <a:r>
              <a:rPr lang="fr-FR" sz="2000" dirty="0" err="1" smtClean="0"/>
              <a:t>submarine</a:t>
            </a:r>
            <a:r>
              <a:rPr lang="fr-FR" sz="2000" dirty="0" smtClean="0"/>
              <a:t> </a:t>
            </a:r>
            <a:r>
              <a:rPr lang="fr-FR" sz="2000" dirty="0" err="1" smtClean="0"/>
              <a:t>cables</a:t>
            </a:r>
            <a:endParaRPr lang="fr-FR" sz="2000" dirty="0"/>
          </a:p>
        </p:txBody>
      </p:sp>
      <p:sp>
        <p:nvSpPr>
          <p:cNvPr id="5" name="Titre 1"/>
          <p:cNvSpPr txBox="1">
            <a:spLocks/>
          </p:cNvSpPr>
          <p:nvPr/>
        </p:nvSpPr>
        <p:spPr bwMode="auto">
          <a:xfrm>
            <a:off x="899592" y="6122760"/>
            <a:ext cx="2946693"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lgn="ctr"/>
            <a:r>
              <a:rPr lang="fr-FR" sz="1600" dirty="0" err="1" smtClean="0"/>
              <a:t>Cable</a:t>
            </a:r>
            <a:r>
              <a:rPr lang="fr-FR" sz="1600" dirty="0" smtClean="0"/>
              <a:t> </a:t>
            </a:r>
            <a:r>
              <a:rPr lang="fr-FR" sz="1600" dirty="0" err="1" smtClean="0"/>
              <a:t>ship</a:t>
            </a:r>
            <a:endParaRPr lang="fr-FR" sz="1600" dirty="0"/>
          </a:p>
        </p:txBody>
      </p:sp>
      <p:sp>
        <p:nvSpPr>
          <p:cNvPr id="6" name="Titre 1"/>
          <p:cNvSpPr txBox="1">
            <a:spLocks/>
          </p:cNvSpPr>
          <p:nvPr/>
        </p:nvSpPr>
        <p:spPr bwMode="auto">
          <a:xfrm>
            <a:off x="3846285" y="6109271"/>
            <a:ext cx="3960440"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fr-FR" sz="1600" dirty="0" err="1" smtClean="0"/>
              <a:t>Cable</a:t>
            </a:r>
            <a:r>
              <a:rPr lang="fr-FR" sz="1600" dirty="0" smtClean="0"/>
              <a:t> </a:t>
            </a:r>
            <a:r>
              <a:rPr lang="fr-FR" sz="1600" dirty="0" err="1" smtClean="0"/>
              <a:t>loading</a:t>
            </a:r>
            <a:r>
              <a:rPr lang="fr-FR" sz="1600" dirty="0" smtClean="0"/>
              <a:t> &amp; </a:t>
            </a:r>
            <a:r>
              <a:rPr lang="fr-FR" sz="1600" dirty="0" err="1" smtClean="0"/>
              <a:t>unloading</a:t>
            </a:r>
            <a:r>
              <a:rPr lang="fr-FR" sz="1600" dirty="0" smtClean="0"/>
              <a:t> </a:t>
            </a:r>
            <a:r>
              <a:rPr lang="fr-FR" sz="1600" dirty="0" err="1" smtClean="0"/>
              <a:t>at</a:t>
            </a:r>
            <a:r>
              <a:rPr lang="fr-FR" sz="1600" dirty="0" smtClean="0"/>
              <a:t> </a:t>
            </a:r>
            <a:r>
              <a:rPr lang="fr-FR" sz="1600" dirty="0" err="1" smtClean="0"/>
              <a:t>sea</a:t>
            </a:r>
            <a:endParaRPr lang="fr-FR" sz="1600" dirty="0"/>
          </a:p>
        </p:txBody>
      </p:sp>
      <p:sp>
        <p:nvSpPr>
          <p:cNvPr id="7" name="Titre 1"/>
          <p:cNvSpPr txBox="1">
            <a:spLocks/>
          </p:cNvSpPr>
          <p:nvPr/>
        </p:nvSpPr>
        <p:spPr bwMode="auto">
          <a:xfrm>
            <a:off x="5981630" y="3165375"/>
            <a:ext cx="1686714" cy="1538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lgn="ctr"/>
            <a:r>
              <a:rPr lang="fr-FR" sz="1000" dirty="0" err="1" smtClean="0"/>
              <a:t>Trenching</a:t>
            </a:r>
            <a:r>
              <a:rPr lang="fr-FR" sz="1000" dirty="0" smtClean="0"/>
              <a:t> &amp; </a:t>
            </a:r>
            <a:r>
              <a:rPr lang="fr-FR" sz="1000" dirty="0" err="1" smtClean="0"/>
              <a:t>backfilling</a:t>
            </a:r>
            <a:endParaRPr lang="fr-FR" sz="1000" dirty="0"/>
          </a:p>
        </p:txBody>
      </p:sp>
    </p:spTree>
    <p:extLst>
      <p:ext uri="{BB962C8B-B14F-4D97-AF65-F5344CB8AC3E}">
        <p14:creationId xmlns:p14="http://schemas.microsoft.com/office/powerpoint/2010/main" val="3771272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052736"/>
            <a:ext cx="8281987" cy="369332"/>
          </a:xfrm>
        </p:spPr>
        <p:txBody>
          <a:bodyPr/>
          <a:lstStyle/>
          <a:p>
            <a:pPr algn="ctr"/>
            <a:r>
              <a:rPr lang="fr-FR" sz="2400" dirty="0" err="1" smtClean="0">
                <a:latin typeface="Times New Roman" pitchFamily="18" charset="0"/>
                <a:cs typeface="Times New Roman" pitchFamily="18" charset="0"/>
              </a:rPr>
              <a:t>Cables</a:t>
            </a:r>
            <a:r>
              <a:rPr lang="fr-FR" sz="2400" dirty="0" smtClean="0">
                <a:latin typeface="Times New Roman" pitchFamily="18" charset="0"/>
                <a:cs typeface="Times New Roman" pitchFamily="18" charset="0"/>
              </a:rPr>
              <a:t> for </a:t>
            </a:r>
            <a:r>
              <a:rPr lang="fr-FR" sz="2400" dirty="0" err="1" smtClean="0">
                <a:latin typeface="Times New Roman" pitchFamily="18" charset="0"/>
                <a:cs typeface="Times New Roman" pitchFamily="18" charset="0"/>
              </a:rPr>
              <a:t>energy</a:t>
            </a:r>
            <a:r>
              <a:rPr lang="fr-FR" sz="2400" dirty="0" smtClean="0">
                <a:latin typeface="Times New Roman" pitchFamily="18" charset="0"/>
                <a:cs typeface="Times New Roman" pitchFamily="18" charset="0"/>
              </a:rPr>
              <a:t>: FR-IRL, FR-UK, FR-SP </a:t>
            </a:r>
            <a:endParaRPr lang="fr-FR" sz="2400" dirty="0">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62" t="16778" r="29313" b="9889"/>
          <a:stretch/>
        </p:blipFill>
        <p:spPr bwMode="auto">
          <a:xfrm>
            <a:off x="1403648" y="1836400"/>
            <a:ext cx="684276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txBox="1">
            <a:spLocks/>
          </p:cNvSpPr>
          <p:nvPr/>
        </p:nvSpPr>
        <p:spPr bwMode="auto">
          <a:xfrm>
            <a:off x="1835696" y="1836400"/>
            <a:ext cx="4536504"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fr-FR" sz="2000" dirty="0" smtClean="0"/>
              <a:t>Litto3D : use of data by RTE</a:t>
            </a:r>
            <a:endParaRPr lang="fr-FR" sz="2000" dirty="0"/>
          </a:p>
        </p:txBody>
      </p:sp>
      <p:sp>
        <p:nvSpPr>
          <p:cNvPr id="6" name="Titre 1"/>
          <p:cNvSpPr txBox="1">
            <a:spLocks/>
          </p:cNvSpPr>
          <p:nvPr/>
        </p:nvSpPr>
        <p:spPr bwMode="auto">
          <a:xfrm>
            <a:off x="6513280" y="2924944"/>
            <a:ext cx="1719808" cy="12926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fr-FR" sz="1200" dirty="0" smtClean="0"/>
              <a:t>Use of Litto3D data:</a:t>
            </a:r>
          </a:p>
          <a:p>
            <a:endParaRPr lang="fr-FR" sz="1200" dirty="0" smtClean="0"/>
          </a:p>
          <a:p>
            <a:pPr marL="171450" indent="-171450">
              <a:buFont typeface="Wingdings" pitchFamily="2" charset="2"/>
              <a:buChar char="Ø"/>
            </a:pPr>
            <a:r>
              <a:rPr lang="fr-FR" sz="1200" dirty="0" smtClean="0"/>
              <a:t>to </a:t>
            </a:r>
            <a:r>
              <a:rPr lang="fr-FR" sz="1200" dirty="0" err="1" smtClean="0"/>
              <a:t>identify</a:t>
            </a:r>
            <a:r>
              <a:rPr lang="fr-FR" sz="1200" dirty="0" smtClean="0"/>
              <a:t> </a:t>
            </a:r>
            <a:r>
              <a:rPr lang="fr-FR" sz="1200" dirty="0" err="1" smtClean="0"/>
              <a:t>rocky</a:t>
            </a:r>
            <a:r>
              <a:rPr lang="fr-FR" sz="1200" dirty="0" smtClean="0"/>
              <a:t> areas</a:t>
            </a:r>
          </a:p>
          <a:p>
            <a:pPr marL="171450" indent="-171450">
              <a:buFont typeface="Wingdings" pitchFamily="2" charset="2"/>
              <a:buChar char="Ø"/>
            </a:pPr>
            <a:endParaRPr lang="fr-FR" sz="1200" dirty="0" smtClean="0"/>
          </a:p>
          <a:p>
            <a:pPr marL="171450" indent="-171450">
              <a:buFont typeface="Wingdings" pitchFamily="2" charset="2"/>
              <a:buChar char="Ø"/>
            </a:pPr>
            <a:r>
              <a:rPr lang="fr-FR" sz="1200" dirty="0"/>
              <a:t>t</a:t>
            </a:r>
            <a:r>
              <a:rPr lang="fr-FR" sz="1200" dirty="0" smtClean="0"/>
              <a:t>o </a:t>
            </a:r>
            <a:r>
              <a:rPr lang="fr-FR" sz="1200" dirty="0" err="1" smtClean="0"/>
              <a:t>optimize</a:t>
            </a:r>
            <a:r>
              <a:rPr lang="fr-FR" sz="1200" dirty="0" smtClean="0"/>
              <a:t> the </a:t>
            </a:r>
            <a:r>
              <a:rPr lang="fr-FR" sz="1200" dirty="0" err="1" smtClean="0"/>
              <a:t>survey</a:t>
            </a:r>
            <a:r>
              <a:rPr lang="fr-FR" sz="1200" dirty="0" smtClean="0"/>
              <a:t> road.</a:t>
            </a:r>
            <a:endParaRPr lang="fr-FR" sz="1200" dirty="0"/>
          </a:p>
        </p:txBody>
      </p:sp>
      <p:sp>
        <p:nvSpPr>
          <p:cNvPr id="7" name="Titre 1"/>
          <p:cNvSpPr txBox="1">
            <a:spLocks/>
          </p:cNvSpPr>
          <p:nvPr/>
        </p:nvSpPr>
        <p:spPr bwMode="auto">
          <a:xfrm>
            <a:off x="1396777" y="2204864"/>
            <a:ext cx="5109632"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endParaRPr lang="fr-FR" sz="2000" dirty="0"/>
          </a:p>
        </p:txBody>
      </p:sp>
      <p:sp>
        <p:nvSpPr>
          <p:cNvPr id="8" name="Titre 1"/>
          <p:cNvSpPr txBox="1">
            <a:spLocks/>
          </p:cNvSpPr>
          <p:nvPr/>
        </p:nvSpPr>
        <p:spPr bwMode="auto">
          <a:xfrm>
            <a:off x="4572000" y="6021288"/>
            <a:ext cx="1152128" cy="1692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lgn="ctr"/>
            <a:r>
              <a:rPr lang="fr-FR" sz="1100" i="1" dirty="0" smtClean="0"/>
              <a:t>Litto3D data</a:t>
            </a:r>
            <a:endParaRPr lang="fr-FR" sz="1100" i="1" dirty="0"/>
          </a:p>
        </p:txBody>
      </p:sp>
      <p:sp>
        <p:nvSpPr>
          <p:cNvPr id="9" name="Titre 1"/>
          <p:cNvSpPr txBox="1">
            <a:spLocks/>
          </p:cNvSpPr>
          <p:nvPr/>
        </p:nvSpPr>
        <p:spPr bwMode="auto">
          <a:xfrm>
            <a:off x="1547664" y="6016942"/>
            <a:ext cx="2232248" cy="1692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lgn="ctr"/>
            <a:r>
              <a:rPr lang="fr-FR" sz="1100" i="1" dirty="0" smtClean="0"/>
              <a:t>Litto3D data &amp; RTE </a:t>
            </a:r>
            <a:r>
              <a:rPr lang="fr-FR" sz="1100" i="1" dirty="0" err="1" smtClean="0"/>
              <a:t>survey</a:t>
            </a:r>
            <a:endParaRPr lang="fr-FR" sz="1100" i="1" dirty="0"/>
          </a:p>
        </p:txBody>
      </p:sp>
    </p:spTree>
    <p:extLst>
      <p:ext uri="{BB962C8B-B14F-4D97-AF65-F5344CB8AC3E}">
        <p14:creationId xmlns:p14="http://schemas.microsoft.com/office/powerpoint/2010/main" val="904893318"/>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969770"/>
          </a:xfrm>
        </p:spPr>
        <p:txBody>
          <a:bodyPr/>
          <a:lstStyle/>
          <a:p>
            <a:pPr algn="ctr"/>
            <a:r>
              <a:rPr lang="fr-FR" sz="2400" dirty="0">
                <a:latin typeface="Verdana" pitchFamily="34" charset="0"/>
                <a:ea typeface="Verdana" pitchFamily="34" charset="0"/>
                <a:cs typeface="Verdana" pitchFamily="34" charset="0"/>
              </a:rPr>
              <a:t>ACQUISITION OF </a:t>
            </a:r>
            <a:r>
              <a:rPr lang="fr-FR" sz="2400" i="1" dirty="0">
                <a:latin typeface="Verdana" pitchFamily="34" charset="0"/>
                <a:ea typeface="Verdana" pitchFamily="34" charset="0"/>
                <a:cs typeface="Verdana" pitchFamily="34" charset="0"/>
              </a:rPr>
              <a:t>HIGH RESOLUTION </a:t>
            </a:r>
            <a:r>
              <a:rPr lang="fr-FR" sz="2400" dirty="0">
                <a:latin typeface="Verdana" pitchFamily="34" charset="0"/>
                <a:ea typeface="Verdana" pitchFamily="34" charset="0"/>
                <a:cs typeface="Verdana" pitchFamily="34" charset="0"/>
              </a:rPr>
              <a:t>COASTAL BATHYMETRIC DATA</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sz="2400" i="1" dirty="0">
                <a:latin typeface="Verdana" pitchFamily="34" charset="0"/>
                <a:ea typeface="Verdana" pitchFamily="34" charset="0"/>
                <a:cs typeface="Verdana" pitchFamily="34" charset="0"/>
              </a:rPr>
              <a:t>TOWARD A EUROPEAN </a:t>
            </a:r>
            <a:r>
              <a:rPr lang="fr-FR" sz="2400" i="1" dirty="0" smtClean="0">
                <a:latin typeface="Verdana" pitchFamily="34" charset="0"/>
                <a:ea typeface="Verdana" pitchFamily="34" charset="0"/>
                <a:cs typeface="Verdana" pitchFamily="34" charset="0"/>
              </a:rPr>
              <a:t>STRATEGY?</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467544" y="2420888"/>
            <a:ext cx="8280400" cy="4572595"/>
          </a:xfrm>
        </p:spPr>
        <p:txBody>
          <a:bodyPr/>
          <a:lstStyle/>
          <a:p>
            <a:pPr marL="0" indent="0" algn="ctr">
              <a:buNone/>
            </a:pPr>
            <a:endParaRPr lang="fr-FR" b="1" dirty="0"/>
          </a:p>
          <a:p>
            <a:pPr marL="0" indent="0" algn="ctr">
              <a:buNone/>
            </a:pPr>
            <a:endParaRPr lang="fr-FR" b="1" dirty="0"/>
          </a:p>
          <a:p>
            <a:pPr marL="0" indent="0" algn="ctr">
              <a:buNone/>
            </a:pPr>
            <a:r>
              <a:rPr lang="fr-FR" sz="2800" b="1" dirty="0">
                <a:latin typeface="Verdana" pitchFamily="34" charset="0"/>
                <a:ea typeface="Verdana" pitchFamily="34" charset="0"/>
                <a:cs typeface="Verdana" pitchFamily="34" charset="0"/>
              </a:rPr>
              <a:t>The </a:t>
            </a:r>
            <a:r>
              <a:rPr lang="fr-FR" sz="2800" b="1" dirty="0" err="1">
                <a:latin typeface="Verdana" pitchFamily="34" charset="0"/>
                <a:ea typeface="Verdana" pitchFamily="34" charset="0"/>
                <a:cs typeface="Verdana" pitchFamily="34" charset="0"/>
              </a:rPr>
              <a:t>bathymetric</a:t>
            </a:r>
            <a:r>
              <a:rPr lang="fr-FR" sz="2800" b="1" dirty="0">
                <a:latin typeface="Verdana" pitchFamily="34" charset="0"/>
                <a:ea typeface="Verdana" pitchFamily="34" charset="0"/>
                <a:cs typeface="Verdana" pitchFamily="34" charset="0"/>
              </a:rPr>
              <a:t> data in </a:t>
            </a:r>
            <a:r>
              <a:rPr lang="fr-FR" sz="2800" b="1" dirty="0" err="1">
                <a:latin typeface="Verdana" pitchFamily="34" charset="0"/>
                <a:ea typeface="Verdana" pitchFamily="34" charset="0"/>
                <a:cs typeface="Verdana" pitchFamily="34" charset="0"/>
              </a:rPr>
              <a:t>coastal</a:t>
            </a:r>
            <a:r>
              <a:rPr lang="fr-FR" sz="2800" b="1" dirty="0">
                <a:latin typeface="Verdana" pitchFamily="34" charset="0"/>
                <a:ea typeface="Verdana" pitchFamily="34" charset="0"/>
                <a:cs typeface="Verdana" pitchFamily="34" charset="0"/>
              </a:rPr>
              <a:t> zones: </a:t>
            </a:r>
          </a:p>
          <a:p>
            <a:pPr marL="0" indent="0" algn="ctr">
              <a:buNone/>
            </a:pPr>
            <a:r>
              <a:rPr lang="fr-FR" sz="2800" b="1" dirty="0" smtClean="0">
                <a:latin typeface="Verdana" pitchFamily="34" charset="0"/>
                <a:ea typeface="Verdana" pitchFamily="34" charset="0"/>
                <a:cs typeface="Verdana" pitchFamily="34" charset="0"/>
              </a:rPr>
              <a:t>A </a:t>
            </a:r>
            <a:r>
              <a:rPr lang="fr-FR" sz="2800" b="1" dirty="0" err="1">
                <a:latin typeface="Verdana" pitchFamily="34" charset="0"/>
                <a:ea typeface="Verdana" pitchFamily="34" charset="0"/>
                <a:cs typeface="Verdana" pitchFamily="34" charset="0"/>
              </a:rPr>
              <a:t>common</a:t>
            </a:r>
            <a:r>
              <a:rPr lang="fr-FR" sz="2800" b="1" dirty="0">
                <a:latin typeface="Verdana" pitchFamily="34" charset="0"/>
                <a:ea typeface="Verdana" pitchFamily="34" charset="0"/>
                <a:cs typeface="Verdana" pitchFamily="34" charset="0"/>
              </a:rPr>
              <a:t> basis for the </a:t>
            </a:r>
            <a:r>
              <a:rPr lang="fr-FR" sz="2800" b="1" dirty="0" err="1">
                <a:latin typeface="Verdana" pitchFamily="34" charset="0"/>
                <a:ea typeface="Verdana" pitchFamily="34" charset="0"/>
                <a:cs typeface="Verdana" pitchFamily="34" charset="0"/>
              </a:rPr>
              <a:t>coastal</a:t>
            </a:r>
            <a:r>
              <a:rPr lang="fr-FR" sz="2800" b="1" dirty="0">
                <a:latin typeface="Verdana" pitchFamily="34" charset="0"/>
                <a:ea typeface="Verdana" pitchFamily="34" charset="0"/>
                <a:cs typeface="Verdana" pitchFamily="34" charset="0"/>
              </a:rPr>
              <a:t> </a:t>
            </a:r>
          </a:p>
          <a:p>
            <a:pPr marL="0" indent="0" algn="ctr">
              <a:buNone/>
            </a:pPr>
            <a:r>
              <a:rPr lang="fr-FR" sz="2800" b="1" dirty="0">
                <a:latin typeface="Verdana" pitchFamily="34" charset="0"/>
                <a:ea typeface="Verdana" pitchFamily="34" charset="0"/>
                <a:cs typeface="Verdana" pitchFamily="34" charset="0"/>
              </a:rPr>
              <a:t>and maritime </a:t>
            </a:r>
            <a:r>
              <a:rPr lang="fr-FR" sz="2800" b="1" dirty="0" err="1" smtClean="0">
                <a:latin typeface="Verdana" pitchFamily="34" charset="0"/>
                <a:ea typeface="Verdana" pitchFamily="34" charset="0"/>
                <a:cs typeface="Verdana" pitchFamily="34" charset="0"/>
              </a:rPr>
              <a:t>policies</a:t>
            </a:r>
            <a:r>
              <a:rPr lang="fr-FR" sz="2800" b="1" dirty="0" smtClean="0">
                <a:latin typeface="Verdana" pitchFamily="34" charset="0"/>
                <a:ea typeface="Verdana" pitchFamily="34" charset="0"/>
                <a:cs typeface="Verdana" pitchFamily="34" charset="0"/>
              </a:rPr>
              <a:t> (</a:t>
            </a:r>
            <a:r>
              <a:rPr lang="fr-FR" sz="2800" b="1" dirty="0" err="1" smtClean="0">
                <a:latin typeface="Verdana" pitchFamily="34" charset="0"/>
                <a:ea typeface="Verdana" pitchFamily="34" charset="0"/>
                <a:cs typeface="Verdana" pitchFamily="34" charset="0"/>
              </a:rPr>
              <a:t>integrating</a:t>
            </a:r>
            <a:r>
              <a:rPr lang="fr-FR" sz="2800" b="1" dirty="0" smtClean="0">
                <a:latin typeface="Verdana" pitchFamily="34" charset="0"/>
                <a:ea typeface="Verdana" pitchFamily="34" charset="0"/>
                <a:cs typeface="Verdana" pitchFamily="34" charset="0"/>
              </a:rPr>
              <a:t> land-</a:t>
            </a:r>
            <a:r>
              <a:rPr lang="fr-FR" sz="2800" b="1" dirty="0" err="1" smtClean="0">
                <a:latin typeface="Verdana" pitchFamily="34" charset="0"/>
                <a:ea typeface="Verdana" pitchFamily="34" charset="0"/>
                <a:cs typeface="Verdana" pitchFamily="34" charset="0"/>
              </a:rPr>
              <a:t>sea</a:t>
            </a:r>
            <a:r>
              <a:rPr lang="fr-FR" sz="2800" b="1" dirty="0" smtClean="0">
                <a:latin typeface="Verdana" pitchFamily="34" charset="0"/>
                <a:ea typeface="Verdana" pitchFamily="34" charset="0"/>
                <a:cs typeface="Verdana" pitchFamily="34" charset="0"/>
              </a:rPr>
              <a:t> interface)</a:t>
            </a:r>
            <a:endParaRPr lang="fr-FR" sz="2800" b="1" dirty="0">
              <a:latin typeface="Verdana" pitchFamily="34" charset="0"/>
              <a:ea typeface="Verdana" pitchFamily="34" charset="0"/>
              <a:cs typeface="Verdana" pitchFamily="34" charset="0"/>
            </a:endParaRPr>
          </a:p>
          <a:p>
            <a:pPr marL="0" indent="0" algn="ctr">
              <a:buNone/>
            </a:pPr>
            <a:r>
              <a:rPr lang="fr-FR" sz="2800" b="1" dirty="0" smtClean="0">
                <a:latin typeface="Verdana" pitchFamily="34" charset="0"/>
                <a:ea typeface="Verdana" pitchFamily="34" charset="0"/>
                <a:cs typeface="Verdana" pitchFamily="34" charset="0"/>
              </a:rPr>
              <a:t> A chance </a:t>
            </a:r>
            <a:r>
              <a:rPr lang="fr-FR" sz="2800" b="1" dirty="0">
                <a:latin typeface="Verdana" pitchFamily="34" charset="0"/>
                <a:ea typeface="Verdana" pitchFamily="34" charset="0"/>
                <a:cs typeface="Verdana" pitchFamily="34" charset="0"/>
              </a:rPr>
              <a:t>for innovation in </a:t>
            </a:r>
            <a:r>
              <a:rPr lang="fr-FR" sz="2800" b="1" dirty="0" err="1">
                <a:latin typeface="Verdana" pitchFamily="34" charset="0"/>
                <a:ea typeface="Verdana" pitchFamily="34" charset="0"/>
                <a:cs typeface="Verdana" pitchFamily="34" charset="0"/>
              </a:rPr>
              <a:t>blue</a:t>
            </a:r>
            <a:r>
              <a:rPr lang="fr-FR" sz="2800" b="1" dirty="0">
                <a:latin typeface="Verdana" pitchFamily="34" charset="0"/>
                <a:ea typeface="Verdana" pitchFamily="34" charset="0"/>
                <a:cs typeface="Verdana" pitchFamily="34" charset="0"/>
              </a:rPr>
              <a:t> </a:t>
            </a:r>
            <a:r>
              <a:rPr lang="fr-FR" sz="2800" b="1" dirty="0" err="1">
                <a:latin typeface="Verdana" pitchFamily="34" charset="0"/>
                <a:ea typeface="Verdana" pitchFamily="34" charset="0"/>
                <a:cs typeface="Verdana" pitchFamily="34" charset="0"/>
              </a:rPr>
              <a:t>growth</a:t>
            </a:r>
            <a:endParaRPr lang="fr-FR" sz="28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108122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738664"/>
          </a:xfrm>
        </p:spPr>
        <p:txBody>
          <a:bodyPr/>
          <a:lstStyle/>
          <a:p>
            <a:pPr algn="ctr"/>
            <a:r>
              <a:rPr lang="fr-FR" sz="2400" dirty="0">
                <a:latin typeface="Verdana" pitchFamily="34" charset="0"/>
                <a:ea typeface="Verdana" pitchFamily="34" charset="0"/>
                <a:cs typeface="Verdana" pitchFamily="34" charset="0"/>
              </a:rPr>
              <a:t>STUDY OF THE GAPS TO FILL</a:t>
            </a:r>
            <a:br>
              <a:rPr lang="fr-FR" sz="2400" dirty="0">
                <a:latin typeface="Verdana" pitchFamily="34" charset="0"/>
                <a:ea typeface="Verdana" pitchFamily="34" charset="0"/>
                <a:cs typeface="Verdana" pitchFamily="34" charset="0"/>
              </a:rPr>
            </a:br>
            <a:r>
              <a:rPr lang="fr-FR" sz="2400" dirty="0">
                <a:latin typeface="Verdana" pitchFamily="34" charset="0"/>
                <a:ea typeface="Verdana" pitchFamily="34" charset="0"/>
                <a:cs typeface="Verdana" pitchFamily="34" charset="0"/>
              </a:rPr>
              <a:t>HR BATHYMETRIC DATA IN COASTAL ZONES</a:t>
            </a:r>
          </a:p>
        </p:txBody>
      </p:sp>
      <p:sp>
        <p:nvSpPr>
          <p:cNvPr id="3" name="Espace réservé du texte 2"/>
          <p:cNvSpPr>
            <a:spLocks noGrp="1"/>
          </p:cNvSpPr>
          <p:nvPr>
            <p:ph type="body" sz="quarter" idx="12"/>
          </p:nvPr>
        </p:nvSpPr>
        <p:spPr/>
        <p:txBody>
          <a:bodyPr/>
          <a:lstStyle/>
          <a:p>
            <a:pPr algn="just"/>
            <a:endParaRPr lang="en-US" dirty="0" smtClean="0">
              <a:latin typeface="Times New Roman" pitchFamily="18" charset="0"/>
              <a:cs typeface="Times New Roman" pitchFamily="18" charset="0"/>
            </a:endParaRPr>
          </a:p>
          <a:p>
            <a:pPr algn="just"/>
            <a:r>
              <a:rPr lang="en-US" sz="2000" dirty="0" err="1" smtClean="0">
                <a:latin typeface="Verdana" pitchFamily="34" charset="0"/>
                <a:ea typeface="Verdana" pitchFamily="34" charset="0"/>
                <a:cs typeface="Verdana" pitchFamily="34" charset="0"/>
              </a:rPr>
              <a:t>Representability</a:t>
            </a:r>
            <a:r>
              <a:rPr lang="en-US" sz="2000" dirty="0" smtClean="0">
                <a:latin typeface="Verdana" pitchFamily="34" charset="0"/>
                <a:ea typeface="Verdana" pitchFamily="34" charset="0"/>
                <a:cs typeface="Verdana" pitchFamily="34" charset="0"/>
              </a:rPr>
              <a:t> </a:t>
            </a:r>
            <a:r>
              <a:rPr lang="en-US" sz="2000" dirty="0">
                <a:latin typeface="Verdana" pitchFamily="34" charset="0"/>
                <a:ea typeface="Verdana" pitchFamily="34" charset="0"/>
                <a:cs typeface="Verdana" pitchFamily="34" charset="0"/>
              </a:rPr>
              <a:t>of the </a:t>
            </a:r>
            <a:r>
              <a:rPr lang="en-US" sz="2000" dirty="0" smtClean="0">
                <a:latin typeface="Verdana" pitchFamily="34" charset="0"/>
                <a:ea typeface="Verdana" pitchFamily="34" charset="0"/>
                <a:cs typeface="Verdana" pitchFamily="34" charset="0"/>
              </a:rPr>
              <a:t>partnership; </a:t>
            </a:r>
            <a:r>
              <a:rPr lang="en-US" sz="2000" dirty="0">
                <a:latin typeface="Verdana" pitchFamily="34" charset="0"/>
                <a:ea typeface="Verdana" pitchFamily="34" charset="0"/>
                <a:cs typeface="Verdana" pitchFamily="34" charset="0"/>
              </a:rPr>
              <a:t>all the EU maritime basins were </a:t>
            </a:r>
            <a:r>
              <a:rPr lang="en-US" sz="2000" dirty="0" smtClean="0">
                <a:latin typeface="Verdana" pitchFamily="34" charset="0"/>
                <a:ea typeface="Verdana" pitchFamily="34" charset="0"/>
                <a:cs typeface="Verdana" pitchFamily="34" charset="0"/>
              </a:rPr>
              <a:t>considered, </a:t>
            </a:r>
            <a:r>
              <a:rPr lang="en-US" sz="2000" dirty="0">
                <a:latin typeface="Verdana" pitchFamily="34" charset="0"/>
                <a:ea typeface="Verdana" pitchFamily="34" charset="0"/>
                <a:cs typeface="Verdana" pitchFamily="34" charset="0"/>
              </a:rPr>
              <a:t>more than 50% of the </a:t>
            </a:r>
            <a:r>
              <a:rPr lang="en-US" sz="2000" dirty="0" smtClean="0">
                <a:latin typeface="Verdana" pitchFamily="34" charset="0"/>
                <a:ea typeface="Verdana" pitchFamily="34" charset="0"/>
                <a:cs typeface="Verdana" pitchFamily="34" charset="0"/>
              </a:rPr>
              <a:t>maritime </a:t>
            </a:r>
            <a:r>
              <a:rPr lang="en-US" sz="2000" dirty="0">
                <a:latin typeface="Verdana" pitchFamily="34" charset="0"/>
                <a:ea typeface="Verdana" pitchFamily="34" charset="0"/>
                <a:cs typeface="Verdana" pitchFamily="34" charset="0"/>
              </a:rPr>
              <a:t>EU Countries</a:t>
            </a:r>
          </a:p>
          <a:p>
            <a:pPr algn="just"/>
            <a:r>
              <a:rPr lang="en-US" sz="2000" dirty="0">
                <a:latin typeface="Verdana" pitchFamily="34" charset="0"/>
                <a:ea typeface="Verdana" pitchFamily="34" charset="0"/>
                <a:cs typeface="Verdana" pitchFamily="34" charset="0"/>
              </a:rPr>
              <a:t>Result; </a:t>
            </a:r>
            <a:r>
              <a:rPr lang="en-US" sz="2000" b="1" dirty="0">
                <a:latin typeface="Verdana" pitchFamily="34" charset="0"/>
                <a:ea typeface="Verdana" pitchFamily="34" charset="0"/>
                <a:cs typeface="Verdana" pitchFamily="34" charset="0"/>
              </a:rPr>
              <a:t>more than 175 000 km2 </a:t>
            </a:r>
            <a:r>
              <a:rPr lang="en-US" sz="2000" dirty="0">
                <a:latin typeface="Verdana" pitchFamily="34" charset="0"/>
                <a:ea typeface="Verdana" pitchFamily="34" charset="0"/>
                <a:cs typeface="Verdana" pitchFamily="34" charset="0"/>
              </a:rPr>
              <a:t>of acquisition to do, only </a:t>
            </a:r>
            <a:r>
              <a:rPr lang="en-US" sz="2000" dirty="0" smtClean="0">
                <a:latin typeface="Verdana" pitchFamily="34" charset="0"/>
                <a:ea typeface="Verdana" pitchFamily="34" charset="0"/>
                <a:cs typeface="Verdana" pitchFamily="34" charset="0"/>
              </a:rPr>
              <a:t>for </a:t>
            </a:r>
            <a:r>
              <a:rPr lang="en-US" sz="2000" dirty="0">
                <a:latin typeface="Verdana" pitchFamily="34" charset="0"/>
                <a:ea typeface="Verdana" pitchFamily="34" charset="0"/>
                <a:cs typeface="Verdana" pitchFamily="34" charset="0"/>
              </a:rPr>
              <a:t>the panel </a:t>
            </a:r>
            <a:r>
              <a:rPr lang="en-US" sz="2000" dirty="0" smtClean="0">
                <a:latin typeface="Verdana" pitchFamily="34" charset="0"/>
                <a:ea typeface="Verdana" pitchFamily="34" charset="0"/>
                <a:cs typeface="Verdana" pitchFamily="34" charset="0"/>
              </a:rPr>
              <a:t>countries</a:t>
            </a:r>
          </a:p>
          <a:p>
            <a:pPr algn="just"/>
            <a:endParaRPr lang="fr-FR" sz="2000" dirty="0">
              <a:latin typeface="Verdana" pitchFamily="34" charset="0"/>
              <a:ea typeface="Verdana" pitchFamily="34" charset="0"/>
              <a:cs typeface="Verdana" pitchFamily="34" charset="0"/>
            </a:endParaRPr>
          </a:p>
          <a:p>
            <a:pPr marL="0" indent="0" algn="ctr">
              <a:buNone/>
            </a:pPr>
            <a:r>
              <a:rPr lang="en-US" sz="2000" b="1" i="1" dirty="0">
                <a:latin typeface="Verdana" pitchFamily="34" charset="0"/>
                <a:ea typeface="Verdana" pitchFamily="34" charset="0"/>
                <a:cs typeface="Verdana" pitchFamily="34" charset="0"/>
              </a:rPr>
              <a:t>It is necessary to take into account the specificities of the maritime basins in the future acquisition strategy for coastal data (depth) </a:t>
            </a:r>
            <a:r>
              <a:rPr lang="en-US" sz="2000" b="1" i="1" dirty="0" smtClean="0">
                <a:latin typeface="Verdana" pitchFamily="34" charset="0"/>
                <a:ea typeface="Verdana" pitchFamily="34" charset="0"/>
                <a:cs typeface="Verdana" pitchFamily="34" charset="0"/>
              </a:rPr>
              <a:t>and not take only one definition for coastal zone, coast line, coastal population.</a:t>
            </a:r>
            <a:endParaRPr lang="en-US" sz="2000" b="1" i="1" dirty="0">
              <a:latin typeface="Verdana" pitchFamily="34" charset="0"/>
              <a:ea typeface="Verdana" pitchFamily="34" charset="0"/>
              <a:cs typeface="Verdana" pitchFamily="34" charset="0"/>
            </a:endParaRPr>
          </a:p>
          <a:p>
            <a:endParaRPr lang="fr-FR" dirty="0">
              <a:latin typeface="Verdana" pitchFamily="34" charset="0"/>
              <a:ea typeface="Verdana" pitchFamily="34" charset="0"/>
              <a:cs typeface="Verdana" pitchFamily="34" charset="0"/>
            </a:endParaRPr>
          </a:p>
          <a:p>
            <a:endParaRPr lang="fr-FR" dirty="0"/>
          </a:p>
        </p:txBody>
      </p:sp>
    </p:spTree>
    <p:extLst>
      <p:ext uri="{BB962C8B-B14F-4D97-AF65-F5344CB8AC3E}">
        <p14:creationId xmlns:p14="http://schemas.microsoft.com/office/powerpoint/2010/main" val="4884806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169551"/>
          </a:xfrm>
        </p:spPr>
        <p:txBody>
          <a:bodyPr/>
          <a:lstStyle/>
          <a:p>
            <a:pPr algn="ctr"/>
            <a:r>
              <a:rPr lang="fr-FR" sz="2400" dirty="0" smtClean="0">
                <a:latin typeface="Verdana" pitchFamily="34" charset="0"/>
                <a:ea typeface="Verdana" pitchFamily="34" charset="0"/>
                <a:cs typeface="Verdana" pitchFamily="34" charset="0"/>
              </a:rPr>
              <a:t>STUDY OF THE GAPS TO FILL</a:t>
            </a:r>
            <a:br>
              <a:rPr lang="fr-FR" sz="2400" dirty="0" smtClean="0">
                <a:latin typeface="Verdana" pitchFamily="34" charset="0"/>
                <a:ea typeface="Verdana" pitchFamily="34" charset="0"/>
                <a:cs typeface="Verdana" pitchFamily="34" charset="0"/>
              </a:rPr>
            </a:br>
            <a:r>
              <a:rPr lang="fr-FR" sz="2400" dirty="0" smtClean="0">
                <a:latin typeface="Verdana" pitchFamily="34" charset="0"/>
                <a:ea typeface="Verdana" pitchFamily="34" charset="0"/>
                <a:cs typeface="Verdana" pitchFamily="34" charset="0"/>
              </a:rPr>
              <a:t>HR BATHYMETRIC DATA IN COASTAL ZONES</a:t>
            </a:r>
            <a:r>
              <a:rPr lang="fr-FR" dirty="0" smtClean="0">
                <a:latin typeface="Verdana" pitchFamily="34" charset="0"/>
                <a:ea typeface="Verdana" pitchFamily="34" charset="0"/>
                <a:cs typeface="Verdana" pitchFamily="34" charset="0"/>
              </a:rPr>
              <a:t/>
            </a:r>
            <a:br>
              <a:rPr lang="fr-FR" dirty="0" smtClean="0">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p:txBody>
          <a:bodyPr>
            <a:normAutofit fontScale="92500"/>
          </a:bodyPr>
          <a:lstStyle/>
          <a:p>
            <a:pPr algn="just"/>
            <a:endParaRPr lang="en-US" sz="2000" dirty="0" smtClean="0">
              <a:latin typeface="Times New Roman" pitchFamily="18" charset="0"/>
              <a:cs typeface="Times New Roman" pitchFamily="18" charset="0"/>
            </a:endParaRPr>
          </a:p>
          <a:p>
            <a:pPr algn="just"/>
            <a:r>
              <a:rPr lang="en-US" sz="2000" dirty="0" smtClean="0">
                <a:latin typeface="Verdana" pitchFamily="34" charset="0"/>
                <a:ea typeface="Verdana" pitchFamily="34" charset="0"/>
                <a:cs typeface="Verdana" pitchFamily="34" charset="0"/>
              </a:rPr>
              <a:t>The </a:t>
            </a:r>
            <a:r>
              <a:rPr lang="en-US" sz="2000" dirty="0">
                <a:latin typeface="Verdana" pitchFamily="34" charset="0"/>
                <a:ea typeface="Verdana" pitchFamily="34" charset="0"/>
                <a:cs typeface="Verdana" pitchFamily="34" charset="0"/>
              </a:rPr>
              <a:t>maximum resolution useful for the evaluation of activities is 0.50m, the actual MBES can deliver 0.20m in good conditions</a:t>
            </a:r>
            <a:r>
              <a:rPr lang="en-US" sz="2000" dirty="0" smtClean="0">
                <a:latin typeface="Verdana" pitchFamily="34" charset="0"/>
                <a:ea typeface="Verdana" pitchFamily="34" charset="0"/>
                <a:cs typeface="Verdana" pitchFamily="34" charset="0"/>
              </a:rPr>
              <a:t>.</a:t>
            </a:r>
          </a:p>
          <a:p>
            <a:pPr algn="just"/>
            <a:r>
              <a:rPr lang="en-US" sz="2000" i="1" dirty="0" smtClean="0">
                <a:latin typeface="Verdana" pitchFamily="34" charset="0"/>
                <a:ea typeface="Verdana" pitchFamily="34" charset="0"/>
                <a:cs typeface="Verdana" pitchFamily="34" charset="0"/>
              </a:rPr>
              <a:t>Standardized </a:t>
            </a:r>
            <a:r>
              <a:rPr lang="en-US" sz="2000" i="1" dirty="0">
                <a:latin typeface="Verdana" pitchFamily="34" charset="0"/>
                <a:ea typeface="Verdana" pitchFamily="34" charset="0"/>
                <a:cs typeface="Verdana" pitchFamily="34" charset="0"/>
              </a:rPr>
              <a:t>and high resolution data </a:t>
            </a:r>
            <a:r>
              <a:rPr lang="en-US" sz="2000" i="1" dirty="0" smtClean="0">
                <a:latin typeface="Verdana" pitchFamily="34" charset="0"/>
                <a:ea typeface="Verdana" pitchFamily="34" charset="0"/>
                <a:cs typeface="Verdana" pitchFamily="34" charset="0"/>
              </a:rPr>
              <a:t>are </a:t>
            </a:r>
            <a:r>
              <a:rPr lang="en-US" sz="2000" i="1" dirty="0">
                <a:latin typeface="Verdana" pitchFamily="34" charset="0"/>
                <a:ea typeface="Verdana" pitchFamily="34" charset="0"/>
                <a:cs typeface="Verdana" pitchFamily="34" charset="0"/>
              </a:rPr>
              <a:t>the </a:t>
            </a:r>
            <a:r>
              <a:rPr lang="en-US" sz="2000" i="1" dirty="0" smtClean="0">
                <a:latin typeface="Verdana" pitchFamily="34" charset="0"/>
                <a:ea typeface="Verdana" pitchFamily="34" charset="0"/>
                <a:cs typeface="Verdana" pitchFamily="34" charset="0"/>
              </a:rPr>
              <a:t>conditions </a:t>
            </a:r>
            <a:r>
              <a:rPr lang="en-US" sz="2000" i="1" dirty="0">
                <a:latin typeface="Verdana" pitchFamily="34" charset="0"/>
                <a:ea typeface="Verdana" pitchFamily="34" charset="0"/>
                <a:cs typeface="Verdana" pitchFamily="34" charset="0"/>
              </a:rPr>
              <a:t>of re-usability of data by </a:t>
            </a:r>
            <a:r>
              <a:rPr lang="en-US" sz="2000" i="1" dirty="0" smtClean="0">
                <a:latin typeface="Verdana" pitchFamily="34" charset="0"/>
                <a:ea typeface="Verdana" pitchFamily="34" charset="0"/>
                <a:cs typeface="Verdana" pitchFamily="34" charset="0"/>
              </a:rPr>
              <a:t>the </a:t>
            </a:r>
            <a:r>
              <a:rPr lang="en-US" sz="2000" dirty="0">
                <a:latin typeface="Verdana" pitchFamily="34" charset="0"/>
                <a:ea typeface="Verdana" pitchFamily="34" charset="0"/>
                <a:cs typeface="Verdana" pitchFamily="34" charset="0"/>
              </a:rPr>
              <a:t>national and local authorities </a:t>
            </a:r>
            <a:r>
              <a:rPr lang="en-US" sz="2000" dirty="0" smtClean="0">
                <a:latin typeface="Verdana" pitchFamily="34" charset="0"/>
                <a:ea typeface="Verdana" pitchFamily="34" charset="0"/>
                <a:cs typeface="Verdana" pitchFamily="34" charset="0"/>
              </a:rPr>
              <a:t>and </a:t>
            </a:r>
            <a:r>
              <a:rPr lang="en-US" sz="2000" i="1" dirty="0" smtClean="0">
                <a:latin typeface="Verdana" pitchFamily="34" charset="0"/>
                <a:ea typeface="Verdana" pitchFamily="34" charset="0"/>
                <a:cs typeface="Verdana" pitchFamily="34" charset="0"/>
              </a:rPr>
              <a:t>stakeholders </a:t>
            </a:r>
            <a:r>
              <a:rPr lang="en-US" sz="2000" i="1" dirty="0">
                <a:latin typeface="Verdana" pitchFamily="34" charset="0"/>
                <a:ea typeface="Verdana" pitchFamily="34" charset="0"/>
                <a:cs typeface="Verdana" pitchFamily="34" charset="0"/>
              </a:rPr>
              <a:t>for the maritime </a:t>
            </a:r>
            <a:r>
              <a:rPr lang="en-US" sz="2000" i="1" dirty="0" smtClean="0">
                <a:latin typeface="Verdana" pitchFamily="34" charset="0"/>
                <a:ea typeface="Verdana" pitchFamily="34" charset="0"/>
                <a:cs typeface="Verdana" pitchFamily="34" charset="0"/>
              </a:rPr>
              <a:t>policies; precision for decisions, activities and juridical situations.</a:t>
            </a:r>
          </a:p>
          <a:p>
            <a:pPr algn="just"/>
            <a:r>
              <a:rPr lang="en-US" sz="2000" dirty="0" smtClean="0">
                <a:latin typeface="Verdana" pitchFamily="34" charset="0"/>
                <a:ea typeface="Verdana" pitchFamily="34" charset="0"/>
                <a:cs typeface="Verdana" pitchFamily="34" charset="0"/>
              </a:rPr>
              <a:t>Using </a:t>
            </a:r>
            <a:r>
              <a:rPr lang="en-US" sz="2000" dirty="0">
                <a:latin typeface="Verdana" pitchFamily="34" charset="0"/>
                <a:ea typeface="Verdana" pitchFamily="34" charset="0"/>
                <a:cs typeface="Verdana" pitchFamily="34" charset="0"/>
              </a:rPr>
              <a:t>standard procedures would allow to give to the data a quality assurance. </a:t>
            </a:r>
            <a:r>
              <a:rPr lang="en-US" sz="2000" i="1" dirty="0">
                <a:latin typeface="Verdana" pitchFamily="34" charset="0"/>
                <a:ea typeface="Verdana" pitchFamily="34" charset="0"/>
                <a:cs typeface="Verdana" pitchFamily="34" charset="0"/>
              </a:rPr>
              <a:t>The IHO rules must be used, no data </a:t>
            </a:r>
            <a:r>
              <a:rPr lang="en-US" sz="2000" i="1" dirty="0" smtClean="0">
                <a:latin typeface="Verdana" pitchFamily="34" charset="0"/>
                <a:ea typeface="Verdana" pitchFamily="34" charset="0"/>
                <a:cs typeface="Verdana" pitchFamily="34" charset="0"/>
              </a:rPr>
              <a:t>should </a:t>
            </a:r>
            <a:r>
              <a:rPr lang="en-US" sz="2000" i="1" dirty="0">
                <a:latin typeface="Verdana" pitchFamily="34" charset="0"/>
                <a:ea typeface="Verdana" pitchFamily="34" charset="0"/>
                <a:cs typeface="Verdana" pitchFamily="34" charset="0"/>
              </a:rPr>
              <a:t>be gathered without an assessment about their uncertainty</a:t>
            </a:r>
            <a:r>
              <a:rPr lang="en-US" sz="2000" dirty="0" smtClean="0">
                <a:latin typeface="Verdana" pitchFamily="34" charset="0"/>
                <a:ea typeface="Verdana" pitchFamily="34" charset="0"/>
                <a:cs typeface="Verdana" pitchFamily="34" charset="0"/>
              </a:rPr>
              <a:t>.</a:t>
            </a:r>
          </a:p>
          <a:p>
            <a:pPr algn="just"/>
            <a:endParaRPr lang="en-US" sz="2000" dirty="0" smtClean="0">
              <a:latin typeface="Verdana" pitchFamily="34" charset="0"/>
              <a:ea typeface="Verdana" pitchFamily="34" charset="0"/>
              <a:cs typeface="Verdana" pitchFamily="34" charset="0"/>
            </a:endParaRPr>
          </a:p>
          <a:p>
            <a:pPr marL="0" indent="0" algn="ctr">
              <a:buNone/>
            </a:pPr>
            <a:r>
              <a:rPr lang="en-US" sz="2000" b="1" i="1" dirty="0" smtClean="0">
                <a:latin typeface="Verdana" pitchFamily="34" charset="0"/>
                <a:ea typeface="Verdana" pitchFamily="34" charset="0"/>
                <a:cs typeface="Verdana" pitchFamily="34" charset="0"/>
              </a:rPr>
              <a:t>We should </a:t>
            </a:r>
            <a:r>
              <a:rPr lang="en-US" sz="2000" b="1" i="1" dirty="0">
                <a:latin typeface="Verdana" pitchFamily="34" charset="0"/>
                <a:ea typeface="Verdana" pitchFamily="34" charset="0"/>
                <a:cs typeface="Verdana" pitchFamily="34" charset="0"/>
              </a:rPr>
              <a:t>climb a </a:t>
            </a:r>
            <a:r>
              <a:rPr lang="en-US" sz="2000" b="1" i="1" dirty="0" smtClean="0">
                <a:latin typeface="Verdana" pitchFamily="34" charset="0"/>
                <a:ea typeface="Verdana" pitchFamily="34" charset="0"/>
                <a:cs typeface="Verdana" pitchFamily="34" charset="0"/>
              </a:rPr>
              <a:t>step </a:t>
            </a:r>
            <a:r>
              <a:rPr lang="en-US" sz="2000" b="1" i="1" dirty="0">
                <a:latin typeface="Verdana" pitchFamily="34" charset="0"/>
                <a:ea typeface="Verdana" pitchFamily="34" charset="0"/>
                <a:cs typeface="Verdana" pitchFamily="34" charset="0"/>
              </a:rPr>
              <a:t>with the use of these standards in EU funded </a:t>
            </a:r>
            <a:r>
              <a:rPr lang="en-US" sz="2000" b="1" i="1" dirty="0" smtClean="0">
                <a:latin typeface="Verdana" pitchFamily="34" charset="0"/>
                <a:ea typeface="Verdana" pitchFamily="34" charset="0"/>
                <a:cs typeface="Verdana" pitchFamily="34" charset="0"/>
              </a:rPr>
              <a:t>projects.</a:t>
            </a:r>
            <a:endParaRPr lang="en-US" sz="2000" b="1" i="1" dirty="0">
              <a:latin typeface="Verdana" pitchFamily="34" charset="0"/>
              <a:ea typeface="Verdana" pitchFamily="34" charset="0"/>
              <a:cs typeface="Verdana" pitchFamily="34" charset="0"/>
            </a:endParaRPr>
          </a:p>
          <a:p>
            <a:pPr marL="0" indent="0" algn="just">
              <a:buNone/>
            </a:pPr>
            <a:endParaRPr lang="fr-FR" sz="2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67103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431800" y="1340768"/>
            <a:ext cx="8280400" cy="4968551"/>
          </a:xfrm>
        </p:spPr>
        <p:txBody>
          <a:bodyPr/>
          <a:lstStyle/>
          <a:p>
            <a:pPr marL="0" indent="0" algn="ctr">
              <a:buNone/>
            </a:pPr>
            <a:r>
              <a:rPr lang="en-US" sz="2000" i="1" dirty="0" smtClean="0">
                <a:latin typeface="Verdana" pitchFamily="34" charset="0"/>
                <a:ea typeface="Verdana" pitchFamily="34" charset="0"/>
                <a:cs typeface="Verdana" pitchFamily="34" charset="0"/>
              </a:rPr>
              <a:t>It </a:t>
            </a:r>
            <a:r>
              <a:rPr lang="en-US" sz="2000" i="1" dirty="0">
                <a:latin typeface="Verdana" pitchFamily="34" charset="0"/>
                <a:ea typeface="Verdana" pitchFamily="34" charset="0"/>
                <a:cs typeface="Verdana" pitchFamily="34" charset="0"/>
              </a:rPr>
              <a:t>seems </a:t>
            </a:r>
            <a:r>
              <a:rPr lang="en-US" sz="2000" i="1" dirty="0" smtClean="0">
                <a:latin typeface="Verdana" pitchFamily="34" charset="0"/>
                <a:ea typeface="Verdana" pitchFamily="34" charset="0"/>
                <a:cs typeface="Verdana" pitchFamily="34" charset="0"/>
              </a:rPr>
              <a:t>mandatory </a:t>
            </a:r>
            <a:r>
              <a:rPr lang="en-US" sz="2000" i="1" dirty="0">
                <a:latin typeface="Verdana" pitchFamily="34" charset="0"/>
                <a:ea typeface="Verdana" pitchFamily="34" charset="0"/>
                <a:cs typeface="Verdana" pitchFamily="34" charset="0"/>
              </a:rPr>
              <a:t>that </a:t>
            </a:r>
            <a:r>
              <a:rPr lang="en-US" sz="2000" i="1" dirty="0" smtClean="0">
                <a:latin typeface="Verdana" pitchFamily="34" charset="0"/>
                <a:ea typeface="Verdana" pitchFamily="34" charset="0"/>
                <a:cs typeface="Verdana" pitchFamily="34" charset="0"/>
              </a:rPr>
              <a:t>experts of bathymetry </a:t>
            </a:r>
            <a:r>
              <a:rPr lang="en-US" sz="2000" i="1" dirty="0">
                <a:latin typeface="Verdana" pitchFamily="34" charset="0"/>
                <a:ea typeface="Verdana" pitchFamily="34" charset="0"/>
                <a:cs typeface="Verdana" pitchFamily="34" charset="0"/>
              </a:rPr>
              <a:t>be involved in the preparation of EU </a:t>
            </a:r>
            <a:r>
              <a:rPr lang="en-US" sz="2000" i="1" dirty="0" err="1" smtClean="0">
                <a:latin typeface="Verdana" pitchFamily="34" charset="0"/>
                <a:ea typeface="Verdana" pitchFamily="34" charset="0"/>
                <a:cs typeface="Verdana" pitchFamily="34" charset="0"/>
              </a:rPr>
              <a:t>programmes</a:t>
            </a:r>
            <a:r>
              <a:rPr lang="en-US" sz="2000" i="1" dirty="0" smtClean="0">
                <a:latin typeface="Verdana" pitchFamily="34" charset="0"/>
                <a:ea typeface="Verdana" pitchFamily="34" charset="0"/>
                <a:cs typeface="Verdana" pitchFamily="34" charset="0"/>
              </a:rPr>
              <a:t> </a:t>
            </a:r>
            <a:r>
              <a:rPr lang="en-US" sz="2000" i="1" dirty="0">
                <a:latin typeface="Verdana" pitchFamily="34" charset="0"/>
                <a:ea typeface="Verdana" pitchFamily="34" charset="0"/>
                <a:cs typeface="Verdana" pitchFamily="34" charset="0"/>
              </a:rPr>
              <a:t>with maritime </a:t>
            </a:r>
            <a:r>
              <a:rPr lang="en-US" sz="2000" i="1" dirty="0" smtClean="0">
                <a:latin typeface="Verdana" pitchFamily="34" charset="0"/>
                <a:ea typeface="Verdana" pitchFamily="34" charset="0"/>
                <a:cs typeface="Verdana" pitchFamily="34" charset="0"/>
              </a:rPr>
              <a:t>objectives</a:t>
            </a:r>
            <a:r>
              <a:rPr lang="en-US" sz="2000" i="1" dirty="0">
                <a:latin typeface="Verdana" pitchFamily="34" charset="0"/>
                <a:ea typeface="Verdana" pitchFamily="34" charset="0"/>
                <a:cs typeface="Verdana" pitchFamily="34" charset="0"/>
              </a:rPr>
              <a:t>. This would facilitate the use of </a:t>
            </a:r>
            <a:r>
              <a:rPr lang="en-US" sz="2000" i="1" dirty="0" smtClean="0">
                <a:latin typeface="Verdana" pitchFamily="34" charset="0"/>
                <a:ea typeface="Verdana" pitchFamily="34" charset="0"/>
                <a:cs typeface="Verdana" pitchFamily="34" charset="0"/>
              </a:rPr>
              <a:t>standards; </a:t>
            </a:r>
            <a:r>
              <a:rPr lang="en-US" sz="2000" i="1" dirty="0">
                <a:latin typeface="Verdana" pitchFamily="34" charset="0"/>
                <a:ea typeface="Verdana" pitchFamily="34" charset="0"/>
                <a:cs typeface="Verdana" pitchFamily="34" charset="0"/>
              </a:rPr>
              <a:t>the IENWG can be associated</a:t>
            </a:r>
            <a:r>
              <a:rPr lang="en-US" sz="2000" i="1" dirty="0" smtClean="0">
                <a:latin typeface="Verdana" pitchFamily="34" charset="0"/>
                <a:ea typeface="Verdana" pitchFamily="34" charset="0"/>
                <a:cs typeface="Verdana" pitchFamily="34" charset="0"/>
              </a:rPr>
              <a:t>.</a:t>
            </a:r>
          </a:p>
          <a:p>
            <a:pPr marL="0" indent="0" algn="just">
              <a:buNone/>
            </a:pPr>
            <a:r>
              <a:rPr lang="en-US" sz="2000" dirty="0">
                <a:latin typeface="Times New Roman" pitchFamily="18" charset="0"/>
                <a:cs typeface="Times New Roman" pitchFamily="18" charset="0"/>
              </a:rPr>
              <a:t> </a:t>
            </a:r>
            <a:endParaRPr lang="fr-FR" sz="2000" dirty="0">
              <a:latin typeface="Times New Roman" pitchFamily="18" charset="0"/>
              <a:cs typeface="Times New Roman" pitchFamily="18" charset="0"/>
            </a:endParaRPr>
          </a:p>
          <a:p>
            <a:pPr algn="just"/>
            <a:endParaRPr lang="en-US" sz="2000" i="1" dirty="0" smtClean="0">
              <a:latin typeface="Times New Roman" pitchFamily="18" charset="0"/>
              <a:cs typeface="Times New Roman" pitchFamily="18" charset="0"/>
            </a:endParaRP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89" b="16890"/>
          <a:stretch/>
        </p:blipFill>
        <p:spPr bwMode="auto">
          <a:xfrm>
            <a:off x="1115616" y="3140968"/>
            <a:ext cx="6735980" cy="285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486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11560" y="2852936"/>
            <a:ext cx="8280400" cy="2727771"/>
          </a:xfrm>
        </p:spPr>
        <p:txBody>
          <a:bodyPr>
            <a:normAutofit/>
          </a:bodyPr>
          <a:lstStyle/>
          <a:p>
            <a:r>
              <a:rPr lang="en-US" u="sng" dirty="0" smtClean="0"/>
              <a:t>Take part of the FACECOAST Cluster </a:t>
            </a:r>
            <a:r>
              <a:rPr lang="en-US" u="sng" dirty="0" smtClean="0">
                <a:hlinkClick r:id="rId2"/>
              </a:rPr>
              <a:t>www.facecoast.eu</a:t>
            </a:r>
            <a:endParaRPr lang="en-US" u="sng" dirty="0" smtClean="0"/>
          </a:p>
          <a:p>
            <a:r>
              <a:rPr lang="en-US" u="sng" dirty="0" smtClean="0"/>
              <a:t>The promotion of the use of Coastal Mapping products</a:t>
            </a:r>
            <a:endParaRPr lang="en-US" dirty="0" smtClean="0"/>
          </a:p>
          <a:p>
            <a:r>
              <a:rPr lang="en-US" u="sng" dirty="0" smtClean="0"/>
              <a:t>The inquiry on Coastal Mapping tools</a:t>
            </a:r>
            <a:endParaRPr lang="en-US" dirty="0" smtClean="0"/>
          </a:p>
        </p:txBody>
      </p:sp>
      <p:sp>
        <p:nvSpPr>
          <p:cNvPr id="2" name="Title 1"/>
          <p:cNvSpPr>
            <a:spLocks noGrp="1"/>
          </p:cNvSpPr>
          <p:nvPr>
            <p:ph type="title"/>
          </p:nvPr>
        </p:nvSpPr>
        <p:spPr>
          <a:xfrm>
            <a:off x="430213" y="1073150"/>
            <a:ext cx="8281987" cy="861774"/>
          </a:xfrm>
        </p:spPr>
        <p:txBody>
          <a:bodyPr/>
          <a:lstStyle/>
          <a:p>
            <a:r>
              <a:rPr lang="it-IT" dirty="0" smtClean="0"/>
              <a:t>WP 3.4 - Validation of the proposed programme with European initiatives</a:t>
            </a:r>
            <a:endParaRPr lang="en-US" dirty="0"/>
          </a:p>
        </p:txBody>
      </p:sp>
      <p:sp>
        <p:nvSpPr>
          <p:cNvPr id="8" name="Title 1"/>
          <p:cNvSpPr txBox="1">
            <a:spLocks/>
          </p:cNvSpPr>
          <p:nvPr/>
        </p:nvSpPr>
        <p:spPr bwMode="auto">
          <a:xfrm>
            <a:off x="395536" y="2348880"/>
            <a:ext cx="33123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800" b="1" i="0" u="none" strike="noStrike" kern="0" cap="none" spc="0" normalizeH="0" baseline="0" noProof="0" dirty="0" err="1" smtClean="0">
                <a:ln>
                  <a:noFill/>
                </a:ln>
                <a:solidFill>
                  <a:srgbClr val="0F5494"/>
                </a:solidFill>
                <a:effectLst/>
                <a:uLnTx/>
                <a:uFillTx/>
                <a:latin typeface="Verdana"/>
                <a:ea typeface="+mj-ea"/>
                <a:cs typeface="ＭＳ Ｐゴシック" charset="0"/>
              </a:rPr>
              <a:t>Activities</a:t>
            </a:r>
            <a:r>
              <a:rPr kumimoji="0" lang="it-IT" sz="2800" b="1" i="0" u="none" strike="noStrike" kern="0" cap="none" spc="0" normalizeH="0" baseline="0" noProof="0" dirty="0" smtClean="0">
                <a:ln>
                  <a:noFill/>
                </a:ln>
                <a:solidFill>
                  <a:srgbClr val="0F5494"/>
                </a:solidFill>
                <a:effectLst/>
                <a:uLnTx/>
                <a:uFillTx/>
                <a:latin typeface="Verdana"/>
                <a:ea typeface="+mj-ea"/>
                <a:cs typeface="ＭＳ Ｐゴシック" charset="0"/>
              </a:rPr>
              <a:t>:</a:t>
            </a:r>
            <a:endParaRPr kumimoji="0" lang="en-US" sz="2800" b="1" i="0" u="none" strike="noStrike" kern="0" cap="none" spc="0" normalizeH="0" baseline="0" noProof="0" dirty="0">
              <a:ln>
                <a:noFill/>
              </a:ln>
              <a:solidFill>
                <a:srgbClr val="0F5494"/>
              </a:solidFill>
              <a:effectLst/>
              <a:uLnTx/>
              <a:uFillTx/>
              <a:latin typeface="Verdana"/>
              <a:ea typeface="+mj-ea"/>
              <a:cs typeface="ＭＳ Ｐゴシック" charset="0"/>
            </a:endParaRPr>
          </a:p>
        </p:txBody>
      </p:sp>
      <p:pic>
        <p:nvPicPr>
          <p:cNvPr id="9" name="Immagine 8"/>
          <p:cNvPicPr/>
          <p:nvPr/>
        </p:nvPicPr>
        <p:blipFill>
          <a:blip r:embed="rId3" cstate="print"/>
          <a:srcRect/>
          <a:stretch>
            <a:fillRect/>
          </a:stretch>
        </p:blipFill>
        <p:spPr bwMode="auto">
          <a:xfrm>
            <a:off x="323528" y="6237312"/>
            <a:ext cx="1584176" cy="432048"/>
          </a:xfrm>
          <a:prstGeom prst="rect">
            <a:avLst/>
          </a:prstGeom>
          <a:noFill/>
          <a:ln w="9525">
            <a:noFill/>
            <a:miter lim="800000"/>
            <a:headEnd/>
            <a:tailEnd/>
          </a:ln>
        </p:spPr>
      </p:pic>
    </p:spTree>
    <p:extLst>
      <p:ext uri="{BB962C8B-B14F-4D97-AF65-F5344CB8AC3E}">
        <p14:creationId xmlns:p14="http://schemas.microsoft.com/office/powerpoint/2010/main" val="40988614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253" y="991940"/>
            <a:ext cx="8675227" cy="1107996"/>
          </a:xfrm>
        </p:spPr>
        <p:txBody>
          <a:bodyPr/>
          <a:lstStyle/>
          <a:p>
            <a:pPr algn="ctr"/>
            <a:r>
              <a:rPr lang="en-GB" sz="1800" b="0" dirty="0">
                <a:latin typeface="Verdana" pitchFamily="34" charset="0"/>
                <a:ea typeface="Verdana" pitchFamily="34" charset="0"/>
                <a:cs typeface="Verdana" pitchFamily="34" charset="0"/>
              </a:rPr>
              <a:t>A</a:t>
            </a:r>
            <a:r>
              <a:rPr lang="en-GB" sz="1800" b="0" dirty="0" smtClean="0">
                <a:latin typeface="Verdana" pitchFamily="34" charset="0"/>
                <a:ea typeface="Verdana" pitchFamily="34" charset="0"/>
                <a:cs typeface="Verdana" pitchFamily="34" charset="0"/>
              </a:rPr>
              <a:t>nalysis </a:t>
            </a:r>
            <a:r>
              <a:rPr lang="en-GB" sz="1800" b="0" dirty="0">
                <a:latin typeface="Verdana" pitchFamily="34" charset="0"/>
                <a:ea typeface="Verdana" pitchFamily="34" charset="0"/>
                <a:cs typeface="Verdana" pitchFamily="34" charset="0"/>
              </a:rPr>
              <a:t>of the needs and means in Europe for the acquisition of </a:t>
            </a:r>
            <a:r>
              <a:rPr lang="en-GB" sz="1800" b="0" dirty="0" smtClean="0">
                <a:latin typeface="Verdana" pitchFamily="34" charset="0"/>
                <a:ea typeface="Verdana" pitchFamily="34" charset="0"/>
                <a:cs typeface="Verdana" pitchFamily="34" charset="0"/>
              </a:rPr>
              <a:t>bathymetric data </a:t>
            </a:r>
            <a:r>
              <a:rPr lang="en-GB" sz="1800" b="0" dirty="0">
                <a:latin typeface="Verdana" pitchFamily="34" charset="0"/>
                <a:ea typeface="Verdana" pitchFamily="34" charset="0"/>
                <a:cs typeface="Verdana" pitchFamily="34" charset="0"/>
              </a:rPr>
              <a:t>in coastal </a:t>
            </a:r>
            <a:r>
              <a:rPr lang="en-GB" sz="1800" b="0" dirty="0" smtClean="0">
                <a:latin typeface="Verdana" pitchFamily="34" charset="0"/>
                <a:ea typeface="Verdana" pitchFamily="34" charset="0"/>
                <a:cs typeface="Verdana" pitchFamily="34" charset="0"/>
              </a:rPr>
              <a:t>areas</a:t>
            </a:r>
            <a:r>
              <a:rPr lang="en-US" sz="1800" dirty="0">
                <a:latin typeface="Verdana" pitchFamily="34" charset="0"/>
                <a:ea typeface="Verdana" pitchFamily="34" charset="0"/>
                <a:cs typeface="Verdana" pitchFamily="34" charset="0"/>
              </a:rPr>
              <a:t/>
            </a:r>
            <a:br>
              <a:rPr lang="en-US" sz="1800" dirty="0">
                <a:latin typeface="Verdana" pitchFamily="34" charset="0"/>
                <a:ea typeface="Verdana" pitchFamily="34" charset="0"/>
                <a:cs typeface="Verdana" pitchFamily="34" charset="0"/>
              </a:rPr>
            </a:br>
            <a:r>
              <a:rPr lang="en-US" sz="1800" dirty="0" smtClean="0">
                <a:latin typeface="Verdana" pitchFamily="34" charset="0"/>
                <a:ea typeface="Verdana" pitchFamily="34" charset="0"/>
                <a:cs typeface="Verdana" pitchFamily="34" charset="0"/>
              </a:rPr>
              <a:t>German </a:t>
            </a:r>
            <a:r>
              <a:rPr lang="en-US" sz="1800" dirty="0">
                <a:latin typeface="Verdana" pitchFamily="34" charset="0"/>
                <a:ea typeface="Verdana" pitchFamily="34" charset="0"/>
                <a:cs typeface="Verdana" pitchFamily="34" charset="0"/>
              </a:rPr>
              <a:t>coastal </a:t>
            </a:r>
            <a:r>
              <a:rPr lang="en-US" sz="1800" dirty="0" smtClean="0">
                <a:latin typeface="Verdana" pitchFamily="34" charset="0"/>
                <a:ea typeface="Verdana" pitchFamily="34" charset="0"/>
                <a:cs typeface="Verdana" pitchFamily="34" charset="0"/>
              </a:rPr>
              <a:t>zone: North </a:t>
            </a:r>
            <a:r>
              <a:rPr lang="en-US" sz="1800" dirty="0">
                <a:latin typeface="Verdana" pitchFamily="34" charset="0"/>
                <a:ea typeface="Verdana" pitchFamily="34" charset="0"/>
                <a:cs typeface="Verdana" pitchFamily="34" charset="0"/>
              </a:rPr>
              <a:t>Sea (intertidal zone in light green</a:t>
            </a:r>
            <a:r>
              <a:rPr lang="en-US" sz="1800" dirty="0" smtClean="0">
                <a:latin typeface="Verdana" pitchFamily="34" charset="0"/>
                <a:ea typeface="Verdana" pitchFamily="34" charset="0"/>
                <a:cs typeface="Verdana" pitchFamily="34" charset="0"/>
              </a:rPr>
              <a:t>)</a:t>
            </a:r>
            <a:r>
              <a:rPr lang="en-US" sz="1800" dirty="0">
                <a:latin typeface="Verdana" pitchFamily="34" charset="0"/>
                <a:ea typeface="Verdana" pitchFamily="34" charset="0"/>
                <a:cs typeface="Verdana" pitchFamily="34" charset="0"/>
              </a:rPr>
              <a:t> </a:t>
            </a:r>
            <a:r>
              <a:rPr lang="en-US" sz="1800" dirty="0" smtClean="0">
                <a:latin typeface="Verdana" pitchFamily="34" charset="0"/>
                <a:ea typeface="Verdana" pitchFamily="34" charset="0"/>
                <a:cs typeface="Verdana" pitchFamily="34" charset="0"/>
              </a:rPr>
              <a:t>&amp; Baltic </a:t>
            </a:r>
            <a:r>
              <a:rPr lang="en-US" sz="1800" dirty="0">
                <a:latin typeface="Verdana" pitchFamily="34" charset="0"/>
                <a:ea typeface="Verdana" pitchFamily="34" charset="0"/>
                <a:cs typeface="Verdana" pitchFamily="34" charset="0"/>
              </a:rPr>
              <a:t>Sea (Bathymetric Lidar in red)</a:t>
            </a:r>
            <a:endParaRPr lang="fr-FR" sz="1800" dirty="0">
              <a:latin typeface="Verdana" pitchFamily="34" charset="0"/>
              <a:ea typeface="Verdana" pitchFamily="34" charset="0"/>
              <a:cs typeface="Verdana" pitchFamily="34" charset="0"/>
            </a:endParaRPr>
          </a:p>
        </p:txBody>
      </p:sp>
      <p:pic>
        <p:nvPicPr>
          <p:cNvPr id="2050" name="Grafik 2" descr="Description : C:\Users\bn13\Desktop\CM_DGMW_Nordse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696" y="2276872"/>
            <a:ext cx="3487054" cy="436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Grafik 3" descr="Description : C:\Users\bn13\Desktop\NHSC_CoastalMapping_Osts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7694" y="2348880"/>
            <a:ext cx="4938882" cy="349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5285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50" t="9294" r="23688" b="5595"/>
          <a:stretch/>
        </p:blipFill>
        <p:spPr bwMode="auto">
          <a:xfrm>
            <a:off x="323528" y="2476908"/>
            <a:ext cx="4968552" cy="354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989" t="50483" r="38137" b="23517"/>
          <a:stretch/>
        </p:blipFill>
        <p:spPr bwMode="auto">
          <a:xfrm>
            <a:off x="3563888" y="2060848"/>
            <a:ext cx="527739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txBox="1">
            <a:spLocks/>
          </p:cNvSpPr>
          <p:nvPr/>
        </p:nvSpPr>
        <p:spPr bwMode="auto">
          <a:xfrm>
            <a:off x="217253" y="991940"/>
            <a:ext cx="8675227"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lgn="ctr"/>
            <a:r>
              <a:rPr lang="en-GB" sz="1800" b="0" dirty="0" smtClean="0">
                <a:latin typeface="Verdana" pitchFamily="34" charset="0"/>
                <a:ea typeface="Verdana" pitchFamily="34" charset="0"/>
                <a:cs typeface="Verdana" pitchFamily="34" charset="0"/>
              </a:rPr>
              <a:t>Analysis of the needs and means in Europe for the acquisition of bathymetric data in coastal areas</a:t>
            </a:r>
          </a:p>
          <a:p>
            <a:pPr algn="ctr"/>
            <a:r>
              <a:rPr lang="en-US" sz="1000" dirty="0" smtClean="0">
                <a:latin typeface="Verdana" pitchFamily="34" charset="0"/>
                <a:ea typeface="Verdana" pitchFamily="34" charset="0"/>
                <a:cs typeface="Verdana" pitchFamily="34" charset="0"/>
              </a:rPr>
              <a:t/>
            </a:r>
            <a:br>
              <a:rPr lang="en-US" sz="1000" dirty="0" smtClean="0">
                <a:latin typeface="Verdana" pitchFamily="34" charset="0"/>
                <a:ea typeface="Verdana" pitchFamily="34" charset="0"/>
                <a:cs typeface="Verdana" pitchFamily="34" charset="0"/>
              </a:rPr>
            </a:br>
            <a:r>
              <a:rPr lang="en-US" sz="1800" dirty="0" smtClean="0">
                <a:latin typeface="Verdana" pitchFamily="34" charset="0"/>
                <a:ea typeface="Verdana" pitchFamily="34" charset="0"/>
                <a:cs typeface="Verdana" pitchFamily="34" charset="0"/>
              </a:rPr>
              <a:t>Example of Greece</a:t>
            </a:r>
            <a:endParaRPr lang="fr-FR"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167279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2154436"/>
          </a:xfrm>
        </p:spPr>
        <p:txBody>
          <a:bodyPr/>
          <a:lstStyle/>
          <a:p>
            <a:pPr algn="ctr"/>
            <a:r>
              <a:rPr lang="fr-FR" dirty="0">
                <a:latin typeface="Verdana" pitchFamily="34" charset="0"/>
                <a:ea typeface="Verdana" pitchFamily="34" charset="0"/>
                <a:cs typeface="Verdana" pitchFamily="34" charset="0"/>
              </a:rPr>
              <a:t>How </a:t>
            </a:r>
            <a:r>
              <a:rPr lang="fr-FR" dirty="0" smtClean="0">
                <a:latin typeface="Verdana" pitchFamily="34" charset="0"/>
                <a:ea typeface="Verdana" pitchFamily="34" charset="0"/>
                <a:cs typeface="Verdana" pitchFamily="34" charset="0"/>
              </a:rPr>
              <a:t>to </a:t>
            </a:r>
            <a:r>
              <a:rPr lang="fr-FR" dirty="0" err="1" smtClean="0">
                <a:latin typeface="Verdana" pitchFamily="34" charset="0"/>
                <a:ea typeface="Verdana" pitchFamily="34" charset="0"/>
                <a:cs typeface="Verdana" pitchFamily="34" charset="0"/>
              </a:rPr>
              <a:t>fill</a:t>
            </a:r>
            <a:r>
              <a:rPr lang="fr-FR" dirty="0" smtClean="0">
                <a:latin typeface="Verdana" pitchFamily="34" charset="0"/>
                <a:ea typeface="Verdana" pitchFamily="34" charset="0"/>
                <a:cs typeface="Verdana" pitchFamily="34" charset="0"/>
              </a:rPr>
              <a:t> the gaps </a:t>
            </a:r>
            <a:r>
              <a:rPr lang="fr-FR" dirty="0" err="1" smtClean="0">
                <a:latin typeface="Verdana" pitchFamily="34" charset="0"/>
                <a:ea typeface="Verdana" pitchFamily="34" charset="0"/>
                <a:cs typeface="Verdana" pitchFamily="34" charset="0"/>
              </a:rPr>
              <a:t>with</a:t>
            </a:r>
            <a:r>
              <a:rPr lang="fr-FR" dirty="0" smtClean="0">
                <a:latin typeface="Verdana" pitchFamily="34" charset="0"/>
                <a:ea typeface="Verdana" pitchFamily="34" charset="0"/>
                <a:cs typeface="Verdana" pitchFamily="34" charset="0"/>
              </a:rPr>
              <a:t> a </a:t>
            </a:r>
            <a:br>
              <a:rPr lang="fr-FR" dirty="0" smtClean="0">
                <a:latin typeface="Verdana" pitchFamily="34" charset="0"/>
                <a:ea typeface="Verdana" pitchFamily="34" charset="0"/>
                <a:cs typeface="Verdana" pitchFamily="34" charset="0"/>
              </a:rPr>
            </a:br>
            <a:r>
              <a:rPr lang="fr-FR" dirty="0" err="1" smtClean="0">
                <a:latin typeface="Verdana" pitchFamily="34" charset="0"/>
                <a:ea typeface="Verdana" pitchFamily="34" charset="0"/>
                <a:cs typeface="Verdana" pitchFamily="34" charset="0"/>
              </a:rPr>
              <a:t>European</a:t>
            </a:r>
            <a:r>
              <a:rPr lang="fr-FR" dirty="0" smtClean="0">
                <a:latin typeface="Verdana" pitchFamily="34" charset="0"/>
                <a:ea typeface="Verdana" pitchFamily="34" charset="0"/>
                <a:cs typeface="Verdana" pitchFamily="34" charset="0"/>
              </a:rPr>
              <a:t> </a:t>
            </a:r>
            <a:r>
              <a:rPr lang="fr-FR" dirty="0" err="1" smtClean="0">
                <a:latin typeface="Verdana" pitchFamily="34" charset="0"/>
                <a:ea typeface="Verdana" pitchFamily="34" charset="0"/>
                <a:cs typeface="Verdana" pitchFamily="34" charset="0"/>
              </a:rPr>
              <a:t>Strategy</a:t>
            </a:r>
            <a:r>
              <a:rPr lang="fr-FR" dirty="0" smtClean="0">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dirty="0" err="1" smtClean="0">
                <a:latin typeface="Verdana" pitchFamily="34" charset="0"/>
                <a:ea typeface="Verdana" pitchFamily="34" charset="0"/>
                <a:cs typeface="Verdana" pitchFamily="34" charset="0"/>
              </a:rPr>
              <a:t>Three</a:t>
            </a:r>
            <a:r>
              <a:rPr lang="fr-FR" dirty="0" smtClean="0">
                <a:latin typeface="Verdana" pitchFamily="34" charset="0"/>
                <a:ea typeface="Verdana" pitchFamily="34" charset="0"/>
                <a:cs typeface="Verdana" pitchFamily="34" charset="0"/>
              </a:rPr>
              <a:t> axes </a:t>
            </a:r>
            <a:r>
              <a:rPr lang="fr-FR" dirty="0" err="1" smtClean="0">
                <a:latin typeface="Verdana" pitchFamily="34" charset="0"/>
                <a:ea typeface="Verdana" pitchFamily="34" charset="0"/>
                <a:cs typeface="Verdana" pitchFamily="34" charset="0"/>
              </a:rPr>
              <a:t>proposed</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dirty="0">
                <a:solidFill>
                  <a:srgbClr val="FF0000"/>
                </a:solidFill>
                <a:latin typeface="Verdana" pitchFamily="34" charset="0"/>
                <a:ea typeface="Verdana" pitchFamily="34" charset="0"/>
                <a:cs typeface="Verdana" pitchFamily="34" charset="0"/>
              </a:rPr>
              <a:t/>
            </a:r>
            <a:br>
              <a:rPr lang="fr-FR" dirty="0">
                <a:solidFill>
                  <a:srgbClr val="FF0000"/>
                </a:solidFill>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467544" y="1916832"/>
            <a:ext cx="8280400" cy="4572595"/>
          </a:xfrm>
        </p:spPr>
        <p:txBody>
          <a:bodyPr>
            <a:normAutofit fontScale="92500" lnSpcReduction="10000"/>
          </a:bodyPr>
          <a:lstStyle/>
          <a:p>
            <a:pPr marL="0" indent="0">
              <a:buNone/>
            </a:pPr>
            <a:endParaRPr lang="fr-FR" dirty="0">
              <a:latin typeface="Times New Roman" pitchFamily="18" charset="0"/>
              <a:cs typeface="Times New Roman" pitchFamily="18" charset="0"/>
            </a:endParaRPr>
          </a:p>
          <a:p>
            <a:pPr marL="0" indent="0">
              <a:buNone/>
            </a:pPr>
            <a:endParaRPr lang="fr-FR" dirty="0">
              <a:latin typeface="Times New Roman" pitchFamily="18" charset="0"/>
              <a:cs typeface="Times New Roman" pitchFamily="18" charset="0"/>
            </a:endParaRPr>
          </a:p>
          <a:p>
            <a:pPr algn="just">
              <a:buFont typeface="Wingdings" pitchFamily="2" charset="2"/>
              <a:buChar char="Ø"/>
            </a:pPr>
            <a:r>
              <a:rPr lang="fr-FR" dirty="0" smtClean="0">
                <a:latin typeface="Verdana" pitchFamily="34" charset="0"/>
                <a:ea typeface="Verdana" pitchFamily="34" charset="0"/>
                <a:cs typeface="Verdana" pitchFamily="34" charset="0"/>
              </a:rPr>
              <a:t>AXIS 1: </a:t>
            </a:r>
            <a:r>
              <a:rPr lang="fr-FR" dirty="0">
                <a:latin typeface="Verdana" pitchFamily="34" charset="0"/>
                <a:ea typeface="Verdana" pitchFamily="34" charset="0"/>
                <a:cs typeface="Verdana" pitchFamily="34" charset="0"/>
              </a:rPr>
              <a:t>Set </a:t>
            </a:r>
            <a:r>
              <a:rPr lang="fr-FR" dirty="0" smtClean="0">
                <a:latin typeface="Verdana" pitchFamily="34" charset="0"/>
                <a:ea typeface="Verdana" pitchFamily="34" charset="0"/>
                <a:cs typeface="Verdana" pitchFamily="34" charset="0"/>
              </a:rPr>
              <a:t>up </a:t>
            </a:r>
            <a:r>
              <a:rPr lang="fr-FR" dirty="0" err="1">
                <a:latin typeface="Verdana" pitchFamily="34" charset="0"/>
                <a:ea typeface="Verdana" pitchFamily="34" charset="0"/>
                <a:cs typeface="Verdana" pitchFamily="34" charset="0"/>
              </a:rPr>
              <a:t>coordinated</a:t>
            </a:r>
            <a:r>
              <a:rPr lang="fr-FR" dirty="0">
                <a:latin typeface="Verdana" pitchFamily="34" charset="0"/>
                <a:ea typeface="Verdana" pitchFamily="34" charset="0"/>
                <a:cs typeface="Verdana" pitchFamily="34" charset="0"/>
              </a:rPr>
              <a:t> </a:t>
            </a:r>
            <a:r>
              <a:rPr lang="fr-FR" dirty="0" smtClean="0">
                <a:latin typeface="Verdana" pitchFamily="34" charset="0"/>
                <a:ea typeface="Verdana" pitchFamily="34" charset="0"/>
                <a:cs typeface="Verdana" pitchFamily="34" charset="0"/>
              </a:rPr>
              <a:t>programmes for </a:t>
            </a:r>
            <a:r>
              <a:rPr lang="fr-FR" dirty="0">
                <a:latin typeface="Verdana" pitchFamily="34" charset="0"/>
                <a:ea typeface="Verdana" pitchFamily="34" charset="0"/>
                <a:cs typeface="Verdana" pitchFamily="34" charset="0"/>
              </a:rPr>
              <a:t>data acquisition at maritime basin </a:t>
            </a:r>
            <a:r>
              <a:rPr lang="fr-FR" dirty="0" err="1" smtClean="0">
                <a:latin typeface="Verdana" pitchFamily="34" charset="0"/>
                <a:ea typeface="Verdana" pitchFamily="34" charset="0"/>
                <a:cs typeface="Verdana" pitchFamily="34" charset="0"/>
              </a:rPr>
              <a:t>scale</a:t>
            </a:r>
            <a:r>
              <a:rPr lang="fr-FR" dirty="0">
                <a:latin typeface="Verdana" pitchFamily="34" charset="0"/>
                <a:ea typeface="Verdana" pitchFamily="34" charset="0"/>
                <a:cs typeface="Verdana" pitchFamily="34" charset="0"/>
              </a:rPr>
              <a:t>;</a:t>
            </a:r>
            <a:r>
              <a:rPr lang="fr-FR" dirty="0" smtClean="0">
                <a:latin typeface="Verdana" pitchFamily="34" charset="0"/>
                <a:ea typeface="Verdana" pitchFamily="34" charset="0"/>
                <a:cs typeface="Verdana" pitchFamily="34" charset="0"/>
              </a:rPr>
              <a:t> </a:t>
            </a:r>
          </a:p>
          <a:p>
            <a:pPr algn="just">
              <a:buFont typeface="Wingdings" pitchFamily="2" charset="2"/>
              <a:buChar char="Ø"/>
            </a:pPr>
            <a:endParaRPr lang="fr-FR" sz="2400" dirty="0">
              <a:latin typeface="Verdana" pitchFamily="34" charset="0"/>
              <a:ea typeface="Verdana" pitchFamily="34" charset="0"/>
              <a:cs typeface="Verdana" pitchFamily="34" charset="0"/>
            </a:endParaRPr>
          </a:p>
          <a:p>
            <a:pPr algn="just">
              <a:buFont typeface="Wingdings" pitchFamily="2" charset="2"/>
              <a:buChar char="Ø"/>
            </a:pPr>
            <a:r>
              <a:rPr lang="fr-FR" sz="2400" dirty="0" smtClean="0">
                <a:latin typeface="Verdana" pitchFamily="34" charset="0"/>
                <a:ea typeface="Verdana" pitchFamily="34" charset="0"/>
                <a:cs typeface="Verdana" pitchFamily="34" charset="0"/>
              </a:rPr>
              <a:t>AXIS 2: </a:t>
            </a:r>
            <a:r>
              <a:rPr lang="fr-FR" sz="2400" dirty="0" err="1">
                <a:latin typeface="Verdana" pitchFamily="34" charset="0"/>
                <a:ea typeface="Verdana" pitchFamily="34" charset="0"/>
                <a:cs typeface="Verdana" pitchFamily="34" charset="0"/>
              </a:rPr>
              <a:t>Increase</a:t>
            </a:r>
            <a:r>
              <a:rPr lang="fr-FR" sz="2400" dirty="0">
                <a:latin typeface="Verdana" pitchFamily="34" charset="0"/>
                <a:ea typeface="Verdana" pitchFamily="34" charset="0"/>
                <a:cs typeface="Verdana" pitchFamily="34" charset="0"/>
              </a:rPr>
              <a:t> the </a:t>
            </a:r>
            <a:r>
              <a:rPr lang="fr-FR" dirty="0" err="1" smtClean="0">
                <a:latin typeface="Verdana" pitchFamily="34" charset="0"/>
                <a:ea typeface="Verdana" pitchFamily="34" charset="0"/>
                <a:cs typeface="Verdana" pitchFamily="34" charset="0"/>
              </a:rPr>
              <a:t>opportuniti</a:t>
            </a:r>
            <a:r>
              <a:rPr lang="fr-FR" sz="2400" dirty="0" err="1" smtClean="0">
                <a:latin typeface="Verdana" pitchFamily="34" charset="0"/>
                <a:ea typeface="Verdana" pitchFamily="34" charset="0"/>
                <a:cs typeface="Verdana" pitchFamily="34" charset="0"/>
              </a:rPr>
              <a:t>es</a:t>
            </a:r>
            <a:r>
              <a:rPr lang="fr-FR" sz="2400" dirty="0" smtClean="0">
                <a:latin typeface="Verdana" pitchFamily="34" charset="0"/>
                <a:ea typeface="Verdana" pitchFamily="34" charset="0"/>
                <a:cs typeface="Verdana" pitchFamily="34" charset="0"/>
              </a:rPr>
              <a:t> </a:t>
            </a:r>
            <a:r>
              <a:rPr lang="fr-FR" sz="2400" dirty="0">
                <a:latin typeface="Verdana" pitchFamily="34" charset="0"/>
                <a:ea typeface="Verdana" pitchFamily="34" charset="0"/>
                <a:cs typeface="Verdana" pitchFamily="34" charset="0"/>
              </a:rPr>
              <a:t>for </a:t>
            </a:r>
            <a:r>
              <a:rPr lang="fr-FR" sz="2400" dirty="0" err="1">
                <a:latin typeface="Verdana" pitchFamily="34" charset="0"/>
                <a:ea typeface="Verdana" pitchFamily="34" charset="0"/>
                <a:cs typeface="Verdana" pitchFamily="34" charset="0"/>
              </a:rPr>
              <a:t>bathymetric</a:t>
            </a:r>
            <a:r>
              <a:rPr lang="fr-FR" sz="2400" dirty="0">
                <a:latin typeface="Verdana" pitchFamily="34" charset="0"/>
                <a:ea typeface="Verdana" pitchFamily="34" charset="0"/>
                <a:cs typeface="Verdana" pitchFamily="34" charset="0"/>
              </a:rPr>
              <a:t> data acquisition in the </a:t>
            </a:r>
            <a:r>
              <a:rPr lang="fr-FR" sz="2400" dirty="0" err="1">
                <a:latin typeface="Verdana" pitchFamily="34" charset="0"/>
                <a:ea typeface="Verdana" pitchFamily="34" charset="0"/>
                <a:cs typeface="Verdana" pitchFamily="34" charset="0"/>
              </a:rPr>
              <a:t>framework</a:t>
            </a:r>
            <a:r>
              <a:rPr lang="fr-FR" sz="2400" dirty="0">
                <a:latin typeface="Verdana" pitchFamily="34" charset="0"/>
                <a:ea typeface="Verdana" pitchFamily="34" charset="0"/>
                <a:cs typeface="Verdana" pitchFamily="34" charset="0"/>
              </a:rPr>
              <a:t> of the </a:t>
            </a:r>
            <a:r>
              <a:rPr lang="fr-FR" sz="2400" dirty="0" smtClean="0">
                <a:latin typeface="Verdana" pitchFamily="34" charset="0"/>
                <a:ea typeface="Verdana" pitchFamily="34" charset="0"/>
                <a:cs typeface="Verdana" pitchFamily="34" charset="0"/>
              </a:rPr>
              <a:t>EU </a:t>
            </a:r>
            <a:r>
              <a:rPr lang="fr-FR" sz="2400" dirty="0" err="1">
                <a:latin typeface="Verdana" pitchFamily="34" charset="0"/>
                <a:ea typeface="Verdana" pitchFamily="34" charset="0"/>
                <a:cs typeface="Verdana" pitchFamily="34" charset="0"/>
              </a:rPr>
              <a:t>operational</a:t>
            </a:r>
            <a:r>
              <a:rPr lang="fr-FR" sz="2400" dirty="0">
                <a:latin typeface="Verdana" pitchFamily="34" charset="0"/>
                <a:ea typeface="Verdana" pitchFamily="34" charset="0"/>
                <a:cs typeface="Verdana" pitchFamily="34" charset="0"/>
              </a:rPr>
              <a:t> </a:t>
            </a:r>
            <a:r>
              <a:rPr lang="fr-FR" sz="2400" dirty="0" smtClean="0">
                <a:latin typeface="Verdana" pitchFamily="34" charset="0"/>
                <a:ea typeface="Verdana" pitchFamily="34" charset="0"/>
                <a:cs typeface="Verdana" pitchFamily="34" charset="0"/>
              </a:rPr>
              <a:t>programmes and </a:t>
            </a:r>
            <a:r>
              <a:rPr lang="fr-FR" sz="2400" dirty="0" err="1" smtClean="0">
                <a:latin typeface="Verdana" pitchFamily="34" charset="0"/>
                <a:ea typeface="Verdana" pitchFamily="34" charset="0"/>
                <a:cs typeface="Verdana" pitchFamily="34" charset="0"/>
              </a:rPr>
              <a:t>funds</a:t>
            </a:r>
            <a:r>
              <a:rPr lang="fr-FR" dirty="0">
                <a:latin typeface="Verdana" pitchFamily="34" charset="0"/>
                <a:ea typeface="Verdana" pitchFamily="34" charset="0"/>
                <a:cs typeface="Verdana" pitchFamily="34" charset="0"/>
              </a:rPr>
              <a:t>;</a:t>
            </a:r>
            <a:r>
              <a:rPr lang="fr-FR" sz="2400" dirty="0" smtClean="0">
                <a:latin typeface="Verdana" pitchFamily="34" charset="0"/>
                <a:ea typeface="Verdana" pitchFamily="34" charset="0"/>
                <a:cs typeface="Verdana" pitchFamily="34" charset="0"/>
              </a:rPr>
              <a:t> </a:t>
            </a:r>
            <a:r>
              <a:rPr lang="fr-FR" sz="2400" dirty="0">
                <a:latin typeface="Verdana" pitchFamily="34" charset="0"/>
                <a:ea typeface="Verdana" pitchFamily="34" charset="0"/>
                <a:cs typeface="Verdana" pitchFamily="34" charset="0"/>
              </a:rPr>
              <a:t>	</a:t>
            </a:r>
            <a:endParaRPr lang="fr-FR" sz="2400" dirty="0" smtClean="0">
              <a:latin typeface="Verdana" pitchFamily="34" charset="0"/>
              <a:ea typeface="Verdana" pitchFamily="34" charset="0"/>
              <a:cs typeface="Verdana" pitchFamily="34" charset="0"/>
            </a:endParaRPr>
          </a:p>
          <a:p>
            <a:pPr algn="just">
              <a:buFont typeface="Wingdings" pitchFamily="2" charset="2"/>
              <a:buChar char="Ø"/>
            </a:pPr>
            <a:endParaRPr lang="fr-FR" dirty="0">
              <a:latin typeface="Verdana" pitchFamily="34" charset="0"/>
              <a:ea typeface="Verdana" pitchFamily="34" charset="0"/>
              <a:cs typeface="Verdana" pitchFamily="34" charset="0"/>
            </a:endParaRPr>
          </a:p>
          <a:p>
            <a:pPr algn="just">
              <a:buFont typeface="Wingdings" pitchFamily="2" charset="2"/>
              <a:buChar char="Ø"/>
            </a:pPr>
            <a:r>
              <a:rPr lang="en-US" sz="2400" dirty="0" smtClean="0">
                <a:latin typeface="Verdana" pitchFamily="34" charset="0"/>
                <a:ea typeface="Verdana" pitchFamily="34" charset="0"/>
                <a:cs typeface="Verdana" pitchFamily="34" charset="0"/>
              </a:rPr>
              <a:t>AXIS 3</a:t>
            </a:r>
            <a:r>
              <a:rPr lang="fr-FR" sz="2400" dirty="0" smtClean="0">
                <a:latin typeface="Verdana" pitchFamily="34" charset="0"/>
                <a:ea typeface="Verdana" pitchFamily="34" charset="0"/>
                <a:cs typeface="Verdana" pitchFamily="34" charset="0"/>
              </a:rPr>
              <a:t>: </a:t>
            </a:r>
            <a:r>
              <a:rPr lang="en-US" sz="2400" dirty="0">
                <a:latin typeface="Verdana" pitchFamily="34" charset="0"/>
                <a:ea typeface="Verdana" pitchFamily="34" charset="0"/>
                <a:cs typeface="Verdana" pitchFamily="34" charset="0"/>
              </a:rPr>
              <a:t>P</a:t>
            </a:r>
            <a:r>
              <a:rPr lang="en-US" sz="2400" dirty="0" smtClean="0">
                <a:latin typeface="Verdana" pitchFamily="34" charset="0"/>
                <a:ea typeface="Verdana" pitchFamily="34" charset="0"/>
                <a:cs typeface="Verdana" pitchFamily="34" charset="0"/>
              </a:rPr>
              <a:t>romote </a:t>
            </a:r>
            <a:r>
              <a:rPr lang="en-US" sz="2400" dirty="0">
                <a:latin typeface="Verdana" pitchFamily="34" charset="0"/>
                <a:ea typeface="Verdana" pitchFamily="34" charset="0"/>
                <a:cs typeface="Verdana" pitchFamily="34" charset="0"/>
              </a:rPr>
              <a:t>the production of </a:t>
            </a:r>
            <a:r>
              <a:rPr lang="en-US" sz="2400" dirty="0" smtClean="0">
                <a:latin typeface="Verdana" pitchFamily="34" charset="0"/>
                <a:ea typeface="Verdana" pitchFamily="34" charset="0"/>
                <a:cs typeface="Verdana" pitchFamily="34" charset="0"/>
              </a:rPr>
              <a:t>bathymetric </a:t>
            </a:r>
            <a:r>
              <a:rPr lang="en-US" sz="2400" dirty="0">
                <a:latin typeface="Verdana" pitchFamily="34" charset="0"/>
                <a:ea typeface="Verdana" pitchFamily="34" charset="0"/>
                <a:cs typeface="Verdana" pitchFamily="34" charset="0"/>
              </a:rPr>
              <a:t>data </a:t>
            </a:r>
            <a:r>
              <a:rPr lang="en-US" dirty="0">
                <a:latin typeface="Verdana" pitchFamily="34" charset="0"/>
                <a:ea typeface="Verdana" pitchFamily="34" charset="0"/>
                <a:cs typeface="Verdana" pitchFamily="34" charset="0"/>
              </a:rPr>
              <a:t>from multiple </a:t>
            </a:r>
            <a:r>
              <a:rPr lang="en-US" dirty="0" smtClean="0">
                <a:latin typeface="Verdana" pitchFamily="34" charset="0"/>
                <a:ea typeface="Verdana" pitchFamily="34" charset="0"/>
                <a:cs typeface="Verdana" pitchFamily="34" charset="0"/>
              </a:rPr>
              <a:t>sources, usable </a:t>
            </a:r>
            <a:r>
              <a:rPr lang="en-US" sz="2400" dirty="0" smtClean="0">
                <a:latin typeface="Verdana" pitchFamily="34" charset="0"/>
                <a:ea typeface="Verdana" pitchFamily="34" charset="0"/>
                <a:cs typeface="Verdana" pitchFamily="34" charset="0"/>
              </a:rPr>
              <a:t>by different categories of coastal users </a:t>
            </a:r>
            <a:r>
              <a:rPr lang="en-US" dirty="0">
                <a:latin typeface="Verdana" pitchFamily="34" charset="0"/>
                <a:ea typeface="Verdana" pitchFamily="34" charset="0"/>
                <a:cs typeface="Verdana" pitchFamily="34" charset="0"/>
              </a:rPr>
              <a:t>for maritime policies.</a:t>
            </a:r>
            <a:endParaRPr lang="en-US" sz="2400" dirty="0">
              <a:latin typeface="Verdana" pitchFamily="34" charset="0"/>
              <a:ea typeface="Verdana" pitchFamily="34" charset="0"/>
              <a:cs typeface="Verdana" pitchFamily="34" charset="0"/>
            </a:endParaRPr>
          </a:p>
          <a:p>
            <a:pPr marL="0" lvl="2" indent="0">
              <a:buNone/>
            </a:pPr>
            <a:r>
              <a:rPr lang="en-US" sz="2400" dirty="0">
                <a:latin typeface="Verdana" pitchFamily="34" charset="0"/>
                <a:ea typeface="Verdana" pitchFamily="34" charset="0"/>
                <a:cs typeface="Verdana" pitchFamily="34" charset="0"/>
              </a:rPr>
              <a:t>	</a:t>
            </a:r>
            <a:endParaRPr lang="fr-FR"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9495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292662"/>
          </a:xfrm>
        </p:spPr>
        <p:txBody>
          <a:bodyPr/>
          <a:lstStyle/>
          <a:p>
            <a:pPr algn="ctr"/>
            <a:r>
              <a:rPr lang="fr-FR" dirty="0" smtClean="0">
                <a:latin typeface="Verdana" pitchFamily="34" charset="0"/>
                <a:ea typeface="Verdana" pitchFamily="34" charset="0"/>
                <a:cs typeface="Verdana" pitchFamily="34" charset="0"/>
              </a:rPr>
              <a:t>AXIS </a:t>
            </a:r>
            <a:r>
              <a:rPr lang="fr-FR" dirty="0">
                <a:latin typeface="Verdana" pitchFamily="34" charset="0"/>
                <a:ea typeface="Verdana" pitchFamily="34" charset="0"/>
                <a:cs typeface="Verdana" pitchFamily="34" charset="0"/>
              </a:rPr>
              <a:t>1</a:t>
            </a:r>
            <a:br>
              <a:rPr lang="fr-FR" dirty="0">
                <a:latin typeface="Verdana" pitchFamily="34" charset="0"/>
                <a:ea typeface="Verdana" pitchFamily="34" charset="0"/>
                <a:cs typeface="Verdana" pitchFamily="34" charset="0"/>
              </a:rPr>
            </a:br>
            <a:r>
              <a:rPr lang="fr-FR" dirty="0">
                <a:solidFill>
                  <a:srgbClr val="FF0000"/>
                </a:solidFill>
                <a:latin typeface="Verdana" pitchFamily="34" charset="0"/>
                <a:ea typeface="Verdana" pitchFamily="34" charset="0"/>
                <a:cs typeface="Verdana" pitchFamily="34" charset="0"/>
              </a:rPr>
              <a:t/>
            </a:r>
            <a:br>
              <a:rPr lang="fr-FR" dirty="0">
                <a:solidFill>
                  <a:srgbClr val="FF0000"/>
                </a:solidFill>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467544" y="1772816"/>
            <a:ext cx="8280400" cy="4716611"/>
          </a:xfrm>
        </p:spPr>
        <p:txBody>
          <a:bodyPr>
            <a:normAutofit lnSpcReduction="10000"/>
          </a:bodyPr>
          <a:lstStyle/>
          <a:p>
            <a:pPr marL="0" indent="0">
              <a:buNone/>
            </a:pPr>
            <a:r>
              <a:rPr lang="fr-FR" b="1" dirty="0" err="1">
                <a:latin typeface="Verdana" pitchFamily="34" charset="0"/>
                <a:ea typeface="Verdana" pitchFamily="34" charset="0"/>
                <a:cs typeface="Verdana" pitchFamily="34" charset="0"/>
              </a:rPr>
              <a:t>Cooperation</a:t>
            </a:r>
            <a:r>
              <a:rPr lang="fr-FR" b="1" dirty="0">
                <a:latin typeface="Verdana" pitchFamily="34" charset="0"/>
                <a:ea typeface="Verdana" pitchFamily="34" charset="0"/>
                <a:cs typeface="Verdana" pitchFamily="34" charset="0"/>
              </a:rPr>
              <a:t> </a:t>
            </a:r>
            <a:r>
              <a:rPr lang="fr-FR" b="1" dirty="0" smtClean="0">
                <a:latin typeface="Verdana" pitchFamily="34" charset="0"/>
                <a:ea typeface="Verdana" pitchFamily="34" charset="0"/>
                <a:cs typeface="Verdana" pitchFamily="34" charset="0"/>
              </a:rPr>
              <a:t>programmes </a:t>
            </a:r>
            <a:r>
              <a:rPr lang="fr-FR" b="1" dirty="0">
                <a:latin typeface="Verdana" pitchFamily="34" charset="0"/>
                <a:ea typeface="Verdana" pitchFamily="34" charset="0"/>
                <a:cs typeface="Verdana" pitchFamily="34" charset="0"/>
              </a:rPr>
              <a:t>for data acquisition</a:t>
            </a:r>
          </a:p>
          <a:p>
            <a:pPr marL="0" indent="0">
              <a:buNone/>
            </a:pPr>
            <a:r>
              <a:rPr lang="fr-FR" sz="2000" dirty="0" err="1">
                <a:latin typeface="Verdana" pitchFamily="34" charset="0"/>
                <a:ea typeface="Verdana" pitchFamily="34" charset="0"/>
                <a:cs typeface="Verdana" pitchFamily="34" charset="0"/>
              </a:rPr>
              <a:t>Organised</a:t>
            </a:r>
            <a:r>
              <a:rPr lang="fr-FR" sz="2000" dirty="0">
                <a:latin typeface="Verdana" pitchFamily="34" charset="0"/>
                <a:ea typeface="Verdana" pitchFamily="34" charset="0"/>
                <a:cs typeface="Verdana" pitchFamily="34" charset="0"/>
              </a:rPr>
              <a:t> at the </a:t>
            </a:r>
            <a:r>
              <a:rPr lang="fr-FR" sz="2000" dirty="0" err="1">
                <a:latin typeface="Verdana" pitchFamily="34" charset="0"/>
                <a:ea typeface="Verdana" pitchFamily="34" charset="0"/>
                <a:cs typeface="Verdana" pitchFamily="34" charset="0"/>
              </a:rPr>
              <a:t>scale</a:t>
            </a:r>
            <a:r>
              <a:rPr lang="fr-FR" sz="2000" dirty="0">
                <a:latin typeface="Verdana" pitchFamily="34" charset="0"/>
                <a:ea typeface="Verdana" pitchFamily="34" charset="0"/>
                <a:cs typeface="Verdana" pitchFamily="34" charset="0"/>
              </a:rPr>
              <a:t> of maritime </a:t>
            </a:r>
            <a:r>
              <a:rPr lang="fr-FR" sz="2000" dirty="0" smtClean="0">
                <a:latin typeface="Verdana" pitchFamily="34" charset="0"/>
                <a:ea typeface="Verdana" pitchFamily="34" charset="0"/>
                <a:cs typeface="Verdana" pitchFamily="34" charset="0"/>
              </a:rPr>
              <a:t>basins, </a:t>
            </a:r>
            <a:r>
              <a:rPr lang="fr-FR" sz="2000" dirty="0" err="1" smtClean="0">
                <a:latin typeface="Verdana" pitchFamily="34" charset="0"/>
                <a:ea typeface="Verdana" pitchFamily="34" charset="0"/>
                <a:cs typeface="Verdana" pitchFamily="34" charset="0"/>
              </a:rPr>
              <a:t>taking</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into</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account</a:t>
            </a:r>
            <a:r>
              <a:rPr lang="fr-FR" sz="2000" dirty="0" smtClean="0">
                <a:latin typeface="Verdana" pitchFamily="34" charset="0"/>
                <a:ea typeface="Verdana" pitchFamily="34" charset="0"/>
                <a:cs typeface="Verdana" pitchFamily="34" charset="0"/>
              </a:rPr>
              <a:t> the </a:t>
            </a:r>
            <a:r>
              <a:rPr lang="fr-FR" sz="2000" dirty="0" err="1" smtClean="0">
                <a:latin typeface="Verdana" pitchFamily="34" charset="0"/>
                <a:ea typeface="Verdana" pitchFamily="34" charset="0"/>
                <a:cs typeface="Verdana" pitchFamily="34" charset="0"/>
              </a:rPr>
              <a:t>scale</a:t>
            </a:r>
            <a:r>
              <a:rPr lang="fr-FR" sz="2000" dirty="0" smtClean="0">
                <a:latin typeface="Verdana" pitchFamily="34" charset="0"/>
                <a:ea typeface="Verdana" pitchFamily="34" charset="0"/>
                <a:cs typeface="Verdana" pitchFamily="34" charset="0"/>
              </a:rPr>
              <a:t> of IHO </a:t>
            </a:r>
            <a:r>
              <a:rPr lang="fr-FR" sz="2000" dirty="0" err="1" smtClean="0">
                <a:latin typeface="Verdana" pitchFamily="34" charset="0"/>
                <a:ea typeface="Verdana" pitchFamily="34" charset="0"/>
                <a:cs typeface="Verdana" pitchFamily="34" charset="0"/>
              </a:rPr>
              <a:t>geographical</a:t>
            </a:r>
            <a:r>
              <a:rPr lang="fr-FR" sz="2000" dirty="0" smtClean="0">
                <a:latin typeface="Verdana" pitchFamily="34" charset="0"/>
                <a:ea typeface="Verdana" pitchFamily="34" charset="0"/>
                <a:cs typeface="Verdana" pitchFamily="34" charset="0"/>
              </a:rPr>
              <a:t> commissions  </a:t>
            </a:r>
            <a:endParaRPr lang="fr-FR" sz="2000" dirty="0">
              <a:latin typeface="Verdana" pitchFamily="34" charset="0"/>
              <a:ea typeface="Verdana" pitchFamily="34" charset="0"/>
              <a:cs typeface="Verdana" pitchFamily="34" charset="0"/>
            </a:endParaRPr>
          </a:p>
          <a:p>
            <a:pPr marL="0" indent="0">
              <a:buNone/>
            </a:pPr>
            <a:r>
              <a:rPr lang="fr-FR" sz="2000" b="1" dirty="0">
                <a:latin typeface="Verdana" pitchFamily="34" charset="0"/>
                <a:ea typeface="Verdana" pitchFamily="34" charset="0"/>
                <a:cs typeface="Verdana" pitchFamily="34" charset="0"/>
              </a:rPr>
              <a:t>Co-</a:t>
            </a:r>
            <a:r>
              <a:rPr lang="fr-FR" sz="2000" b="1" dirty="0" err="1">
                <a:latin typeface="Verdana" pitchFamily="34" charset="0"/>
                <a:ea typeface="Verdana" pitchFamily="34" charset="0"/>
                <a:cs typeface="Verdana" pitchFamily="34" charset="0"/>
              </a:rPr>
              <a:t>financed</a:t>
            </a:r>
            <a:r>
              <a:rPr lang="fr-FR" sz="2000" dirty="0">
                <a:latin typeface="Verdana" pitchFamily="34" charset="0"/>
                <a:ea typeface="Verdana" pitchFamily="34" charset="0"/>
                <a:cs typeface="Verdana" pitchFamily="34" charset="0"/>
              </a:rPr>
              <a:t> by the states, the </a:t>
            </a:r>
            <a:r>
              <a:rPr lang="fr-FR" sz="2000" dirty="0" err="1">
                <a:latin typeface="Verdana" pitchFamily="34" charset="0"/>
                <a:ea typeface="Verdana" pitchFamily="34" charset="0"/>
                <a:cs typeface="Verdana" pitchFamily="34" charset="0"/>
              </a:rPr>
              <a:t>Regions</a:t>
            </a:r>
            <a:r>
              <a:rPr lang="fr-FR" sz="2000" dirty="0">
                <a:latin typeface="Verdana" pitchFamily="34" charset="0"/>
                <a:ea typeface="Verdana" pitchFamily="34" charset="0"/>
                <a:cs typeface="Verdana" pitchFamily="34" charset="0"/>
              </a:rPr>
              <a:t> and </a:t>
            </a:r>
            <a:r>
              <a:rPr lang="fr-FR" sz="2000" dirty="0" err="1">
                <a:latin typeface="Verdana" pitchFamily="34" charset="0"/>
                <a:ea typeface="Verdana" pitchFamily="34" charset="0"/>
                <a:cs typeface="Verdana" pitchFamily="34" charset="0"/>
              </a:rPr>
              <a:t>EU’s</a:t>
            </a:r>
            <a:r>
              <a:rPr lang="fr-FR" sz="2000" dirty="0">
                <a:latin typeface="Verdana" pitchFamily="34" charset="0"/>
                <a:ea typeface="Verdana" pitchFamily="34" charset="0"/>
                <a:cs typeface="Verdana" pitchFamily="34" charset="0"/>
              </a:rPr>
              <a:t> relevant </a:t>
            </a:r>
            <a:r>
              <a:rPr lang="fr-FR" sz="2000" dirty="0" err="1">
                <a:latin typeface="Verdana" pitchFamily="34" charset="0"/>
                <a:ea typeface="Verdana" pitchFamily="34" charset="0"/>
                <a:cs typeface="Verdana" pitchFamily="34" charset="0"/>
              </a:rPr>
              <a:t>funds</a:t>
            </a:r>
            <a:r>
              <a:rPr lang="fr-FR" sz="2000" dirty="0">
                <a:latin typeface="Verdana" pitchFamily="34" charset="0"/>
                <a:ea typeface="Verdana" pitchFamily="34" charset="0"/>
                <a:cs typeface="Verdana" pitchFamily="34" charset="0"/>
              </a:rPr>
              <a:t> (EMFF, ERDF, H2020)</a:t>
            </a:r>
          </a:p>
          <a:p>
            <a:pPr lvl="1" algn="just"/>
            <a:r>
              <a:rPr lang="fr-FR" sz="2000" dirty="0">
                <a:latin typeface="Verdana" pitchFamily="34" charset="0"/>
                <a:ea typeface="Verdana" pitchFamily="34" charset="0"/>
                <a:cs typeface="Verdana" pitchFamily="34" charset="0"/>
              </a:rPr>
              <a:t>Proposition to design </a:t>
            </a:r>
            <a:r>
              <a:rPr lang="fr-FR" sz="2000" dirty="0" smtClean="0">
                <a:latin typeface="Verdana" pitchFamily="34" charset="0"/>
                <a:ea typeface="Verdana" pitchFamily="34" charset="0"/>
                <a:cs typeface="Verdana" pitchFamily="34" charset="0"/>
              </a:rPr>
              <a:t>programmes </a:t>
            </a:r>
            <a:r>
              <a:rPr lang="fr-FR" sz="2000" dirty="0" err="1">
                <a:latin typeface="Verdana" pitchFamily="34" charset="0"/>
                <a:ea typeface="Verdana" pitchFamily="34" charset="0"/>
                <a:cs typeface="Verdana" pitchFamily="34" charset="0"/>
              </a:rPr>
              <a:t>both</a:t>
            </a:r>
            <a:r>
              <a:rPr lang="fr-FR" sz="2000" dirty="0">
                <a:latin typeface="Verdana" pitchFamily="34" charset="0"/>
                <a:ea typeface="Verdana" pitchFamily="34" charset="0"/>
                <a:cs typeface="Verdana" pitchFamily="34" charset="0"/>
              </a:rPr>
              <a:t> at the </a:t>
            </a:r>
            <a:r>
              <a:rPr lang="fr-FR" sz="2000" dirty="0" err="1">
                <a:latin typeface="Verdana" pitchFamily="34" charset="0"/>
                <a:ea typeface="Verdana" pitchFamily="34" charset="0"/>
                <a:cs typeface="Verdana" pitchFamily="34" charset="0"/>
              </a:rPr>
              <a:t>scale</a:t>
            </a:r>
            <a:r>
              <a:rPr lang="fr-FR" sz="2000" dirty="0">
                <a:latin typeface="Verdana" pitchFamily="34" charset="0"/>
                <a:ea typeface="Verdana" pitchFamily="34" charset="0"/>
                <a:cs typeface="Verdana" pitchFamily="34" charset="0"/>
              </a:rPr>
              <a:t> of maritime basins AND by </a:t>
            </a:r>
            <a:r>
              <a:rPr lang="fr-FR" sz="2000" dirty="0" err="1">
                <a:latin typeface="Verdana" pitchFamily="34" charset="0"/>
                <a:ea typeface="Verdana" pitchFamily="34" charset="0"/>
                <a:cs typeface="Verdana" pitchFamily="34" charset="0"/>
              </a:rPr>
              <a:t>technology</a:t>
            </a:r>
            <a:r>
              <a:rPr lang="fr-FR" sz="2000" dirty="0">
                <a:latin typeface="Verdana" pitchFamily="34" charset="0"/>
                <a:ea typeface="Verdana" pitchFamily="34" charset="0"/>
                <a:cs typeface="Verdana" pitchFamily="34" charset="0"/>
              </a:rPr>
              <a:t>/</a:t>
            </a:r>
            <a:r>
              <a:rPr lang="fr-FR" sz="2000" dirty="0" err="1">
                <a:latin typeface="Verdana" pitchFamily="34" charset="0"/>
                <a:ea typeface="Verdana" pitchFamily="34" charset="0"/>
                <a:cs typeface="Verdana" pitchFamily="34" charset="0"/>
              </a:rPr>
              <a:t>platform</a:t>
            </a:r>
            <a:r>
              <a:rPr lang="fr-FR" sz="2000" dirty="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with</a:t>
            </a:r>
            <a:r>
              <a:rPr lang="fr-FR" sz="2000" dirty="0" smtClean="0">
                <a:latin typeface="Verdana" pitchFamily="34" charset="0"/>
                <a:ea typeface="Verdana" pitchFamily="34" charset="0"/>
                <a:cs typeface="Verdana" pitchFamily="34" charset="0"/>
              </a:rPr>
              <a:t> </a:t>
            </a:r>
            <a:r>
              <a:rPr lang="fr-FR" sz="2000" dirty="0">
                <a:latin typeface="Verdana" pitchFamily="34" charset="0"/>
                <a:ea typeface="Verdana" pitchFamily="34" charset="0"/>
                <a:cs typeface="Verdana" pitchFamily="34" charset="0"/>
              </a:rPr>
              <a:t>the </a:t>
            </a:r>
            <a:r>
              <a:rPr lang="fr-FR" sz="2000" dirty="0" err="1">
                <a:latin typeface="Verdana" pitchFamily="34" charset="0"/>
                <a:ea typeface="Verdana" pitchFamily="34" charset="0"/>
                <a:cs typeface="Verdana" pitchFamily="34" charset="0"/>
              </a:rPr>
              <a:t>algorithm</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teachings</a:t>
            </a:r>
            <a:r>
              <a:rPr lang="fr-FR" sz="2000" dirty="0">
                <a:latin typeface="Verdana" pitchFamily="34" charset="0"/>
                <a:ea typeface="Verdana" pitchFamily="34" charset="0"/>
                <a:cs typeface="Verdana" pitchFamily="34" charset="0"/>
              </a:rPr>
              <a:t> and the </a:t>
            </a:r>
            <a:r>
              <a:rPr lang="fr-FR" sz="2000" dirty="0" err="1">
                <a:latin typeface="Verdana" pitchFamily="34" charset="0"/>
                <a:ea typeface="Verdana" pitchFamily="34" charset="0"/>
                <a:cs typeface="Verdana" pitchFamily="34" charset="0"/>
              </a:rPr>
              <a:t>knowledge</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developed</a:t>
            </a:r>
            <a:r>
              <a:rPr lang="fr-FR" sz="2000" dirty="0">
                <a:latin typeface="Verdana" pitchFamily="34" charset="0"/>
                <a:ea typeface="Verdana" pitchFamily="34" charset="0"/>
                <a:cs typeface="Verdana" pitchFamily="34" charset="0"/>
              </a:rPr>
              <a:t> by the relevant </a:t>
            </a:r>
            <a:r>
              <a:rPr lang="fr-FR" sz="2000" dirty="0" err="1">
                <a:latin typeface="Verdana" pitchFamily="34" charset="0"/>
                <a:ea typeface="Verdana" pitchFamily="34" charset="0"/>
                <a:cs typeface="Verdana" pitchFamily="34" charset="0"/>
              </a:rPr>
              <a:t>organizations</a:t>
            </a:r>
            <a:endParaRPr lang="fr-FR" dirty="0">
              <a:latin typeface="Verdana" pitchFamily="34" charset="0"/>
              <a:ea typeface="Verdana" pitchFamily="34" charset="0"/>
              <a:cs typeface="Verdana" pitchFamily="34" charset="0"/>
            </a:endParaRPr>
          </a:p>
          <a:p>
            <a:pPr marL="0" lvl="1" indent="0" algn="just">
              <a:buNone/>
            </a:pPr>
            <a:endParaRPr lang="fr-FR" sz="2400" dirty="0">
              <a:latin typeface="Verdana" pitchFamily="34" charset="0"/>
              <a:ea typeface="Verdana" pitchFamily="34" charset="0"/>
              <a:cs typeface="Verdana" pitchFamily="34" charset="0"/>
            </a:endParaRPr>
          </a:p>
          <a:p>
            <a:pPr lvl="1" algn="just"/>
            <a:r>
              <a:rPr lang="fr-FR" dirty="0" err="1">
                <a:latin typeface="Verdana" pitchFamily="34" charset="0"/>
                <a:ea typeface="Verdana" pitchFamily="34" charset="0"/>
                <a:cs typeface="Verdana" pitchFamily="34" charset="0"/>
              </a:rPr>
              <a:t>Governance</a:t>
            </a:r>
            <a:r>
              <a:rPr lang="fr-FR" dirty="0">
                <a:latin typeface="Verdana" pitchFamily="34" charset="0"/>
                <a:ea typeface="Verdana" pitchFamily="34" charset="0"/>
                <a:cs typeface="Verdana" pitchFamily="34" charset="0"/>
              </a:rPr>
              <a:t> of </a:t>
            </a:r>
            <a:r>
              <a:rPr lang="fr-FR" dirty="0" err="1" smtClean="0">
                <a:latin typeface="Verdana" pitchFamily="34" charset="0"/>
                <a:ea typeface="Verdana" pitchFamily="34" charset="0"/>
                <a:cs typeface="Verdana" pitchFamily="34" charset="0"/>
              </a:rPr>
              <a:t>these</a:t>
            </a:r>
            <a:r>
              <a:rPr lang="fr-FR" dirty="0" smtClean="0">
                <a:latin typeface="Verdana" pitchFamily="34" charset="0"/>
                <a:ea typeface="Verdana" pitchFamily="34" charset="0"/>
                <a:cs typeface="Verdana" pitchFamily="34" charset="0"/>
              </a:rPr>
              <a:t> programmes</a:t>
            </a:r>
            <a:r>
              <a:rPr lang="fr-FR" dirty="0">
                <a:latin typeface="Verdana" pitchFamily="34" charset="0"/>
                <a:ea typeface="Verdana" pitchFamily="34" charset="0"/>
                <a:cs typeface="Verdana" pitchFamily="34" charset="0"/>
              </a:rPr>
              <a:t>; </a:t>
            </a:r>
            <a:r>
              <a:rPr lang="fr-FR" dirty="0" smtClean="0">
                <a:latin typeface="Verdana" pitchFamily="34" charset="0"/>
                <a:ea typeface="Verdana" pitchFamily="34" charset="0"/>
                <a:cs typeface="Verdana" pitchFamily="34" charset="0"/>
              </a:rPr>
              <a:t>by EU </a:t>
            </a:r>
            <a:r>
              <a:rPr lang="fr-FR" dirty="0">
                <a:latin typeface="Verdana" pitchFamily="34" charset="0"/>
                <a:ea typeface="Verdana" pitchFamily="34" charset="0"/>
                <a:cs typeface="Verdana" pitchFamily="34" charset="0"/>
              </a:rPr>
              <a:t>public </a:t>
            </a:r>
            <a:r>
              <a:rPr lang="fr-FR" dirty="0" err="1" smtClean="0">
                <a:latin typeface="Verdana" pitchFamily="34" charset="0"/>
                <a:ea typeface="Verdana" pitchFamily="34" charset="0"/>
                <a:cs typeface="Verdana" pitchFamily="34" charset="0"/>
              </a:rPr>
              <a:t>organization</a:t>
            </a:r>
            <a:r>
              <a:rPr lang="fr-FR" dirty="0" smtClean="0">
                <a:latin typeface="Verdana" pitchFamily="34" charset="0"/>
                <a:ea typeface="Verdana" pitchFamily="34" charset="0"/>
                <a:cs typeface="Verdana" pitchFamily="34" charset="0"/>
              </a:rPr>
              <a:t>,  </a:t>
            </a:r>
            <a:r>
              <a:rPr lang="fr-FR" i="1" u="sng" dirty="0" err="1" smtClean="0">
                <a:latin typeface="Verdana" pitchFamily="34" charset="0"/>
                <a:ea typeface="Verdana" pitchFamily="34" charset="0"/>
                <a:cs typeface="Verdana" pitchFamily="34" charset="0"/>
              </a:rPr>
              <a:t>considering</a:t>
            </a:r>
            <a:r>
              <a:rPr lang="fr-FR" i="1" u="sng" dirty="0" smtClean="0">
                <a:latin typeface="Verdana" pitchFamily="34" charset="0"/>
                <a:ea typeface="Verdana" pitchFamily="34" charset="0"/>
                <a:cs typeface="Verdana" pitchFamily="34" charset="0"/>
              </a:rPr>
              <a:t> </a:t>
            </a:r>
            <a:r>
              <a:rPr lang="fr-FR" i="1" u="sng" dirty="0" err="1" smtClean="0">
                <a:latin typeface="Verdana" pitchFamily="34" charset="0"/>
                <a:ea typeface="Verdana" pitchFamily="34" charset="0"/>
                <a:cs typeface="Verdana" pitchFamily="34" charset="0"/>
              </a:rPr>
              <a:t>bathymetric</a:t>
            </a:r>
            <a:r>
              <a:rPr lang="fr-FR" i="1" u="sng" dirty="0" smtClean="0">
                <a:latin typeface="Verdana" pitchFamily="34" charset="0"/>
                <a:ea typeface="Verdana" pitchFamily="34" charset="0"/>
                <a:cs typeface="Verdana" pitchFamily="34" charset="0"/>
              </a:rPr>
              <a:t> data as a public service </a:t>
            </a:r>
            <a:r>
              <a:rPr lang="fr-FR" dirty="0" err="1" smtClean="0">
                <a:latin typeface="Verdana" pitchFamily="34" charset="0"/>
                <a:ea typeface="Verdana" pitchFamily="34" charset="0"/>
                <a:cs typeface="Verdana" pitchFamily="34" charset="0"/>
              </a:rPr>
              <a:t>at</a:t>
            </a:r>
            <a:r>
              <a:rPr lang="fr-FR" dirty="0" smtClean="0">
                <a:latin typeface="Verdana" pitchFamily="34" charset="0"/>
                <a:ea typeface="Verdana" pitchFamily="34" charset="0"/>
                <a:cs typeface="Verdana" pitchFamily="34" charset="0"/>
              </a:rPr>
              <a:t> EU </a:t>
            </a:r>
            <a:r>
              <a:rPr lang="fr-FR" dirty="0" err="1" smtClean="0">
                <a:latin typeface="Verdana" pitchFamily="34" charset="0"/>
                <a:ea typeface="Verdana" pitchFamily="34" charset="0"/>
                <a:cs typeface="Verdana" pitchFamily="34" charset="0"/>
              </a:rPr>
              <a:t>Scale</a:t>
            </a:r>
            <a:r>
              <a:rPr lang="fr-FR" dirty="0" smtClean="0">
                <a:latin typeface="Verdana" pitchFamily="34" charset="0"/>
                <a:ea typeface="Verdana" pitchFamily="34" charset="0"/>
                <a:cs typeface="Verdana" pitchFamily="34" charset="0"/>
              </a:rPr>
              <a:t> for the global </a:t>
            </a:r>
            <a:r>
              <a:rPr lang="fr-FR" dirty="0" err="1" smtClean="0">
                <a:latin typeface="Verdana" pitchFamily="34" charset="0"/>
                <a:ea typeface="Verdana" pitchFamily="34" charset="0"/>
                <a:cs typeface="Verdana" pitchFamily="34" charset="0"/>
              </a:rPr>
              <a:t>strategy</a:t>
            </a:r>
            <a:r>
              <a:rPr lang="fr-FR" dirty="0" smtClean="0">
                <a:latin typeface="Verdana" pitchFamily="34" charset="0"/>
                <a:ea typeface="Verdana" pitchFamily="34" charset="0"/>
                <a:cs typeface="Verdana" pitchFamily="34" charset="0"/>
              </a:rPr>
              <a:t> and </a:t>
            </a:r>
            <a:r>
              <a:rPr lang="fr-FR" dirty="0" err="1" smtClean="0">
                <a:latin typeface="Verdana" pitchFamily="34" charset="0"/>
                <a:ea typeface="Verdana" pitchFamily="34" charset="0"/>
                <a:cs typeface="Verdana" pitchFamily="34" charset="0"/>
              </a:rPr>
              <a:t>at</a:t>
            </a:r>
            <a:r>
              <a:rPr lang="fr-FR" dirty="0" smtClean="0">
                <a:latin typeface="Verdana" pitchFamily="34" charset="0"/>
                <a:ea typeface="Verdana" pitchFamily="34" charset="0"/>
                <a:cs typeface="Verdana" pitchFamily="34" charset="0"/>
              </a:rPr>
              <a:t> basin </a:t>
            </a:r>
            <a:r>
              <a:rPr lang="fr-FR" dirty="0" err="1" smtClean="0">
                <a:latin typeface="Verdana" pitchFamily="34" charset="0"/>
                <a:ea typeface="Verdana" pitchFamily="34" charset="0"/>
                <a:cs typeface="Verdana" pitchFamily="34" charset="0"/>
              </a:rPr>
              <a:t>scale</a:t>
            </a:r>
            <a:r>
              <a:rPr lang="fr-FR" dirty="0" smtClean="0">
                <a:latin typeface="Verdana" pitchFamily="34" charset="0"/>
                <a:ea typeface="Verdana" pitchFamily="34" charset="0"/>
                <a:cs typeface="Verdana" pitchFamily="34" charset="0"/>
              </a:rPr>
              <a:t> for the acquisition</a:t>
            </a:r>
          </a:p>
          <a:p>
            <a:pPr marL="360000" lvl="1" indent="0" algn="just">
              <a:buNone/>
            </a:pPr>
            <a:r>
              <a:rPr lang="fr-FR" dirty="0" smtClean="0">
                <a:latin typeface="Verdana" pitchFamily="34" charset="0"/>
                <a:ea typeface="Verdana" pitchFamily="34" charset="0"/>
                <a:cs typeface="Verdana" pitchFamily="34" charset="0"/>
              </a:rPr>
              <a:t> </a:t>
            </a:r>
            <a:endParaRPr lang="fr-FR" dirty="0">
              <a:latin typeface="Verdana" pitchFamily="34" charset="0"/>
              <a:ea typeface="Verdana" pitchFamily="34" charset="0"/>
              <a:cs typeface="Verdana" pitchFamily="34" charset="0"/>
            </a:endParaRPr>
          </a:p>
          <a:p>
            <a:pPr lvl="1"/>
            <a:endParaRPr lang="fr-FR"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59887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292662"/>
          </a:xfrm>
        </p:spPr>
        <p:txBody>
          <a:bodyPr/>
          <a:lstStyle/>
          <a:p>
            <a:pPr algn="ctr"/>
            <a:r>
              <a:rPr lang="fr-FR" dirty="0" smtClean="0">
                <a:latin typeface="Verdana" pitchFamily="34" charset="0"/>
                <a:ea typeface="Verdana" pitchFamily="34" charset="0"/>
                <a:cs typeface="Verdana" pitchFamily="34" charset="0"/>
              </a:rPr>
              <a:t>AXIS </a:t>
            </a:r>
            <a:r>
              <a:rPr lang="fr-FR" dirty="0">
                <a:latin typeface="Verdana" pitchFamily="34" charset="0"/>
                <a:ea typeface="Verdana" pitchFamily="34" charset="0"/>
                <a:cs typeface="Verdana" pitchFamily="34" charset="0"/>
              </a:rPr>
              <a:t>1 - </a:t>
            </a:r>
            <a:r>
              <a:rPr lang="fr-FR" dirty="0">
                <a:solidFill>
                  <a:srgbClr val="C00000"/>
                </a:solidFill>
                <a:latin typeface="Verdana" pitchFamily="34" charset="0"/>
                <a:ea typeface="Verdana" pitchFamily="34" charset="0"/>
                <a:cs typeface="Verdana" pitchFamily="34" charset="0"/>
              </a:rPr>
              <a:t>AGENDA</a:t>
            </a:r>
            <a:br>
              <a:rPr lang="fr-FR" dirty="0">
                <a:solidFill>
                  <a:srgbClr val="C00000"/>
                </a:solidFill>
                <a:latin typeface="Verdana" pitchFamily="34" charset="0"/>
                <a:ea typeface="Verdana" pitchFamily="34" charset="0"/>
                <a:cs typeface="Verdana" pitchFamily="34" charset="0"/>
              </a:rPr>
            </a:br>
            <a:r>
              <a:rPr lang="fr-FR" dirty="0">
                <a:solidFill>
                  <a:srgbClr val="FF0000"/>
                </a:solidFill>
                <a:latin typeface="Verdana" pitchFamily="34" charset="0"/>
                <a:ea typeface="Verdana" pitchFamily="34" charset="0"/>
                <a:cs typeface="Verdana" pitchFamily="34" charset="0"/>
              </a:rPr>
              <a:t/>
            </a:r>
            <a:br>
              <a:rPr lang="fr-FR" dirty="0">
                <a:solidFill>
                  <a:srgbClr val="FF0000"/>
                </a:solidFill>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467544" y="1916832"/>
            <a:ext cx="8280400" cy="4572595"/>
          </a:xfrm>
        </p:spPr>
        <p:txBody>
          <a:bodyPr>
            <a:normAutofit fontScale="92500" lnSpcReduction="10000"/>
          </a:bodyPr>
          <a:lstStyle/>
          <a:p>
            <a:pPr marL="0" indent="0">
              <a:buNone/>
            </a:pPr>
            <a:r>
              <a:rPr lang="fr-FR" sz="2200" b="1" dirty="0" err="1">
                <a:latin typeface="Verdana" pitchFamily="34" charset="0"/>
                <a:ea typeface="Verdana" pitchFamily="34" charset="0"/>
                <a:cs typeface="Verdana" pitchFamily="34" charset="0"/>
              </a:rPr>
              <a:t>Cooperation</a:t>
            </a:r>
            <a:r>
              <a:rPr lang="fr-FR" sz="2200" b="1" dirty="0">
                <a:latin typeface="Verdana" pitchFamily="34" charset="0"/>
                <a:ea typeface="Verdana" pitchFamily="34" charset="0"/>
                <a:cs typeface="Verdana" pitchFamily="34" charset="0"/>
              </a:rPr>
              <a:t> </a:t>
            </a:r>
            <a:r>
              <a:rPr lang="fr-FR" sz="2200" b="1" dirty="0" smtClean="0">
                <a:latin typeface="Verdana" pitchFamily="34" charset="0"/>
                <a:ea typeface="Verdana" pitchFamily="34" charset="0"/>
                <a:cs typeface="Verdana" pitchFamily="34" charset="0"/>
              </a:rPr>
              <a:t>programmes </a:t>
            </a:r>
            <a:r>
              <a:rPr lang="fr-FR" sz="2200" b="1" dirty="0">
                <a:latin typeface="Verdana" pitchFamily="34" charset="0"/>
                <a:ea typeface="Verdana" pitchFamily="34" charset="0"/>
                <a:cs typeface="Verdana" pitchFamily="34" charset="0"/>
              </a:rPr>
              <a:t>for data acquisition</a:t>
            </a:r>
          </a:p>
          <a:p>
            <a:pPr marL="0" indent="0">
              <a:buNone/>
            </a:pPr>
            <a:r>
              <a:rPr lang="fr-FR" b="1" i="1" dirty="0" smtClean="0">
                <a:latin typeface="Verdana" pitchFamily="34" charset="0"/>
                <a:ea typeface="Verdana" pitchFamily="34" charset="0"/>
                <a:cs typeface="Verdana" pitchFamily="34" charset="0"/>
              </a:rPr>
              <a:t>=&gt; </a:t>
            </a:r>
            <a:r>
              <a:rPr lang="fr-FR" b="1" i="1" dirty="0" err="1">
                <a:latin typeface="Verdana" pitchFamily="34" charset="0"/>
                <a:ea typeface="Verdana" pitchFamily="34" charset="0"/>
                <a:cs typeface="Verdana" pitchFamily="34" charset="0"/>
              </a:rPr>
              <a:t>Coastal</a:t>
            </a:r>
            <a:r>
              <a:rPr lang="fr-FR" b="1" i="1" dirty="0">
                <a:latin typeface="Verdana" pitchFamily="34" charset="0"/>
                <a:ea typeface="Verdana" pitchFamily="34" charset="0"/>
                <a:cs typeface="Verdana" pitchFamily="34" charset="0"/>
              </a:rPr>
              <a:t> </a:t>
            </a:r>
            <a:r>
              <a:rPr lang="fr-FR" b="1" i="1" dirty="0" err="1">
                <a:latin typeface="Verdana" pitchFamily="34" charset="0"/>
                <a:ea typeface="Verdana" pitchFamily="34" charset="0"/>
                <a:cs typeface="Verdana" pitchFamily="34" charset="0"/>
              </a:rPr>
              <a:t>Mapping</a:t>
            </a:r>
            <a:r>
              <a:rPr lang="fr-FR" b="1" i="1" dirty="0">
                <a:latin typeface="Verdana" pitchFamily="34" charset="0"/>
                <a:ea typeface="Verdana" pitchFamily="34" charset="0"/>
                <a:cs typeface="Verdana" pitchFamily="34" charset="0"/>
              </a:rPr>
              <a:t> </a:t>
            </a:r>
            <a:r>
              <a:rPr lang="fr-FR" b="1" i="1" dirty="0" smtClean="0">
                <a:latin typeface="Verdana" pitchFamily="34" charset="0"/>
                <a:ea typeface="Verdana" pitchFamily="34" charset="0"/>
                <a:cs typeface="Verdana" pitchFamily="34" charset="0"/>
              </a:rPr>
              <a:t>2 ?</a:t>
            </a:r>
            <a:endParaRPr lang="fr-FR" b="1" i="1" dirty="0">
              <a:latin typeface="Verdana" pitchFamily="34" charset="0"/>
              <a:ea typeface="Verdana" pitchFamily="34" charset="0"/>
              <a:cs typeface="Verdana" pitchFamily="34" charset="0"/>
            </a:endParaRPr>
          </a:p>
          <a:p>
            <a:pPr lvl="1"/>
            <a:endParaRPr lang="fr-FR" dirty="0">
              <a:latin typeface="Verdana" pitchFamily="34" charset="0"/>
              <a:ea typeface="Verdana" pitchFamily="34" charset="0"/>
              <a:cs typeface="Verdana" pitchFamily="34" charset="0"/>
            </a:endParaRPr>
          </a:p>
          <a:p>
            <a:pPr lvl="1"/>
            <a:r>
              <a:rPr lang="fr-FR" dirty="0">
                <a:latin typeface="Verdana" pitchFamily="34" charset="0"/>
                <a:ea typeface="Verdana" pitchFamily="34" charset="0"/>
                <a:cs typeface="Verdana" pitchFamily="34" charset="0"/>
              </a:rPr>
              <a:t> </a:t>
            </a:r>
            <a:r>
              <a:rPr lang="fr-FR" dirty="0" err="1">
                <a:latin typeface="Verdana" pitchFamily="34" charset="0"/>
                <a:ea typeface="Verdana" pitchFamily="34" charset="0"/>
                <a:cs typeface="Verdana" pitchFamily="34" charset="0"/>
              </a:rPr>
              <a:t>Organization</a:t>
            </a:r>
            <a:r>
              <a:rPr lang="fr-FR" dirty="0">
                <a:latin typeface="Verdana" pitchFamily="34" charset="0"/>
                <a:ea typeface="Verdana" pitchFamily="34" charset="0"/>
                <a:cs typeface="Verdana" pitchFamily="34" charset="0"/>
              </a:rPr>
              <a:t> of the </a:t>
            </a:r>
            <a:r>
              <a:rPr lang="fr-FR" dirty="0" err="1">
                <a:latin typeface="Verdana" pitchFamily="34" charset="0"/>
                <a:ea typeface="Verdana" pitchFamily="34" charset="0"/>
                <a:cs typeface="Verdana" pitchFamily="34" charset="0"/>
              </a:rPr>
              <a:t>Governance</a:t>
            </a:r>
            <a:r>
              <a:rPr lang="fr-FR" dirty="0">
                <a:latin typeface="Verdana" pitchFamily="34" charset="0"/>
                <a:ea typeface="Verdana" pitchFamily="34" charset="0"/>
                <a:cs typeface="Verdana" pitchFamily="34" charset="0"/>
              </a:rPr>
              <a:t> (</a:t>
            </a:r>
            <a:r>
              <a:rPr lang="fr-FR" dirty="0" err="1">
                <a:latin typeface="Verdana" pitchFamily="34" charset="0"/>
                <a:ea typeface="Verdana" pitchFamily="34" charset="0"/>
                <a:cs typeface="Verdana" pitchFamily="34" charset="0"/>
              </a:rPr>
              <a:t>strategic</a:t>
            </a:r>
            <a:r>
              <a:rPr lang="fr-FR" dirty="0">
                <a:latin typeface="Verdana" pitchFamily="34" charset="0"/>
                <a:ea typeface="Verdana" pitchFamily="34" charset="0"/>
                <a:cs typeface="Verdana" pitchFamily="34" charset="0"/>
              </a:rPr>
              <a:t> and </a:t>
            </a:r>
            <a:r>
              <a:rPr lang="fr-FR" dirty="0" err="1">
                <a:latin typeface="Verdana" pitchFamily="34" charset="0"/>
                <a:ea typeface="Verdana" pitchFamily="34" charset="0"/>
                <a:cs typeface="Verdana" pitchFamily="34" charset="0"/>
              </a:rPr>
              <a:t>operational</a:t>
            </a:r>
            <a:r>
              <a:rPr lang="fr-FR" dirty="0" smtClean="0">
                <a:latin typeface="Verdana" pitchFamily="34" charset="0"/>
                <a:ea typeface="Verdana" pitchFamily="34" charset="0"/>
                <a:cs typeface="Verdana" pitchFamily="34" charset="0"/>
              </a:rPr>
              <a:t>):</a:t>
            </a:r>
            <a:endParaRPr lang="fr-FR" dirty="0">
              <a:latin typeface="Verdana" pitchFamily="34" charset="0"/>
              <a:ea typeface="Verdana" pitchFamily="34" charset="0"/>
              <a:cs typeface="Verdana" pitchFamily="34" charset="0"/>
            </a:endParaRPr>
          </a:p>
          <a:p>
            <a:pPr marL="360000" lvl="1" indent="0">
              <a:buNone/>
            </a:pPr>
            <a:r>
              <a:rPr lang="fr-FR" dirty="0">
                <a:latin typeface="Verdana" pitchFamily="34" charset="0"/>
                <a:ea typeface="Verdana" pitchFamily="34" charset="0"/>
                <a:cs typeface="Verdana" pitchFamily="34" charset="0"/>
              </a:rPr>
              <a:t>	=&gt; EU public </a:t>
            </a:r>
            <a:r>
              <a:rPr lang="fr-FR" dirty="0" err="1">
                <a:latin typeface="Verdana" pitchFamily="34" charset="0"/>
                <a:ea typeface="Verdana" pitchFamily="34" charset="0"/>
                <a:cs typeface="Verdana" pitchFamily="34" charset="0"/>
              </a:rPr>
              <a:t>organization</a:t>
            </a:r>
            <a:r>
              <a:rPr lang="fr-FR" dirty="0">
                <a:latin typeface="Verdana" pitchFamily="34" charset="0"/>
                <a:ea typeface="Verdana" pitchFamily="34" charset="0"/>
                <a:cs typeface="Verdana" pitchFamily="34" charset="0"/>
              </a:rPr>
              <a:t> </a:t>
            </a:r>
            <a:r>
              <a:rPr lang="fr-FR" dirty="0" err="1">
                <a:latin typeface="Verdana" pitchFamily="34" charset="0"/>
                <a:ea typeface="Verdana" pitchFamily="34" charset="0"/>
                <a:cs typeface="Verdana" pitchFamily="34" charset="0"/>
              </a:rPr>
              <a:t>around</a:t>
            </a:r>
            <a:r>
              <a:rPr lang="fr-FR" dirty="0">
                <a:latin typeface="Verdana" pitchFamily="34" charset="0"/>
                <a:ea typeface="Verdana" pitchFamily="34" charset="0"/>
                <a:cs typeface="Verdana" pitchFamily="34" charset="0"/>
              </a:rPr>
              <a:t> the General </a:t>
            </a:r>
            <a:r>
              <a:rPr lang="fr-FR" dirty="0" err="1">
                <a:latin typeface="Verdana" pitchFamily="34" charset="0"/>
                <a:ea typeface="Verdana" pitchFamily="34" charset="0"/>
                <a:cs typeface="Verdana" pitchFamily="34" charset="0"/>
              </a:rPr>
              <a:t>Interest</a:t>
            </a:r>
            <a:r>
              <a:rPr lang="fr-FR" dirty="0">
                <a:latin typeface="Verdana" pitchFamily="34" charset="0"/>
                <a:ea typeface="Verdana" pitchFamily="34" charset="0"/>
                <a:cs typeface="Verdana" pitchFamily="34" charset="0"/>
              </a:rPr>
              <a:t> Service </a:t>
            </a:r>
            <a:r>
              <a:rPr lang="fr-FR" dirty="0" err="1" smtClean="0">
                <a:latin typeface="Verdana" pitchFamily="34" charset="0"/>
                <a:ea typeface="Verdana" pitchFamily="34" charset="0"/>
                <a:cs typeface="Verdana" pitchFamily="34" charset="0"/>
              </a:rPr>
              <a:t>Status</a:t>
            </a:r>
            <a:r>
              <a:rPr lang="fr-FR" dirty="0" smtClean="0">
                <a:latin typeface="Verdana" pitchFamily="34" charset="0"/>
                <a:ea typeface="Verdana" pitchFamily="34" charset="0"/>
                <a:cs typeface="Verdana" pitchFamily="34" charset="0"/>
              </a:rPr>
              <a:t> or </a:t>
            </a:r>
            <a:r>
              <a:rPr lang="fr-FR" dirty="0" err="1" smtClean="0">
                <a:latin typeface="Verdana" pitchFamily="34" charset="0"/>
                <a:ea typeface="Verdana" pitchFamily="34" charset="0"/>
                <a:cs typeface="Verdana" pitchFamily="34" charset="0"/>
              </a:rPr>
              <a:t>other</a:t>
            </a:r>
            <a:r>
              <a:rPr lang="fr-FR" dirty="0" smtClean="0">
                <a:latin typeface="Verdana" pitchFamily="34" charset="0"/>
                <a:ea typeface="Verdana" pitchFamily="34" charset="0"/>
                <a:cs typeface="Verdana" pitchFamily="34" charset="0"/>
              </a:rPr>
              <a:t>? In </a:t>
            </a:r>
            <a:r>
              <a:rPr lang="fr-FR" dirty="0" err="1" smtClean="0">
                <a:latin typeface="Verdana" pitchFamily="34" charset="0"/>
                <a:ea typeface="Verdana" pitchFamily="34" charset="0"/>
                <a:cs typeface="Verdana" pitchFamily="34" charset="0"/>
              </a:rPr>
              <a:t>capacity</a:t>
            </a:r>
            <a:r>
              <a:rPr lang="fr-FR" dirty="0" smtClean="0">
                <a:latin typeface="Verdana" pitchFamily="34" charset="0"/>
                <a:ea typeface="Verdana" pitchFamily="34" charset="0"/>
                <a:cs typeface="Verdana" pitchFamily="34" charset="0"/>
              </a:rPr>
              <a:t> to </a:t>
            </a:r>
            <a:r>
              <a:rPr lang="fr-FR" dirty="0" err="1" smtClean="0">
                <a:latin typeface="Verdana" pitchFamily="34" charset="0"/>
                <a:ea typeface="Verdana" pitchFamily="34" charset="0"/>
                <a:cs typeface="Verdana" pitchFamily="34" charset="0"/>
              </a:rPr>
              <a:t>operate</a:t>
            </a:r>
            <a:r>
              <a:rPr lang="fr-FR" dirty="0" smtClean="0">
                <a:latin typeface="Verdana" pitchFamily="34" charset="0"/>
                <a:ea typeface="Verdana" pitchFamily="34" charset="0"/>
                <a:cs typeface="Verdana" pitchFamily="34" charset="0"/>
              </a:rPr>
              <a:t> the acquisitions or the </a:t>
            </a:r>
            <a:r>
              <a:rPr lang="fr-FR" dirty="0" err="1" smtClean="0">
                <a:latin typeface="Verdana" pitchFamily="34" charset="0"/>
                <a:ea typeface="Verdana" pitchFamily="34" charset="0"/>
                <a:cs typeface="Verdana" pitchFamily="34" charset="0"/>
              </a:rPr>
              <a:t>necessary</a:t>
            </a:r>
            <a:r>
              <a:rPr lang="fr-FR" dirty="0" smtClean="0">
                <a:latin typeface="Verdana" pitchFamily="34" charset="0"/>
                <a:ea typeface="Verdana" pitchFamily="34" charset="0"/>
                <a:cs typeface="Verdana" pitchFamily="34" charset="0"/>
              </a:rPr>
              <a:t> public calls for </a:t>
            </a:r>
            <a:r>
              <a:rPr lang="fr-FR" dirty="0" err="1" smtClean="0">
                <a:latin typeface="Verdana" pitchFamily="34" charset="0"/>
                <a:ea typeface="Verdana" pitchFamily="34" charset="0"/>
                <a:cs typeface="Verdana" pitchFamily="34" charset="0"/>
              </a:rPr>
              <a:t>companies</a:t>
            </a:r>
            <a:endParaRPr lang="fr-FR" dirty="0" smtClean="0">
              <a:latin typeface="Verdana" pitchFamily="34" charset="0"/>
              <a:ea typeface="Verdana" pitchFamily="34" charset="0"/>
              <a:cs typeface="Verdana" pitchFamily="34" charset="0"/>
            </a:endParaRPr>
          </a:p>
          <a:p>
            <a:pPr marL="360000" lvl="1" indent="0">
              <a:buNone/>
            </a:pPr>
            <a:endParaRPr lang="fr-FR" dirty="0">
              <a:latin typeface="Verdana" pitchFamily="34" charset="0"/>
              <a:ea typeface="Verdana" pitchFamily="34" charset="0"/>
              <a:cs typeface="Verdana" pitchFamily="34" charset="0"/>
            </a:endParaRPr>
          </a:p>
          <a:p>
            <a:pPr marL="360000" lvl="1" indent="0">
              <a:buNone/>
            </a:pPr>
            <a:r>
              <a:rPr lang="fr-FR" dirty="0">
                <a:latin typeface="Verdana" pitchFamily="34" charset="0"/>
                <a:ea typeface="Verdana" pitchFamily="34" charset="0"/>
                <a:cs typeface="Verdana" pitchFamily="34" charset="0"/>
              </a:rPr>
              <a:t>	</a:t>
            </a:r>
            <a:r>
              <a:rPr lang="fr-FR" b="1" dirty="0">
                <a:latin typeface="Verdana" pitchFamily="34" charset="0"/>
                <a:ea typeface="Verdana" pitchFamily="34" charset="0"/>
                <a:cs typeface="Verdana" pitchFamily="34" charset="0"/>
              </a:rPr>
              <a:t>2 Scenarii:</a:t>
            </a:r>
          </a:p>
          <a:p>
            <a:pPr marL="360000" lvl="1" indent="0">
              <a:buNone/>
            </a:pPr>
            <a:r>
              <a:rPr lang="fr-FR" dirty="0">
                <a:latin typeface="Verdana" pitchFamily="34" charset="0"/>
                <a:ea typeface="Verdana" pitchFamily="34" charset="0"/>
                <a:cs typeface="Verdana" pitchFamily="34" charset="0"/>
              </a:rPr>
              <a:t>	- An </a:t>
            </a:r>
            <a:r>
              <a:rPr lang="fr-FR" dirty="0" err="1">
                <a:latin typeface="Verdana" pitchFamily="34" charset="0"/>
                <a:ea typeface="Verdana" pitchFamily="34" charset="0"/>
                <a:cs typeface="Verdana" pitchFamily="34" charset="0"/>
              </a:rPr>
              <a:t>existing</a:t>
            </a:r>
            <a:r>
              <a:rPr lang="fr-FR" dirty="0">
                <a:latin typeface="Verdana" pitchFamily="34" charset="0"/>
                <a:ea typeface="Verdana" pitchFamily="34" charset="0"/>
                <a:cs typeface="Verdana" pitchFamily="34" charset="0"/>
              </a:rPr>
              <a:t> structure </a:t>
            </a:r>
            <a:r>
              <a:rPr lang="fr-FR" dirty="0" err="1">
                <a:latin typeface="Verdana" pitchFamily="34" charset="0"/>
                <a:ea typeface="Verdana" pitchFamily="34" charset="0"/>
                <a:cs typeface="Verdana" pitchFamily="34" charset="0"/>
              </a:rPr>
              <a:t>is</a:t>
            </a:r>
            <a:r>
              <a:rPr lang="fr-FR" dirty="0">
                <a:latin typeface="Verdana" pitchFamily="34" charset="0"/>
                <a:ea typeface="Verdana" pitchFamily="34" charset="0"/>
                <a:cs typeface="Verdana" pitchFamily="34" charset="0"/>
              </a:rPr>
              <a:t> </a:t>
            </a:r>
            <a:r>
              <a:rPr lang="fr-FR" dirty="0" err="1" smtClean="0">
                <a:latin typeface="Verdana" pitchFamily="34" charset="0"/>
                <a:ea typeface="Verdana" pitchFamily="34" charset="0"/>
                <a:cs typeface="Verdana" pitchFamily="34" charset="0"/>
              </a:rPr>
              <a:t>modified</a:t>
            </a:r>
            <a:r>
              <a:rPr lang="fr-FR" dirty="0">
                <a:latin typeface="Verdana" pitchFamily="34" charset="0"/>
                <a:ea typeface="Verdana" pitchFamily="34" charset="0"/>
                <a:cs typeface="Verdana" pitchFamily="34" charset="0"/>
              </a:rPr>
              <a:t>:</a:t>
            </a:r>
            <a:r>
              <a:rPr lang="fr-FR" dirty="0" smtClean="0">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One </a:t>
            </a:r>
            <a:r>
              <a:rPr lang="fr-FR" dirty="0" err="1">
                <a:latin typeface="Verdana" pitchFamily="34" charset="0"/>
                <a:ea typeface="Verdana" pitchFamily="34" charset="0"/>
                <a:cs typeface="Verdana" pitchFamily="34" charset="0"/>
              </a:rPr>
              <a:t>year</a:t>
            </a:r>
            <a:r>
              <a:rPr lang="fr-FR" dirty="0">
                <a:latin typeface="Verdana" pitchFamily="34" charset="0"/>
                <a:ea typeface="Verdana" pitchFamily="34" charset="0"/>
                <a:cs typeface="Verdana" pitchFamily="34" charset="0"/>
              </a:rPr>
              <a:t> </a:t>
            </a:r>
            <a:r>
              <a:rPr lang="fr-FR" dirty="0" err="1">
                <a:latin typeface="Verdana" pitchFamily="34" charset="0"/>
                <a:ea typeface="Verdana" pitchFamily="34" charset="0"/>
                <a:cs typeface="Verdana" pitchFamily="34" charset="0"/>
              </a:rPr>
              <a:t>necessary</a:t>
            </a:r>
            <a:r>
              <a:rPr lang="fr-FR" dirty="0">
                <a:latin typeface="Verdana" pitchFamily="34" charset="0"/>
                <a:ea typeface="Verdana" pitchFamily="34" charset="0"/>
                <a:cs typeface="Verdana" pitchFamily="34" charset="0"/>
              </a:rPr>
              <a:t> -</a:t>
            </a:r>
            <a:r>
              <a:rPr lang="fr-FR" dirty="0">
                <a:solidFill>
                  <a:srgbClr val="00B0F0"/>
                </a:solidFill>
                <a:latin typeface="Verdana" pitchFamily="34" charset="0"/>
                <a:ea typeface="Verdana" pitchFamily="34" charset="0"/>
                <a:cs typeface="Verdana" pitchFamily="34" charset="0"/>
                <a:hlinkClick r:id="rId2"/>
              </a:rPr>
              <a:t> 2017 </a:t>
            </a:r>
            <a:endParaRPr lang="fr-FR" dirty="0">
              <a:solidFill>
                <a:srgbClr val="00B0F0"/>
              </a:solidFill>
              <a:latin typeface="Verdana" pitchFamily="34" charset="0"/>
              <a:ea typeface="Verdana" pitchFamily="34" charset="0"/>
              <a:cs typeface="Verdana" pitchFamily="34" charset="0"/>
            </a:endParaRPr>
          </a:p>
          <a:p>
            <a:pPr marL="360000" lvl="1" indent="0">
              <a:buNone/>
            </a:pPr>
            <a:r>
              <a:rPr lang="fr-FR" dirty="0">
                <a:solidFill>
                  <a:srgbClr val="00B0F0"/>
                </a:solidFill>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 A new organisation </a:t>
            </a:r>
            <a:r>
              <a:rPr lang="fr-FR" dirty="0" err="1">
                <a:latin typeface="Verdana" pitchFamily="34" charset="0"/>
                <a:ea typeface="Verdana" pitchFamily="34" charset="0"/>
                <a:cs typeface="Verdana" pitchFamily="34" charset="0"/>
              </a:rPr>
              <a:t>is</a:t>
            </a:r>
            <a:r>
              <a:rPr lang="fr-FR" dirty="0">
                <a:latin typeface="Verdana" pitchFamily="34" charset="0"/>
                <a:ea typeface="Verdana" pitchFamily="34" charset="0"/>
                <a:cs typeface="Verdana" pitchFamily="34" charset="0"/>
              </a:rPr>
              <a:t> </a:t>
            </a:r>
            <a:r>
              <a:rPr lang="fr-FR" dirty="0" err="1" smtClean="0">
                <a:latin typeface="Verdana" pitchFamily="34" charset="0"/>
                <a:ea typeface="Verdana" pitchFamily="34" charset="0"/>
                <a:cs typeface="Verdana" pitchFamily="34" charset="0"/>
              </a:rPr>
              <a:t>built</a:t>
            </a:r>
            <a:r>
              <a:rPr lang="fr-FR" dirty="0">
                <a:latin typeface="Verdana" pitchFamily="34" charset="0"/>
                <a:ea typeface="Verdana" pitchFamily="34" charset="0"/>
                <a:cs typeface="Verdana" pitchFamily="34" charset="0"/>
              </a:rPr>
              <a:t>:</a:t>
            </a:r>
            <a:r>
              <a:rPr lang="fr-FR" dirty="0" smtClean="0">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2017- </a:t>
            </a:r>
            <a:r>
              <a:rPr lang="fr-FR" dirty="0" err="1">
                <a:latin typeface="Verdana" pitchFamily="34" charset="0"/>
                <a:ea typeface="Verdana" pitchFamily="34" charset="0"/>
                <a:cs typeface="Verdana" pitchFamily="34" charset="0"/>
              </a:rPr>
              <a:t>Mid</a:t>
            </a:r>
            <a:r>
              <a:rPr lang="fr-FR" dirty="0">
                <a:latin typeface="Verdana" pitchFamily="34" charset="0"/>
                <a:ea typeface="Verdana" pitchFamily="34" charset="0"/>
                <a:cs typeface="Verdana" pitchFamily="34" charset="0"/>
              </a:rPr>
              <a:t> 2018</a:t>
            </a:r>
          </a:p>
          <a:p>
            <a:pPr marL="360000" lvl="1" indent="0">
              <a:buNone/>
            </a:pPr>
            <a:endParaRPr lang="fr-FR" sz="2000" dirty="0">
              <a:latin typeface="Verdana" pitchFamily="34" charset="0"/>
              <a:ea typeface="Verdana" pitchFamily="34" charset="0"/>
              <a:cs typeface="Verdana" pitchFamily="34" charset="0"/>
            </a:endParaRPr>
          </a:p>
          <a:p>
            <a:pPr lvl="1" algn="just"/>
            <a:r>
              <a:rPr lang="fr-FR" sz="2000" dirty="0">
                <a:latin typeface="Verdana" pitchFamily="34" charset="0"/>
                <a:ea typeface="Verdana" pitchFamily="34" charset="0"/>
                <a:cs typeface="Verdana" pitchFamily="34" charset="0"/>
              </a:rPr>
              <a:t>In </a:t>
            </a:r>
            <a:r>
              <a:rPr lang="fr-FR" sz="2000" dirty="0" err="1">
                <a:latin typeface="Verdana" pitchFamily="34" charset="0"/>
                <a:ea typeface="Verdana" pitchFamily="34" charset="0"/>
                <a:cs typeface="Verdana" pitchFamily="34" charset="0"/>
              </a:rPr>
              <a:t>parallel</a:t>
            </a:r>
            <a:r>
              <a:rPr lang="fr-FR" sz="2000" dirty="0">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design of acquisition programs </a:t>
            </a:r>
            <a:r>
              <a:rPr lang="fr-FR" sz="2000" dirty="0">
                <a:latin typeface="Verdana" pitchFamily="34" charset="0"/>
                <a:ea typeface="Verdana" pitchFamily="34" charset="0"/>
                <a:cs typeface="Verdana" pitchFamily="34" charset="0"/>
              </a:rPr>
              <a:t>at the maritime basins </a:t>
            </a:r>
            <a:r>
              <a:rPr lang="fr-FR" sz="2000" dirty="0" err="1">
                <a:latin typeface="Verdana" pitchFamily="34" charset="0"/>
                <a:ea typeface="Verdana" pitchFamily="34" charset="0"/>
                <a:cs typeface="Verdana" pitchFamily="34" charset="0"/>
              </a:rPr>
              <a:t>level</a:t>
            </a:r>
            <a:r>
              <a:rPr lang="fr-FR" sz="2000" dirty="0">
                <a:latin typeface="Verdana" pitchFamily="34" charset="0"/>
                <a:ea typeface="Verdana" pitchFamily="34" charset="0"/>
                <a:cs typeface="Verdana" pitchFamily="34" charset="0"/>
              </a:rPr>
              <a:t> to </a:t>
            </a:r>
            <a:r>
              <a:rPr lang="fr-FR" sz="2000" dirty="0" err="1">
                <a:latin typeface="Verdana" pitchFamily="34" charset="0"/>
                <a:ea typeface="Verdana" pitchFamily="34" charset="0"/>
                <a:cs typeface="Verdana" pitchFamily="34" charset="0"/>
              </a:rPr>
              <a:t>be</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approved</a:t>
            </a:r>
            <a:r>
              <a:rPr lang="fr-FR" sz="2000" dirty="0">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by the </a:t>
            </a:r>
            <a:r>
              <a:rPr lang="fr-FR" dirty="0" err="1">
                <a:latin typeface="Verdana" pitchFamily="34" charset="0"/>
                <a:ea typeface="Verdana" pitchFamily="34" charset="0"/>
                <a:cs typeface="Verdana" pitchFamily="34" charset="0"/>
              </a:rPr>
              <a:t>different</a:t>
            </a:r>
            <a:r>
              <a:rPr lang="fr-FR" dirty="0">
                <a:latin typeface="Verdana" pitchFamily="34" charset="0"/>
                <a:ea typeface="Verdana" pitchFamily="34" charset="0"/>
                <a:cs typeface="Verdana" pitchFamily="34" charset="0"/>
              </a:rPr>
              <a:t> </a:t>
            </a:r>
            <a:r>
              <a:rPr lang="fr-FR" dirty="0" err="1">
                <a:latin typeface="Verdana" pitchFamily="34" charset="0"/>
                <a:ea typeface="Verdana" pitchFamily="34" charset="0"/>
                <a:cs typeface="Verdana" pitchFamily="34" charset="0"/>
              </a:rPr>
              <a:t>DGs</a:t>
            </a:r>
            <a:r>
              <a:rPr lang="fr-FR" dirty="0">
                <a:latin typeface="Verdana" pitchFamily="34" charset="0"/>
                <a:ea typeface="Verdana" pitchFamily="34" charset="0"/>
                <a:cs typeface="Verdana" pitchFamily="34" charset="0"/>
              </a:rPr>
              <a:t> and the </a:t>
            </a:r>
            <a:r>
              <a:rPr lang="fr-FR" dirty="0" err="1">
                <a:latin typeface="Verdana" pitchFamily="34" charset="0"/>
                <a:ea typeface="Verdana" pitchFamily="34" charset="0"/>
                <a:cs typeface="Verdana" pitchFamily="34" charset="0"/>
              </a:rPr>
              <a:t>Member</a:t>
            </a:r>
            <a:r>
              <a:rPr lang="fr-FR" dirty="0">
                <a:latin typeface="Verdana" pitchFamily="34" charset="0"/>
                <a:ea typeface="Verdana" pitchFamily="34" charset="0"/>
                <a:cs typeface="Verdana" pitchFamily="34" charset="0"/>
              </a:rPr>
              <a:t> States, Regions..,6 </a:t>
            </a:r>
            <a:r>
              <a:rPr lang="fr-FR" dirty="0" err="1">
                <a:latin typeface="Verdana" pitchFamily="34" charset="0"/>
                <a:ea typeface="Verdana" pitchFamily="34" charset="0"/>
                <a:cs typeface="Verdana" pitchFamily="34" charset="0"/>
              </a:rPr>
              <a:t>months</a:t>
            </a:r>
            <a:r>
              <a:rPr lang="fr-FR" dirty="0">
                <a:latin typeface="Verdana" pitchFamily="34" charset="0"/>
                <a:ea typeface="Verdana" pitchFamily="34" charset="0"/>
                <a:cs typeface="Verdana" pitchFamily="34" charset="0"/>
              </a:rPr>
              <a:t> in 2017</a:t>
            </a:r>
          </a:p>
          <a:p>
            <a:pPr marL="0" lvl="1" indent="0">
              <a:buNone/>
            </a:pPr>
            <a:endParaRPr lang="fr-FR" sz="2400" dirty="0">
              <a:latin typeface="Times New Roman" pitchFamily="18" charset="0"/>
              <a:cs typeface="Times New Roman" pitchFamily="18" charset="0"/>
            </a:endParaRPr>
          </a:p>
          <a:p>
            <a:pPr lvl="1"/>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28040117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292662"/>
          </a:xfrm>
        </p:spPr>
        <p:txBody>
          <a:bodyPr/>
          <a:lstStyle/>
          <a:p>
            <a:pPr algn="ctr"/>
            <a:r>
              <a:rPr lang="fr-FR" dirty="0" smtClean="0"/>
              <a:t>AXIS </a:t>
            </a:r>
            <a:r>
              <a:rPr lang="fr-FR" dirty="0"/>
              <a:t>2</a:t>
            </a:r>
            <a:br>
              <a:rPr lang="fr-FR" dirty="0"/>
            </a:br>
            <a:r>
              <a:rPr lang="fr-FR" dirty="0">
                <a:solidFill>
                  <a:srgbClr val="FF0000"/>
                </a:solidFill>
              </a:rPr>
              <a:t/>
            </a:r>
            <a:br>
              <a:rPr lang="fr-FR" dirty="0">
                <a:solidFill>
                  <a:srgbClr val="FF0000"/>
                </a:solidFill>
              </a:rPr>
            </a:br>
            <a:endParaRPr lang="fr-FR" dirty="0"/>
          </a:p>
        </p:txBody>
      </p:sp>
      <p:sp>
        <p:nvSpPr>
          <p:cNvPr id="3" name="Espace réservé du texte 2"/>
          <p:cNvSpPr>
            <a:spLocks noGrp="1"/>
          </p:cNvSpPr>
          <p:nvPr>
            <p:ph type="body" sz="quarter" idx="12"/>
          </p:nvPr>
        </p:nvSpPr>
        <p:spPr>
          <a:xfrm>
            <a:off x="467544" y="1556792"/>
            <a:ext cx="8280400" cy="5301208"/>
          </a:xfrm>
        </p:spPr>
        <p:txBody>
          <a:bodyPr>
            <a:normAutofit lnSpcReduction="10000"/>
          </a:bodyPr>
          <a:lstStyle/>
          <a:p>
            <a:pPr marL="0" lvl="1" indent="0" algn="just">
              <a:buNone/>
            </a:pPr>
            <a:r>
              <a:rPr lang="fr-FR" b="1" dirty="0" err="1">
                <a:latin typeface="Verdana" pitchFamily="34" charset="0"/>
                <a:ea typeface="Verdana" pitchFamily="34" charset="0"/>
                <a:cs typeface="Verdana" pitchFamily="34" charset="0"/>
              </a:rPr>
              <a:t>Increase</a:t>
            </a:r>
            <a:r>
              <a:rPr lang="fr-FR" b="1" dirty="0">
                <a:latin typeface="Verdana" pitchFamily="34" charset="0"/>
                <a:ea typeface="Verdana" pitchFamily="34" charset="0"/>
                <a:cs typeface="Verdana" pitchFamily="34" charset="0"/>
              </a:rPr>
              <a:t> the </a:t>
            </a:r>
            <a:r>
              <a:rPr lang="fr-FR" b="1" dirty="0" err="1">
                <a:latin typeface="Verdana" pitchFamily="34" charset="0"/>
                <a:ea typeface="Verdana" pitchFamily="34" charset="0"/>
                <a:cs typeface="Verdana" pitchFamily="34" charset="0"/>
              </a:rPr>
              <a:t>possibilities</a:t>
            </a:r>
            <a:r>
              <a:rPr lang="fr-FR" b="1" dirty="0">
                <a:latin typeface="Verdana" pitchFamily="34" charset="0"/>
                <a:ea typeface="Verdana" pitchFamily="34" charset="0"/>
                <a:cs typeface="Verdana" pitchFamily="34" charset="0"/>
              </a:rPr>
              <a:t> for </a:t>
            </a:r>
            <a:r>
              <a:rPr lang="fr-FR" b="1" dirty="0" err="1">
                <a:latin typeface="Verdana" pitchFamily="34" charset="0"/>
                <a:ea typeface="Verdana" pitchFamily="34" charset="0"/>
                <a:cs typeface="Verdana" pitchFamily="34" charset="0"/>
              </a:rPr>
              <a:t>coastal</a:t>
            </a:r>
            <a:r>
              <a:rPr lang="fr-FR" b="1" dirty="0">
                <a:latin typeface="Verdana" pitchFamily="34" charset="0"/>
                <a:ea typeface="Verdana" pitchFamily="34" charset="0"/>
                <a:cs typeface="Verdana" pitchFamily="34" charset="0"/>
              </a:rPr>
              <a:t> </a:t>
            </a:r>
            <a:r>
              <a:rPr lang="fr-FR" b="1" dirty="0" err="1">
                <a:latin typeface="Verdana" pitchFamily="34" charset="0"/>
                <a:ea typeface="Verdana" pitchFamily="34" charset="0"/>
                <a:cs typeface="Verdana" pitchFamily="34" charset="0"/>
              </a:rPr>
              <a:t>bathymetric</a:t>
            </a:r>
            <a:r>
              <a:rPr lang="fr-FR" b="1" dirty="0">
                <a:latin typeface="Verdana" pitchFamily="34" charset="0"/>
                <a:ea typeface="Verdana" pitchFamily="34" charset="0"/>
                <a:cs typeface="Verdana" pitchFamily="34" charset="0"/>
              </a:rPr>
              <a:t> data </a:t>
            </a:r>
            <a:r>
              <a:rPr lang="fr-FR" b="1" dirty="0" err="1">
                <a:latin typeface="Verdana" pitchFamily="34" charset="0"/>
                <a:ea typeface="Verdana" pitchFamily="34" charset="0"/>
                <a:cs typeface="Verdana" pitchFamily="34" charset="0"/>
              </a:rPr>
              <a:t>aquisition</a:t>
            </a:r>
            <a:r>
              <a:rPr lang="fr-FR" b="1" dirty="0">
                <a:latin typeface="Verdana" pitchFamily="34" charset="0"/>
                <a:ea typeface="Verdana" pitchFamily="34" charset="0"/>
                <a:cs typeface="Verdana" pitchFamily="34" charset="0"/>
              </a:rPr>
              <a:t> in the </a:t>
            </a:r>
            <a:r>
              <a:rPr lang="fr-FR" b="1" dirty="0" err="1">
                <a:latin typeface="Verdana" pitchFamily="34" charset="0"/>
                <a:ea typeface="Verdana" pitchFamily="34" charset="0"/>
                <a:cs typeface="Verdana" pitchFamily="34" charset="0"/>
              </a:rPr>
              <a:t>framework</a:t>
            </a:r>
            <a:r>
              <a:rPr lang="fr-FR" b="1" dirty="0">
                <a:latin typeface="Verdana" pitchFamily="34" charset="0"/>
                <a:ea typeface="Verdana" pitchFamily="34" charset="0"/>
                <a:cs typeface="Verdana" pitchFamily="34" charset="0"/>
              </a:rPr>
              <a:t> of the </a:t>
            </a:r>
            <a:r>
              <a:rPr lang="fr-FR" b="1" dirty="0" err="1">
                <a:latin typeface="Verdana" pitchFamily="34" charset="0"/>
                <a:ea typeface="Verdana" pitchFamily="34" charset="0"/>
                <a:cs typeface="Verdana" pitchFamily="34" charset="0"/>
              </a:rPr>
              <a:t>Interreg</a:t>
            </a:r>
            <a:r>
              <a:rPr lang="fr-FR" b="1" dirty="0">
                <a:latin typeface="Verdana" pitchFamily="34" charset="0"/>
                <a:ea typeface="Verdana" pitchFamily="34" charset="0"/>
                <a:cs typeface="Verdana" pitchFamily="34" charset="0"/>
              </a:rPr>
              <a:t> </a:t>
            </a:r>
            <a:r>
              <a:rPr lang="fr-FR" b="1" dirty="0" smtClean="0">
                <a:latin typeface="Verdana" pitchFamily="34" charset="0"/>
                <a:ea typeface="Verdana" pitchFamily="34" charset="0"/>
                <a:cs typeface="Verdana" pitchFamily="34" charset="0"/>
              </a:rPr>
              <a:t>programs, H2020, EMFF, LIFE </a:t>
            </a:r>
            <a:endParaRPr lang="fr-FR" b="1" dirty="0">
              <a:latin typeface="Verdana" pitchFamily="34" charset="0"/>
              <a:ea typeface="Verdana" pitchFamily="34" charset="0"/>
              <a:cs typeface="Verdana" pitchFamily="34" charset="0"/>
            </a:endParaRPr>
          </a:p>
          <a:p>
            <a:pPr marL="0" lvl="1" indent="0" algn="just">
              <a:buNone/>
            </a:pPr>
            <a:endParaRPr lang="fr-FR" b="1" dirty="0">
              <a:latin typeface="Verdana" pitchFamily="34" charset="0"/>
              <a:ea typeface="Verdana" pitchFamily="34" charset="0"/>
              <a:cs typeface="Verdana" pitchFamily="34" charset="0"/>
            </a:endParaRPr>
          </a:p>
          <a:p>
            <a:pPr marL="285750" lvl="1" indent="-285750" algn="just">
              <a:spcAft>
                <a:spcPts val="600"/>
              </a:spcAft>
              <a:buFont typeface="Arial" panose="020B0604020202020204" pitchFamily="34" charset="0"/>
              <a:buChar char="•"/>
            </a:pPr>
            <a:r>
              <a:rPr lang="fr-FR" sz="1500" dirty="0" err="1">
                <a:latin typeface="Verdana" pitchFamily="34" charset="0"/>
                <a:ea typeface="Verdana" pitchFamily="34" charset="0"/>
                <a:cs typeface="Verdana" pitchFamily="34" charset="0"/>
              </a:rPr>
              <a:t>Promoting</a:t>
            </a:r>
            <a:r>
              <a:rPr lang="fr-FR" sz="1500" dirty="0">
                <a:latin typeface="Verdana" pitchFamily="34" charset="0"/>
                <a:ea typeface="Verdana" pitchFamily="34" charset="0"/>
                <a:cs typeface="Verdana" pitchFamily="34" charset="0"/>
              </a:rPr>
              <a:t> the </a:t>
            </a:r>
            <a:r>
              <a:rPr lang="fr-FR" sz="1500" dirty="0" err="1">
                <a:latin typeface="Verdana" pitchFamily="34" charset="0"/>
                <a:ea typeface="Verdana" pitchFamily="34" charset="0"/>
                <a:cs typeface="Verdana" pitchFamily="34" charset="0"/>
              </a:rPr>
              <a:t>legitimacy</a:t>
            </a:r>
            <a:r>
              <a:rPr lang="fr-FR" sz="1500" dirty="0">
                <a:latin typeface="Verdana" pitchFamily="34" charset="0"/>
                <a:ea typeface="Verdana" pitchFamily="34" charset="0"/>
                <a:cs typeface="Verdana" pitchFamily="34" charset="0"/>
              </a:rPr>
              <a:t> of </a:t>
            </a:r>
            <a:r>
              <a:rPr lang="fr-FR" sz="1500" dirty="0" err="1">
                <a:latin typeface="Verdana" pitchFamily="34" charset="0"/>
                <a:ea typeface="Verdana" pitchFamily="34" charset="0"/>
                <a:cs typeface="Verdana" pitchFamily="34" charset="0"/>
              </a:rPr>
              <a:t>coastal</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bathymetric</a:t>
            </a:r>
            <a:r>
              <a:rPr lang="fr-FR" sz="1500" dirty="0">
                <a:latin typeface="Verdana" pitchFamily="34" charset="0"/>
                <a:ea typeface="Verdana" pitchFamily="34" charset="0"/>
                <a:cs typeface="Verdana" pitchFamily="34" charset="0"/>
              </a:rPr>
              <a:t> data production as </a:t>
            </a:r>
            <a:r>
              <a:rPr lang="fr-FR" sz="1500" dirty="0" err="1">
                <a:latin typeface="Verdana" pitchFamily="34" charset="0"/>
                <a:ea typeface="Verdana" pitchFamily="34" charset="0"/>
                <a:cs typeface="Verdana" pitchFamily="34" charset="0"/>
              </a:rPr>
              <a:t>necessary</a:t>
            </a:r>
            <a:r>
              <a:rPr lang="fr-FR" sz="1500" dirty="0">
                <a:latin typeface="Verdana" pitchFamily="34" charset="0"/>
                <a:ea typeface="Verdana" pitchFamily="34" charset="0"/>
                <a:cs typeface="Verdana" pitchFamily="34" charset="0"/>
              </a:rPr>
              <a:t> condition to </a:t>
            </a:r>
            <a:r>
              <a:rPr lang="fr-FR" sz="1500" dirty="0" err="1">
                <a:latin typeface="Verdana" pitchFamily="34" charset="0"/>
                <a:ea typeface="Verdana" pitchFamily="34" charset="0"/>
                <a:cs typeface="Verdana" pitchFamily="34" charset="0"/>
              </a:rPr>
              <a:t>develop</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every</a:t>
            </a:r>
            <a:r>
              <a:rPr lang="fr-FR" sz="1500" dirty="0">
                <a:latin typeface="Verdana" pitchFamily="34" charset="0"/>
                <a:ea typeface="Verdana" pitchFamily="34" charset="0"/>
                <a:cs typeface="Verdana" pitchFamily="34" charset="0"/>
              </a:rPr>
              <a:t> maritime </a:t>
            </a:r>
            <a:r>
              <a:rPr lang="fr-FR" sz="1500" dirty="0" err="1">
                <a:latin typeface="Verdana" pitchFamily="34" charset="0"/>
                <a:ea typeface="Verdana" pitchFamily="34" charset="0"/>
                <a:cs typeface="Verdana" pitchFamily="34" charset="0"/>
              </a:rPr>
              <a:t>policies</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covered</a:t>
            </a:r>
            <a:r>
              <a:rPr lang="fr-FR" sz="1500" dirty="0">
                <a:latin typeface="Verdana" pitchFamily="34" charset="0"/>
                <a:ea typeface="Verdana" pitchFamily="34" charset="0"/>
                <a:cs typeface="Verdana" pitchFamily="34" charset="0"/>
              </a:rPr>
              <a:t> by </a:t>
            </a:r>
            <a:r>
              <a:rPr lang="fr-FR" sz="1500" dirty="0" smtClean="0">
                <a:latin typeface="Verdana" pitchFamily="34" charset="0"/>
                <a:ea typeface="Verdana" pitchFamily="34" charset="0"/>
                <a:cs typeface="Verdana" pitchFamily="34" charset="0"/>
              </a:rPr>
              <a:t>the 5 first EU </a:t>
            </a:r>
            <a:r>
              <a:rPr lang="fr-FR" sz="1500" dirty="0" err="1" smtClean="0">
                <a:latin typeface="Verdana" pitchFamily="34" charset="0"/>
                <a:ea typeface="Verdana" pitchFamily="34" charset="0"/>
                <a:cs typeface="Verdana" pitchFamily="34" charset="0"/>
              </a:rPr>
              <a:t>funding</a:t>
            </a:r>
            <a:r>
              <a:rPr lang="fr-FR" sz="1500" dirty="0" smtClean="0">
                <a:latin typeface="Verdana" pitchFamily="34" charset="0"/>
                <a:ea typeface="Verdana" pitchFamily="34" charset="0"/>
                <a:cs typeface="Verdana" pitchFamily="34" charset="0"/>
              </a:rPr>
              <a:t> </a:t>
            </a:r>
            <a:r>
              <a:rPr lang="fr-FR" sz="1500" dirty="0" err="1" smtClean="0">
                <a:latin typeface="Verdana" pitchFamily="34" charset="0"/>
                <a:ea typeface="Verdana" pitchFamily="34" charset="0"/>
                <a:cs typeface="Verdana" pitchFamily="34" charset="0"/>
              </a:rPr>
              <a:t>priorities</a:t>
            </a:r>
            <a:r>
              <a:rPr lang="fr-FR" sz="1500" dirty="0" smtClean="0">
                <a:latin typeface="Verdana" pitchFamily="34" charset="0"/>
                <a:ea typeface="Verdana" pitchFamily="34" charset="0"/>
                <a:cs typeface="Verdana" pitchFamily="34" charset="0"/>
              </a:rPr>
              <a:t> (of 11 </a:t>
            </a:r>
            <a:r>
              <a:rPr lang="fr-FR" sz="1500" dirty="0" err="1" smtClean="0">
                <a:latin typeface="Verdana" pitchFamily="34" charset="0"/>
                <a:ea typeface="Verdana" pitchFamily="34" charset="0"/>
                <a:cs typeface="Verdana" pitchFamily="34" charset="0"/>
              </a:rPr>
              <a:t>ones</a:t>
            </a:r>
            <a:r>
              <a:rPr lang="fr-FR" sz="1500" dirty="0" smtClean="0">
                <a:latin typeface="Verdana" pitchFamily="34" charset="0"/>
                <a:ea typeface="Verdana" pitchFamily="34" charset="0"/>
                <a:cs typeface="Verdana" pitchFamily="34" charset="0"/>
              </a:rPr>
              <a:t>),</a:t>
            </a:r>
            <a:endParaRPr lang="fr-FR" sz="1500" dirty="0">
              <a:latin typeface="Verdana" pitchFamily="34" charset="0"/>
              <a:ea typeface="Verdana" pitchFamily="34" charset="0"/>
              <a:cs typeface="Verdana" pitchFamily="34" charset="0"/>
            </a:endParaRPr>
          </a:p>
          <a:p>
            <a:pPr marL="285750" lvl="1" indent="-285750" algn="just">
              <a:spcAft>
                <a:spcPts val="600"/>
              </a:spcAft>
              <a:buFont typeface="Arial" panose="020B0604020202020204" pitchFamily="34" charset="0"/>
              <a:buChar char="•"/>
            </a:pPr>
            <a:r>
              <a:rPr lang="fr-FR" sz="1500" dirty="0" err="1">
                <a:latin typeface="Verdana" pitchFamily="34" charset="0"/>
                <a:ea typeface="Verdana" pitchFamily="34" charset="0"/>
                <a:cs typeface="Verdana" pitchFamily="34" charset="0"/>
              </a:rPr>
              <a:t>Reaffirming</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that</a:t>
            </a:r>
            <a:r>
              <a:rPr lang="fr-FR" sz="1500" dirty="0">
                <a:latin typeface="Verdana" pitchFamily="34" charset="0"/>
                <a:ea typeface="Verdana" pitchFamily="34" charset="0"/>
                <a:cs typeface="Verdana" pitchFamily="34" charset="0"/>
              </a:rPr>
              <a:t> the </a:t>
            </a:r>
            <a:r>
              <a:rPr lang="fr-FR" sz="1500" dirty="0" err="1">
                <a:latin typeface="Verdana" pitchFamily="34" charset="0"/>
                <a:ea typeface="Verdana" pitchFamily="34" charset="0"/>
                <a:cs typeface="Verdana" pitchFamily="34" charset="0"/>
              </a:rPr>
              <a:t>coastal</a:t>
            </a:r>
            <a:r>
              <a:rPr lang="fr-FR" sz="1500" dirty="0">
                <a:latin typeface="Verdana" pitchFamily="34" charset="0"/>
                <a:ea typeface="Verdana" pitchFamily="34" charset="0"/>
                <a:cs typeface="Verdana" pitchFamily="34" charset="0"/>
              </a:rPr>
              <a:t> zone </a:t>
            </a:r>
            <a:r>
              <a:rPr lang="fr-FR" sz="1500" dirty="0" err="1">
                <a:latin typeface="Verdana" pitchFamily="34" charset="0"/>
                <a:ea typeface="Verdana" pitchFamily="34" charset="0"/>
                <a:cs typeface="Verdana" pitchFamily="34" charset="0"/>
              </a:rPr>
              <a:t>is</a:t>
            </a:r>
            <a:r>
              <a:rPr lang="fr-FR" sz="1500" dirty="0">
                <a:latin typeface="Verdana" pitchFamily="34" charset="0"/>
                <a:ea typeface="Verdana" pitchFamily="34" charset="0"/>
                <a:cs typeface="Verdana" pitchFamily="34" charset="0"/>
              </a:rPr>
              <a:t> a high-</a:t>
            </a:r>
            <a:r>
              <a:rPr lang="fr-FR" sz="1500" dirty="0" err="1">
                <a:latin typeface="Verdana" pitchFamily="34" charset="0"/>
                <a:ea typeface="Verdana" pitchFamily="34" charset="0"/>
                <a:cs typeface="Verdana" pitchFamily="34" charset="0"/>
              </a:rPr>
              <a:t>risk</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strategic</a:t>
            </a:r>
            <a:r>
              <a:rPr lang="fr-FR" sz="1500" dirty="0">
                <a:latin typeface="Verdana" pitchFamily="34" charset="0"/>
                <a:ea typeface="Verdana" pitchFamily="34" charset="0"/>
                <a:cs typeface="Verdana" pitchFamily="34" charset="0"/>
              </a:rPr>
              <a:t> zone for </a:t>
            </a:r>
            <a:r>
              <a:rPr lang="fr-FR" sz="1500" dirty="0" err="1">
                <a:latin typeface="Verdana" pitchFamily="34" charset="0"/>
                <a:ea typeface="Verdana" pitchFamily="34" charset="0"/>
                <a:cs typeface="Verdana" pitchFamily="34" charset="0"/>
              </a:rPr>
              <a:t>climate</a:t>
            </a:r>
            <a:r>
              <a:rPr lang="fr-FR" sz="1500" dirty="0">
                <a:latin typeface="Verdana" pitchFamily="34" charset="0"/>
                <a:ea typeface="Verdana" pitchFamily="34" charset="0"/>
                <a:cs typeface="Verdana" pitchFamily="34" charset="0"/>
              </a:rPr>
              <a:t> change issues and </a:t>
            </a:r>
            <a:r>
              <a:rPr lang="fr-FR" sz="1500" dirty="0" err="1">
                <a:latin typeface="Verdana" pitchFamily="34" charset="0"/>
                <a:ea typeface="Verdana" pitchFamily="34" charset="0"/>
                <a:cs typeface="Verdana" pitchFamily="34" charset="0"/>
              </a:rPr>
              <a:t>that</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it</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requires</a:t>
            </a:r>
            <a:r>
              <a:rPr lang="fr-FR" sz="1500" dirty="0">
                <a:latin typeface="Verdana" pitchFamily="34" charset="0"/>
                <a:ea typeface="Verdana" pitchFamily="34" charset="0"/>
                <a:cs typeface="Verdana" pitchFamily="34" charset="0"/>
              </a:rPr>
              <a:t> a lot of </a:t>
            </a:r>
            <a:r>
              <a:rPr lang="fr-FR" sz="1500" dirty="0" err="1">
                <a:latin typeface="Verdana" pitchFamily="34" charset="0"/>
                <a:ea typeface="Verdana" pitchFamily="34" charset="0"/>
                <a:cs typeface="Verdana" pitchFamily="34" charset="0"/>
              </a:rPr>
              <a:t>knowledge</a:t>
            </a:r>
            <a:r>
              <a:rPr lang="fr-FR" sz="1500" dirty="0">
                <a:latin typeface="Verdana" pitchFamily="34" charset="0"/>
                <a:ea typeface="Verdana" pitchFamily="34" charset="0"/>
                <a:cs typeface="Verdana" pitchFamily="34" charset="0"/>
              </a:rPr>
              <a:t> and data to deal </a:t>
            </a:r>
            <a:r>
              <a:rPr lang="fr-FR" sz="1500" dirty="0" err="1">
                <a:latin typeface="Verdana" pitchFamily="34" charset="0"/>
                <a:ea typeface="Verdana" pitchFamily="34" charset="0"/>
                <a:cs typeface="Verdana" pitchFamily="34" charset="0"/>
              </a:rPr>
              <a:t>with</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extreme</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climatic</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events</a:t>
            </a:r>
            <a:r>
              <a:rPr lang="fr-FR" sz="1500" dirty="0">
                <a:latin typeface="Verdana" pitchFamily="34" charset="0"/>
                <a:ea typeface="Verdana" pitchFamily="34" charset="0"/>
                <a:cs typeface="Verdana" pitchFamily="34" charset="0"/>
              </a:rPr>
              <a:t>; </a:t>
            </a:r>
            <a:endParaRPr lang="fr-FR" sz="1500" dirty="0" smtClean="0">
              <a:latin typeface="Verdana" pitchFamily="34" charset="0"/>
              <a:ea typeface="Verdana" pitchFamily="34" charset="0"/>
              <a:cs typeface="Verdana" pitchFamily="34" charset="0"/>
            </a:endParaRPr>
          </a:p>
          <a:p>
            <a:pPr marL="285750" lvl="1" indent="-285750" algn="just">
              <a:spcAft>
                <a:spcPts val="600"/>
              </a:spcAft>
              <a:buFont typeface="Arial" panose="020B0604020202020204" pitchFamily="34" charset="0"/>
              <a:buChar char="•"/>
            </a:pPr>
            <a:r>
              <a:rPr lang="fr-FR" sz="1500" dirty="0" err="1" smtClean="0">
                <a:latin typeface="Verdana" pitchFamily="34" charset="0"/>
                <a:ea typeface="Verdana" pitchFamily="34" charset="0"/>
                <a:cs typeface="Verdana" pitchFamily="34" charset="0"/>
              </a:rPr>
              <a:t>Explaining</a:t>
            </a:r>
            <a:r>
              <a:rPr lang="fr-FR" sz="1500" dirty="0" smtClean="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that</a:t>
            </a:r>
            <a:r>
              <a:rPr lang="fr-FR" sz="1500" dirty="0">
                <a:latin typeface="Verdana" pitchFamily="34" charset="0"/>
                <a:ea typeface="Verdana" pitchFamily="34" charset="0"/>
                <a:cs typeface="Verdana" pitchFamily="34" charset="0"/>
              </a:rPr>
              <a:t> a lot of marine </a:t>
            </a:r>
            <a:r>
              <a:rPr lang="fr-FR" sz="1500" dirty="0" err="1">
                <a:latin typeface="Verdana" pitchFamily="34" charset="0"/>
                <a:ea typeface="Verdana" pitchFamily="34" charset="0"/>
                <a:cs typeface="Verdana" pitchFamily="34" charset="0"/>
              </a:rPr>
              <a:t>bathymetric</a:t>
            </a:r>
            <a:r>
              <a:rPr lang="fr-FR" sz="1500" dirty="0">
                <a:latin typeface="Verdana" pitchFamily="34" charset="0"/>
                <a:ea typeface="Verdana" pitchFamily="34" charset="0"/>
                <a:cs typeface="Verdana" pitchFamily="34" charset="0"/>
              </a:rPr>
              <a:t> data </a:t>
            </a:r>
            <a:r>
              <a:rPr lang="fr-FR" sz="1500" dirty="0" err="1">
                <a:latin typeface="Verdana" pitchFamily="34" charset="0"/>
                <a:ea typeface="Verdana" pitchFamily="34" charset="0"/>
                <a:cs typeface="Verdana" pitchFamily="34" charset="0"/>
              </a:rPr>
              <a:t>produced</a:t>
            </a:r>
            <a:r>
              <a:rPr lang="fr-FR" sz="1500" dirty="0">
                <a:latin typeface="Verdana" pitchFamily="34" charset="0"/>
                <a:ea typeface="Verdana" pitchFamily="34" charset="0"/>
                <a:cs typeface="Verdana" pitchFamily="34" charset="0"/>
              </a:rPr>
              <a:t> in the EU </a:t>
            </a:r>
            <a:r>
              <a:rPr lang="fr-FR" sz="1500" dirty="0" err="1">
                <a:latin typeface="Verdana" pitchFamily="34" charset="0"/>
                <a:ea typeface="Verdana" pitchFamily="34" charset="0"/>
                <a:cs typeface="Verdana" pitchFamily="34" charset="0"/>
              </a:rPr>
              <a:t>projects</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suffers</a:t>
            </a:r>
            <a:r>
              <a:rPr lang="fr-FR" sz="1500" dirty="0">
                <a:latin typeface="Verdana" pitchFamily="34" charset="0"/>
                <a:ea typeface="Verdana" pitchFamily="34" charset="0"/>
                <a:cs typeface="Verdana" pitchFamily="34" charset="0"/>
              </a:rPr>
              <a:t> a </a:t>
            </a:r>
            <a:r>
              <a:rPr lang="fr-FR" sz="1500" dirty="0" err="1">
                <a:latin typeface="Verdana" pitchFamily="34" charset="0"/>
                <a:ea typeface="Verdana" pitchFamily="34" charset="0"/>
                <a:cs typeface="Verdana" pitchFamily="34" charset="0"/>
              </a:rPr>
              <a:t>lack</a:t>
            </a:r>
            <a:r>
              <a:rPr lang="fr-FR" sz="1500" dirty="0">
                <a:latin typeface="Verdana" pitchFamily="34" charset="0"/>
                <a:ea typeface="Verdana" pitchFamily="34" charset="0"/>
                <a:cs typeface="Verdana" pitchFamily="34" charset="0"/>
              </a:rPr>
              <a:t> of </a:t>
            </a:r>
            <a:r>
              <a:rPr lang="fr-FR" sz="1500" dirty="0" err="1">
                <a:latin typeface="Verdana" pitchFamily="34" charset="0"/>
                <a:ea typeface="Verdana" pitchFamily="34" charset="0"/>
                <a:cs typeface="Verdana" pitchFamily="34" charset="0"/>
              </a:rPr>
              <a:t>visibility</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common</a:t>
            </a:r>
            <a:r>
              <a:rPr lang="fr-FR" sz="1500" dirty="0">
                <a:latin typeface="Verdana" pitchFamily="34" charset="0"/>
                <a:ea typeface="Verdana" pitchFamily="34" charset="0"/>
                <a:cs typeface="Verdana" pitchFamily="34" charset="0"/>
              </a:rPr>
              <a:t> standards and mutualisation (EMODNET). </a:t>
            </a:r>
            <a:r>
              <a:rPr lang="fr-FR" sz="1500" dirty="0" err="1">
                <a:latin typeface="Verdana" pitchFamily="34" charset="0"/>
                <a:ea typeface="Verdana" pitchFamily="34" charset="0"/>
                <a:cs typeface="Verdana" pitchFamily="34" charset="0"/>
              </a:rPr>
              <a:t>Therefore</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this</a:t>
            </a:r>
            <a:r>
              <a:rPr lang="fr-FR" sz="1500" dirty="0">
                <a:latin typeface="Verdana" pitchFamily="34" charset="0"/>
                <a:ea typeface="Verdana" pitchFamily="34" charset="0"/>
                <a:cs typeface="Verdana" pitchFamily="34" charset="0"/>
              </a:rPr>
              <a:t> data </a:t>
            </a:r>
            <a:r>
              <a:rPr lang="fr-FR" sz="1500" dirty="0" err="1">
                <a:latin typeface="Verdana" pitchFamily="34" charset="0"/>
                <a:ea typeface="Verdana" pitchFamily="34" charset="0"/>
                <a:cs typeface="Verdana" pitchFamily="34" charset="0"/>
              </a:rPr>
              <a:t>is</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lost</a:t>
            </a:r>
            <a:r>
              <a:rPr lang="fr-FR" sz="1500" dirty="0">
                <a:latin typeface="Verdana" pitchFamily="34" charset="0"/>
                <a:ea typeface="Verdana" pitchFamily="34" charset="0"/>
                <a:cs typeface="Verdana" pitchFamily="34" charset="0"/>
              </a:rPr>
              <a:t> </a:t>
            </a:r>
            <a:r>
              <a:rPr lang="fr-FR" sz="1500" i="1" dirty="0" err="1">
                <a:solidFill>
                  <a:srgbClr val="FF0000"/>
                </a:solidFill>
                <a:latin typeface="Verdana" pitchFamily="34" charset="0"/>
                <a:ea typeface="Verdana" pitchFamily="34" charset="0"/>
                <a:cs typeface="Verdana" pitchFamily="34" charset="0"/>
              </a:rPr>
              <a:t>leading</a:t>
            </a:r>
            <a:r>
              <a:rPr lang="fr-FR" sz="1500" i="1" dirty="0">
                <a:solidFill>
                  <a:srgbClr val="FF0000"/>
                </a:solidFill>
                <a:latin typeface="Verdana" pitchFamily="34" charset="0"/>
                <a:ea typeface="Verdana" pitchFamily="34" charset="0"/>
                <a:cs typeface="Verdana" pitchFamily="34" charset="0"/>
              </a:rPr>
              <a:t> to a </a:t>
            </a:r>
            <a:r>
              <a:rPr lang="fr-FR" sz="1500" i="1" dirty="0" err="1">
                <a:solidFill>
                  <a:srgbClr val="FF0000"/>
                </a:solidFill>
                <a:latin typeface="Verdana" pitchFamily="34" charset="0"/>
                <a:ea typeface="Verdana" pitchFamily="34" charset="0"/>
                <a:cs typeface="Verdana" pitchFamily="34" charset="0"/>
              </a:rPr>
              <a:t>waste</a:t>
            </a:r>
            <a:r>
              <a:rPr lang="fr-FR" sz="1500" i="1" dirty="0">
                <a:solidFill>
                  <a:srgbClr val="FF0000"/>
                </a:solidFill>
                <a:latin typeface="Verdana" pitchFamily="34" charset="0"/>
                <a:ea typeface="Verdana" pitchFamily="34" charset="0"/>
                <a:cs typeface="Verdana" pitchFamily="34" charset="0"/>
              </a:rPr>
              <a:t> of </a:t>
            </a:r>
            <a:r>
              <a:rPr lang="fr-FR" sz="1500" i="1" dirty="0" err="1">
                <a:solidFill>
                  <a:srgbClr val="FF0000"/>
                </a:solidFill>
                <a:latin typeface="Verdana" pitchFamily="34" charset="0"/>
                <a:ea typeface="Verdana" pitchFamily="34" charset="0"/>
                <a:cs typeface="Verdana" pitchFamily="34" charset="0"/>
              </a:rPr>
              <a:t>energy</a:t>
            </a:r>
            <a:r>
              <a:rPr lang="fr-FR" sz="1500" i="1" dirty="0">
                <a:solidFill>
                  <a:srgbClr val="FF0000"/>
                </a:solidFill>
                <a:latin typeface="Verdana" pitchFamily="34" charset="0"/>
                <a:ea typeface="Verdana" pitchFamily="34" charset="0"/>
                <a:cs typeface="Verdana" pitchFamily="34" charset="0"/>
              </a:rPr>
              <a:t>, finances and data </a:t>
            </a:r>
          </a:p>
          <a:p>
            <a:pPr marL="285750" lvl="1" indent="-285750" algn="just">
              <a:spcAft>
                <a:spcPts val="600"/>
              </a:spcAft>
              <a:buFont typeface="Arial" panose="020B0604020202020204" pitchFamily="34" charset="0"/>
              <a:buChar char="•"/>
            </a:pPr>
            <a:r>
              <a:rPr lang="en-US" sz="1500" dirty="0">
                <a:latin typeface="Verdana" pitchFamily="34" charset="0"/>
                <a:ea typeface="Verdana" pitchFamily="34" charset="0"/>
                <a:cs typeface="Verdana" pitchFamily="34" charset="0"/>
              </a:rPr>
              <a:t>Promoting the </a:t>
            </a:r>
            <a:r>
              <a:rPr lang="en-US" sz="1500" dirty="0" smtClean="0">
                <a:latin typeface="Verdana" pitchFamily="34" charset="0"/>
                <a:ea typeface="Verdana" pitchFamily="34" charset="0"/>
                <a:cs typeface="Verdana" pitchFamily="34" charset="0"/>
              </a:rPr>
              <a:t>use of international </a:t>
            </a:r>
            <a:r>
              <a:rPr lang="en-US" sz="1500" dirty="0">
                <a:latin typeface="Verdana" pitchFamily="34" charset="0"/>
                <a:ea typeface="Verdana" pitchFamily="34" charset="0"/>
                <a:cs typeface="Verdana" pitchFamily="34" charset="0"/>
              </a:rPr>
              <a:t>standards for data production funded by EU funds (link with the HOs)</a:t>
            </a:r>
          </a:p>
          <a:p>
            <a:pPr marL="285750" lvl="1" indent="-285750" algn="just">
              <a:spcAft>
                <a:spcPts val="600"/>
              </a:spcAft>
              <a:buFont typeface="Arial" panose="020B0604020202020204" pitchFamily="34" charset="0"/>
              <a:buChar char="•"/>
            </a:pPr>
            <a:r>
              <a:rPr lang="en-US" sz="1500" dirty="0">
                <a:latin typeface="Verdana" pitchFamily="34" charset="0"/>
                <a:ea typeface="Verdana" pitchFamily="34" charset="0"/>
                <a:cs typeface="Verdana" pitchFamily="34" charset="0"/>
              </a:rPr>
              <a:t>Promoting the </a:t>
            </a:r>
            <a:r>
              <a:rPr lang="en-US" sz="1500" dirty="0" smtClean="0">
                <a:latin typeface="Verdana" pitchFamily="34" charset="0"/>
                <a:ea typeface="Verdana" pitchFamily="34" charset="0"/>
                <a:cs typeface="Verdana" pitchFamily="34" charset="0"/>
              </a:rPr>
              <a:t>need </a:t>
            </a:r>
            <a:r>
              <a:rPr lang="en-US" sz="1500" dirty="0">
                <a:latin typeface="Verdana" pitchFamily="34" charset="0"/>
                <a:ea typeface="Verdana" pitchFamily="34" charset="0"/>
                <a:cs typeface="Verdana" pitchFamily="34" charset="0"/>
              </a:rPr>
              <a:t>of pooling these data  in the EMODNET database</a:t>
            </a:r>
          </a:p>
          <a:p>
            <a:pPr marL="285750" lvl="1" indent="-285750" algn="just">
              <a:spcAft>
                <a:spcPts val="600"/>
              </a:spcAft>
              <a:buFont typeface="Arial" panose="020B0604020202020204" pitchFamily="34" charset="0"/>
              <a:buChar char="•"/>
            </a:pPr>
            <a:r>
              <a:rPr lang="en-US" sz="1500" dirty="0">
                <a:latin typeface="Verdana" pitchFamily="34" charset="0"/>
                <a:ea typeface="Verdana" pitchFamily="34" charset="0"/>
                <a:cs typeface="Verdana" pitchFamily="34" charset="0"/>
              </a:rPr>
              <a:t>Promoting the </a:t>
            </a:r>
            <a:r>
              <a:rPr lang="en-US" sz="1500" dirty="0" smtClean="0">
                <a:latin typeface="Verdana" pitchFamily="34" charset="0"/>
                <a:ea typeface="Verdana" pitchFamily="34" charset="0"/>
                <a:cs typeface="Verdana" pitchFamily="34" charset="0"/>
              </a:rPr>
              <a:t>need </a:t>
            </a:r>
            <a:r>
              <a:rPr lang="en-US" sz="1500" dirty="0">
                <a:latin typeface="Verdana" pitchFamily="34" charset="0"/>
                <a:ea typeface="Verdana" pitchFamily="34" charset="0"/>
                <a:cs typeface="Verdana" pitchFamily="34" charset="0"/>
              </a:rPr>
              <a:t>for the competent offices of the Member States to validate the data before they are pooled in EMODNET (link with IENWG)</a:t>
            </a:r>
          </a:p>
          <a:p>
            <a:pPr marL="285750" lvl="1" indent="-285750" algn="just">
              <a:spcAft>
                <a:spcPts val="600"/>
              </a:spcAft>
              <a:buFont typeface="Arial" panose="020B0604020202020204" pitchFamily="34" charset="0"/>
              <a:buChar char="•"/>
            </a:pPr>
            <a:r>
              <a:rPr lang="fr-FR" sz="1500" dirty="0" err="1">
                <a:latin typeface="Verdana" pitchFamily="34" charset="0"/>
                <a:ea typeface="Verdana" pitchFamily="34" charset="0"/>
                <a:cs typeface="Verdana" pitchFamily="34" charset="0"/>
              </a:rPr>
              <a:t>Developing</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campaigns</a:t>
            </a:r>
            <a:r>
              <a:rPr lang="fr-FR" sz="1500" dirty="0">
                <a:latin typeface="Verdana" pitchFamily="34" charset="0"/>
                <a:ea typeface="Verdana" pitchFamily="34" charset="0"/>
                <a:cs typeface="Verdana" pitchFamily="34" charset="0"/>
              </a:rPr>
              <a:t> in </a:t>
            </a:r>
            <a:r>
              <a:rPr lang="fr-FR" sz="1500" dirty="0" err="1">
                <a:latin typeface="Verdana" pitchFamily="34" charset="0"/>
                <a:ea typeface="Verdana" pitchFamily="34" charset="0"/>
                <a:cs typeface="Verdana" pitchFamily="34" charset="0"/>
              </a:rPr>
              <a:t>homogeneous</a:t>
            </a:r>
            <a:r>
              <a:rPr lang="fr-FR" sz="1500" dirty="0">
                <a:latin typeface="Verdana" pitchFamily="34" charset="0"/>
                <a:ea typeface="Verdana" pitchFamily="34" charset="0"/>
                <a:cs typeface="Verdana" pitchFamily="34" charset="0"/>
              </a:rPr>
              <a:t> areas, sharing </a:t>
            </a:r>
            <a:r>
              <a:rPr lang="fr-FR" sz="1500" dirty="0" err="1">
                <a:latin typeface="Verdana" pitchFamily="34" charset="0"/>
                <a:ea typeface="Verdana" pitchFamily="34" charset="0"/>
                <a:cs typeface="Verdana" pitchFamily="34" charset="0"/>
              </a:rPr>
              <a:t>platforms</a:t>
            </a:r>
            <a:r>
              <a:rPr lang="fr-FR" sz="1500" dirty="0">
                <a:latin typeface="Verdana" pitchFamily="34" charset="0"/>
                <a:ea typeface="Verdana" pitchFamily="34" charset="0"/>
                <a:cs typeface="Verdana" pitchFamily="34" charset="0"/>
              </a:rPr>
              <a:t> and </a:t>
            </a:r>
            <a:r>
              <a:rPr lang="fr-FR" sz="1500" dirty="0" err="1">
                <a:latin typeface="Verdana" pitchFamily="34" charset="0"/>
                <a:ea typeface="Verdana" pitchFamily="34" charset="0"/>
                <a:cs typeface="Verdana" pitchFamily="34" charset="0"/>
              </a:rPr>
              <a:t>funds</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from</a:t>
            </a:r>
            <a:r>
              <a:rPr lang="fr-FR" sz="1500" dirty="0">
                <a:latin typeface="Verdana" pitchFamily="34" charset="0"/>
                <a:ea typeface="Verdana" pitchFamily="34" charset="0"/>
                <a:cs typeface="Verdana" pitchFamily="34" charset="0"/>
              </a:rPr>
              <a:t> the EU programs, </a:t>
            </a:r>
            <a:r>
              <a:rPr lang="fr-FR" sz="1500" dirty="0" smtClean="0">
                <a:latin typeface="Verdana" pitchFamily="34" charset="0"/>
                <a:ea typeface="Verdana" pitchFamily="34" charset="0"/>
                <a:cs typeface="Verdana" pitchFamily="34" charset="0"/>
              </a:rPr>
              <a:t>(</a:t>
            </a:r>
            <a:r>
              <a:rPr lang="fr-FR" sz="1500" i="1" dirty="0" err="1" smtClean="0">
                <a:latin typeface="Verdana" pitchFamily="34" charset="0"/>
                <a:ea typeface="Verdana" pitchFamily="34" charset="0"/>
                <a:cs typeface="Verdana" pitchFamily="34" charset="0"/>
              </a:rPr>
              <a:t>cf</a:t>
            </a:r>
            <a:r>
              <a:rPr lang="fr-FR" sz="1500" i="1" dirty="0" smtClean="0">
                <a:latin typeface="Verdana" pitchFamily="34" charset="0"/>
                <a:ea typeface="Verdana" pitchFamily="34" charset="0"/>
                <a:cs typeface="Verdana" pitchFamily="34" charset="0"/>
              </a:rPr>
              <a:t> </a:t>
            </a:r>
            <a:r>
              <a:rPr lang="fr-FR" sz="1500" i="1" dirty="0" err="1" smtClean="0">
                <a:latin typeface="Verdana" pitchFamily="34" charset="0"/>
                <a:ea typeface="Verdana" pitchFamily="34" charset="0"/>
                <a:cs typeface="Verdana" pitchFamily="34" charset="0"/>
              </a:rPr>
              <a:t>financial</a:t>
            </a:r>
            <a:r>
              <a:rPr lang="fr-FR" sz="1500" i="1" dirty="0" smtClean="0">
                <a:latin typeface="Verdana" pitchFamily="34" charset="0"/>
                <a:ea typeface="Verdana" pitchFamily="34" charset="0"/>
                <a:cs typeface="Verdana" pitchFamily="34" charset="0"/>
              </a:rPr>
              <a:t> </a:t>
            </a:r>
            <a:r>
              <a:rPr lang="fr-FR" sz="1500" dirty="0" smtClean="0">
                <a:latin typeface="Verdana" pitchFamily="34" charset="0"/>
                <a:ea typeface="Verdana" pitchFamily="34" charset="0"/>
                <a:cs typeface="Verdana" pitchFamily="34" charset="0"/>
              </a:rPr>
              <a:t>CPMR </a:t>
            </a:r>
            <a:r>
              <a:rPr lang="fr-FR" sz="1500" dirty="0" err="1">
                <a:latin typeface="Verdana" pitchFamily="34" charset="0"/>
                <a:ea typeface="Verdana" pitchFamily="34" charset="0"/>
                <a:cs typeface="Verdana" pitchFamily="34" charset="0"/>
              </a:rPr>
              <a:t>tool</a:t>
            </a:r>
            <a:r>
              <a:rPr lang="fr-FR" sz="1500" dirty="0">
                <a:latin typeface="Verdana" pitchFamily="34" charset="0"/>
                <a:ea typeface="Verdana" pitchFamily="34" charset="0"/>
                <a:cs typeface="Verdana" pitchFamily="34" charset="0"/>
              </a:rPr>
              <a:t>)</a:t>
            </a:r>
            <a:r>
              <a:rPr lang="fr-FR" sz="1800" dirty="0">
                <a:latin typeface="Verdana" pitchFamily="34" charset="0"/>
                <a:ea typeface="Verdana" pitchFamily="34" charset="0"/>
                <a:cs typeface="Verdana" pitchFamily="34" charset="0"/>
              </a:rPr>
              <a:t> </a:t>
            </a:r>
          </a:p>
          <a:p>
            <a:pPr marL="720000" lvl="2" indent="0">
              <a:buNone/>
            </a:pPr>
            <a:endParaRPr lang="fr-FR" sz="2400" dirty="0">
              <a:latin typeface="Verdana" pitchFamily="34" charset="0"/>
              <a:ea typeface="Verdana" pitchFamily="34" charset="0"/>
              <a:cs typeface="Verdana" pitchFamily="34" charset="0"/>
            </a:endParaRPr>
          </a:p>
          <a:p>
            <a:pPr lvl="1"/>
            <a:endParaRPr lang="fr-FR" dirty="0">
              <a:latin typeface="Times New Roman" pitchFamily="18" charset="0"/>
              <a:cs typeface="Times New Roman" pitchFamily="18" charset="0"/>
            </a:endParaRPr>
          </a:p>
          <a:p>
            <a:pPr lvl="1"/>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297281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010" y="909881"/>
            <a:ext cx="8281987" cy="861774"/>
          </a:xfrm>
        </p:spPr>
        <p:txBody>
          <a:bodyPr/>
          <a:lstStyle/>
          <a:p>
            <a:pPr algn="ctr"/>
            <a:r>
              <a:rPr lang="fr-FR" dirty="0" smtClean="0"/>
              <a:t>AXIS </a:t>
            </a:r>
            <a:r>
              <a:rPr lang="fr-FR" dirty="0"/>
              <a:t>2 </a:t>
            </a:r>
            <a:r>
              <a:rPr lang="fr-FR" dirty="0">
                <a:solidFill>
                  <a:srgbClr val="C00000"/>
                </a:solidFill>
                <a:latin typeface="Times New Roman" pitchFamily="18" charset="0"/>
                <a:cs typeface="Times New Roman" pitchFamily="18" charset="0"/>
              </a:rPr>
              <a:t>AGENDA (</a:t>
            </a:r>
            <a:r>
              <a:rPr lang="fr-FR" dirty="0" smtClean="0">
                <a:solidFill>
                  <a:srgbClr val="C00000"/>
                </a:solidFill>
                <a:latin typeface="Times New Roman" pitchFamily="18" charset="0"/>
                <a:cs typeface="Times New Roman" pitchFamily="18" charset="0"/>
              </a:rPr>
              <a:t>1/2)</a:t>
            </a:r>
            <a:r>
              <a:rPr lang="fr-FR" dirty="0">
                <a:solidFill>
                  <a:srgbClr val="FF0000"/>
                </a:solidFill>
              </a:rPr>
              <a:t/>
            </a:r>
            <a:br>
              <a:rPr lang="fr-FR" dirty="0">
                <a:solidFill>
                  <a:srgbClr val="FF0000"/>
                </a:solidFill>
              </a:rPr>
            </a:br>
            <a:endParaRPr lang="fr-FR" dirty="0"/>
          </a:p>
        </p:txBody>
      </p:sp>
      <p:sp>
        <p:nvSpPr>
          <p:cNvPr id="3" name="Espace réservé du texte 2"/>
          <p:cNvSpPr>
            <a:spLocks noGrp="1"/>
          </p:cNvSpPr>
          <p:nvPr>
            <p:ph type="body" sz="quarter" idx="12"/>
          </p:nvPr>
        </p:nvSpPr>
        <p:spPr>
          <a:xfrm>
            <a:off x="251520" y="1484784"/>
            <a:ext cx="8712968" cy="5112568"/>
          </a:xfrm>
        </p:spPr>
        <p:txBody>
          <a:bodyPr>
            <a:normAutofit fontScale="25000" lnSpcReduction="20000"/>
          </a:bodyPr>
          <a:lstStyle/>
          <a:p>
            <a:pPr marL="0" lvl="1" indent="0" algn="just">
              <a:buNone/>
            </a:pPr>
            <a:endParaRPr lang="fr-FR" sz="2800" b="1" dirty="0">
              <a:latin typeface="Times New Roman" pitchFamily="18" charset="0"/>
              <a:cs typeface="Times New Roman" pitchFamily="18" charset="0"/>
            </a:endParaRPr>
          </a:p>
          <a:p>
            <a:pPr marL="0" lvl="1" indent="0" algn="just">
              <a:buNone/>
            </a:pPr>
            <a:r>
              <a:rPr lang="fr-FR" sz="6400" b="1" dirty="0" err="1">
                <a:latin typeface="Verdana" pitchFamily="34" charset="0"/>
                <a:ea typeface="Verdana" pitchFamily="34" charset="0"/>
                <a:cs typeface="Verdana" pitchFamily="34" charset="0"/>
              </a:rPr>
              <a:t>Increase</a:t>
            </a:r>
            <a:r>
              <a:rPr lang="fr-FR" sz="6400" b="1" dirty="0">
                <a:latin typeface="Verdana" pitchFamily="34" charset="0"/>
                <a:ea typeface="Verdana" pitchFamily="34" charset="0"/>
                <a:cs typeface="Verdana" pitchFamily="34" charset="0"/>
              </a:rPr>
              <a:t> the </a:t>
            </a:r>
            <a:r>
              <a:rPr lang="fr-FR" sz="6400" b="1" dirty="0" err="1">
                <a:latin typeface="Verdana" pitchFamily="34" charset="0"/>
                <a:ea typeface="Verdana" pitchFamily="34" charset="0"/>
                <a:cs typeface="Verdana" pitchFamily="34" charset="0"/>
              </a:rPr>
              <a:t>possibilities</a:t>
            </a:r>
            <a:r>
              <a:rPr lang="fr-FR" sz="6400" b="1" dirty="0">
                <a:latin typeface="Verdana" pitchFamily="34" charset="0"/>
                <a:ea typeface="Verdana" pitchFamily="34" charset="0"/>
                <a:cs typeface="Verdana" pitchFamily="34" charset="0"/>
              </a:rPr>
              <a:t> for </a:t>
            </a:r>
            <a:r>
              <a:rPr lang="fr-FR" sz="6400" b="1" dirty="0" err="1">
                <a:latin typeface="Verdana" pitchFamily="34" charset="0"/>
                <a:ea typeface="Verdana" pitchFamily="34" charset="0"/>
                <a:cs typeface="Verdana" pitchFamily="34" charset="0"/>
              </a:rPr>
              <a:t>coastal</a:t>
            </a:r>
            <a:r>
              <a:rPr lang="fr-FR" sz="6400" b="1" dirty="0">
                <a:latin typeface="Verdana" pitchFamily="34" charset="0"/>
                <a:ea typeface="Verdana" pitchFamily="34" charset="0"/>
                <a:cs typeface="Verdana" pitchFamily="34" charset="0"/>
              </a:rPr>
              <a:t> </a:t>
            </a:r>
            <a:r>
              <a:rPr lang="fr-FR" sz="6400" b="1" dirty="0" err="1">
                <a:latin typeface="Verdana" pitchFamily="34" charset="0"/>
                <a:ea typeface="Verdana" pitchFamily="34" charset="0"/>
                <a:cs typeface="Verdana" pitchFamily="34" charset="0"/>
              </a:rPr>
              <a:t>bathymetric</a:t>
            </a:r>
            <a:r>
              <a:rPr lang="fr-FR" sz="6400" b="1" dirty="0">
                <a:latin typeface="Verdana" pitchFamily="34" charset="0"/>
                <a:ea typeface="Verdana" pitchFamily="34" charset="0"/>
                <a:cs typeface="Verdana" pitchFamily="34" charset="0"/>
              </a:rPr>
              <a:t> data </a:t>
            </a:r>
            <a:r>
              <a:rPr lang="fr-FR" sz="6400" b="1" dirty="0" err="1">
                <a:latin typeface="Verdana" pitchFamily="34" charset="0"/>
                <a:ea typeface="Verdana" pitchFamily="34" charset="0"/>
                <a:cs typeface="Verdana" pitchFamily="34" charset="0"/>
              </a:rPr>
              <a:t>aquisition</a:t>
            </a:r>
            <a:r>
              <a:rPr lang="fr-FR" sz="6400" b="1" dirty="0">
                <a:latin typeface="Verdana" pitchFamily="34" charset="0"/>
                <a:ea typeface="Verdana" pitchFamily="34" charset="0"/>
                <a:cs typeface="Verdana" pitchFamily="34" charset="0"/>
              </a:rPr>
              <a:t> in the </a:t>
            </a:r>
            <a:r>
              <a:rPr lang="fr-FR" sz="6400" b="1" dirty="0" err="1">
                <a:latin typeface="Verdana" pitchFamily="34" charset="0"/>
                <a:ea typeface="Verdana" pitchFamily="34" charset="0"/>
                <a:cs typeface="Verdana" pitchFamily="34" charset="0"/>
              </a:rPr>
              <a:t>framework</a:t>
            </a:r>
            <a:r>
              <a:rPr lang="fr-FR" sz="6400" b="1" dirty="0">
                <a:latin typeface="Verdana" pitchFamily="34" charset="0"/>
                <a:ea typeface="Verdana" pitchFamily="34" charset="0"/>
                <a:cs typeface="Verdana" pitchFamily="34" charset="0"/>
              </a:rPr>
              <a:t> of the </a:t>
            </a:r>
            <a:r>
              <a:rPr lang="fr-FR" sz="6400" b="1" dirty="0" err="1">
                <a:latin typeface="Verdana" pitchFamily="34" charset="0"/>
                <a:ea typeface="Verdana" pitchFamily="34" charset="0"/>
                <a:cs typeface="Verdana" pitchFamily="34" charset="0"/>
              </a:rPr>
              <a:t>Interreg</a:t>
            </a:r>
            <a:r>
              <a:rPr lang="fr-FR" sz="6400" b="1" dirty="0">
                <a:latin typeface="Verdana" pitchFamily="34" charset="0"/>
                <a:ea typeface="Verdana" pitchFamily="34" charset="0"/>
                <a:cs typeface="Verdana" pitchFamily="34" charset="0"/>
              </a:rPr>
              <a:t> programs</a:t>
            </a:r>
          </a:p>
          <a:p>
            <a:pPr marL="0" lvl="1" indent="0" algn="just">
              <a:buNone/>
            </a:pPr>
            <a:endParaRPr lang="fr-FR" sz="5000" dirty="0">
              <a:latin typeface="Verdana" pitchFamily="34" charset="0"/>
              <a:ea typeface="Verdana" pitchFamily="34" charset="0"/>
              <a:cs typeface="Verdana" pitchFamily="34" charset="0"/>
            </a:endParaRPr>
          </a:p>
          <a:p>
            <a:pPr marL="0" lvl="1" indent="0" algn="just">
              <a:buNone/>
            </a:pPr>
            <a:r>
              <a:rPr lang="fr-FR" sz="6400" b="1" dirty="0">
                <a:latin typeface="Verdana" pitchFamily="34" charset="0"/>
                <a:ea typeface="Verdana" pitchFamily="34" charset="0"/>
                <a:cs typeface="Verdana" pitchFamily="34" charset="0"/>
              </a:rPr>
              <a:t>Sept-</a:t>
            </a:r>
            <a:r>
              <a:rPr lang="fr-FR" sz="6400" b="1" dirty="0" err="1">
                <a:latin typeface="Verdana" pitchFamily="34" charset="0"/>
                <a:ea typeface="Verdana" pitchFamily="34" charset="0"/>
                <a:cs typeface="Verdana" pitchFamily="34" charset="0"/>
              </a:rPr>
              <a:t>Oct</a:t>
            </a:r>
            <a:r>
              <a:rPr lang="fr-FR" sz="6400" b="1" dirty="0">
                <a:latin typeface="Verdana" pitchFamily="34" charset="0"/>
                <a:ea typeface="Verdana" pitchFamily="34" charset="0"/>
                <a:cs typeface="Verdana" pitchFamily="34" charset="0"/>
              </a:rPr>
              <a:t> </a:t>
            </a:r>
            <a:r>
              <a:rPr lang="fr-FR" sz="6400" b="1" dirty="0" smtClean="0">
                <a:latin typeface="Verdana" pitchFamily="34" charset="0"/>
                <a:ea typeface="Verdana" pitchFamily="34" charset="0"/>
                <a:cs typeface="Verdana" pitchFamily="34" charset="0"/>
              </a:rPr>
              <a:t>2016:</a:t>
            </a:r>
            <a:r>
              <a:rPr lang="fr-FR" sz="6400" dirty="0" smtClean="0">
                <a:latin typeface="Verdana" pitchFamily="34" charset="0"/>
                <a:ea typeface="Verdana" pitchFamily="34" charset="0"/>
                <a:cs typeface="Verdana" pitchFamily="34" charset="0"/>
              </a:rPr>
              <a:t> </a:t>
            </a:r>
            <a:r>
              <a:rPr lang="fr-FR" sz="6400" b="1" dirty="0" smtClean="0">
                <a:solidFill>
                  <a:srgbClr val="C00000"/>
                </a:solidFill>
                <a:latin typeface="Verdana" pitchFamily="34" charset="0"/>
                <a:ea typeface="Verdana" pitchFamily="34" charset="0"/>
                <a:cs typeface="Verdana" pitchFamily="34" charset="0"/>
              </a:rPr>
              <a:t>DONE</a:t>
            </a:r>
            <a:endParaRPr lang="fr-FR" sz="6400" b="1" dirty="0">
              <a:solidFill>
                <a:srgbClr val="C00000"/>
              </a:solidFill>
              <a:latin typeface="Verdana" pitchFamily="34" charset="0"/>
              <a:ea typeface="Verdana" pitchFamily="34" charset="0"/>
              <a:cs typeface="Verdana" pitchFamily="34" charset="0"/>
            </a:endParaRPr>
          </a:p>
          <a:p>
            <a:pPr marL="571500" lvl="1" indent="-571500" algn="just">
              <a:spcBef>
                <a:spcPts val="600"/>
              </a:spcBef>
              <a:buFont typeface="Arial" panose="020B0604020202020204" pitchFamily="34" charset="0"/>
              <a:buChar char="•"/>
            </a:pPr>
            <a:r>
              <a:rPr lang="fr-FR" sz="4800" dirty="0" err="1">
                <a:latin typeface="Verdana" pitchFamily="34" charset="0"/>
                <a:ea typeface="Verdana" pitchFamily="34" charset="0"/>
                <a:cs typeface="Verdana" pitchFamily="34" charset="0"/>
              </a:rPr>
              <a:t>Presentation</a:t>
            </a:r>
            <a:r>
              <a:rPr lang="fr-FR" sz="4800" dirty="0">
                <a:latin typeface="Verdana" pitchFamily="34" charset="0"/>
                <a:ea typeface="Verdana" pitchFamily="34" charset="0"/>
                <a:cs typeface="Verdana" pitchFamily="34" charset="0"/>
              </a:rPr>
              <a:t> of the argumentation to the </a:t>
            </a:r>
            <a:r>
              <a:rPr lang="fr-FR" sz="4800" dirty="0" err="1">
                <a:latin typeface="Verdana" pitchFamily="34" charset="0"/>
                <a:ea typeface="Verdana" pitchFamily="34" charset="0"/>
                <a:cs typeface="Verdana" pitchFamily="34" charset="0"/>
              </a:rPr>
              <a:t>concerned</a:t>
            </a:r>
            <a:r>
              <a:rPr lang="fr-FR" sz="4800" dirty="0">
                <a:latin typeface="Verdana" pitchFamily="34" charset="0"/>
                <a:ea typeface="Verdana" pitchFamily="34" charset="0"/>
                <a:cs typeface="Verdana" pitchFamily="34" charset="0"/>
              </a:rPr>
              <a:t> </a:t>
            </a:r>
            <a:r>
              <a:rPr lang="fr-FR" sz="4800" dirty="0" err="1">
                <a:latin typeface="Verdana" pitchFamily="34" charset="0"/>
                <a:ea typeface="Verdana" pitchFamily="34" charset="0"/>
                <a:cs typeface="Verdana" pitchFamily="34" charset="0"/>
              </a:rPr>
              <a:t>DGs</a:t>
            </a:r>
            <a:r>
              <a:rPr lang="fr-FR" sz="4800" dirty="0">
                <a:latin typeface="Verdana" pitchFamily="34" charset="0"/>
                <a:ea typeface="Verdana" pitchFamily="34" charset="0"/>
                <a:cs typeface="Verdana" pitchFamily="34" charset="0"/>
              </a:rPr>
              <a:t> by the </a:t>
            </a:r>
            <a:r>
              <a:rPr lang="fr-FR" sz="4800" dirty="0" err="1">
                <a:latin typeface="Verdana" pitchFamily="34" charset="0"/>
                <a:ea typeface="Verdana" pitchFamily="34" charset="0"/>
                <a:cs typeface="Verdana" pitchFamily="34" charset="0"/>
              </a:rPr>
              <a:t>coordinator</a:t>
            </a:r>
            <a:r>
              <a:rPr lang="fr-FR" sz="4800" dirty="0">
                <a:latin typeface="Verdana" pitchFamily="34" charset="0"/>
                <a:ea typeface="Verdana" pitchFamily="34" charset="0"/>
                <a:cs typeface="Verdana" pitchFamily="34" charset="0"/>
              </a:rPr>
              <a:t> and the </a:t>
            </a:r>
            <a:r>
              <a:rPr lang="fr-FR" sz="4800" dirty="0" smtClean="0">
                <a:latin typeface="Verdana" pitchFamily="34" charset="0"/>
                <a:ea typeface="Verdana" pitchFamily="34" charset="0"/>
                <a:cs typeface="Verdana" pitchFamily="34" charset="0"/>
              </a:rPr>
              <a:t>CPMR</a:t>
            </a:r>
            <a:endParaRPr lang="fr-FR" sz="4800" dirty="0">
              <a:latin typeface="Verdana" pitchFamily="34" charset="0"/>
              <a:ea typeface="Verdana" pitchFamily="34" charset="0"/>
              <a:cs typeface="Verdana" pitchFamily="34" charset="0"/>
            </a:endParaRPr>
          </a:p>
          <a:p>
            <a:pPr marL="0" lvl="1" indent="0" algn="just">
              <a:buNone/>
            </a:pPr>
            <a:endParaRPr lang="fr-FR" sz="4900" b="1" dirty="0">
              <a:latin typeface="Verdana" pitchFamily="34" charset="0"/>
              <a:ea typeface="Verdana" pitchFamily="34" charset="0"/>
              <a:cs typeface="Verdana" pitchFamily="34" charset="0"/>
            </a:endParaRPr>
          </a:p>
          <a:p>
            <a:pPr marL="0" lvl="1" indent="0" algn="just">
              <a:buNone/>
            </a:pPr>
            <a:r>
              <a:rPr lang="fr-FR" sz="6400" b="1" dirty="0" err="1" smtClean="0">
                <a:latin typeface="Verdana" pitchFamily="34" charset="0"/>
                <a:ea typeface="Verdana" pitchFamily="34" charset="0"/>
                <a:cs typeface="Verdana" pitchFamily="34" charset="0"/>
              </a:rPr>
              <a:t>Oct</a:t>
            </a:r>
            <a:r>
              <a:rPr lang="fr-FR" sz="6400" b="1" dirty="0" smtClean="0">
                <a:latin typeface="Verdana" pitchFamily="34" charset="0"/>
                <a:ea typeface="Verdana" pitchFamily="34" charset="0"/>
                <a:cs typeface="Verdana" pitchFamily="34" charset="0"/>
              </a:rPr>
              <a:t> 2016:</a:t>
            </a:r>
            <a:r>
              <a:rPr lang="fr-FR" sz="6400" dirty="0" smtClean="0">
                <a:latin typeface="Verdana" pitchFamily="34" charset="0"/>
                <a:ea typeface="Verdana" pitchFamily="34" charset="0"/>
                <a:cs typeface="Verdana" pitchFamily="34" charset="0"/>
              </a:rPr>
              <a:t> </a:t>
            </a:r>
            <a:r>
              <a:rPr lang="fr-FR" sz="6400" b="1" dirty="0" smtClean="0">
                <a:solidFill>
                  <a:srgbClr val="C00000"/>
                </a:solidFill>
                <a:latin typeface="Verdana" pitchFamily="34" charset="0"/>
                <a:ea typeface="Verdana" pitchFamily="34" charset="0"/>
                <a:cs typeface="Verdana" pitchFamily="34" charset="0"/>
              </a:rPr>
              <a:t>DONE</a:t>
            </a:r>
            <a:endParaRPr lang="fr-FR" sz="6400" dirty="0" smtClean="0">
              <a:latin typeface="Verdana" pitchFamily="34" charset="0"/>
              <a:ea typeface="Verdana" pitchFamily="34" charset="0"/>
              <a:cs typeface="Verdana" pitchFamily="34" charset="0"/>
            </a:endParaRPr>
          </a:p>
          <a:p>
            <a:pPr marL="571500" lvl="1" indent="-571500" algn="just">
              <a:spcBef>
                <a:spcPts val="600"/>
              </a:spcBef>
            </a:pPr>
            <a:r>
              <a:rPr lang="fr-FR" sz="4800" dirty="0" err="1" smtClean="0">
                <a:latin typeface="Verdana" pitchFamily="34" charset="0"/>
                <a:ea typeface="Verdana" pitchFamily="34" charset="0"/>
                <a:cs typeface="Verdana" pitchFamily="34" charset="0"/>
              </a:rPr>
              <a:t>Presentation</a:t>
            </a:r>
            <a:r>
              <a:rPr lang="fr-FR" sz="4800" dirty="0" smtClean="0">
                <a:latin typeface="Verdana" pitchFamily="34" charset="0"/>
                <a:ea typeface="Verdana" pitchFamily="34" charset="0"/>
                <a:cs typeface="Verdana" pitchFamily="34" charset="0"/>
              </a:rPr>
              <a:t> </a:t>
            </a:r>
            <a:r>
              <a:rPr lang="fr-FR" sz="4800" dirty="0" err="1">
                <a:latin typeface="Verdana" pitchFamily="34" charset="0"/>
                <a:ea typeface="Verdana" pitchFamily="34" charset="0"/>
                <a:cs typeface="Verdana" pitchFamily="34" charset="0"/>
              </a:rPr>
              <a:t>during</a:t>
            </a:r>
            <a:r>
              <a:rPr lang="fr-FR" sz="4800" dirty="0">
                <a:latin typeface="Verdana" pitchFamily="34" charset="0"/>
                <a:ea typeface="Verdana" pitchFamily="34" charset="0"/>
                <a:cs typeface="Verdana" pitchFamily="34" charset="0"/>
              </a:rPr>
              <a:t> the Open </a:t>
            </a:r>
            <a:r>
              <a:rPr lang="fr-FR" sz="4800" dirty="0" err="1" smtClean="0">
                <a:latin typeface="Verdana" pitchFamily="34" charset="0"/>
                <a:ea typeface="Verdana" pitchFamily="34" charset="0"/>
                <a:cs typeface="Verdana" pitchFamily="34" charset="0"/>
              </a:rPr>
              <a:t>Days</a:t>
            </a:r>
            <a:r>
              <a:rPr lang="fr-FR" sz="4800" dirty="0" smtClean="0">
                <a:latin typeface="Verdana" pitchFamily="34" charset="0"/>
                <a:ea typeface="Verdana" pitchFamily="34" charset="0"/>
                <a:cs typeface="Verdana" pitchFamily="34" charset="0"/>
              </a:rPr>
              <a:t> (13th </a:t>
            </a:r>
            <a:r>
              <a:rPr lang="fr-FR" sz="4800" dirty="0" err="1" smtClean="0">
                <a:latin typeface="Verdana" pitchFamily="34" charset="0"/>
                <a:ea typeface="Verdana" pitchFamily="34" charset="0"/>
                <a:cs typeface="Verdana" pitchFamily="34" charset="0"/>
              </a:rPr>
              <a:t>october</a:t>
            </a:r>
            <a:r>
              <a:rPr lang="fr-FR" sz="4800" dirty="0" smtClean="0">
                <a:latin typeface="Verdana" pitchFamily="34" charset="0"/>
                <a:ea typeface="Verdana" pitchFamily="34" charset="0"/>
                <a:cs typeface="Verdana" pitchFamily="34" charset="0"/>
              </a:rPr>
              <a:t> 11-13h30 </a:t>
            </a:r>
            <a:r>
              <a:rPr lang="fr-FR" sz="4800" dirty="0" err="1" smtClean="0">
                <a:latin typeface="Verdana" pitchFamily="34" charset="0"/>
                <a:ea typeface="Verdana" pitchFamily="34" charset="0"/>
                <a:cs typeface="Verdana" pitchFamily="34" charset="0"/>
              </a:rPr>
              <a:t>Comittee</a:t>
            </a:r>
            <a:r>
              <a:rPr lang="fr-FR" sz="4800" dirty="0" smtClean="0">
                <a:latin typeface="Verdana" pitchFamily="34" charset="0"/>
                <a:ea typeface="Verdana" pitchFamily="34" charset="0"/>
                <a:cs typeface="Verdana" pitchFamily="34" charset="0"/>
              </a:rPr>
              <a:t> of </a:t>
            </a:r>
            <a:r>
              <a:rPr lang="fr-FR" sz="4800" dirty="0" err="1" smtClean="0">
                <a:latin typeface="Verdana" pitchFamily="34" charset="0"/>
                <a:ea typeface="Verdana" pitchFamily="34" charset="0"/>
                <a:cs typeface="Verdana" pitchFamily="34" charset="0"/>
              </a:rPr>
              <a:t>Regions</a:t>
            </a:r>
            <a:r>
              <a:rPr lang="fr-FR" sz="4800" dirty="0" smtClean="0">
                <a:latin typeface="Verdana" pitchFamily="34" charset="0"/>
                <a:ea typeface="Verdana" pitchFamily="34" charset="0"/>
                <a:cs typeface="Verdana" pitchFamily="34" charset="0"/>
              </a:rPr>
              <a:t> Brussels)</a:t>
            </a:r>
            <a:endParaRPr lang="fr-FR" sz="4800" dirty="0">
              <a:latin typeface="Verdana" pitchFamily="34" charset="0"/>
              <a:ea typeface="Verdana" pitchFamily="34" charset="0"/>
              <a:cs typeface="Verdana" pitchFamily="34" charset="0"/>
            </a:endParaRPr>
          </a:p>
          <a:p>
            <a:pPr marL="571500" lvl="1" indent="-571500" algn="just">
              <a:spcBef>
                <a:spcPts val="600"/>
              </a:spcBef>
            </a:pPr>
            <a:r>
              <a:rPr lang="fr-FR" sz="4800" dirty="0">
                <a:latin typeface="Verdana" pitchFamily="34" charset="0"/>
                <a:ea typeface="Verdana" pitchFamily="34" charset="0"/>
                <a:cs typeface="Verdana" pitchFamily="34" charset="0"/>
              </a:rPr>
              <a:t>Meeting </a:t>
            </a:r>
            <a:r>
              <a:rPr lang="fr-FR" sz="4800" dirty="0" err="1">
                <a:latin typeface="Verdana" pitchFamily="34" charset="0"/>
                <a:ea typeface="Verdana" pitchFamily="34" charset="0"/>
                <a:cs typeface="Verdana" pitchFamily="34" charset="0"/>
              </a:rPr>
              <a:t>with</a:t>
            </a:r>
            <a:r>
              <a:rPr lang="fr-FR" sz="4800" dirty="0">
                <a:latin typeface="Verdana" pitchFamily="34" charset="0"/>
                <a:ea typeface="Verdana" pitchFamily="34" charset="0"/>
                <a:cs typeface="Verdana" pitchFamily="34" charset="0"/>
              </a:rPr>
              <a:t> EU </a:t>
            </a:r>
            <a:r>
              <a:rPr lang="fr-FR" sz="4800" dirty="0" err="1">
                <a:latin typeface="Verdana" pitchFamily="34" charset="0"/>
                <a:ea typeface="Verdana" pitchFamily="34" charset="0"/>
                <a:cs typeface="Verdana" pitchFamily="34" charset="0"/>
              </a:rPr>
              <a:t>HOs</a:t>
            </a:r>
            <a:r>
              <a:rPr lang="fr-FR" sz="4800" dirty="0">
                <a:latin typeface="Verdana" pitchFamily="34" charset="0"/>
                <a:ea typeface="Verdana" pitchFamily="34" charset="0"/>
                <a:cs typeface="Verdana" pitchFamily="34" charset="0"/>
              </a:rPr>
              <a:t> (about international standards, validation of data, </a:t>
            </a:r>
            <a:r>
              <a:rPr lang="fr-FR" sz="4800" dirty="0" err="1">
                <a:latin typeface="Verdana" pitchFamily="34" charset="0"/>
                <a:ea typeface="Verdana" pitchFamily="34" charset="0"/>
                <a:cs typeface="Verdana" pitchFamily="34" charset="0"/>
              </a:rPr>
              <a:t>common</a:t>
            </a:r>
            <a:r>
              <a:rPr lang="fr-FR" sz="4800" dirty="0">
                <a:latin typeface="Verdana" pitchFamily="34" charset="0"/>
                <a:ea typeface="Verdana" pitchFamily="34" charset="0"/>
                <a:cs typeface="Verdana" pitchFamily="34" charset="0"/>
              </a:rPr>
              <a:t> acquisition)</a:t>
            </a:r>
          </a:p>
          <a:p>
            <a:pPr marL="0" lvl="1" indent="0" algn="just">
              <a:buNone/>
            </a:pPr>
            <a:endParaRPr lang="en-US" sz="4900" dirty="0">
              <a:latin typeface="Verdana" pitchFamily="34" charset="0"/>
              <a:ea typeface="Verdana" pitchFamily="34" charset="0"/>
              <a:cs typeface="Verdana" pitchFamily="34" charset="0"/>
            </a:endParaRPr>
          </a:p>
          <a:p>
            <a:pPr marL="0" lvl="1" indent="0" algn="just">
              <a:buNone/>
            </a:pPr>
            <a:r>
              <a:rPr lang="fr-FR" sz="6400" b="1" dirty="0" err="1">
                <a:latin typeface="Verdana" pitchFamily="34" charset="0"/>
                <a:ea typeface="Verdana" pitchFamily="34" charset="0"/>
                <a:cs typeface="Verdana" pitchFamily="34" charset="0"/>
              </a:rPr>
              <a:t>Dec</a:t>
            </a:r>
            <a:r>
              <a:rPr lang="fr-FR" sz="6400" b="1" dirty="0">
                <a:latin typeface="Verdana" pitchFamily="34" charset="0"/>
                <a:ea typeface="Verdana" pitchFamily="34" charset="0"/>
                <a:cs typeface="Verdana" pitchFamily="34" charset="0"/>
              </a:rPr>
              <a:t> </a:t>
            </a:r>
            <a:r>
              <a:rPr lang="fr-FR" sz="6400" b="1" dirty="0" smtClean="0">
                <a:latin typeface="Verdana" pitchFamily="34" charset="0"/>
                <a:ea typeface="Verdana" pitchFamily="34" charset="0"/>
                <a:cs typeface="Verdana" pitchFamily="34" charset="0"/>
              </a:rPr>
              <a:t>2016: </a:t>
            </a:r>
            <a:r>
              <a:rPr lang="fr-FR" sz="6400" b="1" dirty="0" smtClean="0">
                <a:solidFill>
                  <a:srgbClr val="C00000"/>
                </a:solidFill>
                <a:latin typeface="Verdana" pitchFamily="34" charset="0"/>
                <a:ea typeface="Verdana" pitchFamily="34" charset="0"/>
                <a:cs typeface="Verdana" pitchFamily="34" charset="0"/>
              </a:rPr>
              <a:t>TODAY</a:t>
            </a:r>
            <a:endParaRPr lang="fr-FR" sz="6400" dirty="0">
              <a:latin typeface="Verdana" pitchFamily="34" charset="0"/>
              <a:ea typeface="Verdana" pitchFamily="34" charset="0"/>
              <a:cs typeface="Verdana" pitchFamily="34" charset="0"/>
            </a:endParaRPr>
          </a:p>
          <a:p>
            <a:pPr marL="571500" lvl="1" indent="-571500" algn="just">
              <a:spcBef>
                <a:spcPts val="600"/>
              </a:spcBef>
            </a:pPr>
            <a:r>
              <a:rPr lang="fr-FR" sz="4900" dirty="0" err="1">
                <a:latin typeface="Verdana" pitchFamily="34" charset="0"/>
                <a:ea typeface="Verdana" pitchFamily="34" charset="0"/>
                <a:cs typeface="Verdana" pitchFamily="34" charset="0"/>
              </a:rPr>
              <a:t>Presentation</a:t>
            </a:r>
            <a:r>
              <a:rPr lang="fr-FR" sz="4900" dirty="0">
                <a:latin typeface="Verdana" pitchFamily="34" charset="0"/>
                <a:ea typeface="Verdana" pitchFamily="34" charset="0"/>
                <a:cs typeface="Verdana" pitchFamily="34" charset="0"/>
              </a:rPr>
              <a:t> of </a:t>
            </a:r>
            <a:r>
              <a:rPr lang="fr-FR" sz="4900" dirty="0" err="1">
                <a:latin typeface="Verdana" pitchFamily="34" charset="0"/>
                <a:ea typeface="Verdana" pitchFamily="34" charset="0"/>
                <a:cs typeface="Verdana" pitchFamily="34" charset="0"/>
              </a:rPr>
              <a:t>these</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results</a:t>
            </a:r>
            <a:r>
              <a:rPr lang="fr-FR" sz="4900" dirty="0">
                <a:latin typeface="Verdana" pitchFamily="34" charset="0"/>
                <a:ea typeface="Verdana" pitchFamily="34" charset="0"/>
                <a:cs typeface="Verdana" pitchFamily="34" charset="0"/>
              </a:rPr>
              <a:t> to the DG MARE and </a:t>
            </a:r>
            <a:r>
              <a:rPr lang="fr-FR" sz="4900" dirty="0" err="1">
                <a:latin typeface="Verdana" pitchFamily="34" charset="0"/>
                <a:ea typeface="Verdana" pitchFamily="34" charset="0"/>
                <a:cs typeface="Verdana" pitchFamily="34" charset="0"/>
              </a:rPr>
              <a:t>other</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DGs</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during</a:t>
            </a:r>
            <a:r>
              <a:rPr lang="fr-FR" sz="4900" dirty="0">
                <a:latin typeface="Verdana" pitchFamily="34" charset="0"/>
                <a:ea typeface="Verdana" pitchFamily="34" charset="0"/>
                <a:cs typeface="Verdana" pitchFamily="34" charset="0"/>
              </a:rPr>
              <a:t> the last </a:t>
            </a:r>
            <a:r>
              <a:rPr lang="fr-FR" sz="4900" dirty="0" err="1">
                <a:latin typeface="Verdana" pitchFamily="34" charset="0"/>
                <a:ea typeface="Verdana" pitchFamily="34" charset="0"/>
                <a:cs typeface="Verdana" pitchFamily="34" charset="0"/>
              </a:rPr>
              <a:t>Coastal</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Mapping</a:t>
            </a:r>
            <a:r>
              <a:rPr lang="fr-FR" sz="4900" dirty="0">
                <a:latin typeface="Verdana" pitchFamily="34" charset="0"/>
                <a:ea typeface="Verdana" pitchFamily="34" charset="0"/>
                <a:cs typeface="Verdana" pitchFamily="34" charset="0"/>
              </a:rPr>
              <a:t> meeting </a:t>
            </a:r>
            <a:r>
              <a:rPr lang="fr-FR" sz="4900" dirty="0" smtClean="0">
                <a:latin typeface="Verdana" pitchFamily="34" charset="0"/>
                <a:ea typeface="Verdana" pitchFamily="34" charset="0"/>
                <a:cs typeface="Verdana" pitchFamily="34" charset="0"/>
              </a:rPr>
              <a:t>; 8 </a:t>
            </a:r>
            <a:r>
              <a:rPr lang="fr-FR" sz="4900" dirty="0" err="1" smtClean="0">
                <a:latin typeface="Verdana" pitchFamily="34" charset="0"/>
                <a:ea typeface="Verdana" pitchFamily="34" charset="0"/>
                <a:cs typeface="Verdana" pitchFamily="34" charset="0"/>
              </a:rPr>
              <a:t>December</a:t>
            </a:r>
            <a:endParaRPr lang="fr-FR" sz="4900" b="1" dirty="0">
              <a:solidFill>
                <a:srgbClr val="C00000"/>
              </a:solidFill>
              <a:latin typeface="Verdana" pitchFamily="34" charset="0"/>
              <a:ea typeface="Verdana" pitchFamily="34" charset="0"/>
              <a:cs typeface="Verdana" pitchFamily="34" charset="0"/>
            </a:endParaRPr>
          </a:p>
          <a:p>
            <a:pPr marL="0" lvl="1" indent="0" algn="just">
              <a:buNone/>
            </a:pPr>
            <a:endParaRPr lang="fr-FR" sz="4900" dirty="0">
              <a:latin typeface="Verdana" pitchFamily="34" charset="0"/>
              <a:ea typeface="Verdana" pitchFamily="34" charset="0"/>
              <a:cs typeface="Verdana" pitchFamily="34" charset="0"/>
            </a:endParaRPr>
          </a:p>
          <a:p>
            <a:pPr marL="0" lvl="1" indent="0" algn="just">
              <a:buNone/>
            </a:pPr>
            <a:r>
              <a:rPr lang="fr-FR" sz="6400" b="1" dirty="0" smtClean="0">
                <a:latin typeface="Verdana" pitchFamily="34" charset="0"/>
                <a:ea typeface="Verdana" pitchFamily="34" charset="0"/>
                <a:cs typeface="Verdana" pitchFamily="34" charset="0"/>
              </a:rPr>
              <a:t>7 </a:t>
            </a:r>
            <a:r>
              <a:rPr lang="fr-FR" sz="6400" b="1" dirty="0" err="1" smtClean="0">
                <a:latin typeface="Verdana" pitchFamily="34" charset="0"/>
                <a:ea typeface="Verdana" pitchFamily="34" charset="0"/>
                <a:cs typeface="Verdana" pitchFamily="34" charset="0"/>
              </a:rPr>
              <a:t>Feb</a:t>
            </a:r>
            <a:r>
              <a:rPr lang="fr-FR" sz="6400" b="1" dirty="0" smtClean="0">
                <a:latin typeface="Verdana" pitchFamily="34" charset="0"/>
                <a:ea typeface="Verdana" pitchFamily="34" charset="0"/>
                <a:cs typeface="Verdana" pitchFamily="34" charset="0"/>
              </a:rPr>
              <a:t> 2017:</a:t>
            </a:r>
            <a:endParaRPr lang="fr-FR" sz="6400" b="1" dirty="0">
              <a:latin typeface="Verdana" pitchFamily="34" charset="0"/>
              <a:ea typeface="Verdana" pitchFamily="34" charset="0"/>
              <a:cs typeface="Verdana" pitchFamily="34" charset="0"/>
            </a:endParaRPr>
          </a:p>
          <a:p>
            <a:pPr marL="571500" lvl="1" indent="-571500" algn="just">
              <a:spcBef>
                <a:spcPts val="600"/>
              </a:spcBef>
            </a:pPr>
            <a:r>
              <a:rPr lang="fr-FR" sz="4900" dirty="0" err="1">
                <a:latin typeface="Verdana" pitchFamily="34" charset="0"/>
                <a:ea typeface="Verdana" pitchFamily="34" charset="0"/>
                <a:cs typeface="Verdana" pitchFamily="34" charset="0"/>
              </a:rPr>
              <a:t>Stakeholders</a:t>
            </a:r>
            <a:r>
              <a:rPr lang="fr-FR" sz="4900" dirty="0">
                <a:latin typeface="Verdana" pitchFamily="34" charset="0"/>
                <a:ea typeface="Verdana" pitchFamily="34" charset="0"/>
                <a:cs typeface="Verdana" pitchFamily="34" charset="0"/>
              </a:rPr>
              <a:t> meeting to </a:t>
            </a:r>
            <a:r>
              <a:rPr lang="fr-FR" sz="4900" dirty="0" err="1">
                <a:latin typeface="Verdana" pitchFamily="34" charset="0"/>
                <a:ea typeface="Verdana" pitchFamily="34" charset="0"/>
                <a:cs typeface="Verdana" pitchFamily="34" charset="0"/>
              </a:rPr>
              <a:t>present</a:t>
            </a:r>
            <a:r>
              <a:rPr lang="fr-FR" sz="4900" dirty="0">
                <a:latin typeface="Verdana" pitchFamily="34" charset="0"/>
                <a:ea typeface="Verdana" pitchFamily="34" charset="0"/>
                <a:cs typeface="Verdana" pitchFamily="34" charset="0"/>
              </a:rPr>
              <a:t> the </a:t>
            </a:r>
            <a:r>
              <a:rPr lang="fr-FR" sz="4900" dirty="0" err="1">
                <a:latin typeface="Verdana" pitchFamily="34" charset="0"/>
                <a:ea typeface="Verdana" pitchFamily="34" charset="0"/>
                <a:cs typeface="Verdana" pitchFamily="34" charset="0"/>
              </a:rPr>
              <a:t>results</a:t>
            </a:r>
            <a:r>
              <a:rPr lang="fr-FR" sz="4900" dirty="0">
                <a:latin typeface="Verdana" pitchFamily="34" charset="0"/>
                <a:ea typeface="Verdana" pitchFamily="34" charset="0"/>
                <a:cs typeface="Verdana" pitchFamily="34" charset="0"/>
              </a:rPr>
              <a:t> and </a:t>
            </a:r>
            <a:r>
              <a:rPr lang="fr-FR" sz="4900" dirty="0" err="1">
                <a:latin typeface="Verdana" pitchFamily="34" charset="0"/>
                <a:ea typeface="Verdana" pitchFamily="34" charset="0"/>
                <a:cs typeface="Verdana" pitchFamily="34" charset="0"/>
              </a:rPr>
              <a:t>prepare</a:t>
            </a:r>
            <a:r>
              <a:rPr lang="fr-FR" sz="4900" dirty="0">
                <a:latin typeface="Verdana" pitchFamily="34" charset="0"/>
                <a:ea typeface="Verdana" pitchFamily="34" charset="0"/>
                <a:cs typeface="Verdana" pitchFamily="34" charset="0"/>
              </a:rPr>
              <a:t> the </a:t>
            </a:r>
            <a:r>
              <a:rPr lang="fr-FR" sz="4900" dirty="0" err="1">
                <a:latin typeface="Verdana" pitchFamily="34" charset="0"/>
                <a:ea typeface="Verdana" pitchFamily="34" charset="0"/>
                <a:cs typeface="Verdana" pitchFamily="34" charset="0"/>
              </a:rPr>
              <a:t>next</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step</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with</a:t>
            </a:r>
            <a:r>
              <a:rPr lang="fr-FR" sz="4900" dirty="0">
                <a:latin typeface="Verdana" pitchFamily="34" charset="0"/>
                <a:ea typeface="Verdana" pitchFamily="34" charset="0"/>
                <a:cs typeface="Verdana" pitchFamily="34" charset="0"/>
              </a:rPr>
              <a:t> the </a:t>
            </a:r>
            <a:r>
              <a:rPr lang="fr-FR" sz="4900" dirty="0" err="1">
                <a:latin typeface="Verdana" pitchFamily="34" charset="0"/>
                <a:ea typeface="Verdana" pitchFamily="34" charset="0"/>
                <a:cs typeface="Verdana" pitchFamily="34" charset="0"/>
              </a:rPr>
              <a:t>persons</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responsible</a:t>
            </a:r>
            <a:r>
              <a:rPr lang="fr-FR" sz="4900" dirty="0">
                <a:latin typeface="Verdana" pitchFamily="34" charset="0"/>
                <a:ea typeface="Verdana" pitchFamily="34" charset="0"/>
                <a:cs typeface="Verdana" pitchFamily="34" charset="0"/>
              </a:rPr>
              <a:t> for </a:t>
            </a:r>
            <a:r>
              <a:rPr lang="fr-FR" sz="4900" dirty="0" err="1">
                <a:latin typeface="Verdana" pitchFamily="34" charset="0"/>
                <a:ea typeface="Verdana" pitchFamily="34" charset="0"/>
                <a:cs typeface="Verdana" pitchFamily="34" charset="0"/>
              </a:rPr>
              <a:t>coastal</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mapping</a:t>
            </a:r>
            <a:r>
              <a:rPr lang="fr-FR" sz="4900" dirty="0">
                <a:latin typeface="Verdana" pitchFamily="34" charset="0"/>
                <a:ea typeface="Verdana" pitchFamily="34" charset="0"/>
                <a:cs typeface="Verdana" pitchFamily="34" charset="0"/>
              </a:rPr>
              <a:t> organisations, </a:t>
            </a:r>
            <a:r>
              <a:rPr lang="fr-FR" sz="4900" dirty="0" err="1">
                <a:latin typeface="Verdana" pitchFamily="34" charset="0"/>
                <a:ea typeface="Verdana" pitchFamily="34" charset="0"/>
                <a:cs typeface="Verdana" pitchFamily="34" charset="0"/>
              </a:rPr>
              <a:t>parlementarians</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Searica</a:t>
            </a:r>
            <a:r>
              <a:rPr lang="fr-FR" sz="4900" dirty="0">
                <a:latin typeface="Verdana" pitchFamily="34" charset="0"/>
                <a:ea typeface="Verdana" pitchFamily="34" charset="0"/>
                <a:cs typeface="Verdana" pitchFamily="34" charset="0"/>
              </a:rPr>
              <a:t>), </a:t>
            </a:r>
            <a:r>
              <a:rPr lang="fr-FR" sz="4900" dirty="0" err="1" smtClean="0">
                <a:latin typeface="Verdana" pitchFamily="34" charset="0"/>
                <a:ea typeface="Verdana" pitchFamily="34" charset="0"/>
                <a:cs typeface="Verdana" pitchFamily="34" charset="0"/>
              </a:rPr>
              <a:t>DGs</a:t>
            </a:r>
            <a:endParaRPr lang="fr-FR" sz="4900" dirty="0" smtClean="0">
              <a:latin typeface="Verdana" pitchFamily="34" charset="0"/>
              <a:ea typeface="Verdana" pitchFamily="34" charset="0"/>
              <a:cs typeface="Verdana" pitchFamily="34" charset="0"/>
            </a:endParaRPr>
          </a:p>
          <a:p>
            <a:pPr marL="0" lvl="1" indent="0" algn="just">
              <a:buNone/>
            </a:pPr>
            <a:endParaRPr lang="fr-FR" sz="4900" dirty="0" smtClean="0">
              <a:latin typeface="Verdana" pitchFamily="34" charset="0"/>
              <a:ea typeface="Verdana" pitchFamily="34" charset="0"/>
              <a:cs typeface="Verdana" pitchFamily="34" charset="0"/>
            </a:endParaRPr>
          </a:p>
          <a:p>
            <a:pPr marL="0" lvl="1" indent="0" algn="just">
              <a:buNone/>
            </a:pPr>
            <a:r>
              <a:rPr lang="fr-FR" sz="6400" b="1" dirty="0" smtClean="0">
                <a:latin typeface="Verdana" pitchFamily="34" charset="0"/>
                <a:ea typeface="Verdana" pitchFamily="34" charset="0"/>
                <a:cs typeface="Verdana" pitchFamily="34" charset="0"/>
              </a:rPr>
              <a:t>1st </a:t>
            </a:r>
            <a:r>
              <a:rPr lang="fr-FR" sz="6400" b="1" dirty="0" err="1" smtClean="0">
                <a:latin typeface="Verdana" pitchFamily="34" charset="0"/>
                <a:ea typeface="Verdana" pitchFamily="34" charset="0"/>
                <a:cs typeface="Verdana" pitchFamily="34" charset="0"/>
              </a:rPr>
              <a:t>Semester</a:t>
            </a:r>
            <a:r>
              <a:rPr lang="fr-FR" sz="6400" b="1" dirty="0" smtClean="0">
                <a:latin typeface="Verdana" pitchFamily="34" charset="0"/>
                <a:ea typeface="Verdana" pitchFamily="34" charset="0"/>
                <a:cs typeface="Verdana" pitchFamily="34" charset="0"/>
              </a:rPr>
              <a:t> 2017:</a:t>
            </a:r>
            <a:endParaRPr lang="fr-FR" sz="6400" b="1" dirty="0">
              <a:latin typeface="Verdana" pitchFamily="34" charset="0"/>
              <a:ea typeface="Verdana" pitchFamily="34" charset="0"/>
              <a:cs typeface="Verdana" pitchFamily="34" charset="0"/>
            </a:endParaRPr>
          </a:p>
          <a:p>
            <a:pPr marL="0" lvl="1" indent="0" algn="just">
              <a:spcBef>
                <a:spcPts val="600"/>
              </a:spcBef>
              <a:buNone/>
            </a:pPr>
            <a:r>
              <a:rPr lang="fr-FR" sz="4900" dirty="0" err="1">
                <a:latin typeface="Verdana" pitchFamily="34" charset="0"/>
                <a:ea typeface="Verdana" pitchFamily="34" charset="0"/>
                <a:cs typeface="Verdana" pitchFamily="34" charset="0"/>
              </a:rPr>
              <a:t>Presentation</a:t>
            </a:r>
            <a:r>
              <a:rPr lang="fr-FR" sz="4900" dirty="0">
                <a:latin typeface="Verdana" pitchFamily="34" charset="0"/>
                <a:ea typeface="Verdana" pitchFamily="34" charset="0"/>
                <a:cs typeface="Verdana" pitchFamily="34" charset="0"/>
              </a:rPr>
              <a:t> to major transnational </a:t>
            </a:r>
            <a:r>
              <a:rPr lang="fr-FR" sz="4900" dirty="0" err="1">
                <a:latin typeface="Verdana" pitchFamily="34" charset="0"/>
                <a:ea typeface="Verdana" pitchFamily="34" charset="0"/>
                <a:cs typeface="Verdana" pitchFamily="34" charset="0"/>
              </a:rPr>
              <a:t>secretariat</a:t>
            </a:r>
            <a:r>
              <a:rPr lang="fr-FR" sz="4900" dirty="0">
                <a:latin typeface="Verdana" pitchFamily="34" charset="0"/>
                <a:ea typeface="Verdana" pitchFamily="34" charset="0"/>
                <a:cs typeface="Verdana" pitchFamily="34" charset="0"/>
              </a:rPr>
              <a:t> of  EU programs in </a:t>
            </a:r>
            <a:r>
              <a:rPr lang="fr-FR" sz="4900" dirty="0" err="1">
                <a:latin typeface="Verdana" pitchFamily="34" charset="0"/>
                <a:ea typeface="Verdana" pitchFamily="34" charset="0"/>
                <a:cs typeface="Verdana" pitchFamily="34" charset="0"/>
              </a:rPr>
              <a:t>order</a:t>
            </a:r>
            <a:r>
              <a:rPr lang="fr-FR" sz="4900" dirty="0">
                <a:latin typeface="Verdana" pitchFamily="34" charset="0"/>
                <a:ea typeface="Verdana" pitchFamily="34" charset="0"/>
                <a:cs typeface="Verdana" pitchFamily="34" charset="0"/>
              </a:rPr>
              <a:t> to </a:t>
            </a:r>
            <a:r>
              <a:rPr lang="fr-FR" sz="4900" dirty="0" err="1">
                <a:latin typeface="Verdana" pitchFamily="34" charset="0"/>
                <a:ea typeface="Verdana" pitchFamily="34" charset="0"/>
                <a:cs typeface="Verdana" pitchFamily="34" charset="0"/>
              </a:rPr>
              <a:t>find</a:t>
            </a:r>
            <a:r>
              <a:rPr lang="fr-FR" sz="4900" dirty="0">
                <a:latin typeface="Verdana" pitchFamily="34" charset="0"/>
                <a:ea typeface="Verdana" pitchFamily="34" charset="0"/>
                <a:cs typeface="Verdana" pitchFamily="34" charset="0"/>
              </a:rPr>
              <a:t> a </a:t>
            </a:r>
            <a:r>
              <a:rPr lang="fr-FR" sz="4900" dirty="0" err="1">
                <a:latin typeface="Verdana" pitchFamily="34" charset="0"/>
                <a:ea typeface="Verdana" pitchFamily="34" charset="0"/>
                <a:cs typeface="Verdana" pitchFamily="34" charset="0"/>
              </a:rPr>
              <a:t>way</a:t>
            </a:r>
            <a:r>
              <a:rPr lang="fr-FR" sz="4900" dirty="0">
                <a:latin typeface="Verdana" pitchFamily="34" charset="0"/>
                <a:ea typeface="Verdana" pitchFamily="34" charset="0"/>
                <a:cs typeface="Verdana" pitchFamily="34" charset="0"/>
              </a:rPr>
              <a:t> </a:t>
            </a:r>
            <a:r>
              <a:rPr lang="fr-FR" sz="4900" dirty="0" smtClean="0">
                <a:latin typeface="Verdana" pitchFamily="34" charset="0"/>
                <a:ea typeface="Verdana" pitchFamily="34" charset="0"/>
                <a:cs typeface="Verdana" pitchFamily="34" charset="0"/>
              </a:rPr>
              <a:t>to:</a:t>
            </a:r>
            <a:endParaRPr lang="fr-FR" sz="4900" dirty="0">
              <a:latin typeface="Verdana" pitchFamily="34" charset="0"/>
              <a:ea typeface="Verdana" pitchFamily="34" charset="0"/>
              <a:cs typeface="Verdana" pitchFamily="34" charset="0"/>
            </a:endParaRPr>
          </a:p>
          <a:p>
            <a:pPr marL="571500" lvl="1" indent="-571500" algn="just">
              <a:spcBef>
                <a:spcPts val="600"/>
              </a:spcBef>
            </a:pPr>
            <a:r>
              <a:rPr lang="fr-FR" sz="4900" dirty="0" err="1">
                <a:latin typeface="Verdana" pitchFamily="34" charset="0"/>
                <a:ea typeface="Verdana" pitchFamily="34" charset="0"/>
                <a:cs typeface="Verdana" pitchFamily="34" charset="0"/>
              </a:rPr>
              <a:t>Increase</a:t>
            </a:r>
            <a:r>
              <a:rPr lang="fr-FR" sz="4900" dirty="0">
                <a:latin typeface="Verdana" pitchFamily="34" charset="0"/>
                <a:ea typeface="Verdana" pitchFamily="34" charset="0"/>
                <a:cs typeface="Verdana" pitchFamily="34" charset="0"/>
              </a:rPr>
              <a:t> recognition for the </a:t>
            </a:r>
            <a:r>
              <a:rPr lang="fr-FR" sz="4900" dirty="0" err="1">
                <a:latin typeface="Verdana" pitchFamily="34" charset="0"/>
                <a:ea typeface="Verdana" pitchFamily="34" charset="0"/>
                <a:cs typeface="Verdana" pitchFamily="34" charset="0"/>
              </a:rPr>
              <a:t>benefit</a:t>
            </a:r>
            <a:r>
              <a:rPr lang="fr-FR" sz="4900" dirty="0">
                <a:latin typeface="Verdana" pitchFamily="34" charset="0"/>
                <a:ea typeface="Verdana" pitchFamily="34" charset="0"/>
                <a:cs typeface="Verdana" pitchFamily="34" charset="0"/>
              </a:rPr>
              <a:t> of </a:t>
            </a:r>
            <a:r>
              <a:rPr lang="fr-FR" sz="4900" dirty="0" err="1">
                <a:latin typeface="Verdana" pitchFamily="34" charset="0"/>
                <a:ea typeface="Verdana" pitchFamily="34" charset="0"/>
                <a:cs typeface="Verdana" pitchFamily="34" charset="0"/>
              </a:rPr>
              <a:t>producing</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bathymetric</a:t>
            </a:r>
            <a:r>
              <a:rPr lang="fr-FR" sz="4900" dirty="0">
                <a:latin typeface="Verdana" pitchFamily="34" charset="0"/>
                <a:ea typeface="Verdana" pitchFamily="34" charset="0"/>
                <a:cs typeface="Verdana" pitchFamily="34" charset="0"/>
              </a:rPr>
              <a:t> data in the EU programs</a:t>
            </a:r>
          </a:p>
          <a:p>
            <a:pPr marL="571500" lvl="1" indent="-571500" algn="just">
              <a:spcBef>
                <a:spcPts val="600"/>
              </a:spcBef>
            </a:pPr>
            <a:r>
              <a:rPr lang="fr-FR" sz="4900" dirty="0" err="1">
                <a:latin typeface="Verdana" pitchFamily="34" charset="0"/>
                <a:ea typeface="Verdana" pitchFamily="34" charset="0"/>
                <a:cs typeface="Verdana" pitchFamily="34" charset="0"/>
              </a:rPr>
              <a:t>Implement</a:t>
            </a:r>
            <a:r>
              <a:rPr lang="fr-FR" sz="4900" dirty="0">
                <a:latin typeface="Verdana" pitchFamily="34" charset="0"/>
                <a:ea typeface="Verdana" pitchFamily="34" charset="0"/>
                <a:cs typeface="Verdana" pitchFamily="34" charset="0"/>
              </a:rPr>
              <a:t> the </a:t>
            </a:r>
            <a:r>
              <a:rPr lang="en-US" sz="4900" dirty="0">
                <a:latin typeface="Verdana" pitchFamily="34" charset="0"/>
                <a:ea typeface="Verdana" pitchFamily="34" charset="0"/>
                <a:cs typeface="Verdana" pitchFamily="34" charset="0"/>
              </a:rPr>
              <a:t>dissemination and use of international standards (IHO) for bathymetric coastal data production funded by INTERREG and EU funds</a:t>
            </a:r>
          </a:p>
          <a:p>
            <a:pPr marL="571500" lvl="1" indent="-571500" algn="just">
              <a:spcBef>
                <a:spcPts val="600"/>
              </a:spcBef>
            </a:pPr>
            <a:r>
              <a:rPr lang="en-US" sz="4900" dirty="0">
                <a:latin typeface="Verdana" pitchFamily="34" charset="0"/>
                <a:ea typeface="Verdana" pitchFamily="34" charset="0"/>
                <a:cs typeface="Verdana" pitchFamily="34" charset="0"/>
              </a:rPr>
              <a:t>Promote the validation of these data by the competent services in each Member State, before they are pooled in the EMODNET portal</a:t>
            </a:r>
          </a:p>
          <a:p>
            <a:pPr marL="571500" lvl="1" indent="-571500" algn="just">
              <a:spcBef>
                <a:spcPts val="600"/>
              </a:spcBef>
            </a:pPr>
            <a:r>
              <a:rPr lang="en-US" sz="4900" dirty="0">
                <a:latin typeface="Verdana" pitchFamily="34" charset="0"/>
                <a:ea typeface="Verdana" pitchFamily="34" charset="0"/>
                <a:cs typeface="Verdana" pitchFamily="34" charset="0"/>
              </a:rPr>
              <a:t>Create an obligation to pool them in the EMODNET database</a:t>
            </a:r>
          </a:p>
          <a:p>
            <a:pPr marL="571500" lvl="1" indent="-571500" algn="just"/>
            <a:endParaRPr lang="fr-FR" sz="4900" dirty="0">
              <a:latin typeface="Verdana" pitchFamily="34" charset="0"/>
              <a:ea typeface="Verdana" pitchFamily="34" charset="0"/>
              <a:cs typeface="Verdana" pitchFamily="34" charset="0"/>
            </a:endParaRPr>
          </a:p>
          <a:p>
            <a:pPr marL="0" lvl="1" indent="0" algn="just">
              <a:buNone/>
            </a:pPr>
            <a:endParaRPr lang="fr-FR" sz="3800" b="1" i="1" dirty="0">
              <a:latin typeface="Times New Roman" pitchFamily="18" charset="0"/>
              <a:cs typeface="Times New Roman" pitchFamily="18" charset="0"/>
            </a:endParaRPr>
          </a:p>
          <a:p>
            <a:pPr lvl="1" algn="just"/>
            <a:endParaRPr lang="fr-FR" dirty="0">
              <a:latin typeface="Times New Roman" pitchFamily="18" charset="0"/>
              <a:cs typeface="Times New Roman" pitchFamily="18" charset="0"/>
            </a:endParaRPr>
          </a:p>
          <a:p>
            <a:pPr lvl="1" algn="just"/>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1860714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292662"/>
          </a:xfrm>
        </p:spPr>
        <p:txBody>
          <a:bodyPr/>
          <a:lstStyle/>
          <a:p>
            <a:pPr algn="ctr"/>
            <a:r>
              <a:rPr lang="fr-FR" dirty="0" smtClean="0">
                <a:latin typeface="Verdana" pitchFamily="34" charset="0"/>
                <a:ea typeface="Verdana" pitchFamily="34" charset="0"/>
                <a:cs typeface="Verdana" pitchFamily="34" charset="0"/>
              </a:rPr>
              <a:t>AXIS </a:t>
            </a:r>
            <a:r>
              <a:rPr lang="fr-FR" dirty="0">
                <a:latin typeface="Verdana" pitchFamily="34" charset="0"/>
                <a:ea typeface="Verdana" pitchFamily="34" charset="0"/>
                <a:cs typeface="Verdana" pitchFamily="34" charset="0"/>
              </a:rPr>
              <a:t>2  </a:t>
            </a:r>
            <a:r>
              <a:rPr lang="fr-FR" dirty="0">
                <a:solidFill>
                  <a:srgbClr val="C00000"/>
                </a:solidFill>
                <a:latin typeface="Verdana" pitchFamily="34" charset="0"/>
                <a:ea typeface="Verdana" pitchFamily="34" charset="0"/>
                <a:cs typeface="Verdana" pitchFamily="34" charset="0"/>
              </a:rPr>
              <a:t>AGENDA (</a:t>
            </a:r>
            <a:r>
              <a:rPr lang="fr-FR" dirty="0" smtClean="0">
                <a:solidFill>
                  <a:srgbClr val="C00000"/>
                </a:solidFill>
                <a:latin typeface="Verdana" pitchFamily="34" charset="0"/>
                <a:ea typeface="Verdana" pitchFamily="34" charset="0"/>
                <a:cs typeface="Verdana" pitchFamily="34" charset="0"/>
              </a:rPr>
              <a:t>2/2)</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dirty="0">
                <a:solidFill>
                  <a:srgbClr val="FF0000"/>
                </a:solidFill>
                <a:latin typeface="Verdana" pitchFamily="34" charset="0"/>
                <a:ea typeface="Verdana" pitchFamily="34" charset="0"/>
                <a:cs typeface="Verdana" pitchFamily="34" charset="0"/>
              </a:rPr>
              <a:t/>
            </a:r>
            <a:br>
              <a:rPr lang="fr-FR" dirty="0">
                <a:solidFill>
                  <a:srgbClr val="FF0000"/>
                </a:solidFill>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539552" y="1844824"/>
            <a:ext cx="8280400" cy="4572595"/>
          </a:xfrm>
        </p:spPr>
        <p:txBody>
          <a:bodyPr>
            <a:normAutofit fontScale="40000" lnSpcReduction="20000"/>
          </a:bodyPr>
          <a:lstStyle/>
          <a:p>
            <a:pPr marL="0" lvl="1" indent="0" algn="just">
              <a:buNone/>
            </a:pPr>
            <a:r>
              <a:rPr lang="fr-FR" sz="4000" b="1" dirty="0" err="1">
                <a:latin typeface="Verdana" pitchFamily="34" charset="0"/>
                <a:ea typeface="Verdana" pitchFamily="34" charset="0"/>
                <a:cs typeface="Verdana" pitchFamily="34" charset="0"/>
              </a:rPr>
              <a:t>Increase</a:t>
            </a:r>
            <a:r>
              <a:rPr lang="fr-FR" sz="4000" b="1" dirty="0">
                <a:latin typeface="Verdana" pitchFamily="34" charset="0"/>
                <a:ea typeface="Verdana" pitchFamily="34" charset="0"/>
                <a:cs typeface="Verdana" pitchFamily="34" charset="0"/>
              </a:rPr>
              <a:t> the </a:t>
            </a:r>
            <a:r>
              <a:rPr lang="fr-FR" sz="4000" b="1" dirty="0" err="1">
                <a:latin typeface="Verdana" pitchFamily="34" charset="0"/>
                <a:ea typeface="Verdana" pitchFamily="34" charset="0"/>
                <a:cs typeface="Verdana" pitchFamily="34" charset="0"/>
              </a:rPr>
              <a:t>possibilities</a:t>
            </a:r>
            <a:r>
              <a:rPr lang="fr-FR" sz="4000" b="1" dirty="0">
                <a:latin typeface="Verdana" pitchFamily="34" charset="0"/>
                <a:ea typeface="Verdana" pitchFamily="34" charset="0"/>
                <a:cs typeface="Verdana" pitchFamily="34" charset="0"/>
              </a:rPr>
              <a:t> for </a:t>
            </a:r>
            <a:r>
              <a:rPr lang="fr-FR" sz="4000" b="1" dirty="0" err="1">
                <a:latin typeface="Verdana" pitchFamily="34" charset="0"/>
                <a:ea typeface="Verdana" pitchFamily="34" charset="0"/>
                <a:cs typeface="Verdana" pitchFamily="34" charset="0"/>
              </a:rPr>
              <a:t>coastal</a:t>
            </a:r>
            <a:r>
              <a:rPr lang="fr-FR" sz="4000" b="1" dirty="0">
                <a:latin typeface="Verdana" pitchFamily="34" charset="0"/>
                <a:ea typeface="Verdana" pitchFamily="34" charset="0"/>
                <a:cs typeface="Verdana" pitchFamily="34" charset="0"/>
              </a:rPr>
              <a:t> </a:t>
            </a:r>
            <a:r>
              <a:rPr lang="fr-FR" sz="4000" b="1" dirty="0" err="1">
                <a:latin typeface="Verdana" pitchFamily="34" charset="0"/>
                <a:ea typeface="Verdana" pitchFamily="34" charset="0"/>
                <a:cs typeface="Verdana" pitchFamily="34" charset="0"/>
              </a:rPr>
              <a:t>bathymetric</a:t>
            </a:r>
            <a:r>
              <a:rPr lang="fr-FR" sz="4000" b="1" dirty="0">
                <a:latin typeface="Verdana" pitchFamily="34" charset="0"/>
                <a:ea typeface="Verdana" pitchFamily="34" charset="0"/>
                <a:cs typeface="Verdana" pitchFamily="34" charset="0"/>
              </a:rPr>
              <a:t> data </a:t>
            </a:r>
            <a:r>
              <a:rPr lang="fr-FR" sz="4000" b="1" dirty="0" err="1">
                <a:latin typeface="Verdana" pitchFamily="34" charset="0"/>
                <a:ea typeface="Verdana" pitchFamily="34" charset="0"/>
                <a:cs typeface="Verdana" pitchFamily="34" charset="0"/>
              </a:rPr>
              <a:t>aquisition</a:t>
            </a:r>
            <a:r>
              <a:rPr lang="fr-FR" sz="4000" b="1" dirty="0">
                <a:latin typeface="Verdana" pitchFamily="34" charset="0"/>
                <a:ea typeface="Verdana" pitchFamily="34" charset="0"/>
                <a:cs typeface="Verdana" pitchFamily="34" charset="0"/>
              </a:rPr>
              <a:t> in the </a:t>
            </a:r>
            <a:r>
              <a:rPr lang="fr-FR" sz="4000" b="1" dirty="0" err="1">
                <a:latin typeface="Verdana" pitchFamily="34" charset="0"/>
                <a:ea typeface="Verdana" pitchFamily="34" charset="0"/>
                <a:cs typeface="Verdana" pitchFamily="34" charset="0"/>
              </a:rPr>
              <a:t>framework</a:t>
            </a:r>
            <a:r>
              <a:rPr lang="fr-FR" sz="4000" b="1" dirty="0">
                <a:latin typeface="Verdana" pitchFamily="34" charset="0"/>
                <a:ea typeface="Verdana" pitchFamily="34" charset="0"/>
                <a:cs typeface="Verdana" pitchFamily="34" charset="0"/>
              </a:rPr>
              <a:t> of the </a:t>
            </a:r>
            <a:r>
              <a:rPr lang="fr-FR" sz="4000" b="1" dirty="0" err="1">
                <a:latin typeface="Verdana" pitchFamily="34" charset="0"/>
                <a:ea typeface="Verdana" pitchFamily="34" charset="0"/>
                <a:cs typeface="Verdana" pitchFamily="34" charset="0"/>
              </a:rPr>
              <a:t>Interreg</a:t>
            </a:r>
            <a:r>
              <a:rPr lang="fr-FR" sz="4000" b="1" dirty="0">
                <a:latin typeface="Verdana" pitchFamily="34" charset="0"/>
                <a:ea typeface="Verdana" pitchFamily="34" charset="0"/>
                <a:cs typeface="Verdana" pitchFamily="34" charset="0"/>
              </a:rPr>
              <a:t> </a:t>
            </a:r>
            <a:r>
              <a:rPr lang="fr-FR" sz="4000" b="1" dirty="0" smtClean="0">
                <a:latin typeface="Verdana" pitchFamily="34" charset="0"/>
                <a:ea typeface="Verdana" pitchFamily="34" charset="0"/>
                <a:cs typeface="Verdana" pitchFamily="34" charset="0"/>
              </a:rPr>
              <a:t>programmes </a:t>
            </a:r>
            <a:endParaRPr lang="fr-FR" sz="4000" b="1" dirty="0">
              <a:latin typeface="Verdana" pitchFamily="34" charset="0"/>
              <a:ea typeface="Verdana" pitchFamily="34" charset="0"/>
              <a:cs typeface="Verdana" pitchFamily="34" charset="0"/>
            </a:endParaRPr>
          </a:p>
          <a:p>
            <a:pPr marL="0" lvl="1" indent="0">
              <a:buNone/>
            </a:pPr>
            <a:endParaRPr lang="fr-FR" sz="3800" b="1" i="1" dirty="0">
              <a:latin typeface="Verdana" pitchFamily="34" charset="0"/>
              <a:ea typeface="Verdana" pitchFamily="34" charset="0"/>
              <a:cs typeface="Verdana" pitchFamily="34" charset="0"/>
            </a:endParaRPr>
          </a:p>
          <a:p>
            <a:pPr marL="0" lvl="1" indent="0">
              <a:buNone/>
            </a:pPr>
            <a:r>
              <a:rPr lang="fr-FR" sz="3800" b="1" i="1" u="sng" dirty="0" err="1">
                <a:latin typeface="Verdana" pitchFamily="34" charset="0"/>
                <a:ea typeface="Verdana" pitchFamily="34" charset="0"/>
                <a:cs typeface="Verdana" pitchFamily="34" charset="0"/>
              </a:rPr>
              <a:t>Coastal</a:t>
            </a:r>
            <a:r>
              <a:rPr lang="fr-FR" sz="3800" b="1" i="1" u="sng" dirty="0">
                <a:latin typeface="Verdana" pitchFamily="34" charset="0"/>
                <a:ea typeface="Verdana" pitchFamily="34" charset="0"/>
                <a:cs typeface="Verdana" pitchFamily="34" charset="0"/>
              </a:rPr>
              <a:t> </a:t>
            </a:r>
            <a:r>
              <a:rPr lang="fr-FR" sz="3800" b="1" i="1" u="sng" dirty="0" err="1">
                <a:latin typeface="Verdana" pitchFamily="34" charset="0"/>
                <a:ea typeface="Verdana" pitchFamily="34" charset="0"/>
                <a:cs typeface="Verdana" pitchFamily="34" charset="0"/>
              </a:rPr>
              <a:t>Mapping</a:t>
            </a:r>
            <a:r>
              <a:rPr lang="fr-FR" sz="3800" b="1" i="1" u="sng" dirty="0">
                <a:latin typeface="Verdana" pitchFamily="34" charset="0"/>
                <a:ea typeface="Verdana" pitchFamily="34" charset="0"/>
                <a:cs typeface="Verdana" pitchFamily="34" charset="0"/>
              </a:rPr>
              <a:t> 2 </a:t>
            </a:r>
            <a:r>
              <a:rPr lang="fr-FR" sz="3800" b="1" i="1" u="sng" dirty="0" smtClean="0">
                <a:latin typeface="Verdana" pitchFamily="34" charset="0"/>
                <a:ea typeface="Verdana" pitchFamily="34" charset="0"/>
                <a:cs typeface="Verdana" pitchFamily="34" charset="0"/>
              </a:rPr>
              <a:t>(?) and </a:t>
            </a:r>
            <a:r>
              <a:rPr lang="fr-FR" sz="3800" b="1" i="1" u="sng" dirty="0">
                <a:latin typeface="Verdana" pitchFamily="34" charset="0"/>
                <a:ea typeface="Verdana" pitchFamily="34" charset="0"/>
                <a:cs typeface="Verdana" pitchFamily="34" charset="0"/>
              </a:rPr>
              <a:t>2017-2021 </a:t>
            </a:r>
            <a:r>
              <a:rPr lang="fr-FR" sz="3800" b="1" i="1" u="sng" dirty="0" err="1">
                <a:latin typeface="Verdana" pitchFamily="34" charset="0"/>
                <a:ea typeface="Verdana" pitchFamily="34" charset="0"/>
                <a:cs typeface="Verdana" pitchFamily="34" charset="0"/>
              </a:rPr>
              <a:t>period</a:t>
            </a:r>
            <a:endParaRPr lang="fr-FR" sz="3800" b="1" i="1" u="sng" dirty="0">
              <a:latin typeface="Verdana" pitchFamily="34" charset="0"/>
              <a:ea typeface="Verdana" pitchFamily="34" charset="0"/>
              <a:cs typeface="Verdana" pitchFamily="34" charset="0"/>
            </a:endParaRPr>
          </a:p>
          <a:p>
            <a:pPr marL="0" lvl="1" indent="0">
              <a:buNone/>
            </a:pPr>
            <a:endParaRPr lang="en-US" sz="3800" dirty="0">
              <a:latin typeface="Verdana" pitchFamily="34" charset="0"/>
              <a:ea typeface="Verdana" pitchFamily="34" charset="0"/>
              <a:cs typeface="Verdana" pitchFamily="34" charset="0"/>
            </a:endParaRPr>
          </a:p>
          <a:p>
            <a:pPr marL="0" lvl="1" indent="0" algn="just">
              <a:buNone/>
            </a:pPr>
            <a:r>
              <a:rPr lang="en-US" sz="3800" dirty="0">
                <a:latin typeface="Verdana" pitchFamily="34" charset="0"/>
                <a:ea typeface="Verdana" pitchFamily="34" charset="0"/>
                <a:cs typeface="Verdana" pitchFamily="34" charset="0"/>
              </a:rPr>
              <a:t>*Promoting coastal bathymetric data acquisition in the context of the next mid-term re-orientation (2017-2018) in the EU or regional programs and preparing the next financial period (2021-2027</a:t>
            </a:r>
            <a:r>
              <a:rPr lang="en-US" sz="3800" dirty="0" smtClean="0">
                <a:latin typeface="Verdana" pitchFamily="34" charset="0"/>
                <a:ea typeface="Verdana" pitchFamily="34" charset="0"/>
                <a:cs typeface="Verdana" pitchFamily="34" charset="0"/>
              </a:rPr>
              <a:t>)</a:t>
            </a:r>
            <a:r>
              <a:rPr lang="en-US" sz="3800" b="1" dirty="0">
                <a:latin typeface="Verdana" pitchFamily="34" charset="0"/>
                <a:ea typeface="Verdana" pitchFamily="34" charset="0"/>
                <a:cs typeface="Verdana" pitchFamily="34" charset="0"/>
              </a:rPr>
              <a:t>:</a:t>
            </a:r>
          </a:p>
          <a:p>
            <a:pPr marL="0" lvl="1" indent="0" algn="just">
              <a:buNone/>
            </a:pPr>
            <a:endParaRPr lang="en-US" sz="3800" dirty="0">
              <a:latin typeface="Verdana" pitchFamily="34" charset="0"/>
              <a:ea typeface="Verdana" pitchFamily="34" charset="0"/>
              <a:cs typeface="Verdana" pitchFamily="34" charset="0"/>
            </a:endParaRPr>
          </a:p>
          <a:p>
            <a:pPr marL="0" lvl="1" indent="0" algn="just">
              <a:buNone/>
            </a:pPr>
            <a:r>
              <a:rPr lang="en-US" sz="3800" dirty="0">
                <a:latin typeface="Verdana" pitchFamily="34" charset="0"/>
                <a:ea typeface="Verdana" pitchFamily="34" charset="0"/>
                <a:cs typeface="Verdana" pitchFamily="34" charset="0"/>
              </a:rPr>
              <a:t> 	- in order to comply with the EU priorities, highlight the need to do EU funded acquisition of bathymetric data on coastal zone, involving the public </a:t>
            </a:r>
            <a:r>
              <a:rPr lang="en-US" sz="3800" dirty="0" err="1">
                <a:latin typeface="Verdana" pitchFamily="34" charset="0"/>
                <a:ea typeface="Verdana" pitchFamily="34" charset="0"/>
                <a:cs typeface="Verdana" pitchFamily="34" charset="0"/>
              </a:rPr>
              <a:t>organisations</a:t>
            </a:r>
            <a:r>
              <a:rPr lang="en-US" sz="3800" dirty="0">
                <a:latin typeface="Verdana" pitchFamily="34" charset="0"/>
                <a:ea typeface="Verdana" pitchFamily="34" charset="0"/>
                <a:cs typeface="Verdana" pitchFamily="34" charset="0"/>
              </a:rPr>
              <a:t> responsible in Member </a:t>
            </a:r>
            <a:r>
              <a:rPr lang="en-US" sz="3800" dirty="0" smtClean="0">
                <a:latin typeface="Verdana" pitchFamily="34" charset="0"/>
                <a:ea typeface="Verdana" pitchFamily="34" charset="0"/>
                <a:cs typeface="Verdana" pitchFamily="34" charset="0"/>
              </a:rPr>
              <a:t>States;</a:t>
            </a:r>
          </a:p>
          <a:p>
            <a:pPr marL="0" lvl="1" indent="0" algn="just">
              <a:buNone/>
            </a:pPr>
            <a:endParaRPr lang="en-US" sz="3800" dirty="0">
              <a:latin typeface="Verdana" pitchFamily="34" charset="0"/>
              <a:ea typeface="Verdana" pitchFamily="34" charset="0"/>
              <a:cs typeface="Verdana" pitchFamily="34" charset="0"/>
            </a:endParaRPr>
          </a:p>
          <a:p>
            <a:pPr marL="0" lvl="1" indent="0" algn="just">
              <a:buNone/>
            </a:pPr>
            <a:r>
              <a:rPr lang="fr-FR" sz="3800" b="1" i="1" dirty="0">
                <a:latin typeface="Verdana" pitchFamily="34" charset="0"/>
                <a:ea typeface="Verdana" pitchFamily="34" charset="0"/>
                <a:cs typeface="Verdana" pitchFamily="34" charset="0"/>
              </a:rPr>
              <a:t>	-</a:t>
            </a:r>
            <a:r>
              <a:rPr lang="fr-FR" sz="3800" b="1" i="1" dirty="0" err="1">
                <a:latin typeface="Verdana" pitchFamily="34" charset="0"/>
                <a:ea typeface="Verdana" pitchFamily="34" charset="0"/>
                <a:cs typeface="Verdana" pitchFamily="34" charset="0"/>
              </a:rPr>
              <a:t>undertake</a:t>
            </a:r>
            <a:r>
              <a:rPr lang="fr-FR" sz="3800" b="1" i="1" dirty="0">
                <a:latin typeface="Verdana" pitchFamily="34" charset="0"/>
                <a:ea typeface="Verdana" pitchFamily="34" charset="0"/>
                <a:cs typeface="Verdana" pitchFamily="34" charset="0"/>
              </a:rPr>
              <a:t> the </a:t>
            </a:r>
            <a:r>
              <a:rPr lang="fr-FR" sz="3800" b="1" i="1" dirty="0" err="1">
                <a:latin typeface="Verdana" pitchFamily="34" charset="0"/>
                <a:ea typeface="Verdana" pitchFamily="34" charset="0"/>
                <a:cs typeface="Verdana" pitchFamily="34" charset="0"/>
              </a:rPr>
              <a:t>necessary</a:t>
            </a:r>
            <a:r>
              <a:rPr lang="fr-FR" sz="3800" b="1" i="1" dirty="0">
                <a:latin typeface="Verdana" pitchFamily="34" charset="0"/>
                <a:ea typeface="Verdana" pitchFamily="34" charset="0"/>
                <a:cs typeface="Verdana" pitchFamily="34" charset="0"/>
              </a:rPr>
              <a:t> modifications </a:t>
            </a:r>
            <a:r>
              <a:rPr lang="fr-FR" sz="3800" b="1" i="1" dirty="0" err="1">
                <a:latin typeface="Verdana" pitchFamily="34" charset="0"/>
                <a:ea typeface="Verdana" pitchFamily="34" charset="0"/>
                <a:cs typeface="Verdana" pitchFamily="34" charset="0"/>
              </a:rPr>
              <a:t>inside</a:t>
            </a:r>
            <a:r>
              <a:rPr lang="fr-FR" sz="3800" b="1" i="1" dirty="0">
                <a:latin typeface="Verdana" pitchFamily="34" charset="0"/>
                <a:ea typeface="Verdana" pitchFamily="34" charset="0"/>
                <a:cs typeface="Verdana" pitchFamily="34" charset="0"/>
              </a:rPr>
              <a:t> the </a:t>
            </a:r>
            <a:r>
              <a:rPr lang="fr-FR" sz="3800" b="1" i="1" dirty="0" err="1">
                <a:latin typeface="Verdana" pitchFamily="34" charset="0"/>
                <a:ea typeface="Verdana" pitchFamily="34" charset="0"/>
                <a:cs typeface="Verdana" pitchFamily="34" charset="0"/>
              </a:rPr>
              <a:t>operational</a:t>
            </a:r>
            <a:r>
              <a:rPr lang="fr-FR" sz="3800" b="1" i="1" dirty="0">
                <a:latin typeface="Verdana" pitchFamily="34" charset="0"/>
                <a:ea typeface="Verdana" pitchFamily="34" charset="0"/>
                <a:cs typeface="Verdana" pitchFamily="34" charset="0"/>
              </a:rPr>
              <a:t> programs for the </a:t>
            </a:r>
            <a:r>
              <a:rPr lang="fr-FR" sz="3800" b="1" i="1" dirty="0" err="1">
                <a:latin typeface="Verdana" pitchFamily="34" charset="0"/>
                <a:ea typeface="Verdana" pitchFamily="34" charset="0"/>
                <a:cs typeface="Verdana" pitchFamily="34" charset="0"/>
              </a:rPr>
              <a:t>current</a:t>
            </a:r>
            <a:r>
              <a:rPr lang="fr-FR" sz="3800" b="1" i="1" dirty="0">
                <a:latin typeface="Verdana" pitchFamily="34" charset="0"/>
                <a:ea typeface="Verdana" pitchFamily="34" charset="0"/>
                <a:cs typeface="Verdana" pitchFamily="34" charset="0"/>
              </a:rPr>
              <a:t> </a:t>
            </a:r>
            <a:r>
              <a:rPr lang="fr-FR" sz="3800" b="1" i="1" dirty="0" err="1">
                <a:latin typeface="Verdana" pitchFamily="34" charset="0"/>
                <a:ea typeface="Verdana" pitchFamily="34" charset="0"/>
                <a:cs typeface="Verdana" pitchFamily="34" charset="0"/>
              </a:rPr>
              <a:t>period</a:t>
            </a:r>
            <a:r>
              <a:rPr lang="fr-FR" sz="3800" b="1" i="1" dirty="0">
                <a:latin typeface="Verdana" pitchFamily="34" charset="0"/>
                <a:ea typeface="Verdana" pitchFamily="34" charset="0"/>
                <a:cs typeface="Verdana" pitchFamily="34" charset="0"/>
              </a:rPr>
              <a:t> and </a:t>
            </a:r>
            <a:r>
              <a:rPr lang="fr-FR" sz="3800" b="1" i="1" dirty="0" err="1">
                <a:latin typeface="Verdana" pitchFamily="34" charset="0"/>
                <a:ea typeface="Verdana" pitchFamily="34" charset="0"/>
                <a:cs typeface="Verdana" pitchFamily="34" charset="0"/>
              </a:rPr>
              <a:t>prepare</a:t>
            </a:r>
            <a:r>
              <a:rPr lang="fr-FR" sz="3800" b="1" i="1" dirty="0">
                <a:latin typeface="Verdana" pitchFamily="34" charset="0"/>
                <a:ea typeface="Verdana" pitchFamily="34" charset="0"/>
                <a:cs typeface="Verdana" pitchFamily="34" charset="0"/>
              </a:rPr>
              <a:t> the </a:t>
            </a:r>
            <a:r>
              <a:rPr lang="fr-FR" sz="3800" b="1" i="1" dirty="0" err="1">
                <a:latin typeface="Verdana" pitchFamily="34" charset="0"/>
                <a:ea typeface="Verdana" pitchFamily="34" charset="0"/>
                <a:cs typeface="Verdana" pitchFamily="34" charset="0"/>
              </a:rPr>
              <a:t>next</a:t>
            </a:r>
            <a:r>
              <a:rPr lang="fr-FR" sz="3800" b="1" i="1" dirty="0">
                <a:latin typeface="Verdana" pitchFamily="34" charset="0"/>
                <a:ea typeface="Verdana" pitchFamily="34" charset="0"/>
                <a:cs typeface="Verdana" pitchFamily="34" charset="0"/>
              </a:rPr>
              <a:t> one </a:t>
            </a:r>
            <a:r>
              <a:rPr lang="fr-FR" sz="3800" b="1" i="1" dirty="0" err="1">
                <a:latin typeface="Verdana" pitchFamily="34" charset="0"/>
                <a:ea typeface="Verdana" pitchFamily="34" charset="0"/>
                <a:cs typeface="Verdana" pitchFamily="34" charset="0"/>
              </a:rPr>
              <a:t>with</a:t>
            </a:r>
            <a:r>
              <a:rPr lang="fr-FR" sz="3800" b="1" i="1" dirty="0">
                <a:latin typeface="Verdana" pitchFamily="34" charset="0"/>
                <a:ea typeface="Verdana" pitchFamily="34" charset="0"/>
                <a:cs typeface="Verdana" pitchFamily="34" charset="0"/>
              </a:rPr>
              <a:t>; obligation to use standards, </a:t>
            </a:r>
            <a:r>
              <a:rPr lang="fr-FR" sz="3800" b="1" i="1" dirty="0" err="1">
                <a:latin typeface="Verdana" pitchFamily="34" charset="0"/>
                <a:ea typeface="Verdana" pitchFamily="34" charset="0"/>
                <a:cs typeface="Verdana" pitchFamily="34" charset="0"/>
              </a:rPr>
              <a:t>teaching</a:t>
            </a:r>
            <a:r>
              <a:rPr lang="fr-FR" sz="3800" b="1" i="1" dirty="0">
                <a:latin typeface="Verdana" pitchFamily="34" charset="0"/>
                <a:ea typeface="Verdana" pitchFamily="34" charset="0"/>
                <a:cs typeface="Verdana" pitchFamily="34" charset="0"/>
              </a:rPr>
              <a:t> of </a:t>
            </a:r>
            <a:r>
              <a:rPr lang="fr-FR" sz="3800" b="1" i="1" dirty="0" err="1">
                <a:latin typeface="Verdana" pitchFamily="34" charset="0"/>
                <a:ea typeface="Verdana" pitchFamily="34" charset="0"/>
                <a:cs typeface="Verdana" pitchFamily="34" charset="0"/>
              </a:rPr>
              <a:t>these</a:t>
            </a:r>
            <a:r>
              <a:rPr lang="fr-FR" sz="3800" b="1" i="1" dirty="0">
                <a:latin typeface="Verdana" pitchFamily="34" charset="0"/>
                <a:ea typeface="Verdana" pitchFamily="34" charset="0"/>
                <a:cs typeface="Verdana" pitchFamily="34" charset="0"/>
              </a:rPr>
              <a:t> standards in the MS, validation of data by </a:t>
            </a:r>
            <a:r>
              <a:rPr lang="fr-FR" sz="3800" b="1" i="1" dirty="0" err="1">
                <a:latin typeface="Verdana" pitchFamily="34" charset="0"/>
                <a:ea typeface="Verdana" pitchFamily="34" charset="0"/>
                <a:cs typeface="Verdana" pitchFamily="34" charset="0"/>
              </a:rPr>
              <a:t>HOs</a:t>
            </a:r>
            <a:r>
              <a:rPr lang="fr-FR" sz="3800" b="1" i="1" dirty="0">
                <a:latin typeface="Verdana" pitchFamily="34" charset="0"/>
                <a:ea typeface="Verdana" pitchFamily="34" charset="0"/>
                <a:cs typeface="Verdana" pitchFamily="34" charset="0"/>
              </a:rPr>
              <a:t>, </a:t>
            </a:r>
            <a:r>
              <a:rPr lang="fr-FR" sz="3800" b="1" i="1" dirty="0" err="1">
                <a:latin typeface="Verdana" pitchFamily="34" charset="0"/>
                <a:ea typeface="Verdana" pitchFamily="34" charset="0"/>
                <a:cs typeface="Verdana" pitchFamily="34" charset="0"/>
              </a:rPr>
              <a:t>implementation</a:t>
            </a:r>
            <a:r>
              <a:rPr lang="fr-FR" sz="3800" b="1" i="1" dirty="0">
                <a:latin typeface="Verdana" pitchFamily="34" charset="0"/>
                <a:ea typeface="Verdana" pitchFamily="34" charset="0"/>
                <a:cs typeface="Verdana" pitchFamily="34" charset="0"/>
              </a:rPr>
              <a:t> of </a:t>
            </a:r>
            <a:r>
              <a:rPr lang="fr-FR" sz="3800" b="1" i="1" dirty="0" err="1">
                <a:latin typeface="Verdana" pitchFamily="34" charset="0"/>
                <a:ea typeface="Verdana" pitchFamily="34" charset="0"/>
                <a:cs typeface="Verdana" pitchFamily="34" charset="0"/>
              </a:rPr>
              <a:t>these</a:t>
            </a:r>
            <a:r>
              <a:rPr lang="fr-FR" sz="3800" b="1" i="1" dirty="0">
                <a:latin typeface="Verdana" pitchFamily="34" charset="0"/>
                <a:ea typeface="Verdana" pitchFamily="34" charset="0"/>
                <a:cs typeface="Verdana" pitchFamily="34" charset="0"/>
              </a:rPr>
              <a:t> data on the EMODNET portal, modification of </a:t>
            </a:r>
            <a:r>
              <a:rPr lang="fr-FR" sz="3800" b="1" i="1" dirty="0" err="1">
                <a:latin typeface="Verdana" pitchFamily="34" charset="0"/>
                <a:ea typeface="Verdana" pitchFamily="34" charset="0"/>
                <a:cs typeface="Verdana" pitchFamily="34" charset="0"/>
              </a:rPr>
              <a:t>potential</a:t>
            </a:r>
            <a:r>
              <a:rPr lang="fr-FR" sz="3800" b="1" i="1" dirty="0">
                <a:latin typeface="Verdana" pitchFamily="34" charset="0"/>
                <a:ea typeface="Verdana" pitchFamily="34" charset="0"/>
                <a:cs typeface="Verdana" pitchFamily="34" charset="0"/>
              </a:rPr>
              <a:t> </a:t>
            </a:r>
            <a:r>
              <a:rPr lang="fr-FR" sz="3800" b="1" i="1" dirty="0" err="1">
                <a:latin typeface="Verdana" pitchFamily="34" charset="0"/>
                <a:ea typeface="Verdana" pitchFamily="34" charset="0"/>
                <a:cs typeface="Verdana" pitchFamily="34" charset="0"/>
              </a:rPr>
              <a:t>applicants</a:t>
            </a:r>
            <a:r>
              <a:rPr lang="fr-FR" sz="3800" b="1" i="1" dirty="0">
                <a:latin typeface="Verdana" pitchFamily="34" charset="0"/>
                <a:ea typeface="Verdana" pitchFamily="34" charset="0"/>
                <a:cs typeface="Verdana" pitchFamily="34" charset="0"/>
              </a:rPr>
              <a:t> if </a:t>
            </a:r>
            <a:r>
              <a:rPr lang="fr-FR" sz="3800" b="1" i="1" dirty="0" err="1" smtClean="0">
                <a:latin typeface="Verdana" pitchFamily="34" charset="0"/>
                <a:ea typeface="Verdana" pitchFamily="34" charset="0"/>
                <a:cs typeface="Verdana" pitchFamily="34" charset="0"/>
              </a:rPr>
              <a:t>necessary</a:t>
            </a:r>
            <a:r>
              <a:rPr lang="fr-FR" sz="3800" b="1" i="1" dirty="0" smtClean="0">
                <a:latin typeface="Verdana" pitchFamily="34" charset="0"/>
                <a:ea typeface="Verdana" pitchFamily="34" charset="0"/>
                <a:cs typeface="Verdana" pitchFamily="34" charset="0"/>
              </a:rPr>
              <a:t>.</a:t>
            </a:r>
            <a:endParaRPr lang="en-US" sz="3800" dirty="0">
              <a:latin typeface="Verdana" pitchFamily="34" charset="0"/>
              <a:ea typeface="Verdana" pitchFamily="34" charset="0"/>
              <a:cs typeface="Verdana" pitchFamily="34" charset="0"/>
            </a:endParaRPr>
          </a:p>
          <a:p>
            <a:pPr marL="0" lvl="1" indent="0" algn="just">
              <a:buNone/>
            </a:pPr>
            <a:r>
              <a:rPr lang="en-US" sz="3800" dirty="0">
                <a:latin typeface="Verdana" pitchFamily="34" charset="0"/>
                <a:ea typeface="Verdana" pitchFamily="34" charset="0"/>
                <a:cs typeface="Verdana" pitchFamily="34" charset="0"/>
              </a:rPr>
              <a:t> </a:t>
            </a:r>
            <a:endParaRPr lang="fr-FR" sz="3800" b="1" i="1" dirty="0">
              <a:latin typeface="Verdana" pitchFamily="34" charset="0"/>
              <a:ea typeface="Verdana" pitchFamily="34" charset="0"/>
              <a:cs typeface="Verdana" pitchFamily="34" charset="0"/>
            </a:endParaRPr>
          </a:p>
          <a:p>
            <a:pPr marL="0" lvl="1" indent="0" algn="just">
              <a:buNone/>
            </a:pPr>
            <a:r>
              <a:rPr lang="fr-FR" sz="3800" dirty="0">
                <a:latin typeface="Verdana" pitchFamily="34" charset="0"/>
                <a:ea typeface="Verdana" pitchFamily="34" charset="0"/>
                <a:cs typeface="Verdana" pitchFamily="34" charset="0"/>
              </a:rPr>
              <a:t>*Promotion and </a:t>
            </a:r>
            <a:r>
              <a:rPr lang="fr-FR" sz="3800" dirty="0" err="1">
                <a:latin typeface="Verdana" pitchFamily="34" charset="0"/>
                <a:ea typeface="Verdana" pitchFamily="34" charset="0"/>
                <a:cs typeface="Verdana" pitchFamily="34" charset="0"/>
              </a:rPr>
              <a:t>development</a:t>
            </a:r>
            <a:r>
              <a:rPr lang="fr-FR" sz="3800" dirty="0">
                <a:latin typeface="Verdana" pitchFamily="34" charset="0"/>
                <a:ea typeface="Verdana" pitchFamily="34" charset="0"/>
                <a:cs typeface="Verdana" pitchFamily="34" charset="0"/>
              </a:rPr>
              <a:t> of model </a:t>
            </a:r>
            <a:r>
              <a:rPr lang="fr-FR" sz="3800" dirty="0" err="1">
                <a:latin typeface="Verdana" pitchFamily="34" charset="0"/>
                <a:ea typeface="Verdana" pitchFamily="34" charset="0"/>
                <a:cs typeface="Verdana" pitchFamily="34" charset="0"/>
              </a:rPr>
              <a:t>campaigns</a:t>
            </a:r>
            <a:r>
              <a:rPr lang="fr-FR" sz="3800" dirty="0">
                <a:latin typeface="Verdana" pitchFamily="34" charset="0"/>
                <a:ea typeface="Verdana" pitchFamily="34" charset="0"/>
                <a:cs typeface="Verdana" pitchFamily="34" charset="0"/>
              </a:rPr>
              <a:t> in </a:t>
            </a:r>
            <a:r>
              <a:rPr lang="fr-FR" sz="3800" dirty="0" err="1">
                <a:latin typeface="Verdana" pitchFamily="34" charset="0"/>
                <a:ea typeface="Verdana" pitchFamily="34" charset="0"/>
                <a:cs typeface="Verdana" pitchFamily="34" charset="0"/>
              </a:rPr>
              <a:t>homogeneous</a:t>
            </a:r>
            <a:r>
              <a:rPr lang="fr-FR" sz="3800" dirty="0">
                <a:latin typeface="Verdana" pitchFamily="34" charset="0"/>
                <a:ea typeface="Verdana" pitchFamily="34" charset="0"/>
                <a:cs typeface="Verdana" pitchFamily="34" charset="0"/>
              </a:rPr>
              <a:t> areas </a:t>
            </a:r>
            <a:r>
              <a:rPr lang="fr-FR" sz="3800" dirty="0" err="1">
                <a:latin typeface="Verdana" pitchFamily="34" charset="0"/>
                <a:ea typeface="Verdana" pitchFamily="34" charset="0"/>
                <a:cs typeface="Verdana" pitchFamily="34" charset="0"/>
              </a:rPr>
              <a:t>corresponding</a:t>
            </a:r>
            <a:r>
              <a:rPr lang="fr-FR" sz="3800" dirty="0">
                <a:latin typeface="Verdana" pitchFamily="34" charset="0"/>
                <a:ea typeface="Verdana" pitchFamily="34" charset="0"/>
                <a:cs typeface="Verdana" pitchFamily="34" charset="0"/>
              </a:rPr>
              <a:t> to the EU programs, </a:t>
            </a:r>
            <a:r>
              <a:rPr lang="fr-FR" sz="3800" dirty="0" err="1">
                <a:latin typeface="Verdana" pitchFamily="34" charset="0"/>
                <a:ea typeface="Verdana" pitchFamily="34" charset="0"/>
                <a:cs typeface="Verdana" pitchFamily="34" charset="0"/>
              </a:rPr>
              <a:t>with</a:t>
            </a:r>
            <a:r>
              <a:rPr lang="fr-FR" sz="3800" dirty="0">
                <a:latin typeface="Verdana" pitchFamily="34" charset="0"/>
                <a:ea typeface="Verdana" pitchFamily="34" charset="0"/>
                <a:cs typeface="Verdana" pitchFamily="34" charset="0"/>
              </a:rPr>
              <a:t> sharing of </a:t>
            </a:r>
            <a:r>
              <a:rPr lang="fr-FR" sz="3800" dirty="0" err="1">
                <a:latin typeface="Verdana" pitchFamily="34" charset="0"/>
                <a:ea typeface="Verdana" pitchFamily="34" charset="0"/>
                <a:cs typeface="Verdana" pitchFamily="34" charset="0"/>
              </a:rPr>
              <a:t>platforms</a:t>
            </a:r>
            <a:r>
              <a:rPr lang="fr-FR" sz="3800" dirty="0">
                <a:latin typeface="Verdana" pitchFamily="34" charset="0"/>
                <a:ea typeface="Verdana" pitchFamily="34" charset="0"/>
                <a:cs typeface="Verdana" pitchFamily="34" charset="0"/>
              </a:rPr>
              <a:t>, </a:t>
            </a:r>
            <a:r>
              <a:rPr lang="fr-FR" sz="3800" dirty="0" err="1">
                <a:latin typeface="Verdana" pitchFamily="34" charset="0"/>
                <a:ea typeface="Verdana" pitchFamily="34" charset="0"/>
                <a:cs typeface="Verdana" pitchFamily="34" charset="0"/>
              </a:rPr>
              <a:t>funds</a:t>
            </a:r>
            <a:r>
              <a:rPr lang="fr-FR" sz="3800" dirty="0">
                <a:latin typeface="Verdana" pitchFamily="34" charset="0"/>
                <a:ea typeface="Verdana" pitchFamily="34" charset="0"/>
                <a:cs typeface="Verdana" pitchFamily="34" charset="0"/>
              </a:rPr>
              <a:t>, and administrative engineering</a:t>
            </a:r>
          </a:p>
          <a:p>
            <a:pPr lvl="1" algn="just"/>
            <a:endParaRPr lang="fr-FR" dirty="0">
              <a:latin typeface="Verdana" pitchFamily="34" charset="0"/>
              <a:ea typeface="Verdana" pitchFamily="34" charset="0"/>
              <a:cs typeface="Verdana" pitchFamily="34" charset="0"/>
            </a:endParaRPr>
          </a:p>
          <a:p>
            <a:pPr lvl="1"/>
            <a:endParaRPr lang="fr-FR"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410705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430887"/>
          </a:xfrm>
        </p:spPr>
        <p:txBody>
          <a:bodyPr/>
          <a:lstStyle/>
          <a:p>
            <a:pPr algn="ctr"/>
            <a:r>
              <a:rPr lang="fr-FR" dirty="0" smtClean="0"/>
              <a:t>AXIS </a:t>
            </a:r>
            <a:r>
              <a:rPr lang="fr-FR" dirty="0"/>
              <a:t>3</a:t>
            </a:r>
          </a:p>
        </p:txBody>
      </p:sp>
      <p:sp>
        <p:nvSpPr>
          <p:cNvPr id="3" name="Espace réservé du texte 2"/>
          <p:cNvSpPr>
            <a:spLocks noGrp="1"/>
          </p:cNvSpPr>
          <p:nvPr>
            <p:ph type="body" sz="quarter" idx="12"/>
          </p:nvPr>
        </p:nvSpPr>
        <p:spPr>
          <a:xfrm>
            <a:off x="467544" y="1916832"/>
            <a:ext cx="8280400" cy="4572595"/>
          </a:xfrm>
        </p:spPr>
        <p:txBody>
          <a:bodyPr>
            <a:normAutofit fontScale="85000" lnSpcReduction="10000"/>
          </a:bodyPr>
          <a:lstStyle/>
          <a:p>
            <a:pPr marL="0" lvl="2" indent="0" algn="just">
              <a:spcAft>
                <a:spcPts val="600"/>
              </a:spcAft>
              <a:buNone/>
            </a:pPr>
            <a:r>
              <a:rPr lang="fr-FR" sz="2400" b="1" dirty="0" err="1" smtClean="0">
                <a:latin typeface="Verdana" pitchFamily="34" charset="0"/>
                <a:ea typeface="Verdana" pitchFamily="34" charset="0"/>
                <a:cs typeface="Verdana" pitchFamily="34" charset="0"/>
              </a:rPr>
              <a:t>Community</a:t>
            </a:r>
            <a:r>
              <a:rPr lang="fr-FR" sz="2400" b="1" dirty="0" smtClean="0">
                <a:latin typeface="Verdana" pitchFamily="34" charset="0"/>
                <a:ea typeface="Verdana" pitchFamily="34" charset="0"/>
                <a:cs typeface="Verdana" pitchFamily="34" charset="0"/>
              </a:rPr>
              <a:t> </a:t>
            </a:r>
            <a:r>
              <a:rPr lang="fr-FR" sz="2400" b="1" dirty="0" err="1" smtClean="0">
                <a:latin typeface="Verdana" pitchFamily="34" charset="0"/>
                <a:ea typeface="Verdana" pitchFamily="34" charset="0"/>
                <a:cs typeface="Verdana" pitchFamily="34" charset="0"/>
              </a:rPr>
              <a:t>sourcing</a:t>
            </a:r>
            <a:r>
              <a:rPr lang="fr-FR" sz="2400" b="1" dirty="0" smtClean="0">
                <a:latin typeface="Verdana" pitchFamily="34" charset="0"/>
                <a:ea typeface="Verdana" pitchFamily="34" charset="0"/>
                <a:cs typeface="Verdana" pitchFamily="34" charset="0"/>
              </a:rPr>
              <a:t> </a:t>
            </a:r>
            <a:endParaRPr lang="fr-FR" sz="2400" b="1" dirty="0">
              <a:latin typeface="Verdana" pitchFamily="34" charset="0"/>
              <a:ea typeface="Verdana" pitchFamily="34" charset="0"/>
              <a:cs typeface="Verdana" pitchFamily="34" charset="0"/>
            </a:endParaRPr>
          </a:p>
          <a:p>
            <a:pPr marL="0" lvl="2" indent="0" algn="just">
              <a:spcAft>
                <a:spcPts val="600"/>
              </a:spcAft>
              <a:buNone/>
            </a:pPr>
            <a:endParaRPr lang="fr-FR" sz="2400" b="1" dirty="0">
              <a:latin typeface="Verdana" pitchFamily="34" charset="0"/>
              <a:ea typeface="Verdana" pitchFamily="34" charset="0"/>
              <a:cs typeface="Verdana" pitchFamily="34" charset="0"/>
            </a:endParaRPr>
          </a:p>
          <a:p>
            <a:pPr marL="1062900" lvl="4" indent="-342900" algn="just">
              <a:spcAft>
                <a:spcPts val="600"/>
              </a:spcAft>
            </a:pPr>
            <a:r>
              <a:rPr lang="en-US" sz="2400" dirty="0">
                <a:latin typeface="Verdana" pitchFamily="34" charset="0"/>
                <a:ea typeface="Verdana" pitchFamily="34" charset="0"/>
                <a:cs typeface="Verdana" pitchFamily="34" charset="0"/>
              </a:rPr>
              <a:t>Promoting the production of usable bathymetric data for maritime policies, </a:t>
            </a:r>
            <a:r>
              <a:rPr lang="en-US" sz="2400" dirty="0" smtClean="0">
                <a:latin typeface="Verdana" pitchFamily="34" charset="0"/>
                <a:ea typeface="Verdana" pitchFamily="34" charset="0"/>
                <a:cs typeface="Verdana" pitchFamily="34" charset="0"/>
              </a:rPr>
              <a:t>coming from different sources</a:t>
            </a:r>
            <a:endParaRPr lang="en-US" sz="2400" dirty="0">
              <a:latin typeface="Verdana" pitchFamily="34" charset="0"/>
              <a:ea typeface="Verdana" pitchFamily="34" charset="0"/>
              <a:cs typeface="Verdana" pitchFamily="34" charset="0"/>
            </a:endParaRPr>
          </a:p>
          <a:p>
            <a:pPr marL="1062900" lvl="4" indent="-342900" algn="just">
              <a:spcAft>
                <a:spcPts val="600"/>
              </a:spcAft>
            </a:pPr>
            <a:r>
              <a:rPr lang="en-US" sz="2400" dirty="0" err="1">
                <a:latin typeface="Verdana" pitchFamily="34" charset="0"/>
                <a:ea typeface="Verdana" pitchFamily="34" charset="0"/>
                <a:cs typeface="Verdana" pitchFamily="34" charset="0"/>
              </a:rPr>
              <a:t>Organising</a:t>
            </a:r>
            <a:r>
              <a:rPr lang="en-US" sz="2400" dirty="0">
                <a:latin typeface="Verdana" pitchFamily="34" charset="0"/>
                <a:ea typeface="Verdana" pitchFamily="34" charset="0"/>
                <a:cs typeface="Verdana" pitchFamily="34" charset="0"/>
              </a:rPr>
              <a:t> training and dissemination of data acquisition standards, </a:t>
            </a:r>
            <a:r>
              <a:rPr lang="en-US" sz="2400" dirty="0" smtClean="0">
                <a:latin typeface="Verdana" pitchFamily="34" charset="0"/>
                <a:ea typeface="Verdana" pitchFamily="34" charset="0"/>
                <a:cs typeface="Verdana" pitchFamily="34" charset="0"/>
              </a:rPr>
              <a:t>(HOs)</a:t>
            </a:r>
            <a:endParaRPr lang="en-US" sz="2400" dirty="0">
              <a:latin typeface="Verdana" pitchFamily="34" charset="0"/>
              <a:ea typeface="Verdana" pitchFamily="34" charset="0"/>
              <a:cs typeface="Verdana" pitchFamily="34" charset="0"/>
            </a:endParaRPr>
          </a:p>
          <a:p>
            <a:pPr marL="1062900" lvl="4" indent="-342900" algn="just">
              <a:spcAft>
                <a:spcPts val="600"/>
              </a:spcAft>
            </a:pPr>
            <a:r>
              <a:rPr lang="en-US" sz="2400" dirty="0" err="1">
                <a:latin typeface="Verdana" pitchFamily="34" charset="0"/>
                <a:ea typeface="Verdana" pitchFamily="34" charset="0"/>
                <a:cs typeface="Verdana" pitchFamily="34" charset="0"/>
              </a:rPr>
              <a:t>Organising</a:t>
            </a:r>
            <a:r>
              <a:rPr lang="en-US" sz="2400" dirty="0">
                <a:latin typeface="Verdana" pitchFamily="34" charset="0"/>
                <a:ea typeface="Verdana" pitchFamily="34" charset="0"/>
                <a:cs typeface="Verdana" pitchFamily="34" charset="0"/>
              </a:rPr>
              <a:t> the validation of these data by the HOs of EU Member States (link with EMODNET </a:t>
            </a:r>
            <a:r>
              <a:rPr lang="en-US" sz="2400" dirty="0" smtClean="0">
                <a:latin typeface="Verdana" pitchFamily="34" charset="0"/>
                <a:ea typeface="Verdana" pitchFamily="34" charset="0"/>
                <a:cs typeface="Verdana" pitchFamily="34" charset="0"/>
              </a:rPr>
              <a:t>“</a:t>
            </a:r>
            <a:r>
              <a:rPr lang="en-US" sz="2400" dirty="0">
                <a:latin typeface="Verdana" pitchFamily="34" charset="0"/>
                <a:ea typeface="Verdana" pitchFamily="34" charset="0"/>
                <a:cs typeface="Verdana" pitchFamily="34" charset="0"/>
              </a:rPr>
              <a:t>ingestion and safe keeping of marine data</a:t>
            </a:r>
            <a:r>
              <a:rPr lang="en-US" sz="2400" dirty="0" smtClean="0">
                <a:latin typeface="Verdana" pitchFamily="34" charset="0"/>
                <a:ea typeface="Verdana" pitchFamily="34" charset="0"/>
                <a:cs typeface="Verdana" pitchFamily="34" charset="0"/>
              </a:rPr>
              <a:t>)</a:t>
            </a:r>
            <a:endParaRPr lang="en-US" sz="2400" dirty="0">
              <a:latin typeface="Verdana" pitchFamily="34" charset="0"/>
              <a:ea typeface="Verdana" pitchFamily="34" charset="0"/>
              <a:cs typeface="Verdana" pitchFamily="34" charset="0"/>
            </a:endParaRPr>
          </a:p>
          <a:p>
            <a:pPr marL="1062900" lvl="4" indent="-342900" algn="just">
              <a:spcAft>
                <a:spcPts val="600"/>
              </a:spcAft>
            </a:pPr>
            <a:r>
              <a:rPr lang="en-US" sz="2400" dirty="0">
                <a:latin typeface="Verdana" pitchFamily="34" charset="0"/>
                <a:ea typeface="Verdana" pitchFamily="34" charset="0"/>
                <a:cs typeface="Verdana" pitchFamily="34" charset="0"/>
              </a:rPr>
              <a:t>Evaluation of the gaps in the </a:t>
            </a:r>
            <a:r>
              <a:rPr lang="en-US" sz="2400" dirty="0" smtClean="0">
                <a:latin typeface="Verdana" pitchFamily="34" charset="0"/>
                <a:ea typeface="Verdana" pitchFamily="34" charset="0"/>
                <a:cs typeface="Verdana" pitchFamily="34" charset="0"/>
              </a:rPr>
              <a:t>EU coastal seabed mapping, in </a:t>
            </a:r>
            <a:r>
              <a:rPr lang="en-US" sz="2400" dirty="0">
                <a:latin typeface="Verdana" pitchFamily="34" charset="0"/>
                <a:ea typeface="Verdana" pitchFamily="34" charset="0"/>
                <a:cs typeface="Verdana" pitchFamily="34" charset="0"/>
              </a:rPr>
              <a:t>order to address them via </a:t>
            </a:r>
            <a:r>
              <a:rPr lang="en-US" sz="2400" dirty="0" smtClean="0">
                <a:latin typeface="Verdana" pitchFamily="34" charset="0"/>
                <a:ea typeface="Verdana" pitchFamily="34" charset="0"/>
                <a:cs typeface="Verdana" pitchFamily="34" charset="0"/>
              </a:rPr>
              <a:t>community sourcing</a:t>
            </a:r>
            <a:endParaRPr lang="en-US" sz="2400" dirty="0">
              <a:latin typeface="Verdana" pitchFamily="34" charset="0"/>
              <a:ea typeface="Verdana" pitchFamily="34" charset="0"/>
              <a:cs typeface="Verdana" pitchFamily="34" charset="0"/>
            </a:endParaRPr>
          </a:p>
          <a:p>
            <a:pPr marL="1062900" lvl="4" indent="-342900" algn="just">
              <a:spcAft>
                <a:spcPts val="600"/>
              </a:spcAft>
            </a:pPr>
            <a:r>
              <a:rPr lang="en-US" sz="2400" dirty="0">
                <a:latin typeface="Verdana" pitchFamily="34" charset="0"/>
                <a:ea typeface="Verdana" pitchFamily="34" charset="0"/>
                <a:cs typeface="Verdana" pitchFamily="34" charset="0"/>
              </a:rPr>
              <a:t>Promoting the link between the EU and the IHO works</a:t>
            </a:r>
            <a:endParaRPr lang="fr-FR" sz="2400" dirty="0">
              <a:latin typeface="Verdana" pitchFamily="34" charset="0"/>
              <a:ea typeface="Verdana" pitchFamily="34" charset="0"/>
              <a:cs typeface="Verdana" pitchFamily="34" charset="0"/>
            </a:endParaRPr>
          </a:p>
          <a:p>
            <a:pPr lvl="1" algn="just"/>
            <a:endParaRPr lang="fr-FR" dirty="0">
              <a:latin typeface="Verdana" pitchFamily="34" charset="0"/>
              <a:ea typeface="Verdana" pitchFamily="34" charset="0"/>
              <a:cs typeface="Verdana" pitchFamily="34" charset="0"/>
            </a:endParaRPr>
          </a:p>
          <a:p>
            <a:pPr lvl="1" algn="just"/>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3289748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536" y="1069177"/>
            <a:ext cx="7772400" cy="430887"/>
          </a:xfrm>
        </p:spPr>
        <p:txBody>
          <a:bodyPr/>
          <a:lstStyle/>
          <a:p>
            <a:r>
              <a:rPr lang="en-GB" altLang="en-US" dirty="0" smtClean="0"/>
              <a:t>EMODnet Data Ingestion</a:t>
            </a:r>
            <a:r>
              <a:rPr lang="en-GB" altLang="en-US" b="1" dirty="0" smtClean="0"/>
              <a:t> project</a:t>
            </a:r>
          </a:p>
        </p:txBody>
      </p:sp>
      <p:sp>
        <p:nvSpPr>
          <p:cNvPr id="7171" name="TextBox 6"/>
          <p:cNvSpPr txBox="1">
            <a:spLocks noChangeArrowheads="1"/>
          </p:cNvSpPr>
          <p:nvPr/>
        </p:nvSpPr>
        <p:spPr bwMode="auto">
          <a:xfrm>
            <a:off x="179388" y="764704"/>
            <a:ext cx="8494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SzPct val="100000"/>
              <a:buBlip>
                <a:blip r:embed="rId3"/>
              </a:buBlip>
              <a:defRPr sz="2000">
                <a:solidFill>
                  <a:schemeClr val="tx1"/>
                </a:solidFill>
                <a:latin typeface="Tahoma" panose="020B0604030504040204" pitchFamily="34" charset="0"/>
              </a:defRPr>
            </a:lvl1pPr>
            <a:lvl2pPr marL="800100" indent="-342900">
              <a:spcBef>
                <a:spcPct val="20000"/>
              </a:spcBef>
              <a:buSzPct val="70000"/>
              <a:buBlip>
                <a:blip r:embed="rId3"/>
              </a:buBlip>
              <a:defRPr sz="2000">
                <a:solidFill>
                  <a:schemeClr val="tx1"/>
                </a:solidFill>
                <a:latin typeface="Tahoma" panose="020B0604030504040204" pitchFamily="34" charset="0"/>
              </a:defRPr>
            </a:lvl2pPr>
            <a:lvl3pPr marL="1143000" indent="-228600">
              <a:spcBef>
                <a:spcPct val="20000"/>
              </a:spcBef>
              <a:buSzPct val="50000"/>
              <a:buBlip>
                <a:blip r:embed="rId3"/>
              </a:buBlip>
              <a:defRPr sz="2000">
                <a:solidFill>
                  <a:schemeClr val="tx1"/>
                </a:solidFill>
                <a:latin typeface="Tahoma" panose="020B0604030504040204" pitchFamily="34" charset="0"/>
              </a:defRPr>
            </a:lvl3pPr>
            <a:lvl4pPr marL="1600200" indent="-228600">
              <a:spcBef>
                <a:spcPct val="20000"/>
              </a:spcBef>
              <a:buSzPct val="50000"/>
              <a:buBlip>
                <a:blip r:embed="rId3"/>
              </a:buBlip>
              <a:defRPr sz="2000">
                <a:solidFill>
                  <a:schemeClr val="tx1"/>
                </a:solidFill>
                <a:latin typeface="Tahoma" panose="020B0604030504040204" pitchFamily="34" charset="0"/>
              </a:defRPr>
            </a:lvl4pPr>
            <a:lvl5pPr marL="2057400" indent="-228600">
              <a:spcBef>
                <a:spcPct val="20000"/>
              </a:spcBef>
              <a:buSzPct val="50000"/>
              <a:buBlip>
                <a:blip r:embed="rId3"/>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3"/>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3"/>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3"/>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3"/>
              </a:buBlip>
              <a:defRPr sz="2000">
                <a:solidFill>
                  <a:schemeClr val="tx1"/>
                </a:solidFill>
                <a:latin typeface="Tahoma" panose="020B0604030504040204" pitchFamily="34" charset="0"/>
              </a:defRPr>
            </a:lvl9pPr>
          </a:lstStyle>
          <a:p>
            <a:pPr marL="457200" lvl="1" indent="0">
              <a:spcBef>
                <a:spcPct val="0"/>
              </a:spcBef>
              <a:buSzTx/>
              <a:buFontTx/>
              <a:buNone/>
              <a:defRPr/>
            </a:pPr>
            <a:endParaRPr lang="en-US" altLang="en-US" sz="2400" dirty="0" smtClean="0">
              <a:solidFill>
                <a:srgbClr val="0070C0"/>
              </a:solidFill>
              <a:latin typeface="+mn-lt"/>
            </a:endParaRPr>
          </a:p>
        </p:txBody>
      </p:sp>
      <p:pic>
        <p:nvPicPr>
          <p:cNvPr id="174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84784"/>
            <a:ext cx="8135938"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19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wipe(down)">
                                      <p:cBhvr>
                                        <p:cTn id="7" dur="580">
                                          <p:stCondLst>
                                            <p:cond delay="0"/>
                                          </p:stCondLst>
                                        </p:cTn>
                                        <p:tgtEl>
                                          <p:spTgt spid="17412"/>
                                        </p:tgtEl>
                                      </p:cBhvr>
                                    </p:animEffect>
                                    <p:anim calcmode="lin" valueType="num">
                                      <p:cBhvr>
                                        <p:cTn id="8" dur="1822" tmFilter="0,0; 0.14,0.36; 0.43,0.73; 0.71,0.91; 1.0,1.0">
                                          <p:stCondLst>
                                            <p:cond delay="0"/>
                                          </p:stCondLst>
                                        </p:cTn>
                                        <p:tgtEl>
                                          <p:spTgt spid="174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4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4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4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4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7412"/>
                                        </p:tgtEl>
                                      </p:cBhvr>
                                      <p:to x="100000" y="60000"/>
                                    </p:animScale>
                                    <p:animScale>
                                      <p:cBhvr>
                                        <p:cTn id="14" dur="166" decel="50000">
                                          <p:stCondLst>
                                            <p:cond delay="676"/>
                                          </p:stCondLst>
                                        </p:cTn>
                                        <p:tgtEl>
                                          <p:spTgt spid="17412"/>
                                        </p:tgtEl>
                                      </p:cBhvr>
                                      <p:to x="100000" y="100000"/>
                                    </p:animScale>
                                    <p:animScale>
                                      <p:cBhvr>
                                        <p:cTn id="15" dur="26">
                                          <p:stCondLst>
                                            <p:cond delay="1312"/>
                                          </p:stCondLst>
                                        </p:cTn>
                                        <p:tgtEl>
                                          <p:spTgt spid="17412"/>
                                        </p:tgtEl>
                                      </p:cBhvr>
                                      <p:to x="100000" y="80000"/>
                                    </p:animScale>
                                    <p:animScale>
                                      <p:cBhvr>
                                        <p:cTn id="16" dur="166" decel="50000">
                                          <p:stCondLst>
                                            <p:cond delay="1338"/>
                                          </p:stCondLst>
                                        </p:cTn>
                                        <p:tgtEl>
                                          <p:spTgt spid="17412"/>
                                        </p:tgtEl>
                                      </p:cBhvr>
                                      <p:to x="100000" y="100000"/>
                                    </p:animScale>
                                    <p:animScale>
                                      <p:cBhvr>
                                        <p:cTn id="17" dur="26">
                                          <p:stCondLst>
                                            <p:cond delay="1642"/>
                                          </p:stCondLst>
                                        </p:cTn>
                                        <p:tgtEl>
                                          <p:spTgt spid="17412"/>
                                        </p:tgtEl>
                                      </p:cBhvr>
                                      <p:to x="100000" y="90000"/>
                                    </p:animScale>
                                    <p:animScale>
                                      <p:cBhvr>
                                        <p:cTn id="18" dur="166" decel="50000">
                                          <p:stCondLst>
                                            <p:cond delay="1668"/>
                                          </p:stCondLst>
                                        </p:cTn>
                                        <p:tgtEl>
                                          <p:spTgt spid="17412"/>
                                        </p:tgtEl>
                                      </p:cBhvr>
                                      <p:to x="100000" y="100000"/>
                                    </p:animScale>
                                    <p:animScale>
                                      <p:cBhvr>
                                        <p:cTn id="19" dur="26">
                                          <p:stCondLst>
                                            <p:cond delay="1808"/>
                                          </p:stCondLst>
                                        </p:cTn>
                                        <p:tgtEl>
                                          <p:spTgt spid="17412"/>
                                        </p:tgtEl>
                                      </p:cBhvr>
                                      <p:to x="100000" y="95000"/>
                                    </p:animScale>
                                    <p:animScale>
                                      <p:cBhvr>
                                        <p:cTn id="20" dur="166" decel="50000">
                                          <p:stCondLst>
                                            <p:cond delay="1834"/>
                                          </p:stCondLst>
                                        </p:cTn>
                                        <p:tgtEl>
                                          <p:spTgt spid="174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30213" y="1073150"/>
            <a:ext cx="8281987" cy="861774"/>
          </a:xfrm>
        </p:spPr>
        <p:txBody>
          <a:bodyPr/>
          <a:lstStyle/>
          <a:p>
            <a:r>
              <a:rPr lang="en-US" u="sng" dirty="0" smtClean="0"/>
              <a:t>Take part of the FACECOAST Cluster </a:t>
            </a:r>
            <a:r>
              <a:rPr lang="en-US" u="sng" dirty="0" smtClean="0">
                <a:hlinkClick r:id="rId2"/>
              </a:rPr>
              <a:t>www.facecoast.eu</a:t>
            </a:r>
            <a:endParaRPr lang="en-US" dirty="0"/>
          </a:p>
        </p:txBody>
      </p:sp>
      <p:pic>
        <p:nvPicPr>
          <p:cNvPr id="4" name="Immagine 3" descr="MoU FACECOAST 04 COASTAL MAPPING signed SHOM_Pagina_1.jpg"/>
          <p:cNvPicPr/>
          <p:nvPr/>
        </p:nvPicPr>
        <p:blipFill>
          <a:blip r:embed="rId3" cstate="print"/>
          <a:srcRect l="8646" t="9705" r="4018" b="66507"/>
          <a:stretch>
            <a:fillRect/>
          </a:stretch>
        </p:blipFill>
        <p:spPr>
          <a:xfrm>
            <a:off x="3779912" y="2348880"/>
            <a:ext cx="5031415" cy="1944216"/>
          </a:xfrm>
          <a:prstGeom prst="rect">
            <a:avLst/>
          </a:prstGeom>
          <a:ln>
            <a:noFill/>
          </a:ln>
          <a:effectLst>
            <a:outerShdw blurRad="292100" dist="139700" dir="2700000" algn="tl" rotWithShape="0">
              <a:srgbClr val="333333">
                <a:alpha val="65000"/>
              </a:srgbClr>
            </a:outerShdw>
          </a:effectLst>
        </p:spPr>
      </p:pic>
      <p:pic>
        <p:nvPicPr>
          <p:cNvPr id="5" name="Immagine 4" descr="MoU FACECOAST 04 COASTAL MAPPING signed SHOM_Pagina_2.jpg"/>
          <p:cNvPicPr/>
          <p:nvPr/>
        </p:nvPicPr>
        <p:blipFill>
          <a:blip r:embed="rId4" cstate="print"/>
          <a:srcRect l="8652" t="66539" r="8104" b="3619"/>
          <a:stretch>
            <a:fillRect/>
          </a:stretch>
        </p:blipFill>
        <p:spPr>
          <a:xfrm>
            <a:off x="5436096" y="4509120"/>
            <a:ext cx="3369438" cy="1556792"/>
          </a:xfrm>
          <a:prstGeom prst="rect">
            <a:avLst/>
          </a:prstGeom>
          <a:ln>
            <a:noFill/>
          </a:ln>
          <a:effectLst>
            <a:outerShdw blurRad="292100" dist="139700" dir="2700000" algn="tl" rotWithShape="0">
              <a:srgbClr val="333333">
                <a:alpha val="65000"/>
              </a:srgbClr>
            </a:outerShdw>
          </a:effectLst>
        </p:spPr>
      </p:pic>
      <p:sp>
        <p:nvSpPr>
          <p:cNvPr id="6" name="CasellaDiTesto 5"/>
          <p:cNvSpPr txBox="1"/>
          <p:nvPr/>
        </p:nvSpPr>
        <p:spPr>
          <a:xfrm>
            <a:off x="899592" y="2492896"/>
            <a:ext cx="2232248" cy="2031325"/>
          </a:xfrm>
          <a:prstGeom prst="rect">
            <a:avLst/>
          </a:prstGeom>
          <a:noFill/>
        </p:spPr>
        <p:txBody>
          <a:bodyPr wrap="square" rtlCol="0">
            <a:spAutoFit/>
          </a:bodyPr>
          <a:lstStyle/>
          <a:p>
            <a:r>
              <a:rPr lang="en-US" dirty="0" smtClean="0">
                <a:solidFill>
                  <a:schemeClr val="accent2"/>
                </a:solidFill>
              </a:rPr>
              <a:t>Memorandum of Understandings signed between MEDSANDCOAST and COASTAL MAPPING Projects</a:t>
            </a:r>
            <a:endParaRPr lang="en-US" dirty="0">
              <a:solidFill>
                <a:schemeClr val="accent2"/>
              </a:solidFill>
            </a:endParaRPr>
          </a:p>
        </p:txBody>
      </p:sp>
      <p:pic>
        <p:nvPicPr>
          <p:cNvPr id="19" name="Immagine 18" descr="facecoast 01.jpg"/>
          <p:cNvPicPr>
            <a:picLocks noChangeAspect="1"/>
          </p:cNvPicPr>
          <p:nvPr/>
        </p:nvPicPr>
        <p:blipFill>
          <a:blip r:embed="rId5" cstate="print"/>
          <a:stretch>
            <a:fillRect/>
          </a:stretch>
        </p:blipFill>
        <p:spPr>
          <a:xfrm>
            <a:off x="2123728" y="5157192"/>
            <a:ext cx="2256996" cy="642942"/>
          </a:xfrm>
          <a:prstGeom prst="rect">
            <a:avLst/>
          </a:prstGeom>
          <a:ln>
            <a:solidFill>
              <a:srgbClr val="FFFFFF"/>
            </a:solidFill>
          </a:ln>
          <a:effectLst>
            <a:outerShdw blurRad="50800" dist="38100" dir="2700000" algn="tl" rotWithShape="0">
              <a:prstClr val="black">
                <a:alpha val="40000"/>
              </a:prstClr>
            </a:outerShdw>
          </a:effectLst>
        </p:spPr>
      </p:pic>
      <p:pic>
        <p:nvPicPr>
          <p:cNvPr id="1026" name="Picture 2" descr="C:\Program Files (x86)\Microsoft Office\MEDIA\CAGCAT10\j0293844.wmf"/>
          <p:cNvPicPr>
            <a:picLocks noChangeAspect="1" noChangeArrowheads="1"/>
          </p:cNvPicPr>
          <p:nvPr/>
        </p:nvPicPr>
        <p:blipFill>
          <a:blip r:embed="rId6" cstate="print"/>
          <a:srcRect/>
          <a:stretch>
            <a:fillRect/>
          </a:stretch>
        </p:blipFill>
        <p:spPr bwMode="auto">
          <a:xfrm>
            <a:off x="2699792" y="3501008"/>
            <a:ext cx="1512168" cy="1589503"/>
          </a:xfrm>
          <a:prstGeom prst="rect">
            <a:avLst/>
          </a:prstGeom>
          <a:noFill/>
        </p:spPr>
      </p:pic>
      <p:pic>
        <p:nvPicPr>
          <p:cNvPr id="22" name="Immagine 21"/>
          <p:cNvPicPr/>
          <p:nvPr/>
        </p:nvPicPr>
        <p:blipFill>
          <a:blip r:embed="rId7" cstate="print"/>
          <a:srcRect/>
          <a:stretch>
            <a:fillRect/>
          </a:stretch>
        </p:blipFill>
        <p:spPr bwMode="auto">
          <a:xfrm>
            <a:off x="323528" y="6309320"/>
            <a:ext cx="1584176" cy="432048"/>
          </a:xfrm>
          <a:prstGeom prst="rect">
            <a:avLst/>
          </a:prstGeom>
          <a:noFill/>
          <a:ln w="9525">
            <a:noFill/>
            <a:miter lim="800000"/>
            <a:headEnd/>
            <a:tailEnd/>
          </a:ln>
        </p:spPr>
      </p:pic>
    </p:spTree>
    <p:extLst>
      <p:ext uri="{BB962C8B-B14F-4D97-AF65-F5344CB8AC3E}">
        <p14:creationId xmlns:p14="http://schemas.microsoft.com/office/powerpoint/2010/main" val="26702597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908720"/>
            <a:ext cx="8281987" cy="1292662"/>
          </a:xfrm>
        </p:spPr>
        <p:txBody>
          <a:bodyPr/>
          <a:lstStyle/>
          <a:p>
            <a:pPr algn="ctr"/>
            <a:r>
              <a:rPr lang="fr-FR" dirty="0" smtClean="0">
                <a:latin typeface="Verdana" pitchFamily="34" charset="0"/>
                <a:ea typeface="Verdana" pitchFamily="34" charset="0"/>
                <a:cs typeface="Verdana" pitchFamily="34" charset="0"/>
              </a:rPr>
              <a:t>AXIS </a:t>
            </a:r>
            <a:r>
              <a:rPr lang="fr-FR" dirty="0">
                <a:latin typeface="Verdana" pitchFamily="34" charset="0"/>
                <a:ea typeface="Verdana" pitchFamily="34" charset="0"/>
                <a:cs typeface="Verdana" pitchFamily="34" charset="0"/>
              </a:rPr>
              <a:t>3 </a:t>
            </a:r>
            <a:r>
              <a:rPr lang="fr-FR" dirty="0">
                <a:solidFill>
                  <a:srgbClr val="C00000"/>
                </a:solidFill>
                <a:latin typeface="Verdana" pitchFamily="34" charset="0"/>
                <a:ea typeface="Verdana" pitchFamily="34" charset="0"/>
                <a:cs typeface="Verdana" pitchFamily="34" charset="0"/>
              </a:rPr>
              <a:t>AGENDA</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dirty="0">
                <a:solidFill>
                  <a:srgbClr val="FF0000"/>
                </a:solidFill>
                <a:latin typeface="Verdana" pitchFamily="34" charset="0"/>
                <a:ea typeface="Verdana" pitchFamily="34" charset="0"/>
                <a:cs typeface="Verdana" pitchFamily="34" charset="0"/>
              </a:rPr>
              <a:t/>
            </a:r>
            <a:br>
              <a:rPr lang="fr-FR" dirty="0">
                <a:solidFill>
                  <a:srgbClr val="FF0000"/>
                </a:solidFill>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467544" y="1556792"/>
            <a:ext cx="8280400" cy="4932635"/>
          </a:xfrm>
        </p:spPr>
        <p:txBody>
          <a:bodyPr>
            <a:normAutofit fontScale="70000" lnSpcReduction="20000"/>
          </a:bodyPr>
          <a:lstStyle/>
          <a:p>
            <a:pPr marL="0" lvl="2" indent="0" algn="just">
              <a:buNone/>
            </a:pPr>
            <a:r>
              <a:rPr lang="en-US" sz="2400" b="1" dirty="0" smtClean="0">
                <a:latin typeface="Verdana" pitchFamily="34" charset="0"/>
                <a:ea typeface="Verdana" pitchFamily="34" charset="0"/>
                <a:cs typeface="Verdana" pitchFamily="34" charset="0"/>
              </a:rPr>
              <a:t>Promote </a:t>
            </a:r>
            <a:r>
              <a:rPr lang="en-US" sz="2400" b="1" dirty="0">
                <a:latin typeface="Verdana" pitchFamily="34" charset="0"/>
                <a:ea typeface="Verdana" pitchFamily="34" charset="0"/>
                <a:cs typeface="Verdana" pitchFamily="34" charset="0"/>
              </a:rPr>
              <a:t>the production of usable bathymetric data for maritime policies</a:t>
            </a:r>
            <a:r>
              <a:rPr lang="en-US" sz="2400" dirty="0">
                <a:latin typeface="Verdana" pitchFamily="34" charset="0"/>
                <a:ea typeface="Verdana" pitchFamily="34" charset="0"/>
                <a:cs typeface="Verdana" pitchFamily="34" charset="0"/>
              </a:rPr>
              <a:t>, </a:t>
            </a:r>
          </a:p>
          <a:p>
            <a:pPr marL="0" lvl="2" indent="0" algn="just">
              <a:buNone/>
            </a:pPr>
            <a:r>
              <a:rPr lang="en-US" sz="2400" dirty="0" smtClean="0">
                <a:latin typeface="Verdana" pitchFamily="34" charset="0"/>
                <a:ea typeface="Verdana" pitchFamily="34" charset="0"/>
                <a:cs typeface="Verdana" pitchFamily="34" charset="0"/>
              </a:rPr>
              <a:t>Links with axis 2</a:t>
            </a:r>
            <a:endParaRPr lang="en-US" sz="2400" dirty="0">
              <a:latin typeface="Verdana" pitchFamily="34" charset="0"/>
              <a:ea typeface="Verdana" pitchFamily="34" charset="0"/>
              <a:cs typeface="Verdana" pitchFamily="34" charset="0"/>
            </a:endParaRPr>
          </a:p>
          <a:p>
            <a:pPr marL="0" lvl="2" indent="0" algn="just">
              <a:buNone/>
            </a:pPr>
            <a:r>
              <a:rPr lang="en-US" sz="2400" b="1" dirty="0">
                <a:latin typeface="Verdana" pitchFamily="34" charset="0"/>
                <a:ea typeface="Verdana" pitchFamily="34" charset="0"/>
                <a:cs typeface="Verdana" pitchFamily="34" charset="0"/>
              </a:rPr>
              <a:t>Oct </a:t>
            </a:r>
            <a:r>
              <a:rPr lang="en-US" sz="2400" b="1" dirty="0" smtClean="0">
                <a:latin typeface="Verdana" pitchFamily="34" charset="0"/>
                <a:ea typeface="Verdana" pitchFamily="34" charset="0"/>
                <a:cs typeface="Verdana" pitchFamily="34" charset="0"/>
              </a:rPr>
              <a:t>2016 </a:t>
            </a:r>
            <a:r>
              <a:rPr lang="fr-FR" sz="2400" b="1" dirty="0" smtClean="0">
                <a:solidFill>
                  <a:srgbClr val="C00000"/>
                </a:solidFill>
                <a:latin typeface="Verdana" pitchFamily="34" charset="0"/>
                <a:ea typeface="Verdana" pitchFamily="34" charset="0"/>
                <a:cs typeface="Verdana" pitchFamily="34" charset="0"/>
              </a:rPr>
              <a:t>DONE</a:t>
            </a:r>
            <a:endParaRPr lang="en-US" sz="2400" b="1" dirty="0">
              <a:latin typeface="Verdana" pitchFamily="34" charset="0"/>
              <a:ea typeface="Verdana" pitchFamily="34" charset="0"/>
              <a:cs typeface="Verdana" pitchFamily="34" charset="0"/>
            </a:endParaRPr>
          </a:p>
          <a:p>
            <a:pPr marL="342900" lvl="2" indent="-342900" algn="just"/>
            <a:r>
              <a:rPr lang="en-US" sz="2400" dirty="0">
                <a:latin typeface="Verdana" pitchFamily="34" charset="0"/>
                <a:ea typeface="Verdana" pitchFamily="34" charset="0"/>
                <a:cs typeface="Verdana" pitchFamily="34" charset="0"/>
              </a:rPr>
              <a:t>Evocation of the different actions undertaken by EU and IHO </a:t>
            </a:r>
          </a:p>
          <a:p>
            <a:pPr marL="0" lvl="2" indent="0" algn="just">
              <a:buNone/>
            </a:pPr>
            <a:endParaRPr lang="en-US" sz="2400" b="1" dirty="0" smtClean="0">
              <a:latin typeface="Verdana" pitchFamily="34" charset="0"/>
              <a:ea typeface="Verdana" pitchFamily="34" charset="0"/>
              <a:cs typeface="Verdana" pitchFamily="34" charset="0"/>
            </a:endParaRPr>
          </a:p>
          <a:p>
            <a:pPr marL="0" lvl="2" indent="0" algn="just">
              <a:buNone/>
            </a:pPr>
            <a:r>
              <a:rPr lang="en-US" sz="2400" b="1" dirty="0" smtClean="0">
                <a:latin typeface="Verdana" pitchFamily="34" charset="0"/>
                <a:ea typeface="Verdana" pitchFamily="34" charset="0"/>
                <a:cs typeface="Verdana" pitchFamily="34" charset="0"/>
              </a:rPr>
              <a:t>Dec </a:t>
            </a:r>
            <a:r>
              <a:rPr lang="en-US" sz="2400" b="1" dirty="0">
                <a:latin typeface="Verdana" pitchFamily="34" charset="0"/>
                <a:ea typeface="Verdana" pitchFamily="34" charset="0"/>
                <a:cs typeface="Verdana" pitchFamily="34" charset="0"/>
              </a:rPr>
              <a:t>2016 and Feb 2017</a:t>
            </a:r>
          </a:p>
          <a:p>
            <a:pPr marL="342900" lvl="2" indent="-342900" algn="just"/>
            <a:r>
              <a:rPr lang="en-US" sz="2400" dirty="0">
                <a:latin typeface="Verdana" pitchFamily="34" charset="0"/>
                <a:ea typeface="Verdana" pitchFamily="34" charset="0"/>
                <a:cs typeface="Verdana" pitchFamily="34" charset="0"/>
              </a:rPr>
              <a:t>Proposition of joint actions for </a:t>
            </a:r>
            <a:r>
              <a:rPr lang="en-US" sz="2400" dirty="0" smtClean="0">
                <a:latin typeface="Verdana" pitchFamily="34" charset="0"/>
                <a:ea typeface="Verdana" pitchFamily="34" charset="0"/>
                <a:cs typeface="Verdana" pitchFamily="34" charset="0"/>
              </a:rPr>
              <a:t>organizing </a:t>
            </a:r>
            <a:r>
              <a:rPr lang="en-US" sz="2400" dirty="0">
                <a:latin typeface="Verdana" pitchFamily="34" charset="0"/>
                <a:ea typeface="Verdana" pitchFamily="34" charset="0"/>
                <a:cs typeface="Verdana" pitchFamily="34" charset="0"/>
              </a:rPr>
              <a:t>training and diffusion of standards, (common with </a:t>
            </a:r>
            <a:r>
              <a:rPr lang="en-US" sz="2400" dirty="0" smtClean="0">
                <a:latin typeface="Verdana" pitchFamily="34" charset="0"/>
                <a:ea typeface="Verdana" pitchFamily="34" charset="0"/>
                <a:cs typeface="Verdana" pitchFamily="34" charset="0"/>
              </a:rPr>
              <a:t>a second phase of Coastal mapping?) </a:t>
            </a:r>
            <a:endParaRPr lang="en-US" sz="2400" dirty="0">
              <a:latin typeface="Verdana" pitchFamily="34" charset="0"/>
              <a:ea typeface="Verdana" pitchFamily="34" charset="0"/>
              <a:cs typeface="Verdana" pitchFamily="34" charset="0"/>
            </a:endParaRPr>
          </a:p>
          <a:p>
            <a:pPr marL="0" lvl="2" indent="0" algn="just">
              <a:buNone/>
            </a:pPr>
            <a:endParaRPr lang="en-US" sz="2400" b="1" dirty="0" smtClean="0">
              <a:latin typeface="Verdana" pitchFamily="34" charset="0"/>
              <a:ea typeface="Verdana" pitchFamily="34" charset="0"/>
              <a:cs typeface="Verdana" pitchFamily="34" charset="0"/>
            </a:endParaRPr>
          </a:p>
          <a:p>
            <a:pPr marL="0" lvl="2" indent="0" algn="just">
              <a:buNone/>
            </a:pPr>
            <a:r>
              <a:rPr lang="en-US" sz="2400" b="1" dirty="0" smtClean="0">
                <a:latin typeface="Verdana" pitchFamily="34" charset="0"/>
                <a:ea typeface="Verdana" pitchFamily="34" charset="0"/>
                <a:cs typeface="Verdana" pitchFamily="34" charset="0"/>
              </a:rPr>
              <a:t>2017</a:t>
            </a:r>
          </a:p>
          <a:p>
            <a:pPr marL="342900" lvl="2" indent="-342900" algn="just"/>
            <a:r>
              <a:rPr lang="en-US" sz="2400" dirty="0" smtClean="0">
                <a:latin typeface="Verdana" pitchFamily="34" charset="0"/>
                <a:ea typeface="Verdana" pitchFamily="34" charset="0"/>
                <a:cs typeface="Verdana" pitchFamily="34" charset="0"/>
              </a:rPr>
              <a:t>A </a:t>
            </a:r>
            <a:r>
              <a:rPr lang="en-US" sz="2400" dirty="0">
                <a:latin typeface="Verdana" pitchFamily="34" charset="0"/>
                <a:ea typeface="Verdana" pitchFamily="34" charset="0"/>
                <a:cs typeface="Verdana" pitchFamily="34" charset="0"/>
              </a:rPr>
              <a:t>representative of EMODNET in IHO WG for interoperability of the databases and coordination of actions </a:t>
            </a:r>
            <a:r>
              <a:rPr lang="en-US" sz="2400" dirty="0" smtClean="0">
                <a:solidFill>
                  <a:srgbClr val="C00000"/>
                </a:solidFill>
                <a:latin typeface="Verdana" pitchFamily="34" charset="0"/>
                <a:ea typeface="Verdana" pitchFamily="34" charset="0"/>
                <a:cs typeface="Verdana" pitchFamily="34" charset="0"/>
              </a:rPr>
              <a:t>IN PROGRESS</a:t>
            </a:r>
            <a:endParaRPr lang="en-US" sz="2400" dirty="0">
              <a:solidFill>
                <a:srgbClr val="C00000"/>
              </a:solidFill>
              <a:latin typeface="Verdana" pitchFamily="34" charset="0"/>
              <a:ea typeface="Verdana" pitchFamily="34" charset="0"/>
              <a:cs typeface="Verdana" pitchFamily="34" charset="0"/>
            </a:endParaRPr>
          </a:p>
          <a:p>
            <a:pPr marL="0" lvl="2" indent="0" algn="just">
              <a:buNone/>
            </a:pPr>
            <a:endParaRPr lang="en-US" sz="2400" b="1" dirty="0" smtClean="0">
              <a:latin typeface="Verdana" pitchFamily="34" charset="0"/>
              <a:ea typeface="Verdana" pitchFamily="34" charset="0"/>
              <a:cs typeface="Verdana" pitchFamily="34" charset="0"/>
            </a:endParaRPr>
          </a:p>
          <a:p>
            <a:pPr marL="0" lvl="2" indent="0" algn="just">
              <a:buNone/>
            </a:pPr>
            <a:r>
              <a:rPr lang="en-US" sz="2400" b="1" dirty="0" smtClean="0">
                <a:latin typeface="Verdana" pitchFamily="34" charset="0"/>
                <a:ea typeface="Verdana" pitchFamily="34" charset="0"/>
                <a:cs typeface="Verdana" pitchFamily="34" charset="0"/>
              </a:rPr>
              <a:t>2017-2018</a:t>
            </a:r>
            <a:endParaRPr lang="en-US" sz="2400" b="1" dirty="0">
              <a:latin typeface="Verdana" pitchFamily="34" charset="0"/>
              <a:ea typeface="Verdana" pitchFamily="34" charset="0"/>
              <a:cs typeface="Verdana" pitchFamily="34" charset="0"/>
            </a:endParaRPr>
          </a:p>
          <a:p>
            <a:pPr marL="342900" lvl="2" indent="-342900" algn="just"/>
            <a:r>
              <a:rPr lang="en-US" sz="2400" dirty="0">
                <a:latin typeface="Verdana" pitchFamily="34" charset="0"/>
                <a:ea typeface="Verdana" pitchFamily="34" charset="0"/>
                <a:cs typeface="Verdana" pitchFamily="34" charset="0"/>
              </a:rPr>
              <a:t>Coordination between </a:t>
            </a:r>
            <a:r>
              <a:rPr lang="en-US" sz="2400" dirty="0" smtClean="0">
                <a:latin typeface="Verdana" pitchFamily="34" charset="0"/>
                <a:ea typeface="Verdana" pitchFamily="34" charset="0"/>
                <a:cs typeface="Verdana" pitchFamily="34" charset="0"/>
              </a:rPr>
              <a:t>HOs </a:t>
            </a:r>
            <a:r>
              <a:rPr lang="en-US" sz="2400" dirty="0">
                <a:latin typeface="Verdana" pitchFamily="34" charset="0"/>
                <a:ea typeface="Verdana" pitchFamily="34" charset="0"/>
                <a:cs typeface="Verdana" pitchFamily="34" charset="0"/>
              </a:rPr>
              <a:t>and EU through IENWG and under the umbrella of CM2, deployment of the </a:t>
            </a:r>
            <a:r>
              <a:rPr lang="en-US" sz="2400" dirty="0" err="1" smtClean="0">
                <a:latin typeface="Verdana" pitchFamily="34" charset="0"/>
                <a:ea typeface="Verdana" pitchFamily="34" charset="0"/>
                <a:cs typeface="Verdana" pitchFamily="34" charset="0"/>
              </a:rPr>
              <a:t>learnings</a:t>
            </a:r>
            <a:endParaRPr lang="en-US" sz="2400" dirty="0">
              <a:latin typeface="Verdana" pitchFamily="34" charset="0"/>
              <a:ea typeface="Verdana" pitchFamily="34" charset="0"/>
              <a:cs typeface="Verdana" pitchFamily="34" charset="0"/>
            </a:endParaRPr>
          </a:p>
          <a:p>
            <a:pPr marL="342900" lvl="2" indent="-342900" algn="just"/>
            <a:r>
              <a:rPr lang="en-US" sz="2400" dirty="0" err="1">
                <a:latin typeface="Verdana" pitchFamily="34" charset="0"/>
                <a:ea typeface="Verdana" pitchFamily="34" charset="0"/>
                <a:cs typeface="Verdana" pitchFamily="34" charset="0"/>
              </a:rPr>
              <a:t>Organising</a:t>
            </a:r>
            <a:r>
              <a:rPr lang="en-US" sz="2400" dirty="0">
                <a:latin typeface="Verdana" pitchFamily="34" charset="0"/>
                <a:ea typeface="Verdana" pitchFamily="34" charset="0"/>
                <a:cs typeface="Verdana" pitchFamily="34" charset="0"/>
              </a:rPr>
              <a:t> the validation of these data by the HOs of EU Member States (link with EMODNET “data </a:t>
            </a:r>
            <a:r>
              <a:rPr lang="en-US" sz="2400" dirty="0" err="1" smtClean="0">
                <a:latin typeface="Verdana" pitchFamily="34" charset="0"/>
                <a:ea typeface="Verdana" pitchFamily="34" charset="0"/>
                <a:cs typeface="Verdana" pitchFamily="34" charset="0"/>
              </a:rPr>
              <a:t>ingestion”project</a:t>
            </a:r>
            <a:r>
              <a:rPr lang="en-US" sz="2400" dirty="0" smtClean="0">
                <a:latin typeface="Verdana" pitchFamily="34" charset="0"/>
                <a:ea typeface="Verdana" pitchFamily="34" charset="0"/>
                <a:cs typeface="Verdana" pitchFamily="34" charset="0"/>
              </a:rPr>
              <a:t>)</a:t>
            </a:r>
            <a:endParaRPr lang="en-US" sz="2400" dirty="0">
              <a:latin typeface="Verdana" pitchFamily="34" charset="0"/>
              <a:ea typeface="Verdana" pitchFamily="34" charset="0"/>
              <a:cs typeface="Verdana" pitchFamily="34" charset="0"/>
            </a:endParaRPr>
          </a:p>
          <a:p>
            <a:pPr marL="342900" lvl="2" indent="-342900" algn="just"/>
            <a:r>
              <a:rPr lang="en-US" sz="2400" dirty="0">
                <a:latin typeface="Verdana" pitchFamily="34" charset="0"/>
                <a:ea typeface="Verdana" pitchFamily="34" charset="0"/>
                <a:cs typeface="Verdana" pitchFamily="34" charset="0"/>
              </a:rPr>
              <a:t>Evaluation of the gaps in the MS in order to address them via </a:t>
            </a:r>
            <a:r>
              <a:rPr lang="en-US" sz="2400" dirty="0" err="1">
                <a:latin typeface="Verdana" pitchFamily="34" charset="0"/>
                <a:ea typeface="Verdana" pitchFamily="34" charset="0"/>
                <a:cs typeface="Verdana" pitchFamily="34" charset="0"/>
              </a:rPr>
              <a:t>multisourcing</a:t>
            </a:r>
            <a:endParaRPr lang="en-US" sz="2400" dirty="0">
              <a:latin typeface="Verdana" pitchFamily="34" charset="0"/>
              <a:ea typeface="Verdana" pitchFamily="34" charset="0"/>
              <a:cs typeface="Verdana" pitchFamily="34" charset="0"/>
            </a:endParaRPr>
          </a:p>
          <a:p>
            <a:pPr marL="0" lvl="2" indent="0" algn="just">
              <a:buNone/>
            </a:pPr>
            <a:r>
              <a:rPr lang="en-US" sz="2400" dirty="0">
                <a:latin typeface="Verdana" pitchFamily="34" charset="0"/>
                <a:ea typeface="Verdana" pitchFamily="34" charset="0"/>
                <a:cs typeface="Verdana" pitchFamily="34" charset="0"/>
              </a:rPr>
              <a:t>promoting the link between the EU and IHO works</a:t>
            </a:r>
            <a:endParaRPr lang="fr-FR" sz="2400" dirty="0">
              <a:latin typeface="Verdana" pitchFamily="34" charset="0"/>
              <a:ea typeface="Verdana" pitchFamily="34" charset="0"/>
              <a:cs typeface="Verdana" pitchFamily="34" charset="0"/>
            </a:endParaRPr>
          </a:p>
          <a:p>
            <a:pPr lvl="1"/>
            <a:endParaRPr lang="fr-FR" dirty="0">
              <a:latin typeface="Verdana" pitchFamily="34" charset="0"/>
              <a:ea typeface="Verdana" pitchFamily="34" charset="0"/>
              <a:cs typeface="Verdana" pitchFamily="34" charset="0"/>
            </a:endParaRPr>
          </a:p>
          <a:p>
            <a:pPr lvl="1"/>
            <a:endParaRPr lang="fr-FR"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282880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24744"/>
            <a:ext cx="9144000" cy="5400600"/>
          </a:xfrm>
          <a:blipFill>
            <a:blip r:embed="rId2"/>
            <a:tile tx="0" ty="0" sx="100000" sy="100000" flip="none" algn="tl"/>
          </a:blipFill>
        </p:spPr>
        <p:txBody>
          <a:bodyPr/>
          <a:lstStyle/>
          <a:p>
            <a:pPr algn="ctr">
              <a:lnSpc>
                <a:spcPct val="200000"/>
              </a:lnSpc>
            </a:pPr>
            <a:r>
              <a:rPr lang="fr-FR" sz="4000" dirty="0"/>
              <a:t/>
            </a:r>
            <a:br>
              <a:rPr lang="fr-FR" sz="4000" dirty="0"/>
            </a:br>
            <a:r>
              <a:rPr lang="fr-FR" sz="4000" b="0" dirty="0" smtClean="0"/>
              <a:t>   </a:t>
            </a:r>
            <a:r>
              <a:rPr lang="fr-FR" sz="3200" b="0" i="1" dirty="0" smtClean="0">
                <a:latin typeface="Algerian" pitchFamily="82" charset="0"/>
              </a:rPr>
              <a:t>THE COASTAL </a:t>
            </a:r>
            <a:r>
              <a:rPr lang="fr-FR" sz="3200" b="0" i="1" dirty="0">
                <a:latin typeface="Algerian" pitchFamily="82" charset="0"/>
              </a:rPr>
              <a:t>MAPPING </a:t>
            </a:r>
            <a:r>
              <a:rPr lang="fr-FR" sz="3200" b="0" i="1" dirty="0" smtClean="0">
                <a:latin typeface="Algerian" pitchFamily="82" charset="0"/>
              </a:rPr>
              <a:t>TEAM</a:t>
            </a:r>
            <a:br>
              <a:rPr lang="fr-FR" sz="3200" b="0" i="1" dirty="0" smtClean="0">
                <a:latin typeface="Algerian" pitchFamily="82" charset="0"/>
              </a:rPr>
            </a:br>
            <a:r>
              <a:rPr lang="fr-FR" sz="3200" b="0" i="1" dirty="0" smtClean="0">
                <a:latin typeface="Algerian" pitchFamily="82" charset="0"/>
              </a:rPr>
              <a:t>THANKS YOU FOR YOUR ATTENTION AND SUPPORT</a:t>
            </a:r>
            <a:endParaRPr lang="fr-FR" sz="3200" b="0" i="1" dirty="0">
              <a:latin typeface="Algerian" pitchFamily="82" charset="0"/>
            </a:endParaRPr>
          </a:p>
        </p:txBody>
      </p:sp>
    </p:spTree>
    <p:extLst>
      <p:ext uri="{BB962C8B-B14F-4D97-AF65-F5344CB8AC3E}">
        <p14:creationId xmlns:p14="http://schemas.microsoft.com/office/powerpoint/2010/main" val="28664134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sz="quarter" idx="12"/>
          </p:nvPr>
        </p:nvSpPr>
        <p:spPr/>
        <p:txBody>
          <a:bodyPr/>
          <a:lstStyle/>
          <a:p>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4744"/>
            <a:ext cx="9144000" cy="5143062"/>
          </a:xfrm>
          <a:prstGeom prst="rect">
            <a:avLst/>
          </a:prstGeom>
        </p:spPr>
      </p:pic>
      <p:pic>
        <p:nvPicPr>
          <p:cNvPr id="25" name="Imag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 y="1268761"/>
            <a:ext cx="504825" cy="504825"/>
          </a:xfrm>
          <a:prstGeom prst="rect">
            <a:avLst/>
          </a:prstGeom>
        </p:spPr>
      </p:pic>
      <p:pic>
        <p:nvPicPr>
          <p:cNvPr id="26" name="Imag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03" y="1265934"/>
            <a:ext cx="504825" cy="504825"/>
          </a:xfrm>
          <a:prstGeom prst="rect">
            <a:avLst/>
          </a:prstGeom>
        </p:spPr>
      </p:pic>
      <p:pic>
        <p:nvPicPr>
          <p:cNvPr id="27" name="Imag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1160363"/>
            <a:ext cx="504825" cy="504825"/>
          </a:xfrm>
          <a:prstGeom prst="rect">
            <a:avLst/>
          </a:prstGeom>
        </p:spPr>
      </p:pic>
      <p:pic>
        <p:nvPicPr>
          <p:cNvPr id="28" name="Imag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8959" y="1160363"/>
            <a:ext cx="540444" cy="540444"/>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403" y="1206299"/>
            <a:ext cx="504825" cy="504825"/>
          </a:xfrm>
          <a:prstGeom prst="rect">
            <a:avLst/>
          </a:prstGeom>
        </p:spPr>
      </p:pic>
      <p:pic>
        <p:nvPicPr>
          <p:cNvPr id="30" name="Imag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4228" y="1193926"/>
            <a:ext cx="504825" cy="504825"/>
          </a:xfrm>
          <a:prstGeom prst="rect">
            <a:avLst/>
          </a:prstGeom>
        </p:spPr>
      </p:pic>
      <p:pic>
        <p:nvPicPr>
          <p:cNvPr id="31" name="Imag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9053" y="1218679"/>
            <a:ext cx="504825" cy="504825"/>
          </a:xfrm>
          <a:prstGeom prst="rect">
            <a:avLst/>
          </a:prstGeom>
        </p:spPr>
      </p:pic>
      <p:pic>
        <p:nvPicPr>
          <p:cNvPr id="32" name="Imag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2445" y="1206300"/>
            <a:ext cx="504825" cy="504825"/>
          </a:xfrm>
          <a:prstGeom prst="rect">
            <a:avLst/>
          </a:prstGeom>
        </p:spPr>
      </p:pic>
      <p:pic>
        <p:nvPicPr>
          <p:cNvPr id="33" name="Imag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3775" y="1195982"/>
            <a:ext cx="504825" cy="504825"/>
          </a:xfrm>
          <a:prstGeom prst="rect">
            <a:avLst/>
          </a:prstGeom>
        </p:spPr>
      </p:pic>
      <p:pic>
        <p:nvPicPr>
          <p:cNvPr id="34" name="Imag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9650" y="1200573"/>
            <a:ext cx="574526" cy="574526"/>
          </a:xfrm>
          <a:prstGeom prst="rect">
            <a:avLst/>
          </a:prstGeom>
        </p:spPr>
      </p:pic>
      <p:pic>
        <p:nvPicPr>
          <p:cNvPr id="35" name="Imag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9059" y="1168600"/>
            <a:ext cx="604986" cy="604986"/>
          </a:xfrm>
          <a:prstGeom prst="rect">
            <a:avLst/>
          </a:prstGeom>
        </p:spPr>
      </p:pic>
      <p:pic>
        <p:nvPicPr>
          <p:cNvPr id="36" name="Imag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18870" y="1164604"/>
            <a:ext cx="576833" cy="576833"/>
          </a:xfrm>
          <a:prstGeom prst="rect">
            <a:avLst/>
          </a:prstGeom>
        </p:spPr>
      </p:pic>
      <p:pic>
        <p:nvPicPr>
          <p:cNvPr id="37" name="Imag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95703" y="1206301"/>
            <a:ext cx="504825" cy="504825"/>
          </a:xfrm>
          <a:prstGeom prst="rect">
            <a:avLst/>
          </a:prstGeom>
        </p:spPr>
      </p:pic>
      <p:pic>
        <p:nvPicPr>
          <p:cNvPr id="38" name="Image 3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35946" y="1193925"/>
            <a:ext cx="504825" cy="504825"/>
          </a:xfrm>
          <a:prstGeom prst="rect">
            <a:avLst/>
          </a:prstGeom>
        </p:spPr>
      </p:pic>
      <p:pic>
        <p:nvPicPr>
          <p:cNvPr id="39" name="Image 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19587" y="1916832"/>
            <a:ext cx="504825" cy="504825"/>
          </a:xfrm>
          <a:prstGeom prst="rect">
            <a:avLst/>
          </a:prstGeom>
        </p:spPr>
      </p:pic>
      <p:pic>
        <p:nvPicPr>
          <p:cNvPr id="40" name="Image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93568" y="1152252"/>
            <a:ext cx="504825" cy="504825"/>
          </a:xfrm>
          <a:prstGeom prst="rect">
            <a:avLst/>
          </a:prstGeom>
        </p:spPr>
      </p:pic>
      <p:pic>
        <p:nvPicPr>
          <p:cNvPr id="41" name="Image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77795" y="1168600"/>
            <a:ext cx="504825" cy="504825"/>
          </a:xfrm>
          <a:prstGeom prst="rect">
            <a:avLst/>
          </a:prstGeom>
        </p:spPr>
      </p:pic>
      <p:pic>
        <p:nvPicPr>
          <p:cNvPr id="42" name="Image 4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14045" y="1206301"/>
            <a:ext cx="504825" cy="504825"/>
          </a:xfrm>
          <a:prstGeom prst="rect">
            <a:avLst/>
          </a:prstGeom>
        </p:spPr>
      </p:pic>
    </p:spTree>
    <p:extLst>
      <p:ext uri="{BB962C8B-B14F-4D97-AF65-F5344CB8AC3E}">
        <p14:creationId xmlns:p14="http://schemas.microsoft.com/office/powerpoint/2010/main" val="804362926"/>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52736"/>
            <a:ext cx="9144000" cy="5328592"/>
          </a:xfrm>
          <a:gradFill flip="none" rotWithShape="1">
            <a:gsLst>
              <a:gs pos="0">
                <a:schemeClr val="accent5">
                  <a:lumMod val="50000"/>
                  <a:tint val="66000"/>
                  <a:satMod val="160000"/>
                </a:schemeClr>
              </a:gs>
              <a:gs pos="50000">
                <a:schemeClr val="accent5">
                  <a:lumMod val="50000"/>
                  <a:tint val="44500"/>
                  <a:satMod val="160000"/>
                </a:schemeClr>
              </a:gs>
              <a:gs pos="100000">
                <a:schemeClr val="accent5">
                  <a:lumMod val="50000"/>
                  <a:tint val="23500"/>
                  <a:satMod val="160000"/>
                </a:schemeClr>
              </a:gs>
            </a:gsLst>
            <a:lin ang="10800000" scaled="1"/>
            <a:tileRect/>
          </a:gradFill>
        </p:spPr>
        <p:txBody>
          <a:bodyPr/>
          <a:lstStyle/>
          <a:p>
            <a:r>
              <a:rPr lang="fr-FR" sz="4000" dirty="0"/>
              <a:t/>
            </a:r>
            <a:br>
              <a:rPr lang="fr-FR" sz="4000" dirty="0"/>
            </a:br>
            <a:r>
              <a:rPr lang="fr-FR" sz="4000" dirty="0"/>
              <a:t/>
            </a:r>
            <a:br>
              <a:rPr lang="fr-FR" sz="4000" dirty="0"/>
            </a:br>
            <a:r>
              <a:rPr lang="fr-FR" sz="4000" dirty="0"/>
              <a:t/>
            </a:r>
            <a:br>
              <a:rPr lang="fr-FR" sz="4000" dirty="0"/>
            </a:br>
            <a:r>
              <a:rPr lang="fr-FR" sz="4000" dirty="0"/>
              <a:t>   READY FOR THE NEXT STEP !</a:t>
            </a:r>
            <a:br>
              <a:rPr lang="fr-FR" sz="4000" dirty="0"/>
            </a:br>
            <a:endParaRPr lang="fr-FR" sz="4000" dirty="0"/>
          </a:p>
        </p:txBody>
      </p:sp>
    </p:spTree>
    <p:extLst>
      <p:ext uri="{BB962C8B-B14F-4D97-AF65-F5344CB8AC3E}">
        <p14:creationId xmlns:p14="http://schemas.microsoft.com/office/powerpoint/2010/main" val="31861770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30213" y="1073150"/>
            <a:ext cx="8281987" cy="861774"/>
          </a:xfrm>
        </p:spPr>
        <p:txBody>
          <a:bodyPr/>
          <a:lstStyle/>
          <a:p>
            <a:r>
              <a:rPr lang="en-US" u="sng" dirty="0" smtClean="0"/>
              <a:t>The promotion of the use of Coastal Mapping products</a:t>
            </a:r>
            <a:endParaRPr lang="en-US" dirty="0" smtClean="0"/>
          </a:p>
        </p:txBody>
      </p:sp>
      <p:sp>
        <p:nvSpPr>
          <p:cNvPr id="6" name="CasellaDiTesto 5"/>
          <p:cNvSpPr txBox="1"/>
          <p:nvPr/>
        </p:nvSpPr>
        <p:spPr>
          <a:xfrm>
            <a:off x="323528" y="2276872"/>
            <a:ext cx="4104456" cy="1077218"/>
          </a:xfrm>
          <a:prstGeom prst="rect">
            <a:avLst/>
          </a:prstGeom>
          <a:noFill/>
        </p:spPr>
        <p:txBody>
          <a:bodyPr wrap="square" rtlCol="0">
            <a:spAutoFit/>
          </a:bodyPr>
          <a:lstStyle/>
          <a:p>
            <a:r>
              <a:rPr lang="en-US" sz="1600" dirty="0" smtClean="0">
                <a:solidFill>
                  <a:schemeClr val="accent2"/>
                </a:solidFill>
              </a:rPr>
              <a:t>Promotion of Coastal Mapping Portal during Bologna Charter Coordination board in Rome  </a:t>
            </a:r>
          </a:p>
          <a:p>
            <a:r>
              <a:rPr lang="en-US" sz="1600" dirty="0" smtClean="0">
                <a:solidFill>
                  <a:schemeClr val="accent2"/>
                </a:solidFill>
              </a:rPr>
              <a:t>April 2016</a:t>
            </a:r>
            <a:endParaRPr lang="en-US" sz="1600" dirty="0">
              <a:solidFill>
                <a:schemeClr val="accent2"/>
              </a:solidFill>
            </a:endParaRPr>
          </a:p>
        </p:txBody>
      </p:sp>
      <p:pic>
        <p:nvPicPr>
          <p:cNvPr id="5" name="Immagine 4" descr="Bologna Charter - Agenda 28 April 2016_Pagina_1.jpg"/>
          <p:cNvPicPr/>
          <p:nvPr/>
        </p:nvPicPr>
        <p:blipFill>
          <a:blip r:embed="rId2" cstate="print"/>
          <a:srcRect b="61992"/>
          <a:stretch>
            <a:fillRect/>
          </a:stretch>
        </p:blipFill>
        <p:spPr>
          <a:xfrm>
            <a:off x="251520" y="3501008"/>
            <a:ext cx="3960440" cy="2592288"/>
          </a:xfrm>
          <a:prstGeom prst="rect">
            <a:avLst/>
          </a:prstGeom>
          <a:ln>
            <a:noFill/>
          </a:ln>
          <a:effectLst>
            <a:outerShdw blurRad="292100" dist="139700" dir="2700000" algn="tl" rotWithShape="0">
              <a:srgbClr val="333333">
                <a:alpha val="65000"/>
              </a:srgbClr>
            </a:outerShdw>
          </a:effectLst>
        </p:spPr>
      </p:pic>
      <p:pic>
        <p:nvPicPr>
          <p:cNvPr id="8" name="Immagine 7" descr="bolognacharter_trasp_EU.png"/>
          <p:cNvPicPr>
            <a:picLocks noChangeAspect="1"/>
          </p:cNvPicPr>
          <p:nvPr/>
        </p:nvPicPr>
        <p:blipFill>
          <a:blip r:embed="rId3" cstate="print"/>
          <a:stretch>
            <a:fillRect/>
          </a:stretch>
        </p:blipFill>
        <p:spPr>
          <a:xfrm>
            <a:off x="4572000" y="1628800"/>
            <a:ext cx="2952328" cy="414948"/>
          </a:xfrm>
          <a:prstGeom prst="rect">
            <a:avLst/>
          </a:prstGeom>
          <a:solidFill>
            <a:schemeClr val="bg1"/>
          </a:solidFill>
        </p:spPr>
      </p:pic>
      <p:pic>
        <p:nvPicPr>
          <p:cNvPr id="9" name="Picture 15"/>
          <p:cNvPicPr>
            <a:picLocks noChangeAspect="1" noChangeArrowheads="1"/>
          </p:cNvPicPr>
          <p:nvPr/>
        </p:nvPicPr>
        <p:blipFill>
          <a:blip r:embed="rId4" cstate="print">
            <a:clrChange>
              <a:clrFrom>
                <a:srgbClr val="FFFFFF"/>
              </a:clrFrom>
              <a:clrTo>
                <a:srgbClr val="FFFFFF">
                  <a:alpha val="0"/>
                </a:srgbClr>
              </a:clrTo>
            </a:clrChange>
          </a:blip>
          <a:srcRect l="19490" t="18500" r="70244" b="64553"/>
          <a:stretch>
            <a:fillRect/>
          </a:stretch>
        </p:blipFill>
        <p:spPr bwMode="auto">
          <a:xfrm>
            <a:off x="7596336" y="1196752"/>
            <a:ext cx="1263165" cy="1173195"/>
          </a:xfrm>
          <a:prstGeom prst="rect">
            <a:avLst/>
          </a:prstGeom>
          <a:noFill/>
          <a:ln w="9525">
            <a:noFill/>
            <a:miter lim="800000"/>
            <a:headEnd/>
            <a:tailEnd/>
          </a:ln>
        </p:spPr>
      </p:pic>
      <p:pic>
        <p:nvPicPr>
          <p:cNvPr id="11" name="Picture 4" descr="http://www.isprambiente.gov.it/images/gallerie-fotografiche/galleria-fotografica-gestione-dellerosione-costiera/010.JPG/image_large"/>
          <p:cNvPicPr>
            <a:picLocks noChangeAspect="1" noChangeArrowheads="1"/>
          </p:cNvPicPr>
          <p:nvPr/>
        </p:nvPicPr>
        <p:blipFill>
          <a:blip r:embed="rId5" cstate="print"/>
          <a:srcRect/>
          <a:stretch>
            <a:fillRect/>
          </a:stretch>
        </p:blipFill>
        <p:spPr bwMode="auto">
          <a:xfrm>
            <a:off x="5148064" y="4149416"/>
            <a:ext cx="3752085" cy="2499931"/>
          </a:xfrm>
          <a:prstGeom prst="rect">
            <a:avLst/>
          </a:prstGeom>
          <a:ln>
            <a:noFill/>
          </a:ln>
          <a:effectLst>
            <a:outerShdw blurRad="292100" dist="139700" dir="2700000" algn="tl" rotWithShape="0">
              <a:srgbClr val="333333">
                <a:alpha val="65000"/>
              </a:srgbClr>
            </a:outerShdw>
          </a:effectLst>
        </p:spPr>
      </p:pic>
      <p:pic>
        <p:nvPicPr>
          <p:cNvPr id="12" name="Picture 2" descr="http://www.isprambiente.gov.it/images/gallerie-fotografiche/galleria-fotografica-gestione-dellerosione-costiera/570.jpg/image_large"/>
          <p:cNvPicPr>
            <a:picLocks noChangeAspect="1" noChangeArrowheads="1"/>
          </p:cNvPicPr>
          <p:nvPr/>
        </p:nvPicPr>
        <p:blipFill>
          <a:blip r:embed="rId6" cstate="print"/>
          <a:srcRect/>
          <a:stretch>
            <a:fillRect/>
          </a:stretch>
        </p:blipFill>
        <p:spPr bwMode="auto">
          <a:xfrm>
            <a:off x="5148064" y="2420888"/>
            <a:ext cx="2485726" cy="1656184"/>
          </a:xfrm>
          <a:prstGeom prst="rect">
            <a:avLst/>
          </a:prstGeom>
          <a:ln>
            <a:noFill/>
          </a:ln>
          <a:effectLst>
            <a:outerShdw blurRad="292100" dist="139700" dir="2700000" algn="tl" rotWithShape="0">
              <a:srgbClr val="333333">
                <a:alpha val="65000"/>
              </a:srgbClr>
            </a:outerShdw>
          </a:effectLst>
        </p:spPr>
      </p:pic>
      <p:pic>
        <p:nvPicPr>
          <p:cNvPr id="10" name="Picture 2" descr="C:\Program Files (x86)\Microsoft Office\MEDIA\CAGCAT10\j0293844.wmf"/>
          <p:cNvPicPr>
            <a:picLocks noChangeAspect="1" noChangeArrowheads="1"/>
          </p:cNvPicPr>
          <p:nvPr/>
        </p:nvPicPr>
        <p:blipFill>
          <a:blip r:embed="rId7" cstate="print"/>
          <a:srcRect/>
          <a:stretch>
            <a:fillRect/>
          </a:stretch>
        </p:blipFill>
        <p:spPr bwMode="auto">
          <a:xfrm>
            <a:off x="3419872" y="2564904"/>
            <a:ext cx="1512168" cy="1589503"/>
          </a:xfrm>
          <a:prstGeom prst="rect">
            <a:avLst/>
          </a:prstGeom>
          <a:noFill/>
        </p:spPr>
      </p:pic>
      <p:pic>
        <p:nvPicPr>
          <p:cNvPr id="15" name="Immagine 14"/>
          <p:cNvPicPr/>
          <p:nvPr/>
        </p:nvPicPr>
        <p:blipFill>
          <a:blip r:embed="rId8" cstate="print"/>
          <a:srcRect/>
          <a:stretch>
            <a:fillRect/>
          </a:stretch>
        </p:blipFill>
        <p:spPr bwMode="auto">
          <a:xfrm>
            <a:off x="251520" y="6237312"/>
            <a:ext cx="1584176" cy="432048"/>
          </a:xfrm>
          <a:prstGeom prst="rect">
            <a:avLst/>
          </a:prstGeom>
          <a:noFill/>
          <a:ln w="9525">
            <a:noFill/>
            <a:miter lim="800000"/>
            <a:headEnd/>
            <a:tailEnd/>
          </a:ln>
        </p:spPr>
      </p:pic>
    </p:spTree>
    <p:extLst>
      <p:ext uri="{BB962C8B-B14F-4D97-AF65-F5344CB8AC3E}">
        <p14:creationId xmlns:p14="http://schemas.microsoft.com/office/powerpoint/2010/main" val="3332394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7" descr="http://www.tresjolieshow.com/wp-content/uploads/2014/11/ferrara01.jpg"/>
          <p:cNvPicPr>
            <a:picLocks noChangeAspect="1" noChangeArrowheads="1"/>
          </p:cNvPicPr>
          <p:nvPr/>
        </p:nvPicPr>
        <p:blipFill>
          <a:blip r:embed="rId2" cstate="print">
            <a:lum bright="76000" contrast="-54000"/>
          </a:blip>
          <a:srcRect b="12201"/>
          <a:stretch>
            <a:fillRect/>
          </a:stretch>
        </p:blipFill>
        <p:spPr bwMode="auto">
          <a:xfrm>
            <a:off x="0" y="836712"/>
            <a:ext cx="9144000" cy="6021288"/>
          </a:xfrm>
          <a:prstGeom prst="rect">
            <a:avLst/>
          </a:prstGeom>
          <a:noFill/>
          <a:ln w="9525">
            <a:noFill/>
            <a:miter lim="800000"/>
            <a:headEnd/>
            <a:tailEnd/>
          </a:ln>
        </p:spPr>
      </p:pic>
      <p:sp>
        <p:nvSpPr>
          <p:cNvPr id="3" name="Titolo 2"/>
          <p:cNvSpPr>
            <a:spLocks noGrp="1"/>
          </p:cNvSpPr>
          <p:nvPr>
            <p:ph type="title"/>
          </p:nvPr>
        </p:nvSpPr>
        <p:spPr>
          <a:xfrm>
            <a:off x="430213" y="1073150"/>
            <a:ext cx="8281987" cy="861774"/>
          </a:xfrm>
        </p:spPr>
        <p:txBody>
          <a:bodyPr/>
          <a:lstStyle/>
          <a:p>
            <a:r>
              <a:rPr lang="en-US" u="sng" dirty="0" smtClean="0"/>
              <a:t>The promotion of the use of Coastal Mapping products</a:t>
            </a:r>
            <a:endParaRPr lang="en-US" dirty="0" smtClean="0"/>
          </a:p>
        </p:txBody>
      </p:sp>
      <p:sp>
        <p:nvSpPr>
          <p:cNvPr id="6" name="CasellaDiTesto 5"/>
          <p:cNvSpPr txBox="1"/>
          <p:nvPr/>
        </p:nvSpPr>
        <p:spPr>
          <a:xfrm>
            <a:off x="251520" y="3284984"/>
            <a:ext cx="2808312" cy="1815882"/>
          </a:xfrm>
          <a:prstGeom prst="rect">
            <a:avLst/>
          </a:prstGeom>
          <a:noFill/>
        </p:spPr>
        <p:txBody>
          <a:bodyPr wrap="square" rtlCol="0">
            <a:spAutoFit/>
          </a:bodyPr>
          <a:lstStyle/>
          <a:p>
            <a:r>
              <a:rPr lang="en-US" sz="1600" dirty="0" smtClean="0">
                <a:solidFill>
                  <a:schemeClr val="accent2"/>
                </a:solidFill>
              </a:rPr>
              <a:t>Promotion of Coastal Mapping tools during the Conference of </a:t>
            </a:r>
            <a:r>
              <a:rPr lang="en-US" sz="1600" dirty="0" err="1" smtClean="0">
                <a:solidFill>
                  <a:schemeClr val="accent2"/>
                </a:solidFill>
              </a:rPr>
              <a:t>italian</a:t>
            </a:r>
            <a:r>
              <a:rPr lang="en-US" sz="1600" dirty="0" smtClean="0">
                <a:solidFill>
                  <a:schemeClr val="accent2"/>
                </a:solidFill>
              </a:rPr>
              <a:t> National Board on Coastal Erosion in Ferrara </a:t>
            </a:r>
            <a:r>
              <a:rPr lang="en-US" sz="1600" dirty="0" err="1" smtClean="0">
                <a:solidFill>
                  <a:schemeClr val="accent2"/>
                </a:solidFill>
              </a:rPr>
              <a:t>Remtech</a:t>
            </a:r>
            <a:r>
              <a:rPr lang="en-US" sz="1600" dirty="0" smtClean="0">
                <a:solidFill>
                  <a:schemeClr val="accent2"/>
                </a:solidFill>
              </a:rPr>
              <a:t> </a:t>
            </a:r>
          </a:p>
          <a:p>
            <a:r>
              <a:rPr lang="en-US" sz="1600" dirty="0" smtClean="0">
                <a:solidFill>
                  <a:schemeClr val="accent2"/>
                </a:solidFill>
              </a:rPr>
              <a:t>September 2016</a:t>
            </a:r>
            <a:endParaRPr lang="en-US" sz="1600" dirty="0">
              <a:solidFill>
                <a:schemeClr val="accent2"/>
              </a:solidFill>
            </a:endParaRPr>
          </a:p>
        </p:txBody>
      </p:sp>
      <p:pic>
        <p:nvPicPr>
          <p:cNvPr id="10" name="Picture 2" descr="C:\Program Files (x86)\Microsoft Office\MEDIA\CAGCAT10\j0293844.wmf"/>
          <p:cNvPicPr>
            <a:picLocks noChangeAspect="1" noChangeArrowheads="1"/>
          </p:cNvPicPr>
          <p:nvPr/>
        </p:nvPicPr>
        <p:blipFill>
          <a:blip r:embed="rId3" cstate="print"/>
          <a:srcRect/>
          <a:stretch>
            <a:fillRect/>
          </a:stretch>
        </p:blipFill>
        <p:spPr bwMode="auto">
          <a:xfrm>
            <a:off x="7236296" y="836712"/>
            <a:ext cx="1512168" cy="1589503"/>
          </a:xfrm>
          <a:prstGeom prst="rect">
            <a:avLst/>
          </a:prstGeom>
          <a:noFill/>
        </p:spPr>
      </p:pic>
      <p:pic>
        <p:nvPicPr>
          <p:cNvPr id="13" name="Immagine 2" descr="logo-coast-2016.jpg"/>
          <p:cNvPicPr>
            <a:picLocks noChangeAspect="1" noChangeArrowheads="1"/>
          </p:cNvPicPr>
          <p:nvPr/>
        </p:nvPicPr>
        <p:blipFill>
          <a:blip r:embed="rId4" cstate="print"/>
          <a:srcRect l="25040" t="6500" r="24573" b="20000"/>
          <a:stretch>
            <a:fillRect/>
          </a:stretch>
        </p:blipFill>
        <p:spPr bwMode="auto">
          <a:xfrm>
            <a:off x="107950" y="1988493"/>
            <a:ext cx="2535238" cy="1152525"/>
          </a:xfrm>
          <a:prstGeom prst="rect">
            <a:avLst/>
          </a:prstGeom>
          <a:noFill/>
          <a:ln w="9525">
            <a:noFill/>
            <a:miter lim="800000"/>
            <a:headEnd/>
            <a:tailEnd/>
          </a:ln>
        </p:spPr>
      </p:pic>
      <p:sp>
        <p:nvSpPr>
          <p:cNvPr id="14" name="Rectangle 5"/>
          <p:cNvSpPr>
            <a:spLocks noChangeArrowheads="1"/>
          </p:cNvSpPr>
          <p:nvPr/>
        </p:nvSpPr>
        <p:spPr bwMode="auto">
          <a:xfrm>
            <a:off x="0" y="4225280"/>
            <a:ext cx="9144000" cy="457200"/>
          </a:xfrm>
          <a:prstGeom prst="rect">
            <a:avLst/>
          </a:prstGeom>
          <a:noFill/>
          <a:ln w="9525">
            <a:noFill/>
            <a:miter lim="800000"/>
            <a:headEnd/>
            <a:tailEnd/>
          </a:ln>
        </p:spPr>
        <p:txBody>
          <a:bodyPr wrap="none" anchor="ctr">
            <a:spAutoFit/>
          </a:bodyPr>
          <a:lstStyle/>
          <a:p>
            <a:pPr eaLnBrk="0" hangingPunct="0"/>
            <a:endParaRPr lang="it-IT"/>
          </a:p>
        </p:txBody>
      </p:sp>
      <p:pic>
        <p:nvPicPr>
          <p:cNvPr id="15" name="Picture 15"/>
          <p:cNvPicPr>
            <a:picLocks noChangeAspect="1" noChangeArrowheads="1"/>
          </p:cNvPicPr>
          <p:nvPr/>
        </p:nvPicPr>
        <p:blipFill>
          <a:blip r:embed="rId5" cstate="print">
            <a:clrChange>
              <a:clrFrom>
                <a:srgbClr val="FFFFFF"/>
              </a:clrFrom>
              <a:clrTo>
                <a:srgbClr val="FFFFFF">
                  <a:alpha val="0"/>
                </a:srgbClr>
              </a:clrTo>
            </a:clrChange>
          </a:blip>
          <a:srcRect l="19490" t="18500" r="27354" b="6950"/>
          <a:stretch>
            <a:fillRect/>
          </a:stretch>
        </p:blipFill>
        <p:spPr bwMode="auto">
          <a:xfrm>
            <a:off x="3120642" y="1988840"/>
            <a:ext cx="6023358" cy="4752875"/>
          </a:xfrm>
          <a:prstGeom prst="rect">
            <a:avLst/>
          </a:prstGeom>
          <a:noFill/>
          <a:ln w="9525">
            <a:noFill/>
            <a:miter lim="800000"/>
            <a:headEnd/>
            <a:tailEnd/>
          </a:ln>
        </p:spPr>
      </p:pic>
      <p:sp>
        <p:nvSpPr>
          <p:cNvPr id="16" name="CasellaDiTesto 15"/>
          <p:cNvSpPr txBox="1"/>
          <p:nvPr/>
        </p:nvSpPr>
        <p:spPr>
          <a:xfrm>
            <a:off x="899592" y="6453336"/>
            <a:ext cx="1368152" cy="369332"/>
          </a:xfrm>
          <a:prstGeom prst="rect">
            <a:avLst/>
          </a:prstGeom>
          <a:solidFill>
            <a:schemeClr val="bg1"/>
          </a:solidFill>
        </p:spPr>
        <p:txBody>
          <a:bodyPr wrap="square" rtlCol="0">
            <a:spAutoFit/>
          </a:bodyPr>
          <a:lstStyle/>
          <a:p>
            <a:endParaRPr lang="it-IT" dirty="0"/>
          </a:p>
        </p:txBody>
      </p:sp>
      <p:sp>
        <p:nvSpPr>
          <p:cNvPr id="17" name="Rettangolo 16"/>
          <p:cNvSpPr/>
          <p:nvPr/>
        </p:nvSpPr>
        <p:spPr>
          <a:xfrm>
            <a:off x="8244408" y="6165304"/>
            <a:ext cx="57606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p:cNvPicPr/>
          <p:nvPr/>
        </p:nvPicPr>
        <p:blipFill>
          <a:blip r:embed="rId6" cstate="print"/>
          <a:srcRect/>
          <a:stretch>
            <a:fillRect/>
          </a:stretch>
        </p:blipFill>
        <p:spPr bwMode="auto">
          <a:xfrm>
            <a:off x="7559824" y="6425952"/>
            <a:ext cx="1584176" cy="432048"/>
          </a:xfrm>
          <a:prstGeom prst="rect">
            <a:avLst/>
          </a:prstGeom>
          <a:noFill/>
          <a:ln w="9525">
            <a:noFill/>
            <a:miter lim="800000"/>
            <a:headEnd/>
            <a:tailEnd/>
          </a:ln>
        </p:spPr>
      </p:pic>
    </p:spTree>
    <p:extLst>
      <p:ext uri="{BB962C8B-B14F-4D97-AF65-F5344CB8AC3E}">
        <p14:creationId xmlns:p14="http://schemas.microsoft.com/office/powerpoint/2010/main" val="2302744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30213" y="1073150"/>
            <a:ext cx="8281987" cy="430887"/>
          </a:xfrm>
        </p:spPr>
        <p:txBody>
          <a:bodyPr/>
          <a:lstStyle/>
          <a:p>
            <a:r>
              <a:rPr lang="en-US" u="sng" dirty="0" smtClean="0"/>
              <a:t>The inquiry on Coastal Mapping tools</a:t>
            </a:r>
            <a:endParaRPr lang="en-US" dirty="0" smtClean="0"/>
          </a:p>
        </p:txBody>
      </p:sp>
      <p:pic>
        <p:nvPicPr>
          <p:cNvPr id="8" name="Immagine 7" descr="Tool interest assessment_05.jpg"/>
          <p:cNvPicPr/>
          <p:nvPr/>
        </p:nvPicPr>
        <p:blipFill>
          <a:blip r:embed="rId2" cstate="print"/>
          <a:srcRect l="6446" t="4388" r="5194" b="13654"/>
          <a:stretch>
            <a:fillRect/>
          </a:stretch>
        </p:blipFill>
        <p:spPr>
          <a:xfrm>
            <a:off x="5292080" y="1844824"/>
            <a:ext cx="3419872" cy="4752528"/>
          </a:xfrm>
          <a:prstGeom prst="rect">
            <a:avLst/>
          </a:prstGeom>
          <a:ln>
            <a:noFill/>
          </a:ln>
          <a:effectLst>
            <a:outerShdw blurRad="292100" dist="139700" dir="2700000" algn="tl" rotWithShape="0">
              <a:srgbClr val="333333">
                <a:alpha val="65000"/>
              </a:srgbClr>
            </a:outerShdw>
          </a:effectLst>
        </p:spPr>
      </p:pic>
      <p:pic>
        <p:nvPicPr>
          <p:cNvPr id="9" name="Immagine 8" descr="IMG-20160926-WA0005.jpg"/>
          <p:cNvPicPr/>
          <p:nvPr/>
        </p:nvPicPr>
        <p:blipFill>
          <a:blip r:embed="rId3" cstate="print"/>
          <a:stretch>
            <a:fillRect/>
          </a:stretch>
        </p:blipFill>
        <p:spPr>
          <a:xfrm>
            <a:off x="2339752" y="4653136"/>
            <a:ext cx="2592288" cy="1656184"/>
          </a:xfrm>
          <a:prstGeom prst="rect">
            <a:avLst/>
          </a:prstGeom>
          <a:ln>
            <a:noFill/>
          </a:ln>
          <a:effectLst>
            <a:outerShdw blurRad="292100" dist="139700" dir="2700000" algn="tl" rotWithShape="0">
              <a:srgbClr val="333333">
                <a:alpha val="65000"/>
              </a:srgbClr>
            </a:outerShdw>
          </a:effectLst>
        </p:spPr>
      </p:pic>
      <p:sp>
        <p:nvSpPr>
          <p:cNvPr id="11" name="Rettangolo 10"/>
          <p:cNvSpPr/>
          <p:nvPr/>
        </p:nvSpPr>
        <p:spPr>
          <a:xfrm>
            <a:off x="251520" y="4509120"/>
            <a:ext cx="1944216" cy="1384995"/>
          </a:xfrm>
          <a:prstGeom prst="rect">
            <a:avLst/>
          </a:prstGeom>
        </p:spPr>
        <p:txBody>
          <a:bodyPr wrap="square">
            <a:spAutoFit/>
          </a:bodyPr>
          <a:lstStyle/>
          <a:p>
            <a:r>
              <a:rPr lang="en-US" sz="1400" dirty="0" smtClean="0">
                <a:solidFill>
                  <a:schemeClr val="accent2"/>
                </a:solidFill>
              </a:rPr>
              <a:t>Coastal Mapping tools testing area  during Ferrara Remtech2016 at Lazio Region stand </a:t>
            </a:r>
          </a:p>
          <a:p>
            <a:r>
              <a:rPr lang="en-US" sz="1400" dirty="0" smtClean="0">
                <a:solidFill>
                  <a:schemeClr val="accent2"/>
                </a:solidFill>
              </a:rPr>
              <a:t>September 2016</a:t>
            </a:r>
            <a:endParaRPr lang="en-US" sz="1400" dirty="0">
              <a:solidFill>
                <a:schemeClr val="accent2"/>
              </a:solidFill>
            </a:endParaRPr>
          </a:p>
        </p:txBody>
      </p:sp>
      <p:pic>
        <p:nvPicPr>
          <p:cNvPr id="12" name="Immagine 11" descr="report wp3.4 lazio region.png"/>
          <p:cNvPicPr/>
          <p:nvPr/>
        </p:nvPicPr>
        <p:blipFill>
          <a:blip r:embed="rId4" cstate="print"/>
          <a:srcRect t="49809"/>
          <a:stretch>
            <a:fillRect/>
          </a:stretch>
        </p:blipFill>
        <p:spPr>
          <a:xfrm>
            <a:off x="323528" y="1628800"/>
            <a:ext cx="4608512" cy="2880320"/>
          </a:xfrm>
          <a:prstGeom prst="rect">
            <a:avLst/>
          </a:prstGeom>
          <a:ln w="3175">
            <a:solidFill>
              <a:schemeClr val="tx1"/>
            </a:solidFill>
          </a:ln>
        </p:spPr>
      </p:pic>
      <p:pic>
        <p:nvPicPr>
          <p:cNvPr id="7" name="Picture 2" descr="C:\Program Files (x86)\Microsoft Office\MEDIA\CAGCAT10\j0293844.wmf"/>
          <p:cNvPicPr>
            <a:picLocks noChangeAspect="1" noChangeArrowheads="1"/>
          </p:cNvPicPr>
          <p:nvPr/>
        </p:nvPicPr>
        <p:blipFill>
          <a:blip r:embed="rId5" cstate="print"/>
          <a:srcRect/>
          <a:stretch>
            <a:fillRect/>
          </a:stretch>
        </p:blipFill>
        <p:spPr bwMode="auto">
          <a:xfrm>
            <a:off x="1259632" y="5733256"/>
            <a:ext cx="1070021" cy="1124744"/>
          </a:xfrm>
          <a:prstGeom prst="rect">
            <a:avLst/>
          </a:prstGeom>
          <a:noFill/>
        </p:spPr>
      </p:pic>
    </p:spTree>
    <p:extLst>
      <p:ext uri="{BB962C8B-B14F-4D97-AF65-F5344CB8AC3E}">
        <p14:creationId xmlns:p14="http://schemas.microsoft.com/office/powerpoint/2010/main" val="4125825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30213" y="1073150"/>
            <a:ext cx="8281987" cy="430887"/>
          </a:xfrm>
        </p:spPr>
        <p:txBody>
          <a:bodyPr/>
          <a:lstStyle/>
          <a:p>
            <a:r>
              <a:rPr lang="en-US" u="sng" dirty="0" smtClean="0"/>
              <a:t>Main  feedback on Coastal Mapping tools</a:t>
            </a:r>
            <a:endParaRPr lang="en-US" dirty="0" smtClean="0"/>
          </a:p>
        </p:txBody>
      </p:sp>
      <p:sp>
        <p:nvSpPr>
          <p:cNvPr id="11" name="Rettangolo 10"/>
          <p:cNvSpPr/>
          <p:nvPr/>
        </p:nvSpPr>
        <p:spPr>
          <a:xfrm>
            <a:off x="2051720" y="2636912"/>
            <a:ext cx="6624736" cy="523220"/>
          </a:xfrm>
          <a:prstGeom prst="rect">
            <a:avLst/>
          </a:prstGeom>
        </p:spPr>
        <p:txBody>
          <a:bodyPr wrap="square">
            <a:spAutoFit/>
          </a:bodyPr>
          <a:lstStyle/>
          <a:p>
            <a:r>
              <a:rPr lang="en-US" sz="1400" dirty="0" smtClean="0">
                <a:solidFill>
                  <a:schemeClr val="accent2"/>
                </a:solidFill>
              </a:rPr>
              <a:t>….. partially interested because of the geographic scale. A more detailed geographic scale for local uses would have been appreciated.</a:t>
            </a:r>
            <a:endParaRPr lang="en-US" sz="1400" dirty="0">
              <a:solidFill>
                <a:schemeClr val="accent2"/>
              </a:solidFill>
            </a:endParaRPr>
          </a:p>
        </p:txBody>
      </p:sp>
      <p:pic>
        <p:nvPicPr>
          <p:cNvPr id="7" name="Picture 2" descr="C:\Program Files (x86)\Microsoft Office\MEDIA\CAGCAT10\j0293844.wmf"/>
          <p:cNvPicPr>
            <a:picLocks noChangeAspect="1" noChangeArrowheads="1"/>
          </p:cNvPicPr>
          <p:nvPr/>
        </p:nvPicPr>
        <p:blipFill>
          <a:blip r:embed="rId2" cstate="print"/>
          <a:srcRect/>
          <a:stretch>
            <a:fillRect/>
          </a:stretch>
        </p:blipFill>
        <p:spPr bwMode="auto">
          <a:xfrm>
            <a:off x="1475656" y="2636912"/>
            <a:ext cx="453480" cy="476672"/>
          </a:xfrm>
          <a:prstGeom prst="rect">
            <a:avLst/>
          </a:prstGeom>
          <a:noFill/>
        </p:spPr>
      </p:pic>
      <p:pic>
        <p:nvPicPr>
          <p:cNvPr id="10" name="Picture 2" descr="C:\Program Files (x86)\Microsoft Office\MEDIA\CAGCAT10\j0293844.wmf"/>
          <p:cNvPicPr>
            <a:picLocks noChangeAspect="1" noChangeArrowheads="1"/>
          </p:cNvPicPr>
          <p:nvPr/>
        </p:nvPicPr>
        <p:blipFill>
          <a:blip r:embed="rId2" cstate="print"/>
          <a:srcRect/>
          <a:stretch>
            <a:fillRect/>
          </a:stretch>
        </p:blipFill>
        <p:spPr bwMode="auto">
          <a:xfrm>
            <a:off x="1907704" y="3501008"/>
            <a:ext cx="453480" cy="476672"/>
          </a:xfrm>
          <a:prstGeom prst="rect">
            <a:avLst/>
          </a:prstGeom>
          <a:noFill/>
        </p:spPr>
      </p:pic>
      <p:pic>
        <p:nvPicPr>
          <p:cNvPr id="13" name="Picture 2" descr="C:\Program Files (x86)\Microsoft Office\MEDIA\CAGCAT10\j0293844.wmf"/>
          <p:cNvPicPr>
            <a:picLocks noChangeAspect="1" noChangeArrowheads="1"/>
          </p:cNvPicPr>
          <p:nvPr/>
        </p:nvPicPr>
        <p:blipFill>
          <a:blip r:embed="rId2" cstate="print"/>
          <a:srcRect/>
          <a:stretch>
            <a:fillRect/>
          </a:stretch>
        </p:blipFill>
        <p:spPr bwMode="auto">
          <a:xfrm>
            <a:off x="2339752" y="4437112"/>
            <a:ext cx="453480" cy="476672"/>
          </a:xfrm>
          <a:prstGeom prst="rect">
            <a:avLst/>
          </a:prstGeom>
          <a:noFill/>
        </p:spPr>
      </p:pic>
      <p:pic>
        <p:nvPicPr>
          <p:cNvPr id="14" name="Picture 2" descr="C:\Program Files (x86)\Microsoft Office\MEDIA\CAGCAT10\j0293844.wmf"/>
          <p:cNvPicPr>
            <a:picLocks noChangeAspect="1" noChangeArrowheads="1"/>
          </p:cNvPicPr>
          <p:nvPr/>
        </p:nvPicPr>
        <p:blipFill>
          <a:blip r:embed="rId2" cstate="print"/>
          <a:srcRect/>
          <a:stretch>
            <a:fillRect/>
          </a:stretch>
        </p:blipFill>
        <p:spPr bwMode="auto">
          <a:xfrm>
            <a:off x="2915816" y="5445224"/>
            <a:ext cx="453480" cy="476672"/>
          </a:xfrm>
          <a:prstGeom prst="rect">
            <a:avLst/>
          </a:prstGeom>
          <a:noFill/>
        </p:spPr>
      </p:pic>
      <p:sp>
        <p:nvSpPr>
          <p:cNvPr id="15" name="Rettangolo 14"/>
          <p:cNvSpPr/>
          <p:nvPr/>
        </p:nvSpPr>
        <p:spPr>
          <a:xfrm>
            <a:off x="2339752" y="3501008"/>
            <a:ext cx="6445224" cy="523220"/>
          </a:xfrm>
          <a:prstGeom prst="rect">
            <a:avLst/>
          </a:prstGeom>
        </p:spPr>
        <p:txBody>
          <a:bodyPr wrap="square">
            <a:spAutoFit/>
          </a:bodyPr>
          <a:lstStyle/>
          <a:p>
            <a:r>
              <a:rPr lang="en-US" sz="1400" dirty="0" smtClean="0">
                <a:solidFill>
                  <a:schemeClr val="accent2"/>
                </a:solidFill>
              </a:rPr>
              <a:t>….. in order to be a full DSS,  the Algorithm should take account of the survey costs and be able to compare them too.</a:t>
            </a:r>
            <a:endParaRPr lang="en-US" sz="1400" dirty="0">
              <a:solidFill>
                <a:schemeClr val="accent2"/>
              </a:solidFill>
            </a:endParaRPr>
          </a:p>
        </p:txBody>
      </p:sp>
      <p:sp>
        <p:nvSpPr>
          <p:cNvPr id="16" name="Rettangolo 15"/>
          <p:cNvSpPr/>
          <p:nvPr/>
        </p:nvSpPr>
        <p:spPr>
          <a:xfrm>
            <a:off x="2843808" y="4437112"/>
            <a:ext cx="5905672" cy="738664"/>
          </a:xfrm>
          <a:prstGeom prst="rect">
            <a:avLst/>
          </a:prstGeom>
        </p:spPr>
        <p:txBody>
          <a:bodyPr wrap="square">
            <a:spAutoFit/>
          </a:bodyPr>
          <a:lstStyle/>
          <a:p>
            <a:r>
              <a:rPr lang="en-US" sz="1400" dirty="0" smtClean="0">
                <a:solidFill>
                  <a:schemeClr val="accent2"/>
                </a:solidFill>
              </a:rPr>
              <a:t>….. utilization of some other technology (like single beam) in the case of beach profile monitoring for the evaluation of very shallow water morphology</a:t>
            </a:r>
            <a:endParaRPr lang="en-US" sz="1400" dirty="0">
              <a:solidFill>
                <a:schemeClr val="accent2"/>
              </a:solidFill>
            </a:endParaRPr>
          </a:p>
        </p:txBody>
      </p:sp>
      <p:sp>
        <p:nvSpPr>
          <p:cNvPr id="17" name="Rettangolo 16"/>
          <p:cNvSpPr/>
          <p:nvPr/>
        </p:nvSpPr>
        <p:spPr>
          <a:xfrm>
            <a:off x="3419872" y="5445224"/>
            <a:ext cx="5184576" cy="954107"/>
          </a:xfrm>
          <a:prstGeom prst="rect">
            <a:avLst/>
          </a:prstGeom>
        </p:spPr>
        <p:txBody>
          <a:bodyPr wrap="square">
            <a:spAutoFit/>
          </a:bodyPr>
          <a:lstStyle/>
          <a:p>
            <a:r>
              <a:rPr lang="en-US" sz="1400" dirty="0" smtClean="0">
                <a:solidFill>
                  <a:schemeClr val="accent2"/>
                </a:solidFill>
              </a:rPr>
              <a:t>…all regional authorities expressed their interest in collecting and sharing coastal mapping data if they can be used for the production of thematic maps in the context of integrated coastal zone management. </a:t>
            </a:r>
            <a:endParaRPr lang="en-US" sz="1400" dirty="0">
              <a:solidFill>
                <a:schemeClr val="accent2"/>
              </a:solidFill>
            </a:endParaRPr>
          </a:p>
        </p:txBody>
      </p:sp>
      <p:sp>
        <p:nvSpPr>
          <p:cNvPr id="18" name="Rettangolo 17"/>
          <p:cNvSpPr/>
          <p:nvPr/>
        </p:nvSpPr>
        <p:spPr>
          <a:xfrm>
            <a:off x="1691680" y="1844824"/>
            <a:ext cx="6624736" cy="523220"/>
          </a:xfrm>
          <a:prstGeom prst="rect">
            <a:avLst/>
          </a:prstGeom>
        </p:spPr>
        <p:txBody>
          <a:bodyPr wrap="square">
            <a:spAutoFit/>
          </a:bodyPr>
          <a:lstStyle/>
          <a:p>
            <a:r>
              <a:rPr lang="en-US" sz="1400" dirty="0" smtClean="0">
                <a:solidFill>
                  <a:schemeClr val="accent2"/>
                </a:solidFill>
              </a:rPr>
              <a:t>.... the evaluation of the quality of the proposed tools was positive for all interviewed….</a:t>
            </a:r>
            <a:endParaRPr lang="en-US" sz="1400" dirty="0">
              <a:solidFill>
                <a:schemeClr val="accent2"/>
              </a:solidFill>
            </a:endParaRPr>
          </a:p>
        </p:txBody>
      </p:sp>
      <p:pic>
        <p:nvPicPr>
          <p:cNvPr id="19" name="Picture 2" descr="C:\Program Files (x86)\Microsoft Office\MEDIA\CAGCAT10\j0293844.wmf"/>
          <p:cNvPicPr>
            <a:picLocks noChangeAspect="1" noChangeArrowheads="1"/>
          </p:cNvPicPr>
          <p:nvPr/>
        </p:nvPicPr>
        <p:blipFill>
          <a:blip r:embed="rId2" cstate="print"/>
          <a:srcRect/>
          <a:stretch>
            <a:fillRect/>
          </a:stretch>
        </p:blipFill>
        <p:spPr bwMode="auto">
          <a:xfrm>
            <a:off x="1115616" y="1844824"/>
            <a:ext cx="453480" cy="476672"/>
          </a:xfrm>
          <a:prstGeom prst="rect">
            <a:avLst/>
          </a:prstGeom>
          <a:noFill/>
        </p:spPr>
      </p:pic>
    </p:spTree>
    <p:extLst>
      <p:ext uri="{BB962C8B-B14F-4D97-AF65-F5344CB8AC3E}">
        <p14:creationId xmlns:p14="http://schemas.microsoft.com/office/powerpoint/2010/main" val="2096429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073150"/>
            <a:ext cx="8281987" cy="1292662"/>
          </a:xfrm>
        </p:spPr>
        <p:txBody>
          <a:bodyPr/>
          <a:lstStyle/>
          <a:p>
            <a:r>
              <a:rPr lang="en-IE" dirty="0"/>
              <a:t>WP3.1/3.3 – Data Governance and Economic Models</a:t>
            </a:r>
            <a:br>
              <a:rPr lang="en-IE" dirty="0"/>
            </a:br>
            <a:endParaRPr lang="en-IE" dirty="0"/>
          </a:p>
        </p:txBody>
      </p:sp>
      <p:sp>
        <p:nvSpPr>
          <p:cNvPr id="3" name="Text Placeholder 2"/>
          <p:cNvSpPr>
            <a:spLocks noGrp="1"/>
          </p:cNvSpPr>
          <p:nvPr>
            <p:ph type="body" sz="quarter" idx="12"/>
          </p:nvPr>
        </p:nvSpPr>
        <p:spPr>
          <a:xfrm>
            <a:off x="431800" y="2276872"/>
            <a:ext cx="8280400" cy="4032447"/>
          </a:xfrm>
        </p:spPr>
        <p:txBody>
          <a:bodyPr/>
          <a:lstStyle/>
          <a:p>
            <a:pPr lvl="1">
              <a:lnSpc>
                <a:spcPct val="150000"/>
              </a:lnSpc>
            </a:pPr>
            <a:r>
              <a:rPr lang="en-IE" sz="2800" dirty="0" smtClean="0"/>
              <a:t>Questionnaire sent to all partners – collated in report.</a:t>
            </a:r>
          </a:p>
          <a:p>
            <a:pPr lvl="1">
              <a:lnSpc>
                <a:spcPct val="150000"/>
              </a:lnSpc>
            </a:pPr>
            <a:r>
              <a:rPr lang="en-IE" sz="2800" dirty="0" smtClean="0"/>
              <a:t>19 respondents from 15 countries</a:t>
            </a:r>
          </a:p>
          <a:p>
            <a:pPr lvl="1">
              <a:lnSpc>
                <a:spcPct val="150000"/>
              </a:lnSpc>
            </a:pPr>
            <a:r>
              <a:rPr lang="en-IE" sz="2800" dirty="0" smtClean="0"/>
              <a:t>Predominantly Hydrographic Organisations</a:t>
            </a:r>
          </a:p>
          <a:p>
            <a:pPr lvl="1"/>
            <a:endParaRPr lang="en-IE" dirty="0"/>
          </a:p>
        </p:txBody>
      </p:sp>
    </p:spTree>
    <p:extLst>
      <p:ext uri="{BB962C8B-B14F-4D97-AF65-F5344CB8AC3E}">
        <p14:creationId xmlns:p14="http://schemas.microsoft.com/office/powerpoint/2010/main" val="2113159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EGU_CodeLists">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99"/>
      </a:hlink>
      <a:folHlink>
        <a:srgbClr val="333399"/>
      </a:folHlink>
    </a:clrScheme>
    <a:fontScheme name="Slide_Master">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GU_CodeLists">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99"/>
      </a:hlink>
      <a:folHlink>
        <a:srgbClr val="333399"/>
      </a:folHlink>
    </a:clrScheme>
    <a:fontScheme name="Slide_Master">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GU_CodeLists">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99"/>
      </a:hlink>
      <a:folHlink>
        <a:srgbClr val="333399"/>
      </a:folHlink>
    </a:clrScheme>
    <a:fontScheme name="Slide_Master">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GU_CodeLists">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99"/>
      </a:hlink>
      <a:folHlink>
        <a:srgbClr val="333399"/>
      </a:folHlink>
    </a:clrScheme>
    <a:fontScheme name="Slide_Master">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5520</TotalTime>
  <Words>2261</Words>
  <Application>Microsoft Office PowerPoint</Application>
  <PresentationFormat>Affichage à l'écran (4:3)</PresentationFormat>
  <Paragraphs>288</Paragraphs>
  <Slides>43</Slides>
  <Notes>3</Notes>
  <HiddenSlides>0</HiddenSlides>
  <MMClips>0</MMClips>
  <ScaleCrop>false</ScaleCrop>
  <HeadingPairs>
    <vt:vector size="4" baseType="variant">
      <vt:variant>
        <vt:lpstr>Thème</vt:lpstr>
      </vt:variant>
      <vt:variant>
        <vt:i4>4</vt:i4>
      </vt:variant>
      <vt:variant>
        <vt:lpstr>Titres des diapositives</vt:lpstr>
      </vt:variant>
      <vt:variant>
        <vt:i4>43</vt:i4>
      </vt:variant>
    </vt:vector>
  </HeadingPairs>
  <TitlesOfParts>
    <vt:vector size="47" baseType="lpstr">
      <vt:lpstr>1_EGU_CodeLists</vt:lpstr>
      <vt:lpstr>2_EGU_CodeLists</vt:lpstr>
      <vt:lpstr>3_EGU_CodeLists</vt:lpstr>
      <vt:lpstr>4_EGU_CodeLists</vt:lpstr>
      <vt:lpstr>Présentation PowerPoint</vt:lpstr>
      <vt:lpstr>WP3: Organisation</vt:lpstr>
      <vt:lpstr>WP 3.4 - Validation of the proposed programme with European initiatives</vt:lpstr>
      <vt:lpstr>Take part of the FACECOAST Cluster www.facecoast.eu</vt:lpstr>
      <vt:lpstr>The promotion of the use of Coastal Mapping products</vt:lpstr>
      <vt:lpstr>The promotion of the use of Coastal Mapping products</vt:lpstr>
      <vt:lpstr>The inquiry on Coastal Mapping tools</vt:lpstr>
      <vt:lpstr>Main  feedback on Coastal Mapping tools</vt:lpstr>
      <vt:lpstr>WP3.1/3.3 – Data Governance and Economic Models </vt:lpstr>
      <vt:lpstr>Partners</vt:lpstr>
      <vt:lpstr>Results for governance</vt:lpstr>
      <vt:lpstr>Results for economic models</vt:lpstr>
      <vt:lpstr>Présentation PowerPoint</vt:lpstr>
      <vt:lpstr>Présentation PowerPoint</vt:lpstr>
      <vt:lpstr>Method:</vt:lpstr>
      <vt:lpstr>Result</vt:lpstr>
      <vt:lpstr>WP 3.5 – Data acquisition programme proposition</vt:lpstr>
      <vt:lpstr>Protection against erosion</vt:lpstr>
      <vt:lpstr>Link between different data scales and methods</vt:lpstr>
      <vt:lpstr>Discovering a submarine dune in an estuary increasing flood risks</vt:lpstr>
      <vt:lpstr>Manage the safety of navigation and the marine archeology </vt:lpstr>
      <vt:lpstr>Stockholm coastal management: the Vasa history</vt:lpstr>
      <vt:lpstr>Safety of navigation in Ireland</vt:lpstr>
      <vt:lpstr>Laying of submarine cables</vt:lpstr>
      <vt:lpstr>Cables for energy: FR-IRL, FR-UK, FR-SP </vt:lpstr>
      <vt:lpstr>ACQUISITION OF HIGH RESOLUTION COASTAL BATHYMETRIC DATA  TOWARD A EUROPEAN STRATEGY? </vt:lpstr>
      <vt:lpstr>STUDY OF THE GAPS TO FILL HR BATHYMETRIC DATA IN COASTAL ZONES</vt:lpstr>
      <vt:lpstr>STUDY OF THE GAPS TO FILL HR BATHYMETRIC DATA IN COASTAL ZONES </vt:lpstr>
      <vt:lpstr>Présentation PowerPoint</vt:lpstr>
      <vt:lpstr>Analysis of the needs and means in Europe for the acquisition of bathymetric data in coastal areas German coastal zone: North Sea (intertidal zone in light green) &amp; Baltic Sea (Bathymetric Lidar in red)</vt:lpstr>
      <vt:lpstr>Présentation PowerPoint</vt:lpstr>
      <vt:lpstr>How to fill the gaps with a  European Strategy ? Three axes proposed  </vt:lpstr>
      <vt:lpstr>AXIS 1  </vt:lpstr>
      <vt:lpstr>AXIS 1 - AGENDA  </vt:lpstr>
      <vt:lpstr>AXIS 2  </vt:lpstr>
      <vt:lpstr>AXIS 2 AGENDA (1/2) </vt:lpstr>
      <vt:lpstr>AXIS 2  AGENDA (2/2)  </vt:lpstr>
      <vt:lpstr>AXIS 3</vt:lpstr>
      <vt:lpstr>EMODnet Data Ingestion project</vt:lpstr>
      <vt:lpstr>AXIS 3 AGENDA  </vt:lpstr>
      <vt:lpstr>    THE COASTAL MAPPING TEAM THANKS YOU FOR YOUR ATTENTION AND SUPPORT</vt:lpstr>
      <vt:lpstr>Présentation PowerPoint</vt:lpstr>
      <vt:lpstr>      READY FOR THE NEXT STEP ! </vt:lpstr>
    </vt:vector>
  </TitlesOfParts>
  <Company>Ipsc IT Support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SHOM</dc:creator>
  <cp:lastModifiedBy>Gaël Morvan, DOPS/MIP/BATHY</cp:lastModifiedBy>
  <cp:revision>317</cp:revision>
  <dcterms:created xsi:type="dcterms:W3CDTF">2014-01-09T16:39:14Z</dcterms:created>
  <dcterms:modified xsi:type="dcterms:W3CDTF">2016-12-08T07:43:19Z</dcterms:modified>
</cp:coreProperties>
</file>