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2" r:id="rId1"/>
    <p:sldMasterId id="2147483936" r:id="rId2"/>
  </p:sldMasterIdLst>
  <p:notesMasterIdLst>
    <p:notesMasterId r:id="rId18"/>
  </p:notesMasterIdLst>
  <p:handoutMasterIdLst>
    <p:handoutMasterId r:id="rId19"/>
  </p:handoutMasterIdLst>
  <p:sldIdLst>
    <p:sldId id="390" r:id="rId3"/>
    <p:sldId id="460" r:id="rId4"/>
    <p:sldId id="498" r:id="rId5"/>
    <p:sldId id="494" r:id="rId6"/>
    <p:sldId id="495" r:id="rId7"/>
    <p:sldId id="496" r:id="rId8"/>
    <p:sldId id="497" r:id="rId9"/>
    <p:sldId id="469" r:id="rId10"/>
    <p:sldId id="472" r:id="rId11"/>
    <p:sldId id="475" r:id="rId12"/>
    <p:sldId id="476" r:id="rId13"/>
    <p:sldId id="463" r:id="rId14"/>
    <p:sldId id="467" r:id="rId15"/>
    <p:sldId id="471" r:id="rId16"/>
    <p:sldId id="429" r:id="rId17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1pPr>
    <a:lvl2pPr marL="457156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2pPr>
    <a:lvl3pPr marL="914312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3pPr>
    <a:lvl4pPr marL="1371468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4pPr>
    <a:lvl5pPr marL="1828624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5pPr>
    <a:lvl6pPr marL="2285780" algn="l" defTabSz="914312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6pPr>
    <a:lvl7pPr marL="2742936" algn="l" defTabSz="914312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7pPr>
    <a:lvl8pPr marL="3200092" algn="l" defTabSz="914312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8pPr>
    <a:lvl9pPr marL="3657249" algn="l" defTabSz="914312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UD'HON Xavier (MARE)" initials="XP" lastIdx="6" clrIdx="0"/>
  <p:cmAuthor id="1" name="STRASSER Thomas (MARE)" initials="ST(" lastIdx="1" clrIdx="1"/>
  <p:cmAuthor id="2" name="STRASSER Thomas (MARE)" initials="ST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C4"/>
    <a:srgbClr val="065FF0"/>
    <a:srgbClr val="FF3300"/>
    <a:srgbClr val="C1483F"/>
    <a:srgbClr val="FFCC66"/>
    <a:srgbClr val="FFFF99"/>
    <a:srgbClr val="19D156"/>
    <a:srgbClr val="ED571B"/>
    <a:srgbClr val="1DA340"/>
    <a:srgbClr val="00E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99" autoAdjust="0"/>
  </p:normalViewPr>
  <p:slideViewPr>
    <p:cSldViewPr snapToGrid="0">
      <p:cViewPr>
        <p:scale>
          <a:sx n="95" d="100"/>
          <a:sy n="95" d="100"/>
        </p:scale>
        <p:origin x="-20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-4002" y="-102"/>
      </p:cViewPr>
      <p:guideLst>
        <p:guide orient="horz" pos="3104"/>
        <p:guide pos="2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64A82F-1049-4BB7-8BF9-E84C85B7EC3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B61E24C-8061-4E4B-AAC6-47E966D1363B}">
      <dgm:prSet phldrT="[Text]" custT="1"/>
      <dgm:spPr/>
      <dgm:t>
        <a:bodyPr/>
        <a:lstStyle/>
        <a:p>
          <a:r>
            <a:rPr lang="en-GB" sz="2000" b="1" dirty="0" smtClean="0">
              <a:solidFill>
                <a:srgbClr val="1DA340"/>
              </a:solidFill>
            </a:rPr>
            <a:t>Integrated Maritime Policy (IMP) &amp;</a:t>
          </a:r>
        </a:p>
        <a:p>
          <a:r>
            <a:rPr lang="en-GB" sz="2000" b="1" dirty="0" smtClean="0">
              <a:solidFill>
                <a:srgbClr val="1DA340"/>
              </a:solidFill>
            </a:rPr>
            <a:t>Blue Growth</a:t>
          </a:r>
          <a:endParaRPr lang="en-GB" sz="2000" b="1" dirty="0">
            <a:solidFill>
              <a:srgbClr val="1DA340"/>
            </a:solidFill>
          </a:endParaRPr>
        </a:p>
      </dgm:t>
    </dgm:pt>
    <dgm:pt modelId="{EA4BF8B5-36A8-4AE7-9D8D-D1CF71D0C36E}" type="parTrans" cxnId="{75BF26D8-EF86-4045-A731-DD6C30DBE5BA}">
      <dgm:prSet/>
      <dgm:spPr/>
      <dgm:t>
        <a:bodyPr/>
        <a:lstStyle/>
        <a:p>
          <a:endParaRPr lang="en-GB"/>
        </a:p>
      </dgm:t>
    </dgm:pt>
    <dgm:pt modelId="{2CBD7063-5316-4919-8F6E-18B25AFBD139}" type="sibTrans" cxnId="{75BF26D8-EF86-4045-A731-DD6C30DBE5BA}">
      <dgm:prSet/>
      <dgm:spPr/>
      <dgm:t>
        <a:bodyPr/>
        <a:lstStyle/>
        <a:p>
          <a:endParaRPr lang="en-GB"/>
        </a:p>
      </dgm:t>
    </dgm:pt>
    <dgm:pt modelId="{AE888834-8FC6-42C7-A7C8-11D01606A033}">
      <dgm:prSet phldrT="[Text]" custT="1"/>
      <dgm:spPr/>
      <dgm:t>
        <a:bodyPr/>
        <a:lstStyle/>
        <a:p>
          <a:pPr algn="ctr"/>
          <a:r>
            <a:rPr lang="en-GB" sz="2000" b="1" dirty="0" smtClean="0">
              <a:solidFill>
                <a:srgbClr val="002060"/>
              </a:solidFill>
            </a:rPr>
            <a:t>EU Maritime Security Strategy (EUMSS) &amp;</a:t>
          </a:r>
        </a:p>
        <a:p>
          <a:pPr algn="ctr"/>
          <a:r>
            <a:rPr lang="en-GB" sz="2000" b="1" dirty="0" smtClean="0">
              <a:solidFill>
                <a:srgbClr val="002060"/>
              </a:solidFill>
            </a:rPr>
            <a:t>European Agenda for Security </a:t>
          </a:r>
        </a:p>
      </dgm:t>
    </dgm:pt>
    <dgm:pt modelId="{F9D8B955-0F70-4A0B-AECF-9F8C9303F9F0}" type="parTrans" cxnId="{367E16B8-D9FA-4080-BA9D-F180F8B215AB}">
      <dgm:prSet/>
      <dgm:spPr/>
      <dgm:t>
        <a:bodyPr/>
        <a:lstStyle/>
        <a:p>
          <a:endParaRPr lang="en-GB"/>
        </a:p>
      </dgm:t>
    </dgm:pt>
    <dgm:pt modelId="{B3696D05-822D-43CA-B389-2314967B4960}" type="sibTrans" cxnId="{367E16B8-D9FA-4080-BA9D-F180F8B215AB}">
      <dgm:prSet/>
      <dgm:spPr/>
      <dgm:t>
        <a:bodyPr/>
        <a:lstStyle/>
        <a:p>
          <a:endParaRPr lang="en-GB"/>
        </a:p>
      </dgm:t>
    </dgm:pt>
    <dgm:pt modelId="{FC411108-A7A1-47F6-B009-AF44ABDF7C95}">
      <dgm:prSet phldrT="[Text]" custT="1"/>
      <dgm:spPr/>
      <dgm:t>
        <a:bodyPr/>
        <a:lstStyle/>
        <a:p>
          <a:r>
            <a:rPr lang="en-GB" sz="2000" b="1" dirty="0" smtClean="0">
              <a:solidFill>
                <a:srgbClr val="7030A0"/>
              </a:solidFill>
            </a:rPr>
            <a:t>EU Digital Agenda &amp;</a:t>
          </a:r>
        </a:p>
        <a:p>
          <a:r>
            <a:rPr lang="en-GB" sz="2000" b="1" dirty="0" smtClean="0">
              <a:solidFill>
                <a:srgbClr val="7030A0"/>
              </a:solidFill>
            </a:rPr>
            <a:t>Standardisation Policy </a:t>
          </a:r>
          <a:endParaRPr lang="en-GB" sz="2000" b="1" dirty="0">
            <a:solidFill>
              <a:srgbClr val="7030A0"/>
            </a:solidFill>
          </a:endParaRPr>
        </a:p>
      </dgm:t>
    </dgm:pt>
    <dgm:pt modelId="{7526FC33-11CA-478C-B1DA-F1A7B60F8301}" type="parTrans" cxnId="{9FBA4C06-D0E0-49EC-8A92-8C25EC9CAF11}">
      <dgm:prSet/>
      <dgm:spPr/>
      <dgm:t>
        <a:bodyPr/>
        <a:lstStyle/>
        <a:p>
          <a:endParaRPr lang="en-GB"/>
        </a:p>
      </dgm:t>
    </dgm:pt>
    <dgm:pt modelId="{71AADF51-CF5E-4D41-87F8-EB25C30BB7B8}" type="sibTrans" cxnId="{9FBA4C06-D0E0-49EC-8A92-8C25EC9CAF11}">
      <dgm:prSet/>
      <dgm:spPr/>
      <dgm:t>
        <a:bodyPr/>
        <a:lstStyle/>
        <a:p>
          <a:endParaRPr lang="en-GB"/>
        </a:p>
      </dgm:t>
    </dgm:pt>
    <dgm:pt modelId="{F97C33A5-977A-4D2B-B218-5A6C87456AE0}" type="pres">
      <dgm:prSet presAssocID="{D964A82F-1049-4BB7-8BF9-E84C85B7EC3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D2582F4-DCBD-4083-83BC-45ECAD688BBA}" type="pres">
      <dgm:prSet presAssocID="{1B61E24C-8061-4E4B-AAC6-47E966D1363B}" presName="circ1" presStyleLbl="vennNode1" presStyleIdx="0" presStyleCnt="3" custScaleX="159840"/>
      <dgm:spPr/>
      <dgm:t>
        <a:bodyPr/>
        <a:lstStyle/>
        <a:p>
          <a:endParaRPr lang="en-GB"/>
        </a:p>
      </dgm:t>
    </dgm:pt>
    <dgm:pt modelId="{D5F537FD-A39D-48CF-9305-9A8C0BD7816B}" type="pres">
      <dgm:prSet presAssocID="{1B61E24C-8061-4E4B-AAC6-47E966D1363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2F68B9-CE08-4931-A634-67FEAA31038D}" type="pres">
      <dgm:prSet presAssocID="{AE888834-8FC6-42C7-A7C8-11D01606A033}" presName="circ2" presStyleLbl="vennNode1" presStyleIdx="1" presStyleCnt="3" custScaleX="161457" custLinFactNeighborX="22014" custLinFactNeighborY="-4207"/>
      <dgm:spPr/>
      <dgm:t>
        <a:bodyPr/>
        <a:lstStyle/>
        <a:p>
          <a:endParaRPr lang="en-GB"/>
        </a:p>
      </dgm:t>
    </dgm:pt>
    <dgm:pt modelId="{33D15EDC-E9CF-4EF5-898D-54F064C791E5}" type="pres">
      <dgm:prSet presAssocID="{AE888834-8FC6-42C7-A7C8-11D01606A03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3931E5-9FEC-476D-B9B7-34BF33B77B7A}" type="pres">
      <dgm:prSet presAssocID="{FC411108-A7A1-47F6-B009-AF44ABDF7C95}" presName="circ3" presStyleLbl="vennNode1" presStyleIdx="2" presStyleCnt="3" custScaleX="156923" custLinFactNeighborX="-20260" custLinFactNeighborY="-5025"/>
      <dgm:spPr/>
      <dgm:t>
        <a:bodyPr/>
        <a:lstStyle/>
        <a:p>
          <a:endParaRPr lang="en-GB"/>
        </a:p>
      </dgm:t>
    </dgm:pt>
    <dgm:pt modelId="{8850F0C5-8A35-47A1-8BD3-8DA8D366DAEB}" type="pres">
      <dgm:prSet presAssocID="{FC411108-A7A1-47F6-B009-AF44ABDF7C9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69735B9-D086-4A68-829D-EF1CE7B3A826}" type="presOf" srcId="{AE888834-8FC6-42C7-A7C8-11D01606A033}" destId="{33D15EDC-E9CF-4EF5-898D-54F064C791E5}" srcOrd="1" destOrd="0" presId="urn:microsoft.com/office/officeart/2005/8/layout/venn1"/>
    <dgm:cxn modelId="{9FBA4C06-D0E0-49EC-8A92-8C25EC9CAF11}" srcId="{D964A82F-1049-4BB7-8BF9-E84C85B7EC37}" destId="{FC411108-A7A1-47F6-B009-AF44ABDF7C95}" srcOrd="2" destOrd="0" parTransId="{7526FC33-11CA-478C-B1DA-F1A7B60F8301}" sibTransId="{71AADF51-CF5E-4D41-87F8-EB25C30BB7B8}"/>
    <dgm:cxn modelId="{73CCA7C4-0C78-41BC-9B9C-5C800DE4AC8C}" type="presOf" srcId="{1B61E24C-8061-4E4B-AAC6-47E966D1363B}" destId="{D5F537FD-A39D-48CF-9305-9A8C0BD7816B}" srcOrd="1" destOrd="0" presId="urn:microsoft.com/office/officeart/2005/8/layout/venn1"/>
    <dgm:cxn modelId="{75BF26D8-EF86-4045-A731-DD6C30DBE5BA}" srcId="{D964A82F-1049-4BB7-8BF9-E84C85B7EC37}" destId="{1B61E24C-8061-4E4B-AAC6-47E966D1363B}" srcOrd="0" destOrd="0" parTransId="{EA4BF8B5-36A8-4AE7-9D8D-D1CF71D0C36E}" sibTransId="{2CBD7063-5316-4919-8F6E-18B25AFBD139}"/>
    <dgm:cxn modelId="{9E042DDF-6ACF-4E5F-95B2-57D4E06D5EBA}" type="presOf" srcId="{AE888834-8FC6-42C7-A7C8-11D01606A033}" destId="{112F68B9-CE08-4931-A634-67FEAA31038D}" srcOrd="0" destOrd="0" presId="urn:microsoft.com/office/officeart/2005/8/layout/venn1"/>
    <dgm:cxn modelId="{0F6D185D-963C-4599-8724-6421CF5D40AD}" type="presOf" srcId="{FC411108-A7A1-47F6-B009-AF44ABDF7C95}" destId="{DE3931E5-9FEC-476D-B9B7-34BF33B77B7A}" srcOrd="0" destOrd="0" presId="urn:microsoft.com/office/officeart/2005/8/layout/venn1"/>
    <dgm:cxn modelId="{367E16B8-D9FA-4080-BA9D-F180F8B215AB}" srcId="{D964A82F-1049-4BB7-8BF9-E84C85B7EC37}" destId="{AE888834-8FC6-42C7-A7C8-11D01606A033}" srcOrd="1" destOrd="0" parTransId="{F9D8B955-0F70-4A0B-AECF-9F8C9303F9F0}" sibTransId="{B3696D05-822D-43CA-B389-2314967B4960}"/>
    <dgm:cxn modelId="{A3EBF7CD-4870-4D78-95BC-BDFFB4FD98EE}" type="presOf" srcId="{1B61E24C-8061-4E4B-AAC6-47E966D1363B}" destId="{8D2582F4-DCBD-4083-83BC-45ECAD688BBA}" srcOrd="0" destOrd="0" presId="urn:microsoft.com/office/officeart/2005/8/layout/venn1"/>
    <dgm:cxn modelId="{E426B5E4-0DE8-414C-BCE3-93EE59A29F79}" type="presOf" srcId="{FC411108-A7A1-47F6-B009-AF44ABDF7C95}" destId="{8850F0C5-8A35-47A1-8BD3-8DA8D366DAEB}" srcOrd="1" destOrd="0" presId="urn:microsoft.com/office/officeart/2005/8/layout/venn1"/>
    <dgm:cxn modelId="{BA9A95BC-69B0-4340-8E65-55705457021C}" type="presOf" srcId="{D964A82F-1049-4BB7-8BF9-E84C85B7EC37}" destId="{F97C33A5-977A-4D2B-B218-5A6C87456AE0}" srcOrd="0" destOrd="0" presId="urn:microsoft.com/office/officeart/2005/8/layout/venn1"/>
    <dgm:cxn modelId="{AB4964C8-9F82-4A53-B4E9-AD52529C4F04}" type="presParOf" srcId="{F97C33A5-977A-4D2B-B218-5A6C87456AE0}" destId="{8D2582F4-DCBD-4083-83BC-45ECAD688BBA}" srcOrd="0" destOrd="0" presId="urn:microsoft.com/office/officeart/2005/8/layout/venn1"/>
    <dgm:cxn modelId="{E1D44522-5B6E-4DDF-B9EF-486B55B05BB9}" type="presParOf" srcId="{F97C33A5-977A-4D2B-B218-5A6C87456AE0}" destId="{D5F537FD-A39D-48CF-9305-9A8C0BD7816B}" srcOrd="1" destOrd="0" presId="urn:microsoft.com/office/officeart/2005/8/layout/venn1"/>
    <dgm:cxn modelId="{E01E8C5D-0027-437C-9CEA-47F54EE83B34}" type="presParOf" srcId="{F97C33A5-977A-4D2B-B218-5A6C87456AE0}" destId="{112F68B9-CE08-4931-A634-67FEAA31038D}" srcOrd="2" destOrd="0" presId="urn:microsoft.com/office/officeart/2005/8/layout/venn1"/>
    <dgm:cxn modelId="{4DD64747-25C4-4652-85F6-CA0DF5258AC7}" type="presParOf" srcId="{F97C33A5-977A-4D2B-B218-5A6C87456AE0}" destId="{33D15EDC-E9CF-4EF5-898D-54F064C791E5}" srcOrd="3" destOrd="0" presId="urn:microsoft.com/office/officeart/2005/8/layout/venn1"/>
    <dgm:cxn modelId="{83C35B28-BE70-4551-8083-74C905F9B426}" type="presParOf" srcId="{F97C33A5-977A-4D2B-B218-5A6C87456AE0}" destId="{DE3931E5-9FEC-476D-B9B7-34BF33B77B7A}" srcOrd="4" destOrd="0" presId="urn:microsoft.com/office/officeart/2005/8/layout/venn1"/>
    <dgm:cxn modelId="{1688BBA0-37AE-48C8-8E9A-1D7036E44546}" type="presParOf" srcId="{F97C33A5-977A-4D2B-B218-5A6C87456AE0}" destId="{8850F0C5-8A35-47A1-8BD3-8DA8D366DAE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582F4-DCBD-4083-83BC-45ECAD688BBA}">
      <dsp:nvSpPr>
        <dsp:cNvPr id="0" name=""/>
        <dsp:cNvSpPr/>
      </dsp:nvSpPr>
      <dsp:spPr>
        <a:xfrm>
          <a:off x="1693915" y="127040"/>
          <a:ext cx="4201268" cy="262842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1DA340"/>
              </a:solidFill>
            </a:rPr>
            <a:t>Integrated Maritime Policy (IMP) &amp;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1DA340"/>
              </a:solidFill>
            </a:rPr>
            <a:t>Blue Growth</a:t>
          </a:r>
          <a:endParaRPr lang="en-GB" sz="2000" b="1" kern="1200" dirty="0">
            <a:solidFill>
              <a:srgbClr val="1DA340"/>
            </a:solidFill>
          </a:endParaRPr>
        </a:p>
      </dsp:txBody>
      <dsp:txXfrm>
        <a:off x="2254084" y="587014"/>
        <a:ext cx="3080930" cy="1182789"/>
      </dsp:txXfrm>
    </dsp:sp>
    <dsp:sp modelId="{112F68B9-CE08-4931-A634-67FEAA31038D}">
      <dsp:nvSpPr>
        <dsp:cNvPr id="0" name=""/>
        <dsp:cNvSpPr/>
      </dsp:nvSpPr>
      <dsp:spPr>
        <a:xfrm>
          <a:off x="3199707" y="1659225"/>
          <a:ext cx="4243769" cy="262842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002060"/>
              </a:solidFill>
            </a:rPr>
            <a:t>EU Maritime Security Strategy (EUMSS) &amp;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002060"/>
              </a:solidFill>
            </a:rPr>
            <a:t>European Agenda for Security </a:t>
          </a:r>
        </a:p>
      </dsp:txBody>
      <dsp:txXfrm>
        <a:off x="4497593" y="2338234"/>
        <a:ext cx="2546261" cy="1445631"/>
      </dsp:txXfrm>
    </dsp:sp>
    <dsp:sp modelId="{DE3931E5-9FEC-476D-B9B7-34BF33B77B7A}">
      <dsp:nvSpPr>
        <dsp:cNvPr id="0" name=""/>
        <dsp:cNvSpPr/>
      </dsp:nvSpPr>
      <dsp:spPr>
        <a:xfrm>
          <a:off x="251311" y="1637725"/>
          <a:ext cx="4124597" cy="262842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7030A0"/>
              </a:solidFill>
            </a:rPr>
            <a:t>EU Digital Agenda &amp;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7030A0"/>
              </a:solidFill>
            </a:rPr>
            <a:t>Standardisation Policy </a:t>
          </a:r>
          <a:endParaRPr lang="en-GB" sz="2000" b="1" kern="1200" dirty="0">
            <a:solidFill>
              <a:srgbClr val="7030A0"/>
            </a:solidFill>
          </a:endParaRPr>
        </a:p>
      </dsp:txBody>
      <dsp:txXfrm>
        <a:off x="639710" y="2316734"/>
        <a:ext cx="2474758" cy="1445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606" tIns="45304" rIns="90606" bIns="4530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606" tIns="45304" rIns="90606" bIns="4530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606" tIns="45304" rIns="90606" bIns="4530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4736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606" tIns="45304" rIns="90606" bIns="4530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E2FA0ED9-CF7A-46E5-96FB-C342BAD53F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95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606" tIns="45304" rIns="90606" bIns="4530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606" tIns="45304" rIns="90606" bIns="4530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9188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7" y="4680945"/>
            <a:ext cx="5375267" cy="443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606" tIns="45304" rIns="90606" bIns="45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606" tIns="45304" rIns="90606" bIns="4530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736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606" tIns="45304" rIns="90606" bIns="4530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6F7426AD-F365-4334-961F-8B2DDD0814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4422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ＭＳ Ｐゴシック" charset="0"/>
      </a:defRPr>
    </a:lvl1pPr>
    <a:lvl2pPr marL="45715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31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46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62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780" algn="l" defTabSz="457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36" algn="l" defTabSz="457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92" algn="l" defTabSz="457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49" algn="l" defTabSz="457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5350" y="739775"/>
            <a:ext cx="4929188" cy="3695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7426AD-F365-4334-961F-8B2DDD0814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24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5350" y="739775"/>
            <a:ext cx="4929188" cy="3695700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34866" indent="-282640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30562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582788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35012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487238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39463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391688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43913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A93C78E3-5A43-4392-9D98-7591BA6F2C15}" type="slidenum">
              <a:rPr lang="en-GB" altLang="en-US" sz="1200" b="0">
                <a:solidFill>
                  <a:prstClr val="black"/>
                </a:solidFill>
                <a:latin typeface="Arial" pitchFamily="34" charset="0"/>
              </a:rPr>
              <a:pPr eaLnBrk="1" hangingPunct="1"/>
              <a:t>10</a:t>
            </a:fld>
            <a:endParaRPr lang="en-GB" altLang="en-US" sz="1200" b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5350" y="739775"/>
            <a:ext cx="4929188" cy="3695700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34866" indent="-282640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30562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582788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35012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487238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39463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391688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43913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A93C78E3-5A43-4392-9D98-7591BA6F2C15}" type="slidenum">
              <a:rPr lang="en-GB" altLang="en-US" sz="1200" b="0">
                <a:solidFill>
                  <a:prstClr val="black"/>
                </a:solidFill>
                <a:latin typeface="Arial" pitchFamily="34" charset="0"/>
              </a:rPr>
              <a:pPr eaLnBrk="1" hangingPunct="1"/>
              <a:t>11</a:t>
            </a:fld>
            <a:endParaRPr lang="en-GB" altLang="en-US" sz="1200" b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5350" y="739775"/>
            <a:ext cx="4929188" cy="3695700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34866" indent="-282640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30562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582788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35012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487238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39463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391688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43913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A93C78E3-5A43-4392-9D98-7591BA6F2C15}" type="slidenum">
              <a:rPr lang="en-GB" altLang="en-US" sz="1200" b="0">
                <a:solidFill>
                  <a:prstClr val="black"/>
                </a:solidFill>
                <a:latin typeface="Arial" pitchFamily="34" charset="0"/>
              </a:rPr>
              <a:pPr eaLnBrk="1" hangingPunct="1"/>
              <a:t>12</a:t>
            </a:fld>
            <a:endParaRPr lang="en-GB" altLang="en-US" sz="1200" b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5350" y="739775"/>
            <a:ext cx="4929188" cy="3695700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34866" indent="-282640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30562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582788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35012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487238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39463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391688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43913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A93C78E3-5A43-4392-9D98-7591BA6F2C15}" type="slidenum">
              <a:rPr lang="en-GB" altLang="en-US" sz="1200" b="0">
                <a:solidFill>
                  <a:prstClr val="black"/>
                </a:solidFill>
                <a:latin typeface="Arial" pitchFamily="34" charset="0"/>
              </a:rPr>
              <a:pPr eaLnBrk="1" hangingPunct="1"/>
              <a:t>13</a:t>
            </a:fld>
            <a:endParaRPr lang="en-GB" altLang="en-US" sz="1200" b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5350" y="739775"/>
            <a:ext cx="4929188" cy="3695700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34866" indent="-282640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30562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582788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35012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487238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39463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391688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43913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A93C78E3-5A43-4392-9D98-7591BA6F2C15}" type="slidenum">
              <a:rPr lang="en-GB" altLang="en-US" sz="1200" b="0">
                <a:solidFill>
                  <a:prstClr val="black"/>
                </a:solidFill>
                <a:latin typeface="Arial" pitchFamily="34" charset="0"/>
              </a:rPr>
              <a:pPr eaLnBrk="1" hangingPunct="1"/>
              <a:t>14</a:t>
            </a:fld>
            <a:endParaRPr lang="en-GB" altLang="en-US" sz="1200" b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895350" y="739775"/>
            <a:ext cx="4929188" cy="36957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6A86C-7C96-0641-B25B-E96FD211E4BA}" type="slidenum">
              <a:rPr lang="ca-ES" smtClean="0">
                <a:solidFill>
                  <a:prstClr val="black"/>
                </a:solidFill>
              </a:rPr>
              <a:pPr/>
              <a:t>15</a:t>
            </a:fld>
            <a:endParaRPr lang="ca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208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5350" y="739775"/>
            <a:ext cx="4929188" cy="3695700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34866" indent="-282640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30562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582788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35012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487238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39463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391688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43913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A93C78E3-5A43-4392-9D98-7591BA6F2C15}" type="slidenum">
              <a:rPr lang="en-GB" altLang="en-US" sz="1200" b="0">
                <a:solidFill>
                  <a:prstClr val="black"/>
                </a:solidFill>
                <a:latin typeface="Arial" pitchFamily="34" charset="0"/>
              </a:rPr>
              <a:pPr eaLnBrk="1" hangingPunct="1"/>
              <a:t>2</a:t>
            </a:fld>
            <a:endParaRPr lang="en-GB" altLang="en-US" sz="1200" b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7426AD-F365-4334-961F-8B2DDD0814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83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34866" indent="-282640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30562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582788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35012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487238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39463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391688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43913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A93C78E3-5A43-4392-9D98-7591BA6F2C15}" type="slidenum">
              <a:rPr lang="en-GB" altLang="en-US" sz="1200" b="0">
                <a:solidFill>
                  <a:prstClr val="black"/>
                </a:solidFill>
                <a:latin typeface="Arial" pitchFamily="34" charset="0"/>
              </a:rPr>
              <a:pPr eaLnBrk="1" hangingPunct="1"/>
              <a:t>4</a:t>
            </a:fld>
            <a:endParaRPr lang="en-GB" altLang="en-US" sz="1200" b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34866" indent="-282640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30562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582788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35012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487238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39463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391688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43913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A93C78E3-5A43-4392-9D98-7591BA6F2C15}" type="slidenum">
              <a:rPr lang="en-GB" altLang="en-US" sz="1200" b="0">
                <a:solidFill>
                  <a:prstClr val="black"/>
                </a:solidFill>
                <a:latin typeface="Arial" pitchFamily="34" charset="0"/>
              </a:rPr>
              <a:pPr eaLnBrk="1" hangingPunct="1"/>
              <a:t>5</a:t>
            </a:fld>
            <a:endParaRPr lang="en-GB" altLang="en-US" sz="1200" b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34866" indent="-282640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30562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582788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35012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487238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39463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391688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43913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A93C78E3-5A43-4392-9D98-7591BA6F2C15}" type="slidenum">
              <a:rPr lang="en-GB" altLang="en-US" sz="1200" b="0">
                <a:solidFill>
                  <a:prstClr val="black"/>
                </a:solidFill>
                <a:latin typeface="Arial" pitchFamily="34" charset="0"/>
              </a:rPr>
              <a:pPr eaLnBrk="1" hangingPunct="1"/>
              <a:t>6</a:t>
            </a:fld>
            <a:endParaRPr lang="en-GB" altLang="en-US" sz="1200" b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575B11-0E51-4842-9413-61AE7AEA702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31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5350" y="739775"/>
            <a:ext cx="4929188" cy="3695700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34866" indent="-282640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30562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582788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35012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487238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39463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391688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43913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A93C78E3-5A43-4392-9D98-7591BA6F2C15}" type="slidenum">
              <a:rPr lang="en-GB" altLang="en-US" sz="1200" b="0">
                <a:solidFill>
                  <a:prstClr val="black"/>
                </a:solidFill>
                <a:latin typeface="Arial" pitchFamily="34" charset="0"/>
              </a:rPr>
              <a:pPr eaLnBrk="1" hangingPunct="1"/>
              <a:t>8</a:t>
            </a:fld>
            <a:endParaRPr lang="en-GB" altLang="en-US" sz="1200" b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5350" y="739775"/>
            <a:ext cx="4929188" cy="3695700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34866" indent="-282640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30562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582788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35012" indent="-226111" eaLnBrk="0" hangingPunct="0"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487238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39463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391688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43913" indent="-226111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A93C78E3-5A43-4392-9D98-7591BA6F2C15}" type="slidenum">
              <a:rPr lang="en-GB" altLang="en-US" sz="1200" b="0">
                <a:solidFill>
                  <a:prstClr val="black"/>
                </a:solidFill>
                <a:latin typeface="Arial" pitchFamily="34" charset="0"/>
              </a:rPr>
              <a:pPr eaLnBrk="1" hangingPunct="1"/>
              <a:t>9</a:t>
            </a:fld>
            <a:endParaRPr lang="en-GB" altLang="en-US" sz="1200" b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collage_3_2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3292478"/>
            <a:ext cx="4886325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JRC_Slides_Foo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5" y="6461128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3"/>
            <a:ext cx="9144000" cy="957263"/>
          </a:xfrm>
          <a:prstGeom prst="rect">
            <a:avLst/>
          </a:prstGeom>
          <a:solidFill>
            <a:srgbClr val="20B1B4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defTabSz="45715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7" name="Picture 10" descr="JRC_Slides_Logo_E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6" y="258766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97514" y="3328990"/>
            <a:ext cx="28479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solidFill>
                  <a:srgbClr val="004494"/>
                </a:solidFill>
              </a:rPr>
              <a:t>www.jrc.ec.europa.eu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78463" y="5059366"/>
            <a:ext cx="3160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399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Serving society</a:t>
            </a:r>
          </a:p>
          <a:p>
            <a:pPr eaLnBrk="1" hangingPunct="1">
              <a:lnSpc>
                <a:spcPts val="2399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Stimulating innovation</a:t>
            </a:r>
          </a:p>
          <a:p>
            <a:pPr eaLnBrk="1" hangingPunct="1">
              <a:lnSpc>
                <a:spcPts val="2399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Supporting legislation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7200" y="1612256"/>
            <a:ext cx="7869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5" name="Content Placeholder 2"/>
          <p:cNvSpPr>
            <a:spLocks noGrp="1"/>
          </p:cNvSpPr>
          <p:nvPr>
            <p:ph idx="10"/>
          </p:nvPr>
        </p:nvSpPr>
        <p:spPr>
          <a:xfrm>
            <a:off x="637200" y="2416176"/>
            <a:ext cx="7869600" cy="307626"/>
          </a:xfrm>
        </p:spPr>
        <p:txBody>
          <a:bodyPr/>
          <a:lstStyle>
            <a:lvl1pPr algn="r">
              <a:defRPr/>
            </a:lvl1pPr>
            <a:lvl2pPr marL="228578" indent="-228578">
              <a:buFont typeface="Wingdings" charset="2"/>
              <a:buChar char="§"/>
              <a:defRPr sz="1800" b="0" i="0" baseline="0">
                <a:latin typeface="Verdana"/>
              </a:defRPr>
            </a:lvl2pPr>
            <a:lvl3pPr marL="457156" indent="-228578">
              <a:buClr>
                <a:srgbClr val="37ACDE"/>
              </a:buClr>
              <a:buFont typeface="Verdana"/>
              <a:buChar char="•"/>
              <a:defRPr sz="1600" baseline="0">
                <a:latin typeface="Verdana"/>
              </a:defRPr>
            </a:lvl3pPr>
            <a:lvl4pPr marL="685734" indent="-228578">
              <a:lnSpc>
                <a:spcPts val="2399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312" indent="-228578">
              <a:lnSpc>
                <a:spcPts val="2399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51988-8798-420D-A968-C72FB47B9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4997E-EB53-4096-A26C-7E3B19E943B5}" type="datetime3">
              <a:rPr lang="en-US"/>
              <a:pPr>
                <a:defRPr/>
              </a:pPr>
              <a:t>16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97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5027" y="1339850"/>
            <a:ext cx="861774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23832" y="1339850"/>
            <a:ext cx="1538883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F1C6-BA60-4957-9643-1039B4BFD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18773-50AD-4EBD-B1D4-2D361A19EE26}" type="datetime3">
              <a:rPr lang="en-US"/>
              <a:pPr>
                <a:defRPr/>
              </a:pPr>
              <a:t>16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2"/>
            <a:ext cx="8229600" cy="4342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4"/>
            <a:ext cx="8229600" cy="1230503"/>
          </a:xfrm>
        </p:spPr>
        <p:txBody>
          <a:bodyPr/>
          <a:lstStyle>
            <a:lvl1pPr marL="0" indent="-342867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244358"/>
          </a:xfrm>
          <a:prstGeom prst="rect">
            <a:avLst/>
          </a:prstGeom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  <a:prstGeom prst="rect">
            <a:avLst/>
          </a:prstGeom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244358"/>
          </a:xfrm>
          <a:prstGeom prst="rect">
            <a:avLst/>
          </a:prstGeom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3133D81F-DF56-49AF-976B-9B4E5ACDC5DC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442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JRC_Slides_Foo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6461125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20B1B4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7" name="Picture 10" descr="JRC_Slides_Logo_E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8763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17116" y="5174116"/>
            <a:ext cx="2732541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400"/>
              </a:lnSpc>
              <a:defRPr/>
            </a:pPr>
            <a:r>
              <a:rPr lang="en-US" sz="1800" b="0" i="1" dirty="0" smtClean="0">
                <a:solidFill>
                  <a:srgbClr val="004494"/>
                </a:solidFill>
              </a:rPr>
              <a:t>Serving society</a:t>
            </a:r>
          </a:p>
          <a:p>
            <a:pPr eaLnBrk="1" hangingPunct="1">
              <a:lnSpc>
                <a:spcPts val="2400"/>
              </a:lnSpc>
              <a:defRPr/>
            </a:pPr>
            <a:r>
              <a:rPr lang="en-US" sz="1800" b="0" i="1" dirty="0" smtClean="0">
                <a:solidFill>
                  <a:srgbClr val="004494"/>
                </a:solidFill>
              </a:rPr>
              <a:t>Stimulating innovation</a:t>
            </a:r>
          </a:p>
          <a:p>
            <a:pPr eaLnBrk="1" hangingPunct="1">
              <a:lnSpc>
                <a:spcPts val="2400"/>
              </a:lnSpc>
              <a:defRPr/>
            </a:pPr>
            <a:r>
              <a:rPr lang="en-US" sz="1800" b="0" i="1" dirty="0" smtClean="0">
                <a:solidFill>
                  <a:srgbClr val="004494"/>
                </a:solidFill>
              </a:rPr>
              <a:t>Supporting legislation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7200" y="1612255"/>
            <a:ext cx="7869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8CEF1-AF36-40A1-83BC-FD2D7C4AFC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2DCF0-23EF-4730-AFA8-444DF3BECB96}" type="datetime3">
              <a:rPr lang="en-US"/>
              <a:pPr>
                <a:defRPr/>
              </a:pPr>
              <a:t>16 June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519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00" y="2416175"/>
            <a:ext cx="7869600" cy="1528624"/>
          </a:xfrm>
        </p:spPr>
        <p:txBody>
          <a:bodyPr/>
          <a:lstStyle>
            <a:lvl2pPr marL="228600" indent="-228600">
              <a:buFont typeface="Verdana"/>
              <a:buChar char="•"/>
              <a:defRPr sz="1800" b="0" i="0" baseline="0">
                <a:latin typeface="Verdana"/>
              </a:defRPr>
            </a:lvl2pPr>
            <a:lvl3pPr marL="457200" indent="-228600">
              <a:buClr>
                <a:srgbClr val="37ACDE"/>
              </a:buClr>
              <a:buFont typeface="Wingdings" charset="2"/>
              <a:buChar char="§"/>
              <a:defRPr sz="1600" baseline="0">
                <a:latin typeface="Verdana"/>
              </a:defRPr>
            </a:lvl3pPr>
            <a:lvl4pPr marL="6858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4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A1F35-3FBE-4247-97B5-95EA99E1AA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6ABE3-69C4-4C7D-814C-D8BD586A308B}" type="datetime3">
              <a:rPr lang="en-US"/>
              <a:pPr>
                <a:defRPr/>
              </a:pPr>
              <a:t>16 June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48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430887"/>
          </a:xfrm>
        </p:spPr>
        <p:txBody>
          <a:bodyPr/>
          <a:lstStyle>
            <a:lvl1pPr algn="l">
              <a:defRPr sz="28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99123"/>
            <a:ext cx="7772400" cy="307777"/>
          </a:xfrm>
        </p:spPr>
        <p:txBody>
          <a:bodyPr anchor="b"/>
          <a:lstStyle>
            <a:lvl1pPr marL="0" indent="0"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52A58-F22C-4820-A1A1-3AD1F6C47C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91FBC-EA29-45CA-AD6F-506258FC26AC}" type="datetime3">
              <a:rPr lang="en-US"/>
              <a:pPr>
                <a:defRPr/>
              </a:pPr>
              <a:t>16 June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79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5"/>
            <a:ext cx="7869600" cy="4308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5"/>
            <a:ext cx="3819600" cy="1528624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 baseline="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4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200" y="2492375"/>
            <a:ext cx="3819600" cy="1533753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4B6F9-09B7-4332-AC9A-2344009E31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C3623-CB2C-471B-A27C-EE8D27867F98}" type="datetime3">
              <a:rPr lang="en-US"/>
              <a:pPr>
                <a:defRPr/>
              </a:pPr>
              <a:t>16 June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40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93271-CE28-4DE5-BB46-14339A3FB8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84F27-383A-47C4-B611-91C4C7F5CB3D}" type="datetime3">
              <a:rPr lang="en-US"/>
              <a:pPr>
                <a:defRPr/>
              </a:pPr>
              <a:t>16 June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682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8AC18-1F99-4218-8823-3D72A2AC8C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5A166-D2EE-46DF-B3AB-1E1E1D55F22B}" type="datetime3">
              <a:rPr lang="en-US"/>
              <a:pPr>
                <a:defRPr/>
              </a:pPr>
              <a:t>16 June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89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5"/>
            <a:ext cx="2520000" cy="615553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4"/>
            <a:ext cx="2520000" cy="1846659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 baseline="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4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6800" y="1612255"/>
            <a:ext cx="5040000" cy="1538883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6DE39-A050-43E0-AAF7-46A8650397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9A5AF-2513-4642-B29F-D1BCE7176D4E}" type="datetime3">
              <a:rPr lang="en-US"/>
              <a:pPr>
                <a:defRPr/>
              </a:pPr>
              <a:t>16 June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02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59561"/>
            <a:ext cx="54864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612800"/>
            <a:ext cx="5486400" cy="3077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7"/>
            <a:ext cx="5486400" cy="230832"/>
          </a:xfrm>
        </p:spPr>
        <p:txBody>
          <a:bodyPr/>
          <a:lstStyle>
            <a:lvl1pPr marL="0" indent="0">
              <a:lnSpc>
                <a:spcPts val="18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A5957-C1BA-4A17-BB5A-9D538AFACA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6600F-6816-4A53-A9A6-5A8F7F0EA52B}" type="datetime3">
              <a:rPr lang="en-US"/>
              <a:pPr>
                <a:defRPr/>
              </a:pPr>
              <a:t>16 June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47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00" y="2416175"/>
            <a:ext cx="7869600" cy="1528624"/>
          </a:xfrm>
        </p:spPr>
        <p:txBody>
          <a:bodyPr/>
          <a:lstStyle>
            <a:lvl2pPr marL="228578" indent="-228578">
              <a:buFont typeface="Verdana"/>
              <a:buChar char="•"/>
              <a:defRPr sz="1800" b="0" i="0" baseline="0">
                <a:latin typeface="Verdana"/>
              </a:defRPr>
            </a:lvl2pPr>
            <a:lvl3pPr marL="457156" indent="-228578">
              <a:buClr>
                <a:srgbClr val="37ACDE"/>
              </a:buClr>
              <a:buFont typeface="Wingdings" charset="2"/>
              <a:buChar char="§"/>
              <a:defRPr sz="1600" baseline="0">
                <a:latin typeface="Verdana"/>
              </a:defRPr>
            </a:lvl3pPr>
            <a:lvl4pPr marL="685734" indent="-228578">
              <a:lnSpc>
                <a:spcPts val="2399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312" indent="-228578">
              <a:lnSpc>
                <a:spcPts val="2399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AEECA-EADA-48ED-BB11-63F73CF90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18C4C-F407-4C20-9395-A26D37BA3126}" type="datetime3">
              <a:rPr lang="en-US"/>
              <a:pPr>
                <a:defRPr/>
              </a:pPr>
              <a:t>16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06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7424" y="2416175"/>
            <a:ext cx="2769989" cy="184665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9EBE4-9F45-4D8A-BE4A-2FDAF50061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FD72B-3DDE-421F-97E8-B3543C316FC7}" type="datetime3">
              <a:rPr lang="en-US"/>
              <a:pPr>
                <a:defRPr/>
              </a:pPr>
              <a:t>16 June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479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5026" y="1339850"/>
            <a:ext cx="861774" cy="4681538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23830" y="1339850"/>
            <a:ext cx="1538883" cy="468153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D308-9BFA-4062-B73A-AB30771234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4D21-4659-452D-8868-9B669CF847D2}" type="datetime3">
              <a:rPr lang="en-US"/>
              <a:pPr>
                <a:defRPr/>
              </a:pPr>
              <a:t>16 June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53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430887"/>
          </a:xfrm>
        </p:spPr>
        <p:txBody>
          <a:bodyPr/>
          <a:lstStyle>
            <a:lvl1pPr algn="l">
              <a:defRPr sz="28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99275"/>
            <a:ext cx="7772400" cy="307626"/>
          </a:xfrm>
        </p:spPr>
        <p:txBody>
          <a:bodyPr anchor="b"/>
          <a:lstStyle>
            <a:lvl1pPr marL="0" indent="0">
              <a:buNone/>
              <a:defRPr sz="1800" baseline="0"/>
            </a:lvl1pPr>
            <a:lvl2pPr marL="457156" indent="0">
              <a:buNone/>
              <a:defRPr sz="1800"/>
            </a:lvl2pPr>
            <a:lvl3pPr marL="914312" indent="0">
              <a:buNone/>
              <a:defRPr sz="1600"/>
            </a:lvl3pPr>
            <a:lvl4pPr marL="1371468" indent="0">
              <a:buNone/>
              <a:defRPr sz="1400"/>
            </a:lvl4pPr>
            <a:lvl5pPr marL="1828624" indent="0">
              <a:buNone/>
              <a:defRPr sz="1400"/>
            </a:lvl5pPr>
            <a:lvl6pPr marL="2285780" indent="0">
              <a:buNone/>
              <a:defRPr sz="1400"/>
            </a:lvl6pPr>
            <a:lvl7pPr marL="2742936" indent="0">
              <a:buNone/>
              <a:defRPr sz="1400"/>
            </a:lvl7pPr>
            <a:lvl8pPr marL="3200092" indent="0">
              <a:buNone/>
              <a:defRPr sz="1400"/>
            </a:lvl8pPr>
            <a:lvl9pPr marL="365724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E0409-9397-4F51-BCA6-107D173FC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42AEC-EB35-485C-9F89-57C2A0DB4B3B}" type="datetime3">
              <a:rPr lang="en-US"/>
              <a:pPr>
                <a:defRPr/>
              </a:pPr>
              <a:t>16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7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6"/>
            <a:ext cx="7869600" cy="430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5"/>
            <a:ext cx="3819600" cy="1528624"/>
          </a:xfrm>
        </p:spPr>
        <p:txBody>
          <a:bodyPr/>
          <a:lstStyle>
            <a:lvl1pPr>
              <a:defRPr sz="1800"/>
            </a:lvl1pPr>
            <a:lvl2pPr marL="228578" indent="-228578">
              <a:buFont typeface="Verdana"/>
              <a:buChar char="•"/>
              <a:defRPr sz="1800" baseline="0"/>
            </a:lvl2pPr>
            <a:lvl3pPr marL="457156" indent="-228578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312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200" y="2492377"/>
            <a:ext cx="3819600" cy="1533753"/>
          </a:xfrm>
        </p:spPr>
        <p:txBody>
          <a:bodyPr/>
          <a:lstStyle>
            <a:lvl1pPr>
              <a:defRPr sz="1800"/>
            </a:lvl1pPr>
            <a:lvl2pPr marL="228578" indent="-228578">
              <a:buFont typeface="Verdana"/>
              <a:buChar char="•"/>
              <a:defRPr sz="1800"/>
            </a:lvl2pPr>
            <a:lvl3pPr marL="457156" indent="-228578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60D96-BD0A-4792-8BAE-A46E79EED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016F6-04CD-44FC-9DD5-4A074E92F830}" type="datetime3">
              <a:rPr lang="en-US"/>
              <a:pPr>
                <a:defRPr/>
              </a:pPr>
              <a:t>16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2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CA718-D43B-46E8-A563-FF586DB37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E8852-DBC7-49A3-AC8B-B3D54EC80B0B}" type="datetime3">
              <a:rPr lang="en-US"/>
              <a:pPr>
                <a:defRPr/>
              </a:pPr>
              <a:t>16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2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1E60F-8A47-4A97-8A11-B91D737CC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E62A4-6850-4C02-82F4-DCB865CB9852}" type="datetime3">
              <a:rPr lang="en-US"/>
              <a:pPr>
                <a:defRPr/>
              </a:pPr>
              <a:t>16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5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6"/>
            <a:ext cx="2520000" cy="615553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6"/>
            <a:ext cx="2520000" cy="1845755"/>
          </a:xfrm>
        </p:spPr>
        <p:txBody>
          <a:bodyPr/>
          <a:lstStyle>
            <a:lvl1pPr>
              <a:defRPr sz="1800"/>
            </a:lvl1pPr>
            <a:lvl2pPr marL="228578" indent="-228578">
              <a:buFont typeface="Verdana"/>
              <a:buChar char="•"/>
              <a:defRPr sz="1800" baseline="0"/>
            </a:lvl2pPr>
            <a:lvl3pPr marL="457156" indent="-228578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312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6800" y="1612257"/>
            <a:ext cx="5040000" cy="1538129"/>
          </a:xfrm>
        </p:spPr>
        <p:txBody>
          <a:bodyPr/>
          <a:lstStyle>
            <a:lvl1pPr>
              <a:defRPr sz="1800"/>
            </a:lvl1pPr>
            <a:lvl2pPr marL="228578" indent="-228578">
              <a:buFont typeface="Verdana"/>
              <a:buChar char="•"/>
              <a:defRPr sz="1800"/>
            </a:lvl2pPr>
            <a:lvl3pPr marL="457156" indent="-228578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EFA17-80D4-42DD-BF9C-6127703F7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EB3C6-B3AB-4DDF-90B1-38F8BE7B2AD0}" type="datetime3">
              <a:rPr lang="en-US"/>
              <a:pPr>
                <a:defRPr/>
              </a:pPr>
              <a:t>16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9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59563"/>
            <a:ext cx="54864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612800"/>
            <a:ext cx="5486400" cy="307626"/>
          </a:xfrm>
        </p:spPr>
        <p:txBody>
          <a:bodyPr/>
          <a:lstStyle>
            <a:lvl1pPr marL="0" indent="0">
              <a:buNone/>
              <a:defRPr sz="3200"/>
            </a:lvl1pPr>
            <a:lvl2pPr marL="457156" indent="0">
              <a:buNone/>
              <a:defRPr sz="2800"/>
            </a:lvl2pPr>
            <a:lvl3pPr marL="914312" indent="0">
              <a:buNone/>
              <a:defRPr sz="2400"/>
            </a:lvl3pPr>
            <a:lvl4pPr marL="1371468" indent="0">
              <a:buNone/>
              <a:defRPr sz="2000"/>
            </a:lvl4pPr>
            <a:lvl5pPr marL="1828624" indent="0">
              <a:buNone/>
              <a:defRPr sz="2000"/>
            </a:lvl5pPr>
            <a:lvl6pPr marL="2285780" indent="0">
              <a:buNone/>
              <a:defRPr sz="2000"/>
            </a:lvl6pPr>
            <a:lvl7pPr marL="2742936" indent="0">
              <a:buNone/>
              <a:defRPr sz="2000"/>
            </a:lvl7pPr>
            <a:lvl8pPr marL="3200092" indent="0">
              <a:buNone/>
              <a:defRPr sz="2000"/>
            </a:lvl8pPr>
            <a:lvl9pPr marL="3657249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40"/>
            <a:ext cx="5486400" cy="235243"/>
          </a:xfrm>
        </p:spPr>
        <p:txBody>
          <a:bodyPr/>
          <a:lstStyle>
            <a:lvl1pPr marL="0" indent="0">
              <a:lnSpc>
                <a:spcPts val="1800"/>
              </a:lnSpc>
              <a:buNone/>
              <a:defRPr sz="1400"/>
            </a:lvl1pPr>
            <a:lvl2pPr marL="457156" indent="0">
              <a:buNone/>
              <a:defRPr sz="1200"/>
            </a:lvl2pPr>
            <a:lvl3pPr marL="914312" indent="0">
              <a:buNone/>
              <a:defRPr sz="1000"/>
            </a:lvl3pPr>
            <a:lvl4pPr marL="1371468" indent="0">
              <a:buNone/>
              <a:defRPr sz="900"/>
            </a:lvl4pPr>
            <a:lvl5pPr marL="1828624" indent="0">
              <a:buNone/>
              <a:defRPr sz="900"/>
            </a:lvl5pPr>
            <a:lvl6pPr marL="2285780" indent="0">
              <a:buNone/>
              <a:defRPr sz="900"/>
            </a:lvl6pPr>
            <a:lvl7pPr marL="2742936" indent="0">
              <a:buNone/>
              <a:defRPr sz="900"/>
            </a:lvl7pPr>
            <a:lvl8pPr marL="3200092" indent="0">
              <a:buNone/>
              <a:defRPr sz="900"/>
            </a:lvl8pPr>
            <a:lvl9pPr marL="365724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BBE4F-17F2-4820-835A-1C7ED973F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DC229-BD09-4B39-8EE3-D1DE8646B209}" type="datetime3">
              <a:rPr lang="en-US"/>
              <a:pPr>
                <a:defRPr/>
              </a:pPr>
              <a:t>16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8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7427" y="2416177"/>
            <a:ext cx="2769989" cy="184575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1BC69-87CC-404C-9B20-77776AC98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4D6E3-A510-4BE9-A011-CB1879F671B6}" type="datetime3">
              <a:rPr lang="en-US"/>
              <a:pPr>
                <a:defRPr/>
              </a:pPr>
              <a:t>16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7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vmlDrawing" Target="../drawings/vmlDrawing1.v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90" y="1612903"/>
            <a:ext cx="787082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90" y="2416177"/>
            <a:ext cx="7870825" cy="1845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b="0">
                <a:solidFill>
                  <a:srgbClr val="004494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2AB27D22-B93F-429E-BCDC-FC2FF205A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3"/>
            <a:ext cx="9144000" cy="957263"/>
          </a:xfrm>
          <a:prstGeom prst="rect">
            <a:avLst/>
          </a:prstGeom>
          <a:solidFill>
            <a:srgbClr val="20B1B4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defTabSz="45715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2" name="Picture 5" descr="JRC_Slides_Footer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5" y="6461128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" descr="JRC_Slides_Logo_EN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6" y="258766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6588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004494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CD58C8BE-8A4F-4C2F-8040-9B54B7B16689}" type="datetime3">
              <a:rPr lang="en-US"/>
              <a:pPr>
                <a:defRPr/>
              </a:pPr>
              <a:t>16 June 2016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4261302" y="6464808"/>
            <a:ext cx="612648" cy="393192"/>
          </a:xfrm>
          <a:prstGeom prst="rect">
            <a:avLst/>
          </a:prstGeom>
          <a:solidFill>
            <a:srgbClr val="20B1B4"/>
          </a:solidFill>
          <a:ln>
            <a:noFill/>
          </a:ln>
          <a:effectLst/>
          <a:extLst/>
        </p:spPr>
        <p:txBody>
          <a:bodyPr vert="horz" wrap="square" lIns="91431" tIns="45715" rIns="91431" bIns="45715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US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83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/>
          <a:ea typeface="ＭＳ Ｐゴシック" pitchFamily="34" charset="-128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5pPr>
      <a:lvl6pPr marL="815897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6pPr>
      <a:lvl7pPr marL="1273052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7pPr>
      <a:lvl8pPr marL="1730209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8pPr>
      <a:lvl9pPr marL="218736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9pPr>
    </p:titleStyle>
    <p:bodyStyle>
      <a:lvl1pPr marL="342867" indent="-342867" algn="l" rtl="0" fontAlgn="base">
        <a:lnSpc>
          <a:spcPts val="2399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defRPr>
          <a:solidFill>
            <a:srgbClr val="004494"/>
          </a:solidFill>
          <a:latin typeface="Verdana"/>
          <a:ea typeface="ＭＳ Ｐゴシック" pitchFamily="34" charset="-128"/>
          <a:cs typeface="ＭＳ Ｐゴシック" charset="0"/>
        </a:defRPr>
      </a:lvl1pPr>
      <a:lvl2pPr marL="228578" indent="-228578" algn="l" rtl="0" fontAlgn="base">
        <a:lnSpc>
          <a:spcPts val="2399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•"/>
        <a:defRPr>
          <a:solidFill>
            <a:srgbClr val="004494"/>
          </a:solidFill>
          <a:latin typeface="Verdana"/>
          <a:ea typeface="ＭＳ Ｐゴシック" pitchFamily="34" charset="-128"/>
        </a:defRPr>
      </a:lvl2pPr>
      <a:lvl3pPr marL="457156" indent="-228578" algn="l" rtl="0" fontAlgn="base">
        <a:lnSpc>
          <a:spcPts val="2399"/>
        </a:lnSpc>
        <a:spcBef>
          <a:spcPct val="0"/>
        </a:spcBef>
        <a:spcAft>
          <a:spcPct val="0"/>
        </a:spcAft>
        <a:buClr>
          <a:srgbClr val="37ACDE"/>
        </a:buClr>
        <a:buFont typeface="Wingdings" pitchFamily="2" charset="2"/>
        <a:buChar char="§"/>
        <a:defRPr sz="1600">
          <a:solidFill>
            <a:srgbClr val="004494"/>
          </a:solidFill>
          <a:latin typeface="Verdana"/>
          <a:ea typeface="ＭＳ Ｐゴシック" pitchFamily="34" charset="-128"/>
        </a:defRPr>
      </a:lvl3pPr>
      <a:lvl4pPr marL="685734" indent="-228578" algn="l" rtl="0" fontAlgn="base">
        <a:lnSpc>
          <a:spcPts val="2399"/>
        </a:lnSpc>
        <a:spcBef>
          <a:spcPct val="0"/>
        </a:spcBef>
        <a:spcAft>
          <a:spcPct val="0"/>
        </a:spcAft>
        <a:buClr>
          <a:srgbClr val="37ACDE"/>
        </a:buClr>
        <a:buFont typeface="Arial" pitchFamily="34" charset="0"/>
        <a:buChar char="•"/>
        <a:defRPr sz="1600">
          <a:solidFill>
            <a:srgbClr val="004494"/>
          </a:solidFill>
          <a:latin typeface="Verdana"/>
          <a:ea typeface="ＭＳ Ｐゴシック" pitchFamily="34" charset="-128"/>
        </a:defRPr>
      </a:lvl4pPr>
      <a:lvl5pPr marL="914312" indent="-228578" algn="l" rtl="0" fontAlgn="base">
        <a:lnSpc>
          <a:spcPts val="2399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–"/>
        <a:defRPr sz="1600">
          <a:solidFill>
            <a:srgbClr val="004494"/>
          </a:solidFill>
          <a:latin typeface="Verdana"/>
          <a:ea typeface="ＭＳ Ｐゴシック" pitchFamily="34" charset="-128"/>
        </a:defRPr>
      </a:lvl5pPr>
      <a:lvl6pPr marL="2514358" indent="-22857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2971514" indent="-22857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3428670" indent="-22857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3885826" indent="-22857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6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2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8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4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0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6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92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9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27657650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think-cell Slide" r:id="rId14" imgW="270" imgH="270" progId="TCLayout.ActiveDocument.1">
                  <p:embed/>
                </p:oleObj>
              </mc:Choice>
              <mc:Fallback>
                <p:oleObj name="think-cell Slide" r:id="rId1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88" y="1612900"/>
            <a:ext cx="787082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8" y="2416175"/>
            <a:ext cx="7870825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b="0">
                <a:solidFill>
                  <a:srgbClr val="004494"/>
                </a:solidFill>
                <a:cs typeface="+mn-cs"/>
              </a:defRPr>
            </a:lvl1pPr>
          </a:lstStyle>
          <a:p>
            <a:pPr>
              <a:defRPr/>
            </a:pPr>
            <a:fld id="{A6FB6C46-0636-4C7B-AC1B-074401DAFF88}" type="slidenum">
              <a:rPr lang="en-US">
                <a:ea typeface="MS PGothic" pitchFamily="34" charset="-128"/>
              </a:rPr>
              <a:pPr>
                <a:defRPr/>
              </a:pPr>
              <a:t>‹#›</a:t>
            </a:fld>
            <a:endParaRPr lang="en-US" dirty="0"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20B1B4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2" name="Picture 5" descr="JRC_Slides_Footer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6461125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" descr="JRC_Slides_Logo_EN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8763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6588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004494"/>
                </a:solidFill>
                <a:cs typeface="+mn-cs"/>
              </a:defRPr>
            </a:lvl1pPr>
          </a:lstStyle>
          <a:p>
            <a:pPr>
              <a:defRPr/>
            </a:pPr>
            <a:fld id="{D7F4F1A3-C057-4AC8-B819-83D16DDB4F4F}" type="datetime3">
              <a:rPr lang="en-US">
                <a:ea typeface="MS PGothic" pitchFamily="34" charset="-128"/>
              </a:rPr>
              <a:pPr>
                <a:defRPr/>
              </a:pPr>
              <a:t>16 June 2016</a:t>
            </a:fld>
            <a:endParaRPr lang="en-US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341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/>
          <a:ea typeface="MS PGothic" pitchFamily="34" charset="-128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9pPr>
    </p:titleStyle>
    <p:bodyStyle>
      <a:lvl1pPr marL="342900" indent="-342900" algn="l" rtl="0" fontAlgn="base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defRPr>
          <a:solidFill>
            <a:srgbClr val="004494"/>
          </a:solidFill>
          <a:latin typeface="Verdana"/>
          <a:ea typeface="MS PGothic" pitchFamily="34" charset="-128"/>
          <a:cs typeface="ＭＳ Ｐゴシック" charset="0"/>
        </a:defRPr>
      </a:lvl1pPr>
      <a:lvl2pPr marL="228600" indent="-228600" algn="l" rtl="0" fontAlgn="base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•"/>
        <a:defRPr>
          <a:solidFill>
            <a:srgbClr val="004494"/>
          </a:solidFill>
          <a:latin typeface="Verdana"/>
          <a:ea typeface="MS PGothic" pitchFamily="34" charset="-128"/>
        </a:defRPr>
      </a:lvl2pPr>
      <a:lvl3pPr marL="457200" indent="-228600" algn="l" rtl="0" fontAlgn="base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Wingdings" pitchFamily="2" charset="2"/>
        <a:buChar char="§"/>
        <a:defRPr sz="1600">
          <a:solidFill>
            <a:srgbClr val="004494"/>
          </a:solidFill>
          <a:latin typeface="Verdana"/>
          <a:ea typeface="MS PGothic" pitchFamily="34" charset="-128"/>
        </a:defRPr>
      </a:lvl3pPr>
      <a:lvl4pPr marL="685800" indent="-228600" algn="l" rtl="0" fontAlgn="base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Arial" charset="0"/>
        <a:buChar char="•"/>
        <a:defRPr sz="1600">
          <a:solidFill>
            <a:srgbClr val="004494"/>
          </a:solidFill>
          <a:latin typeface="Verdana"/>
          <a:ea typeface="MS PGothic" pitchFamily="34" charset="-128"/>
        </a:defRPr>
      </a:lvl4pPr>
      <a:lvl5pPr marL="914400" indent="-228600" algn="l" rtl="0" fontAlgn="base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–"/>
        <a:defRPr sz="1600">
          <a:solidFill>
            <a:srgbClr val="004494"/>
          </a:solidFill>
          <a:latin typeface="Verdana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098252"/>
            <a:ext cx="9144000" cy="5759748"/>
          </a:xfrm>
          <a:prstGeom prst="rect">
            <a:avLst/>
          </a:prstGeom>
          <a:solidFill>
            <a:srgbClr val="20B1B4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463" tIns="32231" rIns="64463" bIns="32231" spcCol="0" rtlCol="0" anchor="ctr"/>
          <a:lstStyle/>
          <a:p>
            <a:pPr algn="ctr" defTabSz="456943" fontAlgn="auto">
              <a:spcBef>
                <a:spcPts val="0"/>
              </a:spcBef>
              <a:spcAft>
                <a:spcPts val="0"/>
              </a:spcAft>
            </a:pPr>
            <a:r>
              <a:rPr lang="ca-ES" sz="1800" b="0" dirty="0">
                <a:solidFill>
                  <a:prstClr val="white"/>
                </a:solidFill>
              </a:rPr>
              <a:t> </a:t>
            </a:r>
          </a:p>
        </p:txBody>
      </p:sp>
      <p:pic>
        <p:nvPicPr>
          <p:cNvPr id="3" name="Picture 2" descr="logo_comisso_v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829" y="-39201"/>
            <a:ext cx="1925524" cy="1442610"/>
          </a:xfrm>
          <a:prstGeom prst="rect">
            <a:avLst/>
          </a:prstGeom>
        </p:spPr>
      </p:pic>
      <p:pic>
        <p:nvPicPr>
          <p:cNvPr id="4" name="Picture 3" descr="fig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290" y="2033511"/>
            <a:ext cx="3792539" cy="445864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14024" y="2303843"/>
            <a:ext cx="2754891" cy="5401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0" spc="-28" dirty="0">
                <a:solidFill>
                  <a:prstClr val="white"/>
                </a:solidFill>
                <a:latin typeface="PFSquareSansPro-Medium"/>
                <a:cs typeface="PFSquareSansPro-Medium"/>
              </a:rPr>
              <a:t>Enhancing maritime domain awareness and responsiveness in Europe</a:t>
            </a:r>
            <a:endParaRPr lang="ca-ES" sz="1300" b="0" spc="-28" dirty="0">
              <a:solidFill>
                <a:prstClr val="white"/>
              </a:solidFill>
              <a:latin typeface="PFSquareSansPro-Medium"/>
              <a:cs typeface="PFSquareSansPro-Medium"/>
            </a:endParaRPr>
          </a:p>
        </p:txBody>
      </p:sp>
      <p:pic>
        <p:nvPicPr>
          <p:cNvPr id="2" name="Picture 1" descr="marca1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25" y="1470845"/>
            <a:ext cx="1280697" cy="6989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63020" y="6731007"/>
            <a:ext cx="685446" cy="126997"/>
          </a:xfrm>
          <a:prstGeom prst="rect">
            <a:avLst/>
          </a:prstGeom>
          <a:solidFill>
            <a:srgbClr val="14357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481" tIns="32240" rIns="64481" bIns="32240" rtlCol="0" anchor="ctr"/>
          <a:lstStyle/>
          <a:p>
            <a:pPr algn="ctr" defTabSz="456943" fontAlgn="auto">
              <a:spcBef>
                <a:spcPts val="0"/>
              </a:spcBef>
              <a:spcAft>
                <a:spcPts val="0"/>
              </a:spcAft>
            </a:pPr>
            <a:endParaRPr lang="ca-ES" sz="1800" b="0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99517" y="2050320"/>
            <a:ext cx="2754891" cy="1393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0" spc="-28" dirty="0">
                <a:solidFill>
                  <a:prstClr val="white"/>
                </a:solidFill>
                <a:latin typeface="PFSquareSansPro-Medium"/>
                <a:cs typeface="PFSquareSansPro-Medium"/>
              </a:rPr>
              <a:t>Common Information  Sharing Environment</a:t>
            </a:r>
            <a:endParaRPr lang="ca-ES" sz="1000" b="0" spc="-28" dirty="0">
              <a:solidFill>
                <a:prstClr val="white"/>
              </a:solidFill>
              <a:latin typeface="PFSquareSansPro-Medium"/>
              <a:cs typeface="PFSquareSansPro-Medium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07741" y="2239096"/>
            <a:ext cx="8156749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37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0" y="1863671"/>
            <a:ext cx="9057939" cy="3385542"/>
          </a:xfrm>
        </p:spPr>
        <p:txBody>
          <a:bodyPr/>
          <a:lstStyle/>
          <a:p>
            <a:pPr indent="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latin typeface="Arial"/>
                <a:cs typeface="Arial" charset="0"/>
              </a:rPr>
              <a:t>CISE Handbook</a:t>
            </a:r>
          </a:p>
          <a:p>
            <a:pPr indent="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800" b="1" dirty="0" smtClean="0">
              <a:solidFill>
                <a:srgbClr val="FF0000"/>
              </a:solidFill>
              <a:latin typeface="Arial"/>
              <a:cs typeface="Arial" charset="0"/>
            </a:endParaRPr>
          </a:p>
          <a:p>
            <a:pPr marL="571478" lvl="1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JRC: Handbook website online soon (restricted access)</a:t>
            </a:r>
          </a:p>
          <a:p>
            <a:pPr marL="571478" lvl="1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Handbook chapters drafting in cooperation with TAG / </a:t>
            </a:r>
            <a:r>
              <a:rPr lang="en-US" altLang="en-US" sz="2400" dirty="0" err="1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MSEsG</a:t>
            </a: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571478" lvl="1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Handbook to include EUCISE2020 results</a:t>
            </a:r>
          </a:p>
          <a:p>
            <a:pPr marL="571478" lvl="1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Handbook </a:t>
            </a:r>
            <a:r>
              <a:rPr lang="en-US" altLang="en-US" sz="2400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to evolve as 'living document'</a:t>
            </a:r>
          </a:p>
          <a:p>
            <a:pPr marL="571478" lvl="1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400" dirty="0" smtClean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695" y="48731"/>
            <a:ext cx="3536874" cy="954097"/>
          </a:xfrm>
          <a:prstGeom prst="rect">
            <a:avLst/>
          </a:prstGeom>
        </p:spPr>
        <p:txBody>
          <a:bodyPr wrap="square" lIns="91431" tIns="45715" rIns="91431" bIns="45715">
            <a:spAutoFit/>
          </a:bodyPr>
          <a:lstStyle/>
          <a:p>
            <a:pPr eaLnBrk="0" hangingPunct="0">
              <a:spcBef>
                <a:spcPct val="15000"/>
              </a:spcBef>
              <a:buClr>
                <a:srgbClr val="0F5494"/>
              </a:buClr>
              <a:buSzPct val="120000"/>
              <a:defRPr/>
            </a:pPr>
            <a:r>
              <a:rPr lang="en-US" sz="2800" kern="0" dirty="0" smtClean="0">
                <a:solidFill>
                  <a:srgbClr val="FFFFFF"/>
                </a:solidFill>
                <a:latin typeface="Arial"/>
                <a:cs typeface="Arial" charset="0"/>
              </a:rPr>
              <a:t>CISE practical aspects</a:t>
            </a:r>
          </a:p>
        </p:txBody>
      </p:sp>
    </p:spTree>
    <p:extLst>
      <p:ext uri="{BB962C8B-B14F-4D97-AF65-F5344CB8AC3E}">
        <p14:creationId xmlns:p14="http://schemas.microsoft.com/office/powerpoint/2010/main" val="62345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0" y="1431607"/>
            <a:ext cx="9057939" cy="5324535"/>
          </a:xfrm>
        </p:spPr>
        <p:txBody>
          <a:bodyPr/>
          <a:lstStyle/>
          <a:p>
            <a:pPr indent="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latin typeface="Arial"/>
                <a:cs typeface="Arial" charset="0"/>
              </a:rPr>
              <a:t>CISE Register of authorities &amp; services</a:t>
            </a:r>
          </a:p>
          <a:p>
            <a:pPr indent="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800" b="1" dirty="0" smtClean="0">
              <a:solidFill>
                <a:srgbClr val="FF0000"/>
              </a:solidFill>
              <a:latin typeface="Arial"/>
              <a:cs typeface="Arial" charset="0"/>
            </a:endParaRPr>
          </a:p>
          <a:p>
            <a:pPr marL="571478" lvl="1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JRC: designing </a:t>
            </a:r>
            <a:r>
              <a:rPr lang="en-US" altLang="en-US" sz="24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on-line</a:t>
            </a:r>
            <a:r>
              <a:rPr lang="en-US" altLang="en-US" sz="2400" b="1" i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register</a:t>
            </a:r>
          </a:p>
          <a:p>
            <a:pPr marL="571478" lvl="1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The register should include:</a:t>
            </a:r>
          </a:p>
          <a:p>
            <a:pPr marL="800056" lvl="2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List of </a:t>
            </a:r>
            <a:r>
              <a:rPr lang="en-US" altLang="en-US" sz="22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deployed CISE information services </a:t>
            </a:r>
          </a:p>
          <a:p>
            <a:pPr marL="800056" lvl="2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List of </a:t>
            </a:r>
            <a:r>
              <a:rPr lang="en-US" altLang="en-US" sz="22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authorities participating </a:t>
            </a:r>
            <a:r>
              <a:rPr lang="en-US" altLang="en-US" sz="22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in each CISE information service</a:t>
            </a:r>
          </a:p>
          <a:p>
            <a:pPr marL="800056" lvl="2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b="1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Legal agreements </a:t>
            </a:r>
            <a:r>
              <a:rPr lang="en-US" altLang="en-US" sz="22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signed per CISE information service(s)</a:t>
            </a:r>
          </a:p>
          <a:p>
            <a:pPr marL="571478" lvl="1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The register should allow:</a:t>
            </a:r>
          </a:p>
          <a:p>
            <a:pPr marL="800056" lvl="2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New authorities to join existing info services</a:t>
            </a:r>
          </a:p>
          <a:p>
            <a:pPr marL="800056" lvl="2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New information services to be added</a:t>
            </a:r>
          </a:p>
          <a:p>
            <a:pPr marL="571478" lvl="1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400" dirty="0" smtClean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695" y="179355"/>
            <a:ext cx="3536874" cy="523210"/>
          </a:xfrm>
          <a:prstGeom prst="rect">
            <a:avLst/>
          </a:prstGeom>
        </p:spPr>
        <p:txBody>
          <a:bodyPr wrap="square" lIns="91431" tIns="45715" rIns="91431" bIns="45715">
            <a:spAutoFit/>
          </a:bodyPr>
          <a:lstStyle/>
          <a:p>
            <a:pPr eaLnBrk="0" hangingPunct="0">
              <a:spcBef>
                <a:spcPct val="15000"/>
              </a:spcBef>
              <a:buClr>
                <a:srgbClr val="0F5494"/>
              </a:buClr>
              <a:buSzPct val="120000"/>
              <a:defRPr/>
            </a:pPr>
            <a:r>
              <a:rPr lang="en-US" sz="2800" kern="0" dirty="0" smtClean="0">
                <a:solidFill>
                  <a:srgbClr val="FFFFFF"/>
                </a:solidFill>
                <a:latin typeface="Arial"/>
                <a:cs typeface="Arial" charset="0"/>
              </a:rPr>
              <a:t>CISE Register</a:t>
            </a:r>
          </a:p>
        </p:txBody>
      </p:sp>
    </p:spTree>
    <p:extLst>
      <p:ext uri="{BB962C8B-B14F-4D97-AF65-F5344CB8AC3E}">
        <p14:creationId xmlns:p14="http://schemas.microsoft.com/office/powerpoint/2010/main" val="348388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0" y="1361271"/>
            <a:ext cx="9057939" cy="5109091"/>
          </a:xfrm>
        </p:spPr>
        <p:txBody>
          <a:bodyPr/>
          <a:lstStyle/>
          <a:p>
            <a:pPr indent="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latin typeface="Arial"/>
                <a:cs typeface="Arial" charset="0"/>
              </a:rPr>
              <a:t>Implementing information services</a:t>
            </a:r>
          </a:p>
          <a:p>
            <a:pPr indent="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800" b="1" dirty="0" smtClean="0">
              <a:solidFill>
                <a:srgbClr val="FF0000"/>
              </a:solidFill>
              <a:latin typeface="Arial"/>
              <a:cs typeface="Arial" charset="0"/>
            </a:endParaRPr>
          </a:p>
          <a:p>
            <a:pPr marL="571478" lvl="1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Authorities design needed </a:t>
            </a:r>
            <a:r>
              <a:rPr lang="en-US" altLang="en-US" sz="24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information services</a:t>
            </a:r>
            <a:endParaRPr lang="en-US" altLang="en-US" sz="2400" dirty="0" smtClean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571478" lvl="1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Trusting authorities across EU/EEA sign </a:t>
            </a:r>
            <a:r>
              <a:rPr lang="en-US" altLang="en-US" sz="2400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s</a:t>
            </a: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ervice level</a:t>
            </a:r>
            <a:r>
              <a:rPr lang="en-US" altLang="en-US" sz="24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altLang="en-US" sz="24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agreements:</a:t>
            </a:r>
            <a:endParaRPr lang="en-US" altLang="en-US" sz="2400" dirty="0" smtClean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1257212" lvl="4" indent="-34290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2200" i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Participating authorities</a:t>
            </a:r>
          </a:p>
          <a:p>
            <a:pPr marL="1257212" lvl="4" indent="-34290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2200" i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Data / information to be exchanged</a:t>
            </a:r>
          </a:p>
          <a:p>
            <a:pPr marL="1257212" lvl="4" indent="-34290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2200" i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Purposes of the exchanges</a:t>
            </a:r>
          </a:p>
          <a:p>
            <a:pPr lvl="4" indent="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200" i="1" dirty="0" smtClean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571478" lvl="1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Authorities implement information </a:t>
            </a: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services</a:t>
            </a:r>
          </a:p>
          <a:p>
            <a:pPr marL="571478" lvl="1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Register of authorities, services &amp; legal agreements</a:t>
            </a:r>
          </a:p>
          <a:p>
            <a:pPr marL="571478" lvl="1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Authorities may join existing / create new CISE services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694" y="209499"/>
            <a:ext cx="3861259" cy="523210"/>
          </a:xfrm>
          <a:prstGeom prst="rect">
            <a:avLst/>
          </a:prstGeom>
        </p:spPr>
        <p:txBody>
          <a:bodyPr wrap="square" lIns="91431" tIns="45715" rIns="91431" bIns="45715">
            <a:spAutoFit/>
          </a:bodyPr>
          <a:lstStyle/>
          <a:p>
            <a:pPr eaLnBrk="0" hangingPunct="0">
              <a:spcBef>
                <a:spcPct val="15000"/>
              </a:spcBef>
              <a:buClr>
                <a:srgbClr val="0F5494"/>
              </a:buClr>
              <a:buSzPct val="120000"/>
              <a:defRPr/>
            </a:pPr>
            <a:r>
              <a:rPr lang="en-US" sz="2800" kern="0" dirty="0" smtClean="0">
                <a:solidFill>
                  <a:srgbClr val="FFFFFF"/>
                </a:solidFill>
                <a:latin typeface="Arial"/>
                <a:cs typeface="Arial" charset="0"/>
              </a:rPr>
              <a:t>CISE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14067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73830" y="1478899"/>
            <a:ext cx="9030010" cy="5488682"/>
          </a:xfrm>
        </p:spPr>
        <p:txBody>
          <a:bodyPr/>
          <a:lstStyle/>
          <a:p>
            <a:pPr indent="0" algn="ctr">
              <a:buNone/>
            </a:pPr>
            <a:r>
              <a:rPr lang="en-US" altLang="en-US" sz="2000" dirty="0" smtClean="0"/>
              <a:t>	</a:t>
            </a:r>
            <a:r>
              <a:rPr lang="en-US" altLang="en-US" sz="3200" b="1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Embedding CISE in </a:t>
            </a:r>
            <a:r>
              <a:rPr lang="en-US" altLang="en-US" sz="32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the DSM</a:t>
            </a:r>
            <a:endParaRPr lang="en-US" altLang="en-US" sz="3200" b="1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indent="0" algn="ctr">
              <a:lnSpc>
                <a:spcPts val="700"/>
              </a:lnSpc>
              <a:buNone/>
            </a:pPr>
            <a:r>
              <a:rPr lang="en-US" altLang="en-US" sz="800" b="1" dirty="0" smtClean="0">
                <a:solidFill>
                  <a:srgbClr val="FF0000"/>
                </a:solidFill>
                <a:latin typeface="Arial"/>
                <a:cs typeface="Arial" charset="0"/>
              </a:rPr>
              <a:t> </a:t>
            </a:r>
          </a:p>
          <a:p>
            <a:pPr indent="0" algn="ctr">
              <a:lnSpc>
                <a:spcPts val="700"/>
              </a:lnSpc>
              <a:buNone/>
            </a:pPr>
            <a:endParaRPr lang="en-US" altLang="en-US" sz="800" b="1" dirty="0">
              <a:solidFill>
                <a:srgbClr val="FF0000"/>
              </a:solidFill>
              <a:latin typeface="Arial"/>
              <a:cs typeface="Arial" charset="0"/>
            </a:endParaRPr>
          </a:p>
          <a:p>
            <a:pPr marL="342900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DSM instrument is CEF-T: </a:t>
            </a:r>
          </a:p>
          <a:p>
            <a:pPr marL="800056" lvl="2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Connecting </a:t>
            </a:r>
            <a:r>
              <a:rPr lang="en-US" altLang="en-US" sz="2200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Europe </a:t>
            </a:r>
            <a:r>
              <a:rPr lang="en-US" altLang="en-US" sz="22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Facility - Telecom </a:t>
            </a:r>
            <a:r>
              <a:rPr lang="en-US" altLang="en-US" sz="2200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(CEF-T)</a:t>
            </a:r>
          </a:p>
          <a:p>
            <a:pPr marL="800056" lvl="2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800" dirty="0" smtClean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42900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CISE in CEF-T:</a:t>
            </a:r>
          </a:p>
          <a:p>
            <a:pPr marL="800056" lvl="2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CISE </a:t>
            </a:r>
            <a:r>
              <a:rPr lang="en-US" altLang="en-US" sz="22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2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US" altLang="en-US" sz="2200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new </a:t>
            </a:r>
            <a:r>
              <a:rPr lang="en-US" altLang="en-US" sz="2200" i="1" dirty="0" err="1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sectoral</a:t>
            </a:r>
            <a:r>
              <a:rPr lang="en-US" altLang="en-US" sz="2200" i="1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altLang="en-US" sz="2200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CEF-T Digital Service Infrastructure (DSI</a:t>
            </a:r>
            <a:r>
              <a:rPr lang="en-US" altLang="en-US" sz="22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):</a:t>
            </a:r>
            <a:endParaRPr lang="en-US" altLang="en-US" sz="2200" dirty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lvl="2" indent="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2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	e-Health</a:t>
            </a:r>
            <a:r>
              <a:rPr lang="en-US" altLang="en-US" sz="2200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, e-Justice, </a:t>
            </a:r>
            <a:r>
              <a:rPr lang="en-US" altLang="en-US" sz="22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e-Procurement, maritime CISE</a:t>
            </a:r>
          </a:p>
          <a:p>
            <a:pPr lvl="2" indent="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800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	</a:t>
            </a:r>
          </a:p>
          <a:p>
            <a:pPr marL="342900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Benefit for CISE authorities:</a:t>
            </a:r>
          </a:p>
          <a:p>
            <a:pPr marL="800056" lvl="2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Can use </a:t>
            </a:r>
            <a:r>
              <a:rPr lang="en-US" altLang="en-US" sz="2200" i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cross-</a:t>
            </a:r>
            <a:r>
              <a:rPr lang="en-US" altLang="en-US" sz="2200" i="1" dirty="0" err="1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sectoral</a:t>
            </a:r>
            <a:r>
              <a:rPr lang="en-US" altLang="en-US" sz="22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 CEF-T building blocks:</a:t>
            </a:r>
          </a:p>
          <a:p>
            <a:pPr lvl="2" indent="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2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	e-Delivery</a:t>
            </a:r>
            <a:r>
              <a:rPr lang="en-US" altLang="en-US" sz="2200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, e-Signature, e-ID, e-Invoicing …</a:t>
            </a:r>
          </a:p>
          <a:p>
            <a:pPr marL="800056" lvl="2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200" dirty="0" smtClean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831" y="87852"/>
            <a:ext cx="49715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rgbClr val="FFFFFF"/>
                </a:solidFill>
                <a:cs typeface="Arial" charset="0"/>
              </a:rPr>
              <a:t>CISE in Digital Single Market (DSM)</a:t>
            </a:r>
          </a:p>
        </p:txBody>
      </p:sp>
    </p:spTree>
    <p:extLst>
      <p:ext uri="{BB962C8B-B14F-4D97-AF65-F5344CB8AC3E}">
        <p14:creationId xmlns:p14="http://schemas.microsoft.com/office/powerpoint/2010/main" val="222493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21547" y="2145875"/>
            <a:ext cx="8309988" cy="4616648"/>
          </a:xfrm>
        </p:spPr>
        <p:txBody>
          <a:bodyPr/>
          <a:lstStyle/>
          <a:p>
            <a:pPr indent="0" algn="ctr"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Arial" pitchFamily="34" charset="0"/>
                <a:ea typeface="ＭＳ Ｐゴシック"/>
                <a:cs typeface="Arial" pitchFamily="34" charset="0"/>
              </a:rPr>
              <a:t>Standardisation</a:t>
            </a:r>
            <a:endParaRPr lang="en-US" altLang="en-US" sz="3200" b="1" dirty="0" smtClean="0">
              <a:solidFill>
                <a:srgbClr val="FF0000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indent="0" algn="ctr">
              <a:buNone/>
            </a:pPr>
            <a:endParaRPr lang="en-US" altLang="en-US" sz="3200" b="1" dirty="0" smtClean="0">
              <a:solidFill>
                <a:srgbClr val="FF0000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indent="0" algn="ctr">
              <a:buNone/>
            </a:pPr>
            <a:endParaRPr lang="en-US" altLang="en-US" sz="3200" b="1" dirty="0">
              <a:solidFill>
                <a:srgbClr val="FF0000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342900" indent="-342900"/>
            <a:r>
              <a:rPr lang="en-US" altLang="en-US" sz="2400" b="1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CISE components may become standards – but which standard? </a:t>
            </a:r>
          </a:p>
          <a:p>
            <a:pPr marL="571478" lvl="1" indent="-342900"/>
            <a:endParaRPr lang="en-US" altLang="en-US" sz="2400" b="1" dirty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800056" lvl="2" indent="-342900"/>
            <a:r>
              <a:rPr lang="en-US" altLang="en-US" sz="22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EU standard? </a:t>
            </a:r>
            <a:endParaRPr lang="en-US" altLang="en-US" sz="2200" b="1" dirty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800056" lvl="2" indent="-342900"/>
            <a:r>
              <a:rPr lang="en-US" altLang="en-US" sz="2200" b="1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UN </a:t>
            </a:r>
            <a:r>
              <a:rPr lang="en-US" altLang="en-US" sz="22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standard?</a:t>
            </a:r>
          </a:p>
          <a:p>
            <a:pPr marL="800056" lvl="2" indent="-342900"/>
            <a:r>
              <a:rPr lang="en-US" altLang="en-US" sz="22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Others? </a:t>
            </a:r>
            <a:endParaRPr lang="en-US" altLang="en-US" sz="2200" b="1" dirty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42900" indent="-342900"/>
            <a:endParaRPr lang="en-US" altLang="en-US" sz="2400" b="1" dirty="0" smtClean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indent="0">
              <a:buNone/>
            </a:pPr>
            <a:endParaRPr lang="en-US" altLang="en-US" sz="2400" b="1" dirty="0" smtClean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42900" indent="-342900"/>
            <a:r>
              <a:rPr lang="en-US" altLang="en-US" sz="24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EUCISE2020 results shall be taken into account</a:t>
            </a:r>
          </a:p>
          <a:p>
            <a:pPr marL="342900" indent="-342900"/>
            <a:endParaRPr lang="en-US" altLang="en-US" sz="2400" b="1" dirty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42900" indent="-342900"/>
            <a:endParaRPr lang="en-US" altLang="en-US" sz="2400" b="1" dirty="0" smtClean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indent="0">
              <a:buNone/>
            </a:pPr>
            <a:endParaRPr lang="en-US" altLang="en-US" sz="2400" b="1" dirty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831" y="87852"/>
            <a:ext cx="49715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rgbClr val="FFFFFF"/>
                </a:solidFill>
                <a:cs typeface="Arial" charset="0"/>
              </a:rPr>
              <a:t>CISE components </a:t>
            </a:r>
          </a:p>
          <a:p>
            <a:pPr eaLnBrk="1" hangingPunct="1"/>
            <a:r>
              <a:rPr lang="en-US" sz="2000" dirty="0" smtClean="0">
                <a:solidFill>
                  <a:srgbClr val="FFFFFF"/>
                </a:solidFill>
                <a:cs typeface="Arial" charset="0"/>
              </a:rPr>
              <a:t>as EU standard</a:t>
            </a:r>
          </a:p>
        </p:txBody>
      </p:sp>
    </p:spTree>
    <p:extLst>
      <p:ext uri="{BB962C8B-B14F-4D97-AF65-F5344CB8AC3E}">
        <p14:creationId xmlns:p14="http://schemas.microsoft.com/office/powerpoint/2010/main" val="320609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4"/>
            <a:ext cx="9144000" cy="6857999"/>
          </a:xfrm>
          <a:prstGeom prst="rect">
            <a:avLst/>
          </a:prstGeom>
          <a:solidFill>
            <a:srgbClr val="20B1B4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463" tIns="32231" rIns="64463" bIns="32231" spcCol="0" rtlCol="0" anchor="ctr"/>
          <a:lstStyle/>
          <a:p>
            <a:pPr algn="ctr" defTabSz="456943" fontAlgn="auto">
              <a:spcBef>
                <a:spcPts val="0"/>
              </a:spcBef>
              <a:spcAft>
                <a:spcPts val="0"/>
              </a:spcAft>
            </a:pPr>
            <a:endParaRPr lang="ca-ES" sz="1800" b="0" dirty="0">
              <a:solidFill>
                <a:prstClr val="white"/>
              </a:solidFill>
            </a:endParaRPr>
          </a:p>
        </p:txBody>
      </p:sp>
      <p:pic>
        <p:nvPicPr>
          <p:cNvPr id="12" name="Picture 11" descr="logo_comiss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113" y="5865196"/>
            <a:ext cx="1844921" cy="48385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24464" y="1353066"/>
            <a:ext cx="8316520" cy="702092"/>
          </a:xfrm>
          <a:prstGeom prst="rect">
            <a:avLst/>
          </a:prstGeom>
          <a:noFill/>
        </p:spPr>
        <p:txBody>
          <a:bodyPr wrap="square" lIns="64463" tIns="32231" rIns="64463" bIns="32231" rtlCol="0">
            <a:spAutoFit/>
          </a:bodyPr>
          <a:lstStyle/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4500" spc="-71" dirty="0">
                <a:solidFill>
                  <a:srgbClr val="FFFFFF"/>
                </a:solidFill>
                <a:latin typeface="PFSquareSansPro-Bold"/>
                <a:cs typeface="PFSquareSansPro-Bold"/>
              </a:rPr>
              <a:t>Thank You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9037" y="1954415"/>
            <a:ext cx="8219628" cy="512993"/>
          </a:xfrm>
          <a:prstGeom prst="rect">
            <a:avLst/>
          </a:prstGeom>
          <a:noFill/>
        </p:spPr>
        <p:txBody>
          <a:bodyPr wrap="square" lIns="64463" tIns="32231" rIns="64463" bIns="32231" rtlCol="0">
            <a:spAutoFit/>
          </a:bodyPr>
          <a:lstStyle/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0" spc="-71" dirty="0">
                <a:solidFill>
                  <a:srgbClr val="FFFFFF"/>
                </a:solidFill>
                <a:latin typeface="PFSquareSansPro-Medium"/>
                <a:cs typeface="PFSquareSansPro-Medium"/>
              </a:rPr>
              <a:t>For more information: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2074" y="2467409"/>
            <a:ext cx="8737449" cy="314839"/>
          </a:xfrm>
          <a:prstGeom prst="rect">
            <a:avLst/>
          </a:prstGeom>
          <a:noFill/>
        </p:spPr>
        <p:txBody>
          <a:bodyPr wrap="square" lIns="64463" tIns="32231" rIns="64463" bIns="32231" rtlCol="0">
            <a:spAutoFit/>
          </a:bodyPr>
          <a:lstStyle/>
          <a:p>
            <a:pPr defTabSz="456943" fontAlgn="auto">
              <a:spcBef>
                <a:spcPts val="0"/>
              </a:spcBef>
              <a:spcAft>
                <a:spcPts val="0"/>
              </a:spcAft>
            </a:pPr>
            <a:r>
              <a:rPr lang="en-GB" sz="1600" b="0" dirty="0">
                <a:solidFill>
                  <a:prstClr val="white"/>
                </a:solidFill>
                <a:latin typeface="PFSquareSansPro-Regular"/>
                <a:cs typeface="PFSquareSansPro-Regular"/>
              </a:rPr>
              <a:t>https://webgate.ec.europa.eu/maritimeforum/en/cise</a:t>
            </a:r>
            <a:endParaRPr lang="en-US" sz="1600" b="0" dirty="0">
              <a:solidFill>
                <a:prstClr val="white"/>
              </a:solidFill>
              <a:latin typeface="PFSquareSansPro-Regular"/>
              <a:cs typeface="PFSquareSans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34783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-93950" y="1059339"/>
            <a:ext cx="9144001" cy="1061829"/>
          </a:xfrm>
        </p:spPr>
        <p:txBody>
          <a:bodyPr/>
          <a:lstStyle/>
          <a:p>
            <a:pPr indent="0">
              <a:buNone/>
            </a:pPr>
            <a:endParaRPr lang="en-US" altLang="en-US" sz="2000" dirty="0"/>
          </a:p>
          <a:p>
            <a:pPr indent="0">
              <a:buNone/>
            </a:pPr>
            <a:endParaRPr lang="en-US" altLang="en-US" sz="3600" b="1" dirty="0"/>
          </a:p>
          <a:p>
            <a:pPr indent="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400" b="1" dirty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8636" y="2709777"/>
            <a:ext cx="7158830" cy="584765"/>
          </a:xfrm>
          <a:prstGeom prst="rect">
            <a:avLst/>
          </a:prstGeom>
        </p:spPr>
        <p:txBody>
          <a:bodyPr wrap="square" lIns="91431" tIns="45715" rIns="91431" bIns="45715">
            <a:spAutoFit/>
          </a:bodyPr>
          <a:lstStyle/>
          <a:p>
            <a:pPr algn="ctr" eaLnBrk="0" hangingPunct="0">
              <a:spcBef>
                <a:spcPct val="15000"/>
              </a:spcBef>
              <a:buClr>
                <a:srgbClr val="0F5494"/>
              </a:buClr>
              <a:buSzPct val="120000"/>
              <a:defRPr/>
            </a:pPr>
            <a:r>
              <a:rPr lang="en-US" sz="3200" dirty="0">
                <a:solidFill>
                  <a:srgbClr val="0F3277"/>
                </a:solidFill>
                <a:latin typeface="Arial" pitchFamily="34" charset="0"/>
                <a:ea typeface="+mn-ea"/>
              </a:rPr>
              <a:t>CISE Roadmap 2016 - 2020</a:t>
            </a:r>
          </a:p>
        </p:txBody>
      </p:sp>
    </p:spTree>
    <p:extLst>
      <p:ext uri="{BB962C8B-B14F-4D97-AF65-F5344CB8AC3E}">
        <p14:creationId xmlns:p14="http://schemas.microsoft.com/office/powerpoint/2010/main" val="81552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281547" y="1323045"/>
            <a:ext cx="6417358" cy="383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8" tIns="45653" rIns="91308" bIns="45653" anchor="ctr"/>
          <a:lstStyle>
            <a:lvl1pPr marL="357188"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3200" i="0" kern="0" dirty="0" smtClean="0">
                <a:solidFill>
                  <a:srgbClr val="0F3277"/>
                </a:solidFill>
                <a:latin typeface="Arial"/>
                <a:cs typeface="Arial" charset="0"/>
              </a:rPr>
              <a:t>EU policy framework of CISE</a:t>
            </a:r>
            <a:endParaRPr lang="en-US" altLang="en-US" sz="3200" i="0" kern="0" dirty="0">
              <a:solidFill>
                <a:srgbClr val="0F3277"/>
              </a:solidFill>
              <a:latin typeface="Arial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724" y="3009793"/>
            <a:ext cx="9100457" cy="461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GB" sz="2200" dirty="0" smtClean="0">
                <a:solidFill>
                  <a:srgbClr val="191966"/>
                </a:solidFill>
                <a:latin typeface="Arial" pitchFamily="34" charset="0"/>
              </a:rPr>
              <a:t>    </a:t>
            </a:r>
            <a:endParaRPr lang="en-GB" sz="2200" b="0" dirty="0">
              <a:solidFill>
                <a:srgbClr val="191966"/>
              </a:solidFill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60" y="3415299"/>
            <a:ext cx="9100457" cy="461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GB" sz="2200" dirty="0" smtClean="0">
                <a:solidFill>
                  <a:srgbClr val="191966"/>
                </a:solidFill>
                <a:latin typeface="Arial" pitchFamily="34" charset="0"/>
              </a:rPr>
              <a:t>    </a:t>
            </a:r>
            <a:endParaRPr lang="en-GB" sz="2200" b="0" dirty="0">
              <a:solidFill>
                <a:srgbClr val="191966"/>
              </a:solidFill>
              <a:latin typeface="Arial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26812332"/>
              </p:ext>
            </p:extLst>
          </p:nvPr>
        </p:nvGraphicFramePr>
        <p:xfrm>
          <a:off x="677733" y="1777563"/>
          <a:ext cx="7648686" cy="4525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-677636" y="2130879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44702" y="3606637"/>
            <a:ext cx="1229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C00000"/>
                </a:solidFill>
              </a:rPr>
              <a:t>CISE</a:t>
            </a:r>
            <a:endParaRPr lang="en-GB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84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2582F4-DCBD-4083-83BC-45ECAD688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>
                                            <p:graphicEl>
                                              <a:dgm id="{8D2582F4-DCBD-4083-83BC-45ECAD688B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2F68B9-CE08-4931-A634-67FEAA310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2">
                                            <p:graphicEl>
                                              <a:dgm id="{112F68B9-CE08-4931-A634-67FEAA3103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3931E5-9FEC-476D-B9B7-34BF33B77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2">
                                            <p:graphicEl>
                                              <a:dgm id="{DE3931E5-9FEC-476D-B9B7-34BF33B77B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2" grpId="0">
        <p:bldSub>
          <a:bldDgm bld="one"/>
        </p:bldSub>
      </p:bldGraphic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-93951" y="1059337"/>
            <a:ext cx="9144001" cy="4062651"/>
          </a:xfrm>
        </p:spPr>
        <p:txBody>
          <a:bodyPr/>
          <a:lstStyle/>
          <a:p>
            <a:pPr indent="0">
              <a:buNone/>
            </a:pPr>
            <a:endParaRPr lang="en-US" altLang="en-US" sz="2000" dirty="0"/>
          </a:p>
          <a:p>
            <a:pPr indent="0">
              <a:buNone/>
            </a:pPr>
            <a:endParaRPr lang="en-US" altLang="en-US" sz="3600" b="1" dirty="0"/>
          </a:p>
          <a:p>
            <a:pPr indent="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400" b="1" dirty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lvl="0" indent="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lvl="0" indent="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most of </a:t>
            </a:r>
            <a:r>
              <a:rPr lang="en-US" altLang="en-US" sz="2400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300+ </a:t>
            </a: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authorities' systems</a:t>
            </a:r>
            <a:endParaRPr lang="en-US" altLang="en-US" sz="2400" dirty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indent="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i</a:t>
            </a: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n 7 </a:t>
            </a:r>
            <a:r>
              <a:rPr lang="en-US" altLang="en-US" sz="2400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maritime sectors </a:t>
            </a:r>
          </a:p>
          <a:p>
            <a:pPr lvl="0" indent="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b="1" i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… not yet inter-connected …</a:t>
            </a:r>
            <a:endParaRPr lang="en-GB" sz="2400" b="1" i="1" dirty="0" smtClean="0"/>
          </a:p>
          <a:p>
            <a:pPr indent="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400" b="1" dirty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indent="0">
              <a:buNone/>
            </a:pPr>
            <a:endParaRPr lang="en-US" alt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898635" y="1590972"/>
            <a:ext cx="7158830" cy="584765"/>
          </a:xfrm>
          <a:prstGeom prst="rect">
            <a:avLst/>
          </a:prstGeom>
        </p:spPr>
        <p:txBody>
          <a:bodyPr wrap="square" lIns="91431" tIns="45715" rIns="91431" bIns="45715">
            <a:spAutoFit/>
          </a:bodyPr>
          <a:lstStyle/>
          <a:p>
            <a:pPr algn="ctr" eaLnBrk="0" hangingPunct="0">
              <a:spcBef>
                <a:spcPct val="15000"/>
              </a:spcBef>
              <a:buClr>
                <a:srgbClr val="0F5494"/>
              </a:buClr>
              <a:buSzPct val="120000"/>
              <a:defRPr/>
            </a:pPr>
            <a:r>
              <a:rPr lang="en-US" sz="3200" kern="0" dirty="0" smtClean="0">
                <a:solidFill>
                  <a:srgbClr val="FF0000"/>
                </a:solidFill>
                <a:latin typeface="Arial"/>
                <a:cs typeface="Arial" charset="0"/>
              </a:rPr>
              <a:t>Information </a:t>
            </a:r>
            <a:r>
              <a:rPr lang="en-US" sz="3200" kern="0" dirty="0" smtClean="0">
                <a:solidFill>
                  <a:srgbClr val="FF0000"/>
                </a:solidFill>
                <a:latin typeface="Arial"/>
                <a:cs typeface="Arial" charset="0"/>
              </a:rPr>
              <a:t>gap in EU/EEA</a:t>
            </a:r>
            <a:endParaRPr lang="en-US" sz="3200" kern="0" dirty="0">
              <a:solidFill>
                <a:srgbClr val="FF0000"/>
              </a:solidFill>
              <a:latin typeface="Arial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9968" y="167067"/>
            <a:ext cx="3741267" cy="523210"/>
          </a:xfrm>
          <a:prstGeom prst="rect">
            <a:avLst/>
          </a:prstGeom>
        </p:spPr>
        <p:txBody>
          <a:bodyPr wrap="square" lIns="91431" tIns="45715" rIns="91431" bIns="45715">
            <a:spAutoFit/>
          </a:bodyPr>
          <a:lstStyle/>
          <a:p>
            <a:pPr algn="ctr" eaLnBrk="0" hangingPunct="0">
              <a:spcBef>
                <a:spcPct val="15000"/>
              </a:spcBef>
              <a:buClr>
                <a:srgbClr val="0F5494"/>
              </a:buClr>
              <a:buSzPct val="120000"/>
              <a:defRPr/>
            </a:pPr>
            <a:r>
              <a:rPr lang="en-US" sz="2800" kern="0" dirty="0" smtClean="0">
                <a:solidFill>
                  <a:srgbClr val="FFFFFF"/>
                </a:solidFill>
                <a:latin typeface="Arial"/>
                <a:cs typeface="Arial" charset="0"/>
              </a:rPr>
              <a:t>CISE business case</a:t>
            </a:r>
          </a:p>
        </p:txBody>
      </p:sp>
      <p:pic>
        <p:nvPicPr>
          <p:cNvPr id="16" name="Picture 2" descr="Borko interrog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88" y="4527550"/>
            <a:ext cx="12954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01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-93951" y="1392835"/>
            <a:ext cx="9144001" cy="3293209"/>
          </a:xfrm>
        </p:spPr>
        <p:txBody>
          <a:bodyPr/>
          <a:lstStyle/>
          <a:p>
            <a:pPr indent="0">
              <a:buNone/>
            </a:pPr>
            <a:endParaRPr lang="en-US" altLang="en-US" sz="2000" dirty="0"/>
          </a:p>
          <a:p>
            <a:pPr indent="0" algn="ctr"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latin typeface="Arial"/>
                <a:cs typeface="Arial" charset="0"/>
              </a:rPr>
              <a:t>Create interoperability </a:t>
            </a:r>
            <a:endParaRPr lang="en-US" altLang="en-US" sz="3200" b="1" dirty="0">
              <a:solidFill>
                <a:srgbClr val="FF0000"/>
              </a:solidFill>
              <a:latin typeface="Arial"/>
              <a:cs typeface="Arial" charset="0"/>
            </a:endParaRPr>
          </a:p>
          <a:p>
            <a:pPr lvl="0" indent="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800" dirty="0" smtClean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lvl="0" indent="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between  </a:t>
            </a:r>
          </a:p>
          <a:p>
            <a:pPr lvl="0" indent="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a</a:t>
            </a: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ll relevant authorities</a:t>
            </a:r>
            <a:endParaRPr lang="en-US" altLang="en-US" sz="2400" dirty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indent="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a</a:t>
            </a: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cross sectors </a:t>
            </a:r>
            <a:endParaRPr lang="en-US" altLang="en-US" sz="2400" dirty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indent="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i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… where needed …</a:t>
            </a:r>
            <a:endParaRPr lang="en-US" altLang="en-US" sz="2400" i="1" dirty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indent="0">
              <a:buNone/>
            </a:pPr>
            <a:endParaRPr lang="en-US" alt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96786" y="188583"/>
            <a:ext cx="2721681" cy="523210"/>
          </a:xfrm>
          <a:prstGeom prst="rect">
            <a:avLst/>
          </a:prstGeom>
        </p:spPr>
        <p:txBody>
          <a:bodyPr wrap="square" lIns="91431" tIns="45715" rIns="91431" bIns="45715">
            <a:spAutoFit/>
          </a:bodyPr>
          <a:lstStyle/>
          <a:p>
            <a:pPr algn="ctr" eaLnBrk="0" hangingPunct="0">
              <a:spcBef>
                <a:spcPct val="15000"/>
              </a:spcBef>
              <a:buClr>
                <a:srgbClr val="0F5494"/>
              </a:buClr>
              <a:buSzPct val="120000"/>
              <a:defRPr/>
            </a:pPr>
            <a:r>
              <a:rPr lang="en-US" sz="2800" kern="0" dirty="0" smtClean="0">
                <a:solidFill>
                  <a:srgbClr val="FFFFFF"/>
                </a:solidFill>
                <a:latin typeface="Arial"/>
                <a:cs typeface="Arial" charset="0"/>
              </a:rPr>
              <a:t>CISE objective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16380" y="4060016"/>
            <a:ext cx="8782055" cy="2321389"/>
            <a:chOff x="116380" y="4060016"/>
            <a:chExt cx="8782055" cy="2321389"/>
          </a:xfrm>
        </p:grpSpPr>
        <p:sp>
          <p:nvSpPr>
            <p:cNvPr id="17" name="TextBox 16"/>
            <p:cNvSpPr txBox="1"/>
            <p:nvPr/>
          </p:nvSpPr>
          <p:spPr>
            <a:xfrm>
              <a:off x="116380" y="4179689"/>
              <a:ext cx="1295047" cy="1384995"/>
            </a:xfrm>
            <a:prstGeom prst="rect">
              <a:avLst/>
            </a:prstGeom>
            <a:solidFill>
              <a:schemeClr val="accent3">
                <a:lumMod val="6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altLang="en-US" sz="1200" dirty="0" smtClean="0">
                <a:solidFill>
                  <a:srgbClr val="0F3277"/>
                </a:solidFill>
                <a:latin typeface="Arial" pitchFamily="34" charset="0"/>
              </a:endParaRPr>
            </a:p>
            <a:p>
              <a:endParaRPr lang="en-US" altLang="en-US" sz="1800" dirty="0" smtClean="0">
                <a:solidFill>
                  <a:srgbClr val="0F3277"/>
                </a:solidFill>
                <a:latin typeface="Arial" pitchFamily="34" charset="0"/>
              </a:endParaRPr>
            </a:p>
            <a:p>
              <a:r>
                <a:rPr lang="en-US" altLang="en-US" sz="1800" dirty="0" smtClean="0">
                  <a:solidFill>
                    <a:srgbClr val="0F3277"/>
                  </a:solidFill>
                  <a:latin typeface="Arial" pitchFamily="34" charset="0"/>
                </a:rPr>
                <a:t>Transport </a:t>
              </a:r>
            </a:p>
            <a:p>
              <a:endParaRPr lang="en-US" sz="1200" dirty="0">
                <a:solidFill>
                  <a:srgbClr val="0F3277"/>
                </a:solidFill>
                <a:latin typeface="Arial" pitchFamily="34" charset="0"/>
              </a:endParaRPr>
            </a:p>
            <a:p>
              <a:endParaRPr lang="en-US" sz="1200" dirty="0" smtClean="0">
                <a:solidFill>
                  <a:srgbClr val="0F3277"/>
                </a:solidFill>
                <a:latin typeface="Arial" pitchFamily="34" charset="0"/>
              </a:endParaRPr>
            </a:p>
            <a:p>
              <a:endParaRPr lang="en-GB" sz="12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35977" y="4899242"/>
              <a:ext cx="1191059" cy="1107996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altLang="en-US" sz="1200" dirty="0" smtClean="0">
                <a:solidFill>
                  <a:srgbClr val="0F3277"/>
                </a:solidFill>
                <a:latin typeface="Arial" pitchFamily="34" charset="0"/>
              </a:endParaRPr>
            </a:p>
            <a:p>
              <a:pPr algn="ctr"/>
              <a:endParaRPr lang="en-US" altLang="en-US" sz="1200" dirty="0">
                <a:solidFill>
                  <a:srgbClr val="0F3277"/>
                </a:solidFill>
                <a:latin typeface="Arial" pitchFamily="34" charset="0"/>
              </a:endParaRPr>
            </a:p>
            <a:p>
              <a:pPr algn="ctr"/>
              <a:r>
                <a:rPr lang="en-US" altLang="en-US" sz="1800" dirty="0">
                  <a:solidFill>
                    <a:srgbClr val="0F3277"/>
                  </a:solidFill>
                  <a:latin typeface="Arial" pitchFamily="34" charset="0"/>
                </a:rPr>
                <a:t>Fisheries </a:t>
              </a:r>
            </a:p>
            <a:p>
              <a:pPr algn="ctr"/>
              <a:endParaRPr lang="en-US" sz="1200" dirty="0">
                <a:solidFill>
                  <a:srgbClr val="0F3277"/>
                </a:solidFill>
                <a:latin typeface="Arial" pitchFamily="34" charset="0"/>
              </a:endParaRPr>
            </a:p>
            <a:p>
              <a:pPr algn="ctr"/>
              <a:endParaRPr lang="en-GB" sz="1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27921" y="4595116"/>
              <a:ext cx="1586540" cy="1292662"/>
            </a:xfrm>
            <a:prstGeom prst="rect">
              <a:avLst/>
            </a:prstGeom>
            <a:solidFill>
              <a:srgbClr val="19D156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altLang="en-US" sz="1200" dirty="0" smtClean="0">
                <a:solidFill>
                  <a:srgbClr val="0F3277"/>
                </a:solidFill>
                <a:latin typeface="Arial" pitchFamily="34" charset="0"/>
              </a:endParaRPr>
            </a:p>
            <a:p>
              <a:pPr algn="ctr"/>
              <a:endParaRPr lang="en-US" altLang="en-US" sz="1200" dirty="0">
                <a:solidFill>
                  <a:srgbClr val="0F3277"/>
                </a:solidFill>
                <a:latin typeface="Arial" pitchFamily="34" charset="0"/>
              </a:endParaRPr>
            </a:p>
            <a:p>
              <a:pPr algn="ctr"/>
              <a:r>
                <a:rPr lang="en-US" altLang="en-US" sz="1800" dirty="0" smtClean="0">
                  <a:solidFill>
                    <a:srgbClr val="0F3277"/>
                  </a:solidFill>
                  <a:latin typeface="Arial" pitchFamily="34" charset="0"/>
                </a:rPr>
                <a:t>Environment</a:t>
              </a:r>
            </a:p>
            <a:p>
              <a:pPr algn="ctr"/>
              <a:endParaRPr lang="en-US" sz="1200" dirty="0" smtClean="0">
                <a:solidFill>
                  <a:srgbClr val="0F3277"/>
                </a:solidFill>
                <a:latin typeface="Arial" pitchFamily="34" charset="0"/>
              </a:endParaRPr>
            </a:p>
            <a:p>
              <a:pPr algn="ctr"/>
              <a:endParaRPr lang="en-US" sz="1200" dirty="0">
                <a:solidFill>
                  <a:srgbClr val="0F3277"/>
                </a:solidFill>
                <a:latin typeface="Arial" pitchFamily="34" charset="0"/>
              </a:endParaRPr>
            </a:p>
            <a:p>
              <a:pPr algn="ctr"/>
              <a:endParaRPr lang="en-GB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54702" y="4996410"/>
              <a:ext cx="1020535" cy="1384995"/>
            </a:xfrm>
            <a:prstGeom prst="rect">
              <a:avLst/>
            </a:prstGeom>
            <a:solidFill>
              <a:srgbClr val="ED571B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altLang="en-US" sz="1200" dirty="0" smtClean="0">
                <a:solidFill>
                  <a:srgbClr val="0F3277"/>
                </a:solidFill>
                <a:latin typeface="Arial" pitchFamily="34" charset="0"/>
              </a:endParaRPr>
            </a:p>
            <a:p>
              <a:pPr algn="ctr"/>
              <a:endParaRPr lang="en-US" altLang="en-US" sz="1200" dirty="0">
                <a:solidFill>
                  <a:srgbClr val="0F3277"/>
                </a:solidFill>
                <a:latin typeface="Arial" pitchFamily="34" charset="0"/>
              </a:endParaRPr>
            </a:p>
            <a:p>
              <a:pPr algn="ctr"/>
              <a:r>
                <a:rPr lang="en-US" altLang="en-US" sz="1800" dirty="0" smtClean="0">
                  <a:solidFill>
                    <a:srgbClr val="0F3277"/>
                  </a:solidFill>
                  <a:latin typeface="Arial" pitchFamily="34" charset="0"/>
                </a:rPr>
                <a:t>Border control</a:t>
              </a:r>
            </a:p>
            <a:p>
              <a:pPr algn="ctr"/>
              <a:endParaRPr lang="en-US" sz="1200" dirty="0">
                <a:solidFill>
                  <a:srgbClr val="0F3277"/>
                </a:solidFill>
                <a:latin typeface="Arial" pitchFamily="34" charset="0"/>
              </a:endParaRPr>
            </a:p>
            <a:p>
              <a:pPr algn="ctr"/>
              <a:endParaRPr lang="en-GB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10379" y="4864627"/>
              <a:ext cx="1204451" cy="1107996"/>
            </a:xfrm>
            <a:prstGeom prst="rect">
              <a:avLst/>
            </a:prstGeom>
            <a:solidFill>
              <a:srgbClr val="FFCC66"/>
            </a:solidFill>
          </p:spPr>
          <p:txBody>
            <a:bodyPr wrap="square" rtlCol="0">
              <a:spAutoFit/>
            </a:bodyPr>
            <a:lstStyle/>
            <a:p>
              <a:endParaRPr lang="en-US" altLang="en-US" sz="1200" dirty="0" smtClean="0">
                <a:solidFill>
                  <a:srgbClr val="0F3277"/>
                </a:solidFill>
                <a:latin typeface="Arial" pitchFamily="34" charset="0"/>
              </a:endParaRPr>
            </a:p>
            <a:p>
              <a:endParaRPr lang="en-US" altLang="en-US" sz="1200" dirty="0">
                <a:solidFill>
                  <a:srgbClr val="0F3277"/>
                </a:solidFill>
                <a:latin typeface="Arial" pitchFamily="34" charset="0"/>
              </a:endParaRPr>
            </a:p>
            <a:p>
              <a:r>
                <a:rPr lang="en-US" altLang="en-US" sz="1800" dirty="0" smtClean="0">
                  <a:solidFill>
                    <a:srgbClr val="0F3277"/>
                  </a:solidFill>
                  <a:latin typeface="Arial" pitchFamily="34" charset="0"/>
                </a:rPr>
                <a:t>Customs</a:t>
              </a:r>
            </a:p>
            <a:p>
              <a:endParaRPr lang="en-US" sz="1200" dirty="0">
                <a:solidFill>
                  <a:srgbClr val="0F3277"/>
                </a:solidFill>
                <a:latin typeface="Arial" pitchFamily="34" charset="0"/>
              </a:endParaRPr>
            </a:p>
            <a:p>
              <a:endParaRPr lang="en-GB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549575" y="4592988"/>
              <a:ext cx="1201744" cy="129266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altLang="en-US" sz="1200" dirty="0" smtClean="0">
                <a:solidFill>
                  <a:srgbClr val="0F3277"/>
                </a:solidFill>
                <a:latin typeface="Arial" pitchFamily="34" charset="0"/>
              </a:endParaRPr>
            </a:p>
            <a:p>
              <a:pPr algn="ctr"/>
              <a:r>
                <a:rPr lang="en-US" altLang="en-US" sz="1800" dirty="0" smtClean="0">
                  <a:solidFill>
                    <a:srgbClr val="0F3277"/>
                  </a:solidFill>
                  <a:latin typeface="Arial" pitchFamily="34" charset="0"/>
                </a:rPr>
                <a:t>Law enforcement</a:t>
              </a:r>
            </a:p>
            <a:p>
              <a:pPr algn="ctr"/>
              <a:endParaRPr lang="en-US" sz="1200" dirty="0">
                <a:solidFill>
                  <a:srgbClr val="0F3277"/>
                </a:solidFill>
                <a:latin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786461" y="4060016"/>
              <a:ext cx="1111974" cy="1292662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altLang="en-US" sz="1200" dirty="0" smtClean="0">
                <a:solidFill>
                  <a:srgbClr val="0F3277"/>
                </a:solidFill>
                <a:latin typeface="Arial" pitchFamily="34" charset="0"/>
              </a:endParaRPr>
            </a:p>
            <a:p>
              <a:endParaRPr lang="en-US" altLang="en-US" sz="1200" dirty="0">
                <a:solidFill>
                  <a:srgbClr val="0F3277"/>
                </a:solidFill>
                <a:latin typeface="Arial" pitchFamily="34" charset="0"/>
              </a:endParaRPr>
            </a:p>
            <a:p>
              <a:r>
                <a:rPr lang="en-US" altLang="en-US" sz="1800" dirty="0" err="1" smtClean="0">
                  <a:solidFill>
                    <a:srgbClr val="0F3277"/>
                  </a:solidFill>
                  <a:latin typeface="Arial" pitchFamily="34" charset="0"/>
                </a:rPr>
                <a:t>Defence</a:t>
              </a:r>
              <a:endParaRPr lang="en-US" altLang="en-US" sz="1800" dirty="0" smtClean="0">
                <a:solidFill>
                  <a:srgbClr val="0F3277"/>
                </a:solidFill>
                <a:latin typeface="Arial" pitchFamily="34" charset="0"/>
              </a:endParaRPr>
            </a:p>
            <a:p>
              <a:endParaRPr lang="en-US" sz="1200" dirty="0" smtClean="0">
                <a:solidFill>
                  <a:srgbClr val="0F3277"/>
                </a:solidFill>
                <a:latin typeface="Arial" pitchFamily="34" charset="0"/>
              </a:endParaRPr>
            </a:p>
            <a:p>
              <a:endParaRPr lang="en-US" sz="1200" dirty="0">
                <a:solidFill>
                  <a:srgbClr val="0F3277"/>
                </a:solidFill>
                <a:latin typeface="Arial" pitchFamily="34" charset="0"/>
              </a:endParaRPr>
            </a:p>
            <a:p>
              <a:endParaRPr lang="en-GB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61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-40161" y="1360561"/>
            <a:ext cx="9144001" cy="5288627"/>
          </a:xfrm>
        </p:spPr>
        <p:txBody>
          <a:bodyPr/>
          <a:lstStyle/>
          <a:p>
            <a:pPr indent="0">
              <a:buNone/>
            </a:pPr>
            <a:endParaRPr lang="en-US" altLang="en-US" sz="2000" dirty="0"/>
          </a:p>
          <a:p>
            <a:pPr indent="0" algn="ctr"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latin typeface="Arial"/>
                <a:cs typeface="Arial" charset="0"/>
              </a:rPr>
              <a:t>Doing more with what exists:</a:t>
            </a:r>
          </a:p>
          <a:p>
            <a:pPr indent="0" algn="ctr">
              <a:lnSpc>
                <a:spcPts val="700"/>
              </a:lnSpc>
              <a:buNone/>
            </a:pPr>
            <a:r>
              <a:rPr lang="en-US" altLang="en-US" sz="800" b="1" dirty="0" smtClean="0">
                <a:solidFill>
                  <a:srgbClr val="FF0000"/>
                </a:solidFill>
                <a:latin typeface="Arial"/>
                <a:cs typeface="Arial" charset="0"/>
              </a:rPr>
              <a:t> </a:t>
            </a:r>
          </a:p>
          <a:p>
            <a:pPr indent="0" algn="ctr">
              <a:lnSpc>
                <a:spcPts val="700"/>
              </a:lnSpc>
              <a:buNone/>
            </a:pPr>
            <a:endParaRPr lang="en-US" altLang="en-US" sz="800" b="1" dirty="0">
              <a:solidFill>
                <a:srgbClr val="FF0000"/>
              </a:solidFill>
              <a:latin typeface="Arial"/>
              <a:cs typeface="Arial" charset="0"/>
            </a:endParaRPr>
          </a:p>
          <a:p>
            <a:pPr marL="342900" indent="-34290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Safer, secure &amp; cleaner seas for prosperity &amp; blue growth</a:t>
            </a:r>
          </a:p>
          <a:p>
            <a:pPr marL="342900" indent="-34290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err="1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Enhaced</a:t>
            </a: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 global awareness &amp; responsiveness ('</a:t>
            </a:r>
            <a:r>
              <a:rPr lang="en-US" altLang="en-US" sz="2400" dirty="0" err="1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Atalanta</a:t>
            </a: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')</a:t>
            </a:r>
          </a:p>
          <a:p>
            <a:pPr marL="342900" indent="-34290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  <a:sym typeface="Wingdings" panose="05000000000000000000" pitchFamily="2" charset="2"/>
              </a:rPr>
              <a:t>Embedding 300+ authorities in Digital Single Market</a:t>
            </a:r>
          </a:p>
          <a:p>
            <a:pPr marL="342900" indent="-34290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Enhanced effectiveness </a:t>
            </a: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 400 M€ benefit / year</a:t>
            </a:r>
          </a:p>
          <a:p>
            <a:pPr marL="342900" indent="-34290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Enhanced cost efficiency </a:t>
            </a: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  <a:sym typeface="Wingdings" panose="05000000000000000000" pitchFamily="2" charset="2"/>
              </a:rPr>
              <a:t> 40 M€ benefit / year</a:t>
            </a:r>
          </a:p>
          <a:p>
            <a:pPr marL="342900" indent="-34290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  <a:sym typeface="Wingdings" panose="05000000000000000000" pitchFamily="2" charset="2"/>
              </a:rPr>
              <a:t>Enhanced EU role in maritime governance</a:t>
            </a:r>
          </a:p>
          <a:p>
            <a:pPr marL="342900" indent="-34290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  <a:sym typeface="Wingdings" panose="05000000000000000000" pitchFamily="2" charset="2"/>
              </a:rPr>
              <a:t>Enhanced EU role as global actor</a:t>
            </a:r>
          </a:p>
          <a:p>
            <a:pPr marL="342900" indent="-34290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  <a:sym typeface="Wingdings" panose="05000000000000000000" pitchFamily="2" charset="2"/>
              </a:rPr>
              <a:t>Less human error</a:t>
            </a:r>
            <a:endParaRPr lang="en-US" altLang="en-US" sz="2400" dirty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indent="0">
              <a:buNone/>
            </a:pPr>
            <a:endParaRPr lang="en-US" alt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10749" y="199341"/>
            <a:ext cx="3076668" cy="523210"/>
          </a:xfrm>
          <a:prstGeom prst="rect">
            <a:avLst/>
          </a:prstGeom>
        </p:spPr>
        <p:txBody>
          <a:bodyPr wrap="square" lIns="91431" tIns="45715" rIns="91431" bIns="45715">
            <a:spAutoFit/>
          </a:bodyPr>
          <a:lstStyle/>
          <a:p>
            <a:pPr algn="ctr" eaLnBrk="0" hangingPunct="0">
              <a:spcBef>
                <a:spcPct val="15000"/>
              </a:spcBef>
              <a:buClr>
                <a:srgbClr val="0F5494"/>
              </a:buClr>
              <a:buSzPct val="120000"/>
              <a:defRPr/>
            </a:pPr>
            <a:r>
              <a:rPr lang="en-US" sz="2800" kern="0" dirty="0" smtClean="0">
                <a:solidFill>
                  <a:srgbClr val="FFFFFF"/>
                </a:solidFill>
                <a:latin typeface="Arial"/>
                <a:cs typeface="Arial" charset="0"/>
              </a:rPr>
              <a:t>CISE benefits</a:t>
            </a:r>
          </a:p>
        </p:txBody>
      </p:sp>
    </p:spTree>
    <p:extLst>
      <p:ext uri="{BB962C8B-B14F-4D97-AF65-F5344CB8AC3E}">
        <p14:creationId xmlns:p14="http://schemas.microsoft.com/office/powerpoint/2010/main" val="412821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0B616E-8822-4219-8652-9375E4327AE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3830" y="368074"/>
            <a:ext cx="38634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rgbClr val="FFFFFF"/>
                </a:solidFill>
                <a:cs typeface="Arial" charset="0"/>
              </a:rPr>
              <a:t>Achievements so far …</a:t>
            </a:r>
          </a:p>
        </p:txBody>
      </p:sp>
      <p:sp>
        <p:nvSpPr>
          <p:cNvPr id="7" name="Bevel 6"/>
          <p:cNvSpPr/>
          <p:nvPr/>
        </p:nvSpPr>
        <p:spPr bwMode="auto">
          <a:xfrm>
            <a:off x="5012267" y="3657600"/>
            <a:ext cx="3495146" cy="1778000"/>
          </a:xfrm>
          <a:prstGeom prst="bevel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US"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80314" y="1156991"/>
            <a:ext cx="9005163" cy="538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238375" indent="-2238375">
              <a:lnSpc>
                <a:spcPct val="150000"/>
              </a:lnSpc>
              <a:buClr>
                <a:srgbClr val="FFFFFF"/>
              </a:buClr>
              <a:buFontTx/>
              <a:buNone/>
              <a:defRPr/>
            </a:pPr>
            <a:r>
              <a:rPr lang="en-GB" sz="2000" i="0" kern="0" dirty="0" smtClean="0"/>
              <a:t>2009-11: MARSUNO/</a:t>
            </a:r>
            <a:r>
              <a:rPr lang="en-GB" sz="2000" i="0" kern="0" dirty="0" err="1" smtClean="0"/>
              <a:t>BlueMassMed</a:t>
            </a:r>
            <a:r>
              <a:rPr lang="en-GB" sz="2000" i="0" kern="0" dirty="0" smtClean="0"/>
              <a:t> </a:t>
            </a:r>
            <a:r>
              <a:rPr lang="en-GB" sz="2000" i="0" kern="0" dirty="0"/>
              <a:t>:</a:t>
            </a:r>
          </a:p>
          <a:p>
            <a:pPr>
              <a:spcBef>
                <a:spcPts val="0"/>
              </a:spcBef>
              <a:buClr>
                <a:srgbClr val="FFFFFF"/>
              </a:buClr>
              <a:defRPr/>
            </a:pPr>
            <a:r>
              <a:rPr lang="en-GB" sz="2000" kern="0" dirty="0"/>
              <a:t>			</a:t>
            </a:r>
            <a:r>
              <a:rPr lang="en-GB" sz="2000" b="0" kern="0" dirty="0"/>
              <a:t>- </a:t>
            </a:r>
            <a:r>
              <a:rPr lang="en-GB" sz="2000" b="0" kern="0" dirty="0" err="1"/>
              <a:t>needs+nodes</a:t>
            </a:r>
            <a:endParaRPr lang="en-GB" sz="2000" b="0" kern="0" dirty="0"/>
          </a:p>
          <a:p>
            <a:pPr marL="2238375" indent="-2238375">
              <a:lnSpc>
                <a:spcPct val="150000"/>
              </a:lnSpc>
              <a:buClr>
                <a:srgbClr val="FFFFFF"/>
              </a:buClr>
              <a:buFontTx/>
              <a:buNone/>
              <a:defRPr/>
            </a:pPr>
            <a:r>
              <a:rPr lang="en-GB" sz="2000" i="0" kern="0" dirty="0" smtClean="0"/>
              <a:t>2011-13: Cooperation </a:t>
            </a:r>
            <a:r>
              <a:rPr lang="en-GB" sz="2000" i="0" kern="0" dirty="0"/>
              <a:t>Project:</a:t>
            </a:r>
          </a:p>
          <a:p>
            <a:pPr marL="0" indent="0">
              <a:spcBef>
                <a:spcPts val="0"/>
              </a:spcBef>
              <a:buClr>
                <a:srgbClr val="FFFFFF"/>
              </a:buClr>
              <a:buFontTx/>
              <a:buNone/>
              <a:defRPr/>
            </a:pPr>
            <a:r>
              <a:rPr lang="en-GB" sz="2000" kern="0" dirty="0"/>
              <a:t>			</a:t>
            </a:r>
            <a:r>
              <a:rPr lang="en-GB" sz="2000" b="0" kern="0" dirty="0"/>
              <a:t>-Use cases, </a:t>
            </a:r>
          </a:p>
          <a:p>
            <a:pPr marL="0" indent="0">
              <a:spcBef>
                <a:spcPts val="0"/>
              </a:spcBef>
              <a:buClr>
                <a:srgbClr val="FFFFFF"/>
              </a:buClr>
              <a:buFontTx/>
              <a:buNone/>
              <a:defRPr/>
            </a:pPr>
            <a:r>
              <a:rPr lang="en-GB" sz="2000" b="0" kern="0" dirty="0"/>
              <a:t>			-Common data model and service model,			</a:t>
            </a:r>
            <a:r>
              <a:rPr lang="en-GB" sz="2000" b="0" kern="0" dirty="0" smtClean="0"/>
              <a:t>	-</a:t>
            </a:r>
            <a:r>
              <a:rPr lang="en-GB" sz="2000" b="0" kern="0" dirty="0"/>
              <a:t>Access rights matrix (role based)</a:t>
            </a:r>
          </a:p>
          <a:p>
            <a:pPr marL="2238375" indent="-2238375">
              <a:lnSpc>
                <a:spcPct val="150000"/>
              </a:lnSpc>
              <a:buClr>
                <a:srgbClr val="FFFFFF"/>
              </a:buClr>
              <a:buFontTx/>
              <a:buNone/>
              <a:defRPr/>
            </a:pPr>
            <a:r>
              <a:rPr lang="en-GB" sz="2000" i="0" kern="0" dirty="0" smtClean="0"/>
              <a:t>2009-14: CISE Commission Communications  </a:t>
            </a:r>
            <a:endParaRPr lang="en-GB" sz="2000" i="0" kern="0" dirty="0"/>
          </a:p>
          <a:p>
            <a:pPr marL="2238375" indent="-2238375">
              <a:lnSpc>
                <a:spcPct val="150000"/>
              </a:lnSpc>
              <a:buClr>
                <a:srgbClr val="FFFFFF"/>
              </a:buClr>
              <a:buFontTx/>
              <a:buNone/>
              <a:defRPr/>
            </a:pPr>
            <a:r>
              <a:rPr lang="en-GB" sz="2000" i="0" kern="0" dirty="0" smtClean="0"/>
              <a:t>2009-13: CISE Council Conclusions</a:t>
            </a:r>
          </a:p>
          <a:p>
            <a:pPr marL="2238375" indent="-2238375">
              <a:lnSpc>
                <a:spcPct val="150000"/>
              </a:lnSpc>
              <a:buClr>
                <a:srgbClr val="FFFFFF"/>
              </a:buClr>
              <a:buFontTx/>
              <a:buNone/>
              <a:defRPr/>
            </a:pPr>
            <a:r>
              <a:rPr lang="en-GB" sz="2000" i="0" kern="0" dirty="0" smtClean="0"/>
              <a:t>2014: CISE </a:t>
            </a:r>
            <a:r>
              <a:rPr lang="en-GB" sz="2000" i="0" kern="0" dirty="0"/>
              <a:t>in EUMSS-Action Plan </a:t>
            </a:r>
          </a:p>
          <a:p>
            <a:pPr marL="2151063" indent="-2151063">
              <a:lnSpc>
                <a:spcPct val="150000"/>
              </a:lnSpc>
              <a:buClr>
                <a:srgbClr val="FFFFFF"/>
              </a:buClr>
              <a:buFontTx/>
              <a:buNone/>
              <a:defRPr/>
            </a:pPr>
            <a:r>
              <a:rPr lang="en-GB" sz="2000" i="0" kern="0" dirty="0"/>
              <a:t>2015: CISE + EUMSS in 'G7' declaration</a:t>
            </a:r>
          </a:p>
          <a:p>
            <a:pPr marL="2151063" indent="-2151063">
              <a:lnSpc>
                <a:spcPct val="150000"/>
              </a:lnSpc>
              <a:buClr>
                <a:srgbClr val="FFFFFF"/>
              </a:buClr>
              <a:buFontTx/>
              <a:buNone/>
              <a:defRPr/>
            </a:pPr>
            <a:r>
              <a:rPr lang="en-GB" sz="2000" i="0" kern="0" dirty="0" smtClean="0">
                <a:solidFill>
                  <a:srgbClr val="FF0000"/>
                </a:solidFill>
              </a:rPr>
              <a:t>2016: Identify national needs for CISE info services-ongoing</a:t>
            </a:r>
          </a:p>
        </p:txBody>
      </p:sp>
    </p:spTree>
    <p:extLst>
      <p:ext uri="{BB962C8B-B14F-4D97-AF65-F5344CB8AC3E}">
        <p14:creationId xmlns:p14="http://schemas.microsoft.com/office/powerpoint/2010/main" val="183155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6862" y="281496"/>
            <a:ext cx="3573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rgbClr val="FFFFFF"/>
                </a:solidFill>
                <a:cs typeface="Arial" charset="0"/>
              </a:rPr>
              <a:t>CISE Roadmap 2020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0959" y="1285259"/>
            <a:ext cx="9030010" cy="5352747"/>
          </a:xfrm>
        </p:spPr>
        <p:txBody>
          <a:bodyPr/>
          <a:lstStyle/>
          <a:p>
            <a:pPr indent="0" algn="ctr">
              <a:lnSpc>
                <a:spcPts val="700"/>
              </a:lnSpc>
              <a:buNone/>
            </a:pPr>
            <a:endParaRPr lang="en-US" altLang="en-US" sz="800" b="1" dirty="0">
              <a:solidFill>
                <a:srgbClr val="FF0000"/>
              </a:solidFill>
              <a:latin typeface="Arial"/>
              <a:cs typeface="Arial" charset="0"/>
            </a:endParaRPr>
          </a:p>
          <a:p>
            <a:pPr marL="342900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2017: 'EUCISE2020'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testing CISE at large scale 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- ongoing</a:t>
            </a:r>
            <a:endParaRPr lang="en-US" altLang="en-US" sz="2400" b="1" i="1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42900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2017-20: CISE Handbook (living document) </a:t>
            </a:r>
            <a:r>
              <a:rPr lang="en-US" altLang="en-US" sz="2400" b="1" i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- ongoing</a:t>
            </a:r>
          </a:p>
          <a:p>
            <a:pPr marL="342900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2017-20: CISE Register of authorities &amp; info services</a:t>
            </a:r>
          </a:p>
          <a:p>
            <a:pPr marL="342900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2017-20: TAG/</a:t>
            </a:r>
            <a:r>
              <a:rPr lang="en-US" altLang="en-US" sz="2400" b="1" dirty="0" err="1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MSEsG</a:t>
            </a:r>
            <a:r>
              <a:rPr lang="en-US" altLang="en-US" sz="24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 help drafting </a:t>
            </a:r>
            <a:r>
              <a:rPr lang="en-US" altLang="en-US" sz="2400" b="1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service level </a:t>
            </a:r>
            <a:r>
              <a:rPr lang="en-US" altLang="en-US" sz="2400" b="1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agreement </a:t>
            </a:r>
            <a:r>
              <a:rPr lang="en-US" altLang="en-US" sz="24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models</a:t>
            </a:r>
          </a:p>
          <a:p>
            <a:pPr marL="342900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2017-20: MS implement CISE 'step by step' </a:t>
            </a:r>
            <a:r>
              <a:rPr lang="en-US" altLang="en-US" sz="2400" i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- ongoing</a:t>
            </a:r>
          </a:p>
          <a:p>
            <a:pPr marL="800056" lvl="2" indent="-34290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2000" b="1" i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Develop CISE nodes</a:t>
            </a:r>
          </a:p>
          <a:p>
            <a:pPr marL="800056" lvl="2" indent="-34290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2000" b="1" i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Sign legal agreements (SLA/</a:t>
            </a:r>
            <a:r>
              <a:rPr lang="en-US" altLang="en-US" sz="2000" b="1" i="1" dirty="0" err="1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MoU</a:t>
            </a:r>
            <a:r>
              <a:rPr lang="en-US" altLang="en-US" sz="2000" b="1" i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)</a:t>
            </a:r>
          </a:p>
          <a:p>
            <a:pPr marL="800056" lvl="2" indent="-34290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2000" b="1" i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Progressive exchange of information (services)</a:t>
            </a:r>
          </a:p>
          <a:p>
            <a:pPr marL="800056" lvl="2" indent="-342900" ea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000" b="1" i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Reporting progress through EUMSS Action Plan</a:t>
            </a:r>
          </a:p>
          <a:p>
            <a:pPr marL="342900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en-US" sz="24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2016-20: Embedding </a:t>
            </a:r>
            <a:r>
              <a:rPr lang="en-GB" altLang="en-US" sz="2400" b="1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CISE in Digital Single Market</a:t>
            </a:r>
          </a:p>
          <a:p>
            <a:pPr marL="342900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en-US" sz="24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2018-20: Standardising </a:t>
            </a:r>
            <a:r>
              <a:rPr lang="en-GB" altLang="en-US" sz="2400" b="1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CISE </a:t>
            </a:r>
            <a:r>
              <a:rPr lang="en-GB" altLang="en-US" sz="24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components</a:t>
            </a:r>
            <a:endParaRPr lang="en-GB" altLang="en-US" sz="2400" b="1" dirty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83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3031" y="2047979"/>
            <a:ext cx="9057939" cy="3554819"/>
          </a:xfrm>
        </p:spPr>
        <p:txBody>
          <a:bodyPr/>
          <a:lstStyle/>
          <a:p>
            <a:pPr indent="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latin typeface="Arial"/>
                <a:cs typeface="Arial" charset="0"/>
              </a:rPr>
              <a:t>'EUCISE2020' testing CISE at large scale</a:t>
            </a:r>
          </a:p>
          <a:p>
            <a:pPr indent="0" algn="ctr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200" b="1" dirty="0" smtClean="0">
              <a:solidFill>
                <a:srgbClr val="FF0000"/>
              </a:solidFill>
              <a:latin typeface="Arial"/>
              <a:cs typeface="Arial" charset="0"/>
            </a:endParaRPr>
          </a:p>
          <a:p>
            <a:pPr marL="342900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Phase I: Definition phase (accomplished)</a:t>
            </a:r>
          </a:p>
          <a:p>
            <a:pPr marL="342900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Phase II: Preparation </a:t>
            </a:r>
            <a:r>
              <a:rPr lang="en-US" altLang="en-US" sz="2400" b="1" dirty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lang="en-US" altLang="en-US" sz="24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started) and testing (Q3 2017) </a:t>
            </a:r>
          </a:p>
          <a:p>
            <a:pPr marL="342900" indent="-342900" ea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 smtClean="0">
                <a:solidFill>
                  <a:srgbClr val="0F3277"/>
                </a:solidFill>
                <a:latin typeface="Arial" pitchFamily="34" charset="0"/>
                <a:ea typeface="+mn-ea"/>
                <a:cs typeface="Arial" pitchFamily="34" charset="0"/>
              </a:rPr>
              <a:t>Phase III: Ex post assessment (Q4 2017)</a:t>
            </a:r>
            <a:endParaRPr lang="en-US" altLang="en-US" sz="2400" b="1" dirty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1257212" lvl="4" indent="-342900" eaLnBrk="0" hangingPunct="0">
              <a:spcBef>
                <a:spcPts val="600"/>
              </a:spcBef>
              <a:spcAft>
                <a:spcPts val="600"/>
              </a:spcAft>
            </a:pPr>
            <a:endParaRPr lang="en-US" altLang="en-US" sz="2200" i="1" dirty="0" smtClean="0">
              <a:solidFill>
                <a:srgbClr val="0F3277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indent="0">
              <a:buNone/>
            </a:pPr>
            <a:endParaRPr lang="en-US" alt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-193648" y="48731"/>
            <a:ext cx="3238033" cy="954097"/>
          </a:xfrm>
          <a:prstGeom prst="rect">
            <a:avLst/>
          </a:prstGeom>
        </p:spPr>
        <p:txBody>
          <a:bodyPr wrap="square" lIns="91431" tIns="45715" rIns="91431" bIns="45715">
            <a:spAutoFit/>
          </a:bodyPr>
          <a:lstStyle/>
          <a:p>
            <a:pPr algn="ctr" eaLnBrk="0" hangingPunct="0">
              <a:spcBef>
                <a:spcPct val="15000"/>
              </a:spcBef>
              <a:buClr>
                <a:srgbClr val="0F5494"/>
              </a:buClr>
              <a:buSzPct val="120000"/>
              <a:defRPr/>
            </a:pPr>
            <a:r>
              <a:rPr lang="en-US" sz="2800" kern="0" dirty="0" smtClean="0">
                <a:solidFill>
                  <a:srgbClr val="FFFFFF"/>
                </a:solidFill>
                <a:latin typeface="Arial"/>
                <a:cs typeface="Arial" charset="0"/>
              </a:rPr>
              <a:t>CISE </a:t>
            </a:r>
            <a:r>
              <a:rPr lang="en-US" sz="2800" i="1" kern="0" dirty="0" smtClean="0">
                <a:solidFill>
                  <a:srgbClr val="FFFFFF"/>
                </a:solidFill>
                <a:latin typeface="Arial"/>
                <a:cs typeface="Arial" charset="0"/>
              </a:rPr>
              <a:t>Technical</a:t>
            </a:r>
            <a:r>
              <a:rPr lang="en-US" sz="2800" kern="0" dirty="0" smtClean="0">
                <a:solidFill>
                  <a:srgbClr val="FFFFFF"/>
                </a:solidFill>
                <a:latin typeface="Arial"/>
                <a:cs typeface="Arial" charset="0"/>
              </a:rPr>
              <a:t> Interoperability</a:t>
            </a:r>
          </a:p>
        </p:txBody>
      </p:sp>
    </p:spTree>
    <p:extLst>
      <p:ext uri="{BB962C8B-B14F-4D97-AF65-F5344CB8AC3E}">
        <p14:creationId xmlns:p14="http://schemas.microsoft.com/office/powerpoint/2010/main" val="36895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JRC_Slide_Template_EN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6_JRC_Slide_Template_EN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JRC_Slide_Template_EN</Template>
  <TotalTime>8477</TotalTime>
  <Words>518</Words>
  <Application>Microsoft Office PowerPoint</Application>
  <PresentationFormat>On-screen Show (4:3)</PresentationFormat>
  <Paragraphs>175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1_JRC_Slide_Template_EN</vt:lpstr>
      <vt:lpstr>16_JRC_Slide_Template_EN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Research Centre</dc:title>
  <dc:creator>Grainne Mulhern</dc:creator>
  <cp:lastModifiedBy>STRASSER Thomas (MARE)</cp:lastModifiedBy>
  <cp:revision>808</cp:revision>
  <cp:lastPrinted>2015-01-09T11:03:40Z</cp:lastPrinted>
  <dcterms:created xsi:type="dcterms:W3CDTF">2012-03-21T15:19:35Z</dcterms:created>
  <dcterms:modified xsi:type="dcterms:W3CDTF">2016-06-16T15:39:28Z</dcterms:modified>
</cp:coreProperties>
</file>