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353" r:id="rId2"/>
    <p:sldId id="399" r:id="rId3"/>
    <p:sldId id="420" r:id="rId4"/>
    <p:sldId id="403" r:id="rId5"/>
    <p:sldId id="402" r:id="rId6"/>
    <p:sldId id="416" r:id="rId7"/>
    <p:sldId id="421" r:id="rId8"/>
    <p:sldId id="401" r:id="rId9"/>
    <p:sldId id="415" r:id="rId10"/>
    <p:sldId id="417" r:id="rId11"/>
    <p:sldId id="422" r:id="rId12"/>
    <p:sldId id="408" r:id="rId13"/>
    <p:sldId id="319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jgOFnJ1T3eMPlb03gMKkiZsm/q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3351" autoAdjust="0"/>
  </p:normalViewPr>
  <p:slideViewPr>
    <p:cSldViewPr snapToGrid="0">
      <p:cViewPr varScale="1">
        <p:scale>
          <a:sx n="60" d="100"/>
          <a:sy n="60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71" Type="http://customschemas.google.com/relationships/presentationmetadata" Target="metadata"/><Relationship Id="rId2" Type="http://schemas.openxmlformats.org/officeDocument/2006/relationships/slide" Target="slides/slide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247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058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9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68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64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12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103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056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0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284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6025d8b7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a6025d8b74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a6025d8b74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1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6EC7A-D591-44E5-A01A-430EB7927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7508" y="5887132"/>
            <a:ext cx="2036240" cy="810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" name="Google Shape;202;p7">
            <a:extLst>
              <a:ext uri="{FF2B5EF4-FFF2-40B4-BE49-F238E27FC236}">
                <a16:creationId xmlns:a16="http://schemas.microsoft.com/office/drawing/2014/main" id="{BCC0FB00-4F6C-4F51-9B39-C76B5A5A429E}"/>
              </a:ext>
            </a:extLst>
          </p:cNvPr>
          <p:cNvGrpSpPr/>
          <p:nvPr userDrawn="1"/>
        </p:nvGrpSpPr>
        <p:grpSpPr>
          <a:xfrm>
            <a:off x="7131900" y="5249582"/>
            <a:ext cx="4679100" cy="1393235"/>
            <a:chOff x="7164991" y="5180535"/>
            <a:chExt cx="4679100" cy="1393235"/>
          </a:xfrm>
        </p:grpSpPr>
        <p:sp>
          <p:nvSpPr>
            <p:cNvPr id="8" name="Google Shape;203;p7">
              <a:extLst>
                <a:ext uri="{FF2B5EF4-FFF2-40B4-BE49-F238E27FC236}">
                  <a16:creationId xmlns:a16="http://schemas.microsoft.com/office/drawing/2014/main" id="{1D6ADB9A-01FC-4DBC-8E9F-A2483E95F933}"/>
                </a:ext>
              </a:extLst>
            </p:cNvPr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003776"/>
                  </a:solidFill>
                  <a:latin typeface="EC Square Sans Pro Light" panose="020B0604020202020204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 dirty="0">
                <a:solidFill>
                  <a:srgbClr val="000000"/>
                </a:solidFill>
                <a:latin typeface="EC Square Sans Pro Light" panose="020B0604020202020204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204;p7">
              <a:extLst>
                <a:ext uri="{FF2B5EF4-FFF2-40B4-BE49-F238E27FC236}">
                  <a16:creationId xmlns:a16="http://schemas.microsoft.com/office/drawing/2014/main" id="{CFC74ABB-FF99-45B7-B6B0-721E8F2F28F4}"/>
                </a:ext>
              </a:extLst>
            </p:cNvPr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10" name="Google Shape;205;p7">
                <a:extLst>
                  <a:ext uri="{FF2B5EF4-FFF2-40B4-BE49-F238E27FC236}">
                    <a16:creationId xmlns:a16="http://schemas.microsoft.com/office/drawing/2014/main" id="{40FC40FB-149C-4B4D-B235-D3B6C7983378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206;p7">
                <a:extLst>
                  <a:ext uri="{FF2B5EF4-FFF2-40B4-BE49-F238E27FC236}">
                    <a16:creationId xmlns:a16="http://schemas.microsoft.com/office/drawing/2014/main" id="{0E4A5700-2370-4E6A-ADA6-FC7BD3E941B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literacy.unesco.org/how-deep-is-the-ocea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122943" y="170587"/>
            <a:ext cx="8919458" cy="461624"/>
          </a:xfrm>
          <a:prstGeom prst="rect">
            <a:avLst/>
          </a:prstGeom>
          <a:solidFill>
            <a:srgbClr val="00377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en-US" sz="2800" dirty="0">
                <a:solidFill>
                  <a:schemeClr val="bg1"/>
                </a:solidFill>
              </a:rPr>
              <a:t>European Atlas of the Seas</a:t>
            </a:r>
            <a:endParaRPr lang="en-US" sz="2800" b="1" dirty="0">
              <a:solidFill>
                <a:schemeClr val="bg1"/>
              </a:solidFill>
              <a:latin typeface="EC Square Sans Pro Light" panose="020B0604020202020204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49012" y="582465"/>
            <a:ext cx="891945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3776"/>
                </a:solidFill>
                <a:latin typeface="EC Square Sans Pro Light" panose="020B0604020202020204"/>
                <a:sym typeface="Arial"/>
              </a:rPr>
              <a:t>www.european-atlas-of-the-seas.eu</a:t>
            </a:r>
            <a:endParaRPr sz="2400" b="0" i="0" u="none" strike="noStrike" cap="none" dirty="0">
              <a:solidFill>
                <a:srgbClr val="000000"/>
              </a:solidFill>
              <a:latin typeface="EC Square Sans Pro Light" panose="020B0604020202020204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C806-2FBA-4B64-BF65-8F1F3E079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t="9957" b="11318"/>
          <a:stretch/>
        </p:blipFill>
        <p:spPr>
          <a:xfrm>
            <a:off x="269606" y="1227168"/>
            <a:ext cx="5759988" cy="50081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BA109B-9F7E-4BE7-9745-61099FF0963E}"/>
              </a:ext>
            </a:extLst>
          </p:cNvPr>
          <p:cNvGrpSpPr/>
          <p:nvPr/>
        </p:nvGrpSpPr>
        <p:grpSpPr>
          <a:xfrm>
            <a:off x="6096000" y="1455967"/>
            <a:ext cx="5434609" cy="4212528"/>
            <a:chOff x="6096000" y="1321371"/>
            <a:chExt cx="5434609" cy="43480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BEAE2B-7944-49BE-A8C4-50E870675308}"/>
                </a:ext>
              </a:extLst>
            </p:cNvPr>
            <p:cNvSpPr/>
            <p:nvPr/>
          </p:nvSpPr>
          <p:spPr>
            <a:xfrm>
              <a:off x="6696400" y="1321371"/>
              <a:ext cx="3912781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Open presentation mode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41750B-6EAC-45D6-A74D-B881B99671C9}"/>
                </a:ext>
              </a:extLst>
            </p:cNvPr>
            <p:cNvSpPr/>
            <p:nvPr/>
          </p:nvSpPr>
          <p:spPr>
            <a:xfrm>
              <a:off x="6972846" y="2456392"/>
              <a:ext cx="3359890" cy="83099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Answer the question. </a:t>
              </a:r>
            </a:p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Did you get it right?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3C0750-2454-43C5-8013-400278907487}"/>
                </a:ext>
              </a:extLst>
            </p:cNvPr>
            <p:cNvSpPr/>
            <p:nvPr/>
          </p:nvSpPr>
          <p:spPr>
            <a:xfrm>
              <a:off x="6096000" y="4430503"/>
              <a:ext cx="2225063" cy="123895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Click on </a:t>
              </a:r>
            </a:p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the text and </a:t>
              </a:r>
            </a:p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try again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E4D77-08AE-4456-A376-042E2B999CEA}"/>
                </a:ext>
              </a:extLst>
            </p:cNvPr>
            <p:cNvSpPr/>
            <p:nvPr/>
          </p:nvSpPr>
          <p:spPr>
            <a:xfrm>
              <a:off x="8826889" y="4438214"/>
              <a:ext cx="2703720" cy="120032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002060"/>
                  </a:solidFill>
                  <a:latin typeface="EC Square Sans Pro Light" panose="020B0604020202020204"/>
                  <a:ea typeface="Times New Roman" panose="02020603050405020304" pitchFamily="18" charset="0"/>
                </a:rPr>
                <a:t>Look at the map and move to the next slide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660441B-AD0E-47F4-883E-9BA2C404C025}"/>
                </a:ext>
              </a:extLst>
            </p:cNvPr>
            <p:cNvCxnSpPr/>
            <p:nvPr/>
          </p:nvCxnSpPr>
          <p:spPr>
            <a:xfrm>
              <a:off x="8537944" y="1956391"/>
              <a:ext cx="0" cy="3827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E80FBB-CEB5-4D37-9732-4E83E6DB7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2075" y="3429000"/>
              <a:ext cx="900567" cy="90376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A78F2F6-DD73-49E4-8B14-964CA6A9B188}"/>
                </a:ext>
              </a:extLst>
            </p:cNvPr>
            <p:cNvCxnSpPr>
              <a:cxnSpLocks/>
            </p:cNvCxnSpPr>
            <p:nvPr/>
          </p:nvCxnSpPr>
          <p:spPr>
            <a:xfrm>
              <a:off x="9042401" y="3411684"/>
              <a:ext cx="909673" cy="9210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3CBD5-0D93-4404-BDBD-28DCFE340B95}"/>
                </a:ext>
              </a:extLst>
            </p:cNvPr>
            <p:cNvSpPr txBox="1"/>
            <p:nvPr/>
          </p:nvSpPr>
          <p:spPr>
            <a:xfrm>
              <a:off x="7013966" y="3570612"/>
              <a:ext cx="648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i="1" dirty="0">
                  <a:solidFill>
                    <a:srgbClr val="002060"/>
                  </a:solidFill>
                  <a:latin typeface="EC Square Sans Pro Light" panose="020B0604020202020204"/>
                </a:rPr>
                <a:t>No</a:t>
              </a:r>
              <a:endParaRPr lang="en-US" sz="2400" i="1" dirty="0">
                <a:solidFill>
                  <a:srgbClr val="002060"/>
                </a:solidFill>
                <a:latin typeface="EC Square Sans Pro Light" panose="020B06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F3BBAC-CAFA-47F9-8C80-172B3686BF79}"/>
                </a:ext>
              </a:extLst>
            </p:cNvPr>
            <p:cNvSpPr txBox="1"/>
            <p:nvPr/>
          </p:nvSpPr>
          <p:spPr>
            <a:xfrm>
              <a:off x="9594646" y="3535978"/>
              <a:ext cx="648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i="1" dirty="0">
                  <a:solidFill>
                    <a:srgbClr val="002060"/>
                  </a:solidFill>
                  <a:latin typeface="EC Square Sans Pro Light" panose="020B0604020202020204"/>
                </a:rPr>
                <a:t>Yes</a:t>
              </a:r>
              <a:endParaRPr lang="en-US" sz="2400" i="1" dirty="0">
                <a:solidFill>
                  <a:srgbClr val="002060"/>
                </a:solidFill>
                <a:latin typeface="EC Square Sans Pro Light" panose="020B0604020202020204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7">
            <a:extLst>
              <a:ext uri="{FF2B5EF4-FFF2-40B4-BE49-F238E27FC236}">
                <a16:creationId xmlns:a16="http://schemas.microsoft.com/office/drawing/2014/main" id="{01A64472-A7A7-46F1-88BD-88A96F7A6628}"/>
              </a:ext>
            </a:extLst>
          </p:cNvPr>
          <p:cNvSpPr txBox="1"/>
          <p:nvPr/>
        </p:nvSpPr>
        <p:spPr>
          <a:xfrm>
            <a:off x="397328" y="371650"/>
            <a:ext cx="11397343" cy="5539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3000"/>
            </a:pPr>
            <a:r>
              <a:rPr lang="nl-NL" sz="3000" b="1" dirty="0">
                <a:solidFill>
                  <a:srgbClr val="002060"/>
                </a:solidFill>
                <a:latin typeface="EC Square Sans Pro Light" panose="020B0604020202020204"/>
              </a:rPr>
              <a:t>Marine litter </a:t>
            </a:r>
            <a:endParaRPr sz="3000" b="1" i="0" u="none" strike="noStrike" cap="none" dirty="0">
              <a:solidFill>
                <a:srgbClr val="002060"/>
              </a:solidFill>
              <a:latin typeface="EC Square Sans Pro Light" panose="020B0604020202020204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97328" y="1394250"/>
            <a:ext cx="11397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sz="2800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In 2019, a beach cleaning event was organised in Blankenberge (Belgium). How much waste was collected?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A17782-4720-4B8B-9625-60221B5B2E87}"/>
              </a:ext>
            </a:extLst>
          </p:cNvPr>
          <p:cNvGrpSpPr/>
          <p:nvPr/>
        </p:nvGrpSpPr>
        <p:grpSpPr>
          <a:xfrm>
            <a:off x="2804109" y="2753685"/>
            <a:ext cx="1945758" cy="656140"/>
            <a:chOff x="2607407" y="2707385"/>
            <a:chExt cx="1945758" cy="656140"/>
          </a:xfrm>
        </p:grpSpPr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164A786F-04E4-4FC1-B94E-5FC251B3908D}"/>
                </a:ext>
              </a:extLst>
            </p:cNvPr>
            <p:cNvSpPr/>
            <p:nvPr/>
          </p:nvSpPr>
          <p:spPr>
            <a:xfrm>
              <a:off x="2607407" y="2707385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A2F910-3604-4AE6-9FD4-4EEDDEE4A5E0}"/>
                </a:ext>
              </a:extLst>
            </p:cNvPr>
            <p:cNvSpPr/>
            <p:nvPr/>
          </p:nvSpPr>
          <p:spPr>
            <a:xfrm>
              <a:off x="2869029" y="2726560"/>
              <a:ext cx="168413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5,000 kg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5306AD-1F0C-4806-8598-76ECB0BB295C}"/>
              </a:ext>
            </a:extLst>
          </p:cNvPr>
          <p:cNvGrpSpPr/>
          <p:nvPr/>
        </p:nvGrpSpPr>
        <p:grpSpPr>
          <a:xfrm>
            <a:off x="534059" y="2733408"/>
            <a:ext cx="2068032" cy="656140"/>
            <a:chOff x="310775" y="2687108"/>
            <a:chExt cx="2068032" cy="656140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B5952673-AE8D-4591-A44B-D70B1AB94E7D}"/>
                </a:ext>
              </a:extLst>
            </p:cNvPr>
            <p:cNvSpPr/>
            <p:nvPr/>
          </p:nvSpPr>
          <p:spPr>
            <a:xfrm>
              <a:off x="310775" y="2687108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A06980-AF0A-4401-8242-F180E2DECDB4}"/>
                </a:ext>
              </a:extLst>
            </p:cNvPr>
            <p:cNvSpPr/>
            <p:nvPr/>
          </p:nvSpPr>
          <p:spPr>
            <a:xfrm>
              <a:off x="694672" y="2707385"/>
              <a:ext cx="168413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300 kg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62052-299D-424B-9B8F-672BA38F2497}"/>
              </a:ext>
            </a:extLst>
          </p:cNvPr>
          <p:cNvGrpSpPr/>
          <p:nvPr/>
        </p:nvGrpSpPr>
        <p:grpSpPr>
          <a:xfrm>
            <a:off x="5074159" y="2784333"/>
            <a:ext cx="1892595" cy="656140"/>
            <a:chOff x="4904039" y="2726560"/>
            <a:chExt cx="1892595" cy="656140"/>
          </a:xfrm>
        </p:grpSpPr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id="{D4C8E331-1594-41AC-8867-8A5716F223B1}"/>
                </a:ext>
              </a:extLst>
            </p:cNvPr>
            <p:cNvSpPr/>
            <p:nvPr/>
          </p:nvSpPr>
          <p:spPr>
            <a:xfrm>
              <a:off x="4904039" y="2726560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F99416-8211-448A-B54F-ABE4D4A3FC69}"/>
                </a:ext>
              </a:extLst>
            </p:cNvPr>
            <p:cNvSpPr/>
            <p:nvPr/>
          </p:nvSpPr>
          <p:spPr>
            <a:xfrm>
              <a:off x="5112497" y="2726560"/>
              <a:ext cx="168413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9,000 kg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86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68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119ACB-9525-48C8-8165-DEC47D048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9" b="1368"/>
          <a:stretch/>
        </p:blipFill>
        <p:spPr>
          <a:xfrm>
            <a:off x="0" y="1206146"/>
            <a:ext cx="12192000" cy="5651854"/>
          </a:xfrm>
          <a:prstGeom prst="rect">
            <a:avLst/>
          </a:prstGeom>
        </p:spPr>
      </p:pic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97" y="107821"/>
            <a:ext cx="11962445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nl-BE" sz="3200" b="1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Marine litter</a:t>
            </a:r>
            <a:r>
              <a:rPr lang="nl-BE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: </a:t>
            </a:r>
            <a:r>
              <a:rPr lang="nl-NL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5,000 kg</a:t>
            </a:r>
            <a:endParaRPr lang="nl-BE" sz="32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139476-B687-47C2-BF35-2208BB764079}"/>
              </a:ext>
            </a:extLst>
          </p:cNvPr>
          <p:cNvSpPr/>
          <p:nvPr/>
        </p:nvSpPr>
        <p:spPr>
          <a:xfrm>
            <a:off x="5559308" y="3714053"/>
            <a:ext cx="620486" cy="57694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050954-609C-4ECC-BC13-20699A788A36}"/>
              </a:ext>
            </a:extLst>
          </p:cNvPr>
          <p:cNvSpPr/>
          <p:nvPr/>
        </p:nvSpPr>
        <p:spPr>
          <a:xfrm>
            <a:off x="7687844" y="4601620"/>
            <a:ext cx="2100943" cy="4898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661D42-1298-4191-BFC3-CA96ED8529E6}"/>
              </a:ext>
            </a:extLst>
          </p:cNvPr>
          <p:cNvSpPr txBox="1"/>
          <p:nvPr/>
        </p:nvSpPr>
        <p:spPr>
          <a:xfrm>
            <a:off x="0" y="5011019"/>
            <a:ext cx="21002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00" dirty="0">
                <a:solidFill>
                  <a:schemeClr val="bg1"/>
                </a:solidFill>
              </a:rPr>
              <a:t>EMODnet Secretariat, </a:t>
            </a:r>
            <a:r>
              <a:rPr lang="en-US" sz="900" dirty="0">
                <a:solidFill>
                  <a:schemeClr val="bg1"/>
                </a:solidFill>
              </a:rPr>
              <a:t>, CC BY-NC-ND 4.0</a:t>
            </a:r>
            <a:r>
              <a:rPr lang="nl-BE" sz="900" dirty="0">
                <a:solidFill>
                  <a:schemeClr val="bg1"/>
                </a:solidFill>
              </a:rPr>
              <a:t> 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76C93-7D60-488D-9698-CCA0562F5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72"/>
          <a:stretch/>
        </p:blipFill>
        <p:spPr>
          <a:xfrm>
            <a:off x="0" y="-1"/>
            <a:ext cx="12192000" cy="52418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7">
            <a:extLst>
              <a:ext uri="{FF2B5EF4-FFF2-40B4-BE49-F238E27FC236}">
                <a16:creationId xmlns:a16="http://schemas.microsoft.com/office/drawing/2014/main" id="{01A64472-A7A7-46F1-88BD-88A96F7A6628}"/>
              </a:ext>
            </a:extLst>
          </p:cNvPr>
          <p:cNvSpPr txBox="1"/>
          <p:nvPr/>
        </p:nvSpPr>
        <p:spPr>
          <a:xfrm>
            <a:off x="397328" y="304799"/>
            <a:ext cx="11397343" cy="5539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3000"/>
            </a:pPr>
            <a:r>
              <a:rPr lang="nl-NL" sz="3000" b="1" dirty="0">
                <a:solidFill>
                  <a:srgbClr val="002060"/>
                </a:solidFill>
                <a:latin typeface="EC Square Sans Pro Light" panose="020B0604020202020204"/>
              </a:rPr>
              <a:t>Climate</a:t>
            </a:r>
            <a:endParaRPr sz="3000" b="1" i="0" u="none" strike="noStrike" cap="none" dirty="0">
              <a:solidFill>
                <a:srgbClr val="002060"/>
              </a:solidFill>
              <a:latin typeface="EC Square Sans Pro Light" panose="020B0604020202020204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97328" y="1351720"/>
            <a:ext cx="113973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Sea level</a:t>
            </a: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 is rising as a result of ocean heating and land ice mass loss. </a:t>
            </a:r>
          </a:p>
          <a:p>
            <a:endParaRPr lang="nl-BE" sz="2800" dirty="0">
              <a:solidFill>
                <a:srgbClr val="002060"/>
              </a:solidFill>
              <a:latin typeface="EC Square Sans Pro Light" panose="020B0604020202020204"/>
              <a:ea typeface="Times New Roman" panose="02020603050405020304" pitchFamily="18" charset="0"/>
            </a:endParaRPr>
          </a:p>
          <a:p>
            <a:r>
              <a:rPr lang="nl-BE" sz="2800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By how much does the sea level rise per year (1993 -2019 trend)?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62208D-5383-4725-A1C0-C9E138815A1A}"/>
              </a:ext>
            </a:extLst>
          </p:cNvPr>
          <p:cNvGrpSpPr/>
          <p:nvPr/>
        </p:nvGrpSpPr>
        <p:grpSpPr>
          <a:xfrm>
            <a:off x="2690200" y="3536965"/>
            <a:ext cx="1892595" cy="662895"/>
            <a:chOff x="2690200" y="3536965"/>
            <a:chExt cx="1892595" cy="662895"/>
          </a:xfrm>
        </p:grpSpPr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71DD1068-4A92-4B52-8DFE-F72BF39746B1}"/>
                </a:ext>
              </a:extLst>
            </p:cNvPr>
            <p:cNvSpPr/>
            <p:nvPr/>
          </p:nvSpPr>
          <p:spPr>
            <a:xfrm>
              <a:off x="2690200" y="3543720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E7C363-5C5F-4973-B4CB-E3901878ED65}"/>
                </a:ext>
              </a:extLst>
            </p:cNvPr>
            <p:cNvSpPr/>
            <p:nvPr/>
          </p:nvSpPr>
          <p:spPr>
            <a:xfrm>
              <a:off x="2945524" y="3536965"/>
              <a:ext cx="1529902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32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50 mm </a:t>
              </a:r>
              <a:endParaRPr lang="nl-BE" sz="32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B26AD8-5AE6-446D-BCC3-90214F9D3642}"/>
              </a:ext>
            </a:extLst>
          </p:cNvPr>
          <p:cNvGrpSpPr/>
          <p:nvPr/>
        </p:nvGrpSpPr>
        <p:grpSpPr>
          <a:xfrm>
            <a:off x="436045" y="3528171"/>
            <a:ext cx="1892595" cy="656140"/>
            <a:chOff x="436045" y="3528171"/>
            <a:chExt cx="1892595" cy="656140"/>
          </a:xfrm>
        </p:grpSpPr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E92E5719-AC75-416C-94CD-91575B48A11D}"/>
                </a:ext>
              </a:extLst>
            </p:cNvPr>
            <p:cNvSpPr/>
            <p:nvPr/>
          </p:nvSpPr>
          <p:spPr>
            <a:xfrm>
              <a:off x="436045" y="3528171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60BC5-C69B-4136-B5C9-BAFE9466ED5C}"/>
                </a:ext>
              </a:extLst>
            </p:cNvPr>
            <p:cNvSpPr/>
            <p:nvPr/>
          </p:nvSpPr>
          <p:spPr>
            <a:xfrm>
              <a:off x="648585" y="3543720"/>
              <a:ext cx="149870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32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3,3 mm </a:t>
              </a:r>
              <a:endParaRPr lang="nl-BE" sz="32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E0127D-CAB7-4257-A30A-82248B9517E8}"/>
              </a:ext>
            </a:extLst>
          </p:cNvPr>
          <p:cNvGrpSpPr/>
          <p:nvPr/>
        </p:nvGrpSpPr>
        <p:grpSpPr>
          <a:xfrm>
            <a:off x="4944355" y="3513464"/>
            <a:ext cx="1892595" cy="670847"/>
            <a:chOff x="4944355" y="3513464"/>
            <a:chExt cx="1892595" cy="670847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B17B1E09-0649-4329-8793-4B5EC8FD832D}"/>
                </a:ext>
              </a:extLst>
            </p:cNvPr>
            <p:cNvSpPr/>
            <p:nvPr/>
          </p:nvSpPr>
          <p:spPr>
            <a:xfrm>
              <a:off x="4944355" y="3528171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A5A4DE-DDA1-45C8-AC7D-FC3568C5BDDA}"/>
                </a:ext>
              </a:extLst>
            </p:cNvPr>
            <p:cNvSpPr/>
            <p:nvPr/>
          </p:nvSpPr>
          <p:spPr>
            <a:xfrm>
              <a:off x="5307048" y="3513464"/>
              <a:ext cx="1529902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32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 cm</a:t>
              </a:r>
              <a:endParaRPr lang="nl-BE" sz="32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15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62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4;ga6025d8b74_0_30">
            <a:extLst>
              <a:ext uri="{FF2B5EF4-FFF2-40B4-BE49-F238E27FC236}">
                <a16:creationId xmlns:a16="http://schemas.microsoft.com/office/drawing/2014/main" id="{0FE1E61E-3AB5-4ABB-8098-BBA9F7F826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98" y="107821"/>
            <a:ext cx="10515600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nl-BE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Climate: </a:t>
            </a:r>
            <a:r>
              <a:rPr lang="nl-NL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3,3 mm per year</a:t>
            </a:r>
            <a:endParaRPr lang="nl-BE" sz="32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23C6A-75D2-490E-AEE2-2BD99607E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0" b="1368"/>
          <a:stretch/>
        </p:blipFill>
        <p:spPr>
          <a:xfrm>
            <a:off x="0" y="1190847"/>
            <a:ext cx="12225002" cy="56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1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FAAE9-ED5F-44B3-8375-348E00A42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5" r="1007" b="1368"/>
          <a:stretch/>
        </p:blipFill>
        <p:spPr>
          <a:xfrm>
            <a:off x="0" y="1247632"/>
            <a:ext cx="12192000" cy="5646316"/>
          </a:xfrm>
          <a:prstGeom prst="rect">
            <a:avLst/>
          </a:prstGeom>
        </p:spPr>
      </p:pic>
      <p:sp>
        <p:nvSpPr>
          <p:cNvPr id="4" name="Google Shape;224;ga6025d8b74_0_30">
            <a:extLst>
              <a:ext uri="{FF2B5EF4-FFF2-40B4-BE49-F238E27FC236}">
                <a16:creationId xmlns:a16="http://schemas.microsoft.com/office/drawing/2014/main" id="{98F018BE-6DE5-4E78-B694-A2A2C2AA13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97" y="107821"/>
            <a:ext cx="11962445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nl-BE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Climate: </a:t>
            </a:r>
            <a:r>
              <a:rPr lang="nl-NL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3,3 mm per year</a:t>
            </a:r>
            <a:endParaRPr lang="nl-BE" sz="32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74FC6-8192-462F-BF0C-0FDAE3121483}"/>
              </a:ext>
            </a:extLst>
          </p:cNvPr>
          <p:cNvSpPr/>
          <p:nvPr/>
        </p:nvSpPr>
        <p:spPr>
          <a:xfrm>
            <a:off x="3081165" y="4363399"/>
            <a:ext cx="4606176" cy="75111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7">
            <a:extLst>
              <a:ext uri="{FF2B5EF4-FFF2-40B4-BE49-F238E27FC236}">
                <a16:creationId xmlns:a16="http://schemas.microsoft.com/office/drawing/2014/main" id="{01A64472-A7A7-46F1-88BD-88A96F7A6628}"/>
              </a:ext>
            </a:extLst>
          </p:cNvPr>
          <p:cNvSpPr txBox="1"/>
          <p:nvPr/>
        </p:nvSpPr>
        <p:spPr>
          <a:xfrm>
            <a:off x="397328" y="304799"/>
            <a:ext cx="11397343" cy="5539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3000"/>
            </a:pPr>
            <a:r>
              <a:rPr lang="nl-NL" sz="3000" b="1" dirty="0">
                <a:solidFill>
                  <a:srgbClr val="002060"/>
                </a:solidFill>
                <a:latin typeface="EC Square Sans Pro Light" panose="020B0604020202020204"/>
              </a:rPr>
              <a:t>Mean underwater depth</a:t>
            </a:r>
            <a:endParaRPr sz="3000" b="1" i="0" u="none" strike="noStrike" cap="none" dirty="0">
              <a:solidFill>
                <a:srgbClr val="002060"/>
              </a:solidFill>
              <a:latin typeface="EC Square Sans Pro Light" panose="020B0604020202020204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31478-15A2-4705-908A-97DC1B47DB61}"/>
              </a:ext>
            </a:extLst>
          </p:cNvPr>
          <p:cNvSpPr/>
          <p:nvPr/>
        </p:nvSpPr>
        <p:spPr>
          <a:xfrm>
            <a:off x="397328" y="1394250"/>
            <a:ext cx="11397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solidFill>
                  <a:srgbClr val="002060"/>
                </a:solidFill>
                <a:latin typeface="EC Square Sans Pro Light" panose="020B0604020202020204"/>
                <a:ea typeface="Times New Roman" panose="02020603050405020304" pitchFamily="18" charset="0"/>
              </a:rPr>
              <a:t>What is the greatest depth on the European map showing mean underwater depth?</a:t>
            </a:r>
            <a:endParaRPr lang="nl-BE" sz="2800" dirty="0">
              <a:solidFill>
                <a:srgbClr val="002060"/>
              </a:solidFill>
              <a:latin typeface="EC Square Sans Pro Light" panose="020B0604020202020204"/>
              <a:ea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022AB1-A54F-4711-8ECF-C3CD268878D0}"/>
              </a:ext>
            </a:extLst>
          </p:cNvPr>
          <p:cNvGrpSpPr/>
          <p:nvPr/>
        </p:nvGrpSpPr>
        <p:grpSpPr>
          <a:xfrm>
            <a:off x="2862588" y="2778827"/>
            <a:ext cx="1892595" cy="656140"/>
            <a:chOff x="2607407" y="2707385"/>
            <a:chExt cx="1892595" cy="656140"/>
          </a:xfrm>
        </p:grpSpPr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4C0CA5C5-DB0C-4B71-A604-DF86FD5F983A}"/>
                </a:ext>
              </a:extLst>
            </p:cNvPr>
            <p:cNvSpPr/>
            <p:nvPr/>
          </p:nvSpPr>
          <p:spPr>
            <a:xfrm>
              <a:off x="2607407" y="2707385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B3321D-1A95-4841-AD05-50AAC3DA44B6}"/>
                </a:ext>
              </a:extLst>
            </p:cNvPr>
            <p:cNvSpPr/>
            <p:nvPr/>
          </p:nvSpPr>
          <p:spPr>
            <a:xfrm>
              <a:off x="2815866" y="2734114"/>
              <a:ext cx="168413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6,000 m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3C180E-3789-46BE-958D-25438122A4C8}"/>
              </a:ext>
            </a:extLst>
          </p:cNvPr>
          <p:cNvGrpSpPr/>
          <p:nvPr/>
        </p:nvGrpSpPr>
        <p:grpSpPr>
          <a:xfrm>
            <a:off x="599470" y="2759800"/>
            <a:ext cx="1892595" cy="656140"/>
            <a:chOff x="344289" y="2707385"/>
            <a:chExt cx="1892595" cy="656140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ACEB6B4C-87E2-445D-A752-E226343DB661}"/>
                </a:ext>
              </a:extLst>
            </p:cNvPr>
            <p:cNvSpPr/>
            <p:nvPr/>
          </p:nvSpPr>
          <p:spPr>
            <a:xfrm>
              <a:off x="344289" y="2707385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E07ACB-7D3A-47D1-9C48-437AA4A62675}"/>
                </a:ext>
              </a:extLst>
            </p:cNvPr>
            <p:cNvSpPr/>
            <p:nvPr/>
          </p:nvSpPr>
          <p:spPr>
            <a:xfrm>
              <a:off x="519235" y="2731686"/>
              <a:ext cx="168413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1,000 m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78212E-71E0-4EEC-A9B5-91FBDC9B9E47}"/>
              </a:ext>
            </a:extLst>
          </p:cNvPr>
          <p:cNvGrpSpPr/>
          <p:nvPr/>
        </p:nvGrpSpPr>
        <p:grpSpPr>
          <a:xfrm>
            <a:off x="5125706" y="2772860"/>
            <a:ext cx="1892595" cy="656140"/>
            <a:chOff x="4870525" y="2720445"/>
            <a:chExt cx="1892595" cy="656140"/>
          </a:xfrm>
        </p:grpSpPr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id="{8E5601DE-9703-465F-99A4-9168D855D973}"/>
                </a:ext>
              </a:extLst>
            </p:cNvPr>
            <p:cNvSpPr/>
            <p:nvPr/>
          </p:nvSpPr>
          <p:spPr>
            <a:xfrm>
              <a:off x="4870525" y="2720445"/>
              <a:ext cx="1892595" cy="65614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37588-D1D1-4256-A8E6-C5A1AC932E09}"/>
                </a:ext>
              </a:extLst>
            </p:cNvPr>
            <p:cNvSpPr/>
            <p:nvPr/>
          </p:nvSpPr>
          <p:spPr>
            <a:xfrm>
              <a:off x="5078983" y="2731686"/>
              <a:ext cx="168413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chemeClr val="bg1"/>
                  </a:solidFill>
                  <a:latin typeface="EC Square Sans Pro Light" panose="020B0604020202020204"/>
                  <a:ea typeface="Times New Roman" panose="02020603050405020304" pitchFamily="18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11,000 m</a:t>
              </a:r>
              <a:endParaRPr lang="nl-BE" sz="2800" dirty="0">
                <a:solidFill>
                  <a:schemeClr val="bg1"/>
                </a:solidFill>
                <a:latin typeface="EC Square Sans Pro Light" panose="020B0604020202020204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17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ga6025d8b74_0_124"/>
          <p:cNvGrpSpPr/>
          <p:nvPr/>
        </p:nvGrpSpPr>
        <p:grpSpPr>
          <a:xfrm>
            <a:off x="7360491" y="5448835"/>
            <a:ext cx="4679100" cy="1393235"/>
            <a:chOff x="7164991" y="5180535"/>
            <a:chExt cx="4679100" cy="1393235"/>
          </a:xfrm>
        </p:grpSpPr>
        <p:sp>
          <p:nvSpPr>
            <p:cNvPr id="667" name="Google Shape;667;ga6025d8b74_0_124"/>
            <p:cNvSpPr txBox="1"/>
            <p:nvPr/>
          </p:nvSpPr>
          <p:spPr>
            <a:xfrm>
              <a:off x="7164991" y="6173570"/>
              <a:ext cx="4679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3776"/>
                  </a:solidFill>
                  <a:latin typeface="Arial"/>
                  <a:ea typeface="Arial"/>
                  <a:cs typeface="Arial"/>
                  <a:sym typeface="Arial"/>
                </a:rPr>
                <a:t>www.european-atlas-of-the-seas.eu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ga6025d8b74_0_124"/>
            <p:cNvGrpSpPr/>
            <p:nvPr/>
          </p:nvGrpSpPr>
          <p:grpSpPr>
            <a:xfrm>
              <a:off x="8436414" y="5180535"/>
              <a:ext cx="3407641" cy="914888"/>
              <a:chOff x="8778390" y="5787811"/>
              <a:chExt cx="3276578" cy="924129"/>
            </a:xfrm>
          </p:grpSpPr>
          <p:pic>
            <p:nvPicPr>
              <p:cNvPr id="669" name="Google Shape;669;ga6025d8b74_0_1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226968" y="5787811"/>
                <a:ext cx="828000" cy="9241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ga6025d8b74_0_1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78390" y="6002350"/>
                <a:ext cx="2235860" cy="599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25DF05-0F63-40AD-9755-A193862E9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3" t="19467" r="3615" b="11410"/>
          <a:stretch/>
        </p:blipFill>
        <p:spPr>
          <a:xfrm>
            <a:off x="0" y="0"/>
            <a:ext cx="12192000" cy="6826140"/>
          </a:xfrm>
          <a:prstGeom prst="rect">
            <a:avLst/>
          </a:prstGeom>
        </p:spPr>
      </p:pic>
      <p:sp>
        <p:nvSpPr>
          <p:cNvPr id="9" name="Google Shape;142;p3">
            <a:hlinkClick r:id="rId6" action="ppaction://hlinksldjump"/>
            <a:extLst>
              <a:ext uri="{FF2B5EF4-FFF2-40B4-BE49-F238E27FC236}">
                <a16:creationId xmlns:a16="http://schemas.microsoft.com/office/drawing/2014/main" id="{044A80F5-50CC-4374-8E9A-62ED31CCB79E}"/>
              </a:ext>
            </a:extLst>
          </p:cNvPr>
          <p:cNvSpPr/>
          <p:nvPr/>
        </p:nvSpPr>
        <p:spPr>
          <a:xfrm>
            <a:off x="2538111" y="2684835"/>
            <a:ext cx="7539743" cy="2066908"/>
          </a:xfrm>
          <a:prstGeom prst="cloudCallout">
            <a:avLst>
              <a:gd name="adj1" fmla="val -31413"/>
              <a:gd name="adj2" fmla="val 72854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32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That is not the answer... Let’s try again!</a:t>
            </a:r>
            <a:endParaRPr sz="32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73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2980-40C9-4A67-95C1-D3777C0C2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0" b="993"/>
          <a:stretch/>
        </p:blipFill>
        <p:spPr>
          <a:xfrm>
            <a:off x="0" y="1169581"/>
            <a:ext cx="12224424" cy="5688419"/>
          </a:xfrm>
          <a:prstGeom prst="rect">
            <a:avLst/>
          </a:prstGeom>
        </p:spPr>
      </p:pic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97" y="107821"/>
            <a:ext cx="11962445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00" b="1" dirty="0">
                <a:solidFill>
                  <a:srgbClr val="002060"/>
                </a:solidFill>
                <a:latin typeface="EC Square Sans Pro Light" panose="020B0604020202020204"/>
              </a:rPr>
              <a:t>Underwater depth</a:t>
            </a:r>
            <a:r>
              <a:rPr lang="nl-BE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: </a:t>
            </a:r>
            <a:r>
              <a:rPr lang="nl-NL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6,000 m</a:t>
            </a:r>
            <a:endParaRPr lang="nl-BE" sz="3200" b="1" dirty="0">
              <a:solidFill>
                <a:srgbClr val="003776"/>
              </a:solidFill>
              <a:latin typeface="EC Square Sans Pro Light" panose="020B0604020202020204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487537-C072-4A70-B4BD-76875E7CC1DA}"/>
              </a:ext>
            </a:extLst>
          </p:cNvPr>
          <p:cNvSpPr/>
          <p:nvPr/>
        </p:nvSpPr>
        <p:spPr>
          <a:xfrm>
            <a:off x="347330" y="3126224"/>
            <a:ext cx="1066800" cy="4354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808CD4-5815-4C7F-842F-C0F74AF0A3AB}"/>
              </a:ext>
            </a:extLst>
          </p:cNvPr>
          <p:cNvSpPr/>
          <p:nvPr/>
        </p:nvSpPr>
        <p:spPr>
          <a:xfrm>
            <a:off x="4813763" y="4628201"/>
            <a:ext cx="3102429" cy="240937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4;ga6025d8b74_0_30">
            <a:extLst>
              <a:ext uri="{FF2B5EF4-FFF2-40B4-BE49-F238E27FC236}">
                <a16:creationId xmlns:a16="http://schemas.microsoft.com/office/drawing/2014/main" id="{3BA6DD93-9BE9-4D38-B82D-D84E2EF9A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777" y="125008"/>
            <a:ext cx="11962445" cy="95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nl-BE" sz="3200" b="1" dirty="0">
                <a:solidFill>
                  <a:srgbClr val="003776"/>
                </a:solidFill>
                <a:latin typeface="EC Square Sans Pro Light" panose="020B0604020202020204"/>
                <a:ea typeface="Arial"/>
                <a:cs typeface="Arial"/>
                <a:sym typeface="Arial"/>
              </a:rPr>
              <a:t>Underwater depth in the world...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D53E97-AAB5-413D-9B9F-81B7F47DF0B1}"/>
              </a:ext>
            </a:extLst>
          </p:cNvPr>
          <p:cNvSpPr/>
          <p:nvPr/>
        </p:nvSpPr>
        <p:spPr>
          <a:xfrm>
            <a:off x="348342" y="1758000"/>
            <a:ext cx="11495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The estimate of the </a:t>
            </a:r>
            <a:r>
              <a:rPr lang="en-US" sz="2800" b="1" dirty="0">
                <a:solidFill>
                  <a:srgbClr val="002060"/>
                </a:solidFill>
                <a:latin typeface="EC Square Sans Pro Light" panose="020B0604020202020204"/>
              </a:rPr>
              <a:t>average depth of the ocean basins</a:t>
            </a: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 is </a:t>
            </a:r>
            <a:r>
              <a:rPr lang="en-US" sz="2800" b="1" dirty="0">
                <a:solidFill>
                  <a:srgbClr val="002060"/>
                </a:solidFill>
                <a:latin typeface="EC Square Sans Pro Light" panose="020B0604020202020204"/>
              </a:rPr>
              <a:t>3,682 m</a:t>
            </a: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The deepest known spot on the planet is </a:t>
            </a:r>
            <a:r>
              <a:rPr lang="en-US" sz="2800" b="1" dirty="0">
                <a:solidFill>
                  <a:srgbClr val="002060"/>
                </a:solidFill>
                <a:latin typeface="EC Square Sans Pro Light" panose="020B0604020202020204"/>
              </a:rPr>
              <a:t>Challenger Deep </a:t>
            </a: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in the Mariana Trench, east of the Philippines, at </a:t>
            </a:r>
            <a:r>
              <a:rPr lang="en-US" sz="2800" b="1" dirty="0">
                <a:solidFill>
                  <a:srgbClr val="002060"/>
                </a:solidFill>
                <a:latin typeface="EC Square Sans Pro Light" panose="020B0604020202020204"/>
              </a:rPr>
              <a:t>11,034 m</a:t>
            </a:r>
            <a:r>
              <a:rPr lang="en-US" sz="2800" dirty="0">
                <a:solidFill>
                  <a:srgbClr val="002060"/>
                </a:solidFill>
                <a:latin typeface="EC Square Sans Pro Light" panose="020B0604020202020204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D36BE-07B4-4795-99CF-29F9391F2845}"/>
              </a:ext>
            </a:extLst>
          </p:cNvPr>
          <p:cNvSpPr/>
          <p:nvPr/>
        </p:nvSpPr>
        <p:spPr>
          <a:xfrm>
            <a:off x="6499416" y="3934638"/>
            <a:ext cx="5646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EC Square Sans Pro Light" panose="020B0604020202020204"/>
              </a:rPr>
              <a:t>(</a:t>
            </a:r>
            <a:r>
              <a:rPr lang="en-US" sz="1600" dirty="0" err="1">
                <a:latin typeface="EC Square Sans Pro Light" panose="020B0604020202020204"/>
              </a:rPr>
              <a:t>Bron</a:t>
            </a:r>
            <a:r>
              <a:rPr lang="en-US" sz="1600" dirty="0">
                <a:latin typeface="EC Square Sans Pro Light" panose="020B0604020202020204"/>
              </a:rPr>
              <a:t>: </a:t>
            </a:r>
            <a:r>
              <a:rPr lang="en-US" sz="1600" dirty="0">
                <a:latin typeface="EC Square Sans Pro Light" panose="020B0604020202020204"/>
                <a:hlinkClick r:id="rId3"/>
              </a:rPr>
              <a:t>https://oceanliteracy.unesco.org/how-deep-is-the-ocean/</a:t>
            </a:r>
            <a:r>
              <a:rPr lang="en-US" sz="1600" dirty="0">
                <a:latin typeface="EC Square Sans Pro Light" panose="020B060402020202020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9563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274</Words>
  <Application>Microsoft Office PowerPoint</Application>
  <PresentationFormat>Widescreen</PresentationFormat>
  <Paragraphs>54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EC Square Sans Pro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Climate: 3,3 mm per year</vt:lpstr>
      <vt:lpstr>Climate: 3,3 mm per year</vt:lpstr>
      <vt:lpstr>PowerPoint Presentation</vt:lpstr>
      <vt:lpstr>PowerPoint Presentation</vt:lpstr>
      <vt:lpstr>Underwater depth: 6,000 m</vt:lpstr>
      <vt:lpstr>Underwater depth in the world...</vt:lpstr>
      <vt:lpstr>PowerPoint Presentation</vt:lpstr>
      <vt:lpstr>PowerPoint Presentation</vt:lpstr>
      <vt:lpstr>Marine litter: 5,000 kg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Álvarez Peña</dc:creator>
  <cp:lastModifiedBy>Nathalie Van Isacker</cp:lastModifiedBy>
  <cp:revision>175</cp:revision>
  <dcterms:created xsi:type="dcterms:W3CDTF">2018-04-18T08:53:31Z</dcterms:created>
  <dcterms:modified xsi:type="dcterms:W3CDTF">2023-10-25T16:35:29Z</dcterms:modified>
</cp:coreProperties>
</file>