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304" r:id="rId5"/>
    <p:sldId id="302" r:id="rId6"/>
    <p:sldId id="269" r:id="rId7"/>
    <p:sldId id="303" r:id="rId8"/>
    <p:sldId id="305" r:id="rId9"/>
    <p:sldId id="306" r:id="rId10"/>
    <p:sldId id="309" r:id="rId11"/>
    <p:sldId id="310" r:id="rId12"/>
    <p:sldId id="313" r:id="rId13"/>
    <p:sldId id="308" r:id="rId14"/>
    <p:sldId id="315" r:id="rId15"/>
    <p:sldId id="314" r:id="rId16"/>
    <p:sldId id="316" r:id="rId17"/>
    <p:sldId id="317" r:id="rId18"/>
    <p:sldId id="318" r:id="rId19"/>
    <p:sldId id="319" r:id="rId20"/>
    <p:sldId id="320" r:id="rId21"/>
    <p:sldId id="321" r:id="rId22"/>
    <p:sldId id="322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tur_SeaExpert" initials="A" lastIdx="7" clrIdx="0">
    <p:extLst>
      <p:ext uri="{19B8F6BF-5375-455C-9EA6-DF929625EA0E}">
        <p15:presenceInfo xmlns:p15="http://schemas.microsoft.com/office/powerpoint/2012/main" userId="Artur_SeaExpe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6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14B1DF-633D-484E-9EC7-70DA8D2DBE6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5DC54A4-ED64-469D-BF1B-8B2C6EB42D3D}">
      <dgm:prSet phldrT="[Texto]"/>
      <dgm:spPr>
        <a:solidFill>
          <a:srgbClr val="CC99FF"/>
        </a:solidFill>
      </dgm:spPr>
      <dgm:t>
        <a:bodyPr/>
        <a:lstStyle/>
        <a:p>
          <a:r>
            <a:rPr lang="es-ES" dirty="0" err="1">
              <a:latin typeface="EC Square Sans Pro" panose="020B0506040000020004"/>
            </a:rPr>
            <a:t>Objectives</a:t>
          </a:r>
          <a:endParaRPr lang="es-ES" dirty="0">
            <a:latin typeface="EC Square Sans Pro" panose="020B0506040000020004"/>
          </a:endParaRPr>
        </a:p>
      </dgm:t>
    </dgm:pt>
    <dgm:pt modelId="{C3C43066-6FFD-4E43-9F46-A951726CF295}" type="parTrans" cxnId="{BC01D265-23E2-44AE-949F-45D70DFAEB03}">
      <dgm:prSet/>
      <dgm:spPr/>
      <dgm:t>
        <a:bodyPr/>
        <a:lstStyle/>
        <a:p>
          <a:endParaRPr lang="es-ES">
            <a:latin typeface="EC Square Sans Pro" panose="020B0506040000020004"/>
          </a:endParaRPr>
        </a:p>
      </dgm:t>
    </dgm:pt>
    <dgm:pt modelId="{D4361642-A05B-4D98-B7D3-AA8B782B1B7B}" type="sibTrans" cxnId="{BC01D265-23E2-44AE-949F-45D70DFAEB03}">
      <dgm:prSet/>
      <dgm:spPr/>
      <dgm:t>
        <a:bodyPr/>
        <a:lstStyle/>
        <a:p>
          <a:endParaRPr lang="es-ES">
            <a:latin typeface="EC Square Sans Pro" panose="020B0506040000020004"/>
          </a:endParaRPr>
        </a:p>
      </dgm:t>
    </dgm:pt>
    <dgm:pt modelId="{E8B88525-93D1-4720-81C7-29C28D3248A2}">
      <dgm:prSet phldrT="[Texto]"/>
      <dgm:spPr>
        <a:solidFill>
          <a:srgbClr val="CC99FF"/>
        </a:solidFill>
      </dgm:spPr>
      <dgm:t>
        <a:bodyPr/>
        <a:lstStyle/>
        <a:p>
          <a:r>
            <a:rPr lang="es-ES" dirty="0" err="1">
              <a:latin typeface="EC Square Sans Pro" panose="020B0506040000020004"/>
            </a:rPr>
            <a:t>Obstacles</a:t>
          </a:r>
          <a:endParaRPr lang="es-ES" dirty="0">
            <a:latin typeface="EC Square Sans Pro" panose="020B0506040000020004"/>
          </a:endParaRPr>
        </a:p>
      </dgm:t>
    </dgm:pt>
    <dgm:pt modelId="{6A13AF6E-3CCF-46A7-AA62-5DCE871D386C}" type="parTrans" cxnId="{ABDADD78-B95F-49D0-8641-42886EDF3F0F}">
      <dgm:prSet/>
      <dgm:spPr/>
      <dgm:t>
        <a:bodyPr/>
        <a:lstStyle/>
        <a:p>
          <a:endParaRPr lang="es-ES">
            <a:latin typeface="EC Square Sans Pro" panose="020B0506040000020004"/>
          </a:endParaRPr>
        </a:p>
      </dgm:t>
    </dgm:pt>
    <dgm:pt modelId="{3B3E2A15-EFB3-4C83-B25E-40BBFAE2DC39}" type="sibTrans" cxnId="{ABDADD78-B95F-49D0-8641-42886EDF3F0F}">
      <dgm:prSet/>
      <dgm:spPr/>
      <dgm:t>
        <a:bodyPr/>
        <a:lstStyle/>
        <a:p>
          <a:endParaRPr lang="es-ES">
            <a:latin typeface="EC Square Sans Pro" panose="020B0506040000020004"/>
          </a:endParaRPr>
        </a:p>
      </dgm:t>
    </dgm:pt>
    <dgm:pt modelId="{F54B8357-584C-48D0-9285-E6E339E47361}">
      <dgm:prSet phldrT="[Texto]"/>
      <dgm:spPr>
        <a:solidFill>
          <a:srgbClr val="CC99FF"/>
        </a:solidFill>
      </dgm:spPr>
      <dgm:t>
        <a:bodyPr/>
        <a:lstStyle/>
        <a:p>
          <a:r>
            <a:rPr lang="es-ES" dirty="0" err="1">
              <a:latin typeface="EC Square Sans Pro" panose="020B0506040000020004"/>
            </a:rPr>
            <a:t>Actions</a:t>
          </a:r>
          <a:endParaRPr lang="es-ES" dirty="0">
            <a:latin typeface="EC Square Sans Pro" panose="020B0506040000020004"/>
          </a:endParaRPr>
        </a:p>
      </dgm:t>
    </dgm:pt>
    <dgm:pt modelId="{8A1FEBFB-413D-46C4-BF3F-0BF1BE1E3849}" type="parTrans" cxnId="{A106E65E-B290-436C-B804-61AC469CBD5B}">
      <dgm:prSet/>
      <dgm:spPr/>
      <dgm:t>
        <a:bodyPr/>
        <a:lstStyle/>
        <a:p>
          <a:endParaRPr lang="es-ES">
            <a:latin typeface="EC Square Sans Pro" panose="020B0506040000020004"/>
          </a:endParaRPr>
        </a:p>
      </dgm:t>
    </dgm:pt>
    <dgm:pt modelId="{13B1D38D-DE59-41DA-AF38-AA74A6D42E8D}" type="sibTrans" cxnId="{A106E65E-B290-436C-B804-61AC469CBD5B}">
      <dgm:prSet/>
      <dgm:spPr/>
      <dgm:t>
        <a:bodyPr/>
        <a:lstStyle/>
        <a:p>
          <a:endParaRPr lang="es-ES">
            <a:latin typeface="EC Square Sans Pro" panose="020B0506040000020004"/>
          </a:endParaRPr>
        </a:p>
      </dgm:t>
    </dgm:pt>
    <dgm:pt modelId="{826275FC-608A-40CB-B9A2-D1B5F3F44D22}">
      <dgm:prSet phldrT="[Texto]"/>
      <dgm:spPr>
        <a:solidFill>
          <a:srgbClr val="CC99FF"/>
        </a:solidFill>
      </dgm:spPr>
      <dgm:t>
        <a:bodyPr/>
        <a:lstStyle/>
        <a:p>
          <a:r>
            <a:rPr lang="es-ES" dirty="0" err="1">
              <a:latin typeface="EC Square Sans Pro" panose="020B0506040000020004"/>
            </a:rPr>
            <a:t>Outcomes</a:t>
          </a:r>
          <a:endParaRPr lang="es-ES" dirty="0">
            <a:latin typeface="EC Square Sans Pro" panose="020B0506040000020004"/>
          </a:endParaRPr>
        </a:p>
      </dgm:t>
    </dgm:pt>
    <dgm:pt modelId="{51AF3CF4-0E98-4DBE-8B93-2E92AEFADD59}" type="parTrans" cxnId="{AABB2294-D1D4-47FB-8DBB-668A43F2B9CF}">
      <dgm:prSet/>
      <dgm:spPr/>
      <dgm:t>
        <a:bodyPr/>
        <a:lstStyle/>
        <a:p>
          <a:endParaRPr lang="es-ES">
            <a:latin typeface="EC Square Sans Pro" panose="020B0506040000020004"/>
          </a:endParaRPr>
        </a:p>
      </dgm:t>
    </dgm:pt>
    <dgm:pt modelId="{2DB2B4E6-A683-4893-9124-0580B57E2F5F}" type="sibTrans" cxnId="{AABB2294-D1D4-47FB-8DBB-668A43F2B9CF}">
      <dgm:prSet/>
      <dgm:spPr/>
      <dgm:t>
        <a:bodyPr/>
        <a:lstStyle/>
        <a:p>
          <a:endParaRPr lang="es-ES">
            <a:latin typeface="EC Square Sans Pro" panose="020B0506040000020004"/>
          </a:endParaRPr>
        </a:p>
      </dgm:t>
    </dgm:pt>
    <dgm:pt modelId="{616EFAD9-6621-4792-9BA9-F3A8CB120217}" type="pres">
      <dgm:prSet presAssocID="{9814B1DF-633D-484E-9EC7-70DA8D2DBE68}" presName="Name0" presStyleCnt="0">
        <dgm:presLayoutVars>
          <dgm:dir/>
          <dgm:animLvl val="lvl"/>
          <dgm:resizeHandles val="exact"/>
        </dgm:presLayoutVars>
      </dgm:prSet>
      <dgm:spPr/>
    </dgm:pt>
    <dgm:pt modelId="{504F05DA-2E7A-44DB-B804-75C84F0AECD9}" type="pres">
      <dgm:prSet presAssocID="{55DC54A4-ED64-469D-BF1B-8B2C6EB42D3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8BA85FC-4037-4D1E-8A3B-1CEFFF7CDB35}" type="pres">
      <dgm:prSet presAssocID="{D4361642-A05B-4D98-B7D3-AA8B782B1B7B}" presName="parTxOnlySpace" presStyleCnt="0"/>
      <dgm:spPr/>
    </dgm:pt>
    <dgm:pt modelId="{1B45EEC7-77A6-4237-A176-A18B3E1721E9}" type="pres">
      <dgm:prSet presAssocID="{E8B88525-93D1-4720-81C7-29C28D3248A2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E103578-5C48-4F61-A712-04E9E1609A83}" type="pres">
      <dgm:prSet presAssocID="{3B3E2A15-EFB3-4C83-B25E-40BBFAE2DC39}" presName="parTxOnlySpace" presStyleCnt="0"/>
      <dgm:spPr/>
    </dgm:pt>
    <dgm:pt modelId="{FD01F53A-FECA-4B4B-B410-9B0CEBAE2EA7}" type="pres">
      <dgm:prSet presAssocID="{F54B8357-584C-48D0-9285-E6E339E4736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0EE83A5-D68A-4C66-88D9-AC60AD6EB642}" type="pres">
      <dgm:prSet presAssocID="{13B1D38D-DE59-41DA-AF38-AA74A6D42E8D}" presName="parTxOnlySpace" presStyleCnt="0"/>
      <dgm:spPr/>
    </dgm:pt>
    <dgm:pt modelId="{1B85AC28-70A3-4CB8-B8D4-947E1E6AA185}" type="pres">
      <dgm:prSet presAssocID="{826275FC-608A-40CB-B9A2-D1B5F3F44D2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7C2C205-E1E5-45C0-AEC1-FF7177EA16D7}" type="presOf" srcId="{55DC54A4-ED64-469D-BF1B-8B2C6EB42D3D}" destId="{504F05DA-2E7A-44DB-B804-75C84F0AECD9}" srcOrd="0" destOrd="0" presId="urn:microsoft.com/office/officeart/2005/8/layout/chevron1"/>
    <dgm:cxn modelId="{CFD02B2A-37A4-4654-82F8-6C5E2C16573A}" type="presOf" srcId="{E8B88525-93D1-4720-81C7-29C28D3248A2}" destId="{1B45EEC7-77A6-4237-A176-A18B3E1721E9}" srcOrd="0" destOrd="0" presId="urn:microsoft.com/office/officeart/2005/8/layout/chevron1"/>
    <dgm:cxn modelId="{A106E65E-B290-436C-B804-61AC469CBD5B}" srcId="{9814B1DF-633D-484E-9EC7-70DA8D2DBE68}" destId="{F54B8357-584C-48D0-9285-E6E339E47361}" srcOrd="2" destOrd="0" parTransId="{8A1FEBFB-413D-46C4-BF3F-0BF1BE1E3849}" sibTransId="{13B1D38D-DE59-41DA-AF38-AA74A6D42E8D}"/>
    <dgm:cxn modelId="{20FD5243-218E-49B1-963F-DE4742CFAF40}" type="presOf" srcId="{9814B1DF-633D-484E-9EC7-70DA8D2DBE68}" destId="{616EFAD9-6621-4792-9BA9-F3A8CB120217}" srcOrd="0" destOrd="0" presId="urn:microsoft.com/office/officeart/2005/8/layout/chevron1"/>
    <dgm:cxn modelId="{BC01D265-23E2-44AE-949F-45D70DFAEB03}" srcId="{9814B1DF-633D-484E-9EC7-70DA8D2DBE68}" destId="{55DC54A4-ED64-469D-BF1B-8B2C6EB42D3D}" srcOrd="0" destOrd="0" parTransId="{C3C43066-6FFD-4E43-9F46-A951726CF295}" sibTransId="{D4361642-A05B-4D98-B7D3-AA8B782B1B7B}"/>
    <dgm:cxn modelId="{9451D871-C0AD-4E33-9754-A6E03DF74A26}" type="presOf" srcId="{F54B8357-584C-48D0-9285-E6E339E47361}" destId="{FD01F53A-FECA-4B4B-B410-9B0CEBAE2EA7}" srcOrd="0" destOrd="0" presId="urn:microsoft.com/office/officeart/2005/8/layout/chevron1"/>
    <dgm:cxn modelId="{ABDADD78-B95F-49D0-8641-42886EDF3F0F}" srcId="{9814B1DF-633D-484E-9EC7-70DA8D2DBE68}" destId="{E8B88525-93D1-4720-81C7-29C28D3248A2}" srcOrd="1" destOrd="0" parTransId="{6A13AF6E-3CCF-46A7-AA62-5DCE871D386C}" sibTransId="{3B3E2A15-EFB3-4C83-B25E-40BBFAE2DC39}"/>
    <dgm:cxn modelId="{AABB2294-D1D4-47FB-8DBB-668A43F2B9CF}" srcId="{9814B1DF-633D-484E-9EC7-70DA8D2DBE68}" destId="{826275FC-608A-40CB-B9A2-D1B5F3F44D22}" srcOrd="3" destOrd="0" parTransId="{51AF3CF4-0E98-4DBE-8B93-2E92AEFADD59}" sibTransId="{2DB2B4E6-A683-4893-9124-0580B57E2F5F}"/>
    <dgm:cxn modelId="{CF1AAFC4-4137-4219-8C5B-21022D95E716}" type="presOf" srcId="{826275FC-608A-40CB-B9A2-D1B5F3F44D22}" destId="{1B85AC28-70A3-4CB8-B8D4-947E1E6AA185}" srcOrd="0" destOrd="0" presId="urn:microsoft.com/office/officeart/2005/8/layout/chevron1"/>
    <dgm:cxn modelId="{E82DB7AC-84CE-4F86-8CBA-8F43C2FA0411}" type="presParOf" srcId="{616EFAD9-6621-4792-9BA9-F3A8CB120217}" destId="{504F05DA-2E7A-44DB-B804-75C84F0AECD9}" srcOrd="0" destOrd="0" presId="urn:microsoft.com/office/officeart/2005/8/layout/chevron1"/>
    <dgm:cxn modelId="{643D8595-B6BF-4A28-AA13-3F7867266E93}" type="presParOf" srcId="{616EFAD9-6621-4792-9BA9-F3A8CB120217}" destId="{48BA85FC-4037-4D1E-8A3B-1CEFFF7CDB35}" srcOrd="1" destOrd="0" presId="urn:microsoft.com/office/officeart/2005/8/layout/chevron1"/>
    <dgm:cxn modelId="{71031ADB-1BE8-4516-91EC-A962715352B9}" type="presParOf" srcId="{616EFAD9-6621-4792-9BA9-F3A8CB120217}" destId="{1B45EEC7-77A6-4237-A176-A18B3E1721E9}" srcOrd="2" destOrd="0" presId="urn:microsoft.com/office/officeart/2005/8/layout/chevron1"/>
    <dgm:cxn modelId="{7292B2E7-00DF-40C0-9F8C-E778CF21CE5E}" type="presParOf" srcId="{616EFAD9-6621-4792-9BA9-F3A8CB120217}" destId="{8E103578-5C48-4F61-A712-04E9E1609A83}" srcOrd="3" destOrd="0" presId="urn:microsoft.com/office/officeart/2005/8/layout/chevron1"/>
    <dgm:cxn modelId="{E17F033D-E020-4E76-826D-E4E82285C6AE}" type="presParOf" srcId="{616EFAD9-6621-4792-9BA9-F3A8CB120217}" destId="{FD01F53A-FECA-4B4B-B410-9B0CEBAE2EA7}" srcOrd="4" destOrd="0" presId="urn:microsoft.com/office/officeart/2005/8/layout/chevron1"/>
    <dgm:cxn modelId="{4D50800F-B4DE-422D-AA14-53659C358B7C}" type="presParOf" srcId="{616EFAD9-6621-4792-9BA9-F3A8CB120217}" destId="{60EE83A5-D68A-4C66-88D9-AC60AD6EB642}" srcOrd="5" destOrd="0" presId="urn:microsoft.com/office/officeart/2005/8/layout/chevron1"/>
    <dgm:cxn modelId="{0C4533A1-590D-4E4A-95C6-A9A62FEE8BB4}" type="presParOf" srcId="{616EFAD9-6621-4792-9BA9-F3A8CB120217}" destId="{1B85AC28-70A3-4CB8-B8D4-947E1E6AA185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14B1DF-633D-484E-9EC7-70DA8D2DBE6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5DC54A4-ED64-469D-BF1B-8B2C6EB42D3D}">
      <dgm:prSet phldrT="[Texto]" custT="1"/>
      <dgm:spPr>
        <a:solidFill>
          <a:srgbClr val="CC99FF"/>
        </a:solidFill>
      </dgm:spPr>
      <dgm:t>
        <a:bodyPr/>
        <a:lstStyle/>
        <a:p>
          <a:r>
            <a:rPr lang="es-ES" sz="2000" dirty="0" err="1">
              <a:latin typeface="EC Square Sans Pro" panose="020B0506040000020004"/>
            </a:rPr>
            <a:t>Objectives</a:t>
          </a:r>
          <a:endParaRPr lang="es-ES" sz="2000" dirty="0">
            <a:latin typeface="EC Square Sans Pro" panose="020B0506040000020004"/>
          </a:endParaRPr>
        </a:p>
      </dgm:t>
    </dgm:pt>
    <dgm:pt modelId="{C3C43066-6FFD-4E43-9F46-A951726CF295}" type="parTrans" cxnId="{BC01D265-23E2-44AE-949F-45D70DFAEB03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D4361642-A05B-4D98-B7D3-AA8B782B1B7B}" type="sibTrans" cxnId="{BC01D265-23E2-44AE-949F-45D70DFAEB03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E8B88525-93D1-4720-81C7-29C28D3248A2}">
      <dgm:prSet phldrT="[Texto]" custT="1"/>
      <dgm:spPr>
        <a:solidFill>
          <a:srgbClr val="CC99FF"/>
        </a:solidFill>
      </dgm:spPr>
      <dgm:t>
        <a:bodyPr/>
        <a:lstStyle/>
        <a:p>
          <a:r>
            <a:rPr lang="es-ES" sz="2000" dirty="0" err="1">
              <a:latin typeface="EC Square Sans Pro" panose="020B0506040000020004"/>
            </a:rPr>
            <a:t>Obstacles</a:t>
          </a:r>
          <a:endParaRPr lang="es-ES" sz="2000" dirty="0">
            <a:latin typeface="EC Square Sans Pro" panose="020B0506040000020004"/>
          </a:endParaRPr>
        </a:p>
      </dgm:t>
    </dgm:pt>
    <dgm:pt modelId="{6A13AF6E-3CCF-46A7-AA62-5DCE871D386C}" type="parTrans" cxnId="{ABDADD78-B95F-49D0-8641-42886EDF3F0F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3B3E2A15-EFB3-4C83-B25E-40BBFAE2DC39}" type="sibTrans" cxnId="{ABDADD78-B95F-49D0-8641-42886EDF3F0F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F54B8357-584C-48D0-9285-E6E339E47361}">
      <dgm:prSet phldrT="[Texto]" custT="1"/>
      <dgm:spPr>
        <a:solidFill>
          <a:srgbClr val="CC99FF"/>
        </a:solidFill>
      </dgm:spPr>
      <dgm:t>
        <a:bodyPr/>
        <a:lstStyle/>
        <a:p>
          <a:r>
            <a:rPr lang="es-ES" sz="2000" dirty="0" err="1">
              <a:latin typeface="EC Square Sans Pro" panose="020B0506040000020004"/>
            </a:rPr>
            <a:t>Actions</a:t>
          </a:r>
          <a:endParaRPr lang="es-ES" sz="2000" dirty="0">
            <a:latin typeface="EC Square Sans Pro" panose="020B0506040000020004"/>
          </a:endParaRPr>
        </a:p>
      </dgm:t>
    </dgm:pt>
    <dgm:pt modelId="{8A1FEBFB-413D-46C4-BF3F-0BF1BE1E3849}" type="parTrans" cxnId="{A106E65E-B290-436C-B804-61AC469CBD5B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13B1D38D-DE59-41DA-AF38-AA74A6D42E8D}" type="sibTrans" cxnId="{A106E65E-B290-436C-B804-61AC469CBD5B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826275FC-608A-40CB-B9A2-D1B5F3F44D22}">
      <dgm:prSet phldrT="[Texto]" custT="1"/>
      <dgm:spPr>
        <a:solidFill>
          <a:srgbClr val="CC99FF"/>
        </a:solidFill>
      </dgm:spPr>
      <dgm:t>
        <a:bodyPr/>
        <a:lstStyle/>
        <a:p>
          <a:r>
            <a:rPr lang="es-ES" sz="2000" dirty="0" err="1">
              <a:latin typeface="EC Square Sans Pro" panose="020B0506040000020004"/>
            </a:rPr>
            <a:t>Outcomes</a:t>
          </a:r>
          <a:endParaRPr lang="es-ES" sz="2000" dirty="0">
            <a:latin typeface="EC Square Sans Pro" panose="020B0506040000020004"/>
          </a:endParaRPr>
        </a:p>
      </dgm:t>
    </dgm:pt>
    <dgm:pt modelId="{51AF3CF4-0E98-4DBE-8B93-2E92AEFADD59}" type="parTrans" cxnId="{AABB2294-D1D4-47FB-8DBB-668A43F2B9CF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2DB2B4E6-A683-4893-9124-0580B57E2F5F}" type="sibTrans" cxnId="{AABB2294-D1D4-47FB-8DBB-668A43F2B9CF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616EFAD9-6621-4792-9BA9-F3A8CB120217}" type="pres">
      <dgm:prSet presAssocID="{9814B1DF-633D-484E-9EC7-70DA8D2DBE68}" presName="Name0" presStyleCnt="0">
        <dgm:presLayoutVars>
          <dgm:dir/>
          <dgm:animLvl val="lvl"/>
          <dgm:resizeHandles val="exact"/>
        </dgm:presLayoutVars>
      </dgm:prSet>
      <dgm:spPr/>
    </dgm:pt>
    <dgm:pt modelId="{504F05DA-2E7A-44DB-B804-75C84F0AECD9}" type="pres">
      <dgm:prSet presAssocID="{55DC54A4-ED64-469D-BF1B-8B2C6EB42D3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8BA85FC-4037-4D1E-8A3B-1CEFFF7CDB35}" type="pres">
      <dgm:prSet presAssocID="{D4361642-A05B-4D98-B7D3-AA8B782B1B7B}" presName="parTxOnlySpace" presStyleCnt="0"/>
      <dgm:spPr/>
    </dgm:pt>
    <dgm:pt modelId="{1B45EEC7-77A6-4237-A176-A18B3E1721E9}" type="pres">
      <dgm:prSet presAssocID="{E8B88525-93D1-4720-81C7-29C28D3248A2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E103578-5C48-4F61-A712-04E9E1609A83}" type="pres">
      <dgm:prSet presAssocID="{3B3E2A15-EFB3-4C83-B25E-40BBFAE2DC39}" presName="parTxOnlySpace" presStyleCnt="0"/>
      <dgm:spPr/>
    </dgm:pt>
    <dgm:pt modelId="{FD01F53A-FECA-4B4B-B410-9B0CEBAE2EA7}" type="pres">
      <dgm:prSet presAssocID="{F54B8357-584C-48D0-9285-E6E339E4736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0EE83A5-D68A-4C66-88D9-AC60AD6EB642}" type="pres">
      <dgm:prSet presAssocID="{13B1D38D-DE59-41DA-AF38-AA74A6D42E8D}" presName="parTxOnlySpace" presStyleCnt="0"/>
      <dgm:spPr/>
    </dgm:pt>
    <dgm:pt modelId="{1B85AC28-70A3-4CB8-B8D4-947E1E6AA185}" type="pres">
      <dgm:prSet presAssocID="{826275FC-608A-40CB-B9A2-D1B5F3F44D2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7C2C205-E1E5-45C0-AEC1-FF7177EA16D7}" type="presOf" srcId="{55DC54A4-ED64-469D-BF1B-8B2C6EB42D3D}" destId="{504F05DA-2E7A-44DB-B804-75C84F0AECD9}" srcOrd="0" destOrd="0" presId="urn:microsoft.com/office/officeart/2005/8/layout/chevron1"/>
    <dgm:cxn modelId="{CFD02B2A-37A4-4654-82F8-6C5E2C16573A}" type="presOf" srcId="{E8B88525-93D1-4720-81C7-29C28D3248A2}" destId="{1B45EEC7-77A6-4237-A176-A18B3E1721E9}" srcOrd="0" destOrd="0" presId="urn:microsoft.com/office/officeart/2005/8/layout/chevron1"/>
    <dgm:cxn modelId="{A106E65E-B290-436C-B804-61AC469CBD5B}" srcId="{9814B1DF-633D-484E-9EC7-70DA8D2DBE68}" destId="{F54B8357-584C-48D0-9285-E6E339E47361}" srcOrd="2" destOrd="0" parTransId="{8A1FEBFB-413D-46C4-BF3F-0BF1BE1E3849}" sibTransId="{13B1D38D-DE59-41DA-AF38-AA74A6D42E8D}"/>
    <dgm:cxn modelId="{20FD5243-218E-49B1-963F-DE4742CFAF40}" type="presOf" srcId="{9814B1DF-633D-484E-9EC7-70DA8D2DBE68}" destId="{616EFAD9-6621-4792-9BA9-F3A8CB120217}" srcOrd="0" destOrd="0" presId="urn:microsoft.com/office/officeart/2005/8/layout/chevron1"/>
    <dgm:cxn modelId="{BC01D265-23E2-44AE-949F-45D70DFAEB03}" srcId="{9814B1DF-633D-484E-9EC7-70DA8D2DBE68}" destId="{55DC54A4-ED64-469D-BF1B-8B2C6EB42D3D}" srcOrd="0" destOrd="0" parTransId="{C3C43066-6FFD-4E43-9F46-A951726CF295}" sibTransId="{D4361642-A05B-4D98-B7D3-AA8B782B1B7B}"/>
    <dgm:cxn modelId="{9451D871-C0AD-4E33-9754-A6E03DF74A26}" type="presOf" srcId="{F54B8357-584C-48D0-9285-E6E339E47361}" destId="{FD01F53A-FECA-4B4B-B410-9B0CEBAE2EA7}" srcOrd="0" destOrd="0" presId="urn:microsoft.com/office/officeart/2005/8/layout/chevron1"/>
    <dgm:cxn modelId="{ABDADD78-B95F-49D0-8641-42886EDF3F0F}" srcId="{9814B1DF-633D-484E-9EC7-70DA8D2DBE68}" destId="{E8B88525-93D1-4720-81C7-29C28D3248A2}" srcOrd="1" destOrd="0" parTransId="{6A13AF6E-3CCF-46A7-AA62-5DCE871D386C}" sibTransId="{3B3E2A15-EFB3-4C83-B25E-40BBFAE2DC39}"/>
    <dgm:cxn modelId="{AABB2294-D1D4-47FB-8DBB-668A43F2B9CF}" srcId="{9814B1DF-633D-484E-9EC7-70DA8D2DBE68}" destId="{826275FC-608A-40CB-B9A2-D1B5F3F44D22}" srcOrd="3" destOrd="0" parTransId="{51AF3CF4-0E98-4DBE-8B93-2E92AEFADD59}" sibTransId="{2DB2B4E6-A683-4893-9124-0580B57E2F5F}"/>
    <dgm:cxn modelId="{CF1AAFC4-4137-4219-8C5B-21022D95E716}" type="presOf" srcId="{826275FC-608A-40CB-B9A2-D1B5F3F44D22}" destId="{1B85AC28-70A3-4CB8-B8D4-947E1E6AA185}" srcOrd="0" destOrd="0" presId="urn:microsoft.com/office/officeart/2005/8/layout/chevron1"/>
    <dgm:cxn modelId="{E82DB7AC-84CE-4F86-8CBA-8F43C2FA0411}" type="presParOf" srcId="{616EFAD9-6621-4792-9BA9-F3A8CB120217}" destId="{504F05DA-2E7A-44DB-B804-75C84F0AECD9}" srcOrd="0" destOrd="0" presId="urn:microsoft.com/office/officeart/2005/8/layout/chevron1"/>
    <dgm:cxn modelId="{643D8595-B6BF-4A28-AA13-3F7867266E93}" type="presParOf" srcId="{616EFAD9-6621-4792-9BA9-F3A8CB120217}" destId="{48BA85FC-4037-4D1E-8A3B-1CEFFF7CDB35}" srcOrd="1" destOrd="0" presId="urn:microsoft.com/office/officeart/2005/8/layout/chevron1"/>
    <dgm:cxn modelId="{71031ADB-1BE8-4516-91EC-A962715352B9}" type="presParOf" srcId="{616EFAD9-6621-4792-9BA9-F3A8CB120217}" destId="{1B45EEC7-77A6-4237-A176-A18B3E1721E9}" srcOrd="2" destOrd="0" presId="urn:microsoft.com/office/officeart/2005/8/layout/chevron1"/>
    <dgm:cxn modelId="{7292B2E7-00DF-40C0-9F8C-E778CF21CE5E}" type="presParOf" srcId="{616EFAD9-6621-4792-9BA9-F3A8CB120217}" destId="{8E103578-5C48-4F61-A712-04E9E1609A83}" srcOrd="3" destOrd="0" presId="urn:microsoft.com/office/officeart/2005/8/layout/chevron1"/>
    <dgm:cxn modelId="{E17F033D-E020-4E76-826D-E4E82285C6AE}" type="presParOf" srcId="{616EFAD9-6621-4792-9BA9-F3A8CB120217}" destId="{FD01F53A-FECA-4B4B-B410-9B0CEBAE2EA7}" srcOrd="4" destOrd="0" presId="urn:microsoft.com/office/officeart/2005/8/layout/chevron1"/>
    <dgm:cxn modelId="{4D50800F-B4DE-422D-AA14-53659C358B7C}" type="presParOf" srcId="{616EFAD9-6621-4792-9BA9-F3A8CB120217}" destId="{60EE83A5-D68A-4C66-88D9-AC60AD6EB642}" srcOrd="5" destOrd="0" presId="urn:microsoft.com/office/officeart/2005/8/layout/chevron1"/>
    <dgm:cxn modelId="{0C4533A1-590D-4E4A-95C6-A9A62FEE8BB4}" type="presParOf" srcId="{616EFAD9-6621-4792-9BA9-F3A8CB120217}" destId="{1B85AC28-70A3-4CB8-B8D4-947E1E6AA185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14B1DF-633D-484E-9EC7-70DA8D2DBE6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5DC54A4-ED64-469D-BF1B-8B2C6EB42D3D}">
      <dgm:prSet phldrT="[Texto]" custT="1"/>
      <dgm:spPr>
        <a:solidFill>
          <a:srgbClr val="CC99FF"/>
        </a:solidFill>
      </dgm:spPr>
      <dgm:t>
        <a:bodyPr/>
        <a:lstStyle/>
        <a:p>
          <a:r>
            <a:rPr lang="es-ES" sz="2000" dirty="0" err="1">
              <a:latin typeface="EC Square Sans Pro" panose="020B0506040000020004"/>
            </a:rPr>
            <a:t>Objectives</a:t>
          </a:r>
          <a:endParaRPr lang="es-ES" sz="2000" dirty="0">
            <a:latin typeface="EC Square Sans Pro" panose="020B0506040000020004"/>
          </a:endParaRPr>
        </a:p>
      </dgm:t>
    </dgm:pt>
    <dgm:pt modelId="{C3C43066-6FFD-4E43-9F46-A951726CF295}" type="parTrans" cxnId="{BC01D265-23E2-44AE-949F-45D70DFAEB03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D4361642-A05B-4D98-B7D3-AA8B782B1B7B}" type="sibTrans" cxnId="{BC01D265-23E2-44AE-949F-45D70DFAEB03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E8B88525-93D1-4720-81C7-29C28D3248A2}">
      <dgm:prSet phldrT="[Texto]" custT="1"/>
      <dgm:spPr>
        <a:solidFill>
          <a:srgbClr val="CC99FF"/>
        </a:solidFill>
      </dgm:spPr>
      <dgm:t>
        <a:bodyPr/>
        <a:lstStyle/>
        <a:p>
          <a:r>
            <a:rPr lang="es-ES" sz="2000" dirty="0" err="1">
              <a:latin typeface="EC Square Sans Pro" panose="020B0506040000020004"/>
            </a:rPr>
            <a:t>Obstacles</a:t>
          </a:r>
          <a:endParaRPr lang="es-ES" sz="2000" dirty="0">
            <a:latin typeface="EC Square Sans Pro" panose="020B0506040000020004"/>
          </a:endParaRPr>
        </a:p>
      </dgm:t>
    </dgm:pt>
    <dgm:pt modelId="{6A13AF6E-3CCF-46A7-AA62-5DCE871D386C}" type="parTrans" cxnId="{ABDADD78-B95F-49D0-8641-42886EDF3F0F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3B3E2A15-EFB3-4C83-B25E-40BBFAE2DC39}" type="sibTrans" cxnId="{ABDADD78-B95F-49D0-8641-42886EDF3F0F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F54B8357-584C-48D0-9285-E6E339E47361}">
      <dgm:prSet phldrT="[Texto]" custT="1"/>
      <dgm:spPr>
        <a:solidFill>
          <a:srgbClr val="CC99FF"/>
        </a:solidFill>
      </dgm:spPr>
      <dgm:t>
        <a:bodyPr/>
        <a:lstStyle/>
        <a:p>
          <a:r>
            <a:rPr lang="es-ES" sz="2000" dirty="0" err="1">
              <a:latin typeface="EC Square Sans Pro" panose="020B0506040000020004"/>
            </a:rPr>
            <a:t>Actions</a:t>
          </a:r>
          <a:endParaRPr lang="es-ES" sz="2000" dirty="0">
            <a:latin typeface="EC Square Sans Pro" panose="020B0506040000020004"/>
          </a:endParaRPr>
        </a:p>
      </dgm:t>
    </dgm:pt>
    <dgm:pt modelId="{8A1FEBFB-413D-46C4-BF3F-0BF1BE1E3849}" type="parTrans" cxnId="{A106E65E-B290-436C-B804-61AC469CBD5B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13B1D38D-DE59-41DA-AF38-AA74A6D42E8D}" type="sibTrans" cxnId="{A106E65E-B290-436C-B804-61AC469CBD5B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826275FC-608A-40CB-B9A2-D1B5F3F44D22}">
      <dgm:prSet phldrT="[Texto]" custT="1"/>
      <dgm:spPr>
        <a:solidFill>
          <a:srgbClr val="CC99FF"/>
        </a:solidFill>
      </dgm:spPr>
      <dgm:t>
        <a:bodyPr/>
        <a:lstStyle/>
        <a:p>
          <a:r>
            <a:rPr lang="es-ES" sz="2000" dirty="0" err="1">
              <a:latin typeface="EC Square Sans Pro" panose="020B0506040000020004"/>
            </a:rPr>
            <a:t>Outcomes</a:t>
          </a:r>
          <a:endParaRPr lang="es-ES" sz="2000" dirty="0">
            <a:latin typeface="EC Square Sans Pro" panose="020B0506040000020004"/>
          </a:endParaRPr>
        </a:p>
      </dgm:t>
    </dgm:pt>
    <dgm:pt modelId="{51AF3CF4-0E98-4DBE-8B93-2E92AEFADD59}" type="parTrans" cxnId="{AABB2294-D1D4-47FB-8DBB-668A43F2B9CF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2DB2B4E6-A683-4893-9124-0580B57E2F5F}" type="sibTrans" cxnId="{AABB2294-D1D4-47FB-8DBB-668A43F2B9CF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616EFAD9-6621-4792-9BA9-F3A8CB120217}" type="pres">
      <dgm:prSet presAssocID="{9814B1DF-633D-484E-9EC7-70DA8D2DBE68}" presName="Name0" presStyleCnt="0">
        <dgm:presLayoutVars>
          <dgm:dir/>
          <dgm:animLvl val="lvl"/>
          <dgm:resizeHandles val="exact"/>
        </dgm:presLayoutVars>
      </dgm:prSet>
      <dgm:spPr/>
    </dgm:pt>
    <dgm:pt modelId="{504F05DA-2E7A-44DB-B804-75C84F0AECD9}" type="pres">
      <dgm:prSet presAssocID="{55DC54A4-ED64-469D-BF1B-8B2C6EB42D3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8BA85FC-4037-4D1E-8A3B-1CEFFF7CDB35}" type="pres">
      <dgm:prSet presAssocID="{D4361642-A05B-4D98-B7D3-AA8B782B1B7B}" presName="parTxOnlySpace" presStyleCnt="0"/>
      <dgm:spPr/>
    </dgm:pt>
    <dgm:pt modelId="{1B45EEC7-77A6-4237-A176-A18B3E1721E9}" type="pres">
      <dgm:prSet presAssocID="{E8B88525-93D1-4720-81C7-29C28D3248A2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E103578-5C48-4F61-A712-04E9E1609A83}" type="pres">
      <dgm:prSet presAssocID="{3B3E2A15-EFB3-4C83-B25E-40BBFAE2DC39}" presName="parTxOnlySpace" presStyleCnt="0"/>
      <dgm:spPr/>
    </dgm:pt>
    <dgm:pt modelId="{FD01F53A-FECA-4B4B-B410-9B0CEBAE2EA7}" type="pres">
      <dgm:prSet presAssocID="{F54B8357-584C-48D0-9285-E6E339E4736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0EE83A5-D68A-4C66-88D9-AC60AD6EB642}" type="pres">
      <dgm:prSet presAssocID="{13B1D38D-DE59-41DA-AF38-AA74A6D42E8D}" presName="parTxOnlySpace" presStyleCnt="0"/>
      <dgm:spPr/>
    </dgm:pt>
    <dgm:pt modelId="{1B85AC28-70A3-4CB8-B8D4-947E1E6AA185}" type="pres">
      <dgm:prSet presAssocID="{826275FC-608A-40CB-B9A2-D1B5F3F44D2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7C2C205-E1E5-45C0-AEC1-FF7177EA16D7}" type="presOf" srcId="{55DC54A4-ED64-469D-BF1B-8B2C6EB42D3D}" destId="{504F05DA-2E7A-44DB-B804-75C84F0AECD9}" srcOrd="0" destOrd="0" presId="urn:microsoft.com/office/officeart/2005/8/layout/chevron1"/>
    <dgm:cxn modelId="{CFD02B2A-37A4-4654-82F8-6C5E2C16573A}" type="presOf" srcId="{E8B88525-93D1-4720-81C7-29C28D3248A2}" destId="{1B45EEC7-77A6-4237-A176-A18B3E1721E9}" srcOrd="0" destOrd="0" presId="urn:microsoft.com/office/officeart/2005/8/layout/chevron1"/>
    <dgm:cxn modelId="{A106E65E-B290-436C-B804-61AC469CBD5B}" srcId="{9814B1DF-633D-484E-9EC7-70DA8D2DBE68}" destId="{F54B8357-584C-48D0-9285-E6E339E47361}" srcOrd="2" destOrd="0" parTransId="{8A1FEBFB-413D-46C4-BF3F-0BF1BE1E3849}" sibTransId="{13B1D38D-DE59-41DA-AF38-AA74A6D42E8D}"/>
    <dgm:cxn modelId="{20FD5243-218E-49B1-963F-DE4742CFAF40}" type="presOf" srcId="{9814B1DF-633D-484E-9EC7-70DA8D2DBE68}" destId="{616EFAD9-6621-4792-9BA9-F3A8CB120217}" srcOrd="0" destOrd="0" presId="urn:microsoft.com/office/officeart/2005/8/layout/chevron1"/>
    <dgm:cxn modelId="{BC01D265-23E2-44AE-949F-45D70DFAEB03}" srcId="{9814B1DF-633D-484E-9EC7-70DA8D2DBE68}" destId="{55DC54A4-ED64-469D-BF1B-8B2C6EB42D3D}" srcOrd="0" destOrd="0" parTransId="{C3C43066-6FFD-4E43-9F46-A951726CF295}" sibTransId="{D4361642-A05B-4D98-B7D3-AA8B782B1B7B}"/>
    <dgm:cxn modelId="{9451D871-C0AD-4E33-9754-A6E03DF74A26}" type="presOf" srcId="{F54B8357-584C-48D0-9285-E6E339E47361}" destId="{FD01F53A-FECA-4B4B-B410-9B0CEBAE2EA7}" srcOrd="0" destOrd="0" presId="urn:microsoft.com/office/officeart/2005/8/layout/chevron1"/>
    <dgm:cxn modelId="{ABDADD78-B95F-49D0-8641-42886EDF3F0F}" srcId="{9814B1DF-633D-484E-9EC7-70DA8D2DBE68}" destId="{E8B88525-93D1-4720-81C7-29C28D3248A2}" srcOrd="1" destOrd="0" parTransId="{6A13AF6E-3CCF-46A7-AA62-5DCE871D386C}" sibTransId="{3B3E2A15-EFB3-4C83-B25E-40BBFAE2DC39}"/>
    <dgm:cxn modelId="{AABB2294-D1D4-47FB-8DBB-668A43F2B9CF}" srcId="{9814B1DF-633D-484E-9EC7-70DA8D2DBE68}" destId="{826275FC-608A-40CB-B9A2-D1B5F3F44D22}" srcOrd="3" destOrd="0" parTransId="{51AF3CF4-0E98-4DBE-8B93-2E92AEFADD59}" sibTransId="{2DB2B4E6-A683-4893-9124-0580B57E2F5F}"/>
    <dgm:cxn modelId="{CF1AAFC4-4137-4219-8C5B-21022D95E716}" type="presOf" srcId="{826275FC-608A-40CB-B9A2-D1B5F3F44D22}" destId="{1B85AC28-70A3-4CB8-B8D4-947E1E6AA185}" srcOrd="0" destOrd="0" presId="urn:microsoft.com/office/officeart/2005/8/layout/chevron1"/>
    <dgm:cxn modelId="{E82DB7AC-84CE-4F86-8CBA-8F43C2FA0411}" type="presParOf" srcId="{616EFAD9-6621-4792-9BA9-F3A8CB120217}" destId="{504F05DA-2E7A-44DB-B804-75C84F0AECD9}" srcOrd="0" destOrd="0" presId="urn:microsoft.com/office/officeart/2005/8/layout/chevron1"/>
    <dgm:cxn modelId="{643D8595-B6BF-4A28-AA13-3F7867266E93}" type="presParOf" srcId="{616EFAD9-6621-4792-9BA9-F3A8CB120217}" destId="{48BA85FC-4037-4D1E-8A3B-1CEFFF7CDB35}" srcOrd="1" destOrd="0" presId="urn:microsoft.com/office/officeart/2005/8/layout/chevron1"/>
    <dgm:cxn modelId="{71031ADB-1BE8-4516-91EC-A962715352B9}" type="presParOf" srcId="{616EFAD9-6621-4792-9BA9-F3A8CB120217}" destId="{1B45EEC7-77A6-4237-A176-A18B3E1721E9}" srcOrd="2" destOrd="0" presId="urn:microsoft.com/office/officeart/2005/8/layout/chevron1"/>
    <dgm:cxn modelId="{7292B2E7-00DF-40C0-9F8C-E778CF21CE5E}" type="presParOf" srcId="{616EFAD9-6621-4792-9BA9-F3A8CB120217}" destId="{8E103578-5C48-4F61-A712-04E9E1609A83}" srcOrd="3" destOrd="0" presId="urn:microsoft.com/office/officeart/2005/8/layout/chevron1"/>
    <dgm:cxn modelId="{E17F033D-E020-4E76-826D-E4E82285C6AE}" type="presParOf" srcId="{616EFAD9-6621-4792-9BA9-F3A8CB120217}" destId="{FD01F53A-FECA-4B4B-B410-9B0CEBAE2EA7}" srcOrd="4" destOrd="0" presId="urn:microsoft.com/office/officeart/2005/8/layout/chevron1"/>
    <dgm:cxn modelId="{4D50800F-B4DE-422D-AA14-53659C358B7C}" type="presParOf" srcId="{616EFAD9-6621-4792-9BA9-F3A8CB120217}" destId="{60EE83A5-D68A-4C66-88D9-AC60AD6EB642}" srcOrd="5" destOrd="0" presId="urn:microsoft.com/office/officeart/2005/8/layout/chevron1"/>
    <dgm:cxn modelId="{0C4533A1-590D-4E4A-95C6-A9A62FEE8BB4}" type="presParOf" srcId="{616EFAD9-6621-4792-9BA9-F3A8CB120217}" destId="{1B85AC28-70A3-4CB8-B8D4-947E1E6AA185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14B1DF-633D-484E-9EC7-70DA8D2DBE6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5DC54A4-ED64-469D-BF1B-8B2C6EB42D3D}">
      <dgm:prSet phldrT="[Texto]" custT="1"/>
      <dgm:spPr>
        <a:solidFill>
          <a:srgbClr val="CC99FF"/>
        </a:solidFill>
      </dgm:spPr>
      <dgm:t>
        <a:bodyPr/>
        <a:lstStyle/>
        <a:p>
          <a:r>
            <a:rPr lang="es-ES" sz="2000" dirty="0" err="1">
              <a:latin typeface="EC Square Sans Pro" panose="020B0506040000020004"/>
            </a:rPr>
            <a:t>Objectives</a:t>
          </a:r>
          <a:endParaRPr lang="es-ES" sz="2000" dirty="0">
            <a:latin typeface="EC Square Sans Pro" panose="020B0506040000020004"/>
          </a:endParaRPr>
        </a:p>
      </dgm:t>
    </dgm:pt>
    <dgm:pt modelId="{C3C43066-6FFD-4E43-9F46-A951726CF295}" type="parTrans" cxnId="{BC01D265-23E2-44AE-949F-45D70DFAEB03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D4361642-A05B-4D98-B7D3-AA8B782B1B7B}" type="sibTrans" cxnId="{BC01D265-23E2-44AE-949F-45D70DFAEB03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E8B88525-93D1-4720-81C7-29C28D3248A2}">
      <dgm:prSet phldrT="[Texto]" custT="1"/>
      <dgm:spPr>
        <a:solidFill>
          <a:srgbClr val="CC99FF"/>
        </a:solidFill>
      </dgm:spPr>
      <dgm:t>
        <a:bodyPr/>
        <a:lstStyle/>
        <a:p>
          <a:r>
            <a:rPr lang="es-ES" sz="2000" dirty="0" err="1">
              <a:latin typeface="EC Square Sans Pro" panose="020B0506040000020004"/>
            </a:rPr>
            <a:t>Obstacles</a:t>
          </a:r>
          <a:endParaRPr lang="es-ES" sz="2000" dirty="0">
            <a:latin typeface="EC Square Sans Pro" panose="020B0506040000020004"/>
          </a:endParaRPr>
        </a:p>
      </dgm:t>
    </dgm:pt>
    <dgm:pt modelId="{6A13AF6E-3CCF-46A7-AA62-5DCE871D386C}" type="parTrans" cxnId="{ABDADD78-B95F-49D0-8641-42886EDF3F0F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3B3E2A15-EFB3-4C83-B25E-40BBFAE2DC39}" type="sibTrans" cxnId="{ABDADD78-B95F-49D0-8641-42886EDF3F0F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F54B8357-584C-48D0-9285-E6E339E47361}">
      <dgm:prSet phldrT="[Texto]" custT="1"/>
      <dgm:spPr>
        <a:solidFill>
          <a:srgbClr val="CC99FF"/>
        </a:solidFill>
      </dgm:spPr>
      <dgm:t>
        <a:bodyPr/>
        <a:lstStyle/>
        <a:p>
          <a:r>
            <a:rPr lang="es-ES" sz="2000" dirty="0" err="1">
              <a:latin typeface="EC Square Sans Pro" panose="020B0506040000020004"/>
            </a:rPr>
            <a:t>Actions</a:t>
          </a:r>
          <a:endParaRPr lang="es-ES" sz="2000" dirty="0">
            <a:latin typeface="EC Square Sans Pro" panose="020B0506040000020004"/>
          </a:endParaRPr>
        </a:p>
      </dgm:t>
    </dgm:pt>
    <dgm:pt modelId="{8A1FEBFB-413D-46C4-BF3F-0BF1BE1E3849}" type="parTrans" cxnId="{A106E65E-B290-436C-B804-61AC469CBD5B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13B1D38D-DE59-41DA-AF38-AA74A6D42E8D}" type="sibTrans" cxnId="{A106E65E-B290-436C-B804-61AC469CBD5B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826275FC-608A-40CB-B9A2-D1B5F3F44D22}">
      <dgm:prSet phldrT="[Texto]" custT="1"/>
      <dgm:spPr>
        <a:solidFill>
          <a:srgbClr val="CC99FF"/>
        </a:solidFill>
      </dgm:spPr>
      <dgm:t>
        <a:bodyPr/>
        <a:lstStyle/>
        <a:p>
          <a:r>
            <a:rPr lang="es-ES" sz="2000" dirty="0" err="1">
              <a:solidFill>
                <a:srgbClr val="FFFF00"/>
              </a:solidFill>
              <a:latin typeface="EC Square Sans Pro" panose="020B0506040000020004"/>
            </a:rPr>
            <a:t>Outcomes</a:t>
          </a:r>
          <a:endParaRPr lang="es-ES" sz="2000" dirty="0">
            <a:solidFill>
              <a:srgbClr val="FFFF00"/>
            </a:solidFill>
            <a:latin typeface="EC Square Sans Pro" panose="020B0506040000020004"/>
          </a:endParaRPr>
        </a:p>
      </dgm:t>
    </dgm:pt>
    <dgm:pt modelId="{51AF3CF4-0E98-4DBE-8B93-2E92AEFADD59}" type="parTrans" cxnId="{AABB2294-D1D4-47FB-8DBB-668A43F2B9CF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2DB2B4E6-A683-4893-9124-0580B57E2F5F}" type="sibTrans" cxnId="{AABB2294-D1D4-47FB-8DBB-668A43F2B9CF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616EFAD9-6621-4792-9BA9-F3A8CB120217}" type="pres">
      <dgm:prSet presAssocID="{9814B1DF-633D-484E-9EC7-70DA8D2DBE68}" presName="Name0" presStyleCnt="0">
        <dgm:presLayoutVars>
          <dgm:dir/>
          <dgm:animLvl val="lvl"/>
          <dgm:resizeHandles val="exact"/>
        </dgm:presLayoutVars>
      </dgm:prSet>
      <dgm:spPr/>
    </dgm:pt>
    <dgm:pt modelId="{504F05DA-2E7A-44DB-B804-75C84F0AECD9}" type="pres">
      <dgm:prSet presAssocID="{55DC54A4-ED64-469D-BF1B-8B2C6EB42D3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8BA85FC-4037-4D1E-8A3B-1CEFFF7CDB35}" type="pres">
      <dgm:prSet presAssocID="{D4361642-A05B-4D98-B7D3-AA8B782B1B7B}" presName="parTxOnlySpace" presStyleCnt="0"/>
      <dgm:spPr/>
    </dgm:pt>
    <dgm:pt modelId="{1B45EEC7-77A6-4237-A176-A18B3E1721E9}" type="pres">
      <dgm:prSet presAssocID="{E8B88525-93D1-4720-81C7-29C28D3248A2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E103578-5C48-4F61-A712-04E9E1609A83}" type="pres">
      <dgm:prSet presAssocID="{3B3E2A15-EFB3-4C83-B25E-40BBFAE2DC39}" presName="parTxOnlySpace" presStyleCnt="0"/>
      <dgm:spPr/>
    </dgm:pt>
    <dgm:pt modelId="{FD01F53A-FECA-4B4B-B410-9B0CEBAE2EA7}" type="pres">
      <dgm:prSet presAssocID="{F54B8357-584C-48D0-9285-E6E339E4736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0EE83A5-D68A-4C66-88D9-AC60AD6EB642}" type="pres">
      <dgm:prSet presAssocID="{13B1D38D-DE59-41DA-AF38-AA74A6D42E8D}" presName="parTxOnlySpace" presStyleCnt="0"/>
      <dgm:spPr/>
    </dgm:pt>
    <dgm:pt modelId="{1B85AC28-70A3-4CB8-B8D4-947E1E6AA185}" type="pres">
      <dgm:prSet presAssocID="{826275FC-608A-40CB-B9A2-D1B5F3F44D2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7C2C205-E1E5-45C0-AEC1-FF7177EA16D7}" type="presOf" srcId="{55DC54A4-ED64-469D-BF1B-8B2C6EB42D3D}" destId="{504F05DA-2E7A-44DB-B804-75C84F0AECD9}" srcOrd="0" destOrd="0" presId="urn:microsoft.com/office/officeart/2005/8/layout/chevron1"/>
    <dgm:cxn modelId="{CFD02B2A-37A4-4654-82F8-6C5E2C16573A}" type="presOf" srcId="{E8B88525-93D1-4720-81C7-29C28D3248A2}" destId="{1B45EEC7-77A6-4237-A176-A18B3E1721E9}" srcOrd="0" destOrd="0" presId="urn:microsoft.com/office/officeart/2005/8/layout/chevron1"/>
    <dgm:cxn modelId="{A106E65E-B290-436C-B804-61AC469CBD5B}" srcId="{9814B1DF-633D-484E-9EC7-70DA8D2DBE68}" destId="{F54B8357-584C-48D0-9285-E6E339E47361}" srcOrd="2" destOrd="0" parTransId="{8A1FEBFB-413D-46C4-BF3F-0BF1BE1E3849}" sibTransId="{13B1D38D-DE59-41DA-AF38-AA74A6D42E8D}"/>
    <dgm:cxn modelId="{20FD5243-218E-49B1-963F-DE4742CFAF40}" type="presOf" srcId="{9814B1DF-633D-484E-9EC7-70DA8D2DBE68}" destId="{616EFAD9-6621-4792-9BA9-F3A8CB120217}" srcOrd="0" destOrd="0" presId="urn:microsoft.com/office/officeart/2005/8/layout/chevron1"/>
    <dgm:cxn modelId="{BC01D265-23E2-44AE-949F-45D70DFAEB03}" srcId="{9814B1DF-633D-484E-9EC7-70DA8D2DBE68}" destId="{55DC54A4-ED64-469D-BF1B-8B2C6EB42D3D}" srcOrd="0" destOrd="0" parTransId="{C3C43066-6FFD-4E43-9F46-A951726CF295}" sibTransId="{D4361642-A05B-4D98-B7D3-AA8B782B1B7B}"/>
    <dgm:cxn modelId="{9451D871-C0AD-4E33-9754-A6E03DF74A26}" type="presOf" srcId="{F54B8357-584C-48D0-9285-E6E339E47361}" destId="{FD01F53A-FECA-4B4B-B410-9B0CEBAE2EA7}" srcOrd="0" destOrd="0" presId="urn:microsoft.com/office/officeart/2005/8/layout/chevron1"/>
    <dgm:cxn modelId="{ABDADD78-B95F-49D0-8641-42886EDF3F0F}" srcId="{9814B1DF-633D-484E-9EC7-70DA8D2DBE68}" destId="{E8B88525-93D1-4720-81C7-29C28D3248A2}" srcOrd="1" destOrd="0" parTransId="{6A13AF6E-3CCF-46A7-AA62-5DCE871D386C}" sibTransId="{3B3E2A15-EFB3-4C83-B25E-40BBFAE2DC39}"/>
    <dgm:cxn modelId="{AABB2294-D1D4-47FB-8DBB-668A43F2B9CF}" srcId="{9814B1DF-633D-484E-9EC7-70DA8D2DBE68}" destId="{826275FC-608A-40CB-B9A2-D1B5F3F44D22}" srcOrd="3" destOrd="0" parTransId="{51AF3CF4-0E98-4DBE-8B93-2E92AEFADD59}" sibTransId="{2DB2B4E6-A683-4893-9124-0580B57E2F5F}"/>
    <dgm:cxn modelId="{CF1AAFC4-4137-4219-8C5B-21022D95E716}" type="presOf" srcId="{826275FC-608A-40CB-B9A2-D1B5F3F44D22}" destId="{1B85AC28-70A3-4CB8-B8D4-947E1E6AA185}" srcOrd="0" destOrd="0" presId="urn:microsoft.com/office/officeart/2005/8/layout/chevron1"/>
    <dgm:cxn modelId="{E82DB7AC-84CE-4F86-8CBA-8F43C2FA0411}" type="presParOf" srcId="{616EFAD9-6621-4792-9BA9-F3A8CB120217}" destId="{504F05DA-2E7A-44DB-B804-75C84F0AECD9}" srcOrd="0" destOrd="0" presId="urn:microsoft.com/office/officeart/2005/8/layout/chevron1"/>
    <dgm:cxn modelId="{643D8595-B6BF-4A28-AA13-3F7867266E93}" type="presParOf" srcId="{616EFAD9-6621-4792-9BA9-F3A8CB120217}" destId="{48BA85FC-4037-4D1E-8A3B-1CEFFF7CDB35}" srcOrd="1" destOrd="0" presId="urn:microsoft.com/office/officeart/2005/8/layout/chevron1"/>
    <dgm:cxn modelId="{71031ADB-1BE8-4516-91EC-A962715352B9}" type="presParOf" srcId="{616EFAD9-6621-4792-9BA9-F3A8CB120217}" destId="{1B45EEC7-77A6-4237-A176-A18B3E1721E9}" srcOrd="2" destOrd="0" presId="urn:microsoft.com/office/officeart/2005/8/layout/chevron1"/>
    <dgm:cxn modelId="{7292B2E7-00DF-40C0-9F8C-E778CF21CE5E}" type="presParOf" srcId="{616EFAD9-6621-4792-9BA9-F3A8CB120217}" destId="{8E103578-5C48-4F61-A712-04E9E1609A83}" srcOrd="3" destOrd="0" presId="urn:microsoft.com/office/officeart/2005/8/layout/chevron1"/>
    <dgm:cxn modelId="{E17F033D-E020-4E76-826D-E4E82285C6AE}" type="presParOf" srcId="{616EFAD9-6621-4792-9BA9-F3A8CB120217}" destId="{FD01F53A-FECA-4B4B-B410-9B0CEBAE2EA7}" srcOrd="4" destOrd="0" presId="urn:microsoft.com/office/officeart/2005/8/layout/chevron1"/>
    <dgm:cxn modelId="{4D50800F-B4DE-422D-AA14-53659C358B7C}" type="presParOf" srcId="{616EFAD9-6621-4792-9BA9-F3A8CB120217}" destId="{60EE83A5-D68A-4C66-88D9-AC60AD6EB642}" srcOrd="5" destOrd="0" presId="urn:microsoft.com/office/officeart/2005/8/layout/chevron1"/>
    <dgm:cxn modelId="{0C4533A1-590D-4E4A-95C6-A9A62FEE8BB4}" type="presParOf" srcId="{616EFAD9-6621-4792-9BA9-F3A8CB120217}" destId="{1B85AC28-70A3-4CB8-B8D4-947E1E6AA185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14B1DF-633D-484E-9EC7-70DA8D2DBE6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5DC54A4-ED64-469D-BF1B-8B2C6EB42D3D}">
      <dgm:prSet phldrT="[Texto]" custT="1"/>
      <dgm:spPr>
        <a:solidFill>
          <a:srgbClr val="CC99FF"/>
        </a:solidFill>
      </dgm:spPr>
      <dgm:t>
        <a:bodyPr/>
        <a:lstStyle/>
        <a:p>
          <a:r>
            <a:rPr lang="es-ES" sz="2000" dirty="0" err="1">
              <a:latin typeface="EC Square Sans Pro" panose="020B0506040000020004"/>
            </a:rPr>
            <a:t>Objectives</a:t>
          </a:r>
          <a:endParaRPr lang="es-ES" sz="2000" dirty="0">
            <a:latin typeface="EC Square Sans Pro" panose="020B0506040000020004"/>
          </a:endParaRPr>
        </a:p>
      </dgm:t>
    </dgm:pt>
    <dgm:pt modelId="{C3C43066-6FFD-4E43-9F46-A951726CF295}" type="parTrans" cxnId="{BC01D265-23E2-44AE-949F-45D70DFAEB03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D4361642-A05B-4D98-B7D3-AA8B782B1B7B}" type="sibTrans" cxnId="{BC01D265-23E2-44AE-949F-45D70DFAEB03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E8B88525-93D1-4720-81C7-29C28D3248A2}">
      <dgm:prSet phldrT="[Texto]" custT="1"/>
      <dgm:spPr>
        <a:solidFill>
          <a:srgbClr val="CC99FF"/>
        </a:solidFill>
      </dgm:spPr>
      <dgm:t>
        <a:bodyPr/>
        <a:lstStyle/>
        <a:p>
          <a:r>
            <a:rPr lang="es-ES" sz="2000" dirty="0" err="1">
              <a:latin typeface="EC Square Sans Pro" panose="020B0506040000020004"/>
            </a:rPr>
            <a:t>Obstacles</a:t>
          </a:r>
          <a:endParaRPr lang="es-ES" sz="2000" dirty="0">
            <a:latin typeface="EC Square Sans Pro" panose="020B0506040000020004"/>
          </a:endParaRPr>
        </a:p>
      </dgm:t>
    </dgm:pt>
    <dgm:pt modelId="{6A13AF6E-3CCF-46A7-AA62-5DCE871D386C}" type="parTrans" cxnId="{ABDADD78-B95F-49D0-8641-42886EDF3F0F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3B3E2A15-EFB3-4C83-B25E-40BBFAE2DC39}" type="sibTrans" cxnId="{ABDADD78-B95F-49D0-8641-42886EDF3F0F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F54B8357-584C-48D0-9285-E6E339E47361}">
      <dgm:prSet phldrT="[Texto]" custT="1"/>
      <dgm:spPr>
        <a:solidFill>
          <a:srgbClr val="CC99FF"/>
        </a:solidFill>
      </dgm:spPr>
      <dgm:t>
        <a:bodyPr/>
        <a:lstStyle/>
        <a:p>
          <a:r>
            <a:rPr lang="es-ES" sz="2000" dirty="0" err="1">
              <a:latin typeface="EC Square Sans Pro" panose="020B0506040000020004"/>
            </a:rPr>
            <a:t>Actions</a:t>
          </a:r>
          <a:endParaRPr lang="es-ES" sz="2000" dirty="0">
            <a:latin typeface="EC Square Sans Pro" panose="020B0506040000020004"/>
          </a:endParaRPr>
        </a:p>
      </dgm:t>
    </dgm:pt>
    <dgm:pt modelId="{8A1FEBFB-413D-46C4-BF3F-0BF1BE1E3849}" type="parTrans" cxnId="{A106E65E-B290-436C-B804-61AC469CBD5B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13B1D38D-DE59-41DA-AF38-AA74A6D42E8D}" type="sibTrans" cxnId="{A106E65E-B290-436C-B804-61AC469CBD5B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826275FC-608A-40CB-B9A2-D1B5F3F44D22}">
      <dgm:prSet phldrT="[Texto]" custT="1"/>
      <dgm:spPr>
        <a:solidFill>
          <a:srgbClr val="CC99FF"/>
        </a:solidFill>
      </dgm:spPr>
      <dgm:t>
        <a:bodyPr/>
        <a:lstStyle/>
        <a:p>
          <a:r>
            <a:rPr lang="es-ES" sz="2000" dirty="0" err="1">
              <a:solidFill>
                <a:srgbClr val="FFFF00"/>
              </a:solidFill>
              <a:latin typeface="EC Square Sans Pro" panose="020B0506040000020004"/>
            </a:rPr>
            <a:t>Outcomes</a:t>
          </a:r>
          <a:endParaRPr lang="es-ES" sz="2000" dirty="0">
            <a:solidFill>
              <a:srgbClr val="FFFF00"/>
            </a:solidFill>
            <a:latin typeface="EC Square Sans Pro" panose="020B0506040000020004"/>
          </a:endParaRPr>
        </a:p>
      </dgm:t>
    </dgm:pt>
    <dgm:pt modelId="{51AF3CF4-0E98-4DBE-8B93-2E92AEFADD59}" type="parTrans" cxnId="{AABB2294-D1D4-47FB-8DBB-668A43F2B9CF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2DB2B4E6-A683-4893-9124-0580B57E2F5F}" type="sibTrans" cxnId="{AABB2294-D1D4-47FB-8DBB-668A43F2B9CF}">
      <dgm:prSet/>
      <dgm:spPr/>
      <dgm:t>
        <a:bodyPr/>
        <a:lstStyle/>
        <a:p>
          <a:endParaRPr lang="es-ES" sz="1600">
            <a:latin typeface="EC Square Sans Pro" panose="020B0506040000020004"/>
          </a:endParaRPr>
        </a:p>
      </dgm:t>
    </dgm:pt>
    <dgm:pt modelId="{616EFAD9-6621-4792-9BA9-F3A8CB120217}" type="pres">
      <dgm:prSet presAssocID="{9814B1DF-633D-484E-9EC7-70DA8D2DBE68}" presName="Name0" presStyleCnt="0">
        <dgm:presLayoutVars>
          <dgm:dir/>
          <dgm:animLvl val="lvl"/>
          <dgm:resizeHandles val="exact"/>
        </dgm:presLayoutVars>
      </dgm:prSet>
      <dgm:spPr/>
    </dgm:pt>
    <dgm:pt modelId="{504F05DA-2E7A-44DB-B804-75C84F0AECD9}" type="pres">
      <dgm:prSet presAssocID="{55DC54A4-ED64-469D-BF1B-8B2C6EB42D3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8BA85FC-4037-4D1E-8A3B-1CEFFF7CDB35}" type="pres">
      <dgm:prSet presAssocID="{D4361642-A05B-4D98-B7D3-AA8B782B1B7B}" presName="parTxOnlySpace" presStyleCnt="0"/>
      <dgm:spPr/>
    </dgm:pt>
    <dgm:pt modelId="{1B45EEC7-77A6-4237-A176-A18B3E1721E9}" type="pres">
      <dgm:prSet presAssocID="{E8B88525-93D1-4720-81C7-29C28D3248A2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E103578-5C48-4F61-A712-04E9E1609A83}" type="pres">
      <dgm:prSet presAssocID="{3B3E2A15-EFB3-4C83-B25E-40BBFAE2DC39}" presName="parTxOnlySpace" presStyleCnt="0"/>
      <dgm:spPr/>
    </dgm:pt>
    <dgm:pt modelId="{FD01F53A-FECA-4B4B-B410-9B0CEBAE2EA7}" type="pres">
      <dgm:prSet presAssocID="{F54B8357-584C-48D0-9285-E6E339E4736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0EE83A5-D68A-4C66-88D9-AC60AD6EB642}" type="pres">
      <dgm:prSet presAssocID="{13B1D38D-DE59-41DA-AF38-AA74A6D42E8D}" presName="parTxOnlySpace" presStyleCnt="0"/>
      <dgm:spPr/>
    </dgm:pt>
    <dgm:pt modelId="{1B85AC28-70A3-4CB8-B8D4-947E1E6AA185}" type="pres">
      <dgm:prSet presAssocID="{826275FC-608A-40CB-B9A2-D1B5F3F44D2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7C2C205-E1E5-45C0-AEC1-FF7177EA16D7}" type="presOf" srcId="{55DC54A4-ED64-469D-BF1B-8B2C6EB42D3D}" destId="{504F05DA-2E7A-44DB-B804-75C84F0AECD9}" srcOrd="0" destOrd="0" presId="urn:microsoft.com/office/officeart/2005/8/layout/chevron1"/>
    <dgm:cxn modelId="{CFD02B2A-37A4-4654-82F8-6C5E2C16573A}" type="presOf" srcId="{E8B88525-93D1-4720-81C7-29C28D3248A2}" destId="{1B45EEC7-77A6-4237-A176-A18B3E1721E9}" srcOrd="0" destOrd="0" presId="urn:microsoft.com/office/officeart/2005/8/layout/chevron1"/>
    <dgm:cxn modelId="{A106E65E-B290-436C-B804-61AC469CBD5B}" srcId="{9814B1DF-633D-484E-9EC7-70DA8D2DBE68}" destId="{F54B8357-584C-48D0-9285-E6E339E47361}" srcOrd="2" destOrd="0" parTransId="{8A1FEBFB-413D-46C4-BF3F-0BF1BE1E3849}" sibTransId="{13B1D38D-DE59-41DA-AF38-AA74A6D42E8D}"/>
    <dgm:cxn modelId="{20FD5243-218E-49B1-963F-DE4742CFAF40}" type="presOf" srcId="{9814B1DF-633D-484E-9EC7-70DA8D2DBE68}" destId="{616EFAD9-6621-4792-9BA9-F3A8CB120217}" srcOrd="0" destOrd="0" presId="urn:microsoft.com/office/officeart/2005/8/layout/chevron1"/>
    <dgm:cxn modelId="{BC01D265-23E2-44AE-949F-45D70DFAEB03}" srcId="{9814B1DF-633D-484E-9EC7-70DA8D2DBE68}" destId="{55DC54A4-ED64-469D-BF1B-8B2C6EB42D3D}" srcOrd="0" destOrd="0" parTransId="{C3C43066-6FFD-4E43-9F46-A951726CF295}" sibTransId="{D4361642-A05B-4D98-B7D3-AA8B782B1B7B}"/>
    <dgm:cxn modelId="{9451D871-C0AD-4E33-9754-A6E03DF74A26}" type="presOf" srcId="{F54B8357-584C-48D0-9285-E6E339E47361}" destId="{FD01F53A-FECA-4B4B-B410-9B0CEBAE2EA7}" srcOrd="0" destOrd="0" presId="urn:microsoft.com/office/officeart/2005/8/layout/chevron1"/>
    <dgm:cxn modelId="{ABDADD78-B95F-49D0-8641-42886EDF3F0F}" srcId="{9814B1DF-633D-484E-9EC7-70DA8D2DBE68}" destId="{E8B88525-93D1-4720-81C7-29C28D3248A2}" srcOrd="1" destOrd="0" parTransId="{6A13AF6E-3CCF-46A7-AA62-5DCE871D386C}" sibTransId="{3B3E2A15-EFB3-4C83-B25E-40BBFAE2DC39}"/>
    <dgm:cxn modelId="{AABB2294-D1D4-47FB-8DBB-668A43F2B9CF}" srcId="{9814B1DF-633D-484E-9EC7-70DA8D2DBE68}" destId="{826275FC-608A-40CB-B9A2-D1B5F3F44D22}" srcOrd="3" destOrd="0" parTransId="{51AF3CF4-0E98-4DBE-8B93-2E92AEFADD59}" sibTransId="{2DB2B4E6-A683-4893-9124-0580B57E2F5F}"/>
    <dgm:cxn modelId="{CF1AAFC4-4137-4219-8C5B-21022D95E716}" type="presOf" srcId="{826275FC-608A-40CB-B9A2-D1B5F3F44D22}" destId="{1B85AC28-70A3-4CB8-B8D4-947E1E6AA185}" srcOrd="0" destOrd="0" presId="urn:microsoft.com/office/officeart/2005/8/layout/chevron1"/>
    <dgm:cxn modelId="{E82DB7AC-84CE-4F86-8CBA-8F43C2FA0411}" type="presParOf" srcId="{616EFAD9-6621-4792-9BA9-F3A8CB120217}" destId="{504F05DA-2E7A-44DB-B804-75C84F0AECD9}" srcOrd="0" destOrd="0" presId="urn:microsoft.com/office/officeart/2005/8/layout/chevron1"/>
    <dgm:cxn modelId="{643D8595-B6BF-4A28-AA13-3F7867266E93}" type="presParOf" srcId="{616EFAD9-6621-4792-9BA9-F3A8CB120217}" destId="{48BA85FC-4037-4D1E-8A3B-1CEFFF7CDB35}" srcOrd="1" destOrd="0" presId="urn:microsoft.com/office/officeart/2005/8/layout/chevron1"/>
    <dgm:cxn modelId="{71031ADB-1BE8-4516-91EC-A962715352B9}" type="presParOf" srcId="{616EFAD9-6621-4792-9BA9-F3A8CB120217}" destId="{1B45EEC7-77A6-4237-A176-A18B3E1721E9}" srcOrd="2" destOrd="0" presId="urn:microsoft.com/office/officeart/2005/8/layout/chevron1"/>
    <dgm:cxn modelId="{7292B2E7-00DF-40C0-9F8C-E778CF21CE5E}" type="presParOf" srcId="{616EFAD9-6621-4792-9BA9-F3A8CB120217}" destId="{8E103578-5C48-4F61-A712-04E9E1609A83}" srcOrd="3" destOrd="0" presId="urn:microsoft.com/office/officeart/2005/8/layout/chevron1"/>
    <dgm:cxn modelId="{E17F033D-E020-4E76-826D-E4E82285C6AE}" type="presParOf" srcId="{616EFAD9-6621-4792-9BA9-F3A8CB120217}" destId="{FD01F53A-FECA-4B4B-B410-9B0CEBAE2EA7}" srcOrd="4" destOrd="0" presId="urn:microsoft.com/office/officeart/2005/8/layout/chevron1"/>
    <dgm:cxn modelId="{4D50800F-B4DE-422D-AA14-53659C358B7C}" type="presParOf" srcId="{616EFAD9-6621-4792-9BA9-F3A8CB120217}" destId="{60EE83A5-D68A-4C66-88D9-AC60AD6EB642}" srcOrd="5" destOrd="0" presId="urn:microsoft.com/office/officeart/2005/8/layout/chevron1"/>
    <dgm:cxn modelId="{0C4533A1-590D-4E4A-95C6-A9A62FEE8BB4}" type="presParOf" srcId="{616EFAD9-6621-4792-9BA9-F3A8CB120217}" destId="{1B85AC28-70A3-4CB8-B8D4-947E1E6AA185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F05DA-2E7A-44DB-B804-75C84F0AECD9}">
      <dsp:nvSpPr>
        <dsp:cNvPr id="0" name=""/>
        <dsp:cNvSpPr/>
      </dsp:nvSpPr>
      <dsp:spPr>
        <a:xfrm>
          <a:off x="3770" y="193172"/>
          <a:ext cx="2194718" cy="877887"/>
        </a:xfrm>
        <a:prstGeom prst="chevron">
          <a:avLst/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 err="1">
              <a:latin typeface="EC Square Sans Pro" panose="020B0506040000020004"/>
            </a:rPr>
            <a:t>Objectives</a:t>
          </a:r>
          <a:endParaRPr lang="es-ES" sz="2200" kern="1200" dirty="0">
            <a:latin typeface="EC Square Sans Pro" panose="020B0506040000020004"/>
          </a:endParaRPr>
        </a:p>
      </dsp:txBody>
      <dsp:txXfrm>
        <a:off x="442714" y="193172"/>
        <a:ext cx="1316831" cy="877887"/>
      </dsp:txXfrm>
    </dsp:sp>
    <dsp:sp modelId="{1B45EEC7-77A6-4237-A176-A18B3E1721E9}">
      <dsp:nvSpPr>
        <dsp:cNvPr id="0" name=""/>
        <dsp:cNvSpPr/>
      </dsp:nvSpPr>
      <dsp:spPr>
        <a:xfrm>
          <a:off x="1979017" y="193172"/>
          <a:ext cx="2194718" cy="877887"/>
        </a:xfrm>
        <a:prstGeom prst="chevron">
          <a:avLst/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 err="1">
              <a:latin typeface="EC Square Sans Pro" panose="020B0506040000020004"/>
            </a:rPr>
            <a:t>Obstacles</a:t>
          </a:r>
          <a:endParaRPr lang="es-ES" sz="2200" kern="1200" dirty="0">
            <a:latin typeface="EC Square Sans Pro" panose="020B0506040000020004"/>
          </a:endParaRPr>
        </a:p>
      </dsp:txBody>
      <dsp:txXfrm>
        <a:off x="2417961" y="193172"/>
        <a:ext cx="1316831" cy="877887"/>
      </dsp:txXfrm>
    </dsp:sp>
    <dsp:sp modelId="{FD01F53A-FECA-4B4B-B410-9B0CEBAE2EA7}">
      <dsp:nvSpPr>
        <dsp:cNvPr id="0" name=""/>
        <dsp:cNvSpPr/>
      </dsp:nvSpPr>
      <dsp:spPr>
        <a:xfrm>
          <a:off x="3954264" y="193172"/>
          <a:ext cx="2194718" cy="877887"/>
        </a:xfrm>
        <a:prstGeom prst="chevron">
          <a:avLst/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 err="1">
              <a:latin typeface="EC Square Sans Pro" panose="020B0506040000020004"/>
            </a:rPr>
            <a:t>Actions</a:t>
          </a:r>
          <a:endParaRPr lang="es-ES" sz="2200" kern="1200" dirty="0">
            <a:latin typeface="EC Square Sans Pro" panose="020B0506040000020004"/>
          </a:endParaRPr>
        </a:p>
      </dsp:txBody>
      <dsp:txXfrm>
        <a:off x="4393208" y="193172"/>
        <a:ext cx="1316831" cy="877887"/>
      </dsp:txXfrm>
    </dsp:sp>
    <dsp:sp modelId="{1B85AC28-70A3-4CB8-B8D4-947E1E6AA185}">
      <dsp:nvSpPr>
        <dsp:cNvPr id="0" name=""/>
        <dsp:cNvSpPr/>
      </dsp:nvSpPr>
      <dsp:spPr>
        <a:xfrm>
          <a:off x="5929510" y="193172"/>
          <a:ext cx="2194718" cy="877887"/>
        </a:xfrm>
        <a:prstGeom prst="chevron">
          <a:avLst/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 err="1">
              <a:latin typeface="EC Square Sans Pro" panose="020B0506040000020004"/>
            </a:rPr>
            <a:t>Outcomes</a:t>
          </a:r>
          <a:endParaRPr lang="es-ES" sz="2200" kern="1200" dirty="0">
            <a:latin typeface="EC Square Sans Pro" panose="020B0506040000020004"/>
          </a:endParaRPr>
        </a:p>
      </dsp:txBody>
      <dsp:txXfrm>
        <a:off x="6368454" y="193172"/>
        <a:ext cx="1316831" cy="8778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F05DA-2E7A-44DB-B804-75C84F0AECD9}">
      <dsp:nvSpPr>
        <dsp:cNvPr id="0" name=""/>
        <dsp:cNvSpPr/>
      </dsp:nvSpPr>
      <dsp:spPr>
        <a:xfrm>
          <a:off x="3087" y="0"/>
          <a:ext cx="1797186" cy="636854"/>
        </a:xfrm>
        <a:prstGeom prst="chevron">
          <a:avLst/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latin typeface="EC Square Sans Pro" panose="020B0506040000020004"/>
            </a:rPr>
            <a:t>Objectives</a:t>
          </a:r>
          <a:endParaRPr lang="es-ES" sz="2000" kern="1200" dirty="0">
            <a:latin typeface="EC Square Sans Pro" panose="020B0506040000020004"/>
          </a:endParaRPr>
        </a:p>
      </dsp:txBody>
      <dsp:txXfrm>
        <a:off x="321514" y="0"/>
        <a:ext cx="1160332" cy="636854"/>
      </dsp:txXfrm>
    </dsp:sp>
    <dsp:sp modelId="{1B45EEC7-77A6-4237-A176-A18B3E1721E9}">
      <dsp:nvSpPr>
        <dsp:cNvPr id="0" name=""/>
        <dsp:cNvSpPr/>
      </dsp:nvSpPr>
      <dsp:spPr>
        <a:xfrm>
          <a:off x="1620555" y="0"/>
          <a:ext cx="1797186" cy="636854"/>
        </a:xfrm>
        <a:prstGeom prst="chevron">
          <a:avLst/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latin typeface="EC Square Sans Pro" panose="020B0506040000020004"/>
            </a:rPr>
            <a:t>Obstacles</a:t>
          </a:r>
          <a:endParaRPr lang="es-ES" sz="2000" kern="1200" dirty="0">
            <a:latin typeface="EC Square Sans Pro" panose="020B0506040000020004"/>
          </a:endParaRPr>
        </a:p>
      </dsp:txBody>
      <dsp:txXfrm>
        <a:off x="1938982" y="0"/>
        <a:ext cx="1160332" cy="636854"/>
      </dsp:txXfrm>
    </dsp:sp>
    <dsp:sp modelId="{FD01F53A-FECA-4B4B-B410-9B0CEBAE2EA7}">
      <dsp:nvSpPr>
        <dsp:cNvPr id="0" name=""/>
        <dsp:cNvSpPr/>
      </dsp:nvSpPr>
      <dsp:spPr>
        <a:xfrm>
          <a:off x="3238023" y="0"/>
          <a:ext cx="1797186" cy="636854"/>
        </a:xfrm>
        <a:prstGeom prst="chevron">
          <a:avLst/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latin typeface="EC Square Sans Pro" panose="020B0506040000020004"/>
            </a:rPr>
            <a:t>Actions</a:t>
          </a:r>
          <a:endParaRPr lang="es-ES" sz="2000" kern="1200" dirty="0">
            <a:latin typeface="EC Square Sans Pro" panose="020B0506040000020004"/>
          </a:endParaRPr>
        </a:p>
      </dsp:txBody>
      <dsp:txXfrm>
        <a:off x="3556450" y="0"/>
        <a:ext cx="1160332" cy="636854"/>
      </dsp:txXfrm>
    </dsp:sp>
    <dsp:sp modelId="{1B85AC28-70A3-4CB8-B8D4-947E1E6AA185}">
      <dsp:nvSpPr>
        <dsp:cNvPr id="0" name=""/>
        <dsp:cNvSpPr/>
      </dsp:nvSpPr>
      <dsp:spPr>
        <a:xfrm>
          <a:off x="4855491" y="0"/>
          <a:ext cx="1797186" cy="636854"/>
        </a:xfrm>
        <a:prstGeom prst="chevron">
          <a:avLst/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latin typeface="EC Square Sans Pro" panose="020B0506040000020004"/>
            </a:rPr>
            <a:t>Outcomes</a:t>
          </a:r>
          <a:endParaRPr lang="es-ES" sz="2000" kern="1200" dirty="0">
            <a:latin typeface="EC Square Sans Pro" panose="020B0506040000020004"/>
          </a:endParaRPr>
        </a:p>
      </dsp:txBody>
      <dsp:txXfrm>
        <a:off x="5173918" y="0"/>
        <a:ext cx="1160332" cy="6368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F05DA-2E7A-44DB-B804-75C84F0AECD9}">
      <dsp:nvSpPr>
        <dsp:cNvPr id="0" name=""/>
        <dsp:cNvSpPr/>
      </dsp:nvSpPr>
      <dsp:spPr>
        <a:xfrm>
          <a:off x="3087" y="0"/>
          <a:ext cx="1797186" cy="636854"/>
        </a:xfrm>
        <a:prstGeom prst="chevron">
          <a:avLst/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latin typeface="EC Square Sans Pro" panose="020B0506040000020004"/>
            </a:rPr>
            <a:t>Objectives</a:t>
          </a:r>
          <a:endParaRPr lang="es-ES" sz="2000" kern="1200" dirty="0">
            <a:latin typeface="EC Square Sans Pro" panose="020B0506040000020004"/>
          </a:endParaRPr>
        </a:p>
      </dsp:txBody>
      <dsp:txXfrm>
        <a:off x="321514" y="0"/>
        <a:ext cx="1160332" cy="636854"/>
      </dsp:txXfrm>
    </dsp:sp>
    <dsp:sp modelId="{1B45EEC7-77A6-4237-A176-A18B3E1721E9}">
      <dsp:nvSpPr>
        <dsp:cNvPr id="0" name=""/>
        <dsp:cNvSpPr/>
      </dsp:nvSpPr>
      <dsp:spPr>
        <a:xfrm>
          <a:off x="1620555" y="0"/>
          <a:ext cx="1797186" cy="636854"/>
        </a:xfrm>
        <a:prstGeom prst="chevron">
          <a:avLst/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latin typeface="EC Square Sans Pro" panose="020B0506040000020004"/>
            </a:rPr>
            <a:t>Obstacles</a:t>
          </a:r>
          <a:endParaRPr lang="es-ES" sz="2000" kern="1200" dirty="0">
            <a:latin typeface="EC Square Sans Pro" panose="020B0506040000020004"/>
          </a:endParaRPr>
        </a:p>
      </dsp:txBody>
      <dsp:txXfrm>
        <a:off x="1938982" y="0"/>
        <a:ext cx="1160332" cy="636854"/>
      </dsp:txXfrm>
    </dsp:sp>
    <dsp:sp modelId="{FD01F53A-FECA-4B4B-B410-9B0CEBAE2EA7}">
      <dsp:nvSpPr>
        <dsp:cNvPr id="0" name=""/>
        <dsp:cNvSpPr/>
      </dsp:nvSpPr>
      <dsp:spPr>
        <a:xfrm>
          <a:off x="3238023" y="0"/>
          <a:ext cx="1797186" cy="636854"/>
        </a:xfrm>
        <a:prstGeom prst="chevron">
          <a:avLst/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latin typeface="EC Square Sans Pro" panose="020B0506040000020004"/>
            </a:rPr>
            <a:t>Actions</a:t>
          </a:r>
          <a:endParaRPr lang="es-ES" sz="2000" kern="1200" dirty="0">
            <a:latin typeface="EC Square Sans Pro" panose="020B0506040000020004"/>
          </a:endParaRPr>
        </a:p>
      </dsp:txBody>
      <dsp:txXfrm>
        <a:off x="3556450" y="0"/>
        <a:ext cx="1160332" cy="636854"/>
      </dsp:txXfrm>
    </dsp:sp>
    <dsp:sp modelId="{1B85AC28-70A3-4CB8-B8D4-947E1E6AA185}">
      <dsp:nvSpPr>
        <dsp:cNvPr id="0" name=""/>
        <dsp:cNvSpPr/>
      </dsp:nvSpPr>
      <dsp:spPr>
        <a:xfrm>
          <a:off x="4855491" y="0"/>
          <a:ext cx="1797186" cy="636854"/>
        </a:xfrm>
        <a:prstGeom prst="chevron">
          <a:avLst/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latin typeface="EC Square Sans Pro" panose="020B0506040000020004"/>
            </a:rPr>
            <a:t>Outcomes</a:t>
          </a:r>
          <a:endParaRPr lang="es-ES" sz="2000" kern="1200" dirty="0">
            <a:latin typeface="EC Square Sans Pro" panose="020B0506040000020004"/>
          </a:endParaRPr>
        </a:p>
      </dsp:txBody>
      <dsp:txXfrm>
        <a:off x="5173918" y="0"/>
        <a:ext cx="1160332" cy="6368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F05DA-2E7A-44DB-B804-75C84F0AECD9}">
      <dsp:nvSpPr>
        <dsp:cNvPr id="0" name=""/>
        <dsp:cNvSpPr/>
      </dsp:nvSpPr>
      <dsp:spPr>
        <a:xfrm>
          <a:off x="3087" y="0"/>
          <a:ext cx="1797186" cy="636854"/>
        </a:xfrm>
        <a:prstGeom prst="chevron">
          <a:avLst/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latin typeface="EC Square Sans Pro" panose="020B0506040000020004"/>
            </a:rPr>
            <a:t>Objectives</a:t>
          </a:r>
          <a:endParaRPr lang="es-ES" sz="2000" kern="1200" dirty="0">
            <a:latin typeface="EC Square Sans Pro" panose="020B0506040000020004"/>
          </a:endParaRPr>
        </a:p>
      </dsp:txBody>
      <dsp:txXfrm>
        <a:off x="321514" y="0"/>
        <a:ext cx="1160332" cy="636854"/>
      </dsp:txXfrm>
    </dsp:sp>
    <dsp:sp modelId="{1B45EEC7-77A6-4237-A176-A18B3E1721E9}">
      <dsp:nvSpPr>
        <dsp:cNvPr id="0" name=""/>
        <dsp:cNvSpPr/>
      </dsp:nvSpPr>
      <dsp:spPr>
        <a:xfrm>
          <a:off x="1620555" y="0"/>
          <a:ext cx="1797186" cy="636854"/>
        </a:xfrm>
        <a:prstGeom prst="chevron">
          <a:avLst/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latin typeface="EC Square Sans Pro" panose="020B0506040000020004"/>
            </a:rPr>
            <a:t>Obstacles</a:t>
          </a:r>
          <a:endParaRPr lang="es-ES" sz="2000" kern="1200" dirty="0">
            <a:latin typeface="EC Square Sans Pro" panose="020B0506040000020004"/>
          </a:endParaRPr>
        </a:p>
      </dsp:txBody>
      <dsp:txXfrm>
        <a:off x="1938982" y="0"/>
        <a:ext cx="1160332" cy="636854"/>
      </dsp:txXfrm>
    </dsp:sp>
    <dsp:sp modelId="{FD01F53A-FECA-4B4B-B410-9B0CEBAE2EA7}">
      <dsp:nvSpPr>
        <dsp:cNvPr id="0" name=""/>
        <dsp:cNvSpPr/>
      </dsp:nvSpPr>
      <dsp:spPr>
        <a:xfrm>
          <a:off x="3238023" y="0"/>
          <a:ext cx="1797186" cy="636854"/>
        </a:xfrm>
        <a:prstGeom prst="chevron">
          <a:avLst/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latin typeface="EC Square Sans Pro" panose="020B0506040000020004"/>
            </a:rPr>
            <a:t>Actions</a:t>
          </a:r>
          <a:endParaRPr lang="es-ES" sz="2000" kern="1200" dirty="0">
            <a:latin typeface="EC Square Sans Pro" panose="020B0506040000020004"/>
          </a:endParaRPr>
        </a:p>
      </dsp:txBody>
      <dsp:txXfrm>
        <a:off x="3556450" y="0"/>
        <a:ext cx="1160332" cy="636854"/>
      </dsp:txXfrm>
    </dsp:sp>
    <dsp:sp modelId="{1B85AC28-70A3-4CB8-B8D4-947E1E6AA185}">
      <dsp:nvSpPr>
        <dsp:cNvPr id="0" name=""/>
        <dsp:cNvSpPr/>
      </dsp:nvSpPr>
      <dsp:spPr>
        <a:xfrm>
          <a:off x="4855491" y="0"/>
          <a:ext cx="1797186" cy="636854"/>
        </a:xfrm>
        <a:prstGeom prst="chevron">
          <a:avLst/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solidFill>
                <a:srgbClr val="FFFF00"/>
              </a:solidFill>
              <a:latin typeface="EC Square Sans Pro" panose="020B0506040000020004"/>
            </a:rPr>
            <a:t>Outcomes</a:t>
          </a:r>
          <a:endParaRPr lang="es-ES" sz="2000" kern="1200" dirty="0">
            <a:solidFill>
              <a:srgbClr val="FFFF00"/>
            </a:solidFill>
            <a:latin typeface="EC Square Sans Pro" panose="020B0506040000020004"/>
          </a:endParaRPr>
        </a:p>
      </dsp:txBody>
      <dsp:txXfrm>
        <a:off x="5173918" y="0"/>
        <a:ext cx="1160332" cy="6368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F05DA-2E7A-44DB-B804-75C84F0AECD9}">
      <dsp:nvSpPr>
        <dsp:cNvPr id="0" name=""/>
        <dsp:cNvSpPr/>
      </dsp:nvSpPr>
      <dsp:spPr>
        <a:xfrm>
          <a:off x="3087" y="0"/>
          <a:ext cx="1797186" cy="636854"/>
        </a:xfrm>
        <a:prstGeom prst="chevron">
          <a:avLst/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latin typeface="EC Square Sans Pro" panose="020B0506040000020004"/>
            </a:rPr>
            <a:t>Objectives</a:t>
          </a:r>
          <a:endParaRPr lang="es-ES" sz="2000" kern="1200" dirty="0">
            <a:latin typeface="EC Square Sans Pro" panose="020B0506040000020004"/>
          </a:endParaRPr>
        </a:p>
      </dsp:txBody>
      <dsp:txXfrm>
        <a:off x="321514" y="0"/>
        <a:ext cx="1160332" cy="636854"/>
      </dsp:txXfrm>
    </dsp:sp>
    <dsp:sp modelId="{1B45EEC7-77A6-4237-A176-A18B3E1721E9}">
      <dsp:nvSpPr>
        <dsp:cNvPr id="0" name=""/>
        <dsp:cNvSpPr/>
      </dsp:nvSpPr>
      <dsp:spPr>
        <a:xfrm>
          <a:off x="1620555" y="0"/>
          <a:ext cx="1797186" cy="636854"/>
        </a:xfrm>
        <a:prstGeom prst="chevron">
          <a:avLst/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latin typeface="EC Square Sans Pro" panose="020B0506040000020004"/>
            </a:rPr>
            <a:t>Obstacles</a:t>
          </a:r>
          <a:endParaRPr lang="es-ES" sz="2000" kern="1200" dirty="0">
            <a:latin typeface="EC Square Sans Pro" panose="020B0506040000020004"/>
          </a:endParaRPr>
        </a:p>
      </dsp:txBody>
      <dsp:txXfrm>
        <a:off x="1938982" y="0"/>
        <a:ext cx="1160332" cy="636854"/>
      </dsp:txXfrm>
    </dsp:sp>
    <dsp:sp modelId="{FD01F53A-FECA-4B4B-B410-9B0CEBAE2EA7}">
      <dsp:nvSpPr>
        <dsp:cNvPr id="0" name=""/>
        <dsp:cNvSpPr/>
      </dsp:nvSpPr>
      <dsp:spPr>
        <a:xfrm>
          <a:off x="3238023" y="0"/>
          <a:ext cx="1797186" cy="636854"/>
        </a:xfrm>
        <a:prstGeom prst="chevron">
          <a:avLst/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latin typeface="EC Square Sans Pro" panose="020B0506040000020004"/>
            </a:rPr>
            <a:t>Actions</a:t>
          </a:r>
          <a:endParaRPr lang="es-ES" sz="2000" kern="1200" dirty="0">
            <a:latin typeface="EC Square Sans Pro" panose="020B0506040000020004"/>
          </a:endParaRPr>
        </a:p>
      </dsp:txBody>
      <dsp:txXfrm>
        <a:off x="3556450" y="0"/>
        <a:ext cx="1160332" cy="636854"/>
      </dsp:txXfrm>
    </dsp:sp>
    <dsp:sp modelId="{1B85AC28-70A3-4CB8-B8D4-947E1E6AA185}">
      <dsp:nvSpPr>
        <dsp:cNvPr id="0" name=""/>
        <dsp:cNvSpPr/>
      </dsp:nvSpPr>
      <dsp:spPr>
        <a:xfrm>
          <a:off x="4855491" y="0"/>
          <a:ext cx="1797186" cy="636854"/>
        </a:xfrm>
        <a:prstGeom prst="chevron">
          <a:avLst/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solidFill>
                <a:srgbClr val="FFFF00"/>
              </a:solidFill>
              <a:latin typeface="EC Square Sans Pro" panose="020B0506040000020004"/>
            </a:rPr>
            <a:t>Outcomes</a:t>
          </a:r>
          <a:endParaRPr lang="es-ES" sz="2000" kern="1200" dirty="0">
            <a:solidFill>
              <a:srgbClr val="FFFF00"/>
            </a:solidFill>
            <a:latin typeface="EC Square Sans Pro" panose="020B0506040000020004"/>
          </a:endParaRPr>
        </a:p>
      </dsp:txBody>
      <dsp:txXfrm>
        <a:off x="5173918" y="0"/>
        <a:ext cx="1160332" cy="636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2F65F-00D8-43FD-A5BF-70001635369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8CC4C-7C75-4189-82C6-E1255CB42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14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475C6-49C7-C7BC-54DB-D94943C14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CDEDE-3115-5B7E-0458-7FCE1E20C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060CB-5A67-5A56-C225-A07BB313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24CA-6CE9-41FA-BF8A-DEB78BFE9D9C}" type="datetimeFigureOut">
              <a:rPr lang="de-DE" smtClean="0"/>
              <a:t>16.04.2023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99056-9418-21D6-2068-874EE160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5A3B2-2E19-9FF3-7486-72C7B1DB1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A7E0-5290-458D-A1FA-8BA13CF3E402}" type="slidenum">
              <a:rPr lang="de-DE" smtClean="0"/>
              <a:t>‹#›</a:t>
            </a:fld>
            <a:endParaRPr lang="de-DE"/>
          </a:p>
        </p:txBody>
      </p:sp>
      <p:cxnSp>
        <p:nvCxnSpPr>
          <p:cNvPr id="7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s://tse3.mm.bing.net/th?id=OIP.rmuhmt3geXvtDKg-phm7owHaB8&amp;pid=Api&amp;P=0&amp;w=496&amp;h=13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962" y="6371096"/>
            <a:ext cx="1438038" cy="37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46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3285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CF8B57-226E-73E9-784F-A811BBFB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0E432-0470-00FE-998C-CD37E03FE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58952-9E11-642E-2B1C-40AA9AF465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224CA-6CE9-41FA-BF8A-DEB78BFE9D9C}" type="datetimeFigureOut">
              <a:rPr lang="de-DE" smtClean="0"/>
              <a:t>16.04.2023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CA158-0EE7-078A-A31B-C7672E0CA9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73FE6-BB9E-863F-1309-A11A1B5C8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9A7E0-5290-458D-A1FA-8BA13CF3E402}" type="slidenum">
              <a:rPr lang="de-DE" smtClean="0"/>
              <a:t>‹#›</a:t>
            </a:fld>
            <a:endParaRPr lang="de-DE"/>
          </a:p>
        </p:txBody>
      </p:sp>
      <p:cxnSp>
        <p:nvCxnSpPr>
          <p:cNvPr id="7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tse3.mm.bing.net/th?id=OIP.rmuhmt3geXvtDKg-phm7owHaB8&amp;pid=Api&amp;P=0&amp;w=496&amp;h=130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962" y="6371096"/>
            <a:ext cx="1438038" cy="37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68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75AB09-4CEB-8A75-83E7-AC3ACCB1114F}"/>
              </a:ext>
            </a:extLst>
          </p:cNvPr>
          <p:cNvSpPr/>
          <p:nvPr/>
        </p:nvSpPr>
        <p:spPr>
          <a:xfrm>
            <a:off x="952107" y="5244695"/>
            <a:ext cx="2960935" cy="732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endParaRPr lang="en-GB" dirty="0"/>
          </a:p>
        </p:txBody>
      </p:sp>
      <p:pic>
        <p:nvPicPr>
          <p:cNvPr id="3" name="Picture 2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DB92EC54-922B-B39D-1DF1-645A0619F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" y="1703607"/>
            <a:ext cx="12192000" cy="2540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4A42A43-ACE0-4E83-EE61-ECA9D24B4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88" y="5158320"/>
            <a:ext cx="28575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A53E8E57-67E0-A035-5239-06ECBE0CCE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67"/>
          <a:stretch/>
        </p:blipFill>
        <p:spPr>
          <a:xfrm>
            <a:off x="3913042" y="5244695"/>
            <a:ext cx="2644067" cy="646400"/>
          </a:xfrm>
          <a:prstGeom prst="rect">
            <a:avLst/>
          </a:prstGeom>
        </p:spPr>
      </p:pic>
      <p:pic>
        <p:nvPicPr>
          <p:cNvPr id="1028" name="Picture 4" descr="SYSTEMIQ">
            <a:extLst>
              <a:ext uri="{FF2B5EF4-FFF2-40B4-BE49-F238E27FC236}">
                <a16:creationId xmlns:a16="http://schemas.microsoft.com/office/drawing/2014/main" id="{0321D0EC-7241-90E1-6EB0-7D6C3F8C9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440" y="5414845"/>
            <a:ext cx="1752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ustainable Projects">
            <a:extLst>
              <a:ext uri="{FF2B5EF4-FFF2-40B4-BE49-F238E27FC236}">
                <a16:creationId xmlns:a16="http://schemas.microsoft.com/office/drawing/2014/main" id="{C69CE836-D1EB-09F3-4ED5-4002A4E18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866" y="4943356"/>
            <a:ext cx="11430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echnopolis Group » Arctik – Communication">
            <a:extLst>
              <a:ext uri="{FF2B5EF4-FFF2-40B4-BE49-F238E27FC236}">
                <a16:creationId xmlns:a16="http://schemas.microsoft.com/office/drawing/2014/main" id="{87025A27-1FE3-527A-31AF-5851ED3F3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693" y="5414844"/>
            <a:ext cx="2315307" cy="45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Content Placeholder 20" descr="Text&#10;&#10;Description automatically generated">
            <a:extLst>
              <a:ext uri="{FF2B5EF4-FFF2-40B4-BE49-F238E27FC236}">
                <a16:creationId xmlns:a16="http://schemas.microsoft.com/office/drawing/2014/main" id="{0056EFF4-D59E-921D-D7FD-1770C97434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00" y="6075643"/>
            <a:ext cx="840400" cy="78235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830365" y="3314319"/>
            <a:ext cx="48899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EC Square Sans Pro" panose="020B0506040000020004"/>
              </a:rPr>
              <a:t>Working Group 6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747329" y="4318624"/>
            <a:ext cx="4972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Gabriel Acien (EABA) (facien@ual.es)</a:t>
            </a:r>
          </a:p>
        </p:txBody>
      </p:sp>
    </p:spTree>
    <p:extLst>
      <p:ext uri="{BB962C8B-B14F-4D97-AF65-F5344CB8AC3E}">
        <p14:creationId xmlns:p14="http://schemas.microsoft.com/office/powerpoint/2010/main" val="1494445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B9FAB1B-5705-958F-B75D-BDE627365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EC Square Sans Pro" panose="020B0506040000020004"/>
              </a:rPr>
              <a:t>Working Group 6</a:t>
            </a:r>
            <a:endParaRPr lang="de-DE" dirty="0">
              <a:latin typeface="EC Square Sans Pro" panose="020B0506040000020004"/>
            </a:endParaRPr>
          </a:p>
        </p:txBody>
      </p:sp>
      <p:sp>
        <p:nvSpPr>
          <p:cNvPr id="5" name="AutoShape 6" descr="Gráfico de respuestas de formularios. Título de la pregunta: Identified Constraints, Obstacles, and Issues. Número de respuestas: 38 respue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212792"/>
              </p:ext>
            </p:extLst>
          </p:nvPr>
        </p:nvGraphicFramePr>
        <p:xfrm>
          <a:off x="288756" y="1999322"/>
          <a:ext cx="11598444" cy="429965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641759">
                  <a:extLst>
                    <a:ext uri="{9D8B030D-6E8A-4147-A177-3AD203B41FA5}">
                      <a16:colId xmlns:a16="http://schemas.microsoft.com/office/drawing/2014/main" val="1150731204"/>
                    </a:ext>
                  </a:extLst>
                </a:gridCol>
                <a:gridCol w="3269689">
                  <a:extLst>
                    <a:ext uri="{9D8B030D-6E8A-4147-A177-3AD203B41FA5}">
                      <a16:colId xmlns:a16="http://schemas.microsoft.com/office/drawing/2014/main" val="1730487813"/>
                    </a:ext>
                  </a:extLst>
                </a:gridCol>
                <a:gridCol w="4286821">
                  <a:extLst>
                    <a:ext uri="{9D8B030D-6E8A-4147-A177-3AD203B41FA5}">
                      <a16:colId xmlns:a16="http://schemas.microsoft.com/office/drawing/2014/main" val="1665093491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3668555791"/>
                    </a:ext>
                  </a:extLst>
                </a:gridCol>
              </a:tblGrid>
              <a:tr h="3273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</a:rPr>
                        <a:t>Identified Constraints, Obstacles, and Issues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Outcomes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Lead/Part.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0618599"/>
                  </a:ext>
                </a:extLst>
              </a:tr>
              <a:tr h="5592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r>
                        <a:rPr lang="en-GB" sz="1200" b="1" i="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b="1" i="0" dirty="0">
                          <a:solidFill>
                            <a:schemeClr val="tx1"/>
                          </a:solidFill>
                          <a:effectLst/>
                        </a:rPr>
                        <a:t>Lack of information about industrial biomass processors, needs and main actors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Interviews and surveys to identify algae processing-related companies and major needs</a:t>
                      </a:r>
                      <a:endParaRPr lang="en-GB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A1.- Define the survey. Collect and process the results. Report summarizing results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Gabriel-Others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010098"/>
                  </a:ext>
                </a:extLst>
              </a:tr>
              <a:tr h="65478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r>
                        <a:rPr lang="en-GB" sz="1200" b="1" i="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b="1" i="0" dirty="0">
                          <a:solidFill>
                            <a:schemeClr val="tx1"/>
                          </a:solidFill>
                          <a:effectLst/>
                        </a:rPr>
                        <a:t>Lack of collaboration between relevant</a:t>
                      </a:r>
                      <a:r>
                        <a:rPr lang="en-GB" sz="1200" b="1" i="0" baseline="0" dirty="0">
                          <a:solidFill>
                            <a:schemeClr val="tx1"/>
                          </a:solidFill>
                          <a:effectLst/>
                        </a:rPr>
                        <a:t> actors such as </a:t>
                      </a:r>
                      <a:r>
                        <a:rPr lang="en-GB" sz="1200" b="1" i="0" dirty="0">
                          <a:solidFill>
                            <a:schemeClr val="tx1"/>
                          </a:solidFill>
                          <a:effectLst/>
                        </a:rPr>
                        <a:t>producers, processors, formulators, academia,</a:t>
                      </a:r>
                      <a:r>
                        <a:rPr lang="en-GB" sz="1200" b="1" i="0" baseline="0" dirty="0">
                          <a:solidFill>
                            <a:schemeClr val="tx1"/>
                          </a:solidFill>
                          <a:effectLst/>
                        </a:rPr>
                        <a:t> providers</a:t>
                      </a:r>
                      <a:endParaRPr lang="en-GB" sz="12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Forum /platform, connected to EABA, for the exchange of information/knowledge between major actors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A2.- Revise</a:t>
                      </a:r>
                      <a:r>
                        <a:rPr lang="en-GB" sz="1200" b="1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d</a:t>
                      </a: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atabase of EABA-Forum. Create a form for exchange of information. Integrate interested members on the platform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Stefan-Others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93439"/>
                  </a:ext>
                </a:extLst>
              </a:tr>
              <a:tr h="5592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Position paper about algae biorefinery including potential, technology, products, markets, etc.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A3.- Publish</a:t>
                      </a:r>
                      <a:r>
                        <a:rPr lang="en-GB" sz="1200" b="1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position paper integrating academia and industry, but also regulators and policy makers</a:t>
                      </a:r>
                      <a:endParaRPr lang="en-GB" sz="12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Gabriel-Others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964136"/>
                  </a:ext>
                </a:extLst>
              </a:tr>
              <a:tr h="7830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chemeClr val="tx1"/>
                          </a:solidFill>
                          <a:effectLst/>
                        </a:rPr>
                        <a:t>3. Lack of platforms for the development and demonstration of industrial processes</a:t>
                      </a:r>
                      <a:endParaRPr lang="en-GB" sz="12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Network of open pilot/demo facilities integrating industry and academia for demonstration of processes and products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A4.- Collect data about available</a:t>
                      </a:r>
                      <a:r>
                        <a:rPr lang="en-GB" sz="1200" b="1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pilot/demo facilities. Create a database of available infrastructure. Integrate the database at part of EABA website</a:t>
                      </a:r>
                      <a:endParaRPr lang="en-GB" sz="12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Claudio/Marcello-Others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83125"/>
                  </a:ext>
                </a:extLst>
              </a:tr>
              <a:tr h="6916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chemeClr val="tx1"/>
                          </a:solidFill>
                          <a:effectLst/>
                        </a:rPr>
                        <a:t>4. Need for education and training courses for young people and entrepreneurs</a:t>
                      </a:r>
                      <a:endParaRPr lang="en-GB" sz="12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Development of training courses and transference activities about potential and sustainability of algae products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A5.- Training courses for young researchers and entrepreneurs. Transference activities for specific stakeholders 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Paul-Others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89170"/>
                  </a:ext>
                </a:extLst>
              </a:tr>
              <a:tr h="5592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Campaigns for acceptance of algae products to general public and specific target sectors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A6.- Surveys about social acceptance. Identification of major bottlenecks and challenges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Antonio-Others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227932"/>
                  </a:ext>
                </a:extLst>
              </a:tr>
            </a:tbl>
          </a:graphicData>
        </a:graphic>
      </p:graphicFrame>
      <p:sp>
        <p:nvSpPr>
          <p:cNvPr id="9" name="TextBox 14">
            <a:extLst>
              <a:ext uri="{FF2B5EF4-FFF2-40B4-BE49-F238E27FC236}">
                <a16:creationId xmlns:a16="http://schemas.microsoft.com/office/drawing/2014/main" id="{76172ECC-2788-B1F2-0997-4D0D55F9F677}"/>
              </a:ext>
            </a:extLst>
          </p:cNvPr>
          <p:cNvSpPr txBox="1"/>
          <p:nvPr/>
        </p:nvSpPr>
        <p:spPr>
          <a:xfrm>
            <a:off x="288756" y="1424718"/>
            <a:ext cx="518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EC Square Sans Pro" panose="020B0506040000020004"/>
              </a:rPr>
              <a:t>Outcomes</a:t>
            </a:r>
            <a:endParaRPr lang="x-none" sz="2800" b="1" dirty="0">
              <a:latin typeface="EC Square Sans Pro" panose="020B0506040000020004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743592" y="1301607"/>
            <a:ext cx="3255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Materials / Chemicals / </a:t>
            </a:r>
            <a:r>
              <a:rPr lang="en-GB" i="1" dirty="0" err="1"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Bioactives</a:t>
            </a:r>
            <a:r>
              <a:rPr lang="en-GB" i="1" dirty="0"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 and Algae </a:t>
            </a:r>
            <a:r>
              <a:rPr lang="en-GB" i="1" dirty="0" err="1"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Biorefining</a:t>
            </a:r>
            <a:r>
              <a:rPr lang="en-GB" i="1" dirty="0"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 </a:t>
            </a:r>
            <a:endParaRPr lang="en-US" dirty="0"/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327223144"/>
              </p:ext>
            </p:extLst>
          </p:nvPr>
        </p:nvGraphicFramePr>
        <p:xfrm>
          <a:off x="5415709" y="673759"/>
          <a:ext cx="6655766" cy="636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7113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B9FAB1B-5705-958F-B75D-BDE627365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EC Square Sans Pro" panose="020B0506040000020004"/>
              </a:rPr>
              <a:t>Working Group 6</a:t>
            </a:r>
            <a:endParaRPr lang="de-DE" dirty="0">
              <a:latin typeface="EC Square Sans Pro" panose="020B0506040000020004"/>
            </a:endParaRPr>
          </a:p>
        </p:txBody>
      </p:sp>
      <p:sp>
        <p:nvSpPr>
          <p:cNvPr id="5" name="AutoShape 6" descr="Gráfico de respuestas de formularios. Título de la pregunta: Identified Constraints, Obstacles, and Issues. Número de respuestas: 38 respue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212792"/>
              </p:ext>
            </p:extLst>
          </p:nvPr>
        </p:nvGraphicFramePr>
        <p:xfrm>
          <a:off x="288756" y="1999322"/>
          <a:ext cx="11598444" cy="429965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641759">
                  <a:extLst>
                    <a:ext uri="{9D8B030D-6E8A-4147-A177-3AD203B41FA5}">
                      <a16:colId xmlns:a16="http://schemas.microsoft.com/office/drawing/2014/main" val="1150731204"/>
                    </a:ext>
                  </a:extLst>
                </a:gridCol>
                <a:gridCol w="3269689">
                  <a:extLst>
                    <a:ext uri="{9D8B030D-6E8A-4147-A177-3AD203B41FA5}">
                      <a16:colId xmlns:a16="http://schemas.microsoft.com/office/drawing/2014/main" val="1730487813"/>
                    </a:ext>
                  </a:extLst>
                </a:gridCol>
                <a:gridCol w="4286821">
                  <a:extLst>
                    <a:ext uri="{9D8B030D-6E8A-4147-A177-3AD203B41FA5}">
                      <a16:colId xmlns:a16="http://schemas.microsoft.com/office/drawing/2014/main" val="1665093491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3668555791"/>
                    </a:ext>
                  </a:extLst>
                </a:gridCol>
              </a:tblGrid>
              <a:tr h="3273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</a:rPr>
                        <a:t>Identified Constraints, Obstacles, and Issues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Outcomes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Lead/Part.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0618599"/>
                  </a:ext>
                </a:extLst>
              </a:tr>
              <a:tr h="5592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r>
                        <a:rPr lang="en-GB" sz="1200" b="1" i="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b="1" i="0" dirty="0">
                          <a:solidFill>
                            <a:schemeClr val="tx1"/>
                          </a:solidFill>
                          <a:effectLst/>
                        </a:rPr>
                        <a:t>Lack of information about industrial biomass processors, needs and main actors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Interviews and surveys to identify algae processing-related companies and major needs</a:t>
                      </a:r>
                      <a:endParaRPr lang="en-GB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A1.- Define the survey. Collect and process the results. Report summarizing results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Gabriel-Others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010098"/>
                  </a:ext>
                </a:extLst>
              </a:tr>
              <a:tr h="65478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r>
                        <a:rPr lang="en-GB" sz="1200" b="1" i="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200" b="1" i="0" dirty="0">
                          <a:solidFill>
                            <a:schemeClr val="tx1"/>
                          </a:solidFill>
                          <a:effectLst/>
                        </a:rPr>
                        <a:t>Lack of collaboration between relevant</a:t>
                      </a:r>
                      <a:r>
                        <a:rPr lang="en-GB" sz="1200" b="1" i="0" baseline="0" dirty="0">
                          <a:solidFill>
                            <a:schemeClr val="tx1"/>
                          </a:solidFill>
                          <a:effectLst/>
                        </a:rPr>
                        <a:t> actors such as </a:t>
                      </a:r>
                      <a:r>
                        <a:rPr lang="en-GB" sz="1200" b="1" i="0" dirty="0">
                          <a:solidFill>
                            <a:schemeClr val="tx1"/>
                          </a:solidFill>
                          <a:effectLst/>
                        </a:rPr>
                        <a:t>producers, processors, formulators, academia,</a:t>
                      </a:r>
                      <a:r>
                        <a:rPr lang="en-GB" sz="1200" b="1" i="0" baseline="0" dirty="0">
                          <a:solidFill>
                            <a:schemeClr val="tx1"/>
                          </a:solidFill>
                          <a:effectLst/>
                        </a:rPr>
                        <a:t> providers</a:t>
                      </a:r>
                      <a:endParaRPr lang="en-GB" sz="12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Forum /platform, connected to EABA, for the exchange of information/knowledge between major actors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A2.- Revise</a:t>
                      </a:r>
                      <a:r>
                        <a:rPr lang="en-GB" sz="1200" b="1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d</a:t>
                      </a: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atabase of EABA-Forum. Create a form for exchange of information. Integrate interested members on the platform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Stefan-Others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93439"/>
                  </a:ext>
                </a:extLst>
              </a:tr>
              <a:tr h="5592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Position paper about algae biorefinery including potential, technology, products, markets, etc.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A3.- Publish</a:t>
                      </a:r>
                      <a:r>
                        <a:rPr lang="en-GB" sz="1200" b="1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position paper integrating academia and industry, but also regulators and policy makers</a:t>
                      </a:r>
                      <a:endParaRPr lang="en-GB" sz="12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Gabriel-Others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964136"/>
                  </a:ext>
                </a:extLst>
              </a:tr>
              <a:tr h="7830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chemeClr val="tx1"/>
                          </a:solidFill>
                          <a:effectLst/>
                        </a:rPr>
                        <a:t>3. Lack of platforms for the development and demonstration of industrial processes</a:t>
                      </a:r>
                      <a:endParaRPr lang="en-GB" sz="12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Network of open pilot/demo facilities integrating industry and academia for demonstration of processes and products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A4.- Collect data about available</a:t>
                      </a:r>
                      <a:r>
                        <a:rPr lang="en-GB" sz="1200" b="1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pilot/demo facilities. Create a database of available infrastructure. Integrate the database at part of EABA website</a:t>
                      </a:r>
                      <a:endParaRPr lang="en-GB" sz="12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Claudio/Marcello-Others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83125"/>
                  </a:ext>
                </a:extLst>
              </a:tr>
              <a:tr h="6916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chemeClr val="tx1"/>
                          </a:solidFill>
                          <a:effectLst/>
                        </a:rPr>
                        <a:t>4. Need for education and training courses for young people and entrepreneurs</a:t>
                      </a:r>
                      <a:endParaRPr lang="en-GB" sz="12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Development of training courses and transference activities about potential and sustainability of algae products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A5.- Training courses for young researchers and entrepreneurs. Transference activities for specific stakeholders 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Paul-Others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89170"/>
                  </a:ext>
                </a:extLst>
              </a:tr>
              <a:tr h="5592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Campaigns for acceptance of algae products to general public and specific target sectors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A6.- Surveys about social acceptance. Identification of major bottlenecks and challenges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Antonio-Others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227932"/>
                  </a:ext>
                </a:extLst>
              </a:tr>
            </a:tbl>
          </a:graphicData>
        </a:graphic>
      </p:graphicFrame>
      <p:sp>
        <p:nvSpPr>
          <p:cNvPr id="9" name="TextBox 14">
            <a:extLst>
              <a:ext uri="{FF2B5EF4-FFF2-40B4-BE49-F238E27FC236}">
                <a16:creationId xmlns:a16="http://schemas.microsoft.com/office/drawing/2014/main" id="{76172ECC-2788-B1F2-0997-4D0D55F9F677}"/>
              </a:ext>
            </a:extLst>
          </p:cNvPr>
          <p:cNvSpPr txBox="1"/>
          <p:nvPr/>
        </p:nvSpPr>
        <p:spPr>
          <a:xfrm>
            <a:off x="288756" y="1424718"/>
            <a:ext cx="518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EC Square Sans Pro" panose="020B0506040000020004"/>
              </a:rPr>
              <a:t>Outcomes</a:t>
            </a:r>
            <a:endParaRPr lang="x-none" sz="2800" b="1" dirty="0">
              <a:latin typeface="EC Square Sans Pro" panose="020B0506040000020004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743592" y="1301607"/>
            <a:ext cx="3255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Materials / Chemicals / </a:t>
            </a:r>
            <a:r>
              <a:rPr lang="en-GB" i="1" dirty="0" err="1"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Bioactives</a:t>
            </a:r>
            <a:r>
              <a:rPr lang="en-GB" i="1" dirty="0"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 and Algae </a:t>
            </a:r>
            <a:r>
              <a:rPr lang="en-GB" i="1" dirty="0" err="1"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Biorefining</a:t>
            </a:r>
            <a:r>
              <a:rPr lang="en-GB" i="1" dirty="0"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 </a:t>
            </a:r>
            <a:endParaRPr lang="en-US" dirty="0"/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327223144"/>
              </p:ext>
            </p:extLst>
          </p:nvPr>
        </p:nvGraphicFramePr>
        <p:xfrm>
          <a:off x="5415709" y="673759"/>
          <a:ext cx="6655766" cy="636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7714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B9FAB1B-5705-958F-B75D-BDE627365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EC Square Sans Pro" panose="020B0506040000020004"/>
              </a:rPr>
              <a:t>Working Group 6</a:t>
            </a:r>
            <a:endParaRPr lang="de-DE" dirty="0">
              <a:latin typeface="EC Square Sans Pro" panose="020B0506040000020004"/>
            </a:endParaRPr>
          </a:p>
        </p:txBody>
      </p:sp>
      <p:sp>
        <p:nvSpPr>
          <p:cNvPr id="5" name="AutoShape 6" descr="Gráfico de respuestas de formularios. Título de la pregunta: Identified Constraints, Obstacles, and Issues. Número de respuestas: 38 respue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76172ECC-2788-B1F2-0997-4D0D55F9F677}"/>
              </a:ext>
            </a:extLst>
          </p:cNvPr>
          <p:cNvSpPr txBox="1"/>
          <p:nvPr/>
        </p:nvSpPr>
        <p:spPr>
          <a:xfrm>
            <a:off x="288756" y="1424718"/>
            <a:ext cx="518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EC Square Sans Pro" panose="020B0506040000020004"/>
              </a:rPr>
              <a:t>Meeting 16/02/2023</a:t>
            </a:r>
            <a:endParaRPr lang="x-none" sz="2800" b="1" dirty="0">
              <a:latin typeface="EC Square Sans Pro" panose="020B0506040000020004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111170" y="2419109"/>
            <a:ext cx="96891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Map stakeholders on these fields: invite relevant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Define the work plan to achieve major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Documents to be included in the knowledge library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EU4Algae tasks alignment with EU algae initiative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Split of WG6 in different topics: 1 Materials, 2 Chemicals, 3 </a:t>
            </a:r>
            <a:r>
              <a:rPr lang="en-US" dirty="0" err="1"/>
              <a:t>Bioactives</a:t>
            </a:r>
            <a:r>
              <a:rPr lang="en-US" dirty="0"/>
              <a:t> (non food), 4 </a:t>
            </a:r>
            <a:r>
              <a:rPr lang="en-US" dirty="0" err="1"/>
              <a:t>Biorefining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892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B9FAB1B-5705-958F-B75D-BDE627365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EC Square Sans Pro" panose="020B0506040000020004"/>
              </a:rPr>
              <a:t>Working Group 6</a:t>
            </a:r>
            <a:endParaRPr lang="de-DE" dirty="0">
              <a:latin typeface="EC Square Sans Pro" panose="020B0506040000020004"/>
            </a:endParaRPr>
          </a:p>
        </p:txBody>
      </p:sp>
      <p:sp>
        <p:nvSpPr>
          <p:cNvPr id="5" name="AutoShape 6" descr="Gráfico de respuestas de formularios. Título de la pregunta: Identified Constraints, Obstacles, and Issues. Número de respuestas: 38 respue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76172ECC-2788-B1F2-0997-4D0D55F9F677}"/>
              </a:ext>
            </a:extLst>
          </p:cNvPr>
          <p:cNvSpPr txBox="1"/>
          <p:nvPr/>
        </p:nvSpPr>
        <p:spPr>
          <a:xfrm>
            <a:off x="288756" y="1424718"/>
            <a:ext cx="518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EC Square Sans Pro" panose="020B0506040000020004"/>
              </a:rPr>
              <a:t>Meeting 17/03/2023</a:t>
            </a:r>
            <a:endParaRPr lang="x-none" sz="2800" b="1" dirty="0">
              <a:latin typeface="EC Square Sans Pro" panose="020B0506040000020004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88756" y="2079432"/>
            <a:ext cx="117625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1600" b="1" dirty="0"/>
              <a:t>A1.- Define the survey. Collect and process the results. Report summarizing results</a:t>
            </a:r>
          </a:p>
          <a:p>
            <a:pPr fontAlgn="ctr"/>
            <a:r>
              <a:rPr lang="en-GB" sz="1600" dirty="0"/>
              <a:t>First draft available. Include questions about expectative and further developments. To be disseminated among EU4ALGAE participants. Further interviews with specific stakeholders to enlarge discussion. </a:t>
            </a:r>
          </a:p>
          <a:p>
            <a:r>
              <a:rPr lang="en-GB" sz="1600" b="1" dirty="0"/>
              <a:t>A2.- Revise the database of EABA-Forum. Create a form for exchange of information. Integrate interested members on the platform</a:t>
            </a:r>
          </a:p>
          <a:p>
            <a:r>
              <a:rPr lang="en-GB" sz="1600" dirty="0"/>
              <a:t>First draft available. Connect with the ongoing platform for food otherwise explore the use of </a:t>
            </a:r>
            <a:r>
              <a:rPr lang="en-GB" sz="1600" dirty="0" err="1"/>
              <a:t>ubuntoo</a:t>
            </a:r>
            <a:r>
              <a:rPr lang="en-GB" sz="1600" dirty="0"/>
              <a:t>. Remark the relevance of forum for exchange of information/contacts between stakeholders.</a:t>
            </a:r>
          </a:p>
          <a:p>
            <a:r>
              <a:rPr lang="en-GB" sz="1600" b="1" dirty="0"/>
              <a:t>A3.- Publish a position paper integrating academia and industry, but also regulators and policy makers</a:t>
            </a:r>
          </a:p>
          <a:p>
            <a:r>
              <a:rPr lang="en-GB" sz="1600" dirty="0"/>
              <a:t>Prepare the first draft version including academia, industry and regulators.</a:t>
            </a:r>
            <a:endParaRPr lang="en-GB" sz="1600" b="1" dirty="0"/>
          </a:p>
          <a:p>
            <a:r>
              <a:rPr lang="en-GB" sz="1600" b="1" dirty="0"/>
              <a:t>A4.- Collect data about available pilot/demo facilities. Create a database of available infrastructure. Integrate the database at part of EABA website</a:t>
            </a:r>
          </a:p>
          <a:p>
            <a:r>
              <a:rPr lang="en-GB" sz="1600" dirty="0"/>
              <a:t>First draft version available. Include type of resources used.</a:t>
            </a:r>
          </a:p>
          <a:p>
            <a:r>
              <a:rPr lang="en-GB" sz="1600" b="1" dirty="0"/>
              <a:t>A5.- Training courses for young researchers and entrepreneurs. Transference activities for specific stakeholders </a:t>
            </a:r>
          </a:p>
          <a:p>
            <a:r>
              <a:rPr lang="en-GB" sz="1600" dirty="0"/>
              <a:t>Prepare list of formal training courses and programme for MOOC. Arrange a list of virtual workshops for specific topics including a short presentation plus round table.</a:t>
            </a:r>
            <a:r>
              <a:rPr lang="en-GB" sz="1600" b="1" dirty="0"/>
              <a:t> </a:t>
            </a:r>
            <a:endParaRPr lang="en-GB" sz="1600" dirty="0"/>
          </a:p>
          <a:p>
            <a:r>
              <a:rPr lang="en-GB" sz="1600" b="1" dirty="0"/>
              <a:t>A6.- Surveys about social acceptance. Identification of major bottlenecks and challenges</a:t>
            </a:r>
          </a:p>
          <a:p>
            <a:r>
              <a:rPr lang="en-GB" sz="1600" dirty="0"/>
              <a:t>To prepare two surveys, one for industry out of EU4ALGAE and other for general public. First draft of Industrial survey available.</a:t>
            </a:r>
          </a:p>
        </p:txBody>
      </p:sp>
    </p:spTree>
    <p:extLst>
      <p:ext uri="{BB962C8B-B14F-4D97-AF65-F5344CB8AC3E}">
        <p14:creationId xmlns:p14="http://schemas.microsoft.com/office/powerpoint/2010/main" val="2292132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B9FAB1B-5705-958F-B75D-BDE627365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EC Square Sans Pro" panose="020B0506040000020004"/>
              </a:rPr>
              <a:t>Working Group 6</a:t>
            </a:r>
            <a:endParaRPr lang="de-DE" dirty="0">
              <a:latin typeface="EC Square Sans Pro" panose="020B0506040000020004"/>
            </a:endParaRPr>
          </a:p>
        </p:txBody>
      </p:sp>
      <p:sp>
        <p:nvSpPr>
          <p:cNvPr id="5" name="AutoShape 6" descr="Gráfico de respuestas de formularios. Título de la pregunta: Identified Constraints, Obstacles, and Issues. Número de respuestas: 38 respue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76172ECC-2788-B1F2-0997-4D0D55F9F677}"/>
              </a:ext>
            </a:extLst>
          </p:cNvPr>
          <p:cNvSpPr txBox="1"/>
          <p:nvPr/>
        </p:nvSpPr>
        <p:spPr>
          <a:xfrm>
            <a:off x="288756" y="1424718"/>
            <a:ext cx="11903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400" b="1" dirty="0"/>
              <a:t>A1.- Define the survey. Collect and process the results. Report summarizing results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88757" y="1886383"/>
            <a:ext cx="6448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Entity and contact details </a:t>
            </a:r>
            <a:endParaRPr lang="en-GB" sz="1400" dirty="0"/>
          </a:p>
          <a:p>
            <a:r>
              <a:rPr lang="en-GB" sz="1400" b="1" dirty="0"/>
              <a:t>Characteristics of the entity </a:t>
            </a:r>
            <a:endParaRPr lang="en-GB" sz="1400" dirty="0"/>
          </a:p>
          <a:p>
            <a:pPr lvl="0"/>
            <a:r>
              <a:rPr lang="en-GB" sz="1400" dirty="0"/>
              <a:t>Profile</a:t>
            </a:r>
          </a:p>
          <a:p>
            <a:pPr lvl="0"/>
            <a:r>
              <a:rPr lang="en-GB" sz="1400" dirty="0"/>
              <a:t>Major activity</a:t>
            </a:r>
          </a:p>
          <a:p>
            <a:pPr lvl="0"/>
            <a:r>
              <a:rPr lang="en-GB" sz="1400" dirty="0"/>
              <a:t>Market application</a:t>
            </a:r>
          </a:p>
          <a:p>
            <a:pPr lvl="0"/>
            <a:r>
              <a:rPr lang="en-GB" sz="1400" dirty="0"/>
              <a:t>Biomass production/processing capacity</a:t>
            </a:r>
          </a:p>
          <a:p>
            <a:pPr lvl="0"/>
            <a:r>
              <a:rPr lang="en-GB" sz="1400" dirty="0"/>
              <a:t>Turnover range</a:t>
            </a:r>
          </a:p>
          <a:p>
            <a:pPr lvl="0"/>
            <a:r>
              <a:rPr lang="en-GB" sz="1400" dirty="0"/>
              <a:t>Strains being produced/processed</a:t>
            </a:r>
          </a:p>
          <a:p>
            <a:pPr lvl="0"/>
            <a:r>
              <a:rPr lang="en-GB" sz="1400" dirty="0"/>
              <a:t>Main product being produced/processed</a:t>
            </a:r>
          </a:p>
          <a:p>
            <a:r>
              <a:rPr lang="en-GB" sz="1400" b="1" dirty="0"/>
              <a:t>Identification of major challenges </a:t>
            </a:r>
            <a:endParaRPr lang="en-GB" sz="1400" dirty="0"/>
          </a:p>
          <a:p>
            <a:pPr lvl="0"/>
            <a:r>
              <a:rPr lang="en-GB" sz="1400" dirty="0"/>
              <a:t>Major technical needs or challenges</a:t>
            </a:r>
          </a:p>
          <a:p>
            <a:pPr lvl="0"/>
            <a:r>
              <a:rPr lang="en-GB" sz="1400" dirty="0"/>
              <a:t>Most relevant non-technical needs or challenges</a:t>
            </a:r>
          </a:p>
          <a:p>
            <a:pPr lvl="0"/>
            <a:r>
              <a:rPr lang="en-GB" sz="1400" dirty="0"/>
              <a:t>Most relevant activities to facilitate the development of algae related industry</a:t>
            </a:r>
          </a:p>
          <a:p>
            <a:pPr lvl="0"/>
            <a:r>
              <a:rPr lang="en-GB" sz="1400" dirty="0"/>
              <a:t>Priorities in terms of knowledge and collaboration</a:t>
            </a:r>
          </a:p>
          <a:p>
            <a:pPr lvl="0"/>
            <a:r>
              <a:rPr lang="en-GB" sz="1400" dirty="0"/>
              <a:t>Other comments </a:t>
            </a:r>
          </a:p>
          <a:p>
            <a:r>
              <a:rPr lang="en-GB" sz="1400" b="1" dirty="0"/>
              <a:t>Envisage of further developments </a:t>
            </a:r>
            <a:endParaRPr lang="en-GB" sz="1400" dirty="0"/>
          </a:p>
          <a:p>
            <a:pPr lvl="0"/>
            <a:r>
              <a:rPr lang="en-GB" sz="1400" dirty="0"/>
              <a:t>Do you envisage further developments on the field? On which areas?</a:t>
            </a:r>
          </a:p>
          <a:p>
            <a:pPr lvl="0"/>
            <a:r>
              <a:rPr lang="en-GB" sz="1400" dirty="0"/>
              <a:t>Are you planning to enlarge your activities on the field?</a:t>
            </a:r>
          </a:p>
          <a:p>
            <a:pPr lvl="0"/>
            <a:r>
              <a:rPr lang="en-GB" sz="1400" dirty="0"/>
              <a:t>Which type of enlargement are you planning?</a:t>
            </a:r>
          </a:p>
          <a:p>
            <a:pPr lvl="0"/>
            <a:r>
              <a:rPr lang="en-GB" sz="1400" dirty="0"/>
              <a:t>Are you planning to initiate new companies/activities on the field? On which areas?</a:t>
            </a:r>
          </a:p>
          <a:p>
            <a:pPr lvl="0"/>
            <a:r>
              <a:rPr lang="en-GB" sz="1400" dirty="0"/>
              <a:t>Do you envisage further developments on the field? On which areas?</a:t>
            </a:r>
          </a:p>
          <a:p>
            <a:pPr fontAlgn="ctr"/>
            <a:endParaRPr lang="en-GB" sz="1200" dirty="0"/>
          </a:p>
        </p:txBody>
      </p:sp>
      <p:sp>
        <p:nvSpPr>
          <p:cNvPr id="3" name="CuadroTexto 2"/>
          <p:cNvSpPr txBox="1"/>
          <p:nvPr/>
        </p:nvSpPr>
        <p:spPr>
          <a:xfrm>
            <a:off x="6240378" y="2225616"/>
            <a:ext cx="58226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Disseminate the survey among EU4ALGAE stakeholders</a:t>
            </a:r>
          </a:p>
          <a:p>
            <a:pPr marL="342900" indent="-342900">
              <a:buAutoNum type="arabicPeriod"/>
            </a:pPr>
            <a:r>
              <a:rPr lang="en-US" dirty="0"/>
              <a:t>Process the results to i</a:t>
            </a:r>
            <a:r>
              <a:rPr lang="en-GB" dirty="0"/>
              <a:t>identify algae processing-related companies and major needs</a:t>
            </a:r>
            <a:r>
              <a:rPr lang="en-US" dirty="0"/>
              <a:t> </a:t>
            </a:r>
          </a:p>
          <a:p>
            <a:pPr marL="342900" indent="-342900">
              <a:buAutoNum type="arabicPeriod"/>
            </a:pPr>
            <a:r>
              <a:rPr lang="en-US" dirty="0"/>
              <a:t>Select some of them for personal interview</a:t>
            </a:r>
          </a:p>
          <a:p>
            <a:pPr marL="342900" indent="-342900">
              <a:buAutoNum type="arabicPeriod"/>
            </a:pPr>
            <a:r>
              <a:rPr lang="en-US" dirty="0"/>
              <a:t>Process the results and provide final discussion</a:t>
            </a:r>
          </a:p>
          <a:p>
            <a:r>
              <a:rPr lang="en-US" b="1" dirty="0"/>
              <a:t>CHALLENGE: Mapping of non food-feed uses of algae, current state, bottlenecks and further developments</a:t>
            </a:r>
          </a:p>
        </p:txBody>
      </p:sp>
    </p:spTree>
    <p:extLst>
      <p:ext uri="{BB962C8B-B14F-4D97-AF65-F5344CB8AC3E}">
        <p14:creationId xmlns:p14="http://schemas.microsoft.com/office/powerpoint/2010/main" val="1146917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B9FAB1B-5705-958F-B75D-BDE627365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EC Square Sans Pro" panose="020B0506040000020004"/>
              </a:rPr>
              <a:t>Working Group 6</a:t>
            </a:r>
            <a:endParaRPr lang="de-DE" dirty="0">
              <a:latin typeface="EC Square Sans Pro" panose="020B0506040000020004"/>
            </a:endParaRPr>
          </a:p>
        </p:txBody>
      </p:sp>
      <p:sp>
        <p:nvSpPr>
          <p:cNvPr id="5" name="AutoShape 6" descr="Gráfico de respuestas de formularios. Título de la pregunta: Identified Constraints, Obstacles, and Issues. Número de respuestas: 38 respue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76172ECC-2788-B1F2-0997-4D0D55F9F677}"/>
              </a:ext>
            </a:extLst>
          </p:cNvPr>
          <p:cNvSpPr txBox="1"/>
          <p:nvPr/>
        </p:nvSpPr>
        <p:spPr>
          <a:xfrm>
            <a:off x="288756" y="1424718"/>
            <a:ext cx="11903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400" b="1" dirty="0"/>
              <a:t>A2.- Revise the database of EABA-Forum. Create a form for exchange of information. Integrate interested members on the platform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240378" y="2726468"/>
            <a:ext cx="5822668" cy="206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Platform for non food-feed uses of algae</a:t>
            </a:r>
          </a:p>
          <a:p>
            <a:pPr marL="342900" indent="-342900">
              <a:buAutoNum type="arabicPeriod"/>
            </a:pPr>
            <a:r>
              <a:rPr lang="en-US" dirty="0"/>
              <a:t>Involve new members</a:t>
            </a:r>
          </a:p>
          <a:p>
            <a:pPr marL="342900" indent="-342900">
              <a:buAutoNum type="arabicPeriod"/>
            </a:pPr>
            <a:r>
              <a:rPr lang="en-US" dirty="0"/>
              <a:t>Collect information about applications/technologies</a:t>
            </a:r>
          </a:p>
          <a:p>
            <a:pPr marL="342900" indent="-342900">
              <a:buAutoNum type="arabicPeriod"/>
            </a:pPr>
            <a:r>
              <a:rPr lang="en-US" dirty="0"/>
              <a:t>Dissemination of public information</a:t>
            </a:r>
          </a:p>
          <a:p>
            <a:pPr marL="342900" indent="-342900">
              <a:buAutoNum type="arabicPeriod"/>
            </a:pPr>
            <a:r>
              <a:rPr lang="en-US" dirty="0"/>
              <a:t>Exchange of contact details among interested members</a:t>
            </a:r>
          </a:p>
          <a:p>
            <a:r>
              <a:rPr lang="en-US" b="1" dirty="0"/>
              <a:t>CHALLENGE: Reliable tool for exchange of information about non food-feed uses of algae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7" t="10013" r="9423" b="18705"/>
          <a:stretch/>
        </p:blipFill>
        <p:spPr>
          <a:xfrm>
            <a:off x="218418" y="2372601"/>
            <a:ext cx="5707598" cy="306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96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B9FAB1B-5705-958F-B75D-BDE627365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EC Square Sans Pro" panose="020B0506040000020004"/>
              </a:rPr>
              <a:t>Working Group 6</a:t>
            </a:r>
            <a:endParaRPr lang="de-DE" dirty="0">
              <a:latin typeface="EC Square Sans Pro" panose="020B0506040000020004"/>
            </a:endParaRPr>
          </a:p>
        </p:txBody>
      </p:sp>
      <p:sp>
        <p:nvSpPr>
          <p:cNvPr id="5" name="AutoShape 6" descr="Gráfico de respuestas de formularios. Título de la pregunta: Identified Constraints, Obstacles, and Issues. Número de respuestas: 38 respue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76172ECC-2788-B1F2-0997-4D0D55F9F677}"/>
              </a:ext>
            </a:extLst>
          </p:cNvPr>
          <p:cNvSpPr txBox="1"/>
          <p:nvPr/>
        </p:nvSpPr>
        <p:spPr>
          <a:xfrm>
            <a:off x="288756" y="1424718"/>
            <a:ext cx="11903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400" b="1" dirty="0"/>
              <a:t>A3.- Publish a position paper integrating academia and industry, but also regulators and policy makers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240378" y="2510807"/>
            <a:ext cx="5822668" cy="1792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Position paper for non food-feed uses of algae</a:t>
            </a:r>
          </a:p>
          <a:p>
            <a:pPr marL="342900" indent="-342900">
              <a:buAutoNum type="arabicPeriod"/>
            </a:pPr>
            <a:r>
              <a:rPr lang="en-US" dirty="0"/>
              <a:t>Provide state of art on the field</a:t>
            </a:r>
          </a:p>
          <a:p>
            <a:pPr marL="342900" indent="-342900">
              <a:buAutoNum type="arabicPeriod"/>
            </a:pPr>
            <a:r>
              <a:rPr lang="en-US" dirty="0"/>
              <a:t>Summarizes major challenges: scientific, industrial, etc..</a:t>
            </a:r>
          </a:p>
          <a:p>
            <a:pPr marL="342900" indent="-342900">
              <a:buAutoNum type="arabicPeriod"/>
            </a:pPr>
            <a:r>
              <a:rPr lang="en-US" dirty="0"/>
              <a:t>Relevance of the sector</a:t>
            </a:r>
          </a:p>
          <a:p>
            <a:pPr marL="342900" indent="-342900">
              <a:buAutoNum type="arabicPeriod"/>
            </a:pPr>
            <a:r>
              <a:rPr lang="en-US" dirty="0"/>
              <a:t>Policy and regulation</a:t>
            </a:r>
          </a:p>
          <a:p>
            <a:r>
              <a:rPr lang="en-US" b="1" dirty="0"/>
              <a:t>CHALLENGE: Reference document on the field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07975" y="2361200"/>
            <a:ext cx="53768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200" b="1" dirty="0">
                <a:ea typeface="Times New Roman" panose="02020603050405020304" pitchFamily="18" charset="0"/>
              </a:rPr>
              <a:t>Non-food related uses of algae and related applications to contribute to EU bioeconomy</a:t>
            </a:r>
            <a:endParaRPr lang="en-GB" sz="1200" dirty="0">
              <a:ea typeface="Times New Roman" panose="02020603050405020304" pitchFamily="18" charset="0"/>
            </a:endParaRPr>
          </a:p>
          <a:p>
            <a:pPr algn="just"/>
            <a:r>
              <a:rPr lang="en-GB" sz="1200" dirty="0">
                <a:ea typeface="Times New Roman" panose="02020603050405020304" pitchFamily="18" charset="0"/>
              </a:rPr>
              <a:t>Publish a position paper integrating academia and industry, but also regulators and policy makers</a:t>
            </a:r>
          </a:p>
          <a:p>
            <a:pPr algn="just"/>
            <a:endParaRPr lang="en-GB" sz="1200" dirty="0">
              <a:ea typeface="Times New Roman" panose="02020603050405020304" pitchFamily="18" charset="0"/>
            </a:endParaRPr>
          </a:p>
          <a:p>
            <a:pPr algn="just"/>
            <a:r>
              <a:rPr lang="en-GB" sz="1200" dirty="0">
                <a:ea typeface="Times New Roman" panose="02020603050405020304" pitchFamily="18" charset="0"/>
              </a:rPr>
              <a:t>1.Introduction</a:t>
            </a:r>
          </a:p>
          <a:p>
            <a:pPr algn="just"/>
            <a:r>
              <a:rPr lang="en-GB" sz="1200" dirty="0">
                <a:ea typeface="Times New Roman" panose="02020603050405020304" pitchFamily="18" charset="0"/>
              </a:rPr>
              <a:t>2.Scientific knowledge about non food/feed related applications of algae</a:t>
            </a:r>
          </a:p>
          <a:p>
            <a:pPr algn="just"/>
            <a:r>
              <a:rPr lang="en-GB" sz="1200" dirty="0">
                <a:ea typeface="Times New Roman" panose="02020603050405020304" pitchFamily="18" charset="0"/>
              </a:rPr>
              <a:t>2.1.Algae as a source of chemicals including bioplastics</a:t>
            </a:r>
          </a:p>
          <a:p>
            <a:pPr algn="just"/>
            <a:r>
              <a:rPr lang="en-GB" sz="1200" dirty="0">
                <a:ea typeface="Times New Roman" panose="02020603050405020304" pitchFamily="18" charset="0"/>
              </a:rPr>
              <a:t>2.2.Algae as a source of fertilizers including biostimulants and biopesticides</a:t>
            </a:r>
          </a:p>
          <a:p>
            <a:pPr algn="just"/>
            <a:r>
              <a:rPr lang="en-GB" sz="1200" dirty="0">
                <a:ea typeface="Times New Roman" panose="02020603050405020304" pitchFamily="18" charset="0"/>
              </a:rPr>
              <a:t>2.3.Algae as a source of biofuels</a:t>
            </a:r>
          </a:p>
          <a:p>
            <a:pPr algn="just"/>
            <a:r>
              <a:rPr lang="en-GB" sz="1200" dirty="0">
                <a:ea typeface="Times New Roman" panose="02020603050405020304" pitchFamily="18" charset="0"/>
              </a:rPr>
              <a:t>2.4.Algae for CO2 capture and wastewater treatment</a:t>
            </a:r>
          </a:p>
          <a:p>
            <a:pPr algn="just"/>
            <a:r>
              <a:rPr lang="en-GB" sz="1200" dirty="0">
                <a:ea typeface="Times New Roman" panose="02020603050405020304" pitchFamily="18" charset="0"/>
              </a:rPr>
              <a:t>3.Major challenges for the development of related industrial applications</a:t>
            </a:r>
          </a:p>
          <a:p>
            <a:pPr algn="just"/>
            <a:r>
              <a:rPr lang="en-GB" sz="1200" dirty="0">
                <a:ea typeface="Times New Roman" panose="02020603050405020304" pitchFamily="18" charset="0"/>
              </a:rPr>
              <a:t>3.1.Algae biomass production capacity and cost</a:t>
            </a:r>
          </a:p>
          <a:p>
            <a:pPr algn="just"/>
            <a:r>
              <a:rPr lang="en-GB" sz="1200" dirty="0">
                <a:ea typeface="Times New Roman" panose="02020603050405020304" pitchFamily="18" charset="0"/>
              </a:rPr>
              <a:t>3.2.Processing technologies for algae biomass </a:t>
            </a:r>
          </a:p>
          <a:p>
            <a:pPr algn="just"/>
            <a:r>
              <a:rPr lang="en-GB" sz="1200" dirty="0">
                <a:ea typeface="Times New Roman" panose="02020603050405020304" pitchFamily="18" charset="0"/>
              </a:rPr>
              <a:t>3.3.Algae biorefinery</a:t>
            </a:r>
          </a:p>
          <a:p>
            <a:pPr algn="just"/>
            <a:r>
              <a:rPr lang="en-GB" sz="1200" dirty="0">
                <a:ea typeface="Times New Roman" panose="02020603050405020304" pitchFamily="18" charset="0"/>
              </a:rPr>
              <a:t>4.Current and potential contribution to the EU bioeconomy</a:t>
            </a:r>
          </a:p>
          <a:p>
            <a:pPr algn="just"/>
            <a:r>
              <a:rPr lang="en-GB" sz="1200" dirty="0">
                <a:ea typeface="Times New Roman" panose="02020603050405020304" pitchFamily="18" charset="0"/>
              </a:rPr>
              <a:t>4.1.Current and potential markets</a:t>
            </a:r>
          </a:p>
          <a:p>
            <a:pPr algn="just"/>
            <a:r>
              <a:rPr lang="en-GB" sz="1200" dirty="0">
                <a:ea typeface="Times New Roman" panose="02020603050405020304" pitchFamily="18" charset="0"/>
              </a:rPr>
              <a:t>4.2.Regulatory barriers</a:t>
            </a:r>
          </a:p>
          <a:p>
            <a:pPr algn="just"/>
            <a:r>
              <a:rPr lang="en-GB" sz="1200" dirty="0">
                <a:ea typeface="Times New Roman" panose="02020603050405020304" pitchFamily="18" charset="0"/>
              </a:rPr>
              <a:t>4.3.Programmes supporting the algae sector</a:t>
            </a:r>
          </a:p>
          <a:p>
            <a:pPr algn="just"/>
            <a:r>
              <a:rPr lang="en-GB" sz="1200" dirty="0">
                <a:ea typeface="Times New Roman" panose="02020603050405020304" pitchFamily="18" charset="0"/>
              </a:rPr>
              <a:t>5.Conclusions</a:t>
            </a:r>
          </a:p>
        </p:txBody>
      </p:sp>
    </p:spTree>
    <p:extLst>
      <p:ext uri="{BB962C8B-B14F-4D97-AF65-F5344CB8AC3E}">
        <p14:creationId xmlns:p14="http://schemas.microsoft.com/office/powerpoint/2010/main" val="1336705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B9FAB1B-5705-958F-B75D-BDE627365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EC Square Sans Pro" panose="020B0506040000020004"/>
              </a:rPr>
              <a:t>Working Group 6</a:t>
            </a:r>
            <a:endParaRPr lang="de-DE" dirty="0">
              <a:latin typeface="EC Square Sans Pro" panose="020B0506040000020004"/>
            </a:endParaRPr>
          </a:p>
        </p:txBody>
      </p:sp>
      <p:sp>
        <p:nvSpPr>
          <p:cNvPr id="5" name="AutoShape 6" descr="Gráfico de respuestas de formularios. Título de la pregunta: Identified Constraints, Obstacles, and Issues. Número de respuestas: 38 respue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76172ECC-2788-B1F2-0997-4D0D55F9F677}"/>
              </a:ext>
            </a:extLst>
          </p:cNvPr>
          <p:cNvSpPr txBox="1"/>
          <p:nvPr/>
        </p:nvSpPr>
        <p:spPr>
          <a:xfrm>
            <a:off x="288756" y="1424718"/>
            <a:ext cx="11903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sz="2400" b="1" dirty="0"/>
              <a:t>A4.- Collect data about available pilot/demo facilities. Create a database of available infrastructure. Integrate the database at part of EABA website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240378" y="2510807"/>
            <a:ext cx="5822668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Network of open pilot/demo facilities integrating industry and academia for demonstration of processes and products</a:t>
            </a:r>
            <a:endParaRPr lang="en-GB" sz="2800" dirty="0">
              <a:latin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A4.- Collect data about available pilot/demo facilities. Create a database of available infrastructure. Integrate the database at part of EABA website</a:t>
            </a:r>
            <a:endParaRPr lang="en-GB" sz="2800" dirty="0">
              <a:latin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/>
              <a:t>Collect data about </a:t>
            </a:r>
            <a:r>
              <a:rPr lang="en-US" b="1" dirty="0"/>
              <a:t>shareable</a:t>
            </a:r>
            <a:r>
              <a:rPr lang="en-US" dirty="0"/>
              <a:t> facilities</a:t>
            </a:r>
          </a:p>
          <a:p>
            <a:pPr marL="342900" indent="-342900">
              <a:buAutoNum type="arabicPeriod"/>
            </a:pPr>
            <a:r>
              <a:rPr lang="en-US" dirty="0"/>
              <a:t>Mapping shareable technologies/processes</a:t>
            </a:r>
          </a:p>
          <a:p>
            <a:pPr marL="342900" indent="-342900">
              <a:buAutoNum type="arabicPeriod"/>
            </a:pPr>
            <a:r>
              <a:rPr lang="en-US" dirty="0"/>
              <a:t>Facilitate the collaboration between partners</a:t>
            </a:r>
          </a:p>
          <a:p>
            <a:pPr marL="342900" indent="-342900">
              <a:buAutoNum type="arabicPeriod"/>
            </a:pPr>
            <a:r>
              <a:rPr lang="en-US" dirty="0"/>
              <a:t>Promote the development of new products/processes</a:t>
            </a:r>
          </a:p>
          <a:p>
            <a:r>
              <a:rPr lang="en-US" b="1" dirty="0"/>
              <a:t>CHALLENGE: Save efforts in the development of new processes/products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6" y="2597630"/>
            <a:ext cx="5779698" cy="325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67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B9FAB1B-5705-958F-B75D-BDE627365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EC Square Sans Pro" panose="020B0506040000020004"/>
              </a:rPr>
              <a:t>Working Group 6</a:t>
            </a:r>
            <a:endParaRPr lang="de-DE" dirty="0">
              <a:latin typeface="EC Square Sans Pro" panose="020B0506040000020004"/>
            </a:endParaRPr>
          </a:p>
        </p:txBody>
      </p:sp>
      <p:sp>
        <p:nvSpPr>
          <p:cNvPr id="5" name="AutoShape 6" descr="Gráfico de respuestas de formularios. Título de la pregunta: Identified Constraints, Obstacles, and Issues. Número de respuestas: 38 respue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76172ECC-2788-B1F2-0997-4D0D55F9F677}"/>
              </a:ext>
            </a:extLst>
          </p:cNvPr>
          <p:cNvSpPr txBox="1"/>
          <p:nvPr/>
        </p:nvSpPr>
        <p:spPr>
          <a:xfrm>
            <a:off x="288756" y="1424718"/>
            <a:ext cx="11903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A5.- Training courses for young researchers and entrepreneurs. Transference activities for specific stakeholders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240378" y="2510807"/>
            <a:ext cx="5822668" cy="3177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Training and transference activities</a:t>
            </a:r>
            <a:endParaRPr lang="en-GB" sz="2800" dirty="0">
              <a:latin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/>
              <a:t>Facilitate the access to the courses</a:t>
            </a:r>
          </a:p>
          <a:p>
            <a:pPr marL="342900" indent="-342900">
              <a:buAutoNum type="arabicPeriod"/>
            </a:pPr>
            <a:r>
              <a:rPr lang="en-US" dirty="0"/>
              <a:t>Identify gaps and promote new courses about that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Facilitate the exchange among stakeholders</a:t>
            </a:r>
          </a:p>
          <a:p>
            <a:pPr marL="342900" indent="-342900">
              <a:buAutoNum type="arabicPeriod"/>
            </a:pPr>
            <a:r>
              <a:rPr lang="en-US" dirty="0"/>
              <a:t>Develop activities for specific applications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Integrate these activities as part of the platform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b="1" dirty="0"/>
              <a:t>CHALLENGE: Update the knowledge on the field, both theoretical and practical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07975" y="2255715"/>
            <a:ext cx="6096000" cy="23684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courses for young researchers and entrepreneurs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 of courses already available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LIMBAC Course at Portugal (May)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Summer course at 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Wageningen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University (June)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course at University of Almeria (September)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Seaweed courses?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of a MOOC in cooperation between interested partners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07974" y="4624184"/>
            <a:ext cx="6470015" cy="2244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Transference activities for specific stakeholders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Workshop about materials/chemicals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Workshop about biostimulants/biopesticides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Workshop about biorefineries based on algae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Regulation + waste streams (collaborate with other WG7)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presentation + round table--- connection with forum at the platform.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Records? Written down conclusions. Minutes of the event…</a:t>
            </a:r>
          </a:p>
        </p:txBody>
      </p:sp>
    </p:spTree>
    <p:extLst>
      <p:ext uri="{BB962C8B-B14F-4D97-AF65-F5344CB8AC3E}">
        <p14:creationId xmlns:p14="http://schemas.microsoft.com/office/powerpoint/2010/main" val="3971326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B9FAB1B-5705-958F-B75D-BDE627365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EC Square Sans Pro" panose="020B0506040000020004"/>
              </a:rPr>
              <a:t>Working Group 6</a:t>
            </a:r>
            <a:endParaRPr lang="de-DE" dirty="0">
              <a:latin typeface="EC Square Sans Pro" panose="020B0506040000020004"/>
            </a:endParaRPr>
          </a:p>
        </p:txBody>
      </p:sp>
      <p:sp>
        <p:nvSpPr>
          <p:cNvPr id="5" name="AutoShape 6" descr="Gráfico de respuestas de formularios. Título de la pregunta: Identified Constraints, Obstacles, and Issues. Número de respuestas: 38 respue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76172ECC-2788-B1F2-0997-4D0D55F9F677}"/>
              </a:ext>
            </a:extLst>
          </p:cNvPr>
          <p:cNvSpPr txBox="1"/>
          <p:nvPr/>
        </p:nvSpPr>
        <p:spPr>
          <a:xfrm>
            <a:off x="288756" y="1424718"/>
            <a:ext cx="11903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A6.- Surveys about acceptance. Identification of industrial and social challenges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297930" y="2510807"/>
            <a:ext cx="5765116" cy="3177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Advantages and limitations of algae related products</a:t>
            </a:r>
            <a:endParaRPr lang="en-GB" sz="2800" dirty="0">
              <a:latin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/>
              <a:t>Perception of industrial (non algae) sector </a:t>
            </a:r>
          </a:p>
          <a:p>
            <a:pPr marL="342900" indent="-342900">
              <a:buAutoNum type="arabicPeriod"/>
            </a:pPr>
            <a:r>
              <a:rPr lang="en-US" dirty="0"/>
              <a:t>Potential and major barriers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Perception of general public </a:t>
            </a:r>
          </a:p>
          <a:p>
            <a:pPr marL="342900" indent="-342900">
              <a:buAutoNum type="arabicPeriod"/>
            </a:pPr>
            <a:r>
              <a:rPr lang="en-US" dirty="0"/>
              <a:t>Advantages/drawbacks of algae products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Integrate this knowledge as part of the platform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b="1" dirty="0"/>
              <a:t>CHALLENGE: Overall perception of algae sector out of the algae sector to identify the requirements and potentialities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07975" y="2255715"/>
            <a:ext cx="6096000" cy="22299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Survey for non algae related industrial sector: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the interest of non algae-related industrial sector for this type of applications</a:t>
            </a:r>
          </a:p>
          <a:p>
            <a:r>
              <a:rPr lang="it-IT" sz="1400" b="1" dirty="0"/>
              <a:t>Generic information: </a:t>
            </a:r>
            <a:r>
              <a:rPr lang="en-US" sz="1400" b="1" i="1" dirty="0"/>
              <a:t>Name ;  surname;  position in the company:  </a:t>
            </a:r>
            <a:endParaRPr lang="en-GB" sz="1400" dirty="0"/>
          </a:p>
          <a:p>
            <a:r>
              <a:rPr lang="en-US" sz="1400" b="1" dirty="0"/>
              <a:t>Knowledge and perception of algae</a:t>
            </a:r>
            <a:endParaRPr lang="en-GB" sz="1400" dirty="0"/>
          </a:p>
          <a:p>
            <a:r>
              <a:rPr lang="en-US" sz="1400" dirty="0"/>
              <a:t>Have you ever thought about using algae in your company? if yes for which purpose</a:t>
            </a:r>
            <a:endParaRPr lang="en-GB" sz="1400" dirty="0"/>
          </a:p>
          <a:p>
            <a:r>
              <a:rPr lang="en-US" sz="1400" b="1" dirty="0"/>
              <a:t>Major interest:</a:t>
            </a:r>
            <a:endParaRPr lang="en-GB" sz="1400" dirty="0"/>
          </a:p>
          <a:p>
            <a:r>
              <a:rPr lang="en-US" sz="1400" b="1" dirty="0"/>
              <a:t>Challenges for your companies:</a:t>
            </a:r>
            <a:endParaRPr lang="en-GB" sz="1400" dirty="0"/>
          </a:p>
          <a:p>
            <a:r>
              <a:rPr lang="en-US" sz="1400" b="1" dirty="0"/>
              <a:t>Factors influencing acceptance</a:t>
            </a:r>
            <a:endParaRPr lang="en-GB" sz="1400" dirty="0"/>
          </a:p>
        </p:txBody>
      </p:sp>
      <p:sp>
        <p:nvSpPr>
          <p:cNvPr id="6" name="Rectángulo 5"/>
          <p:cNvSpPr/>
          <p:nvPr/>
        </p:nvSpPr>
        <p:spPr>
          <a:xfrm>
            <a:off x="288756" y="4734492"/>
            <a:ext cx="578421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Survey for general public: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the major advantages and limitations of algae related products</a:t>
            </a:r>
          </a:p>
          <a:p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</a:t>
            </a:r>
          </a:p>
          <a:p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Previous knowledge of Algae</a:t>
            </a:r>
          </a:p>
          <a:p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Materials/Chemicals uses of Algae</a:t>
            </a:r>
          </a:p>
          <a:p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Biostimulants/biopesticides uses of Algae</a:t>
            </a:r>
          </a:p>
          <a:p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Biorefineries from Algae</a:t>
            </a:r>
          </a:p>
        </p:txBody>
      </p:sp>
    </p:spTree>
    <p:extLst>
      <p:ext uri="{BB962C8B-B14F-4D97-AF65-F5344CB8AC3E}">
        <p14:creationId xmlns:p14="http://schemas.microsoft.com/office/powerpoint/2010/main" val="4095654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EFA0C-003C-6C80-17C0-806DCCDDB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899" y="2212041"/>
            <a:ext cx="11252201" cy="7009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latin typeface="EC Square Sans Pro" panose="020B0506040000020004"/>
              </a:rPr>
              <a:t>To promote emerging applications of algae related to </a:t>
            </a:r>
            <a:r>
              <a:rPr lang="en-GB" sz="2400" b="1" u="sng" dirty="0">
                <a:latin typeface="EC Square Sans Pro" panose="020B0506040000020004"/>
              </a:rPr>
              <a:t>Materials/Chemicals/</a:t>
            </a:r>
            <a:r>
              <a:rPr lang="en-GB" sz="2400" b="1" u="sng" dirty="0" err="1">
                <a:latin typeface="EC Square Sans Pro" panose="020B0506040000020004"/>
              </a:rPr>
              <a:t>Bioactives</a:t>
            </a:r>
            <a:r>
              <a:rPr lang="en-GB" sz="2400" dirty="0">
                <a:latin typeface="EC Square Sans Pro" panose="020B0506040000020004"/>
              </a:rPr>
              <a:t> further than conventional uses by improving the business environment and cooperation across the algae sector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B9FAB1B-5705-958F-B75D-BDE627365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EC Square Sans Pro" panose="020B0506040000020004"/>
              </a:rPr>
              <a:t>Working Group 6</a:t>
            </a:r>
            <a:endParaRPr lang="de-DE" dirty="0">
              <a:latin typeface="EC Square Sans Pro" panose="020B0506040000020004"/>
            </a:endParaRP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76172ECC-2788-B1F2-0997-4D0D55F9F677}"/>
              </a:ext>
            </a:extLst>
          </p:cNvPr>
          <p:cNvSpPr txBox="1"/>
          <p:nvPr/>
        </p:nvSpPr>
        <p:spPr>
          <a:xfrm>
            <a:off x="288756" y="1424718"/>
            <a:ext cx="518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EC Square Sans Pro" panose="020B0506040000020004"/>
              </a:rPr>
              <a:t>Aim</a:t>
            </a:r>
            <a:endParaRPr lang="x-none" sz="2800" b="1" dirty="0">
              <a:latin typeface="EC Square Sans Pro" panose="020B0506040000020004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4EFA0C-003C-6C80-17C0-806DCCDDBC78}"/>
              </a:ext>
            </a:extLst>
          </p:cNvPr>
          <p:cNvSpPr txBox="1">
            <a:spLocks/>
          </p:cNvSpPr>
          <p:nvPr/>
        </p:nvSpPr>
        <p:spPr>
          <a:xfrm>
            <a:off x="1737177" y="3102026"/>
            <a:ext cx="8717644" cy="2333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EC Square Sans Pro" panose="020B0506040000020004"/>
              </a:rPr>
              <a:t>Identification of the most important research, development and innovation needs</a:t>
            </a:r>
          </a:p>
          <a:p>
            <a:r>
              <a:rPr lang="en-GB" sz="2000" dirty="0">
                <a:latin typeface="EC Square Sans Pro" panose="020B0506040000020004"/>
              </a:rPr>
              <a:t>Promotion of ongoing activities/projects</a:t>
            </a:r>
          </a:p>
          <a:p>
            <a:r>
              <a:rPr lang="en-GB" sz="2000" dirty="0">
                <a:latin typeface="EC Square Sans Pro" panose="020B0506040000020004"/>
              </a:rPr>
              <a:t>Collaborate in market/product development</a:t>
            </a:r>
          </a:p>
          <a:p>
            <a:r>
              <a:rPr lang="en-GB" sz="2000" dirty="0">
                <a:latin typeface="EC Square Sans Pro" panose="020B0506040000020004"/>
              </a:rPr>
              <a:t>Validating/ disseminating EU4Algae results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76172ECC-2788-B1F2-0997-4D0D55F9F677}"/>
              </a:ext>
            </a:extLst>
          </p:cNvPr>
          <p:cNvSpPr txBox="1"/>
          <p:nvPr/>
        </p:nvSpPr>
        <p:spPr>
          <a:xfrm>
            <a:off x="288756" y="4912332"/>
            <a:ext cx="518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EC Square Sans Pro" panose="020B0506040000020004"/>
              </a:rPr>
              <a:t>How to do it?</a:t>
            </a:r>
            <a:endParaRPr lang="x-none" sz="2800" b="1" dirty="0">
              <a:latin typeface="EC Square Sans Pro" panose="020B0506040000020004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09109906"/>
              </p:ext>
            </p:extLst>
          </p:nvPr>
        </p:nvGraphicFramePr>
        <p:xfrm>
          <a:off x="2605028" y="5173942"/>
          <a:ext cx="8128000" cy="1264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1123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B9FAB1B-5705-958F-B75D-BDE627365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EC Square Sans Pro" panose="020B0506040000020004"/>
              </a:rPr>
              <a:t>Working Group 6</a:t>
            </a:r>
            <a:endParaRPr lang="de-DE" dirty="0">
              <a:latin typeface="EC Square Sans Pro" panose="020B0506040000020004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C94519F-ED85-E042-90BA-45FCAD5EC69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88756" y="2136624"/>
            <a:ext cx="11119719" cy="3422348"/>
          </a:xfrm>
          <a:prstGeom prst="rect">
            <a:avLst/>
          </a:prstGeom>
        </p:spPr>
        <p:txBody>
          <a:bodyPr vert="horz" lIns="792000" tIns="216000" rIns="216000" bIns="216000" rtlCol="0" anchor="t"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buAutoNum type="arabicPeriod"/>
            </a:pPr>
            <a:r>
              <a:rPr lang="en-GB" sz="2400" dirty="0"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Introducing the WGs to the stakeholders (20th June during the EU4Algae Online Event)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GB" sz="2400" dirty="0"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Defining the Actions and outcomes: WGs Meetings and activities (July to October)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en-GB" sz="2400" dirty="0"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Online working group meeting (1</a:t>
            </a:r>
            <a:r>
              <a:rPr lang="en-GB" sz="2400" baseline="30000" dirty="0"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st</a:t>
            </a:r>
            <a:r>
              <a:rPr lang="en-GB" sz="2400" dirty="0"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 week of October)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en-GB" sz="2400" dirty="0"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Discussions and Action Plan Refinement (October to November)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GB" sz="2400" dirty="0"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1st WG Annual Meeting during the EU4Algae Event (Rome 11/12/2022) 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GB" sz="2400" dirty="0"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2nd Version of Action Plans (December 2022)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GB" sz="2400" dirty="0"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Draft of actions/outcomes (May 2023)</a:t>
            </a: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76172ECC-2788-B1F2-0997-4D0D55F9F677}"/>
              </a:ext>
            </a:extLst>
          </p:cNvPr>
          <p:cNvSpPr txBox="1"/>
          <p:nvPr/>
        </p:nvSpPr>
        <p:spPr>
          <a:xfrm>
            <a:off x="288756" y="1424718"/>
            <a:ext cx="518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EC Square Sans Pro" panose="020B0506040000020004"/>
              </a:rPr>
              <a:t>Workplan</a:t>
            </a:r>
            <a:endParaRPr lang="x-none" sz="2800" b="1" dirty="0">
              <a:latin typeface="EC Square Sans Pro" panose="020B0506040000020004"/>
            </a:endParaRPr>
          </a:p>
        </p:txBody>
      </p:sp>
      <p:pic>
        <p:nvPicPr>
          <p:cNvPr id="10242" name="Picture 2" descr="https://tse1.mm.bing.net/th?id=OIP.pdGhogpqxJI3cEVixEJdcwHaE8&amp;pid=Api&amp;P=0&amp;w=245&amp;h=1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0"/>
            <a:ext cx="2438400" cy="162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heck Mark Vectores, Iconos, Gráficos y Fondos para Descargar Grat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78" y="2318868"/>
            <a:ext cx="482243" cy="48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eck Mark Vectores, Iconos, Gráficos y Fondos para Descargar Grat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78" y="2770425"/>
            <a:ext cx="482243" cy="48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heck Mark Vectores, Iconos, Gráficos y Fondos para Descargar Grat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78" y="3247047"/>
            <a:ext cx="482243" cy="48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heck Mark Vectores, Iconos, Gráficos y Fondos para Descargar Grat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65" y="3636608"/>
            <a:ext cx="482243" cy="48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heck Mark Vectores, Iconos, Gráficos y Fondos para Descargar Grat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52" y="4029676"/>
            <a:ext cx="482243" cy="48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heck Mark Vectores, Iconos, Gráficos y Fondos para Descargar Grat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64" y="4401256"/>
            <a:ext cx="482243" cy="48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heck Mark Vectores, Iconos, Gráficos y Fondos para Descargar Grat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52" y="4855316"/>
            <a:ext cx="482243" cy="48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98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00671" y="1571537"/>
            <a:ext cx="1550424" cy="523220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800" b="1">
                <a:latin typeface="EC Square Sans Pro" panose="020B0506040000020004"/>
              </a:defRPr>
            </a:lvl1pPr>
          </a:lstStyle>
          <a:p>
            <a:r>
              <a:rPr lang="en-US" dirty="0"/>
              <a:t>Objectives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363732" y="1452385"/>
            <a:ext cx="2502608" cy="523220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800" b="1">
                <a:latin typeface="EC Square Sans Pro" panose="020B0506040000020004"/>
              </a:defRPr>
            </a:lvl1pPr>
          </a:lstStyle>
          <a:p>
            <a:r>
              <a:rPr lang="en-US" dirty="0"/>
              <a:t>Obstacles/Issues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00671" y="4439256"/>
            <a:ext cx="1159292" cy="523220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800" b="1">
                <a:latin typeface="EC Square Sans Pro" panose="020B0506040000020004"/>
              </a:defRPr>
            </a:lvl1pPr>
          </a:lstStyle>
          <a:p>
            <a:r>
              <a:rPr lang="en-US" dirty="0"/>
              <a:t>Actions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363732" y="4461575"/>
            <a:ext cx="3312766" cy="523220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800" b="1">
                <a:latin typeface="EC Square Sans Pro" panose="020B0506040000020004"/>
              </a:defRPr>
            </a:lvl1pPr>
          </a:lstStyle>
          <a:p>
            <a:r>
              <a:rPr lang="en-US" dirty="0"/>
              <a:t>Outcomes/Deliverables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14A54028-5B19-1D63-BDD3-AA5422C7D59B}"/>
              </a:ext>
            </a:extLst>
          </p:cNvPr>
          <p:cNvSpPr txBox="1"/>
          <p:nvPr/>
        </p:nvSpPr>
        <p:spPr>
          <a:xfrm>
            <a:off x="300671" y="2213908"/>
            <a:ext cx="56296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pt-PT" sz="2000" dirty="0">
                <a:latin typeface="EC Square Sans Pro" panose="020B0506040000020004"/>
              </a:rPr>
              <a:t>Stakeholders platform to share/collaborate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t-PT" sz="2000" dirty="0">
                <a:latin typeface="EC Square Sans Pro" panose="020B0506040000020004"/>
              </a:rPr>
              <a:t>Boost innovative uses of algae based products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t-PT" sz="2000" dirty="0">
                <a:latin typeface="EC Square Sans Pro" panose="020B0506040000020004"/>
              </a:rPr>
              <a:t>Identify and solve technical/busines problems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t-PT" sz="2000" dirty="0">
                <a:latin typeface="EC Square Sans Pro" panose="020B0506040000020004"/>
              </a:rPr>
              <a:t>To promote social acceptance of algae based products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>
                <a:latin typeface="EC Square Sans Pro" panose="020B0506040000020004"/>
              </a:rPr>
              <a:t>To promote education/training regarding algae chemicals</a:t>
            </a:r>
            <a:endParaRPr lang="pt-PT" sz="2000" dirty="0">
              <a:latin typeface="EC Square Sans Pro" panose="020B0506040000020004"/>
            </a:endParaRP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14A54028-5B19-1D63-BDD3-AA5422C7D59B}"/>
              </a:ext>
            </a:extLst>
          </p:cNvPr>
          <p:cNvSpPr txBox="1"/>
          <p:nvPr/>
        </p:nvSpPr>
        <p:spPr>
          <a:xfrm>
            <a:off x="6363732" y="2202747"/>
            <a:ext cx="5375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pt-PT" sz="2000" dirty="0">
                <a:latin typeface="EC Square Sans Pro" panose="020B0506040000020004"/>
              </a:rPr>
              <a:t>High production cost/low production capacity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t-PT" sz="2000" dirty="0">
                <a:latin typeface="EC Square Sans Pro" panose="020B0506040000020004"/>
              </a:rPr>
              <a:t>Lack of standards and flaghship initiatives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t-PT" sz="2000" dirty="0">
                <a:latin typeface="EC Square Sans Pro" panose="020B0506040000020004"/>
              </a:rPr>
              <a:t>Limited knowledge of markets/consumers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t-PT" sz="2000" dirty="0">
                <a:latin typeface="EC Square Sans Pro" panose="020B0506040000020004"/>
              </a:rPr>
              <a:t>Limited knowledge of risks and impacts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t-PT" sz="2000" dirty="0">
                <a:latin typeface="EC Square Sans Pro" panose="020B0506040000020004"/>
              </a:rPr>
              <a:t>Fragmented knowledge of technologies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14A54028-5B19-1D63-BDD3-AA5422C7D59B}"/>
              </a:ext>
            </a:extLst>
          </p:cNvPr>
          <p:cNvSpPr txBox="1"/>
          <p:nvPr/>
        </p:nvSpPr>
        <p:spPr>
          <a:xfrm>
            <a:off x="300671" y="4984795"/>
            <a:ext cx="63126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pt-PT" sz="2000" dirty="0">
                <a:latin typeface="EC Square Sans Pro" panose="020B0506040000020004"/>
              </a:rPr>
              <a:t>Develop EU Algae Industry/connect with chemical industry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t-PT" sz="2000" dirty="0">
                <a:latin typeface="EC Square Sans Pro" panose="020B0506040000020004"/>
              </a:rPr>
              <a:t>To promote demonstration processes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t-PT" sz="2000" dirty="0">
                <a:latin typeface="EC Square Sans Pro" panose="020B0506040000020004"/>
              </a:rPr>
              <a:t>To gather knowledge on carbon, nutrients bioremediation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t-PT" sz="2000" dirty="0">
                <a:latin typeface="EC Square Sans Pro" panose="020B0506040000020004"/>
              </a:rPr>
              <a:t>To improve education/training activities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t-PT" sz="2000" dirty="0">
                <a:latin typeface="EC Square Sans Pro" panose="020B0506040000020004"/>
              </a:rPr>
              <a:t>To promote social acceptance of algae products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14A54028-5B19-1D63-BDD3-AA5422C7D59B}"/>
              </a:ext>
            </a:extLst>
          </p:cNvPr>
          <p:cNvSpPr txBox="1"/>
          <p:nvPr/>
        </p:nvSpPr>
        <p:spPr>
          <a:xfrm>
            <a:off x="6363732" y="4973634"/>
            <a:ext cx="56366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pt-PT" sz="2000" dirty="0">
                <a:latin typeface="EC Square Sans Pro" panose="020B0506040000020004"/>
              </a:rPr>
              <a:t>Database of algae related companies/technologies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t-PT" sz="2000" dirty="0">
                <a:latin typeface="EC Square Sans Pro" panose="020B0506040000020004"/>
              </a:rPr>
              <a:t>Network of open pilot/demo facilities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t-PT" sz="2000" dirty="0">
                <a:latin typeface="EC Square Sans Pro" panose="020B0506040000020004"/>
              </a:rPr>
              <a:t>Position paper about materials/chemicals/bioactive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t-PT" sz="2000" dirty="0">
                <a:latin typeface="EC Square Sans Pro" panose="020B0506040000020004"/>
              </a:rPr>
              <a:t>Collaboration in education/training courses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t-PT" sz="2000" dirty="0">
                <a:latin typeface="EC Square Sans Pro" panose="020B0506040000020004"/>
              </a:rPr>
              <a:t>Campaigns for social acceptance of algae products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pt-PT" sz="2000" dirty="0">
              <a:latin typeface="EC Square Sans Pro" panose="020B0506040000020004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pt-PT" sz="2000" dirty="0">
              <a:latin typeface="EC Square Sans Pro" panose="020B0506040000020004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B9FAB1B-5705-958F-B75D-BDE627365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EC Square Sans Pro" panose="020B0506040000020004"/>
              </a:rPr>
              <a:t>Working Group 6</a:t>
            </a:r>
            <a:endParaRPr lang="de-DE" dirty="0">
              <a:latin typeface="EC Square Sans Pro" panose="020B0506040000020004"/>
            </a:endParaRPr>
          </a:p>
        </p:txBody>
      </p:sp>
      <p:pic>
        <p:nvPicPr>
          <p:cNvPr id="15" name="Picture 2" descr="https://tse2.mm.bing.net/th?id=OIP.9q5draROCF4jq156Y2HjIgHaFj&amp;pid=Api&amp;P=0&amp;w=220&amp;h=1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61286"/>
            <a:ext cx="2095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043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B9FAB1B-5705-958F-B75D-BDE627365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EC Square Sans Pro" panose="020B0506040000020004"/>
              </a:rPr>
              <a:t>Working Group 6</a:t>
            </a:r>
            <a:endParaRPr lang="de-DE" dirty="0">
              <a:latin typeface="EC Square Sans Pro" panose="020B0506040000020004"/>
            </a:endParaRPr>
          </a:p>
        </p:txBody>
      </p:sp>
      <p:pic>
        <p:nvPicPr>
          <p:cNvPr id="15" name="Picture 2" descr="https://tse2.mm.bing.net/th?id=OIP.9q5draROCF4jq156Y2HjIgHaFj&amp;pid=Api&amp;P=0&amp;w=220&amp;h=1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61286"/>
            <a:ext cx="2095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4">
            <a:extLst>
              <a:ext uri="{FF2B5EF4-FFF2-40B4-BE49-F238E27FC236}">
                <a16:creationId xmlns:a16="http://schemas.microsoft.com/office/drawing/2014/main" id="{76172ECC-2788-B1F2-0997-4D0D55F9F677}"/>
              </a:ext>
            </a:extLst>
          </p:cNvPr>
          <p:cNvSpPr txBox="1"/>
          <p:nvPr/>
        </p:nvSpPr>
        <p:spPr>
          <a:xfrm>
            <a:off x="288756" y="1424718"/>
            <a:ext cx="518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EC Square Sans Pro" panose="020B0506040000020004"/>
              </a:rPr>
              <a:t>Defined topics (first round)</a:t>
            </a:r>
            <a:endParaRPr lang="x-none" sz="2800" b="1" dirty="0">
              <a:latin typeface="EC Square Sans Pro" panose="020B0506040000020004"/>
            </a:endParaRPr>
          </a:p>
        </p:txBody>
      </p:sp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499956"/>
              </p:ext>
            </p:extLst>
          </p:nvPr>
        </p:nvGraphicFramePr>
        <p:xfrm>
          <a:off x="126979" y="2024439"/>
          <a:ext cx="5652720" cy="174726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652720">
                  <a:extLst>
                    <a:ext uri="{9D8B030D-6E8A-4147-A177-3AD203B41FA5}">
                      <a16:colId xmlns:a16="http://schemas.microsoft.com/office/drawing/2014/main" val="10450423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Identified Constraints, Obstacles, and Issues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9619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Algae (seaweed and microalgae) biomass production capacity and cost must be improved.</a:t>
                      </a:r>
                      <a:endParaRPr lang="en-GB" sz="1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Guarantee biomass supply chain, quality and production capacity. </a:t>
                      </a:r>
                      <a:endParaRPr lang="en-GB" sz="1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Lack of information about real biomass production and main actors.</a:t>
                      </a:r>
                      <a:endParaRPr lang="en-GB" sz="1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Collaboration between processor/producers and formulators/end-users.</a:t>
                      </a:r>
                      <a:endParaRPr lang="en-GB" sz="1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To promote platforms for the exchange/development of new processes and case studies</a:t>
                      </a:r>
                      <a:endParaRPr lang="en-GB" sz="1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Avoid critical terms (biorefinery, waste biomass, contaminated biomass). </a:t>
                      </a:r>
                      <a:endParaRPr lang="en-GB" sz="1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Need for education and training courses for young people and entrepreneurs</a:t>
                      </a:r>
                      <a:endParaRPr lang="en-GB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860105"/>
                  </a:ext>
                </a:extLst>
              </a:tr>
            </a:tbl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226005"/>
              </p:ext>
            </p:extLst>
          </p:nvPr>
        </p:nvGraphicFramePr>
        <p:xfrm>
          <a:off x="126979" y="4176895"/>
          <a:ext cx="5360581" cy="102946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360581">
                  <a:extLst>
                    <a:ext uri="{9D8B030D-6E8A-4147-A177-3AD203B41FA5}">
                      <a16:colId xmlns:a16="http://schemas.microsoft.com/office/drawing/2014/main" val="16494662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Specific Objectives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6817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Collaborate in market/product development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Promotion of ongoing activities/projects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Identification of the most important research, development and innovation needs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Defining expert and training courses 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149043"/>
                  </a:ext>
                </a:extLst>
              </a:tr>
            </a:tbl>
          </a:graphicData>
        </a:graphic>
      </p:graphicFrame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394388"/>
              </p:ext>
            </p:extLst>
          </p:nvPr>
        </p:nvGraphicFramePr>
        <p:xfrm>
          <a:off x="6012752" y="1994527"/>
          <a:ext cx="6179248" cy="270433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085268">
                  <a:extLst>
                    <a:ext uri="{9D8B030D-6E8A-4147-A177-3AD203B41FA5}">
                      <a16:colId xmlns:a16="http://schemas.microsoft.com/office/drawing/2014/main" val="94905366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val="2196971157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Working Groups Actions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278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EU Algae Industry/connect with the chemical industry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promote demonstration processes already working and successful.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promote social acceptance of algae products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promote algae-related applications from the industry.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improve education/training activities.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develop biorefinery approaches and to provide recommendations for that.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demonstrate the sustainability of algae-based solutions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promote the end-of-waste regulation to utilize algae biomass for non-food/feed applications.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develop specifications of biomass based on algae standards already defined.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perform a market analysis of biorefinery products.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develop a platform to facilitate the exchange of information between producers and buyers.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61627354"/>
                  </a:ext>
                </a:extLst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312044"/>
              </p:ext>
            </p:extLst>
          </p:nvPr>
        </p:nvGraphicFramePr>
        <p:xfrm>
          <a:off x="6012752" y="5034248"/>
          <a:ext cx="6177915" cy="126873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177915">
                  <a:extLst>
                    <a:ext uri="{9D8B030D-6E8A-4147-A177-3AD203B41FA5}">
                      <a16:colId xmlns:a16="http://schemas.microsoft.com/office/drawing/2014/main" val="17304878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Outcomes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0618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Database of algae-related companies/technologies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Network of open pilot/demo facilities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Position paper about materials/chemicals/bioactive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Collaboration in education/training courses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Campaigns for social acceptance of algae products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010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580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B9FAB1B-5705-958F-B75D-BDE627365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EC Square Sans Pro" panose="020B0506040000020004"/>
              </a:rPr>
              <a:t>Working Group 6</a:t>
            </a:r>
            <a:endParaRPr lang="de-DE" dirty="0">
              <a:latin typeface="EC Square Sans Pro" panose="020B0506040000020004"/>
            </a:endParaRPr>
          </a:p>
        </p:txBody>
      </p:sp>
      <p:pic>
        <p:nvPicPr>
          <p:cNvPr id="15" name="Picture 2" descr="https://tse2.mm.bing.net/th?id=OIP.9q5draROCF4jq156Y2HjIgHaFj&amp;pid=Api&amp;P=0&amp;w=220&amp;h=1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61286"/>
            <a:ext cx="2095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4">
            <a:extLst>
              <a:ext uri="{FF2B5EF4-FFF2-40B4-BE49-F238E27FC236}">
                <a16:creationId xmlns:a16="http://schemas.microsoft.com/office/drawing/2014/main" id="{76172ECC-2788-B1F2-0997-4D0D55F9F677}"/>
              </a:ext>
            </a:extLst>
          </p:cNvPr>
          <p:cNvSpPr txBox="1"/>
          <p:nvPr/>
        </p:nvSpPr>
        <p:spPr>
          <a:xfrm>
            <a:off x="288756" y="1424718"/>
            <a:ext cx="518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EC Square Sans Pro" panose="020B0506040000020004"/>
              </a:rPr>
              <a:t>Survey</a:t>
            </a:r>
            <a:endParaRPr lang="x-none" sz="2800" b="1" dirty="0">
              <a:latin typeface="EC Square Sans Pro" panose="020B0506040000020004"/>
            </a:endParaRPr>
          </a:p>
        </p:txBody>
      </p:sp>
      <p:pic>
        <p:nvPicPr>
          <p:cNvPr id="6" name="Imagen 5" descr="C:\Users\usuario\AppData\Local\Microsoft\Windows\INetCache\Content.MSO\8B608AFB.t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6" y="1994527"/>
            <a:ext cx="5502444" cy="2409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C:\Users\usuario\AppData\Local\Microsoft\Windows\INetCache\Content.MSO\A8AF59C1.tm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12" y="1994527"/>
            <a:ext cx="5807244" cy="2409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C:\Users\usuario\AppData\Local\Microsoft\Windows\INetCache\Content.MSO\59550277.tmp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0" y="4337615"/>
            <a:ext cx="5837166" cy="2520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C:\Users\usuario\AppData\Local\Microsoft\Windows\INetCache\Content.MSO\C122CA9D.tmp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860" y="4205610"/>
            <a:ext cx="5833748" cy="2652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4746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B9FAB1B-5705-958F-B75D-BDE627365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EC Square Sans Pro" panose="020B0506040000020004"/>
              </a:rPr>
              <a:t>Working Group 6</a:t>
            </a:r>
            <a:endParaRPr lang="de-DE" dirty="0">
              <a:latin typeface="EC Square Sans Pro" panose="020B0506040000020004"/>
            </a:endParaRPr>
          </a:p>
        </p:txBody>
      </p:sp>
      <p:pic>
        <p:nvPicPr>
          <p:cNvPr id="15" name="Picture 2" descr="https://tse2.mm.bing.net/th?id=OIP.9q5draROCF4jq156Y2HjIgHaFj&amp;pid=Api&amp;P=0&amp;w=220&amp;h=1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61286"/>
            <a:ext cx="2095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4">
            <a:extLst>
              <a:ext uri="{FF2B5EF4-FFF2-40B4-BE49-F238E27FC236}">
                <a16:creationId xmlns:a16="http://schemas.microsoft.com/office/drawing/2014/main" id="{76172ECC-2788-B1F2-0997-4D0D55F9F677}"/>
              </a:ext>
            </a:extLst>
          </p:cNvPr>
          <p:cNvSpPr txBox="1"/>
          <p:nvPr/>
        </p:nvSpPr>
        <p:spPr>
          <a:xfrm>
            <a:off x="288756" y="1424718"/>
            <a:ext cx="518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EC Square Sans Pro" panose="020B0506040000020004"/>
              </a:rPr>
              <a:t>Survey</a:t>
            </a:r>
            <a:endParaRPr lang="x-none" sz="2800" b="1" dirty="0">
              <a:latin typeface="EC Square Sans Pro" panose="020B0506040000020004"/>
            </a:endParaRPr>
          </a:p>
        </p:txBody>
      </p:sp>
      <p:pic>
        <p:nvPicPr>
          <p:cNvPr id="10" name="Imagen 9" descr="C:\Users\usuario\AppData\Local\Microsoft\Windows\INetCache\Content.MSO\D5C6A7.t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77" y="1947938"/>
            <a:ext cx="5366595" cy="241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C:\Users\usuario\AppData\Local\Microsoft\Windows\INetCache\Content.MSO\D6258E4D.tm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6" y="4182020"/>
            <a:ext cx="5437326" cy="2448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C:\Users\usuario\AppData\Local\Microsoft\Windows\INetCache\Content.MSO\E9E002E3.tmp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36751"/>
            <a:ext cx="5392979" cy="2568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 descr="C:\Users\usuario\AppData\Local\Microsoft\Windows\INetCache\Content.MSO\ECACE1E9.tmp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35" y="4305661"/>
            <a:ext cx="5410381" cy="2436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175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estions Red 3d Sign Question Mark: ilustración de stock 761615932 | 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6" t="7062" r="21414" b="13444"/>
          <a:stretch/>
        </p:blipFill>
        <p:spPr bwMode="auto">
          <a:xfrm>
            <a:off x="9422683" y="5162924"/>
            <a:ext cx="1297083" cy="16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B9FAB1B-5705-958F-B75D-BDE627365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EC Square Sans Pro" panose="020B0506040000020004"/>
              </a:rPr>
              <a:t>Working Group 6</a:t>
            </a:r>
            <a:endParaRPr lang="de-DE" dirty="0">
              <a:latin typeface="EC Square Sans Pro" panose="020B0506040000020004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76172ECC-2788-B1F2-0997-4D0D55F9F677}"/>
              </a:ext>
            </a:extLst>
          </p:cNvPr>
          <p:cNvSpPr txBox="1"/>
          <p:nvPr/>
        </p:nvSpPr>
        <p:spPr>
          <a:xfrm>
            <a:off x="288756" y="1424718"/>
            <a:ext cx="518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EC Square Sans Pro" panose="020B0506040000020004"/>
              </a:rPr>
              <a:t>Selected topics</a:t>
            </a:r>
            <a:endParaRPr lang="x-none" sz="2800" b="1" dirty="0">
              <a:latin typeface="EC Square Sans Pro" panose="020B0506040000020004"/>
            </a:endParaRPr>
          </a:p>
        </p:txBody>
      </p:sp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449587"/>
              </p:ext>
            </p:extLst>
          </p:nvPr>
        </p:nvGraphicFramePr>
        <p:xfrm>
          <a:off x="86265" y="2979443"/>
          <a:ext cx="6076875" cy="175094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076875">
                  <a:extLst>
                    <a:ext uri="{9D8B030D-6E8A-4147-A177-3AD203B41FA5}">
                      <a16:colId xmlns:a16="http://schemas.microsoft.com/office/drawing/2014/main" val="10450423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Identified Constraints, Obstacles, and Issues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9619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1.</a:t>
                      </a:r>
                      <a:r>
                        <a:rPr lang="en-GB" sz="120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Algae (seaweed and microalgae) biomass production capacity and cost must be improved.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2. Guarantee biomass supply chain, quality and production capacity. 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3. Collaboration between processor/producers and formulators/end-users.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4. Lack of information about real biomass production and main actors.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5. To promote platforms for the exchange/development of new processes and case studies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6. Need for education and training courses for young people and entrepreneurs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860105"/>
                  </a:ext>
                </a:extLst>
              </a:tr>
            </a:tbl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456747"/>
              </p:ext>
            </p:extLst>
          </p:nvPr>
        </p:nvGraphicFramePr>
        <p:xfrm>
          <a:off x="5471885" y="1972218"/>
          <a:ext cx="6599590" cy="120713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599590">
                  <a:extLst>
                    <a:ext uri="{9D8B030D-6E8A-4147-A177-3AD203B41FA5}">
                      <a16:colId xmlns:a16="http://schemas.microsoft.com/office/drawing/2014/main" val="16494662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Specific Objectives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6817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Identification of the most important research, development and innovation needs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Collaborate in market/product development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Promotion of ongoing activities/projects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Defining expert and training courses 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149043"/>
                  </a:ext>
                </a:extLst>
              </a:tr>
            </a:tbl>
          </a:graphicData>
        </a:graphic>
      </p:graphicFrame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708133"/>
              </p:ext>
            </p:extLst>
          </p:nvPr>
        </p:nvGraphicFramePr>
        <p:xfrm>
          <a:off x="5471885" y="3411975"/>
          <a:ext cx="6599590" cy="175094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599590">
                  <a:extLst>
                    <a:ext uri="{9D8B030D-6E8A-4147-A177-3AD203B41FA5}">
                      <a16:colId xmlns:a16="http://schemas.microsoft.com/office/drawing/2014/main" val="94905366"/>
                    </a:ext>
                  </a:extLst>
                </a:gridCol>
              </a:tblGrid>
              <a:tr h="369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Working Groups Actions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8278219"/>
                  </a:ext>
                </a:extLst>
              </a:tr>
              <a:tr h="1365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en-GB" sz="1200" b="1" kern="1200" baseline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demonstrate the sustainability of algae-based solutions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Develop EU Algae Industry/connect with the chemical industry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To promote demonstration processes already working and successful.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To promote social acceptance of algae products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To promote algae-related applications from the industry.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To develop a platform to facilitate the exchange of information between producers and buyers.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627354"/>
                  </a:ext>
                </a:extLst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743192"/>
              </p:ext>
            </p:extLst>
          </p:nvPr>
        </p:nvGraphicFramePr>
        <p:xfrm>
          <a:off x="86266" y="5173726"/>
          <a:ext cx="4882550" cy="147904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882550">
                  <a:extLst>
                    <a:ext uri="{9D8B030D-6E8A-4147-A177-3AD203B41FA5}">
                      <a16:colId xmlns:a16="http://schemas.microsoft.com/office/drawing/2014/main" val="17304878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Outcomes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0618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en-GB" sz="1200" b="1" kern="1200" baseline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Database of algae-related companies/technologies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Network of open pilot/demo facilities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Campaigns for social acceptance of algae products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Position paper about materials/chemicals/bioactive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Collaboration in education/training courses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010098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785639" y="5569225"/>
            <a:ext cx="2818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How to connect</a:t>
            </a: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586969482"/>
              </p:ext>
            </p:extLst>
          </p:nvPr>
        </p:nvGraphicFramePr>
        <p:xfrm>
          <a:off x="5415709" y="673759"/>
          <a:ext cx="6655766" cy="636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8743592" y="1301607"/>
            <a:ext cx="3255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Materials / Chemicals / </a:t>
            </a:r>
            <a:r>
              <a:rPr lang="en-GB" i="1" dirty="0" err="1"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Bioactives</a:t>
            </a:r>
            <a:r>
              <a:rPr lang="en-GB" i="1" dirty="0"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 and Algae </a:t>
            </a:r>
            <a:r>
              <a:rPr lang="en-GB" i="1" dirty="0" err="1"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Biorefining</a:t>
            </a:r>
            <a:r>
              <a:rPr lang="en-GB" i="1" dirty="0"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72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8743592" y="1301607"/>
            <a:ext cx="3255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Materials / Chemicals / </a:t>
            </a:r>
            <a:r>
              <a:rPr lang="en-GB" i="1" dirty="0" err="1"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Bioactives</a:t>
            </a:r>
            <a:r>
              <a:rPr lang="en-GB" i="1" dirty="0"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 and Algae </a:t>
            </a:r>
            <a:r>
              <a:rPr lang="en-GB" i="1" dirty="0" err="1"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Biorefining</a:t>
            </a:r>
            <a:r>
              <a:rPr lang="en-GB" i="1" dirty="0">
                <a:latin typeface="EC Square Sans Pro" panose="020B0506040000020004"/>
                <a:ea typeface="Nirmala UI Semilight" panose="020B0402040204020203" pitchFamily="34" charset="0"/>
                <a:cs typeface="Nirmala UI Semilight"/>
              </a:rPr>
              <a:t> 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B9FAB1B-5705-958F-B75D-BDE627365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EC Square Sans Pro" panose="020B0506040000020004"/>
              </a:rPr>
              <a:t>Working Group 6</a:t>
            </a:r>
            <a:endParaRPr lang="de-DE" dirty="0">
              <a:latin typeface="EC Square Sans Pro" panose="020B0506040000020004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900799"/>
              </p:ext>
            </p:extLst>
          </p:nvPr>
        </p:nvGraphicFramePr>
        <p:xfrm>
          <a:off x="558393" y="1958590"/>
          <a:ext cx="10893169" cy="73152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237616">
                  <a:extLst>
                    <a:ext uri="{9D8B030D-6E8A-4147-A177-3AD203B41FA5}">
                      <a16:colId xmlns:a16="http://schemas.microsoft.com/office/drawing/2014/main" val="2587411848"/>
                    </a:ext>
                  </a:extLst>
                </a:gridCol>
                <a:gridCol w="7655553">
                  <a:extLst>
                    <a:ext uri="{9D8B030D-6E8A-4147-A177-3AD203B41FA5}">
                      <a16:colId xmlns:a16="http://schemas.microsoft.com/office/drawing/2014/main" val="1045042387"/>
                    </a:ext>
                  </a:extLst>
                </a:gridCol>
              </a:tblGrid>
              <a:tr h="376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Identified Constraints, Obstacles, and Issues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chemeClr val="bg1"/>
                          </a:solidFill>
                          <a:effectLst/>
                        </a:rPr>
                        <a:t>1.</a:t>
                      </a:r>
                      <a:r>
                        <a:rPr lang="en-GB" sz="1200" b="1" i="0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200" b="1" i="0" dirty="0">
                          <a:solidFill>
                            <a:schemeClr val="bg1"/>
                          </a:solidFill>
                          <a:effectLst/>
                        </a:rPr>
                        <a:t>Lack of information about industrial biomass processors, needs and main actors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9619968"/>
                  </a:ext>
                </a:extLst>
              </a:tr>
              <a:tr h="1069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Specific Objectives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Identification of relevant actors and innovation needs (financial,</a:t>
                      </a:r>
                      <a:r>
                        <a:rPr lang="en-GB" sz="1200" b="0" i="0" kern="1200" baseline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technology, markets)</a:t>
                      </a:r>
                      <a:endParaRPr lang="en-GB" sz="1200" b="0" i="0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618248"/>
                  </a:ext>
                </a:extLst>
              </a:tr>
              <a:tr h="1069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Working Groups Actions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identify</a:t>
                      </a:r>
                      <a:r>
                        <a:rPr lang="en-GB" sz="1200" b="0" i="0" kern="1200" baseline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processing companies, technologies and products, and major challenges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818306"/>
                  </a:ext>
                </a:extLst>
              </a:tr>
              <a:tr h="1069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Outcomes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Interviews and surveys to identify algae processing-related companies and major needs.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256761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651789"/>
              </p:ext>
            </p:extLst>
          </p:nvPr>
        </p:nvGraphicFramePr>
        <p:xfrm>
          <a:off x="558388" y="2796895"/>
          <a:ext cx="10893169" cy="11769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237616">
                  <a:extLst>
                    <a:ext uri="{9D8B030D-6E8A-4147-A177-3AD203B41FA5}">
                      <a16:colId xmlns:a16="http://schemas.microsoft.com/office/drawing/2014/main" val="2587411848"/>
                    </a:ext>
                  </a:extLst>
                </a:gridCol>
                <a:gridCol w="7655553">
                  <a:extLst>
                    <a:ext uri="{9D8B030D-6E8A-4147-A177-3AD203B41FA5}">
                      <a16:colId xmlns:a16="http://schemas.microsoft.com/office/drawing/2014/main" val="1045042387"/>
                    </a:ext>
                  </a:extLst>
                </a:gridCol>
              </a:tblGrid>
              <a:tr h="262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Identified Constraints, Obstacles, and Issues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chemeClr val="bg1"/>
                          </a:solidFill>
                          <a:effectLst/>
                        </a:rPr>
                        <a:t>2.</a:t>
                      </a:r>
                      <a:r>
                        <a:rPr lang="en-GB" sz="1200" b="1" i="0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200" b="1" i="0" dirty="0">
                          <a:solidFill>
                            <a:schemeClr val="bg1"/>
                          </a:solidFill>
                          <a:effectLst/>
                        </a:rPr>
                        <a:t>Lack of collaboration between relevant</a:t>
                      </a:r>
                      <a:r>
                        <a:rPr lang="en-GB" sz="1200" b="1" i="0" baseline="0" dirty="0">
                          <a:solidFill>
                            <a:schemeClr val="bg1"/>
                          </a:solidFill>
                          <a:effectLst/>
                        </a:rPr>
                        <a:t> actors such as </a:t>
                      </a:r>
                      <a:r>
                        <a:rPr lang="en-GB" sz="1200" b="1" i="0" dirty="0">
                          <a:solidFill>
                            <a:schemeClr val="bg1"/>
                          </a:solidFill>
                          <a:effectLst/>
                        </a:rPr>
                        <a:t>producers, processors, formulators, academia,</a:t>
                      </a:r>
                      <a:r>
                        <a:rPr lang="en-GB" sz="1200" b="1" i="0" baseline="0" dirty="0">
                          <a:solidFill>
                            <a:schemeClr val="bg1"/>
                          </a:solidFill>
                          <a:effectLst/>
                        </a:rPr>
                        <a:t> providers</a:t>
                      </a:r>
                      <a:endParaRPr lang="en-GB" sz="1200" b="1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9619968"/>
                  </a:ext>
                </a:extLst>
              </a:tr>
              <a:tr h="1069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Specific Objectives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Facilitate the collaboration between relevant actors </a:t>
                      </a:r>
                      <a:r>
                        <a:rPr lang="en-GB" sz="1200" b="0" i="0" kern="1200" baseline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accelerate the development of knowledge and industry</a:t>
                      </a:r>
                      <a:endParaRPr lang="en-GB" sz="1200" b="0" i="0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618248"/>
                  </a:ext>
                </a:extLst>
              </a:tr>
              <a:tr h="1069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Working Groups Actions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develop a platform to facilitate the exchange of information between producers and buyers, to understand the needs of algae industry and demonstrate the sustainability of algae-based solutions. 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818306"/>
                  </a:ext>
                </a:extLst>
              </a:tr>
              <a:tr h="1069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Outcomes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baseline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Forum /platform, connected to EABA, </a:t>
                      </a:r>
                      <a:r>
                        <a:rPr lang="en-GB" sz="12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the exchange of information/knowledge between major actors.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Position paper about algae </a:t>
                      </a:r>
                      <a:r>
                        <a:rPr lang="en-GB" sz="1200" b="0" i="0" kern="1200" baseline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biorefinery including potential, technology, products, markets, etc.</a:t>
                      </a:r>
                      <a:endParaRPr lang="en-GB" sz="1200" b="0" i="0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256761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576870"/>
              </p:ext>
            </p:extLst>
          </p:nvPr>
        </p:nvGraphicFramePr>
        <p:xfrm>
          <a:off x="558388" y="4089819"/>
          <a:ext cx="10893169" cy="73152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237616">
                  <a:extLst>
                    <a:ext uri="{9D8B030D-6E8A-4147-A177-3AD203B41FA5}">
                      <a16:colId xmlns:a16="http://schemas.microsoft.com/office/drawing/2014/main" val="2587411848"/>
                    </a:ext>
                  </a:extLst>
                </a:gridCol>
                <a:gridCol w="7655553">
                  <a:extLst>
                    <a:ext uri="{9D8B030D-6E8A-4147-A177-3AD203B41FA5}">
                      <a16:colId xmlns:a16="http://schemas.microsoft.com/office/drawing/2014/main" val="10450423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Identified Constraints, Obstacles, and Issues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chemeClr val="bg1"/>
                          </a:solidFill>
                          <a:effectLst/>
                        </a:rPr>
                        <a:t>3. Lack of platforms for the development and demonstration of industrial processes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9619968"/>
                  </a:ext>
                </a:extLst>
              </a:tr>
              <a:tr h="1069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Specific Objectives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Promotion of new and ongoing activities/projects, to facilitate upscaling and demonstration of processes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618248"/>
                  </a:ext>
                </a:extLst>
              </a:tr>
              <a:tr h="1069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Working Groups Actions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promote demonstration processes and industrial applications to materials/chemicals/</a:t>
                      </a:r>
                      <a:r>
                        <a:rPr lang="en-GB" sz="1200" b="0" i="0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bioactives</a:t>
                      </a:r>
                      <a:endParaRPr lang="en-GB" sz="1200" b="0" i="0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818306"/>
                  </a:ext>
                </a:extLst>
              </a:tr>
              <a:tr h="1069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Outcomes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Network of open pilot/demo facilities integrating industry and academia for demonstration of processes and products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256761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81291"/>
              </p:ext>
            </p:extLst>
          </p:nvPr>
        </p:nvGraphicFramePr>
        <p:xfrm>
          <a:off x="558387" y="4937363"/>
          <a:ext cx="10893169" cy="99402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237616">
                  <a:extLst>
                    <a:ext uri="{9D8B030D-6E8A-4147-A177-3AD203B41FA5}">
                      <a16:colId xmlns:a16="http://schemas.microsoft.com/office/drawing/2014/main" val="2587411848"/>
                    </a:ext>
                  </a:extLst>
                </a:gridCol>
                <a:gridCol w="7655553">
                  <a:extLst>
                    <a:ext uri="{9D8B030D-6E8A-4147-A177-3AD203B41FA5}">
                      <a16:colId xmlns:a16="http://schemas.microsoft.com/office/drawing/2014/main" val="1045042387"/>
                    </a:ext>
                  </a:extLst>
                </a:gridCol>
              </a:tblGrid>
              <a:tr h="262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Identified Constraints, Obstacles, and Issues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chemeClr val="bg1"/>
                          </a:solidFill>
                          <a:effectLst/>
                        </a:rPr>
                        <a:t>4. Need for education and training courses for young people and entrepreneurs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9619968"/>
                  </a:ext>
                </a:extLst>
              </a:tr>
              <a:tr h="1069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Specific Objectives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Defining expert and training courses 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618248"/>
                  </a:ext>
                </a:extLst>
              </a:tr>
              <a:tr h="1069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Working Groups Actions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promote dissemination and transference, including social acceptance of algae products. 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818306"/>
                  </a:ext>
                </a:extLst>
              </a:tr>
              <a:tr h="1069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Outcomes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Development of training courses and transference activities about potential and sustainability of algae products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Campaigns for acceptance of algae products to general public and specific target sectors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256761"/>
                  </a:ext>
                </a:extLst>
              </a:tr>
            </a:tbl>
          </a:graphicData>
        </a:graphic>
      </p:graphicFrame>
      <p:sp>
        <p:nvSpPr>
          <p:cNvPr id="13" name="TextBox 14">
            <a:extLst>
              <a:ext uri="{FF2B5EF4-FFF2-40B4-BE49-F238E27FC236}">
                <a16:creationId xmlns:a16="http://schemas.microsoft.com/office/drawing/2014/main" id="{76172ECC-2788-B1F2-0997-4D0D55F9F677}"/>
              </a:ext>
            </a:extLst>
          </p:cNvPr>
          <p:cNvSpPr txBox="1"/>
          <p:nvPr/>
        </p:nvSpPr>
        <p:spPr>
          <a:xfrm>
            <a:off x="288756" y="1424718"/>
            <a:ext cx="6922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latin typeface="EC Square Sans Pro" panose="020B0506040000020004"/>
              </a:rPr>
              <a:t>Selected topics</a:t>
            </a:r>
            <a:endParaRPr lang="x-none" sz="2800" b="1" dirty="0">
              <a:latin typeface="EC Square Sans Pro" panose="020B0506040000020004"/>
            </a:endParaRPr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3024668773"/>
              </p:ext>
            </p:extLst>
          </p:nvPr>
        </p:nvGraphicFramePr>
        <p:xfrm>
          <a:off x="5415709" y="673759"/>
          <a:ext cx="6655766" cy="636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558387" y="5931383"/>
            <a:ext cx="8784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Bottlenecks: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Connection/overlapping with other WGs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Industrial/Intellectual protection-common problems-CONFIDENTIALITY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Connect with EU Commission, how collect and manage the data- EU Regulation on data protection</a:t>
            </a:r>
          </a:p>
        </p:txBody>
      </p:sp>
    </p:spTree>
    <p:extLst>
      <p:ext uri="{BB962C8B-B14F-4D97-AF65-F5344CB8AC3E}">
        <p14:creationId xmlns:p14="http://schemas.microsoft.com/office/powerpoint/2010/main" val="3081481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E257326D69E74E9A8E818488703353" ma:contentTypeVersion="3" ma:contentTypeDescription="Create a new document." ma:contentTypeScope="" ma:versionID="ef47623609c191866a1e1c5d4108aa1c">
  <xsd:schema xmlns:xsd="http://www.w3.org/2001/XMLSchema" xmlns:xs="http://www.w3.org/2001/XMLSchema" xmlns:p="http://schemas.microsoft.com/office/2006/metadata/properties" xmlns:ns2="842b6c6f-e362-4c38-b41d-eab08869fbc8" targetNamespace="http://schemas.microsoft.com/office/2006/metadata/properties" ma:root="true" ma:fieldsID="39075c3f4cda31ee57692e3a5ddf1d57" ns2:_="">
    <xsd:import namespace="842b6c6f-e362-4c38-b41d-eab08869fb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b6c6f-e362-4c38-b41d-eab08869fb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4988B2-95A1-4BB6-A05C-72C395263E82}"/>
</file>

<file path=customXml/itemProps2.xml><?xml version="1.0" encoding="utf-8"?>
<ds:datastoreItem xmlns:ds="http://schemas.openxmlformats.org/officeDocument/2006/customXml" ds:itemID="{B4802C5D-1D7E-41B1-8EEE-B399AA416E19}">
  <ds:schemaRefs>
    <ds:schemaRef ds:uri="http://purl.org/dc/elements/1.1/"/>
    <ds:schemaRef ds:uri="http://schemas.microsoft.com/office/2006/metadata/properties"/>
    <ds:schemaRef ds:uri="a505a3aa-4ccd-4fd3-abaf-48af8a364fa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4906338-d88f-4a39-9274-142124749d1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C2B2337-C2C3-4617-A03E-AC735E1F35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2238</TotalTime>
  <Words>3034</Words>
  <Application>Microsoft Office PowerPoint</Application>
  <PresentationFormat>Widescreen</PresentationFormat>
  <Paragraphs>376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EC Square Sans Pro</vt:lpstr>
      <vt:lpstr>Symbol</vt:lpstr>
      <vt:lpstr>Office Theme</vt:lpstr>
      <vt:lpstr>PowerPoint Presentation</vt:lpstr>
      <vt:lpstr>Working Group 6</vt:lpstr>
      <vt:lpstr>Working Group 6</vt:lpstr>
      <vt:lpstr>Working Group 6</vt:lpstr>
      <vt:lpstr>Working Group 6</vt:lpstr>
      <vt:lpstr>Working Group 6</vt:lpstr>
      <vt:lpstr>Working Group 6</vt:lpstr>
      <vt:lpstr>Working Group 6</vt:lpstr>
      <vt:lpstr>Working Group 6</vt:lpstr>
      <vt:lpstr>Working Group 6</vt:lpstr>
      <vt:lpstr>Working Group 6</vt:lpstr>
      <vt:lpstr>Working Group 6</vt:lpstr>
      <vt:lpstr>Working Group 6</vt:lpstr>
      <vt:lpstr>Working Group 6</vt:lpstr>
      <vt:lpstr>Working Group 6</vt:lpstr>
      <vt:lpstr>Working Group 6</vt:lpstr>
      <vt:lpstr>Working Group 6</vt:lpstr>
      <vt:lpstr>Working Group 6</vt:lpstr>
      <vt:lpstr>Working Group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Efthalia Arvaniti</dc:creator>
  <cp:lastModifiedBy>Maragna, Laura</cp:lastModifiedBy>
  <cp:revision>179</cp:revision>
  <dcterms:created xsi:type="dcterms:W3CDTF">2022-06-10T10:22:27Z</dcterms:created>
  <dcterms:modified xsi:type="dcterms:W3CDTF">2023-04-16T18:24:24Z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0x010100E1E257326D69E74E9A8E818488703353</vt:lpwstr>
  </property>
</Properties>
</file>