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gif" ContentType="image/gif"/>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4" r:id="rId4"/>
    <p:sldMasterId id="2147483687" r:id="rId5"/>
    <p:sldMasterId id="2147483700" r:id="rId6"/>
  </p:sldMasterIdLst>
  <p:notesMasterIdLst>
    <p:notesMasterId r:id="rId10"/>
  </p:notesMasterIdLst>
  <p:sldIdLst>
    <p:sldId id="520" r:id="rId7"/>
    <p:sldId id="529" r:id="rId8"/>
    <p:sldId id="570" r:id="rId9"/>
    <p:sldId id="571" r:id="rId11"/>
    <p:sldId id="572" r:id="rId12"/>
    <p:sldId id="573" r:id="rId13"/>
    <p:sldId id="574" r:id="rId14"/>
    <p:sldId id="575" r:id="rId15"/>
    <p:sldId id="576" r:id="rId16"/>
    <p:sldId id="577" r:id="rId17"/>
    <p:sldId id="579" r:id="rId18"/>
    <p:sldId id="531" r:id="rId19"/>
    <p:sldId id="532" r:id="rId20"/>
    <p:sldId id="533" r:id="rId21"/>
    <p:sldId id="534" r:id="rId22"/>
    <p:sldId id="535" r:id="rId23"/>
    <p:sldId id="536" r:id="rId24"/>
    <p:sldId id="640" r:id="rId25"/>
    <p:sldId id="537" r:id="rId26"/>
    <p:sldId id="538" r:id="rId27"/>
    <p:sldId id="539" r:id="rId28"/>
    <p:sldId id="484" r:id="rId29"/>
    <p:sldId id="485" r:id="rId30"/>
    <p:sldId id="486" r:id="rId31"/>
    <p:sldId id="543" r:id="rId32"/>
    <p:sldId id="405" r:id="rId33"/>
    <p:sldId id="418" r:id="rId34"/>
    <p:sldId id="479" r:id="rId35"/>
    <p:sldId id="490" r:id="rId36"/>
    <p:sldId id="477" r:id="rId37"/>
    <p:sldId id="488" r:id="rId38"/>
    <p:sldId id="480" r:id="rId39"/>
    <p:sldId id="489" r:id="rId40"/>
    <p:sldId id="549" r:id="rId41"/>
    <p:sldId id="550" r:id="rId42"/>
    <p:sldId id="551" r:id="rId43"/>
    <p:sldId id="580" r:id="rId44"/>
    <p:sldId id="625" r:id="rId45"/>
    <p:sldId id="621" r:id="rId46"/>
    <p:sldId id="622" r:id="rId47"/>
    <p:sldId id="623" r:id="rId48"/>
    <p:sldId id="624" r:id="rId49"/>
    <p:sldId id="407" r:id="rId50"/>
    <p:sldId id="455" r:id="rId51"/>
    <p:sldId id="451" r:id="rId52"/>
    <p:sldId id="462" r:id="rId53"/>
    <p:sldId id="453" r:id="rId54"/>
    <p:sldId id="476" r:id="rId55"/>
    <p:sldId id="481" r:id="rId56"/>
    <p:sldId id="464" r:id="rId57"/>
    <p:sldId id="482" r:id="rId58"/>
    <p:sldId id="559" r:id="rId5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2525"/>
    <a:srgbClr val="0034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7"/>
    <p:restoredTop sz="87020" autoAdjust="0"/>
  </p:normalViewPr>
  <p:slideViewPr>
    <p:cSldViewPr>
      <p:cViewPr>
        <p:scale>
          <a:sx n="73" d="100"/>
          <a:sy n="73" d="100"/>
        </p:scale>
        <p:origin x="1744" y="704"/>
      </p:cViewPr>
      <p:guideLst>
        <p:guide orient="horz" pos="2114"/>
        <p:guide pos="284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29F4B8-2327-48A8-A28F-FC61EA1A5FD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8FE094-D227-4894-8A22-A45D4C422D2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D4B6B92-998F-3D4C-B7DD-1542C1B6E4B9}" type="slidenum">
              <a:rPr kumimoji="1" lang="zh-CN" altLang="en-US" smtClean="0"/>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b="0" dirty="0" smtClean="0"/>
              <a:t>Based on our numerical</a:t>
            </a:r>
            <a:r>
              <a:rPr lang="en-US" altLang="zh-CN" b="0" baseline="0" dirty="0" smtClean="0"/>
              <a:t> forecasts and available satellite images, we offer Arctic and Antarctic forecasting service for the Chinese Arctic and Antarctic scientific expeditions, and the Chinese Arctic commercial cruises. In particular, i</a:t>
            </a:r>
            <a:r>
              <a:rPr lang="en-US" altLang="zh-CN" b="0" dirty="0" smtClean="0"/>
              <a:t>n</a:t>
            </a:r>
            <a:r>
              <a:rPr lang="en-US" altLang="zh-CN" b="0" baseline="0" dirty="0" smtClean="0"/>
              <a:t> summer 2016, there are 6 </a:t>
            </a:r>
            <a:r>
              <a:rPr lang="en-US" altLang="zh-CN" sz="1200" b="0" dirty="0" smtClean="0">
                <a:solidFill>
                  <a:srgbClr val="000000"/>
                </a:solidFill>
                <a:latin typeface="Calibri" panose="020F0502020204030204" pitchFamily="34" charset="0"/>
              </a:rPr>
              <a:t>Chinese commercial Arctic cruises passing</a:t>
            </a:r>
            <a:r>
              <a:rPr lang="en-US" altLang="zh-CN" sz="1200" b="0" baseline="0" dirty="0" smtClean="0">
                <a:solidFill>
                  <a:srgbClr val="000000"/>
                </a:solidFill>
                <a:latin typeface="Calibri" panose="020F0502020204030204" pitchFamily="34" charset="0"/>
              </a:rPr>
              <a:t> through the Arctic Passage</a:t>
            </a:r>
            <a:r>
              <a:rPr lang="en-US" altLang="zh-CN" sz="1200" b="0" dirty="0" smtClean="0">
                <a:solidFill>
                  <a:srgbClr val="000000"/>
                </a:solidFill>
                <a:latin typeface="Calibri" panose="020F0502020204030204" pitchFamily="34" charset="0"/>
              </a:rPr>
              <a:t>, NMEFC provided successful sea ice, weather and ocean wave services for all</a:t>
            </a:r>
            <a:r>
              <a:rPr lang="en-US" altLang="zh-CN" sz="1200" b="0" baseline="0" dirty="0" smtClean="0">
                <a:solidFill>
                  <a:srgbClr val="000000"/>
                </a:solidFill>
                <a:latin typeface="Calibri" panose="020F0502020204030204" pitchFamily="34" charset="0"/>
              </a:rPr>
              <a:t> the ships</a:t>
            </a:r>
            <a:r>
              <a:rPr lang="en-US" altLang="zh-CN" sz="1200" b="0" dirty="0" smtClean="0">
                <a:solidFill>
                  <a:srgbClr val="000000"/>
                </a:solidFill>
                <a:latin typeface="Calibri" panose="020F0502020204030204" pitchFamily="34" charset="0"/>
              </a:rPr>
              <a:t>.</a:t>
            </a:r>
            <a:r>
              <a:rPr lang="en-US" altLang="zh-CN" sz="1200" b="0" baseline="0" dirty="0" smtClean="0">
                <a:solidFill>
                  <a:srgbClr val="000000"/>
                </a:solidFill>
                <a:latin typeface="Calibri" panose="020F0502020204030204" pitchFamily="34" charset="0"/>
              </a:rPr>
              <a:t> </a:t>
            </a:r>
            <a:endParaRPr lang="zh-CN" altLang="en-US" dirty="0" smtClean="0"/>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smtClean="0"/>
              <a:t>We run the Arctic and Antarctic numerical</a:t>
            </a:r>
            <a:r>
              <a:rPr lang="en-US" altLang="zh-CN" baseline="0" dirty="0" smtClean="0"/>
              <a:t> weather and sea ice forecasts. </a:t>
            </a:r>
            <a:r>
              <a:rPr lang="en-US" altLang="zh-CN" dirty="0" smtClean="0"/>
              <a:t>For the weather forecasts, we use the Polar WRF model</a:t>
            </a:r>
            <a:r>
              <a:rPr lang="en-US" altLang="zh-CN" baseline="0" dirty="0" smtClean="0"/>
              <a:t> and the Nudging data assimilation. For the sea ice-ocean operational forecasts, we use the </a:t>
            </a:r>
            <a:r>
              <a:rPr lang="en-US" altLang="zh-CN" baseline="0" dirty="0" err="1" smtClean="0"/>
              <a:t>MITgcm</a:t>
            </a:r>
            <a:r>
              <a:rPr lang="en-US" altLang="zh-CN" baseline="0" dirty="0" smtClean="0"/>
              <a:t> ice-ocean model and the nudging scheme to assimilate the sea ice concentration. A new </a:t>
            </a:r>
            <a:r>
              <a:rPr lang="en-US" altLang="zh-CN" baseline="0" dirty="0" err="1" smtClean="0"/>
              <a:t>EnKF</a:t>
            </a:r>
            <a:r>
              <a:rPr lang="en-US" altLang="zh-CN" baseline="0" dirty="0" smtClean="0"/>
              <a:t> based ice-ocean data assimilation scheme is under development, and the preliminary results show large improvement in the sea ice concentration and thickness forecasts.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9C8FE094-D227-4894-8A22-A45D4C422D2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dirty="0" smtClean="0"/>
              <a:t>A coupled</a:t>
            </a:r>
            <a:r>
              <a:rPr lang="en-US" altLang="zh-CN" baseline="0" dirty="0" smtClean="0"/>
              <a:t> global climate model CESM was used to predict the precipitation and temperature over China, as well as the SST </a:t>
            </a:r>
            <a:r>
              <a:rPr lang="en-US" altLang="zh-CN" sz="1200" b="0" i="0" kern="1200" dirty="0" smtClean="0">
                <a:solidFill>
                  <a:schemeClr val="tx1"/>
                </a:solidFill>
                <a:effectLst/>
                <a:latin typeface="+mn-lt"/>
                <a:ea typeface="+mn-ea"/>
                <a:cs typeface="+mn-cs"/>
              </a:rPr>
              <a:t>in China offshore</a:t>
            </a:r>
            <a:r>
              <a:rPr lang="en-US" altLang="zh-CN" sz="1200" b="0" i="0" kern="1200" baseline="0" dirty="0" smtClean="0">
                <a:solidFill>
                  <a:schemeClr val="tx1"/>
                </a:solidFill>
                <a:effectLst/>
                <a:latin typeface="+mn-lt"/>
                <a:ea typeface="+mn-ea"/>
                <a:cs typeface="+mn-cs"/>
              </a:rPr>
              <a:t> and in the </a:t>
            </a:r>
            <a:r>
              <a:rPr lang="en-US" altLang="zh-CN" dirty="0" smtClean="0">
                <a:solidFill>
                  <a:srgbClr val="002060"/>
                </a:solidFill>
                <a:latin typeface="微软雅黑" panose="020B0503020204020204" charset="-122"/>
                <a:ea typeface="微软雅黑" panose="020B0503020204020204" charset="-122"/>
                <a:sym typeface="宋体" panose="02010600030101010101" pitchFamily="2" charset="-122"/>
              </a:rPr>
              <a:t>east-central Pacific Ocean. </a:t>
            </a:r>
            <a:r>
              <a:rPr lang="en-US" altLang="zh-CN" dirty="0" smtClean="0">
                <a:solidFill>
                  <a:schemeClr val="tx1"/>
                </a:solidFill>
                <a:latin typeface="+mn-lt"/>
                <a:ea typeface="+mn-ea"/>
                <a:sym typeface="宋体" panose="02010600030101010101" pitchFamily="2" charset="-122"/>
              </a:rPr>
              <a:t>The</a:t>
            </a:r>
            <a:r>
              <a:rPr lang="en-US" altLang="zh-CN" baseline="0" dirty="0" smtClean="0">
                <a:solidFill>
                  <a:schemeClr val="tx1"/>
                </a:solidFill>
                <a:latin typeface="+mn-lt"/>
                <a:ea typeface="+mn-ea"/>
                <a:sym typeface="宋体" panose="02010600030101010101" pitchFamily="2" charset="-122"/>
              </a:rPr>
              <a:t> </a:t>
            </a:r>
            <a:r>
              <a:rPr lang="en-US" altLang="zh-CN" sz="1200" b="0" i="0" kern="1200" dirty="0" smtClean="0">
                <a:solidFill>
                  <a:schemeClr val="tx1"/>
                </a:solidFill>
                <a:effectLst/>
                <a:latin typeface="+mn-lt"/>
                <a:ea typeface="+mn-ea"/>
                <a:cs typeface="+mn-cs"/>
              </a:rPr>
              <a:t>model configuration</a:t>
            </a:r>
            <a:r>
              <a:rPr lang="en-US" altLang="zh-CN" sz="1200" b="0" i="0" kern="1200" baseline="0" dirty="0" smtClean="0">
                <a:solidFill>
                  <a:schemeClr val="tx1"/>
                </a:solidFill>
                <a:effectLst/>
                <a:latin typeface="+mn-lt"/>
                <a:ea typeface="+mn-ea"/>
                <a:cs typeface="+mn-cs"/>
              </a:rPr>
              <a:t>s were displayed here. And these four pictures showed our model prediction results. </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9C8FE094-D227-4894-8A22-A45D4C422D2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dirty="0" smtClean="0"/>
              <a:t>A coupled</a:t>
            </a:r>
            <a:r>
              <a:rPr lang="en-US" altLang="zh-CN" baseline="0" dirty="0" smtClean="0"/>
              <a:t> global climate model CESM was used to predict the precipitation and temperature over China, as well as the SST </a:t>
            </a:r>
            <a:r>
              <a:rPr lang="en-US" altLang="zh-CN" sz="1200" b="0" i="0" kern="1200" dirty="0" smtClean="0">
                <a:solidFill>
                  <a:schemeClr val="tx1"/>
                </a:solidFill>
                <a:effectLst/>
                <a:latin typeface="+mn-lt"/>
                <a:ea typeface="+mn-ea"/>
                <a:cs typeface="+mn-cs"/>
              </a:rPr>
              <a:t>in China offshore</a:t>
            </a:r>
            <a:r>
              <a:rPr lang="en-US" altLang="zh-CN" sz="1200" b="0" i="0" kern="1200" baseline="0" dirty="0" smtClean="0">
                <a:solidFill>
                  <a:schemeClr val="tx1"/>
                </a:solidFill>
                <a:effectLst/>
                <a:latin typeface="+mn-lt"/>
                <a:ea typeface="+mn-ea"/>
                <a:cs typeface="+mn-cs"/>
              </a:rPr>
              <a:t> and in the </a:t>
            </a:r>
            <a:r>
              <a:rPr lang="en-US" altLang="zh-CN" dirty="0" smtClean="0">
                <a:solidFill>
                  <a:srgbClr val="002060"/>
                </a:solidFill>
                <a:latin typeface="微软雅黑" panose="020B0503020204020204" charset="-122"/>
                <a:ea typeface="微软雅黑" panose="020B0503020204020204" charset="-122"/>
                <a:sym typeface="宋体" panose="02010600030101010101" pitchFamily="2" charset="-122"/>
              </a:rPr>
              <a:t>east-central Pacific Ocean. </a:t>
            </a:r>
            <a:r>
              <a:rPr lang="en-US" altLang="zh-CN" dirty="0" smtClean="0">
                <a:solidFill>
                  <a:schemeClr val="tx1"/>
                </a:solidFill>
                <a:latin typeface="+mn-lt"/>
                <a:ea typeface="+mn-ea"/>
                <a:sym typeface="宋体" panose="02010600030101010101" pitchFamily="2" charset="-122"/>
              </a:rPr>
              <a:t>The</a:t>
            </a:r>
            <a:r>
              <a:rPr lang="en-US" altLang="zh-CN" baseline="0" dirty="0" smtClean="0">
                <a:solidFill>
                  <a:schemeClr val="tx1"/>
                </a:solidFill>
                <a:latin typeface="+mn-lt"/>
                <a:ea typeface="+mn-ea"/>
                <a:sym typeface="宋体" panose="02010600030101010101" pitchFamily="2" charset="-122"/>
              </a:rPr>
              <a:t> </a:t>
            </a:r>
            <a:r>
              <a:rPr lang="en-US" altLang="zh-CN" sz="1200" b="0" i="0" kern="1200" dirty="0" smtClean="0">
                <a:solidFill>
                  <a:schemeClr val="tx1"/>
                </a:solidFill>
                <a:effectLst/>
                <a:latin typeface="+mn-lt"/>
                <a:ea typeface="+mn-ea"/>
                <a:cs typeface="+mn-cs"/>
              </a:rPr>
              <a:t>model configuration</a:t>
            </a:r>
            <a:r>
              <a:rPr lang="en-US" altLang="zh-CN" sz="1200" b="0" i="0" kern="1200" baseline="0" dirty="0" smtClean="0">
                <a:solidFill>
                  <a:schemeClr val="tx1"/>
                </a:solidFill>
                <a:effectLst/>
                <a:latin typeface="+mn-lt"/>
                <a:ea typeface="+mn-ea"/>
                <a:cs typeface="+mn-cs"/>
              </a:rPr>
              <a:t>s were displayed here. And these four pictures showed our model prediction results. </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9C8FE094-D227-4894-8A22-A45D4C422D2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dirty="0" smtClean="0"/>
              <a:t>We should promote cooperation in the connectivity of energy infrastructure, work in concert to ensure the security of oil and gas pipelines and other transport routes, build cross-border power supply networks and power-transmission routes, and cooperate in regional power grid upgrading and transformation.  We should increase cooperation in the exploration and development of coal, oil, gas, and other conventional energy sources; advance cooperation in hydropower, nuclear power, wind power, solar power and other clean, renewable energy sources; and promote cooperation in the processing and conversion of energy and resources at or near places where they are exploited, so as to create an integrated industrial chain of energy and resource cooperation. We should enhance cooperation in deep-processing technology, equipment and engineering services in the fields of energy and resources. </a:t>
            </a:r>
            <a:endParaRPr lang="zh-CN" altLang="en-US" dirty="0" smtClean="0"/>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9C8FE094-D227-4894-8A22-A45D4C422D2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08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809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eaLnBrk="1" hangingPunct="1">
              <a:spcBef>
                <a:spcPct val="0"/>
              </a:spcBef>
            </a:pPr>
            <a:fld id="{04AA9082-EC51-46AC-A9EE-74224DE15B8A}" type="slidenum">
              <a:rPr lang="en-US" altLang="zh-CN">
                <a:solidFill>
                  <a:srgbClr val="000000"/>
                </a:solidFill>
                <a:latin typeface="Arial" panose="020B0604020202020204" pitchFamily="34" charset="0"/>
              </a:rPr>
            </a:fld>
            <a:endParaRPr lang="en-US" altLang="zh-CN">
              <a:solidFill>
                <a:srgbClr val="000000"/>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08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809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eaLnBrk="1" hangingPunct="1">
              <a:spcBef>
                <a:spcPct val="0"/>
              </a:spcBef>
            </a:pPr>
            <a:fld id="{04AA9082-EC51-46AC-A9EE-74224DE15B8A}" type="slidenum">
              <a:rPr lang="en-US" altLang="zh-CN">
                <a:solidFill>
                  <a:srgbClr val="000000"/>
                </a:solidFill>
                <a:latin typeface="Arial" panose="020B0604020202020204" pitchFamily="34" charset="0"/>
              </a:rPr>
            </a:fld>
            <a:endParaRPr lang="en-US" altLang="zh-CN">
              <a:solidFill>
                <a:srgbClr val="000000"/>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08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809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eaLnBrk="1" hangingPunct="1">
              <a:spcBef>
                <a:spcPct val="0"/>
              </a:spcBef>
            </a:pPr>
            <a:fld id="{04AA9082-EC51-46AC-A9EE-74224DE15B8A}" type="slidenum">
              <a:rPr lang="en-US" altLang="zh-CN">
                <a:solidFill>
                  <a:srgbClr val="000000"/>
                </a:solidFill>
                <a:latin typeface="Arial" panose="020B0604020202020204" pitchFamily="34" charset="0"/>
              </a:rPr>
            </a:fld>
            <a:endParaRPr lang="en-US" altLang="zh-CN">
              <a:solidFill>
                <a:srgbClr val="000000"/>
              </a:solidFill>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b="1" dirty="0" smtClean="0"/>
              <a:t> One Belt, One Road</a:t>
            </a:r>
            <a:r>
              <a:rPr lang="en-US" altLang="zh-CN" dirty="0" smtClean="0"/>
              <a:t> </a:t>
            </a:r>
            <a:r>
              <a:rPr lang="zh-CN" altLang="en-US" dirty="0" smtClean="0"/>
              <a:t>：</a:t>
            </a:r>
            <a:r>
              <a:rPr lang="en-US" altLang="zh-CN" dirty="0" smtClean="0"/>
              <a:t>development strategy and </a:t>
            </a:r>
            <a:r>
              <a:rPr lang="en-US" altLang="zh-CN" sz="1600" dirty="0" smtClean="0">
                <a:solidFill>
                  <a:srgbClr val="002569"/>
                </a:solidFill>
                <a:latin typeface="Times New Roman" panose="02020603050405020304" pitchFamily="18" charset="0"/>
                <a:ea typeface="宋体" panose="02010600030101010101" pitchFamily="2" charset="-122"/>
                <a:cs typeface="Arial" panose="020B0604020202020204" pitchFamily="34" charset="0"/>
              </a:rPr>
              <a:t>framework</a:t>
            </a:r>
            <a:r>
              <a:rPr lang="en-US" altLang="zh-CN" dirty="0" smtClean="0"/>
              <a:t>, proposed by Chinese paramount leader Xi </a:t>
            </a:r>
            <a:r>
              <a:rPr lang="en-US" altLang="zh-CN" dirty="0" err="1" smtClean="0"/>
              <a:t>Jinping</a:t>
            </a:r>
            <a:r>
              <a:rPr lang="en-US" altLang="zh-CN" dirty="0" smtClean="0"/>
              <a:t> that focuses on connectivity </a:t>
            </a:r>
            <a:r>
              <a:rPr lang="en-US" altLang="zh-CN" sz="1600" dirty="0" smtClean="0">
                <a:solidFill>
                  <a:srgbClr val="002569"/>
                </a:solidFill>
                <a:latin typeface="Times New Roman" panose="02020603050405020304" pitchFamily="18" charset="0"/>
                <a:ea typeface="宋体" panose="02010600030101010101" pitchFamily="2" charset="-122"/>
                <a:cs typeface="Arial" panose="020B0604020202020204" pitchFamily="34" charset="0"/>
              </a:rPr>
              <a:t>and</a:t>
            </a:r>
            <a:r>
              <a:rPr lang="en-US" altLang="zh-CN" dirty="0" smtClean="0"/>
              <a:t> cooperation among countries primarily between the People's Republic of China </a:t>
            </a:r>
            <a:r>
              <a:rPr lang="en-US" altLang="zh-CN" sz="1600" dirty="0" smtClean="0">
                <a:solidFill>
                  <a:srgbClr val="002569"/>
                </a:solidFill>
                <a:latin typeface="Times New Roman" panose="02020603050405020304" pitchFamily="18" charset="0"/>
                <a:ea typeface="宋体" panose="02010600030101010101" pitchFamily="2" charset="-122"/>
                <a:cs typeface="Arial" panose="020B0604020202020204" pitchFamily="34" charset="0"/>
              </a:rPr>
              <a:t>and</a:t>
            </a:r>
            <a:r>
              <a:rPr lang="en-US" altLang="zh-CN" dirty="0" smtClean="0"/>
              <a:t> </a:t>
            </a:r>
            <a:r>
              <a:rPr lang="en-US" altLang="zh-CN" sz="1600" dirty="0" smtClean="0">
                <a:solidFill>
                  <a:srgbClr val="002569"/>
                </a:solidFill>
                <a:latin typeface="Times New Roman" panose="02020603050405020304" pitchFamily="18" charset="0"/>
                <a:ea typeface="宋体" panose="02010600030101010101" pitchFamily="2" charset="-122"/>
                <a:cs typeface="Arial" panose="020B0604020202020204" pitchFamily="34" charset="0"/>
              </a:rPr>
              <a:t>the</a:t>
            </a:r>
            <a:r>
              <a:rPr lang="en-US" altLang="zh-CN" dirty="0" smtClean="0"/>
              <a:t> rest of Eurasia</a:t>
            </a:r>
            <a:endParaRPr lang="en-US" altLang="zh-CN" dirty="0" smtClean="0"/>
          </a:p>
          <a:p>
            <a:r>
              <a:rPr lang="en-US" altLang="zh-CN" dirty="0" smtClean="0"/>
              <a:t>It has two main elements:</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r>
              <a:rPr lang="en-US" altLang="zh-CN" sz="1200" kern="1200" baseline="0" dirty="0" smtClean="0">
                <a:solidFill>
                  <a:schemeClr val="tx1"/>
                </a:solidFill>
                <a:latin typeface="+mn-lt"/>
                <a:ea typeface="+mn-ea"/>
                <a:cs typeface="+mn-cs"/>
              </a:rPr>
              <a:t>Together, the countries along the Belt and Road will create an “economic cooperation area” that stretches from the Western Pacific to the Baltic Sea. </a:t>
            </a:r>
            <a:endParaRPr lang="en-US" altLang="zh-CN" sz="1200" kern="1200" baseline="0" dirty="0" smtClean="0">
              <a:solidFill>
                <a:schemeClr val="tx1"/>
              </a:solidFill>
              <a:latin typeface="+mn-lt"/>
              <a:ea typeface="+mn-ea"/>
              <a:cs typeface="+mn-cs"/>
            </a:endParaRPr>
          </a:p>
          <a:p>
            <a:endParaRPr lang="en-US" altLang="zh-CN" dirty="0" smtClean="0"/>
          </a:p>
          <a:p>
            <a:pPr marL="360045" indent="-457200"/>
            <a:r>
              <a:rPr lang="en-US" altLang="zh-CN" b="1" dirty="0" smtClean="0"/>
              <a:t>: The 21st Century Maritime Silk Road is </a:t>
            </a:r>
            <a:r>
              <a:rPr lang="en-US" altLang="zh-CN" dirty="0" smtClean="0">
                <a:solidFill>
                  <a:schemeClr val="accent4">
                    <a:lumMod val="90000"/>
                    <a:lumOff val="10000"/>
                  </a:schemeClr>
                </a:solidFill>
                <a:latin typeface="+mn-lt"/>
              </a:rPr>
              <a:t>a sea route rather than a road (a</a:t>
            </a:r>
            <a:endParaRPr lang="en-US" altLang="zh-CN" dirty="0" smtClean="0">
              <a:solidFill>
                <a:schemeClr val="accent4">
                  <a:lumMod val="90000"/>
                  <a:lumOff val="10000"/>
                </a:schemeClr>
              </a:solidFill>
              <a:latin typeface="+mn-lt"/>
            </a:endParaRPr>
          </a:p>
          <a:p>
            <a:r>
              <a:rPr lang="en-US" altLang="zh-CN" dirty="0" smtClean="0">
                <a:solidFill>
                  <a:schemeClr val="accent4">
                    <a:lumMod val="90000"/>
                    <a:lumOff val="10000"/>
                  </a:schemeClr>
                </a:solidFill>
                <a:latin typeface="+mn-lt"/>
              </a:rPr>
              <a:t>reference to the old maritime Silk Road)</a:t>
            </a:r>
            <a:endParaRPr lang="en-US" altLang="zh-CN" dirty="0" smtClean="0">
              <a:solidFill>
                <a:schemeClr val="accent4">
                  <a:lumMod val="90000"/>
                  <a:lumOff val="10000"/>
                </a:schemeClr>
              </a:solidFill>
              <a:latin typeface="+mn-lt"/>
            </a:endParaRPr>
          </a:p>
          <a:p>
            <a:r>
              <a:rPr lang="en-US" altLang="zh-CN" dirty="0" smtClean="0">
                <a:solidFill>
                  <a:schemeClr val="accent4">
                    <a:lumMod val="90000"/>
                    <a:lumOff val="10000"/>
                  </a:schemeClr>
                </a:solidFill>
                <a:latin typeface="+mn-lt"/>
              </a:rPr>
              <a:t>which runs west from China’s east coast</a:t>
            </a:r>
            <a:endParaRPr lang="en-US" altLang="zh-CN" dirty="0" smtClean="0">
              <a:solidFill>
                <a:schemeClr val="accent4">
                  <a:lumMod val="90000"/>
                  <a:lumOff val="10000"/>
                </a:schemeClr>
              </a:solidFill>
              <a:latin typeface="+mn-lt"/>
            </a:endParaRPr>
          </a:p>
          <a:p>
            <a:r>
              <a:rPr lang="en-US" altLang="zh-CN" dirty="0" smtClean="0">
                <a:solidFill>
                  <a:schemeClr val="accent4">
                    <a:lumMod val="90000"/>
                    <a:lumOff val="10000"/>
                  </a:schemeClr>
                </a:solidFill>
                <a:latin typeface="+mn-lt"/>
              </a:rPr>
              <a:t>to Europe through the South China Sea</a:t>
            </a:r>
            <a:endParaRPr lang="en-US" altLang="zh-CN" dirty="0" smtClean="0">
              <a:solidFill>
                <a:schemeClr val="accent4">
                  <a:lumMod val="90000"/>
                  <a:lumOff val="10000"/>
                </a:schemeClr>
              </a:solidFill>
              <a:latin typeface="+mn-lt"/>
            </a:endParaRPr>
          </a:p>
          <a:p>
            <a:r>
              <a:rPr lang="en-US" altLang="zh-CN" dirty="0" smtClean="0">
                <a:solidFill>
                  <a:schemeClr val="accent4">
                    <a:lumMod val="90000"/>
                    <a:lumOff val="10000"/>
                  </a:schemeClr>
                </a:solidFill>
                <a:latin typeface="+mn-lt"/>
              </a:rPr>
              <a:t>and the Indian Ocean.</a:t>
            </a:r>
            <a:endParaRPr lang="en-US" altLang="zh-CN" dirty="0" smtClean="0">
              <a:solidFill>
                <a:schemeClr val="accent4">
                  <a:lumMod val="90000"/>
                  <a:lumOff val="10000"/>
                </a:schemeClr>
              </a:solidFill>
              <a:latin typeface="+mn-lt"/>
            </a:endParaRPr>
          </a:p>
          <a:p>
            <a:endParaRPr lang="zh-CN" altLang="en-US" dirty="0"/>
          </a:p>
        </p:txBody>
      </p:sp>
      <p:sp>
        <p:nvSpPr>
          <p:cNvPr id="4" name="灯片编号占位符 3"/>
          <p:cNvSpPr>
            <a:spLocks noGrp="1"/>
          </p:cNvSpPr>
          <p:nvPr>
            <p:ph type="sldNum" sz="quarter" idx="10"/>
          </p:nvPr>
        </p:nvSpPr>
        <p:spPr/>
        <p:txBody>
          <a:bodyPr/>
          <a:lstStyle/>
          <a:p>
            <a:fld id="{9C8FE094-D227-4894-8A22-A45D4C422D2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dirty="0" smtClean="0"/>
              <a:t>The Straits of Malacca which connects the Pacific Ocean and the Indian Ocean is an important oceanic energy channel. It increases the importance to enhance our ability to protect the ocean, and to maintain the safety of important maritime energy transport corridors</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smtClean="0"/>
              <a:t>The South Asian monsoon, the Australian monsoon, the South China Sea monsoon, the northwest Pacific monsoon, and the subtropical monsoon in East Asia comes together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9C8FE094-D227-4894-8A22-A45D4C422D2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200" dirty="0" smtClean="0"/>
              <a:t>专题服务网页于</a:t>
            </a:r>
            <a:r>
              <a:rPr lang="en-US" altLang="zh-CN" sz="1200" dirty="0" smtClean="0"/>
              <a:t>17</a:t>
            </a:r>
            <a:r>
              <a:rPr lang="zh-CN" altLang="zh-CN" sz="1200" dirty="0" smtClean="0"/>
              <a:t>年</a:t>
            </a:r>
            <a:r>
              <a:rPr lang="en-US" altLang="zh-CN" sz="1200" dirty="0" smtClean="0"/>
              <a:t>1</a:t>
            </a:r>
            <a:r>
              <a:rPr lang="zh-CN" altLang="zh-CN" sz="1200" dirty="0" smtClean="0"/>
              <a:t>月上旬上线试运行，基本实现了国内港口、近海航线综合预报产品在专题服务网页上的叠加显示：</a:t>
            </a:r>
            <a:endParaRPr lang="en-US" altLang="zh-CN" sz="1200" dirty="0" smtClean="0"/>
          </a:p>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pPr marL="0" marR="0" indent="0" algn="l" defTabSz="914400" rtl="0" eaLnBrk="1" fontAlgn="auto" latinLnBrk="0" hangingPunct="1">
              <a:lnSpc>
                <a:spcPct val="100000"/>
              </a:lnSpc>
              <a:spcBef>
                <a:spcPts val="0"/>
              </a:spcBef>
              <a:spcAft>
                <a:spcPts val="0"/>
              </a:spcAft>
              <a:buClrTx/>
              <a:buSzTx/>
              <a:buFontTx/>
              <a:buNone/>
              <a:defRPr/>
            </a:pPr>
            <a:r>
              <a:rPr lang="zh-CN" altLang="zh-CN" sz="1200" dirty="0" smtClean="0"/>
              <a:t>预报要素包括风力、风向、浪高、浪向及潮汐水位，时效包含</a:t>
            </a:r>
            <a:r>
              <a:rPr lang="en-US" altLang="zh-CN" sz="1200" dirty="0" smtClean="0"/>
              <a:t>24</a:t>
            </a:r>
            <a:r>
              <a:rPr lang="zh-CN" altLang="zh-CN" sz="1200" dirty="0" smtClean="0"/>
              <a:t>、</a:t>
            </a:r>
            <a:r>
              <a:rPr lang="en-US" altLang="zh-CN" sz="1200" dirty="0" smtClean="0"/>
              <a:t>48</a:t>
            </a:r>
            <a:r>
              <a:rPr lang="zh-CN" altLang="zh-CN" sz="1200" dirty="0" smtClean="0"/>
              <a:t>、</a:t>
            </a:r>
            <a:r>
              <a:rPr lang="en-US" altLang="zh-CN" sz="1200" dirty="0" smtClean="0"/>
              <a:t>72</a:t>
            </a:r>
            <a:r>
              <a:rPr lang="zh-CN" altLang="zh-CN" sz="1200" dirty="0" smtClean="0"/>
              <a:t>小时，产品覆盖国内近海</a:t>
            </a:r>
            <a:r>
              <a:rPr lang="en-US" altLang="zh-CN" sz="1200" dirty="0" smtClean="0"/>
              <a:t>28</a:t>
            </a:r>
            <a:r>
              <a:rPr lang="zh-CN" altLang="zh-CN" sz="1200" dirty="0" smtClean="0"/>
              <a:t>条近海航线和</a:t>
            </a:r>
            <a:r>
              <a:rPr lang="en-US" altLang="zh-CN" sz="1200" dirty="0" smtClean="0"/>
              <a:t>26</a:t>
            </a:r>
            <a:r>
              <a:rPr lang="zh-CN" altLang="zh-CN" sz="1200" dirty="0" smtClean="0"/>
              <a:t>个重要港口</a:t>
            </a:r>
            <a:r>
              <a:rPr lang="zh-CN" altLang="en-US" sz="1200" dirty="0" smtClean="0"/>
              <a:t>。</a:t>
            </a:r>
            <a:endParaRPr lang="zh-CN" altLang="zh-CN" sz="1200" dirty="0" smtClean="0"/>
          </a:p>
          <a:p>
            <a:endParaRPr lang="zh-CN" altLang="en-US" dirty="0"/>
          </a:p>
        </p:txBody>
      </p:sp>
      <p:sp>
        <p:nvSpPr>
          <p:cNvPr id="4" name="灯片编号占位符 3"/>
          <p:cNvSpPr>
            <a:spLocks noGrp="1"/>
          </p:cNvSpPr>
          <p:nvPr>
            <p:ph type="sldNum" sz="quarter" idx="10"/>
          </p:nvPr>
        </p:nvSpPr>
        <p:spPr/>
        <p:txBody>
          <a:bodyPr/>
          <a:lstStyle/>
          <a:p>
            <a:fld id="{9C8FE094-D227-4894-8A22-A45D4C422D2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D4B6B92-998F-3D4C-B7DD-1542C1B6E4B9}" type="slidenum">
              <a:rPr kumimoji="1" lang="zh-CN" altLang="en-US" smtClean="0"/>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spcAft>
                <a:spcPct val="15000"/>
              </a:spcAft>
              <a:buFont typeface="Wingdings" panose="05000000000000000000" pitchFamily="2" charset="2"/>
              <a:buChar char="l"/>
            </a:pPr>
            <a:r>
              <a:rPr lang="zh-CN" altLang="en-US" sz="1400" dirty="0" smtClean="0"/>
              <a:t>实时船位的动态叠加显示功能</a:t>
            </a:r>
            <a:endParaRPr lang="zh-CN" altLang="en-US" sz="1400" dirty="0" smtClean="0"/>
          </a:p>
          <a:p>
            <a:pPr lvl="1">
              <a:spcAft>
                <a:spcPct val="15000"/>
              </a:spcAft>
              <a:buFont typeface="Wingdings" panose="05000000000000000000" pitchFamily="2" charset="2"/>
              <a:buChar char="l"/>
            </a:pPr>
            <a:r>
              <a:rPr lang="zh-CN" altLang="en-US" sz="1400" dirty="0" smtClean="0"/>
              <a:t>计划航线设置功能</a:t>
            </a:r>
            <a:endParaRPr lang="en-US" altLang="zh-CN" sz="1400" dirty="0" smtClean="0"/>
          </a:p>
          <a:p>
            <a:pPr lvl="1">
              <a:spcAft>
                <a:spcPct val="15000"/>
              </a:spcAft>
              <a:buFont typeface="Wingdings" panose="05000000000000000000" pitchFamily="2" charset="2"/>
              <a:buChar char="l"/>
            </a:pPr>
            <a:r>
              <a:rPr lang="zh-CN" altLang="en-US" sz="1400" dirty="0" smtClean="0"/>
              <a:t>动态模拟航线轨迹功能</a:t>
            </a:r>
            <a:endParaRPr lang="en-US" altLang="zh-CN" sz="1400" dirty="0" smtClean="0"/>
          </a:p>
          <a:p>
            <a:pPr lvl="1">
              <a:spcAft>
                <a:spcPct val="15000"/>
              </a:spcAft>
              <a:buFont typeface="Wingdings" panose="05000000000000000000" pitchFamily="2" charset="2"/>
              <a:buChar char="l"/>
            </a:pPr>
            <a:r>
              <a:rPr lang="zh-CN" altLang="zh-CN" sz="1400" dirty="0" smtClean="0"/>
              <a:t>一键生成航线上的风</a:t>
            </a:r>
            <a:r>
              <a:rPr lang="en-US" altLang="zh-CN" sz="1400" dirty="0" smtClean="0"/>
              <a:t>/</a:t>
            </a:r>
            <a:r>
              <a:rPr lang="zh-CN" altLang="zh-CN" sz="1400" dirty="0" smtClean="0"/>
              <a:t>浪要素时间演变曲线</a:t>
            </a:r>
            <a:endParaRPr lang="zh-CN" altLang="en-US" sz="1600" dirty="0" smtClean="0"/>
          </a:p>
          <a:p>
            <a:endParaRPr lang="en-US" altLang="zh-CN" dirty="0" smtClean="0"/>
          </a:p>
          <a:p>
            <a:endParaRPr lang="en-US" altLang="zh-CN" dirty="0" smtClean="0"/>
          </a:p>
          <a:p>
            <a:pPr marL="171450" lvl="1" defTabSz="844550">
              <a:spcAft>
                <a:spcPct val="15000"/>
              </a:spcAft>
              <a:buFont typeface="Wingdings" panose="05000000000000000000" pitchFamily="2" charset="2"/>
              <a:buChar char="l"/>
            </a:pPr>
            <a:r>
              <a:rPr lang="en-US" altLang="zh-CN" sz="1400" dirty="0" smtClean="0">
                <a:latin typeface="Calibri" panose="020F0502020204030204" pitchFamily="34" charset="0"/>
              </a:rPr>
              <a:t>C-map</a:t>
            </a:r>
            <a:r>
              <a:rPr lang="zh-CN" altLang="en-US" sz="1400" dirty="0" smtClean="0">
                <a:latin typeface="Calibri" panose="020F0502020204030204" pitchFamily="34" charset="0"/>
              </a:rPr>
              <a:t>电子海图背景底图</a:t>
            </a:r>
            <a:endParaRPr lang="en-US" altLang="zh-CN" sz="1400" dirty="0" smtClean="0">
              <a:latin typeface="Calibri" panose="020F0502020204030204" pitchFamily="34" charset="0"/>
            </a:endParaRPr>
          </a:p>
          <a:p>
            <a:pPr marL="171450" lvl="1" defTabSz="844550">
              <a:spcAft>
                <a:spcPct val="15000"/>
              </a:spcAft>
              <a:buFont typeface="Wingdings" panose="05000000000000000000" pitchFamily="2" charset="2"/>
              <a:buChar char="l"/>
            </a:pPr>
            <a:r>
              <a:rPr lang="zh-CN" altLang="en-US" sz="1400" dirty="0" smtClean="0">
                <a:latin typeface="Calibri" panose="020F0502020204030204" pitchFamily="34" charset="0"/>
              </a:rPr>
              <a:t>风、浪、流预报场动态显示功能</a:t>
            </a:r>
            <a:endParaRPr lang="en-US" altLang="zh-CN" sz="1400" dirty="0" smtClean="0">
              <a:latin typeface="Calibri" panose="020F0502020204030204" pitchFamily="34" charset="0"/>
            </a:endParaRPr>
          </a:p>
          <a:p>
            <a:pPr marL="171450" lvl="1" defTabSz="844550">
              <a:spcAft>
                <a:spcPct val="15000"/>
              </a:spcAft>
              <a:buFont typeface="Wingdings" panose="05000000000000000000" pitchFamily="2" charset="2"/>
              <a:buChar char="l"/>
            </a:pPr>
            <a:r>
              <a:rPr lang="zh-CN" altLang="en-US" sz="1400" dirty="0" smtClean="0">
                <a:latin typeface="Calibri" panose="020F0502020204030204" pitchFamily="34" charset="0"/>
              </a:rPr>
              <a:t>大风大浪区、热带气旋警示功能</a:t>
            </a:r>
            <a:endParaRPr lang="en-US" altLang="zh-CN" sz="1400" dirty="0" smtClean="0">
              <a:latin typeface="Calibri" panose="020F0502020204030204" pitchFamily="34" charset="0"/>
            </a:endParaRPr>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9C8FE094-D227-4894-8A22-A45D4C422D2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C8FE094-D227-4894-8A22-A45D4C422D2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D4B6B92-998F-3D4C-B7DD-1542C1B6E4B9}"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err="1"/>
              <a:t>Cls</a:t>
            </a:r>
            <a:r>
              <a:rPr lang="zh-CN" altLang="en-US" dirty="0"/>
              <a:t>那张</a:t>
            </a:r>
            <a:r>
              <a:rPr lang="en-US" altLang="zh-CN" dirty="0"/>
              <a:t>ppt</a:t>
            </a:r>
            <a:r>
              <a:rPr lang="zh-CN" altLang="en-US" dirty="0"/>
              <a:t>改成卫星遥感数据，</a:t>
            </a:r>
            <a:endParaRPr lang="en-US" altLang="zh-CN" dirty="0"/>
          </a:p>
          <a:p>
            <a:r>
              <a:rPr lang="zh-CN" altLang="en-US" dirty="0"/>
              <a:t>我中心自</a:t>
            </a:r>
            <a:r>
              <a:rPr lang="en-US" altLang="zh-CN" dirty="0"/>
              <a:t>2010</a:t>
            </a:r>
            <a:r>
              <a:rPr lang="zh-CN" altLang="en-US" dirty="0"/>
              <a:t>年起，获取</a:t>
            </a:r>
            <a:r>
              <a:rPr lang="en-US" altLang="zh-CN" dirty="0"/>
              <a:t>CLS</a:t>
            </a:r>
            <a:r>
              <a:rPr lang="zh-CN" altLang="en-US" dirty="0"/>
              <a:t>卫星数据，区域覆盖西北太平洋和印度洋，分辨率</a:t>
            </a:r>
            <a:r>
              <a:rPr lang="en-US" altLang="zh-CN" dirty="0"/>
              <a:t>7</a:t>
            </a:r>
            <a:r>
              <a:rPr lang="zh-CN" altLang="en-US" dirty="0"/>
              <a:t>公里。</a:t>
            </a:r>
            <a:endParaRPr lang="zh-CN" altLang="en-US" dirty="0"/>
          </a:p>
        </p:txBody>
      </p:sp>
      <p:sp>
        <p:nvSpPr>
          <p:cNvPr id="4" name="灯片编号占位符 3"/>
          <p:cNvSpPr>
            <a:spLocks noGrp="1"/>
          </p:cNvSpPr>
          <p:nvPr>
            <p:ph type="sldNum" sz="quarter" idx="10"/>
          </p:nvPr>
        </p:nvSpPr>
        <p:spPr/>
        <p:txBody>
          <a:bodyPr/>
          <a:lstStyle/>
          <a:p>
            <a:fld id="{9D4B6B92-998F-3D4C-B7DD-1542C1B6E4B9}"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D4B6B92-998F-3D4C-B7DD-1542C1B6E4B9}" type="slidenum">
              <a:rPr kumimoji="1" lang="zh-CN" altLang="en-US"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尚属于规划布局阶段，观测系统尚未建设完成</a:t>
            </a:r>
            <a:endParaRPr lang="zh-CN" altLang="en-US" dirty="0"/>
          </a:p>
        </p:txBody>
      </p:sp>
      <p:sp>
        <p:nvSpPr>
          <p:cNvPr id="4" name="灯片编号占位符 3"/>
          <p:cNvSpPr>
            <a:spLocks noGrp="1"/>
          </p:cNvSpPr>
          <p:nvPr>
            <p:ph type="sldNum" sz="quarter" idx="10"/>
          </p:nvPr>
        </p:nvSpPr>
        <p:spPr/>
        <p:txBody>
          <a:bodyPr/>
          <a:lstStyle/>
          <a:p>
            <a:fld id="{AB592CF2-A4AC-4A29-923E-074DF41AEF6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C8FE094-D227-4894-8A22-A45D4C422D2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mn-lt"/>
                <a:ea typeface="+mn-ea"/>
                <a:cs typeface="+mn-cs"/>
              </a:rPr>
              <a:t>将全面提升海洋上层混合、内部混合等主要海洋混合过程的理论创新水平；建立我国自主的、新一代全球业务化海洋学预报系统，水平分辨率由原来的</a:t>
            </a:r>
            <a:r>
              <a:rPr lang="en-US" altLang="zh-CN" sz="1200" kern="1200" dirty="0" smtClean="0">
                <a:solidFill>
                  <a:schemeClr val="tx1"/>
                </a:solidFill>
                <a:latin typeface="+mn-lt"/>
                <a:ea typeface="+mn-ea"/>
                <a:cs typeface="+mn-cs"/>
              </a:rPr>
              <a:t>25km </a:t>
            </a:r>
            <a:r>
              <a:rPr lang="zh-CN" altLang="zh-CN" sz="1200" kern="1200" dirty="0" smtClean="0">
                <a:solidFill>
                  <a:schemeClr val="tx1"/>
                </a:solidFill>
                <a:latin typeface="+mn-lt"/>
                <a:ea typeface="+mn-ea"/>
                <a:cs typeface="+mn-cs"/>
              </a:rPr>
              <a:t>左右，提升到</a:t>
            </a:r>
            <a:r>
              <a:rPr lang="en-US" altLang="zh-CN" sz="1200" kern="1200" dirty="0" smtClean="0">
                <a:solidFill>
                  <a:schemeClr val="tx1"/>
                </a:solidFill>
                <a:latin typeface="+mn-lt"/>
                <a:ea typeface="+mn-ea"/>
                <a:cs typeface="+mn-cs"/>
              </a:rPr>
              <a:t>10km</a:t>
            </a:r>
            <a:r>
              <a:rPr lang="zh-CN" altLang="zh-CN" sz="1200" kern="1200" dirty="0" smtClean="0">
                <a:solidFill>
                  <a:schemeClr val="tx1"/>
                </a:solidFill>
                <a:latin typeface="+mn-lt"/>
                <a:ea typeface="+mn-ea"/>
                <a:cs typeface="+mn-cs"/>
              </a:rPr>
              <a:t>，实现对海洋中尺度过程的稳定识别，</a:t>
            </a:r>
            <a:endParaRPr lang="zh-CN" altLang="en-US" dirty="0"/>
          </a:p>
        </p:txBody>
      </p:sp>
      <p:sp>
        <p:nvSpPr>
          <p:cNvPr id="4" name="灯片编号占位符 3"/>
          <p:cNvSpPr>
            <a:spLocks noGrp="1"/>
          </p:cNvSpPr>
          <p:nvPr>
            <p:ph type="sldNum" sz="quarter" idx="10"/>
          </p:nvPr>
        </p:nvSpPr>
        <p:spPr/>
        <p:txBody>
          <a:bodyPr/>
          <a:lstStyle/>
          <a:p>
            <a:fld id="{9C8FE094-D227-4894-8A22-A45D4C422D2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b="0" dirty="0" smtClean="0"/>
              <a:t>Based on our numerical</a:t>
            </a:r>
            <a:r>
              <a:rPr lang="en-US" altLang="zh-CN" b="0" baseline="0" dirty="0" smtClean="0"/>
              <a:t> forecasts and available satellite images, we offer Arctic and Antarctic forecasting service for the Chinese Arctic and Antarctic scientific expeditions, and the Chinese Arctic commercial cruises. In particular, i</a:t>
            </a:r>
            <a:r>
              <a:rPr lang="en-US" altLang="zh-CN" b="0" dirty="0" smtClean="0"/>
              <a:t>n</a:t>
            </a:r>
            <a:r>
              <a:rPr lang="en-US" altLang="zh-CN" b="0" baseline="0" dirty="0" smtClean="0"/>
              <a:t> summer 2016, there are 6 </a:t>
            </a:r>
            <a:r>
              <a:rPr lang="en-US" altLang="zh-CN" sz="1200" b="0" dirty="0" smtClean="0">
                <a:solidFill>
                  <a:srgbClr val="000000"/>
                </a:solidFill>
                <a:latin typeface="Calibri" panose="020F0502020204030204" pitchFamily="34" charset="0"/>
              </a:rPr>
              <a:t>Chinese commercial Arctic cruises passing</a:t>
            </a:r>
            <a:r>
              <a:rPr lang="en-US" altLang="zh-CN" sz="1200" b="0" baseline="0" dirty="0" smtClean="0">
                <a:solidFill>
                  <a:srgbClr val="000000"/>
                </a:solidFill>
                <a:latin typeface="Calibri" panose="020F0502020204030204" pitchFamily="34" charset="0"/>
              </a:rPr>
              <a:t> through the Arctic Passage</a:t>
            </a:r>
            <a:r>
              <a:rPr lang="en-US" altLang="zh-CN" sz="1200" b="0" dirty="0" smtClean="0">
                <a:solidFill>
                  <a:srgbClr val="000000"/>
                </a:solidFill>
                <a:latin typeface="Calibri" panose="020F0502020204030204" pitchFamily="34" charset="0"/>
              </a:rPr>
              <a:t>, NMEFC provided successful sea ice, weather and ocean wave services for all</a:t>
            </a:r>
            <a:r>
              <a:rPr lang="en-US" altLang="zh-CN" sz="1200" b="0" baseline="0" dirty="0" smtClean="0">
                <a:solidFill>
                  <a:srgbClr val="000000"/>
                </a:solidFill>
                <a:latin typeface="Calibri" panose="020F0502020204030204" pitchFamily="34" charset="0"/>
              </a:rPr>
              <a:t> the ships</a:t>
            </a:r>
            <a:r>
              <a:rPr lang="en-US" altLang="zh-CN" sz="1200" b="0" dirty="0" smtClean="0">
                <a:solidFill>
                  <a:srgbClr val="000000"/>
                </a:solidFill>
                <a:latin typeface="Calibri" panose="020F0502020204030204" pitchFamily="34" charset="0"/>
              </a:rPr>
              <a:t>.</a:t>
            </a:r>
            <a:r>
              <a:rPr lang="en-US" altLang="zh-CN" sz="1200" b="0" baseline="0" dirty="0" smtClean="0">
                <a:solidFill>
                  <a:srgbClr val="000000"/>
                </a:solidFill>
                <a:latin typeface="Calibri" panose="020F0502020204030204" pitchFamily="34" charset="0"/>
              </a:rPr>
              <a:t> </a:t>
            </a:r>
            <a:endParaRPr lang="zh-CN" altLang="en-US" dirty="0" smtClean="0"/>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smtClean="0"/>
              <a:t>We run the Arctic and Antarctic numerical</a:t>
            </a:r>
            <a:r>
              <a:rPr lang="en-US" altLang="zh-CN" baseline="0" dirty="0" smtClean="0"/>
              <a:t> weather and sea ice forecasts. </a:t>
            </a:r>
            <a:r>
              <a:rPr lang="en-US" altLang="zh-CN" dirty="0" smtClean="0"/>
              <a:t>For the weather forecasts, we use the Polar WRF model</a:t>
            </a:r>
            <a:r>
              <a:rPr lang="en-US" altLang="zh-CN" baseline="0" dirty="0" smtClean="0"/>
              <a:t> and the Nudging data assimilation. For the sea ice-ocean operational forecasts, we use the </a:t>
            </a:r>
            <a:r>
              <a:rPr lang="en-US" altLang="zh-CN" baseline="0" dirty="0" err="1" smtClean="0"/>
              <a:t>MITgcm</a:t>
            </a:r>
            <a:r>
              <a:rPr lang="en-US" altLang="zh-CN" baseline="0" dirty="0" smtClean="0"/>
              <a:t> ice-ocean model and the nudging scheme to assimilate the sea ice concentration. A new </a:t>
            </a:r>
            <a:r>
              <a:rPr lang="en-US" altLang="zh-CN" baseline="0" dirty="0" err="1" smtClean="0"/>
              <a:t>EnKF</a:t>
            </a:r>
            <a:r>
              <a:rPr lang="en-US" altLang="zh-CN" baseline="0" dirty="0" smtClean="0"/>
              <a:t> based ice-ocean data assimilation scheme is under development, and the preliminary results show large improvement in the sea ice concentration and thickness forecasts.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9C8FE094-D227-4894-8A22-A45D4C422D2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5.emf"/><Relationship Id="rId7" Type="http://schemas.openxmlformats.org/officeDocument/2006/relationships/image" Target="../media/image4.wmf"/><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oleObject" Target="../embeddings/oleObject1.bin"/><Relationship Id="rId3" Type="http://schemas.openxmlformats.org/officeDocument/2006/relationships/image" Target="../media/image2.png"/><Relationship Id="rId2" Type="http://schemas.openxmlformats.org/officeDocument/2006/relationships/image" Target="../media/image1.jpeg"/><Relationship Id="rId10" Type="http://schemas.openxmlformats.org/officeDocument/2006/relationships/vmlDrawing" Target="../drawings/vmlDrawing1.v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5.emf"/><Relationship Id="rId7" Type="http://schemas.openxmlformats.org/officeDocument/2006/relationships/image" Target="../media/image4.wmf"/><Relationship Id="rId6" Type="http://schemas.openxmlformats.org/officeDocument/2006/relationships/oleObject" Target="../embeddings/oleObject4.bin"/><Relationship Id="rId5" Type="http://schemas.openxmlformats.org/officeDocument/2006/relationships/image" Target="../media/image3.png"/><Relationship Id="rId4" Type="http://schemas.openxmlformats.org/officeDocument/2006/relationships/oleObject" Target="../embeddings/oleObject3.bin"/><Relationship Id="rId3" Type="http://schemas.openxmlformats.org/officeDocument/2006/relationships/image" Target="../media/image2.png"/><Relationship Id="rId2" Type="http://schemas.openxmlformats.org/officeDocument/2006/relationships/image" Target="../media/image1.jpeg"/><Relationship Id="rId10" Type="http://schemas.openxmlformats.org/officeDocument/2006/relationships/vmlDrawing" Target="../drawings/vmlDrawing2.v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5.emf"/><Relationship Id="rId7" Type="http://schemas.openxmlformats.org/officeDocument/2006/relationships/image" Target="../media/image4.wmf"/><Relationship Id="rId6" Type="http://schemas.openxmlformats.org/officeDocument/2006/relationships/oleObject" Target="../embeddings/oleObject6.bin"/><Relationship Id="rId5" Type="http://schemas.openxmlformats.org/officeDocument/2006/relationships/image" Target="../media/image3.png"/><Relationship Id="rId4" Type="http://schemas.openxmlformats.org/officeDocument/2006/relationships/oleObject" Target="../embeddings/oleObject5.bin"/><Relationship Id="rId3" Type="http://schemas.openxmlformats.org/officeDocument/2006/relationships/image" Target="../media/image2.png"/><Relationship Id="rId2" Type="http://schemas.openxmlformats.org/officeDocument/2006/relationships/image" Target="../media/image1.jpeg"/><Relationship Id="rId10" Type="http://schemas.openxmlformats.org/officeDocument/2006/relationships/vmlDrawing" Target="../drawings/vmlDrawing3.vml"/><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5.emf"/><Relationship Id="rId7" Type="http://schemas.openxmlformats.org/officeDocument/2006/relationships/image" Target="../media/image4.wmf"/><Relationship Id="rId6" Type="http://schemas.openxmlformats.org/officeDocument/2006/relationships/oleObject" Target="../embeddings/oleObject8.bin"/><Relationship Id="rId5" Type="http://schemas.openxmlformats.org/officeDocument/2006/relationships/image" Target="../media/image3.png"/><Relationship Id="rId4" Type="http://schemas.openxmlformats.org/officeDocument/2006/relationships/oleObject" Target="../embeddings/oleObject7.bin"/><Relationship Id="rId3" Type="http://schemas.openxmlformats.org/officeDocument/2006/relationships/image" Target="../media/image2.png"/><Relationship Id="rId2" Type="http://schemas.openxmlformats.org/officeDocument/2006/relationships/image" Target="../media/image1.jpeg"/><Relationship Id="rId10" Type="http://schemas.openxmlformats.org/officeDocument/2006/relationships/vmlDrawing" Target="../drawings/vmlDrawing4.vm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3_Title Slide">
    <p:bg>
      <p:bgPr>
        <a:blipFill dpi="0" rotWithShape="0">
          <a:blip r:embed="rId2" cstate="print">
            <a:lum/>
          </a:blip>
          <a:srcRect/>
          <a:stretch>
            <a:fillRect b="-5000"/>
          </a:stretch>
        </a:blipFill>
        <a:effectLst/>
      </p:bgPr>
    </p:bg>
    <p:spTree>
      <p:nvGrpSpPr>
        <p:cNvPr id="1" name=""/>
        <p:cNvGrpSpPr/>
        <p:nvPr/>
      </p:nvGrpSpPr>
      <p:grpSpPr>
        <a:xfrm>
          <a:off x="0" y="0"/>
          <a:ext cx="0" cy="0"/>
          <a:chOff x="0" y="0"/>
          <a:chExt cx="0" cy="0"/>
        </a:xfrm>
      </p:grpSpPr>
      <p:sp>
        <p:nvSpPr>
          <p:cNvPr id="247" name="Rectangle 39"/>
          <p:cNvSpPr>
            <a:spLocks noChangeArrowheads="1"/>
          </p:cNvSpPr>
          <p:nvPr userDrawn="1"/>
        </p:nvSpPr>
        <p:spPr bwMode="auto">
          <a:xfrm>
            <a:off x="215757" y="180976"/>
            <a:ext cx="282130" cy="276999"/>
          </a:xfrm>
          <a:prstGeom prst="rect">
            <a:avLst/>
          </a:prstGeom>
          <a:noFill/>
          <a:ln w="9525">
            <a:noFill/>
            <a:miter lim="800000"/>
          </a:ln>
        </p:spPr>
        <p:txBody>
          <a:bodyPr wrap="none" lIns="0" tIns="0" rIns="0" bIns="0">
            <a:spAutoFit/>
          </a:bodyPr>
          <a:lstStyle/>
          <a:p>
            <a:pPr algn="ctr" eaLnBrk="0" hangingPunct="0">
              <a:defRPr/>
            </a:pPr>
            <a:fld id="{C4DB5A8F-B97C-4F92-A89C-4616A2E493DE}" type="slidenum">
              <a:rPr lang="de-DE" b="0">
                <a:solidFill>
                  <a:srgbClr val="00B5E2"/>
                </a:solidFill>
                <a:latin typeface="Arial" panose="020B0604020202020204" pitchFamily="34" charset="0"/>
                <a:cs typeface="Arial" panose="020B0604020202020204" pitchFamily="34" charset="0"/>
              </a:rPr>
            </a:fld>
            <a:endParaRPr lang="de-DE" b="0" dirty="0">
              <a:solidFill>
                <a:srgbClr val="00B5E2"/>
              </a:solidFill>
              <a:latin typeface="Arial" panose="020B0604020202020204" pitchFamily="34" charset="0"/>
              <a:cs typeface="Arial" panose="020B0604020202020204" pitchFamily="34" charset="0"/>
            </a:endParaRPr>
          </a:p>
        </p:txBody>
      </p:sp>
      <p:sp>
        <p:nvSpPr>
          <p:cNvPr id="8" name="Rectangle 41"/>
          <p:cNvSpPr>
            <a:spLocks noGrp="1" noChangeArrowheads="1"/>
          </p:cNvSpPr>
          <p:nvPr userDrawn="1">
            <p:ph type="subTitle" sz="quarter" idx="1"/>
          </p:nvPr>
        </p:nvSpPr>
        <p:spPr>
          <a:xfrm>
            <a:off x="238886" y="534838"/>
            <a:ext cx="5494362" cy="1449237"/>
          </a:xfrm>
        </p:spPr>
        <p:txBody>
          <a:bodyPr anchor="ctr"/>
          <a:lstStyle>
            <a:lvl1pPr marL="0" indent="0">
              <a:lnSpc>
                <a:spcPts val="3400"/>
              </a:lnSpc>
              <a:buNone/>
              <a:defRPr b="1" cap="all" baseline="0">
                <a:solidFill>
                  <a:schemeClr val="bg1"/>
                </a:solidFill>
              </a:defRPr>
            </a:lvl1pPr>
          </a:lstStyle>
          <a:p>
            <a:r>
              <a:rPr lang="en-US" dirty="0" smtClean="0"/>
              <a:t>Click to edit Master subtitle style</a:t>
            </a:r>
            <a:endParaRPr lang="en-GB" dirty="0" smtClean="0"/>
          </a:p>
        </p:txBody>
      </p:sp>
      <p:sp>
        <p:nvSpPr>
          <p:cNvPr id="251" name="Rectangle 250"/>
          <p:cNvSpPr/>
          <p:nvPr userDrawn="1"/>
        </p:nvSpPr>
        <p:spPr bwMode="auto">
          <a:xfrm>
            <a:off x="5846886" y="542928"/>
            <a:ext cx="3297115" cy="1476375"/>
          </a:xfrm>
          <a:prstGeom prst="rect">
            <a:avLst/>
          </a:prstGeom>
          <a:solidFill>
            <a:schemeClr val="bg1"/>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dirty="0">
              <a:solidFill>
                <a:srgbClr val="FFFFFF"/>
              </a:solidFill>
            </a:endParaRPr>
          </a:p>
        </p:txBody>
      </p:sp>
      <p:pic>
        <p:nvPicPr>
          <p:cNvPr id="252" name="Picture 11" descr="EUMETSATLogo_hor_noTagline_solid_CMYK UPDATED version.png"/>
          <p:cNvPicPr>
            <a:picLocks noChangeAspect="1"/>
          </p:cNvPicPr>
          <p:nvPr userDrawn="1"/>
        </p:nvPicPr>
        <p:blipFill>
          <a:blip r:embed="rId3" cstate="print"/>
          <a:srcRect/>
          <a:stretch>
            <a:fillRect/>
          </a:stretch>
        </p:blipFill>
        <p:spPr bwMode="auto">
          <a:xfrm>
            <a:off x="6286501" y="1019175"/>
            <a:ext cx="2413489" cy="482600"/>
          </a:xfrm>
          <a:prstGeom prst="rect">
            <a:avLst/>
          </a:prstGeom>
          <a:noFill/>
          <a:ln w="9525">
            <a:noFill/>
            <a:miter lim="800000"/>
            <a:headEnd/>
            <a:tailEnd/>
          </a:ln>
        </p:spPr>
      </p:pic>
      <p:grpSp>
        <p:nvGrpSpPr>
          <p:cNvPr id="2" name="Group 253"/>
          <p:cNvGrpSpPr/>
          <p:nvPr userDrawn="1"/>
        </p:nvGrpSpPr>
        <p:grpSpPr>
          <a:xfrm>
            <a:off x="341437" y="6638103"/>
            <a:ext cx="6235211" cy="110355"/>
            <a:chOff x="369889" y="6638100"/>
            <a:chExt cx="6754812" cy="110355"/>
          </a:xfrm>
        </p:grpSpPr>
        <p:grpSp>
          <p:nvGrpSpPr>
            <p:cNvPr id="3" name="Group 4"/>
            <p:cNvGrpSpPr/>
            <p:nvPr userDrawn="1"/>
          </p:nvGrpSpPr>
          <p:grpSpPr bwMode="auto">
            <a:xfrm>
              <a:off x="5236697" y="6638100"/>
              <a:ext cx="164978" cy="109011"/>
              <a:chOff x="4182" y="1087"/>
              <a:chExt cx="238" cy="162"/>
            </a:xfrm>
          </p:grpSpPr>
          <p:sp>
            <p:nvSpPr>
              <p:cNvPr id="483" name="Freeform 5"/>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84" name="Freeform 6"/>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85" name="Freeform 7"/>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ln>
            </p:spPr>
            <p:txBody>
              <a:bodyPr/>
              <a:lstStyle/>
              <a:p>
                <a:pPr>
                  <a:defRPr/>
                </a:pPr>
                <a:endParaRPr lang="en-GB" dirty="0">
                  <a:solidFill>
                    <a:srgbClr val="FFFFFF"/>
                  </a:solidFill>
                </a:endParaRPr>
              </a:p>
            </p:txBody>
          </p:sp>
          <p:sp>
            <p:nvSpPr>
              <p:cNvPr id="486" name="Freeform 8"/>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87" name="Freeform 9"/>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ln>
            </p:spPr>
            <p:txBody>
              <a:bodyPr/>
              <a:lstStyle/>
              <a:p>
                <a:pPr>
                  <a:defRPr/>
                </a:pPr>
                <a:endParaRPr lang="en-GB" dirty="0">
                  <a:solidFill>
                    <a:srgbClr val="FFFFFF"/>
                  </a:solidFill>
                </a:endParaRPr>
              </a:p>
            </p:txBody>
          </p:sp>
          <p:sp>
            <p:nvSpPr>
              <p:cNvPr id="488" name="Freeform 10"/>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89" name="Freeform 11"/>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90" name="Freeform 12"/>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91" name="Freeform 13"/>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92" name="Freeform 14"/>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ln>
            </p:spPr>
            <p:txBody>
              <a:bodyPr/>
              <a:lstStyle/>
              <a:p>
                <a:pPr>
                  <a:defRPr/>
                </a:pPr>
                <a:endParaRPr lang="en-GB" dirty="0">
                  <a:solidFill>
                    <a:srgbClr val="FFFFFF"/>
                  </a:solidFill>
                </a:endParaRPr>
              </a:p>
            </p:txBody>
          </p:sp>
        </p:grpSp>
        <p:grpSp>
          <p:nvGrpSpPr>
            <p:cNvPr id="4" name="Group 16"/>
            <p:cNvGrpSpPr/>
            <p:nvPr userDrawn="1"/>
          </p:nvGrpSpPr>
          <p:grpSpPr bwMode="auto">
            <a:xfrm>
              <a:off x="1853845" y="6638100"/>
              <a:ext cx="163609" cy="106293"/>
              <a:chOff x="1116" y="1646"/>
              <a:chExt cx="245" cy="151"/>
            </a:xfrm>
          </p:grpSpPr>
          <p:sp>
            <p:nvSpPr>
              <p:cNvPr id="480" name="Freeform 17"/>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81" name="Freeform 18"/>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82" name="Freeform 19"/>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ln>
            </p:spPr>
            <p:txBody>
              <a:bodyPr/>
              <a:lstStyle/>
              <a:p>
                <a:pPr>
                  <a:defRPr/>
                </a:pPr>
                <a:endParaRPr lang="en-GB" dirty="0">
                  <a:solidFill>
                    <a:srgbClr val="FFFFFF"/>
                  </a:solidFill>
                </a:endParaRPr>
              </a:p>
            </p:txBody>
          </p:sp>
        </p:grpSp>
        <p:grpSp>
          <p:nvGrpSpPr>
            <p:cNvPr id="5" name="Group 20"/>
            <p:cNvGrpSpPr/>
            <p:nvPr userDrawn="1"/>
          </p:nvGrpSpPr>
          <p:grpSpPr bwMode="auto">
            <a:xfrm>
              <a:off x="3341609" y="6638100"/>
              <a:ext cx="163288" cy="104917"/>
              <a:chOff x="1117" y="2897"/>
              <a:chExt cx="243" cy="157"/>
            </a:xfrm>
          </p:grpSpPr>
          <p:sp>
            <p:nvSpPr>
              <p:cNvPr id="476" name="Freeform 21"/>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77" name="Freeform 22"/>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ln>
            </p:spPr>
            <p:txBody>
              <a:bodyPr/>
              <a:lstStyle/>
              <a:p>
                <a:pPr>
                  <a:defRPr/>
                </a:pPr>
                <a:endParaRPr lang="en-GB" dirty="0">
                  <a:solidFill>
                    <a:srgbClr val="FFFFFF"/>
                  </a:solidFill>
                </a:endParaRPr>
              </a:p>
            </p:txBody>
          </p:sp>
          <p:sp>
            <p:nvSpPr>
              <p:cNvPr id="478" name="Freeform 23"/>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79" name="Freeform 24"/>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6" name="Group 25"/>
            <p:cNvGrpSpPr/>
            <p:nvPr userDrawn="1"/>
          </p:nvGrpSpPr>
          <p:grpSpPr bwMode="auto">
            <a:xfrm>
              <a:off x="3130729" y="6638100"/>
              <a:ext cx="163288" cy="104917"/>
              <a:chOff x="1118" y="2646"/>
              <a:chExt cx="243" cy="157"/>
            </a:xfrm>
          </p:grpSpPr>
          <p:sp>
            <p:nvSpPr>
              <p:cNvPr id="472" name="Freeform 26"/>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73" name="Freeform 27"/>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ln>
            </p:spPr>
            <p:txBody>
              <a:bodyPr/>
              <a:lstStyle/>
              <a:p>
                <a:pPr>
                  <a:defRPr/>
                </a:pPr>
                <a:endParaRPr lang="en-GB" dirty="0">
                  <a:solidFill>
                    <a:srgbClr val="FFFFFF"/>
                  </a:solidFill>
                </a:endParaRPr>
              </a:p>
            </p:txBody>
          </p:sp>
          <p:sp>
            <p:nvSpPr>
              <p:cNvPr id="474" name="Freeform 28"/>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ln>
            </p:spPr>
            <p:txBody>
              <a:bodyPr/>
              <a:lstStyle/>
              <a:p>
                <a:pPr>
                  <a:defRPr/>
                </a:pPr>
                <a:endParaRPr lang="en-GB" dirty="0">
                  <a:solidFill>
                    <a:srgbClr val="FFFFFF"/>
                  </a:solidFill>
                </a:endParaRPr>
              </a:p>
            </p:txBody>
          </p:sp>
          <p:sp>
            <p:nvSpPr>
              <p:cNvPr id="475" name="Freeform 29"/>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7" name="Group 30"/>
            <p:cNvGrpSpPr/>
            <p:nvPr userDrawn="1"/>
          </p:nvGrpSpPr>
          <p:grpSpPr bwMode="auto">
            <a:xfrm>
              <a:off x="2276341" y="6638100"/>
              <a:ext cx="163288" cy="104596"/>
              <a:chOff x="1117" y="2143"/>
              <a:chExt cx="243" cy="155"/>
            </a:xfrm>
          </p:grpSpPr>
          <p:sp>
            <p:nvSpPr>
              <p:cNvPr id="468" name="Freeform 31"/>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69" name="Freeform 32"/>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ln>
            </p:spPr>
            <p:txBody>
              <a:bodyPr/>
              <a:lstStyle/>
              <a:p>
                <a:pPr>
                  <a:defRPr/>
                </a:pPr>
                <a:endParaRPr lang="en-GB" dirty="0">
                  <a:solidFill>
                    <a:srgbClr val="FFFFFF"/>
                  </a:solidFill>
                </a:endParaRPr>
              </a:p>
            </p:txBody>
          </p:sp>
          <p:sp>
            <p:nvSpPr>
              <p:cNvPr id="470" name="Freeform 33"/>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71" name="Freeform 34"/>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9" name="Group 35"/>
            <p:cNvGrpSpPr/>
            <p:nvPr userDrawn="1"/>
          </p:nvGrpSpPr>
          <p:grpSpPr bwMode="auto">
            <a:xfrm>
              <a:off x="2064917" y="6638100"/>
              <a:ext cx="163288" cy="104596"/>
              <a:chOff x="1117" y="1892"/>
              <a:chExt cx="243" cy="155"/>
            </a:xfrm>
          </p:grpSpPr>
          <p:sp>
            <p:nvSpPr>
              <p:cNvPr id="464" name="Freeform 36"/>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65" name="Freeform 37"/>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66" name="Freeform 38"/>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67" name="Freeform 39"/>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0" name="Group 255"/>
            <p:cNvGrpSpPr/>
            <p:nvPr userDrawn="1"/>
          </p:nvGrpSpPr>
          <p:grpSpPr bwMode="auto">
            <a:xfrm>
              <a:off x="1431617" y="6638100"/>
              <a:ext cx="163489" cy="106268"/>
              <a:chOff x="7106991" y="2034190"/>
              <a:chExt cx="255683" cy="163929"/>
            </a:xfrm>
          </p:grpSpPr>
          <p:sp>
            <p:nvSpPr>
              <p:cNvPr id="462" name="Freeform 41"/>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63" name="Freeform 42"/>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ln>
            </p:spPr>
            <p:txBody>
              <a:bodyPr/>
              <a:lstStyle/>
              <a:p>
                <a:pPr>
                  <a:defRPr/>
                </a:pPr>
                <a:endParaRPr lang="en-GB" dirty="0">
                  <a:solidFill>
                    <a:srgbClr val="FFFFFF"/>
                  </a:solidFill>
                </a:endParaRPr>
              </a:p>
            </p:txBody>
          </p:sp>
        </p:grpSp>
        <p:grpSp>
          <p:nvGrpSpPr>
            <p:cNvPr id="11" name="Group 254"/>
            <p:cNvGrpSpPr/>
            <p:nvPr userDrawn="1"/>
          </p:nvGrpSpPr>
          <p:grpSpPr bwMode="auto">
            <a:xfrm>
              <a:off x="581062" y="6638100"/>
              <a:ext cx="163489" cy="110355"/>
              <a:chOff x="6341261" y="2034186"/>
              <a:chExt cx="254095" cy="170190"/>
            </a:xfrm>
          </p:grpSpPr>
          <p:sp>
            <p:nvSpPr>
              <p:cNvPr id="459" name="Freeform 458"/>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60" name="Freeform 459"/>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ln>
            </p:spPr>
            <p:txBody>
              <a:bodyPr/>
              <a:lstStyle/>
              <a:p>
                <a:pPr>
                  <a:defRPr/>
                </a:pPr>
                <a:endParaRPr lang="en-GB" dirty="0">
                  <a:solidFill>
                    <a:srgbClr val="FFFFFF"/>
                  </a:solidFill>
                </a:endParaRPr>
              </a:p>
            </p:txBody>
          </p:sp>
          <p:sp>
            <p:nvSpPr>
              <p:cNvPr id="461" name="Freeform 460"/>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ln>
            </p:spPr>
            <p:txBody>
              <a:bodyPr/>
              <a:lstStyle/>
              <a:p>
                <a:pPr>
                  <a:defRPr/>
                </a:pPr>
                <a:endParaRPr lang="en-GB" dirty="0">
                  <a:solidFill>
                    <a:srgbClr val="FFFFFF"/>
                  </a:solidFill>
                </a:endParaRPr>
              </a:p>
            </p:txBody>
          </p:sp>
        </p:grpSp>
        <p:grpSp>
          <p:nvGrpSpPr>
            <p:cNvPr id="12" name="Group 49"/>
            <p:cNvGrpSpPr/>
            <p:nvPr userDrawn="1"/>
          </p:nvGrpSpPr>
          <p:grpSpPr bwMode="auto">
            <a:xfrm>
              <a:off x="369889" y="6638100"/>
              <a:ext cx="163609" cy="106293"/>
              <a:chOff x="529" y="1166"/>
              <a:chExt cx="245" cy="157"/>
            </a:xfrm>
          </p:grpSpPr>
          <p:sp>
            <p:nvSpPr>
              <p:cNvPr id="455" name="Freeform 50"/>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56" name="Freeform 51"/>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57" name="Freeform 52"/>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58" name="Freeform 53"/>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3" name="Group 54"/>
            <p:cNvGrpSpPr/>
            <p:nvPr userDrawn="1"/>
          </p:nvGrpSpPr>
          <p:grpSpPr bwMode="auto">
            <a:xfrm>
              <a:off x="2487762" y="6638100"/>
              <a:ext cx="164632" cy="106293"/>
              <a:chOff x="1117" y="2394"/>
              <a:chExt cx="245" cy="157"/>
            </a:xfrm>
          </p:grpSpPr>
          <p:sp>
            <p:nvSpPr>
              <p:cNvPr id="444" name="Freeform 55"/>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45" name="Freeform 56"/>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46" name="Freeform 57"/>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47" name="Freeform 58"/>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48" name="Freeform 59"/>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49" name="Freeform 60"/>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50" name="Freeform 61"/>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51" name="Freeform 62"/>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52" name="Freeform 63"/>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53" name="Freeform 64"/>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54" name="Freeform 65"/>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4" name="Group 66"/>
            <p:cNvGrpSpPr/>
            <p:nvPr userDrawn="1"/>
          </p:nvGrpSpPr>
          <p:grpSpPr bwMode="auto">
            <a:xfrm>
              <a:off x="6502560" y="6638100"/>
              <a:ext cx="166325" cy="105273"/>
              <a:chOff x="1592" y="2897"/>
              <a:chExt cx="247" cy="156"/>
            </a:xfrm>
          </p:grpSpPr>
          <p:sp>
            <p:nvSpPr>
              <p:cNvPr id="429" name="Freeform 67"/>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30" name="Freeform 68"/>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31" name="Freeform 69"/>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2" name="Freeform 70"/>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3" name="Freeform 71"/>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34" name="Freeform 72"/>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5" name="Freeform 73"/>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6" name="Freeform 74"/>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37" name="Freeform 75"/>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8" name="Freeform 76"/>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9" name="Freeform 77"/>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40" name="Freeform 78"/>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41" name="Freeform 79"/>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42" name="Freeform 80"/>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43" name="Freeform 81"/>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5" name="Group 82"/>
            <p:cNvGrpSpPr/>
            <p:nvPr userDrawn="1"/>
          </p:nvGrpSpPr>
          <p:grpSpPr bwMode="auto">
            <a:xfrm>
              <a:off x="6077342" y="6638100"/>
              <a:ext cx="164629" cy="104602"/>
              <a:chOff x="1778" y="2004"/>
              <a:chExt cx="246" cy="156"/>
            </a:xfrm>
          </p:grpSpPr>
          <p:sp>
            <p:nvSpPr>
              <p:cNvPr id="426" name="Freeform 83"/>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27" name="Freeform 84"/>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28" name="Freeform 85"/>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6" name="Group 86"/>
            <p:cNvGrpSpPr/>
            <p:nvPr userDrawn="1"/>
          </p:nvGrpSpPr>
          <p:grpSpPr bwMode="auto">
            <a:xfrm>
              <a:off x="5868794" y="6638100"/>
              <a:ext cx="164271" cy="105273"/>
              <a:chOff x="1592" y="2143"/>
              <a:chExt cx="247" cy="156"/>
            </a:xfrm>
          </p:grpSpPr>
          <p:sp>
            <p:nvSpPr>
              <p:cNvPr id="420" name="Freeform 87"/>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21" name="Freeform 88"/>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22" name="Freeform 89"/>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23" name="Freeform 90"/>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24" name="Freeform 91"/>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25" name="Freeform 92"/>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7" name="Group 93"/>
            <p:cNvGrpSpPr/>
            <p:nvPr userDrawn="1"/>
          </p:nvGrpSpPr>
          <p:grpSpPr bwMode="auto">
            <a:xfrm>
              <a:off x="5659215" y="6638100"/>
              <a:ext cx="163291" cy="105273"/>
              <a:chOff x="1593" y="1897"/>
              <a:chExt cx="244" cy="157"/>
            </a:xfrm>
          </p:grpSpPr>
          <p:sp>
            <p:nvSpPr>
              <p:cNvPr id="416" name="Freeform 94"/>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17" name="Freeform 95"/>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18" name="Freeform 96"/>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19" name="Freeform 97"/>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8" name="Group 98"/>
            <p:cNvGrpSpPr/>
            <p:nvPr userDrawn="1"/>
          </p:nvGrpSpPr>
          <p:grpSpPr bwMode="auto">
            <a:xfrm>
              <a:off x="4802133" y="6638100"/>
              <a:ext cx="165299" cy="104917"/>
              <a:chOff x="1778" y="1164"/>
              <a:chExt cx="247" cy="157"/>
            </a:xfrm>
          </p:grpSpPr>
          <p:sp>
            <p:nvSpPr>
              <p:cNvPr id="367" name="Freeform 99"/>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ln>
            </p:spPr>
            <p:txBody>
              <a:bodyPr/>
              <a:lstStyle/>
              <a:p>
                <a:pPr>
                  <a:defRPr/>
                </a:pPr>
                <a:endParaRPr lang="en-GB" dirty="0">
                  <a:solidFill>
                    <a:srgbClr val="FFFFFF"/>
                  </a:solidFill>
                </a:endParaRPr>
              </a:p>
            </p:txBody>
          </p:sp>
          <p:sp>
            <p:nvSpPr>
              <p:cNvPr id="368" name="Freeform 100"/>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ln>
            </p:spPr>
            <p:txBody>
              <a:bodyPr/>
              <a:lstStyle/>
              <a:p>
                <a:pPr>
                  <a:defRPr/>
                </a:pPr>
                <a:endParaRPr lang="en-GB" dirty="0">
                  <a:solidFill>
                    <a:srgbClr val="FFFFFF"/>
                  </a:solidFill>
                </a:endParaRPr>
              </a:p>
            </p:txBody>
          </p:sp>
          <p:sp>
            <p:nvSpPr>
              <p:cNvPr id="369" name="Freeform 101"/>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70" name="Freeform 102"/>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71" name="Freeform 103"/>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72" name="Freeform 104"/>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73" name="Freeform 105"/>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74" name="Freeform 106"/>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75" name="Freeform 107"/>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76" name="Freeform 108"/>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77" name="Freeform 109"/>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78" name="Freeform 110"/>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79" name="Freeform 111"/>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80" name="Freeform 112"/>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81" name="Freeform 113"/>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82" name="Freeform 114"/>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83" name="Freeform 115"/>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84" name="Freeform 116"/>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85" name="Freeform 117"/>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86" name="Freeform 118"/>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87" name="Freeform 119"/>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88" name="Freeform 120"/>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89" name="Freeform 121"/>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90" name="Freeform 122"/>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91"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92" name="Freeform 124"/>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93" name="Freeform 125"/>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94" name="Freeform 126"/>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ln>
            </p:spPr>
            <p:txBody>
              <a:bodyPr/>
              <a:lstStyle/>
              <a:p>
                <a:pPr>
                  <a:defRPr/>
                </a:pPr>
                <a:endParaRPr lang="en-GB" dirty="0">
                  <a:solidFill>
                    <a:srgbClr val="FFFFFF"/>
                  </a:solidFill>
                </a:endParaRPr>
              </a:p>
            </p:txBody>
          </p:sp>
          <p:sp>
            <p:nvSpPr>
              <p:cNvPr id="395" name="Freeform 127"/>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ln>
            </p:spPr>
            <p:txBody>
              <a:bodyPr/>
              <a:lstStyle/>
              <a:p>
                <a:pPr>
                  <a:defRPr/>
                </a:pPr>
                <a:endParaRPr lang="en-GB" dirty="0">
                  <a:solidFill>
                    <a:srgbClr val="FFFFFF"/>
                  </a:solidFill>
                </a:endParaRPr>
              </a:p>
            </p:txBody>
          </p:sp>
          <p:sp>
            <p:nvSpPr>
              <p:cNvPr id="396" name="Freeform 128"/>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97" name="Freeform 129"/>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ln>
            </p:spPr>
            <p:txBody>
              <a:bodyPr/>
              <a:lstStyle/>
              <a:p>
                <a:pPr>
                  <a:defRPr/>
                </a:pPr>
                <a:endParaRPr lang="en-GB" dirty="0">
                  <a:solidFill>
                    <a:srgbClr val="FFFFFF"/>
                  </a:solidFill>
                </a:endParaRPr>
              </a:p>
            </p:txBody>
          </p:sp>
          <p:sp>
            <p:nvSpPr>
              <p:cNvPr id="398" name="Freeform 130"/>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ln>
            </p:spPr>
            <p:txBody>
              <a:bodyPr/>
              <a:lstStyle/>
              <a:p>
                <a:pPr>
                  <a:defRPr/>
                </a:pPr>
                <a:endParaRPr lang="en-GB" dirty="0">
                  <a:solidFill>
                    <a:srgbClr val="FFFFFF"/>
                  </a:solidFill>
                </a:endParaRPr>
              </a:p>
            </p:txBody>
          </p:sp>
          <p:sp>
            <p:nvSpPr>
              <p:cNvPr id="399" name="Freeform 131"/>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ln>
            </p:spPr>
            <p:txBody>
              <a:bodyPr/>
              <a:lstStyle/>
              <a:p>
                <a:pPr>
                  <a:defRPr/>
                </a:pPr>
                <a:endParaRPr lang="en-GB" dirty="0">
                  <a:solidFill>
                    <a:srgbClr val="FFFFFF"/>
                  </a:solidFill>
                </a:endParaRPr>
              </a:p>
            </p:txBody>
          </p:sp>
          <p:sp>
            <p:nvSpPr>
              <p:cNvPr id="400" name="Freeform 132"/>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ln>
            </p:spPr>
            <p:txBody>
              <a:bodyPr/>
              <a:lstStyle/>
              <a:p>
                <a:pPr>
                  <a:defRPr/>
                </a:pPr>
                <a:endParaRPr lang="en-GB" dirty="0">
                  <a:solidFill>
                    <a:srgbClr val="FFFFFF"/>
                  </a:solidFill>
                </a:endParaRPr>
              </a:p>
            </p:txBody>
          </p:sp>
          <p:sp>
            <p:nvSpPr>
              <p:cNvPr id="401" name="Freeform 133"/>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02" name="Freeform 134"/>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03" name="Freeform 135"/>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04" name="Freeform 136"/>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05" name="Freeform 137"/>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06" name="Freeform 138"/>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07" name="Freeform 139"/>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08" name="Freeform 140"/>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09" name="Freeform 141"/>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10" name="Freeform 142"/>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11" name="Freeform 143"/>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12" name="Freeform 144"/>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13" name="Freeform 145"/>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14" name="Freeform 146"/>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15" name="Freeform 147"/>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9" name="Group 148"/>
            <p:cNvGrpSpPr/>
            <p:nvPr userDrawn="1"/>
          </p:nvGrpSpPr>
          <p:grpSpPr bwMode="auto">
            <a:xfrm>
              <a:off x="4380029" y="6638100"/>
              <a:ext cx="164978" cy="105273"/>
              <a:chOff x="1595" y="1394"/>
              <a:chExt cx="245" cy="157"/>
            </a:xfrm>
          </p:grpSpPr>
          <p:sp>
            <p:nvSpPr>
              <p:cNvPr id="360" name="Freeform 149"/>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61" name="Freeform 150"/>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62" name="Freeform 151"/>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63" name="Freeform 152"/>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64" name="Freeform 153"/>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65" name="Freeform 154"/>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ln>
            </p:spPr>
            <p:txBody>
              <a:bodyPr/>
              <a:lstStyle/>
              <a:p>
                <a:pPr>
                  <a:defRPr/>
                </a:pPr>
                <a:endParaRPr lang="en-GB" dirty="0">
                  <a:solidFill>
                    <a:srgbClr val="FFFFFF"/>
                  </a:solidFill>
                </a:endParaRPr>
              </a:p>
            </p:txBody>
          </p:sp>
          <p:sp>
            <p:nvSpPr>
              <p:cNvPr id="366" name="Freeform 155"/>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0" name="Group 156"/>
            <p:cNvGrpSpPr/>
            <p:nvPr userDrawn="1"/>
          </p:nvGrpSpPr>
          <p:grpSpPr bwMode="auto">
            <a:xfrm>
              <a:off x="4167131" y="6638100"/>
              <a:ext cx="163291" cy="105273"/>
              <a:chOff x="1593" y="1143"/>
              <a:chExt cx="244" cy="157"/>
            </a:xfrm>
          </p:grpSpPr>
          <p:sp>
            <p:nvSpPr>
              <p:cNvPr id="356" name="Freeform 157"/>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57" name="Freeform 158"/>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58" name="Freeform 159"/>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ln>
            </p:spPr>
            <p:txBody>
              <a:bodyPr/>
              <a:lstStyle/>
              <a:p>
                <a:pPr>
                  <a:defRPr/>
                </a:pPr>
                <a:endParaRPr lang="en-GB" dirty="0">
                  <a:solidFill>
                    <a:srgbClr val="FFFFFF"/>
                  </a:solidFill>
                </a:endParaRPr>
              </a:p>
            </p:txBody>
          </p:sp>
          <p:sp>
            <p:nvSpPr>
              <p:cNvPr id="359" name="Freeform 160"/>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1" name="Group 161"/>
            <p:cNvGrpSpPr/>
            <p:nvPr userDrawn="1"/>
          </p:nvGrpSpPr>
          <p:grpSpPr bwMode="auto">
            <a:xfrm>
              <a:off x="3759968" y="6638100"/>
              <a:ext cx="164629" cy="104917"/>
              <a:chOff x="1592" y="892"/>
              <a:chExt cx="246" cy="157"/>
            </a:xfrm>
          </p:grpSpPr>
          <p:sp>
            <p:nvSpPr>
              <p:cNvPr id="352" name="Freeform 162"/>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53" name="Freeform 163"/>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54" name="Freeform 164"/>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ln>
            </p:spPr>
            <p:txBody>
              <a:bodyPr/>
              <a:lstStyle/>
              <a:p>
                <a:pPr>
                  <a:defRPr/>
                </a:pPr>
                <a:endParaRPr lang="en-GB" dirty="0">
                  <a:solidFill>
                    <a:srgbClr val="FFFFFF"/>
                  </a:solidFill>
                </a:endParaRPr>
              </a:p>
            </p:txBody>
          </p:sp>
          <p:sp>
            <p:nvSpPr>
              <p:cNvPr id="355" name="Freeform 165"/>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aphicFrame>
          <p:nvGraphicFramePr>
            <p:cNvPr id="273" name="Object 166"/>
            <p:cNvGraphicFramePr>
              <a:graphicFrameLocks noChangeAspect="1"/>
            </p:cNvGraphicFramePr>
            <p:nvPr/>
          </p:nvGraphicFramePr>
          <p:xfrm>
            <a:off x="6288920" y="6638100"/>
            <a:ext cx="168034" cy="109359"/>
          </p:xfrm>
          <a:graphic>
            <a:graphicData uri="http://schemas.openxmlformats.org/presentationml/2006/ole">
              <mc:AlternateContent xmlns:mc="http://schemas.openxmlformats.org/markup-compatibility/2006">
                <mc:Choice xmlns:v="urn:schemas-microsoft-com:vml" Requires="v">
                  <p:oleObj spid="_x0000_s127086" name="Clip" r:id="rId4" imgW="3810000" imgH="2619375" progId="">
                    <p:embed/>
                  </p:oleObj>
                </mc:Choice>
                <mc:Fallback>
                  <p:oleObj name="Clip" r:id="rId4" imgW="3810000" imgH="2619375" progId="">
                    <p:embed/>
                    <p:pic>
                      <p:nvPicPr>
                        <p:cNvPr id="0" name="Object 1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8920" y="6638100"/>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22" name="Group 185"/>
            <p:cNvGrpSpPr/>
            <p:nvPr userDrawn="1"/>
          </p:nvGrpSpPr>
          <p:grpSpPr bwMode="auto">
            <a:xfrm>
              <a:off x="1008082" y="6638100"/>
              <a:ext cx="164978" cy="104898"/>
              <a:chOff x="4187" y="1590"/>
              <a:chExt cx="238" cy="162"/>
            </a:xfrm>
          </p:grpSpPr>
          <p:sp>
            <p:nvSpPr>
              <p:cNvPr id="325" name="Freeform 186"/>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26" name="Freeform 187"/>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ln>
            </p:spPr>
            <p:txBody>
              <a:bodyPr/>
              <a:lstStyle/>
              <a:p>
                <a:pPr>
                  <a:defRPr/>
                </a:pPr>
                <a:endParaRPr lang="en-GB" dirty="0">
                  <a:solidFill>
                    <a:srgbClr val="FFFFFF"/>
                  </a:solidFill>
                </a:endParaRPr>
              </a:p>
            </p:txBody>
          </p:sp>
          <p:sp>
            <p:nvSpPr>
              <p:cNvPr id="327" name="Freeform 188"/>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28" name="Freeform 189"/>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29" name="Freeform 190"/>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ln>
            </p:spPr>
            <p:txBody>
              <a:bodyPr/>
              <a:lstStyle/>
              <a:p>
                <a:pPr>
                  <a:defRPr/>
                </a:pPr>
                <a:endParaRPr lang="en-GB" dirty="0">
                  <a:solidFill>
                    <a:srgbClr val="FFFFFF"/>
                  </a:solidFill>
                </a:endParaRPr>
              </a:p>
            </p:txBody>
          </p:sp>
          <p:sp>
            <p:nvSpPr>
              <p:cNvPr id="330" name="Freeform 191"/>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31" name="Freeform 192"/>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ln>
            </p:spPr>
            <p:txBody>
              <a:bodyPr/>
              <a:lstStyle/>
              <a:p>
                <a:pPr>
                  <a:defRPr/>
                </a:pPr>
                <a:endParaRPr lang="en-GB" dirty="0">
                  <a:solidFill>
                    <a:srgbClr val="FFFFFF"/>
                  </a:solidFill>
                </a:endParaRPr>
              </a:p>
            </p:txBody>
          </p:sp>
          <p:sp>
            <p:nvSpPr>
              <p:cNvPr id="332" name="Freeform 193"/>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ln>
            </p:spPr>
            <p:txBody>
              <a:bodyPr/>
              <a:lstStyle/>
              <a:p>
                <a:pPr>
                  <a:defRPr/>
                </a:pPr>
                <a:endParaRPr lang="en-GB" dirty="0">
                  <a:solidFill>
                    <a:srgbClr val="FFFFFF"/>
                  </a:solidFill>
                </a:endParaRPr>
              </a:p>
            </p:txBody>
          </p:sp>
          <p:sp>
            <p:nvSpPr>
              <p:cNvPr id="333" name="Freeform 194"/>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ln>
            </p:spPr>
            <p:txBody>
              <a:bodyPr/>
              <a:lstStyle/>
              <a:p>
                <a:pPr>
                  <a:defRPr/>
                </a:pPr>
                <a:endParaRPr lang="en-GB" dirty="0">
                  <a:solidFill>
                    <a:srgbClr val="FFFFFF"/>
                  </a:solidFill>
                </a:endParaRPr>
              </a:p>
            </p:txBody>
          </p:sp>
          <p:sp>
            <p:nvSpPr>
              <p:cNvPr id="334" name="Freeform 195"/>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ln>
            </p:spPr>
            <p:txBody>
              <a:bodyPr/>
              <a:lstStyle/>
              <a:p>
                <a:pPr>
                  <a:defRPr/>
                </a:pPr>
                <a:endParaRPr lang="en-GB" dirty="0">
                  <a:solidFill>
                    <a:srgbClr val="FFFFFF"/>
                  </a:solidFill>
                </a:endParaRPr>
              </a:p>
            </p:txBody>
          </p:sp>
          <p:sp>
            <p:nvSpPr>
              <p:cNvPr id="335" name="Freeform 196"/>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ln>
            </p:spPr>
            <p:txBody>
              <a:bodyPr/>
              <a:lstStyle/>
              <a:p>
                <a:pPr>
                  <a:defRPr/>
                </a:pPr>
                <a:endParaRPr lang="en-GB" dirty="0">
                  <a:solidFill>
                    <a:srgbClr val="FFFFFF"/>
                  </a:solidFill>
                </a:endParaRPr>
              </a:p>
            </p:txBody>
          </p:sp>
          <p:sp>
            <p:nvSpPr>
              <p:cNvPr id="336" name="Freeform 197"/>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ln>
            </p:spPr>
            <p:txBody>
              <a:bodyPr/>
              <a:lstStyle/>
              <a:p>
                <a:pPr>
                  <a:defRPr/>
                </a:pPr>
                <a:endParaRPr lang="en-GB" dirty="0">
                  <a:solidFill>
                    <a:srgbClr val="FFFFFF"/>
                  </a:solidFill>
                </a:endParaRPr>
              </a:p>
            </p:txBody>
          </p:sp>
          <p:sp>
            <p:nvSpPr>
              <p:cNvPr id="337" name="Freeform 198"/>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ln>
            </p:spPr>
            <p:txBody>
              <a:bodyPr/>
              <a:lstStyle/>
              <a:p>
                <a:pPr>
                  <a:defRPr/>
                </a:pPr>
                <a:endParaRPr lang="en-GB" dirty="0">
                  <a:solidFill>
                    <a:srgbClr val="FFFFFF"/>
                  </a:solidFill>
                </a:endParaRPr>
              </a:p>
            </p:txBody>
          </p:sp>
          <p:sp>
            <p:nvSpPr>
              <p:cNvPr id="338" name="Freeform 199"/>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39" name="Freeform 200"/>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40" name="Freeform 201"/>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41" name="Freeform 202"/>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ln>
            </p:spPr>
            <p:txBody>
              <a:bodyPr/>
              <a:lstStyle/>
              <a:p>
                <a:pPr>
                  <a:defRPr/>
                </a:pPr>
                <a:endParaRPr lang="en-GB" dirty="0">
                  <a:solidFill>
                    <a:srgbClr val="FFFFFF"/>
                  </a:solidFill>
                </a:endParaRPr>
              </a:p>
            </p:txBody>
          </p:sp>
          <p:sp>
            <p:nvSpPr>
              <p:cNvPr id="342" name="Freeform 203"/>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43" name="Freeform 204"/>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44" name="Freeform 205"/>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ln>
            </p:spPr>
            <p:txBody>
              <a:bodyPr/>
              <a:lstStyle/>
              <a:p>
                <a:pPr>
                  <a:defRPr/>
                </a:pPr>
                <a:endParaRPr lang="en-GB" dirty="0">
                  <a:solidFill>
                    <a:srgbClr val="FFFFFF"/>
                  </a:solidFill>
                </a:endParaRPr>
              </a:p>
            </p:txBody>
          </p:sp>
          <p:sp>
            <p:nvSpPr>
              <p:cNvPr id="345" name="Freeform 206"/>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46" name="Freeform 207"/>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47" name="Freeform 208"/>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48" name="Freeform 209"/>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ln>
            </p:spPr>
            <p:txBody>
              <a:bodyPr/>
              <a:lstStyle/>
              <a:p>
                <a:pPr>
                  <a:defRPr/>
                </a:pPr>
                <a:endParaRPr lang="en-GB" dirty="0">
                  <a:solidFill>
                    <a:srgbClr val="FFFFFF"/>
                  </a:solidFill>
                </a:endParaRPr>
              </a:p>
            </p:txBody>
          </p:sp>
          <p:sp>
            <p:nvSpPr>
              <p:cNvPr id="349" name="Freeform 210"/>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ln>
            </p:spPr>
            <p:txBody>
              <a:bodyPr/>
              <a:lstStyle/>
              <a:p>
                <a:pPr>
                  <a:defRPr/>
                </a:pPr>
                <a:endParaRPr lang="en-GB" dirty="0">
                  <a:solidFill>
                    <a:srgbClr val="FFFFFF"/>
                  </a:solidFill>
                </a:endParaRPr>
              </a:p>
            </p:txBody>
          </p:sp>
          <p:sp>
            <p:nvSpPr>
              <p:cNvPr id="350" name="Freeform 211"/>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ln>
            </p:spPr>
            <p:txBody>
              <a:bodyPr/>
              <a:lstStyle/>
              <a:p>
                <a:pPr>
                  <a:defRPr/>
                </a:pPr>
                <a:endParaRPr lang="en-GB" dirty="0">
                  <a:solidFill>
                    <a:srgbClr val="FFFFFF"/>
                  </a:solidFill>
                </a:endParaRPr>
              </a:p>
            </p:txBody>
          </p:sp>
          <p:sp>
            <p:nvSpPr>
              <p:cNvPr id="351" name="Freeform 212"/>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3" name="Group 256"/>
            <p:cNvGrpSpPr/>
            <p:nvPr userDrawn="1"/>
          </p:nvGrpSpPr>
          <p:grpSpPr bwMode="auto">
            <a:xfrm>
              <a:off x="4591158" y="6638100"/>
              <a:ext cx="163489" cy="106268"/>
              <a:chOff x="7877798" y="2333052"/>
              <a:chExt cx="253806" cy="164973"/>
            </a:xfrm>
          </p:grpSpPr>
          <p:sp>
            <p:nvSpPr>
              <p:cNvPr id="323" name="Freeform 220"/>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24" name="Freeform 221"/>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ln>
            </p:spPr>
            <p:txBody>
              <a:bodyPr/>
              <a:lstStyle/>
              <a:p>
                <a:pPr>
                  <a:defRPr/>
                </a:pPr>
                <a:endParaRPr lang="en-GB" dirty="0">
                  <a:solidFill>
                    <a:srgbClr val="FFFFFF"/>
                  </a:solidFill>
                </a:endParaRPr>
              </a:p>
            </p:txBody>
          </p:sp>
        </p:grpSp>
        <p:grpSp>
          <p:nvGrpSpPr>
            <p:cNvPr id="24" name="Group 223"/>
            <p:cNvGrpSpPr/>
            <p:nvPr userDrawn="1"/>
          </p:nvGrpSpPr>
          <p:grpSpPr bwMode="auto">
            <a:xfrm>
              <a:off x="2709710" y="6638100"/>
              <a:ext cx="164978" cy="104897"/>
              <a:chOff x="4184" y="1339"/>
              <a:chExt cx="238" cy="162"/>
            </a:xfrm>
          </p:grpSpPr>
          <p:sp>
            <p:nvSpPr>
              <p:cNvPr id="319" name="Freeform 224"/>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20" name="Freeform 225"/>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21" name="Freeform 226"/>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ln>
            </p:spPr>
            <p:txBody>
              <a:bodyPr/>
              <a:lstStyle/>
              <a:p>
                <a:pPr>
                  <a:defRPr/>
                </a:pPr>
                <a:endParaRPr lang="en-GB" dirty="0">
                  <a:solidFill>
                    <a:srgbClr val="FFFFFF"/>
                  </a:solidFill>
                </a:endParaRPr>
              </a:p>
            </p:txBody>
          </p:sp>
          <p:sp>
            <p:nvSpPr>
              <p:cNvPr id="322" name="Freeform 227"/>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5" name="Group 228"/>
            <p:cNvGrpSpPr/>
            <p:nvPr userDrawn="1"/>
          </p:nvGrpSpPr>
          <p:grpSpPr bwMode="auto">
            <a:xfrm>
              <a:off x="5447957" y="6638100"/>
              <a:ext cx="164978" cy="109010"/>
              <a:chOff x="4188" y="2157"/>
              <a:chExt cx="238" cy="162"/>
            </a:xfrm>
          </p:grpSpPr>
          <p:sp>
            <p:nvSpPr>
              <p:cNvPr id="306" name="Freeform 229"/>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07" name="Freeform 230"/>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08" name="Freeform 231"/>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09" name="Freeform 232"/>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10" name="Freeform 233"/>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ln>
            </p:spPr>
            <p:txBody>
              <a:bodyPr/>
              <a:lstStyle/>
              <a:p>
                <a:pPr>
                  <a:defRPr/>
                </a:pPr>
                <a:endParaRPr lang="en-GB" dirty="0">
                  <a:solidFill>
                    <a:srgbClr val="FFFFFF"/>
                  </a:solidFill>
                </a:endParaRPr>
              </a:p>
            </p:txBody>
          </p:sp>
          <p:sp>
            <p:nvSpPr>
              <p:cNvPr id="311" name="Freeform 234"/>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12" name="Freeform 235"/>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13" name="Freeform 236"/>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14" name="Freeform 237"/>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15" name="Freeform 238"/>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ln>
            </p:spPr>
            <p:txBody>
              <a:bodyPr/>
              <a:lstStyle/>
              <a:p>
                <a:pPr>
                  <a:defRPr/>
                </a:pPr>
                <a:endParaRPr lang="en-GB" dirty="0">
                  <a:solidFill>
                    <a:srgbClr val="FFFFFF"/>
                  </a:solidFill>
                </a:endParaRPr>
              </a:p>
            </p:txBody>
          </p:sp>
          <p:sp>
            <p:nvSpPr>
              <p:cNvPr id="316" name="Freeform 239"/>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ln>
            </p:spPr>
            <p:txBody>
              <a:bodyPr/>
              <a:lstStyle/>
              <a:p>
                <a:pPr>
                  <a:defRPr/>
                </a:pPr>
                <a:endParaRPr lang="en-GB" dirty="0">
                  <a:solidFill>
                    <a:srgbClr val="FFFFFF"/>
                  </a:solidFill>
                </a:endParaRPr>
              </a:p>
            </p:txBody>
          </p:sp>
          <p:sp>
            <p:nvSpPr>
              <p:cNvPr id="317" name="Freeform 240"/>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ln>
            </p:spPr>
            <p:txBody>
              <a:bodyPr/>
              <a:lstStyle/>
              <a:p>
                <a:pPr>
                  <a:defRPr/>
                </a:pPr>
                <a:endParaRPr lang="en-GB" dirty="0">
                  <a:solidFill>
                    <a:srgbClr val="FFFFFF"/>
                  </a:solidFill>
                </a:endParaRPr>
              </a:p>
            </p:txBody>
          </p:sp>
          <p:sp>
            <p:nvSpPr>
              <p:cNvPr id="318" name="Freeform 241"/>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ln>
            </p:spPr>
            <p:txBody>
              <a:bodyPr/>
              <a:lstStyle/>
              <a:p>
                <a:pPr>
                  <a:defRPr/>
                </a:pPr>
                <a:endParaRPr lang="en-GB" dirty="0">
                  <a:solidFill>
                    <a:srgbClr val="FFFFFF"/>
                  </a:solidFill>
                </a:endParaRPr>
              </a:p>
            </p:txBody>
          </p:sp>
        </p:grpSp>
        <p:graphicFrame>
          <p:nvGraphicFramePr>
            <p:cNvPr id="278" name="Object 252"/>
            <p:cNvGraphicFramePr>
              <a:graphicFrameLocks noChangeAspect="1"/>
            </p:cNvGraphicFramePr>
            <p:nvPr/>
          </p:nvGraphicFramePr>
          <p:xfrm>
            <a:off x="3553158" y="6638100"/>
            <a:ext cx="159887" cy="104250"/>
          </p:xfrm>
          <a:graphic>
            <a:graphicData uri="http://schemas.openxmlformats.org/presentationml/2006/ole">
              <mc:AlternateContent xmlns:mc="http://schemas.openxmlformats.org/markup-compatibility/2006">
                <mc:Choice xmlns:v="urn:schemas-microsoft-com:vml" Requires="v">
                  <p:oleObj spid="_x0000_s127087" name="Clip" r:id="rId6" imgW="2833370" imgH="1918970" progId="">
                    <p:embed/>
                  </p:oleObj>
                </mc:Choice>
                <mc:Fallback>
                  <p:oleObj name="Clip" r:id="rId6" imgW="2833370" imgH="1918970" progId="">
                    <p:embed/>
                    <p:pic>
                      <p:nvPicPr>
                        <p:cNvPr id="0" name="Object 2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3158" y="6638100"/>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6" name="Group 214"/>
            <p:cNvGrpSpPr/>
            <p:nvPr userDrawn="1"/>
          </p:nvGrpSpPr>
          <p:grpSpPr bwMode="auto">
            <a:xfrm>
              <a:off x="5024738" y="6638100"/>
              <a:ext cx="166365" cy="106293"/>
              <a:chOff x="4187" y="2402"/>
              <a:chExt cx="240" cy="161"/>
            </a:xfrm>
          </p:grpSpPr>
          <p:sp>
            <p:nvSpPr>
              <p:cNvPr id="302" name="Freeform 215"/>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03" name="Freeform 216"/>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ln>
            </p:spPr>
            <p:txBody>
              <a:bodyPr/>
              <a:lstStyle/>
              <a:p>
                <a:pPr>
                  <a:defRPr/>
                </a:pPr>
                <a:endParaRPr lang="en-GB" dirty="0">
                  <a:solidFill>
                    <a:srgbClr val="FFFFFF"/>
                  </a:solidFill>
                </a:endParaRPr>
              </a:p>
            </p:txBody>
          </p:sp>
          <p:sp>
            <p:nvSpPr>
              <p:cNvPr id="304" name="Freeform 217"/>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05" name="Freeform 218"/>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7" name="Group 38"/>
            <p:cNvGrpSpPr/>
            <p:nvPr userDrawn="1"/>
          </p:nvGrpSpPr>
          <p:grpSpPr bwMode="auto">
            <a:xfrm>
              <a:off x="1219136" y="6638100"/>
              <a:ext cx="164978" cy="104922"/>
              <a:chOff x="528" y="1773"/>
              <a:chExt cx="246" cy="156"/>
            </a:xfrm>
          </p:grpSpPr>
          <p:sp>
            <p:nvSpPr>
              <p:cNvPr id="298" name="Freeform 248"/>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ln>
            </p:spPr>
            <p:txBody>
              <a:bodyPr/>
              <a:lstStyle/>
              <a:p>
                <a:pPr>
                  <a:defRPr/>
                </a:pPr>
                <a:endParaRPr lang="en-GB" dirty="0">
                  <a:solidFill>
                    <a:srgbClr val="FFFFFF"/>
                  </a:solidFill>
                </a:endParaRPr>
              </a:p>
            </p:txBody>
          </p:sp>
          <p:sp>
            <p:nvSpPr>
              <p:cNvPr id="299" name="Freeform 249"/>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00" name="Freeform 250"/>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01" name="Freeform 251"/>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8" name="Group 253"/>
            <p:cNvGrpSpPr/>
            <p:nvPr userDrawn="1"/>
          </p:nvGrpSpPr>
          <p:grpSpPr bwMode="auto">
            <a:xfrm>
              <a:off x="794543" y="6638100"/>
              <a:ext cx="163271" cy="105273"/>
              <a:chOff x="528" y="1164"/>
              <a:chExt cx="237" cy="157"/>
            </a:xfrm>
          </p:grpSpPr>
          <p:sp>
            <p:nvSpPr>
              <p:cNvPr id="294" name="Rectangle 254"/>
              <p:cNvSpPr>
                <a:spLocks noChangeArrowheads="1"/>
              </p:cNvSpPr>
              <p:nvPr/>
            </p:nvSpPr>
            <p:spPr bwMode="auto">
              <a:xfrm>
                <a:off x="528" y="1164"/>
                <a:ext cx="237" cy="156"/>
              </a:xfrm>
              <a:prstGeom prst="rect">
                <a:avLst/>
              </a:prstGeom>
              <a:noFill/>
              <a:ln w="3175">
                <a:solidFill>
                  <a:schemeClr val="tx1"/>
                </a:solidFill>
                <a:miter lim="800000"/>
              </a:ln>
            </p:spPr>
            <p:txBody>
              <a:bodyPr/>
              <a:lstStyle/>
              <a:p>
                <a:pPr eaLnBrk="0" hangingPunct="0">
                  <a:spcBef>
                    <a:spcPct val="50000"/>
                  </a:spcBef>
                  <a:defRPr/>
                </a:pPr>
                <a:endParaRPr lang="en-US" dirty="0">
                  <a:solidFill>
                    <a:srgbClr val="FFFFFF"/>
                  </a:solidFill>
                  <a:latin typeface="Arial" panose="020B0604020202020204" pitchFamily="34" charset="0"/>
                  <a:cs typeface="Arial" panose="020B0604020202020204" pitchFamily="34" charset="0"/>
                </a:endParaRPr>
              </a:p>
            </p:txBody>
          </p:sp>
          <p:sp>
            <p:nvSpPr>
              <p:cNvPr id="295"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ln>
            </p:spPr>
            <p:txBody>
              <a:bodyPr/>
              <a:lstStyle/>
              <a:p>
                <a:pPr eaLnBrk="0" hangingPunct="0">
                  <a:spcBef>
                    <a:spcPct val="50000"/>
                  </a:spcBef>
                  <a:defRPr/>
                </a:pPr>
                <a:endParaRPr lang="en-US" dirty="0">
                  <a:solidFill>
                    <a:srgbClr val="FFFFFF"/>
                  </a:solidFill>
                  <a:latin typeface="Arial" panose="020B0604020202020204" pitchFamily="34" charset="0"/>
                  <a:cs typeface="Arial" panose="020B0604020202020204" pitchFamily="34" charset="0"/>
                </a:endParaRPr>
              </a:p>
            </p:txBody>
          </p:sp>
          <p:sp>
            <p:nvSpPr>
              <p:cNvPr id="296"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ln>
            </p:spPr>
            <p:txBody>
              <a:bodyPr/>
              <a:lstStyle/>
              <a:p>
                <a:pPr eaLnBrk="0" hangingPunct="0">
                  <a:spcBef>
                    <a:spcPct val="50000"/>
                  </a:spcBef>
                  <a:defRPr/>
                </a:pPr>
                <a:endParaRPr lang="en-US" dirty="0">
                  <a:solidFill>
                    <a:srgbClr val="FFFFFF"/>
                  </a:solidFill>
                  <a:latin typeface="Arial" panose="020B0604020202020204" pitchFamily="34" charset="0"/>
                  <a:cs typeface="Arial" panose="020B0604020202020204" pitchFamily="34" charset="0"/>
                </a:endParaRPr>
              </a:p>
            </p:txBody>
          </p:sp>
          <p:sp>
            <p:nvSpPr>
              <p:cNvPr id="297" name="Rectangle 257"/>
              <p:cNvSpPr>
                <a:spLocks noChangeArrowheads="1"/>
              </p:cNvSpPr>
              <p:nvPr/>
            </p:nvSpPr>
            <p:spPr bwMode="auto">
              <a:xfrm>
                <a:off x="528" y="1266"/>
                <a:ext cx="237" cy="55"/>
              </a:xfrm>
              <a:prstGeom prst="rect">
                <a:avLst/>
              </a:prstGeom>
              <a:solidFill>
                <a:srgbClr val="FF0000"/>
              </a:solidFill>
              <a:ln w="3175">
                <a:noFill/>
                <a:miter lim="800000"/>
              </a:ln>
            </p:spPr>
            <p:txBody>
              <a:bodyPr/>
              <a:lstStyle/>
              <a:p>
                <a:pPr eaLnBrk="0" hangingPunct="0">
                  <a:spcBef>
                    <a:spcPct val="50000"/>
                  </a:spcBef>
                  <a:defRPr/>
                </a:pPr>
                <a:endParaRPr lang="en-US" dirty="0">
                  <a:solidFill>
                    <a:srgbClr val="FFFFFF"/>
                  </a:solidFill>
                  <a:latin typeface="Arial" panose="020B0604020202020204" pitchFamily="34" charset="0"/>
                  <a:cs typeface="Arial" panose="020B0604020202020204" pitchFamily="34" charset="0"/>
                </a:endParaRPr>
              </a:p>
            </p:txBody>
          </p:sp>
        </p:grpSp>
        <p:pic>
          <p:nvPicPr>
            <p:cNvPr id="282" name="Picture 268"/>
            <p:cNvPicPr>
              <a:picLocks noChangeAspect="1" noChangeArrowheads="1"/>
            </p:cNvPicPr>
            <p:nvPr userDrawn="1"/>
          </p:nvPicPr>
          <p:blipFill>
            <a:blip r:embed="rId8" cstate="print"/>
            <a:srcRect/>
            <a:stretch>
              <a:fillRect/>
            </a:stretch>
          </p:blipFill>
          <p:spPr bwMode="auto">
            <a:xfrm>
              <a:off x="2923792" y="6638100"/>
              <a:ext cx="167015" cy="109359"/>
            </a:xfrm>
            <a:prstGeom prst="rect">
              <a:avLst/>
            </a:prstGeom>
            <a:noFill/>
            <a:ln w="9525">
              <a:noFill/>
              <a:miter lim="800000"/>
              <a:headEnd/>
              <a:tailEnd/>
            </a:ln>
          </p:spPr>
        </p:pic>
        <p:grpSp>
          <p:nvGrpSpPr>
            <p:cNvPr id="29" name="Group 269"/>
            <p:cNvGrpSpPr>
              <a:grpSpLocks noChangeAspect="1"/>
            </p:cNvGrpSpPr>
            <p:nvPr userDrawn="1"/>
          </p:nvGrpSpPr>
          <p:grpSpPr bwMode="auto">
            <a:xfrm>
              <a:off x="3967545" y="6638100"/>
              <a:ext cx="160549" cy="102873"/>
              <a:chOff x="4214" y="2064"/>
              <a:chExt cx="242" cy="157"/>
            </a:xfrm>
          </p:grpSpPr>
          <p:sp>
            <p:nvSpPr>
              <p:cNvPr id="290"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ln>
            </p:spPr>
            <p:txBody>
              <a:bodyPr/>
              <a:lstStyle/>
              <a:p>
                <a:pPr>
                  <a:defRPr/>
                </a:pPr>
                <a:endParaRPr lang="en-GB" dirty="0">
                  <a:solidFill>
                    <a:srgbClr val="FFFFFF"/>
                  </a:solidFill>
                </a:endParaRPr>
              </a:p>
            </p:txBody>
          </p:sp>
          <p:sp>
            <p:nvSpPr>
              <p:cNvPr id="291" name="Rectangle 271"/>
              <p:cNvSpPr>
                <a:spLocks noChangeArrowheads="1"/>
              </p:cNvSpPr>
              <p:nvPr/>
            </p:nvSpPr>
            <p:spPr bwMode="auto">
              <a:xfrm>
                <a:off x="4214" y="2064"/>
                <a:ext cx="242" cy="53"/>
              </a:xfrm>
              <a:prstGeom prst="rect">
                <a:avLst/>
              </a:prstGeom>
              <a:solidFill>
                <a:srgbClr val="FFFF00"/>
              </a:solidFill>
              <a:ln w="9525">
                <a:noFill/>
                <a:miter lim="800000"/>
              </a:ln>
            </p:spPr>
            <p:txBody>
              <a:bodyPr/>
              <a:lstStyle/>
              <a:p>
                <a:pPr eaLnBrk="0" hangingPunct="0">
                  <a:spcBef>
                    <a:spcPct val="50000"/>
                  </a:spcBef>
                  <a:defRPr/>
                </a:pPr>
                <a:endParaRPr lang="en-US" dirty="0">
                  <a:solidFill>
                    <a:srgbClr val="FFFFFF"/>
                  </a:solidFill>
                </a:endParaRPr>
              </a:p>
            </p:txBody>
          </p:sp>
          <p:sp>
            <p:nvSpPr>
              <p:cNvPr id="292" name="Rectangle 272"/>
              <p:cNvSpPr>
                <a:spLocks noChangeArrowheads="1"/>
              </p:cNvSpPr>
              <p:nvPr/>
            </p:nvSpPr>
            <p:spPr bwMode="auto">
              <a:xfrm>
                <a:off x="4214" y="2117"/>
                <a:ext cx="242" cy="51"/>
              </a:xfrm>
              <a:prstGeom prst="rect">
                <a:avLst/>
              </a:prstGeom>
              <a:solidFill>
                <a:srgbClr val="51DC00"/>
              </a:solidFill>
              <a:ln w="9525">
                <a:noFill/>
                <a:miter lim="800000"/>
              </a:ln>
            </p:spPr>
            <p:txBody>
              <a:bodyPr/>
              <a:lstStyle/>
              <a:p>
                <a:pPr eaLnBrk="0" hangingPunct="0">
                  <a:spcBef>
                    <a:spcPct val="50000"/>
                  </a:spcBef>
                  <a:defRPr/>
                </a:pPr>
                <a:endParaRPr lang="en-US" dirty="0">
                  <a:solidFill>
                    <a:srgbClr val="FFFFFF"/>
                  </a:solidFill>
                </a:endParaRPr>
              </a:p>
            </p:txBody>
          </p:sp>
          <p:sp>
            <p:nvSpPr>
              <p:cNvPr id="293" name="Rectangle 273"/>
              <p:cNvSpPr>
                <a:spLocks noChangeArrowheads="1"/>
              </p:cNvSpPr>
              <p:nvPr/>
            </p:nvSpPr>
            <p:spPr bwMode="auto">
              <a:xfrm>
                <a:off x="4214" y="2168"/>
                <a:ext cx="242" cy="53"/>
              </a:xfrm>
              <a:prstGeom prst="rect">
                <a:avLst/>
              </a:prstGeom>
              <a:solidFill>
                <a:srgbClr val="FF0000"/>
              </a:solidFill>
              <a:ln w="9525">
                <a:noFill/>
                <a:miter lim="800000"/>
              </a:ln>
            </p:spPr>
            <p:txBody>
              <a:bodyPr/>
              <a:lstStyle/>
              <a:p>
                <a:pPr eaLnBrk="0" hangingPunct="0">
                  <a:spcBef>
                    <a:spcPct val="50000"/>
                  </a:spcBef>
                  <a:defRPr/>
                </a:pPr>
                <a:endParaRPr lang="en-US" dirty="0">
                  <a:solidFill>
                    <a:srgbClr val="FFFFFF"/>
                  </a:solidFill>
                </a:endParaRPr>
              </a:p>
            </p:txBody>
          </p:sp>
        </p:grpSp>
        <p:grpSp>
          <p:nvGrpSpPr>
            <p:cNvPr id="30" name="Group 242"/>
            <p:cNvGrpSpPr/>
            <p:nvPr userDrawn="1"/>
          </p:nvGrpSpPr>
          <p:grpSpPr bwMode="auto">
            <a:xfrm>
              <a:off x="1638742" y="6638100"/>
              <a:ext cx="163293" cy="104605"/>
              <a:chOff x="5555" y="2058"/>
              <a:chExt cx="245" cy="157"/>
            </a:xfrm>
          </p:grpSpPr>
          <p:sp>
            <p:nvSpPr>
              <p:cNvPr id="286" name="Freeform 243"/>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ln>
            </p:spPr>
            <p:txBody>
              <a:bodyPr/>
              <a:lstStyle/>
              <a:p>
                <a:pPr>
                  <a:defRPr/>
                </a:pPr>
                <a:endParaRPr lang="en-GB" dirty="0">
                  <a:solidFill>
                    <a:srgbClr val="FFFFFF"/>
                  </a:solidFill>
                </a:endParaRPr>
              </a:p>
            </p:txBody>
          </p:sp>
          <p:sp>
            <p:nvSpPr>
              <p:cNvPr id="287" name="Freeform 244"/>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ln>
            </p:spPr>
            <p:txBody>
              <a:bodyPr/>
              <a:lstStyle/>
              <a:p>
                <a:pPr>
                  <a:defRPr/>
                </a:pPr>
                <a:endParaRPr lang="en-GB" dirty="0">
                  <a:solidFill>
                    <a:srgbClr val="FFFFFF"/>
                  </a:solidFill>
                </a:endParaRPr>
              </a:p>
            </p:txBody>
          </p:sp>
          <p:sp>
            <p:nvSpPr>
              <p:cNvPr id="288" name="Freeform 245"/>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ln>
            </p:spPr>
            <p:txBody>
              <a:bodyPr/>
              <a:lstStyle/>
              <a:p>
                <a:pPr>
                  <a:defRPr/>
                </a:pPr>
                <a:endParaRPr lang="en-GB" dirty="0">
                  <a:solidFill>
                    <a:srgbClr val="FFFFFF"/>
                  </a:solidFill>
                </a:endParaRPr>
              </a:p>
            </p:txBody>
          </p:sp>
          <p:sp>
            <p:nvSpPr>
              <p:cNvPr id="289" name="Freeform 246"/>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pic>
          <p:nvPicPr>
            <p:cNvPr id="285" name="Picture 3"/>
            <p:cNvPicPr>
              <a:picLocks noChangeAspect="1" noChangeArrowheads="1"/>
            </p:cNvPicPr>
            <p:nvPr userDrawn="1"/>
          </p:nvPicPr>
          <p:blipFill>
            <a:blip r:embed="rId9" cstate="print"/>
            <a:srcRect/>
            <a:stretch>
              <a:fillRect/>
            </a:stretch>
          </p:blipFill>
          <p:spPr bwMode="auto">
            <a:xfrm>
              <a:off x="6959723" y="6638100"/>
              <a:ext cx="164978" cy="106293"/>
            </a:xfrm>
            <a:prstGeom prst="rect">
              <a:avLst/>
            </a:prstGeom>
            <a:noFill/>
            <a:ln w="9525">
              <a:noFill/>
              <a:miter lim="800000"/>
              <a:headEnd/>
              <a:tailEnd/>
            </a:ln>
          </p:spPr>
        </p:pic>
      </p:grpSp>
      <p:sp>
        <p:nvSpPr>
          <p:cNvPr id="248" name="Rectangle 61"/>
          <p:cNvSpPr>
            <a:spLocks noChangeArrowheads="1"/>
          </p:cNvSpPr>
          <p:nvPr userDrawn="1"/>
        </p:nvSpPr>
        <p:spPr bwMode="auto">
          <a:xfrm>
            <a:off x="578827" y="180976"/>
            <a:ext cx="4857933" cy="276999"/>
          </a:xfrm>
          <a:prstGeom prst="rect">
            <a:avLst/>
          </a:prstGeom>
          <a:noFill/>
          <a:ln w="9525">
            <a:noFill/>
            <a:miter lim="800000"/>
          </a:ln>
        </p:spPr>
        <p:txBody>
          <a:bodyPr wrap="none" lIns="0" tIns="0" rIns="0" bIns="0">
            <a:spAutoFit/>
          </a:bodyPr>
          <a:lstStyle/>
          <a:p>
            <a:pPr marL="0" marR="0" indent="0" algn="l" defTabSz="914400" rtl="0" eaLnBrk="0" fontAlgn="base" latinLnBrk="0" hangingPunct="0">
              <a:lnSpc>
                <a:spcPct val="100000"/>
              </a:lnSpc>
              <a:spcBef>
                <a:spcPct val="0"/>
              </a:spcBef>
              <a:spcAft>
                <a:spcPct val="0"/>
              </a:spcAft>
              <a:buClrTx/>
              <a:buSzTx/>
              <a:buFontTx/>
              <a:buNone/>
              <a:defRPr/>
            </a:pPr>
            <a:r>
              <a:rPr lang="en-GB" sz="900" b="1" kern="1200" dirty="0" smtClean="0">
                <a:solidFill>
                  <a:schemeClr val="bg1"/>
                </a:solidFill>
                <a:latin typeface="Tahoma" panose="020B0604030504040204" pitchFamily="34" charset="0"/>
                <a:ea typeface="+mn-ea"/>
                <a:cs typeface="+mn-cs"/>
              </a:rPr>
              <a:t>EUM/SIR/VWG/14/</a:t>
            </a:r>
            <a:r>
              <a:rPr lang="en-GB" dirty="0" smtClean="0"/>
              <a:t>773645, v1A draft,</a:t>
            </a:r>
            <a:r>
              <a:rPr lang="en-GB" baseline="0" dirty="0" smtClean="0"/>
              <a:t> </a:t>
            </a:r>
            <a:r>
              <a:rPr lang="en-GB" dirty="0" smtClean="0"/>
              <a:t>10 October 2014</a:t>
            </a:r>
            <a:endParaRPr lang="de-DE" b="0" dirty="0">
              <a:solidFill>
                <a:srgbClr val="00B5E2"/>
              </a:solidFill>
              <a:latin typeface="Arial" panose="020B0604020202020204" pitchFamily="34" charset="0"/>
              <a:cs typeface="Arial" panose="020B060402020202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3" name="Picture 2" descr="GOV_GlobeBot_TextTop.png"/>
          <p:cNvPicPr>
            <a:picLocks noChangeAspect="1"/>
          </p:cNvPicPr>
          <p:nvPr userDrawn="1"/>
        </p:nvPicPr>
        <p:blipFill>
          <a:blip r:embed="rId2" cstate="print"/>
          <a:stretch>
            <a:fillRect/>
          </a:stretch>
        </p:blipFill>
        <p:spPr>
          <a:xfrm>
            <a:off x="8196770" y="6270392"/>
            <a:ext cx="789087" cy="500727"/>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txBox="1"/>
          <p:nvPr userDrawn="1"/>
        </p:nvSpPr>
        <p:spPr>
          <a:xfrm>
            <a:off x="6918929" y="6626185"/>
            <a:ext cx="770752" cy="173865"/>
          </a:xfrm>
          <a:prstGeom prst="rect">
            <a:avLst/>
          </a:prstGeom>
        </p:spPr>
        <p:txBody>
          <a:bodyPr/>
          <a:lstStyle>
            <a:lvl1pPr>
              <a:defRPr/>
            </a:lvl1pPr>
          </a:lstStyle>
          <a:p>
            <a:pPr>
              <a:defRPr/>
            </a:pPr>
            <a:r>
              <a:rPr lang="en-GB" b="0" dirty="0" smtClean="0">
                <a:solidFill>
                  <a:srgbClr val="5F758D"/>
                </a:solidFill>
              </a:rPr>
              <a:t>Slide: </a:t>
            </a:r>
            <a:fld id="{56AD7115-E6BD-4F42-A9DC-35905DF9308A}" type="slidenum">
              <a:rPr lang="en-GB" b="0" dirty="0" smtClean="0">
                <a:solidFill>
                  <a:srgbClr val="5F758D"/>
                </a:solidFill>
              </a:rPr>
            </a:fld>
            <a:r>
              <a:rPr lang="en-GB" b="0" dirty="0" smtClean="0">
                <a:solidFill>
                  <a:srgbClr val="5F758D"/>
                </a:solidFill>
              </a:rPr>
              <a:t> </a:t>
            </a:r>
            <a:endParaRPr lang="en-GB" b="0" dirty="0">
              <a:solidFill>
                <a:srgbClr val="5F758D"/>
              </a:solidFill>
            </a:endParaRPr>
          </a:p>
        </p:txBody>
      </p:sp>
      <p:sp>
        <p:nvSpPr>
          <p:cNvPr id="5" name="Slide Number Placeholder 3"/>
          <p:cNvSpPr txBox="1"/>
          <p:nvPr userDrawn="1"/>
        </p:nvSpPr>
        <p:spPr>
          <a:xfrm>
            <a:off x="444959" y="6580753"/>
            <a:ext cx="3406814" cy="180659"/>
          </a:xfrm>
          <a:prstGeom prst="rect">
            <a:avLst/>
          </a:prstGeom>
        </p:spPr>
        <p:txBody>
          <a:bodyPr/>
          <a:lstStyle>
            <a:lvl1pPr>
              <a:defRPr/>
            </a:lvl1pPr>
          </a:lstStyle>
          <a:p>
            <a:pPr marL="0" marR="0" indent="0" algn="l" defTabSz="914400" rtl="0" eaLnBrk="1" fontAlgn="base" latinLnBrk="0" hangingPunct="1">
              <a:lnSpc>
                <a:spcPct val="100000"/>
              </a:lnSpc>
              <a:spcBef>
                <a:spcPct val="0"/>
              </a:spcBef>
              <a:spcAft>
                <a:spcPct val="0"/>
              </a:spcAft>
              <a:buClrTx/>
              <a:buSzTx/>
              <a:buFontTx/>
              <a:buNone/>
              <a:defRPr/>
            </a:pPr>
            <a:r>
              <a:rPr lang="en-GB" b="1" dirty="0" smtClean="0">
                <a:solidFill>
                  <a:srgbClr val="5F758D"/>
                </a:solidFill>
              </a:rPr>
              <a:t>GOVST-V  Beijing 2014 </a:t>
            </a:r>
            <a:endParaRPr lang="en-GB" b="1" dirty="0" smtClean="0">
              <a:solidFill>
                <a:srgbClr val="5F758D"/>
              </a:solidFill>
            </a:endParaRPr>
          </a:p>
          <a:p>
            <a:pPr>
              <a:defRPr/>
            </a:pPr>
            <a:endParaRPr lang="en-GB" b="1" dirty="0">
              <a:solidFill>
                <a:srgbClr val="5F758D"/>
              </a:solidFill>
            </a:endParaRPr>
          </a:p>
        </p:txBody>
      </p:sp>
      <p:sp>
        <p:nvSpPr>
          <p:cNvPr id="6" name="Title 1"/>
          <p:cNvSpPr>
            <a:spLocks noGrp="1"/>
          </p:cNvSpPr>
          <p:nvPr>
            <p:ph type="title"/>
          </p:nvPr>
        </p:nvSpPr>
        <p:spPr>
          <a:xfrm>
            <a:off x="0" y="0"/>
            <a:ext cx="9045820" cy="854075"/>
          </a:xfrm>
        </p:spPr>
        <p:txBody>
          <a:bodyPr/>
          <a:lstStyle/>
          <a:p>
            <a:r>
              <a:rPr lang="en-US" smtClean="0"/>
              <a:t>Click to edit Master title style</a:t>
            </a:r>
            <a:endParaRPr lang="en-US"/>
          </a:p>
        </p:txBody>
      </p:sp>
    </p:spTree>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7239000" y="6600829"/>
            <a:ext cx="1905000" cy="257175"/>
          </a:xfrm>
          <a:prstGeom prst="rect">
            <a:avLst/>
          </a:prstGeom>
        </p:spPr>
        <p:txBody>
          <a:bodyPr/>
          <a:lstStyle/>
          <a:p>
            <a:pPr>
              <a:defRPr/>
            </a:pPr>
            <a:fld id="{980EA4A0-E513-42EA-B292-B21C1B51B660}" type="slidenum">
              <a:rPr lang="en-US" smtClean="0"/>
            </a:fld>
            <a:endParaRPr lang="en-US" dirty="0"/>
          </a:p>
        </p:txBody>
      </p:sp>
    </p:spTree>
  </p:cSld>
  <p:clrMapOvr>
    <a:masterClrMapping/>
  </p:clrMapOvr>
  <p:transition spd="slow"/>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5" descr="PPT_Header02"/>
          <p:cNvPicPr>
            <a:picLocks noChangeAspect="1" noChangeArrowheads="1"/>
          </p:cNvPicPr>
          <p:nvPr userDrawn="1"/>
        </p:nvPicPr>
        <p:blipFill>
          <a:blip r:embed="rId2" cstate="print"/>
          <a:srcRect/>
          <a:stretch>
            <a:fillRect/>
          </a:stretch>
        </p:blipFill>
        <p:spPr bwMode="auto">
          <a:xfrm>
            <a:off x="0" y="2"/>
            <a:ext cx="9144000" cy="1304925"/>
          </a:xfrm>
          <a:prstGeom prst="rect">
            <a:avLst/>
          </a:prstGeom>
          <a:noFill/>
        </p:spPr>
      </p:pic>
      <p:sp>
        <p:nvSpPr>
          <p:cNvPr id="327690" name="Rectangle 10"/>
          <p:cNvSpPr>
            <a:spLocks noGrp="1" noChangeArrowheads="1"/>
          </p:cNvSpPr>
          <p:nvPr>
            <p:ph type="subTitle" idx="1"/>
          </p:nvPr>
        </p:nvSpPr>
        <p:spPr>
          <a:xfrm>
            <a:off x="1037493" y="4035425"/>
            <a:ext cx="5251938" cy="2266950"/>
          </a:xfrm>
        </p:spPr>
        <p:txBody>
          <a:bodyPr lIns="90000" tIns="36000" rIns="90000" bIns="36000"/>
          <a:lstStyle>
            <a:lvl1pPr>
              <a:lnSpc>
                <a:spcPct val="100000"/>
              </a:lnSpc>
              <a:spcBef>
                <a:spcPct val="25000"/>
              </a:spcBef>
              <a:buFontTx/>
              <a:buNone/>
              <a:defRPr sz="1800">
                <a:solidFill>
                  <a:schemeClr val="bg1"/>
                </a:solidFill>
              </a:defRPr>
            </a:lvl1pPr>
          </a:lstStyle>
          <a:p>
            <a:r>
              <a:rPr lang="it-IT" dirty="0"/>
              <a:t>Click to edit Master subtitle style</a:t>
            </a:r>
            <a:endParaRPr lang="it-IT" dirty="0"/>
          </a:p>
          <a:p>
            <a:r>
              <a:rPr lang="it-IT" dirty="0"/>
              <a:t>And date</a:t>
            </a:r>
            <a:endParaRPr lang="it-IT" dirty="0"/>
          </a:p>
        </p:txBody>
      </p:sp>
      <p:sp>
        <p:nvSpPr>
          <p:cNvPr id="327691" name="Rectangle 11"/>
          <p:cNvSpPr>
            <a:spLocks noGrp="1" noChangeArrowheads="1"/>
          </p:cNvSpPr>
          <p:nvPr>
            <p:ph type="ctrTitle" hasCustomPrompt="1"/>
          </p:nvPr>
        </p:nvSpPr>
        <p:spPr>
          <a:xfrm>
            <a:off x="1037495" y="2749555"/>
            <a:ext cx="6690946" cy="1279525"/>
          </a:xfrm>
        </p:spPr>
        <p:txBody>
          <a:bodyPr tIns="0" bIns="0" anchor="t"/>
          <a:lstStyle>
            <a:lvl1pPr>
              <a:lnSpc>
                <a:spcPct val="110000"/>
              </a:lnSpc>
              <a:defRPr sz="3200"/>
            </a:lvl1pPr>
          </a:lstStyle>
          <a:p>
            <a:r>
              <a:rPr lang="it-IT"/>
              <a:t>CLICK TO EDIT </a:t>
            </a:r>
            <a:br>
              <a:rPr lang="it-IT"/>
            </a:br>
            <a:r>
              <a:rPr lang="it-IT"/>
              <a:t>MASTER</a:t>
            </a:r>
            <a:endParaRPr lang="it-IT"/>
          </a:p>
        </p:txBody>
      </p:sp>
      <p:pic>
        <p:nvPicPr>
          <p:cNvPr id="10" name="Picture 9" descr="GOV_GlobeBot_TextTop.png"/>
          <p:cNvPicPr>
            <a:picLocks noChangeAspect="1"/>
          </p:cNvPicPr>
          <p:nvPr userDrawn="1"/>
        </p:nvPicPr>
        <p:blipFill>
          <a:blip r:embed="rId3" cstate="print"/>
          <a:stretch>
            <a:fillRect/>
          </a:stretch>
        </p:blipFill>
        <p:spPr>
          <a:xfrm>
            <a:off x="8196770" y="6270392"/>
            <a:ext cx="789087" cy="500727"/>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6356350"/>
            <a:ext cx="2057400" cy="365125"/>
          </a:xfrm>
        </p:spPr>
        <p:txBody>
          <a:bodyPr/>
          <a:lstStyle/>
          <a:p>
            <a:fld id="{15CD1130-1585-4665-9660-997059F62775}" type="datetimeFigureOut">
              <a:rPr lang="zh-CN" altLang="en-US" smtClean="0"/>
            </a:fld>
            <a:endParaRPr lang="zh-CN" altLang="en-US"/>
          </a:p>
        </p:txBody>
      </p:sp>
      <p:sp>
        <p:nvSpPr>
          <p:cNvPr id="3" name="页脚占位符 2"/>
          <p:cNvSpPr>
            <a:spLocks noGrp="1"/>
          </p:cNvSpPr>
          <p:nvPr>
            <p:ph type="ftr" sz="quarter" idx="11"/>
          </p:nvPr>
        </p:nvSpPr>
        <p:spPr>
          <a:xfrm>
            <a:off x="3028950" y="6356350"/>
            <a:ext cx="3086100" cy="365125"/>
          </a:xfrm>
        </p:spPr>
        <p:txBody>
          <a:bodyPr/>
          <a:lstStyle/>
          <a:p>
            <a:endParaRPr lang="zh-CN" altLang="en-US"/>
          </a:p>
        </p:txBody>
      </p:sp>
      <p:sp>
        <p:nvSpPr>
          <p:cNvPr id="4" name="灯片编号占位符 3"/>
          <p:cNvSpPr>
            <a:spLocks noGrp="1"/>
          </p:cNvSpPr>
          <p:nvPr>
            <p:ph type="sldNum" sz="quarter" idx="12"/>
          </p:nvPr>
        </p:nvSpPr>
        <p:spPr>
          <a:xfrm>
            <a:off x="6457950" y="6356350"/>
            <a:ext cx="2057400" cy="365125"/>
          </a:xfrm>
        </p:spPr>
        <p:txBody>
          <a:bodyPr/>
          <a:lstStyle/>
          <a:p>
            <a:fld id="{49B70906-431A-4231-882B-F2C6E21420C2}" type="slidenum">
              <a:rPr lang="zh-CN" altLang="en-US" smtClean="0"/>
            </a:fld>
            <a:endParaRPr lang="zh-CN" altLang="en-US"/>
          </a:p>
        </p:txBody>
      </p:sp>
      <p:sp>
        <p:nvSpPr>
          <p:cNvPr id="5" name="Title 1"/>
          <p:cNvSpPr>
            <a:spLocks noGrp="1"/>
          </p:cNvSpPr>
          <p:nvPr>
            <p:ph type="title"/>
          </p:nvPr>
        </p:nvSpPr>
        <p:spPr>
          <a:xfrm>
            <a:off x="0" y="0"/>
            <a:ext cx="9045820" cy="854075"/>
          </a:xfrm>
        </p:spPr>
        <p:txBody>
          <a:bodyPr/>
          <a:lstStyle/>
          <a:p>
            <a:r>
              <a:rPr lang="en-US" smtClean="0"/>
              <a:t>Click to edit Master title style</a:t>
            </a:r>
            <a:endParaRPr lang="en-US"/>
          </a:p>
        </p:txBody>
      </p:sp>
    </p:spTree>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1_Title Slide">
    <p:bg>
      <p:bgPr>
        <a:blipFill dpi="0" rotWithShape="0">
          <a:blip r:embed="rId2" cstate="print">
            <a:lum/>
          </a:blip>
          <a:srcRect/>
          <a:stretch>
            <a:fillRect b="-5000"/>
          </a:stretch>
        </a:blipFill>
        <a:effectLst/>
      </p:bgPr>
    </p:bg>
    <p:spTree>
      <p:nvGrpSpPr>
        <p:cNvPr id="1" name=""/>
        <p:cNvGrpSpPr/>
        <p:nvPr/>
      </p:nvGrpSpPr>
      <p:grpSpPr>
        <a:xfrm>
          <a:off x="0" y="0"/>
          <a:ext cx="0" cy="0"/>
          <a:chOff x="0" y="0"/>
          <a:chExt cx="0" cy="0"/>
        </a:xfrm>
      </p:grpSpPr>
      <p:pic>
        <p:nvPicPr>
          <p:cNvPr id="4" name="Picture 25" descr="EUMETSATwhite.png"/>
          <p:cNvPicPr>
            <a:picLocks noChangeAspect="1"/>
          </p:cNvPicPr>
          <p:nvPr userDrawn="1"/>
        </p:nvPicPr>
        <p:blipFill>
          <a:blip r:embed="rId3" cstate="print"/>
          <a:srcRect/>
          <a:stretch>
            <a:fillRect/>
          </a:stretch>
        </p:blipFill>
        <p:spPr bwMode="auto">
          <a:xfrm>
            <a:off x="8207620" y="6604003"/>
            <a:ext cx="745880" cy="149225"/>
          </a:xfrm>
          <a:prstGeom prst="rect">
            <a:avLst/>
          </a:prstGeom>
          <a:noFill/>
          <a:ln w="9525">
            <a:noFill/>
            <a:miter lim="800000"/>
            <a:headEnd/>
            <a:tailEnd/>
          </a:ln>
        </p:spPr>
      </p:pic>
      <p:sp>
        <p:nvSpPr>
          <p:cNvPr id="5" name="Rectangle 61"/>
          <p:cNvSpPr>
            <a:spLocks noChangeArrowheads="1"/>
          </p:cNvSpPr>
          <p:nvPr userDrawn="1"/>
        </p:nvSpPr>
        <p:spPr bwMode="auto">
          <a:xfrm>
            <a:off x="578828" y="6610353"/>
            <a:ext cx="4578176" cy="276999"/>
          </a:xfrm>
          <a:prstGeom prst="rect">
            <a:avLst/>
          </a:prstGeom>
          <a:noFill/>
          <a:ln w="9525">
            <a:noFill/>
            <a:miter lim="800000"/>
          </a:ln>
        </p:spPr>
        <p:txBody>
          <a:bodyPr wrap="none" lIns="0" tIns="0" rIns="0" bIns="0">
            <a:spAutoFit/>
          </a:bodyPr>
          <a:lstStyle/>
          <a:p>
            <a:pPr marL="0" marR="0" indent="0" algn="l" defTabSz="914400" rtl="0" eaLnBrk="0" fontAlgn="base" latinLnBrk="0" hangingPunct="0">
              <a:lnSpc>
                <a:spcPct val="100000"/>
              </a:lnSpc>
              <a:spcBef>
                <a:spcPct val="0"/>
              </a:spcBef>
              <a:spcAft>
                <a:spcPct val="0"/>
              </a:spcAft>
              <a:buClrTx/>
              <a:buSzTx/>
              <a:buFontTx/>
              <a:buNone/>
              <a:defRPr/>
            </a:pPr>
            <a:r>
              <a:rPr lang="de-DE" b="0" dirty="0" smtClean="0">
                <a:solidFill>
                  <a:srgbClr val="00B5E2"/>
                </a:solidFill>
                <a:latin typeface="Arial" panose="020B0604020202020204" pitchFamily="34" charset="0"/>
                <a:cs typeface="Arial" panose="020B0604020202020204" pitchFamily="34" charset="0"/>
              </a:rPr>
              <a:t>EUM/SIR/VWG/14/773645, 10 October 2014</a:t>
            </a:r>
            <a:endParaRPr lang="de-DE" b="0" dirty="0" smtClean="0">
              <a:solidFill>
                <a:srgbClr val="00B5E2"/>
              </a:solidFill>
              <a:latin typeface="Arial" panose="020B0604020202020204" pitchFamily="34" charset="0"/>
              <a:cs typeface="Arial" panose="020B0604020202020204" pitchFamily="34" charset="0"/>
            </a:endParaRPr>
          </a:p>
        </p:txBody>
      </p:sp>
      <p:sp>
        <p:nvSpPr>
          <p:cNvPr id="6" name="Rectangle 39"/>
          <p:cNvSpPr>
            <a:spLocks noChangeArrowheads="1"/>
          </p:cNvSpPr>
          <p:nvPr userDrawn="1"/>
        </p:nvSpPr>
        <p:spPr bwMode="auto">
          <a:xfrm>
            <a:off x="215757" y="6610353"/>
            <a:ext cx="282130" cy="276999"/>
          </a:xfrm>
          <a:prstGeom prst="rect">
            <a:avLst/>
          </a:prstGeom>
          <a:noFill/>
          <a:ln w="9525">
            <a:noFill/>
            <a:miter lim="800000"/>
          </a:ln>
        </p:spPr>
        <p:txBody>
          <a:bodyPr wrap="none" lIns="0" tIns="0" rIns="0" bIns="0">
            <a:spAutoFit/>
          </a:bodyPr>
          <a:lstStyle/>
          <a:p>
            <a:pPr algn="ctr" eaLnBrk="0" hangingPunct="0">
              <a:defRPr/>
            </a:pPr>
            <a:fld id="{77640CE9-6600-4461-80F9-194BCF128167}" type="slidenum">
              <a:rPr lang="de-DE" b="0">
                <a:solidFill>
                  <a:srgbClr val="00B5E2"/>
                </a:solidFill>
                <a:latin typeface="Arial" panose="020B0604020202020204" pitchFamily="34" charset="0"/>
                <a:cs typeface="Arial" panose="020B0604020202020204" pitchFamily="34" charset="0"/>
              </a:rPr>
            </a:fld>
            <a:endParaRPr lang="de-DE" b="0" dirty="0">
              <a:solidFill>
                <a:srgbClr val="00B5E2"/>
              </a:solidFill>
              <a:latin typeface="Arial" panose="020B0604020202020204" pitchFamily="34" charset="0"/>
              <a:cs typeface="Arial" panose="020B0604020202020204" pitchFamily="34" charset="0"/>
            </a:endParaRPr>
          </a:p>
        </p:txBody>
      </p:sp>
      <p:sp>
        <p:nvSpPr>
          <p:cNvPr id="8" name="Rectangle 41"/>
          <p:cNvSpPr>
            <a:spLocks noGrp="1" noChangeArrowheads="1"/>
          </p:cNvSpPr>
          <p:nvPr>
            <p:ph type="subTitle" sz="quarter" idx="1"/>
          </p:nvPr>
        </p:nvSpPr>
        <p:spPr>
          <a:xfrm>
            <a:off x="238887" y="534838"/>
            <a:ext cx="8632553" cy="1449237"/>
          </a:xfrm>
        </p:spPr>
        <p:txBody>
          <a:bodyPr anchor="ctr"/>
          <a:lstStyle>
            <a:lvl1pPr marL="0" indent="0">
              <a:lnSpc>
                <a:spcPts val="3400"/>
              </a:lnSpc>
              <a:buNone/>
              <a:defRPr b="1" cap="all" baseline="0">
                <a:solidFill>
                  <a:schemeClr val="bg1"/>
                </a:solidFill>
              </a:defRPr>
            </a:lvl1pPr>
          </a:lstStyle>
          <a:p>
            <a:r>
              <a:rPr lang="en-US" smtClean="0"/>
              <a:t>Click to edit Master subtitle style</a:t>
            </a:r>
            <a:endParaRPr lang="en-GB" dirty="0" smtClean="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showMasterSp="0" userDrawn="1">
  <p:cSld name="3_Title Slide">
    <p:bg>
      <p:bgPr>
        <a:blipFill dpi="0" rotWithShape="0">
          <a:blip r:embed="rId2" cstate="print">
            <a:lum/>
          </a:blip>
          <a:srcRect/>
          <a:stretch>
            <a:fillRect b="-5000"/>
          </a:stretch>
        </a:blipFill>
        <a:effectLst/>
      </p:bgPr>
    </p:bg>
    <p:spTree>
      <p:nvGrpSpPr>
        <p:cNvPr id="1" name=""/>
        <p:cNvGrpSpPr/>
        <p:nvPr/>
      </p:nvGrpSpPr>
      <p:grpSpPr>
        <a:xfrm>
          <a:off x="0" y="0"/>
          <a:ext cx="0" cy="0"/>
          <a:chOff x="0" y="0"/>
          <a:chExt cx="0" cy="0"/>
        </a:xfrm>
      </p:grpSpPr>
      <p:sp>
        <p:nvSpPr>
          <p:cNvPr id="247" name="Rectangle 39"/>
          <p:cNvSpPr>
            <a:spLocks noChangeArrowheads="1"/>
          </p:cNvSpPr>
          <p:nvPr userDrawn="1"/>
        </p:nvSpPr>
        <p:spPr bwMode="auto">
          <a:xfrm>
            <a:off x="215757" y="180976"/>
            <a:ext cx="282130" cy="276999"/>
          </a:xfrm>
          <a:prstGeom prst="rect">
            <a:avLst/>
          </a:prstGeom>
          <a:noFill/>
          <a:ln w="9525">
            <a:noFill/>
            <a:miter lim="800000"/>
          </a:ln>
        </p:spPr>
        <p:txBody>
          <a:bodyPr wrap="none" lIns="0" tIns="0" rIns="0" bIns="0">
            <a:spAutoFit/>
          </a:bodyPr>
          <a:lstStyle/>
          <a:p>
            <a:pPr algn="ctr" eaLnBrk="0" hangingPunct="0">
              <a:defRPr/>
            </a:pPr>
            <a:fld id="{C4DB5A8F-B97C-4F92-A89C-4616A2E493DE}" type="slidenum">
              <a:rPr lang="de-DE">
                <a:solidFill>
                  <a:srgbClr val="00B5E2"/>
                </a:solidFill>
                <a:latin typeface="Arial" panose="020B0604020202020204" pitchFamily="34" charset="0"/>
                <a:cs typeface="Arial" panose="020B0604020202020204" pitchFamily="34" charset="0"/>
              </a:rPr>
            </a:fld>
            <a:endParaRPr lang="de-DE" dirty="0">
              <a:solidFill>
                <a:srgbClr val="00B5E2"/>
              </a:solidFill>
              <a:latin typeface="Arial" panose="020B0604020202020204" pitchFamily="34" charset="0"/>
              <a:cs typeface="Arial" panose="020B0604020202020204" pitchFamily="34" charset="0"/>
            </a:endParaRPr>
          </a:p>
        </p:txBody>
      </p:sp>
      <p:sp>
        <p:nvSpPr>
          <p:cNvPr id="8" name="Rectangle 41"/>
          <p:cNvSpPr>
            <a:spLocks noGrp="1" noChangeArrowheads="1"/>
          </p:cNvSpPr>
          <p:nvPr userDrawn="1">
            <p:ph type="subTitle" sz="quarter" idx="1"/>
          </p:nvPr>
        </p:nvSpPr>
        <p:spPr>
          <a:xfrm>
            <a:off x="238886" y="534838"/>
            <a:ext cx="5494362" cy="1449237"/>
          </a:xfrm>
        </p:spPr>
        <p:txBody>
          <a:bodyPr anchor="ctr"/>
          <a:lstStyle>
            <a:lvl1pPr marL="0" indent="0">
              <a:lnSpc>
                <a:spcPts val="3400"/>
              </a:lnSpc>
              <a:buNone/>
              <a:defRPr b="1" cap="all" baseline="0">
                <a:solidFill>
                  <a:schemeClr val="bg1"/>
                </a:solidFill>
              </a:defRPr>
            </a:lvl1pPr>
          </a:lstStyle>
          <a:p>
            <a:r>
              <a:rPr lang="en-US" dirty="0" smtClean="0"/>
              <a:t>Click to edit Master subtitle style</a:t>
            </a:r>
            <a:endParaRPr lang="en-GB" dirty="0" smtClean="0"/>
          </a:p>
        </p:txBody>
      </p:sp>
      <p:sp>
        <p:nvSpPr>
          <p:cNvPr id="251" name="Rectangle 250"/>
          <p:cNvSpPr/>
          <p:nvPr userDrawn="1"/>
        </p:nvSpPr>
        <p:spPr bwMode="auto">
          <a:xfrm>
            <a:off x="5846886" y="542928"/>
            <a:ext cx="3297115" cy="1476375"/>
          </a:xfrm>
          <a:prstGeom prst="rect">
            <a:avLst/>
          </a:prstGeom>
          <a:solidFill>
            <a:schemeClr val="bg1"/>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dirty="0">
              <a:solidFill>
                <a:srgbClr val="FFFFFF"/>
              </a:solidFill>
            </a:endParaRPr>
          </a:p>
        </p:txBody>
      </p:sp>
      <p:pic>
        <p:nvPicPr>
          <p:cNvPr id="252" name="Picture 11" descr="EUMETSATLogo_hor_noTagline_solid_CMYK UPDATED version.png"/>
          <p:cNvPicPr>
            <a:picLocks noChangeAspect="1"/>
          </p:cNvPicPr>
          <p:nvPr userDrawn="1"/>
        </p:nvPicPr>
        <p:blipFill>
          <a:blip r:embed="rId3" cstate="print"/>
          <a:srcRect/>
          <a:stretch>
            <a:fillRect/>
          </a:stretch>
        </p:blipFill>
        <p:spPr bwMode="auto">
          <a:xfrm>
            <a:off x="6286501" y="1019175"/>
            <a:ext cx="2413489" cy="482600"/>
          </a:xfrm>
          <a:prstGeom prst="rect">
            <a:avLst/>
          </a:prstGeom>
          <a:noFill/>
          <a:ln w="9525">
            <a:noFill/>
            <a:miter lim="800000"/>
            <a:headEnd/>
            <a:tailEnd/>
          </a:ln>
        </p:spPr>
      </p:pic>
      <p:grpSp>
        <p:nvGrpSpPr>
          <p:cNvPr id="2" name="Group 253"/>
          <p:cNvGrpSpPr/>
          <p:nvPr userDrawn="1"/>
        </p:nvGrpSpPr>
        <p:grpSpPr>
          <a:xfrm>
            <a:off x="341437" y="6638103"/>
            <a:ext cx="6235211" cy="110355"/>
            <a:chOff x="369889" y="6638100"/>
            <a:chExt cx="6754812" cy="110355"/>
          </a:xfrm>
        </p:grpSpPr>
        <p:grpSp>
          <p:nvGrpSpPr>
            <p:cNvPr id="3" name="Group 4"/>
            <p:cNvGrpSpPr/>
            <p:nvPr userDrawn="1"/>
          </p:nvGrpSpPr>
          <p:grpSpPr bwMode="auto">
            <a:xfrm>
              <a:off x="5236697" y="6638100"/>
              <a:ext cx="164978" cy="109011"/>
              <a:chOff x="4182" y="1087"/>
              <a:chExt cx="238" cy="162"/>
            </a:xfrm>
          </p:grpSpPr>
          <p:sp>
            <p:nvSpPr>
              <p:cNvPr id="483" name="Freeform 5"/>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84" name="Freeform 6"/>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85" name="Freeform 7"/>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ln>
            </p:spPr>
            <p:txBody>
              <a:bodyPr/>
              <a:lstStyle/>
              <a:p>
                <a:pPr>
                  <a:defRPr/>
                </a:pPr>
                <a:endParaRPr lang="en-GB" dirty="0">
                  <a:solidFill>
                    <a:srgbClr val="FFFFFF"/>
                  </a:solidFill>
                </a:endParaRPr>
              </a:p>
            </p:txBody>
          </p:sp>
          <p:sp>
            <p:nvSpPr>
              <p:cNvPr id="486" name="Freeform 8"/>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87" name="Freeform 9"/>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ln>
            </p:spPr>
            <p:txBody>
              <a:bodyPr/>
              <a:lstStyle/>
              <a:p>
                <a:pPr>
                  <a:defRPr/>
                </a:pPr>
                <a:endParaRPr lang="en-GB" dirty="0">
                  <a:solidFill>
                    <a:srgbClr val="FFFFFF"/>
                  </a:solidFill>
                </a:endParaRPr>
              </a:p>
            </p:txBody>
          </p:sp>
          <p:sp>
            <p:nvSpPr>
              <p:cNvPr id="488" name="Freeform 10"/>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89" name="Freeform 11"/>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90" name="Freeform 12"/>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91" name="Freeform 13"/>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92" name="Freeform 14"/>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ln>
            </p:spPr>
            <p:txBody>
              <a:bodyPr/>
              <a:lstStyle/>
              <a:p>
                <a:pPr>
                  <a:defRPr/>
                </a:pPr>
                <a:endParaRPr lang="en-GB" dirty="0">
                  <a:solidFill>
                    <a:srgbClr val="FFFFFF"/>
                  </a:solidFill>
                </a:endParaRPr>
              </a:p>
            </p:txBody>
          </p:sp>
        </p:grpSp>
        <p:grpSp>
          <p:nvGrpSpPr>
            <p:cNvPr id="4" name="Group 16"/>
            <p:cNvGrpSpPr/>
            <p:nvPr userDrawn="1"/>
          </p:nvGrpSpPr>
          <p:grpSpPr bwMode="auto">
            <a:xfrm>
              <a:off x="1853845" y="6638100"/>
              <a:ext cx="163609" cy="106293"/>
              <a:chOff x="1116" y="1646"/>
              <a:chExt cx="245" cy="151"/>
            </a:xfrm>
          </p:grpSpPr>
          <p:sp>
            <p:nvSpPr>
              <p:cNvPr id="480" name="Freeform 17"/>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81" name="Freeform 18"/>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82" name="Freeform 19"/>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ln>
            </p:spPr>
            <p:txBody>
              <a:bodyPr/>
              <a:lstStyle/>
              <a:p>
                <a:pPr>
                  <a:defRPr/>
                </a:pPr>
                <a:endParaRPr lang="en-GB" dirty="0">
                  <a:solidFill>
                    <a:srgbClr val="FFFFFF"/>
                  </a:solidFill>
                </a:endParaRPr>
              </a:p>
            </p:txBody>
          </p:sp>
        </p:grpSp>
        <p:grpSp>
          <p:nvGrpSpPr>
            <p:cNvPr id="5" name="Group 20"/>
            <p:cNvGrpSpPr/>
            <p:nvPr userDrawn="1"/>
          </p:nvGrpSpPr>
          <p:grpSpPr bwMode="auto">
            <a:xfrm>
              <a:off x="3341609" y="6638100"/>
              <a:ext cx="163288" cy="104917"/>
              <a:chOff x="1117" y="2897"/>
              <a:chExt cx="243" cy="157"/>
            </a:xfrm>
          </p:grpSpPr>
          <p:sp>
            <p:nvSpPr>
              <p:cNvPr id="476" name="Freeform 21"/>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77" name="Freeform 22"/>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ln>
            </p:spPr>
            <p:txBody>
              <a:bodyPr/>
              <a:lstStyle/>
              <a:p>
                <a:pPr>
                  <a:defRPr/>
                </a:pPr>
                <a:endParaRPr lang="en-GB" dirty="0">
                  <a:solidFill>
                    <a:srgbClr val="FFFFFF"/>
                  </a:solidFill>
                </a:endParaRPr>
              </a:p>
            </p:txBody>
          </p:sp>
          <p:sp>
            <p:nvSpPr>
              <p:cNvPr id="478" name="Freeform 23"/>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79" name="Freeform 24"/>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6" name="Group 25"/>
            <p:cNvGrpSpPr/>
            <p:nvPr userDrawn="1"/>
          </p:nvGrpSpPr>
          <p:grpSpPr bwMode="auto">
            <a:xfrm>
              <a:off x="3130729" y="6638100"/>
              <a:ext cx="163288" cy="104917"/>
              <a:chOff x="1118" y="2646"/>
              <a:chExt cx="243" cy="157"/>
            </a:xfrm>
          </p:grpSpPr>
          <p:sp>
            <p:nvSpPr>
              <p:cNvPr id="472" name="Freeform 26"/>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73" name="Freeform 27"/>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ln>
            </p:spPr>
            <p:txBody>
              <a:bodyPr/>
              <a:lstStyle/>
              <a:p>
                <a:pPr>
                  <a:defRPr/>
                </a:pPr>
                <a:endParaRPr lang="en-GB" dirty="0">
                  <a:solidFill>
                    <a:srgbClr val="FFFFFF"/>
                  </a:solidFill>
                </a:endParaRPr>
              </a:p>
            </p:txBody>
          </p:sp>
          <p:sp>
            <p:nvSpPr>
              <p:cNvPr id="474" name="Freeform 28"/>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ln>
            </p:spPr>
            <p:txBody>
              <a:bodyPr/>
              <a:lstStyle/>
              <a:p>
                <a:pPr>
                  <a:defRPr/>
                </a:pPr>
                <a:endParaRPr lang="en-GB" dirty="0">
                  <a:solidFill>
                    <a:srgbClr val="FFFFFF"/>
                  </a:solidFill>
                </a:endParaRPr>
              </a:p>
            </p:txBody>
          </p:sp>
          <p:sp>
            <p:nvSpPr>
              <p:cNvPr id="475" name="Freeform 29"/>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7" name="Group 30"/>
            <p:cNvGrpSpPr/>
            <p:nvPr userDrawn="1"/>
          </p:nvGrpSpPr>
          <p:grpSpPr bwMode="auto">
            <a:xfrm>
              <a:off x="2276341" y="6638100"/>
              <a:ext cx="163288" cy="104596"/>
              <a:chOff x="1117" y="2143"/>
              <a:chExt cx="243" cy="155"/>
            </a:xfrm>
          </p:grpSpPr>
          <p:sp>
            <p:nvSpPr>
              <p:cNvPr id="468" name="Freeform 31"/>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69" name="Freeform 32"/>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ln>
            </p:spPr>
            <p:txBody>
              <a:bodyPr/>
              <a:lstStyle/>
              <a:p>
                <a:pPr>
                  <a:defRPr/>
                </a:pPr>
                <a:endParaRPr lang="en-GB" dirty="0">
                  <a:solidFill>
                    <a:srgbClr val="FFFFFF"/>
                  </a:solidFill>
                </a:endParaRPr>
              </a:p>
            </p:txBody>
          </p:sp>
          <p:sp>
            <p:nvSpPr>
              <p:cNvPr id="470" name="Freeform 33"/>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71" name="Freeform 34"/>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9" name="Group 35"/>
            <p:cNvGrpSpPr/>
            <p:nvPr userDrawn="1"/>
          </p:nvGrpSpPr>
          <p:grpSpPr bwMode="auto">
            <a:xfrm>
              <a:off x="2064917" y="6638100"/>
              <a:ext cx="163288" cy="104596"/>
              <a:chOff x="1117" y="1892"/>
              <a:chExt cx="243" cy="155"/>
            </a:xfrm>
          </p:grpSpPr>
          <p:sp>
            <p:nvSpPr>
              <p:cNvPr id="464" name="Freeform 36"/>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65" name="Freeform 37"/>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66" name="Freeform 38"/>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67" name="Freeform 39"/>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0" name="Group 255"/>
            <p:cNvGrpSpPr/>
            <p:nvPr userDrawn="1"/>
          </p:nvGrpSpPr>
          <p:grpSpPr bwMode="auto">
            <a:xfrm>
              <a:off x="1431617" y="6638100"/>
              <a:ext cx="163489" cy="106268"/>
              <a:chOff x="7106991" y="2034190"/>
              <a:chExt cx="255683" cy="163929"/>
            </a:xfrm>
          </p:grpSpPr>
          <p:sp>
            <p:nvSpPr>
              <p:cNvPr id="462" name="Freeform 41"/>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63" name="Freeform 42"/>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ln>
            </p:spPr>
            <p:txBody>
              <a:bodyPr/>
              <a:lstStyle/>
              <a:p>
                <a:pPr>
                  <a:defRPr/>
                </a:pPr>
                <a:endParaRPr lang="en-GB" dirty="0">
                  <a:solidFill>
                    <a:srgbClr val="FFFFFF"/>
                  </a:solidFill>
                </a:endParaRPr>
              </a:p>
            </p:txBody>
          </p:sp>
        </p:grpSp>
        <p:grpSp>
          <p:nvGrpSpPr>
            <p:cNvPr id="11" name="Group 254"/>
            <p:cNvGrpSpPr/>
            <p:nvPr userDrawn="1"/>
          </p:nvGrpSpPr>
          <p:grpSpPr bwMode="auto">
            <a:xfrm>
              <a:off x="581062" y="6638100"/>
              <a:ext cx="163489" cy="110355"/>
              <a:chOff x="6341261" y="2034186"/>
              <a:chExt cx="254095" cy="170190"/>
            </a:xfrm>
          </p:grpSpPr>
          <p:sp>
            <p:nvSpPr>
              <p:cNvPr id="459" name="Freeform 458"/>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60" name="Freeform 459"/>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ln>
            </p:spPr>
            <p:txBody>
              <a:bodyPr/>
              <a:lstStyle/>
              <a:p>
                <a:pPr>
                  <a:defRPr/>
                </a:pPr>
                <a:endParaRPr lang="en-GB" dirty="0">
                  <a:solidFill>
                    <a:srgbClr val="FFFFFF"/>
                  </a:solidFill>
                </a:endParaRPr>
              </a:p>
            </p:txBody>
          </p:sp>
          <p:sp>
            <p:nvSpPr>
              <p:cNvPr id="461" name="Freeform 460"/>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ln>
            </p:spPr>
            <p:txBody>
              <a:bodyPr/>
              <a:lstStyle/>
              <a:p>
                <a:pPr>
                  <a:defRPr/>
                </a:pPr>
                <a:endParaRPr lang="en-GB" dirty="0">
                  <a:solidFill>
                    <a:srgbClr val="FFFFFF"/>
                  </a:solidFill>
                </a:endParaRPr>
              </a:p>
            </p:txBody>
          </p:sp>
        </p:grpSp>
        <p:grpSp>
          <p:nvGrpSpPr>
            <p:cNvPr id="12" name="Group 49"/>
            <p:cNvGrpSpPr/>
            <p:nvPr userDrawn="1"/>
          </p:nvGrpSpPr>
          <p:grpSpPr bwMode="auto">
            <a:xfrm>
              <a:off x="369889" y="6638100"/>
              <a:ext cx="163609" cy="106293"/>
              <a:chOff x="529" y="1166"/>
              <a:chExt cx="245" cy="157"/>
            </a:xfrm>
          </p:grpSpPr>
          <p:sp>
            <p:nvSpPr>
              <p:cNvPr id="455" name="Freeform 50"/>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56" name="Freeform 51"/>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57" name="Freeform 52"/>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58" name="Freeform 53"/>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3" name="Group 54"/>
            <p:cNvGrpSpPr/>
            <p:nvPr userDrawn="1"/>
          </p:nvGrpSpPr>
          <p:grpSpPr bwMode="auto">
            <a:xfrm>
              <a:off x="2487762" y="6638100"/>
              <a:ext cx="164632" cy="106293"/>
              <a:chOff x="1117" y="2394"/>
              <a:chExt cx="245" cy="157"/>
            </a:xfrm>
          </p:grpSpPr>
          <p:sp>
            <p:nvSpPr>
              <p:cNvPr id="444" name="Freeform 55"/>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45" name="Freeform 56"/>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46" name="Freeform 57"/>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47" name="Freeform 58"/>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48" name="Freeform 59"/>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49" name="Freeform 60"/>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50" name="Freeform 61"/>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51" name="Freeform 62"/>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52" name="Freeform 63"/>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53" name="Freeform 64"/>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54" name="Freeform 65"/>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4" name="Group 66"/>
            <p:cNvGrpSpPr/>
            <p:nvPr userDrawn="1"/>
          </p:nvGrpSpPr>
          <p:grpSpPr bwMode="auto">
            <a:xfrm>
              <a:off x="6502560" y="6638100"/>
              <a:ext cx="166325" cy="105273"/>
              <a:chOff x="1592" y="2897"/>
              <a:chExt cx="247" cy="156"/>
            </a:xfrm>
          </p:grpSpPr>
          <p:sp>
            <p:nvSpPr>
              <p:cNvPr id="429" name="Freeform 67"/>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30" name="Freeform 68"/>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31" name="Freeform 69"/>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2" name="Freeform 70"/>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3" name="Freeform 71"/>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34" name="Freeform 72"/>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5" name="Freeform 73"/>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6" name="Freeform 74"/>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37" name="Freeform 75"/>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8" name="Freeform 76"/>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9" name="Freeform 77"/>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40" name="Freeform 78"/>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41" name="Freeform 79"/>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42" name="Freeform 80"/>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43" name="Freeform 81"/>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5" name="Group 82"/>
            <p:cNvGrpSpPr/>
            <p:nvPr userDrawn="1"/>
          </p:nvGrpSpPr>
          <p:grpSpPr bwMode="auto">
            <a:xfrm>
              <a:off x="6077342" y="6638100"/>
              <a:ext cx="164629" cy="104602"/>
              <a:chOff x="1778" y="2004"/>
              <a:chExt cx="246" cy="156"/>
            </a:xfrm>
          </p:grpSpPr>
          <p:sp>
            <p:nvSpPr>
              <p:cNvPr id="426" name="Freeform 83"/>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27" name="Freeform 84"/>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28" name="Freeform 85"/>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6" name="Group 86"/>
            <p:cNvGrpSpPr/>
            <p:nvPr userDrawn="1"/>
          </p:nvGrpSpPr>
          <p:grpSpPr bwMode="auto">
            <a:xfrm>
              <a:off x="5868794" y="6638100"/>
              <a:ext cx="164271" cy="105273"/>
              <a:chOff x="1592" y="2143"/>
              <a:chExt cx="247" cy="156"/>
            </a:xfrm>
          </p:grpSpPr>
          <p:sp>
            <p:nvSpPr>
              <p:cNvPr id="420" name="Freeform 87"/>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21" name="Freeform 88"/>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22" name="Freeform 89"/>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23" name="Freeform 90"/>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24" name="Freeform 91"/>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25" name="Freeform 92"/>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7" name="Group 93"/>
            <p:cNvGrpSpPr/>
            <p:nvPr userDrawn="1"/>
          </p:nvGrpSpPr>
          <p:grpSpPr bwMode="auto">
            <a:xfrm>
              <a:off x="5659215" y="6638100"/>
              <a:ext cx="163291" cy="105273"/>
              <a:chOff x="1593" y="1897"/>
              <a:chExt cx="244" cy="157"/>
            </a:xfrm>
          </p:grpSpPr>
          <p:sp>
            <p:nvSpPr>
              <p:cNvPr id="416" name="Freeform 94"/>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17" name="Freeform 95"/>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18" name="Freeform 96"/>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19" name="Freeform 97"/>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8" name="Group 98"/>
            <p:cNvGrpSpPr/>
            <p:nvPr userDrawn="1"/>
          </p:nvGrpSpPr>
          <p:grpSpPr bwMode="auto">
            <a:xfrm>
              <a:off x="4802133" y="6638100"/>
              <a:ext cx="165299" cy="104917"/>
              <a:chOff x="1778" y="1164"/>
              <a:chExt cx="247" cy="157"/>
            </a:xfrm>
          </p:grpSpPr>
          <p:sp>
            <p:nvSpPr>
              <p:cNvPr id="367" name="Freeform 99"/>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ln>
            </p:spPr>
            <p:txBody>
              <a:bodyPr/>
              <a:lstStyle/>
              <a:p>
                <a:pPr>
                  <a:defRPr/>
                </a:pPr>
                <a:endParaRPr lang="en-GB" dirty="0">
                  <a:solidFill>
                    <a:srgbClr val="FFFFFF"/>
                  </a:solidFill>
                </a:endParaRPr>
              </a:p>
            </p:txBody>
          </p:sp>
          <p:sp>
            <p:nvSpPr>
              <p:cNvPr id="368" name="Freeform 100"/>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ln>
            </p:spPr>
            <p:txBody>
              <a:bodyPr/>
              <a:lstStyle/>
              <a:p>
                <a:pPr>
                  <a:defRPr/>
                </a:pPr>
                <a:endParaRPr lang="en-GB" dirty="0">
                  <a:solidFill>
                    <a:srgbClr val="FFFFFF"/>
                  </a:solidFill>
                </a:endParaRPr>
              </a:p>
            </p:txBody>
          </p:sp>
          <p:sp>
            <p:nvSpPr>
              <p:cNvPr id="369" name="Freeform 101"/>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70" name="Freeform 102"/>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71" name="Freeform 103"/>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72" name="Freeform 104"/>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73" name="Freeform 105"/>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74" name="Freeform 106"/>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75" name="Freeform 107"/>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76" name="Freeform 108"/>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77" name="Freeform 109"/>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78" name="Freeform 110"/>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79" name="Freeform 111"/>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80" name="Freeform 112"/>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81" name="Freeform 113"/>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82" name="Freeform 114"/>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83" name="Freeform 115"/>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84" name="Freeform 116"/>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85" name="Freeform 117"/>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86" name="Freeform 118"/>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87" name="Freeform 119"/>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88" name="Freeform 120"/>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89" name="Freeform 121"/>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90" name="Freeform 122"/>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91"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92" name="Freeform 124"/>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93" name="Freeform 125"/>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94" name="Freeform 126"/>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ln>
            </p:spPr>
            <p:txBody>
              <a:bodyPr/>
              <a:lstStyle/>
              <a:p>
                <a:pPr>
                  <a:defRPr/>
                </a:pPr>
                <a:endParaRPr lang="en-GB" dirty="0">
                  <a:solidFill>
                    <a:srgbClr val="FFFFFF"/>
                  </a:solidFill>
                </a:endParaRPr>
              </a:p>
            </p:txBody>
          </p:sp>
          <p:sp>
            <p:nvSpPr>
              <p:cNvPr id="395" name="Freeform 127"/>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ln>
            </p:spPr>
            <p:txBody>
              <a:bodyPr/>
              <a:lstStyle/>
              <a:p>
                <a:pPr>
                  <a:defRPr/>
                </a:pPr>
                <a:endParaRPr lang="en-GB" dirty="0">
                  <a:solidFill>
                    <a:srgbClr val="FFFFFF"/>
                  </a:solidFill>
                </a:endParaRPr>
              </a:p>
            </p:txBody>
          </p:sp>
          <p:sp>
            <p:nvSpPr>
              <p:cNvPr id="396" name="Freeform 128"/>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97" name="Freeform 129"/>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ln>
            </p:spPr>
            <p:txBody>
              <a:bodyPr/>
              <a:lstStyle/>
              <a:p>
                <a:pPr>
                  <a:defRPr/>
                </a:pPr>
                <a:endParaRPr lang="en-GB" dirty="0">
                  <a:solidFill>
                    <a:srgbClr val="FFFFFF"/>
                  </a:solidFill>
                </a:endParaRPr>
              </a:p>
            </p:txBody>
          </p:sp>
          <p:sp>
            <p:nvSpPr>
              <p:cNvPr id="398" name="Freeform 130"/>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ln>
            </p:spPr>
            <p:txBody>
              <a:bodyPr/>
              <a:lstStyle/>
              <a:p>
                <a:pPr>
                  <a:defRPr/>
                </a:pPr>
                <a:endParaRPr lang="en-GB" dirty="0">
                  <a:solidFill>
                    <a:srgbClr val="FFFFFF"/>
                  </a:solidFill>
                </a:endParaRPr>
              </a:p>
            </p:txBody>
          </p:sp>
          <p:sp>
            <p:nvSpPr>
              <p:cNvPr id="399" name="Freeform 131"/>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ln>
            </p:spPr>
            <p:txBody>
              <a:bodyPr/>
              <a:lstStyle/>
              <a:p>
                <a:pPr>
                  <a:defRPr/>
                </a:pPr>
                <a:endParaRPr lang="en-GB" dirty="0">
                  <a:solidFill>
                    <a:srgbClr val="FFFFFF"/>
                  </a:solidFill>
                </a:endParaRPr>
              </a:p>
            </p:txBody>
          </p:sp>
          <p:sp>
            <p:nvSpPr>
              <p:cNvPr id="400" name="Freeform 132"/>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ln>
            </p:spPr>
            <p:txBody>
              <a:bodyPr/>
              <a:lstStyle/>
              <a:p>
                <a:pPr>
                  <a:defRPr/>
                </a:pPr>
                <a:endParaRPr lang="en-GB" dirty="0">
                  <a:solidFill>
                    <a:srgbClr val="FFFFFF"/>
                  </a:solidFill>
                </a:endParaRPr>
              </a:p>
            </p:txBody>
          </p:sp>
          <p:sp>
            <p:nvSpPr>
              <p:cNvPr id="401" name="Freeform 133"/>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02" name="Freeform 134"/>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03" name="Freeform 135"/>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04" name="Freeform 136"/>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05" name="Freeform 137"/>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06" name="Freeform 138"/>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07" name="Freeform 139"/>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08" name="Freeform 140"/>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09" name="Freeform 141"/>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10" name="Freeform 142"/>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11" name="Freeform 143"/>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12" name="Freeform 144"/>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13" name="Freeform 145"/>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14" name="Freeform 146"/>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15" name="Freeform 147"/>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9" name="Group 148"/>
            <p:cNvGrpSpPr/>
            <p:nvPr userDrawn="1"/>
          </p:nvGrpSpPr>
          <p:grpSpPr bwMode="auto">
            <a:xfrm>
              <a:off x="4380029" y="6638100"/>
              <a:ext cx="164978" cy="105273"/>
              <a:chOff x="1595" y="1394"/>
              <a:chExt cx="245" cy="157"/>
            </a:xfrm>
          </p:grpSpPr>
          <p:sp>
            <p:nvSpPr>
              <p:cNvPr id="360" name="Freeform 149"/>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61" name="Freeform 150"/>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62" name="Freeform 151"/>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63" name="Freeform 152"/>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64" name="Freeform 153"/>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65" name="Freeform 154"/>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ln>
            </p:spPr>
            <p:txBody>
              <a:bodyPr/>
              <a:lstStyle/>
              <a:p>
                <a:pPr>
                  <a:defRPr/>
                </a:pPr>
                <a:endParaRPr lang="en-GB" dirty="0">
                  <a:solidFill>
                    <a:srgbClr val="FFFFFF"/>
                  </a:solidFill>
                </a:endParaRPr>
              </a:p>
            </p:txBody>
          </p:sp>
          <p:sp>
            <p:nvSpPr>
              <p:cNvPr id="366" name="Freeform 155"/>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0" name="Group 156"/>
            <p:cNvGrpSpPr/>
            <p:nvPr userDrawn="1"/>
          </p:nvGrpSpPr>
          <p:grpSpPr bwMode="auto">
            <a:xfrm>
              <a:off x="4167131" y="6638100"/>
              <a:ext cx="163291" cy="105273"/>
              <a:chOff x="1593" y="1143"/>
              <a:chExt cx="244" cy="157"/>
            </a:xfrm>
          </p:grpSpPr>
          <p:sp>
            <p:nvSpPr>
              <p:cNvPr id="356" name="Freeform 157"/>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57" name="Freeform 158"/>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58" name="Freeform 159"/>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ln>
            </p:spPr>
            <p:txBody>
              <a:bodyPr/>
              <a:lstStyle/>
              <a:p>
                <a:pPr>
                  <a:defRPr/>
                </a:pPr>
                <a:endParaRPr lang="en-GB" dirty="0">
                  <a:solidFill>
                    <a:srgbClr val="FFFFFF"/>
                  </a:solidFill>
                </a:endParaRPr>
              </a:p>
            </p:txBody>
          </p:sp>
          <p:sp>
            <p:nvSpPr>
              <p:cNvPr id="359" name="Freeform 160"/>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1" name="Group 161"/>
            <p:cNvGrpSpPr/>
            <p:nvPr userDrawn="1"/>
          </p:nvGrpSpPr>
          <p:grpSpPr bwMode="auto">
            <a:xfrm>
              <a:off x="3759968" y="6638100"/>
              <a:ext cx="164629" cy="104917"/>
              <a:chOff x="1592" y="892"/>
              <a:chExt cx="246" cy="157"/>
            </a:xfrm>
          </p:grpSpPr>
          <p:sp>
            <p:nvSpPr>
              <p:cNvPr id="352" name="Freeform 162"/>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53" name="Freeform 163"/>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54" name="Freeform 164"/>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ln>
            </p:spPr>
            <p:txBody>
              <a:bodyPr/>
              <a:lstStyle/>
              <a:p>
                <a:pPr>
                  <a:defRPr/>
                </a:pPr>
                <a:endParaRPr lang="en-GB" dirty="0">
                  <a:solidFill>
                    <a:srgbClr val="FFFFFF"/>
                  </a:solidFill>
                </a:endParaRPr>
              </a:p>
            </p:txBody>
          </p:sp>
          <p:sp>
            <p:nvSpPr>
              <p:cNvPr id="355" name="Freeform 165"/>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aphicFrame>
          <p:nvGraphicFramePr>
            <p:cNvPr id="273" name="Object 166"/>
            <p:cNvGraphicFramePr>
              <a:graphicFrameLocks noChangeAspect="1"/>
            </p:cNvGraphicFramePr>
            <p:nvPr/>
          </p:nvGraphicFramePr>
          <p:xfrm>
            <a:off x="6288920" y="6638100"/>
            <a:ext cx="168034" cy="109359"/>
          </p:xfrm>
          <a:graphic>
            <a:graphicData uri="http://schemas.openxmlformats.org/presentationml/2006/ole">
              <mc:AlternateContent xmlns:mc="http://schemas.openxmlformats.org/markup-compatibility/2006">
                <mc:Choice xmlns:v="urn:schemas-microsoft-com:vml" Requires="v">
                  <p:oleObj spid="_x0000_s132206" name="Clip" r:id="rId4" imgW="3810000" imgH="2619375" progId="">
                    <p:embed/>
                  </p:oleObj>
                </mc:Choice>
                <mc:Fallback>
                  <p:oleObj name="Clip" r:id="rId4" imgW="3810000" imgH="2619375" progId="">
                    <p:embed/>
                    <p:pic>
                      <p:nvPicPr>
                        <p:cNvPr id="0" name="Object 1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8920" y="6638100"/>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22" name="Group 185"/>
            <p:cNvGrpSpPr/>
            <p:nvPr userDrawn="1"/>
          </p:nvGrpSpPr>
          <p:grpSpPr bwMode="auto">
            <a:xfrm>
              <a:off x="1008082" y="6638100"/>
              <a:ext cx="164978" cy="104898"/>
              <a:chOff x="4187" y="1590"/>
              <a:chExt cx="238" cy="162"/>
            </a:xfrm>
          </p:grpSpPr>
          <p:sp>
            <p:nvSpPr>
              <p:cNvPr id="325" name="Freeform 186"/>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26" name="Freeform 187"/>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ln>
            </p:spPr>
            <p:txBody>
              <a:bodyPr/>
              <a:lstStyle/>
              <a:p>
                <a:pPr>
                  <a:defRPr/>
                </a:pPr>
                <a:endParaRPr lang="en-GB" dirty="0">
                  <a:solidFill>
                    <a:srgbClr val="FFFFFF"/>
                  </a:solidFill>
                </a:endParaRPr>
              </a:p>
            </p:txBody>
          </p:sp>
          <p:sp>
            <p:nvSpPr>
              <p:cNvPr id="327" name="Freeform 188"/>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28" name="Freeform 189"/>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29" name="Freeform 190"/>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ln>
            </p:spPr>
            <p:txBody>
              <a:bodyPr/>
              <a:lstStyle/>
              <a:p>
                <a:pPr>
                  <a:defRPr/>
                </a:pPr>
                <a:endParaRPr lang="en-GB" dirty="0">
                  <a:solidFill>
                    <a:srgbClr val="FFFFFF"/>
                  </a:solidFill>
                </a:endParaRPr>
              </a:p>
            </p:txBody>
          </p:sp>
          <p:sp>
            <p:nvSpPr>
              <p:cNvPr id="330" name="Freeform 191"/>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31" name="Freeform 192"/>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ln>
            </p:spPr>
            <p:txBody>
              <a:bodyPr/>
              <a:lstStyle/>
              <a:p>
                <a:pPr>
                  <a:defRPr/>
                </a:pPr>
                <a:endParaRPr lang="en-GB" dirty="0">
                  <a:solidFill>
                    <a:srgbClr val="FFFFFF"/>
                  </a:solidFill>
                </a:endParaRPr>
              </a:p>
            </p:txBody>
          </p:sp>
          <p:sp>
            <p:nvSpPr>
              <p:cNvPr id="332" name="Freeform 193"/>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ln>
            </p:spPr>
            <p:txBody>
              <a:bodyPr/>
              <a:lstStyle/>
              <a:p>
                <a:pPr>
                  <a:defRPr/>
                </a:pPr>
                <a:endParaRPr lang="en-GB" dirty="0">
                  <a:solidFill>
                    <a:srgbClr val="FFFFFF"/>
                  </a:solidFill>
                </a:endParaRPr>
              </a:p>
            </p:txBody>
          </p:sp>
          <p:sp>
            <p:nvSpPr>
              <p:cNvPr id="333" name="Freeform 194"/>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ln>
            </p:spPr>
            <p:txBody>
              <a:bodyPr/>
              <a:lstStyle/>
              <a:p>
                <a:pPr>
                  <a:defRPr/>
                </a:pPr>
                <a:endParaRPr lang="en-GB" dirty="0">
                  <a:solidFill>
                    <a:srgbClr val="FFFFFF"/>
                  </a:solidFill>
                </a:endParaRPr>
              </a:p>
            </p:txBody>
          </p:sp>
          <p:sp>
            <p:nvSpPr>
              <p:cNvPr id="334" name="Freeform 195"/>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ln>
            </p:spPr>
            <p:txBody>
              <a:bodyPr/>
              <a:lstStyle/>
              <a:p>
                <a:pPr>
                  <a:defRPr/>
                </a:pPr>
                <a:endParaRPr lang="en-GB" dirty="0">
                  <a:solidFill>
                    <a:srgbClr val="FFFFFF"/>
                  </a:solidFill>
                </a:endParaRPr>
              </a:p>
            </p:txBody>
          </p:sp>
          <p:sp>
            <p:nvSpPr>
              <p:cNvPr id="335" name="Freeform 196"/>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ln>
            </p:spPr>
            <p:txBody>
              <a:bodyPr/>
              <a:lstStyle/>
              <a:p>
                <a:pPr>
                  <a:defRPr/>
                </a:pPr>
                <a:endParaRPr lang="en-GB" dirty="0">
                  <a:solidFill>
                    <a:srgbClr val="FFFFFF"/>
                  </a:solidFill>
                </a:endParaRPr>
              </a:p>
            </p:txBody>
          </p:sp>
          <p:sp>
            <p:nvSpPr>
              <p:cNvPr id="336" name="Freeform 197"/>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ln>
            </p:spPr>
            <p:txBody>
              <a:bodyPr/>
              <a:lstStyle/>
              <a:p>
                <a:pPr>
                  <a:defRPr/>
                </a:pPr>
                <a:endParaRPr lang="en-GB" dirty="0">
                  <a:solidFill>
                    <a:srgbClr val="FFFFFF"/>
                  </a:solidFill>
                </a:endParaRPr>
              </a:p>
            </p:txBody>
          </p:sp>
          <p:sp>
            <p:nvSpPr>
              <p:cNvPr id="337" name="Freeform 198"/>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ln>
            </p:spPr>
            <p:txBody>
              <a:bodyPr/>
              <a:lstStyle/>
              <a:p>
                <a:pPr>
                  <a:defRPr/>
                </a:pPr>
                <a:endParaRPr lang="en-GB" dirty="0">
                  <a:solidFill>
                    <a:srgbClr val="FFFFFF"/>
                  </a:solidFill>
                </a:endParaRPr>
              </a:p>
            </p:txBody>
          </p:sp>
          <p:sp>
            <p:nvSpPr>
              <p:cNvPr id="338" name="Freeform 199"/>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39" name="Freeform 200"/>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40" name="Freeform 201"/>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41" name="Freeform 202"/>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ln>
            </p:spPr>
            <p:txBody>
              <a:bodyPr/>
              <a:lstStyle/>
              <a:p>
                <a:pPr>
                  <a:defRPr/>
                </a:pPr>
                <a:endParaRPr lang="en-GB" dirty="0">
                  <a:solidFill>
                    <a:srgbClr val="FFFFFF"/>
                  </a:solidFill>
                </a:endParaRPr>
              </a:p>
            </p:txBody>
          </p:sp>
          <p:sp>
            <p:nvSpPr>
              <p:cNvPr id="342" name="Freeform 203"/>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43" name="Freeform 204"/>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44" name="Freeform 205"/>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ln>
            </p:spPr>
            <p:txBody>
              <a:bodyPr/>
              <a:lstStyle/>
              <a:p>
                <a:pPr>
                  <a:defRPr/>
                </a:pPr>
                <a:endParaRPr lang="en-GB" dirty="0">
                  <a:solidFill>
                    <a:srgbClr val="FFFFFF"/>
                  </a:solidFill>
                </a:endParaRPr>
              </a:p>
            </p:txBody>
          </p:sp>
          <p:sp>
            <p:nvSpPr>
              <p:cNvPr id="345" name="Freeform 206"/>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46" name="Freeform 207"/>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47" name="Freeform 208"/>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48" name="Freeform 209"/>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ln>
            </p:spPr>
            <p:txBody>
              <a:bodyPr/>
              <a:lstStyle/>
              <a:p>
                <a:pPr>
                  <a:defRPr/>
                </a:pPr>
                <a:endParaRPr lang="en-GB" dirty="0">
                  <a:solidFill>
                    <a:srgbClr val="FFFFFF"/>
                  </a:solidFill>
                </a:endParaRPr>
              </a:p>
            </p:txBody>
          </p:sp>
          <p:sp>
            <p:nvSpPr>
              <p:cNvPr id="349" name="Freeform 210"/>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ln>
            </p:spPr>
            <p:txBody>
              <a:bodyPr/>
              <a:lstStyle/>
              <a:p>
                <a:pPr>
                  <a:defRPr/>
                </a:pPr>
                <a:endParaRPr lang="en-GB" dirty="0">
                  <a:solidFill>
                    <a:srgbClr val="FFFFFF"/>
                  </a:solidFill>
                </a:endParaRPr>
              </a:p>
            </p:txBody>
          </p:sp>
          <p:sp>
            <p:nvSpPr>
              <p:cNvPr id="350" name="Freeform 211"/>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ln>
            </p:spPr>
            <p:txBody>
              <a:bodyPr/>
              <a:lstStyle/>
              <a:p>
                <a:pPr>
                  <a:defRPr/>
                </a:pPr>
                <a:endParaRPr lang="en-GB" dirty="0">
                  <a:solidFill>
                    <a:srgbClr val="FFFFFF"/>
                  </a:solidFill>
                </a:endParaRPr>
              </a:p>
            </p:txBody>
          </p:sp>
          <p:sp>
            <p:nvSpPr>
              <p:cNvPr id="351" name="Freeform 212"/>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3" name="Group 256"/>
            <p:cNvGrpSpPr/>
            <p:nvPr userDrawn="1"/>
          </p:nvGrpSpPr>
          <p:grpSpPr bwMode="auto">
            <a:xfrm>
              <a:off x="4591158" y="6638100"/>
              <a:ext cx="163489" cy="106268"/>
              <a:chOff x="7877798" y="2333052"/>
              <a:chExt cx="253806" cy="164973"/>
            </a:xfrm>
          </p:grpSpPr>
          <p:sp>
            <p:nvSpPr>
              <p:cNvPr id="323" name="Freeform 220"/>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24" name="Freeform 221"/>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ln>
            </p:spPr>
            <p:txBody>
              <a:bodyPr/>
              <a:lstStyle/>
              <a:p>
                <a:pPr>
                  <a:defRPr/>
                </a:pPr>
                <a:endParaRPr lang="en-GB" dirty="0">
                  <a:solidFill>
                    <a:srgbClr val="FFFFFF"/>
                  </a:solidFill>
                </a:endParaRPr>
              </a:p>
            </p:txBody>
          </p:sp>
        </p:grpSp>
        <p:grpSp>
          <p:nvGrpSpPr>
            <p:cNvPr id="24" name="Group 223"/>
            <p:cNvGrpSpPr/>
            <p:nvPr userDrawn="1"/>
          </p:nvGrpSpPr>
          <p:grpSpPr bwMode="auto">
            <a:xfrm>
              <a:off x="2709710" y="6638100"/>
              <a:ext cx="164978" cy="104897"/>
              <a:chOff x="4184" y="1339"/>
              <a:chExt cx="238" cy="162"/>
            </a:xfrm>
          </p:grpSpPr>
          <p:sp>
            <p:nvSpPr>
              <p:cNvPr id="319" name="Freeform 224"/>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20" name="Freeform 225"/>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21" name="Freeform 226"/>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ln>
            </p:spPr>
            <p:txBody>
              <a:bodyPr/>
              <a:lstStyle/>
              <a:p>
                <a:pPr>
                  <a:defRPr/>
                </a:pPr>
                <a:endParaRPr lang="en-GB" dirty="0">
                  <a:solidFill>
                    <a:srgbClr val="FFFFFF"/>
                  </a:solidFill>
                </a:endParaRPr>
              </a:p>
            </p:txBody>
          </p:sp>
          <p:sp>
            <p:nvSpPr>
              <p:cNvPr id="322" name="Freeform 227"/>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5" name="Group 228"/>
            <p:cNvGrpSpPr/>
            <p:nvPr userDrawn="1"/>
          </p:nvGrpSpPr>
          <p:grpSpPr bwMode="auto">
            <a:xfrm>
              <a:off x="5447957" y="6638100"/>
              <a:ext cx="164978" cy="109010"/>
              <a:chOff x="4188" y="2157"/>
              <a:chExt cx="238" cy="162"/>
            </a:xfrm>
          </p:grpSpPr>
          <p:sp>
            <p:nvSpPr>
              <p:cNvPr id="306" name="Freeform 229"/>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07" name="Freeform 230"/>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08" name="Freeform 231"/>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09" name="Freeform 232"/>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10" name="Freeform 233"/>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ln>
            </p:spPr>
            <p:txBody>
              <a:bodyPr/>
              <a:lstStyle/>
              <a:p>
                <a:pPr>
                  <a:defRPr/>
                </a:pPr>
                <a:endParaRPr lang="en-GB" dirty="0">
                  <a:solidFill>
                    <a:srgbClr val="FFFFFF"/>
                  </a:solidFill>
                </a:endParaRPr>
              </a:p>
            </p:txBody>
          </p:sp>
          <p:sp>
            <p:nvSpPr>
              <p:cNvPr id="311" name="Freeform 234"/>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12" name="Freeform 235"/>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13" name="Freeform 236"/>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14" name="Freeform 237"/>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15" name="Freeform 238"/>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ln>
            </p:spPr>
            <p:txBody>
              <a:bodyPr/>
              <a:lstStyle/>
              <a:p>
                <a:pPr>
                  <a:defRPr/>
                </a:pPr>
                <a:endParaRPr lang="en-GB" dirty="0">
                  <a:solidFill>
                    <a:srgbClr val="FFFFFF"/>
                  </a:solidFill>
                </a:endParaRPr>
              </a:p>
            </p:txBody>
          </p:sp>
          <p:sp>
            <p:nvSpPr>
              <p:cNvPr id="316" name="Freeform 239"/>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ln>
            </p:spPr>
            <p:txBody>
              <a:bodyPr/>
              <a:lstStyle/>
              <a:p>
                <a:pPr>
                  <a:defRPr/>
                </a:pPr>
                <a:endParaRPr lang="en-GB" dirty="0">
                  <a:solidFill>
                    <a:srgbClr val="FFFFFF"/>
                  </a:solidFill>
                </a:endParaRPr>
              </a:p>
            </p:txBody>
          </p:sp>
          <p:sp>
            <p:nvSpPr>
              <p:cNvPr id="317" name="Freeform 240"/>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ln>
            </p:spPr>
            <p:txBody>
              <a:bodyPr/>
              <a:lstStyle/>
              <a:p>
                <a:pPr>
                  <a:defRPr/>
                </a:pPr>
                <a:endParaRPr lang="en-GB" dirty="0">
                  <a:solidFill>
                    <a:srgbClr val="FFFFFF"/>
                  </a:solidFill>
                </a:endParaRPr>
              </a:p>
            </p:txBody>
          </p:sp>
          <p:sp>
            <p:nvSpPr>
              <p:cNvPr id="318" name="Freeform 241"/>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ln>
            </p:spPr>
            <p:txBody>
              <a:bodyPr/>
              <a:lstStyle/>
              <a:p>
                <a:pPr>
                  <a:defRPr/>
                </a:pPr>
                <a:endParaRPr lang="en-GB" dirty="0">
                  <a:solidFill>
                    <a:srgbClr val="FFFFFF"/>
                  </a:solidFill>
                </a:endParaRPr>
              </a:p>
            </p:txBody>
          </p:sp>
        </p:grpSp>
        <p:graphicFrame>
          <p:nvGraphicFramePr>
            <p:cNvPr id="278" name="Object 252"/>
            <p:cNvGraphicFramePr>
              <a:graphicFrameLocks noChangeAspect="1"/>
            </p:cNvGraphicFramePr>
            <p:nvPr/>
          </p:nvGraphicFramePr>
          <p:xfrm>
            <a:off x="3553158" y="6638100"/>
            <a:ext cx="159887" cy="104250"/>
          </p:xfrm>
          <a:graphic>
            <a:graphicData uri="http://schemas.openxmlformats.org/presentationml/2006/ole">
              <mc:AlternateContent xmlns:mc="http://schemas.openxmlformats.org/markup-compatibility/2006">
                <mc:Choice xmlns:v="urn:schemas-microsoft-com:vml" Requires="v">
                  <p:oleObj spid="_x0000_s132207" name="Clip" r:id="rId6" imgW="2833370" imgH="1918970" progId="">
                    <p:embed/>
                  </p:oleObj>
                </mc:Choice>
                <mc:Fallback>
                  <p:oleObj name="Clip" r:id="rId6" imgW="2833370" imgH="1918970" progId="">
                    <p:embed/>
                    <p:pic>
                      <p:nvPicPr>
                        <p:cNvPr id="0" name="Object 2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3158" y="6638100"/>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6" name="Group 214"/>
            <p:cNvGrpSpPr/>
            <p:nvPr userDrawn="1"/>
          </p:nvGrpSpPr>
          <p:grpSpPr bwMode="auto">
            <a:xfrm>
              <a:off x="5024738" y="6638100"/>
              <a:ext cx="166365" cy="106293"/>
              <a:chOff x="4187" y="2402"/>
              <a:chExt cx="240" cy="161"/>
            </a:xfrm>
          </p:grpSpPr>
          <p:sp>
            <p:nvSpPr>
              <p:cNvPr id="302" name="Freeform 215"/>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03" name="Freeform 216"/>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ln>
            </p:spPr>
            <p:txBody>
              <a:bodyPr/>
              <a:lstStyle/>
              <a:p>
                <a:pPr>
                  <a:defRPr/>
                </a:pPr>
                <a:endParaRPr lang="en-GB" dirty="0">
                  <a:solidFill>
                    <a:srgbClr val="FFFFFF"/>
                  </a:solidFill>
                </a:endParaRPr>
              </a:p>
            </p:txBody>
          </p:sp>
          <p:sp>
            <p:nvSpPr>
              <p:cNvPr id="304" name="Freeform 217"/>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05" name="Freeform 218"/>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7" name="Group 38"/>
            <p:cNvGrpSpPr/>
            <p:nvPr userDrawn="1"/>
          </p:nvGrpSpPr>
          <p:grpSpPr bwMode="auto">
            <a:xfrm>
              <a:off x="1219136" y="6638100"/>
              <a:ext cx="164978" cy="104922"/>
              <a:chOff x="528" y="1773"/>
              <a:chExt cx="246" cy="156"/>
            </a:xfrm>
          </p:grpSpPr>
          <p:sp>
            <p:nvSpPr>
              <p:cNvPr id="298" name="Freeform 248"/>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ln>
            </p:spPr>
            <p:txBody>
              <a:bodyPr/>
              <a:lstStyle/>
              <a:p>
                <a:pPr>
                  <a:defRPr/>
                </a:pPr>
                <a:endParaRPr lang="en-GB" dirty="0">
                  <a:solidFill>
                    <a:srgbClr val="FFFFFF"/>
                  </a:solidFill>
                </a:endParaRPr>
              </a:p>
            </p:txBody>
          </p:sp>
          <p:sp>
            <p:nvSpPr>
              <p:cNvPr id="299" name="Freeform 249"/>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00" name="Freeform 250"/>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01" name="Freeform 251"/>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8" name="Group 253"/>
            <p:cNvGrpSpPr/>
            <p:nvPr userDrawn="1"/>
          </p:nvGrpSpPr>
          <p:grpSpPr bwMode="auto">
            <a:xfrm>
              <a:off x="794543" y="6638100"/>
              <a:ext cx="163271" cy="105273"/>
              <a:chOff x="528" y="1164"/>
              <a:chExt cx="237" cy="157"/>
            </a:xfrm>
          </p:grpSpPr>
          <p:sp>
            <p:nvSpPr>
              <p:cNvPr id="294" name="Rectangle 254"/>
              <p:cNvSpPr>
                <a:spLocks noChangeArrowheads="1"/>
              </p:cNvSpPr>
              <p:nvPr/>
            </p:nvSpPr>
            <p:spPr bwMode="auto">
              <a:xfrm>
                <a:off x="528" y="1164"/>
                <a:ext cx="237" cy="156"/>
              </a:xfrm>
              <a:prstGeom prst="rect">
                <a:avLst/>
              </a:prstGeom>
              <a:noFill/>
              <a:ln w="3175">
                <a:solidFill>
                  <a:schemeClr val="tx1"/>
                </a:solidFill>
                <a:miter lim="800000"/>
              </a:ln>
            </p:spPr>
            <p:txBody>
              <a:bodyPr/>
              <a:lstStyle/>
              <a:p>
                <a:pPr eaLnBrk="0" hangingPunct="0">
                  <a:spcBef>
                    <a:spcPct val="50000"/>
                  </a:spcBef>
                  <a:defRPr/>
                </a:pPr>
                <a:endParaRPr lang="en-US" dirty="0">
                  <a:solidFill>
                    <a:srgbClr val="FFFFFF"/>
                  </a:solidFill>
                  <a:latin typeface="Arial" panose="020B0604020202020204" pitchFamily="34" charset="0"/>
                  <a:cs typeface="Arial" panose="020B0604020202020204" pitchFamily="34" charset="0"/>
                </a:endParaRPr>
              </a:p>
            </p:txBody>
          </p:sp>
          <p:sp>
            <p:nvSpPr>
              <p:cNvPr id="295"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ln>
            </p:spPr>
            <p:txBody>
              <a:bodyPr/>
              <a:lstStyle/>
              <a:p>
                <a:pPr eaLnBrk="0" hangingPunct="0">
                  <a:spcBef>
                    <a:spcPct val="50000"/>
                  </a:spcBef>
                  <a:defRPr/>
                </a:pPr>
                <a:endParaRPr lang="en-US" dirty="0">
                  <a:solidFill>
                    <a:srgbClr val="FFFFFF"/>
                  </a:solidFill>
                  <a:latin typeface="Arial" panose="020B0604020202020204" pitchFamily="34" charset="0"/>
                  <a:cs typeface="Arial" panose="020B0604020202020204" pitchFamily="34" charset="0"/>
                </a:endParaRPr>
              </a:p>
            </p:txBody>
          </p:sp>
          <p:sp>
            <p:nvSpPr>
              <p:cNvPr id="296"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ln>
            </p:spPr>
            <p:txBody>
              <a:bodyPr/>
              <a:lstStyle/>
              <a:p>
                <a:pPr eaLnBrk="0" hangingPunct="0">
                  <a:spcBef>
                    <a:spcPct val="50000"/>
                  </a:spcBef>
                  <a:defRPr/>
                </a:pPr>
                <a:endParaRPr lang="en-US" dirty="0">
                  <a:solidFill>
                    <a:srgbClr val="FFFFFF"/>
                  </a:solidFill>
                  <a:latin typeface="Arial" panose="020B0604020202020204" pitchFamily="34" charset="0"/>
                  <a:cs typeface="Arial" panose="020B0604020202020204" pitchFamily="34" charset="0"/>
                </a:endParaRPr>
              </a:p>
            </p:txBody>
          </p:sp>
          <p:sp>
            <p:nvSpPr>
              <p:cNvPr id="297" name="Rectangle 257"/>
              <p:cNvSpPr>
                <a:spLocks noChangeArrowheads="1"/>
              </p:cNvSpPr>
              <p:nvPr/>
            </p:nvSpPr>
            <p:spPr bwMode="auto">
              <a:xfrm>
                <a:off x="528" y="1266"/>
                <a:ext cx="237" cy="55"/>
              </a:xfrm>
              <a:prstGeom prst="rect">
                <a:avLst/>
              </a:prstGeom>
              <a:solidFill>
                <a:srgbClr val="FF0000"/>
              </a:solidFill>
              <a:ln w="3175">
                <a:noFill/>
                <a:miter lim="800000"/>
              </a:ln>
            </p:spPr>
            <p:txBody>
              <a:bodyPr/>
              <a:lstStyle/>
              <a:p>
                <a:pPr eaLnBrk="0" hangingPunct="0">
                  <a:spcBef>
                    <a:spcPct val="50000"/>
                  </a:spcBef>
                  <a:defRPr/>
                </a:pPr>
                <a:endParaRPr lang="en-US" dirty="0">
                  <a:solidFill>
                    <a:srgbClr val="FFFFFF"/>
                  </a:solidFill>
                  <a:latin typeface="Arial" panose="020B0604020202020204" pitchFamily="34" charset="0"/>
                  <a:cs typeface="Arial" panose="020B0604020202020204" pitchFamily="34" charset="0"/>
                </a:endParaRPr>
              </a:p>
            </p:txBody>
          </p:sp>
        </p:grpSp>
        <p:pic>
          <p:nvPicPr>
            <p:cNvPr id="282" name="Picture 268"/>
            <p:cNvPicPr>
              <a:picLocks noChangeAspect="1" noChangeArrowheads="1"/>
            </p:cNvPicPr>
            <p:nvPr userDrawn="1"/>
          </p:nvPicPr>
          <p:blipFill>
            <a:blip r:embed="rId8" cstate="print"/>
            <a:srcRect/>
            <a:stretch>
              <a:fillRect/>
            </a:stretch>
          </p:blipFill>
          <p:spPr bwMode="auto">
            <a:xfrm>
              <a:off x="2923792" y="6638100"/>
              <a:ext cx="167015" cy="109359"/>
            </a:xfrm>
            <a:prstGeom prst="rect">
              <a:avLst/>
            </a:prstGeom>
            <a:noFill/>
            <a:ln w="9525">
              <a:noFill/>
              <a:miter lim="800000"/>
              <a:headEnd/>
              <a:tailEnd/>
            </a:ln>
          </p:spPr>
        </p:pic>
        <p:grpSp>
          <p:nvGrpSpPr>
            <p:cNvPr id="29" name="Group 269"/>
            <p:cNvGrpSpPr>
              <a:grpSpLocks noChangeAspect="1"/>
            </p:cNvGrpSpPr>
            <p:nvPr userDrawn="1"/>
          </p:nvGrpSpPr>
          <p:grpSpPr bwMode="auto">
            <a:xfrm>
              <a:off x="3967545" y="6638100"/>
              <a:ext cx="160549" cy="102873"/>
              <a:chOff x="4214" y="2064"/>
              <a:chExt cx="242" cy="157"/>
            </a:xfrm>
          </p:grpSpPr>
          <p:sp>
            <p:nvSpPr>
              <p:cNvPr id="290"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ln>
            </p:spPr>
            <p:txBody>
              <a:bodyPr/>
              <a:lstStyle/>
              <a:p>
                <a:pPr>
                  <a:defRPr/>
                </a:pPr>
                <a:endParaRPr lang="en-GB" dirty="0">
                  <a:solidFill>
                    <a:srgbClr val="FFFFFF"/>
                  </a:solidFill>
                </a:endParaRPr>
              </a:p>
            </p:txBody>
          </p:sp>
          <p:sp>
            <p:nvSpPr>
              <p:cNvPr id="291" name="Rectangle 271"/>
              <p:cNvSpPr>
                <a:spLocks noChangeArrowheads="1"/>
              </p:cNvSpPr>
              <p:nvPr/>
            </p:nvSpPr>
            <p:spPr bwMode="auto">
              <a:xfrm>
                <a:off x="4214" y="2064"/>
                <a:ext cx="242" cy="53"/>
              </a:xfrm>
              <a:prstGeom prst="rect">
                <a:avLst/>
              </a:prstGeom>
              <a:solidFill>
                <a:srgbClr val="FFFF00"/>
              </a:solidFill>
              <a:ln w="9525">
                <a:noFill/>
                <a:miter lim="800000"/>
              </a:ln>
            </p:spPr>
            <p:txBody>
              <a:bodyPr/>
              <a:lstStyle/>
              <a:p>
                <a:pPr eaLnBrk="0" hangingPunct="0">
                  <a:spcBef>
                    <a:spcPct val="50000"/>
                  </a:spcBef>
                  <a:defRPr/>
                </a:pPr>
                <a:endParaRPr lang="en-US" dirty="0">
                  <a:solidFill>
                    <a:srgbClr val="FFFFFF"/>
                  </a:solidFill>
                </a:endParaRPr>
              </a:p>
            </p:txBody>
          </p:sp>
          <p:sp>
            <p:nvSpPr>
              <p:cNvPr id="292" name="Rectangle 272"/>
              <p:cNvSpPr>
                <a:spLocks noChangeArrowheads="1"/>
              </p:cNvSpPr>
              <p:nvPr/>
            </p:nvSpPr>
            <p:spPr bwMode="auto">
              <a:xfrm>
                <a:off x="4214" y="2117"/>
                <a:ext cx="242" cy="51"/>
              </a:xfrm>
              <a:prstGeom prst="rect">
                <a:avLst/>
              </a:prstGeom>
              <a:solidFill>
                <a:srgbClr val="51DC00"/>
              </a:solidFill>
              <a:ln w="9525">
                <a:noFill/>
                <a:miter lim="800000"/>
              </a:ln>
            </p:spPr>
            <p:txBody>
              <a:bodyPr/>
              <a:lstStyle/>
              <a:p>
                <a:pPr eaLnBrk="0" hangingPunct="0">
                  <a:spcBef>
                    <a:spcPct val="50000"/>
                  </a:spcBef>
                  <a:defRPr/>
                </a:pPr>
                <a:endParaRPr lang="en-US" dirty="0">
                  <a:solidFill>
                    <a:srgbClr val="FFFFFF"/>
                  </a:solidFill>
                </a:endParaRPr>
              </a:p>
            </p:txBody>
          </p:sp>
          <p:sp>
            <p:nvSpPr>
              <p:cNvPr id="293" name="Rectangle 273"/>
              <p:cNvSpPr>
                <a:spLocks noChangeArrowheads="1"/>
              </p:cNvSpPr>
              <p:nvPr/>
            </p:nvSpPr>
            <p:spPr bwMode="auto">
              <a:xfrm>
                <a:off x="4214" y="2168"/>
                <a:ext cx="242" cy="53"/>
              </a:xfrm>
              <a:prstGeom prst="rect">
                <a:avLst/>
              </a:prstGeom>
              <a:solidFill>
                <a:srgbClr val="FF0000"/>
              </a:solidFill>
              <a:ln w="9525">
                <a:noFill/>
                <a:miter lim="800000"/>
              </a:ln>
            </p:spPr>
            <p:txBody>
              <a:bodyPr/>
              <a:lstStyle/>
              <a:p>
                <a:pPr eaLnBrk="0" hangingPunct="0">
                  <a:spcBef>
                    <a:spcPct val="50000"/>
                  </a:spcBef>
                  <a:defRPr/>
                </a:pPr>
                <a:endParaRPr lang="en-US" dirty="0">
                  <a:solidFill>
                    <a:srgbClr val="FFFFFF"/>
                  </a:solidFill>
                </a:endParaRPr>
              </a:p>
            </p:txBody>
          </p:sp>
        </p:grpSp>
        <p:grpSp>
          <p:nvGrpSpPr>
            <p:cNvPr id="30" name="Group 242"/>
            <p:cNvGrpSpPr/>
            <p:nvPr userDrawn="1"/>
          </p:nvGrpSpPr>
          <p:grpSpPr bwMode="auto">
            <a:xfrm>
              <a:off x="1638742" y="6638100"/>
              <a:ext cx="163293" cy="104605"/>
              <a:chOff x="5555" y="2058"/>
              <a:chExt cx="245" cy="157"/>
            </a:xfrm>
          </p:grpSpPr>
          <p:sp>
            <p:nvSpPr>
              <p:cNvPr id="286" name="Freeform 243"/>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ln>
            </p:spPr>
            <p:txBody>
              <a:bodyPr/>
              <a:lstStyle/>
              <a:p>
                <a:pPr>
                  <a:defRPr/>
                </a:pPr>
                <a:endParaRPr lang="en-GB" dirty="0">
                  <a:solidFill>
                    <a:srgbClr val="FFFFFF"/>
                  </a:solidFill>
                </a:endParaRPr>
              </a:p>
            </p:txBody>
          </p:sp>
          <p:sp>
            <p:nvSpPr>
              <p:cNvPr id="287" name="Freeform 244"/>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ln>
            </p:spPr>
            <p:txBody>
              <a:bodyPr/>
              <a:lstStyle/>
              <a:p>
                <a:pPr>
                  <a:defRPr/>
                </a:pPr>
                <a:endParaRPr lang="en-GB" dirty="0">
                  <a:solidFill>
                    <a:srgbClr val="FFFFFF"/>
                  </a:solidFill>
                </a:endParaRPr>
              </a:p>
            </p:txBody>
          </p:sp>
          <p:sp>
            <p:nvSpPr>
              <p:cNvPr id="288" name="Freeform 245"/>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ln>
            </p:spPr>
            <p:txBody>
              <a:bodyPr/>
              <a:lstStyle/>
              <a:p>
                <a:pPr>
                  <a:defRPr/>
                </a:pPr>
                <a:endParaRPr lang="en-GB" dirty="0">
                  <a:solidFill>
                    <a:srgbClr val="FFFFFF"/>
                  </a:solidFill>
                </a:endParaRPr>
              </a:p>
            </p:txBody>
          </p:sp>
          <p:sp>
            <p:nvSpPr>
              <p:cNvPr id="289" name="Freeform 246"/>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pic>
          <p:nvPicPr>
            <p:cNvPr id="285" name="Picture 3"/>
            <p:cNvPicPr>
              <a:picLocks noChangeAspect="1" noChangeArrowheads="1"/>
            </p:cNvPicPr>
            <p:nvPr userDrawn="1"/>
          </p:nvPicPr>
          <p:blipFill>
            <a:blip r:embed="rId9" cstate="print"/>
            <a:srcRect/>
            <a:stretch>
              <a:fillRect/>
            </a:stretch>
          </p:blipFill>
          <p:spPr bwMode="auto">
            <a:xfrm>
              <a:off x="6959723" y="6638100"/>
              <a:ext cx="164978" cy="106293"/>
            </a:xfrm>
            <a:prstGeom prst="rect">
              <a:avLst/>
            </a:prstGeom>
            <a:noFill/>
            <a:ln w="9525">
              <a:noFill/>
              <a:miter lim="800000"/>
              <a:headEnd/>
              <a:tailEnd/>
            </a:ln>
          </p:spPr>
        </p:pic>
      </p:grpSp>
      <p:sp>
        <p:nvSpPr>
          <p:cNvPr id="248" name="Rectangle 61"/>
          <p:cNvSpPr>
            <a:spLocks noChangeArrowheads="1"/>
          </p:cNvSpPr>
          <p:nvPr userDrawn="1"/>
        </p:nvSpPr>
        <p:spPr bwMode="auto">
          <a:xfrm>
            <a:off x="578827" y="180976"/>
            <a:ext cx="4857933" cy="276999"/>
          </a:xfrm>
          <a:prstGeom prst="rect">
            <a:avLst/>
          </a:prstGeom>
          <a:noFill/>
          <a:ln w="9525">
            <a:noFill/>
            <a:miter lim="800000"/>
          </a:ln>
        </p:spPr>
        <p:txBody>
          <a:bodyPr wrap="none" lIns="0" tIns="0" rIns="0" bIns="0">
            <a:spAutoFit/>
          </a:bodyPr>
          <a:lstStyle/>
          <a:p>
            <a:pPr eaLnBrk="0" fontAlgn="base" hangingPunct="0">
              <a:spcBef>
                <a:spcPct val="0"/>
              </a:spcBef>
              <a:spcAft>
                <a:spcPct val="0"/>
              </a:spcAft>
              <a:defRPr/>
            </a:pPr>
            <a:r>
              <a:rPr lang="en-GB" sz="900" b="1" dirty="0" smtClean="0">
                <a:solidFill>
                  <a:srgbClr val="FFFFFF"/>
                </a:solidFill>
              </a:rPr>
              <a:t>EUM/SIR/VWG/14/</a:t>
            </a:r>
            <a:r>
              <a:rPr lang="en-GB" dirty="0" smtClean="0">
                <a:solidFill>
                  <a:srgbClr val="002569"/>
                </a:solidFill>
              </a:rPr>
              <a:t>773645, v1A draft, 10 October 2014</a:t>
            </a:r>
            <a:endParaRPr lang="de-DE" dirty="0">
              <a:solidFill>
                <a:srgbClr val="00B5E2"/>
              </a:solidFill>
              <a:latin typeface="Arial" panose="020B0604020202020204" pitchFamily="34" charset="0"/>
              <a:cs typeface="Arial" panose="020B0604020202020204" pitchFamily="34" charset="0"/>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showMasterSp="0" userDrawn="1">
  <p:cSld name="1_Title Slide">
    <p:bg>
      <p:bgPr>
        <a:blipFill dpi="0" rotWithShape="0">
          <a:blip r:embed="rId2" cstate="print">
            <a:lum/>
          </a:blip>
          <a:srcRect/>
          <a:stretch>
            <a:fillRect b="-5000"/>
          </a:stretch>
        </a:blipFill>
        <a:effectLst/>
      </p:bgPr>
    </p:bg>
    <p:spTree>
      <p:nvGrpSpPr>
        <p:cNvPr id="1" name=""/>
        <p:cNvGrpSpPr/>
        <p:nvPr/>
      </p:nvGrpSpPr>
      <p:grpSpPr>
        <a:xfrm>
          <a:off x="0" y="0"/>
          <a:ext cx="0" cy="0"/>
          <a:chOff x="0" y="0"/>
          <a:chExt cx="0" cy="0"/>
        </a:xfrm>
      </p:grpSpPr>
      <p:pic>
        <p:nvPicPr>
          <p:cNvPr id="4" name="Picture 25" descr="EUMETSATwhite.png"/>
          <p:cNvPicPr>
            <a:picLocks noChangeAspect="1"/>
          </p:cNvPicPr>
          <p:nvPr userDrawn="1"/>
        </p:nvPicPr>
        <p:blipFill>
          <a:blip r:embed="rId3" cstate="print"/>
          <a:srcRect/>
          <a:stretch>
            <a:fillRect/>
          </a:stretch>
        </p:blipFill>
        <p:spPr bwMode="auto">
          <a:xfrm>
            <a:off x="8207620" y="6604003"/>
            <a:ext cx="745880" cy="149225"/>
          </a:xfrm>
          <a:prstGeom prst="rect">
            <a:avLst/>
          </a:prstGeom>
          <a:noFill/>
          <a:ln w="9525">
            <a:noFill/>
            <a:miter lim="800000"/>
            <a:headEnd/>
            <a:tailEnd/>
          </a:ln>
        </p:spPr>
      </p:pic>
      <p:sp>
        <p:nvSpPr>
          <p:cNvPr id="5" name="Rectangle 61"/>
          <p:cNvSpPr>
            <a:spLocks noChangeArrowheads="1"/>
          </p:cNvSpPr>
          <p:nvPr userDrawn="1"/>
        </p:nvSpPr>
        <p:spPr bwMode="auto">
          <a:xfrm>
            <a:off x="578828" y="6610353"/>
            <a:ext cx="4578176" cy="276999"/>
          </a:xfrm>
          <a:prstGeom prst="rect">
            <a:avLst/>
          </a:prstGeom>
          <a:noFill/>
          <a:ln w="9525">
            <a:noFill/>
            <a:miter lim="800000"/>
          </a:ln>
        </p:spPr>
        <p:txBody>
          <a:bodyPr wrap="none" lIns="0" tIns="0" rIns="0" bIns="0">
            <a:spAutoFit/>
          </a:bodyPr>
          <a:lstStyle/>
          <a:p>
            <a:pPr eaLnBrk="0" fontAlgn="base" hangingPunct="0">
              <a:spcBef>
                <a:spcPct val="0"/>
              </a:spcBef>
              <a:spcAft>
                <a:spcPct val="0"/>
              </a:spcAft>
              <a:defRPr/>
            </a:pPr>
            <a:r>
              <a:rPr lang="de-DE" dirty="0" smtClean="0">
                <a:solidFill>
                  <a:srgbClr val="00B5E2"/>
                </a:solidFill>
                <a:latin typeface="Arial" panose="020B0604020202020204" pitchFamily="34" charset="0"/>
                <a:cs typeface="Arial" panose="020B0604020202020204" pitchFamily="34" charset="0"/>
              </a:rPr>
              <a:t>EUM/SIR/VWG/14/773645, 10 October 2014</a:t>
            </a:r>
            <a:endParaRPr lang="de-DE" dirty="0" smtClean="0">
              <a:solidFill>
                <a:srgbClr val="00B5E2"/>
              </a:solidFill>
              <a:latin typeface="Arial" panose="020B0604020202020204" pitchFamily="34" charset="0"/>
              <a:cs typeface="Arial" panose="020B0604020202020204" pitchFamily="34" charset="0"/>
            </a:endParaRPr>
          </a:p>
        </p:txBody>
      </p:sp>
      <p:sp>
        <p:nvSpPr>
          <p:cNvPr id="6" name="Rectangle 39"/>
          <p:cNvSpPr>
            <a:spLocks noChangeArrowheads="1"/>
          </p:cNvSpPr>
          <p:nvPr userDrawn="1"/>
        </p:nvSpPr>
        <p:spPr bwMode="auto">
          <a:xfrm>
            <a:off x="215757" y="6610353"/>
            <a:ext cx="282130" cy="276999"/>
          </a:xfrm>
          <a:prstGeom prst="rect">
            <a:avLst/>
          </a:prstGeom>
          <a:noFill/>
          <a:ln w="9525">
            <a:noFill/>
            <a:miter lim="800000"/>
          </a:ln>
        </p:spPr>
        <p:txBody>
          <a:bodyPr wrap="none" lIns="0" tIns="0" rIns="0" bIns="0">
            <a:spAutoFit/>
          </a:bodyPr>
          <a:lstStyle/>
          <a:p>
            <a:pPr algn="ctr" eaLnBrk="0" hangingPunct="0">
              <a:defRPr/>
            </a:pPr>
            <a:fld id="{77640CE9-6600-4461-80F9-194BCF128167}" type="slidenum">
              <a:rPr lang="de-DE">
                <a:solidFill>
                  <a:srgbClr val="00B5E2"/>
                </a:solidFill>
                <a:latin typeface="Arial" panose="020B0604020202020204" pitchFamily="34" charset="0"/>
                <a:cs typeface="Arial" panose="020B0604020202020204" pitchFamily="34" charset="0"/>
              </a:rPr>
            </a:fld>
            <a:endParaRPr lang="de-DE" dirty="0">
              <a:solidFill>
                <a:srgbClr val="00B5E2"/>
              </a:solidFill>
              <a:latin typeface="Arial" panose="020B0604020202020204" pitchFamily="34" charset="0"/>
              <a:cs typeface="Arial" panose="020B0604020202020204" pitchFamily="34" charset="0"/>
            </a:endParaRPr>
          </a:p>
        </p:txBody>
      </p:sp>
      <p:sp>
        <p:nvSpPr>
          <p:cNvPr id="8" name="Rectangle 41"/>
          <p:cNvSpPr>
            <a:spLocks noGrp="1" noChangeArrowheads="1"/>
          </p:cNvSpPr>
          <p:nvPr>
            <p:ph type="subTitle" sz="quarter" idx="1"/>
          </p:nvPr>
        </p:nvSpPr>
        <p:spPr>
          <a:xfrm>
            <a:off x="238887" y="534838"/>
            <a:ext cx="8632553" cy="1449237"/>
          </a:xfrm>
        </p:spPr>
        <p:txBody>
          <a:bodyPr anchor="ctr"/>
          <a:lstStyle>
            <a:lvl1pPr marL="0" indent="0">
              <a:lnSpc>
                <a:spcPts val="3400"/>
              </a:lnSpc>
              <a:buNone/>
              <a:defRPr b="1" cap="all" baseline="0">
                <a:solidFill>
                  <a:schemeClr val="bg1"/>
                </a:solidFill>
              </a:defRPr>
            </a:lvl1pPr>
          </a:lstStyle>
          <a:p>
            <a:r>
              <a:rPr lang="en-US" smtClean="0"/>
              <a:t>Click to edit Master subtitle style</a:t>
            </a:r>
            <a:endParaRPr lang="en-GB" dirty="0" smtClean="0"/>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showMasterSp="0" userDrawn="1">
  <p:cSld name="4_Title Slide">
    <p:bg>
      <p:bgPr>
        <a:blipFill dpi="0" rotWithShape="0">
          <a:blip r:embed="rId2" cstate="print">
            <a:lum/>
          </a:blip>
          <a:srcRect/>
          <a:stretch>
            <a:fillRect b="-5000"/>
          </a:stretch>
        </a:blipFill>
        <a:effectLst/>
      </p:bgPr>
    </p:bg>
    <p:spTree>
      <p:nvGrpSpPr>
        <p:cNvPr id="1" name=""/>
        <p:cNvGrpSpPr/>
        <p:nvPr/>
      </p:nvGrpSpPr>
      <p:grpSpPr>
        <a:xfrm>
          <a:off x="0" y="0"/>
          <a:ext cx="0" cy="0"/>
          <a:chOff x="0" y="0"/>
          <a:chExt cx="0" cy="0"/>
        </a:xfrm>
      </p:grpSpPr>
      <p:pic>
        <p:nvPicPr>
          <p:cNvPr id="3" name="Picture 25" descr="EUMETSATwhite.png"/>
          <p:cNvPicPr>
            <a:picLocks noChangeAspect="1"/>
          </p:cNvPicPr>
          <p:nvPr userDrawn="1"/>
        </p:nvPicPr>
        <p:blipFill>
          <a:blip r:embed="rId3" cstate="print"/>
          <a:srcRect/>
          <a:stretch>
            <a:fillRect/>
          </a:stretch>
        </p:blipFill>
        <p:spPr bwMode="auto">
          <a:xfrm>
            <a:off x="8207620" y="6604003"/>
            <a:ext cx="745880" cy="149225"/>
          </a:xfrm>
          <a:prstGeom prst="rect">
            <a:avLst/>
          </a:prstGeom>
          <a:noFill/>
          <a:ln w="9525">
            <a:noFill/>
            <a:miter lim="800000"/>
            <a:headEnd/>
            <a:tailEnd/>
          </a:ln>
        </p:spPr>
      </p:pic>
      <p:sp>
        <p:nvSpPr>
          <p:cNvPr id="5" name="Rectangle 61"/>
          <p:cNvSpPr>
            <a:spLocks noChangeArrowheads="1"/>
          </p:cNvSpPr>
          <p:nvPr userDrawn="1"/>
        </p:nvSpPr>
        <p:spPr bwMode="auto">
          <a:xfrm>
            <a:off x="578828" y="6610353"/>
            <a:ext cx="4578176" cy="276999"/>
          </a:xfrm>
          <a:prstGeom prst="rect">
            <a:avLst/>
          </a:prstGeom>
          <a:noFill/>
          <a:ln w="9525">
            <a:noFill/>
            <a:miter lim="800000"/>
          </a:ln>
        </p:spPr>
        <p:txBody>
          <a:bodyPr wrap="none" lIns="0" tIns="0" rIns="0" bIns="0">
            <a:spAutoFit/>
          </a:bodyPr>
          <a:lstStyle/>
          <a:p>
            <a:pPr eaLnBrk="0" fontAlgn="base" hangingPunct="0">
              <a:spcBef>
                <a:spcPct val="0"/>
              </a:spcBef>
              <a:spcAft>
                <a:spcPct val="0"/>
              </a:spcAft>
              <a:defRPr/>
            </a:pPr>
            <a:r>
              <a:rPr lang="de-DE" dirty="0" smtClean="0">
                <a:solidFill>
                  <a:srgbClr val="00B5E2"/>
                </a:solidFill>
                <a:latin typeface="Arial" panose="020B0604020202020204" pitchFamily="34" charset="0"/>
                <a:cs typeface="Arial" panose="020B0604020202020204" pitchFamily="34" charset="0"/>
              </a:rPr>
              <a:t>EUM/SIR/VWG/14/773645, 10 October 2014</a:t>
            </a:r>
            <a:endParaRPr lang="de-DE" dirty="0" smtClean="0">
              <a:solidFill>
                <a:srgbClr val="00B5E2"/>
              </a:solidFill>
              <a:latin typeface="Arial" panose="020B0604020202020204" pitchFamily="34" charset="0"/>
              <a:cs typeface="Arial" panose="020B0604020202020204" pitchFamily="34" charset="0"/>
            </a:endParaRPr>
          </a:p>
        </p:txBody>
      </p:sp>
      <p:sp>
        <p:nvSpPr>
          <p:cNvPr id="7" name="Rectangle 39"/>
          <p:cNvSpPr>
            <a:spLocks noChangeArrowheads="1"/>
          </p:cNvSpPr>
          <p:nvPr userDrawn="1"/>
        </p:nvSpPr>
        <p:spPr bwMode="auto">
          <a:xfrm>
            <a:off x="215757" y="6610353"/>
            <a:ext cx="282130" cy="276999"/>
          </a:xfrm>
          <a:prstGeom prst="rect">
            <a:avLst/>
          </a:prstGeom>
          <a:noFill/>
          <a:ln w="9525">
            <a:noFill/>
            <a:miter lim="800000"/>
          </a:ln>
        </p:spPr>
        <p:txBody>
          <a:bodyPr wrap="none" lIns="0" tIns="0" rIns="0" bIns="0">
            <a:spAutoFit/>
          </a:bodyPr>
          <a:lstStyle/>
          <a:p>
            <a:pPr algn="ctr" eaLnBrk="0" hangingPunct="0">
              <a:defRPr/>
            </a:pPr>
            <a:fld id="{ADAE86F7-0BD7-4E98-960B-6036BF03EBC1}" type="slidenum">
              <a:rPr lang="de-DE">
                <a:solidFill>
                  <a:srgbClr val="00B5E2"/>
                </a:solidFill>
                <a:latin typeface="Arial" panose="020B0604020202020204" pitchFamily="34" charset="0"/>
                <a:cs typeface="Arial" panose="020B0604020202020204" pitchFamily="34" charset="0"/>
              </a:rPr>
            </a:fld>
            <a:endParaRPr lang="de-DE" dirty="0">
              <a:solidFill>
                <a:srgbClr val="00B5E2"/>
              </a:solidFill>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0" y="0"/>
            <a:ext cx="9045820" cy="854075"/>
          </a:xfrm>
        </p:spPr>
        <p:txBody>
          <a:bodyPr/>
          <a:lstStyle>
            <a:lvl1pPr marL="179705">
              <a:defRPr/>
            </a:lvl1pPr>
          </a:lstStyle>
          <a:p>
            <a:r>
              <a:rPr lang="en-US" smtClean="0"/>
              <a:t>Click to edit Master title style</a:t>
            </a:r>
            <a:endParaRPr lang="en-GB" dirty="0"/>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5820" cy="854075"/>
          </a:xfrm>
        </p:spPr>
        <p:txBody>
          <a:bodyPr/>
          <a:lstStyle>
            <a:lvl1pPr marL="179705">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marL="252095" indent="-252095">
              <a:spcBef>
                <a:spcPts val="0"/>
              </a:spcBef>
              <a:defRPr/>
            </a:lvl1pPr>
            <a:lvl2pPr>
              <a:defRPr/>
            </a:lvl2pPr>
            <a:lvl3pPr>
              <a:defRPr/>
            </a:lvl3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dirty="0"/>
          </a:p>
        </p:txBody>
      </p:sp>
    </p:spTree>
  </p:cSld>
  <p:clrMapOvr>
    <a:masterClrMapping/>
  </p:clrMapOv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5820" cy="854075"/>
          </a:xfrm>
        </p:spPr>
        <p:txBody>
          <a:bodyPr/>
          <a:lstStyle>
            <a:lvl1pPr marL="179705">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marL="252095" indent="-252095">
              <a:spcBef>
                <a:spcPts val="0"/>
              </a:spcBef>
              <a:defRPr/>
            </a:lvl1pPr>
            <a:lvl2pPr>
              <a:defRPr/>
            </a:lvl2pPr>
            <a:lvl3pPr>
              <a:defRPr/>
            </a:lvl3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4_Title Slide">
    <p:bg>
      <p:bgPr>
        <a:blipFill dpi="0" rotWithShape="0">
          <a:blip r:embed="rId2" cstate="print">
            <a:lum/>
          </a:blip>
          <a:srcRect/>
          <a:stretch>
            <a:fillRect b="-5000"/>
          </a:stretch>
        </a:blipFill>
        <a:effectLst/>
      </p:bgPr>
    </p:bg>
    <p:spTree>
      <p:nvGrpSpPr>
        <p:cNvPr id="1" name=""/>
        <p:cNvGrpSpPr/>
        <p:nvPr/>
      </p:nvGrpSpPr>
      <p:grpSpPr>
        <a:xfrm>
          <a:off x="0" y="0"/>
          <a:ext cx="0" cy="0"/>
          <a:chOff x="0" y="0"/>
          <a:chExt cx="0" cy="0"/>
        </a:xfrm>
      </p:grpSpPr>
      <p:pic>
        <p:nvPicPr>
          <p:cNvPr id="3" name="Picture 25" descr="EUMETSATwhite.png"/>
          <p:cNvPicPr>
            <a:picLocks noChangeAspect="1"/>
          </p:cNvPicPr>
          <p:nvPr userDrawn="1"/>
        </p:nvPicPr>
        <p:blipFill>
          <a:blip r:embed="rId3" cstate="print"/>
          <a:srcRect/>
          <a:stretch>
            <a:fillRect/>
          </a:stretch>
        </p:blipFill>
        <p:spPr bwMode="auto">
          <a:xfrm>
            <a:off x="8207620" y="6604003"/>
            <a:ext cx="745880" cy="149225"/>
          </a:xfrm>
          <a:prstGeom prst="rect">
            <a:avLst/>
          </a:prstGeom>
          <a:noFill/>
          <a:ln w="9525">
            <a:noFill/>
            <a:miter lim="800000"/>
            <a:headEnd/>
            <a:tailEnd/>
          </a:ln>
        </p:spPr>
      </p:pic>
      <p:sp>
        <p:nvSpPr>
          <p:cNvPr id="5" name="Rectangle 61"/>
          <p:cNvSpPr>
            <a:spLocks noChangeArrowheads="1"/>
          </p:cNvSpPr>
          <p:nvPr userDrawn="1"/>
        </p:nvSpPr>
        <p:spPr bwMode="auto">
          <a:xfrm>
            <a:off x="578828" y="6610353"/>
            <a:ext cx="4578176" cy="276999"/>
          </a:xfrm>
          <a:prstGeom prst="rect">
            <a:avLst/>
          </a:prstGeom>
          <a:noFill/>
          <a:ln w="9525">
            <a:noFill/>
            <a:miter lim="800000"/>
          </a:ln>
        </p:spPr>
        <p:txBody>
          <a:bodyPr wrap="none" lIns="0" tIns="0" rIns="0" bIns="0">
            <a:spAutoFit/>
          </a:bodyPr>
          <a:lstStyle/>
          <a:p>
            <a:pPr marL="0" marR="0" indent="0" algn="l" defTabSz="914400" rtl="0" eaLnBrk="0" fontAlgn="base" latinLnBrk="0" hangingPunct="0">
              <a:lnSpc>
                <a:spcPct val="100000"/>
              </a:lnSpc>
              <a:spcBef>
                <a:spcPct val="0"/>
              </a:spcBef>
              <a:spcAft>
                <a:spcPct val="0"/>
              </a:spcAft>
              <a:buClrTx/>
              <a:buSzTx/>
              <a:buFontTx/>
              <a:buNone/>
              <a:defRPr/>
            </a:pPr>
            <a:r>
              <a:rPr lang="de-DE" b="0" dirty="0" smtClean="0">
                <a:solidFill>
                  <a:srgbClr val="00B5E2"/>
                </a:solidFill>
                <a:latin typeface="Arial" panose="020B0604020202020204" pitchFamily="34" charset="0"/>
                <a:cs typeface="Arial" panose="020B0604020202020204" pitchFamily="34" charset="0"/>
              </a:rPr>
              <a:t>EUM/SIR/VWG/14/773645, 10 October 2014</a:t>
            </a:r>
            <a:endParaRPr lang="de-DE" b="0" dirty="0" smtClean="0">
              <a:solidFill>
                <a:srgbClr val="00B5E2"/>
              </a:solidFill>
              <a:latin typeface="Arial" panose="020B0604020202020204" pitchFamily="34" charset="0"/>
              <a:cs typeface="Arial" panose="020B0604020202020204" pitchFamily="34" charset="0"/>
            </a:endParaRPr>
          </a:p>
        </p:txBody>
      </p:sp>
      <p:sp>
        <p:nvSpPr>
          <p:cNvPr id="7" name="Rectangle 39"/>
          <p:cNvSpPr>
            <a:spLocks noChangeArrowheads="1"/>
          </p:cNvSpPr>
          <p:nvPr userDrawn="1"/>
        </p:nvSpPr>
        <p:spPr bwMode="auto">
          <a:xfrm>
            <a:off x="215757" y="6610353"/>
            <a:ext cx="282130" cy="276999"/>
          </a:xfrm>
          <a:prstGeom prst="rect">
            <a:avLst/>
          </a:prstGeom>
          <a:noFill/>
          <a:ln w="9525">
            <a:noFill/>
            <a:miter lim="800000"/>
          </a:ln>
        </p:spPr>
        <p:txBody>
          <a:bodyPr wrap="none" lIns="0" tIns="0" rIns="0" bIns="0">
            <a:spAutoFit/>
          </a:bodyPr>
          <a:lstStyle/>
          <a:p>
            <a:pPr algn="ctr" eaLnBrk="0" hangingPunct="0">
              <a:defRPr/>
            </a:pPr>
            <a:fld id="{ADAE86F7-0BD7-4E98-960B-6036BF03EBC1}" type="slidenum">
              <a:rPr lang="de-DE" b="0">
                <a:solidFill>
                  <a:srgbClr val="00B5E2"/>
                </a:solidFill>
                <a:latin typeface="Arial" panose="020B0604020202020204" pitchFamily="34" charset="0"/>
                <a:cs typeface="Arial" panose="020B0604020202020204" pitchFamily="34" charset="0"/>
              </a:rPr>
            </a:fld>
            <a:endParaRPr lang="de-DE" b="0" dirty="0">
              <a:solidFill>
                <a:srgbClr val="00B5E2"/>
              </a:solidFill>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0" y="0"/>
            <a:ext cx="9045820" cy="854075"/>
          </a:xfrm>
        </p:spPr>
        <p:txBody>
          <a:bodyPr/>
          <a:lstStyle>
            <a:lvl1pPr marL="179705">
              <a:defRPr/>
            </a:lvl1pPr>
          </a:lstStyle>
          <a:p>
            <a:r>
              <a:rPr lang="en-US" smtClean="0"/>
              <a:t>Click to edit Master title style</a:t>
            </a:r>
            <a:endParaRPr lang="en-GB" dirty="0"/>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2" name="Title 1"/>
          <p:cNvSpPr>
            <a:spLocks noGrp="1"/>
          </p:cNvSpPr>
          <p:nvPr>
            <p:ph type="title"/>
          </p:nvPr>
        </p:nvSpPr>
        <p:spPr>
          <a:xfrm>
            <a:off x="0" y="0"/>
            <a:ext cx="9045820" cy="854075"/>
          </a:xfrm>
        </p:spPr>
        <p:txBody>
          <a:bodyPr/>
          <a:lstStyle>
            <a:lvl1pPr marL="179705">
              <a:defRPr/>
            </a:lvl1pPr>
          </a:lstStyle>
          <a:p>
            <a:r>
              <a:rPr lang="en-US" smtClean="0"/>
              <a:t>Click to edit Master title style</a:t>
            </a:r>
            <a:endParaRPr lang="en-GB" dirty="0"/>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280" descr="graphic-vector-map-europe.wmf"/>
          <p:cNvPicPr>
            <a:picLocks noChangeAspect="1"/>
          </p:cNvPicPr>
          <p:nvPr userDrawn="1"/>
        </p:nvPicPr>
        <p:blipFill>
          <a:blip r:embed="rId3" cstate="print"/>
          <a:srcRect t="4592"/>
          <a:stretch>
            <a:fillRect/>
          </a:stretch>
        </p:blipFill>
        <p:spPr bwMode="auto">
          <a:xfrm>
            <a:off x="5356734" y="874646"/>
            <a:ext cx="3787266" cy="5638897"/>
          </a:xfrm>
          <a:prstGeom prst="rect">
            <a:avLst/>
          </a:prstGeom>
          <a:noFill/>
          <a:ln w="9525">
            <a:noFill/>
            <a:miter lim="800000"/>
            <a:headEnd/>
            <a:tailEnd/>
          </a:ln>
        </p:spPr>
      </p:pic>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dirty="0"/>
          </a:p>
        </p:txBody>
      </p:sp>
      <p:sp>
        <p:nvSpPr>
          <p:cNvPr id="2" name="Title 1"/>
          <p:cNvSpPr>
            <a:spLocks noGrp="1"/>
          </p:cNvSpPr>
          <p:nvPr>
            <p:ph type="title"/>
          </p:nvPr>
        </p:nvSpPr>
        <p:spPr>
          <a:xfrm>
            <a:off x="0" y="0"/>
            <a:ext cx="9045820" cy="854075"/>
          </a:xfrm>
        </p:spPr>
        <p:txBody>
          <a:bodyPr/>
          <a:lstStyle>
            <a:lvl1pPr marL="179705">
              <a:defRPr/>
            </a:lvl1pPr>
          </a:lstStyle>
          <a:p>
            <a:r>
              <a:rPr lang="en-US" smtClean="0"/>
              <a:t>Click to edit Master title style</a:t>
            </a:r>
            <a:endParaRPr lang="en-GB" dirty="0"/>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pic>
        <p:nvPicPr>
          <p:cNvPr id="3" name="Picture 2" descr="GOV_GlobeBot_TextTop.png"/>
          <p:cNvPicPr>
            <a:picLocks noChangeAspect="1"/>
          </p:cNvPicPr>
          <p:nvPr userDrawn="1"/>
        </p:nvPicPr>
        <p:blipFill>
          <a:blip r:embed="rId2" cstate="print"/>
          <a:stretch>
            <a:fillRect/>
          </a:stretch>
        </p:blipFill>
        <p:spPr>
          <a:xfrm>
            <a:off x="8196770" y="6270392"/>
            <a:ext cx="789087" cy="500727"/>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txBox="1"/>
          <p:nvPr userDrawn="1"/>
        </p:nvSpPr>
        <p:spPr>
          <a:xfrm>
            <a:off x="444959" y="6580753"/>
            <a:ext cx="3406814" cy="180659"/>
          </a:xfrm>
          <a:prstGeom prst="rect">
            <a:avLst/>
          </a:prstGeom>
        </p:spPr>
        <p:txBody>
          <a:bodyPr/>
          <a:lstStyle>
            <a:lvl1pPr>
              <a:defRPr/>
            </a:lvl1pPr>
          </a:lstStyle>
          <a:p>
            <a:pPr fontAlgn="base">
              <a:spcBef>
                <a:spcPct val="0"/>
              </a:spcBef>
              <a:spcAft>
                <a:spcPct val="0"/>
              </a:spcAft>
              <a:defRPr/>
            </a:pPr>
            <a:r>
              <a:rPr lang="en-GB" b="1" dirty="0" smtClean="0">
                <a:solidFill>
                  <a:srgbClr val="5F758D"/>
                </a:solidFill>
              </a:rPr>
              <a:t>GOVST-V  Beijing 2014 </a:t>
            </a:r>
            <a:endParaRPr lang="en-GB" b="1" dirty="0" smtClean="0">
              <a:solidFill>
                <a:srgbClr val="5F758D"/>
              </a:solidFill>
            </a:endParaRPr>
          </a:p>
          <a:p>
            <a:pPr>
              <a:defRPr/>
            </a:pPr>
            <a:endParaRPr lang="en-GB" b="1" dirty="0">
              <a:solidFill>
                <a:srgbClr val="5F758D"/>
              </a:solidFill>
            </a:endParaRP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pic>
        <p:nvPicPr>
          <p:cNvPr id="3" name="Picture 2" descr="GOV_GlobeBot_TextTop.png"/>
          <p:cNvPicPr>
            <a:picLocks noChangeAspect="1"/>
          </p:cNvPicPr>
          <p:nvPr userDrawn="1"/>
        </p:nvPicPr>
        <p:blipFill>
          <a:blip r:embed="rId3" cstate="print"/>
          <a:stretch>
            <a:fillRect/>
          </a:stretch>
        </p:blipFill>
        <p:spPr>
          <a:xfrm>
            <a:off x="8196770" y="6270392"/>
            <a:ext cx="789087" cy="500727"/>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txBox="1"/>
          <p:nvPr userDrawn="1"/>
        </p:nvSpPr>
        <p:spPr>
          <a:xfrm>
            <a:off x="444959" y="6580753"/>
            <a:ext cx="3406814" cy="180659"/>
          </a:xfrm>
          <a:prstGeom prst="rect">
            <a:avLst/>
          </a:prstGeom>
        </p:spPr>
        <p:txBody>
          <a:bodyPr/>
          <a:lstStyle>
            <a:lvl1pPr>
              <a:defRPr/>
            </a:lvl1pPr>
          </a:lstStyle>
          <a:p>
            <a:pPr fontAlgn="base">
              <a:spcBef>
                <a:spcPct val="0"/>
              </a:spcBef>
              <a:spcAft>
                <a:spcPct val="0"/>
              </a:spcAft>
              <a:defRPr/>
            </a:pPr>
            <a:r>
              <a:rPr lang="en-GB" b="1" dirty="0" smtClean="0">
                <a:solidFill>
                  <a:srgbClr val="5F758D"/>
                </a:solidFill>
              </a:rPr>
              <a:t>GOVST-V  Beijing 2014 </a:t>
            </a:r>
            <a:endParaRPr lang="en-GB" b="1" dirty="0" smtClean="0">
              <a:solidFill>
                <a:srgbClr val="5F758D"/>
              </a:solidFill>
            </a:endParaRPr>
          </a:p>
          <a:p>
            <a:pPr>
              <a:defRPr/>
            </a:pPr>
            <a:endParaRPr lang="en-GB" b="1" dirty="0">
              <a:solidFill>
                <a:srgbClr val="5F758D"/>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3" name="Picture 2" descr="GOV_GlobeBot_TextTop.png"/>
          <p:cNvPicPr>
            <a:picLocks noChangeAspect="1"/>
          </p:cNvPicPr>
          <p:nvPr userDrawn="1"/>
        </p:nvPicPr>
        <p:blipFill>
          <a:blip r:embed="rId2" cstate="print"/>
          <a:stretch>
            <a:fillRect/>
          </a:stretch>
        </p:blipFill>
        <p:spPr>
          <a:xfrm>
            <a:off x="8196770" y="6270392"/>
            <a:ext cx="789087" cy="500727"/>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txBox="1"/>
          <p:nvPr userDrawn="1"/>
        </p:nvSpPr>
        <p:spPr>
          <a:xfrm>
            <a:off x="6918929" y="6626185"/>
            <a:ext cx="770752" cy="173865"/>
          </a:xfrm>
          <a:prstGeom prst="rect">
            <a:avLst/>
          </a:prstGeom>
        </p:spPr>
        <p:txBody>
          <a:bodyPr/>
          <a:lstStyle>
            <a:lvl1pPr>
              <a:defRPr/>
            </a:lvl1pPr>
          </a:lstStyle>
          <a:p>
            <a:pPr>
              <a:defRPr/>
            </a:pPr>
            <a:r>
              <a:rPr lang="en-GB" dirty="0" smtClean="0">
                <a:solidFill>
                  <a:srgbClr val="5F758D"/>
                </a:solidFill>
              </a:rPr>
              <a:t>Slide: </a:t>
            </a:r>
            <a:fld id="{56AD7115-E6BD-4F42-A9DC-35905DF9308A}" type="slidenum">
              <a:rPr lang="en-GB" dirty="0" smtClean="0">
                <a:solidFill>
                  <a:srgbClr val="5F758D"/>
                </a:solidFill>
              </a:rPr>
            </a:fld>
            <a:r>
              <a:rPr lang="en-GB" dirty="0" smtClean="0">
                <a:solidFill>
                  <a:srgbClr val="5F758D"/>
                </a:solidFill>
              </a:rPr>
              <a:t> </a:t>
            </a:r>
            <a:endParaRPr lang="en-GB" dirty="0">
              <a:solidFill>
                <a:srgbClr val="5F758D"/>
              </a:solidFill>
            </a:endParaRPr>
          </a:p>
        </p:txBody>
      </p:sp>
      <p:sp>
        <p:nvSpPr>
          <p:cNvPr id="5" name="Slide Number Placeholder 3"/>
          <p:cNvSpPr txBox="1"/>
          <p:nvPr userDrawn="1"/>
        </p:nvSpPr>
        <p:spPr>
          <a:xfrm>
            <a:off x="444959" y="6580753"/>
            <a:ext cx="3406814" cy="180659"/>
          </a:xfrm>
          <a:prstGeom prst="rect">
            <a:avLst/>
          </a:prstGeom>
        </p:spPr>
        <p:txBody>
          <a:bodyPr/>
          <a:lstStyle>
            <a:lvl1pPr>
              <a:defRPr/>
            </a:lvl1pPr>
          </a:lstStyle>
          <a:p>
            <a:pPr fontAlgn="base">
              <a:spcBef>
                <a:spcPct val="0"/>
              </a:spcBef>
              <a:spcAft>
                <a:spcPct val="0"/>
              </a:spcAft>
              <a:defRPr/>
            </a:pPr>
            <a:r>
              <a:rPr lang="en-GB" b="1" dirty="0" smtClean="0">
                <a:solidFill>
                  <a:srgbClr val="5F758D"/>
                </a:solidFill>
              </a:rPr>
              <a:t>GOVST-V  Beijing 2014 </a:t>
            </a:r>
            <a:endParaRPr lang="en-GB" b="1" dirty="0" smtClean="0">
              <a:solidFill>
                <a:srgbClr val="5F758D"/>
              </a:solidFill>
            </a:endParaRPr>
          </a:p>
          <a:p>
            <a:pPr>
              <a:defRPr/>
            </a:pPr>
            <a:endParaRPr lang="en-GB" b="1" dirty="0">
              <a:solidFill>
                <a:srgbClr val="5F758D"/>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7239000" y="6600829"/>
            <a:ext cx="1905000" cy="257175"/>
          </a:xfrm>
          <a:prstGeom prst="rect">
            <a:avLst/>
          </a:prstGeom>
        </p:spPr>
        <p:txBody>
          <a:bodyPr/>
          <a:lstStyle/>
          <a:p>
            <a:pPr>
              <a:defRPr/>
            </a:pPr>
            <a:fld id="{980EA4A0-E513-42EA-B292-B21C1B51B660}" type="slidenum">
              <a:rPr lang="en-US" smtClean="0">
                <a:solidFill>
                  <a:srgbClr val="002569"/>
                </a:solidFill>
              </a:rPr>
            </a:fld>
            <a:endParaRPr lang="en-US" dirty="0">
              <a:solidFill>
                <a:srgbClr val="002569"/>
              </a:solidFill>
            </a:endParaRPr>
          </a:p>
        </p:txBody>
      </p:sp>
    </p:spTree>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5" descr="PPT_Header02"/>
          <p:cNvPicPr>
            <a:picLocks noChangeAspect="1" noChangeArrowheads="1"/>
          </p:cNvPicPr>
          <p:nvPr userDrawn="1"/>
        </p:nvPicPr>
        <p:blipFill>
          <a:blip r:embed="rId2" cstate="print"/>
          <a:srcRect/>
          <a:stretch>
            <a:fillRect/>
          </a:stretch>
        </p:blipFill>
        <p:spPr bwMode="auto">
          <a:xfrm>
            <a:off x="0" y="2"/>
            <a:ext cx="9144000" cy="1304925"/>
          </a:xfrm>
          <a:prstGeom prst="rect">
            <a:avLst/>
          </a:prstGeom>
          <a:noFill/>
        </p:spPr>
      </p:pic>
      <p:sp>
        <p:nvSpPr>
          <p:cNvPr id="327690" name="Rectangle 10"/>
          <p:cNvSpPr>
            <a:spLocks noGrp="1" noChangeArrowheads="1"/>
          </p:cNvSpPr>
          <p:nvPr>
            <p:ph type="subTitle" idx="1"/>
          </p:nvPr>
        </p:nvSpPr>
        <p:spPr>
          <a:xfrm>
            <a:off x="1037493" y="4035425"/>
            <a:ext cx="5251938" cy="2266950"/>
          </a:xfrm>
        </p:spPr>
        <p:txBody>
          <a:bodyPr lIns="90000" tIns="36000" rIns="90000" bIns="36000"/>
          <a:lstStyle>
            <a:lvl1pPr>
              <a:lnSpc>
                <a:spcPct val="100000"/>
              </a:lnSpc>
              <a:spcBef>
                <a:spcPct val="25000"/>
              </a:spcBef>
              <a:buFontTx/>
              <a:buNone/>
              <a:defRPr sz="1800">
                <a:solidFill>
                  <a:schemeClr val="bg1"/>
                </a:solidFill>
              </a:defRPr>
            </a:lvl1pPr>
          </a:lstStyle>
          <a:p>
            <a:r>
              <a:rPr lang="it-IT" dirty="0"/>
              <a:t>Click to edit Master subtitle style</a:t>
            </a:r>
            <a:endParaRPr lang="it-IT" dirty="0"/>
          </a:p>
          <a:p>
            <a:r>
              <a:rPr lang="it-IT" dirty="0"/>
              <a:t>And date</a:t>
            </a:r>
            <a:endParaRPr lang="it-IT" dirty="0"/>
          </a:p>
        </p:txBody>
      </p:sp>
      <p:sp>
        <p:nvSpPr>
          <p:cNvPr id="327691" name="Rectangle 11"/>
          <p:cNvSpPr>
            <a:spLocks noGrp="1" noChangeArrowheads="1"/>
          </p:cNvSpPr>
          <p:nvPr>
            <p:ph type="ctrTitle" hasCustomPrompt="1"/>
          </p:nvPr>
        </p:nvSpPr>
        <p:spPr>
          <a:xfrm>
            <a:off x="1037495" y="2749555"/>
            <a:ext cx="6690946" cy="1279525"/>
          </a:xfrm>
        </p:spPr>
        <p:txBody>
          <a:bodyPr tIns="0" bIns="0" anchor="t"/>
          <a:lstStyle>
            <a:lvl1pPr>
              <a:lnSpc>
                <a:spcPct val="110000"/>
              </a:lnSpc>
              <a:defRPr sz="3200"/>
            </a:lvl1pPr>
          </a:lstStyle>
          <a:p>
            <a:r>
              <a:rPr lang="it-IT"/>
              <a:t>CLICK TO EDIT </a:t>
            </a:r>
            <a:br>
              <a:rPr lang="it-IT"/>
            </a:br>
            <a:r>
              <a:rPr lang="it-IT"/>
              <a:t>MASTER</a:t>
            </a:r>
            <a:endParaRPr lang="it-IT"/>
          </a:p>
        </p:txBody>
      </p:sp>
      <p:pic>
        <p:nvPicPr>
          <p:cNvPr id="10" name="Picture 9" descr="GOV_GlobeBot_TextTop.png"/>
          <p:cNvPicPr>
            <a:picLocks noChangeAspect="1"/>
          </p:cNvPicPr>
          <p:nvPr userDrawn="1"/>
        </p:nvPicPr>
        <p:blipFill>
          <a:blip r:embed="rId3" cstate="print"/>
          <a:stretch>
            <a:fillRect/>
          </a:stretch>
        </p:blipFill>
        <p:spPr>
          <a:xfrm>
            <a:off x="8196770" y="6270392"/>
            <a:ext cx="789087" cy="500727"/>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showMasterSp="0" userDrawn="1">
  <p:cSld name="3_Title Slide">
    <p:bg>
      <p:bgPr>
        <a:blipFill dpi="0" rotWithShape="0">
          <a:blip r:embed="rId2" cstate="print">
            <a:lum/>
          </a:blip>
          <a:srcRect/>
          <a:stretch>
            <a:fillRect b="-5000"/>
          </a:stretch>
        </a:blipFill>
        <a:effectLst/>
      </p:bgPr>
    </p:bg>
    <p:spTree>
      <p:nvGrpSpPr>
        <p:cNvPr id="1" name=""/>
        <p:cNvGrpSpPr/>
        <p:nvPr/>
      </p:nvGrpSpPr>
      <p:grpSpPr>
        <a:xfrm>
          <a:off x="0" y="0"/>
          <a:ext cx="0" cy="0"/>
          <a:chOff x="0" y="0"/>
          <a:chExt cx="0" cy="0"/>
        </a:xfrm>
      </p:grpSpPr>
      <p:sp>
        <p:nvSpPr>
          <p:cNvPr id="247" name="Rectangle 39"/>
          <p:cNvSpPr>
            <a:spLocks noChangeArrowheads="1"/>
          </p:cNvSpPr>
          <p:nvPr userDrawn="1"/>
        </p:nvSpPr>
        <p:spPr bwMode="auto">
          <a:xfrm>
            <a:off x="215757" y="180976"/>
            <a:ext cx="282130" cy="276999"/>
          </a:xfrm>
          <a:prstGeom prst="rect">
            <a:avLst/>
          </a:prstGeom>
          <a:noFill/>
          <a:ln w="9525">
            <a:noFill/>
            <a:miter lim="800000"/>
          </a:ln>
        </p:spPr>
        <p:txBody>
          <a:bodyPr wrap="none" lIns="0" tIns="0" rIns="0" bIns="0">
            <a:spAutoFit/>
          </a:bodyPr>
          <a:lstStyle/>
          <a:p>
            <a:pPr algn="ctr" eaLnBrk="0" hangingPunct="0">
              <a:defRPr/>
            </a:pPr>
            <a:fld id="{C4DB5A8F-B97C-4F92-A89C-4616A2E493DE}" type="slidenum">
              <a:rPr lang="de-DE">
                <a:solidFill>
                  <a:srgbClr val="00B5E2"/>
                </a:solidFill>
                <a:latin typeface="Arial" panose="020B0604020202020204" pitchFamily="34" charset="0"/>
                <a:cs typeface="Arial" panose="020B0604020202020204" pitchFamily="34" charset="0"/>
              </a:rPr>
            </a:fld>
            <a:endParaRPr lang="de-DE" dirty="0">
              <a:solidFill>
                <a:srgbClr val="00B5E2"/>
              </a:solidFill>
              <a:latin typeface="Arial" panose="020B0604020202020204" pitchFamily="34" charset="0"/>
              <a:cs typeface="Arial" panose="020B0604020202020204" pitchFamily="34" charset="0"/>
            </a:endParaRPr>
          </a:p>
        </p:txBody>
      </p:sp>
      <p:sp>
        <p:nvSpPr>
          <p:cNvPr id="8" name="Rectangle 41"/>
          <p:cNvSpPr>
            <a:spLocks noGrp="1" noChangeArrowheads="1"/>
          </p:cNvSpPr>
          <p:nvPr userDrawn="1">
            <p:ph type="subTitle" sz="quarter" idx="1"/>
          </p:nvPr>
        </p:nvSpPr>
        <p:spPr>
          <a:xfrm>
            <a:off x="238886" y="534838"/>
            <a:ext cx="5494362" cy="1449237"/>
          </a:xfrm>
        </p:spPr>
        <p:txBody>
          <a:bodyPr anchor="ctr"/>
          <a:lstStyle>
            <a:lvl1pPr marL="0" indent="0">
              <a:lnSpc>
                <a:spcPts val="3400"/>
              </a:lnSpc>
              <a:buNone/>
              <a:defRPr b="1" cap="all" baseline="0">
                <a:solidFill>
                  <a:schemeClr val="bg1"/>
                </a:solidFill>
              </a:defRPr>
            </a:lvl1pPr>
          </a:lstStyle>
          <a:p>
            <a:r>
              <a:rPr lang="en-US" dirty="0" smtClean="0"/>
              <a:t>Click to edit Master subtitle style</a:t>
            </a:r>
            <a:endParaRPr lang="en-GB" dirty="0" smtClean="0"/>
          </a:p>
        </p:txBody>
      </p:sp>
      <p:sp>
        <p:nvSpPr>
          <p:cNvPr id="251" name="Rectangle 250"/>
          <p:cNvSpPr/>
          <p:nvPr userDrawn="1"/>
        </p:nvSpPr>
        <p:spPr bwMode="auto">
          <a:xfrm>
            <a:off x="5846886" y="542928"/>
            <a:ext cx="3297115" cy="1476375"/>
          </a:xfrm>
          <a:prstGeom prst="rect">
            <a:avLst/>
          </a:prstGeom>
          <a:solidFill>
            <a:schemeClr val="bg1"/>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dirty="0">
              <a:solidFill>
                <a:srgbClr val="FFFFFF"/>
              </a:solidFill>
            </a:endParaRPr>
          </a:p>
        </p:txBody>
      </p:sp>
      <p:pic>
        <p:nvPicPr>
          <p:cNvPr id="252" name="Picture 11" descr="EUMETSATLogo_hor_noTagline_solid_CMYK UPDATED version.png"/>
          <p:cNvPicPr>
            <a:picLocks noChangeAspect="1"/>
          </p:cNvPicPr>
          <p:nvPr userDrawn="1"/>
        </p:nvPicPr>
        <p:blipFill>
          <a:blip r:embed="rId3" cstate="print"/>
          <a:srcRect/>
          <a:stretch>
            <a:fillRect/>
          </a:stretch>
        </p:blipFill>
        <p:spPr bwMode="auto">
          <a:xfrm>
            <a:off x="6286501" y="1019175"/>
            <a:ext cx="2413489" cy="482600"/>
          </a:xfrm>
          <a:prstGeom prst="rect">
            <a:avLst/>
          </a:prstGeom>
          <a:noFill/>
          <a:ln w="9525">
            <a:noFill/>
            <a:miter lim="800000"/>
            <a:headEnd/>
            <a:tailEnd/>
          </a:ln>
        </p:spPr>
      </p:pic>
      <p:grpSp>
        <p:nvGrpSpPr>
          <p:cNvPr id="2" name="Group 253"/>
          <p:cNvGrpSpPr/>
          <p:nvPr userDrawn="1"/>
        </p:nvGrpSpPr>
        <p:grpSpPr>
          <a:xfrm>
            <a:off x="341437" y="6638103"/>
            <a:ext cx="6235211" cy="110355"/>
            <a:chOff x="369889" y="6638100"/>
            <a:chExt cx="6754812" cy="110355"/>
          </a:xfrm>
        </p:grpSpPr>
        <p:grpSp>
          <p:nvGrpSpPr>
            <p:cNvPr id="3" name="Group 4"/>
            <p:cNvGrpSpPr/>
            <p:nvPr userDrawn="1"/>
          </p:nvGrpSpPr>
          <p:grpSpPr bwMode="auto">
            <a:xfrm>
              <a:off x="5236697" y="6638100"/>
              <a:ext cx="164978" cy="109011"/>
              <a:chOff x="4182" y="1087"/>
              <a:chExt cx="238" cy="162"/>
            </a:xfrm>
          </p:grpSpPr>
          <p:sp>
            <p:nvSpPr>
              <p:cNvPr id="483" name="Freeform 5"/>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84" name="Freeform 6"/>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85" name="Freeform 7"/>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ln>
            </p:spPr>
            <p:txBody>
              <a:bodyPr/>
              <a:lstStyle/>
              <a:p>
                <a:pPr>
                  <a:defRPr/>
                </a:pPr>
                <a:endParaRPr lang="en-GB" dirty="0">
                  <a:solidFill>
                    <a:srgbClr val="FFFFFF"/>
                  </a:solidFill>
                </a:endParaRPr>
              </a:p>
            </p:txBody>
          </p:sp>
          <p:sp>
            <p:nvSpPr>
              <p:cNvPr id="486" name="Freeform 8"/>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87" name="Freeform 9"/>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ln>
            </p:spPr>
            <p:txBody>
              <a:bodyPr/>
              <a:lstStyle/>
              <a:p>
                <a:pPr>
                  <a:defRPr/>
                </a:pPr>
                <a:endParaRPr lang="en-GB" dirty="0">
                  <a:solidFill>
                    <a:srgbClr val="FFFFFF"/>
                  </a:solidFill>
                </a:endParaRPr>
              </a:p>
            </p:txBody>
          </p:sp>
          <p:sp>
            <p:nvSpPr>
              <p:cNvPr id="488" name="Freeform 10"/>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89" name="Freeform 11"/>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90" name="Freeform 12"/>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91" name="Freeform 13"/>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92" name="Freeform 14"/>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ln>
            </p:spPr>
            <p:txBody>
              <a:bodyPr/>
              <a:lstStyle/>
              <a:p>
                <a:pPr>
                  <a:defRPr/>
                </a:pPr>
                <a:endParaRPr lang="en-GB" dirty="0">
                  <a:solidFill>
                    <a:srgbClr val="FFFFFF"/>
                  </a:solidFill>
                </a:endParaRPr>
              </a:p>
            </p:txBody>
          </p:sp>
        </p:grpSp>
        <p:grpSp>
          <p:nvGrpSpPr>
            <p:cNvPr id="4" name="Group 16"/>
            <p:cNvGrpSpPr/>
            <p:nvPr userDrawn="1"/>
          </p:nvGrpSpPr>
          <p:grpSpPr bwMode="auto">
            <a:xfrm>
              <a:off x="1853845" y="6638100"/>
              <a:ext cx="163609" cy="106293"/>
              <a:chOff x="1116" y="1646"/>
              <a:chExt cx="245" cy="151"/>
            </a:xfrm>
          </p:grpSpPr>
          <p:sp>
            <p:nvSpPr>
              <p:cNvPr id="480" name="Freeform 17"/>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81" name="Freeform 18"/>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82" name="Freeform 19"/>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ln>
            </p:spPr>
            <p:txBody>
              <a:bodyPr/>
              <a:lstStyle/>
              <a:p>
                <a:pPr>
                  <a:defRPr/>
                </a:pPr>
                <a:endParaRPr lang="en-GB" dirty="0">
                  <a:solidFill>
                    <a:srgbClr val="FFFFFF"/>
                  </a:solidFill>
                </a:endParaRPr>
              </a:p>
            </p:txBody>
          </p:sp>
        </p:grpSp>
        <p:grpSp>
          <p:nvGrpSpPr>
            <p:cNvPr id="5" name="Group 20"/>
            <p:cNvGrpSpPr/>
            <p:nvPr userDrawn="1"/>
          </p:nvGrpSpPr>
          <p:grpSpPr bwMode="auto">
            <a:xfrm>
              <a:off x="3341609" y="6638100"/>
              <a:ext cx="163288" cy="104917"/>
              <a:chOff x="1117" y="2897"/>
              <a:chExt cx="243" cy="157"/>
            </a:xfrm>
          </p:grpSpPr>
          <p:sp>
            <p:nvSpPr>
              <p:cNvPr id="476" name="Freeform 21"/>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77" name="Freeform 22"/>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ln>
            </p:spPr>
            <p:txBody>
              <a:bodyPr/>
              <a:lstStyle/>
              <a:p>
                <a:pPr>
                  <a:defRPr/>
                </a:pPr>
                <a:endParaRPr lang="en-GB" dirty="0">
                  <a:solidFill>
                    <a:srgbClr val="FFFFFF"/>
                  </a:solidFill>
                </a:endParaRPr>
              </a:p>
            </p:txBody>
          </p:sp>
          <p:sp>
            <p:nvSpPr>
              <p:cNvPr id="478" name="Freeform 23"/>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79" name="Freeform 24"/>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6" name="Group 25"/>
            <p:cNvGrpSpPr/>
            <p:nvPr userDrawn="1"/>
          </p:nvGrpSpPr>
          <p:grpSpPr bwMode="auto">
            <a:xfrm>
              <a:off x="3130729" y="6638100"/>
              <a:ext cx="163288" cy="104917"/>
              <a:chOff x="1118" y="2646"/>
              <a:chExt cx="243" cy="157"/>
            </a:xfrm>
          </p:grpSpPr>
          <p:sp>
            <p:nvSpPr>
              <p:cNvPr id="472" name="Freeform 26"/>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73" name="Freeform 27"/>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ln>
            </p:spPr>
            <p:txBody>
              <a:bodyPr/>
              <a:lstStyle/>
              <a:p>
                <a:pPr>
                  <a:defRPr/>
                </a:pPr>
                <a:endParaRPr lang="en-GB" dirty="0">
                  <a:solidFill>
                    <a:srgbClr val="FFFFFF"/>
                  </a:solidFill>
                </a:endParaRPr>
              </a:p>
            </p:txBody>
          </p:sp>
          <p:sp>
            <p:nvSpPr>
              <p:cNvPr id="474" name="Freeform 28"/>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ln>
            </p:spPr>
            <p:txBody>
              <a:bodyPr/>
              <a:lstStyle/>
              <a:p>
                <a:pPr>
                  <a:defRPr/>
                </a:pPr>
                <a:endParaRPr lang="en-GB" dirty="0">
                  <a:solidFill>
                    <a:srgbClr val="FFFFFF"/>
                  </a:solidFill>
                </a:endParaRPr>
              </a:p>
            </p:txBody>
          </p:sp>
          <p:sp>
            <p:nvSpPr>
              <p:cNvPr id="475" name="Freeform 29"/>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7" name="Group 30"/>
            <p:cNvGrpSpPr/>
            <p:nvPr userDrawn="1"/>
          </p:nvGrpSpPr>
          <p:grpSpPr bwMode="auto">
            <a:xfrm>
              <a:off x="2276341" y="6638100"/>
              <a:ext cx="163288" cy="104596"/>
              <a:chOff x="1117" y="2143"/>
              <a:chExt cx="243" cy="155"/>
            </a:xfrm>
          </p:grpSpPr>
          <p:sp>
            <p:nvSpPr>
              <p:cNvPr id="468" name="Freeform 31"/>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69" name="Freeform 32"/>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ln>
            </p:spPr>
            <p:txBody>
              <a:bodyPr/>
              <a:lstStyle/>
              <a:p>
                <a:pPr>
                  <a:defRPr/>
                </a:pPr>
                <a:endParaRPr lang="en-GB" dirty="0">
                  <a:solidFill>
                    <a:srgbClr val="FFFFFF"/>
                  </a:solidFill>
                </a:endParaRPr>
              </a:p>
            </p:txBody>
          </p:sp>
          <p:sp>
            <p:nvSpPr>
              <p:cNvPr id="470" name="Freeform 33"/>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71" name="Freeform 34"/>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9" name="Group 35"/>
            <p:cNvGrpSpPr/>
            <p:nvPr userDrawn="1"/>
          </p:nvGrpSpPr>
          <p:grpSpPr bwMode="auto">
            <a:xfrm>
              <a:off x="2064917" y="6638100"/>
              <a:ext cx="163288" cy="104596"/>
              <a:chOff x="1117" y="1892"/>
              <a:chExt cx="243" cy="155"/>
            </a:xfrm>
          </p:grpSpPr>
          <p:sp>
            <p:nvSpPr>
              <p:cNvPr id="464" name="Freeform 36"/>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65" name="Freeform 37"/>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66" name="Freeform 38"/>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67" name="Freeform 39"/>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0" name="Group 255"/>
            <p:cNvGrpSpPr/>
            <p:nvPr userDrawn="1"/>
          </p:nvGrpSpPr>
          <p:grpSpPr bwMode="auto">
            <a:xfrm>
              <a:off x="1431617" y="6638100"/>
              <a:ext cx="163489" cy="106268"/>
              <a:chOff x="7106991" y="2034190"/>
              <a:chExt cx="255683" cy="163929"/>
            </a:xfrm>
          </p:grpSpPr>
          <p:sp>
            <p:nvSpPr>
              <p:cNvPr id="462" name="Freeform 41"/>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63" name="Freeform 42"/>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ln>
            </p:spPr>
            <p:txBody>
              <a:bodyPr/>
              <a:lstStyle/>
              <a:p>
                <a:pPr>
                  <a:defRPr/>
                </a:pPr>
                <a:endParaRPr lang="en-GB" dirty="0">
                  <a:solidFill>
                    <a:srgbClr val="FFFFFF"/>
                  </a:solidFill>
                </a:endParaRPr>
              </a:p>
            </p:txBody>
          </p:sp>
        </p:grpSp>
        <p:grpSp>
          <p:nvGrpSpPr>
            <p:cNvPr id="11" name="Group 254"/>
            <p:cNvGrpSpPr/>
            <p:nvPr userDrawn="1"/>
          </p:nvGrpSpPr>
          <p:grpSpPr bwMode="auto">
            <a:xfrm>
              <a:off x="581062" y="6638100"/>
              <a:ext cx="163489" cy="110355"/>
              <a:chOff x="6341261" y="2034186"/>
              <a:chExt cx="254095" cy="170190"/>
            </a:xfrm>
          </p:grpSpPr>
          <p:sp>
            <p:nvSpPr>
              <p:cNvPr id="459" name="Freeform 458"/>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60" name="Freeform 459"/>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ln>
            </p:spPr>
            <p:txBody>
              <a:bodyPr/>
              <a:lstStyle/>
              <a:p>
                <a:pPr>
                  <a:defRPr/>
                </a:pPr>
                <a:endParaRPr lang="en-GB" dirty="0">
                  <a:solidFill>
                    <a:srgbClr val="FFFFFF"/>
                  </a:solidFill>
                </a:endParaRPr>
              </a:p>
            </p:txBody>
          </p:sp>
          <p:sp>
            <p:nvSpPr>
              <p:cNvPr id="461" name="Freeform 460"/>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ln>
            </p:spPr>
            <p:txBody>
              <a:bodyPr/>
              <a:lstStyle/>
              <a:p>
                <a:pPr>
                  <a:defRPr/>
                </a:pPr>
                <a:endParaRPr lang="en-GB" dirty="0">
                  <a:solidFill>
                    <a:srgbClr val="FFFFFF"/>
                  </a:solidFill>
                </a:endParaRPr>
              </a:p>
            </p:txBody>
          </p:sp>
        </p:grpSp>
        <p:grpSp>
          <p:nvGrpSpPr>
            <p:cNvPr id="12" name="Group 49"/>
            <p:cNvGrpSpPr/>
            <p:nvPr userDrawn="1"/>
          </p:nvGrpSpPr>
          <p:grpSpPr bwMode="auto">
            <a:xfrm>
              <a:off x="369889" y="6638100"/>
              <a:ext cx="163609" cy="106293"/>
              <a:chOff x="529" y="1166"/>
              <a:chExt cx="245" cy="157"/>
            </a:xfrm>
          </p:grpSpPr>
          <p:sp>
            <p:nvSpPr>
              <p:cNvPr id="455" name="Freeform 50"/>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56" name="Freeform 51"/>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57" name="Freeform 52"/>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58" name="Freeform 53"/>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3" name="Group 54"/>
            <p:cNvGrpSpPr/>
            <p:nvPr userDrawn="1"/>
          </p:nvGrpSpPr>
          <p:grpSpPr bwMode="auto">
            <a:xfrm>
              <a:off x="2487762" y="6638100"/>
              <a:ext cx="164632" cy="106293"/>
              <a:chOff x="1117" y="2394"/>
              <a:chExt cx="245" cy="157"/>
            </a:xfrm>
          </p:grpSpPr>
          <p:sp>
            <p:nvSpPr>
              <p:cNvPr id="444" name="Freeform 55"/>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45" name="Freeform 56"/>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46" name="Freeform 57"/>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47" name="Freeform 58"/>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48" name="Freeform 59"/>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49" name="Freeform 60"/>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50" name="Freeform 61"/>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51" name="Freeform 62"/>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52" name="Freeform 63"/>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53" name="Freeform 64"/>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54" name="Freeform 65"/>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4" name="Group 66"/>
            <p:cNvGrpSpPr/>
            <p:nvPr userDrawn="1"/>
          </p:nvGrpSpPr>
          <p:grpSpPr bwMode="auto">
            <a:xfrm>
              <a:off x="6502560" y="6638100"/>
              <a:ext cx="166325" cy="105273"/>
              <a:chOff x="1592" y="2897"/>
              <a:chExt cx="247" cy="156"/>
            </a:xfrm>
          </p:grpSpPr>
          <p:sp>
            <p:nvSpPr>
              <p:cNvPr id="429" name="Freeform 67"/>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30" name="Freeform 68"/>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31" name="Freeform 69"/>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2" name="Freeform 70"/>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3" name="Freeform 71"/>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34" name="Freeform 72"/>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5" name="Freeform 73"/>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6" name="Freeform 74"/>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37" name="Freeform 75"/>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8" name="Freeform 76"/>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9" name="Freeform 77"/>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40" name="Freeform 78"/>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41" name="Freeform 79"/>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42" name="Freeform 80"/>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43" name="Freeform 81"/>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5" name="Group 82"/>
            <p:cNvGrpSpPr/>
            <p:nvPr userDrawn="1"/>
          </p:nvGrpSpPr>
          <p:grpSpPr bwMode="auto">
            <a:xfrm>
              <a:off x="6077342" y="6638100"/>
              <a:ext cx="164629" cy="104602"/>
              <a:chOff x="1778" y="2004"/>
              <a:chExt cx="246" cy="156"/>
            </a:xfrm>
          </p:grpSpPr>
          <p:sp>
            <p:nvSpPr>
              <p:cNvPr id="426" name="Freeform 83"/>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27" name="Freeform 84"/>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28" name="Freeform 85"/>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6" name="Group 86"/>
            <p:cNvGrpSpPr/>
            <p:nvPr userDrawn="1"/>
          </p:nvGrpSpPr>
          <p:grpSpPr bwMode="auto">
            <a:xfrm>
              <a:off x="5868794" y="6638100"/>
              <a:ext cx="164271" cy="105273"/>
              <a:chOff x="1592" y="2143"/>
              <a:chExt cx="247" cy="156"/>
            </a:xfrm>
          </p:grpSpPr>
          <p:sp>
            <p:nvSpPr>
              <p:cNvPr id="420" name="Freeform 87"/>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21" name="Freeform 88"/>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22" name="Freeform 89"/>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23" name="Freeform 90"/>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24" name="Freeform 91"/>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25" name="Freeform 92"/>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7" name="Group 93"/>
            <p:cNvGrpSpPr/>
            <p:nvPr userDrawn="1"/>
          </p:nvGrpSpPr>
          <p:grpSpPr bwMode="auto">
            <a:xfrm>
              <a:off x="5659215" y="6638100"/>
              <a:ext cx="163291" cy="105273"/>
              <a:chOff x="1593" y="1897"/>
              <a:chExt cx="244" cy="157"/>
            </a:xfrm>
          </p:grpSpPr>
          <p:sp>
            <p:nvSpPr>
              <p:cNvPr id="416" name="Freeform 94"/>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17" name="Freeform 95"/>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18" name="Freeform 96"/>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19" name="Freeform 97"/>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8" name="Group 98"/>
            <p:cNvGrpSpPr/>
            <p:nvPr userDrawn="1"/>
          </p:nvGrpSpPr>
          <p:grpSpPr bwMode="auto">
            <a:xfrm>
              <a:off x="4802133" y="6638100"/>
              <a:ext cx="165299" cy="104917"/>
              <a:chOff x="1778" y="1164"/>
              <a:chExt cx="247" cy="157"/>
            </a:xfrm>
          </p:grpSpPr>
          <p:sp>
            <p:nvSpPr>
              <p:cNvPr id="367" name="Freeform 99"/>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ln>
            </p:spPr>
            <p:txBody>
              <a:bodyPr/>
              <a:lstStyle/>
              <a:p>
                <a:pPr>
                  <a:defRPr/>
                </a:pPr>
                <a:endParaRPr lang="en-GB" dirty="0">
                  <a:solidFill>
                    <a:srgbClr val="FFFFFF"/>
                  </a:solidFill>
                </a:endParaRPr>
              </a:p>
            </p:txBody>
          </p:sp>
          <p:sp>
            <p:nvSpPr>
              <p:cNvPr id="368" name="Freeform 100"/>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ln>
            </p:spPr>
            <p:txBody>
              <a:bodyPr/>
              <a:lstStyle/>
              <a:p>
                <a:pPr>
                  <a:defRPr/>
                </a:pPr>
                <a:endParaRPr lang="en-GB" dirty="0">
                  <a:solidFill>
                    <a:srgbClr val="FFFFFF"/>
                  </a:solidFill>
                </a:endParaRPr>
              </a:p>
            </p:txBody>
          </p:sp>
          <p:sp>
            <p:nvSpPr>
              <p:cNvPr id="369" name="Freeform 101"/>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70" name="Freeform 102"/>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71" name="Freeform 103"/>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72" name="Freeform 104"/>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73" name="Freeform 105"/>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74" name="Freeform 106"/>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75" name="Freeform 107"/>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76" name="Freeform 108"/>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77" name="Freeform 109"/>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78" name="Freeform 110"/>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79" name="Freeform 111"/>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80" name="Freeform 112"/>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81" name="Freeform 113"/>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82" name="Freeform 114"/>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83" name="Freeform 115"/>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84" name="Freeform 116"/>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85" name="Freeform 117"/>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86" name="Freeform 118"/>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87" name="Freeform 119"/>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88" name="Freeform 120"/>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89" name="Freeform 121"/>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90" name="Freeform 122"/>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91"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92" name="Freeform 124"/>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93" name="Freeform 125"/>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94" name="Freeform 126"/>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ln>
            </p:spPr>
            <p:txBody>
              <a:bodyPr/>
              <a:lstStyle/>
              <a:p>
                <a:pPr>
                  <a:defRPr/>
                </a:pPr>
                <a:endParaRPr lang="en-GB" dirty="0">
                  <a:solidFill>
                    <a:srgbClr val="FFFFFF"/>
                  </a:solidFill>
                </a:endParaRPr>
              </a:p>
            </p:txBody>
          </p:sp>
          <p:sp>
            <p:nvSpPr>
              <p:cNvPr id="395" name="Freeform 127"/>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ln>
            </p:spPr>
            <p:txBody>
              <a:bodyPr/>
              <a:lstStyle/>
              <a:p>
                <a:pPr>
                  <a:defRPr/>
                </a:pPr>
                <a:endParaRPr lang="en-GB" dirty="0">
                  <a:solidFill>
                    <a:srgbClr val="FFFFFF"/>
                  </a:solidFill>
                </a:endParaRPr>
              </a:p>
            </p:txBody>
          </p:sp>
          <p:sp>
            <p:nvSpPr>
              <p:cNvPr id="396" name="Freeform 128"/>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97" name="Freeform 129"/>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ln>
            </p:spPr>
            <p:txBody>
              <a:bodyPr/>
              <a:lstStyle/>
              <a:p>
                <a:pPr>
                  <a:defRPr/>
                </a:pPr>
                <a:endParaRPr lang="en-GB" dirty="0">
                  <a:solidFill>
                    <a:srgbClr val="FFFFFF"/>
                  </a:solidFill>
                </a:endParaRPr>
              </a:p>
            </p:txBody>
          </p:sp>
          <p:sp>
            <p:nvSpPr>
              <p:cNvPr id="398" name="Freeform 130"/>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ln>
            </p:spPr>
            <p:txBody>
              <a:bodyPr/>
              <a:lstStyle/>
              <a:p>
                <a:pPr>
                  <a:defRPr/>
                </a:pPr>
                <a:endParaRPr lang="en-GB" dirty="0">
                  <a:solidFill>
                    <a:srgbClr val="FFFFFF"/>
                  </a:solidFill>
                </a:endParaRPr>
              </a:p>
            </p:txBody>
          </p:sp>
          <p:sp>
            <p:nvSpPr>
              <p:cNvPr id="399" name="Freeform 131"/>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ln>
            </p:spPr>
            <p:txBody>
              <a:bodyPr/>
              <a:lstStyle/>
              <a:p>
                <a:pPr>
                  <a:defRPr/>
                </a:pPr>
                <a:endParaRPr lang="en-GB" dirty="0">
                  <a:solidFill>
                    <a:srgbClr val="FFFFFF"/>
                  </a:solidFill>
                </a:endParaRPr>
              </a:p>
            </p:txBody>
          </p:sp>
          <p:sp>
            <p:nvSpPr>
              <p:cNvPr id="400" name="Freeform 132"/>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ln>
            </p:spPr>
            <p:txBody>
              <a:bodyPr/>
              <a:lstStyle/>
              <a:p>
                <a:pPr>
                  <a:defRPr/>
                </a:pPr>
                <a:endParaRPr lang="en-GB" dirty="0">
                  <a:solidFill>
                    <a:srgbClr val="FFFFFF"/>
                  </a:solidFill>
                </a:endParaRPr>
              </a:p>
            </p:txBody>
          </p:sp>
          <p:sp>
            <p:nvSpPr>
              <p:cNvPr id="401" name="Freeform 133"/>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02" name="Freeform 134"/>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03" name="Freeform 135"/>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04" name="Freeform 136"/>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05" name="Freeform 137"/>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06" name="Freeform 138"/>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07" name="Freeform 139"/>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08" name="Freeform 140"/>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09" name="Freeform 141"/>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10" name="Freeform 142"/>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11" name="Freeform 143"/>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12" name="Freeform 144"/>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13" name="Freeform 145"/>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14" name="Freeform 146"/>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15" name="Freeform 147"/>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9" name="Group 148"/>
            <p:cNvGrpSpPr/>
            <p:nvPr userDrawn="1"/>
          </p:nvGrpSpPr>
          <p:grpSpPr bwMode="auto">
            <a:xfrm>
              <a:off x="4380029" y="6638100"/>
              <a:ext cx="164978" cy="105273"/>
              <a:chOff x="1595" y="1394"/>
              <a:chExt cx="245" cy="157"/>
            </a:xfrm>
          </p:grpSpPr>
          <p:sp>
            <p:nvSpPr>
              <p:cNvPr id="360" name="Freeform 149"/>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61" name="Freeform 150"/>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62" name="Freeform 151"/>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63" name="Freeform 152"/>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64" name="Freeform 153"/>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65" name="Freeform 154"/>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ln>
            </p:spPr>
            <p:txBody>
              <a:bodyPr/>
              <a:lstStyle/>
              <a:p>
                <a:pPr>
                  <a:defRPr/>
                </a:pPr>
                <a:endParaRPr lang="en-GB" dirty="0">
                  <a:solidFill>
                    <a:srgbClr val="FFFFFF"/>
                  </a:solidFill>
                </a:endParaRPr>
              </a:p>
            </p:txBody>
          </p:sp>
          <p:sp>
            <p:nvSpPr>
              <p:cNvPr id="366" name="Freeform 155"/>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0" name="Group 156"/>
            <p:cNvGrpSpPr/>
            <p:nvPr userDrawn="1"/>
          </p:nvGrpSpPr>
          <p:grpSpPr bwMode="auto">
            <a:xfrm>
              <a:off x="4167131" y="6638100"/>
              <a:ext cx="163291" cy="105273"/>
              <a:chOff x="1593" y="1143"/>
              <a:chExt cx="244" cy="157"/>
            </a:xfrm>
          </p:grpSpPr>
          <p:sp>
            <p:nvSpPr>
              <p:cNvPr id="356" name="Freeform 157"/>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57" name="Freeform 158"/>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58" name="Freeform 159"/>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ln>
            </p:spPr>
            <p:txBody>
              <a:bodyPr/>
              <a:lstStyle/>
              <a:p>
                <a:pPr>
                  <a:defRPr/>
                </a:pPr>
                <a:endParaRPr lang="en-GB" dirty="0">
                  <a:solidFill>
                    <a:srgbClr val="FFFFFF"/>
                  </a:solidFill>
                </a:endParaRPr>
              </a:p>
            </p:txBody>
          </p:sp>
          <p:sp>
            <p:nvSpPr>
              <p:cNvPr id="359" name="Freeform 160"/>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1" name="Group 161"/>
            <p:cNvGrpSpPr/>
            <p:nvPr userDrawn="1"/>
          </p:nvGrpSpPr>
          <p:grpSpPr bwMode="auto">
            <a:xfrm>
              <a:off x="3759968" y="6638100"/>
              <a:ext cx="164629" cy="104917"/>
              <a:chOff x="1592" y="892"/>
              <a:chExt cx="246" cy="157"/>
            </a:xfrm>
          </p:grpSpPr>
          <p:sp>
            <p:nvSpPr>
              <p:cNvPr id="352" name="Freeform 162"/>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53" name="Freeform 163"/>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54" name="Freeform 164"/>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ln>
            </p:spPr>
            <p:txBody>
              <a:bodyPr/>
              <a:lstStyle/>
              <a:p>
                <a:pPr>
                  <a:defRPr/>
                </a:pPr>
                <a:endParaRPr lang="en-GB" dirty="0">
                  <a:solidFill>
                    <a:srgbClr val="FFFFFF"/>
                  </a:solidFill>
                </a:endParaRPr>
              </a:p>
            </p:txBody>
          </p:sp>
          <p:sp>
            <p:nvSpPr>
              <p:cNvPr id="355" name="Freeform 165"/>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aphicFrame>
          <p:nvGraphicFramePr>
            <p:cNvPr id="273" name="Object 166"/>
            <p:cNvGraphicFramePr>
              <a:graphicFrameLocks noChangeAspect="1"/>
            </p:cNvGraphicFramePr>
            <p:nvPr/>
          </p:nvGraphicFramePr>
          <p:xfrm>
            <a:off x="6288920" y="6638100"/>
            <a:ext cx="168034" cy="109359"/>
          </p:xfrm>
          <a:graphic>
            <a:graphicData uri="http://schemas.openxmlformats.org/presentationml/2006/ole">
              <mc:AlternateContent xmlns:mc="http://schemas.openxmlformats.org/markup-compatibility/2006">
                <mc:Choice xmlns:v="urn:schemas-microsoft-com:vml" Requires="v">
                  <p:oleObj spid="_x0000_s133230" name="Clip" r:id="rId4" imgW="3810000" imgH="2619375" progId="">
                    <p:embed/>
                  </p:oleObj>
                </mc:Choice>
                <mc:Fallback>
                  <p:oleObj name="Clip" r:id="rId4" imgW="3810000" imgH="2619375" progId="">
                    <p:embed/>
                    <p:pic>
                      <p:nvPicPr>
                        <p:cNvPr id="0" name="Object 1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8920" y="6638100"/>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22" name="Group 185"/>
            <p:cNvGrpSpPr/>
            <p:nvPr userDrawn="1"/>
          </p:nvGrpSpPr>
          <p:grpSpPr bwMode="auto">
            <a:xfrm>
              <a:off x="1008082" y="6638100"/>
              <a:ext cx="164978" cy="104898"/>
              <a:chOff x="4187" y="1590"/>
              <a:chExt cx="238" cy="162"/>
            </a:xfrm>
          </p:grpSpPr>
          <p:sp>
            <p:nvSpPr>
              <p:cNvPr id="325" name="Freeform 186"/>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26" name="Freeform 187"/>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ln>
            </p:spPr>
            <p:txBody>
              <a:bodyPr/>
              <a:lstStyle/>
              <a:p>
                <a:pPr>
                  <a:defRPr/>
                </a:pPr>
                <a:endParaRPr lang="en-GB" dirty="0">
                  <a:solidFill>
                    <a:srgbClr val="FFFFFF"/>
                  </a:solidFill>
                </a:endParaRPr>
              </a:p>
            </p:txBody>
          </p:sp>
          <p:sp>
            <p:nvSpPr>
              <p:cNvPr id="327" name="Freeform 188"/>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28" name="Freeform 189"/>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29" name="Freeform 190"/>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ln>
            </p:spPr>
            <p:txBody>
              <a:bodyPr/>
              <a:lstStyle/>
              <a:p>
                <a:pPr>
                  <a:defRPr/>
                </a:pPr>
                <a:endParaRPr lang="en-GB" dirty="0">
                  <a:solidFill>
                    <a:srgbClr val="FFFFFF"/>
                  </a:solidFill>
                </a:endParaRPr>
              </a:p>
            </p:txBody>
          </p:sp>
          <p:sp>
            <p:nvSpPr>
              <p:cNvPr id="330" name="Freeform 191"/>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31" name="Freeform 192"/>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ln>
            </p:spPr>
            <p:txBody>
              <a:bodyPr/>
              <a:lstStyle/>
              <a:p>
                <a:pPr>
                  <a:defRPr/>
                </a:pPr>
                <a:endParaRPr lang="en-GB" dirty="0">
                  <a:solidFill>
                    <a:srgbClr val="FFFFFF"/>
                  </a:solidFill>
                </a:endParaRPr>
              </a:p>
            </p:txBody>
          </p:sp>
          <p:sp>
            <p:nvSpPr>
              <p:cNvPr id="332" name="Freeform 193"/>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ln>
            </p:spPr>
            <p:txBody>
              <a:bodyPr/>
              <a:lstStyle/>
              <a:p>
                <a:pPr>
                  <a:defRPr/>
                </a:pPr>
                <a:endParaRPr lang="en-GB" dirty="0">
                  <a:solidFill>
                    <a:srgbClr val="FFFFFF"/>
                  </a:solidFill>
                </a:endParaRPr>
              </a:p>
            </p:txBody>
          </p:sp>
          <p:sp>
            <p:nvSpPr>
              <p:cNvPr id="333" name="Freeform 194"/>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ln>
            </p:spPr>
            <p:txBody>
              <a:bodyPr/>
              <a:lstStyle/>
              <a:p>
                <a:pPr>
                  <a:defRPr/>
                </a:pPr>
                <a:endParaRPr lang="en-GB" dirty="0">
                  <a:solidFill>
                    <a:srgbClr val="FFFFFF"/>
                  </a:solidFill>
                </a:endParaRPr>
              </a:p>
            </p:txBody>
          </p:sp>
          <p:sp>
            <p:nvSpPr>
              <p:cNvPr id="334" name="Freeform 195"/>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ln>
            </p:spPr>
            <p:txBody>
              <a:bodyPr/>
              <a:lstStyle/>
              <a:p>
                <a:pPr>
                  <a:defRPr/>
                </a:pPr>
                <a:endParaRPr lang="en-GB" dirty="0">
                  <a:solidFill>
                    <a:srgbClr val="FFFFFF"/>
                  </a:solidFill>
                </a:endParaRPr>
              </a:p>
            </p:txBody>
          </p:sp>
          <p:sp>
            <p:nvSpPr>
              <p:cNvPr id="335" name="Freeform 196"/>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ln>
            </p:spPr>
            <p:txBody>
              <a:bodyPr/>
              <a:lstStyle/>
              <a:p>
                <a:pPr>
                  <a:defRPr/>
                </a:pPr>
                <a:endParaRPr lang="en-GB" dirty="0">
                  <a:solidFill>
                    <a:srgbClr val="FFFFFF"/>
                  </a:solidFill>
                </a:endParaRPr>
              </a:p>
            </p:txBody>
          </p:sp>
          <p:sp>
            <p:nvSpPr>
              <p:cNvPr id="336" name="Freeform 197"/>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ln>
            </p:spPr>
            <p:txBody>
              <a:bodyPr/>
              <a:lstStyle/>
              <a:p>
                <a:pPr>
                  <a:defRPr/>
                </a:pPr>
                <a:endParaRPr lang="en-GB" dirty="0">
                  <a:solidFill>
                    <a:srgbClr val="FFFFFF"/>
                  </a:solidFill>
                </a:endParaRPr>
              </a:p>
            </p:txBody>
          </p:sp>
          <p:sp>
            <p:nvSpPr>
              <p:cNvPr id="337" name="Freeform 198"/>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ln>
            </p:spPr>
            <p:txBody>
              <a:bodyPr/>
              <a:lstStyle/>
              <a:p>
                <a:pPr>
                  <a:defRPr/>
                </a:pPr>
                <a:endParaRPr lang="en-GB" dirty="0">
                  <a:solidFill>
                    <a:srgbClr val="FFFFFF"/>
                  </a:solidFill>
                </a:endParaRPr>
              </a:p>
            </p:txBody>
          </p:sp>
          <p:sp>
            <p:nvSpPr>
              <p:cNvPr id="338" name="Freeform 199"/>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39" name="Freeform 200"/>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40" name="Freeform 201"/>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41" name="Freeform 202"/>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ln>
            </p:spPr>
            <p:txBody>
              <a:bodyPr/>
              <a:lstStyle/>
              <a:p>
                <a:pPr>
                  <a:defRPr/>
                </a:pPr>
                <a:endParaRPr lang="en-GB" dirty="0">
                  <a:solidFill>
                    <a:srgbClr val="FFFFFF"/>
                  </a:solidFill>
                </a:endParaRPr>
              </a:p>
            </p:txBody>
          </p:sp>
          <p:sp>
            <p:nvSpPr>
              <p:cNvPr id="342" name="Freeform 203"/>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43" name="Freeform 204"/>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44" name="Freeform 205"/>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ln>
            </p:spPr>
            <p:txBody>
              <a:bodyPr/>
              <a:lstStyle/>
              <a:p>
                <a:pPr>
                  <a:defRPr/>
                </a:pPr>
                <a:endParaRPr lang="en-GB" dirty="0">
                  <a:solidFill>
                    <a:srgbClr val="FFFFFF"/>
                  </a:solidFill>
                </a:endParaRPr>
              </a:p>
            </p:txBody>
          </p:sp>
          <p:sp>
            <p:nvSpPr>
              <p:cNvPr id="345" name="Freeform 206"/>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46" name="Freeform 207"/>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47" name="Freeform 208"/>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48" name="Freeform 209"/>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ln>
            </p:spPr>
            <p:txBody>
              <a:bodyPr/>
              <a:lstStyle/>
              <a:p>
                <a:pPr>
                  <a:defRPr/>
                </a:pPr>
                <a:endParaRPr lang="en-GB" dirty="0">
                  <a:solidFill>
                    <a:srgbClr val="FFFFFF"/>
                  </a:solidFill>
                </a:endParaRPr>
              </a:p>
            </p:txBody>
          </p:sp>
          <p:sp>
            <p:nvSpPr>
              <p:cNvPr id="349" name="Freeform 210"/>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ln>
            </p:spPr>
            <p:txBody>
              <a:bodyPr/>
              <a:lstStyle/>
              <a:p>
                <a:pPr>
                  <a:defRPr/>
                </a:pPr>
                <a:endParaRPr lang="en-GB" dirty="0">
                  <a:solidFill>
                    <a:srgbClr val="FFFFFF"/>
                  </a:solidFill>
                </a:endParaRPr>
              </a:p>
            </p:txBody>
          </p:sp>
          <p:sp>
            <p:nvSpPr>
              <p:cNvPr id="350" name="Freeform 211"/>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ln>
            </p:spPr>
            <p:txBody>
              <a:bodyPr/>
              <a:lstStyle/>
              <a:p>
                <a:pPr>
                  <a:defRPr/>
                </a:pPr>
                <a:endParaRPr lang="en-GB" dirty="0">
                  <a:solidFill>
                    <a:srgbClr val="FFFFFF"/>
                  </a:solidFill>
                </a:endParaRPr>
              </a:p>
            </p:txBody>
          </p:sp>
          <p:sp>
            <p:nvSpPr>
              <p:cNvPr id="351" name="Freeform 212"/>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3" name="Group 256"/>
            <p:cNvGrpSpPr/>
            <p:nvPr userDrawn="1"/>
          </p:nvGrpSpPr>
          <p:grpSpPr bwMode="auto">
            <a:xfrm>
              <a:off x="4591158" y="6638100"/>
              <a:ext cx="163489" cy="106268"/>
              <a:chOff x="7877798" y="2333052"/>
              <a:chExt cx="253806" cy="164973"/>
            </a:xfrm>
          </p:grpSpPr>
          <p:sp>
            <p:nvSpPr>
              <p:cNvPr id="323" name="Freeform 220"/>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24" name="Freeform 221"/>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ln>
            </p:spPr>
            <p:txBody>
              <a:bodyPr/>
              <a:lstStyle/>
              <a:p>
                <a:pPr>
                  <a:defRPr/>
                </a:pPr>
                <a:endParaRPr lang="en-GB" dirty="0">
                  <a:solidFill>
                    <a:srgbClr val="FFFFFF"/>
                  </a:solidFill>
                </a:endParaRPr>
              </a:p>
            </p:txBody>
          </p:sp>
        </p:grpSp>
        <p:grpSp>
          <p:nvGrpSpPr>
            <p:cNvPr id="24" name="Group 223"/>
            <p:cNvGrpSpPr/>
            <p:nvPr userDrawn="1"/>
          </p:nvGrpSpPr>
          <p:grpSpPr bwMode="auto">
            <a:xfrm>
              <a:off x="2709710" y="6638100"/>
              <a:ext cx="164978" cy="104897"/>
              <a:chOff x="4184" y="1339"/>
              <a:chExt cx="238" cy="162"/>
            </a:xfrm>
          </p:grpSpPr>
          <p:sp>
            <p:nvSpPr>
              <p:cNvPr id="319" name="Freeform 224"/>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20" name="Freeform 225"/>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21" name="Freeform 226"/>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ln>
            </p:spPr>
            <p:txBody>
              <a:bodyPr/>
              <a:lstStyle/>
              <a:p>
                <a:pPr>
                  <a:defRPr/>
                </a:pPr>
                <a:endParaRPr lang="en-GB" dirty="0">
                  <a:solidFill>
                    <a:srgbClr val="FFFFFF"/>
                  </a:solidFill>
                </a:endParaRPr>
              </a:p>
            </p:txBody>
          </p:sp>
          <p:sp>
            <p:nvSpPr>
              <p:cNvPr id="322" name="Freeform 227"/>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5" name="Group 228"/>
            <p:cNvGrpSpPr/>
            <p:nvPr userDrawn="1"/>
          </p:nvGrpSpPr>
          <p:grpSpPr bwMode="auto">
            <a:xfrm>
              <a:off x="5447957" y="6638100"/>
              <a:ext cx="164978" cy="109010"/>
              <a:chOff x="4188" y="2157"/>
              <a:chExt cx="238" cy="162"/>
            </a:xfrm>
          </p:grpSpPr>
          <p:sp>
            <p:nvSpPr>
              <p:cNvPr id="306" name="Freeform 229"/>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07" name="Freeform 230"/>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08" name="Freeform 231"/>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09" name="Freeform 232"/>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10" name="Freeform 233"/>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ln>
            </p:spPr>
            <p:txBody>
              <a:bodyPr/>
              <a:lstStyle/>
              <a:p>
                <a:pPr>
                  <a:defRPr/>
                </a:pPr>
                <a:endParaRPr lang="en-GB" dirty="0">
                  <a:solidFill>
                    <a:srgbClr val="FFFFFF"/>
                  </a:solidFill>
                </a:endParaRPr>
              </a:p>
            </p:txBody>
          </p:sp>
          <p:sp>
            <p:nvSpPr>
              <p:cNvPr id="311" name="Freeform 234"/>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12" name="Freeform 235"/>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13" name="Freeform 236"/>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14" name="Freeform 237"/>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15" name="Freeform 238"/>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ln>
            </p:spPr>
            <p:txBody>
              <a:bodyPr/>
              <a:lstStyle/>
              <a:p>
                <a:pPr>
                  <a:defRPr/>
                </a:pPr>
                <a:endParaRPr lang="en-GB" dirty="0">
                  <a:solidFill>
                    <a:srgbClr val="FFFFFF"/>
                  </a:solidFill>
                </a:endParaRPr>
              </a:p>
            </p:txBody>
          </p:sp>
          <p:sp>
            <p:nvSpPr>
              <p:cNvPr id="316" name="Freeform 239"/>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ln>
            </p:spPr>
            <p:txBody>
              <a:bodyPr/>
              <a:lstStyle/>
              <a:p>
                <a:pPr>
                  <a:defRPr/>
                </a:pPr>
                <a:endParaRPr lang="en-GB" dirty="0">
                  <a:solidFill>
                    <a:srgbClr val="FFFFFF"/>
                  </a:solidFill>
                </a:endParaRPr>
              </a:p>
            </p:txBody>
          </p:sp>
          <p:sp>
            <p:nvSpPr>
              <p:cNvPr id="317" name="Freeform 240"/>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ln>
            </p:spPr>
            <p:txBody>
              <a:bodyPr/>
              <a:lstStyle/>
              <a:p>
                <a:pPr>
                  <a:defRPr/>
                </a:pPr>
                <a:endParaRPr lang="en-GB" dirty="0">
                  <a:solidFill>
                    <a:srgbClr val="FFFFFF"/>
                  </a:solidFill>
                </a:endParaRPr>
              </a:p>
            </p:txBody>
          </p:sp>
          <p:sp>
            <p:nvSpPr>
              <p:cNvPr id="318" name="Freeform 241"/>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ln>
            </p:spPr>
            <p:txBody>
              <a:bodyPr/>
              <a:lstStyle/>
              <a:p>
                <a:pPr>
                  <a:defRPr/>
                </a:pPr>
                <a:endParaRPr lang="en-GB" dirty="0">
                  <a:solidFill>
                    <a:srgbClr val="FFFFFF"/>
                  </a:solidFill>
                </a:endParaRPr>
              </a:p>
            </p:txBody>
          </p:sp>
        </p:grpSp>
        <p:graphicFrame>
          <p:nvGraphicFramePr>
            <p:cNvPr id="278" name="Object 252"/>
            <p:cNvGraphicFramePr>
              <a:graphicFrameLocks noChangeAspect="1"/>
            </p:cNvGraphicFramePr>
            <p:nvPr/>
          </p:nvGraphicFramePr>
          <p:xfrm>
            <a:off x="3553158" y="6638100"/>
            <a:ext cx="159887" cy="104250"/>
          </p:xfrm>
          <a:graphic>
            <a:graphicData uri="http://schemas.openxmlformats.org/presentationml/2006/ole">
              <mc:AlternateContent xmlns:mc="http://schemas.openxmlformats.org/markup-compatibility/2006">
                <mc:Choice xmlns:v="urn:schemas-microsoft-com:vml" Requires="v">
                  <p:oleObj spid="_x0000_s133231" name="Clip" r:id="rId6" imgW="2833370" imgH="1918970" progId="">
                    <p:embed/>
                  </p:oleObj>
                </mc:Choice>
                <mc:Fallback>
                  <p:oleObj name="Clip" r:id="rId6" imgW="2833370" imgH="1918970" progId="">
                    <p:embed/>
                    <p:pic>
                      <p:nvPicPr>
                        <p:cNvPr id="0" name="Object 2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3158" y="6638100"/>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6" name="Group 214"/>
            <p:cNvGrpSpPr/>
            <p:nvPr userDrawn="1"/>
          </p:nvGrpSpPr>
          <p:grpSpPr bwMode="auto">
            <a:xfrm>
              <a:off x="5024738" y="6638100"/>
              <a:ext cx="166365" cy="106293"/>
              <a:chOff x="4187" y="2402"/>
              <a:chExt cx="240" cy="161"/>
            </a:xfrm>
          </p:grpSpPr>
          <p:sp>
            <p:nvSpPr>
              <p:cNvPr id="302" name="Freeform 215"/>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03" name="Freeform 216"/>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ln>
            </p:spPr>
            <p:txBody>
              <a:bodyPr/>
              <a:lstStyle/>
              <a:p>
                <a:pPr>
                  <a:defRPr/>
                </a:pPr>
                <a:endParaRPr lang="en-GB" dirty="0">
                  <a:solidFill>
                    <a:srgbClr val="FFFFFF"/>
                  </a:solidFill>
                </a:endParaRPr>
              </a:p>
            </p:txBody>
          </p:sp>
          <p:sp>
            <p:nvSpPr>
              <p:cNvPr id="304" name="Freeform 217"/>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05" name="Freeform 218"/>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7" name="Group 38"/>
            <p:cNvGrpSpPr/>
            <p:nvPr userDrawn="1"/>
          </p:nvGrpSpPr>
          <p:grpSpPr bwMode="auto">
            <a:xfrm>
              <a:off x="1219136" y="6638100"/>
              <a:ext cx="164978" cy="104922"/>
              <a:chOff x="528" y="1773"/>
              <a:chExt cx="246" cy="156"/>
            </a:xfrm>
          </p:grpSpPr>
          <p:sp>
            <p:nvSpPr>
              <p:cNvPr id="298" name="Freeform 248"/>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ln>
            </p:spPr>
            <p:txBody>
              <a:bodyPr/>
              <a:lstStyle/>
              <a:p>
                <a:pPr>
                  <a:defRPr/>
                </a:pPr>
                <a:endParaRPr lang="en-GB" dirty="0">
                  <a:solidFill>
                    <a:srgbClr val="FFFFFF"/>
                  </a:solidFill>
                </a:endParaRPr>
              </a:p>
            </p:txBody>
          </p:sp>
          <p:sp>
            <p:nvSpPr>
              <p:cNvPr id="299" name="Freeform 249"/>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00" name="Freeform 250"/>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01" name="Freeform 251"/>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8" name="Group 253"/>
            <p:cNvGrpSpPr/>
            <p:nvPr userDrawn="1"/>
          </p:nvGrpSpPr>
          <p:grpSpPr bwMode="auto">
            <a:xfrm>
              <a:off x="794543" y="6638100"/>
              <a:ext cx="163271" cy="105273"/>
              <a:chOff x="528" y="1164"/>
              <a:chExt cx="237" cy="157"/>
            </a:xfrm>
          </p:grpSpPr>
          <p:sp>
            <p:nvSpPr>
              <p:cNvPr id="294" name="Rectangle 254"/>
              <p:cNvSpPr>
                <a:spLocks noChangeArrowheads="1"/>
              </p:cNvSpPr>
              <p:nvPr/>
            </p:nvSpPr>
            <p:spPr bwMode="auto">
              <a:xfrm>
                <a:off x="528" y="1164"/>
                <a:ext cx="237" cy="156"/>
              </a:xfrm>
              <a:prstGeom prst="rect">
                <a:avLst/>
              </a:prstGeom>
              <a:noFill/>
              <a:ln w="3175">
                <a:solidFill>
                  <a:schemeClr val="tx1"/>
                </a:solidFill>
                <a:miter lim="800000"/>
              </a:ln>
            </p:spPr>
            <p:txBody>
              <a:bodyPr/>
              <a:lstStyle/>
              <a:p>
                <a:pPr eaLnBrk="0" hangingPunct="0">
                  <a:spcBef>
                    <a:spcPct val="50000"/>
                  </a:spcBef>
                  <a:defRPr/>
                </a:pPr>
                <a:endParaRPr lang="en-US" dirty="0">
                  <a:solidFill>
                    <a:srgbClr val="FFFFFF"/>
                  </a:solidFill>
                  <a:latin typeface="Arial" panose="020B0604020202020204" pitchFamily="34" charset="0"/>
                  <a:cs typeface="Arial" panose="020B0604020202020204" pitchFamily="34" charset="0"/>
                </a:endParaRPr>
              </a:p>
            </p:txBody>
          </p:sp>
          <p:sp>
            <p:nvSpPr>
              <p:cNvPr id="295"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ln>
            </p:spPr>
            <p:txBody>
              <a:bodyPr/>
              <a:lstStyle/>
              <a:p>
                <a:pPr eaLnBrk="0" hangingPunct="0">
                  <a:spcBef>
                    <a:spcPct val="50000"/>
                  </a:spcBef>
                  <a:defRPr/>
                </a:pPr>
                <a:endParaRPr lang="en-US" dirty="0">
                  <a:solidFill>
                    <a:srgbClr val="FFFFFF"/>
                  </a:solidFill>
                  <a:latin typeface="Arial" panose="020B0604020202020204" pitchFamily="34" charset="0"/>
                  <a:cs typeface="Arial" panose="020B0604020202020204" pitchFamily="34" charset="0"/>
                </a:endParaRPr>
              </a:p>
            </p:txBody>
          </p:sp>
          <p:sp>
            <p:nvSpPr>
              <p:cNvPr id="296"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ln>
            </p:spPr>
            <p:txBody>
              <a:bodyPr/>
              <a:lstStyle/>
              <a:p>
                <a:pPr eaLnBrk="0" hangingPunct="0">
                  <a:spcBef>
                    <a:spcPct val="50000"/>
                  </a:spcBef>
                  <a:defRPr/>
                </a:pPr>
                <a:endParaRPr lang="en-US" dirty="0">
                  <a:solidFill>
                    <a:srgbClr val="FFFFFF"/>
                  </a:solidFill>
                  <a:latin typeface="Arial" panose="020B0604020202020204" pitchFamily="34" charset="0"/>
                  <a:cs typeface="Arial" panose="020B0604020202020204" pitchFamily="34" charset="0"/>
                </a:endParaRPr>
              </a:p>
            </p:txBody>
          </p:sp>
          <p:sp>
            <p:nvSpPr>
              <p:cNvPr id="297" name="Rectangle 257"/>
              <p:cNvSpPr>
                <a:spLocks noChangeArrowheads="1"/>
              </p:cNvSpPr>
              <p:nvPr/>
            </p:nvSpPr>
            <p:spPr bwMode="auto">
              <a:xfrm>
                <a:off x="528" y="1266"/>
                <a:ext cx="237" cy="55"/>
              </a:xfrm>
              <a:prstGeom prst="rect">
                <a:avLst/>
              </a:prstGeom>
              <a:solidFill>
                <a:srgbClr val="FF0000"/>
              </a:solidFill>
              <a:ln w="3175">
                <a:noFill/>
                <a:miter lim="800000"/>
              </a:ln>
            </p:spPr>
            <p:txBody>
              <a:bodyPr/>
              <a:lstStyle/>
              <a:p>
                <a:pPr eaLnBrk="0" hangingPunct="0">
                  <a:spcBef>
                    <a:spcPct val="50000"/>
                  </a:spcBef>
                  <a:defRPr/>
                </a:pPr>
                <a:endParaRPr lang="en-US" dirty="0">
                  <a:solidFill>
                    <a:srgbClr val="FFFFFF"/>
                  </a:solidFill>
                  <a:latin typeface="Arial" panose="020B0604020202020204" pitchFamily="34" charset="0"/>
                  <a:cs typeface="Arial" panose="020B0604020202020204" pitchFamily="34" charset="0"/>
                </a:endParaRPr>
              </a:p>
            </p:txBody>
          </p:sp>
        </p:grpSp>
        <p:pic>
          <p:nvPicPr>
            <p:cNvPr id="282" name="Picture 268"/>
            <p:cNvPicPr>
              <a:picLocks noChangeAspect="1" noChangeArrowheads="1"/>
            </p:cNvPicPr>
            <p:nvPr userDrawn="1"/>
          </p:nvPicPr>
          <p:blipFill>
            <a:blip r:embed="rId8" cstate="print"/>
            <a:srcRect/>
            <a:stretch>
              <a:fillRect/>
            </a:stretch>
          </p:blipFill>
          <p:spPr bwMode="auto">
            <a:xfrm>
              <a:off x="2923792" y="6638100"/>
              <a:ext cx="167015" cy="109359"/>
            </a:xfrm>
            <a:prstGeom prst="rect">
              <a:avLst/>
            </a:prstGeom>
            <a:noFill/>
            <a:ln w="9525">
              <a:noFill/>
              <a:miter lim="800000"/>
              <a:headEnd/>
              <a:tailEnd/>
            </a:ln>
          </p:spPr>
        </p:pic>
        <p:grpSp>
          <p:nvGrpSpPr>
            <p:cNvPr id="29" name="Group 269"/>
            <p:cNvGrpSpPr>
              <a:grpSpLocks noChangeAspect="1"/>
            </p:cNvGrpSpPr>
            <p:nvPr userDrawn="1"/>
          </p:nvGrpSpPr>
          <p:grpSpPr bwMode="auto">
            <a:xfrm>
              <a:off x="3967545" y="6638100"/>
              <a:ext cx="160549" cy="102873"/>
              <a:chOff x="4214" y="2064"/>
              <a:chExt cx="242" cy="157"/>
            </a:xfrm>
          </p:grpSpPr>
          <p:sp>
            <p:nvSpPr>
              <p:cNvPr id="290"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ln>
            </p:spPr>
            <p:txBody>
              <a:bodyPr/>
              <a:lstStyle/>
              <a:p>
                <a:pPr>
                  <a:defRPr/>
                </a:pPr>
                <a:endParaRPr lang="en-GB" dirty="0">
                  <a:solidFill>
                    <a:srgbClr val="FFFFFF"/>
                  </a:solidFill>
                </a:endParaRPr>
              </a:p>
            </p:txBody>
          </p:sp>
          <p:sp>
            <p:nvSpPr>
              <p:cNvPr id="291" name="Rectangle 271"/>
              <p:cNvSpPr>
                <a:spLocks noChangeArrowheads="1"/>
              </p:cNvSpPr>
              <p:nvPr/>
            </p:nvSpPr>
            <p:spPr bwMode="auto">
              <a:xfrm>
                <a:off x="4214" y="2064"/>
                <a:ext cx="242" cy="53"/>
              </a:xfrm>
              <a:prstGeom prst="rect">
                <a:avLst/>
              </a:prstGeom>
              <a:solidFill>
                <a:srgbClr val="FFFF00"/>
              </a:solidFill>
              <a:ln w="9525">
                <a:noFill/>
                <a:miter lim="800000"/>
              </a:ln>
            </p:spPr>
            <p:txBody>
              <a:bodyPr/>
              <a:lstStyle/>
              <a:p>
                <a:pPr eaLnBrk="0" hangingPunct="0">
                  <a:spcBef>
                    <a:spcPct val="50000"/>
                  </a:spcBef>
                  <a:defRPr/>
                </a:pPr>
                <a:endParaRPr lang="en-US" dirty="0">
                  <a:solidFill>
                    <a:srgbClr val="FFFFFF"/>
                  </a:solidFill>
                </a:endParaRPr>
              </a:p>
            </p:txBody>
          </p:sp>
          <p:sp>
            <p:nvSpPr>
              <p:cNvPr id="292" name="Rectangle 272"/>
              <p:cNvSpPr>
                <a:spLocks noChangeArrowheads="1"/>
              </p:cNvSpPr>
              <p:nvPr/>
            </p:nvSpPr>
            <p:spPr bwMode="auto">
              <a:xfrm>
                <a:off x="4214" y="2117"/>
                <a:ext cx="242" cy="51"/>
              </a:xfrm>
              <a:prstGeom prst="rect">
                <a:avLst/>
              </a:prstGeom>
              <a:solidFill>
                <a:srgbClr val="51DC00"/>
              </a:solidFill>
              <a:ln w="9525">
                <a:noFill/>
                <a:miter lim="800000"/>
              </a:ln>
            </p:spPr>
            <p:txBody>
              <a:bodyPr/>
              <a:lstStyle/>
              <a:p>
                <a:pPr eaLnBrk="0" hangingPunct="0">
                  <a:spcBef>
                    <a:spcPct val="50000"/>
                  </a:spcBef>
                  <a:defRPr/>
                </a:pPr>
                <a:endParaRPr lang="en-US" dirty="0">
                  <a:solidFill>
                    <a:srgbClr val="FFFFFF"/>
                  </a:solidFill>
                </a:endParaRPr>
              </a:p>
            </p:txBody>
          </p:sp>
          <p:sp>
            <p:nvSpPr>
              <p:cNvPr id="293" name="Rectangle 273"/>
              <p:cNvSpPr>
                <a:spLocks noChangeArrowheads="1"/>
              </p:cNvSpPr>
              <p:nvPr/>
            </p:nvSpPr>
            <p:spPr bwMode="auto">
              <a:xfrm>
                <a:off x="4214" y="2168"/>
                <a:ext cx="242" cy="53"/>
              </a:xfrm>
              <a:prstGeom prst="rect">
                <a:avLst/>
              </a:prstGeom>
              <a:solidFill>
                <a:srgbClr val="FF0000"/>
              </a:solidFill>
              <a:ln w="9525">
                <a:noFill/>
                <a:miter lim="800000"/>
              </a:ln>
            </p:spPr>
            <p:txBody>
              <a:bodyPr/>
              <a:lstStyle/>
              <a:p>
                <a:pPr eaLnBrk="0" hangingPunct="0">
                  <a:spcBef>
                    <a:spcPct val="50000"/>
                  </a:spcBef>
                  <a:defRPr/>
                </a:pPr>
                <a:endParaRPr lang="en-US" dirty="0">
                  <a:solidFill>
                    <a:srgbClr val="FFFFFF"/>
                  </a:solidFill>
                </a:endParaRPr>
              </a:p>
            </p:txBody>
          </p:sp>
        </p:grpSp>
        <p:grpSp>
          <p:nvGrpSpPr>
            <p:cNvPr id="30" name="Group 242"/>
            <p:cNvGrpSpPr/>
            <p:nvPr userDrawn="1"/>
          </p:nvGrpSpPr>
          <p:grpSpPr bwMode="auto">
            <a:xfrm>
              <a:off x="1638742" y="6638100"/>
              <a:ext cx="163293" cy="104605"/>
              <a:chOff x="5555" y="2058"/>
              <a:chExt cx="245" cy="157"/>
            </a:xfrm>
          </p:grpSpPr>
          <p:sp>
            <p:nvSpPr>
              <p:cNvPr id="286" name="Freeform 243"/>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ln>
            </p:spPr>
            <p:txBody>
              <a:bodyPr/>
              <a:lstStyle/>
              <a:p>
                <a:pPr>
                  <a:defRPr/>
                </a:pPr>
                <a:endParaRPr lang="en-GB" dirty="0">
                  <a:solidFill>
                    <a:srgbClr val="FFFFFF"/>
                  </a:solidFill>
                </a:endParaRPr>
              </a:p>
            </p:txBody>
          </p:sp>
          <p:sp>
            <p:nvSpPr>
              <p:cNvPr id="287" name="Freeform 244"/>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ln>
            </p:spPr>
            <p:txBody>
              <a:bodyPr/>
              <a:lstStyle/>
              <a:p>
                <a:pPr>
                  <a:defRPr/>
                </a:pPr>
                <a:endParaRPr lang="en-GB" dirty="0">
                  <a:solidFill>
                    <a:srgbClr val="FFFFFF"/>
                  </a:solidFill>
                </a:endParaRPr>
              </a:p>
            </p:txBody>
          </p:sp>
          <p:sp>
            <p:nvSpPr>
              <p:cNvPr id="288" name="Freeform 245"/>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ln>
            </p:spPr>
            <p:txBody>
              <a:bodyPr/>
              <a:lstStyle/>
              <a:p>
                <a:pPr>
                  <a:defRPr/>
                </a:pPr>
                <a:endParaRPr lang="en-GB" dirty="0">
                  <a:solidFill>
                    <a:srgbClr val="FFFFFF"/>
                  </a:solidFill>
                </a:endParaRPr>
              </a:p>
            </p:txBody>
          </p:sp>
          <p:sp>
            <p:nvSpPr>
              <p:cNvPr id="289" name="Freeform 246"/>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pic>
          <p:nvPicPr>
            <p:cNvPr id="285" name="Picture 3"/>
            <p:cNvPicPr>
              <a:picLocks noChangeAspect="1" noChangeArrowheads="1"/>
            </p:cNvPicPr>
            <p:nvPr userDrawn="1"/>
          </p:nvPicPr>
          <p:blipFill>
            <a:blip r:embed="rId9" cstate="print"/>
            <a:srcRect/>
            <a:stretch>
              <a:fillRect/>
            </a:stretch>
          </p:blipFill>
          <p:spPr bwMode="auto">
            <a:xfrm>
              <a:off x="6959723" y="6638100"/>
              <a:ext cx="164978" cy="106293"/>
            </a:xfrm>
            <a:prstGeom prst="rect">
              <a:avLst/>
            </a:prstGeom>
            <a:noFill/>
            <a:ln w="9525">
              <a:noFill/>
              <a:miter lim="800000"/>
              <a:headEnd/>
              <a:tailEnd/>
            </a:ln>
          </p:spPr>
        </p:pic>
      </p:grpSp>
      <p:sp>
        <p:nvSpPr>
          <p:cNvPr id="248" name="Rectangle 61"/>
          <p:cNvSpPr>
            <a:spLocks noChangeArrowheads="1"/>
          </p:cNvSpPr>
          <p:nvPr userDrawn="1"/>
        </p:nvSpPr>
        <p:spPr bwMode="auto">
          <a:xfrm>
            <a:off x="578827" y="180976"/>
            <a:ext cx="4857933" cy="276999"/>
          </a:xfrm>
          <a:prstGeom prst="rect">
            <a:avLst/>
          </a:prstGeom>
          <a:noFill/>
          <a:ln w="9525">
            <a:noFill/>
            <a:miter lim="800000"/>
          </a:ln>
        </p:spPr>
        <p:txBody>
          <a:bodyPr wrap="none" lIns="0" tIns="0" rIns="0" bIns="0">
            <a:spAutoFit/>
          </a:bodyPr>
          <a:lstStyle/>
          <a:p>
            <a:pPr eaLnBrk="0" fontAlgn="base" hangingPunct="0">
              <a:spcBef>
                <a:spcPct val="0"/>
              </a:spcBef>
              <a:spcAft>
                <a:spcPct val="0"/>
              </a:spcAft>
              <a:defRPr/>
            </a:pPr>
            <a:r>
              <a:rPr lang="en-GB" sz="900" b="1" dirty="0" smtClean="0">
                <a:solidFill>
                  <a:srgbClr val="FFFFFF"/>
                </a:solidFill>
              </a:rPr>
              <a:t>EUM/SIR/VWG/14/</a:t>
            </a:r>
            <a:r>
              <a:rPr lang="en-GB" dirty="0" smtClean="0">
                <a:solidFill>
                  <a:srgbClr val="002569"/>
                </a:solidFill>
              </a:rPr>
              <a:t>773645, v1A draft, 10 October 2014</a:t>
            </a:r>
            <a:endParaRPr lang="de-DE" dirty="0">
              <a:solidFill>
                <a:srgbClr val="00B5E2"/>
              </a:solidFill>
              <a:latin typeface="Arial" panose="020B0604020202020204" pitchFamily="34" charset="0"/>
              <a:cs typeface="Arial" panose="020B0604020202020204" pitchFamily="34" charset="0"/>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showMasterSp="0" userDrawn="1">
  <p:cSld name="1_Title Slide">
    <p:bg>
      <p:bgPr>
        <a:blipFill dpi="0" rotWithShape="0">
          <a:blip r:embed="rId2" cstate="print">
            <a:lum/>
          </a:blip>
          <a:srcRect/>
          <a:stretch>
            <a:fillRect b="-5000"/>
          </a:stretch>
        </a:blipFill>
        <a:effectLst/>
      </p:bgPr>
    </p:bg>
    <p:spTree>
      <p:nvGrpSpPr>
        <p:cNvPr id="1" name=""/>
        <p:cNvGrpSpPr/>
        <p:nvPr/>
      </p:nvGrpSpPr>
      <p:grpSpPr>
        <a:xfrm>
          <a:off x="0" y="0"/>
          <a:ext cx="0" cy="0"/>
          <a:chOff x="0" y="0"/>
          <a:chExt cx="0" cy="0"/>
        </a:xfrm>
      </p:grpSpPr>
      <p:pic>
        <p:nvPicPr>
          <p:cNvPr id="4" name="Picture 25" descr="EUMETSATwhite.png"/>
          <p:cNvPicPr>
            <a:picLocks noChangeAspect="1"/>
          </p:cNvPicPr>
          <p:nvPr userDrawn="1"/>
        </p:nvPicPr>
        <p:blipFill>
          <a:blip r:embed="rId3" cstate="print"/>
          <a:srcRect/>
          <a:stretch>
            <a:fillRect/>
          </a:stretch>
        </p:blipFill>
        <p:spPr bwMode="auto">
          <a:xfrm>
            <a:off x="8207620" y="6604003"/>
            <a:ext cx="745880" cy="149225"/>
          </a:xfrm>
          <a:prstGeom prst="rect">
            <a:avLst/>
          </a:prstGeom>
          <a:noFill/>
          <a:ln w="9525">
            <a:noFill/>
            <a:miter lim="800000"/>
            <a:headEnd/>
            <a:tailEnd/>
          </a:ln>
        </p:spPr>
      </p:pic>
      <p:sp>
        <p:nvSpPr>
          <p:cNvPr id="5" name="Rectangle 61"/>
          <p:cNvSpPr>
            <a:spLocks noChangeArrowheads="1"/>
          </p:cNvSpPr>
          <p:nvPr userDrawn="1"/>
        </p:nvSpPr>
        <p:spPr bwMode="auto">
          <a:xfrm>
            <a:off x="578828" y="6610353"/>
            <a:ext cx="4578176" cy="276999"/>
          </a:xfrm>
          <a:prstGeom prst="rect">
            <a:avLst/>
          </a:prstGeom>
          <a:noFill/>
          <a:ln w="9525">
            <a:noFill/>
            <a:miter lim="800000"/>
          </a:ln>
        </p:spPr>
        <p:txBody>
          <a:bodyPr wrap="none" lIns="0" tIns="0" rIns="0" bIns="0">
            <a:spAutoFit/>
          </a:bodyPr>
          <a:lstStyle/>
          <a:p>
            <a:pPr eaLnBrk="0" fontAlgn="base" hangingPunct="0">
              <a:spcBef>
                <a:spcPct val="0"/>
              </a:spcBef>
              <a:spcAft>
                <a:spcPct val="0"/>
              </a:spcAft>
              <a:defRPr/>
            </a:pPr>
            <a:r>
              <a:rPr lang="de-DE" dirty="0" smtClean="0">
                <a:solidFill>
                  <a:srgbClr val="00B5E2"/>
                </a:solidFill>
                <a:latin typeface="Arial" panose="020B0604020202020204" pitchFamily="34" charset="0"/>
                <a:cs typeface="Arial" panose="020B0604020202020204" pitchFamily="34" charset="0"/>
              </a:rPr>
              <a:t>EUM/SIR/VWG/14/773645, 10 October 2014</a:t>
            </a:r>
            <a:endParaRPr lang="de-DE" dirty="0" smtClean="0">
              <a:solidFill>
                <a:srgbClr val="00B5E2"/>
              </a:solidFill>
              <a:latin typeface="Arial" panose="020B0604020202020204" pitchFamily="34" charset="0"/>
              <a:cs typeface="Arial" panose="020B0604020202020204" pitchFamily="34" charset="0"/>
            </a:endParaRPr>
          </a:p>
        </p:txBody>
      </p:sp>
      <p:sp>
        <p:nvSpPr>
          <p:cNvPr id="6" name="Rectangle 39"/>
          <p:cNvSpPr>
            <a:spLocks noChangeArrowheads="1"/>
          </p:cNvSpPr>
          <p:nvPr userDrawn="1"/>
        </p:nvSpPr>
        <p:spPr bwMode="auto">
          <a:xfrm>
            <a:off x="215757" y="6610353"/>
            <a:ext cx="282130" cy="276999"/>
          </a:xfrm>
          <a:prstGeom prst="rect">
            <a:avLst/>
          </a:prstGeom>
          <a:noFill/>
          <a:ln w="9525">
            <a:noFill/>
            <a:miter lim="800000"/>
          </a:ln>
        </p:spPr>
        <p:txBody>
          <a:bodyPr wrap="none" lIns="0" tIns="0" rIns="0" bIns="0">
            <a:spAutoFit/>
          </a:bodyPr>
          <a:lstStyle/>
          <a:p>
            <a:pPr algn="ctr" eaLnBrk="0" hangingPunct="0">
              <a:defRPr/>
            </a:pPr>
            <a:fld id="{77640CE9-6600-4461-80F9-194BCF128167}" type="slidenum">
              <a:rPr lang="de-DE">
                <a:solidFill>
                  <a:srgbClr val="00B5E2"/>
                </a:solidFill>
                <a:latin typeface="Arial" panose="020B0604020202020204" pitchFamily="34" charset="0"/>
                <a:cs typeface="Arial" panose="020B0604020202020204" pitchFamily="34" charset="0"/>
              </a:rPr>
            </a:fld>
            <a:endParaRPr lang="de-DE" dirty="0">
              <a:solidFill>
                <a:srgbClr val="00B5E2"/>
              </a:solidFill>
              <a:latin typeface="Arial" panose="020B0604020202020204" pitchFamily="34" charset="0"/>
              <a:cs typeface="Arial" panose="020B0604020202020204" pitchFamily="34" charset="0"/>
            </a:endParaRPr>
          </a:p>
        </p:txBody>
      </p:sp>
      <p:sp>
        <p:nvSpPr>
          <p:cNvPr id="8" name="Rectangle 41"/>
          <p:cNvSpPr>
            <a:spLocks noGrp="1" noChangeArrowheads="1"/>
          </p:cNvSpPr>
          <p:nvPr>
            <p:ph type="subTitle" sz="quarter" idx="1"/>
          </p:nvPr>
        </p:nvSpPr>
        <p:spPr>
          <a:xfrm>
            <a:off x="238887" y="534838"/>
            <a:ext cx="8632553" cy="1449237"/>
          </a:xfrm>
        </p:spPr>
        <p:txBody>
          <a:bodyPr anchor="ctr"/>
          <a:lstStyle>
            <a:lvl1pPr marL="0" indent="0">
              <a:lnSpc>
                <a:spcPts val="3400"/>
              </a:lnSpc>
              <a:buNone/>
              <a:defRPr b="1" cap="all" baseline="0">
                <a:solidFill>
                  <a:schemeClr val="bg1"/>
                </a:solidFill>
              </a:defRPr>
            </a:lvl1pPr>
          </a:lstStyle>
          <a:p>
            <a:r>
              <a:rPr lang="en-US" smtClean="0"/>
              <a:t>Click to edit Master subtitle style</a:t>
            </a:r>
            <a:endParaRPr lang="en-GB" dirty="0" smtClean="0"/>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showMasterSp="0" userDrawn="1">
  <p:cSld name="4_Title Slide">
    <p:bg>
      <p:bgPr>
        <a:blipFill dpi="0" rotWithShape="0">
          <a:blip r:embed="rId2" cstate="print">
            <a:lum/>
          </a:blip>
          <a:srcRect/>
          <a:stretch>
            <a:fillRect b="-5000"/>
          </a:stretch>
        </a:blipFill>
        <a:effectLst/>
      </p:bgPr>
    </p:bg>
    <p:spTree>
      <p:nvGrpSpPr>
        <p:cNvPr id="1" name=""/>
        <p:cNvGrpSpPr/>
        <p:nvPr/>
      </p:nvGrpSpPr>
      <p:grpSpPr>
        <a:xfrm>
          <a:off x="0" y="0"/>
          <a:ext cx="0" cy="0"/>
          <a:chOff x="0" y="0"/>
          <a:chExt cx="0" cy="0"/>
        </a:xfrm>
      </p:grpSpPr>
      <p:pic>
        <p:nvPicPr>
          <p:cNvPr id="3" name="Picture 25" descr="EUMETSATwhite.png"/>
          <p:cNvPicPr>
            <a:picLocks noChangeAspect="1"/>
          </p:cNvPicPr>
          <p:nvPr userDrawn="1"/>
        </p:nvPicPr>
        <p:blipFill>
          <a:blip r:embed="rId3" cstate="print"/>
          <a:srcRect/>
          <a:stretch>
            <a:fillRect/>
          </a:stretch>
        </p:blipFill>
        <p:spPr bwMode="auto">
          <a:xfrm>
            <a:off x="8207620" y="6604003"/>
            <a:ext cx="745880" cy="149225"/>
          </a:xfrm>
          <a:prstGeom prst="rect">
            <a:avLst/>
          </a:prstGeom>
          <a:noFill/>
          <a:ln w="9525">
            <a:noFill/>
            <a:miter lim="800000"/>
            <a:headEnd/>
            <a:tailEnd/>
          </a:ln>
        </p:spPr>
      </p:pic>
      <p:sp>
        <p:nvSpPr>
          <p:cNvPr id="5" name="Rectangle 61"/>
          <p:cNvSpPr>
            <a:spLocks noChangeArrowheads="1"/>
          </p:cNvSpPr>
          <p:nvPr userDrawn="1"/>
        </p:nvSpPr>
        <p:spPr bwMode="auto">
          <a:xfrm>
            <a:off x="578828" y="6610353"/>
            <a:ext cx="4578176" cy="276999"/>
          </a:xfrm>
          <a:prstGeom prst="rect">
            <a:avLst/>
          </a:prstGeom>
          <a:noFill/>
          <a:ln w="9525">
            <a:noFill/>
            <a:miter lim="800000"/>
          </a:ln>
        </p:spPr>
        <p:txBody>
          <a:bodyPr wrap="none" lIns="0" tIns="0" rIns="0" bIns="0">
            <a:spAutoFit/>
          </a:bodyPr>
          <a:lstStyle/>
          <a:p>
            <a:pPr eaLnBrk="0" fontAlgn="base" hangingPunct="0">
              <a:spcBef>
                <a:spcPct val="0"/>
              </a:spcBef>
              <a:spcAft>
                <a:spcPct val="0"/>
              </a:spcAft>
              <a:defRPr/>
            </a:pPr>
            <a:r>
              <a:rPr lang="de-DE" dirty="0" smtClean="0">
                <a:solidFill>
                  <a:srgbClr val="00B5E2"/>
                </a:solidFill>
                <a:latin typeface="Arial" panose="020B0604020202020204" pitchFamily="34" charset="0"/>
                <a:cs typeface="Arial" panose="020B0604020202020204" pitchFamily="34" charset="0"/>
              </a:rPr>
              <a:t>EUM/SIR/VWG/14/773645, 10 October 2014</a:t>
            </a:r>
            <a:endParaRPr lang="de-DE" dirty="0" smtClean="0">
              <a:solidFill>
                <a:srgbClr val="00B5E2"/>
              </a:solidFill>
              <a:latin typeface="Arial" panose="020B0604020202020204" pitchFamily="34" charset="0"/>
              <a:cs typeface="Arial" panose="020B0604020202020204" pitchFamily="34" charset="0"/>
            </a:endParaRPr>
          </a:p>
        </p:txBody>
      </p:sp>
      <p:sp>
        <p:nvSpPr>
          <p:cNvPr id="7" name="Rectangle 39"/>
          <p:cNvSpPr>
            <a:spLocks noChangeArrowheads="1"/>
          </p:cNvSpPr>
          <p:nvPr userDrawn="1"/>
        </p:nvSpPr>
        <p:spPr bwMode="auto">
          <a:xfrm>
            <a:off x="215757" y="6610353"/>
            <a:ext cx="282130" cy="276999"/>
          </a:xfrm>
          <a:prstGeom prst="rect">
            <a:avLst/>
          </a:prstGeom>
          <a:noFill/>
          <a:ln w="9525">
            <a:noFill/>
            <a:miter lim="800000"/>
          </a:ln>
        </p:spPr>
        <p:txBody>
          <a:bodyPr wrap="none" lIns="0" tIns="0" rIns="0" bIns="0">
            <a:spAutoFit/>
          </a:bodyPr>
          <a:lstStyle/>
          <a:p>
            <a:pPr algn="ctr" eaLnBrk="0" hangingPunct="0">
              <a:defRPr/>
            </a:pPr>
            <a:fld id="{ADAE86F7-0BD7-4E98-960B-6036BF03EBC1}" type="slidenum">
              <a:rPr lang="de-DE">
                <a:solidFill>
                  <a:srgbClr val="00B5E2"/>
                </a:solidFill>
                <a:latin typeface="Arial" panose="020B0604020202020204" pitchFamily="34" charset="0"/>
                <a:cs typeface="Arial" panose="020B0604020202020204" pitchFamily="34" charset="0"/>
              </a:rPr>
            </a:fld>
            <a:endParaRPr lang="de-DE" dirty="0">
              <a:solidFill>
                <a:srgbClr val="00B5E2"/>
              </a:solidFill>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0" y="0"/>
            <a:ext cx="9045820" cy="854075"/>
          </a:xfrm>
        </p:spPr>
        <p:txBody>
          <a:bodyPr/>
          <a:lstStyle>
            <a:lvl1pPr marL="179705">
              <a:defRPr/>
            </a:lvl1pPr>
          </a:lstStyle>
          <a:p>
            <a:r>
              <a:rPr lang="en-US" smtClean="0"/>
              <a:t>Click to edit Master title style</a:t>
            </a:r>
            <a:endParaRPr lang="en-GB"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5820" cy="854075"/>
          </a:xfrm>
        </p:spPr>
        <p:txBody>
          <a:bodyPr/>
          <a:lstStyle>
            <a:lvl1pPr marL="179705">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marL="252095" indent="-252095">
              <a:spcBef>
                <a:spcPts val="0"/>
              </a:spcBef>
              <a:defRPr/>
            </a:lvl1pPr>
            <a:lvl2pPr>
              <a:defRPr/>
            </a:lvl2pPr>
            <a:lvl3pPr>
              <a:defRPr/>
            </a:lvl3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dirty="0"/>
          </a:p>
        </p:txBody>
      </p:sp>
    </p:spTree>
  </p:cSld>
  <p:clrMapOvr>
    <a:masterClrMapping/>
  </p:clrMapOv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5820" cy="854075"/>
          </a:xfrm>
        </p:spPr>
        <p:txBody>
          <a:bodyPr/>
          <a:lstStyle>
            <a:lvl1pPr marL="179705">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marL="252095" indent="-252095">
              <a:spcBef>
                <a:spcPts val="0"/>
              </a:spcBef>
              <a:defRPr/>
            </a:lvl1pPr>
            <a:lvl2pPr>
              <a:defRPr/>
            </a:lvl2pPr>
            <a:lvl3pPr>
              <a:defRPr/>
            </a:lvl3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dirty="0"/>
          </a:p>
        </p:txBody>
      </p:sp>
    </p:spTree>
  </p:cSld>
  <p:clrMapOvr>
    <a:masterClrMapping/>
  </p:clrMapOvr>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5820" cy="854075"/>
          </a:xfrm>
        </p:spPr>
        <p:txBody>
          <a:bodyPr/>
          <a:lstStyle>
            <a:lvl1pPr marL="179705">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marL="252095" indent="-252095">
              <a:spcBef>
                <a:spcPts val="0"/>
              </a:spcBef>
              <a:defRPr/>
            </a:lvl1pPr>
            <a:lvl2pPr>
              <a:defRPr/>
            </a:lvl2pPr>
            <a:lvl3pPr>
              <a:defRPr/>
            </a:lvl3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dirty="0"/>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2" name="Title 1"/>
          <p:cNvSpPr>
            <a:spLocks noGrp="1"/>
          </p:cNvSpPr>
          <p:nvPr>
            <p:ph type="title"/>
          </p:nvPr>
        </p:nvSpPr>
        <p:spPr>
          <a:xfrm>
            <a:off x="0" y="0"/>
            <a:ext cx="9045820" cy="854075"/>
          </a:xfrm>
        </p:spPr>
        <p:txBody>
          <a:bodyPr/>
          <a:lstStyle>
            <a:lvl1pPr marL="179705">
              <a:defRPr/>
            </a:lvl1pPr>
          </a:lstStyle>
          <a:p>
            <a:r>
              <a:rPr lang="en-US" smtClean="0"/>
              <a:t>Click to edit Master title style</a:t>
            </a:r>
            <a:endParaRPr lang="en-GB" dirty="0"/>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280" descr="graphic-vector-map-europe.wmf"/>
          <p:cNvPicPr>
            <a:picLocks noChangeAspect="1"/>
          </p:cNvPicPr>
          <p:nvPr userDrawn="1"/>
        </p:nvPicPr>
        <p:blipFill>
          <a:blip r:embed="rId3" cstate="print"/>
          <a:srcRect t="4592"/>
          <a:stretch>
            <a:fillRect/>
          </a:stretch>
        </p:blipFill>
        <p:spPr bwMode="auto">
          <a:xfrm>
            <a:off x="5356734" y="874646"/>
            <a:ext cx="3787266" cy="5638897"/>
          </a:xfrm>
          <a:prstGeom prst="rect">
            <a:avLst/>
          </a:prstGeom>
          <a:noFill/>
          <a:ln w="9525">
            <a:noFill/>
            <a:miter lim="800000"/>
            <a:headEnd/>
            <a:tailEnd/>
          </a:ln>
        </p:spPr>
      </p:pic>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dirty="0"/>
          </a:p>
        </p:txBody>
      </p:sp>
      <p:sp>
        <p:nvSpPr>
          <p:cNvPr id="2" name="Title 1"/>
          <p:cNvSpPr>
            <a:spLocks noGrp="1"/>
          </p:cNvSpPr>
          <p:nvPr>
            <p:ph type="title"/>
          </p:nvPr>
        </p:nvSpPr>
        <p:spPr>
          <a:xfrm>
            <a:off x="0" y="0"/>
            <a:ext cx="9045820" cy="854075"/>
          </a:xfrm>
        </p:spPr>
        <p:txBody>
          <a:bodyPr/>
          <a:lstStyle>
            <a:lvl1pPr marL="179705">
              <a:defRPr/>
            </a:lvl1pPr>
          </a:lstStyle>
          <a:p>
            <a:r>
              <a:rPr lang="en-US" smtClean="0"/>
              <a:t>Click to edit Master title style</a:t>
            </a:r>
            <a:endParaRPr lang="en-GB" dirty="0"/>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pic>
        <p:nvPicPr>
          <p:cNvPr id="3" name="Picture 2" descr="GOV_GlobeBot_TextTop.png"/>
          <p:cNvPicPr>
            <a:picLocks noChangeAspect="1"/>
          </p:cNvPicPr>
          <p:nvPr userDrawn="1"/>
        </p:nvPicPr>
        <p:blipFill>
          <a:blip r:embed="rId2" cstate="print"/>
          <a:stretch>
            <a:fillRect/>
          </a:stretch>
        </p:blipFill>
        <p:spPr>
          <a:xfrm>
            <a:off x="8196770" y="6270392"/>
            <a:ext cx="789087" cy="500727"/>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txBox="1"/>
          <p:nvPr userDrawn="1"/>
        </p:nvSpPr>
        <p:spPr>
          <a:xfrm>
            <a:off x="444959" y="6580753"/>
            <a:ext cx="3406814" cy="180659"/>
          </a:xfrm>
          <a:prstGeom prst="rect">
            <a:avLst/>
          </a:prstGeom>
        </p:spPr>
        <p:txBody>
          <a:bodyPr/>
          <a:lstStyle>
            <a:lvl1pPr>
              <a:defRPr/>
            </a:lvl1pPr>
          </a:lstStyle>
          <a:p>
            <a:pPr fontAlgn="base">
              <a:spcBef>
                <a:spcPct val="0"/>
              </a:spcBef>
              <a:spcAft>
                <a:spcPct val="0"/>
              </a:spcAft>
              <a:defRPr/>
            </a:pPr>
            <a:r>
              <a:rPr lang="en-GB" b="1" dirty="0" smtClean="0">
                <a:solidFill>
                  <a:srgbClr val="5F758D"/>
                </a:solidFill>
              </a:rPr>
              <a:t>GOVST-V  Beijing 2014 </a:t>
            </a:r>
            <a:endParaRPr lang="en-GB" b="1" dirty="0" smtClean="0">
              <a:solidFill>
                <a:srgbClr val="5F758D"/>
              </a:solidFill>
            </a:endParaRPr>
          </a:p>
          <a:p>
            <a:pPr>
              <a:defRPr/>
            </a:pPr>
            <a:endParaRPr lang="en-GB" b="1" dirty="0">
              <a:solidFill>
                <a:srgbClr val="5F758D"/>
              </a:solidFill>
            </a:endParaRP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pic>
        <p:nvPicPr>
          <p:cNvPr id="3" name="Picture 2" descr="GOV_GlobeBot_TextTop.png"/>
          <p:cNvPicPr>
            <a:picLocks noChangeAspect="1"/>
          </p:cNvPicPr>
          <p:nvPr userDrawn="1"/>
        </p:nvPicPr>
        <p:blipFill>
          <a:blip r:embed="rId3" cstate="print"/>
          <a:stretch>
            <a:fillRect/>
          </a:stretch>
        </p:blipFill>
        <p:spPr>
          <a:xfrm>
            <a:off x="8196770" y="6270392"/>
            <a:ext cx="789087" cy="500727"/>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txBox="1"/>
          <p:nvPr userDrawn="1"/>
        </p:nvSpPr>
        <p:spPr>
          <a:xfrm>
            <a:off x="444959" y="6580753"/>
            <a:ext cx="3406814" cy="180659"/>
          </a:xfrm>
          <a:prstGeom prst="rect">
            <a:avLst/>
          </a:prstGeom>
        </p:spPr>
        <p:txBody>
          <a:bodyPr/>
          <a:lstStyle>
            <a:lvl1pPr>
              <a:defRPr/>
            </a:lvl1pPr>
          </a:lstStyle>
          <a:p>
            <a:pPr fontAlgn="base">
              <a:spcBef>
                <a:spcPct val="0"/>
              </a:spcBef>
              <a:spcAft>
                <a:spcPct val="0"/>
              </a:spcAft>
              <a:defRPr/>
            </a:pPr>
            <a:r>
              <a:rPr lang="en-GB" b="1" dirty="0" smtClean="0">
                <a:solidFill>
                  <a:srgbClr val="5F758D"/>
                </a:solidFill>
              </a:rPr>
              <a:t>GOVST-V  Beijing 2014 </a:t>
            </a:r>
            <a:endParaRPr lang="en-GB" b="1" dirty="0" smtClean="0">
              <a:solidFill>
                <a:srgbClr val="5F758D"/>
              </a:solidFill>
            </a:endParaRPr>
          </a:p>
          <a:p>
            <a:pPr>
              <a:defRPr/>
            </a:pPr>
            <a:endParaRPr lang="en-GB" b="1" dirty="0">
              <a:solidFill>
                <a:srgbClr val="5F758D"/>
              </a:solidFill>
            </a:endParaRP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3" name="Picture 2" descr="GOV_GlobeBot_TextTop.png"/>
          <p:cNvPicPr>
            <a:picLocks noChangeAspect="1"/>
          </p:cNvPicPr>
          <p:nvPr userDrawn="1"/>
        </p:nvPicPr>
        <p:blipFill>
          <a:blip r:embed="rId2" cstate="print"/>
          <a:stretch>
            <a:fillRect/>
          </a:stretch>
        </p:blipFill>
        <p:spPr>
          <a:xfrm>
            <a:off x="8196770" y="6270392"/>
            <a:ext cx="789087" cy="500727"/>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txBox="1"/>
          <p:nvPr userDrawn="1"/>
        </p:nvSpPr>
        <p:spPr>
          <a:xfrm>
            <a:off x="6918929" y="6626185"/>
            <a:ext cx="770752" cy="173865"/>
          </a:xfrm>
          <a:prstGeom prst="rect">
            <a:avLst/>
          </a:prstGeom>
        </p:spPr>
        <p:txBody>
          <a:bodyPr/>
          <a:lstStyle>
            <a:lvl1pPr>
              <a:defRPr/>
            </a:lvl1pPr>
          </a:lstStyle>
          <a:p>
            <a:pPr>
              <a:defRPr/>
            </a:pPr>
            <a:r>
              <a:rPr lang="en-GB" dirty="0" smtClean="0">
                <a:solidFill>
                  <a:srgbClr val="5F758D"/>
                </a:solidFill>
              </a:rPr>
              <a:t>Slide: </a:t>
            </a:r>
            <a:fld id="{56AD7115-E6BD-4F42-A9DC-35905DF9308A}" type="slidenum">
              <a:rPr lang="en-GB" dirty="0" smtClean="0">
                <a:solidFill>
                  <a:srgbClr val="5F758D"/>
                </a:solidFill>
              </a:rPr>
            </a:fld>
            <a:r>
              <a:rPr lang="en-GB" dirty="0" smtClean="0">
                <a:solidFill>
                  <a:srgbClr val="5F758D"/>
                </a:solidFill>
              </a:rPr>
              <a:t> </a:t>
            </a:r>
            <a:endParaRPr lang="en-GB" dirty="0">
              <a:solidFill>
                <a:srgbClr val="5F758D"/>
              </a:solidFill>
            </a:endParaRPr>
          </a:p>
        </p:txBody>
      </p:sp>
      <p:sp>
        <p:nvSpPr>
          <p:cNvPr id="5" name="Slide Number Placeholder 3"/>
          <p:cNvSpPr txBox="1"/>
          <p:nvPr userDrawn="1"/>
        </p:nvSpPr>
        <p:spPr>
          <a:xfrm>
            <a:off x="444959" y="6580753"/>
            <a:ext cx="3406814" cy="180659"/>
          </a:xfrm>
          <a:prstGeom prst="rect">
            <a:avLst/>
          </a:prstGeom>
        </p:spPr>
        <p:txBody>
          <a:bodyPr/>
          <a:lstStyle>
            <a:lvl1pPr>
              <a:defRPr/>
            </a:lvl1pPr>
          </a:lstStyle>
          <a:p>
            <a:pPr fontAlgn="base">
              <a:spcBef>
                <a:spcPct val="0"/>
              </a:spcBef>
              <a:spcAft>
                <a:spcPct val="0"/>
              </a:spcAft>
              <a:defRPr/>
            </a:pPr>
            <a:r>
              <a:rPr lang="en-GB" b="1" dirty="0" smtClean="0">
                <a:solidFill>
                  <a:srgbClr val="5F758D"/>
                </a:solidFill>
              </a:rPr>
              <a:t>GOVST-V  Beijing 2014 </a:t>
            </a:r>
            <a:endParaRPr lang="en-GB" b="1" dirty="0" smtClean="0">
              <a:solidFill>
                <a:srgbClr val="5F758D"/>
              </a:solidFill>
            </a:endParaRPr>
          </a:p>
          <a:p>
            <a:pPr>
              <a:defRPr/>
            </a:pPr>
            <a:endParaRPr lang="en-GB" b="1" dirty="0">
              <a:solidFill>
                <a:srgbClr val="5F758D"/>
              </a:solidFill>
            </a:endParaRP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7239000" y="6600829"/>
            <a:ext cx="1905000" cy="257175"/>
          </a:xfrm>
          <a:prstGeom prst="rect">
            <a:avLst/>
          </a:prstGeom>
        </p:spPr>
        <p:txBody>
          <a:bodyPr/>
          <a:lstStyle/>
          <a:p>
            <a:pPr>
              <a:defRPr/>
            </a:pPr>
            <a:fld id="{980EA4A0-E513-42EA-B292-B21C1B51B660}" type="slidenum">
              <a:rPr lang="en-US" smtClean="0">
                <a:solidFill>
                  <a:srgbClr val="002569"/>
                </a:solidFill>
              </a:rPr>
            </a:fld>
            <a:endParaRPr lang="en-US" dirty="0">
              <a:solidFill>
                <a:srgbClr val="002569"/>
              </a:solidFill>
            </a:endParaRPr>
          </a:p>
        </p:txBody>
      </p:sp>
    </p:spTree>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5" descr="PPT_Header02"/>
          <p:cNvPicPr>
            <a:picLocks noChangeAspect="1" noChangeArrowheads="1"/>
          </p:cNvPicPr>
          <p:nvPr userDrawn="1"/>
        </p:nvPicPr>
        <p:blipFill>
          <a:blip r:embed="rId2" cstate="print"/>
          <a:srcRect/>
          <a:stretch>
            <a:fillRect/>
          </a:stretch>
        </p:blipFill>
        <p:spPr bwMode="auto">
          <a:xfrm>
            <a:off x="0" y="2"/>
            <a:ext cx="9144000" cy="1304925"/>
          </a:xfrm>
          <a:prstGeom prst="rect">
            <a:avLst/>
          </a:prstGeom>
          <a:noFill/>
        </p:spPr>
      </p:pic>
      <p:sp>
        <p:nvSpPr>
          <p:cNvPr id="327690" name="Rectangle 10"/>
          <p:cNvSpPr>
            <a:spLocks noGrp="1" noChangeArrowheads="1"/>
          </p:cNvSpPr>
          <p:nvPr>
            <p:ph type="subTitle" idx="1"/>
          </p:nvPr>
        </p:nvSpPr>
        <p:spPr>
          <a:xfrm>
            <a:off x="1037493" y="4035425"/>
            <a:ext cx="5251938" cy="2266950"/>
          </a:xfrm>
        </p:spPr>
        <p:txBody>
          <a:bodyPr lIns="90000" tIns="36000" rIns="90000" bIns="36000"/>
          <a:lstStyle>
            <a:lvl1pPr>
              <a:lnSpc>
                <a:spcPct val="100000"/>
              </a:lnSpc>
              <a:spcBef>
                <a:spcPct val="25000"/>
              </a:spcBef>
              <a:buFontTx/>
              <a:buNone/>
              <a:defRPr sz="1800">
                <a:solidFill>
                  <a:schemeClr val="bg1"/>
                </a:solidFill>
              </a:defRPr>
            </a:lvl1pPr>
          </a:lstStyle>
          <a:p>
            <a:r>
              <a:rPr lang="it-IT" dirty="0"/>
              <a:t>Click to edit Master subtitle style</a:t>
            </a:r>
            <a:endParaRPr lang="it-IT" dirty="0"/>
          </a:p>
          <a:p>
            <a:r>
              <a:rPr lang="it-IT" dirty="0"/>
              <a:t>And date</a:t>
            </a:r>
            <a:endParaRPr lang="it-IT" dirty="0"/>
          </a:p>
        </p:txBody>
      </p:sp>
      <p:sp>
        <p:nvSpPr>
          <p:cNvPr id="327691" name="Rectangle 11"/>
          <p:cNvSpPr>
            <a:spLocks noGrp="1" noChangeArrowheads="1"/>
          </p:cNvSpPr>
          <p:nvPr>
            <p:ph type="ctrTitle" hasCustomPrompt="1"/>
          </p:nvPr>
        </p:nvSpPr>
        <p:spPr>
          <a:xfrm>
            <a:off x="1037495" y="2749555"/>
            <a:ext cx="6690946" cy="1279525"/>
          </a:xfrm>
        </p:spPr>
        <p:txBody>
          <a:bodyPr tIns="0" bIns="0" anchor="t"/>
          <a:lstStyle>
            <a:lvl1pPr>
              <a:lnSpc>
                <a:spcPct val="110000"/>
              </a:lnSpc>
              <a:defRPr sz="3200"/>
            </a:lvl1pPr>
          </a:lstStyle>
          <a:p>
            <a:r>
              <a:rPr lang="it-IT"/>
              <a:t>CLICK TO EDIT </a:t>
            </a:r>
            <a:br>
              <a:rPr lang="it-IT"/>
            </a:br>
            <a:r>
              <a:rPr lang="it-IT"/>
              <a:t>MASTER</a:t>
            </a:r>
            <a:endParaRPr lang="it-IT"/>
          </a:p>
        </p:txBody>
      </p:sp>
      <p:pic>
        <p:nvPicPr>
          <p:cNvPr id="10" name="Picture 9" descr="GOV_GlobeBot_TextTop.png"/>
          <p:cNvPicPr>
            <a:picLocks noChangeAspect="1"/>
          </p:cNvPicPr>
          <p:nvPr userDrawn="1"/>
        </p:nvPicPr>
        <p:blipFill>
          <a:blip r:embed="rId3" cstate="print"/>
          <a:stretch>
            <a:fillRect/>
          </a:stretch>
        </p:blipFill>
        <p:spPr>
          <a:xfrm>
            <a:off x="8196770" y="6270392"/>
            <a:ext cx="789087" cy="500727"/>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showMasterSp="0" userDrawn="1">
  <p:cSld name="3_Title Slide">
    <p:bg>
      <p:bgPr>
        <a:blipFill dpi="0" rotWithShape="0">
          <a:blip r:embed="rId2" cstate="print">
            <a:lum/>
          </a:blip>
          <a:srcRect/>
          <a:stretch>
            <a:fillRect b="-5000"/>
          </a:stretch>
        </a:blipFill>
        <a:effectLst/>
      </p:bgPr>
    </p:bg>
    <p:spTree>
      <p:nvGrpSpPr>
        <p:cNvPr id="1" name=""/>
        <p:cNvGrpSpPr/>
        <p:nvPr/>
      </p:nvGrpSpPr>
      <p:grpSpPr>
        <a:xfrm>
          <a:off x="0" y="0"/>
          <a:ext cx="0" cy="0"/>
          <a:chOff x="0" y="0"/>
          <a:chExt cx="0" cy="0"/>
        </a:xfrm>
      </p:grpSpPr>
      <p:sp>
        <p:nvSpPr>
          <p:cNvPr id="247" name="Rectangle 39"/>
          <p:cNvSpPr>
            <a:spLocks noChangeArrowheads="1"/>
          </p:cNvSpPr>
          <p:nvPr userDrawn="1"/>
        </p:nvSpPr>
        <p:spPr bwMode="auto">
          <a:xfrm>
            <a:off x="215757" y="180976"/>
            <a:ext cx="282130" cy="276999"/>
          </a:xfrm>
          <a:prstGeom prst="rect">
            <a:avLst/>
          </a:prstGeom>
          <a:noFill/>
          <a:ln w="9525">
            <a:noFill/>
            <a:miter lim="800000"/>
          </a:ln>
        </p:spPr>
        <p:txBody>
          <a:bodyPr wrap="none" lIns="0" tIns="0" rIns="0" bIns="0">
            <a:spAutoFit/>
          </a:bodyPr>
          <a:lstStyle/>
          <a:p>
            <a:pPr algn="ctr" eaLnBrk="0" hangingPunct="0">
              <a:defRPr/>
            </a:pPr>
            <a:fld id="{C4DB5A8F-B97C-4F92-A89C-4616A2E493DE}" type="slidenum">
              <a:rPr lang="de-DE">
                <a:solidFill>
                  <a:srgbClr val="00B5E2"/>
                </a:solidFill>
                <a:latin typeface="Arial" panose="020B0604020202020204" pitchFamily="34" charset="0"/>
                <a:cs typeface="Arial" panose="020B0604020202020204" pitchFamily="34" charset="0"/>
              </a:rPr>
            </a:fld>
            <a:endParaRPr lang="de-DE" dirty="0">
              <a:solidFill>
                <a:srgbClr val="00B5E2"/>
              </a:solidFill>
              <a:latin typeface="Arial" panose="020B0604020202020204" pitchFamily="34" charset="0"/>
              <a:cs typeface="Arial" panose="020B0604020202020204" pitchFamily="34" charset="0"/>
            </a:endParaRPr>
          </a:p>
        </p:txBody>
      </p:sp>
      <p:sp>
        <p:nvSpPr>
          <p:cNvPr id="8" name="Rectangle 41"/>
          <p:cNvSpPr>
            <a:spLocks noGrp="1" noChangeArrowheads="1"/>
          </p:cNvSpPr>
          <p:nvPr userDrawn="1">
            <p:ph type="subTitle" sz="quarter" idx="1"/>
          </p:nvPr>
        </p:nvSpPr>
        <p:spPr>
          <a:xfrm>
            <a:off x="238886" y="534838"/>
            <a:ext cx="5494362" cy="1449237"/>
          </a:xfrm>
        </p:spPr>
        <p:txBody>
          <a:bodyPr anchor="ctr"/>
          <a:lstStyle>
            <a:lvl1pPr marL="0" indent="0">
              <a:lnSpc>
                <a:spcPts val="3400"/>
              </a:lnSpc>
              <a:buNone/>
              <a:defRPr b="1" cap="all" baseline="0">
                <a:solidFill>
                  <a:schemeClr val="bg1"/>
                </a:solidFill>
              </a:defRPr>
            </a:lvl1pPr>
          </a:lstStyle>
          <a:p>
            <a:r>
              <a:rPr lang="en-US" dirty="0" smtClean="0"/>
              <a:t>Click to edit Master subtitle style</a:t>
            </a:r>
            <a:endParaRPr lang="en-GB" dirty="0" smtClean="0"/>
          </a:p>
        </p:txBody>
      </p:sp>
      <p:sp>
        <p:nvSpPr>
          <p:cNvPr id="251" name="Rectangle 250"/>
          <p:cNvSpPr/>
          <p:nvPr userDrawn="1"/>
        </p:nvSpPr>
        <p:spPr bwMode="auto">
          <a:xfrm>
            <a:off x="5846886" y="542928"/>
            <a:ext cx="3297115" cy="1476375"/>
          </a:xfrm>
          <a:prstGeom prst="rect">
            <a:avLst/>
          </a:prstGeom>
          <a:solidFill>
            <a:schemeClr val="bg1"/>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dirty="0">
              <a:solidFill>
                <a:srgbClr val="FFFFFF"/>
              </a:solidFill>
            </a:endParaRPr>
          </a:p>
        </p:txBody>
      </p:sp>
      <p:pic>
        <p:nvPicPr>
          <p:cNvPr id="252" name="Picture 11" descr="EUMETSATLogo_hor_noTagline_solid_CMYK UPDATED version.png"/>
          <p:cNvPicPr>
            <a:picLocks noChangeAspect="1"/>
          </p:cNvPicPr>
          <p:nvPr userDrawn="1"/>
        </p:nvPicPr>
        <p:blipFill>
          <a:blip r:embed="rId3" cstate="print"/>
          <a:srcRect/>
          <a:stretch>
            <a:fillRect/>
          </a:stretch>
        </p:blipFill>
        <p:spPr bwMode="auto">
          <a:xfrm>
            <a:off x="6286501" y="1019175"/>
            <a:ext cx="2413489" cy="482600"/>
          </a:xfrm>
          <a:prstGeom prst="rect">
            <a:avLst/>
          </a:prstGeom>
          <a:noFill/>
          <a:ln w="9525">
            <a:noFill/>
            <a:miter lim="800000"/>
            <a:headEnd/>
            <a:tailEnd/>
          </a:ln>
        </p:spPr>
      </p:pic>
      <p:grpSp>
        <p:nvGrpSpPr>
          <p:cNvPr id="2" name="Group 253"/>
          <p:cNvGrpSpPr/>
          <p:nvPr userDrawn="1"/>
        </p:nvGrpSpPr>
        <p:grpSpPr>
          <a:xfrm>
            <a:off x="341437" y="6638103"/>
            <a:ext cx="6235211" cy="110355"/>
            <a:chOff x="369889" y="6638100"/>
            <a:chExt cx="6754812" cy="110355"/>
          </a:xfrm>
        </p:grpSpPr>
        <p:grpSp>
          <p:nvGrpSpPr>
            <p:cNvPr id="3" name="Group 4"/>
            <p:cNvGrpSpPr/>
            <p:nvPr userDrawn="1"/>
          </p:nvGrpSpPr>
          <p:grpSpPr bwMode="auto">
            <a:xfrm>
              <a:off x="5236697" y="6638100"/>
              <a:ext cx="164978" cy="109011"/>
              <a:chOff x="4182" y="1087"/>
              <a:chExt cx="238" cy="162"/>
            </a:xfrm>
          </p:grpSpPr>
          <p:sp>
            <p:nvSpPr>
              <p:cNvPr id="483" name="Freeform 5"/>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84" name="Freeform 6"/>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85" name="Freeform 7"/>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ln>
            </p:spPr>
            <p:txBody>
              <a:bodyPr/>
              <a:lstStyle/>
              <a:p>
                <a:pPr>
                  <a:defRPr/>
                </a:pPr>
                <a:endParaRPr lang="en-GB" dirty="0">
                  <a:solidFill>
                    <a:srgbClr val="FFFFFF"/>
                  </a:solidFill>
                </a:endParaRPr>
              </a:p>
            </p:txBody>
          </p:sp>
          <p:sp>
            <p:nvSpPr>
              <p:cNvPr id="486" name="Freeform 8"/>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87" name="Freeform 9"/>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ln>
            </p:spPr>
            <p:txBody>
              <a:bodyPr/>
              <a:lstStyle/>
              <a:p>
                <a:pPr>
                  <a:defRPr/>
                </a:pPr>
                <a:endParaRPr lang="en-GB" dirty="0">
                  <a:solidFill>
                    <a:srgbClr val="FFFFFF"/>
                  </a:solidFill>
                </a:endParaRPr>
              </a:p>
            </p:txBody>
          </p:sp>
          <p:sp>
            <p:nvSpPr>
              <p:cNvPr id="488" name="Freeform 10"/>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89" name="Freeform 11"/>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90" name="Freeform 12"/>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91" name="Freeform 13"/>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92" name="Freeform 14"/>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ln>
            </p:spPr>
            <p:txBody>
              <a:bodyPr/>
              <a:lstStyle/>
              <a:p>
                <a:pPr>
                  <a:defRPr/>
                </a:pPr>
                <a:endParaRPr lang="en-GB" dirty="0">
                  <a:solidFill>
                    <a:srgbClr val="FFFFFF"/>
                  </a:solidFill>
                </a:endParaRPr>
              </a:p>
            </p:txBody>
          </p:sp>
        </p:grpSp>
        <p:grpSp>
          <p:nvGrpSpPr>
            <p:cNvPr id="4" name="Group 16"/>
            <p:cNvGrpSpPr/>
            <p:nvPr userDrawn="1"/>
          </p:nvGrpSpPr>
          <p:grpSpPr bwMode="auto">
            <a:xfrm>
              <a:off x="1853845" y="6638100"/>
              <a:ext cx="163609" cy="106293"/>
              <a:chOff x="1116" y="1646"/>
              <a:chExt cx="245" cy="151"/>
            </a:xfrm>
          </p:grpSpPr>
          <p:sp>
            <p:nvSpPr>
              <p:cNvPr id="480" name="Freeform 17"/>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81" name="Freeform 18"/>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82" name="Freeform 19"/>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ln>
            </p:spPr>
            <p:txBody>
              <a:bodyPr/>
              <a:lstStyle/>
              <a:p>
                <a:pPr>
                  <a:defRPr/>
                </a:pPr>
                <a:endParaRPr lang="en-GB" dirty="0">
                  <a:solidFill>
                    <a:srgbClr val="FFFFFF"/>
                  </a:solidFill>
                </a:endParaRPr>
              </a:p>
            </p:txBody>
          </p:sp>
        </p:grpSp>
        <p:grpSp>
          <p:nvGrpSpPr>
            <p:cNvPr id="5" name="Group 20"/>
            <p:cNvGrpSpPr/>
            <p:nvPr userDrawn="1"/>
          </p:nvGrpSpPr>
          <p:grpSpPr bwMode="auto">
            <a:xfrm>
              <a:off x="3341609" y="6638100"/>
              <a:ext cx="163288" cy="104917"/>
              <a:chOff x="1117" y="2897"/>
              <a:chExt cx="243" cy="157"/>
            </a:xfrm>
          </p:grpSpPr>
          <p:sp>
            <p:nvSpPr>
              <p:cNvPr id="476" name="Freeform 21"/>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77" name="Freeform 22"/>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ln>
            </p:spPr>
            <p:txBody>
              <a:bodyPr/>
              <a:lstStyle/>
              <a:p>
                <a:pPr>
                  <a:defRPr/>
                </a:pPr>
                <a:endParaRPr lang="en-GB" dirty="0">
                  <a:solidFill>
                    <a:srgbClr val="FFFFFF"/>
                  </a:solidFill>
                </a:endParaRPr>
              </a:p>
            </p:txBody>
          </p:sp>
          <p:sp>
            <p:nvSpPr>
              <p:cNvPr id="478" name="Freeform 23"/>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79" name="Freeform 24"/>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6" name="Group 25"/>
            <p:cNvGrpSpPr/>
            <p:nvPr userDrawn="1"/>
          </p:nvGrpSpPr>
          <p:grpSpPr bwMode="auto">
            <a:xfrm>
              <a:off x="3130729" y="6638100"/>
              <a:ext cx="163288" cy="104917"/>
              <a:chOff x="1118" y="2646"/>
              <a:chExt cx="243" cy="157"/>
            </a:xfrm>
          </p:grpSpPr>
          <p:sp>
            <p:nvSpPr>
              <p:cNvPr id="472" name="Freeform 26"/>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73" name="Freeform 27"/>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ln>
            </p:spPr>
            <p:txBody>
              <a:bodyPr/>
              <a:lstStyle/>
              <a:p>
                <a:pPr>
                  <a:defRPr/>
                </a:pPr>
                <a:endParaRPr lang="en-GB" dirty="0">
                  <a:solidFill>
                    <a:srgbClr val="FFFFFF"/>
                  </a:solidFill>
                </a:endParaRPr>
              </a:p>
            </p:txBody>
          </p:sp>
          <p:sp>
            <p:nvSpPr>
              <p:cNvPr id="474" name="Freeform 28"/>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ln>
            </p:spPr>
            <p:txBody>
              <a:bodyPr/>
              <a:lstStyle/>
              <a:p>
                <a:pPr>
                  <a:defRPr/>
                </a:pPr>
                <a:endParaRPr lang="en-GB" dirty="0">
                  <a:solidFill>
                    <a:srgbClr val="FFFFFF"/>
                  </a:solidFill>
                </a:endParaRPr>
              </a:p>
            </p:txBody>
          </p:sp>
          <p:sp>
            <p:nvSpPr>
              <p:cNvPr id="475" name="Freeform 29"/>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7" name="Group 30"/>
            <p:cNvGrpSpPr/>
            <p:nvPr userDrawn="1"/>
          </p:nvGrpSpPr>
          <p:grpSpPr bwMode="auto">
            <a:xfrm>
              <a:off x="2276341" y="6638100"/>
              <a:ext cx="163288" cy="104596"/>
              <a:chOff x="1117" y="2143"/>
              <a:chExt cx="243" cy="155"/>
            </a:xfrm>
          </p:grpSpPr>
          <p:sp>
            <p:nvSpPr>
              <p:cNvPr id="468" name="Freeform 31"/>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69" name="Freeform 32"/>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ln>
            </p:spPr>
            <p:txBody>
              <a:bodyPr/>
              <a:lstStyle/>
              <a:p>
                <a:pPr>
                  <a:defRPr/>
                </a:pPr>
                <a:endParaRPr lang="en-GB" dirty="0">
                  <a:solidFill>
                    <a:srgbClr val="FFFFFF"/>
                  </a:solidFill>
                </a:endParaRPr>
              </a:p>
            </p:txBody>
          </p:sp>
          <p:sp>
            <p:nvSpPr>
              <p:cNvPr id="470" name="Freeform 33"/>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71" name="Freeform 34"/>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9" name="Group 35"/>
            <p:cNvGrpSpPr/>
            <p:nvPr userDrawn="1"/>
          </p:nvGrpSpPr>
          <p:grpSpPr bwMode="auto">
            <a:xfrm>
              <a:off x="2064917" y="6638100"/>
              <a:ext cx="163288" cy="104596"/>
              <a:chOff x="1117" y="1892"/>
              <a:chExt cx="243" cy="155"/>
            </a:xfrm>
          </p:grpSpPr>
          <p:sp>
            <p:nvSpPr>
              <p:cNvPr id="464" name="Freeform 36"/>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65" name="Freeform 37"/>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66" name="Freeform 38"/>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67" name="Freeform 39"/>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0" name="Group 255"/>
            <p:cNvGrpSpPr/>
            <p:nvPr userDrawn="1"/>
          </p:nvGrpSpPr>
          <p:grpSpPr bwMode="auto">
            <a:xfrm>
              <a:off x="1431617" y="6638100"/>
              <a:ext cx="163489" cy="106268"/>
              <a:chOff x="7106991" y="2034190"/>
              <a:chExt cx="255683" cy="163929"/>
            </a:xfrm>
          </p:grpSpPr>
          <p:sp>
            <p:nvSpPr>
              <p:cNvPr id="462" name="Freeform 41"/>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63" name="Freeform 42"/>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ln>
            </p:spPr>
            <p:txBody>
              <a:bodyPr/>
              <a:lstStyle/>
              <a:p>
                <a:pPr>
                  <a:defRPr/>
                </a:pPr>
                <a:endParaRPr lang="en-GB" dirty="0">
                  <a:solidFill>
                    <a:srgbClr val="FFFFFF"/>
                  </a:solidFill>
                </a:endParaRPr>
              </a:p>
            </p:txBody>
          </p:sp>
        </p:grpSp>
        <p:grpSp>
          <p:nvGrpSpPr>
            <p:cNvPr id="11" name="Group 254"/>
            <p:cNvGrpSpPr/>
            <p:nvPr userDrawn="1"/>
          </p:nvGrpSpPr>
          <p:grpSpPr bwMode="auto">
            <a:xfrm>
              <a:off x="581062" y="6638100"/>
              <a:ext cx="163489" cy="110355"/>
              <a:chOff x="6341261" y="2034186"/>
              <a:chExt cx="254095" cy="170190"/>
            </a:xfrm>
          </p:grpSpPr>
          <p:sp>
            <p:nvSpPr>
              <p:cNvPr id="459" name="Freeform 458"/>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60" name="Freeform 459"/>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ln>
            </p:spPr>
            <p:txBody>
              <a:bodyPr/>
              <a:lstStyle/>
              <a:p>
                <a:pPr>
                  <a:defRPr/>
                </a:pPr>
                <a:endParaRPr lang="en-GB" dirty="0">
                  <a:solidFill>
                    <a:srgbClr val="FFFFFF"/>
                  </a:solidFill>
                </a:endParaRPr>
              </a:p>
            </p:txBody>
          </p:sp>
          <p:sp>
            <p:nvSpPr>
              <p:cNvPr id="461" name="Freeform 460"/>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ln>
            </p:spPr>
            <p:txBody>
              <a:bodyPr/>
              <a:lstStyle/>
              <a:p>
                <a:pPr>
                  <a:defRPr/>
                </a:pPr>
                <a:endParaRPr lang="en-GB" dirty="0">
                  <a:solidFill>
                    <a:srgbClr val="FFFFFF"/>
                  </a:solidFill>
                </a:endParaRPr>
              </a:p>
            </p:txBody>
          </p:sp>
        </p:grpSp>
        <p:grpSp>
          <p:nvGrpSpPr>
            <p:cNvPr id="12" name="Group 49"/>
            <p:cNvGrpSpPr/>
            <p:nvPr userDrawn="1"/>
          </p:nvGrpSpPr>
          <p:grpSpPr bwMode="auto">
            <a:xfrm>
              <a:off x="369889" y="6638100"/>
              <a:ext cx="163609" cy="106293"/>
              <a:chOff x="529" y="1166"/>
              <a:chExt cx="245" cy="157"/>
            </a:xfrm>
          </p:grpSpPr>
          <p:sp>
            <p:nvSpPr>
              <p:cNvPr id="455" name="Freeform 50"/>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56" name="Freeform 51"/>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57" name="Freeform 52"/>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58" name="Freeform 53"/>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3" name="Group 54"/>
            <p:cNvGrpSpPr/>
            <p:nvPr userDrawn="1"/>
          </p:nvGrpSpPr>
          <p:grpSpPr bwMode="auto">
            <a:xfrm>
              <a:off x="2487762" y="6638100"/>
              <a:ext cx="164632" cy="106293"/>
              <a:chOff x="1117" y="2394"/>
              <a:chExt cx="245" cy="157"/>
            </a:xfrm>
          </p:grpSpPr>
          <p:sp>
            <p:nvSpPr>
              <p:cNvPr id="444" name="Freeform 55"/>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45" name="Freeform 56"/>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46" name="Freeform 57"/>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47" name="Freeform 58"/>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48" name="Freeform 59"/>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49" name="Freeform 60"/>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50" name="Freeform 61"/>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51" name="Freeform 62"/>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52" name="Freeform 63"/>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53" name="Freeform 64"/>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ln>
            </p:spPr>
            <p:txBody>
              <a:bodyPr/>
              <a:lstStyle/>
              <a:p>
                <a:pPr>
                  <a:defRPr/>
                </a:pPr>
                <a:endParaRPr lang="en-GB" dirty="0">
                  <a:solidFill>
                    <a:srgbClr val="FFFFFF"/>
                  </a:solidFill>
                </a:endParaRPr>
              </a:p>
            </p:txBody>
          </p:sp>
          <p:sp>
            <p:nvSpPr>
              <p:cNvPr id="454" name="Freeform 65"/>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4" name="Group 66"/>
            <p:cNvGrpSpPr/>
            <p:nvPr userDrawn="1"/>
          </p:nvGrpSpPr>
          <p:grpSpPr bwMode="auto">
            <a:xfrm>
              <a:off x="6502560" y="6638100"/>
              <a:ext cx="166325" cy="105273"/>
              <a:chOff x="1592" y="2897"/>
              <a:chExt cx="247" cy="156"/>
            </a:xfrm>
          </p:grpSpPr>
          <p:sp>
            <p:nvSpPr>
              <p:cNvPr id="429" name="Freeform 67"/>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30" name="Freeform 68"/>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31" name="Freeform 69"/>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2" name="Freeform 70"/>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3" name="Freeform 71"/>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34" name="Freeform 72"/>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5" name="Freeform 73"/>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6" name="Freeform 74"/>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37" name="Freeform 75"/>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8" name="Freeform 76"/>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39" name="Freeform 77"/>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40" name="Freeform 78"/>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41" name="Freeform 79"/>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42" name="Freeform 80"/>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43" name="Freeform 81"/>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5" name="Group 82"/>
            <p:cNvGrpSpPr/>
            <p:nvPr userDrawn="1"/>
          </p:nvGrpSpPr>
          <p:grpSpPr bwMode="auto">
            <a:xfrm>
              <a:off x="6077342" y="6638100"/>
              <a:ext cx="164629" cy="104602"/>
              <a:chOff x="1778" y="2004"/>
              <a:chExt cx="246" cy="156"/>
            </a:xfrm>
          </p:grpSpPr>
          <p:sp>
            <p:nvSpPr>
              <p:cNvPr id="426" name="Freeform 83"/>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27" name="Freeform 84"/>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ln>
            </p:spPr>
            <p:txBody>
              <a:bodyPr/>
              <a:lstStyle/>
              <a:p>
                <a:pPr>
                  <a:defRPr/>
                </a:pPr>
                <a:endParaRPr lang="en-GB" dirty="0">
                  <a:solidFill>
                    <a:srgbClr val="FFFFFF"/>
                  </a:solidFill>
                </a:endParaRPr>
              </a:p>
            </p:txBody>
          </p:sp>
          <p:sp>
            <p:nvSpPr>
              <p:cNvPr id="428" name="Freeform 85"/>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6" name="Group 86"/>
            <p:cNvGrpSpPr/>
            <p:nvPr userDrawn="1"/>
          </p:nvGrpSpPr>
          <p:grpSpPr bwMode="auto">
            <a:xfrm>
              <a:off x="5868794" y="6638100"/>
              <a:ext cx="164271" cy="105273"/>
              <a:chOff x="1592" y="2143"/>
              <a:chExt cx="247" cy="156"/>
            </a:xfrm>
          </p:grpSpPr>
          <p:sp>
            <p:nvSpPr>
              <p:cNvPr id="420" name="Freeform 87"/>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21" name="Freeform 88"/>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22" name="Freeform 89"/>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23" name="Freeform 90"/>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24" name="Freeform 91"/>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ln>
            </p:spPr>
            <p:txBody>
              <a:bodyPr/>
              <a:lstStyle/>
              <a:p>
                <a:pPr>
                  <a:defRPr/>
                </a:pPr>
                <a:endParaRPr lang="en-GB" dirty="0">
                  <a:solidFill>
                    <a:srgbClr val="FFFFFF"/>
                  </a:solidFill>
                </a:endParaRPr>
              </a:p>
            </p:txBody>
          </p:sp>
          <p:sp>
            <p:nvSpPr>
              <p:cNvPr id="425" name="Freeform 92"/>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7" name="Group 93"/>
            <p:cNvGrpSpPr/>
            <p:nvPr userDrawn="1"/>
          </p:nvGrpSpPr>
          <p:grpSpPr bwMode="auto">
            <a:xfrm>
              <a:off x="5659215" y="6638100"/>
              <a:ext cx="163291" cy="105273"/>
              <a:chOff x="1593" y="1897"/>
              <a:chExt cx="244" cy="157"/>
            </a:xfrm>
          </p:grpSpPr>
          <p:sp>
            <p:nvSpPr>
              <p:cNvPr id="416" name="Freeform 94"/>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17" name="Freeform 95"/>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18" name="Freeform 96"/>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ln>
            </p:spPr>
            <p:txBody>
              <a:bodyPr/>
              <a:lstStyle/>
              <a:p>
                <a:pPr>
                  <a:defRPr/>
                </a:pPr>
                <a:endParaRPr lang="en-GB" dirty="0">
                  <a:solidFill>
                    <a:srgbClr val="FFFFFF"/>
                  </a:solidFill>
                </a:endParaRPr>
              </a:p>
            </p:txBody>
          </p:sp>
          <p:sp>
            <p:nvSpPr>
              <p:cNvPr id="419" name="Freeform 97"/>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8" name="Group 98"/>
            <p:cNvGrpSpPr/>
            <p:nvPr userDrawn="1"/>
          </p:nvGrpSpPr>
          <p:grpSpPr bwMode="auto">
            <a:xfrm>
              <a:off x="4802133" y="6638100"/>
              <a:ext cx="165299" cy="104917"/>
              <a:chOff x="1778" y="1164"/>
              <a:chExt cx="247" cy="157"/>
            </a:xfrm>
          </p:grpSpPr>
          <p:sp>
            <p:nvSpPr>
              <p:cNvPr id="367" name="Freeform 99"/>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ln>
            </p:spPr>
            <p:txBody>
              <a:bodyPr/>
              <a:lstStyle/>
              <a:p>
                <a:pPr>
                  <a:defRPr/>
                </a:pPr>
                <a:endParaRPr lang="en-GB" dirty="0">
                  <a:solidFill>
                    <a:srgbClr val="FFFFFF"/>
                  </a:solidFill>
                </a:endParaRPr>
              </a:p>
            </p:txBody>
          </p:sp>
          <p:sp>
            <p:nvSpPr>
              <p:cNvPr id="368" name="Freeform 100"/>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ln>
            </p:spPr>
            <p:txBody>
              <a:bodyPr/>
              <a:lstStyle/>
              <a:p>
                <a:pPr>
                  <a:defRPr/>
                </a:pPr>
                <a:endParaRPr lang="en-GB" dirty="0">
                  <a:solidFill>
                    <a:srgbClr val="FFFFFF"/>
                  </a:solidFill>
                </a:endParaRPr>
              </a:p>
            </p:txBody>
          </p:sp>
          <p:sp>
            <p:nvSpPr>
              <p:cNvPr id="369" name="Freeform 101"/>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70" name="Freeform 102"/>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71" name="Freeform 103"/>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72" name="Freeform 104"/>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73" name="Freeform 105"/>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74" name="Freeform 106"/>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75" name="Freeform 107"/>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76" name="Freeform 108"/>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77" name="Freeform 109"/>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78" name="Freeform 110"/>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79" name="Freeform 111"/>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80" name="Freeform 112"/>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81" name="Freeform 113"/>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82" name="Freeform 114"/>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83" name="Freeform 115"/>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84" name="Freeform 116"/>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85" name="Freeform 117"/>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86" name="Freeform 118"/>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87" name="Freeform 119"/>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88" name="Freeform 120"/>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89" name="Freeform 121"/>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90" name="Freeform 122"/>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91"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92" name="Freeform 124"/>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93" name="Freeform 125"/>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394" name="Freeform 126"/>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ln>
            </p:spPr>
            <p:txBody>
              <a:bodyPr/>
              <a:lstStyle/>
              <a:p>
                <a:pPr>
                  <a:defRPr/>
                </a:pPr>
                <a:endParaRPr lang="en-GB" dirty="0">
                  <a:solidFill>
                    <a:srgbClr val="FFFFFF"/>
                  </a:solidFill>
                </a:endParaRPr>
              </a:p>
            </p:txBody>
          </p:sp>
          <p:sp>
            <p:nvSpPr>
              <p:cNvPr id="395" name="Freeform 127"/>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ln>
            </p:spPr>
            <p:txBody>
              <a:bodyPr/>
              <a:lstStyle/>
              <a:p>
                <a:pPr>
                  <a:defRPr/>
                </a:pPr>
                <a:endParaRPr lang="en-GB" dirty="0">
                  <a:solidFill>
                    <a:srgbClr val="FFFFFF"/>
                  </a:solidFill>
                </a:endParaRPr>
              </a:p>
            </p:txBody>
          </p:sp>
          <p:sp>
            <p:nvSpPr>
              <p:cNvPr id="396" name="Freeform 128"/>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97" name="Freeform 129"/>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ln>
            </p:spPr>
            <p:txBody>
              <a:bodyPr/>
              <a:lstStyle/>
              <a:p>
                <a:pPr>
                  <a:defRPr/>
                </a:pPr>
                <a:endParaRPr lang="en-GB" dirty="0">
                  <a:solidFill>
                    <a:srgbClr val="FFFFFF"/>
                  </a:solidFill>
                </a:endParaRPr>
              </a:p>
            </p:txBody>
          </p:sp>
          <p:sp>
            <p:nvSpPr>
              <p:cNvPr id="398" name="Freeform 130"/>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ln>
            </p:spPr>
            <p:txBody>
              <a:bodyPr/>
              <a:lstStyle/>
              <a:p>
                <a:pPr>
                  <a:defRPr/>
                </a:pPr>
                <a:endParaRPr lang="en-GB" dirty="0">
                  <a:solidFill>
                    <a:srgbClr val="FFFFFF"/>
                  </a:solidFill>
                </a:endParaRPr>
              </a:p>
            </p:txBody>
          </p:sp>
          <p:sp>
            <p:nvSpPr>
              <p:cNvPr id="399" name="Freeform 131"/>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ln>
            </p:spPr>
            <p:txBody>
              <a:bodyPr/>
              <a:lstStyle/>
              <a:p>
                <a:pPr>
                  <a:defRPr/>
                </a:pPr>
                <a:endParaRPr lang="en-GB" dirty="0">
                  <a:solidFill>
                    <a:srgbClr val="FFFFFF"/>
                  </a:solidFill>
                </a:endParaRPr>
              </a:p>
            </p:txBody>
          </p:sp>
          <p:sp>
            <p:nvSpPr>
              <p:cNvPr id="400" name="Freeform 132"/>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ln>
            </p:spPr>
            <p:txBody>
              <a:bodyPr/>
              <a:lstStyle/>
              <a:p>
                <a:pPr>
                  <a:defRPr/>
                </a:pPr>
                <a:endParaRPr lang="en-GB" dirty="0">
                  <a:solidFill>
                    <a:srgbClr val="FFFFFF"/>
                  </a:solidFill>
                </a:endParaRPr>
              </a:p>
            </p:txBody>
          </p:sp>
          <p:sp>
            <p:nvSpPr>
              <p:cNvPr id="401" name="Freeform 133"/>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02" name="Freeform 134"/>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03" name="Freeform 135"/>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04" name="Freeform 136"/>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05" name="Freeform 137"/>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06" name="Freeform 138"/>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07" name="Freeform 139"/>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08" name="Freeform 140"/>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09" name="Freeform 141"/>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10" name="Freeform 142"/>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11" name="Freeform 143"/>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12" name="Freeform 144"/>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13" name="Freeform 145"/>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ln>
            </p:spPr>
            <p:txBody>
              <a:bodyPr/>
              <a:lstStyle/>
              <a:p>
                <a:pPr>
                  <a:defRPr/>
                </a:pPr>
                <a:endParaRPr lang="en-GB" dirty="0">
                  <a:solidFill>
                    <a:srgbClr val="FFFFFF"/>
                  </a:solidFill>
                </a:endParaRPr>
              </a:p>
            </p:txBody>
          </p:sp>
          <p:sp>
            <p:nvSpPr>
              <p:cNvPr id="414" name="Freeform 146"/>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ln>
            </p:spPr>
            <p:txBody>
              <a:bodyPr/>
              <a:lstStyle/>
              <a:p>
                <a:pPr>
                  <a:defRPr/>
                </a:pPr>
                <a:endParaRPr lang="en-GB" dirty="0">
                  <a:solidFill>
                    <a:srgbClr val="FFFFFF"/>
                  </a:solidFill>
                </a:endParaRPr>
              </a:p>
            </p:txBody>
          </p:sp>
          <p:sp>
            <p:nvSpPr>
              <p:cNvPr id="415" name="Freeform 147"/>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19" name="Group 148"/>
            <p:cNvGrpSpPr/>
            <p:nvPr userDrawn="1"/>
          </p:nvGrpSpPr>
          <p:grpSpPr bwMode="auto">
            <a:xfrm>
              <a:off x="4380029" y="6638100"/>
              <a:ext cx="164978" cy="105273"/>
              <a:chOff x="1595" y="1394"/>
              <a:chExt cx="245" cy="157"/>
            </a:xfrm>
          </p:grpSpPr>
          <p:sp>
            <p:nvSpPr>
              <p:cNvPr id="360" name="Freeform 149"/>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61" name="Freeform 150"/>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62" name="Freeform 151"/>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63" name="Freeform 152"/>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64" name="Freeform 153"/>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65" name="Freeform 154"/>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ln>
            </p:spPr>
            <p:txBody>
              <a:bodyPr/>
              <a:lstStyle/>
              <a:p>
                <a:pPr>
                  <a:defRPr/>
                </a:pPr>
                <a:endParaRPr lang="en-GB" dirty="0">
                  <a:solidFill>
                    <a:srgbClr val="FFFFFF"/>
                  </a:solidFill>
                </a:endParaRPr>
              </a:p>
            </p:txBody>
          </p:sp>
          <p:sp>
            <p:nvSpPr>
              <p:cNvPr id="366" name="Freeform 155"/>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0" name="Group 156"/>
            <p:cNvGrpSpPr/>
            <p:nvPr userDrawn="1"/>
          </p:nvGrpSpPr>
          <p:grpSpPr bwMode="auto">
            <a:xfrm>
              <a:off x="4167131" y="6638100"/>
              <a:ext cx="163291" cy="105273"/>
              <a:chOff x="1593" y="1143"/>
              <a:chExt cx="244" cy="157"/>
            </a:xfrm>
          </p:grpSpPr>
          <p:sp>
            <p:nvSpPr>
              <p:cNvPr id="356" name="Freeform 157"/>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57" name="Freeform 158"/>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58" name="Freeform 159"/>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ln>
            </p:spPr>
            <p:txBody>
              <a:bodyPr/>
              <a:lstStyle/>
              <a:p>
                <a:pPr>
                  <a:defRPr/>
                </a:pPr>
                <a:endParaRPr lang="en-GB" dirty="0">
                  <a:solidFill>
                    <a:srgbClr val="FFFFFF"/>
                  </a:solidFill>
                </a:endParaRPr>
              </a:p>
            </p:txBody>
          </p:sp>
          <p:sp>
            <p:nvSpPr>
              <p:cNvPr id="359" name="Freeform 160"/>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1" name="Group 161"/>
            <p:cNvGrpSpPr/>
            <p:nvPr userDrawn="1"/>
          </p:nvGrpSpPr>
          <p:grpSpPr bwMode="auto">
            <a:xfrm>
              <a:off x="3759968" y="6638100"/>
              <a:ext cx="164629" cy="104917"/>
              <a:chOff x="1592" y="892"/>
              <a:chExt cx="246" cy="157"/>
            </a:xfrm>
          </p:grpSpPr>
          <p:sp>
            <p:nvSpPr>
              <p:cNvPr id="352" name="Freeform 162"/>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53" name="Freeform 163"/>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54" name="Freeform 164"/>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ln>
            </p:spPr>
            <p:txBody>
              <a:bodyPr/>
              <a:lstStyle/>
              <a:p>
                <a:pPr>
                  <a:defRPr/>
                </a:pPr>
                <a:endParaRPr lang="en-GB" dirty="0">
                  <a:solidFill>
                    <a:srgbClr val="FFFFFF"/>
                  </a:solidFill>
                </a:endParaRPr>
              </a:p>
            </p:txBody>
          </p:sp>
          <p:sp>
            <p:nvSpPr>
              <p:cNvPr id="355" name="Freeform 165"/>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aphicFrame>
          <p:nvGraphicFramePr>
            <p:cNvPr id="273" name="Object 166"/>
            <p:cNvGraphicFramePr>
              <a:graphicFrameLocks noChangeAspect="1"/>
            </p:cNvGraphicFramePr>
            <p:nvPr/>
          </p:nvGraphicFramePr>
          <p:xfrm>
            <a:off x="6288920" y="6638100"/>
            <a:ext cx="168034" cy="109359"/>
          </p:xfrm>
          <a:graphic>
            <a:graphicData uri="http://schemas.openxmlformats.org/presentationml/2006/ole">
              <mc:AlternateContent xmlns:mc="http://schemas.openxmlformats.org/markup-compatibility/2006">
                <mc:Choice xmlns:v="urn:schemas-microsoft-com:vml" Requires="v">
                  <p:oleObj spid="_x0000_s187502" name="Clip" r:id="rId4" imgW="3810000" imgH="2619375" progId="">
                    <p:embed/>
                  </p:oleObj>
                </mc:Choice>
                <mc:Fallback>
                  <p:oleObj name="Clip" r:id="rId4" imgW="3810000" imgH="2619375" progId="">
                    <p:embed/>
                    <p:pic>
                      <p:nvPicPr>
                        <p:cNvPr id="0" name="Object 1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8920" y="6638100"/>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22" name="Group 185"/>
            <p:cNvGrpSpPr/>
            <p:nvPr userDrawn="1"/>
          </p:nvGrpSpPr>
          <p:grpSpPr bwMode="auto">
            <a:xfrm>
              <a:off x="1008082" y="6638100"/>
              <a:ext cx="164978" cy="104898"/>
              <a:chOff x="4187" y="1590"/>
              <a:chExt cx="238" cy="162"/>
            </a:xfrm>
          </p:grpSpPr>
          <p:sp>
            <p:nvSpPr>
              <p:cNvPr id="325" name="Freeform 186"/>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26" name="Freeform 187"/>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ln>
            </p:spPr>
            <p:txBody>
              <a:bodyPr/>
              <a:lstStyle/>
              <a:p>
                <a:pPr>
                  <a:defRPr/>
                </a:pPr>
                <a:endParaRPr lang="en-GB" dirty="0">
                  <a:solidFill>
                    <a:srgbClr val="FFFFFF"/>
                  </a:solidFill>
                </a:endParaRPr>
              </a:p>
            </p:txBody>
          </p:sp>
          <p:sp>
            <p:nvSpPr>
              <p:cNvPr id="327" name="Freeform 188"/>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28" name="Freeform 189"/>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29" name="Freeform 190"/>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ln>
            </p:spPr>
            <p:txBody>
              <a:bodyPr/>
              <a:lstStyle/>
              <a:p>
                <a:pPr>
                  <a:defRPr/>
                </a:pPr>
                <a:endParaRPr lang="en-GB" dirty="0">
                  <a:solidFill>
                    <a:srgbClr val="FFFFFF"/>
                  </a:solidFill>
                </a:endParaRPr>
              </a:p>
            </p:txBody>
          </p:sp>
          <p:sp>
            <p:nvSpPr>
              <p:cNvPr id="330" name="Freeform 191"/>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31" name="Freeform 192"/>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ln>
            </p:spPr>
            <p:txBody>
              <a:bodyPr/>
              <a:lstStyle/>
              <a:p>
                <a:pPr>
                  <a:defRPr/>
                </a:pPr>
                <a:endParaRPr lang="en-GB" dirty="0">
                  <a:solidFill>
                    <a:srgbClr val="FFFFFF"/>
                  </a:solidFill>
                </a:endParaRPr>
              </a:p>
            </p:txBody>
          </p:sp>
          <p:sp>
            <p:nvSpPr>
              <p:cNvPr id="332" name="Freeform 193"/>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ln>
            </p:spPr>
            <p:txBody>
              <a:bodyPr/>
              <a:lstStyle/>
              <a:p>
                <a:pPr>
                  <a:defRPr/>
                </a:pPr>
                <a:endParaRPr lang="en-GB" dirty="0">
                  <a:solidFill>
                    <a:srgbClr val="FFFFFF"/>
                  </a:solidFill>
                </a:endParaRPr>
              </a:p>
            </p:txBody>
          </p:sp>
          <p:sp>
            <p:nvSpPr>
              <p:cNvPr id="333" name="Freeform 194"/>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ln>
            </p:spPr>
            <p:txBody>
              <a:bodyPr/>
              <a:lstStyle/>
              <a:p>
                <a:pPr>
                  <a:defRPr/>
                </a:pPr>
                <a:endParaRPr lang="en-GB" dirty="0">
                  <a:solidFill>
                    <a:srgbClr val="FFFFFF"/>
                  </a:solidFill>
                </a:endParaRPr>
              </a:p>
            </p:txBody>
          </p:sp>
          <p:sp>
            <p:nvSpPr>
              <p:cNvPr id="334" name="Freeform 195"/>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ln>
            </p:spPr>
            <p:txBody>
              <a:bodyPr/>
              <a:lstStyle/>
              <a:p>
                <a:pPr>
                  <a:defRPr/>
                </a:pPr>
                <a:endParaRPr lang="en-GB" dirty="0">
                  <a:solidFill>
                    <a:srgbClr val="FFFFFF"/>
                  </a:solidFill>
                </a:endParaRPr>
              </a:p>
            </p:txBody>
          </p:sp>
          <p:sp>
            <p:nvSpPr>
              <p:cNvPr id="335" name="Freeform 196"/>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ln>
            </p:spPr>
            <p:txBody>
              <a:bodyPr/>
              <a:lstStyle/>
              <a:p>
                <a:pPr>
                  <a:defRPr/>
                </a:pPr>
                <a:endParaRPr lang="en-GB" dirty="0">
                  <a:solidFill>
                    <a:srgbClr val="FFFFFF"/>
                  </a:solidFill>
                </a:endParaRPr>
              </a:p>
            </p:txBody>
          </p:sp>
          <p:sp>
            <p:nvSpPr>
              <p:cNvPr id="336" name="Freeform 197"/>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ln>
            </p:spPr>
            <p:txBody>
              <a:bodyPr/>
              <a:lstStyle/>
              <a:p>
                <a:pPr>
                  <a:defRPr/>
                </a:pPr>
                <a:endParaRPr lang="en-GB" dirty="0">
                  <a:solidFill>
                    <a:srgbClr val="FFFFFF"/>
                  </a:solidFill>
                </a:endParaRPr>
              </a:p>
            </p:txBody>
          </p:sp>
          <p:sp>
            <p:nvSpPr>
              <p:cNvPr id="337" name="Freeform 198"/>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ln>
            </p:spPr>
            <p:txBody>
              <a:bodyPr/>
              <a:lstStyle/>
              <a:p>
                <a:pPr>
                  <a:defRPr/>
                </a:pPr>
                <a:endParaRPr lang="en-GB" dirty="0">
                  <a:solidFill>
                    <a:srgbClr val="FFFFFF"/>
                  </a:solidFill>
                </a:endParaRPr>
              </a:p>
            </p:txBody>
          </p:sp>
          <p:sp>
            <p:nvSpPr>
              <p:cNvPr id="338" name="Freeform 199"/>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39" name="Freeform 200"/>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40" name="Freeform 201"/>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41" name="Freeform 202"/>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ln>
            </p:spPr>
            <p:txBody>
              <a:bodyPr/>
              <a:lstStyle/>
              <a:p>
                <a:pPr>
                  <a:defRPr/>
                </a:pPr>
                <a:endParaRPr lang="en-GB" dirty="0">
                  <a:solidFill>
                    <a:srgbClr val="FFFFFF"/>
                  </a:solidFill>
                </a:endParaRPr>
              </a:p>
            </p:txBody>
          </p:sp>
          <p:sp>
            <p:nvSpPr>
              <p:cNvPr id="342" name="Freeform 203"/>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43" name="Freeform 204"/>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44" name="Freeform 205"/>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ln>
            </p:spPr>
            <p:txBody>
              <a:bodyPr/>
              <a:lstStyle/>
              <a:p>
                <a:pPr>
                  <a:defRPr/>
                </a:pPr>
                <a:endParaRPr lang="en-GB" dirty="0">
                  <a:solidFill>
                    <a:srgbClr val="FFFFFF"/>
                  </a:solidFill>
                </a:endParaRPr>
              </a:p>
            </p:txBody>
          </p:sp>
          <p:sp>
            <p:nvSpPr>
              <p:cNvPr id="345" name="Freeform 206"/>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46" name="Freeform 207"/>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47" name="Freeform 208"/>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48" name="Freeform 209"/>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ln>
            </p:spPr>
            <p:txBody>
              <a:bodyPr/>
              <a:lstStyle/>
              <a:p>
                <a:pPr>
                  <a:defRPr/>
                </a:pPr>
                <a:endParaRPr lang="en-GB" dirty="0">
                  <a:solidFill>
                    <a:srgbClr val="FFFFFF"/>
                  </a:solidFill>
                </a:endParaRPr>
              </a:p>
            </p:txBody>
          </p:sp>
          <p:sp>
            <p:nvSpPr>
              <p:cNvPr id="349" name="Freeform 210"/>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ln>
            </p:spPr>
            <p:txBody>
              <a:bodyPr/>
              <a:lstStyle/>
              <a:p>
                <a:pPr>
                  <a:defRPr/>
                </a:pPr>
                <a:endParaRPr lang="en-GB" dirty="0">
                  <a:solidFill>
                    <a:srgbClr val="FFFFFF"/>
                  </a:solidFill>
                </a:endParaRPr>
              </a:p>
            </p:txBody>
          </p:sp>
          <p:sp>
            <p:nvSpPr>
              <p:cNvPr id="350" name="Freeform 211"/>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ln>
            </p:spPr>
            <p:txBody>
              <a:bodyPr/>
              <a:lstStyle/>
              <a:p>
                <a:pPr>
                  <a:defRPr/>
                </a:pPr>
                <a:endParaRPr lang="en-GB" dirty="0">
                  <a:solidFill>
                    <a:srgbClr val="FFFFFF"/>
                  </a:solidFill>
                </a:endParaRPr>
              </a:p>
            </p:txBody>
          </p:sp>
          <p:sp>
            <p:nvSpPr>
              <p:cNvPr id="351" name="Freeform 212"/>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3" name="Group 256"/>
            <p:cNvGrpSpPr/>
            <p:nvPr userDrawn="1"/>
          </p:nvGrpSpPr>
          <p:grpSpPr bwMode="auto">
            <a:xfrm>
              <a:off x="4591158" y="6638100"/>
              <a:ext cx="163489" cy="106268"/>
              <a:chOff x="7877798" y="2333052"/>
              <a:chExt cx="253806" cy="164973"/>
            </a:xfrm>
          </p:grpSpPr>
          <p:sp>
            <p:nvSpPr>
              <p:cNvPr id="323" name="Freeform 220"/>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24" name="Freeform 221"/>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ln>
            </p:spPr>
            <p:txBody>
              <a:bodyPr/>
              <a:lstStyle/>
              <a:p>
                <a:pPr>
                  <a:defRPr/>
                </a:pPr>
                <a:endParaRPr lang="en-GB" dirty="0">
                  <a:solidFill>
                    <a:srgbClr val="FFFFFF"/>
                  </a:solidFill>
                </a:endParaRPr>
              </a:p>
            </p:txBody>
          </p:sp>
        </p:grpSp>
        <p:grpSp>
          <p:nvGrpSpPr>
            <p:cNvPr id="24" name="Group 223"/>
            <p:cNvGrpSpPr/>
            <p:nvPr userDrawn="1"/>
          </p:nvGrpSpPr>
          <p:grpSpPr bwMode="auto">
            <a:xfrm>
              <a:off x="2709710" y="6638100"/>
              <a:ext cx="164978" cy="104897"/>
              <a:chOff x="4184" y="1339"/>
              <a:chExt cx="238" cy="162"/>
            </a:xfrm>
          </p:grpSpPr>
          <p:sp>
            <p:nvSpPr>
              <p:cNvPr id="319" name="Freeform 224"/>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20" name="Freeform 225"/>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21" name="Freeform 226"/>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ln>
            </p:spPr>
            <p:txBody>
              <a:bodyPr/>
              <a:lstStyle/>
              <a:p>
                <a:pPr>
                  <a:defRPr/>
                </a:pPr>
                <a:endParaRPr lang="en-GB" dirty="0">
                  <a:solidFill>
                    <a:srgbClr val="FFFFFF"/>
                  </a:solidFill>
                </a:endParaRPr>
              </a:p>
            </p:txBody>
          </p:sp>
          <p:sp>
            <p:nvSpPr>
              <p:cNvPr id="322" name="Freeform 227"/>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5" name="Group 228"/>
            <p:cNvGrpSpPr/>
            <p:nvPr userDrawn="1"/>
          </p:nvGrpSpPr>
          <p:grpSpPr bwMode="auto">
            <a:xfrm>
              <a:off x="5447957" y="6638100"/>
              <a:ext cx="164978" cy="109010"/>
              <a:chOff x="4188" y="2157"/>
              <a:chExt cx="238" cy="162"/>
            </a:xfrm>
          </p:grpSpPr>
          <p:sp>
            <p:nvSpPr>
              <p:cNvPr id="306" name="Freeform 229"/>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07" name="Freeform 230"/>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08" name="Freeform 231"/>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ln>
            </p:spPr>
            <p:txBody>
              <a:bodyPr/>
              <a:lstStyle/>
              <a:p>
                <a:pPr>
                  <a:defRPr/>
                </a:pPr>
                <a:endParaRPr lang="en-GB" dirty="0">
                  <a:solidFill>
                    <a:srgbClr val="FFFFFF"/>
                  </a:solidFill>
                </a:endParaRPr>
              </a:p>
            </p:txBody>
          </p:sp>
          <p:sp>
            <p:nvSpPr>
              <p:cNvPr id="309" name="Freeform 232"/>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10" name="Freeform 233"/>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ln>
            </p:spPr>
            <p:txBody>
              <a:bodyPr/>
              <a:lstStyle/>
              <a:p>
                <a:pPr>
                  <a:defRPr/>
                </a:pPr>
                <a:endParaRPr lang="en-GB" dirty="0">
                  <a:solidFill>
                    <a:srgbClr val="FFFFFF"/>
                  </a:solidFill>
                </a:endParaRPr>
              </a:p>
            </p:txBody>
          </p:sp>
          <p:sp>
            <p:nvSpPr>
              <p:cNvPr id="311" name="Freeform 234"/>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12" name="Freeform 235"/>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ln>
            </p:spPr>
            <p:txBody>
              <a:bodyPr/>
              <a:lstStyle/>
              <a:p>
                <a:pPr>
                  <a:defRPr/>
                </a:pPr>
                <a:endParaRPr lang="en-GB" dirty="0">
                  <a:solidFill>
                    <a:srgbClr val="FFFFFF"/>
                  </a:solidFill>
                </a:endParaRPr>
              </a:p>
            </p:txBody>
          </p:sp>
          <p:sp>
            <p:nvSpPr>
              <p:cNvPr id="313" name="Freeform 236"/>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14" name="Freeform 237"/>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15" name="Freeform 238"/>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ln>
            </p:spPr>
            <p:txBody>
              <a:bodyPr/>
              <a:lstStyle/>
              <a:p>
                <a:pPr>
                  <a:defRPr/>
                </a:pPr>
                <a:endParaRPr lang="en-GB" dirty="0">
                  <a:solidFill>
                    <a:srgbClr val="FFFFFF"/>
                  </a:solidFill>
                </a:endParaRPr>
              </a:p>
            </p:txBody>
          </p:sp>
          <p:sp>
            <p:nvSpPr>
              <p:cNvPr id="316" name="Freeform 239"/>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ln>
            </p:spPr>
            <p:txBody>
              <a:bodyPr/>
              <a:lstStyle/>
              <a:p>
                <a:pPr>
                  <a:defRPr/>
                </a:pPr>
                <a:endParaRPr lang="en-GB" dirty="0">
                  <a:solidFill>
                    <a:srgbClr val="FFFFFF"/>
                  </a:solidFill>
                </a:endParaRPr>
              </a:p>
            </p:txBody>
          </p:sp>
          <p:sp>
            <p:nvSpPr>
              <p:cNvPr id="317" name="Freeform 240"/>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ln>
            </p:spPr>
            <p:txBody>
              <a:bodyPr/>
              <a:lstStyle/>
              <a:p>
                <a:pPr>
                  <a:defRPr/>
                </a:pPr>
                <a:endParaRPr lang="en-GB" dirty="0">
                  <a:solidFill>
                    <a:srgbClr val="FFFFFF"/>
                  </a:solidFill>
                </a:endParaRPr>
              </a:p>
            </p:txBody>
          </p:sp>
          <p:sp>
            <p:nvSpPr>
              <p:cNvPr id="318" name="Freeform 241"/>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ln>
            </p:spPr>
            <p:txBody>
              <a:bodyPr/>
              <a:lstStyle/>
              <a:p>
                <a:pPr>
                  <a:defRPr/>
                </a:pPr>
                <a:endParaRPr lang="en-GB" dirty="0">
                  <a:solidFill>
                    <a:srgbClr val="FFFFFF"/>
                  </a:solidFill>
                </a:endParaRPr>
              </a:p>
            </p:txBody>
          </p:sp>
        </p:grpSp>
        <p:graphicFrame>
          <p:nvGraphicFramePr>
            <p:cNvPr id="278" name="Object 252"/>
            <p:cNvGraphicFramePr>
              <a:graphicFrameLocks noChangeAspect="1"/>
            </p:cNvGraphicFramePr>
            <p:nvPr/>
          </p:nvGraphicFramePr>
          <p:xfrm>
            <a:off x="3553158" y="6638100"/>
            <a:ext cx="159887" cy="104250"/>
          </p:xfrm>
          <a:graphic>
            <a:graphicData uri="http://schemas.openxmlformats.org/presentationml/2006/ole">
              <mc:AlternateContent xmlns:mc="http://schemas.openxmlformats.org/markup-compatibility/2006">
                <mc:Choice xmlns:v="urn:schemas-microsoft-com:vml" Requires="v">
                  <p:oleObj spid="_x0000_s187503" name="Clip" r:id="rId6" imgW="2833370" imgH="1918970" progId="">
                    <p:embed/>
                  </p:oleObj>
                </mc:Choice>
                <mc:Fallback>
                  <p:oleObj name="Clip" r:id="rId6" imgW="2833370" imgH="1918970" progId="">
                    <p:embed/>
                    <p:pic>
                      <p:nvPicPr>
                        <p:cNvPr id="0" name="Object 2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3158" y="6638100"/>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6" name="Group 214"/>
            <p:cNvGrpSpPr/>
            <p:nvPr userDrawn="1"/>
          </p:nvGrpSpPr>
          <p:grpSpPr bwMode="auto">
            <a:xfrm>
              <a:off x="5024738" y="6638100"/>
              <a:ext cx="166365" cy="106293"/>
              <a:chOff x="4187" y="2402"/>
              <a:chExt cx="240" cy="161"/>
            </a:xfrm>
          </p:grpSpPr>
          <p:sp>
            <p:nvSpPr>
              <p:cNvPr id="302" name="Freeform 215"/>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ln>
            </p:spPr>
            <p:txBody>
              <a:bodyPr/>
              <a:lstStyle/>
              <a:p>
                <a:pPr>
                  <a:defRPr/>
                </a:pPr>
                <a:endParaRPr lang="en-GB" dirty="0">
                  <a:solidFill>
                    <a:srgbClr val="FFFFFF"/>
                  </a:solidFill>
                </a:endParaRPr>
              </a:p>
            </p:txBody>
          </p:sp>
          <p:sp>
            <p:nvSpPr>
              <p:cNvPr id="303" name="Freeform 216"/>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ln>
            </p:spPr>
            <p:txBody>
              <a:bodyPr/>
              <a:lstStyle/>
              <a:p>
                <a:pPr>
                  <a:defRPr/>
                </a:pPr>
                <a:endParaRPr lang="en-GB" dirty="0">
                  <a:solidFill>
                    <a:srgbClr val="FFFFFF"/>
                  </a:solidFill>
                </a:endParaRPr>
              </a:p>
            </p:txBody>
          </p:sp>
          <p:sp>
            <p:nvSpPr>
              <p:cNvPr id="304" name="Freeform 217"/>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05" name="Freeform 218"/>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7" name="Group 38"/>
            <p:cNvGrpSpPr/>
            <p:nvPr userDrawn="1"/>
          </p:nvGrpSpPr>
          <p:grpSpPr bwMode="auto">
            <a:xfrm>
              <a:off x="1219136" y="6638100"/>
              <a:ext cx="164978" cy="104922"/>
              <a:chOff x="528" y="1773"/>
              <a:chExt cx="246" cy="156"/>
            </a:xfrm>
          </p:grpSpPr>
          <p:sp>
            <p:nvSpPr>
              <p:cNvPr id="298" name="Freeform 248"/>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ln>
            </p:spPr>
            <p:txBody>
              <a:bodyPr/>
              <a:lstStyle/>
              <a:p>
                <a:pPr>
                  <a:defRPr/>
                </a:pPr>
                <a:endParaRPr lang="en-GB" dirty="0">
                  <a:solidFill>
                    <a:srgbClr val="FFFFFF"/>
                  </a:solidFill>
                </a:endParaRPr>
              </a:p>
            </p:txBody>
          </p:sp>
          <p:sp>
            <p:nvSpPr>
              <p:cNvPr id="299" name="Freeform 249"/>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ln>
            </p:spPr>
            <p:txBody>
              <a:bodyPr/>
              <a:lstStyle/>
              <a:p>
                <a:pPr>
                  <a:defRPr/>
                </a:pPr>
                <a:endParaRPr lang="en-GB" dirty="0">
                  <a:solidFill>
                    <a:srgbClr val="FFFFFF"/>
                  </a:solidFill>
                </a:endParaRPr>
              </a:p>
            </p:txBody>
          </p:sp>
          <p:sp>
            <p:nvSpPr>
              <p:cNvPr id="300" name="Freeform 250"/>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ln>
            </p:spPr>
            <p:txBody>
              <a:bodyPr/>
              <a:lstStyle/>
              <a:p>
                <a:pPr>
                  <a:defRPr/>
                </a:pPr>
                <a:endParaRPr lang="en-GB" dirty="0">
                  <a:solidFill>
                    <a:srgbClr val="FFFFFF"/>
                  </a:solidFill>
                </a:endParaRPr>
              </a:p>
            </p:txBody>
          </p:sp>
          <p:sp>
            <p:nvSpPr>
              <p:cNvPr id="301" name="Freeform 251"/>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ln>
            </p:spPr>
            <p:txBody>
              <a:bodyPr/>
              <a:lstStyle/>
              <a:p>
                <a:pPr>
                  <a:defRPr/>
                </a:pPr>
                <a:endParaRPr lang="en-GB" dirty="0">
                  <a:solidFill>
                    <a:srgbClr val="FFFFFF"/>
                  </a:solidFill>
                </a:endParaRPr>
              </a:p>
            </p:txBody>
          </p:sp>
        </p:grpSp>
        <p:grpSp>
          <p:nvGrpSpPr>
            <p:cNvPr id="28" name="Group 253"/>
            <p:cNvGrpSpPr/>
            <p:nvPr userDrawn="1"/>
          </p:nvGrpSpPr>
          <p:grpSpPr bwMode="auto">
            <a:xfrm>
              <a:off x="794543" y="6638100"/>
              <a:ext cx="163271" cy="105273"/>
              <a:chOff x="528" y="1164"/>
              <a:chExt cx="237" cy="157"/>
            </a:xfrm>
          </p:grpSpPr>
          <p:sp>
            <p:nvSpPr>
              <p:cNvPr id="294" name="Rectangle 254"/>
              <p:cNvSpPr>
                <a:spLocks noChangeArrowheads="1"/>
              </p:cNvSpPr>
              <p:nvPr/>
            </p:nvSpPr>
            <p:spPr bwMode="auto">
              <a:xfrm>
                <a:off x="528" y="1164"/>
                <a:ext cx="237" cy="156"/>
              </a:xfrm>
              <a:prstGeom prst="rect">
                <a:avLst/>
              </a:prstGeom>
              <a:noFill/>
              <a:ln w="3175">
                <a:solidFill>
                  <a:schemeClr val="tx1"/>
                </a:solidFill>
                <a:miter lim="800000"/>
              </a:ln>
            </p:spPr>
            <p:txBody>
              <a:bodyPr/>
              <a:lstStyle/>
              <a:p>
                <a:pPr eaLnBrk="0" hangingPunct="0">
                  <a:spcBef>
                    <a:spcPct val="50000"/>
                  </a:spcBef>
                  <a:defRPr/>
                </a:pPr>
                <a:endParaRPr lang="en-US" dirty="0">
                  <a:solidFill>
                    <a:srgbClr val="FFFFFF"/>
                  </a:solidFill>
                  <a:latin typeface="Arial" panose="020B0604020202020204" pitchFamily="34" charset="0"/>
                  <a:cs typeface="Arial" panose="020B0604020202020204" pitchFamily="34" charset="0"/>
                </a:endParaRPr>
              </a:p>
            </p:txBody>
          </p:sp>
          <p:sp>
            <p:nvSpPr>
              <p:cNvPr id="295"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ln>
            </p:spPr>
            <p:txBody>
              <a:bodyPr/>
              <a:lstStyle/>
              <a:p>
                <a:pPr eaLnBrk="0" hangingPunct="0">
                  <a:spcBef>
                    <a:spcPct val="50000"/>
                  </a:spcBef>
                  <a:defRPr/>
                </a:pPr>
                <a:endParaRPr lang="en-US" dirty="0">
                  <a:solidFill>
                    <a:srgbClr val="FFFFFF"/>
                  </a:solidFill>
                  <a:latin typeface="Arial" panose="020B0604020202020204" pitchFamily="34" charset="0"/>
                  <a:cs typeface="Arial" panose="020B0604020202020204" pitchFamily="34" charset="0"/>
                </a:endParaRPr>
              </a:p>
            </p:txBody>
          </p:sp>
          <p:sp>
            <p:nvSpPr>
              <p:cNvPr id="296"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ln>
            </p:spPr>
            <p:txBody>
              <a:bodyPr/>
              <a:lstStyle/>
              <a:p>
                <a:pPr eaLnBrk="0" hangingPunct="0">
                  <a:spcBef>
                    <a:spcPct val="50000"/>
                  </a:spcBef>
                  <a:defRPr/>
                </a:pPr>
                <a:endParaRPr lang="en-US" dirty="0">
                  <a:solidFill>
                    <a:srgbClr val="FFFFFF"/>
                  </a:solidFill>
                  <a:latin typeface="Arial" panose="020B0604020202020204" pitchFamily="34" charset="0"/>
                  <a:cs typeface="Arial" panose="020B0604020202020204" pitchFamily="34" charset="0"/>
                </a:endParaRPr>
              </a:p>
            </p:txBody>
          </p:sp>
          <p:sp>
            <p:nvSpPr>
              <p:cNvPr id="297" name="Rectangle 257"/>
              <p:cNvSpPr>
                <a:spLocks noChangeArrowheads="1"/>
              </p:cNvSpPr>
              <p:nvPr/>
            </p:nvSpPr>
            <p:spPr bwMode="auto">
              <a:xfrm>
                <a:off x="528" y="1266"/>
                <a:ext cx="237" cy="55"/>
              </a:xfrm>
              <a:prstGeom prst="rect">
                <a:avLst/>
              </a:prstGeom>
              <a:solidFill>
                <a:srgbClr val="FF0000"/>
              </a:solidFill>
              <a:ln w="3175">
                <a:noFill/>
                <a:miter lim="800000"/>
              </a:ln>
            </p:spPr>
            <p:txBody>
              <a:bodyPr/>
              <a:lstStyle/>
              <a:p>
                <a:pPr eaLnBrk="0" hangingPunct="0">
                  <a:spcBef>
                    <a:spcPct val="50000"/>
                  </a:spcBef>
                  <a:defRPr/>
                </a:pPr>
                <a:endParaRPr lang="en-US" dirty="0">
                  <a:solidFill>
                    <a:srgbClr val="FFFFFF"/>
                  </a:solidFill>
                  <a:latin typeface="Arial" panose="020B0604020202020204" pitchFamily="34" charset="0"/>
                  <a:cs typeface="Arial" panose="020B0604020202020204" pitchFamily="34" charset="0"/>
                </a:endParaRPr>
              </a:p>
            </p:txBody>
          </p:sp>
        </p:grpSp>
        <p:pic>
          <p:nvPicPr>
            <p:cNvPr id="282" name="Picture 268"/>
            <p:cNvPicPr>
              <a:picLocks noChangeAspect="1" noChangeArrowheads="1"/>
            </p:cNvPicPr>
            <p:nvPr userDrawn="1"/>
          </p:nvPicPr>
          <p:blipFill>
            <a:blip r:embed="rId8" cstate="print"/>
            <a:srcRect/>
            <a:stretch>
              <a:fillRect/>
            </a:stretch>
          </p:blipFill>
          <p:spPr bwMode="auto">
            <a:xfrm>
              <a:off x="2923792" y="6638100"/>
              <a:ext cx="167015" cy="109359"/>
            </a:xfrm>
            <a:prstGeom prst="rect">
              <a:avLst/>
            </a:prstGeom>
            <a:noFill/>
            <a:ln w="9525">
              <a:noFill/>
              <a:miter lim="800000"/>
              <a:headEnd/>
              <a:tailEnd/>
            </a:ln>
          </p:spPr>
        </p:pic>
        <p:grpSp>
          <p:nvGrpSpPr>
            <p:cNvPr id="29" name="Group 269"/>
            <p:cNvGrpSpPr>
              <a:grpSpLocks noChangeAspect="1"/>
            </p:cNvGrpSpPr>
            <p:nvPr userDrawn="1"/>
          </p:nvGrpSpPr>
          <p:grpSpPr bwMode="auto">
            <a:xfrm>
              <a:off x="3967545" y="6638100"/>
              <a:ext cx="160549" cy="102873"/>
              <a:chOff x="4214" y="2064"/>
              <a:chExt cx="242" cy="157"/>
            </a:xfrm>
          </p:grpSpPr>
          <p:sp>
            <p:nvSpPr>
              <p:cNvPr id="290"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ln>
            </p:spPr>
            <p:txBody>
              <a:bodyPr/>
              <a:lstStyle/>
              <a:p>
                <a:pPr>
                  <a:defRPr/>
                </a:pPr>
                <a:endParaRPr lang="en-GB" dirty="0">
                  <a:solidFill>
                    <a:srgbClr val="FFFFFF"/>
                  </a:solidFill>
                </a:endParaRPr>
              </a:p>
            </p:txBody>
          </p:sp>
          <p:sp>
            <p:nvSpPr>
              <p:cNvPr id="291" name="Rectangle 271"/>
              <p:cNvSpPr>
                <a:spLocks noChangeArrowheads="1"/>
              </p:cNvSpPr>
              <p:nvPr/>
            </p:nvSpPr>
            <p:spPr bwMode="auto">
              <a:xfrm>
                <a:off x="4214" y="2064"/>
                <a:ext cx="242" cy="53"/>
              </a:xfrm>
              <a:prstGeom prst="rect">
                <a:avLst/>
              </a:prstGeom>
              <a:solidFill>
                <a:srgbClr val="FFFF00"/>
              </a:solidFill>
              <a:ln w="9525">
                <a:noFill/>
                <a:miter lim="800000"/>
              </a:ln>
            </p:spPr>
            <p:txBody>
              <a:bodyPr/>
              <a:lstStyle/>
              <a:p>
                <a:pPr eaLnBrk="0" hangingPunct="0">
                  <a:spcBef>
                    <a:spcPct val="50000"/>
                  </a:spcBef>
                  <a:defRPr/>
                </a:pPr>
                <a:endParaRPr lang="en-US" dirty="0">
                  <a:solidFill>
                    <a:srgbClr val="FFFFFF"/>
                  </a:solidFill>
                </a:endParaRPr>
              </a:p>
            </p:txBody>
          </p:sp>
          <p:sp>
            <p:nvSpPr>
              <p:cNvPr id="292" name="Rectangle 272"/>
              <p:cNvSpPr>
                <a:spLocks noChangeArrowheads="1"/>
              </p:cNvSpPr>
              <p:nvPr/>
            </p:nvSpPr>
            <p:spPr bwMode="auto">
              <a:xfrm>
                <a:off x="4214" y="2117"/>
                <a:ext cx="242" cy="51"/>
              </a:xfrm>
              <a:prstGeom prst="rect">
                <a:avLst/>
              </a:prstGeom>
              <a:solidFill>
                <a:srgbClr val="51DC00"/>
              </a:solidFill>
              <a:ln w="9525">
                <a:noFill/>
                <a:miter lim="800000"/>
              </a:ln>
            </p:spPr>
            <p:txBody>
              <a:bodyPr/>
              <a:lstStyle/>
              <a:p>
                <a:pPr eaLnBrk="0" hangingPunct="0">
                  <a:spcBef>
                    <a:spcPct val="50000"/>
                  </a:spcBef>
                  <a:defRPr/>
                </a:pPr>
                <a:endParaRPr lang="en-US" dirty="0">
                  <a:solidFill>
                    <a:srgbClr val="FFFFFF"/>
                  </a:solidFill>
                </a:endParaRPr>
              </a:p>
            </p:txBody>
          </p:sp>
          <p:sp>
            <p:nvSpPr>
              <p:cNvPr id="293" name="Rectangle 273"/>
              <p:cNvSpPr>
                <a:spLocks noChangeArrowheads="1"/>
              </p:cNvSpPr>
              <p:nvPr/>
            </p:nvSpPr>
            <p:spPr bwMode="auto">
              <a:xfrm>
                <a:off x="4214" y="2168"/>
                <a:ext cx="242" cy="53"/>
              </a:xfrm>
              <a:prstGeom prst="rect">
                <a:avLst/>
              </a:prstGeom>
              <a:solidFill>
                <a:srgbClr val="FF0000"/>
              </a:solidFill>
              <a:ln w="9525">
                <a:noFill/>
                <a:miter lim="800000"/>
              </a:ln>
            </p:spPr>
            <p:txBody>
              <a:bodyPr/>
              <a:lstStyle/>
              <a:p>
                <a:pPr eaLnBrk="0" hangingPunct="0">
                  <a:spcBef>
                    <a:spcPct val="50000"/>
                  </a:spcBef>
                  <a:defRPr/>
                </a:pPr>
                <a:endParaRPr lang="en-US" dirty="0">
                  <a:solidFill>
                    <a:srgbClr val="FFFFFF"/>
                  </a:solidFill>
                </a:endParaRPr>
              </a:p>
            </p:txBody>
          </p:sp>
        </p:grpSp>
        <p:grpSp>
          <p:nvGrpSpPr>
            <p:cNvPr id="30" name="Group 242"/>
            <p:cNvGrpSpPr/>
            <p:nvPr userDrawn="1"/>
          </p:nvGrpSpPr>
          <p:grpSpPr bwMode="auto">
            <a:xfrm>
              <a:off x="1638742" y="6638100"/>
              <a:ext cx="163293" cy="104605"/>
              <a:chOff x="5555" y="2058"/>
              <a:chExt cx="245" cy="157"/>
            </a:xfrm>
          </p:grpSpPr>
          <p:sp>
            <p:nvSpPr>
              <p:cNvPr id="286" name="Freeform 243"/>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ln>
            </p:spPr>
            <p:txBody>
              <a:bodyPr/>
              <a:lstStyle/>
              <a:p>
                <a:pPr>
                  <a:defRPr/>
                </a:pPr>
                <a:endParaRPr lang="en-GB" dirty="0">
                  <a:solidFill>
                    <a:srgbClr val="FFFFFF"/>
                  </a:solidFill>
                </a:endParaRPr>
              </a:p>
            </p:txBody>
          </p:sp>
          <p:sp>
            <p:nvSpPr>
              <p:cNvPr id="287" name="Freeform 244"/>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ln>
            </p:spPr>
            <p:txBody>
              <a:bodyPr/>
              <a:lstStyle/>
              <a:p>
                <a:pPr>
                  <a:defRPr/>
                </a:pPr>
                <a:endParaRPr lang="en-GB" dirty="0">
                  <a:solidFill>
                    <a:srgbClr val="FFFFFF"/>
                  </a:solidFill>
                </a:endParaRPr>
              </a:p>
            </p:txBody>
          </p:sp>
          <p:sp>
            <p:nvSpPr>
              <p:cNvPr id="288" name="Freeform 245"/>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ln>
            </p:spPr>
            <p:txBody>
              <a:bodyPr/>
              <a:lstStyle/>
              <a:p>
                <a:pPr>
                  <a:defRPr/>
                </a:pPr>
                <a:endParaRPr lang="en-GB" dirty="0">
                  <a:solidFill>
                    <a:srgbClr val="FFFFFF"/>
                  </a:solidFill>
                </a:endParaRPr>
              </a:p>
            </p:txBody>
          </p:sp>
          <p:sp>
            <p:nvSpPr>
              <p:cNvPr id="289" name="Freeform 246"/>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ln>
            </p:spPr>
            <p:txBody>
              <a:bodyPr/>
              <a:lstStyle/>
              <a:p>
                <a:pPr>
                  <a:defRPr/>
                </a:pPr>
                <a:endParaRPr lang="en-GB" dirty="0">
                  <a:solidFill>
                    <a:srgbClr val="FFFFFF"/>
                  </a:solidFill>
                </a:endParaRPr>
              </a:p>
            </p:txBody>
          </p:sp>
        </p:grpSp>
        <p:pic>
          <p:nvPicPr>
            <p:cNvPr id="285" name="Picture 3"/>
            <p:cNvPicPr>
              <a:picLocks noChangeAspect="1" noChangeArrowheads="1"/>
            </p:cNvPicPr>
            <p:nvPr userDrawn="1"/>
          </p:nvPicPr>
          <p:blipFill>
            <a:blip r:embed="rId9" cstate="print"/>
            <a:srcRect/>
            <a:stretch>
              <a:fillRect/>
            </a:stretch>
          </p:blipFill>
          <p:spPr bwMode="auto">
            <a:xfrm>
              <a:off x="6959723" y="6638100"/>
              <a:ext cx="164978" cy="106293"/>
            </a:xfrm>
            <a:prstGeom prst="rect">
              <a:avLst/>
            </a:prstGeom>
            <a:noFill/>
            <a:ln w="9525">
              <a:noFill/>
              <a:miter lim="800000"/>
              <a:headEnd/>
              <a:tailEnd/>
            </a:ln>
          </p:spPr>
        </p:pic>
      </p:grpSp>
      <p:sp>
        <p:nvSpPr>
          <p:cNvPr id="248" name="Rectangle 61"/>
          <p:cNvSpPr>
            <a:spLocks noChangeArrowheads="1"/>
          </p:cNvSpPr>
          <p:nvPr userDrawn="1"/>
        </p:nvSpPr>
        <p:spPr bwMode="auto">
          <a:xfrm>
            <a:off x="578827" y="180976"/>
            <a:ext cx="4857933" cy="276999"/>
          </a:xfrm>
          <a:prstGeom prst="rect">
            <a:avLst/>
          </a:prstGeom>
          <a:noFill/>
          <a:ln w="9525">
            <a:noFill/>
            <a:miter lim="800000"/>
          </a:ln>
        </p:spPr>
        <p:txBody>
          <a:bodyPr wrap="none" lIns="0" tIns="0" rIns="0" bIns="0">
            <a:spAutoFit/>
          </a:bodyPr>
          <a:lstStyle/>
          <a:p>
            <a:pPr eaLnBrk="0" fontAlgn="base" hangingPunct="0">
              <a:spcBef>
                <a:spcPct val="0"/>
              </a:spcBef>
              <a:spcAft>
                <a:spcPct val="0"/>
              </a:spcAft>
              <a:defRPr/>
            </a:pPr>
            <a:r>
              <a:rPr lang="en-GB" sz="900" b="1" dirty="0" smtClean="0">
                <a:solidFill>
                  <a:srgbClr val="FFFFFF"/>
                </a:solidFill>
              </a:rPr>
              <a:t>EUM/SIR/VWG/14/</a:t>
            </a:r>
            <a:r>
              <a:rPr lang="en-GB" dirty="0" smtClean="0">
                <a:solidFill>
                  <a:srgbClr val="002569"/>
                </a:solidFill>
              </a:rPr>
              <a:t>773645, v1A draft, 10 October 2014</a:t>
            </a:r>
            <a:endParaRPr lang="de-DE" dirty="0">
              <a:solidFill>
                <a:srgbClr val="00B5E2"/>
              </a:solidFill>
              <a:latin typeface="Arial" panose="020B0604020202020204" pitchFamily="34" charset="0"/>
              <a:cs typeface="Arial" panose="020B060402020202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5820" cy="854075"/>
          </a:xfrm>
        </p:spPr>
        <p:txBody>
          <a:bodyPr/>
          <a:lstStyle>
            <a:lvl1pPr marL="179705">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marL="252095" indent="-252095">
              <a:spcBef>
                <a:spcPts val="0"/>
              </a:spcBef>
              <a:defRPr/>
            </a:lvl1pPr>
            <a:lvl2pPr>
              <a:defRPr/>
            </a:lvl2pPr>
            <a:lvl3pPr>
              <a:defRPr/>
            </a:lvl3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dirty="0"/>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showMasterSp="0" userDrawn="1">
  <p:cSld name="1_Title Slide">
    <p:bg>
      <p:bgPr>
        <a:blipFill dpi="0" rotWithShape="0">
          <a:blip r:embed="rId2" cstate="print">
            <a:lum/>
          </a:blip>
          <a:srcRect/>
          <a:stretch>
            <a:fillRect b="-5000"/>
          </a:stretch>
        </a:blipFill>
        <a:effectLst/>
      </p:bgPr>
    </p:bg>
    <p:spTree>
      <p:nvGrpSpPr>
        <p:cNvPr id="1" name=""/>
        <p:cNvGrpSpPr/>
        <p:nvPr/>
      </p:nvGrpSpPr>
      <p:grpSpPr>
        <a:xfrm>
          <a:off x="0" y="0"/>
          <a:ext cx="0" cy="0"/>
          <a:chOff x="0" y="0"/>
          <a:chExt cx="0" cy="0"/>
        </a:xfrm>
      </p:grpSpPr>
      <p:pic>
        <p:nvPicPr>
          <p:cNvPr id="4" name="Picture 25" descr="EUMETSATwhite.png"/>
          <p:cNvPicPr>
            <a:picLocks noChangeAspect="1"/>
          </p:cNvPicPr>
          <p:nvPr userDrawn="1"/>
        </p:nvPicPr>
        <p:blipFill>
          <a:blip r:embed="rId3" cstate="print"/>
          <a:srcRect/>
          <a:stretch>
            <a:fillRect/>
          </a:stretch>
        </p:blipFill>
        <p:spPr bwMode="auto">
          <a:xfrm>
            <a:off x="8207620" y="6604003"/>
            <a:ext cx="745880" cy="149225"/>
          </a:xfrm>
          <a:prstGeom prst="rect">
            <a:avLst/>
          </a:prstGeom>
          <a:noFill/>
          <a:ln w="9525">
            <a:noFill/>
            <a:miter lim="800000"/>
            <a:headEnd/>
            <a:tailEnd/>
          </a:ln>
        </p:spPr>
      </p:pic>
      <p:sp>
        <p:nvSpPr>
          <p:cNvPr id="5" name="Rectangle 61"/>
          <p:cNvSpPr>
            <a:spLocks noChangeArrowheads="1"/>
          </p:cNvSpPr>
          <p:nvPr userDrawn="1"/>
        </p:nvSpPr>
        <p:spPr bwMode="auto">
          <a:xfrm>
            <a:off x="578828" y="6610353"/>
            <a:ext cx="4578176" cy="276999"/>
          </a:xfrm>
          <a:prstGeom prst="rect">
            <a:avLst/>
          </a:prstGeom>
          <a:noFill/>
          <a:ln w="9525">
            <a:noFill/>
            <a:miter lim="800000"/>
          </a:ln>
        </p:spPr>
        <p:txBody>
          <a:bodyPr wrap="none" lIns="0" tIns="0" rIns="0" bIns="0">
            <a:spAutoFit/>
          </a:bodyPr>
          <a:lstStyle/>
          <a:p>
            <a:pPr eaLnBrk="0" fontAlgn="base" hangingPunct="0">
              <a:spcBef>
                <a:spcPct val="0"/>
              </a:spcBef>
              <a:spcAft>
                <a:spcPct val="0"/>
              </a:spcAft>
              <a:defRPr/>
            </a:pPr>
            <a:r>
              <a:rPr lang="de-DE" dirty="0" smtClean="0">
                <a:solidFill>
                  <a:srgbClr val="00B5E2"/>
                </a:solidFill>
                <a:latin typeface="Arial" panose="020B0604020202020204" pitchFamily="34" charset="0"/>
                <a:cs typeface="Arial" panose="020B0604020202020204" pitchFamily="34" charset="0"/>
              </a:rPr>
              <a:t>EUM/SIR/VWG/14/773645, 10 October 2014</a:t>
            </a:r>
            <a:endParaRPr lang="de-DE" dirty="0" smtClean="0">
              <a:solidFill>
                <a:srgbClr val="00B5E2"/>
              </a:solidFill>
              <a:latin typeface="Arial" panose="020B0604020202020204" pitchFamily="34" charset="0"/>
              <a:cs typeface="Arial" panose="020B0604020202020204" pitchFamily="34" charset="0"/>
            </a:endParaRPr>
          </a:p>
        </p:txBody>
      </p:sp>
      <p:sp>
        <p:nvSpPr>
          <p:cNvPr id="6" name="Rectangle 39"/>
          <p:cNvSpPr>
            <a:spLocks noChangeArrowheads="1"/>
          </p:cNvSpPr>
          <p:nvPr userDrawn="1"/>
        </p:nvSpPr>
        <p:spPr bwMode="auto">
          <a:xfrm>
            <a:off x="215757" y="6610353"/>
            <a:ext cx="282130" cy="276999"/>
          </a:xfrm>
          <a:prstGeom prst="rect">
            <a:avLst/>
          </a:prstGeom>
          <a:noFill/>
          <a:ln w="9525">
            <a:noFill/>
            <a:miter lim="800000"/>
          </a:ln>
        </p:spPr>
        <p:txBody>
          <a:bodyPr wrap="none" lIns="0" tIns="0" rIns="0" bIns="0">
            <a:spAutoFit/>
          </a:bodyPr>
          <a:lstStyle/>
          <a:p>
            <a:pPr algn="ctr" eaLnBrk="0" hangingPunct="0">
              <a:defRPr/>
            </a:pPr>
            <a:fld id="{77640CE9-6600-4461-80F9-194BCF128167}" type="slidenum">
              <a:rPr lang="de-DE">
                <a:solidFill>
                  <a:srgbClr val="00B5E2"/>
                </a:solidFill>
                <a:latin typeface="Arial" panose="020B0604020202020204" pitchFamily="34" charset="0"/>
                <a:cs typeface="Arial" panose="020B0604020202020204" pitchFamily="34" charset="0"/>
              </a:rPr>
            </a:fld>
            <a:endParaRPr lang="de-DE" dirty="0">
              <a:solidFill>
                <a:srgbClr val="00B5E2"/>
              </a:solidFill>
              <a:latin typeface="Arial" panose="020B0604020202020204" pitchFamily="34" charset="0"/>
              <a:cs typeface="Arial" panose="020B0604020202020204" pitchFamily="34" charset="0"/>
            </a:endParaRPr>
          </a:p>
        </p:txBody>
      </p:sp>
      <p:sp>
        <p:nvSpPr>
          <p:cNvPr id="8" name="Rectangle 41"/>
          <p:cNvSpPr>
            <a:spLocks noGrp="1" noChangeArrowheads="1"/>
          </p:cNvSpPr>
          <p:nvPr>
            <p:ph type="subTitle" sz="quarter" idx="1"/>
          </p:nvPr>
        </p:nvSpPr>
        <p:spPr>
          <a:xfrm>
            <a:off x="238887" y="534838"/>
            <a:ext cx="8632553" cy="1449237"/>
          </a:xfrm>
        </p:spPr>
        <p:txBody>
          <a:bodyPr anchor="ctr"/>
          <a:lstStyle>
            <a:lvl1pPr marL="0" indent="0">
              <a:lnSpc>
                <a:spcPts val="3400"/>
              </a:lnSpc>
              <a:buNone/>
              <a:defRPr b="1" cap="all" baseline="0">
                <a:solidFill>
                  <a:schemeClr val="bg1"/>
                </a:solidFill>
              </a:defRPr>
            </a:lvl1pPr>
          </a:lstStyle>
          <a:p>
            <a:r>
              <a:rPr lang="en-US" smtClean="0"/>
              <a:t>Click to edit Master subtitle style</a:t>
            </a:r>
            <a:endParaRPr lang="en-GB" dirty="0" smtClean="0"/>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showMasterSp="0" userDrawn="1">
  <p:cSld name="4_Title Slide">
    <p:bg>
      <p:bgPr>
        <a:blipFill dpi="0" rotWithShape="0">
          <a:blip r:embed="rId2" cstate="print">
            <a:lum/>
          </a:blip>
          <a:srcRect/>
          <a:stretch>
            <a:fillRect b="-5000"/>
          </a:stretch>
        </a:blipFill>
        <a:effectLst/>
      </p:bgPr>
    </p:bg>
    <p:spTree>
      <p:nvGrpSpPr>
        <p:cNvPr id="1" name=""/>
        <p:cNvGrpSpPr/>
        <p:nvPr/>
      </p:nvGrpSpPr>
      <p:grpSpPr>
        <a:xfrm>
          <a:off x="0" y="0"/>
          <a:ext cx="0" cy="0"/>
          <a:chOff x="0" y="0"/>
          <a:chExt cx="0" cy="0"/>
        </a:xfrm>
      </p:grpSpPr>
      <p:pic>
        <p:nvPicPr>
          <p:cNvPr id="3" name="Picture 25" descr="EUMETSATwhite.png"/>
          <p:cNvPicPr>
            <a:picLocks noChangeAspect="1"/>
          </p:cNvPicPr>
          <p:nvPr userDrawn="1"/>
        </p:nvPicPr>
        <p:blipFill>
          <a:blip r:embed="rId3" cstate="print"/>
          <a:srcRect/>
          <a:stretch>
            <a:fillRect/>
          </a:stretch>
        </p:blipFill>
        <p:spPr bwMode="auto">
          <a:xfrm>
            <a:off x="8207620" y="6604003"/>
            <a:ext cx="745880" cy="149225"/>
          </a:xfrm>
          <a:prstGeom prst="rect">
            <a:avLst/>
          </a:prstGeom>
          <a:noFill/>
          <a:ln w="9525">
            <a:noFill/>
            <a:miter lim="800000"/>
            <a:headEnd/>
            <a:tailEnd/>
          </a:ln>
        </p:spPr>
      </p:pic>
      <p:sp>
        <p:nvSpPr>
          <p:cNvPr id="5" name="Rectangle 61"/>
          <p:cNvSpPr>
            <a:spLocks noChangeArrowheads="1"/>
          </p:cNvSpPr>
          <p:nvPr userDrawn="1"/>
        </p:nvSpPr>
        <p:spPr bwMode="auto">
          <a:xfrm>
            <a:off x="578828" y="6610353"/>
            <a:ext cx="4578176" cy="276999"/>
          </a:xfrm>
          <a:prstGeom prst="rect">
            <a:avLst/>
          </a:prstGeom>
          <a:noFill/>
          <a:ln w="9525">
            <a:noFill/>
            <a:miter lim="800000"/>
          </a:ln>
        </p:spPr>
        <p:txBody>
          <a:bodyPr wrap="none" lIns="0" tIns="0" rIns="0" bIns="0">
            <a:spAutoFit/>
          </a:bodyPr>
          <a:lstStyle/>
          <a:p>
            <a:pPr eaLnBrk="0" fontAlgn="base" hangingPunct="0">
              <a:spcBef>
                <a:spcPct val="0"/>
              </a:spcBef>
              <a:spcAft>
                <a:spcPct val="0"/>
              </a:spcAft>
              <a:defRPr/>
            </a:pPr>
            <a:r>
              <a:rPr lang="de-DE" dirty="0" smtClean="0">
                <a:solidFill>
                  <a:srgbClr val="00B5E2"/>
                </a:solidFill>
                <a:latin typeface="Arial" panose="020B0604020202020204" pitchFamily="34" charset="0"/>
                <a:cs typeface="Arial" panose="020B0604020202020204" pitchFamily="34" charset="0"/>
              </a:rPr>
              <a:t>EUM/SIR/VWG/14/773645, 10 October 2014</a:t>
            </a:r>
            <a:endParaRPr lang="de-DE" dirty="0" smtClean="0">
              <a:solidFill>
                <a:srgbClr val="00B5E2"/>
              </a:solidFill>
              <a:latin typeface="Arial" panose="020B0604020202020204" pitchFamily="34" charset="0"/>
              <a:cs typeface="Arial" panose="020B0604020202020204" pitchFamily="34" charset="0"/>
            </a:endParaRPr>
          </a:p>
        </p:txBody>
      </p:sp>
      <p:sp>
        <p:nvSpPr>
          <p:cNvPr id="7" name="Rectangle 39"/>
          <p:cNvSpPr>
            <a:spLocks noChangeArrowheads="1"/>
          </p:cNvSpPr>
          <p:nvPr userDrawn="1"/>
        </p:nvSpPr>
        <p:spPr bwMode="auto">
          <a:xfrm>
            <a:off x="215757" y="6610353"/>
            <a:ext cx="282130" cy="276999"/>
          </a:xfrm>
          <a:prstGeom prst="rect">
            <a:avLst/>
          </a:prstGeom>
          <a:noFill/>
          <a:ln w="9525">
            <a:noFill/>
            <a:miter lim="800000"/>
          </a:ln>
        </p:spPr>
        <p:txBody>
          <a:bodyPr wrap="none" lIns="0" tIns="0" rIns="0" bIns="0">
            <a:spAutoFit/>
          </a:bodyPr>
          <a:lstStyle/>
          <a:p>
            <a:pPr algn="ctr" eaLnBrk="0" hangingPunct="0">
              <a:defRPr/>
            </a:pPr>
            <a:fld id="{ADAE86F7-0BD7-4E98-960B-6036BF03EBC1}" type="slidenum">
              <a:rPr lang="de-DE">
                <a:solidFill>
                  <a:srgbClr val="00B5E2"/>
                </a:solidFill>
                <a:latin typeface="Arial" panose="020B0604020202020204" pitchFamily="34" charset="0"/>
                <a:cs typeface="Arial" panose="020B0604020202020204" pitchFamily="34" charset="0"/>
              </a:rPr>
            </a:fld>
            <a:endParaRPr lang="de-DE" dirty="0">
              <a:solidFill>
                <a:srgbClr val="00B5E2"/>
              </a:solidFill>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0" y="0"/>
            <a:ext cx="9045820" cy="854075"/>
          </a:xfrm>
        </p:spPr>
        <p:txBody>
          <a:bodyPr/>
          <a:lstStyle>
            <a:lvl1pPr marL="179705">
              <a:defRPr/>
            </a:lvl1pPr>
          </a:lstStyle>
          <a:p>
            <a:r>
              <a:rPr lang="en-US" smtClean="0"/>
              <a:t>Click to edit Master title style</a:t>
            </a:r>
            <a:endParaRPr lang="en-GB" dirty="0"/>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5820" cy="854075"/>
          </a:xfrm>
        </p:spPr>
        <p:txBody>
          <a:bodyPr/>
          <a:lstStyle>
            <a:lvl1pPr marL="179705">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marL="252095" indent="-252095">
              <a:spcBef>
                <a:spcPts val="0"/>
              </a:spcBef>
              <a:defRPr/>
            </a:lvl1pPr>
            <a:lvl2pPr>
              <a:defRPr/>
            </a:lvl2pPr>
            <a:lvl3pPr>
              <a:defRPr/>
            </a:lvl3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dirty="0"/>
          </a:p>
        </p:txBody>
      </p:sp>
    </p:spTree>
  </p:cSld>
  <p:clrMapOvr>
    <a:masterClrMapping/>
  </p:clrMapOvr>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5820" cy="854075"/>
          </a:xfrm>
        </p:spPr>
        <p:txBody>
          <a:bodyPr/>
          <a:lstStyle>
            <a:lvl1pPr marL="179705">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marL="252095" indent="-252095">
              <a:spcBef>
                <a:spcPts val="0"/>
              </a:spcBef>
              <a:defRPr/>
            </a:lvl1pPr>
            <a:lvl2pPr>
              <a:defRPr/>
            </a:lvl2pPr>
            <a:lvl3pPr>
              <a:defRPr/>
            </a:lvl3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dirty="0"/>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2" name="Title 1"/>
          <p:cNvSpPr>
            <a:spLocks noGrp="1"/>
          </p:cNvSpPr>
          <p:nvPr>
            <p:ph type="title"/>
          </p:nvPr>
        </p:nvSpPr>
        <p:spPr>
          <a:xfrm>
            <a:off x="0" y="0"/>
            <a:ext cx="9045820" cy="854075"/>
          </a:xfrm>
        </p:spPr>
        <p:txBody>
          <a:bodyPr/>
          <a:lstStyle>
            <a:lvl1pPr marL="179705">
              <a:defRPr/>
            </a:lvl1pPr>
          </a:lstStyle>
          <a:p>
            <a:r>
              <a:rPr lang="en-US" smtClean="0"/>
              <a:t>Click to edit Master title style</a:t>
            </a:r>
            <a:endParaRPr lang="en-GB" dirty="0"/>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280" descr="graphic-vector-map-europe.wmf"/>
          <p:cNvPicPr>
            <a:picLocks noChangeAspect="1"/>
          </p:cNvPicPr>
          <p:nvPr userDrawn="1"/>
        </p:nvPicPr>
        <p:blipFill>
          <a:blip r:embed="rId3" cstate="print"/>
          <a:srcRect t="4592"/>
          <a:stretch>
            <a:fillRect/>
          </a:stretch>
        </p:blipFill>
        <p:spPr bwMode="auto">
          <a:xfrm>
            <a:off x="5356734" y="874646"/>
            <a:ext cx="3787266" cy="5638897"/>
          </a:xfrm>
          <a:prstGeom prst="rect">
            <a:avLst/>
          </a:prstGeom>
          <a:noFill/>
          <a:ln w="9525">
            <a:noFill/>
            <a:miter lim="800000"/>
            <a:headEnd/>
            <a:tailEnd/>
          </a:ln>
        </p:spPr>
      </p:pic>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dirty="0"/>
          </a:p>
        </p:txBody>
      </p:sp>
      <p:sp>
        <p:nvSpPr>
          <p:cNvPr id="2" name="Title 1"/>
          <p:cNvSpPr>
            <a:spLocks noGrp="1"/>
          </p:cNvSpPr>
          <p:nvPr>
            <p:ph type="title"/>
          </p:nvPr>
        </p:nvSpPr>
        <p:spPr>
          <a:xfrm>
            <a:off x="0" y="0"/>
            <a:ext cx="9045820" cy="854075"/>
          </a:xfrm>
        </p:spPr>
        <p:txBody>
          <a:bodyPr/>
          <a:lstStyle>
            <a:lvl1pPr marL="179705">
              <a:defRPr/>
            </a:lvl1pPr>
          </a:lstStyle>
          <a:p>
            <a:r>
              <a:rPr lang="en-US" smtClean="0"/>
              <a:t>Click to edit Master title style</a:t>
            </a:r>
            <a:endParaRPr lang="en-GB" dirty="0"/>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pic>
        <p:nvPicPr>
          <p:cNvPr id="3" name="Picture 2" descr="GOV_GlobeBot_TextTop.png"/>
          <p:cNvPicPr>
            <a:picLocks noChangeAspect="1"/>
          </p:cNvPicPr>
          <p:nvPr userDrawn="1"/>
        </p:nvPicPr>
        <p:blipFill>
          <a:blip r:embed="rId2" cstate="print"/>
          <a:stretch>
            <a:fillRect/>
          </a:stretch>
        </p:blipFill>
        <p:spPr>
          <a:xfrm>
            <a:off x="8196770" y="6270392"/>
            <a:ext cx="789087" cy="500727"/>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txBox="1"/>
          <p:nvPr userDrawn="1"/>
        </p:nvSpPr>
        <p:spPr>
          <a:xfrm>
            <a:off x="444959" y="6580753"/>
            <a:ext cx="3406814" cy="180659"/>
          </a:xfrm>
          <a:prstGeom prst="rect">
            <a:avLst/>
          </a:prstGeom>
        </p:spPr>
        <p:txBody>
          <a:bodyPr/>
          <a:lstStyle>
            <a:lvl1pPr>
              <a:defRPr/>
            </a:lvl1pPr>
          </a:lstStyle>
          <a:p>
            <a:pPr fontAlgn="base">
              <a:spcBef>
                <a:spcPct val="0"/>
              </a:spcBef>
              <a:spcAft>
                <a:spcPct val="0"/>
              </a:spcAft>
              <a:defRPr/>
            </a:pPr>
            <a:r>
              <a:rPr lang="en-GB" b="1" dirty="0" smtClean="0">
                <a:solidFill>
                  <a:srgbClr val="5F758D"/>
                </a:solidFill>
              </a:rPr>
              <a:t>GOVST-V  Beijing 2014 </a:t>
            </a:r>
            <a:endParaRPr lang="en-GB" b="1" dirty="0" smtClean="0">
              <a:solidFill>
                <a:srgbClr val="5F758D"/>
              </a:solidFill>
            </a:endParaRPr>
          </a:p>
          <a:p>
            <a:pPr>
              <a:defRPr/>
            </a:pPr>
            <a:endParaRPr lang="en-GB" b="1" dirty="0">
              <a:solidFill>
                <a:srgbClr val="5F758D"/>
              </a:solidFill>
            </a:endParaRP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pic>
        <p:nvPicPr>
          <p:cNvPr id="3" name="Picture 2" descr="GOV_GlobeBot_TextTop.png"/>
          <p:cNvPicPr>
            <a:picLocks noChangeAspect="1"/>
          </p:cNvPicPr>
          <p:nvPr userDrawn="1"/>
        </p:nvPicPr>
        <p:blipFill>
          <a:blip r:embed="rId3" cstate="print"/>
          <a:stretch>
            <a:fillRect/>
          </a:stretch>
        </p:blipFill>
        <p:spPr>
          <a:xfrm>
            <a:off x="8196770" y="6270392"/>
            <a:ext cx="789087" cy="500727"/>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txBox="1"/>
          <p:nvPr userDrawn="1"/>
        </p:nvSpPr>
        <p:spPr>
          <a:xfrm>
            <a:off x="444959" y="6580753"/>
            <a:ext cx="3406814" cy="180659"/>
          </a:xfrm>
          <a:prstGeom prst="rect">
            <a:avLst/>
          </a:prstGeom>
        </p:spPr>
        <p:txBody>
          <a:bodyPr/>
          <a:lstStyle>
            <a:lvl1pPr>
              <a:defRPr/>
            </a:lvl1pPr>
          </a:lstStyle>
          <a:p>
            <a:pPr fontAlgn="base">
              <a:spcBef>
                <a:spcPct val="0"/>
              </a:spcBef>
              <a:spcAft>
                <a:spcPct val="0"/>
              </a:spcAft>
              <a:defRPr/>
            </a:pPr>
            <a:r>
              <a:rPr lang="en-GB" b="1" dirty="0" smtClean="0">
                <a:solidFill>
                  <a:srgbClr val="5F758D"/>
                </a:solidFill>
              </a:rPr>
              <a:t>GOVST-V  Beijing 2014 </a:t>
            </a:r>
            <a:endParaRPr lang="en-GB" b="1" dirty="0" smtClean="0">
              <a:solidFill>
                <a:srgbClr val="5F758D"/>
              </a:solidFill>
            </a:endParaRPr>
          </a:p>
          <a:p>
            <a:pPr>
              <a:defRPr/>
            </a:pPr>
            <a:endParaRPr lang="en-GB" b="1" dirty="0">
              <a:solidFill>
                <a:srgbClr val="5F758D"/>
              </a:solidFill>
            </a:endParaRPr>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3" name="Picture 2" descr="GOV_GlobeBot_TextTop.png"/>
          <p:cNvPicPr>
            <a:picLocks noChangeAspect="1"/>
          </p:cNvPicPr>
          <p:nvPr userDrawn="1"/>
        </p:nvPicPr>
        <p:blipFill>
          <a:blip r:embed="rId2" cstate="print"/>
          <a:stretch>
            <a:fillRect/>
          </a:stretch>
        </p:blipFill>
        <p:spPr>
          <a:xfrm>
            <a:off x="8196770" y="6270392"/>
            <a:ext cx="789087" cy="500727"/>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txBox="1"/>
          <p:nvPr userDrawn="1"/>
        </p:nvSpPr>
        <p:spPr>
          <a:xfrm>
            <a:off x="6918929" y="6626185"/>
            <a:ext cx="770752" cy="173865"/>
          </a:xfrm>
          <a:prstGeom prst="rect">
            <a:avLst/>
          </a:prstGeom>
        </p:spPr>
        <p:txBody>
          <a:bodyPr/>
          <a:lstStyle>
            <a:lvl1pPr>
              <a:defRPr/>
            </a:lvl1pPr>
          </a:lstStyle>
          <a:p>
            <a:pPr>
              <a:defRPr/>
            </a:pPr>
            <a:r>
              <a:rPr lang="en-GB" dirty="0" smtClean="0">
                <a:solidFill>
                  <a:srgbClr val="5F758D"/>
                </a:solidFill>
              </a:rPr>
              <a:t>Slide: </a:t>
            </a:r>
            <a:fld id="{56AD7115-E6BD-4F42-A9DC-35905DF9308A}" type="slidenum">
              <a:rPr lang="en-GB" dirty="0" smtClean="0">
                <a:solidFill>
                  <a:srgbClr val="5F758D"/>
                </a:solidFill>
              </a:rPr>
            </a:fld>
            <a:r>
              <a:rPr lang="en-GB" dirty="0" smtClean="0">
                <a:solidFill>
                  <a:srgbClr val="5F758D"/>
                </a:solidFill>
              </a:rPr>
              <a:t> </a:t>
            </a:r>
            <a:endParaRPr lang="en-GB" dirty="0">
              <a:solidFill>
                <a:srgbClr val="5F758D"/>
              </a:solidFill>
            </a:endParaRPr>
          </a:p>
        </p:txBody>
      </p:sp>
      <p:sp>
        <p:nvSpPr>
          <p:cNvPr id="5" name="Slide Number Placeholder 3"/>
          <p:cNvSpPr txBox="1"/>
          <p:nvPr userDrawn="1"/>
        </p:nvSpPr>
        <p:spPr>
          <a:xfrm>
            <a:off x="444959" y="6580753"/>
            <a:ext cx="3406814" cy="180659"/>
          </a:xfrm>
          <a:prstGeom prst="rect">
            <a:avLst/>
          </a:prstGeom>
        </p:spPr>
        <p:txBody>
          <a:bodyPr/>
          <a:lstStyle>
            <a:lvl1pPr>
              <a:defRPr/>
            </a:lvl1pPr>
          </a:lstStyle>
          <a:p>
            <a:pPr fontAlgn="base">
              <a:spcBef>
                <a:spcPct val="0"/>
              </a:spcBef>
              <a:spcAft>
                <a:spcPct val="0"/>
              </a:spcAft>
              <a:defRPr/>
            </a:pPr>
            <a:r>
              <a:rPr lang="en-GB" b="1" dirty="0" smtClean="0">
                <a:solidFill>
                  <a:srgbClr val="5F758D"/>
                </a:solidFill>
              </a:rPr>
              <a:t>GOVST-V  Beijing 2014 </a:t>
            </a:r>
            <a:endParaRPr lang="en-GB" b="1" dirty="0" smtClean="0">
              <a:solidFill>
                <a:srgbClr val="5F758D"/>
              </a:solidFill>
            </a:endParaRPr>
          </a:p>
          <a:p>
            <a:pPr>
              <a:defRPr/>
            </a:pPr>
            <a:endParaRPr lang="en-GB" b="1" dirty="0">
              <a:solidFill>
                <a:srgbClr val="5F758D"/>
              </a:solidFill>
            </a:endParaRPr>
          </a:p>
        </p:txBody>
      </p:sp>
      <p:sp>
        <p:nvSpPr>
          <p:cNvPr id="6" name="Title 1"/>
          <p:cNvSpPr>
            <a:spLocks noGrp="1"/>
          </p:cNvSpPr>
          <p:nvPr>
            <p:ph type="title"/>
          </p:nvPr>
        </p:nvSpPr>
        <p:spPr>
          <a:xfrm>
            <a:off x="0" y="0"/>
            <a:ext cx="9045820" cy="854075"/>
          </a:xfrm>
        </p:spPr>
        <p:txBody>
          <a:bodyPr/>
          <a:lstStyle/>
          <a:p>
            <a:r>
              <a:rPr lang="en-US" smtClean="0"/>
              <a:t>Click to edit Master title style</a:t>
            </a:r>
            <a:endParaRPr lang="en-US"/>
          </a:p>
        </p:txBody>
      </p:sp>
    </p:spTree>
  </p:cSld>
  <p:clrMapOvr>
    <a:masterClrMapping/>
  </p:clrMapOvr>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7239000" y="6600829"/>
            <a:ext cx="1905000" cy="257175"/>
          </a:xfrm>
          <a:prstGeom prst="rect">
            <a:avLst/>
          </a:prstGeom>
        </p:spPr>
        <p:txBody>
          <a:bodyPr/>
          <a:lstStyle/>
          <a:p>
            <a:pPr>
              <a:defRPr/>
            </a:pPr>
            <a:fld id="{980EA4A0-E513-42EA-B292-B21C1B51B660}" type="slidenum">
              <a:rPr lang="en-US" smtClean="0">
                <a:solidFill>
                  <a:srgbClr val="002569"/>
                </a:solidFill>
              </a:rPr>
            </a:fld>
            <a:endParaRPr lang="en-US" dirty="0">
              <a:solidFill>
                <a:srgbClr val="002569"/>
              </a:solidFill>
            </a:endParaRP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2" name="Title 1"/>
          <p:cNvSpPr>
            <a:spLocks noGrp="1"/>
          </p:cNvSpPr>
          <p:nvPr>
            <p:ph type="title"/>
          </p:nvPr>
        </p:nvSpPr>
        <p:spPr>
          <a:xfrm>
            <a:off x="0" y="0"/>
            <a:ext cx="9045820" cy="854075"/>
          </a:xfrm>
        </p:spPr>
        <p:txBody>
          <a:bodyPr/>
          <a:lstStyle>
            <a:lvl1pPr marL="179705">
              <a:defRPr/>
            </a:lvl1pPr>
          </a:lstStyle>
          <a:p>
            <a:r>
              <a:rPr lang="en-US" smtClean="0"/>
              <a:t>Click to edit Master title style</a:t>
            </a:r>
            <a:endParaRPr lang="en-GB" dirty="0"/>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5" descr="PPT_Header02"/>
          <p:cNvPicPr>
            <a:picLocks noChangeAspect="1" noChangeArrowheads="1"/>
          </p:cNvPicPr>
          <p:nvPr userDrawn="1"/>
        </p:nvPicPr>
        <p:blipFill>
          <a:blip r:embed="rId2" cstate="print"/>
          <a:srcRect/>
          <a:stretch>
            <a:fillRect/>
          </a:stretch>
        </p:blipFill>
        <p:spPr bwMode="auto">
          <a:xfrm>
            <a:off x="0" y="2"/>
            <a:ext cx="9144000" cy="1304925"/>
          </a:xfrm>
          <a:prstGeom prst="rect">
            <a:avLst/>
          </a:prstGeom>
          <a:noFill/>
        </p:spPr>
      </p:pic>
      <p:sp>
        <p:nvSpPr>
          <p:cNvPr id="327690" name="Rectangle 10"/>
          <p:cNvSpPr>
            <a:spLocks noGrp="1" noChangeArrowheads="1"/>
          </p:cNvSpPr>
          <p:nvPr>
            <p:ph type="subTitle" idx="1"/>
          </p:nvPr>
        </p:nvSpPr>
        <p:spPr>
          <a:xfrm>
            <a:off x="1037493" y="4035425"/>
            <a:ext cx="5251938" cy="2266950"/>
          </a:xfrm>
        </p:spPr>
        <p:txBody>
          <a:bodyPr lIns="90000" tIns="36000" rIns="90000" bIns="36000"/>
          <a:lstStyle>
            <a:lvl1pPr>
              <a:lnSpc>
                <a:spcPct val="100000"/>
              </a:lnSpc>
              <a:spcBef>
                <a:spcPct val="25000"/>
              </a:spcBef>
              <a:buFontTx/>
              <a:buNone/>
              <a:defRPr sz="1800">
                <a:solidFill>
                  <a:schemeClr val="bg1"/>
                </a:solidFill>
              </a:defRPr>
            </a:lvl1pPr>
          </a:lstStyle>
          <a:p>
            <a:r>
              <a:rPr lang="it-IT" dirty="0"/>
              <a:t>Click to edit Master subtitle style</a:t>
            </a:r>
            <a:endParaRPr lang="it-IT" dirty="0"/>
          </a:p>
          <a:p>
            <a:r>
              <a:rPr lang="it-IT" dirty="0"/>
              <a:t>And date</a:t>
            </a:r>
            <a:endParaRPr lang="it-IT" dirty="0"/>
          </a:p>
        </p:txBody>
      </p:sp>
      <p:sp>
        <p:nvSpPr>
          <p:cNvPr id="327691" name="Rectangle 11"/>
          <p:cNvSpPr>
            <a:spLocks noGrp="1" noChangeArrowheads="1"/>
          </p:cNvSpPr>
          <p:nvPr>
            <p:ph type="ctrTitle" hasCustomPrompt="1"/>
          </p:nvPr>
        </p:nvSpPr>
        <p:spPr>
          <a:xfrm>
            <a:off x="1037495" y="2749555"/>
            <a:ext cx="6690946" cy="1279525"/>
          </a:xfrm>
        </p:spPr>
        <p:txBody>
          <a:bodyPr tIns="0" bIns="0" anchor="t"/>
          <a:lstStyle>
            <a:lvl1pPr>
              <a:lnSpc>
                <a:spcPct val="110000"/>
              </a:lnSpc>
              <a:defRPr sz="3200"/>
            </a:lvl1pPr>
          </a:lstStyle>
          <a:p>
            <a:r>
              <a:rPr lang="it-IT"/>
              <a:t>CLICK TO EDIT </a:t>
            </a:r>
            <a:br>
              <a:rPr lang="it-IT"/>
            </a:br>
            <a:r>
              <a:rPr lang="it-IT"/>
              <a:t>MASTER</a:t>
            </a:r>
            <a:endParaRPr lang="it-IT"/>
          </a:p>
        </p:txBody>
      </p:sp>
      <p:pic>
        <p:nvPicPr>
          <p:cNvPr id="10" name="Picture 9" descr="GOV_GlobeBot_TextTop.png"/>
          <p:cNvPicPr>
            <a:picLocks noChangeAspect="1"/>
          </p:cNvPicPr>
          <p:nvPr userDrawn="1"/>
        </p:nvPicPr>
        <p:blipFill>
          <a:blip r:embed="rId3" cstate="print"/>
          <a:stretch>
            <a:fillRect/>
          </a:stretch>
        </p:blipFill>
        <p:spPr>
          <a:xfrm>
            <a:off x="8196770" y="6270392"/>
            <a:ext cx="789087" cy="500727"/>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280" descr="graphic-vector-map-europe.wmf"/>
          <p:cNvPicPr>
            <a:picLocks noChangeAspect="1"/>
          </p:cNvPicPr>
          <p:nvPr userDrawn="1"/>
        </p:nvPicPr>
        <p:blipFill>
          <a:blip r:embed="rId3" cstate="print"/>
          <a:srcRect t="4592"/>
          <a:stretch>
            <a:fillRect/>
          </a:stretch>
        </p:blipFill>
        <p:spPr bwMode="auto">
          <a:xfrm>
            <a:off x="5356734" y="874646"/>
            <a:ext cx="3787266" cy="5638897"/>
          </a:xfrm>
          <a:prstGeom prst="rect">
            <a:avLst/>
          </a:prstGeom>
          <a:noFill/>
          <a:ln w="9525">
            <a:noFill/>
            <a:miter lim="800000"/>
            <a:headEnd/>
            <a:tailEnd/>
          </a:ln>
        </p:spPr>
      </p:pic>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dirty="0"/>
          </a:p>
        </p:txBody>
      </p:sp>
      <p:sp>
        <p:nvSpPr>
          <p:cNvPr id="2" name="Title 1"/>
          <p:cNvSpPr>
            <a:spLocks noGrp="1"/>
          </p:cNvSpPr>
          <p:nvPr>
            <p:ph type="title"/>
          </p:nvPr>
        </p:nvSpPr>
        <p:spPr>
          <a:xfrm>
            <a:off x="0" y="0"/>
            <a:ext cx="9045820" cy="854075"/>
          </a:xfrm>
        </p:spPr>
        <p:txBody>
          <a:bodyPr/>
          <a:lstStyle>
            <a:lvl1pPr marL="179705">
              <a:defRPr/>
            </a:lvl1pPr>
          </a:lstStyle>
          <a:p>
            <a:r>
              <a:rPr lang="en-US" smtClean="0"/>
              <a:t>Click to edit Master title style</a:t>
            </a:r>
            <a:endParaRPr lang="en-GB"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pic>
        <p:nvPicPr>
          <p:cNvPr id="3" name="Picture 2" descr="GOV_GlobeBot_TextTop.png"/>
          <p:cNvPicPr>
            <a:picLocks noChangeAspect="1"/>
          </p:cNvPicPr>
          <p:nvPr userDrawn="1"/>
        </p:nvPicPr>
        <p:blipFill>
          <a:blip r:embed="rId3" cstate="print"/>
          <a:stretch>
            <a:fillRect/>
          </a:stretch>
        </p:blipFill>
        <p:spPr>
          <a:xfrm>
            <a:off x="8196770" y="6270392"/>
            <a:ext cx="789087" cy="500727"/>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4" name="Slide Number Placeholder 3"/>
          <p:cNvSpPr txBox="1"/>
          <p:nvPr userDrawn="1"/>
        </p:nvSpPr>
        <p:spPr>
          <a:xfrm>
            <a:off x="444959" y="6580753"/>
            <a:ext cx="3406814" cy="180659"/>
          </a:xfrm>
          <a:prstGeom prst="rect">
            <a:avLst/>
          </a:prstGeom>
        </p:spPr>
        <p:txBody>
          <a:bodyPr/>
          <a:lstStyle>
            <a:lvl1pPr>
              <a:defRPr/>
            </a:lvl1pPr>
          </a:lstStyle>
          <a:p>
            <a:pPr marL="0" marR="0" indent="0" algn="l" defTabSz="914400" rtl="0" eaLnBrk="1" fontAlgn="base" latinLnBrk="0" hangingPunct="1">
              <a:lnSpc>
                <a:spcPct val="100000"/>
              </a:lnSpc>
              <a:spcBef>
                <a:spcPct val="0"/>
              </a:spcBef>
              <a:spcAft>
                <a:spcPct val="0"/>
              </a:spcAft>
              <a:buClrTx/>
              <a:buSzTx/>
              <a:buFontTx/>
              <a:buNone/>
              <a:defRPr/>
            </a:pPr>
            <a:r>
              <a:rPr lang="en-GB" b="1" dirty="0" smtClean="0">
                <a:solidFill>
                  <a:srgbClr val="5F758D"/>
                </a:solidFill>
              </a:rPr>
              <a:t>GOVST-V  Beijing 2014 </a:t>
            </a:r>
            <a:endParaRPr lang="en-GB" b="1" dirty="0" smtClean="0">
              <a:solidFill>
                <a:srgbClr val="5F758D"/>
              </a:solidFill>
            </a:endParaRPr>
          </a:p>
          <a:p>
            <a:pPr>
              <a:defRPr/>
            </a:pPr>
            <a:endParaRPr lang="en-GB" b="1" dirty="0">
              <a:solidFill>
                <a:srgbClr val="5F758D"/>
              </a:solidFill>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15.png"/><Relationship Id="rId14" Type="http://schemas.openxmlformats.org/officeDocument/2006/relationships/image" Target="../media/image10.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2" Type="http://schemas.openxmlformats.org/officeDocument/2006/relationships/theme" Target="../theme/theme2.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5" Type="http://schemas.openxmlformats.org/officeDocument/2006/relationships/theme" Target="../theme/theme3.xml"/><Relationship Id="rId14" Type="http://schemas.openxmlformats.org/officeDocument/2006/relationships/image" Target="../media/image15.png"/><Relationship Id="rId13" Type="http://schemas.openxmlformats.org/officeDocument/2006/relationships/image" Target="../media/image10.jpeg"/><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5" Type="http://schemas.openxmlformats.org/officeDocument/2006/relationships/theme" Target="../theme/theme4.xml"/><Relationship Id="rId14" Type="http://schemas.openxmlformats.org/officeDocument/2006/relationships/image" Target="../media/image15.png"/><Relationship Id="rId13" Type="http://schemas.openxmlformats.org/officeDocument/2006/relationships/image" Target="../media/image10.jpeg"/><Relationship Id="rId12" Type="http://schemas.openxmlformats.org/officeDocument/2006/relationships/slideLayout" Target="../slideLayouts/slideLayout48.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slideLayout" Target="../slideLayouts/slideLayout56.xml"/><Relationship Id="rId7" Type="http://schemas.openxmlformats.org/officeDocument/2006/relationships/slideLayout" Target="../slideLayouts/slideLayout55.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 Type="http://schemas.openxmlformats.org/officeDocument/2006/relationships/slideLayout" Target="../slideLayouts/slideLayout50.xml"/><Relationship Id="rId15" Type="http://schemas.openxmlformats.org/officeDocument/2006/relationships/theme" Target="../theme/theme5.xml"/><Relationship Id="rId14" Type="http://schemas.openxmlformats.org/officeDocument/2006/relationships/image" Target="../media/image15.png"/><Relationship Id="rId13" Type="http://schemas.openxmlformats.org/officeDocument/2006/relationships/image" Target="../media/image10.jpeg"/><Relationship Id="rId12" Type="http://schemas.openxmlformats.org/officeDocument/2006/relationships/slideLayout" Target="../slideLayouts/slideLayout60.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0" y="0"/>
            <a:ext cx="9045820" cy="854075"/>
          </a:xfrm>
          <a:prstGeom prst="rect">
            <a:avLst/>
          </a:prstGeom>
          <a:noFill/>
          <a:ln w="9525">
            <a:noFill/>
            <a:miter lim="800000"/>
          </a:ln>
        </p:spPr>
        <p:txBody>
          <a:bodyPr vert="horz" wrap="square" lIns="91440" tIns="45720" rIns="91440" bIns="45720" numCol="1" anchor="ctr" anchorCtr="0" compatLnSpc="1"/>
          <a:lstStyle/>
          <a:p>
            <a:pPr lvl="0"/>
            <a:r>
              <a:rPr lang="en-US" smtClean="0"/>
              <a:t>Click to edit Master title style</a:t>
            </a:r>
            <a:endParaRPr lang="en-GB" smtClean="0"/>
          </a:p>
        </p:txBody>
      </p:sp>
      <p:sp>
        <p:nvSpPr>
          <p:cNvPr id="29700" name="Rectangle 58"/>
          <p:cNvSpPr>
            <a:spLocks noGrp="1" noChangeArrowheads="1"/>
          </p:cNvSpPr>
          <p:nvPr>
            <p:ph type="body" idx="1"/>
          </p:nvPr>
        </p:nvSpPr>
        <p:spPr bwMode="auto">
          <a:xfrm>
            <a:off x="246185" y="992188"/>
            <a:ext cx="8720504" cy="5391150"/>
          </a:xfrm>
          <a:prstGeom prst="rect">
            <a:avLst/>
          </a:prstGeom>
          <a:noFill/>
          <a:ln w="9525">
            <a:noFill/>
            <a:miter lim="800000"/>
          </a:ln>
        </p:spPr>
        <p:txBody>
          <a:bodyPr vert="horz" wrap="square" lIns="91440" tIns="45720" rIns="91440" bIns="45720" numCol="1" anchor="t" anchorCtr="0" compatLnSpc="1"/>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GB" dirty="0" smtClean="0"/>
          </a:p>
        </p:txBody>
      </p:sp>
      <p:pic>
        <p:nvPicPr>
          <p:cNvPr id="29701" name="Picture 6"/>
          <p:cNvPicPr>
            <a:picLocks noChangeAspect="1" noChangeArrowheads="1"/>
          </p:cNvPicPr>
          <p:nvPr/>
        </p:nvPicPr>
        <p:blipFill>
          <a:blip r:embed="rId15" cstate="print"/>
          <a:srcRect/>
          <a:stretch>
            <a:fillRect/>
          </a:stretch>
        </p:blipFill>
        <p:spPr bwMode="auto">
          <a:xfrm>
            <a:off x="8207620" y="6604001"/>
            <a:ext cx="745880" cy="149225"/>
          </a:xfrm>
          <a:prstGeom prst="rect">
            <a:avLst/>
          </a:prstGeom>
          <a:noFill/>
          <a:ln w="9525">
            <a:noFill/>
            <a:miter lim="800000"/>
            <a:headEnd/>
            <a:tailEnd/>
          </a:ln>
        </p:spPr>
      </p:pic>
      <p:sp>
        <p:nvSpPr>
          <p:cNvPr id="7" name="Rectangle 39"/>
          <p:cNvSpPr>
            <a:spLocks noChangeArrowheads="1"/>
          </p:cNvSpPr>
          <p:nvPr/>
        </p:nvSpPr>
        <p:spPr bwMode="auto">
          <a:xfrm>
            <a:off x="286289" y="6610351"/>
            <a:ext cx="141065" cy="138499"/>
          </a:xfrm>
          <a:prstGeom prst="rect">
            <a:avLst/>
          </a:prstGeom>
          <a:noFill/>
          <a:ln w="9525">
            <a:noFill/>
            <a:miter lim="800000"/>
          </a:ln>
        </p:spPr>
        <p:txBody>
          <a:bodyPr wrap="none" lIns="0" tIns="0" rIns="0" bIns="0">
            <a:spAutoFit/>
          </a:bodyPr>
          <a:lstStyle/>
          <a:p>
            <a:pPr algn="ctr" eaLnBrk="0" hangingPunct="0">
              <a:defRPr/>
            </a:pPr>
            <a:fld id="{FF9CC606-8418-49EA-9DB7-3FFD72983DD3}" type="slidenum">
              <a:rPr lang="de-DE" b="0">
                <a:solidFill>
                  <a:srgbClr val="00B5E2"/>
                </a:solidFill>
                <a:latin typeface="Arial" panose="020B0604020202020204" pitchFamily="34" charset="0"/>
                <a:cs typeface="Arial" panose="020B0604020202020204" pitchFamily="34" charset="0"/>
              </a:rPr>
            </a:fld>
            <a:endParaRPr lang="de-DE" b="0" dirty="0">
              <a:solidFill>
                <a:srgbClr val="00B5E2"/>
              </a:solidFill>
              <a:latin typeface="Arial" panose="020B0604020202020204" pitchFamily="34" charset="0"/>
              <a:cs typeface="Arial" panose="020B0604020202020204" pitchFamily="34" charset="0"/>
            </a:endParaRPr>
          </a:p>
        </p:txBody>
      </p:sp>
      <p:sp>
        <p:nvSpPr>
          <p:cNvPr id="6" name="矩形 5"/>
          <p:cNvSpPr/>
          <p:nvPr userDrawn="1"/>
        </p:nvSpPr>
        <p:spPr bwMode="auto">
          <a:xfrm>
            <a:off x="0" y="6252882"/>
            <a:ext cx="9144000" cy="605118"/>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lstStyle/>
          <a:p>
            <a:pPr marL="0" marR="0" indent="0" algn="l" defTabSz="914400" rtl="0" eaLnBrk="0" fontAlgn="base" latinLnBrk="0" hangingPunct="0">
              <a:lnSpc>
                <a:spcPct val="100000"/>
              </a:lnSpc>
              <a:spcBef>
                <a:spcPct val="50000"/>
              </a:spcBef>
              <a:spcAft>
                <a:spcPct val="0"/>
              </a:spcAft>
              <a:buClrTx/>
              <a:buSzTx/>
              <a:buFontTx/>
              <a:buNone/>
            </a:pPr>
            <a:endParaRPr kumimoji="0" lang="zh-CN" altLang="en-US" sz="900" b="1" i="0" u="none" strike="noStrike" cap="none" normalizeH="0" baseline="0" smtClean="0">
              <a:ln>
                <a:noFill/>
              </a:ln>
              <a:solidFill>
                <a:schemeClr val="bg1"/>
              </a:solidFill>
              <a:effectLst/>
              <a:latin typeface="Tahom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lvl1pPr marL="179705" algn="l" rtl="0" eaLnBrk="1" fontAlgn="base" hangingPunct="1">
        <a:spcBef>
          <a:spcPct val="0"/>
        </a:spcBef>
        <a:spcAft>
          <a:spcPct val="0"/>
        </a:spcAft>
        <a:defRPr sz="2800" b="1">
          <a:solidFill>
            <a:schemeClr val="bg1"/>
          </a:solidFill>
          <a:latin typeface="Arial" panose="020B0604020202020204" pitchFamily="34" charset="0"/>
          <a:ea typeface="+mj-ea"/>
          <a:cs typeface="Arial" panose="020B0604020202020204" pitchFamily="34" charset="0"/>
        </a:defRPr>
      </a:lvl1pPr>
      <a:lvl2pPr marL="179705" algn="l" rtl="0" eaLnBrk="1" fontAlgn="base" hangingPunct="1">
        <a:spcBef>
          <a:spcPct val="0"/>
        </a:spcBef>
        <a:spcAft>
          <a:spcPct val="0"/>
        </a:spcAft>
        <a:defRPr sz="2800" b="1">
          <a:solidFill>
            <a:schemeClr val="bg1"/>
          </a:solidFill>
          <a:latin typeface="Arial" panose="020B0604020202020204" pitchFamily="34" charset="0"/>
          <a:cs typeface="Arial" panose="020B0604020202020204" pitchFamily="34" charset="0"/>
        </a:defRPr>
      </a:lvl2pPr>
      <a:lvl3pPr marL="179705" algn="l" rtl="0" eaLnBrk="1" fontAlgn="base" hangingPunct="1">
        <a:spcBef>
          <a:spcPct val="0"/>
        </a:spcBef>
        <a:spcAft>
          <a:spcPct val="0"/>
        </a:spcAft>
        <a:defRPr sz="2800" b="1">
          <a:solidFill>
            <a:schemeClr val="bg1"/>
          </a:solidFill>
          <a:latin typeface="Arial" panose="020B0604020202020204" pitchFamily="34" charset="0"/>
          <a:cs typeface="Arial" panose="020B0604020202020204" pitchFamily="34" charset="0"/>
        </a:defRPr>
      </a:lvl3pPr>
      <a:lvl4pPr marL="179705" algn="l" rtl="0" eaLnBrk="1" fontAlgn="base" hangingPunct="1">
        <a:spcBef>
          <a:spcPct val="0"/>
        </a:spcBef>
        <a:spcAft>
          <a:spcPct val="0"/>
        </a:spcAft>
        <a:defRPr sz="2800" b="1">
          <a:solidFill>
            <a:schemeClr val="bg1"/>
          </a:solidFill>
          <a:latin typeface="Arial" panose="020B0604020202020204" pitchFamily="34" charset="0"/>
          <a:cs typeface="Arial" panose="020B0604020202020204" pitchFamily="34" charset="0"/>
        </a:defRPr>
      </a:lvl4pPr>
      <a:lvl5pPr marL="179705" algn="l" rtl="0" eaLnBrk="1" fontAlgn="base" hangingPunct="1">
        <a:spcBef>
          <a:spcPct val="0"/>
        </a:spcBef>
        <a:spcAft>
          <a:spcPct val="0"/>
        </a:spcAft>
        <a:defRPr sz="2800" b="1">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b="1">
          <a:solidFill>
            <a:schemeClr val="bg1"/>
          </a:solidFill>
          <a:latin typeface="Century Gothic" panose="020B0502020202020204" pitchFamily="34" charset="0"/>
        </a:defRPr>
      </a:lvl6pPr>
      <a:lvl7pPr marL="914400" algn="l" rtl="0" eaLnBrk="1" fontAlgn="base" hangingPunct="1">
        <a:spcBef>
          <a:spcPct val="0"/>
        </a:spcBef>
        <a:spcAft>
          <a:spcPct val="0"/>
        </a:spcAft>
        <a:defRPr sz="2800" b="1">
          <a:solidFill>
            <a:schemeClr val="bg1"/>
          </a:solidFill>
          <a:latin typeface="Century Gothic" panose="020B0502020202020204" pitchFamily="34" charset="0"/>
        </a:defRPr>
      </a:lvl7pPr>
      <a:lvl8pPr marL="1371600" algn="l" rtl="0" eaLnBrk="1" fontAlgn="base" hangingPunct="1">
        <a:spcBef>
          <a:spcPct val="0"/>
        </a:spcBef>
        <a:spcAft>
          <a:spcPct val="0"/>
        </a:spcAft>
        <a:defRPr sz="2800" b="1">
          <a:solidFill>
            <a:schemeClr val="bg1"/>
          </a:solidFill>
          <a:latin typeface="Century Gothic" panose="020B0502020202020204" pitchFamily="34" charset="0"/>
        </a:defRPr>
      </a:lvl8pPr>
      <a:lvl9pPr marL="1828800" algn="l" rtl="0" eaLnBrk="1" fontAlgn="base" hangingPunct="1">
        <a:spcBef>
          <a:spcPct val="0"/>
        </a:spcBef>
        <a:spcAft>
          <a:spcPct val="0"/>
        </a:spcAft>
        <a:defRPr sz="2800" b="1">
          <a:solidFill>
            <a:schemeClr val="bg1"/>
          </a:solidFill>
          <a:latin typeface="Century Gothic" panose="020B0502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600">
          <a:solidFill>
            <a:schemeClr val="tx2"/>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3200">
          <a:solidFill>
            <a:schemeClr val="tx2"/>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2800">
          <a:solidFill>
            <a:schemeClr val="tx2"/>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sz="2400">
          <a:solidFill>
            <a:schemeClr val="tx2"/>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
        <p:nvSpPr>
          <p:cNvPr id="7" name="Rectangle 5"/>
          <p:cNvSpPr/>
          <p:nvPr userDrawn="1"/>
        </p:nvSpPr>
        <p:spPr>
          <a:xfrm>
            <a:off x="0" y="1142999"/>
            <a:ext cx="9144000" cy="72000"/>
          </a:xfrm>
          <a:prstGeom prst="rect">
            <a:avLst/>
          </a:prstGeom>
          <a:solidFill>
            <a:schemeClr val="bg2">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0" y="0"/>
            <a:ext cx="9045820" cy="854075"/>
          </a:xfrm>
          <a:prstGeom prst="rect">
            <a:avLst/>
          </a:prstGeom>
          <a:noFill/>
          <a:ln w="9525">
            <a:noFill/>
            <a:miter lim="800000"/>
          </a:ln>
        </p:spPr>
        <p:txBody>
          <a:bodyPr vert="horz" wrap="square" lIns="91440" tIns="45720" rIns="91440" bIns="45720" numCol="1" anchor="ctr" anchorCtr="0" compatLnSpc="1"/>
          <a:lstStyle/>
          <a:p>
            <a:pPr lvl="0"/>
            <a:r>
              <a:rPr lang="en-US" smtClean="0"/>
              <a:t>Click to edit Master title style</a:t>
            </a:r>
            <a:endParaRPr lang="en-GB" smtClean="0"/>
          </a:p>
        </p:txBody>
      </p:sp>
      <p:sp>
        <p:nvSpPr>
          <p:cNvPr id="29700" name="Rectangle 58"/>
          <p:cNvSpPr>
            <a:spLocks noGrp="1" noChangeArrowheads="1"/>
          </p:cNvSpPr>
          <p:nvPr>
            <p:ph type="body" idx="1"/>
          </p:nvPr>
        </p:nvSpPr>
        <p:spPr bwMode="auto">
          <a:xfrm>
            <a:off x="246185" y="992188"/>
            <a:ext cx="8720504" cy="5391150"/>
          </a:xfrm>
          <a:prstGeom prst="rect">
            <a:avLst/>
          </a:prstGeom>
          <a:noFill/>
          <a:ln w="9525">
            <a:noFill/>
            <a:miter lim="800000"/>
          </a:ln>
        </p:spPr>
        <p:txBody>
          <a:bodyPr vert="horz" wrap="square" lIns="91440" tIns="45720" rIns="91440" bIns="45720" numCol="1" anchor="t" anchorCtr="0" compatLnSpc="1"/>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GB" dirty="0" smtClean="0"/>
          </a:p>
        </p:txBody>
      </p:sp>
      <p:pic>
        <p:nvPicPr>
          <p:cNvPr id="29701" name="Picture 6"/>
          <p:cNvPicPr>
            <a:picLocks noChangeAspect="1" noChangeArrowheads="1"/>
          </p:cNvPicPr>
          <p:nvPr/>
        </p:nvPicPr>
        <p:blipFill>
          <a:blip r:embed="rId14" cstate="print"/>
          <a:srcRect/>
          <a:stretch>
            <a:fillRect/>
          </a:stretch>
        </p:blipFill>
        <p:spPr bwMode="auto">
          <a:xfrm>
            <a:off x="8207620" y="6604001"/>
            <a:ext cx="745880" cy="149225"/>
          </a:xfrm>
          <a:prstGeom prst="rect">
            <a:avLst/>
          </a:prstGeom>
          <a:noFill/>
          <a:ln w="9525">
            <a:noFill/>
            <a:miter lim="800000"/>
            <a:headEnd/>
            <a:tailEnd/>
          </a:ln>
        </p:spPr>
      </p:pic>
      <p:sp>
        <p:nvSpPr>
          <p:cNvPr id="7" name="Rectangle 39"/>
          <p:cNvSpPr>
            <a:spLocks noChangeArrowheads="1"/>
          </p:cNvSpPr>
          <p:nvPr/>
        </p:nvSpPr>
        <p:spPr bwMode="auto">
          <a:xfrm>
            <a:off x="286289" y="6610351"/>
            <a:ext cx="141065" cy="138499"/>
          </a:xfrm>
          <a:prstGeom prst="rect">
            <a:avLst/>
          </a:prstGeom>
          <a:noFill/>
          <a:ln w="9525">
            <a:noFill/>
            <a:miter lim="800000"/>
          </a:ln>
        </p:spPr>
        <p:txBody>
          <a:bodyPr wrap="none" lIns="0" tIns="0" rIns="0" bIns="0">
            <a:spAutoFit/>
          </a:bodyPr>
          <a:lstStyle/>
          <a:p>
            <a:pPr algn="ctr" eaLnBrk="0" hangingPunct="0">
              <a:defRPr/>
            </a:pPr>
            <a:fld id="{FF9CC606-8418-49EA-9DB7-3FFD72983DD3}" type="slidenum">
              <a:rPr lang="de-DE">
                <a:solidFill>
                  <a:srgbClr val="00B5E2"/>
                </a:solidFill>
                <a:latin typeface="Arial" panose="020B0604020202020204" pitchFamily="34" charset="0"/>
                <a:cs typeface="Arial" panose="020B0604020202020204" pitchFamily="34" charset="0"/>
              </a:rPr>
            </a:fld>
            <a:endParaRPr lang="de-DE" dirty="0">
              <a:solidFill>
                <a:srgbClr val="00B5E2"/>
              </a:solidFill>
              <a:latin typeface="Arial" panose="020B0604020202020204" pitchFamily="34" charset="0"/>
              <a:cs typeface="Arial" panose="020B0604020202020204" pitchFamily="34" charset="0"/>
            </a:endParaRPr>
          </a:p>
        </p:txBody>
      </p:sp>
      <p:sp>
        <p:nvSpPr>
          <p:cNvPr id="6" name="矩形 5"/>
          <p:cNvSpPr/>
          <p:nvPr userDrawn="1"/>
        </p:nvSpPr>
        <p:spPr bwMode="auto">
          <a:xfrm>
            <a:off x="0" y="6252882"/>
            <a:ext cx="9144000" cy="605118"/>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lstStyle/>
          <a:p>
            <a:pPr eaLnBrk="0" fontAlgn="base" hangingPunct="0">
              <a:spcBef>
                <a:spcPct val="50000"/>
              </a:spcBef>
              <a:spcAft>
                <a:spcPct val="0"/>
              </a:spcAft>
            </a:pPr>
            <a:endParaRPr lang="zh-CN" altLang="en-US" sz="900" b="1" smtClean="0">
              <a:solidFill>
                <a:srgbClr val="FFFFFF"/>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p:txStyles>
    <p:titleStyle>
      <a:lvl1pPr marL="179705" algn="l" rtl="0" eaLnBrk="1" fontAlgn="base" hangingPunct="1">
        <a:spcBef>
          <a:spcPct val="0"/>
        </a:spcBef>
        <a:spcAft>
          <a:spcPct val="0"/>
        </a:spcAft>
        <a:defRPr sz="2800" b="1">
          <a:solidFill>
            <a:schemeClr val="bg1"/>
          </a:solidFill>
          <a:latin typeface="Arial" panose="020B0604020202020204" pitchFamily="34" charset="0"/>
          <a:ea typeface="+mj-ea"/>
          <a:cs typeface="Arial" panose="020B0604020202020204" pitchFamily="34" charset="0"/>
        </a:defRPr>
      </a:lvl1pPr>
      <a:lvl2pPr marL="179705" algn="l" rtl="0" eaLnBrk="1" fontAlgn="base" hangingPunct="1">
        <a:spcBef>
          <a:spcPct val="0"/>
        </a:spcBef>
        <a:spcAft>
          <a:spcPct val="0"/>
        </a:spcAft>
        <a:defRPr sz="2800" b="1">
          <a:solidFill>
            <a:schemeClr val="bg1"/>
          </a:solidFill>
          <a:latin typeface="Arial" panose="020B0604020202020204" pitchFamily="34" charset="0"/>
          <a:cs typeface="Arial" panose="020B0604020202020204" pitchFamily="34" charset="0"/>
        </a:defRPr>
      </a:lvl2pPr>
      <a:lvl3pPr marL="179705" algn="l" rtl="0" eaLnBrk="1" fontAlgn="base" hangingPunct="1">
        <a:spcBef>
          <a:spcPct val="0"/>
        </a:spcBef>
        <a:spcAft>
          <a:spcPct val="0"/>
        </a:spcAft>
        <a:defRPr sz="2800" b="1">
          <a:solidFill>
            <a:schemeClr val="bg1"/>
          </a:solidFill>
          <a:latin typeface="Arial" panose="020B0604020202020204" pitchFamily="34" charset="0"/>
          <a:cs typeface="Arial" panose="020B0604020202020204" pitchFamily="34" charset="0"/>
        </a:defRPr>
      </a:lvl3pPr>
      <a:lvl4pPr marL="179705" algn="l" rtl="0" eaLnBrk="1" fontAlgn="base" hangingPunct="1">
        <a:spcBef>
          <a:spcPct val="0"/>
        </a:spcBef>
        <a:spcAft>
          <a:spcPct val="0"/>
        </a:spcAft>
        <a:defRPr sz="2800" b="1">
          <a:solidFill>
            <a:schemeClr val="bg1"/>
          </a:solidFill>
          <a:latin typeface="Arial" panose="020B0604020202020204" pitchFamily="34" charset="0"/>
          <a:cs typeface="Arial" panose="020B0604020202020204" pitchFamily="34" charset="0"/>
        </a:defRPr>
      </a:lvl4pPr>
      <a:lvl5pPr marL="179705" algn="l" rtl="0" eaLnBrk="1" fontAlgn="base" hangingPunct="1">
        <a:spcBef>
          <a:spcPct val="0"/>
        </a:spcBef>
        <a:spcAft>
          <a:spcPct val="0"/>
        </a:spcAft>
        <a:defRPr sz="2800" b="1">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b="1">
          <a:solidFill>
            <a:schemeClr val="bg1"/>
          </a:solidFill>
          <a:latin typeface="Century Gothic" panose="020B0502020202020204" pitchFamily="34" charset="0"/>
        </a:defRPr>
      </a:lvl6pPr>
      <a:lvl7pPr marL="914400" algn="l" rtl="0" eaLnBrk="1" fontAlgn="base" hangingPunct="1">
        <a:spcBef>
          <a:spcPct val="0"/>
        </a:spcBef>
        <a:spcAft>
          <a:spcPct val="0"/>
        </a:spcAft>
        <a:defRPr sz="2800" b="1">
          <a:solidFill>
            <a:schemeClr val="bg1"/>
          </a:solidFill>
          <a:latin typeface="Century Gothic" panose="020B0502020202020204" pitchFamily="34" charset="0"/>
        </a:defRPr>
      </a:lvl7pPr>
      <a:lvl8pPr marL="1371600" algn="l" rtl="0" eaLnBrk="1" fontAlgn="base" hangingPunct="1">
        <a:spcBef>
          <a:spcPct val="0"/>
        </a:spcBef>
        <a:spcAft>
          <a:spcPct val="0"/>
        </a:spcAft>
        <a:defRPr sz="2800" b="1">
          <a:solidFill>
            <a:schemeClr val="bg1"/>
          </a:solidFill>
          <a:latin typeface="Century Gothic" panose="020B0502020202020204" pitchFamily="34" charset="0"/>
        </a:defRPr>
      </a:lvl8pPr>
      <a:lvl9pPr marL="1828800" algn="l" rtl="0" eaLnBrk="1" fontAlgn="base" hangingPunct="1">
        <a:spcBef>
          <a:spcPct val="0"/>
        </a:spcBef>
        <a:spcAft>
          <a:spcPct val="0"/>
        </a:spcAft>
        <a:defRPr sz="2800" b="1">
          <a:solidFill>
            <a:schemeClr val="bg1"/>
          </a:solidFill>
          <a:latin typeface="Century Gothic" panose="020B0502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600">
          <a:solidFill>
            <a:schemeClr val="tx2"/>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3200">
          <a:solidFill>
            <a:schemeClr val="tx2"/>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2800">
          <a:solidFill>
            <a:schemeClr val="tx2"/>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sz="2400">
          <a:solidFill>
            <a:schemeClr val="tx2"/>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0" y="0"/>
            <a:ext cx="9045820" cy="854075"/>
          </a:xfrm>
          <a:prstGeom prst="rect">
            <a:avLst/>
          </a:prstGeom>
          <a:noFill/>
          <a:ln w="9525">
            <a:noFill/>
            <a:miter lim="800000"/>
          </a:ln>
        </p:spPr>
        <p:txBody>
          <a:bodyPr vert="horz" wrap="square" lIns="91440" tIns="45720" rIns="91440" bIns="45720" numCol="1" anchor="ctr" anchorCtr="0" compatLnSpc="1"/>
          <a:lstStyle/>
          <a:p>
            <a:pPr lvl="0"/>
            <a:r>
              <a:rPr lang="en-US" smtClean="0"/>
              <a:t>Click to edit Master title style</a:t>
            </a:r>
            <a:endParaRPr lang="en-GB" smtClean="0"/>
          </a:p>
        </p:txBody>
      </p:sp>
      <p:sp>
        <p:nvSpPr>
          <p:cNvPr id="29700" name="Rectangle 58"/>
          <p:cNvSpPr>
            <a:spLocks noGrp="1" noChangeArrowheads="1"/>
          </p:cNvSpPr>
          <p:nvPr>
            <p:ph type="body" idx="1"/>
          </p:nvPr>
        </p:nvSpPr>
        <p:spPr bwMode="auto">
          <a:xfrm>
            <a:off x="246185" y="992188"/>
            <a:ext cx="8720504" cy="5391150"/>
          </a:xfrm>
          <a:prstGeom prst="rect">
            <a:avLst/>
          </a:prstGeom>
          <a:noFill/>
          <a:ln w="9525">
            <a:noFill/>
            <a:miter lim="800000"/>
          </a:ln>
        </p:spPr>
        <p:txBody>
          <a:bodyPr vert="horz" wrap="square" lIns="91440" tIns="45720" rIns="91440" bIns="45720" numCol="1" anchor="t" anchorCtr="0" compatLnSpc="1"/>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GB" dirty="0" smtClean="0"/>
          </a:p>
        </p:txBody>
      </p:sp>
      <p:pic>
        <p:nvPicPr>
          <p:cNvPr id="29701" name="Picture 6"/>
          <p:cNvPicPr>
            <a:picLocks noChangeAspect="1" noChangeArrowheads="1"/>
          </p:cNvPicPr>
          <p:nvPr/>
        </p:nvPicPr>
        <p:blipFill>
          <a:blip r:embed="rId14" cstate="print"/>
          <a:srcRect/>
          <a:stretch>
            <a:fillRect/>
          </a:stretch>
        </p:blipFill>
        <p:spPr bwMode="auto">
          <a:xfrm>
            <a:off x="8207620" y="6604001"/>
            <a:ext cx="745880" cy="149225"/>
          </a:xfrm>
          <a:prstGeom prst="rect">
            <a:avLst/>
          </a:prstGeom>
          <a:noFill/>
          <a:ln w="9525">
            <a:noFill/>
            <a:miter lim="800000"/>
            <a:headEnd/>
            <a:tailEnd/>
          </a:ln>
        </p:spPr>
      </p:pic>
      <p:sp>
        <p:nvSpPr>
          <p:cNvPr id="7" name="Rectangle 39"/>
          <p:cNvSpPr>
            <a:spLocks noChangeArrowheads="1"/>
          </p:cNvSpPr>
          <p:nvPr/>
        </p:nvSpPr>
        <p:spPr bwMode="auto">
          <a:xfrm>
            <a:off x="286289" y="6610351"/>
            <a:ext cx="141065" cy="138499"/>
          </a:xfrm>
          <a:prstGeom prst="rect">
            <a:avLst/>
          </a:prstGeom>
          <a:noFill/>
          <a:ln w="9525">
            <a:noFill/>
            <a:miter lim="800000"/>
          </a:ln>
        </p:spPr>
        <p:txBody>
          <a:bodyPr wrap="none" lIns="0" tIns="0" rIns="0" bIns="0">
            <a:spAutoFit/>
          </a:bodyPr>
          <a:lstStyle/>
          <a:p>
            <a:pPr algn="ctr" eaLnBrk="0" hangingPunct="0">
              <a:defRPr/>
            </a:pPr>
            <a:fld id="{FF9CC606-8418-49EA-9DB7-3FFD72983DD3}" type="slidenum">
              <a:rPr lang="de-DE">
                <a:solidFill>
                  <a:srgbClr val="00B5E2"/>
                </a:solidFill>
                <a:latin typeface="Arial" panose="020B0604020202020204" pitchFamily="34" charset="0"/>
                <a:cs typeface="Arial" panose="020B0604020202020204" pitchFamily="34" charset="0"/>
              </a:rPr>
            </a:fld>
            <a:endParaRPr lang="de-DE" dirty="0">
              <a:solidFill>
                <a:srgbClr val="00B5E2"/>
              </a:solidFill>
              <a:latin typeface="Arial" panose="020B0604020202020204" pitchFamily="34" charset="0"/>
              <a:cs typeface="Arial" panose="020B0604020202020204" pitchFamily="34" charset="0"/>
            </a:endParaRPr>
          </a:p>
        </p:txBody>
      </p:sp>
      <p:sp>
        <p:nvSpPr>
          <p:cNvPr id="6" name="矩形 5"/>
          <p:cNvSpPr/>
          <p:nvPr userDrawn="1"/>
        </p:nvSpPr>
        <p:spPr bwMode="auto">
          <a:xfrm>
            <a:off x="0" y="6252882"/>
            <a:ext cx="9144000" cy="605118"/>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lstStyle/>
          <a:p>
            <a:pPr eaLnBrk="0" fontAlgn="base" hangingPunct="0">
              <a:spcBef>
                <a:spcPct val="50000"/>
              </a:spcBef>
              <a:spcAft>
                <a:spcPct val="0"/>
              </a:spcAft>
            </a:pPr>
            <a:endParaRPr lang="zh-CN" altLang="en-US" sz="900" b="1" smtClean="0">
              <a:solidFill>
                <a:srgbClr val="FFFFFF"/>
              </a:solidFill>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ransition/>
  <p:txStyles>
    <p:titleStyle>
      <a:lvl1pPr marL="179705" algn="l" rtl="0" eaLnBrk="1" fontAlgn="base" hangingPunct="1">
        <a:spcBef>
          <a:spcPct val="0"/>
        </a:spcBef>
        <a:spcAft>
          <a:spcPct val="0"/>
        </a:spcAft>
        <a:defRPr sz="2800" b="1">
          <a:solidFill>
            <a:schemeClr val="bg1"/>
          </a:solidFill>
          <a:latin typeface="Arial" panose="020B0604020202020204" pitchFamily="34" charset="0"/>
          <a:ea typeface="+mj-ea"/>
          <a:cs typeface="Arial" panose="020B0604020202020204" pitchFamily="34" charset="0"/>
        </a:defRPr>
      </a:lvl1pPr>
      <a:lvl2pPr marL="179705" algn="l" rtl="0" eaLnBrk="1" fontAlgn="base" hangingPunct="1">
        <a:spcBef>
          <a:spcPct val="0"/>
        </a:spcBef>
        <a:spcAft>
          <a:spcPct val="0"/>
        </a:spcAft>
        <a:defRPr sz="2800" b="1">
          <a:solidFill>
            <a:schemeClr val="bg1"/>
          </a:solidFill>
          <a:latin typeface="Arial" panose="020B0604020202020204" pitchFamily="34" charset="0"/>
          <a:cs typeface="Arial" panose="020B0604020202020204" pitchFamily="34" charset="0"/>
        </a:defRPr>
      </a:lvl2pPr>
      <a:lvl3pPr marL="179705" algn="l" rtl="0" eaLnBrk="1" fontAlgn="base" hangingPunct="1">
        <a:spcBef>
          <a:spcPct val="0"/>
        </a:spcBef>
        <a:spcAft>
          <a:spcPct val="0"/>
        </a:spcAft>
        <a:defRPr sz="2800" b="1">
          <a:solidFill>
            <a:schemeClr val="bg1"/>
          </a:solidFill>
          <a:latin typeface="Arial" panose="020B0604020202020204" pitchFamily="34" charset="0"/>
          <a:cs typeface="Arial" panose="020B0604020202020204" pitchFamily="34" charset="0"/>
        </a:defRPr>
      </a:lvl3pPr>
      <a:lvl4pPr marL="179705" algn="l" rtl="0" eaLnBrk="1" fontAlgn="base" hangingPunct="1">
        <a:spcBef>
          <a:spcPct val="0"/>
        </a:spcBef>
        <a:spcAft>
          <a:spcPct val="0"/>
        </a:spcAft>
        <a:defRPr sz="2800" b="1">
          <a:solidFill>
            <a:schemeClr val="bg1"/>
          </a:solidFill>
          <a:latin typeface="Arial" panose="020B0604020202020204" pitchFamily="34" charset="0"/>
          <a:cs typeface="Arial" panose="020B0604020202020204" pitchFamily="34" charset="0"/>
        </a:defRPr>
      </a:lvl4pPr>
      <a:lvl5pPr marL="179705" algn="l" rtl="0" eaLnBrk="1" fontAlgn="base" hangingPunct="1">
        <a:spcBef>
          <a:spcPct val="0"/>
        </a:spcBef>
        <a:spcAft>
          <a:spcPct val="0"/>
        </a:spcAft>
        <a:defRPr sz="2800" b="1">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b="1">
          <a:solidFill>
            <a:schemeClr val="bg1"/>
          </a:solidFill>
          <a:latin typeface="Century Gothic" panose="020B0502020202020204" pitchFamily="34" charset="0"/>
        </a:defRPr>
      </a:lvl6pPr>
      <a:lvl7pPr marL="914400" algn="l" rtl="0" eaLnBrk="1" fontAlgn="base" hangingPunct="1">
        <a:spcBef>
          <a:spcPct val="0"/>
        </a:spcBef>
        <a:spcAft>
          <a:spcPct val="0"/>
        </a:spcAft>
        <a:defRPr sz="2800" b="1">
          <a:solidFill>
            <a:schemeClr val="bg1"/>
          </a:solidFill>
          <a:latin typeface="Century Gothic" panose="020B0502020202020204" pitchFamily="34" charset="0"/>
        </a:defRPr>
      </a:lvl7pPr>
      <a:lvl8pPr marL="1371600" algn="l" rtl="0" eaLnBrk="1" fontAlgn="base" hangingPunct="1">
        <a:spcBef>
          <a:spcPct val="0"/>
        </a:spcBef>
        <a:spcAft>
          <a:spcPct val="0"/>
        </a:spcAft>
        <a:defRPr sz="2800" b="1">
          <a:solidFill>
            <a:schemeClr val="bg1"/>
          </a:solidFill>
          <a:latin typeface="Century Gothic" panose="020B0502020202020204" pitchFamily="34" charset="0"/>
        </a:defRPr>
      </a:lvl8pPr>
      <a:lvl9pPr marL="1828800" algn="l" rtl="0" eaLnBrk="1" fontAlgn="base" hangingPunct="1">
        <a:spcBef>
          <a:spcPct val="0"/>
        </a:spcBef>
        <a:spcAft>
          <a:spcPct val="0"/>
        </a:spcAft>
        <a:defRPr sz="2800" b="1">
          <a:solidFill>
            <a:schemeClr val="bg1"/>
          </a:solidFill>
          <a:latin typeface="Century Gothic" panose="020B0502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600">
          <a:solidFill>
            <a:schemeClr val="tx2"/>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3200">
          <a:solidFill>
            <a:schemeClr val="tx2"/>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2800">
          <a:solidFill>
            <a:schemeClr val="tx2"/>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sz="2400">
          <a:solidFill>
            <a:schemeClr val="tx2"/>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0" y="0"/>
            <a:ext cx="9045820" cy="854075"/>
          </a:xfrm>
          <a:prstGeom prst="rect">
            <a:avLst/>
          </a:prstGeom>
          <a:noFill/>
          <a:ln w="9525">
            <a:noFill/>
            <a:miter lim="800000"/>
          </a:ln>
        </p:spPr>
        <p:txBody>
          <a:bodyPr vert="horz" wrap="square" lIns="91440" tIns="45720" rIns="91440" bIns="45720" numCol="1" anchor="ctr" anchorCtr="0" compatLnSpc="1"/>
          <a:lstStyle/>
          <a:p>
            <a:pPr lvl="0"/>
            <a:r>
              <a:rPr lang="en-US" smtClean="0"/>
              <a:t>Click to edit Master title style</a:t>
            </a:r>
            <a:endParaRPr lang="en-GB" smtClean="0"/>
          </a:p>
        </p:txBody>
      </p:sp>
      <p:sp>
        <p:nvSpPr>
          <p:cNvPr id="29700" name="Rectangle 58"/>
          <p:cNvSpPr>
            <a:spLocks noGrp="1" noChangeArrowheads="1"/>
          </p:cNvSpPr>
          <p:nvPr>
            <p:ph type="body" idx="1"/>
          </p:nvPr>
        </p:nvSpPr>
        <p:spPr bwMode="auto">
          <a:xfrm>
            <a:off x="246185" y="992188"/>
            <a:ext cx="8720504" cy="5391150"/>
          </a:xfrm>
          <a:prstGeom prst="rect">
            <a:avLst/>
          </a:prstGeom>
          <a:noFill/>
          <a:ln w="9525">
            <a:noFill/>
            <a:miter lim="800000"/>
          </a:ln>
        </p:spPr>
        <p:txBody>
          <a:bodyPr vert="horz" wrap="square" lIns="91440" tIns="45720" rIns="91440" bIns="45720" numCol="1" anchor="t" anchorCtr="0" compatLnSpc="1"/>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GB" dirty="0" smtClean="0"/>
          </a:p>
        </p:txBody>
      </p:sp>
      <p:pic>
        <p:nvPicPr>
          <p:cNvPr id="29701" name="Picture 6"/>
          <p:cNvPicPr>
            <a:picLocks noChangeAspect="1" noChangeArrowheads="1"/>
          </p:cNvPicPr>
          <p:nvPr/>
        </p:nvPicPr>
        <p:blipFill>
          <a:blip r:embed="rId14" cstate="print"/>
          <a:srcRect/>
          <a:stretch>
            <a:fillRect/>
          </a:stretch>
        </p:blipFill>
        <p:spPr bwMode="auto">
          <a:xfrm>
            <a:off x="8207620" y="6604001"/>
            <a:ext cx="745880" cy="149225"/>
          </a:xfrm>
          <a:prstGeom prst="rect">
            <a:avLst/>
          </a:prstGeom>
          <a:noFill/>
          <a:ln w="9525">
            <a:noFill/>
            <a:miter lim="800000"/>
            <a:headEnd/>
            <a:tailEnd/>
          </a:ln>
        </p:spPr>
      </p:pic>
      <p:sp>
        <p:nvSpPr>
          <p:cNvPr id="7" name="Rectangle 39"/>
          <p:cNvSpPr>
            <a:spLocks noChangeArrowheads="1"/>
          </p:cNvSpPr>
          <p:nvPr/>
        </p:nvSpPr>
        <p:spPr bwMode="auto">
          <a:xfrm>
            <a:off x="286289" y="6610351"/>
            <a:ext cx="141065" cy="138499"/>
          </a:xfrm>
          <a:prstGeom prst="rect">
            <a:avLst/>
          </a:prstGeom>
          <a:noFill/>
          <a:ln w="9525">
            <a:noFill/>
            <a:miter lim="800000"/>
          </a:ln>
        </p:spPr>
        <p:txBody>
          <a:bodyPr wrap="none" lIns="0" tIns="0" rIns="0" bIns="0">
            <a:spAutoFit/>
          </a:bodyPr>
          <a:lstStyle/>
          <a:p>
            <a:pPr algn="ctr" eaLnBrk="0" hangingPunct="0">
              <a:defRPr/>
            </a:pPr>
            <a:fld id="{FF9CC606-8418-49EA-9DB7-3FFD72983DD3}" type="slidenum">
              <a:rPr lang="de-DE">
                <a:solidFill>
                  <a:srgbClr val="00B5E2"/>
                </a:solidFill>
                <a:latin typeface="Arial" panose="020B0604020202020204" pitchFamily="34" charset="0"/>
                <a:cs typeface="Arial" panose="020B0604020202020204" pitchFamily="34" charset="0"/>
              </a:rPr>
            </a:fld>
            <a:endParaRPr lang="de-DE" dirty="0">
              <a:solidFill>
                <a:srgbClr val="00B5E2"/>
              </a:solidFill>
              <a:latin typeface="Arial" panose="020B0604020202020204" pitchFamily="34" charset="0"/>
              <a:cs typeface="Arial" panose="020B0604020202020204" pitchFamily="34" charset="0"/>
            </a:endParaRPr>
          </a:p>
        </p:txBody>
      </p:sp>
      <p:sp>
        <p:nvSpPr>
          <p:cNvPr id="6" name="矩形 5"/>
          <p:cNvSpPr/>
          <p:nvPr userDrawn="1"/>
        </p:nvSpPr>
        <p:spPr bwMode="auto">
          <a:xfrm>
            <a:off x="0" y="6252882"/>
            <a:ext cx="9144000" cy="605118"/>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lstStyle/>
          <a:p>
            <a:pPr eaLnBrk="0" fontAlgn="base" hangingPunct="0">
              <a:spcBef>
                <a:spcPct val="50000"/>
              </a:spcBef>
              <a:spcAft>
                <a:spcPct val="0"/>
              </a:spcAft>
            </a:pPr>
            <a:endParaRPr lang="zh-CN" altLang="en-US" sz="900" b="1" smtClean="0">
              <a:solidFill>
                <a:srgbClr val="FFFFFF"/>
              </a:solidFill>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ransition/>
  <p:txStyles>
    <p:titleStyle>
      <a:lvl1pPr marL="179705" algn="l" rtl="0" eaLnBrk="1" fontAlgn="base" hangingPunct="1">
        <a:spcBef>
          <a:spcPct val="0"/>
        </a:spcBef>
        <a:spcAft>
          <a:spcPct val="0"/>
        </a:spcAft>
        <a:defRPr sz="2800" b="1">
          <a:solidFill>
            <a:schemeClr val="bg1"/>
          </a:solidFill>
          <a:latin typeface="Arial" panose="020B0604020202020204" pitchFamily="34" charset="0"/>
          <a:ea typeface="+mj-ea"/>
          <a:cs typeface="Arial" panose="020B0604020202020204" pitchFamily="34" charset="0"/>
        </a:defRPr>
      </a:lvl1pPr>
      <a:lvl2pPr marL="179705" algn="l" rtl="0" eaLnBrk="1" fontAlgn="base" hangingPunct="1">
        <a:spcBef>
          <a:spcPct val="0"/>
        </a:spcBef>
        <a:spcAft>
          <a:spcPct val="0"/>
        </a:spcAft>
        <a:defRPr sz="2800" b="1">
          <a:solidFill>
            <a:schemeClr val="bg1"/>
          </a:solidFill>
          <a:latin typeface="Arial" panose="020B0604020202020204" pitchFamily="34" charset="0"/>
          <a:cs typeface="Arial" panose="020B0604020202020204" pitchFamily="34" charset="0"/>
        </a:defRPr>
      </a:lvl2pPr>
      <a:lvl3pPr marL="179705" algn="l" rtl="0" eaLnBrk="1" fontAlgn="base" hangingPunct="1">
        <a:spcBef>
          <a:spcPct val="0"/>
        </a:spcBef>
        <a:spcAft>
          <a:spcPct val="0"/>
        </a:spcAft>
        <a:defRPr sz="2800" b="1">
          <a:solidFill>
            <a:schemeClr val="bg1"/>
          </a:solidFill>
          <a:latin typeface="Arial" panose="020B0604020202020204" pitchFamily="34" charset="0"/>
          <a:cs typeface="Arial" panose="020B0604020202020204" pitchFamily="34" charset="0"/>
        </a:defRPr>
      </a:lvl3pPr>
      <a:lvl4pPr marL="179705" algn="l" rtl="0" eaLnBrk="1" fontAlgn="base" hangingPunct="1">
        <a:spcBef>
          <a:spcPct val="0"/>
        </a:spcBef>
        <a:spcAft>
          <a:spcPct val="0"/>
        </a:spcAft>
        <a:defRPr sz="2800" b="1">
          <a:solidFill>
            <a:schemeClr val="bg1"/>
          </a:solidFill>
          <a:latin typeface="Arial" panose="020B0604020202020204" pitchFamily="34" charset="0"/>
          <a:cs typeface="Arial" panose="020B0604020202020204" pitchFamily="34" charset="0"/>
        </a:defRPr>
      </a:lvl4pPr>
      <a:lvl5pPr marL="179705" algn="l" rtl="0" eaLnBrk="1" fontAlgn="base" hangingPunct="1">
        <a:spcBef>
          <a:spcPct val="0"/>
        </a:spcBef>
        <a:spcAft>
          <a:spcPct val="0"/>
        </a:spcAft>
        <a:defRPr sz="2800" b="1">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b="1">
          <a:solidFill>
            <a:schemeClr val="bg1"/>
          </a:solidFill>
          <a:latin typeface="Century Gothic" panose="020B0502020202020204" pitchFamily="34" charset="0"/>
        </a:defRPr>
      </a:lvl6pPr>
      <a:lvl7pPr marL="914400" algn="l" rtl="0" eaLnBrk="1" fontAlgn="base" hangingPunct="1">
        <a:spcBef>
          <a:spcPct val="0"/>
        </a:spcBef>
        <a:spcAft>
          <a:spcPct val="0"/>
        </a:spcAft>
        <a:defRPr sz="2800" b="1">
          <a:solidFill>
            <a:schemeClr val="bg1"/>
          </a:solidFill>
          <a:latin typeface="Century Gothic" panose="020B0502020202020204" pitchFamily="34" charset="0"/>
        </a:defRPr>
      </a:lvl7pPr>
      <a:lvl8pPr marL="1371600" algn="l" rtl="0" eaLnBrk="1" fontAlgn="base" hangingPunct="1">
        <a:spcBef>
          <a:spcPct val="0"/>
        </a:spcBef>
        <a:spcAft>
          <a:spcPct val="0"/>
        </a:spcAft>
        <a:defRPr sz="2800" b="1">
          <a:solidFill>
            <a:schemeClr val="bg1"/>
          </a:solidFill>
          <a:latin typeface="Century Gothic" panose="020B0502020202020204" pitchFamily="34" charset="0"/>
        </a:defRPr>
      </a:lvl8pPr>
      <a:lvl9pPr marL="1828800" algn="l" rtl="0" eaLnBrk="1" fontAlgn="base" hangingPunct="1">
        <a:spcBef>
          <a:spcPct val="0"/>
        </a:spcBef>
        <a:spcAft>
          <a:spcPct val="0"/>
        </a:spcAft>
        <a:defRPr sz="2800" b="1">
          <a:solidFill>
            <a:schemeClr val="bg1"/>
          </a:solidFill>
          <a:latin typeface="Century Gothic" panose="020B0502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600">
          <a:solidFill>
            <a:schemeClr val="tx2"/>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3200">
          <a:solidFill>
            <a:schemeClr val="tx2"/>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2800">
          <a:solidFill>
            <a:schemeClr val="tx2"/>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sz="2400">
          <a:solidFill>
            <a:schemeClr val="tx2"/>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22.png"/><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3.png"/><Relationship Id="rId1"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image" Target="../media/image46.jpe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image" Target="../media/image58.jpeg"/><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63.jpeg"/><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1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image" Target="../media/image64.jpeg"/></Relationships>
</file>

<file path=ppt/slides/_rels/slide17.xml.rels><?xml version="1.0" encoding="UTF-8" standalone="yes"?>
<Relationships xmlns="http://schemas.openxmlformats.org/package/2006/relationships"><Relationship Id="rId9" Type="http://schemas.openxmlformats.org/officeDocument/2006/relationships/hyperlink" Target="http://www.nsoas.gov.cn/HY2AZhuanti/Images/HY2A/chengguo04.jpg" TargetMode="External"/><Relationship Id="rId8" Type="http://schemas.openxmlformats.org/officeDocument/2006/relationships/image" Target="../media/image74.jpeg"/><Relationship Id="rId7" Type="http://schemas.openxmlformats.org/officeDocument/2006/relationships/hyperlink" Target="http://www.nsoas.gov.cn/HY2AZhuanti/Images/HY2A/chengguo03.jpg" TargetMode="External"/><Relationship Id="rId6" Type="http://schemas.openxmlformats.org/officeDocument/2006/relationships/image" Target="../media/image73.jpeg"/><Relationship Id="rId5" Type="http://schemas.openxmlformats.org/officeDocument/2006/relationships/hyperlink" Target="http://www.nsoas.gov.cn/HY2AZhuanti/Images/HY2A/chengguo02.jpg" TargetMode="External"/><Relationship Id="rId4" Type="http://schemas.openxmlformats.org/officeDocument/2006/relationships/image" Target="../media/image72.jpeg"/><Relationship Id="rId3" Type="http://schemas.openxmlformats.org/officeDocument/2006/relationships/hyperlink" Target="http://www.nsoas.gov.cn/HY2AZhuanti/Images/HY2A/chengguo01.jpg" TargetMode="External"/><Relationship Id="rId2" Type="http://schemas.openxmlformats.org/officeDocument/2006/relationships/image" Target="../media/image71.jpeg"/><Relationship Id="rId15" Type="http://schemas.openxmlformats.org/officeDocument/2006/relationships/slideLayout" Target="../slideLayouts/slideLayout11.xml"/><Relationship Id="rId14" Type="http://schemas.openxmlformats.org/officeDocument/2006/relationships/image" Target="../media/image78.jpeg"/><Relationship Id="rId13" Type="http://schemas.openxmlformats.org/officeDocument/2006/relationships/image" Target="../media/image77.jpeg"/><Relationship Id="rId12" Type="http://schemas.openxmlformats.org/officeDocument/2006/relationships/image" Target="../media/image76.jpeg"/><Relationship Id="rId11" Type="http://schemas.openxmlformats.org/officeDocument/2006/relationships/hyperlink" Target="http://www.nsoas.gov.cn/HY2AZhuanti/Images/HY2A/chengguo05.jpg" TargetMode="External"/><Relationship Id="rId10" Type="http://schemas.openxmlformats.org/officeDocument/2006/relationships/image" Target="../media/image75.jpeg"/><Relationship Id="rId1" Type="http://schemas.openxmlformats.org/officeDocument/2006/relationships/image" Target="../media/image70.jpe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 Id="rId3" Type="http://schemas.openxmlformats.org/officeDocument/2006/relationships/image" Target="../media/image81.GIF"/><Relationship Id="rId2" Type="http://schemas.openxmlformats.org/officeDocument/2006/relationships/image" Target="../media/image80.GIF"/><Relationship Id="rId1" Type="http://schemas.openxmlformats.org/officeDocument/2006/relationships/image" Target="../media/image7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89.png"/><Relationship Id="rId4" Type="http://schemas.openxmlformats.org/officeDocument/2006/relationships/image" Target="../media/image88.GIF"/><Relationship Id="rId3" Type="http://schemas.openxmlformats.org/officeDocument/2006/relationships/image" Target="../media/image87.GIF"/><Relationship Id="rId2" Type="http://schemas.openxmlformats.org/officeDocument/2006/relationships/image" Target="../media/image86.GIF"/><Relationship Id="rId1" Type="http://schemas.openxmlformats.org/officeDocument/2006/relationships/image" Target="../media/image85.GIF"/></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image" Target="../media/image93.png"/><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image" Target="../media/image100.png"/><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01.jpeg"/><Relationship Id="rId1" Type="http://schemas.openxmlformats.org/officeDocument/2006/relationships/image" Target="../media/image87.GI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image" Target="../media/image102.pn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19.xml"/><Relationship Id="rId7" Type="http://schemas.openxmlformats.org/officeDocument/2006/relationships/image" Target="../media/image109.GIF"/><Relationship Id="rId6" Type="http://schemas.openxmlformats.org/officeDocument/2006/relationships/image" Target="../media/image108.GIF"/><Relationship Id="rId5" Type="http://schemas.openxmlformats.org/officeDocument/2006/relationships/image" Target="../media/image107.png"/><Relationship Id="rId4" Type="http://schemas.openxmlformats.org/officeDocument/2006/relationships/image" Target="../media/image106.jpeg"/><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9.xml"/><Relationship Id="rId4" Type="http://schemas.openxmlformats.org/officeDocument/2006/relationships/image" Target="../media/image113.png"/><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image" Target="../media/image118.png"/><Relationship Id="rId5" Type="http://schemas.openxmlformats.org/officeDocument/2006/relationships/hyperlink" Target="http://www.bakker.org/bt6.jpg" TargetMode="External"/><Relationship Id="rId4" Type="http://schemas.openxmlformats.org/officeDocument/2006/relationships/image" Target="../media/image117.wmf"/><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image" Target="../media/image11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image" Target="../media/image23.emf"/></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9.xml"/><Relationship Id="rId4" Type="http://schemas.openxmlformats.org/officeDocument/2006/relationships/image" Target="../media/image122.GIF"/><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image" Target="../media/image119.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19.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image" Target="../media/image123.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9.xml"/><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image" Target="../media/image129.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9.xml"/><Relationship Id="rId4" Type="http://schemas.openxmlformats.org/officeDocument/2006/relationships/image" Target="../media/image135.png"/><Relationship Id="rId3" Type="http://schemas.openxmlformats.org/officeDocument/2006/relationships/image" Target="../media/image134.emf"/><Relationship Id="rId2" Type="http://schemas.openxmlformats.org/officeDocument/2006/relationships/image" Target="../media/image133.jpeg"/><Relationship Id="rId1" Type="http://schemas.openxmlformats.org/officeDocument/2006/relationships/image" Target="../media/image13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37.jpeg"/><Relationship Id="rId1" Type="http://schemas.openxmlformats.org/officeDocument/2006/relationships/image" Target="../media/image136.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140.jpeg"/><Relationship Id="rId2" Type="http://schemas.openxmlformats.org/officeDocument/2006/relationships/image" Target="../media/image139.emf"/><Relationship Id="rId1" Type="http://schemas.openxmlformats.org/officeDocument/2006/relationships/image" Target="../media/image13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4.xml"/><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image" Target="../media/image141.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5.xml"/><Relationship Id="rId2" Type="http://schemas.openxmlformats.org/officeDocument/2006/relationships/image" Target="../media/image145.jpeg"/><Relationship Id="rId1" Type="http://schemas.openxmlformats.org/officeDocument/2006/relationships/image" Target="../media/image144.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4.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5.xml"/><Relationship Id="rId2" Type="http://schemas.openxmlformats.org/officeDocument/2006/relationships/image" Target="../media/image147.png"/><Relationship Id="rId1" Type="http://schemas.openxmlformats.org/officeDocument/2006/relationships/image" Target="../media/image146.jpe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5.xml"/><Relationship Id="rId2" Type="http://schemas.openxmlformats.org/officeDocument/2006/relationships/image" Target="../media/image149.GIF"/><Relationship Id="rId1" Type="http://schemas.openxmlformats.org/officeDocument/2006/relationships/image" Target="../media/image14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151.jpeg"/><Relationship Id="rId1" Type="http://schemas.openxmlformats.org/officeDocument/2006/relationships/image" Target="../media/image150.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7.xml"/><Relationship Id="rId1" Type="http://schemas.openxmlformats.org/officeDocument/2006/relationships/image" Target="../media/image152.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5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156.jpeg"/><Relationship Id="rId2" Type="http://schemas.openxmlformats.org/officeDocument/2006/relationships/image" Target="../media/image155.png"/><Relationship Id="rId1" Type="http://schemas.openxmlformats.org/officeDocument/2006/relationships/image" Target="../media/image154.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9.xml"/><Relationship Id="rId2" Type="http://schemas.openxmlformats.org/officeDocument/2006/relationships/image" Target="../media/image158.png"/><Relationship Id="rId1" Type="http://schemas.openxmlformats.org/officeDocument/2006/relationships/image" Target="../media/image157.jpe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9.xml"/><Relationship Id="rId2" Type="http://schemas.openxmlformats.org/officeDocument/2006/relationships/image" Target="../media/image160.jpeg"/><Relationship Id="rId1" Type="http://schemas.openxmlformats.org/officeDocument/2006/relationships/image" Target="../media/image159.jpeg"/></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9.xml"/><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image" Target="../media/image16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2.png"/><Relationship Id="rId1" Type="http://schemas.openxmlformats.org/officeDocument/2006/relationships/image" Target="../media/image16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image" Target="../media/image26.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8.xml"/><Relationship Id="rId2" Type="http://schemas.openxmlformats.org/officeDocument/2006/relationships/image" Target="../media/image28.GIF"/><Relationship Id="rId1" Type="http://schemas.openxmlformats.org/officeDocument/2006/relationships/image" Target="../media/image27.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8.xml"/><Relationship Id="rId2" Type="http://schemas.openxmlformats.org/officeDocument/2006/relationships/image" Target="../media/image30.jpeg"/><Relationship Id="rId1"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ctrTitle"/>
          </p:nvPr>
        </p:nvSpPr>
        <p:spPr>
          <a:xfrm>
            <a:off x="540385" y="1902143"/>
            <a:ext cx="8062913" cy="1785937"/>
          </a:xfrm>
        </p:spPr>
        <p:txBody>
          <a:bodyPr vert="horz" wrap="square" anchor="ctr"/>
          <a:lstStyle>
            <a:lvl1pPr lvl="0">
              <a:defRPr/>
            </a:lvl1pPr>
          </a:lstStyle>
          <a:p>
            <a:pPr lvl="0" eaLnBrk="1" hangingPunct="1"/>
            <a:r>
              <a:rPr lang="en-US" altLang="x-none" sz="3600" b="1" dirty="0">
                <a:solidFill>
                  <a:schemeClr val="tx1"/>
                </a:solidFill>
                <a:latin typeface="Arial" panose="020B0604020202020204" pitchFamily="34" charset="0"/>
                <a:ea typeface="黑体" panose="02010609060101010101" pitchFamily="49" charset="-122"/>
              </a:rPr>
              <a:t>Operational ocean observation and forecasting services in China</a:t>
            </a:r>
            <a:endParaRPr lang="en-US" altLang="x-none" sz="3600" b="1" dirty="0">
              <a:solidFill>
                <a:schemeClr val="tx1"/>
              </a:solidFill>
              <a:latin typeface="Arial" panose="020B0604020202020204" pitchFamily="34" charset="0"/>
              <a:ea typeface="黑体" panose="02010609060101010101" pitchFamily="49" charset="-122"/>
            </a:endParaRPr>
          </a:p>
        </p:txBody>
      </p:sp>
      <p:sp>
        <p:nvSpPr>
          <p:cNvPr id="4099" name="副标题 2"/>
          <p:cNvSpPr>
            <a:spLocks noGrp="1"/>
          </p:cNvSpPr>
          <p:nvPr>
            <p:ph type="subTitle"/>
          </p:nvPr>
        </p:nvSpPr>
        <p:spPr>
          <a:xfrm>
            <a:off x="0" y="4076700"/>
            <a:ext cx="9144000" cy="1295400"/>
          </a:xfrm>
        </p:spPr>
        <p:txBody>
          <a:bodyPr vert="horz" wrap="square" anchor="t"/>
          <a:lstStyle>
            <a:lvl1pPr marL="0" lvl="0" indent="0" algn="ctr">
              <a:buNone/>
              <a:defRPr/>
            </a:lvl1pPr>
            <a:lvl2pPr marL="457200" lvl="1" indent="0" algn="ctr">
              <a:buNone/>
              <a:defRPr/>
            </a:lvl2pPr>
            <a:lvl3pPr marL="914400" lvl="2" indent="0" algn="ctr">
              <a:buNone/>
              <a:defRPr/>
            </a:lvl3pPr>
            <a:lvl4pPr marL="1371600" lvl="3" indent="0" algn="ctr">
              <a:buNone/>
              <a:defRPr/>
            </a:lvl4pPr>
            <a:lvl5pPr marL="1828800" lvl="4" indent="0" algn="ctr">
              <a:buNone/>
              <a:defRPr/>
            </a:lvl5pPr>
          </a:lstStyle>
          <a:p>
            <a:pPr marL="0" lvl="0" indent="0" algn="ctr">
              <a:buNone/>
            </a:pPr>
            <a:r>
              <a:rPr lang="en-US" altLang="zh-CN" sz="2000" dirty="0">
                <a:solidFill>
                  <a:srgbClr val="404040"/>
                </a:solidFill>
                <a:latin typeface="Times New Roman" panose="02020603050405020304" pitchFamily="18" charset="0"/>
                <a:sym typeface="Times New Roman" panose="02020603050405020304" pitchFamily="18" charset="0"/>
              </a:rPr>
              <a:t>Hui WANG</a:t>
            </a:r>
            <a:endParaRPr lang="en-US" altLang="zh-CN" sz="2000" dirty="0">
              <a:solidFill>
                <a:srgbClr val="404040"/>
              </a:solidFill>
              <a:latin typeface="Times New Roman" panose="02020603050405020304" pitchFamily="18" charset="0"/>
              <a:sym typeface="Times New Roman" panose="02020603050405020304" pitchFamily="18" charset="0"/>
            </a:endParaRPr>
          </a:p>
          <a:p>
            <a:pPr marL="0" lvl="0" indent="0" algn="ctr">
              <a:buNone/>
            </a:pPr>
            <a:r>
              <a:rPr lang="en-US" altLang="x-none" sz="2000" dirty="0">
                <a:solidFill>
                  <a:srgbClr val="404040"/>
                </a:solidFill>
                <a:latin typeface="Times New Roman" panose="02020603050405020304" pitchFamily="18" charset="0"/>
                <a:sym typeface="Times New Roman" panose="02020603050405020304" pitchFamily="18" charset="0"/>
              </a:rPr>
              <a:t>National Marine Environmental Forecasting Center</a:t>
            </a:r>
            <a:r>
              <a:rPr lang="zh-CN" altLang="en-US" sz="2000" dirty="0">
                <a:solidFill>
                  <a:srgbClr val="404040"/>
                </a:solidFill>
                <a:latin typeface="Times New Roman" panose="02020603050405020304" pitchFamily="18" charset="0"/>
                <a:sym typeface="Times New Roman" panose="02020603050405020304" pitchFamily="18" charset="0"/>
              </a:rPr>
              <a:t> (NMEFC)</a:t>
            </a:r>
            <a:r>
              <a:rPr lang="en-US" altLang="zh-CN" sz="2000" dirty="0">
                <a:solidFill>
                  <a:srgbClr val="404040"/>
                </a:solidFill>
                <a:latin typeface="Times New Roman" panose="02020603050405020304" pitchFamily="18" charset="0"/>
                <a:sym typeface="Times New Roman" panose="02020603050405020304" pitchFamily="18" charset="0"/>
              </a:rPr>
              <a:t>, Beijing, China</a:t>
            </a:r>
            <a:endParaRPr lang="en-US" altLang="zh-CN" sz="2000" dirty="0">
              <a:solidFill>
                <a:srgbClr val="404040"/>
              </a:solidFill>
              <a:latin typeface="Times New Roman" panose="02020603050405020304" pitchFamily="18" charset="0"/>
              <a:sym typeface="Times New Roman" panose="02020603050405020304" pitchFamily="18" charset="0"/>
            </a:endParaRPr>
          </a:p>
          <a:p>
            <a:pPr marL="0" lvl="0" indent="0" algn="ctr">
              <a:buNone/>
            </a:pPr>
            <a:r>
              <a:rPr lang="en-US" altLang="x-none" sz="2000" dirty="0">
                <a:solidFill>
                  <a:srgbClr val="404040"/>
                </a:solidFill>
                <a:latin typeface="Times New Roman" panose="02020603050405020304" pitchFamily="18" charset="0"/>
                <a:sym typeface="Times New Roman" panose="02020603050405020304" pitchFamily="18" charset="0"/>
              </a:rPr>
              <a:t>1</a:t>
            </a:r>
            <a:r>
              <a:rPr lang="en-US" altLang="x-none" sz="2000" baseline="30000" dirty="0">
                <a:solidFill>
                  <a:srgbClr val="404040"/>
                </a:solidFill>
                <a:latin typeface="Times New Roman" panose="02020603050405020304" pitchFamily="18" charset="0"/>
                <a:sym typeface="Times New Roman" panose="02020603050405020304" pitchFamily="18" charset="0"/>
              </a:rPr>
              <a:t>st</a:t>
            </a:r>
            <a:r>
              <a:rPr lang="en-US" altLang="x-none" sz="2000" dirty="0">
                <a:solidFill>
                  <a:srgbClr val="404040"/>
                </a:solidFill>
                <a:latin typeface="Times New Roman" panose="02020603050405020304" pitchFamily="18" charset="0"/>
                <a:sym typeface="Times New Roman" panose="02020603050405020304" pitchFamily="18" charset="0"/>
              </a:rPr>
              <a:t> June, 2017</a:t>
            </a:r>
            <a:endParaRPr lang="en-US" altLang="x-none" sz="2000" b="1" dirty="0">
              <a:latin typeface="Arial" panose="020B0604020202020204" pitchFamily="34" charset="0"/>
            </a:endParaRPr>
          </a:p>
        </p:txBody>
      </p:sp>
      <p:pic>
        <p:nvPicPr>
          <p:cNvPr id="4100" name="Picture 6" descr="20090924124552016372499"/>
          <p:cNvPicPr>
            <a:picLocks noChangeAspect="1"/>
          </p:cNvPicPr>
          <p:nvPr/>
        </p:nvPicPr>
        <p:blipFill>
          <a:blip r:embed="rId1"/>
          <a:stretch>
            <a:fillRect/>
          </a:stretch>
        </p:blipFill>
        <p:spPr>
          <a:xfrm>
            <a:off x="0" y="873760"/>
            <a:ext cx="1077595" cy="1077595"/>
          </a:xfrm>
          <a:prstGeom prst="rect">
            <a:avLst/>
          </a:prstGeom>
          <a:noFill/>
          <a:ln w="9525">
            <a:noFill/>
          </a:ln>
        </p:spPr>
      </p:pic>
      <p:pic>
        <p:nvPicPr>
          <p:cNvPr id="4101" name="Picture 10" descr="hurrican"/>
          <p:cNvPicPr>
            <a:picLocks noChangeAspect="1"/>
          </p:cNvPicPr>
          <p:nvPr/>
        </p:nvPicPr>
        <p:blipFill>
          <a:blip r:embed="rId2"/>
          <a:stretch>
            <a:fillRect/>
          </a:stretch>
        </p:blipFill>
        <p:spPr>
          <a:xfrm>
            <a:off x="0" y="5600700"/>
            <a:ext cx="1763713" cy="1274763"/>
          </a:xfrm>
          <a:prstGeom prst="rect">
            <a:avLst/>
          </a:prstGeom>
          <a:noFill/>
          <a:ln w="9525">
            <a:noFill/>
          </a:ln>
        </p:spPr>
      </p:pic>
      <p:pic>
        <p:nvPicPr>
          <p:cNvPr id="4102" name="Picture 11" descr="wave0"/>
          <p:cNvPicPr>
            <a:picLocks noChangeAspect="1"/>
          </p:cNvPicPr>
          <p:nvPr/>
        </p:nvPicPr>
        <p:blipFill>
          <a:blip r:embed="rId3"/>
          <a:stretch>
            <a:fillRect/>
          </a:stretch>
        </p:blipFill>
        <p:spPr>
          <a:xfrm>
            <a:off x="3492500" y="5599113"/>
            <a:ext cx="1871663" cy="1295400"/>
          </a:xfrm>
          <a:prstGeom prst="rect">
            <a:avLst/>
          </a:prstGeom>
          <a:noFill/>
          <a:ln w="9525">
            <a:noFill/>
          </a:ln>
        </p:spPr>
      </p:pic>
      <p:pic>
        <p:nvPicPr>
          <p:cNvPr id="4103" name="Picture 14" descr="redtide"/>
          <p:cNvPicPr>
            <a:picLocks noChangeAspect="1"/>
          </p:cNvPicPr>
          <p:nvPr/>
        </p:nvPicPr>
        <p:blipFill>
          <a:blip r:embed="rId4"/>
          <a:stretch>
            <a:fillRect/>
          </a:stretch>
        </p:blipFill>
        <p:spPr>
          <a:xfrm>
            <a:off x="7234238" y="5592763"/>
            <a:ext cx="1914525" cy="1311275"/>
          </a:xfrm>
          <a:prstGeom prst="rect">
            <a:avLst/>
          </a:prstGeom>
          <a:noFill/>
          <a:ln w="9525">
            <a:noFill/>
          </a:ln>
        </p:spPr>
      </p:pic>
      <p:pic>
        <p:nvPicPr>
          <p:cNvPr id="4104" name="Picture 8"/>
          <p:cNvPicPr>
            <a:picLocks noChangeAspect="1"/>
          </p:cNvPicPr>
          <p:nvPr/>
        </p:nvPicPr>
        <p:blipFill>
          <a:blip r:embed="rId5"/>
          <a:stretch>
            <a:fillRect/>
          </a:stretch>
        </p:blipFill>
        <p:spPr>
          <a:xfrm>
            <a:off x="5364163" y="5592763"/>
            <a:ext cx="1885950" cy="1323975"/>
          </a:xfrm>
          <a:prstGeom prst="rect">
            <a:avLst/>
          </a:prstGeom>
          <a:noFill/>
          <a:ln w="9525">
            <a:noFill/>
          </a:ln>
        </p:spPr>
      </p:pic>
      <p:pic>
        <p:nvPicPr>
          <p:cNvPr id="4105" name="Picture 12" descr="图片1-1"/>
          <p:cNvPicPr>
            <a:picLocks noChangeAspect="1"/>
          </p:cNvPicPr>
          <p:nvPr/>
        </p:nvPicPr>
        <p:blipFill>
          <a:blip r:embed="rId6"/>
          <a:stretch>
            <a:fillRect/>
          </a:stretch>
        </p:blipFill>
        <p:spPr>
          <a:xfrm>
            <a:off x="1763713" y="5599113"/>
            <a:ext cx="1744662" cy="1284287"/>
          </a:xfrm>
          <a:prstGeom prst="rect">
            <a:avLst/>
          </a:prstGeom>
          <a:noFill/>
          <a:ln w="9525">
            <a:noFill/>
          </a:ln>
        </p:spPr>
      </p:pic>
      <p:pic>
        <p:nvPicPr>
          <p:cNvPr id="5125" name="Picture 2"/>
          <p:cNvPicPr>
            <a:picLocks noChangeAspect="1"/>
          </p:cNvPicPr>
          <p:nvPr/>
        </p:nvPicPr>
        <p:blipFill>
          <a:blip r:embed="rId7"/>
          <a:stretch>
            <a:fillRect/>
          </a:stretch>
        </p:blipFill>
        <p:spPr>
          <a:xfrm>
            <a:off x="8126413" y="873443"/>
            <a:ext cx="1017587" cy="1028700"/>
          </a:xfrm>
          <a:prstGeom prst="rect">
            <a:avLst/>
          </a:prstGeom>
          <a:solidFill>
            <a:schemeClr val="bg1"/>
          </a:solidFill>
          <a:ln w="9525">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QQ截图2013030108534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8147" y="1268760"/>
            <a:ext cx="6659563" cy="4013200"/>
          </a:xfrm>
          <a:prstGeom prst="rect">
            <a:avLst/>
          </a:prstGeom>
          <a:noFill/>
        </p:spPr>
      </p:pic>
      <p:pic>
        <p:nvPicPr>
          <p:cNvPr id="15" name="Picture 4" descr="QQ截图201303010859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382310" y="2687850"/>
            <a:ext cx="3635375" cy="2541587"/>
          </a:xfrm>
          <a:prstGeom prst="rect">
            <a:avLst/>
          </a:prstGeom>
          <a:noFill/>
        </p:spPr>
      </p:pic>
      <p:sp>
        <p:nvSpPr>
          <p:cNvPr id="16" name="TextBox 1"/>
          <p:cNvSpPr txBox="1"/>
          <p:nvPr/>
        </p:nvSpPr>
        <p:spPr bwMode="auto">
          <a:xfrm>
            <a:off x="6685672" y="1548492"/>
            <a:ext cx="2339975" cy="9787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eaLnBrk="0" hangingPunct="0">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spcBef>
                <a:spcPct val="20000"/>
              </a:spcBef>
              <a:buClr>
                <a:schemeClr val="accent1"/>
              </a:buClr>
              <a:buFont typeface="Wingdings" panose="05000000000000000000" charset="0"/>
              <a:buNone/>
            </a:pPr>
            <a:r>
              <a:rPr lang="en-US" altLang="zh-CN" dirty="0">
                <a:solidFill>
                  <a:srgbClr val="7030A0"/>
                </a:solidFill>
                <a:latin typeface="微软雅黑" panose="020B0503020204020204" charset="-122"/>
                <a:ea typeface="微软雅黑" panose="020B0503020204020204" charset="-122"/>
                <a:cs typeface="微软雅黑" panose="020B0503020204020204" charset="-122"/>
              </a:rPr>
              <a:t>Tidal stations </a:t>
            </a:r>
            <a:r>
              <a:rPr lang="zh-CN" altLang="en-US" dirty="0">
                <a:solidFill>
                  <a:srgbClr val="7030A0"/>
                </a:solidFill>
                <a:latin typeface="微软雅黑" panose="020B0503020204020204" charset="-122"/>
                <a:ea typeface="微软雅黑" panose="020B0503020204020204" charset="-122"/>
                <a:cs typeface="微软雅黑" panose="020B0503020204020204" charset="-122"/>
              </a:rPr>
              <a:t>：</a:t>
            </a:r>
            <a:r>
              <a:rPr lang="en-US" altLang="zh-CN" dirty="0">
                <a:solidFill>
                  <a:srgbClr val="FF0000"/>
                </a:solidFill>
                <a:latin typeface="微软雅黑" panose="020B0503020204020204" charset="-122"/>
                <a:ea typeface="微软雅黑" panose="020B0503020204020204" charset="-122"/>
                <a:cs typeface="微软雅黑" panose="020B0503020204020204" charset="-122"/>
              </a:rPr>
              <a:t>853</a:t>
            </a:r>
            <a:endParaRPr lang="en-US" altLang="zh-CN" dirty="0">
              <a:solidFill>
                <a:srgbClr val="FF0000"/>
              </a:solidFill>
              <a:latin typeface="微软雅黑" panose="020B0503020204020204" charset="-122"/>
              <a:ea typeface="微软雅黑" panose="020B0503020204020204" charset="-122"/>
              <a:cs typeface="微软雅黑" panose="020B0503020204020204" charset="-122"/>
            </a:endParaRPr>
          </a:p>
          <a:p>
            <a:pPr>
              <a:lnSpc>
                <a:spcPct val="150000"/>
              </a:lnSpc>
              <a:spcBef>
                <a:spcPct val="20000"/>
              </a:spcBef>
              <a:buClr>
                <a:schemeClr val="accent1"/>
              </a:buClr>
              <a:buFont typeface="Wingdings" panose="05000000000000000000" charset="0"/>
              <a:buNone/>
            </a:pPr>
            <a:r>
              <a:rPr lang="en-US" altLang="zh-CN" dirty="0">
                <a:solidFill>
                  <a:srgbClr val="7030A0"/>
                </a:solidFill>
                <a:latin typeface="微软雅黑" panose="020B0503020204020204" charset="-122"/>
                <a:ea typeface="微软雅黑" panose="020B0503020204020204" charset="-122"/>
                <a:cs typeface="微软雅黑" panose="020B0503020204020204" charset="-122"/>
              </a:rPr>
              <a:t>Tsunami buoy </a:t>
            </a:r>
            <a:r>
              <a:rPr lang="zh-CN" altLang="en-US" dirty="0">
                <a:solidFill>
                  <a:srgbClr val="7030A0"/>
                </a:solidFill>
                <a:latin typeface="微软雅黑" panose="020B0503020204020204" charset="-122"/>
                <a:ea typeface="微软雅黑" panose="020B0503020204020204" charset="-122"/>
                <a:cs typeface="微软雅黑" panose="020B0503020204020204" charset="-122"/>
              </a:rPr>
              <a:t>：</a:t>
            </a:r>
            <a:r>
              <a:rPr lang="en-US" altLang="zh-CN" dirty="0">
                <a:solidFill>
                  <a:srgbClr val="FF0000"/>
                </a:solidFill>
                <a:latin typeface="微软雅黑" panose="020B0503020204020204" charset="-122"/>
                <a:ea typeface="微软雅黑" panose="020B0503020204020204" charset="-122"/>
                <a:cs typeface="微软雅黑" panose="020B0503020204020204" charset="-122"/>
              </a:rPr>
              <a:t>59</a:t>
            </a:r>
            <a:endParaRPr lang="zh-CN" altLang="en-US"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5" name="标题 4"/>
          <p:cNvSpPr>
            <a:spLocks noGrp="1"/>
          </p:cNvSpPr>
          <p:nvPr>
            <p:ph type="title"/>
          </p:nvPr>
        </p:nvSpPr>
        <p:spPr/>
        <p:txBody>
          <a:bodyPr/>
          <a:lstStyle/>
          <a:p>
            <a:r>
              <a:rPr kumimoji="1" lang="en-US" altLang="zh-CN" dirty="0"/>
              <a:t>Global </a:t>
            </a:r>
            <a:r>
              <a:rPr kumimoji="1" lang="zh-CN" altLang="en-US" dirty="0"/>
              <a:t>：</a:t>
            </a:r>
            <a:r>
              <a:rPr kumimoji="1" lang="en-US" altLang="zh-CN" sz="2400" dirty="0">
                <a:solidFill>
                  <a:schemeClr val="accent5">
                    <a:lumMod val="75000"/>
                  </a:schemeClr>
                </a:solidFill>
              </a:rPr>
              <a:t>IOC-GLOSS Global Sea Level Observing </a:t>
            </a:r>
            <a:r>
              <a:rPr kumimoji="1" lang="en-US" altLang="zh-CN" sz="2400" dirty="0" smtClean="0">
                <a:solidFill>
                  <a:schemeClr val="accent5">
                    <a:lumMod val="75000"/>
                  </a:schemeClr>
                </a:solidFill>
              </a:rPr>
              <a:t>System</a:t>
            </a:r>
            <a:endParaRPr kumimoji="1" lang="zh-CN" altLang="en-US" sz="2400" dirty="0">
              <a:solidFill>
                <a:schemeClr val="accent5">
                  <a:lumMod val="75000"/>
                </a:schemeClr>
              </a:solidFill>
            </a:endParaRPr>
          </a:p>
        </p:txBody>
      </p:sp>
      <p:sp>
        <p:nvSpPr>
          <p:cNvPr id="2" name="Freeform 37"/>
          <p:cNvSpPr/>
          <p:nvPr/>
        </p:nvSpPr>
        <p:spPr bwMode="auto">
          <a:xfrm>
            <a:off x="-205105" y="5556250"/>
            <a:ext cx="10180955" cy="1982470"/>
          </a:xfrm>
          <a:custGeom>
            <a:avLst/>
            <a:gdLst>
              <a:gd name="T0" fmla="*/ 45 w 14725"/>
              <a:gd name="T1" fmla="*/ 1294 h 2457"/>
              <a:gd name="T2" fmla="*/ 583 w 14725"/>
              <a:gd name="T3" fmla="*/ 341 h 2457"/>
              <a:gd name="T4" fmla="*/ 3544 w 14725"/>
              <a:gd name="T5" fmla="*/ 329 h 2457"/>
              <a:gd name="T6" fmla="*/ 4675 w 14725"/>
              <a:gd name="T7" fmla="*/ 137 h 2457"/>
              <a:gd name="T8" fmla="*/ 6079 w 14725"/>
              <a:gd name="T9" fmla="*/ 281 h 2457"/>
              <a:gd name="T10" fmla="*/ 8027 w 14725"/>
              <a:gd name="T11" fmla="*/ 6 h 2457"/>
              <a:gd name="T12" fmla="*/ 9901 w 14725"/>
              <a:gd name="T13" fmla="*/ 271 h 2457"/>
              <a:gd name="T14" fmla="*/ 11269 w 14725"/>
              <a:gd name="T15" fmla="*/ 22 h 2457"/>
              <a:gd name="T16" fmla="*/ 13909 w 14725"/>
              <a:gd name="T17" fmla="*/ 406 h 2457"/>
              <a:gd name="T18" fmla="*/ 14725 w 14725"/>
              <a:gd name="T19" fmla="*/ 2110 h 2457"/>
              <a:gd name="T20" fmla="*/ 8772 w 14725"/>
              <a:gd name="T21" fmla="*/ 2363 h 2457"/>
              <a:gd name="T22" fmla="*/ 60 w 14725"/>
              <a:gd name="T23" fmla="*/ 2457 h 2457"/>
              <a:gd name="T24" fmla="*/ 45 w 14725"/>
              <a:gd name="T25" fmla="*/ 1294 h 24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725"/>
              <a:gd name="T40" fmla="*/ 0 h 2457"/>
              <a:gd name="T41" fmla="*/ 14725 w 14725"/>
              <a:gd name="T42" fmla="*/ 2457 h 24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725" h="2457">
                <a:moveTo>
                  <a:pt x="45" y="1294"/>
                </a:moveTo>
                <a:cubicBezTo>
                  <a:pt x="132" y="941"/>
                  <a:pt x="0" y="502"/>
                  <a:pt x="583" y="341"/>
                </a:cubicBezTo>
                <a:cubicBezTo>
                  <a:pt x="1166" y="180"/>
                  <a:pt x="2862" y="363"/>
                  <a:pt x="3544" y="329"/>
                </a:cubicBezTo>
                <a:cubicBezTo>
                  <a:pt x="4226" y="295"/>
                  <a:pt x="4253" y="145"/>
                  <a:pt x="4675" y="137"/>
                </a:cubicBezTo>
                <a:cubicBezTo>
                  <a:pt x="5097" y="129"/>
                  <a:pt x="5520" y="303"/>
                  <a:pt x="6079" y="281"/>
                </a:cubicBezTo>
                <a:cubicBezTo>
                  <a:pt x="6638" y="259"/>
                  <a:pt x="7390" y="8"/>
                  <a:pt x="8027" y="6"/>
                </a:cubicBezTo>
                <a:cubicBezTo>
                  <a:pt x="8664" y="4"/>
                  <a:pt x="9361" y="268"/>
                  <a:pt x="9901" y="271"/>
                </a:cubicBezTo>
                <a:cubicBezTo>
                  <a:pt x="10441" y="274"/>
                  <a:pt x="10601" y="0"/>
                  <a:pt x="11269" y="22"/>
                </a:cubicBezTo>
                <a:cubicBezTo>
                  <a:pt x="11937" y="44"/>
                  <a:pt x="13333" y="58"/>
                  <a:pt x="13909" y="406"/>
                </a:cubicBezTo>
                <a:lnTo>
                  <a:pt x="14725" y="2110"/>
                </a:lnTo>
                <a:lnTo>
                  <a:pt x="8772" y="2363"/>
                </a:lnTo>
                <a:lnTo>
                  <a:pt x="60" y="2457"/>
                </a:lnTo>
                <a:lnTo>
                  <a:pt x="45" y="1294"/>
                </a:lnTo>
                <a:close/>
              </a:path>
            </a:pathLst>
          </a:custGeom>
          <a:solidFill>
            <a:srgbClr val="1F497D">
              <a:alpha val="80000"/>
            </a:srgbClr>
          </a:solidFill>
          <a:ln w="9525">
            <a:noFill/>
            <a:round/>
          </a:ln>
        </p:spPr>
        <p:txBody>
          <a:bodyPr/>
          <a:lstStyle/>
          <a:p>
            <a:endParaRPr lang="zh-CN" altLang="en-US"/>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987479" y="2121946"/>
            <a:ext cx="5171656" cy="3077766"/>
          </a:xfrm>
          <a:prstGeom prst="rect">
            <a:avLst/>
          </a:prstGeom>
        </p:spPr>
        <p:txBody>
          <a:bodyPr wrap="square">
            <a:spAutoFit/>
          </a:bodyPr>
          <a:lstStyle/>
          <a:p>
            <a:r>
              <a:rPr kumimoji="1" lang="en-US" altLang="zh-CN" dirty="0">
                <a:latin typeface="微软雅黑" panose="020B0503020204020204" charset="-122"/>
                <a:ea typeface="微软雅黑" panose="020B0503020204020204" charset="-122"/>
              </a:rPr>
              <a:t>At present</a:t>
            </a:r>
            <a:r>
              <a:rPr kumimoji="1" lang="zh-CN" altLang="en-US" dirty="0">
                <a:latin typeface="微软雅黑" panose="020B0503020204020204" charset="-122"/>
                <a:ea typeface="微软雅黑" panose="020B0503020204020204" charset="-122"/>
              </a:rPr>
              <a:t>：</a:t>
            </a:r>
            <a:endParaRPr kumimoji="1" lang="en-US" altLang="zh-CN" dirty="0">
              <a:latin typeface="微软雅黑" panose="020B0503020204020204" charset="-122"/>
              <a:ea typeface="微软雅黑" panose="020B0503020204020204" charset="-122"/>
            </a:endParaRPr>
          </a:p>
          <a:p>
            <a:r>
              <a:rPr kumimoji="1" lang="en-US" altLang="zh-CN" sz="1600" dirty="0">
                <a:latin typeface="微软雅黑" panose="020B0503020204020204" charset="-122"/>
                <a:ea typeface="微软雅黑" panose="020B0503020204020204" charset="-122"/>
              </a:rPr>
              <a:t>Ocean Station </a:t>
            </a:r>
            <a:r>
              <a:rPr kumimoji="1" lang="zh-CN" altLang="en-US" sz="1600" dirty="0">
                <a:latin typeface="微软雅黑" panose="020B0503020204020204" charset="-122"/>
                <a:ea typeface="微软雅黑" panose="020B0503020204020204" charset="-122"/>
              </a:rPr>
              <a:t>：</a:t>
            </a:r>
            <a:r>
              <a:rPr kumimoji="1" lang="en-US" altLang="zh-CN" sz="1600" dirty="0">
                <a:latin typeface="微软雅黑" panose="020B0503020204020204" charset="-122"/>
                <a:ea typeface="微软雅黑" panose="020B0503020204020204" charset="-122"/>
              </a:rPr>
              <a:t>155</a:t>
            </a:r>
            <a:endParaRPr kumimoji="1" lang="en-US" altLang="zh-CN" sz="1600" dirty="0">
              <a:latin typeface="微软雅黑" panose="020B0503020204020204" charset="-122"/>
              <a:ea typeface="微软雅黑" panose="020B0503020204020204" charset="-122"/>
            </a:endParaRPr>
          </a:p>
          <a:p>
            <a:r>
              <a:rPr kumimoji="1" lang="en-US" altLang="zh-CN" sz="1600" dirty="0">
                <a:latin typeface="微软雅黑" panose="020B0503020204020204" charset="-122"/>
                <a:ea typeface="微软雅黑" panose="020B0503020204020204" charset="-122"/>
              </a:rPr>
              <a:t>Buoy +</a:t>
            </a:r>
            <a:r>
              <a:rPr kumimoji="1" lang="zh-CN" altLang="en-US" sz="1600" dirty="0">
                <a:latin typeface="微软雅黑" panose="020B0503020204020204" charset="-122"/>
                <a:ea typeface="微软雅黑" panose="020B0503020204020204" charset="-122"/>
              </a:rPr>
              <a:t>3</a:t>
            </a:r>
            <a:r>
              <a:rPr kumimoji="1" lang="en-US" altLang="zh-CN" sz="1600" dirty="0">
                <a:latin typeface="微软雅黑" panose="020B0503020204020204" charset="-122"/>
                <a:ea typeface="微软雅黑" panose="020B0503020204020204" charset="-122"/>
              </a:rPr>
              <a:t>m buoy </a:t>
            </a:r>
            <a:r>
              <a:rPr kumimoji="1" lang="zh-CN" altLang="en-US" sz="1600" dirty="0">
                <a:latin typeface="微软雅黑" panose="020B0503020204020204" charset="-122"/>
                <a:ea typeface="微软雅黑" panose="020B0503020204020204" charset="-122"/>
              </a:rPr>
              <a:t>：</a:t>
            </a:r>
            <a:r>
              <a:rPr kumimoji="1" lang="en-US" altLang="zh-CN" sz="1600" dirty="0">
                <a:latin typeface="微软雅黑" panose="020B0503020204020204" charset="-122"/>
                <a:ea typeface="微软雅黑" panose="020B0503020204020204" charset="-122"/>
              </a:rPr>
              <a:t>69</a:t>
            </a:r>
            <a:endParaRPr kumimoji="1" lang="en-US" altLang="zh-CN" sz="1600" dirty="0">
              <a:latin typeface="微软雅黑" panose="020B0503020204020204" charset="-122"/>
              <a:ea typeface="微软雅黑" panose="020B0503020204020204" charset="-122"/>
            </a:endParaRPr>
          </a:p>
          <a:p>
            <a:r>
              <a:rPr kumimoji="1" lang="en-US" altLang="zh-CN" sz="1600" dirty="0">
                <a:latin typeface="微软雅黑" panose="020B0503020204020204" charset="-122"/>
                <a:ea typeface="微软雅黑" panose="020B0503020204020204" charset="-122"/>
              </a:rPr>
              <a:t>Ground wave radar </a:t>
            </a:r>
            <a:r>
              <a:rPr kumimoji="1" lang="zh-CN" altLang="en-US" sz="1600" dirty="0">
                <a:latin typeface="微软雅黑" panose="020B0503020204020204" charset="-122"/>
                <a:ea typeface="微软雅黑" panose="020B0503020204020204" charset="-122"/>
              </a:rPr>
              <a:t>：</a:t>
            </a:r>
            <a:r>
              <a:rPr kumimoji="1" lang="en-US" altLang="zh-CN" sz="1600" dirty="0">
                <a:latin typeface="微软雅黑" panose="020B0503020204020204" charset="-122"/>
                <a:ea typeface="微软雅黑" panose="020B0503020204020204" charset="-122"/>
              </a:rPr>
              <a:t>7 groups</a:t>
            </a:r>
            <a:endParaRPr kumimoji="1" lang="en-US" altLang="zh-CN" sz="1600" dirty="0">
              <a:latin typeface="微软雅黑" panose="020B0503020204020204" charset="-122"/>
              <a:ea typeface="微软雅黑" panose="020B0503020204020204" charset="-122"/>
            </a:endParaRPr>
          </a:p>
          <a:p>
            <a:r>
              <a:rPr kumimoji="1" lang="en-US" altLang="zh-CN" sz="1600" dirty="0">
                <a:latin typeface="微软雅黑" panose="020B0503020204020204" charset="-122"/>
                <a:ea typeface="微软雅黑" panose="020B0503020204020204" charset="-122"/>
              </a:rPr>
              <a:t>X-band Rada </a:t>
            </a:r>
            <a:r>
              <a:rPr kumimoji="1" lang="zh-CN" altLang="en-US" sz="1600" dirty="0">
                <a:latin typeface="微软雅黑" panose="020B0503020204020204" charset="-122"/>
                <a:ea typeface="微软雅黑" panose="020B0503020204020204" charset="-122"/>
              </a:rPr>
              <a:t>：</a:t>
            </a:r>
            <a:r>
              <a:rPr kumimoji="1" lang="en-US" altLang="zh-CN" sz="1600" dirty="0">
                <a:latin typeface="微软雅黑" panose="020B0503020204020204" charset="-122"/>
                <a:ea typeface="微软雅黑" panose="020B0503020204020204" charset="-122"/>
              </a:rPr>
              <a:t>25</a:t>
            </a:r>
            <a:endParaRPr kumimoji="1" lang="en-US" altLang="zh-CN" sz="1600" dirty="0">
              <a:latin typeface="微软雅黑" panose="020B0503020204020204" charset="-122"/>
              <a:ea typeface="微软雅黑" panose="020B0503020204020204" charset="-122"/>
            </a:endParaRPr>
          </a:p>
          <a:p>
            <a:r>
              <a:rPr kumimoji="1" lang="en-US" altLang="zh-CN" sz="1600" dirty="0">
                <a:latin typeface="微软雅黑" panose="020B0503020204020204" charset="-122"/>
                <a:ea typeface="微软雅黑" panose="020B0503020204020204" charset="-122"/>
              </a:rPr>
              <a:t>Hydrological data </a:t>
            </a:r>
            <a:r>
              <a:rPr kumimoji="1" lang="zh-CN" altLang="en-US" sz="1600" dirty="0">
                <a:latin typeface="微软雅黑" panose="020B0503020204020204" charset="-122"/>
                <a:ea typeface="微软雅黑" panose="020B0503020204020204" charset="-122"/>
              </a:rPr>
              <a:t>：</a:t>
            </a:r>
            <a:r>
              <a:rPr kumimoji="1" lang="en-US" altLang="zh-CN" sz="1600" dirty="0">
                <a:latin typeface="微软雅黑" panose="020B0503020204020204" charset="-122"/>
                <a:ea typeface="微软雅黑" panose="020B0503020204020204" charset="-122"/>
              </a:rPr>
              <a:t>57</a:t>
            </a:r>
            <a:r>
              <a:rPr lang="en-US" altLang="zh-CN" sz="1600" dirty="0"/>
              <a:t>sites</a:t>
            </a:r>
            <a:endParaRPr lang="en-US" altLang="zh-CN" sz="1600" dirty="0"/>
          </a:p>
          <a:p>
            <a:r>
              <a:rPr kumimoji="1" lang="en-US" altLang="zh-CN" sz="1600" dirty="0">
                <a:latin typeface="微软雅黑" panose="020B0503020204020204" charset="-122"/>
                <a:ea typeface="微软雅黑" panose="020B0503020204020204" charset="-122"/>
              </a:rPr>
              <a:t>Seismic Station </a:t>
            </a:r>
            <a:r>
              <a:rPr kumimoji="1" lang="zh-CN" altLang="en-US" sz="1600" dirty="0">
                <a:latin typeface="微软雅黑" panose="020B0503020204020204" charset="-122"/>
                <a:ea typeface="微软雅黑" panose="020B0503020204020204" charset="-122"/>
              </a:rPr>
              <a:t>：</a:t>
            </a:r>
            <a:r>
              <a:rPr kumimoji="1" lang="en-US" altLang="zh-CN" sz="1600" dirty="0">
                <a:latin typeface="微软雅黑" panose="020B0503020204020204" charset="-122"/>
                <a:ea typeface="微软雅黑" panose="020B0503020204020204" charset="-122"/>
              </a:rPr>
              <a:t>79</a:t>
            </a:r>
            <a:r>
              <a:rPr kumimoji="1" lang="zh-CN" altLang="en-US" sz="1600" dirty="0">
                <a:latin typeface="微软雅黑" panose="020B0503020204020204" charset="-122"/>
                <a:ea typeface="微软雅黑" panose="020B0503020204020204" charset="-122"/>
              </a:rPr>
              <a:t>，</a:t>
            </a:r>
            <a:r>
              <a:rPr kumimoji="1" lang="en-US" altLang="zh-CN" sz="1600" dirty="0">
                <a:latin typeface="微软雅黑" panose="020B0503020204020204" charset="-122"/>
                <a:ea typeface="微软雅黑" panose="020B0503020204020204" charset="-122"/>
              </a:rPr>
              <a:t> 25 of the Seismic Stations belong to </a:t>
            </a:r>
            <a:r>
              <a:rPr kumimoji="1" lang="en-US" altLang="zh-CN" sz="1600" dirty="0" err="1">
                <a:latin typeface="微软雅黑" panose="020B0503020204020204" charset="-122"/>
                <a:ea typeface="微软雅黑" panose="020B0503020204020204" charset="-122"/>
              </a:rPr>
              <a:t>SOA,the</a:t>
            </a:r>
            <a:r>
              <a:rPr kumimoji="1" lang="en-US" altLang="zh-CN" sz="1600" dirty="0">
                <a:latin typeface="微软雅黑" panose="020B0503020204020204" charset="-122"/>
                <a:ea typeface="微软雅黑" panose="020B0503020204020204" charset="-122"/>
              </a:rPr>
              <a:t> others sharing with Seismological </a:t>
            </a:r>
            <a:r>
              <a:rPr kumimoji="1" lang="en-US" altLang="zh-CN" sz="1600" dirty="0" err="1">
                <a:latin typeface="微软雅黑" panose="020B0503020204020204" charset="-122"/>
                <a:ea typeface="微软雅黑" panose="020B0503020204020204" charset="-122"/>
              </a:rPr>
              <a:t>Burea</a:t>
            </a:r>
            <a:endParaRPr kumimoji="1" lang="en-US" altLang="zh-CN" sz="1600" dirty="0">
              <a:latin typeface="微软雅黑" panose="020B0503020204020204" charset="-122"/>
              <a:ea typeface="微软雅黑" panose="020B0503020204020204" charset="-122"/>
            </a:endParaRPr>
          </a:p>
          <a:p>
            <a:r>
              <a:rPr kumimoji="1" lang="en-US" altLang="zh-CN" sz="1600" dirty="0">
                <a:latin typeface="微软雅黑" panose="020B0503020204020204" charset="-122"/>
                <a:ea typeface="微软雅黑" panose="020B0503020204020204" charset="-122"/>
              </a:rPr>
              <a:t>Shared real-time data with Chinese Academy of Sciences, Ministry of Water Resources, Seismological </a:t>
            </a:r>
            <a:r>
              <a:rPr kumimoji="1" lang="en-US" altLang="zh-CN" sz="1600" dirty="0" err="1">
                <a:latin typeface="微软雅黑" panose="020B0503020204020204" charset="-122"/>
                <a:ea typeface="微软雅黑" panose="020B0503020204020204" charset="-122"/>
              </a:rPr>
              <a:t>Burea</a:t>
            </a:r>
            <a:r>
              <a:rPr kumimoji="1" lang="en-US" altLang="zh-CN" sz="1600" dirty="0">
                <a:latin typeface="微软雅黑" panose="020B0503020204020204" charset="-122"/>
                <a:ea typeface="微软雅黑" panose="020B0503020204020204" charset="-122"/>
              </a:rPr>
              <a:t> etc.</a:t>
            </a:r>
            <a:endParaRPr lang="zh-CN" altLang="en-US" sz="1600" kern="100" dirty="0">
              <a:latin typeface="微软雅黑" panose="020B0503020204020204" charset="-122"/>
              <a:ea typeface="微软雅黑" panose="020B0503020204020204" charset="-122"/>
              <a:cs typeface="Times New Roman" panose="02020603050405020304" pitchFamily="18" charset="0"/>
            </a:endParaRPr>
          </a:p>
        </p:txBody>
      </p:sp>
      <p:sp>
        <p:nvSpPr>
          <p:cNvPr id="18" name="对角圆角矩形 17"/>
          <p:cNvSpPr/>
          <p:nvPr/>
        </p:nvSpPr>
        <p:spPr>
          <a:xfrm>
            <a:off x="665285" y="1245503"/>
            <a:ext cx="2972464" cy="425926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文本框 25"/>
          <p:cNvSpPr txBox="1"/>
          <p:nvPr/>
        </p:nvSpPr>
        <p:spPr>
          <a:xfrm>
            <a:off x="3979154" y="1127211"/>
            <a:ext cx="3895725" cy="518160"/>
          </a:xfrm>
          <a:prstGeom prst="rect">
            <a:avLst/>
          </a:prstGeom>
          <a:noFill/>
        </p:spPr>
        <p:txBody>
          <a:bodyPr wrap="none" rtlCol="0">
            <a:spAutoFit/>
          </a:bodyPr>
          <a:lstStyle/>
          <a:p>
            <a:r>
              <a:rPr lang="en-US" altLang="zh-CN" sz="2800" b="1" dirty="0">
                <a:latin typeface="+mn-ea"/>
                <a:ea typeface="微软雅黑" panose="020B0503020204020204" charset="-122"/>
              </a:rPr>
              <a:t>Real-time observation</a:t>
            </a:r>
            <a:endParaRPr lang="en-US" altLang="zh-CN" sz="2800" b="1" dirty="0">
              <a:latin typeface="+mn-ea"/>
              <a:ea typeface="微软雅黑" panose="020B0503020204020204" charset="-122"/>
            </a:endParaRPr>
          </a:p>
        </p:txBody>
      </p:sp>
      <p:sp>
        <p:nvSpPr>
          <p:cNvPr id="20" name="文本框 26"/>
          <p:cNvSpPr txBox="1"/>
          <p:nvPr/>
        </p:nvSpPr>
        <p:spPr>
          <a:xfrm>
            <a:off x="3984495" y="1508310"/>
            <a:ext cx="4210375" cy="518160"/>
          </a:xfrm>
          <a:prstGeom prst="rect">
            <a:avLst/>
          </a:prstGeom>
          <a:noFill/>
        </p:spPr>
        <p:txBody>
          <a:bodyPr wrap="square" rtlCol="0">
            <a:spAutoFit/>
          </a:bodyPr>
          <a:lstStyle/>
          <a:p>
            <a:pPr algn="dist"/>
            <a:r>
              <a:rPr lang="en-US" altLang="zh-CN" sz="2800" b="1" dirty="0">
                <a:latin typeface="+mn-ea"/>
                <a:ea typeface="微软雅黑" panose="020B0503020204020204" charset="-122"/>
              </a:rPr>
              <a:t>Real-time transmission</a:t>
            </a:r>
            <a:endParaRPr lang="en-US" altLang="zh-CN" sz="2800" b="1" dirty="0">
              <a:latin typeface="+mn-ea"/>
              <a:ea typeface="微软雅黑" panose="020B0503020204020204" charset="-122"/>
            </a:endParaRPr>
          </a:p>
        </p:txBody>
      </p:sp>
      <p:sp>
        <p:nvSpPr>
          <p:cNvPr id="21" name="文本框 27"/>
          <p:cNvSpPr txBox="1"/>
          <p:nvPr/>
        </p:nvSpPr>
        <p:spPr>
          <a:xfrm>
            <a:off x="3974034" y="1846778"/>
            <a:ext cx="4245871" cy="518160"/>
          </a:xfrm>
          <a:prstGeom prst="rect">
            <a:avLst/>
          </a:prstGeom>
          <a:noFill/>
        </p:spPr>
        <p:txBody>
          <a:bodyPr wrap="square" rtlCol="0">
            <a:spAutoFit/>
          </a:bodyPr>
          <a:lstStyle/>
          <a:p>
            <a:pPr algn="dist"/>
            <a:r>
              <a:rPr lang="en-US" altLang="zh-CN" sz="2800" b="1" dirty="0">
                <a:latin typeface="+mn-ea"/>
                <a:ea typeface="微软雅黑" panose="020B0503020204020204" charset="-122"/>
              </a:rPr>
              <a:t>Real-time monitoring</a:t>
            </a:r>
            <a:endParaRPr lang="en-US" altLang="zh-CN" sz="2800" b="1" dirty="0">
              <a:latin typeface="+mn-ea"/>
              <a:ea typeface="微软雅黑" panose="020B0503020204020204" charset="-122"/>
            </a:endParaRPr>
          </a:p>
        </p:txBody>
      </p:sp>
      <p:pic>
        <p:nvPicPr>
          <p:cNvPr id="22" name="Picture 2" descr="D:\work\ppts\20140217王飞\图片1.png"/>
          <p:cNvPicPr>
            <a:picLocks noChangeAspect="1" noChangeArrowheads="1"/>
          </p:cNvPicPr>
          <p:nvPr/>
        </p:nvPicPr>
        <p:blipFill>
          <a:blip r:embed="rId1"/>
          <a:srcRect/>
          <a:stretch>
            <a:fillRect/>
          </a:stretch>
        </p:blipFill>
        <p:spPr bwMode="auto">
          <a:xfrm>
            <a:off x="676526" y="1675717"/>
            <a:ext cx="2793877" cy="3572208"/>
          </a:xfrm>
          <a:prstGeom prst="rect">
            <a:avLst/>
          </a:prstGeom>
          <a:noFill/>
        </p:spPr>
      </p:pic>
      <p:pic>
        <p:nvPicPr>
          <p:cNvPr id="23" name="Picture 4" descr="D:\work\ppts\20140217王飞\图片2.png"/>
          <p:cNvPicPr>
            <a:picLocks noChangeAspect="1" noChangeArrowheads="1"/>
          </p:cNvPicPr>
          <p:nvPr/>
        </p:nvPicPr>
        <p:blipFill>
          <a:blip r:embed="rId2"/>
          <a:srcRect/>
          <a:stretch>
            <a:fillRect/>
          </a:stretch>
        </p:blipFill>
        <p:spPr bwMode="auto">
          <a:xfrm>
            <a:off x="459038" y="1682067"/>
            <a:ext cx="3309807" cy="3592490"/>
          </a:xfrm>
          <a:prstGeom prst="rect">
            <a:avLst/>
          </a:prstGeom>
          <a:noFill/>
        </p:spPr>
      </p:pic>
      <p:pic>
        <p:nvPicPr>
          <p:cNvPr id="24" name="Picture 5" descr="D:\work\ppts\20140217王飞\图片3.png"/>
          <p:cNvPicPr>
            <a:picLocks noChangeAspect="1" noChangeArrowheads="1"/>
          </p:cNvPicPr>
          <p:nvPr/>
        </p:nvPicPr>
        <p:blipFill>
          <a:blip r:embed="rId3"/>
          <a:srcRect/>
          <a:stretch>
            <a:fillRect/>
          </a:stretch>
        </p:blipFill>
        <p:spPr bwMode="auto">
          <a:xfrm>
            <a:off x="701133" y="1466167"/>
            <a:ext cx="2754580" cy="3854891"/>
          </a:xfrm>
          <a:prstGeom prst="rect">
            <a:avLst/>
          </a:prstGeom>
          <a:noFill/>
        </p:spPr>
      </p:pic>
      <p:sp>
        <p:nvSpPr>
          <p:cNvPr id="25" name="矩形 24"/>
          <p:cNvSpPr/>
          <p:nvPr/>
        </p:nvSpPr>
        <p:spPr>
          <a:xfrm>
            <a:off x="3937120" y="2421612"/>
            <a:ext cx="5043488" cy="2308324"/>
          </a:xfrm>
          <a:prstGeom prst="rect">
            <a:avLst/>
          </a:prstGeom>
        </p:spPr>
        <p:txBody>
          <a:bodyPr wrap="square">
            <a:spAutoFit/>
          </a:bodyPr>
          <a:lstStyle/>
          <a:p>
            <a:pPr algn="just">
              <a:lnSpc>
                <a:spcPct val="150000"/>
              </a:lnSpc>
              <a:defRPr/>
            </a:pPr>
            <a:r>
              <a:rPr lang="en-US" altLang="zh-CN" sz="1600" dirty="0">
                <a:latin typeface="微软雅黑" panose="020B0503020204020204" charset="-122"/>
                <a:ea typeface="微软雅黑" panose="020B0503020204020204" charset="-122"/>
                <a:cs typeface="华文新魏" panose="02010800040101010101" charset="-122"/>
              </a:rPr>
              <a:t>The onshore data is real-time transmission Mainly through the line and VSAT </a:t>
            </a:r>
            <a:endParaRPr lang="en-US" altLang="zh-CN" sz="1600" dirty="0">
              <a:latin typeface="微软雅黑" panose="020B0503020204020204" charset="-122"/>
              <a:ea typeface="微软雅黑" panose="020B0503020204020204" charset="-122"/>
              <a:cs typeface="华文新魏" panose="02010800040101010101" charset="-122"/>
            </a:endParaRPr>
          </a:p>
          <a:p>
            <a:pPr algn="just">
              <a:lnSpc>
                <a:spcPct val="150000"/>
              </a:lnSpc>
              <a:defRPr/>
            </a:pPr>
            <a:r>
              <a:rPr lang="en-US" altLang="zh-CN" sz="1600" dirty="0">
                <a:latin typeface="微软雅黑" panose="020B0503020204020204" charset="-122"/>
                <a:ea typeface="微软雅黑" panose="020B0503020204020204" charset="-122"/>
                <a:cs typeface="华文新魏" panose="02010800040101010101" charset="-122"/>
              </a:rPr>
              <a:t>The offshore data via satellite implement real-time transmission</a:t>
            </a:r>
            <a:endParaRPr lang="en-US" altLang="zh-CN" sz="1600" dirty="0">
              <a:latin typeface="微软雅黑" panose="020B0503020204020204" charset="-122"/>
              <a:ea typeface="微软雅黑" panose="020B0503020204020204" charset="-122"/>
              <a:cs typeface="华文新魏" panose="02010800040101010101" charset="-122"/>
            </a:endParaRPr>
          </a:p>
          <a:p>
            <a:pPr algn="just">
              <a:lnSpc>
                <a:spcPct val="150000"/>
              </a:lnSpc>
              <a:defRPr/>
            </a:pPr>
            <a:r>
              <a:rPr lang="en-US" altLang="zh-CN" sz="1600" dirty="0">
                <a:latin typeface="微软雅黑" panose="020B0503020204020204" charset="-122"/>
                <a:ea typeface="微软雅黑" panose="020B0503020204020204" charset="-122"/>
                <a:cs typeface="华文新魏" panose="02010800040101010101" charset="-122"/>
              </a:rPr>
              <a:t>The onshore data basically actualize real-time transmission and monitoring in minute </a:t>
            </a:r>
            <a:r>
              <a:rPr lang="en-US" altLang="zh-CN" sz="1600" dirty="0" err="1">
                <a:latin typeface="微软雅黑" panose="020B0503020204020204" charset="-122"/>
                <a:ea typeface="微软雅黑" panose="020B0503020204020204" charset="-122"/>
                <a:cs typeface="华文新魏" panose="02010800040101010101" charset="-122"/>
              </a:rPr>
              <a:t>timescal</a:t>
            </a:r>
            <a:endParaRPr lang="zh-CN" altLang="en-US" sz="1600" dirty="0">
              <a:latin typeface="微软雅黑" panose="020B0503020204020204" charset="-122"/>
              <a:ea typeface="微软雅黑" panose="020B0503020204020204" charset="-122"/>
              <a:cs typeface="华文新魏" panose="02010800040101010101" charset="-122"/>
            </a:endParaRPr>
          </a:p>
        </p:txBody>
      </p:sp>
      <p:pic>
        <p:nvPicPr>
          <p:cNvPr id="26" name="Picture 3" descr="D:\work\ppts\20140217王飞\图片4.png"/>
          <p:cNvPicPr>
            <a:picLocks noChangeAspect="1" noChangeArrowheads="1"/>
          </p:cNvPicPr>
          <p:nvPr/>
        </p:nvPicPr>
        <p:blipFill>
          <a:blip r:embed="rId4"/>
          <a:srcRect/>
          <a:stretch>
            <a:fillRect/>
          </a:stretch>
        </p:blipFill>
        <p:spPr bwMode="auto">
          <a:xfrm>
            <a:off x="917827" y="1440767"/>
            <a:ext cx="2516264" cy="3854891"/>
          </a:xfrm>
          <a:prstGeom prst="rect">
            <a:avLst/>
          </a:prstGeom>
          <a:noFill/>
        </p:spPr>
      </p:pic>
      <p:pic>
        <p:nvPicPr>
          <p:cNvPr id="27" name="Picture 7" descr="D:\work\ppts\20140217王飞\图片5.png"/>
          <p:cNvPicPr>
            <a:picLocks noChangeAspect="1" noChangeArrowheads="1"/>
          </p:cNvPicPr>
          <p:nvPr/>
        </p:nvPicPr>
        <p:blipFill>
          <a:blip r:embed="rId5"/>
          <a:srcRect/>
          <a:stretch>
            <a:fillRect/>
          </a:stretch>
        </p:blipFill>
        <p:spPr bwMode="auto">
          <a:xfrm>
            <a:off x="749551" y="1804304"/>
            <a:ext cx="2893539" cy="3548123"/>
          </a:xfrm>
          <a:prstGeom prst="rect">
            <a:avLst/>
          </a:prstGeom>
          <a:noFill/>
        </p:spPr>
      </p:pic>
      <p:pic>
        <p:nvPicPr>
          <p:cNvPr id="28" name="Picture 6" descr="D:\work\ppts\20140217王飞\图片6.png"/>
          <p:cNvPicPr>
            <a:picLocks noChangeAspect="1" noChangeArrowheads="1"/>
          </p:cNvPicPr>
          <p:nvPr/>
        </p:nvPicPr>
        <p:blipFill>
          <a:blip r:embed="rId6"/>
          <a:srcRect/>
          <a:stretch>
            <a:fillRect/>
          </a:stretch>
        </p:blipFill>
        <p:spPr bwMode="auto">
          <a:xfrm>
            <a:off x="940051" y="2147204"/>
            <a:ext cx="2409783" cy="2939656"/>
          </a:xfrm>
          <a:prstGeom prst="rect">
            <a:avLst/>
          </a:prstGeom>
          <a:noFill/>
        </p:spPr>
      </p:pic>
      <p:sp>
        <p:nvSpPr>
          <p:cNvPr id="2" name="标题 1"/>
          <p:cNvSpPr>
            <a:spLocks noGrp="1"/>
          </p:cNvSpPr>
          <p:nvPr>
            <p:ph type="title"/>
          </p:nvPr>
        </p:nvSpPr>
        <p:spPr/>
        <p:txBody>
          <a:bodyPr/>
          <a:lstStyle/>
          <a:p>
            <a:r>
              <a:rPr kumimoji="1" lang="en-US" altLang="zh-CN" dirty="0"/>
              <a:t>Marine environment observation of SOA </a:t>
            </a:r>
            <a:endParaRPr kumimoji="1" lang="zh-CN" altLang="en-US" dirty="0"/>
          </a:p>
        </p:txBody>
      </p:sp>
      <p:sp>
        <p:nvSpPr>
          <p:cNvPr id="3" name="Freeform 37"/>
          <p:cNvSpPr/>
          <p:nvPr/>
        </p:nvSpPr>
        <p:spPr bwMode="auto">
          <a:xfrm>
            <a:off x="-205105" y="5556250"/>
            <a:ext cx="10180955" cy="1982470"/>
          </a:xfrm>
          <a:custGeom>
            <a:avLst/>
            <a:gdLst>
              <a:gd name="T0" fmla="*/ 45 w 14725"/>
              <a:gd name="T1" fmla="*/ 1294 h 2457"/>
              <a:gd name="T2" fmla="*/ 583 w 14725"/>
              <a:gd name="T3" fmla="*/ 341 h 2457"/>
              <a:gd name="T4" fmla="*/ 3544 w 14725"/>
              <a:gd name="T5" fmla="*/ 329 h 2457"/>
              <a:gd name="T6" fmla="*/ 4675 w 14725"/>
              <a:gd name="T7" fmla="*/ 137 h 2457"/>
              <a:gd name="T8" fmla="*/ 6079 w 14725"/>
              <a:gd name="T9" fmla="*/ 281 h 2457"/>
              <a:gd name="T10" fmla="*/ 8027 w 14725"/>
              <a:gd name="T11" fmla="*/ 6 h 2457"/>
              <a:gd name="T12" fmla="*/ 9901 w 14725"/>
              <a:gd name="T13" fmla="*/ 271 h 2457"/>
              <a:gd name="T14" fmla="*/ 11269 w 14725"/>
              <a:gd name="T15" fmla="*/ 22 h 2457"/>
              <a:gd name="T16" fmla="*/ 13909 w 14725"/>
              <a:gd name="T17" fmla="*/ 406 h 2457"/>
              <a:gd name="T18" fmla="*/ 14725 w 14725"/>
              <a:gd name="T19" fmla="*/ 2110 h 2457"/>
              <a:gd name="T20" fmla="*/ 8772 w 14725"/>
              <a:gd name="T21" fmla="*/ 2363 h 2457"/>
              <a:gd name="T22" fmla="*/ 60 w 14725"/>
              <a:gd name="T23" fmla="*/ 2457 h 2457"/>
              <a:gd name="T24" fmla="*/ 45 w 14725"/>
              <a:gd name="T25" fmla="*/ 1294 h 24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725"/>
              <a:gd name="T40" fmla="*/ 0 h 2457"/>
              <a:gd name="T41" fmla="*/ 14725 w 14725"/>
              <a:gd name="T42" fmla="*/ 2457 h 24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725" h="2457">
                <a:moveTo>
                  <a:pt x="45" y="1294"/>
                </a:moveTo>
                <a:cubicBezTo>
                  <a:pt x="132" y="941"/>
                  <a:pt x="0" y="502"/>
                  <a:pt x="583" y="341"/>
                </a:cubicBezTo>
                <a:cubicBezTo>
                  <a:pt x="1166" y="180"/>
                  <a:pt x="2862" y="363"/>
                  <a:pt x="3544" y="329"/>
                </a:cubicBezTo>
                <a:cubicBezTo>
                  <a:pt x="4226" y="295"/>
                  <a:pt x="4253" y="145"/>
                  <a:pt x="4675" y="137"/>
                </a:cubicBezTo>
                <a:cubicBezTo>
                  <a:pt x="5097" y="129"/>
                  <a:pt x="5520" y="303"/>
                  <a:pt x="6079" y="281"/>
                </a:cubicBezTo>
                <a:cubicBezTo>
                  <a:pt x="6638" y="259"/>
                  <a:pt x="7390" y="8"/>
                  <a:pt x="8027" y="6"/>
                </a:cubicBezTo>
                <a:cubicBezTo>
                  <a:pt x="8664" y="4"/>
                  <a:pt x="9361" y="268"/>
                  <a:pt x="9901" y="271"/>
                </a:cubicBezTo>
                <a:cubicBezTo>
                  <a:pt x="10441" y="274"/>
                  <a:pt x="10601" y="0"/>
                  <a:pt x="11269" y="22"/>
                </a:cubicBezTo>
                <a:cubicBezTo>
                  <a:pt x="11937" y="44"/>
                  <a:pt x="13333" y="58"/>
                  <a:pt x="13909" y="406"/>
                </a:cubicBezTo>
                <a:lnTo>
                  <a:pt x="14725" y="2110"/>
                </a:lnTo>
                <a:lnTo>
                  <a:pt x="8772" y="2363"/>
                </a:lnTo>
                <a:lnTo>
                  <a:pt x="60" y="2457"/>
                </a:lnTo>
                <a:lnTo>
                  <a:pt x="45" y="1294"/>
                </a:lnTo>
                <a:close/>
              </a:path>
            </a:pathLst>
          </a:custGeom>
          <a:solidFill>
            <a:srgbClr val="1F497D">
              <a:alpha val="80000"/>
            </a:srgbClr>
          </a:solidFill>
          <a:ln w="9525">
            <a:noFill/>
            <a:round/>
          </a:ln>
        </p:spPr>
        <p:txBody>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lide(fromLeft)">
                                      <p:cBhvr>
                                        <p:cTn id="7" dur="500"/>
                                        <p:tgtEl>
                                          <p:spTgt spid="22"/>
                                        </p:tgtEl>
                                      </p:cBhvr>
                                    </p:animEffect>
                                  </p:childTnLst>
                                </p:cTn>
                              </p:par>
                            </p:childTnLst>
                          </p:cTn>
                        </p:par>
                        <p:par>
                          <p:cTn id="8" fill="hold">
                            <p:stCondLst>
                              <p:cond delay="500"/>
                            </p:stCondLst>
                            <p:childTnLst>
                              <p:par>
                                <p:cTn id="9" presetID="12" presetClass="exit" presetSubtype="2" fill="hold" nodeType="afterEffect">
                                  <p:stCondLst>
                                    <p:cond delay="2000"/>
                                  </p:stCondLst>
                                  <p:childTnLst>
                                    <p:animEffect transition="out" filter="slide(fromRight)">
                                      <p:cBhvr>
                                        <p:cTn id="10" dur="500"/>
                                        <p:tgtEl>
                                          <p:spTgt spid="22"/>
                                        </p:tgtEl>
                                      </p:cBhvr>
                                    </p:animEffect>
                                    <p:set>
                                      <p:cBhvr>
                                        <p:cTn id="11" dur="1" fill="hold">
                                          <p:stCondLst>
                                            <p:cond delay="499"/>
                                          </p:stCondLst>
                                        </p:cTn>
                                        <p:tgtEl>
                                          <p:spTgt spid="22"/>
                                        </p:tgtEl>
                                        <p:attrNameLst>
                                          <p:attrName>style.visibility</p:attrName>
                                        </p:attrNameLst>
                                      </p:cBhvr>
                                      <p:to>
                                        <p:strVal val="hidden"/>
                                      </p:to>
                                    </p:set>
                                  </p:childTnLst>
                                </p:cTn>
                              </p:par>
                              <p:par>
                                <p:cTn id="12" presetID="12" presetClass="entr" presetSubtype="8" fill="hold" nodeType="withEffect">
                                  <p:stCondLst>
                                    <p:cond delay="2000"/>
                                  </p:stCondLst>
                                  <p:childTnLst>
                                    <p:set>
                                      <p:cBhvr>
                                        <p:cTn id="13" dur="1" fill="hold">
                                          <p:stCondLst>
                                            <p:cond delay="0"/>
                                          </p:stCondLst>
                                        </p:cTn>
                                        <p:tgtEl>
                                          <p:spTgt spid="23"/>
                                        </p:tgtEl>
                                        <p:attrNameLst>
                                          <p:attrName>style.visibility</p:attrName>
                                        </p:attrNameLst>
                                      </p:cBhvr>
                                      <p:to>
                                        <p:strVal val="visible"/>
                                      </p:to>
                                    </p:set>
                                    <p:animEffect transition="in" filter="slide(fromLeft)">
                                      <p:cBhvr>
                                        <p:cTn id="14" dur="500"/>
                                        <p:tgtEl>
                                          <p:spTgt spid="23"/>
                                        </p:tgtEl>
                                      </p:cBhvr>
                                    </p:animEffect>
                                  </p:childTnLst>
                                </p:cTn>
                              </p:par>
                            </p:childTnLst>
                          </p:cTn>
                        </p:par>
                        <p:par>
                          <p:cTn id="15" fill="hold">
                            <p:stCondLst>
                              <p:cond delay="3000"/>
                            </p:stCondLst>
                            <p:childTnLst>
                              <p:par>
                                <p:cTn id="16" presetID="12" presetClass="exit" presetSubtype="2" fill="hold" nodeType="afterEffect">
                                  <p:stCondLst>
                                    <p:cond delay="2000"/>
                                  </p:stCondLst>
                                  <p:childTnLst>
                                    <p:animEffect transition="out" filter="slide(fromRight)">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par>
                                <p:cTn id="19" presetID="12" presetClass="entr" presetSubtype="8" fill="hold" nodeType="withEffect">
                                  <p:stCondLst>
                                    <p:cond delay="2000"/>
                                  </p:stCondLst>
                                  <p:childTnLst>
                                    <p:set>
                                      <p:cBhvr>
                                        <p:cTn id="20" dur="1" fill="hold">
                                          <p:stCondLst>
                                            <p:cond delay="0"/>
                                          </p:stCondLst>
                                        </p:cTn>
                                        <p:tgtEl>
                                          <p:spTgt spid="24"/>
                                        </p:tgtEl>
                                        <p:attrNameLst>
                                          <p:attrName>style.visibility</p:attrName>
                                        </p:attrNameLst>
                                      </p:cBhvr>
                                      <p:to>
                                        <p:strVal val="visible"/>
                                      </p:to>
                                    </p:set>
                                    <p:animEffect transition="in" filter="slide(fromLeft)">
                                      <p:cBhvr>
                                        <p:cTn id="21" dur="500"/>
                                        <p:tgtEl>
                                          <p:spTgt spid="24"/>
                                        </p:tgtEl>
                                      </p:cBhvr>
                                    </p:animEffect>
                                  </p:childTnLst>
                                </p:cTn>
                              </p:par>
                            </p:childTnLst>
                          </p:cTn>
                        </p:par>
                        <p:par>
                          <p:cTn id="22" fill="hold">
                            <p:stCondLst>
                              <p:cond delay="5500"/>
                            </p:stCondLst>
                            <p:childTnLst>
                              <p:par>
                                <p:cTn id="23" presetID="12" presetClass="exit" presetSubtype="2" fill="hold" nodeType="afterEffect">
                                  <p:stCondLst>
                                    <p:cond delay="2000"/>
                                  </p:stCondLst>
                                  <p:childTnLst>
                                    <p:animEffect transition="out" filter="slide(fromRight)">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par>
                                <p:cTn id="26" presetID="12" presetClass="entr" presetSubtype="8" fill="hold" nodeType="withEffect">
                                  <p:stCondLst>
                                    <p:cond delay="2000"/>
                                  </p:stCondLst>
                                  <p:childTnLst>
                                    <p:set>
                                      <p:cBhvr>
                                        <p:cTn id="27" dur="1" fill="hold">
                                          <p:stCondLst>
                                            <p:cond delay="0"/>
                                          </p:stCondLst>
                                        </p:cTn>
                                        <p:tgtEl>
                                          <p:spTgt spid="26"/>
                                        </p:tgtEl>
                                        <p:attrNameLst>
                                          <p:attrName>style.visibility</p:attrName>
                                        </p:attrNameLst>
                                      </p:cBhvr>
                                      <p:to>
                                        <p:strVal val="visible"/>
                                      </p:to>
                                    </p:set>
                                    <p:animEffect transition="in" filter="slide(from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up)">
                                      <p:cBhvr>
                                        <p:cTn id="33" dur="500"/>
                                        <p:tgtEl>
                                          <p:spTgt spid="25"/>
                                        </p:tgtEl>
                                      </p:cBhvr>
                                    </p:animEffect>
                                  </p:childTnLst>
                                </p:cTn>
                              </p:par>
                              <p:par>
                                <p:cTn id="34" presetID="22" presetClass="exit" presetSubtype="4" fill="hold" grpId="0" nodeType="withEffect">
                                  <p:stCondLst>
                                    <p:cond delay="0"/>
                                  </p:stCondLst>
                                  <p:childTnLst>
                                    <p:animEffect transition="out" filter="wipe(down)">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12" presetClass="exit" presetSubtype="2" fill="hold" nodeType="withEffect">
                                  <p:stCondLst>
                                    <p:cond delay="0"/>
                                  </p:stCondLst>
                                  <p:childTnLst>
                                    <p:animEffect transition="out" filter="slide(fromRight)">
                                      <p:cBhvr>
                                        <p:cTn id="38" dur="500"/>
                                        <p:tgtEl>
                                          <p:spTgt spid="26"/>
                                        </p:tgtEl>
                                      </p:cBhvr>
                                    </p:animEffect>
                                    <p:set>
                                      <p:cBhvr>
                                        <p:cTn id="39" dur="1" fill="hold">
                                          <p:stCondLst>
                                            <p:cond delay="499"/>
                                          </p:stCondLst>
                                        </p:cTn>
                                        <p:tgtEl>
                                          <p:spTgt spid="26"/>
                                        </p:tgtEl>
                                        <p:attrNameLst>
                                          <p:attrName>style.visibility</p:attrName>
                                        </p:attrNameLst>
                                      </p:cBhvr>
                                      <p:to>
                                        <p:strVal val="hidden"/>
                                      </p:to>
                                    </p:set>
                                  </p:childTnLst>
                                </p:cTn>
                              </p:par>
                              <p:par>
                                <p:cTn id="40" presetID="12" presetClass="entr" presetSubtype="8"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slide(fromLeft)">
                                      <p:cBhvr>
                                        <p:cTn id="42" dur="500"/>
                                        <p:tgtEl>
                                          <p:spTgt spid="27"/>
                                        </p:tgtEl>
                                      </p:cBhvr>
                                    </p:animEffect>
                                  </p:childTnLst>
                                </p:cTn>
                              </p:par>
                            </p:childTnLst>
                          </p:cTn>
                        </p:par>
                        <p:par>
                          <p:cTn id="43" fill="hold">
                            <p:stCondLst>
                              <p:cond delay="500"/>
                            </p:stCondLst>
                            <p:childTnLst>
                              <p:par>
                                <p:cTn id="44" presetID="12" presetClass="exit" presetSubtype="2" fill="hold" nodeType="afterEffect">
                                  <p:stCondLst>
                                    <p:cond delay="2000"/>
                                  </p:stCondLst>
                                  <p:childTnLst>
                                    <p:animEffect transition="out" filter="slide(fromRight)">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par>
                                <p:cTn id="47" presetID="12" presetClass="entr" presetSubtype="8" fill="hold" nodeType="withEffect">
                                  <p:stCondLst>
                                    <p:cond delay="2000"/>
                                  </p:stCondLst>
                                  <p:childTnLst>
                                    <p:set>
                                      <p:cBhvr>
                                        <p:cTn id="48" dur="1" fill="hold">
                                          <p:stCondLst>
                                            <p:cond delay="0"/>
                                          </p:stCondLst>
                                        </p:cTn>
                                        <p:tgtEl>
                                          <p:spTgt spid="28"/>
                                        </p:tgtEl>
                                        <p:attrNameLst>
                                          <p:attrName>style.visibility</p:attrName>
                                        </p:attrNameLst>
                                      </p:cBhvr>
                                      <p:to>
                                        <p:strVal val="visible"/>
                                      </p:to>
                                    </p:set>
                                    <p:animEffect transition="in" filter="slide(fromLeft)">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灯片编号占位符 16"/>
          <p:cNvSpPr/>
          <p:nvPr/>
        </p:nvSpPr>
        <p:spPr>
          <a:xfrm>
            <a:off x="107950" y="6456363"/>
            <a:ext cx="1000125" cy="365125"/>
          </a:xfrm>
          <a:prstGeom prst="rect">
            <a:avLst/>
          </a:prstGeom>
          <a:noFill/>
          <a:ln w="9525">
            <a:noFill/>
          </a:ln>
        </p:spPr>
        <p:txBody>
          <a:bodyPr anchor="ctr"/>
          <a:lstStyle/>
          <a:p>
            <a:pPr lvl="0" eaLnBrk="1" hangingPunct="1"/>
            <a:r>
              <a:rPr lang="en-US" altLang="x-none" dirty="0">
                <a:latin typeface="Calibri" panose="020F0502020204030204" pitchFamily="34" charset="0"/>
                <a:ea typeface="宋体" panose="02010600030101010101" pitchFamily="2" charset="-122"/>
              </a:rPr>
              <a:t>Page </a:t>
            </a: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
        <p:nvSpPr>
          <p:cNvPr id="15365" name="Rectangle 3"/>
          <p:cNvSpPr txBox="1"/>
          <p:nvPr/>
        </p:nvSpPr>
        <p:spPr>
          <a:xfrm>
            <a:off x="250825" y="1700213"/>
            <a:ext cx="2714625" cy="2808287"/>
          </a:xfrm>
          <a:prstGeom prst="rect">
            <a:avLst/>
          </a:prstGeom>
          <a:noFill/>
          <a:ln w="9525">
            <a:noFill/>
          </a:ln>
        </p:spPr>
        <p:txBody>
          <a:bodyPr/>
          <a:lstStyle/>
          <a:p>
            <a:pPr marL="342900" lvl="0" indent="-342900" algn="l" eaLnBrk="0" hangingPunct="0">
              <a:spcBef>
                <a:spcPct val="20000"/>
              </a:spcBef>
              <a:buClr>
                <a:schemeClr val="accent1"/>
              </a:buClr>
            </a:pPr>
            <a:endParaRPr lang="en-US" altLang="x-none" sz="1600" dirty="0">
              <a:latin typeface="Georgia" panose="02040502050405020303" charset="0"/>
              <a:ea typeface="仿宋_GB2312" pitchFamily="1" charset="-122"/>
            </a:endParaRPr>
          </a:p>
        </p:txBody>
      </p:sp>
      <p:sp>
        <p:nvSpPr>
          <p:cNvPr id="15366" name="Text Box 3"/>
          <p:cNvSpPr txBox="1"/>
          <p:nvPr/>
        </p:nvSpPr>
        <p:spPr>
          <a:xfrm>
            <a:off x="334597" y="1089859"/>
            <a:ext cx="8424862" cy="1107996"/>
          </a:xfrm>
          <a:prstGeom prst="rect">
            <a:avLst/>
          </a:prstGeom>
          <a:noFill/>
          <a:ln w="9525">
            <a:noFill/>
          </a:ln>
        </p:spPr>
        <p:txBody>
          <a:bodyPr>
            <a:spAutoFit/>
          </a:bodyPr>
          <a:lstStyle/>
          <a:p>
            <a:pPr lvl="0" algn="l" eaLnBrk="0" hangingPunct="0">
              <a:lnSpc>
                <a:spcPct val="150000"/>
              </a:lnSpc>
            </a:pPr>
            <a:r>
              <a:rPr lang="en-US" altLang="x-none" sz="2200" b="1" dirty="0">
                <a:latin typeface="Arial" panose="020B0604020202020204" pitchFamily="34" charset="0"/>
                <a:ea typeface="宋体" panose="02010600030101010101" pitchFamily="2" charset="-122"/>
              </a:rPr>
              <a:t>Real-time monitoring of seawater temperature, salinity, tide, wave, GPS, meteorology, marine  chemistry, etc</a:t>
            </a:r>
            <a:endParaRPr lang="en-US" altLang="x-none" sz="2200" b="1" dirty="0">
              <a:latin typeface="Arial" panose="020B0604020202020204" pitchFamily="34" charset="0"/>
              <a:ea typeface="宋体" panose="02010600030101010101" pitchFamily="2" charset="-122"/>
            </a:endParaRPr>
          </a:p>
        </p:txBody>
      </p:sp>
      <p:grpSp>
        <p:nvGrpSpPr>
          <p:cNvPr id="15367" name="组合 15366"/>
          <p:cNvGrpSpPr/>
          <p:nvPr/>
        </p:nvGrpSpPr>
        <p:grpSpPr>
          <a:xfrm>
            <a:off x="0" y="4616450"/>
            <a:ext cx="2976563" cy="2232025"/>
            <a:chOff x="0" y="0"/>
            <a:chExt cx="1875" cy="1406"/>
          </a:xfrm>
        </p:grpSpPr>
        <p:pic>
          <p:nvPicPr>
            <p:cNvPr id="15368" name="Picture 8"/>
            <p:cNvPicPr preferRelativeResize="0">
              <a:picLocks noChangeAspect="1"/>
            </p:cNvPicPr>
            <p:nvPr/>
          </p:nvPicPr>
          <p:blipFill>
            <a:blip r:embed="rId1"/>
            <a:stretch>
              <a:fillRect/>
            </a:stretch>
          </p:blipFill>
          <p:spPr>
            <a:xfrm>
              <a:off x="0" y="0"/>
              <a:ext cx="1875" cy="1406"/>
            </a:xfrm>
            <a:prstGeom prst="rect">
              <a:avLst/>
            </a:prstGeom>
            <a:noFill/>
            <a:ln w="9525" cap="flat" cmpd="sng">
              <a:solidFill>
                <a:srgbClr val="969696"/>
              </a:solidFill>
              <a:prstDash val="solid"/>
              <a:miter/>
              <a:headEnd type="none" w="med" len="med"/>
              <a:tailEnd type="none" w="med" len="med"/>
            </a:ln>
          </p:spPr>
        </p:pic>
        <p:sp>
          <p:nvSpPr>
            <p:cNvPr id="15369" name="Text Box 9"/>
            <p:cNvSpPr txBox="1"/>
            <p:nvPr/>
          </p:nvSpPr>
          <p:spPr>
            <a:xfrm>
              <a:off x="21" y="6"/>
              <a:ext cx="864" cy="192"/>
            </a:xfrm>
            <a:prstGeom prst="rect">
              <a:avLst/>
            </a:prstGeom>
            <a:noFill/>
            <a:ln w="9525">
              <a:noFill/>
            </a:ln>
          </p:spPr>
          <p:txBody>
            <a:bodyPr>
              <a:spAutoFit/>
            </a:bodyPr>
            <a:lstStyle/>
            <a:p>
              <a:pPr lvl="0" algn="l" eaLnBrk="0" hangingPunct="0">
                <a:spcBef>
                  <a:spcPct val="50000"/>
                </a:spcBef>
                <a:buClr>
                  <a:schemeClr val="tx2"/>
                </a:buClr>
                <a:buSzPct val="75000"/>
                <a:buFont typeface="Monotype Sorts"/>
                <a:buNone/>
              </a:pPr>
              <a:r>
                <a:rPr lang="en-US" altLang="x-none" sz="1400" b="1" dirty="0">
                  <a:latin typeface="Arial" panose="020B0604020202020204" pitchFamily="34" charset="0"/>
                  <a:ea typeface="楷体_GB2312" pitchFamily="1" charset="-122"/>
                </a:rPr>
                <a:t>Xiamen</a:t>
              </a:r>
              <a:endParaRPr lang="zh-CN" altLang="en-US" sz="1400" b="1" dirty="0">
                <a:latin typeface="Arial" panose="020B0604020202020204" pitchFamily="34" charset="0"/>
                <a:ea typeface="楷体_GB2312" pitchFamily="1" charset="-122"/>
              </a:endParaRPr>
            </a:p>
          </p:txBody>
        </p:sp>
      </p:grpSp>
      <p:grpSp>
        <p:nvGrpSpPr>
          <p:cNvPr id="15370" name="组合 15369"/>
          <p:cNvGrpSpPr/>
          <p:nvPr/>
        </p:nvGrpSpPr>
        <p:grpSpPr>
          <a:xfrm>
            <a:off x="3078163" y="4616450"/>
            <a:ext cx="2990850" cy="2232025"/>
            <a:chOff x="0" y="0"/>
            <a:chExt cx="1884" cy="1406"/>
          </a:xfrm>
        </p:grpSpPr>
        <p:pic>
          <p:nvPicPr>
            <p:cNvPr id="15371" name="Picture 12"/>
            <p:cNvPicPr preferRelativeResize="0">
              <a:picLocks noChangeAspect="1"/>
            </p:cNvPicPr>
            <p:nvPr/>
          </p:nvPicPr>
          <p:blipFill>
            <a:blip r:embed="rId2"/>
            <a:stretch>
              <a:fillRect/>
            </a:stretch>
          </p:blipFill>
          <p:spPr>
            <a:xfrm>
              <a:off x="0" y="0"/>
              <a:ext cx="1884" cy="1406"/>
            </a:xfrm>
            <a:prstGeom prst="rect">
              <a:avLst/>
            </a:prstGeom>
            <a:noFill/>
            <a:ln w="9525" cap="flat" cmpd="sng">
              <a:solidFill>
                <a:srgbClr val="969696"/>
              </a:solidFill>
              <a:prstDash val="solid"/>
              <a:miter/>
              <a:headEnd type="none" w="med" len="med"/>
              <a:tailEnd type="none" w="med" len="med"/>
            </a:ln>
          </p:spPr>
        </p:pic>
        <p:sp>
          <p:nvSpPr>
            <p:cNvPr id="15372" name="Text Box 13"/>
            <p:cNvSpPr txBox="1"/>
            <p:nvPr/>
          </p:nvSpPr>
          <p:spPr>
            <a:xfrm>
              <a:off x="8" y="5"/>
              <a:ext cx="1160" cy="192"/>
            </a:xfrm>
            <a:prstGeom prst="rect">
              <a:avLst/>
            </a:prstGeom>
            <a:noFill/>
            <a:ln w="9525">
              <a:noFill/>
            </a:ln>
          </p:spPr>
          <p:txBody>
            <a:bodyPr>
              <a:spAutoFit/>
            </a:bodyPr>
            <a:lstStyle/>
            <a:p>
              <a:pPr lvl="0" algn="l" eaLnBrk="0" hangingPunct="0">
                <a:spcBef>
                  <a:spcPct val="50000"/>
                </a:spcBef>
                <a:buClr>
                  <a:schemeClr val="tx2"/>
                </a:buClr>
                <a:buSzPct val="75000"/>
                <a:buFont typeface="Monotype Sorts"/>
                <a:buNone/>
              </a:pPr>
              <a:r>
                <a:rPr lang="en-US" altLang="x-none" sz="1400" b="1" dirty="0">
                  <a:latin typeface="Arial" panose="020B0604020202020204" pitchFamily="34" charset="0"/>
                  <a:ea typeface="楷体_GB2312" pitchFamily="1" charset="-122"/>
                </a:rPr>
                <a:t>Chengshantou</a:t>
              </a:r>
              <a:endParaRPr lang="zh-CN" altLang="en-US" sz="1400" b="1" dirty="0">
                <a:latin typeface="Arial" panose="020B0604020202020204" pitchFamily="34" charset="0"/>
                <a:ea typeface="楷体_GB2312" pitchFamily="1" charset="-122"/>
              </a:endParaRPr>
            </a:p>
          </p:txBody>
        </p:sp>
      </p:grpSp>
      <p:grpSp>
        <p:nvGrpSpPr>
          <p:cNvPr id="15373" name="组合 15372"/>
          <p:cNvGrpSpPr/>
          <p:nvPr/>
        </p:nvGrpSpPr>
        <p:grpSpPr>
          <a:xfrm>
            <a:off x="6167438" y="2276475"/>
            <a:ext cx="2976562" cy="2232025"/>
            <a:chOff x="0" y="0"/>
            <a:chExt cx="1875" cy="1406"/>
          </a:xfrm>
        </p:grpSpPr>
        <p:pic>
          <p:nvPicPr>
            <p:cNvPr id="15374" name="Picture 15"/>
            <p:cNvPicPr preferRelativeResize="0">
              <a:picLocks noChangeAspect="1"/>
            </p:cNvPicPr>
            <p:nvPr/>
          </p:nvPicPr>
          <p:blipFill>
            <a:blip r:embed="rId3"/>
            <a:stretch>
              <a:fillRect/>
            </a:stretch>
          </p:blipFill>
          <p:spPr>
            <a:xfrm>
              <a:off x="0" y="0"/>
              <a:ext cx="1875" cy="1406"/>
            </a:xfrm>
            <a:prstGeom prst="rect">
              <a:avLst/>
            </a:prstGeom>
            <a:noFill/>
            <a:ln w="9525" cap="flat" cmpd="sng">
              <a:solidFill>
                <a:srgbClr val="969696"/>
              </a:solidFill>
              <a:prstDash val="solid"/>
              <a:miter/>
              <a:headEnd type="none" w="med" len="med"/>
              <a:tailEnd type="none" w="med" len="med"/>
            </a:ln>
          </p:spPr>
        </p:pic>
        <p:sp>
          <p:nvSpPr>
            <p:cNvPr id="15375" name="Text Box 16"/>
            <p:cNvSpPr txBox="1"/>
            <p:nvPr/>
          </p:nvSpPr>
          <p:spPr>
            <a:xfrm>
              <a:off x="24" y="6"/>
              <a:ext cx="864" cy="192"/>
            </a:xfrm>
            <a:prstGeom prst="rect">
              <a:avLst/>
            </a:prstGeom>
            <a:noFill/>
            <a:ln w="9525">
              <a:noFill/>
            </a:ln>
          </p:spPr>
          <p:txBody>
            <a:bodyPr>
              <a:spAutoFit/>
            </a:bodyPr>
            <a:lstStyle/>
            <a:p>
              <a:pPr lvl="0" algn="l" eaLnBrk="0" hangingPunct="0">
                <a:spcBef>
                  <a:spcPct val="50000"/>
                </a:spcBef>
                <a:buClr>
                  <a:schemeClr val="tx2"/>
                </a:buClr>
                <a:buSzPct val="75000"/>
                <a:buFont typeface="Monotype Sorts"/>
                <a:buNone/>
              </a:pPr>
              <a:r>
                <a:rPr lang="en-US" altLang="x-none" sz="1400" b="1" dirty="0">
                  <a:latin typeface="Arial" panose="020B0604020202020204" pitchFamily="34" charset="0"/>
                  <a:ea typeface="楷体_GB2312" pitchFamily="1" charset="-122"/>
                </a:rPr>
                <a:t>Shengshan</a:t>
              </a:r>
              <a:endParaRPr lang="zh-CN" altLang="en-US" sz="1400" b="1" dirty="0">
                <a:latin typeface="Arial" panose="020B0604020202020204" pitchFamily="34" charset="0"/>
                <a:ea typeface="楷体_GB2312" pitchFamily="1" charset="-122"/>
              </a:endParaRPr>
            </a:p>
          </p:txBody>
        </p:sp>
      </p:grpSp>
      <p:grpSp>
        <p:nvGrpSpPr>
          <p:cNvPr id="15376" name="组合 15375"/>
          <p:cNvGrpSpPr/>
          <p:nvPr/>
        </p:nvGrpSpPr>
        <p:grpSpPr>
          <a:xfrm>
            <a:off x="3071813" y="2276475"/>
            <a:ext cx="2997200" cy="2232025"/>
            <a:chOff x="0" y="0"/>
            <a:chExt cx="1888" cy="1406"/>
          </a:xfrm>
        </p:grpSpPr>
        <p:pic>
          <p:nvPicPr>
            <p:cNvPr id="15377" name="Picture 18"/>
            <p:cNvPicPr preferRelativeResize="0">
              <a:picLocks noChangeAspect="1"/>
            </p:cNvPicPr>
            <p:nvPr/>
          </p:nvPicPr>
          <p:blipFill>
            <a:blip r:embed="rId4"/>
            <a:stretch>
              <a:fillRect/>
            </a:stretch>
          </p:blipFill>
          <p:spPr>
            <a:xfrm>
              <a:off x="0" y="0"/>
              <a:ext cx="1888" cy="1406"/>
            </a:xfrm>
            <a:prstGeom prst="rect">
              <a:avLst/>
            </a:prstGeom>
            <a:noFill/>
            <a:ln w="9525" cap="flat" cmpd="sng">
              <a:solidFill>
                <a:srgbClr val="969696"/>
              </a:solidFill>
              <a:prstDash val="solid"/>
              <a:miter/>
              <a:headEnd type="none" w="med" len="med"/>
              <a:tailEnd type="none" w="med" len="med"/>
            </a:ln>
          </p:spPr>
        </p:pic>
        <p:sp>
          <p:nvSpPr>
            <p:cNvPr id="15378" name="Text Box 19"/>
            <p:cNvSpPr txBox="1"/>
            <p:nvPr/>
          </p:nvSpPr>
          <p:spPr>
            <a:xfrm>
              <a:off x="30" y="28"/>
              <a:ext cx="864" cy="192"/>
            </a:xfrm>
            <a:prstGeom prst="rect">
              <a:avLst/>
            </a:prstGeom>
            <a:noFill/>
            <a:ln w="9525">
              <a:noFill/>
            </a:ln>
          </p:spPr>
          <p:txBody>
            <a:bodyPr>
              <a:spAutoFit/>
            </a:bodyPr>
            <a:lstStyle/>
            <a:p>
              <a:pPr lvl="0" algn="l" eaLnBrk="0" hangingPunct="0">
                <a:spcBef>
                  <a:spcPct val="50000"/>
                </a:spcBef>
                <a:buClr>
                  <a:schemeClr val="tx2"/>
                </a:buClr>
                <a:buSzPct val="75000"/>
                <a:buFont typeface="Monotype Sorts"/>
                <a:buNone/>
              </a:pPr>
              <a:r>
                <a:rPr lang="en-US" altLang="x-none" sz="1400" b="1" dirty="0">
                  <a:latin typeface="Arial" panose="020B0604020202020204" pitchFamily="34" charset="0"/>
                  <a:ea typeface="楷体_GB2312" pitchFamily="1" charset="-122"/>
                </a:rPr>
                <a:t>Zhelang</a:t>
              </a:r>
              <a:endParaRPr lang="zh-CN" altLang="en-US" sz="1400" b="1" dirty="0">
                <a:latin typeface="Arial" panose="020B0604020202020204" pitchFamily="34" charset="0"/>
                <a:ea typeface="楷体_GB2312" pitchFamily="1" charset="-122"/>
              </a:endParaRPr>
            </a:p>
          </p:txBody>
        </p:sp>
      </p:grpSp>
      <p:grpSp>
        <p:nvGrpSpPr>
          <p:cNvPr id="15379" name="组合 15378"/>
          <p:cNvGrpSpPr/>
          <p:nvPr/>
        </p:nvGrpSpPr>
        <p:grpSpPr>
          <a:xfrm>
            <a:off x="6167438" y="4621213"/>
            <a:ext cx="2976562" cy="2233612"/>
            <a:chOff x="0" y="0"/>
            <a:chExt cx="1875" cy="1407"/>
          </a:xfrm>
        </p:grpSpPr>
        <p:pic>
          <p:nvPicPr>
            <p:cNvPr id="15380" name="Picture 24"/>
            <p:cNvPicPr preferRelativeResize="0">
              <a:picLocks noChangeAspect="1"/>
            </p:cNvPicPr>
            <p:nvPr/>
          </p:nvPicPr>
          <p:blipFill>
            <a:blip r:embed="rId5"/>
            <a:stretch>
              <a:fillRect/>
            </a:stretch>
          </p:blipFill>
          <p:spPr>
            <a:xfrm>
              <a:off x="0" y="0"/>
              <a:ext cx="1875" cy="1407"/>
            </a:xfrm>
            <a:prstGeom prst="rect">
              <a:avLst/>
            </a:prstGeom>
            <a:noFill/>
            <a:ln w="9525" cap="flat" cmpd="sng">
              <a:solidFill>
                <a:srgbClr val="969696"/>
              </a:solidFill>
              <a:prstDash val="solid"/>
              <a:miter/>
              <a:headEnd type="none" w="med" len="med"/>
              <a:tailEnd type="none" w="med" len="med"/>
            </a:ln>
          </p:spPr>
        </p:pic>
        <p:sp>
          <p:nvSpPr>
            <p:cNvPr id="15381" name="Text Box 25"/>
            <p:cNvSpPr txBox="1"/>
            <p:nvPr/>
          </p:nvSpPr>
          <p:spPr>
            <a:xfrm>
              <a:off x="14" y="19"/>
              <a:ext cx="864" cy="192"/>
            </a:xfrm>
            <a:prstGeom prst="rect">
              <a:avLst/>
            </a:prstGeom>
            <a:noFill/>
            <a:ln w="9525">
              <a:noFill/>
            </a:ln>
          </p:spPr>
          <p:txBody>
            <a:bodyPr>
              <a:spAutoFit/>
            </a:bodyPr>
            <a:lstStyle/>
            <a:p>
              <a:pPr lvl="0" algn="l" eaLnBrk="0" hangingPunct="0">
                <a:spcBef>
                  <a:spcPct val="50000"/>
                </a:spcBef>
                <a:buClr>
                  <a:schemeClr val="tx2"/>
                </a:buClr>
                <a:buSzPct val="75000"/>
                <a:buFont typeface="Monotype Sorts"/>
                <a:buNone/>
              </a:pPr>
              <a:r>
                <a:rPr lang="en-US" altLang="x-none" sz="1400" b="1" dirty="0">
                  <a:latin typeface="Arial" panose="020B0604020202020204" pitchFamily="34" charset="0"/>
                  <a:ea typeface="楷体_GB2312" pitchFamily="1" charset="-122"/>
                </a:rPr>
                <a:t>Daishan</a:t>
              </a:r>
              <a:endParaRPr lang="zh-CN" altLang="en-US" sz="1400" b="1" dirty="0">
                <a:latin typeface="Arial" panose="020B0604020202020204" pitchFamily="34" charset="0"/>
                <a:ea typeface="楷体_GB2312" pitchFamily="1" charset="-122"/>
              </a:endParaRPr>
            </a:p>
          </p:txBody>
        </p:sp>
      </p:grpSp>
      <p:grpSp>
        <p:nvGrpSpPr>
          <p:cNvPr id="15382" name="组合 15381"/>
          <p:cNvGrpSpPr/>
          <p:nvPr/>
        </p:nvGrpSpPr>
        <p:grpSpPr>
          <a:xfrm>
            <a:off x="0" y="2279650"/>
            <a:ext cx="2976563" cy="2232025"/>
            <a:chOff x="0" y="0"/>
            <a:chExt cx="1875" cy="1406"/>
          </a:xfrm>
        </p:grpSpPr>
        <p:pic>
          <p:nvPicPr>
            <p:cNvPr id="15383" name="Picture 27"/>
            <p:cNvPicPr preferRelativeResize="0">
              <a:picLocks noChangeAspect="1"/>
            </p:cNvPicPr>
            <p:nvPr/>
          </p:nvPicPr>
          <p:blipFill>
            <a:blip r:embed="rId6"/>
            <a:stretch>
              <a:fillRect/>
            </a:stretch>
          </p:blipFill>
          <p:spPr>
            <a:xfrm>
              <a:off x="0" y="0"/>
              <a:ext cx="1875" cy="1406"/>
            </a:xfrm>
            <a:prstGeom prst="rect">
              <a:avLst/>
            </a:prstGeom>
            <a:noFill/>
            <a:ln w="9525" cap="flat" cmpd="sng">
              <a:solidFill>
                <a:srgbClr val="969696"/>
              </a:solidFill>
              <a:prstDash val="solid"/>
              <a:miter/>
              <a:headEnd type="none" w="med" len="med"/>
              <a:tailEnd type="none" w="med" len="med"/>
            </a:ln>
          </p:spPr>
        </p:pic>
        <p:sp>
          <p:nvSpPr>
            <p:cNvPr id="15384" name="Text Box 28"/>
            <p:cNvSpPr txBox="1"/>
            <p:nvPr/>
          </p:nvSpPr>
          <p:spPr>
            <a:xfrm>
              <a:off x="17" y="7"/>
              <a:ext cx="864" cy="192"/>
            </a:xfrm>
            <a:prstGeom prst="rect">
              <a:avLst/>
            </a:prstGeom>
            <a:noFill/>
            <a:ln w="9525">
              <a:noFill/>
            </a:ln>
          </p:spPr>
          <p:txBody>
            <a:bodyPr>
              <a:spAutoFit/>
            </a:bodyPr>
            <a:lstStyle/>
            <a:p>
              <a:pPr lvl="0" algn="l" eaLnBrk="0" hangingPunct="0">
                <a:spcBef>
                  <a:spcPct val="50000"/>
                </a:spcBef>
                <a:buClr>
                  <a:schemeClr val="tx2"/>
                </a:buClr>
                <a:buSzPct val="75000"/>
                <a:buFont typeface="Monotype Sorts"/>
                <a:buNone/>
              </a:pPr>
              <a:r>
                <a:rPr lang="en-US" altLang="x-none" sz="1400" b="1" dirty="0">
                  <a:latin typeface="Arial" panose="020B0604020202020204" pitchFamily="34" charset="0"/>
                  <a:ea typeface="楷体_GB2312" pitchFamily="1" charset="-122"/>
                </a:rPr>
                <a:t>Yun’ao</a:t>
              </a:r>
              <a:endParaRPr lang="zh-CN" altLang="en-US" sz="1400" b="1" dirty="0">
                <a:latin typeface="Arial" panose="020B0604020202020204" pitchFamily="34" charset="0"/>
                <a:ea typeface="楷体_GB2312" pitchFamily="1" charset="-122"/>
              </a:endParaRPr>
            </a:p>
          </p:txBody>
        </p:sp>
      </p:grpSp>
      <p:sp>
        <p:nvSpPr>
          <p:cNvPr id="15385" name="灯片编号占位符 16"/>
          <p:cNvSpPr/>
          <p:nvPr/>
        </p:nvSpPr>
        <p:spPr>
          <a:xfrm>
            <a:off x="71438" y="6483350"/>
            <a:ext cx="1000125" cy="365125"/>
          </a:xfrm>
          <a:prstGeom prst="rect">
            <a:avLst/>
          </a:prstGeom>
          <a:noFill/>
          <a:ln w="9525">
            <a:noFill/>
          </a:ln>
        </p:spPr>
        <p:txBody>
          <a:bodyPr anchor="ctr"/>
          <a:lstStyle/>
          <a:p>
            <a:pPr lvl="0" eaLnBrk="1" hangingPunct="1"/>
            <a:r>
              <a:rPr lang="en-US" altLang="x-none" dirty="0">
                <a:latin typeface="Calibri" panose="020F0502020204030204" pitchFamily="34" charset="0"/>
                <a:ea typeface="宋体" panose="02010600030101010101" pitchFamily="2" charset="-122"/>
              </a:rPr>
              <a:t>Page </a:t>
            </a: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
        <p:nvSpPr>
          <p:cNvPr id="3" name="标题 2"/>
          <p:cNvSpPr>
            <a:spLocks noGrp="1"/>
          </p:cNvSpPr>
          <p:nvPr>
            <p:ph type="title"/>
          </p:nvPr>
        </p:nvSpPr>
        <p:spPr/>
        <p:txBody>
          <a:bodyPr/>
          <a:lstStyle/>
          <a:p>
            <a:pPr lvl="0"/>
            <a:r>
              <a:rPr kumimoji="1" lang="en-US" altLang="zh-CN" dirty="0"/>
              <a:t>Marine Observation: Coastal observing </a:t>
            </a:r>
            <a:r>
              <a:rPr kumimoji="1" lang="en-US" altLang="zh-CN" dirty="0" smtClean="0"/>
              <a:t>stations</a:t>
            </a:r>
            <a:endParaRPr kumimoji="1"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5382"/>
                                        </p:tgtEl>
                                        <p:attrNameLst>
                                          <p:attrName>style.visibility</p:attrName>
                                        </p:attrNameLst>
                                      </p:cBhvr>
                                      <p:to>
                                        <p:strVal val="visible"/>
                                      </p:to>
                                    </p:set>
                                    <p:animEffect transition="in" filter="randombar(horizontal)">
                                      <p:cBhvr>
                                        <p:cTn id="7" dur="1000"/>
                                        <p:tgtEl>
                                          <p:spTgt spid="15382"/>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15376"/>
                                        </p:tgtEl>
                                        <p:attrNameLst>
                                          <p:attrName>style.visibility</p:attrName>
                                        </p:attrNameLst>
                                      </p:cBhvr>
                                      <p:to>
                                        <p:strVal val="visible"/>
                                      </p:to>
                                    </p:set>
                                    <p:animEffect transition="in" filter="randombar(horizontal)">
                                      <p:cBhvr>
                                        <p:cTn id="11" dur="1000"/>
                                        <p:tgtEl>
                                          <p:spTgt spid="15376"/>
                                        </p:tgtEl>
                                      </p:cBhvr>
                                    </p:animEffect>
                                  </p:childTnLst>
                                </p:cTn>
                              </p:par>
                            </p:childTnLst>
                          </p:cTn>
                        </p:par>
                        <p:par>
                          <p:cTn id="12" fill="hold">
                            <p:stCondLst>
                              <p:cond delay="2000"/>
                            </p:stCondLst>
                            <p:childTnLst>
                              <p:par>
                                <p:cTn id="13" presetID="14" presetClass="entr" presetSubtype="10" fill="hold" nodeType="afterEffect">
                                  <p:stCondLst>
                                    <p:cond delay="0"/>
                                  </p:stCondLst>
                                  <p:childTnLst>
                                    <p:set>
                                      <p:cBhvr>
                                        <p:cTn id="14" dur="1" fill="hold">
                                          <p:stCondLst>
                                            <p:cond delay="0"/>
                                          </p:stCondLst>
                                        </p:cTn>
                                        <p:tgtEl>
                                          <p:spTgt spid="15373"/>
                                        </p:tgtEl>
                                        <p:attrNameLst>
                                          <p:attrName>style.visibility</p:attrName>
                                        </p:attrNameLst>
                                      </p:cBhvr>
                                      <p:to>
                                        <p:strVal val="visible"/>
                                      </p:to>
                                    </p:set>
                                    <p:animEffect transition="in" filter="randombar(horizontal)">
                                      <p:cBhvr>
                                        <p:cTn id="15" dur="1000"/>
                                        <p:tgtEl>
                                          <p:spTgt spid="15373"/>
                                        </p:tgtEl>
                                      </p:cBhvr>
                                    </p:animEffect>
                                  </p:childTnLst>
                                </p:cTn>
                              </p:par>
                            </p:childTnLst>
                          </p:cTn>
                        </p:par>
                        <p:par>
                          <p:cTn id="16" fill="hold">
                            <p:stCondLst>
                              <p:cond delay="3000"/>
                            </p:stCondLst>
                            <p:childTnLst>
                              <p:par>
                                <p:cTn id="17" presetID="14" presetClass="entr" presetSubtype="10" fill="hold" nodeType="afterEffect">
                                  <p:stCondLst>
                                    <p:cond delay="0"/>
                                  </p:stCondLst>
                                  <p:childTnLst>
                                    <p:set>
                                      <p:cBhvr>
                                        <p:cTn id="18" dur="1" fill="hold">
                                          <p:stCondLst>
                                            <p:cond delay="0"/>
                                          </p:stCondLst>
                                        </p:cTn>
                                        <p:tgtEl>
                                          <p:spTgt spid="15367"/>
                                        </p:tgtEl>
                                        <p:attrNameLst>
                                          <p:attrName>style.visibility</p:attrName>
                                        </p:attrNameLst>
                                      </p:cBhvr>
                                      <p:to>
                                        <p:strVal val="visible"/>
                                      </p:to>
                                    </p:set>
                                    <p:animEffect transition="in" filter="randombar(horizontal)">
                                      <p:cBhvr>
                                        <p:cTn id="19" dur="1000"/>
                                        <p:tgtEl>
                                          <p:spTgt spid="15367"/>
                                        </p:tgtEl>
                                      </p:cBhvr>
                                    </p:animEffect>
                                  </p:childTnLst>
                                </p:cTn>
                              </p:par>
                            </p:childTnLst>
                          </p:cTn>
                        </p:par>
                        <p:par>
                          <p:cTn id="20" fill="hold">
                            <p:stCondLst>
                              <p:cond delay="4000"/>
                            </p:stCondLst>
                            <p:childTnLst>
                              <p:par>
                                <p:cTn id="21" presetID="14" presetClass="entr" presetSubtype="10" fill="hold" nodeType="afterEffect">
                                  <p:stCondLst>
                                    <p:cond delay="0"/>
                                  </p:stCondLst>
                                  <p:childTnLst>
                                    <p:set>
                                      <p:cBhvr>
                                        <p:cTn id="22" dur="1" fill="hold">
                                          <p:stCondLst>
                                            <p:cond delay="0"/>
                                          </p:stCondLst>
                                        </p:cTn>
                                        <p:tgtEl>
                                          <p:spTgt spid="15370"/>
                                        </p:tgtEl>
                                        <p:attrNameLst>
                                          <p:attrName>style.visibility</p:attrName>
                                        </p:attrNameLst>
                                      </p:cBhvr>
                                      <p:to>
                                        <p:strVal val="visible"/>
                                      </p:to>
                                    </p:set>
                                    <p:animEffect transition="in" filter="randombar(horizontal)">
                                      <p:cBhvr>
                                        <p:cTn id="23" dur="1000"/>
                                        <p:tgtEl>
                                          <p:spTgt spid="15370"/>
                                        </p:tgtEl>
                                      </p:cBhvr>
                                    </p:animEffect>
                                  </p:childTnLst>
                                </p:cTn>
                              </p:par>
                            </p:childTnLst>
                          </p:cTn>
                        </p:par>
                        <p:par>
                          <p:cTn id="24" fill="hold">
                            <p:stCondLst>
                              <p:cond delay="5000"/>
                            </p:stCondLst>
                            <p:childTnLst>
                              <p:par>
                                <p:cTn id="25" presetID="14" presetClass="entr" presetSubtype="10" fill="hold" nodeType="afterEffect">
                                  <p:stCondLst>
                                    <p:cond delay="0"/>
                                  </p:stCondLst>
                                  <p:childTnLst>
                                    <p:set>
                                      <p:cBhvr>
                                        <p:cTn id="26" dur="1" fill="hold">
                                          <p:stCondLst>
                                            <p:cond delay="0"/>
                                          </p:stCondLst>
                                        </p:cTn>
                                        <p:tgtEl>
                                          <p:spTgt spid="15379"/>
                                        </p:tgtEl>
                                        <p:attrNameLst>
                                          <p:attrName>style.visibility</p:attrName>
                                        </p:attrNameLst>
                                      </p:cBhvr>
                                      <p:to>
                                        <p:strVal val="visible"/>
                                      </p:to>
                                    </p:set>
                                    <p:animEffect transition="in" filter="randombar(horizontal)">
                                      <p:cBhvr>
                                        <p:cTn id="27" dur="1000"/>
                                        <p:tgtEl>
                                          <p:spTgt spid="15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灯片编号占位符 16"/>
          <p:cNvSpPr/>
          <p:nvPr/>
        </p:nvSpPr>
        <p:spPr>
          <a:xfrm>
            <a:off x="71438" y="6492875"/>
            <a:ext cx="1000125" cy="365125"/>
          </a:xfrm>
          <a:prstGeom prst="rect">
            <a:avLst/>
          </a:prstGeom>
          <a:noFill/>
          <a:ln w="9525">
            <a:noFill/>
          </a:ln>
        </p:spPr>
        <p:txBody>
          <a:bodyPr anchor="ctr"/>
          <a:lstStyle/>
          <a:p>
            <a:pPr lvl="0" eaLnBrk="1" hangingPunct="1"/>
            <a:r>
              <a:rPr lang="en-US" altLang="x-none" dirty="0">
                <a:latin typeface="Calibri" panose="020F0502020204030204" pitchFamily="34" charset="0"/>
                <a:ea typeface="宋体" panose="02010600030101010101" pitchFamily="2" charset="-122"/>
              </a:rPr>
              <a:t>Page </a:t>
            </a: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
        <p:nvSpPr>
          <p:cNvPr id="16388" name="Rectangle 13"/>
          <p:cNvSpPr/>
          <p:nvPr/>
        </p:nvSpPr>
        <p:spPr>
          <a:xfrm>
            <a:off x="310478" y="1196752"/>
            <a:ext cx="8424863" cy="769441"/>
          </a:xfrm>
          <a:prstGeom prst="rect">
            <a:avLst/>
          </a:prstGeom>
          <a:noFill/>
          <a:ln w="9525">
            <a:noFill/>
          </a:ln>
        </p:spPr>
        <p:txBody>
          <a:bodyPr>
            <a:spAutoFit/>
          </a:bodyPr>
          <a:lstStyle/>
          <a:p>
            <a:pPr lvl="0" algn="l" eaLnBrk="1" hangingPunct="1"/>
            <a:r>
              <a:rPr lang="en-US" altLang="x-none" sz="2200" b="1" dirty="0">
                <a:latin typeface="Arial" panose="020B0604020202020204" pitchFamily="34" charset="0"/>
                <a:ea typeface="宋体" panose="02010600030101010101" pitchFamily="2" charset="-122"/>
              </a:rPr>
              <a:t>Variety of radars for sea ice monitoring, wave observation, ocean surface current, etc..</a:t>
            </a:r>
            <a:endParaRPr lang="zh-CN" altLang="en-US" sz="2200" b="1" dirty="0">
              <a:latin typeface="Arial" panose="020B0604020202020204" pitchFamily="34" charset="0"/>
              <a:ea typeface="宋体" panose="02010600030101010101" pitchFamily="2" charset="-122"/>
            </a:endParaRPr>
          </a:p>
        </p:txBody>
      </p:sp>
      <p:pic>
        <p:nvPicPr>
          <p:cNvPr id="16389" name="Picture 17" descr="2010012810282820f5"/>
          <p:cNvPicPr>
            <a:picLocks noChangeAspect="1"/>
          </p:cNvPicPr>
          <p:nvPr/>
        </p:nvPicPr>
        <p:blipFill>
          <a:blip r:embed="rId1"/>
          <a:stretch>
            <a:fillRect/>
          </a:stretch>
        </p:blipFill>
        <p:spPr>
          <a:xfrm>
            <a:off x="847725" y="2205038"/>
            <a:ext cx="1741488" cy="2160587"/>
          </a:xfrm>
          <a:prstGeom prst="rect">
            <a:avLst/>
          </a:prstGeom>
          <a:noFill/>
          <a:ln w="9525" cap="flat" cmpd="sng">
            <a:solidFill>
              <a:srgbClr val="969696"/>
            </a:solidFill>
            <a:prstDash val="solid"/>
            <a:miter/>
            <a:headEnd type="none" w="med" len="med"/>
            <a:tailEnd type="none" w="med" len="med"/>
          </a:ln>
        </p:spPr>
      </p:pic>
      <p:sp>
        <p:nvSpPr>
          <p:cNvPr id="16390" name="Text Box 15"/>
          <p:cNvSpPr txBox="1"/>
          <p:nvPr/>
        </p:nvSpPr>
        <p:spPr>
          <a:xfrm>
            <a:off x="1346200" y="4060825"/>
            <a:ext cx="1141413" cy="304800"/>
          </a:xfrm>
          <a:prstGeom prst="rect">
            <a:avLst/>
          </a:prstGeom>
          <a:noFill/>
          <a:ln w="9525">
            <a:noFill/>
          </a:ln>
        </p:spPr>
        <p:txBody>
          <a:bodyPr wrap="none">
            <a:spAutoFit/>
          </a:bodyPr>
          <a:lstStyle/>
          <a:p>
            <a:pPr lvl="0" eaLnBrk="1" hangingPunct="1"/>
            <a:r>
              <a:rPr lang="en-US" altLang="x-none" sz="1400" b="1" dirty="0">
                <a:solidFill>
                  <a:schemeClr val="bg1"/>
                </a:solidFill>
                <a:latin typeface="Arial" panose="020B0604020202020204" pitchFamily="34" charset="0"/>
                <a:ea typeface="仿宋_GB2312" pitchFamily="1" charset="-122"/>
              </a:rPr>
              <a:t>Wave radar</a:t>
            </a:r>
            <a:endParaRPr lang="zh-CN" altLang="en-US" sz="1400" b="1" dirty="0">
              <a:solidFill>
                <a:schemeClr val="bg1"/>
              </a:solidFill>
              <a:latin typeface="Arial" panose="020B0604020202020204" pitchFamily="34" charset="0"/>
              <a:ea typeface="仿宋_GB2312" pitchFamily="1" charset="-122"/>
            </a:endParaRPr>
          </a:p>
        </p:txBody>
      </p:sp>
      <p:pic>
        <p:nvPicPr>
          <p:cNvPr id="16391" name="Picture 23" descr="2010012511-4"/>
          <p:cNvPicPr>
            <a:picLocks noChangeAspect="1"/>
          </p:cNvPicPr>
          <p:nvPr/>
        </p:nvPicPr>
        <p:blipFill>
          <a:blip r:embed="rId2"/>
          <a:stretch>
            <a:fillRect/>
          </a:stretch>
        </p:blipFill>
        <p:spPr>
          <a:xfrm>
            <a:off x="5724525" y="2205038"/>
            <a:ext cx="2663825" cy="2130425"/>
          </a:xfrm>
          <a:prstGeom prst="rect">
            <a:avLst/>
          </a:prstGeom>
          <a:noFill/>
          <a:ln w="9525" cap="flat" cmpd="sng">
            <a:solidFill>
              <a:srgbClr val="969696"/>
            </a:solidFill>
            <a:prstDash val="solid"/>
            <a:miter/>
            <a:headEnd type="none" w="med" len="med"/>
            <a:tailEnd type="none" w="med" len="med"/>
          </a:ln>
        </p:spPr>
      </p:pic>
      <p:pic>
        <p:nvPicPr>
          <p:cNvPr id="16392" name="Picture 27" descr="地波雷达应用"/>
          <p:cNvPicPr>
            <a:picLocks noChangeAspect="1"/>
          </p:cNvPicPr>
          <p:nvPr/>
        </p:nvPicPr>
        <p:blipFill>
          <a:blip r:embed="rId3"/>
          <a:stretch>
            <a:fillRect/>
          </a:stretch>
        </p:blipFill>
        <p:spPr>
          <a:xfrm>
            <a:off x="5867400" y="4437063"/>
            <a:ext cx="2909888" cy="2051050"/>
          </a:xfrm>
          <a:prstGeom prst="rect">
            <a:avLst/>
          </a:prstGeom>
          <a:noFill/>
          <a:ln w="9525" cap="flat" cmpd="sng">
            <a:solidFill>
              <a:srgbClr val="969696"/>
            </a:solidFill>
            <a:prstDash val="solid"/>
            <a:miter/>
            <a:headEnd type="none" w="med" len="med"/>
            <a:tailEnd type="none" w="med" len="med"/>
          </a:ln>
        </p:spPr>
      </p:pic>
      <p:pic>
        <p:nvPicPr>
          <p:cNvPr id="16393" name="Picture 28" descr="东山雷达站"/>
          <p:cNvPicPr>
            <a:picLocks noChangeAspect="1"/>
          </p:cNvPicPr>
          <p:nvPr/>
        </p:nvPicPr>
        <p:blipFill>
          <a:blip r:embed="rId4"/>
          <a:stretch>
            <a:fillRect/>
          </a:stretch>
        </p:blipFill>
        <p:spPr>
          <a:xfrm>
            <a:off x="3132138" y="4437063"/>
            <a:ext cx="2684462" cy="2051050"/>
          </a:xfrm>
          <a:prstGeom prst="rect">
            <a:avLst/>
          </a:prstGeom>
          <a:noFill/>
          <a:ln w="9525" cap="flat" cmpd="sng">
            <a:solidFill>
              <a:srgbClr val="969696"/>
            </a:solidFill>
            <a:prstDash val="solid"/>
            <a:miter/>
            <a:headEnd type="none" w="med" len="med"/>
            <a:tailEnd type="none" w="med" len="med"/>
          </a:ln>
        </p:spPr>
      </p:pic>
      <p:pic>
        <p:nvPicPr>
          <p:cNvPr id="16394" name="Picture 29" descr="龙海雷达站"/>
          <p:cNvPicPr>
            <a:picLocks noChangeAspect="1"/>
          </p:cNvPicPr>
          <p:nvPr/>
        </p:nvPicPr>
        <p:blipFill>
          <a:blip r:embed="rId5"/>
          <a:stretch>
            <a:fillRect/>
          </a:stretch>
        </p:blipFill>
        <p:spPr>
          <a:xfrm>
            <a:off x="323850" y="4438650"/>
            <a:ext cx="2763838" cy="2051050"/>
          </a:xfrm>
          <a:prstGeom prst="rect">
            <a:avLst/>
          </a:prstGeom>
          <a:noFill/>
          <a:ln w="9525" cap="flat" cmpd="sng">
            <a:solidFill>
              <a:srgbClr val="969696"/>
            </a:solidFill>
            <a:prstDash val="solid"/>
            <a:miter/>
            <a:headEnd type="none" w="med" len="med"/>
            <a:tailEnd type="none" w="med" len="med"/>
          </a:ln>
        </p:spPr>
      </p:pic>
      <p:sp>
        <p:nvSpPr>
          <p:cNvPr id="16395" name="Text Box 15"/>
          <p:cNvSpPr txBox="1"/>
          <p:nvPr/>
        </p:nvSpPr>
        <p:spPr>
          <a:xfrm>
            <a:off x="855663" y="6181725"/>
            <a:ext cx="2347912" cy="304800"/>
          </a:xfrm>
          <a:prstGeom prst="rect">
            <a:avLst/>
          </a:prstGeom>
          <a:noFill/>
          <a:ln w="9525">
            <a:noFill/>
          </a:ln>
        </p:spPr>
        <p:txBody>
          <a:bodyPr>
            <a:spAutoFit/>
          </a:bodyPr>
          <a:lstStyle/>
          <a:p>
            <a:pPr lvl="0" eaLnBrk="1" hangingPunct="1"/>
            <a:r>
              <a:rPr lang="en-US" altLang="x-none" sz="1400" b="1" dirty="0">
                <a:solidFill>
                  <a:schemeClr val="bg1"/>
                </a:solidFill>
                <a:latin typeface="Arial" panose="020B0604020202020204" pitchFamily="34" charset="0"/>
                <a:ea typeface="仿宋_GB2312" pitchFamily="1" charset="-122"/>
              </a:rPr>
              <a:t>Longhai radar station</a:t>
            </a:r>
            <a:endParaRPr lang="zh-CN" altLang="en-US" sz="1400" b="1" dirty="0">
              <a:solidFill>
                <a:schemeClr val="bg1"/>
              </a:solidFill>
              <a:latin typeface="Arial" panose="020B0604020202020204" pitchFamily="34" charset="0"/>
              <a:ea typeface="仿宋_GB2312" pitchFamily="1" charset="-122"/>
            </a:endParaRPr>
          </a:p>
        </p:txBody>
      </p:sp>
      <p:sp>
        <p:nvSpPr>
          <p:cNvPr id="16396" name="Text Box 15"/>
          <p:cNvSpPr txBox="1"/>
          <p:nvPr/>
        </p:nvSpPr>
        <p:spPr>
          <a:xfrm>
            <a:off x="3594100" y="6186488"/>
            <a:ext cx="2347913" cy="304800"/>
          </a:xfrm>
          <a:prstGeom prst="rect">
            <a:avLst/>
          </a:prstGeom>
          <a:noFill/>
          <a:ln w="9525">
            <a:noFill/>
          </a:ln>
        </p:spPr>
        <p:txBody>
          <a:bodyPr>
            <a:spAutoFit/>
          </a:bodyPr>
          <a:lstStyle/>
          <a:p>
            <a:pPr lvl="0" eaLnBrk="1" hangingPunct="1"/>
            <a:r>
              <a:rPr lang="en-US" altLang="x-none" sz="1400" b="1" dirty="0">
                <a:solidFill>
                  <a:schemeClr val="bg1"/>
                </a:solidFill>
                <a:latin typeface="Arial" panose="020B0604020202020204" pitchFamily="34" charset="0"/>
                <a:ea typeface="仿宋_GB2312" pitchFamily="1" charset="-122"/>
              </a:rPr>
              <a:t>Dongshan radar station</a:t>
            </a:r>
            <a:endParaRPr lang="zh-CN" altLang="en-US" sz="1400" b="1" dirty="0">
              <a:solidFill>
                <a:schemeClr val="bg1"/>
              </a:solidFill>
              <a:latin typeface="Arial" panose="020B0604020202020204" pitchFamily="34" charset="0"/>
              <a:ea typeface="仿宋_GB2312" pitchFamily="1" charset="-122"/>
            </a:endParaRPr>
          </a:p>
        </p:txBody>
      </p:sp>
      <p:sp>
        <p:nvSpPr>
          <p:cNvPr id="16397" name="Text Box 15"/>
          <p:cNvSpPr txBox="1"/>
          <p:nvPr/>
        </p:nvSpPr>
        <p:spPr>
          <a:xfrm>
            <a:off x="7626350" y="6165850"/>
            <a:ext cx="1266825" cy="304800"/>
          </a:xfrm>
          <a:prstGeom prst="rect">
            <a:avLst/>
          </a:prstGeom>
          <a:noFill/>
          <a:ln w="9525">
            <a:noFill/>
          </a:ln>
        </p:spPr>
        <p:txBody>
          <a:bodyPr>
            <a:spAutoFit/>
          </a:bodyPr>
          <a:lstStyle/>
          <a:p>
            <a:pPr lvl="0" eaLnBrk="1" hangingPunct="1"/>
            <a:r>
              <a:rPr lang="en-US" altLang="x-none" sz="1400" b="1" dirty="0">
                <a:solidFill>
                  <a:schemeClr val="bg1"/>
                </a:solidFill>
                <a:latin typeface="Arial" panose="020B0604020202020204" pitchFamily="34" charset="0"/>
                <a:ea typeface="仿宋_GB2312" pitchFamily="1" charset="-122"/>
              </a:rPr>
              <a:t>Application</a:t>
            </a:r>
            <a:endParaRPr lang="en-US" altLang="x-none" sz="1400" b="1" dirty="0">
              <a:solidFill>
                <a:schemeClr val="bg1"/>
              </a:solidFill>
              <a:latin typeface="Arial" panose="020B0604020202020204" pitchFamily="34" charset="0"/>
              <a:ea typeface="仿宋_GB2312" pitchFamily="1" charset="-122"/>
            </a:endParaRPr>
          </a:p>
        </p:txBody>
      </p:sp>
      <p:pic>
        <p:nvPicPr>
          <p:cNvPr id="16398" name="Picture 33" descr="高频地波雷达"/>
          <p:cNvPicPr>
            <a:picLocks noChangeAspect="1"/>
          </p:cNvPicPr>
          <p:nvPr/>
        </p:nvPicPr>
        <p:blipFill>
          <a:blip r:embed="rId6"/>
          <a:stretch>
            <a:fillRect/>
          </a:stretch>
        </p:blipFill>
        <p:spPr>
          <a:xfrm>
            <a:off x="2805113" y="2205038"/>
            <a:ext cx="2706687" cy="2159000"/>
          </a:xfrm>
          <a:prstGeom prst="rect">
            <a:avLst/>
          </a:prstGeom>
          <a:noFill/>
          <a:ln w="9525" cap="flat" cmpd="sng">
            <a:solidFill>
              <a:srgbClr val="969696"/>
            </a:solidFill>
            <a:prstDash val="solid"/>
            <a:miter/>
            <a:headEnd type="none" w="med" len="med"/>
            <a:tailEnd type="none" w="med" len="med"/>
          </a:ln>
        </p:spPr>
      </p:pic>
      <p:sp>
        <p:nvSpPr>
          <p:cNvPr id="16399" name="Text Box 15"/>
          <p:cNvSpPr txBox="1"/>
          <p:nvPr/>
        </p:nvSpPr>
        <p:spPr>
          <a:xfrm>
            <a:off x="3436938" y="4060825"/>
            <a:ext cx="2105025" cy="304800"/>
          </a:xfrm>
          <a:prstGeom prst="rect">
            <a:avLst/>
          </a:prstGeom>
          <a:noFill/>
          <a:ln w="9525">
            <a:noFill/>
          </a:ln>
        </p:spPr>
        <p:txBody>
          <a:bodyPr wrap="none">
            <a:spAutoFit/>
          </a:bodyPr>
          <a:lstStyle/>
          <a:p>
            <a:pPr lvl="0" eaLnBrk="1" hangingPunct="1"/>
            <a:r>
              <a:rPr lang="en-US" altLang="x-none" sz="1400" b="1" dirty="0">
                <a:solidFill>
                  <a:schemeClr val="bg1"/>
                </a:solidFill>
                <a:latin typeface="Arial" panose="020B0604020202020204" pitchFamily="34" charset="0"/>
                <a:ea typeface="仿宋_GB2312" pitchFamily="1" charset="-122"/>
              </a:rPr>
              <a:t>HF ground wave radar </a:t>
            </a:r>
            <a:endParaRPr lang="zh-CN" altLang="en-US" sz="1400" b="1" dirty="0">
              <a:solidFill>
                <a:schemeClr val="bg1"/>
              </a:solidFill>
              <a:latin typeface="Arial" panose="020B0604020202020204" pitchFamily="34" charset="0"/>
              <a:ea typeface="仿宋_GB2312" pitchFamily="1" charset="-122"/>
            </a:endParaRPr>
          </a:p>
        </p:txBody>
      </p:sp>
      <p:sp>
        <p:nvSpPr>
          <p:cNvPr id="16400" name="Text Box 15"/>
          <p:cNvSpPr txBox="1"/>
          <p:nvPr/>
        </p:nvSpPr>
        <p:spPr>
          <a:xfrm>
            <a:off x="7215188" y="4035425"/>
            <a:ext cx="1062037" cy="304800"/>
          </a:xfrm>
          <a:prstGeom prst="rect">
            <a:avLst/>
          </a:prstGeom>
          <a:noFill/>
          <a:ln w="9525">
            <a:noFill/>
          </a:ln>
        </p:spPr>
        <p:txBody>
          <a:bodyPr wrap="none">
            <a:spAutoFit/>
          </a:bodyPr>
          <a:lstStyle/>
          <a:p>
            <a:pPr lvl="0" eaLnBrk="1" hangingPunct="1"/>
            <a:r>
              <a:rPr lang="en-US" altLang="x-none" sz="1400" b="1" dirty="0">
                <a:solidFill>
                  <a:schemeClr val="bg1"/>
                </a:solidFill>
                <a:latin typeface="Arial" panose="020B0604020202020204" pitchFamily="34" charset="0"/>
                <a:ea typeface="仿宋_GB2312" pitchFamily="1" charset="-122"/>
              </a:rPr>
              <a:t>Ice regime</a:t>
            </a:r>
            <a:endParaRPr lang="en-US" altLang="x-none" sz="1400" b="1" dirty="0">
              <a:solidFill>
                <a:schemeClr val="bg1"/>
              </a:solidFill>
              <a:latin typeface="Arial" panose="020B0604020202020204" pitchFamily="34" charset="0"/>
              <a:ea typeface="仿宋_GB2312" pitchFamily="1" charset="-122"/>
            </a:endParaRPr>
          </a:p>
        </p:txBody>
      </p:sp>
      <p:sp>
        <p:nvSpPr>
          <p:cNvPr id="3" name="标题 2"/>
          <p:cNvSpPr>
            <a:spLocks noGrp="1"/>
          </p:cNvSpPr>
          <p:nvPr>
            <p:ph type="title"/>
          </p:nvPr>
        </p:nvSpPr>
        <p:spPr/>
        <p:txBody>
          <a:bodyPr/>
          <a:lstStyle/>
          <a:p>
            <a:pPr lvl="0"/>
            <a:r>
              <a:rPr lang="en-US" altLang="x-none" dirty="0">
                <a:ea typeface="宋体" panose="02010600030101010101" pitchFamily="2" charset="-122"/>
              </a:rPr>
              <a:t>Marine Observation: </a:t>
            </a:r>
            <a:r>
              <a:rPr lang="en-US" altLang="x-none" dirty="0" smtClean="0">
                <a:ea typeface="宋体" panose="02010600030101010101" pitchFamily="2" charset="-122"/>
              </a:rPr>
              <a:t>Radars</a:t>
            </a:r>
            <a:endParaRPr kumimoji="1" lang="zh-CN" alt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16"/>
          <p:cNvSpPr/>
          <p:nvPr/>
        </p:nvSpPr>
        <p:spPr>
          <a:xfrm>
            <a:off x="71438" y="6492875"/>
            <a:ext cx="1000125" cy="365125"/>
          </a:xfrm>
          <a:prstGeom prst="rect">
            <a:avLst/>
          </a:prstGeom>
          <a:noFill/>
          <a:ln w="9525">
            <a:noFill/>
          </a:ln>
        </p:spPr>
        <p:txBody>
          <a:bodyPr anchor="ctr"/>
          <a:lstStyle/>
          <a:p>
            <a:pPr lvl="0" eaLnBrk="1" hangingPunct="1"/>
            <a:r>
              <a:rPr lang="en-US" altLang="x-none" dirty="0">
                <a:latin typeface="Calibri" panose="020F0502020204030204" pitchFamily="34" charset="0"/>
                <a:ea typeface="宋体" panose="02010600030101010101" pitchFamily="2" charset="-122"/>
              </a:rPr>
              <a:t>Page </a:t>
            </a: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
        <p:nvSpPr>
          <p:cNvPr id="17411" name="Rectangle 7"/>
          <p:cNvSpPr/>
          <p:nvPr/>
        </p:nvSpPr>
        <p:spPr>
          <a:xfrm>
            <a:off x="417830" y="54610"/>
            <a:ext cx="8507413" cy="941388"/>
          </a:xfrm>
          <a:prstGeom prst="rect">
            <a:avLst/>
          </a:prstGeom>
          <a:noFill/>
          <a:ln w="9525">
            <a:noFill/>
          </a:ln>
        </p:spPr>
        <p:txBody>
          <a:bodyPr anchor="ctr"/>
          <a:lstStyle/>
          <a:p>
            <a:pPr lvl="0" eaLnBrk="0" hangingPunct="0"/>
            <a:endParaRPr lang="en-US" altLang="x-none" sz="2800" b="1" dirty="0">
              <a:solidFill>
                <a:schemeClr val="bg1"/>
              </a:solidFill>
              <a:latin typeface="Arial" panose="020B0604020202020204" pitchFamily="34" charset="0"/>
              <a:ea typeface="宋体" panose="02010600030101010101" pitchFamily="2" charset="-122"/>
            </a:endParaRPr>
          </a:p>
        </p:txBody>
      </p:sp>
      <p:sp>
        <p:nvSpPr>
          <p:cNvPr id="17412" name="Rectangle 8"/>
          <p:cNvSpPr/>
          <p:nvPr/>
        </p:nvSpPr>
        <p:spPr>
          <a:xfrm>
            <a:off x="448208" y="1206996"/>
            <a:ext cx="8477035" cy="769441"/>
          </a:xfrm>
          <a:prstGeom prst="rect">
            <a:avLst/>
          </a:prstGeom>
          <a:noFill/>
          <a:ln w="9525">
            <a:noFill/>
          </a:ln>
        </p:spPr>
        <p:txBody>
          <a:bodyPr wrap="square">
            <a:spAutoFit/>
          </a:bodyPr>
          <a:lstStyle/>
          <a:p>
            <a:pPr lvl="0" algn="l" eaLnBrk="1" hangingPunct="1"/>
            <a:r>
              <a:rPr lang="en-US" altLang="x-none" sz="2200" b="1" dirty="0">
                <a:latin typeface="Arial" panose="020B0604020202020204" pitchFamily="34" charset="0"/>
                <a:ea typeface="宋体" panose="02010600030101010101" pitchFamily="2" charset="-122"/>
              </a:rPr>
              <a:t>Variety of buoys for meteorological parameter, current, wave, temp., </a:t>
            </a:r>
            <a:r>
              <a:rPr lang="en-US" altLang="x-none" sz="2200" b="1" dirty="0" smtClean="0">
                <a:latin typeface="Arial" panose="020B0604020202020204" pitchFamily="34" charset="0"/>
                <a:ea typeface="宋体" panose="02010600030101010101" pitchFamily="2" charset="-122"/>
              </a:rPr>
              <a:t>tsunami </a:t>
            </a:r>
            <a:r>
              <a:rPr lang="en-US" altLang="x-none" sz="2200" b="1" dirty="0">
                <a:latin typeface="Arial" panose="020B0604020202020204" pitchFamily="34" charset="0"/>
                <a:ea typeface="宋体" panose="02010600030101010101" pitchFamily="2" charset="-122"/>
              </a:rPr>
              <a:t>monitoring, etc..</a:t>
            </a:r>
            <a:endParaRPr lang="zh-CN" altLang="en-US" sz="2200" b="1" dirty="0">
              <a:latin typeface="Arial" panose="020B0604020202020204" pitchFamily="34" charset="0"/>
              <a:ea typeface="宋体" panose="02010600030101010101" pitchFamily="2" charset="-122"/>
            </a:endParaRPr>
          </a:p>
        </p:txBody>
      </p:sp>
      <p:sp>
        <p:nvSpPr>
          <p:cNvPr id="17413" name="AutoShape 6"/>
          <p:cNvSpPr>
            <a:spLocks noChangeAspect="1"/>
          </p:cNvSpPr>
          <p:nvPr/>
        </p:nvSpPr>
        <p:spPr>
          <a:xfrm>
            <a:off x="3419475" y="1484313"/>
            <a:ext cx="4462463" cy="2579687"/>
          </a:xfrm>
          <a:prstGeom prst="rect">
            <a:avLst/>
          </a:prstGeom>
          <a:noFill/>
          <a:ln w="9525">
            <a:noFill/>
          </a:ln>
        </p:spPr>
        <p:txBody>
          <a:bodyPr/>
          <a:lstStyle/>
          <a:p>
            <a:pPr lvl="0" algn="l" eaLnBrk="1" hangingPunct="1"/>
            <a:endParaRPr lang="zh-CN" altLang="en-US" sz="1800" dirty="0">
              <a:latin typeface="Arial" panose="020B0604020202020204" pitchFamily="34" charset="0"/>
              <a:ea typeface="宋体" panose="02010600030101010101" pitchFamily="2" charset="-122"/>
            </a:endParaRPr>
          </a:p>
        </p:txBody>
      </p:sp>
      <p:pic>
        <p:nvPicPr>
          <p:cNvPr id="17414" name="Picture 7" descr="lnb"/>
          <p:cNvPicPr>
            <a:picLocks noChangeAspect="1"/>
          </p:cNvPicPr>
          <p:nvPr/>
        </p:nvPicPr>
        <p:blipFill>
          <a:blip r:embed="rId1"/>
          <a:stretch>
            <a:fillRect/>
          </a:stretch>
        </p:blipFill>
        <p:spPr>
          <a:xfrm>
            <a:off x="6156325" y="2133600"/>
            <a:ext cx="2449513" cy="2159000"/>
          </a:xfrm>
          <a:prstGeom prst="rect">
            <a:avLst/>
          </a:prstGeom>
          <a:noFill/>
          <a:ln w="9525" cap="flat" cmpd="sng">
            <a:solidFill>
              <a:srgbClr val="969696"/>
            </a:solidFill>
            <a:prstDash val="solid"/>
            <a:miter/>
            <a:headEnd type="none" w="med" len="med"/>
            <a:tailEnd type="none" w="med" len="med"/>
          </a:ln>
        </p:spPr>
      </p:pic>
      <p:pic>
        <p:nvPicPr>
          <p:cNvPr id="17415" name="Picture 8" descr="otp"/>
          <p:cNvPicPr>
            <a:picLocks noChangeAspect="1"/>
          </p:cNvPicPr>
          <p:nvPr/>
        </p:nvPicPr>
        <p:blipFill>
          <a:blip r:embed="rId2"/>
          <a:stretch>
            <a:fillRect/>
          </a:stretch>
        </p:blipFill>
        <p:spPr>
          <a:xfrm>
            <a:off x="3924300" y="2133600"/>
            <a:ext cx="2160588" cy="2159000"/>
          </a:xfrm>
          <a:prstGeom prst="rect">
            <a:avLst/>
          </a:prstGeom>
          <a:noFill/>
          <a:ln w="9525" cap="flat" cmpd="sng">
            <a:solidFill>
              <a:srgbClr val="969696"/>
            </a:solidFill>
            <a:prstDash val="solid"/>
            <a:miter/>
            <a:headEnd type="none" w="med" len="med"/>
            <a:tailEnd type="none" w="med" len="med"/>
          </a:ln>
        </p:spPr>
      </p:pic>
      <p:pic>
        <p:nvPicPr>
          <p:cNvPr id="17416" name="Picture 10" descr="3moly1"/>
          <p:cNvPicPr>
            <a:picLocks noChangeAspect="1"/>
          </p:cNvPicPr>
          <p:nvPr/>
        </p:nvPicPr>
        <p:blipFill>
          <a:blip r:embed="rId3"/>
          <a:stretch>
            <a:fillRect/>
          </a:stretch>
        </p:blipFill>
        <p:spPr>
          <a:xfrm>
            <a:off x="2197100" y="2133600"/>
            <a:ext cx="1655763" cy="2157413"/>
          </a:xfrm>
          <a:prstGeom prst="rect">
            <a:avLst/>
          </a:prstGeom>
          <a:noFill/>
          <a:ln w="9525" cap="flat" cmpd="sng">
            <a:solidFill>
              <a:srgbClr val="969696"/>
            </a:solidFill>
            <a:prstDash val="solid"/>
            <a:miter/>
            <a:headEnd type="none" w="med" len="med"/>
            <a:tailEnd type="none" w="med" len="med"/>
          </a:ln>
        </p:spPr>
      </p:pic>
      <p:pic>
        <p:nvPicPr>
          <p:cNvPr id="17417" name="Picture 6" descr="msb"/>
          <p:cNvPicPr>
            <a:picLocks noChangeAspect="1"/>
          </p:cNvPicPr>
          <p:nvPr/>
        </p:nvPicPr>
        <p:blipFill>
          <a:blip r:embed="rId4"/>
          <a:stretch>
            <a:fillRect/>
          </a:stretch>
        </p:blipFill>
        <p:spPr>
          <a:xfrm>
            <a:off x="539750" y="2133600"/>
            <a:ext cx="1584325" cy="2160588"/>
          </a:xfrm>
          <a:prstGeom prst="rect">
            <a:avLst/>
          </a:prstGeom>
          <a:noFill/>
          <a:ln w="9525" cap="flat" cmpd="sng">
            <a:solidFill>
              <a:srgbClr val="969696"/>
            </a:solidFill>
            <a:prstDash val="solid"/>
            <a:miter/>
            <a:headEnd type="none" w="med" len="med"/>
            <a:tailEnd type="none" w="med" len="med"/>
          </a:ln>
        </p:spPr>
      </p:pic>
      <p:pic>
        <p:nvPicPr>
          <p:cNvPr id="17418" name="Picture 8" descr="photo"/>
          <p:cNvPicPr>
            <a:picLocks noChangeAspect="1"/>
          </p:cNvPicPr>
          <p:nvPr/>
        </p:nvPicPr>
        <p:blipFill>
          <a:blip r:embed="rId5"/>
          <a:stretch>
            <a:fillRect/>
          </a:stretch>
        </p:blipFill>
        <p:spPr>
          <a:xfrm>
            <a:off x="663575" y="4365625"/>
            <a:ext cx="1604963" cy="2159000"/>
          </a:xfrm>
          <a:prstGeom prst="rect">
            <a:avLst/>
          </a:prstGeom>
          <a:noFill/>
          <a:ln w="9525" cap="flat" cmpd="sng">
            <a:solidFill>
              <a:srgbClr val="969696"/>
            </a:solidFill>
            <a:prstDash val="solid"/>
            <a:miter/>
            <a:headEnd type="none" w="med" len="med"/>
            <a:tailEnd type="none" w="med" len="med"/>
          </a:ln>
        </p:spPr>
      </p:pic>
      <p:sp>
        <p:nvSpPr>
          <p:cNvPr id="17419" name="Text Box 10"/>
          <p:cNvSpPr txBox="1"/>
          <p:nvPr/>
        </p:nvSpPr>
        <p:spPr>
          <a:xfrm>
            <a:off x="1692275" y="6219825"/>
            <a:ext cx="720725" cy="304800"/>
          </a:xfrm>
          <a:prstGeom prst="rect">
            <a:avLst/>
          </a:prstGeom>
          <a:noFill/>
          <a:ln w="9525">
            <a:noFill/>
          </a:ln>
        </p:spPr>
        <p:txBody>
          <a:bodyPr>
            <a:spAutoFit/>
          </a:bodyPr>
          <a:lstStyle/>
          <a:p>
            <a:pPr lvl="0" algn="l" eaLnBrk="1" hangingPunct="1">
              <a:spcBef>
                <a:spcPct val="50000"/>
              </a:spcBef>
            </a:pPr>
            <a:r>
              <a:rPr lang="en-US" altLang="x-none" sz="1400" b="1" dirty="0">
                <a:solidFill>
                  <a:schemeClr val="bg1"/>
                </a:solidFill>
                <a:latin typeface="Arial" panose="020B0604020202020204" pitchFamily="34" charset="0"/>
                <a:ea typeface="宋体" panose="02010600030101010101" pitchFamily="2" charset="-122"/>
              </a:rPr>
              <a:t>Argo</a:t>
            </a:r>
            <a:endParaRPr lang="zh-CN" altLang="en-US" sz="1400" b="1" dirty="0">
              <a:solidFill>
                <a:schemeClr val="bg1"/>
              </a:solidFill>
              <a:latin typeface="Arial" panose="020B0604020202020204" pitchFamily="34" charset="0"/>
              <a:ea typeface="宋体" panose="02010600030101010101" pitchFamily="2" charset="-122"/>
            </a:endParaRPr>
          </a:p>
        </p:txBody>
      </p:sp>
      <p:pic>
        <p:nvPicPr>
          <p:cNvPr id="17420" name="Picture 6" descr="DSC00329"/>
          <p:cNvPicPr>
            <a:picLocks noChangeAspect="1"/>
          </p:cNvPicPr>
          <p:nvPr/>
        </p:nvPicPr>
        <p:blipFill>
          <a:blip r:embed="rId6"/>
          <a:srcRect l="15413" r="12482" b="-745"/>
          <a:stretch>
            <a:fillRect/>
          </a:stretch>
        </p:blipFill>
        <p:spPr>
          <a:xfrm>
            <a:off x="5724525" y="4378325"/>
            <a:ext cx="2746375" cy="2159000"/>
          </a:xfrm>
          <a:prstGeom prst="rect">
            <a:avLst/>
          </a:prstGeom>
          <a:noFill/>
          <a:ln w="9525" cap="flat" cmpd="sng">
            <a:solidFill>
              <a:srgbClr val="969696"/>
            </a:solidFill>
            <a:prstDash val="solid"/>
            <a:miter/>
            <a:headEnd type="none" w="med" len="med"/>
            <a:tailEnd type="none" w="med" len="med"/>
          </a:ln>
        </p:spPr>
      </p:pic>
      <p:sp>
        <p:nvSpPr>
          <p:cNvPr id="17421" name="Text Box 15"/>
          <p:cNvSpPr txBox="1"/>
          <p:nvPr/>
        </p:nvSpPr>
        <p:spPr>
          <a:xfrm>
            <a:off x="7148513" y="6219825"/>
            <a:ext cx="1384300" cy="304800"/>
          </a:xfrm>
          <a:prstGeom prst="rect">
            <a:avLst/>
          </a:prstGeom>
          <a:noFill/>
          <a:ln w="9525">
            <a:noFill/>
          </a:ln>
        </p:spPr>
        <p:txBody>
          <a:bodyPr wrap="none">
            <a:spAutoFit/>
          </a:bodyPr>
          <a:lstStyle/>
          <a:p>
            <a:pPr lvl="0" eaLnBrk="1" hangingPunct="1"/>
            <a:r>
              <a:rPr lang="en-US" altLang="x-none" sz="1400" b="1" dirty="0">
                <a:solidFill>
                  <a:schemeClr val="bg1"/>
                </a:solidFill>
                <a:latin typeface="Arial" panose="020B0604020202020204" pitchFamily="34" charset="0"/>
                <a:ea typeface="仿宋_GB2312" pitchFamily="1" charset="-122"/>
              </a:rPr>
              <a:t>Tsunami buoy</a:t>
            </a:r>
            <a:endParaRPr lang="zh-CN" altLang="en-US" sz="1400" b="1" dirty="0">
              <a:solidFill>
                <a:schemeClr val="bg1"/>
              </a:solidFill>
              <a:latin typeface="Arial" panose="020B0604020202020204" pitchFamily="34" charset="0"/>
              <a:ea typeface="仿宋_GB2312" pitchFamily="1" charset="-122"/>
            </a:endParaRPr>
          </a:p>
        </p:txBody>
      </p:sp>
      <p:pic>
        <p:nvPicPr>
          <p:cNvPr id="17422" name="Picture 23" descr="xin_28307073014303752900436"/>
          <p:cNvPicPr>
            <a:picLocks noChangeAspect="1"/>
          </p:cNvPicPr>
          <p:nvPr/>
        </p:nvPicPr>
        <p:blipFill>
          <a:blip r:embed="rId7"/>
          <a:stretch>
            <a:fillRect/>
          </a:stretch>
        </p:blipFill>
        <p:spPr>
          <a:xfrm>
            <a:off x="2339975" y="4365625"/>
            <a:ext cx="3303588" cy="2160588"/>
          </a:xfrm>
          <a:prstGeom prst="rect">
            <a:avLst/>
          </a:prstGeom>
          <a:noFill/>
          <a:ln w="9525" cap="flat" cmpd="sng">
            <a:solidFill>
              <a:srgbClr val="969696"/>
            </a:solidFill>
            <a:prstDash val="solid"/>
            <a:miter/>
            <a:headEnd type="none" w="med" len="med"/>
            <a:tailEnd type="none" w="med" len="med"/>
          </a:ln>
        </p:spPr>
      </p:pic>
      <p:sp>
        <p:nvSpPr>
          <p:cNvPr id="2" name="标题 1"/>
          <p:cNvSpPr>
            <a:spLocks noGrp="1"/>
          </p:cNvSpPr>
          <p:nvPr>
            <p:ph type="title"/>
          </p:nvPr>
        </p:nvSpPr>
        <p:spPr/>
        <p:txBody>
          <a:bodyPr/>
          <a:lstStyle/>
          <a:p>
            <a:pPr lvl="0"/>
            <a:r>
              <a:rPr lang="en-US" altLang="x-none" dirty="0">
                <a:ea typeface="宋体" panose="02010600030101010101" pitchFamily="2" charset="-122"/>
              </a:rPr>
              <a:t>Marine Observation: </a:t>
            </a:r>
            <a:r>
              <a:rPr lang="en-US" altLang="x-none" dirty="0" smtClean="0">
                <a:ea typeface="宋体" panose="02010600030101010101" pitchFamily="2" charset="-122"/>
              </a:rPr>
              <a:t>Buoys</a:t>
            </a:r>
            <a:endParaRPr kumimoji="1" lang="zh-CN" alt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5" descr="hj53"/>
          <p:cNvPicPr>
            <a:picLocks noChangeAspect="1"/>
          </p:cNvPicPr>
          <p:nvPr/>
        </p:nvPicPr>
        <p:blipFill>
          <a:blip r:embed="rId1"/>
          <a:srcRect b="3624"/>
          <a:stretch>
            <a:fillRect/>
          </a:stretch>
        </p:blipFill>
        <p:spPr>
          <a:xfrm>
            <a:off x="6169025" y="1439863"/>
            <a:ext cx="2952750" cy="1651000"/>
          </a:xfrm>
          <a:prstGeom prst="rect">
            <a:avLst/>
          </a:prstGeom>
          <a:noFill/>
          <a:ln w="9525" cap="flat" cmpd="sng">
            <a:solidFill>
              <a:srgbClr val="969696"/>
            </a:solidFill>
            <a:prstDash val="solid"/>
            <a:miter/>
            <a:headEnd type="none" w="med" len="med"/>
            <a:tailEnd type="none" w="med" len="med"/>
          </a:ln>
        </p:spPr>
      </p:pic>
      <p:pic>
        <p:nvPicPr>
          <p:cNvPr id="18435" name="Picture 11" descr="DY1"/>
          <p:cNvPicPr>
            <a:picLocks noChangeAspect="1"/>
          </p:cNvPicPr>
          <p:nvPr/>
        </p:nvPicPr>
        <p:blipFill>
          <a:blip r:embed="rId2"/>
          <a:stretch>
            <a:fillRect/>
          </a:stretch>
        </p:blipFill>
        <p:spPr>
          <a:xfrm>
            <a:off x="6169025" y="3108325"/>
            <a:ext cx="2955925" cy="1712913"/>
          </a:xfrm>
          <a:prstGeom prst="rect">
            <a:avLst/>
          </a:prstGeom>
          <a:noFill/>
          <a:ln w="9525" cap="flat" cmpd="sng">
            <a:solidFill>
              <a:srgbClr val="969696"/>
            </a:solidFill>
            <a:prstDash val="solid"/>
            <a:miter/>
            <a:headEnd type="none" w="med" len="med"/>
            <a:tailEnd type="none" w="med" len="med"/>
          </a:ln>
        </p:spPr>
      </p:pic>
      <p:sp>
        <p:nvSpPr>
          <p:cNvPr id="18436" name="灯片编号占位符 16"/>
          <p:cNvSpPr/>
          <p:nvPr/>
        </p:nvSpPr>
        <p:spPr>
          <a:xfrm>
            <a:off x="71438" y="6492875"/>
            <a:ext cx="1000125" cy="365125"/>
          </a:xfrm>
          <a:prstGeom prst="rect">
            <a:avLst/>
          </a:prstGeom>
          <a:noFill/>
          <a:ln w="9525">
            <a:noFill/>
          </a:ln>
        </p:spPr>
        <p:txBody>
          <a:bodyPr anchor="ctr"/>
          <a:lstStyle/>
          <a:p>
            <a:pPr lvl="0" eaLnBrk="1" hangingPunct="1"/>
            <a:r>
              <a:rPr lang="en-US" altLang="x-none" dirty="0">
                <a:latin typeface="Calibri" panose="020F0502020204030204" pitchFamily="34" charset="0"/>
                <a:ea typeface="宋体" panose="02010600030101010101" pitchFamily="2" charset="-122"/>
              </a:rPr>
              <a:t>Page </a:t>
            </a: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
        <p:nvSpPr>
          <p:cNvPr id="18437" name="页脚占位符 15"/>
          <p:cNvSpPr/>
          <p:nvPr/>
        </p:nvSpPr>
        <p:spPr>
          <a:xfrm>
            <a:off x="6659563" y="6492875"/>
            <a:ext cx="2484437" cy="365125"/>
          </a:xfrm>
          <a:prstGeom prst="rect">
            <a:avLst/>
          </a:prstGeom>
          <a:noFill/>
          <a:ln w="9525">
            <a:noFill/>
          </a:ln>
        </p:spPr>
        <p:txBody>
          <a:bodyPr anchor="ctr"/>
          <a:lstStyle/>
          <a:p>
            <a:pPr lvl="0" eaLnBrk="1" hangingPunct="1"/>
            <a:r>
              <a:rPr lang="en-US" altLang="x-none" dirty="0">
                <a:latin typeface="Calibri" panose="020F0502020204030204" pitchFamily="34" charset="0"/>
                <a:ea typeface="宋体" panose="02010600030101010101" pitchFamily="2" charset="-122"/>
              </a:rPr>
              <a:t>November 2011, Beijing</a:t>
            </a:r>
            <a:endParaRPr lang="en-US" altLang="x-none" dirty="0">
              <a:latin typeface="Calibri" panose="020F0502020204030204" pitchFamily="34" charset="0"/>
              <a:ea typeface="宋体" panose="02010600030101010101" pitchFamily="2" charset="-122"/>
            </a:endParaRPr>
          </a:p>
        </p:txBody>
      </p:sp>
      <p:sp>
        <p:nvSpPr>
          <p:cNvPr id="18438" name="Rectangle 5"/>
          <p:cNvSpPr/>
          <p:nvPr/>
        </p:nvSpPr>
        <p:spPr>
          <a:xfrm>
            <a:off x="385445" y="41910"/>
            <a:ext cx="8507413" cy="941388"/>
          </a:xfrm>
          <a:prstGeom prst="rect">
            <a:avLst/>
          </a:prstGeom>
          <a:noFill/>
          <a:ln w="9525">
            <a:noFill/>
          </a:ln>
        </p:spPr>
        <p:txBody>
          <a:bodyPr anchor="ctr"/>
          <a:lstStyle/>
          <a:p>
            <a:pPr lvl="0" eaLnBrk="0" hangingPunct="0"/>
            <a:endParaRPr lang="en-US" altLang="x-none" sz="2800" b="1" dirty="0">
              <a:solidFill>
                <a:schemeClr val="bg1"/>
              </a:solidFill>
              <a:latin typeface="Arial" panose="020B0604020202020204" pitchFamily="34" charset="0"/>
              <a:ea typeface="宋体" panose="02010600030101010101" pitchFamily="2" charset="-122"/>
            </a:endParaRPr>
          </a:p>
        </p:txBody>
      </p:sp>
      <p:sp>
        <p:nvSpPr>
          <p:cNvPr id="18439" name="TextBox 4"/>
          <p:cNvSpPr txBox="1"/>
          <p:nvPr/>
        </p:nvSpPr>
        <p:spPr>
          <a:xfrm>
            <a:off x="179388" y="1557338"/>
            <a:ext cx="5472112" cy="3113087"/>
          </a:xfrm>
          <a:prstGeom prst="rect">
            <a:avLst/>
          </a:prstGeom>
          <a:noFill/>
          <a:ln w="9525">
            <a:noFill/>
          </a:ln>
        </p:spPr>
        <p:txBody>
          <a:bodyPr>
            <a:spAutoFit/>
          </a:bodyPr>
          <a:lstStyle/>
          <a:p>
            <a:pPr marL="342900" lvl="0" indent="-342900" algn="l" eaLnBrk="1" hangingPunct="1">
              <a:buFont typeface="Wingdings" panose="05000000000000000000" pitchFamily="2" charset="2"/>
              <a:buChar char="l"/>
            </a:pPr>
            <a:r>
              <a:rPr lang="en-US" altLang="x-none" sz="1800" b="1" dirty="0">
                <a:solidFill>
                  <a:schemeClr val="accent1"/>
                </a:solidFill>
                <a:latin typeface="Arial" panose="020B0604020202020204" pitchFamily="34" charset="0"/>
                <a:ea typeface="宋体" panose="02010600030101010101" pitchFamily="2" charset="-122"/>
              </a:rPr>
              <a:t>Operational ship observations</a:t>
            </a:r>
            <a:endParaRPr lang="en-US" altLang="x-none" sz="1800" b="1" dirty="0">
              <a:solidFill>
                <a:schemeClr val="accent1"/>
              </a:solidFill>
              <a:latin typeface="Arial" panose="020B0604020202020204" pitchFamily="34" charset="0"/>
              <a:ea typeface="宋体" panose="02010600030101010101" pitchFamily="2" charset="-122"/>
            </a:endParaRPr>
          </a:p>
          <a:p>
            <a:pPr marL="800100" lvl="1" indent="-342900" algn="l" eaLnBrk="1" hangingPunct="1">
              <a:buFont typeface="Wingdings" panose="05000000000000000000" pitchFamily="2" charset="2"/>
              <a:buChar char="Ø"/>
            </a:pPr>
            <a:r>
              <a:rPr lang="en-US" altLang="x-none" sz="1800" b="1" dirty="0">
                <a:latin typeface="Arial" panose="020B0604020202020204" pitchFamily="34" charset="0"/>
                <a:ea typeface="宋体" panose="02010600030101010101" pitchFamily="2" charset="-122"/>
              </a:rPr>
              <a:t>Voluntary Observation Ships </a:t>
            </a:r>
            <a:endParaRPr lang="en-US" altLang="x-none" sz="1800" b="1" dirty="0">
              <a:latin typeface="Arial" panose="020B0604020202020204" pitchFamily="34" charset="0"/>
              <a:ea typeface="宋体" panose="02010600030101010101" pitchFamily="2" charset="-122"/>
            </a:endParaRPr>
          </a:p>
          <a:p>
            <a:pPr marL="800100" lvl="1" indent="-342900" algn="l" eaLnBrk="1" hangingPunct="1"/>
            <a:r>
              <a:rPr lang="en-US" altLang="x-none" sz="1800" b="1" dirty="0">
                <a:latin typeface="Arial" panose="020B0604020202020204" pitchFamily="34" charset="0"/>
                <a:ea typeface="宋体" panose="02010600030101010101" pitchFamily="2" charset="-122"/>
              </a:rPr>
              <a:t>     - Commercial ships, fishing vessels</a:t>
            </a:r>
            <a:endParaRPr lang="en-US" altLang="x-none" sz="1800" b="1" dirty="0">
              <a:latin typeface="Arial" panose="020B0604020202020204" pitchFamily="34" charset="0"/>
              <a:ea typeface="宋体" panose="02010600030101010101" pitchFamily="2" charset="-122"/>
            </a:endParaRPr>
          </a:p>
          <a:p>
            <a:pPr marL="800100" lvl="1" indent="-342900" algn="l" eaLnBrk="1" hangingPunct="1">
              <a:buFont typeface="Wingdings" panose="05000000000000000000" pitchFamily="2" charset="2"/>
              <a:buChar char="Ø"/>
            </a:pPr>
            <a:r>
              <a:rPr lang="en-US" altLang="x-none" sz="1800" b="1" dirty="0">
                <a:latin typeface="Arial" panose="020B0604020202020204" pitchFamily="34" charset="0"/>
                <a:ea typeface="宋体" panose="02010600030101010101" pitchFamily="2" charset="-122"/>
              </a:rPr>
              <a:t>Marine Section Observations</a:t>
            </a:r>
            <a:endParaRPr lang="en-US" altLang="x-none" sz="1800" b="1" dirty="0">
              <a:latin typeface="Arial" panose="020B0604020202020204" pitchFamily="34" charset="0"/>
              <a:ea typeface="宋体" panose="02010600030101010101" pitchFamily="2" charset="-122"/>
            </a:endParaRPr>
          </a:p>
          <a:p>
            <a:pPr marL="800100" lvl="1" indent="-342900" algn="l" eaLnBrk="1" hangingPunct="1"/>
            <a:r>
              <a:rPr lang="en-US" altLang="x-none" sz="1800" b="1" dirty="0">
                <a:latin typeface="Arial" panose="020B0604020202020204" pitchFamily="34" charset="0"/>
                <a:ea typeface="宋体" panose="02010600030101010101" pitchFamily="2" charset="-122"/>
              </a:rPr>
              <a:t>     - Official  research vessels of SOA </a:t>
            </a:r>
            <a:endParaRPr lang="en-US" altLang="x-none" sz="1800" b="1" dirty="0">
              <a:latin typeface="Arial" panose="020B0604020202020204" pitchFamily="34" charset="0"/>
              <a:ea typeface="宋体" panose="02010600030101010101" pitchFamily="2" charset="-122"/>
            </a:endParaRPr>
          </a:p>
          <a:p>
            <a:pPr marL="342900" lvl="0" indent="-342900" algn="l" eaLnBrk="1" hangingPunct="1">
              <a:buFont typeface="Wingdings" panose="05000000000000000000" pitchFamily="2" charset="2"/>
              <a:buChar char="l"/>
            </a:pPr>
            <a:r>
              <a:rPr lang="en-US" altLang="x-none" sz="1800" b="1" dirty="0">
                <a:solidFill>
                  <a:schemeClr val="accent1"/>
                </a:solidFill>
                <a:latin typeface="Arial" panose="020B0604020202020204" pitchFamily="34" charset="0"/>
                <a:ea typeface="宋体" panose="02010600030101010101" pitchFamily="2" charset="-122"/>
              </a:rPr>
              <a:t>Scientific expedition ships</a:t>
            </a:r>
            <a:endParaRPr lang="en-US" altLang="x-none" sz="1800" b="1" dirty="0">
              <a:solidFill>
                <a:schemeClr val="accent1"/>
              </a:solidFill>
              <a:latin typeface="Arial" panose="020B0604020202020204" pitchFamily="34" charset="0"/>
              <a:ea typeface="宋体" panose="02010600030101010101" pitchFamily="2" charset="-122"/>
            </a:endParaRPr>
          </a:p>
          <a:p>
            <a:pPr marL="800100" lvl="1" indent="-342900" algn="l" eaLnBrk="1" hangingPunct="1">
              <a:buFont typeface="Wingdings" panose="05000000000000000000" pitchFamily="2" charset="2"/>
              <a:buChar char="Ø"/>
            </a:pPr>
            <a:r>
              <a:rPr lang="en-US" altLang="x-none" sz="1800" b="1" dirty="0">
                <a:latin typeface="Arial" panose="020B0604020202020204" pitchFamily="34" charset="0"/>
                <a:ea typeface="宋体" panose="02010600030101010101" pitchFamily="2" charset="-122"/>
              </a:rPr>
              <a:t>Antarctic and Arctic exploration: </a:t>
            </a:r>
            <a:r>
              <a:rPr lang="en-US" altLang="x-none" sz="1800" b="1" i="1" dirty="0">
                <a:latin typeface="Arial" panose="020B0604020202020204" pitchFamily="34" charset="0"/>
                <a:ea typeface="宋体" panose="02010600030101010101" pitchFamily="2" charset="-122"/>
              </a:rPr>
              <a:t>Xuelong</a:t>
            </a:r>
            <a:endParaRPr lang="en-US" altLang="x-none" sz="1800" b="1" i="1" dirty="0">
              <a:latin typeface="Arial" panose="020B0604020202020204" pitchFamily="34" charset="0"/>
              <a:ea typeface="宋体" panose="02010600030101010101" pitchFamily="2" charset="-122"/>
            </a:endParaRPr>
          </a:p>
          <a:p>
            <a:pPr marL="800100" lvl="1" indent="-342900" algn="l" eaLnBrk="1" hangingPunct="1">
              <a:buFont typeface="Wingdings" panose="05000000000000000000" pitchFamily="2" charset="2"/>
              <a:buChar char="Ø"/>
            </a:pPr>
            <a:r>
              <a:rPr lang="en-US" altLang="x-none" sz="1800" b="1" dirty="0">
                <a:latin typeface="Arial" panose="020B0604020202020204" pitchFamily="34" charset="0"/>
                <a:ea typeface="宋体" panose="02010600030101010101" pitchFamily="2" charset="-122"/>
              </a:rPr>
              <a:t>World wide ocean expedition: </a:t>
            </a:r>
            <a:endParaRPr lang="en-US" altLang="x-none" sz="1800" b="1" dirty="0">
              <a:latin typeface="Arial" panose="020B0604020202020204" pitchFamily="34" charset="0"/>
              <a:ea typeface="宋体" panose="02010600030101010101" pitchFamily="2" charset="-122"/>
            </a:endParaRPr>
          </a:p>
          <a:p>
            <a:pPr marL="800100" lvl="1" indent="-342900" algn="l" eaLnBrk="1" hangingPunct="1">
              <a:buFont typeface="Wingdings" panose="05000000000000000000" pitchFamily="2" charset="2"/>
              <a:buNone/>
            </a:pPr>
            <a:r>
              <a:rPr lang="en-US" altLang="x-none" sz="1800" b="1" i="1" dirty="0">
                <a:latin typeface="Arial" panose="020B0604020202020204" pitchFamily="34" charset="0"/>
                <a:ea typeface="宋体" panose="02010600030101010101" pitchFamily="2" charset="-122"/>
              </a:rPr>
              <a:t>     Ocean No. 1</a:t>
            </a:r>
            <a:endParaRPr lang="en-US" altLang="x-none" sz="1800" b="1" i="1" dirty="0">
              <a:latin typeface="Arial" panose="020B0604020202020204" pitchFamily="34" charset="0"/>
              <a:ea typeface="宋体" panose="02010600030101010101" pitchFamily="2" charset="-122"/>
            </a:endParaRPr>
          </a:p>
          <a:p>
            <a:pPr marL="800100" lvl="1" indent="-342900" algn="l" eaLnBrk="1" hangingPunct="1">
              <a:buFont typeface="Wingdings" panose="05000000000000000000" pitchFamily="2" charset="2"/>
              <a:buChar char="Ø"/>
            </a:pPr>
            <a:r>
              <a:rPr lang="en-US" altLang="x-none" sz="1800" b="1" dirty="0">
                <a:latin typeface="Arial" panose="020B0604020202020204" pitchFamily="34" charset="0"/>
                <a:ea typeface="宋体" panose="02010600030101010101" pitchFamily="2" charset="-122"/>
              </a:rPr>
              <a:t>……</a:t>
            </a:r>
            <a:endParaRPr lang="zh-CN" altLang="en-US" sz="1800" b="1" dirty="0">
              <a:latin typeface="Arial" panose="020B0604020202020204" pitchFamily="34" charset="0"/>
              <a:ea typeface="宋体" panose="02010600030101010101" pitchFamily="2" charset="-122"/>
            </a:endParaRPr>
          </a:p>
        </p:txBody>
      </p:sp>
      <p:sp>
        <p:nvSpPr>
          <p:cNvPr id="18440" name="Rectangle 8"/>
          <p:cNvSpPr/>
          <p:nvPr/>
        </p:nvSpPr>
        <p:spPr>
          <a:xfrm flipV="1">
            <a:off x="1187450" y="6453188"/>
            <a:ext cx="3819525" cy="404812"/>
          </a:xfrm>
          <a:prstGeom prst="rect">
            <a:avLst/>
          </a:prstGeom>
          <a:noFill/>
          <a:ln w="9525">
            <a:noFill/>
          </a:ln>
        </p:spPr>
        <p:txBody>
          <a:bodyPr rot="10800000" wrap="none" anchor="ctr"/>
          <a:lstStyle/>
          <a:p>
            <a:pPr lvl="0" algn="l" eaLnBrk="1" hangingPunct="1"/>
            <a:r>
              <a:rPr lang="en-US" altLang="x-none" dirty="0">
                <a:solidFill>
                  <a:srgbClr val="000000"/>
                </a:solidFill>
                <a:latin typeface="Arial" panose="020B0604020202020204" pitchFamily="34" charset="0"/>
                <a:ea typeface="宋体" panose="02010600030101010101" pitchFamily="2" charset="-122"/>
              </a:rPr>
              <a:t>SOT-VI, 11 - 15 April 2011, Hobart, Australia</a:t>
            </a:r>
            <a:endParaRPr lang="en-US" altLang="x-none" dirty="0">
              <a:solidFill>
                <a:srgbClr val="000000"/>
              </a:solidFill>
              <a:latin typeface="Arial" panose="020B0604020202020204" pitchFamily="34" charset="0"/>
              <a:ea typeface="宋体" panose="02010600030101010101" pitchFamily="2" charset="-122"/>
            </a:endParaRPr>
          </a:p>
        </p:txBody>
      </p:sp>
      <p:sp>
        <p:nvSpPr>
          <p:cNvPr id="18442" name="Rectangle 6"/>
          <p:cNvSpPr/>
          <p:nvPr/>
        </p:nvSpPr>
        <p:spPr>
          <a:xfrm>
            <a:off x="6481763" y="6224588"/>
            <a:ext cx="2411412" cy="576262"/>
          </a:xfrm>
          <a:prstGeom prst="rect">
            <a:avLst/>
          </a:prstGeom>
          <a:solidFill>
            <a:schemeClr val="tx1"/>
          </a:solidFill>
          <a:ln w="9525">
            <a:noFill/>
          </a:ln>
        </p:spPr>
        <p:txBody>
          <a:bodyPr anchor="b" anchorCtr="1"/>
          <a:lstStyle/>
          <a:p>
            <a:pPr lvl="0" algn="l" eaLnBrk="1" hangingPunct="1">
              <a:lnSpc>
                <a:spcPct val="120000"/>
              </a:lnSpc>
            </a:pPr>
            <a:r>
              <a:rPr lang="zh-CN" altLang="en-US" b="1" dirty="0">
                <a:solidFill>
                  <a:srgbClr val="000000"/>
                </a:solidFill>
                <a:latin typeface="Arial" panose="020B0604020202020204" pitchFamily="34" charset="0"/>
                <a:ea typeface="宋体" panose="02010600030101010101" pitchFamily="2" charset="-122"/>
              </a:rPr>
              <a:t>            国  家  海  洋  局</a:t>
            </a:r>
            <a:endParaRPr lang="zh-CN" altLang="en-US" b="1" dirty="0">
              <a:solidFill>
                <a:srgbClr val="000000"/>
              </a:solidFill>
              <a:latin typeface="Arial" panose="020B0604020202020204" pitchFamily="34" charset="0"/>
              <a:ea typeface="宋体" panose="02010600030101010101" pitchFamily="2" charset="-122"/>
            </a:endParaRPr>
          </a:p>
          <a:p>
            <a:pPr lvl="0" algn="l" eaLnBrk="1" hangingPunct="1">
              <a:lnSpc>
                <a:spcPct val="120000"/>
              </a:lnSpc>
            </a:pPr>
            <a:r>
              <a:rPr lang="en-US" altLang="x-none" b="1" dirty="0">
                <a:solidFill>
                  <a:srgbClr val="000000"/>
                </a:solidFill>
                <a:latin typeface="Arial" panose="020B0604020202020204" pitchFamily="34" charset="0"/>
                <a:ea typeface="宋体" panose="02010600030101010101" pitchFamily="2" charset="-122"/>
              </a:rPr>
              <a:t>State Oceanic Administration</a:t>
            </a:r>
            <a:endParaRPr lang="en-US" altLang="x-none" b="1" dirty="0">
              <a:solidFill>
                <a:srgbClr val="000000"/>
              </a:solidFill>
              <a:latin typeface="Arial" panose="020B0604020202020204" pitchFamily="34" charset="0"/>
              <a:ea typeface="宋体" panose="02010600030101010101" pitchFamily="2" charset="-122"/>
            </a:endParaRPr>
          </a:p>
        </p:txBody>
      </p:sp>
      <p:sp>
        <p:nvSpPr>
          <p:cNvPr id="18443" name="Rectangle 12"/>
          <p:cNvSpPr/>
          <p:nvPr/>
        </p:nvSpPr>
        <p:spPr>
          <a:xfrm>
            <a:off x="6300788" y="3213100"/>
            <a:ext cx="1208087" cy="304800"/>
          </a:xfrm>
          <a:prstGeom prst="rect">
            <a:avLst/>
          </a:prstGeom>
          <a:noFill/>
          <a:ln w="9525">
            <a:noFill/>
          </a:ln>
        </p:spPr>
        <p:txBody>
          <a:bodyPr>
            <a:spAutoFit/>
          </a:bodyPr>
          <a:lstStyle/>
          <a:p>
            <a:pPr lvl="0" algn="l" eaLnBrk="1" hangingPunct="1"/>
            <a:r>
              <a:rPr lang="en-US" altLang="x-none" sz="1400" b="1" dirty="0">
                <a:solidFill>
                  <a:schemeClr val="bg1"/>
                </a:solidFill>
                <a:latin typeface="Arial" panose="020B0604020202020204" pitchFamily="34" charset="0"/>
                <a:ea typeface="宋体" panose="02010600030101010101" pitchFamily="2" charset="-122"/>
              </a:rPr>
              <a:t>Ocean No. 1</a:t>
            </a:r>
            <a:endParaRPr lang="zh-CN" altLang="en-US" sz="1400" b="1" dirty="0">
              <a:solidFill>
                <a:schemeClr val="bg1"/>
              </a:solidFill>
              <a:latin typeface="Arial" panose="020B0604020202020204" pitchFamily="34" charset="0"/>
              <a:ea typeface="宋体" panose="02010600030101010101" pitchFamily="2" charset="-122"/>
            </a:endParaRPr>
          </a:p>
        </p:txBody>
      </p:sp>
      <p:pic>
        <p:nvPicPr>
          <p:cNvPr id="18444" name="Picture 16" descr="D:\司务\JCOMM-SOT\振奋13号BPMM\新赤湾.JPG"/>
          <p:cNvPicPr>
            <a:picLocks noChangeAspect="1"/>
          </p:cNvPicPr>
          <p:nvPr/>
        </p:nvPicPr>
        <p:blipFill>
          <a:blip r:embed="rId3"/>
          <a:stretch>
            <a:fillRect/>
          </a:stretch>
        </p:blipFill>
        <p:spPr>
          <a:xfrm>
            <a:off x="0" y="4805363"/>
            <a:ext cx="2916238" cy="2052637"/>
          </a:xfrm>
          <a:prstGeom prst="rect">
            <a:avLst/>
          </a:prstGeom>
          <a:noFill/>
          <a:ln w="9525" cap="flat" cmpd="sng">
            <a:solidFill>
              <a:srgbClr val="969696"/>
            </a:solidFill>
            <a:prstDash val="solid"/>
            <a:miter/>
            <a:headEnd type="none" w="med" len="med"/>
            <a:tailEnd type="none" w="med" len="med"/>
          </a:ln>
        </p:spPr>
      </p:pic>
      <p:sp>
        <p:nvSpPr>
          <p:cNvPr id="18445" name="矩形 17"/>
          <p:cNvSpPr/>
          <p:nvPr/>
        </p:nvSpPr>
        <p:spPr>
          <a:xfrm>
            <a:off x="0" y="4868863"/>
            <a:ext cx="2195513" cy="304800"/>
          </a:xfrm>
          <a:prstGeom prst="rect">
            <a:avLst/>
          </a:prstGeom>
          <a:noFill/>
          <a:ln w="9525">
            <a:noFill/>
          </a:ln>
        </p:spPr>
        <p:txBody>
          <a:bodyPr>
            <a:spAutoFit/>
          </a:bodyPr>
          <a:lstStyle/>
          <a:p>
            <a:pPr lvl="0" algn="l" eaLnBrk="1" hangingPunct="1"/>
            <a:r>
              <a:rPr lang="en-US" altLang="x-none" sz="1400" b="1" dirty="0">
                <a:latin typeface="Arial" panose="020B0604020202020204" pitchFamily="34" charset="0"/>
                <a:ea typeface="宋体" panose="02010600030101010101" pitchFamily="2" charset="-122"/>
              </a:rPr>
              <a:t>Commercial Ship</a:t>
            </a:r>
            <a:endParaRPr lang="zh-CN" altLang="en-US" sz="1400" b="1" dirty="0">
              <a:latin typeface="Arial" panose="020B0604020202020204" pitchFamily="34" charset="0"/>
              <a:ea typeface="宋体" panose="02010600030101010101" pitchFamily="2" charset="-122"/>
            </a:endParaRPr>
          </a:p>
        </p:txBody>
      </p:sp>
      <p:pic>
        <p:nvPicPr>
          <p:cNvPr id="18446" name="Picture 19" descr="http://www.mm111.net/mmrb/data/20090802/3335333469/images/30.jpg"/>
          <p:cNvPicPr>
            <a:picLocks noChangeAspect="1"/>
          </p:cNvPicPr>
          <p:nvPr/>
        </p:nvPicPr>
        <p:blipFill>
          <a:blip r:embed="rId4"/>
          <a:stretch>
            <a:fillRect/>
          </a:stretch>
        </p:blipFill>
        <p:spPr>
          <a:xfrm>
            <a:off x="2843213" y="4797425"/>
            <a:ext cx="2952750" cy="2060575"/>
          </a:xfrm>
          <a:prstGeom prst="rect">
            <a:avLst/>
          </a:prstGeom>
          <a:noFill/>
          <a:ln w="9525" cap="flat" cmpd="sng">
            <a:solidFill>
              <a:srgbClr val="969696"/>
            </a:solidFill>
            <a:prstDash val="solid"/>
            <a:miter/>
            <a:headEnd type="none" w="med" len="med"/>
            <a:tailEnd type="none" w="med" len="med"/>
          </a:ln>
        </p:spPr>
      </p:pic>
      <p:sp>
        <p:nvSpPr>
          <p:cNvPr id="18447" name="矩形 19"/>
          <p:cNvSpPr/>
          <p:nvPr/>
        </p:nvSpPr>
        <p:spPr>
          <a:xfrm>
            <a:off x="2916238" y="4868863"/>
            <a:ext cx="2195512" cy="304800"/>
          </a:xfrm>
          <a:prstGeom prst="rect">
            <a:avLst/>
          </a:prstGeom>
          <a:noFill/>
          <a:ln w="9525">
            <a:noFill/>
          </a:ln>
        </p:spPr>
        <p:txBody>
          <a:bodyPr>
            <a:spAutoFit/>
          </a:bodyPr>
          <a:lstStyle/>
          <a:p>
            <a:pPr lvl="0" algn="l" eaLnBrk="1" hangingPunct="1"/>
            <a:r>
              <a:rPr lang="en-US" altLang="x-none" sz="1400" b="1" dirty="0">
                <a:latin typeface="Arial" panose="020B0604020202020204" pitchFamily="34" charset="0"/>
                <a:ea typeface="宋体" panose="02010600030101010101" pitchFamily="2" charset="-122"/>
              </a:rPr>
              <a:t>Fishing Vessel</a:t>
            </a:r>
            <a:endParaRPr lang="zh-CN" altLang="en-US" sz="1400" b="1" dirty="0">
              <a:latin typeface="Arial" panose="020B0604020202020204" pitchFamily="34" charset="0"/>
              <a:ea typeface="宋体" panose="02010600030101010101" pitchFamily="2" charset="-122"/>
            </a:endParaRPr>
          </a:p>
        </p:txBody>
      </p:sp>
      <p:pic>
        <p:nvPicPr>
          <p:cNvPr id="18448" name="Picture 20" descr="G:\雪龙号.jpg"/>
          <p:cNvPicPr>
            <a:picLocks noChangeAspect="1"/>
          </p:cNvPicPr>
          <p:nvPr/>
        </p:nvPicPr>
        <p:blipFill>
          <a:blip r:embed="rId5"/>
          <a:stretch>
            <a:fillRect/>
          </a:stretch>
        </p:blipFill>
        <p:spPr>
          <a:xfrm>
            <a:off x="5795963" y="4797425"/>
            <a:ext cx="3348037" cy="2060575"/>
          </a:xfrm>
          <a:prstGeom prst="rect">
            <a:avLst/>
          </a:prstGeom>
          <a:noFill/>
          <a:ln w="9525" cap="flat" cmpd="sng">
            <a:solidFill>
              <a:srgbClr val="969696"/>
            </a:solidFill>
            <a:prstDash val="solid"/>
            <a:miter/>
            <a:headEnd type="none" w="med" len="med"/>
            <a:tailEnd type="none" w="med" len="med"/>
          </a:ln>
        </p:spPr>
      </p:pic>
      <p:sp>
        <p:nvSpPr>
          <p:cNvPr id="18449" name="Rectangle 14"/>
          <p:cNvSpPr/>
          <p:nvPr/>
        </p:nvSpPr>
        <p:spPr>
          <a:xfrm>
            <a:off x="5435600" y="4797425"/>
            <a:ext cx="1584325" cy="411163"/>
          </a:xfrm>
          <a:prstGeom prst="rect">
            <a:avLst/>
          </a:prstGeom>
          <a:noFill/>
          <a:ln w="9525">
            <a:noFill/>
          </a:ln>
        </p:spPr>
        <p:txBody>
          <a:bodyPr>
            <a:spAutoFit/>
          </a:bodyPr>
          <a:lstStyle/>
          <a:p>
            <a:pPr lvl="1" algn="l" eaLnBrk="1" hangingPunct="1">
              <a:lnSpc>
                <a:spcPct val="150000"/>
              </a:lnSpc>
            </a:pPr>
            <a:r>
              <a:rPr lang="en-US" altLang="x-none" sz="1400" b="1" dirty="0">
                <a:solidFill>
                  <a:schemeClr val="bg1"/>
                </a:solidFill>
                <a:latin typeface="Arial" panose="020B0604020202020204" pitchFamily="34" charset="0"/>
                <a:ea typeface="宋体" panose="02010600030101010101" pitchFamily="2" charset="-122"/>
              </a:rPr>
              <a:t>Xuelong</a:t>
            </a:r>
            <a:endParaRPr lang="en-US" altLang="x-none" sz="1400" b="1" dirty="0">
              <a:solidFill>
                <a:schemeClr val="bg1"/>
              </a:solidFill>
              <a:latin typeface="Arial" panose="020B0604020202020204" pitchFamily="34" charset="0"/>
              <a:ea typeface="宋体" panose="02010600030101010101" pitchFamily="2" charset="-122"/>
            </a:endParaRPr>
          </a:p>
        </p:txBody>
      </p:sp>
      <p:sp>
        <p:nvSpPr>
          <p:cNvPr id="18450" name="Rectangle 53"/>
          <p:cNvSpPr/>
          <p:nvPr/>
        </p:nvSpPr>
        <p:spPr>
          <a:xfrm>
            <a:off x="5867400" y="1412875"/>
            <a:ext cx="3241675" cy="411163"/>
          </a:xfrm>
          <a:prstGeom prst="rect">
            <a:avLst/>
          </a:prstGeom>
          <a:noFill/>
          <a:ln w="9525">
            <a:noFill/>
          </a:ln>
        </p:spPr>
        <p:txBody>
          <a:bodyPr>
            <a:spAutoFit/>
          </a:bodyPr>
          <a:lstStyle/>
          <a:p>
            <a:pPr lvl="1" eaLnBrk="1" hangingPunct="1">
              <a:lnSpc>
                <a:spcPct val="150000"/>
              </a:lnSpc>
            </a:pPr>
            <a:r>
              <a:rPr lang="en-US" altLang="x-none" sz="1400" b="1" dirty="0">
                <a:solidFill>
                  <a:schemeClr val="bg1"/>
                </a:solidFill>
                <a:latin typeface="Arial" panose="020B0604020202020204" pitchFamily="34" charset="0"/>
                <a:ea typeface="宋体" panose="02010600030101010101" pitchFamily="2" charset="-122"/>
              </a:rPr>
              <a:t>SOA Official Research Vessel</a:t>
            </a:r>
            <a:endParaRPr lang="en-US" altLang="x-none" sz="1400" b="1" dirty="0">
              <a:solidFill>
                <a:schemeClr val="bg1"/>
              </a:solidFill>
              <a:latin typeface="Arial" panose="020B0604020202020204" pitchFamily="34" charset="0"/>
              <a:ea typeface="宋体" panose="02010600030101010101" pitchFamily="2" charset="-122"/>
            </a:endParaRPr>
          </a:p>
        </p:txBody>
      </p:sp>
      <p:sp>
        <p:nvSpPr>
          <p:cNvPr id="2" name="标题 1"/>
          <p:cNvSpPr>
            <a:spLocks noGrp="1"/>
          </p:cNvSpPr>
          <p:nvPr>
            <p:ph type="title"/>
          </p:nvPr>
        </p:nvSpPr>
        <p:spPr/>
        <p:txBody>
          <a:bodyPr/>
          <a:lstStyle/>
          <a:p>
            <a:pPr lvl="0"/>
            <a:r>
              <a:rPr lang="en-US" altLang="x-none" dirty="0">
                <a:ea typeface="宋体" panose="02010600030101010101" pitchFamily="2" charset="-122"/>
              </a:rPr>
              <a:t>Marine Observation: Ship Observations </a:t>
            </a:r>
            <a:endParaRPr kumimoji="1" lang="zh-CN" alt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48"/>
          <p:cNvSpPr/>
          <p:nvPr/>
        </p:nvSpPr>
        <p:spPr>
          <a:xfrm>
            <a:off x="971550" y="2133600"/>
            <a:ext cx="7129463" cy="2232025"/>
          </a:xfrm>
          <a:prstGeom prst="roundRect">
            <a:avLst>
              <a:gd name="adj" fmla="val 9602"/>
            </a:avLst>
          </a:prstGeom>
          <a:solidFill>
            <a:srgbClr val="DDDDDD"/>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19459" name="灯片编号占位符 16"/>
          <p:cNvSpPr/>
          <p:nvPr/>
        </p:nvSpPr>
        <p:spPr>
          <a:xfrm>
            <a:off x="71438" y="6492875"/>
            <a:ext cx="1000125" cy="365125"/>
          </a:xfrm>
          <a:prstGeom prst="rect">
            <a:avLst/>
          </a:prstGeom>
          <a:noFill/>
          <a:ln w="9525">
            <a:noFill/>
          </a:ln>
        </p:spPr>
        <p:txBody>
          <a:bodyPr anchor="ctr"/>
          <a:lstStyle/>
          <a:p>
            <a:pPr lvl="0" eaLnBrk="1" hangingPunct="1"/>
            <a:r>
              <a:rPr lang="en-US" altLang="x-none" dirty="0">
                <a:latin typeface="Calibri" panose="020F0502020204030204" pitchFamily="34" charset="0"/>
                <a:ea typeface="宋体" panose="02010600030101010101" pitchFamily="2" charset="-122"/>
              </a:rPr>
              <a:t>Page </a:t>
            </a: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
        <p:nvSpPr>
          <p:cNvPr id="19461" name="Rectangle 5"/>
          <p:cNvSpPr/>
          <p:nvPr/>
        </p:nvSpPr>
        <p:spPr>
          <a:xfrm>
            <a:off x="539750" y="1484313"/>
            <a:ext cx="8424863" cy="641350"/>
          </a:xfrm>
          <a:prstGeom prst="rect">
            <a:avLst/>
          </a:prstGeom>
          <a:noFill/>
          <a:ln w="9525">
            <a:noFill/>
          </a:ln>
        </p:spPr>
        <p:txBody>
          <a:bodyPr>
            <a:spAutoFit/>
          </a:bodyPr>
          <a:lstStyle/>
          <a:p>
            <a:pPr lvl="0" algn="l" eaLnBrk="1" hangingPunct="1"/>
            <a:r>
              <a:rPr lang="en-US" altLang="x-none" sz="1800" b="1" dirty="0">
                <a:latin typeface="Arial" panose="020B0604020202020204" pitchFamily="34" charset="0"/>
                <a:ea typeface="宋体" panose="02010600030101010101" pitchFamily="2" charset="-122"/>
              </a:rPr>
              <a:t>CMS areoplanes are used for sea ice, red tide, oil spill monitoring, and emergency surveillance.</a:t>
            </a:r>
            <a:endParaRPr lang="zh-CN" altLang="en-US" sz="1800" b="1" dirty="0">
              <a:latin typeface="Arial" panose="020B0604020202020204" pitchFamily="34" charset="0"/>
              <a:ea typeface="宋体" panose="02010600030101010101" pitchFamily="2" charset="-122"/>
            </a:endParaRPr>
          </a:p>
        </p:txBody>
      </p:sp>
      <p:sp>
        <p:nvSpPr>
          <p:cNvPr id="19462" name="AutoShape 5" descr="中国海监飞机B-3808"/>
          <p:cNvSpPr>
            <a:spLocks noChangeAspect="1"/>
          </p:cNvSpPr>
          <p:nvPr/>
        </p:nvSpPr>
        <p:spPr>
          <a:xfrm>
            <a:off x="4071938" y="2297113"/>
            <a:ext cx="304800" cy="330200"/>
          </a:xfrm>
          <a:prstGeom prst="rect">
            <a:avLst/>
          </a:prstGeom>
          <a:noFill/>
          <a:ln w="9525">
            <a:noFill/>
          </a:ln>
        </p:spPr>
        <p:txBody>
          <a:bodyPr/>
          <a:lstStyle/>
          <a:p>
            <a:pPr lvl="0" algn="l" eaLnBrk="1" hangingPunct="1"/>
            <a:endParaRPr lang="zh-CN" altLang="en-US" sz="1800" dirty="0">
              <a:latin typeface="Arial" panose="020B0604020202020204" pitchFamily="34" charset="0"/>
              <a:ea typeface="宋体" panose="02010600030101010101" pitchFamily="2" charset="-122"/>
            </a:endParaRPr>
          </a:p>
        </p:txBody>
      </p:sp>
      <p:sp>
        <p:nvSpPr>
          <p:cNvPr id="19463" name="AutoShape 6" descr="中国海监飞机B-3808"/>
          <p:cNvSpPr>
            <a:spLocks noChangeAspect="1"/>
          </p:cNvSpPr>
          <p:nvPr/>
        </p:nvSpPr>
        <p:spPr>
          <a:xfrm>
            <a:off x="4071938" y="2297113"/>
            <a:ext cx="304800" cy="330200"/>
          </a:xfrm>
          <a:prstGeom prst="rect">
            <a:avLst/>
          </a:prstGeom>
          <a:noFill/>
          <a:ln w="9525">
            <a:noFill/>
          </a:ln>
        </p:spPr>
        <p:txBody>
          <a:bodyPr/>
          <a:lstStyle/>
          <a:p>
            <a:pPr lvl="0" algn="l" eaLnBrk="1" hangingPunct="1"/>
            <a:endParaRPr lang="zh-CN" altLang="en-US" sz="1800" dirty="0">
              <a:latin typeface="Arial" panose="020B0604020202020204" pitchFamily="34" charset="0"/>
              <a:ea typeface="宋体" panose="02010600030101010101" pitchFamily="2" charset="-122"/>
            </a:endParaRPr>
          </a:p>
        </p:txBody>
      </p:sp>
      <p:pic>
        <p:nvPicPr>
          <p:cNvPr id="19464" name="Picture 7"/>
          <p:cNvPicPr>
            <a:picLocks noChangeAspect="1"/>
          </p:cNvPicPr>
          <p:nvPr/>
        </p:nvPicPr>
        <p:blipFill>
          <a:blip r:embed="rId1"/>
          <a:stretch>
            <a:fillRect/>
          </a:stretch>
        </p:blipFill>
        <p:spPr>
          <a:xfrm>
            <a:off x="4427538" y="2241550"/>
            <a:ext cx="2859087" cy="1979613"/>
          </a:xfrm>
          <a:prstGeom prst="rect">
            <a:avLst/>
          </a:prstGeom>
          <a:noFill/>
          <a:ln w="9525" cap="flat" cmpd="sng">
            <a:solidFill>
              <a:srgbClr val="969696"/>
            </a:solidFill>
            <a:prstDash val="solid"/>
            <a:miter/>
            <a:headEnd type="none" w="med" len="med"/>
            <a:tailEnd type="none" w="med" len="med"/>
          </a:ln>
          <a:effectLst>
            <a:outerShdw algn="ctr" rotWithShape="0">
              <a:srgbClr val="000000">
                <a:alpha val="67999"/>
              </a:srgbClr>
            </a:outerShdw>
          </a:effectLst>
        </p:spPr>
      </p:pic>
      <p:pic>
        <p:nvPicPr>
          <p:cNvPr id="19465" name="Picture 2" descr="D:\中心业务介绍ppt\上海应急大会\海洋观测\海监飞机.jpg"/>
          <p:cNvPicPr>
            <a:picLocks noChangeAspect="1"/>
          </p:cNvPicPr>
          <p:nvPr/>
        </p:nvPicPr>
        <p:blipFill>
          <a:blip r:embed="rId2"/>
          <a:stretch>
            <a:fillRect/>
          </a:stretch>
        </p:blipFill>
        <p:spPr>
          <a:xfrm>
            <a:off x="1258888" y="2241550"/>
            <a:ext cx="2970212" cy="1979613"/>
          </a:xfrm>
          <a:prstGeom prst="rect">
            <a:avLst/>
          </a:prstGeom>
          <a:noFill/>
          <a:ln w="9525" cap="flat" cmpd="sng">
            <a:solidFill>
              <a:srgbClr val="969696"/>
            </a:solidFill>
            <a:prstDash val="solid"/>
            <a:miter/>
            <a:headEnd type="none" w="med" len="med"/>
            <a:tailEnd type="none" w="med" len="med"/>
          </a:ln>
          <a:effectLst>
            <a:outerShdw algn="ctr" rotWithShape="0">
              <a:srgbClr val="000000">
                <a:alpha val="67999"/>
              </a:srgbClr>
            </a:outerShdw>
          </a:effectLst>
        </p:spPr>
      </p:pic>
      <p:sp>
        <p:nvSpPr>
          <p:cNvPr id="19466" name="Text Box 47"/>
          <p:cNvSpPr txBox="1"/>
          <p:nvPr/>
        </p:nvSpPr>
        <p:spPr>
          <a:xfrm>
            <a:off x="7308850" y="2997200"/>
            <a:ext cx="647700" cy="366713"/>
          </a:xfrm>
          <a:prstGeom prst="rect">
            <a:avLst/>
          </a:prstGeom>
          <a:noFill/>
          <a:ln w="9525">
            <a:noFill/>
          </a:ln>
        </p:spPr>
        <p:txBody>
          <a:bodyPr>
            <a:spAutoFit/>
          </a:bodyPr>
          <a:lstStyle/>
          <a:p>
            <a:pPr lvl="0" algn="l" eaLnBrk="1" hangingPunct="1">
              <a:spcBef>
                <a:spcPct val="50000"/>
              </a:spcBef>
            </a:pPr>
            <a:r>
              <a:rPr lang="en-US" altLang="x-none" sz="1800" b="1" dirty="0">
                <a:latin typeface="Arial" panose="020B0604020202020204" pitchFamily="34" charset="0"/>
                <a:ea typeface="宋体" panose="02010600030101010101" pitchFamily="2" charset="-122"/>
              </a:rPr>
              <a:t>……</a:t>
            </a:r>
            <a:endParaRPr lang="en-US" altLang="x-none" sz="1800" b="1" dirty="0">
              <a:latin typeface="Arial" panose="020B0604020202020204" pitchFamily="34" charset="0"/>
              <a:ea typeface="宋体" panose="02010600030101010101" pitchFamily="2" charset="-122"/>
            </a:endParaRPr>
          </a:p>
        </p:txBody>
      </p:sp>
      <p:grpSp>
        <p:nvGrpSpPr>
          <p:cNvPr id="19467" name="组合 19466"/>
          <p:cNvGrpSpPr/>
          <p:nvPr/>
        </p:nvGrpSpPr>
        <p:grpSpPr>
          <a:xfrm>
            <a:off x="-122237" y="4364038"/>
            <a:ext cx="9402762" cy="2305050"/>
            <a:chOff x="0" y="0"/>
            <a:chExt cx="5925" cy="1452"/>
          </a:xfrm>
        </p:grpSpPr>
        <p:pic>
          <p:nvPicPr>
            <p:cNvPr id="19468" name="Picture 10" descr="DSC_1766"/>
            <p:cNvPicPr>
              <a:picLocks noChangeAspect="1"/>
            </p:cNvPicPr>
            <p:nvPr/>
          </p:nvPicPr>
          <p:blipFill>
            <a:blip r:embed="rId3"/>
            <a:stretch>
              <a:fillRect/>
            </a:stretch>
          </p:blipFill>
          <p:spPr>
            <a:xfrm>
              <a:off x="2848" y="50"/>
              <a:ext cx="1774" cy="1394"/>
            </a:xfrm>
            <a:prstGeom prst="rect">
              <a:avLst/>
            </a:prstGeom>
            <a:noFill/>
            <a:ln w="9525">
              <a:noFill/>
            </a:ln>
          </p:spPr>
        </p:pic>
        <p:sp>
          <p:nvSpPr>
            <p:cNvPr id="19469" name="Rectangle 11"/>
            <p:cNvSpPr/>
            <p:nvPr/>
          </p:nvSpPr>
          <p:spPr>
            <a:xfrm>
              <a:off x="3606" y="968"/>
              <a:ext cx="668" cy="192"/>
            </a:xfrm>
            <a:prstGeom prst="rect">
              <a:avLst/>
            </a:prstGeom>
            <a:noFill/>
            <a:ln w="9525">
              <a:noFill/>
            </a:ln>
          </p:spPr>
          <p:txBody>
            <a:bodyPr wrap="none">
              <a:spAutoFit/>
            </a:bodyPr>
            <a:lstStyle/>
            <a:p>
              <a:pPr lvl="0" algn="l" eaLnBrk="1" hangingPunct="1"/>
              <a:r>
                <a:rPr lang="en-US" altLang="x-none" sz="1400" b="1" dirty="0">
                  <a:solidFill>
                    <a:schemeClr val="bg1"/>
                  </a:solidFill>
                  <a:latin typeface="Arial" panose="020B0604020202020204" pitchFamily="34" charset="0"/>
                  <a:ea typeface="宋体" panose="02010600030101010101" pitchFamily="2" charset="-122"/>
                </a:rPr>
                <a:t>Green tide</a:t>
              </a:r>
              <a:endParaRPr lang="zh-CN" altLang="en-US" sz="1400" b="1" dirty="0">
                <a:solidFill>
                  <a:schemeClr val="bg1"/>
                </a:solidFill>
                <a:latin typeface="Arial" panose="020B0604020202020204" pitchFamily="34" charset="0"/>
                <a:ea typeface="宋体" panose="02010600030101010101" pitchFamily="2" charset="-122"/>
              </a:endParaRPr>
            </a:p>
          </p:txBody>
        </p:sp>
        <p:pic>
          <p:nvPicPr>
            <p:cNvPr id="19470" name="Picture 12" descr="2000mayeast"/>
            <p:cNvPicPr/>
            <p:nvPr/>
          </p:nvPicPr>
          <p:blipFill>
            <a:blip r:embed="rId4"/>
            <a:stretch>
              <a:fillRect/>
            </a:stretch>
          </p:blipFill>
          <p:spPr>
            <a:xfrm>
              <a:off x="1396" y="50"/>
              <a:ext cx="1770" cy="1398"/>
            </a:xfrm>
            <a:prstGeom prst="rect">
              <a:avLst/>
            </a:prstGeom>
            <a:noFill/>
            <a:ln w="9525">
              <a:noFill/>
            </a:ln>
          </p:spPr>
        </p:pic>
        <p:sp>
          <p:nvSpPr>
            <p:cNvPr id="19471" name="Rectangle 13"/>
            <p:cNvSpPr/>
            <p:nvPr/>
          </p:nvSpPr>
          <p:spPr>
            <a:xfrm>
              <a:off x="1961" y="977"/>
              <a:ext cx="905" cy="192"/>
            </a:xfrm>
            <a:prstGeom prst="rect">
              <a:avLst/>
            </a:prstGeom>
            <a:noFill/>
            <a:ln w="9525">
              <a:noFill/>
            </a:ln>
          </p:spPr>
          <p:txBody>
            <a:bodyPr wrap="none">
              <a:spAutoFit/>
            </a:bodyPr>
            <a:lstStyle/>
            <a:p>
              <a:pPr lvl="0" algn="l" eaLnBrk="1" hangingPunct="1"/>
              <a:r>
                <a:rPr lang="en-US" altLang="x-none" sz="1400" b="1" dirty="0">
                  <a:solidFill>
                    <a:schemeClr val="bg1"/>
                  </a:solidFill>
                  <a:latin typeface="Arial" panose="020B0604020202020204" pitchFamily="34" charset="0"/>
                  <a:ea typeface="宋体" panose="02010600030101010101" pitchFamily="2" charset="-122"/>
                </a:rPr>
                <a:t>Harmful bloom</a:t>
              </a:r>
              <a:endParaRPr lang="zh-CN" altLang="en-US" sz="1400" b="1" dirty="0">
                <a:solidFill>
                  <a:schemeClr val="bg1"/>
                </a:solidFill>
                <a:latin typeface="Arial" panose="020B0604020202020204" pitchFamily="34" charset="0"/>
                <a:ea typeface="宋体" panose="02010600030101010101" pitchFamily="2" charset="-122"/>
              </a:endParaRPr>
            </a:p>
          </p:txBody>
        </p:sp>
        <p:pic>
          <p:nvPicPr>
            <p:cNvPr id="19472" name="Picture 8" descr="一号岛附近平台海冰—1"/>
            <p:cNvPicPr>
              <a:picLocks noChangeAspect="1"/>
            </p:cNvPicPr>
            <p:nvPr/>
          </p:nvPicPr>
          <p:blipFill>
            <a:blip r:embed="rId5"/>
            <a:stretch>
              <a:fillRect/>
            </a:stretch>
          </p:blipFill>
          <p:spPr>
            <a:xfrm>
              <a:off x="6" y="50"/>
              <a:ext cx="1705" cy="1398"/>
            </a:xfrm>
            <a:prstGeom prst="rect">
              <a:avLst/>
            </a:prstGeom>
            <a:noFill/>
            <a:ln w="9525">
              <a:noFill/>
            </a:ln>
          </p:spPr>
        </p:pic>
        <p:sp>
          <p:nvSpPr>
            <p:cNvPr id="19473" name="Rectangle 9"/>
            <p:cNvSpPr/>
            <p:nvPr/>
          </p:nvSpPr>
          <p:spPr>
            <a:xfrm>
              <a:off x="904" y="994"/>
              <a:ext cx="501" cy="192"/>
            </a:xfrm>
            <a:prstGeom prst="rect">
              <a:avLst/>
            </a:prstGeom>
            <a:noFill/>
            <a:ln w="9525">
              <a:noFill/>
            </a:ln>
          </p:spPr>
          <p:txBody>
            <a:bodyPr wrap="none">
              <a:spAutoFit/>
            </a:bodyPr>
            <a:lstStyle/>
            <a:p>
              <a:pPr lvl="0" algn="l" eaLnBrk="1" hangingPunct="1"/>
              <a:r>
                <a:rPr lang="en-US" altLang="x-none" sz="1400" b="1" dirty="0">
                  <a:solidFill>
                    <a:schemeClr val="bg1"/>
                  </a:solidFill>
                  <a:latin typeface="Arial" panose="020B0604020202020204" pitchFamily="34" charset="0"/>
                  <a:ea typeface="宋体" panose="02010600030101010101" pitchFamily="2" charset="-122"/>
                </a:rPr>
                <a:t>Sea ice</a:t>
              </a:r>
              <a:endParaRPr lang="zh-CN" altLang="en-US" sz="1400" b="1" dirty="0">
                <a:solidFill>
                  <a:schemeClr val="bg1"/>
                </a:solidFill>
                <a:latin typeface="Arial" panose="020B0604020202020204" pitchFamily="34" charset="0"/>
                <a:ea typeface="宋体" panose="02010600030101010101" pitchFamily="2" charset="-122"/>
              </a:endParaRPr>
            </a:p>
          </p:txBody>
        </p:sp>
        <p:pic>
          <p:nvPicPr>
            <p:cNvPr id="19474" name="Picture 2" descr="990715(1200)p14"/>
            <p:cNvPicPr>
              <a:picLocks noChangeAspect="1"/>
            </p:cNvPicPr>
            <p:nvPr/>
          </p:nvPicPr>
          <p:blipFill>
            <a:blip r:embed="rId6"/>
            <a:stretch>
              <a:fillRect/>
            </a:stretch>
          </p:blipFill>
          <p:spPr>
            <a:xfrm>
              <a:off x="4322" y="50"/>
              <a:ext cx="1597" cy="1398"/>
            </a:xfrm>
            <a:prstGeom prst="rect">
              <a:avLst/>
            </a:prstGeom>
            <a:noFill/>
            <a:ln w="9525">
              <a:noFill/>
            </a:ln>
          </p:spPr>
        </p:pic>
        <p:sp>
          <p:nvSpPr>
            <p:cNvPr id="19475" name="Rectangle 14"/>
            <p:cNvSpPr/>
            <p:nvPr/>
          </p:nvSpPr>
          <p:spPr>
            <a:xfrm>
              <a:off x="5071" y="954"/>
              <a:ext cx="519" cy="192"/>
            </a:xfrm>
            <a:prstGeom prst="rect">
              <a:avLst/>
            </a:prstGeom>
            <a:noFill/>
            <a:ln w="9525">
              <a:noFill/>
            </a:ln>
          </p:spPr>
          <p:txBody>
            <a:bodyPr wrap="none">
              <a:spAutoFit/>
            </a:bodyPr>
            <a:lstStyle/>
            <a:p>
              <a:pPr lvl="0" algn="l" eaLnBrk="1" hangingPunct="1"/>
              <a:r>
                <a:rPr lang="en-US" altLang="x-none" sz="1400" b="1" dirty="0">
                  <a:solidFill>
                    <a:schemeClr val="bg1"/>
                  </a:solidFill>
                  <a:latin typeface="Arial" panose="020B0604020202020204" pitchFamily="34" charset="0"/>
                  <a:ea typeface="宋体" panose="02010600030101010101" pitchFamily="2" charset="-122"/>
                </a:rPr>
                <a:t>Oil spill</a:t>
              </a:r>
              <a:endParaRPr lang="zh-CN" altLang="en-US" sz="1400" b="1" dirty="0">
                <a:solidFill>
                  <a:schemeClr val="bg1"/>
                </a:solidFill>
                <a:latin typeface="Arial" panose="020B0604020202020204" pitchFamily="34" charset="0"/>
                <a:ea typeface="宋体" panose="02010600030101010101" pitchFamily="2" charset="-122"/>
              </a:endParaRPr>
            </a:p>
          </p:txBody>
        </p:sp>
        <p:sp>
          <p:nvSpPr>
            <p:cNvPr id="19476" name="AutoShape 45"/>
            <p:cNvSpPr/>
            <p:nvPr/>
          </p:nvSpPr>
          <p:spPr>
            <a:xfrm>
              <a:off x="2188" y="0"/>
              <a:ext cx="181" cy="227"/>
            </a:xfrm>
            <a:prstGeom prst="downArrow">
              <a:avLst>
                <a:gd name="adj1" fmla="val 60222"/>
                <a:gd name="adj2" fmla="val 70673"/>
              </a:avLst>
            </a:prstGeom>
            <a:solidFill>
              <a:srgbClr val="FF9900"/>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19477" name="AutoShape 46"/>
            <p:cNvSpPr/>
            <p:nvPr/>
          </p:nvSpPr>
          <p:spPr>
            <a:xfrm>
              <a:off x="3685" y="0"/>
              <a:ext cx="181" cy="227"/>
            </a:xfrm>
            <a:prstGeom prst="downArrow">
              <a:avLst>
                <a:gd name="adj1" fmla="val 60222"/>
                <a:gd name="adj2" fmla="val 70673"/>
              </a:avLst>
            </a:prstGeom>
            <a:solidFill>
              <a:srgbClr val="FF9900"/>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19478" name="AutoShape 50"/>
            <p:cNvSpPr/>
            <p:nvPr/>
          </p:nvSpPr>
          <p:spPr>
            <a:xfrm>
              <a:off x="4864" y="1"/>
              <a:ext cx="181" cy="227"/>
            </a:xfrm>
            <a:prstGeom prst="downArrow">
              <a:avLst>
                <a:gd name="adj1" fmla="val 60222"/>
                <a:gd name="adj2" fmla="val 70673"/>
              </a:avLst>
            </a:prstGeom>
            <a:solidFill>
              <a:srgbClr val="FF9900"/>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19479" name="AutoShape 51"/>
            <p:cNvSpPr/>
            <p:nvPr/>
          </p:nvSpPr>
          <p:spPr>
            <a:xfrm>
              <a:off x="872" y="1"/>
              <a:ext cx="181" cy="227"/>
            </a:xfrm>
            <a:prstGeom prst="downArrow">
              <a:avLst>
                <a:gd name="adj1" fmla="val 60222"/>
                <a:gd name="adj2" fmla="val 70673"/>
              </a:avLst>
            </a:prstGeom>
            <a:solidFill>
              <a:srgbClr val="FF9900"/>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grpSp>
      <p:sp>
        <p:nvSpPr>
          <p:cNvPr id="2" name="标题 1"/>
          <p:cNvSpPr>
            <a:spLocks noGrp="1"/>
          </p:cNvSpPr>
          <p:nvPr>
            <p:ph type="title"/>
          </p:nvPr>
        </p:nvSpPr>
        <p:spPr/>
        <p:txBody>
          <a:bodyPr/>
          <a:lstStyle/>
          <a:p>
            <a:pPr lvl="0"/>
            <a:r>
              <a:rPr lang="en-US" altLang="x-none" dirty="0">
                <a:ea typeface="宋体" panose="02010600030101010101" pitchFamily="2" charset="-122"/>
              </a:rPr>
              <a:t>Marine Observation: Remote </a:t>
            </a:r>
            <a:r>
              <a:rPr lang="en-US" altLang="x-none" dirty="0" smtClean="0">
                <a:ea typeface="宋体" panose="02010600030101010101" pitchFamily="2" charset="-122"/>
              </a:rPr>
              <a:t>Sensing</a:t>
            </a:r>
            <a:endParaRPr kumimoji="1" lang="zh-CN" altLang="en-US" dirty="0"/>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34"/>
          <p:cNvSpPr/>
          <p:nvPr/>
        </p:nvSpPr>
        <p:spPr>
          <a:xfrm>
            <a:off x="250825" y="1628775"/>
            <a:ext cx="2881313" cy="4537075"/>
          </a:xfrm>
          <a:prstGeom prst="roundRect">
            <a:avLst>
              <a:gd name="adj" fmla="val 7847"/>
            </a:avLst>
          </a:prstGeom>
          <a:solidFill>
            <a:srgbClr val="DDDDDD"/>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20483" name="灯片编号占位符 16"/>
          <p:cNvSpPr/>
          <p:nvPr/>
        </p:nvSpPr>
        <p:spPr>
          <a:xfrm>
            <a:off x="71438" y="6492875"/>
            <a:ext cx="1000125" cy="365125"/>
          </a:xfrm>
          <a:prstGeom prst="rect">
            <a:avLst/>
          </a:prstGeom>
          <a:noFill/>
          <a:ln w="9525">
            <a:noFill/>
          </a:ln>
        </p:spPr>
        <p:txBody>
          <a:bodyPr anchor="ctr"/>
          <a:lstStyle/>
          <a:p>
            <a:pPr lvl="0" eaLnBrk="1" hangingPunct="1"/>
            <a:r>
              <a:rPr lang="en-US" altLang="x-none" dirty="0">
                <a:latin typeface="Calibri" panose="020F0502020204030204" pitchFamily="34" charset="0"/>
                <a:ea typeface="宋体" panose="02010600030101010101" pitchFamily="2" charset="-122"/>
              </a:rPr>
              <a:t>Page </a:t>
            </a: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
        <p:nvSpPr>
          <p:cNvPr id="20484" name="Rectangle 5"/>
          <p:cNvSpPr/>
          <p:nvPr/>
        </p:nvSpPr>
        <p:spPr>
          <a:xfrm>
            <a:off x="352425" y="55245"/>
            <a:ext cx="8507413" cy="941388"/>
          </a:xfrm>
          <a:prstGeom prst="rect">
            <a:avLst/>
          </a:prstGeom>
          <a:noFill/>
          <a:ln w="9525">
            <a:noFill/>
          </a:ln>
        </p:spPr>
        <p:txBody>
          <a:bodyPr anchor="ctr"/>
          <a:lstStyle/>
          <a:p>
            <a:pPr lvl="0" eaLnBrk="0" hangingPunct="0"/>
            <a:endParaRPr lang="en-US" altLang="x-none" sz="2800" b="1" dirty="0">
              <a:solidFill>
                <a:schemeClr val="bg1"/>
              </a:solidFill>
              <a:latin typeface="Arial" panose="020B0604020202020204" pitchFamily="34" charset="0"/>
              <a:ea typeface="宋体" panose="02010600030101010101" pitchFamily="2" charset="-122"/>
            </a:endParaRPr>
          </a:p>
        </p:txBody>
      </p:sp>
      <p:pic>
        <p:nvPicPr>
          <p:cNvPr id="20485" name="Picture 28" descr="n46113"/>
          <p:cNvPicPr>
            <a:picLocks noChangeAspect="1"/>
          </p:cNvPicPr>
          <p:nvPr/>
        </p:nvPicPr>
        <p:blipFill>
          <a:blip r:embed="rId1"/>
          <a:stretch>
            <a:fillRect/>
          </a:stretch>
        </p:blipFill>
        <p:spPr>
          <a:xfrm>
            <a:off x="344488" y="2017713"/>
            <a:ext cx="2698750" cy="1644650"/>
          </a:xfrm>
          <a:prstGeom prst="rect">
            <a:avLst/>
          </a:prstGeom>
          <a:noFill/>
          <a:ln w="9525">
            <a:noFill/>
          </a:ln>
        </p:spPr>
      </p:pic>
      <p:pic>
        <p:nvPicPr>
          <p:cNvPr id="20486" name="Picture 30" descr="1_397_5"/>
          <p:cNvPicPr>
            <a:picLocks noChangeAspect="1"/>
          </p:cNvPicPr>
          <p:nvPr/>
        </p:nvPicPr>
        <p:blipFill>
          <a:blip r:embed="rId2"/>
          <a:stretch>
            <a:fillRect/>
          </a:stretch>
        </p:blipFill>
        <p:spPr>
          <a:xfrm>
            <a:off x="344488" y="3951288"/>
            <a:ext cx="2698750" cy="1854200"/>
          </a:xfrm>
          <a:prstGeom prst="rect">
            <a:avLst/>
          </a:prstGeom>
          <a:noFill/>
          <a:ln w="9525">
            <a:noFill/>
          </a:ln>
        </p:spPr>
      </p:pic>
      <p:sp>
        <p:nvSpPr>
          <p:cNvPr id="20487" name="TextBox 13"/>
          <p:cNvSpPr txBox="1"/>
          <p:nvPr/>
        </p:nvSpPr>
        <p:spPr>
          <a:xfrm>
            <a:off x="2386013" y="3314700"/>
            <a:ext cx="588962" cy="304800"/>
          </a:xfrm>
          <a:prstGeom prst="rect">
            <a:avLst/>
          </a:prstGeom>
          <a:noFill/>
          <a:ln w="9525">
            <a:noFill/>
          </a:ln>
        </p:spPr>
        <p:txBody>
          <a:bodyPr>
            <a:spAutoFit/>
          </a:bodyPr>
          <a:lstStyle/>
          <a:p>
            <a:pPr lvl="0" eaLnBrk="1" hangingPunct="1"/>
            <a:r>
              <a:rPr lang="en-US" altLang="x-none" sz="1400" b="1" dirty="0">
                <a:solidFill>
                  <a:schemeClr val="bg1"/>
                </a:solidFill>
                <a:latin typeface="Arial" panose="020B0604020202020204" pitchFamily="34" charset="0"/>
                <a:ea typeface="仿宋_GB2312" pitchFamily="1" charset="-122"/>
              </a:rPr>
              <a:t>HY-1</a:t>
            </a:r>
            <a:endParaRPr lang="zh-CN" altLang="en-US" sz="1400" b="1" dirty="0">
              <a:solidFill>
                <a:schemeClr val="bg1"/>
              </a:solidFill>
              <a:latin typeface="Arial" panose="020B0604020202020204" pitchFamily="34" charset="0"/>
              <a:ea typeface="仿宋_GB2312" pitchFamily="1" charset="-122"/>
            </a:endParaRPr>
          </a:p>
        </p:txBody>
      </p:sp>
      <p:sp>
        <p:nvSpPr>
          <p:cNvPr id="20488" name="TextBox 13"/>
          <p:cNvSpPr txBox="1"/>
          <p:nvPr/>
        </p:nvSpPr>
        <p:spPr>
          <a:xfrm>
            <a:off x="2314575" y="5445125"/>
            <a:ext cx="588963" cy="304800"/>
          </a:xfrm>
          <a:prstGeom prst="rect">
            <a:avLst/>
          </a:prstGeom>
          <a:noFill/>
          <a:ln w="9525">
            <a:noFill/>
          </a:ln>
        </p:spPr>
        <p:txBody>
          <a:bodyPr wrap="none">
            <a:spAutoFit/>
          </a:bodyPr>
          <a:lstStyle/>
          <a:p>
            <a:pPr lvl="0" eaLnBrk="1" hangingPunct="1"/>
            <a:r>
              <a:rPr lang="en-US" altLang="x-none" sz="1400" b="1" dirty="0">
                <a:solidFill>
                  <a:schemeClr val="bg1"/>
                </a:solidFill>
                <a:latin typeface="Arial" panose="020B0604020202020204" pitchFamily="34" charset="0"/>
                <a:ea typeface="仿宋_GB2312" pitchFamily="1" charset="-122"/>
              </a:rPr>
              <a:t>HY-2</a:t>
            </a:r>
            <a:endParaRPr lang="zh-CN" altLang="en-US" sz="1400" b="1" dirty="0">
              <a:solidFill>
                <a:schemeClr val="bg1"/>
              </a:solidFill>
              <a:latin typeface="Arial" panose="020B0604020202020204" pitchFamily="34" charset="0"/>
              <a:ea typeface="仿宋_GB2312" pitchFamily="1" charset="-122"/>
            </a:endParaRPr>
          </a:p>
        </p:txBody>
      </p:sp>
      <p:sp>
        <p:nvSpPr>
          <p:cNvPr id="20489" name="Text Box 51"/>
          <p:cNvSpPr txBox="1"/>
          <p:nvPr/>
        </p:nvSpPr>
        <p:spPr>
          <a:xfrm>
            <a:off x="827088" y="6359525"/>
            <a:ext cx="1584325" cy="304800"/>
          </a:xfrm>
          <a:prstGeom prst="rect">
            <a:avLst/>
          </a:prstGeom>
          <a:noFill/>
          <a:ln w="9525">
            <a:noFill/>
          </a:ln>
        </p:spPr>
        <p:txBody>
          <a:bodyPr>
            <a:spAutoFit/>
          </a:bodyPr>
          <a:lstStyle/>
          <a:p>
            <a:pPr lvl="0" eaLnBrk="1" hangingPunct="1">
              <a:spcBef>
                <a:spcPct val="50000"/>
              </a:spcBef>
            </a:pPr>
            <a:r>
              <a:rPr lang="en-US" altLang="x-none" sz="1400" b="1" dirty="0">
                <a:latin typeface="Arial" panose="020B0604020202020204" pitchFamily="34" charset="0"/>
                <a:ea typeface="宋体" panose="02010600030101010101" pitchFamily="2" charset="-122"/>
              </a:rPr>
              <a:t>Satellite</a:t>
            </a:r>
            <a:endParaRPr lang="en-US" altLang="x-none" sz="1400" b="1" dirty="0">
              <a:latin typeface="Arial" panose="020B0604020202020204" pitchFamily="34" charset="0"/>
              <a:ea typeface="宋体" panose="02010600030101010101" pitchFamily="2" charset="-122"/>
            </a:endParaRPr>
          </a:p>
        </p:txBody>
      </p:sp>
      <p:grpSp>
        <p:nvGrpSpPr>
          <p:cNvPr id="20490" name="组合 20489"/>
          <p:cNvGrpSpPr/>
          <p:nvPr/>
        </p:nvGrpSpPr>
        <p:grpSpPr>
          <a:xfrm>
            <a:off x="3059113" y="1484313"/>
            <a:ext cx="2017712" cy="5184775"/>
            <a:chOff x="0" y="0"/>
            <a:chExt cx="1271" cy="3266"/>
          </a:xfrm>
        </p:grpSpPr>
        <p:sp>
          <p:nvSpPr>
            <p:cNvPr id="20491" name="AutoShape 36"/>
            <p:cNvSpPr/>
            <p:nvPr/>
          </p:nvSpPr>
          <p:spPr>
            <a:xfrm rot="16200000">
              <a:off x="129" y="735"/>
              <a:ext cx="181" cy="250"/>
            </a:xfrm>
            <a:prstGeom prst="downArrow">
              <a:avLst>
                <a:gd name="adj1" fmla="val 43648"/>
                <a:gd name="adj2" fmla="val 75691"/>
              </a:avLst>
            </a:prstGeom>
            <a:solidFill>
              <a:srgbClr val="FF9900"/>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20492" name="AutoShape 37"/>
            <p:cNvSpPr/>
            <p:nvPr/>
          </p:nvSpPr>
          <p:spPr>
            <a:xfrm rot="16200000">
              <a:off x="129" y="2005"/>
              <a:ext cx="181" cy="250"/>
            </a:xfrm>
            <a:prstGeom prst="downArrow">
              <a:avLst>
                <a:gd name="adj1" fmla="val 43648"/>
                <a:gd name="adj2" fmla="val 75691"/>
              </a:avLst>
            </a:prstGeom>
            <a:solidFill>
              <a:srgbClr val="FF9900"/>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grpSp>
          <p:nvGrpSpPr>
            <p:cNvPr id="20493" name="组合 20492"/>
            <p:cNvGrpSpPr/>
            <p:nvPr/>
          </p:nvGrpSpPr>
          <p:grpSpPr>
            <a:xfrm>
              <a:off x="273" y="0"/>
              <a:ext cx="998" cy="3266"/>
              <a:chOff x="0" y="0"/>
              <a:chExt cx="998" cy="3266"/>
            </a:xfrm>
          </p:grpSpPr>
          <p:sp>
            <p:nvSpPr>
              <p:cNvPr id="20494" name="AutoShape 68"/>
              <p:cNvSpPr/>
              <p:nvPr/>
            </p:nvSpPr>
            <p:spPr>
              <a:xfrm>
                <a:off x="77" y="0"/>
                <a:ext cx="907" cy="3085"/>
              </a:xfrm>
              <a:prstGeom prst="roundRect">
                <a:avLst>
                  <a:gd name="adj" fmla="val 6616"/>
                </a:avLst>
              </a:prstGeom>
              <a:solidFill>
                <a:srgbClr val="DDDDDD"/>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grpSp>
            <p:nvGrpSpPr>
              <p:cNvPr id="20495" name="组合 20494"/>
              <p:cNvGrpSpPr>
                <a:grpSpLocks noChangeAspect="1"/>
              </p:cNvGrpSpPr>
              <p:nvPr/>
            </p:nvGrpSpPr>
            <p:grpSpPr>
              <a:xfrm>
                <a:off x="136" y="77"/>
                <a:ext cx="792" cy="2954"/>
                <a:chOff x="0" y="0"/>
                <a:chExt cx="792" cy="2954"/>
              </a:xfrm>
            </p:grpSpPr>
            <p:pic>
              <p:nvPicPr>
                <p:cNvPr id="20496" name="Picture 39" descr="chengguo01">
                  <a:hlinkClick r:id="rId3" tooltip="北京地面站接收天线"/>
                </p:cNvPr>
                <p:cNvPicPr>
                  <a:picLocks noChangeAspect="1"/>
                </p:cNvPicPr>
                <p:nvPr/>
              </p:nvPicPr>
              <p:blipFill>
                <a:blip r:embed="rId4"/>
                <a:stretch>
                  <a:fillRect/>
                </a:stretch>
              </p:blipFill>
              <p:spPr>
                <a:xfrm>
                  <a:off x="0" y="0"/>
                  <a:ext cx="792" cy="582"/>
                </a:xfrm>
                <a:prstGeom prst="rect">
                  <a:avLst/>
                </a:prstGeom>
                <a:noFill/>
                <a:ln w="9525" cap="flat" cmpd="sng">
                  <a:solidFill>
                    <a:srgbClr val="969696"/>
                  </a:solidFill>
                  <a:prstDash val="solid"/>
                  <a:miter/>
                  <a:headEnd type="none" w="med" len="med"/>
                  <a:tailEnd type="none" w="med" len="med"/>
                </a:ln>
              </p:spPr>
            </p:pic>
            <p:pic>
              <p:nvPicPr>
                <p:cNvPr id="20497" name="Picture 41" descr="chengguo02">
                  <a:hlinkClick r:id="rId5" tooltip="北京地面站机房"/>
                </p:cNvPr>
                <p:cNvPicPr>
                  <a:picLocks noChangeAspect="1"/>
                </p:cNvPicPr>
                <p:nvPr/>
              </p:nvPicPr>
              <p:blipFill>
                <a:blip r:embed="rId6"/>
                <a:stretch>
                  <a:fillRect/>
                </a:stretch>
              </p:blipFill>
              <p:spPr>
                <a:xfrm>
                  <a:off x="0" y="594"/>
                  <a:ext cx="792" cy="582"/>
                </a:xfrm>
                <a:prstGeom prst="rect">
                  <a:avLst/>
                </a:prstGeom>
                <a:noFill/>
                <a:ln w="9525" cap="flat" cmpd="sng">
                  <a:solidFill>
                    <a:srgbClr val="969696"/>
                  </a:solidFill>
                  <a:prstDash val="solid"/>
                  <a:miter/>
                  <a:headEnd type="none" w="med" len="med"/>
                  <a:tailEnd type="none" w="med" len="med"/>
                </a:ln>
              </p:spPr>
            </p:pic>
            <p:pic>
              <p:nvPicPr>
                <p:cNvPr id="20498" name="Picture 43" descr="chengguo03">
                  <a:hlinkClick r:id="rId7" tooltip="三亚地面站业务楼"/>
                </p:cNvPr>
                <p:cNvPicPr>
                  <a:picLocks noChangeAspect="1"/>
                </p:cNvPicPr>
                <p:nvPr/>
              </p:nvPicPr>
              <p:blipFill>
                <a:blip r:embed="rId8"/>
                <a:stretch>
                  <a:fillRect/>
                </a:stretch>
              </p:blipFill>
              <p:spPr>
                <a:xfrm>
                  <a:off x="0" y="1192"/>
                  <a:ext cx="792" cy="582"/>
                </a:xfrm>
                <a:prstGeom prst="rect">
                  <a:avLst/>
                </a:prstGeom>
                <a:noFill/>
                <a:ln w="9525" cap="flat" cmpd="sng">
                  <a:solidFill>
                    <a:srgbClr val="969696"/>
                  </a:solidFill>
                  <a:prstDash val="solid"/>
                  <a:miter/>
                  <a:headEnd type="none" w="med" len="med"/>
                  <a:tailEnd type="none" w="med" len="med"/>
                </a:ln>
              </p:spPr>
            </p:pic>
            <p:pic>
              <p:nvPicPr>
                <p:cNvPr id="20499" name="Picture 45" descr="chengguo04">
                  <a:hlinkClick r:id="rId9" tooltip="三亚地面站机房"/>
                </p:cNvPr>
                <p:cNvPicPr>
                  <a:picLocks noChangeAspect="1"/>
                </p:cNvPicPr>
                <p:nvPr/>
              </p:nvPicPr>
              <p:blipFill>
                <a:blip r:embed="rId10"/>
                <a:stretch>
                  <a:fillRect/>
                </a:stretch>
              </p:blipFill>
              <p:spPr>
                <a:xfrm>
                  <a:off x="0" y="1782"/>
                  <a:ext cx="792" cy="582"/>
                </a:xfrm>
                <a:prstGeom prst="rect">
                  <a:avLst/>
                </a:prstGeom>
                <a:noFill/>
                <a:ln w="9525" cap="flat" cmpd="sng">
                  <a:solidFill>
                    <a:srgbClr val="969696"/>
                  </a:solidFill>
                  <a:prstDash val="solid"/>
                  <a:miter/>
                  <a:headEnd type="none" w="med" len="med"/>
                  <a:tailEnd type="none" w="med" len="med"/>
                </a:ln>
              </p:spPr>
            </p:pic>
            <p:pic>
              <p:nvPicPr>
                <p:cNvPr id="20500" name="Picture 47" descr="chengguo05">
                  <a:hlinkClick r:id="rId11" tooltip="牡丹江地面站业务楼"/>
                </p:cNvPr>
                <p:cNvPicPr>
                  <a:picLocks noChangeAspect="1"/>
                </p:cNvPicPr>
                <p:nvPr/>
              </p:nvPicPr>
              <p:blipFill>
                <a:blip r:embed="rId12"/>
                <a:stretch>
                  <a:fillRect/>
                </a:stretch>
              </p:blipFill>
              <p:spPr>
                <a:xfrm>
                  <a:off x="0" y="2372"/>
                  <a:ext cx="792" cy="582"/>
                </a:xfrm>
                <a:prstGeom prst="rect">
                  <a:avLst/>
                </a:prstGeom>
                <a:noFill/>
                <a:ln w="9525" cap="flat" cmpd="sng">
                  <a:solidFill>
                    <a:srgbClr val="969696"/>
                  </a:solidFill>
                  <a:prstDash val="solid"/>
                  <a:miter/>
                  <a:headEnd type="none" w="med" len="med"/>
                  <a:tailEnd type="none" w="med" len="med"/>
                </a:ln>
              </p:spPr>
            </p:pic>
          </p:grpSp>
          <p:sp>
            <p:nvSpPr>
              <p:cNvPr id="20501" name="Text Box 52"/>
              <p:cNvSpPr txBox="1"/>
              <p:nvPr/>
            </p:nvSpPr>
            <p:spPr>
              <a:xfrm>
                <a:off x="0" y="3074"/>
                <a:ext cx="998" cy="192"/>
              </a:xfrm>
              <a:prstGeom prst="rect">
                <a:avLst/>
              </a:prstGeom>
              <a:noFill/>
              <a:ln w="9525">
                <a:noFill/>
              </a:ln>
            </p:spPr>
            <p:txBody>
              <a:bodyPr>
                <a:spAutoFit/>
              </a:bodyPr>
              <a:lstStyle/>
              <a:p>
                <a:pPr lvl="0" eaLnBrk="1" hangingPunct="1">
                  <a:spcBef>
                    <a:spcPct val="50000"/>
                  </a:spcBef>
                </a:pPr>
                <a:r>
                  <a:rPr lang="en-US" altLang="x-none" sz="1400" b="1" dirty="0">
                    <a:latin typeface="Arial" panose="020B0604020202020204" pitchFamily="34" charset="0"/>
                    <a:ea typeface="宋体" panose="02010600030101010101" pitchFamily="2" charset="-122"/>
                  </a:rPr>
                  <a:t>Ground station</a:t>
                </a:r>
                <a:endParaRPr lang="en-US" altLang="x-none" sz="1400" b="1" dirty="0">
                  <a:latin typeface="Arial" panose="020B0604020202020204" pitchFamily="34" charset="0"/>
                  <a:ea typeface="宋体" panose="02010600030101010101" pitchFamily="2" charset="-122"/>
                </a:endParaRPr>
              </a:p>
            </p:txBody>
          </p:sp>
        </p:grpSp>
        <p:sp>
          <p:nvSpPr>
            <p:cNvPr id="20502" name="Text Box 70"/>
            <p:cNvSpPr txBox="1"/>
            <p:nvPr/>
          </p:nvSpPr>
          <p:spPr>
            <a:xfrm>
              <a:off x="0" y="1396"/>
              <a:ext cx="408" cy="192"/>
            </a:xfrm>
            <a:prstGeom prst="rect">
              <a:avLst/>
            </a:prstGeom>
            <a:noFill/>
            <a:ln w="9525">
              <a:noFill/>
            </a:ln>
          </p:spPr>
          <p:txBody>
            <a:bodyPr>
              <a:spAutoFit/>
            </a:bodyPr>
            <a:lstStyle/>
            <a:p>
              <a:pPr lvl="0" eaLnBrk="1" hangingPunct="1">
                <a:spcBef>
                  <a:spcPct val="50000"/>
                </a:spcBef>
              </a:pPr>
              <a:r>
                <a:rPr lang="en-US" altLang="x-none" sz="1400" b="1" i="1" dirty="0">
                  <a:solidFill>
                    <a:schemeClr val="accent1"/>
                  </a:solidFill>
                  <a:latin typeface="Arial" panose="020B0604020202020204" pitchFamily="34" charset="0"/>
                  <a:ea typeface="宋体" panose="02010600030101010101" pitchFamily="2" charset="-122"/>
                </a:rPr>
                <a:t>Data</a:t>
              </a:r>
              <a:endParaRPr lang="en-US" altLang="x-none" sz="1400" b="1" i="1" dirty="0">
                <a:solidFill>
                  <a:schemeClr val="accent1"/>
                </a:solidFill>
                <a:latin typeface="Arial" panose="020B0604020202020204" pitchFamily="34" charset="0"/>
                <a:ea typeface="宋体" panose="02010600030101010101" pitchFamily="2" charset="-122"/>
              </a:endParaRPr>
            </a:p>
          </p:txBody>
        </p:sp>
      </p:grpSp>
      <p:grpSp>
        <p:nvGrpSpPr>
          <p:cNvPr id="20503" name="组合 20502"/>
          <p:cNvGrpSpPr/>
          <p:nvPr/>
        </p:nvGrpSpPr>
        <p:grpSpPr>
          <a:xfrm>
            <a:off x="4930775" y="1484313"/>
            <a:ext cx="3929063" cy="5172075"/>
            <a:chOff x="0" y="0"/>
            <a:chExt cx="2475" cy="3258"/>
          </a:xfrm>
        </p:grpSpPr>
        <p:sp>
          <p:nvSpPr>
            <p:cNvPr id="20504" name="AutoShape 54"/>
            <p:cNvSpPr/>
            <p:nvPr/>
          </p:nvSpPr>
          <p:spPr>
            <a:xfrm rot="16200000">
              <a:off x="146" y="734"/>
              <a:ext cx="181" cy="250"/>
            </a:xfrm>
            <a:prstGeom prst="downArrow">
              <a:avLst>
                <a:gd name="adj1" fmla="val 43648"/>
                <a:gd name="adj2" fmla="val 75691"/>
              </a:avLst>
            </a:prstGeom>
            <a:solidFill>
              <a:srgbClr val="99CC00"/>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20505" name="AutoShape 55"/>
            <p:cNvSpPr/>
            <p:nvPr/>
          </p:nvSpPr>
          <p:spPr>
            <a:xfrm rot="16200000">
              <a:off x="146" y="2004"/>
              <a:ext cx="181" cy="250"/>
            </a:xfrm>
            <a:prstGeom prst="downArrow">
              <a:avLst>
                <a:gd name="adj1" fmla="val 43648"/>
                <a:gd name="adj2" fmla="val 75691"/>
              </a:avLst>
            </a:prstGeom>
            <a:solidFill>
              <a:srgbClr val="99CC00"/>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20506" name="AutoShape 69"/>
            <p:cNvSpPr/>
            <p:nvPr/>
          </p:nvSpPr>
          <p:spPr>
            <a:xfrm>
              <a:off x="388" y="0"/>
              <a:ext cx="2087" cy="3085"/>
            </a:xfrm>
            <a:prstGeom prst="roundRect">
              <a:avLst>
                <a:gd name="adj" fmla="val 7847"/>
              </a:avLst>
            </a:prstGeom>
            <a:solidFill>
              <a:srgbClr val="DDDDDD"/>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20507" name="Text Box 71"/>
            <p:cNvSpPr txBox="1"/>
            <p:nvPr/>
          </p:nvSpPr>
          <p:spPr>
            <a:xfrm>
              <a:off x="0" y="1406"/>
              <a:ext cx="590" cy="192"/>
            </a:xfrm>
            <a:prstGeom prst="rect">
              <a:avLst/>
            </a:prstGeom>
            <a:noFill/>
            <a:ln w="9525">
              <a:noFill/>
            </a:ln>
          </p:spPr>
          <p:txBody>
            <a:bodyPr>
              <a:spAutoFit/>
            </a:bodyPr>
            <a:lstStyle/>
            <a:p>
              <a:pPr lvl="0" eaLnBrk="1" hangingPunct="1">
                <a:spcBef>
                  <a:spcPct val="50000"/>
                </a:spcBef>
              </a:pPr>
              <a:r>
                <a:rPr lang="en-US" altLang="x-none" sz="1400" b="1" i="1" dirty="0">
                  <a:solidFill>
                    <a:schemeClr val="accent1"/>
                  </a:solidFill>
                  <a:latin typeface="Arial" panose="020B0604020202020204" pitchFamily="34" charset="0"/>
                  <a:ea typeface="宋体" panose="02010600030101010101" pitchFamily="2" charset="-122"/>
                </a:rPr>
                <a:t>Analysis</a:t>
              </a:r>
              <a:endParaRPr lang="en-US" altLang="x-none" sz="1400" b="1" i="1" dirty="0">
                <a:solidFill>
                  <a:schemeClr val="accent1"/>
                </a:solidFill>
                <a:latin typeface="Arial" panose="020B0604020202020204" pitchFamily="34" charset="0"/>
                <a:ea typeface="宋体" panose="02010600030101010101" pitchFamily="2" charset="-122"/>
              </a:endParaRPr>
            </a:p>
          </p:txBody>
        </p:sp>
        <p:pic>
          <p:nvPicPr>
            <p:cNvPr id="20508" name="Picture 74" descr="fangtan2_副"/>
            <p:cNvPicPr>
              <a:picLocks noChangeAspect="1"/>
            </p:cNvPicPr>
            <p:nvPr/>
          </p:nvPicPr>
          <p:blipFill>
            <a:blip r:embed="rId13"/>
            <a:stretch>
              <a:fillRect/>
            </a:stretch>
          </p:blipFill>
          <p:spPr>
            <a:xfrm>
              <a:off x="590" y="46"/>
              <a:ext cx="1748" cy="1557"/>
            </a:xfrm>
            <a:prstGeom prst="rect">
              <a:avLst/>
            </a:prstGeom>
            <a:noFill/>
            <a:ln w="9525">
              <a:noFill/>
            </a:ln>
          </p:spPr>
        </p:pic>
        <p:pic>
          <p:nvPicPr>
            <p:cNvPr id="20509" name="Picture 75" descr="fangtan3_副本"/>
            <p:cNvPicPr>
              <a:picLocks noChangeAspect="1"/>
            </p:cNvPicPr>
            <p:nvPr/>
          </p:nvPicPr>
          <p:blipFill>
            <a:blip r:embed="rId14"/>
            <a:stretch>
              <a:fillRect/>
            </a:stretch>
          </p:blipFill>
          <p:spPr>
            <a:xfrm>
              <a:off x="590" y="1679"/>
              <a:ext cx="1748" cy="1360"/>
            </a:xfrm>
            <a:prstGeom prst="rect">
              <a:avLst/>
            </a:prstGeom>
            <a:noFill/>
            <a:ln w="9525">
              <a:noFill/>
            </a:ln>
          </p:spPr>
        </p:pic>
        <p:sp>
          <p:nvSpPr>
            <p:cNvPr id="20510" name="Text Box 77"/>
            <p:cNvSpPr txBox="1"/>
            <p:nvPr/>
          </p:nvSpPr>
          <p:spPr>
            <a:xfrm>
              <a:off x="999" y="3066"/>
              <a:ext cx="998" cy="192"/>
            </a:xfrm>
            <a:prstGeom prst="rect">
              <a:avLst/>
            </a:prstGeom>
            <a:noFill/>
            <a:ln w="9525">
              <a:noFill/>
            </a:ln>
          </p:spPr>
          <p:txBody>
            <a:bodyPr>
              <a:spAutoFit/>
            </a:bodyPr>
            <a:lstStyle/>
            <a:p>
              <a:pPr lvl="0" eaLnBrk="1" hangingPunct="1">
                <a:spcBef>
                  <a:spcPct val="50000"/>
                </a:spcBef>
              </a:pPr>
              <a:r>
                <a:rPr lang="en-US" altLang="x-none" sz="1400" b="1" dirty="0">
                  <a:latin typeface="Arial" panose="020B0604020202020204" pitchFamily="34" charset="0"/>
                  <a:ea typeface="宋体" panose="02010600030101010101" pitchFamily="2" charset="-122"/>
                </a:rPr>
                <a:t>Application</a:t>
              </a:r>
              <a:endParaRPr lang="en-US" altLang="x-none" sz="1400" b="1" dirty="0">
                <a:latin typeface="Arial" panose="020B0604020202020204" pitchFamily="34" charset="0"/>
                <a:ea typeface="宋体" panose="02010600030101010101" pitchFamily="2" charset="-122"/>
              </a:endParaRPr>
            </a:p>
          </p:txBody>
        </p:sp>
      </p:grpSp>
      <p:sp>
        <p:nvSpPr>
          <p:cNvPr id="2" name="标题 1"/>
          <p:cNvSpPr>
            <a:spLocks noGrp="1"/>
          </p:cNvSpPr>
          <p:nvPr>
            <p:ph type="title"/>
          </p:nvPr>
        </p:nvSpPr>
        <p:spPr/>
        <p:txBody>
          <a:bodyPr/>
          <a:lstStyle/>
          <a:p>
            <a:pPr lvl="0"/>
            <a:r>
              <a:rPr lang="en-US" altLang="x-none" dirty="0">
                <a:ea typeface="宋体" panose="02010600030101010101" pitchFamily="2" charset="-122"/>
              </a:rPr>
              <a:t>Marine Observation: </a:t>
            </a:r>
            <a:r>
              <a:rPr lang="en-US" altLang="x-none" dirty="0" smtClean="0">
                <a:ea typeface="宋体" panose="02010600030101010101" pitchFamily="2" charset="-122"/>
              </a:rPr>
              <a:t>Satellite</a:t>
            </a:r>
            <a:endParaRPr kumimoji="1" lang="zh-CN" alt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0"/>
                                  </p:stCondLst>
                                  <p:childTnLst>
                                    <p:set>
                                      <p:cBhvr>
                                        <p:cTn id="6" dur="1" fill="hold">
                                          <p:stCondLst>
                                            <p:cond delay="0"/>
                                          </p:stCondLst>
                                        </p:cTn>
                                        <p:tgtEl>
                                          <p:spTgt spid="20490"/>
                                        </p:tgtEl>
                                        <p:attrNameLst>
                                          <p:attrName>style.visibility</p:attrName>
                                        </p:attrNameLst>
                                      </p:cBhvr>
                                      <p:to>
                                        <p:strVal val="visible"/>
                                      </p:to>
                                    </p:set>
                                    <p:animEffect transition="in" filter="blinds(vertical)">
                                      <p:cBhvr>
                                        <p:cTn id="7" dur="1000"/>
                                        <p:tgtEl>
                                          <p:spTgt spid="20490"/>
                                        </p:tgtEl>
                                      </p:cBhvr>
                                    </p:animEffect>
                                  </p:childTnLst>
                                </p:cTn>
                              </p:par>
                            </p:childTnLst>
                          </p:cTn>
                        </p:par>
                        <p:par>
                          <p:cTn id="8" fill="hold">
                            <p:stCondLst>
                              <p:cond delay="1000"/>
                            </p:stCondLst>
                            <p:childTnLst>
                              <p:par>
                                <p:cTn id="9" presetID="3" presetClass="entr" presetSubtype="5" fill="hold" nodeType="afterEffect">
                                  <p:stCondLst>
                                    <p:cond delay="0"/>
                                  </p:stCondLst>
                                  <p:childTnLst>
                                    <p:set>
                                      <p:cBhvr>
                                        <p:cTn id="10" dur="1" fill="hold">
                                          <p:stCondLst>
                                            <p:cond delay="0"/>
                                          </p:stCondLst>
                                        </p:cTn>
                                        <p:tgtEl>
                                          <p:spTgt spid="20503"/>
                                        </p:tgtEl>
                                        <p:attrNameLst>
                                          <p:attrName>style.visibility</p:attrName>
                                        </p:attrNameLst>
                                      </p:cBhvr>
                                      <p:to>
                                        <p:strVal val="visible"/>
                                      </p:to>
                                    </p:set>
                                    <p:animEffect transition="in" filter="blinds(vertical)">
                                      <p:cBhvr>
                                        <p:cTn id="11" dur="1000"/>
                                        <p:tgtEl>
                                          <p:spTgt spid="20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总图"/>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77900" y="1326515"/>
            <a:ext cx="4528185" cy="2748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0" descr="argo"/>
          <p:cNvPicPr preferRelativeResize="0">
            <a:picLocks noChangeArrowheads="1" noCrop="1"/>
          </p:cNvPicPr>
          <p:nvPr/>
        </p:nvPicPr>
        <p:blipFill>
          <a:blip r:embed="rId2"/>
          <a:srcRect/>
          <a:stretch>
            <a:fillRect/>
          </a:stretch>
        </p:blipFill>
        <p:spPr bwMode="auto">
          <a:xfrm>
            <a:off x="5856282" y="1524154"/>
            <a:ext cx="2253885" cy="1500199"/>
          </a:xfrm>
          <a:prstGeom prst="rect">
            <a:avLst/>
          </a:prstGeom>
          <a:noFill/>
          <a:ln w="9525">
            <a:noFill/>
            <a:miter lim="800000"/>
            <a:headEnd/>
            <a:tailEnd/>
          </a:ln>
        </p:spPr>
      </p:pic>
      <p:pic>
        <p:nvPicPr>
          <p:cNvPr id="17" name="图片 16"/>
          <p:cNvPicPr>
            <a:picLocks noChangeAspect="1"/>
          </p:cNvPicPr>
          <p:nvPr/>
        </p:nvPicPr>
        <p:blipFill>
          <a:blip r:embed="rId3"/>
          <a:stretch>
            <a:fillRect/>
          </a:stretch>
        </p:blipFill>
        <p:spPr>
          <a:xfrm>
            <a:off x="5855920" y="3154809"/>
            <a:ext cx="2300655" cy="1667658"/>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5970" y="4965700"/>
            <a:ext cx="2299970" cy="1689100"/>
          </a:xfrm>
          <a:prstGeom prst="rect">
            <a:avLst/>
          </a:prstGeom>
        </p:spPr>
      </p:pic>
      <p:grpSp>
        <p:nvGrpSpPr>
          <p:cNvPr id="3" name="组合 2"/>
          <p:cNvGrpSpPr/>
          <p:nvPr/>
        </p:nvGrpSpPr>
        <p:grpSpPr>
          <a:xfrm>
            <a:off x="977900" y="4074795"/>
            <a:ext cx="4459605" cy="2550160"/>
            <a:chOff x="-15302" y="1237992"/>
            <a:chExt cx="6675534" cy="4575481"/>
          </a:xfrm>
        </p:grpSpPr>
        <p:pic>
          <p:nvPicPr>
            <p:cNvPr id="11" name="Picture 3"/>
            <p:cNvPicPr>
              <a:picLocks noChangeAspect="1" noChangeArrowheads="1"/>
            </p:cNvPicPr>
            <p:nvPr/>
          </p:nvPicPr>
          <p:blipFill>
            <a:blip r:embed="rId5" cstate="email"/>
            <a:srcRect/>
            <a:stretch>
              <a:fillRect/>
            </a:stretch>
          </p:blipFill>
          <p:spPr bwMode="auto">
            <a:xfrm>
              <a:off x="-15302" y="1237992"/>
              <a:ext cx="6675534" cy="4575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0" descr="C:\Users\lenovo\AppData\Roaming\Tencent\Users\598992984\QQ\WinTemp\RichOle\]JU(4U(8A[EEWN}54[D@QC5.png"/>
            <p:cNvPicPr>
              <a:picLocks noChangeAspect="1" noChangeArrowheads="1"/>
            </p:cNvPicPr>
            <p:nvPr/>
          </p:nvPicPr>
          <p:blipFill>
            <a:blip r:embed="rId6" cstate="print"/>
            <a:srcRect/>
            <a:stretch>
              <a:fillRect/>
            </a:stretch>
          </p:blipFill>
          <p:spPr bwMode="auto">
            <a:xfrm>
              <a:off x="440522" y="2996952"/>
              <a:ext cx="2475294" cy="2016224"/>
            </a:xfrm>
            <a:prstGeom prst="rect">
              <a:avLst/>
            </a:prstGeom>
            <a:noFill/>
            <a:ln w="9525">
              <a:noFill/>
              <a:miter lim="800000"/>
              <a:headEnd/>
              <a:tailEnd/>
            </a:ln>
          </p:spPr>
        </p:pic>
      </p:grpSp>
      <p:sp>
        <p:nvSpPr>
          <p:cNvPr id="4" name="标题 3"/>
          <p:cNvSpPr>
            <a:spLocks noGrp="1"/>
          </p:cNvSpPr>
          <p:nvPr>
            <p:ph type="title"/>
          </p:nvPr>
        </p:nvSpPr>
        <p:spPr/>
        <p:txBody>
          <a:bodyPr/>
          <a:p>
            <a:pPr lvl="0"/>
            <a:r>
              <a:rPr lang="en-US" altLang="x-none" dirty="0">
                <a:ea typeface="宋体" panose="02010600030101010101" pitchFamily="2" charset="-122"/>
              </a:rPr>
              <a:t>Global Integrated Observation System Program in China</a:t>
            </a:r>
            <a:endParaRPr kumimoji="1" lang="zh-CN" altLang="en-US"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p:txBody>
          <a:bodyPr vert="horz" wrap="square" anchor="ctr"/>
          <a:lstStyle/>
          <a:p>
            <a:pPr lvl="0"/>
            <a:r>
              <a:rPr lang="en-US" altLang="x-none" sz="3200" b="1" dirty="0">
                <a:solidFill>
                  <a:schemeClr val="bg1"/>
                </a:solidFill>
                <a:latin typeface="Arial" panose="020B0604020202020204" pitchFamily="34" charset="0"/>
              </a:rPr>
              <a:t>Outlines</a:t>
            </a:r>
            <a:endParaRPr lang="en-US" altLang="x-none" sz="3200" b="1" dirty="0">
              <a:solidFill>
                <a:schemeClr val="bg1"/>
              </a:solidFill>
              <a:latin typeface="Arial" panose="020B0604020202020204" pitchFamily="34" charset="0"/>
            </a:endParaRPr>
          </a:p>
        </p:txBody>
      </p:sp>
      <p:sp>
        <p:nvSpPr>
          <p:cNvPr id="21507" name="灯片编号占位符 16"/>
          <p:cNvSpPr/>
          <p:nvPr/>
        </p:nvSpPr>
        <p:spPr>
          <a:xfrm>
            <a:off x="71438" y="6492875"/>
            <a:ext cx="1000125" cy="365125"/>
          </a:xfrm>
          <a:prstGeom prst="rect">
            <a:avLst/>
          </a:prstGeom>
          <a:noFill/>
          <a:ln w="9525">
            <a:noFill/>
          </a:ln>
        </p:spPr>
        <p:txBody>
          <a:bodyPr anchor="ctr"/>
          <a:lstStyle/>
          <a:p>
            <a:pPr lvl="0" eaLnBrk="1" hangingPunct="1"/>
            <a:r>
              <a:rPr lang="en-US" altLang="x-none" dirty="0">
                <a:latin typeface="Calibri" panose="020F0502020204030204" pitchFamily="34" charset="0"/>
                <a:ea typeface="宋体" panose="02010600030101010101" pitchFamily="2" charset="-122"/>
              </a:rPr>
              <a:t>Page </a:t>
            </a: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
        <p:nvSpPr>
          <p:cNvPr id="7" name="Rectangle 3"/>
          <p:cNvSpPr>
            <a:spLocks noGrp="1"/>
          </p:cNvSpPr>
          <p:nvPr/>
        </p:nvSpPr>
        <p:spPr>
          <a:xfrm>
            <a:off x="899592" y="2206382"/>
            <a:ext cx="7416800" cy="588962"/>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lvl="0" algn="l" eaLnBrk="1" hangingPunct="1"/>
            <a:r>
              <a:rPr lang="en-US" altLang="zh-CN" sz="2000" b="1" dirty="0">
                <a:solidFill>
                  <a:schemeClr val="accent4"/>
                </a:solidFill>
                <a:latin typeface="Arial" panose="020B0604020202020204" pitchFamily="34" charset="0"/>
                <a:ea typeface="仿宋_GB2312" pitchFamily="1" charset="-122"/>
                <a:sym typeface="Arial" panose="020B0604020202020204" pitchFamily="34" charset="0"/>
              </a:rPr>
              <a:t>1</a:t>
            </a:r>
            <a:r>
              <a:rPr lang="en-US" altLang="x-none" sz="2000" b="1" dirty="0">
                <a:solidFill>
                  <a:schemeClr val="accent4"/>
                </a:solidFill>
                <a:latin typeface="Arial" panose="020B0604020202020204" pitchFamily="34" charset="0"/>
                <a:ea typeface="仿宋_GB2312" pitchFamily="1" charset="-122"/>
                <a:sym typeface="Arial" panose="020B0604020202020204" pitchFamily="34" charset="0"/>
              </a:rPr>
              <a:t>. Marine Observing System in China</a:t>
            </a:r>
            <a:endParaRPr lang="zh-CN" altLang="en-US" sz="2000" b="1" dirty="0">
              <a:solidFill>
                <a:schemeClr val="accent4"/>
              </a:solidFill>
              <a:latin typeface="Arial" panose="020B0604020202020204" pitchFamily="34" charset="0"/>
              <a:ea typeface="仿宋_GB2312" pitchFamily="1" charset="-122"/>
              <a:sym typeface="Arial" panose="020B0604020202020204" pitchFamily="34" charset="0"/>
            </a:endParaRPr>
          </a:p>
        </p:txBody>
      </p:sp>
      <p:sp>
        <p:nvSpPr>
          <p:cNvPr id="8" name="Rectangle 3"/>
          <p:cNvSpPr>
            <a:spLocks noGrp="1"/>
          </p:cNvSpPr>
          <p:nvPr/>
        </p:nvSpPr>
        <p:spPr>
          <a:xfrm>
            <a:off x="899592" y="3292133"/>
            <a:ext cx="7416800" cy="720725"/>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lvl="0" algn="l" eaLnBrk="1" hangingPunct="1"/>
            <a:r>
              <a:rPr lang="en-US" altLang="x-none" sz="2000" b="1" dirty="0">
                <a:solidFill>
                  <a:schemeClr val="accent5">
                    <a:lumMod val="75000"/>
                  </a:schemeClr>
                </a:solidFill>
                <a:latin typeface="Arial" panose="020B0604020202020204" pitchFamily="34" charset="0"/>
                <a:ea typeface="仿宋_GB2312" pitchFamily="1" charset="-122"/>
                <a:sym typeface="Arial" panose="020B0604020202020204" pitchFamily="34" charset="0"/>
              </a:rPr>
              <a:t>2. Marine Environment Forecasting </a:t>
            </a:r>
            <a:r>
              <a:rPr lang="en-US" altLang="x-none" sz="2000" b="1" dirty="0" smtClean="0">
                <a:solidFill>
                  <a:schemeClr val="accent5">
                    <a:lumMod val="75000"/>
                  </a:schemeClr>
                </a:solidFill>
                <a:latin typeface="Arial" panose="020B0604020202020204" pitchFamily="34" charset="0"/>
                <a:ea typeface="仿宋_GB2312" pitchFamily="1" charset="-122"/>
                <a:sym typeface="Arial" panose="020B0604020202020204" pitchFamily="34" charset="0"/>
              </a:rPr>
              <a:t>and</a:t>
            </a:r>
            <a:br>
              <a:rPr lang="en-US" altLang="x-none" sz="2000" b="1" dirty="0" smtClean="0">
                <a:solidFill>
                  <a:schemeClr val="accent5">
                    <a:lumMod val="75000"/>
                  </a:schemeClr>
                </a:solidFill>
                <a:latin typeface="Arial" panose="020B0604020202020204" pitchFamily="34" charset="0"/>
                <a:ea typeface="仿宋_GB2312" pitchFamily="1" charset="-122"/>
                <a:sym typeface="Arial" panose="020B0604020202020204" pitchFamily="34" charset="0"/>
              </a:rPr>
            </a:br>
            <a:r>
              <a:rPr lang="en-US" altLang="x-none" sz="2000" b="1" dirty="0" smtClean="0">
                <a:solidFill>
                  <a:schemeClr val="accent5">
                    <a:lumMod val="75000"/>
                  </a:schemeClr>
                </a:solidFill>
                <a:latin typeface="Arial" panose="020B0604020202020204" pitchFamily="34" charset="0"/>
                <a:ea typeface="仿宋_GB2312" pitchFamily="1" charset="-122"/>
                <a:sym typeface="Arial" panose="020B0604020202020204" pitchFamily="34" charset="0"/>
              </a:rPr>
              <a:t>    </a:t>
            </a:r>
            <a:r>
              <a:rPr lang="en-US" altLang="x-none" sz="2000" b="1" dirty="0">
                <a:solidFill>
                  <a:schemeClr val="accent5">
                    <a:lumMod val="75000"/>
                  </a:schemeClr>
                </a:solidFill>
                <a:latin typeface="Arial" panose="020B0604020202020204" pitchFamily="34" charset="0"/>
                <a:ea typeface="仿宋_GB2312" pitchFamily="1" charset="-122"/>
                <a:sym typeface="Arial" panose="020B0604020202020204" pitchFamily="34" charset="0"/>
              </a:rPr>
              <a:t>Disaster Warning Service</a:t>
            </a:r>
            <a:endParaRPr lang="zh-CN" altLang="en-US" sz="2000" b="1" dirty="0">
              <a:solidFill>
                <a:schemeClr val="accent5">
                  <a:lumMod val="75000"/>
                </a:schemeClr>
              </a:solidFill>
              <a:latin typeface="Arial" panose="020B0604020202020204" pitchFamily="34" charset="0"/>
              <a:ea typeface="仿宋_GB2312" pitchFamily="1" charset="-122"/>
              <a:sym typeface="Arial" panose="020B0604020202020204" pitchFamily="34" charset="0"/>
            </a:endParaRPr>
          </a:p>
        </p:txBody>
      </p:sp>
      <p:sp>
        <p:nvSpPr>
          <p:cNvPr id="9" name="Rectangle 3"/>
          <p:cNvSpPr>
            <a:spLocks noGrp="1"/>
          </p:cNvSpPr>
          <p:nvPr/>
        </p:nvSpPr>
        <p:spPr>
          <a:xfrm>
            <a:off x="899592" y="4569748"/>
            <a:ext cx="7416800" cy="588962"/>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lvl="0" algn="l" eaLnBrk="1" hangingPunct="1"/>
            <a:r>
              <a:rPr lang="en-US" altLang="x-none" sz="2000" b="1" dirty="0">
                <a:solidFill>
                  <a:schemeClr val="accent4"/>
                </a:solidFill>
                <a:latin typeface="Arial" panose="020B0604020202020204" pitchFamily="34" charset="0"/>
                <a:ea typeface="仿宋_GB2312" pitchFamily="1" charset="-122"/>
                <a:sym typeface="Arial" panose="020B0604020202020204" pitchFamily="34" charset="0"/>
              </a:rPr>
              <a:t>3.  P</a:t>
            </a:r>
            <a:r>
              <a:rPr lang="en-US" altLang="x-none" sz="2000" b="1" dirty="0">
                <a:solidFill>
                  <a:schemeClr val="accent4"/>
                </a:solidFill>
                <a:latin typeface="Arial" panose="020B0604020202020204" pitchFamily="34" charset="0"/>
                <a:ea typeface="仿宋_GB2312" pitchFamily="1" charset="-122"/>
                <a:sym typeface="+mn-ea"/>
              </a:rPr>
              <a:t>erspective of China-EU collaboration</a:t>
            </a:r>
            <a:endParaRPr lang="en-US" altLang="x-none" sz="2000" b="1" dirty="0">
              <a:solidFill>
                <a:schemeClr val="accent4"/>
              </a:solidFill>
              <a:latin typeface="Arial" panose="020B0604020202020204" pitchFamily="34" charset="0"/>
              <a:ea typeface="仿宋_GB2312" pitchFamily="1" charset="-122"/>
              <a:sym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94030" y="15875"/>
            <a:ext cx="8229600" cy="941388"/>
          </a:xfrm>
        </p:spPr>
        <p:txBody>
          <a:bodyPr vert="horz" wrap="square" anchor="ctr"/>
          <a:lstStyle/>
          <a:p>
            <a:pPr lvl="0"/>
            <a:r>
              <a:rPr lang="en-US" altLang="x-none" sz="3200" b="1" dirty="0">
                <a:solidFill>
                  <a:schemeClr val="bg1"/>
                </a:solidFill>
                <a:latin typeface="Arial" panose="020B0604020202020204" pitchFamily="34" charset="0"/>
              </a:rPr>
              <a:t>Outlines</a:t>
            </a:r>
            <a:endParaRPr lang="en-US" altLang="x-none" sz="3200" b="1" dirty="0">
              <a:solidFill>
                <a:schemeClr val="bg1"/>
              </a:solidFill>
              <a:latin typeface="Arial" panose="020B0604020202020204" pitchFamily="34" charset="0"/>
            </a:endParaRPr>
          </a:p>
        </p:txBody>
      </p:sp>
      <p:sp>
        <p:nvSpPr>
          <p:cNvPr id="13315" name="灯片编号占位符 16"/>
          <p:cNvSpPr/>
          <p:nvPr/>
        </p:nvSpPr>
        <p:spPr>
          <a:xfrm>
            <a:off x="71438" y="6492875"/>
            <a:ext cx="1000125" cy="365125"/>
          </a:xfrm>
          <a:prstGeom prst="rect">
            <a:avLst/>
          </a:prstGeom>
          <a:noFill/>
          <a:ln w="9525">
            <a:noFill/>
          </a:ln>
        </p:spPr>
        <p:txBody>
          <a:bodyPr anchor="ctr"/>
          <a:lstStyle/>
          <a:p>
            <a:pPr lvl="0" eaLnBrk="1" hangingPunct="1"/>
            <a:r>
              <a:rPr lang="en-US" altLang="x-none" dirty="0">
                <a:latin typeface="Calibri" panose="020F0502020204030204" pitchFamily="34" charset="0"/>
                <a:ea typeface="宋体" panose="02010600030101010101" pitchFamily="2" charset="-122"/>
              </a:rPr>
              <a:t>Page </a:t>
            </a: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
        <p:nvSpPr>
          <p:cNvPr id="13317" name="Rectangle 3"/>
          <p:cNvSpPr>
            <a:spLocks noGrp="1"/>
          </p:cNvSpPr>
          <p:nvPr/>
        </p:nvSpPr>
        <p:spPr>
          <a:xfrm>
            <a:off x="899592" y="2134627"/>
            <a:ext cx="7416800" cy="588962"/>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lvl="0" algn="l" eaLnBrk="1" hangingPunct="1"/>
            <a:r>
              <a:rPr lang="en-US" altLang="zh-CN" sz="2000" b="1" dirty="0">
                <a:solidFill>
                  <a:srgbClr val="FF6600"/>
                </a:solidFill>
                <a:latin typeface="Arial" panose="020B0604020202020204" pitchFamily="34" charset="0"/>
                <a:ea typeface="仿宋_GB2312" pitchFamily="1" charset="-122"/>
                <a:sym typeface="Arial" panose="020B0604020202020204" pitchFamily="34" charset="0"/>
              </a:rPr>
              <a:t>1</a:t>
            </a:r>
            <a:r>
              <a:rPr lang="en-US" altLang="x-none" sz="2000" b="1" dirty="0">
                <a:solidFill>
                  <a:srgbClr val="FF6600"/>
                </a:solidFill>
                <a:latin typeface="Arial" panose="020B0604020202020204" pitchFamily="34" charset="0"/>
                <a:ea typeface="仿宋_GB2312" pitchFamily="1" charset="-122"/>
                <a:sym typeface="Arial" panose="020B0604020202020204" pitchFamily="34" charset="0"/>
              </a:rPr>
              <a:t>. Marine Observing System in China</a:t>
            </a:r>
            <a:endParaRPr lang="zh-CN" altLang="en-US" sz="2000" b="1" dirty="0">
              <a:solidFill>
                <a:srgbClr val="FF6600"/>
              </a:solidFill>
              <a:latin typeface="Arial" panose="020B0604020202020204" pitchFamily="34" charset="0"/>
              <a:ea typeface="仿宋_GB2312" pitchFamily="1" charset="-122"/>
              <a:sym typeface="Arial" panose="020B0604020202020204" pitchFamily="34" charset="0"/>
            </a:endParaRPr>
          </a:p>
        </p:txBody>
      </p:sp>
      <p:sp>
        <p:nvSpPr>
          <p:cNvPr id="13318" name="Rectangle 3"/>
          <p:cNvSpPr>
            <a:spLocks noGrp="1"/>
          </p:cNvSpPr>
          <p:nvPr/>
        </p:nvSpPr>
        <p:spPr>
          <a:xfrm>
            <a:off x="899592" y="3220378"/>
            <a:ext cx="7416800" cy="720725"/>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lvl="0" algn="l" eaLnBrk="1" hangingPunct="1"/>
            <a:r>
              <a:rPr lang="en-US" altLang="x-none" sz="2000" b="1" dirty="0">
                <a:solidFill>
                  <a:schemeClr val="accent4"/>
                </a:solidFill>
                <a:latin typeface="Arial" panose="020B0604020202020204" pitchFamily="34" charset="0"/>
                <a:ea typeface="仿宋_GB2312" pitchFamily="1" charset="-122"/>
                <a:sym typeface="Arial" panose="020B0604020202020204" pitchFamily="34" charset="0"/>
              </a:rPr>
              <a:t>2. Marine Environment Forecasting </a:t>
            </a:r>
            <a:r>
              <a:rPr lang="en-US" altLang="x-none" sz="2000" b="1" dirty="0" smtClean="0">
                <a:solidFill>
                  <a:schemeClr val="accent4"/>
                </a:solidFill>
                <a:latin typeface="Arial" panose="020B0604020202020204" pitchFamily="34" charset="0"/>
                <a:ea typeface="仿宋_GB2312" pitchFamily="1" charset="-122"/>
                <a:sym typeface="Arial" panose="020B0604020202020204" pitchFamily="34" charset="0"/>
              </a:rPr>
              <a:t>and</a:t>
            </a:r>
            <a:br>
              <a:rPr lang="en-US" altLang="x-none" sz="2000" b="1" dirty="0" smtClean="0">
                <a:solidFill>
                  <a:schemeClr val="accent4"/>
                </a:solidFill>
                <a:latin typeface="Arial" panose="020B0604020202020204" pitchFamily="34" charset="0"/>
                <a:ea typeface="仿宋_GB2312" pitchFamily="1" charset="-122"/>
                <a:sym typeface="Arial" panose="020B0604020202020204" pitchFamily="34" charset="0"/>
              </a:rPr>
            </a:br>
            <a:r>
              <a:rPr lang="en-US" altLang="x-none" sz="2000" b="1" dirty="0" smtClean="0">
                <a:solidFill>
                  <a:schemeClr val="accent4"/>
                </a:solidFill>
                <a:latin typeface="Arial" panose="020B0604020202020204" pitchFamily="34" charset="0"/>
                <a:ea typeface="仿宋_GB2312" pitchFamily="1" charset="-122"/>
                <a:sym typeface="Arial" panose="020B0604020202020204" pitchFamily="34" charset="0"/>
              </a:rPr>
              <a:t>    </a:t>
            </a:r>
            <a:r>
              <a:rPr lang="en-US" altLang="x-none" sz="2000" b="1" dirty="0">
                <a:solidFill>
                  <a:schemeClr val="accent4"/>
                </a:solidFill>
                <a:latin typeface="Arial" panose="020B0604020202020204" pitchFamily="34" charset="0"/>
                <a:ea typeface="仿宋_GB2312" pitchFamily="1" charset="-122"/>
                <a:sym typeface="Arial" panose="020B0604020202020204" pitchFamily="34" charset="0"/>
              </a:rPr>
              <a:t>Disaster Warning Service</a:t>
            </a:r>
            <a:endParaRPr lang="zh-CN" altLang="en-US" sz="2000" b="1" dirty="0">
              <a:solidFill>
                <a:schemeClr val="accent4"/>
              </a:solidFill>
              <a:latin typeface="Arial" panose="020B0604020202020204" pitchFamily="34" charset="0"/>
              <a:ea typeface="仿宋_GB2312" pitchFamily="1" charset="-122"/>
              <a:sym typeface="Arial" panose="020B0604020202020204" pitchFamily="34" charset="0"/>
            </a:endParaRPr>
          </a:p>
        </p:txBody>
      </p:sp>
      <p:sp>
        <p:nvSpPr>
          <p:cNvPr id="13319" name="Rectangle 3"/>
          <p:cNvSpPr>
            <a:spLocks noGrp="1"/>
          </p:cNvSpPr>
          <p:nvPr/>
        </p:nvSpPr>
        <p:spPr>
          <a:xfrm>
            <a:off x="899592" y="4497993"/>
            <a:ext cx="7416800" cy="588962"/>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lvl="0" algn="l" eaLnBrk="1" hangingPunct="1"/>
            <a:r>
              <a:rPr lang="en-US" altLang="x-none" sz="2000" b="1" dirty="0">
                <a:solidFill>
                  <a:schemeClr val="accent4"/>
                </a:solidFill>
                <a:latin typeface="Arial" panose="020B0604020202020204" pitchFamily="34" charset="0"/>
                <a:ea typeface="仿宋_GB2312" pitchFamily="1" charset="-122"/>
                <a:sym typeface="Arial" panose="020B0604020202020204" pitchFamily="34" charset="0"/>
              </a:rPr>
              <a:t>3.  P</a:t>
            </a:r>
            <a:r>
              <a:rPr lang="en-US" altLang="x-none" sz="2000" b="1" dirty="0">
                <a:solidFill>
                  <a:schemeClr val="accent4"/>
                </a:solidFill>
                <a:latin typeface="Arial" panose="020B0604020202020204" pitchFamily="34" charset="0"/>
                <a:ea typeface="仿宋_GB2312" pitchFamily="1" charset="-122"/>
                <a:sym typeface="+mn-ea"/>
              </a:rPr>
              <a:t>erspective of China-EU collaboration</a:t>
            </a:r>
            <a:endParaRPr lang="en-US" altLang="x-none" sz="2000" b="1" dirty="0">
              <a:solidFill>
                <a:schemeClr val="accent4"/>
              </a:solidFill>
              <a:latin typeface="Arial" panose="020B0604020202020204" pitchFamily="34" charset="0"/>
              <a:ea typeface="仿宋_GB2312" pitchFamily="1" charset="-122"/>
              <a:sym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317"/>
                                        </p:tgtEl>
                                        <p:attrNameLst>
                                          <p:attrName>style.visibility</p:attrName>
                                        </p:attrNameLst>
                                      </p:cBhvr>
                                      <p:to>
                                        <p:strVal val="visible"/>
                                      </p:to>
                                    </p:set>
                                    <p:anim calcmode="lin" valueType="num">
                                      <p:cBhvr additive="base">
                                        <p:cTn id="7" dur="500" fill="hold"/>
                                        <p:tgtEl>
                                          <p:spTgt spid="13317"/>
                                        </p:tgtEl>
                                        <p:attrNameLst>
                                          <p:attrName>ppt_x</p:attrName>
                                        </p:attrNameLst>
                                      </p:cBhvr>
                                      <p:tavLst>
                                        <p:tav tm="0">
                                          <p:val>
                                            <p:strVal val="1+#ppt_w/2"/>
                                          </p:val>
                                        </p:tav>
                                        <p:tav tm="100000">
                                          <p:val>
                                            <p:strVal val="#ppt_x"/>
                                          </p:val>
                                        </p:tav>
                                      </p:tavLst>
                                    </p:anim>
                                    <p:anim calcmode="lin" valueType="num">
                                      <p:cBhvr additive="base">
                                        <p:cTn id="8" dur="500" fill="hold"/>
                                        <p:tgtEl>
                                          <p:spTgt spid="133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p:txBody>
          <a:bodyPr vert="horz" wrap="square" anchor="ctr"/>
          <a:lstStyle/>
          <a:p>
            <a:pPr lvl="0"/>
            <a:r>
              <a:rPr lang="en-US" altLang="x-none" sz="2600" b="1" dirty="0">
                <a:solidFill>
                  <a:schemeClr val="bg1"/>
                </a:solidFill>
                <a:latin typeface="Arial" panose="020B0604020202020204" pitchFamily="34" charset="0"/>
              </a:rPr>
              <a:t>Marine Forecasting </a:t>
            </a:r>
            <a:r>
              <a:rPr lang="en-US" altLang="x-none" sz="2600" b="1" dirty="0" smtClean="0">
                <a:solidFill>
                  <a:schemeClr val="bg1"/>
                </a:solidFill>
                <a:latin typeface="Arial" panose="020B0604020202020204" pitchFamily="34" charset="0"/>
              </a:rPr>
              <a:t>System:</a:t>
            </a:r>
            <a:r>
              <a:rPr lang="zh-CN" altLang="en-US" sz="2600" b="1" dirty="0" smtClean="0">
                <a:solidFill>
                  <a:schemeClr val="bg1"/>
                </a:solidFill>
                <a:latin typeface="Arial" panose="020B0604020202020204" pitchFamily="34" charset="0"/>
              </a:rPr>
              <a:t> </a:t>
            </a:r>
            <a:r>
              <a:rPr lang="en-US" altLang="x-none" sz="2600" b="1" dirty="0" smtClean="0">
                <a:solidFill>
                  <a:schemeClr val="bg1"/>
                </a:solidFill>
                <a:latin typeface="Arial" panose="020B0604020202020204" pitchFamily="34" charset="0"/>
              </a:rPr>
              <a:t>Organizational </a:t>
            </a:r>
            <a:r>
              <a:rPr lang="en-US" altLang="x-none" sz="2600" b="1" dirty="0">
                <a:solidFill>
                  <a:schemeClr val="bg1"/>
                </a:solidFill>
                <a:latin typeface="Arial" panose="020B0604020202020204" pitchFamily="34" charset="0"/>
              </a:rPr>
              <a:t>structure</a:t>
            </a:r>
            <a:endParaRPr lang="zh-CN" altLang="en-US" sz="2600" b="1" dirty="0">
              <a:solidFill>
                <a:schemeClr val="bg1"/>
              </a:solidFill>
              <a:latin typeface="Arial" panose="020B0604020202020204" pitchFamily="34" charset="0"/>
            </a:endParaRPr>
          </a:p>
        </p:txBody>
      </p:sp>
      <p:sp>
        <p:nvSpPr>
          <p:cNvPr id="22531" name="灯片编号占位符 16"/>
          <p:cNvSpPr/>
          <p:nvPr/>
        </p:nvSpPr>
        <p:spPr>
          <a:xfrm>
            <a:off x="71438" y="6492875"/>
            <a:ext cx="1000125" cy="365125"/>
          </a:xfrm>
          <a:prstGeom prst="rect">
            <a:avLst/>
          </a:prstGeom>
          <a:noFill/>
          <a:ln w="9525">
            <a:noFill/>
          </a:ln>
        </p:spPr>
        <p:txBody>
          <a:bodyPr anchor="ctr"/>
          <a:lstStyle/>
          <a:p>
            <a:pPr lvl="0" eaLnBrk="1" hangingPunct="1"/>
            <a:r>
              <a:rPr lang="en-US" altLang="x-none" dirty="0">
                <a:latin typeface="Calibri" panose="020F0502020204030204" pitchFamily="34" charset="0"/>
                <a:ea typeface="宋体" panose="02010600030101010101" pitchFamily="2" charset="-122"/>
              </a:rPr>
              <a:t>Page </a:t>
            </a: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
        <p:nvSpPr>
          <p:cNvPr id="22532" name="Rectangle 3"/>
          <p:cNvSpPr/>
          <p:nvPr/>
        </p:nvSpPr>
        <p:spPr>
          <a:xfrm>
            <a:off x="755650" y="1628775"/>
            <a:ext cx="5797550" cy="649288"/>
          </a:xfrm>
          <a:prstGeom prst="rect">
            <a:avLst/>
          </a:prstGeom>
          <a:gradFill rotWithShape="1">
            <a:gsLst>
              <a:gs pos="0">
                <a:schemeClr val="accent1"/>
              </a:gs>
              <a:gs pos="50000">
                <a:schemeClr val="bg1"/>
              </a:gs>
              <a:gs pos="100000">
                <a:schemeClr val="accent1"/>
              </a:gs>
            </a:gsLst>
            <a:lin ang="5400000" scaled="1"/>
            <a:tileRect/>
          </a:gradFill>
          <a:ln w="12700" cap="flat" cmpd="sng">
            <a:solidFill>
              <a:srgbClr val="00CCFF"/>
            </a:solidFill>
            <a:prstDash val="solid"/>
            <a:miter/>
            <a:headEnd type="none" w="med" len="med"/>
            <a:tailEnd type="none" w="med" len="med"/>
          </a:ln>
        </p:spPr>
        <p:txBody>
          <a:bodyPr anchor="ctr"/>
          <a:lstStyle/>
          <a:p>
            <a:pPr marL="9525" lvl="0" indent="-9525" eaLnBrk="1" hangingPunct="1">
              <a:lnSpc>
                <a:spcPct val="120000"/>
              </a:lnSpc>
              <a:spcBef>
                <a:spcPct val="20000"/>
              </a:spcBef>
              <a:buClr>
                <a:srgbClr val="66FFFF"/>
              </a:buClr>
              <a:buFont typeface="Wingdings" panose="05000000000000000000" pitchFamily="2" charset="2"/>
              <a:buNone/>
            </a:pPr>
            <a:r>
              <a:rPr lang="en-US" altLang="x-none" sz="1800" b="1" dirty="0">
                <a:solidFill>
                  <a:srgbClr val="0033CC"/>
                </a:solidFill>
                <a:latin typeface="Arial" panose="020B0604020202020204" pitchFamily="34" charset="0"/>
                <a:ea typeface="仿宋_GB2312" pitchFamily="1" charset="-122"/>
              </a:rPr>
              <a:t>National Marine Environmental Forecasting Center (NMEFC, SOA)</a:t>
            </a:r>
            <a:endParaRPr lang="zh-CN" altLang="en-US" sz="1800" b="1" dirty="0">
              <a:solidFill>
                <a:srgbClr val="0033CC"/>
              </a:solidFill>
              <a:latin typeface="Arial" panose="020B0604020202020204" pitchFamily="34" charset="0"/>
              <a:ea typeface="仿宋_GB2312" pitchFamily="1" charset="-122"/>
            </a:endParaRPr>
          </a:p>
        </p:txBody>
      </p:sp>
      <p:grpSp>
        <p:nvGrpSpPr>
          <p:cNvPr id="22533" name="组合 22532"/>
          <p:cNvGrpSpPr/>
          <p:nvPr/>
        </p:nvGrpSpPr>
        <p:grpSpPr>
          <a:xfrm>
            <a:off x="395288" y="2276475"/>
            <a:ext cx="8543925" cy="1177925"/>
            <a:chOff x="0" y="0"/>
            <a:chExt cx="5382" cy="742"/>
          </a:xfrm>
        </p:grpSpPr>
        <p:sp>
          <p:nvSpPr>
            <p:cNvPr id="22534" name="Rectangle 3"/>
            <p:cNvSpPr/>
            <p:nvPr/>
          </p:nvSpPr>
          <p:spPr>
            <a:xfrm>
              <a:off x="0" y="364"/>
              <a:ext cx="1316" cy="363"/>
            </a:xfrm>
            <a:prstGeom prst="rect">
              <a:avLst/>
            </a:prstGeom>
            <a:gradFill rotWithShape="1">
              <a:gsLst>
                <a:gs pos="0">
                  <a:srgbClr val="99CC00"/>
                </a:gs>
                <a:gs pos="100000">
                  <a:schemeClr val="bg1"/>
                </a:gs>
              </a:gsLst>
              <a:lin ang="5400000" scaled="1"/>
              <a:tileRect/>
            </a:gradFill>
            <a:ln w="19050" cap="flat" cmpd="sng">
              <a:solidFill>
                <a:srgbClr val="99CC00"/>
              </a:solidFill>
              <a:prstDash val="solid"/>
              <a:miter/>
              <a:headEnd type="none" w="med" len="med"/>
              <a:tailEnd type="none" w="med" len="med"/>
            </a:ln>
          </p:spPr>
          <p:txBody>
            <a:bodyPr anchor="ctr"/>
            <a:lstStyle/>
            <a:p>
              <a:pPr marL="812800" lvl="0" indent="-812800" eaLnBrk="1" hangingPunct="1">
                <a:spcBef>
                  <a:spcPct val="20000"/>
                </a:spcBef>
                <a:buClr>
                  <a:srgbClr val="66FFFF"/>
                </a:buClr>
                <a:buFont typeface="Wingdings" panose="05000000000000000000" pitchFamily="2" charset="2"/>
                <a:buNone/>
              </a:pPr>
              <a:r>
                <a:rPr lang="en-US" altLang="x-none" sz="1400" b="1" dirty="0">
                  <a:solidFill>
                    <a:srgbClr val="0033CC"/>
                  </a:solidFill>
                  <a:latin typeface="Arial" panose="020B0604020202020204" pitchFamily="34" charset="0"/>
                  <a:ea typeface="仿宋_GB2312" pitchFamily="1" charset="-122"/>
                </a:rPr>
                <a:t>The North China Sea </a:t>
              </a:r>
              <a:endParaRPr lang="en-US" altLang="x-none" sz="1400" b="1" dirty="0">
                <a:solidFill>
                  <a:srgbClr val="0033CC"/>
                </a:solidFill>
                <a:latin typeface="Arial" panose="020B0604020202020204" pitchFamily="34" charset="0"/>
                <a:ea typeface="仿宋_GB2312" pitchFamily="1" charset="-122"/>
              </a:endParaRPr>
            </a:p>
            <a:p>
              <a:pPr marL="812800" lvl="0" indent="-812800" eaLnBrk="1" hangingPunct="1">
                <a:spcBef>
                  <a:spcPct val="20000"/>
                </a:spcBef>
                <a:buClr>
                  <a:srgbClr val="66FFFF"/>
                </a:buClr>
                <a:buFont typeface="Wingdings" panose="05000000000000000000" pitchFamily="2" charset="2"/>
                <a:buNone/>
              </a:pPr>
              <a:r>
                <a:rPr lang="en-US" altLang="x-none" sz="1400" b="1" dirty="0">
                  <a:solidFill>
                    <a:srgbClr val="0033CC"/>
                  </a:solidFill>
                  <a:latin typeface="Arial" panose="020B0604020202020204" pitchFamily="34" charset="0"/>
                  <a:ea typeface="仿宋_GB2312" pitchFamily="1" charset="-122"/>
                </a:rPr>
                <a:t>Forecasting Center</a:t>
              </a:r>
              <a:endParaRPr lang="zh-CN" altLang="en-US" sz="1400" b="1" dirty="0">
                <a:solidFill>
                  <a:srgbClr val="0033CC"/>
                </a:solidFill>
                <a:latin typeface="Arial" panose="020B0604020202020204" pitchFamily="34" charset="0"/>
                <a:ea typeface="仿宋_GB2312" pitchFamily="1" charset="-122"/>
              </a:endParaRPr>
            </a:p>
          </p:txBody>
        </p:sp>
        <p:sp>
          <p:nvSpPr>
            <p:cNvPr id="22535" name="Rectangle 3"/>
            <p:cNvSpPr/>
            <p:nvPr/>
          </p:nvSpPr>
          <p:spPr>
            <a:xfrm>
              <a:off x="1406" y="364"/>
              <a:ext cx="1225" cy="363"/>
            </a:xfrm>
            <a:prstGeom prst="rect">
              <a:avLst/>
            </a:prstGeom>
            <a:gradFill rotWithShape="1">
              <a:gsLst>
                <a:gs pos="0">
                  <a:srgbClr val="99CC00"/>
                </a:gs>
                <a:gs pos="100000">
                  <a:schemeClr val="bg1"/>
                </a:gs>
              </a:gsLst>
              <a:lin ang="5400000" scaled="1"/>
              <a:tileRect/>
            </a:gradFill>
            <a:ln w="19050" cap="flat" cmpd="sng">
              <a:solidFill>
                <a:srgbClr val="99CC00"/>
              </a:solidFill>
              <a:prstDash val="solid"/>
              <a:miter/>
              <a:headEnd type="none" w="med" len="med"/>
              <a:tailEnd type="none" w="med" len="med"/>
            </a:ln>
          </p:spPr>
          <p:txBody>
            <a:bodyPr anchor="ctr"/>
            <a:lstStyle/>
            <a:p>
              <a:pPr marL="812800" lvl="0" indent="-812800" eaLnBrk="1" hangingPunct="1">
                <a:spcBef>
                  <a:spcPct val="20000"/>
                </a:spcBef>
                <a:buClr>
                  <a:srgbClr val="66FFFF"/>
                </a:buClr>
                <a:buFont typeface="Wingdings" panose="05000000000000000000" pitchFamily="2" charset="2"/>
                <a:buNone/>
              </a:pPr>
              <a:r>
                <a:rPr lang="en-US" altLang="x-none" sz="1400" b="1" dirty="0">
                  <a:solidFill>
                    <a:srgbClr val="0033CC"/>
                  </a:solidFill>
                  <a:latin typeface="Arial" panose="020B0604020202020204" pitchFamily="34" charset="0"/>
                  <a:ea typeface="仿宋_GB2312" pitchFamily="1" charset="-122"/>
                </a:rPr>
                <a:t>The East China Sea </a:t>
              </a:r>
              <a:endParaRPr lang="en-US" altLang="x-none" sz="1400" b="1" dirty="0">
                <a:solidFill>
                  <a:srgbClr val="0033CC"/>
                </a:solidFill>
                <a:latin typeface="Arial" panose="020B0604020202020204" pitchFamily="34" charset="0"/>
                <a:ea typeface="仿宋_GB2312" pitchFamily="1" charset="-122"/>
              </a:endParaRPr>
            </a:p>
            <a:p>
              <a:pPr marL="812800" lvl="0" indent="-812800" eaLnBrk="1" hangingPunct="1">
                <a:spcBef>
                  <a:spcPct val="20000"/>
                </a:spcBef>
                <a:buClr>
                  <a:srgbClr val="66FFFF"/>
                </a:buClr>
                <a:buFont typeface="Wingdings" panose="05000000000000000000" pitchFamily="2" charset="2"/>
                <a:buNone/>
              </a:pPr>
              <a:r>
                <a:rPr lang="en-US" altLang="x-none" sz="1400" b="1" dirty="0">
                  <a:solidFill>
                    <a:srgbClr val="0033CC"/>
                  </a:solidFill>
                  <a:latin typeface="Arial" panose="020B0604020202020204" pitchFamily="34" charset="0"/>
                  <a:ea typeface="仿宋_GB2312" pitchFamily="1" charset="-122"/>
                </a:rPr>
                <a:t>Forecasting Center</a:t>
              </a:r>
              <a:endParaRPr lang="zh-CN" altLang="en-US" sz="1400" b="1" dirty="0">
                <a:solidFill>
                  <a:srgbClr val="0033CC"/>
                </a:solidFill>
                <a:latin typeface="Arial" panose="020B0604020202020204" pitchFamily="34" charset="0"/>
                <a:ea typeface="仿宋_GB2312" pitchFamily="1" charset="-122"/>
              </a:endParaRPr>
            </a:p>
          </p:txBody>
        </p:sp>
        <p:sp>
          <p:nvSpPr>
            <p:cNvPr id="22536" name="Rectangle 3"/>
            <p:cNvSpPr/>
            <p:nvPr/>
          </p:nvSpPr>
          <p:spPr>
            <a:xfrm>
              <a:off x="2767" y="363"/>
              <a:ext cx="1270" cy="363"/>
            </a:xfrm>
            <a:prstGeom prst="rect">
              <a:avLst/>
            </a:prstGeom>
            <a:gradFill rotWithShape="1">
              <a:gsLst>
                <a:gs pos="0">
                  <a:srgbClr val="99CC00"/>
                </a:gs>
                <a:gs pos="100000">
                  <a:schemeClr val="bg1"/>
                </a:gs>
              </a:gsLst>
              <a:lin ang="5400000" scaled="1"/>
              <a:tileRect/>
            </a:gradFill>
            <a:ln w="19050" cap="flat" cmpd="sng">
              <a:solidFill>
                <a:srgbClr val="99CC00"/>
              </a:solidFill>
              <a:prstDash val="solid"/>
              <a:miter/>
              <a:headEnd type="none" w="med" len="med"/>
              <a:tailEnd type="none" w="med" len="med"/>
            </a:ln>
          </p:spPr>
          <p:txBody>
            <a:bodyPr anchor="ctr"/>
            <a:lstStyle/>
            <a:p>
              <a:pPr marL="812800" lvl="0" indent="-812800" eaLnBrk="1" hangingPunct="1">
                <a:spcBef>
                  <a:spcPct val="20000"/>
                </a:spcBef>
                <a:buClr>
                  <a:srgbClr val="66FFFF"/>
                </a:buClr>
                <a:buFont typeface="Wingdings" panose="05000000000000000000" pitchFamily="2" charset="2"/>
                <a:buNone/>
              </a:pPr>
              <a:r>
                <a:rPr lang="en-US" altLang="x-none" sz="1400" b="1" dirty="0">
                  <a:solidFill>
                    <a:srgbClr val="0033CC"/>
                  </a:solidFill>
                  <a:latin typeface="Arial" panose="020B0604020202020204" pitchFamily="34" charset="0"/>
                  <a:ea typeface="仿宋_GB2312" pitchFamily="1" charset="-122"/>
                </a:rPr>
                <a:t>The South China Sea </a:t>
              </a:r>
              <a:endParaRPr lang="en-US" altLang="x-none" sz="1400" b="1" dirty="0">
                <a:solidFill>
                  <a:srgbClr val="0033CC"/>
                </a:solidFill>
                <a:latin typeface="Arial" panose="020B0604020202020204" pitchFamily="34" charset="0"/>
                <a:ea typeface="仿宋_GB2312" pitchFamily="1" charset="-122"/>
              </a:endParaRPr>
            </a:p>
            <a:p>
              <a:pPr marL="812800" lvl="0" indent="-812800" eaLnBrk="1" hangingPunct="1">
                <a:spcBef>
                  <a:spcPct val="20000"/>
                </a:spcBef>
                <a:buClr>
                  <a:srgbClr val="66FFFF"/>
                </a:buClr>
                <a:buFont typeface="Wingdings" panose="05000000000000000000" pitchFamily="2" charset="2"/>
                <a:buNone/>
              </a:pPr>
              <a:r>
                <a:rPr lang="en-US" altLang="x-none" sz="1400" b="1" dirty="0">
                  <a:solidFill>
                    <a:srgbClr val="0033CC"/>
                  </a:solidFill>
                  <a:latin typeface="Arial" panose="020B0604020202020204" pitchFamily="34" charset="0"/>
                  <a:ea typeface="仿宋_GB2312" pitchFamily="1" charset="-122"/>
                </a:rPr>
                <a:t>Forecasting Center</a:t>
              </a:r>
              <a:endParaRPr lang="zh-CN" altLang="en-US" sz="1400" b="1" dirty="0">
                <a:solidFill>
                  <a:srgbClr val="0033CC"/>
                </a:solidFill>
                <a:latin typeface="Arial" panose="020B0604020202020204" pitchFamily="34" charset="0"/>
                <a:ea typeface="仿宋_GB2312" pitchFamily="1" charset="-122"/>
              </a:endParaRPr>
            </a:p>
          </p:txBody>
        </p:sp>
        <p:grpSp>
          <p:nvGrpSpPr>
            <p:cNvPr id="22537" name="组合 22536"/>
            <p:cNvGrpSpPr/>
            <p:nvPr/>
          </p:nvGrpSpPr>
          <p:grpSpPr>
            <a:xfrm>
              <a:off x="318" y="0"/>
              <a:ext cx="3402" cy="363"/>
              <a:chOff x="0" y="0"/>
              <a:chExt cx="3402" cy="408"/>
            </a:xfrm>
          </p:grpSpPr>
          <p:sp>
            <p:nvSpPr>
              <p:cNvPr id="22538" name="Line 13"/>
              <p:cNvSpPr/>
              <p:nvPr/>
            </p:nvSpPr>
            <p:spPr>
              <a:xfrm>
                <a:off x="0" y="181"/>
                <a:ext cx="3402" cy="0"/>
              </a:xfrm>
              <a:prstGeom prst="line">
                <a:avLst/>
              </a:prstGeom>
              <a:ln w="57150" cap="flat" cmpd="sng">
                <a:solidFill>
                  <a:srgbClr val="008000"/>
                </a:solidFill>
                <a:prstDash val="solid"/>
                <a:headEnd type="none" w="med" len="med"/>
                <a:tailEnd type="none" w="med" len="med"/>
              </a:ln>
            </p:spPr>
          </p:sp>
          <p:sp>
            <p:nvSpPr>
              <p:cNvPr id="22539" name="Line 14"/>
              <p:cNvSpPr/>
              <p:nvPr/>
            </p:nvSpPr>
            <p:spPr>
              <a:xfrm>
                <a:off x="0" y="181"/>
                <a:ext cx="0" cy="227"/>
              </a:xfrm>
              <a:prstGeom prst="line">
                <a:avLst/>
              </a:prstGeom>
              <a:ln w="57150" cap="flat" cmpd="sng">
                <a:solidFill>
                  <a:srgbClr val="008000"/>
                </a:solidFill>
                <a:prstDash val="solid"/>
                <a:headEnd type="none" w="med" len="med"/>
                <a:tailEnd type="triangle" w="med" len="med"/>
              </a:ln>
            </p:spPr>
          </p:sp>
          <p:sp>
            <p:nvSpPr>
              <p:cNvPr id="22540" name="Line 16"/>
              <p:cNvSpPr/>
              <p:nvPr/>
            </p:nvSpPr>
            <p:spPr>
              <a:xfrm>
                <a:off x="3402" y="181"/>
                <a:ext cx="0" cy="227"/>
              </a:xfrm>
              <a:prstGeom prst="line">
                <a:avLst/>
              </a:prstGeom>
              <a:ln w="57150" cap="flat" cmpd="sng">
                <a:solidFill>
                  <a:srgbClr val="008000"/>
                </a:solidFill>
                <a:prstDash val="solid"/>
                <a:headEnd type="none" w="med" len="med"/>
                <a:tailEnd type="triangle" w="med" len="med"/>
              </a:ln>
            </p:spPr>
          </p:sp>
          <p:sp>
            <p:nvSpPr>
              <p:cNvPr id="22541" name="Line 17"/>
              <p:cNvSpPr/>
              <p:nvPr/>
            </p:nvSpPr>
            <p:spPr>
              <a:xfrm>
                <a:off x="1723" y="0"/>
                <a:ext cx="0" cy="408"/>
              </a:xfrm>
              <a:prstGeom prst="line">
                <a:avLst/>
              </a:prstGeom>
              <a:ln w="57150" cap="flat" cmpd="sng">
                <a:solidFill>
                  <a:srgbClr val="008000"/>
                </a:solidFill>
                <a:prstDash val="solid"/>
                <a:headEnd type="none" w="med" len="med"/>
                <a:tailEnd type="triangle" w="med" len="med"/>
              </a:ln>
            </p:spPr>
          </p:sp>
        </p:grpSp>
        <p:sp>
          <p:nvSpPr>
            <p:cNvPr id="22542" name="Rectangle 37"/>
            <p:cNvSpPr/>
            <p:nvPr/>
          </p:nvSpPr>
          <p:spPr>
            <a:xfrm>
              <a:off x="4264" y="408"/>
              <a:ext cx="1118" cy="334"/>
            </a:xfrm>
            <a:prstGeom prst="rect">
              <a:avLst/>
            </a:prstGeom>
            <a:noFill/>
            <a:ln w="9525">
              <a:noFill/>
            </a:ln>
          </p:spPr>
          <p:txBody>
            <a:bodyPr>
              <a:spAutoFit/>
            </a:bodyPr>
            <a:lstStyle/>
            <a:p>
              <a:pPr lvl="0" eaLnBrk="1" hangingPunct="1">
                <a:lnSpc>
                  <a:spcPct val="120000"/>
                </a:lnSpc>
                <a:spcBef>
                  <a:spcPct val="20000"/>
                </a:spcBef>
                <a:buClr>
                  <a:srgbClr val="66FFFF"/>
                </a:buClr>
                <a:buFont typeface="Wingdings" panose="05000000000000000000" pitchFamily="2" charset="2"/>
                <a:buNone/>
              </a:pPr>
              <a:r>
                <a:rPr lang="en-US" altLang="x-none" b="1" dirty="0">
                  <a:latin typeface="Arial" panose="020B0604020202020204" pitchFamily="34" charset="0"/>
                  <a:ea typeface="宋体" panose="02010600030101010101" pitchFamily="2" charset="-122"/>
                </a:rPr>
                <a:t>3 Regional Forecasting Centers</a:t>
              </a:r>
              <a:endParaRPr lang="zh-CN" altLang="en-US" b="1" dirty="0">
                <a:latin typeface="Arial" panose="020B0604020202020204" pitchFamily="34" charset="0"/>
                <a:ea typeface="宋体" panose="02010600030101010101" pitchFamily="2" charset="-122"/>
              </a:endParaRPr>
            </a:p>
          </p:txBody>
        </p:sp>
      </p:grpSp>
      <p:sp>
        <p:nvSpPr>
          <p:cNvPr id="22543" name="Rectangle 40"/>
          <p:cNvSpPr/>
          <p:nvPr/>
        </p:nvSpPr>
        <p:spPr>
          <a:xfrm>
            <a:off x="7235825" y="1773238"/>
            <a:ext cx="1774825" cy="530225"/>
          </a:xfrm>
          <a:prstGeom prst="rect">
            <a:avLst/>
          </a:prstGeom>
          <a:noFill/>
          <a:ln w="9525">
            <a:noFill/>
          </a:ln>
        </p:spPr>
        <p:txBody>
          <a:bodyPr>
            <a:spAutoFit/>
          </a:bodyPr>
          <a:lstStyle/>
          <a:p>
            <a:pPr lvl="0" eaLnBrk="1" hangingPunct="1">
              <a:lnSpc>
                <a:spcPct val="120000"/>
              </a:lnSpc>
              <a:spcBef>
                <a:spcPct val="20000"/>
              </a:spcBef>
              <a:buClr>
                <a:srgbClr val="66FFFF"/>
              </a:buClr>
              <a:buFont typeface="Wingdings" panose="05000000000000000000" pitchFamily="2" charset="2"/>
              <a:buNone/>
            </a:pPr>
            <a:r>
              <a:rPr lang="en-US" altLang="x-none" b="1" dirty="0">
                <a:latin typeface="Arial" panose="020B0604020202020204" pitchFamily="34" charset="0"/>
                <a:ea typeface="宋体" panose="02010600030101010101" pitchFamily="2" charset="-122"/>
              </a:rPr>
              <a:t>1 National  Forecasting Centers</a:t>
            </a:r>
            <a:endParaRPr lang="zh-CN" altLang="en-US" b="1" dirty="0">
              <a:latin typeface="Arial" panose="020B0604020202020204" pitchFamily="34" charset="0"/>
              <a:ea typeface="宋体" panose="02010600030101010101" pitchFamily="2" charset="-122"/>
            </a:endParaRPr>
          </a:p>
        </p:txBody>
      </p:sp>
      <p:grpSp>
        <p:nvGrpSpPr>
          <p:cNvPr id="22544" name="组合 22543"/>
          <p:cNvGrpSpPr/>
          <p:nvPr/>
        </p:nvGrpSpPr>
        <p:grpSpPr>
          <a:xfrm>
            <a:off x="323850" y="3429000"/>
            <a:ext cx="8569325" cy="3095625"/>
            <a:chOff x="0" y="0"/>
            <a:chExt cx="5398" cy="1950"/>
          </a:xfrm>
        </p:grpSpPr>
        <p:sp>
          <p:nvSpPr>
            <p:cNvPr id="22545" name="AutoShape 36"/>
            <p:cNvSpPr/>
            <p:nvPr/>
          </p:nvSpPr>
          <p:spPr>
            <a:xfrm>
              <a:off x="0" y="454"/>
              <a:ext cx="4173" cy="1496"/>
            </a:xfrm>
            <a:prstGeom prst="roundRect">
              <a:avLst>
                <a:gd name="adj" fmla="val 5898"/>
              </a:avLst>
            </a:prstGeom>
            <a:solidFill>
              <a:srgbClr val="EAEAEA"/>
            </a:solidFill>
            <a:ln w="19050" cap="flat" cmpd="sng">
              <a:solidFill>
                <a:srgbClr val="969696"/>
              </a:solidFill>
              <a:prstDash val="solid"/>
              <a:headEnd type="none" w="med" len="med"/>
              <a:tailEnd type="none" w="med" len="med"/>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22546" name="Text Box 24"/>
            <p:cNvSpPr txBox="1"/>
            <p:nvPr/>
          </p:nvSpPr>
          <p:spPr>
            <a:xfrm>
              <a:off x="1587" y="499"/>
              <a:ext cx="243" cy="1406"/>
            </a:xfrm>
            <a:prstGeom prst="rect">
              <a:avLst/>
            </a:prstGeom>
            <a:gradFill rotWithShape="1">
              <a:gsLst>
                <a:gs pos="0">
                  <a:srgbClr val="FFFFFF"/>
                </a:gs>
                <a:gs pos="50000">
                  <a:srgbClr val="FFCC00"/>
                </a:gs>
                <a:gs pos="100000">
                  <a:srgbClr val="FFFFFF"/>
                </a:gs>
              </a:gsLst>
              <a:lin ang="5400000" scaled="1"/>
              <a:tileRect/>
            </a:gradFill>
            <a:ln w="19050" cap="flat" cmpd="sng">
              <a:solidFill>
                <a:srgbClr val="FFCC00"/>
              </a:solidFill>
              <a:prstDash val="solid"/>
              <a:miter/>
              <a:headEnd type="none" w="med" len="med"/>
              <a:tailEnd type="none" w="med" len="med"/>
            </a:ln>
          </p:spPr>
          <p:txBody>
            <a:bodyPr vert="eaVert">
              <a:spAutoFit/>
            </a:bodyPr>
            <a:lstStyle/>
            <a:p>
              <a:pPr lvl="0" eaLnBrk="1" hangingPunct="1">
                <a:spcBef>
                  <a:spcPct val="50000"/>
                </a:spcBef>
              </a:pPr>
              <a:r>
                <a:rPr lang="en-US" altLang="x-none" b="1" dirty="0">
                  <a:latin typeface="Arial" panose="020B0604020202020204" pitchFamily="34" charset="0"/>
                  <a:ea typeface="宋体" panose="02010600030101010101" pitchFamily="2" charset="-122"/>
                </a:rPr>
                <a:t>Guangdong Province</a:t>
              </a:r>
              <a:endParaRPr lang="en-US" altLang="x-none" b="1" dirty="0">
                <a:latin typeface="Arial" panose="020B0604020202020204" pitchFamily="34" charset="0"/>
                <a:ea typeface="宋体" panose="02010600030101010101" pitchFamily="2" charset="-122"/>
              </a:endParaRPr>
            </a:p>
          </p:txBody>
        </p:sp>
        <p:sp>
          <p:nvSpPr>
            <p:cNvPr id="22547" name="Text Box 26"/>
            <p:cNvSpPr txBox="1"/>
            <p:nvPr/>
          </p:nvSpPr>
          <p:spPr>
            <a:xfrm>
              <a:off x="1225" y="499"/>
              <a:ext cx="243" cy="1406"/>
            </a:xfrm>
            <a:prstGeom prst="rect">
              <a:avLst/>
            </a:prstGeom>
            <a:gradFill rotWithShape="1">
              <a:gsLst>
                <a:gs pos="0">
                  <a:srgbClr val="FFFFFF"/>
                </a:gs>
                <a:gs pos="50000">
                  <a:srgbClr val="FFCC00"/>
                </a:gs>
                <a:gs pos="100000">
                  <a:srgbClr val="FFFFFF"/>
                </a:gs>
              </a:gsLst>
              <a:lin ang="5400000" scaled="1"/>
              <a:tileRect/>
            </a:gradFill>
            <a:ln w="19050" cap="flat" cmpd="sng">
              <a:solidFill>
                <a:srgbClr val="FFCC00"/>
              </a:solidFill>
              <a:prstDash val="solid"/>
              <a:miter/>
              <a:headEnd type="none" w="med" len="med"/>
              <a:tailEnd type="none" w="med" len="med"/>
            </a:ln>
          </p:spPr>
          <p:txBody>
            <a:bodyPr vert="eaVert">
              <a:spAutoFit/>
            </a:bodyPr>
            <a:lstStyle/>
            <a:p>
              <a:pPr lvl="0" eaLnBrk="1" hangingPunct="1">
                <a:spcBef>
                  <a:spcPct val="50000"/>
                </a:spcBef>
              </a:pPr>
              <a:r>
                <a:rPr lang="en-US" altLang="x-none" b="1" dirty="0">
                  <a:latin typeface="Arial" panose="020B0604020202020204" pitchFamily="34" charset="0"/>
                  <a:ea typeface="宋体" panose="02010600030101010101" pitchFamily="2" charset="-122"/>
                </a:rPr>
                <a:t>Shanghai City</a:t>
              </a:r>
              <a:endParaRPr lang="en-US" altLang="x-none" b="1" dirty="0">
                <a:latin typeface="Arial" panose="020B0604020202020204" pitchFamily="34" charset="0"/>
                <a:ea typeface="宋体" panose="02010600030101010101" pitchFamily="2" charset="-122"/>
              </a:endParaRPr>
            </a:p>
          </p:txBody>
        </p:sp>
        <p:sp>
          <p:nvSpPr>
            <p:cNvPr id="22548" name="Text Box 27"/>
            <p:cNvSpPr txBox="1"/>
            <p:nvPr/>
          </p:nvSpPr>
          <p:spPr>
            <a:xfrm>
              <a:off x="499" y="499"/>
              <a:ext cx="243" cy="1406"/>
            </a:xfrm>
            <a:prstGeom prst="rect">
              <a:avLst/>
            </a:prstGeom>
            <a:gradFill rotWithShape="1">
              <a:gsLst>
                <a:gs pos="0">
                  <a:srgbClr val="FFFFFF"/>
                </a:gs>
                <a:gs pos="50000">
                  <a:srgbClr val="FFCC00"/>
                </a:gs>
                <a:gs pos="100000">
                  <a:srgbClr val="FFFFFF"/>
                </a:gs>
              </a:gsLst>
              <a:lin ang="5400000" scaled="1"/>
              <a:tileRect/>
            </a:gradFill>
            <a:ln w="19050" cap="flat" cmpd="sng">
              <a:solidFill>
                <a:srgbClr val="FFCC00"/>
              </a:solidFill>
              <a:prstDash val="solid"/>
              <a:miter/>
              <a:headEnd type="none" w="med" len="med"/>
              <a:tailEnd type="none" w="med" len="med"/>
            </a:ln>
          </p:spPr>
          <p:txBody>
            <a:bodyPr vert="eaVert">
              <a:spAutoFit/>
            </a:bodyPr>
            <a:lstStyle/>
            <a:p>
              <a:pPr lvl="0" eaLnBrk="1" hangingPunct="1">
                <a:spcBef>
                  <a:spcPct val="50000"/>
                </a:spcBef>
              </a:pPr>
              <a:r>
                <a:rPr lang="en-US" altLang="x-none" b="1" dirty="0">
                  <a:latin typeface="Arial" panose="020B0604020202020204" pitchFamily="34" charset="0"/>
                  <a:ea typeface="宋体" panose="02010600030101010101" pitchFamily="2" charset="-122"/>
                </a:rPr>
                <a:t>Zhejiang Provincer  </a:t>
              </a:r>
              <a:endParaRPr lang="en-US" altLang="x-none" b="1" dirty="0">
                <a:latin typeface="Arial" panose="020B0604020202020204" pitchFamily="34" charset="0"/>
                <a:ea typeface="宋体" panose="02010600030101010101" pitchFamily="2" charset="-122"/>
              </a:endParaRPr>
            </a:p>
          </p:txBody>
        </p:sp>
        <p:sp>
          <p:nvSpPr>
            <p:cNvPr id="22549" name="Text Box 28"/>
            <p:cNvSpPr txBox="1"/>
            <p:nvPr/>
          </p:nvSpPr>
          <p:spPr>
            <a:xfrm>
              <a:off x="1951" y="499"/>
              <a:ext cx="243" cy="1406"/>
            </a:xfrm>
            <a:prstGeom prst="rect">
              <a:avLst/>
            </a:prstGeom>
            <a:gradFill rotWithShape="1">
              <a:gsLst>
                <a:gs pos="0">
                  <a:srgbClr val="FFFFFF"/>
                </a:gs>
                <a:gs pos="50000">
                  <a:srgbClr val="FFCC00"/>
                </a:gs>
                <a:gs pos="100000">
                  <a:srgbClr val="FFFFFF"/>
                </a:gs>
              </a:gsLst>
              <a:lin ang="5400000" scaled="1"/>
              <a:tileRect/>
            </a:gradFill>
            <a:ln w="19050" cap="flat" cmpd="sng">
              <a:solidFill>
                <a:srgbClr val="FFCC00"/>
              </a:solidFill>
              <a:prstDash val="solid"/>
              <a:miter/>
              <a:headEnd type="none" w="med" len="med"/>
              <a:tailEnd type="none" w="med" len="med"/>
            </a:ln>
          </p:spPr>
          <p:txBody>
            <a:bodyPr vert="eaVert">
              <a:spAutoFit/>
            </a:bodyPr>
            <a:lstStyle/>
            <a:p>
              <a:pPr lvl="0" eaLnBrk="1" hangingPunct="1">
                <a:spcBef>
                  <a:spcPct val="50000"/>
                </a:spcBef>
              </a:pPr>
              <a:r>
                <a:rPr lang="en-US" altLang="x-none" b="1" dirty="0">
                  <a:latin typeface="Arial" panose="020B0604020202020204" pitchFamily="34" charset="0"/>
                  <a:ea typeface="宋体" panose="02010600030101010101" pitchFamily="2" charset="-122"/>
                </a:rPr>
                <a:t>Hainan Province</a:t>
              </a:r>
              <a:endParaRPr lang="en-US" altLang="x-none" b="1" dirty="0">
                <a:latin typeface="Arial" panose="020B0604020202020204" pitchFamily="34" charset="0"/>
                <a:ea typeface="宋体" panose="02010600030101010101" pitchFamily="2" charset="-122"/>
              </a:endParaRPr>
            </a:p>
          </p:txBody>
        </p:sp>
        <p:sp>
          <p:nvSpPr>
            <p:cNvPr id="22550" name="Text Box 29"/>
            <p:cNvSpPr txBox="1"/>
            <p:nvPr/>
          </p:nvSpPr>
          <p:spPr>
            <a:xfrm>
              <a:off x="2676" y="499"/>
              <a:ext cx="243" cy="1406"/>
            </a:xfrm>
            <a:prstGeom prst="rect">
              <a:avLst/>
            </a:prstGeom>
            <a:gradFill rotWithShape="1">
              <a:gsLst>
                <a:gs pos="0">
                  <a:srgbClr val="FFFFFF"/>
                </a:gs>
                <a:gs pos="50000">
                  <a:srgbClr val="FFCC00"/>
                </a:gs>
                <a:gs pos="100000">
                  <a:srgbClr val="FFFFFF"/>
                </a:gs>
              </a:gsLst>
              <a:lin ang="5400000" scaled="1"/>
              <a:tileRect/>
            </a:gradFill>
            <a:ln w="19050" cap="flat" cmpd="sng">
              <a:solidFill>
                <a:srgbClr val="FFCC00"/>
              </a:solidFill>
              <a:prstDash val="solid"/>
              <a:miter/>
              <a:headEnd type="none" w="med" len="med"/>
              <a:tailEnd type="none" w="med" len="med"/>
            </a:ln>
          </p:spPr>
          <p:txBody>
            <a:bodyPr vert="eaVert">
              <a:spAutoFit/>
            </a:bodyPr>
            <a:lstStyle/>
            <a:p>
              <a:pPr lvl="0" eaLnBrk="1" hangingPunct="1">
                <a:spcBef>
                  <a:spcPct val="50000"/>
                </a:spcBef>
              </a:pPr>
              <a:r>
                <a:rPr lang="en-US" altLang="x-none" b="1" dirty="0">
                  <a:latin typeface="Arial" panose="020B0604020202020204" pitchFamily="34" charset="0"/>
                  <a:ea typeface="宋体" panose="02010600030101010101" pitchFamily="2" charset="-122"/>
                </a:rPr>
                <a:t>Guangxi Province</a:t>
              </a:r>
              <a:endParaRPr lang="en-US" altLang="x-none" b="1" dirty="0">
                <a:latin typeface="Arial" panose="020B0604020202020204" pitchFamily="34" charset="0"/>
                <a:ea typeface="宋体" panose="02010600030101010101" pitchFamily="2" charset="-122"/>
              </a:endParaRPr>
            </a:p>
          </p:txBody>
        </p:sp>
        <p:sp>
          <p:nvSpPr>
            <p:cNvPr id="22551" name="Text Box 30"/>
            <p:cNvSpPr txBox="1"/>
            <p:nvPr/>
          </p:nvSpPr>
          <p:spPr>
            <a:xfrm>
              <a:off x="3039" y="499"/>
              <a:ext cx="243" cy="1406"/>
            </a:xfrm>
            <a:prstGeom prst="rect">
              <a:avLst/>
            </a:prstGeom>
            <a:gradFill rotWithShape="1">
              <a:gsLst>
                <a:gs pos="0">
                  <a:srgbClr val="FFFFFF"/>
                </a:gs>
                <a:gs pos="50000">
                  <a:srgbClr val="FFCC00"/>
                </a:gs>
                <a:gs pos="100000">
                  <a:srgbClr val="FFFFFF"/>
                </a:gs>
              </a:gsLst>
              <a:lin ang="5400000" scaled="1"/>
              <a:tileRect/>
            </a:gradFill>
            <a:ln w="19050" cap="flat" cmpd="sng">
              <a:solidFill>
                <a:srgbClr val="FFCC00"/>
              </a:solidFill>
              <a:prstDash val="solid"/>
              <a:miter/>
              <a:headEnd type="none" w="med" len="med"/>
              <a:tailEnd type="none" w="med" len="med"/>
            </a:ln>
          </p:spPr>
          <p:txBody>
            <a:bodyPr vert="eaVert">
              <a:spAutoFit/>
            </a:bodyPr>
            <a:lstStyle/>
            <a:p>
              <a:pPr lvl="0" eaLnBrk="1" hangingPunct="1">
                <a:spcBef>
                  <a:spcPct val="50000"/>
                </a:spcBef>
              </a:pPr>
              <a:r>
                <a:rPr lang="en-US" altLang="x-none" b="1" dirty="0">
                  <a:latin typeface="Arial" panose="020B0604020202020204" pitchFamily="34" charset="0"/>
                  <a:ea typeface="宋体" panose="02010600030101010101" pitchFamily="2" charset="-122"/>
                </a:rPr>
                <a:t>Fujian Province</a:t>
              </a:r>
              <a:endParaRPr lang="en-US" altLang="x-none" b="1" dirty="0">
                <a:latin typeface="Arial" panose="020B0604020202020204" pitchFamily="34" charset="0"/>
                <a:ea typeface="宋体" panose="02010600030101010101" pitchFamily="2" charset="-122"/>
              </a:endParaRPr>
            </a:p>
          </p:txBody>
        </p:sp>
        <p:sp>
          <p:nvSpPr>
            <p:cNvPr id="22552" name="Text Box 31"/>
            <p:cNvSpPr txBox="1"/>
            <p:nvPr/>
          </p:nvSpPr>
          <p:spPr>
            <a:xfrm>
              <a:off x="3386" y="499"/>
              <a:ext cx="243" cy="1406"/>
            </a:xfrm>
            <a:prstGeom prst="rect">
              <a:avLst/>
            </a:prstGeom>
            <a:gradFill rotWithShape="1">
              <a:gsLst>
                <a:gs pos="0">
                  <a:srgbClr val="FFFFFF"/>
                </a:gs>
                <a:gs pos="50000">
                  <a:srgbClr val="FFCC00"/>
                </a:gs>
                <a:gs pos="100000">
                  <a:srgbClr val="FFFFFF"/>
                </a:gs>
              </a:gsLst>
              <a:lin ang="5400000" scaled="1"/>
              <a:tileRect/>
            </a:gradFill>
            <a:ln w="19050" cap="flat" cmpd="sng">
              <a:solidFill>
                <a:srgbClr val="FFCC00"/>
              </a:solidFill>
              <a:prstDash val="solid"/>
              <a:miter/>
              <a:headEnd type="none" w="med" len="med"/>
              <a:tailEnd type="none" w="med" len="med"/>
            </a:ln>
          </p:spPr>
          <p:txBody>
            <a:bodyPr vert="eaVert">
              <a:spAutoFit/>
            </a:bodyPr>
            <a:lstStyle/>
            <a:p>
              <a:pPr lvl="0" eaLnBrk="1" hangingPunct="1">
                <a:spcBef>
                  <a:spcPct val="50000"/>
                </a:spcBef>
              </a:pPr>
              <a:r>
                <a:rPr lang="en-US" altLang="x-none" b="1" dirty="0">
                  <a:latin typeface="Arial" panose="020B0604020202020204" pitchFamily="34" charset="0"/>
                  <a:ea typeface="宋体" panose="02010600030101010101" pitchFamily="2" charset="-122"/>
                </a:rPr>
                <a:t>Shangdong Province</a:t>
              </a:r>
              <a:endParaRPr lang="en-US" altLang="x-none" b="1" dirty="0">
                <a:latin typeface="Arial" panose="020B0604020202020204" pitchFamily="34" charset="0"/>
                <a:ea typeface="宋体" panose="02010600030101010101" pitchFamily="2" charset="-122"/>
              </a:endParaRPr>
            </a:p>
          </p:txBody>
        </p:sp>
        <p:sp>
          <p:nvSpPr>
            <p:cNvPr id="22553" name="Text Box 32"/>
            <p:cNvSpPr txBox="1"/>
            <p:nvPr/>
          </p:nvSpPr>
          <p:spPr>
            <a:xfrm>
              <a:off x="3765" y="499"/>
              <a:ext cx="243" cy="1406"/>
            </a:xfrm>
            <a:prstGeom prst="rect">
              <a:avLst/>
            </a:prstGeom>
            <a:gradFill rotWithShape="1">
              <a:gsLst>
                <a:gs pos="0">
                  <a:srgbClr val="FFFFFF"/>
                </a:gs>
                <a:gs pos="50000">
                  <a:srgbClr val="FFCC00"/>
                </a:gs>
                <a:gs pos="100000">
                  <a:srgbClr val="FFFFFF"/>
                </a:gs>
              </a:gsLst>
              <a:lin ang="5400000" scaled="1"/>
              <a:tileRect/>
            </a:gradFill>
            <a:ln w="19050" cap="flat" cmpd="sng">
              <a:solidFill>
                <a:srgbClr val="FFCC00"/>
              </a:solidFill>
              <a:prstDash val="solid"/>
              <a:miter/>
              <a:headEnd type="none" w="med" len="med"/>
              <a:tailEnd type="none" w="med" len="med"/>
            </a:ln>
          </p:spPr>
          <p:txBody>
            <a:bodyPr vert="eaVert">
              <a:spAutoFit/>
            </a:bodyPr>
            <a:lstStyle/>
            <a:p>
              <a:pPr lvl="0" eaLnBrk="1" hangingPunct="1">
                <a:spcBef>
                  <a:spcPct val="50000"/>
                </a:spcBef>
              </a:pPr>
              <a:r>
                <a:rPr lang="en-US" altLang="x-none" b="1" dirty="0">
                  <a:latin typeface="Arial" panose="020B0604020202020204" pitchFamily="34" charset="0"/>
                  <a:ea typeface="宋体" panose="02010600030101010101" pitchFamily="2" charset="-122"/>
                </a:rPr>
                <a:t>Hebei Province</a:t>
              </a:r>
              <a:endParaRPr lang="en-US" altLang="x-none" b="1" dirty="0">
                <a:latin typeface="Arial" panose="020B0604020202020204" pitchFamily="34" charset="0"/>
                <a:ea typeface="宋体" panose="02010600030101010101" pitchFamily="2" charset="-122"/>
              </a:endParaRPr>
            </a:p>
          </p:txBody>
        </p:sp>
        <p:sp>
          <p:nvSpPr>
            <p:cNvPr id="22554" name="Text Box 33"/>
            <p:cNvSpPr txBox="1"/>
            <p:nvPr/>
          </p:nvSpPr>
          <p:spPr>
            <a:xfrm>
              <a:off x="862" y="499"/>
              <a:ext cx="243" cy="1406"/>
            </a:xfrm>
            <a:prstGeom prst="rect">
              <a:avLst/>
            </a:prstGeom>
            <a:gradFill rotWithShape="1">
              <a:gsLst>
                <a:gs pos="0">
                  <a:srgbClr val="FFFFFF"/>
                </a:gs>
                <a:gs pos="50000">
                  <a:srgbClr val="FFCC00"/>
                </a:gs>
                <a:gs pos="100000">
                  <a:srgbClr val="FFFFFF"/>
                </a:gs>
              </a:gsLst>
              <a:lin ang="5400000" scaled="1"/>
              <a:tileRect/>
            </a:gradFill>
            <a:ln w="19050" cap="flat" cmpd="sng">
              <a:solidFill>
                <a:srgbClr val="FFCC00"/>
              </a:solidFill>
              <a:prstDash val="solid"/>
              <a:miter/>
              <a:headEnd type="none" w="med" len="med"/>
              <a:tailEnd type="none" w="med" len="med"/>
            </a:ln>
          </p:spPr>
          <p:txBody>
            <a:bodyPr vert="eaVert">
              <a:spAutoFit/>
            </a:bodyPr>
            <a:lstStyle/>
            <a:p>
              <a:pPr lvl="0" eaLnBrk="1" hangingPunct="1">
                <a:spcBef>
                  <a:spcPct val="50000"/>
                </a:spcBef>
              </a:pPr>
              <a:r>
                <a:rPr lang="en-US" altLang="x-none" b="1" dirty="0">
                  <a:latin typeface="Arial" panose="020B0604020202020204" pitchFamily="34" charset="0"/>
                  <a:ea typeface="宋体" panose="02010600030101010101" pitchFamily="2" charset="-122"/>
                </a:rPr>
                <a:t>Liaoning Provice</a:t>
              </a:r>
              <a:endParaRPr lang="en-US" altLang="x-none" b="1" dirty="0">
                <a:latin typeface="Arial" panose="020B0604020202020204" pitchFamily="34" charset="0"/>
                <a:ea typeface="宋体" panose="02010600030101010101" pitchFamily="2" charset="-122"/>
              </a:endParaRPr>
            </a:p>
          </p:txBody>
        </p:sp>
        <p:sp>
          <p:nvSpPr>
            <p:cNvPr id="22555" name="Text Box 34"/>
            <p:cNvSpPr txBox="1"/>
            <p:nvPr/>
          </p:nvSpPr>
          <p:spPr>
            <a:xfrm>
              <a:off x="2313" y="499"/>
              <a:ext cx="243" cy="1406"/>
            </a:xfrm>
            <a:prstGeom prst="rect">
              <a:avLst/>
            </a:prstGeom>
            <a:gradFill rotWithShape="1">
              <a:gsLst>
                <a:gs pos="0">
                  <a:srgbClr val="FFFFFF"/>
                </a:gs>
                <a:gs pos="50000">
                  <a:srgbClr val="FFCC00"/>
                </a:gs>
                <a:gs pos="100000">
                  <a:srgbClr val="FFFFFF"/>
                </a:gs>
              </a:gsLst>
              <a:lin ang="5400000" scaled="1"/>
              <a:tileRect/>
            </a:gradFill>
            <a:ln w="19050" cap="flat" cmpd="sng">
              <a:solidFill>
                <a:srgbClr val="FFCC00"/>
              </a:solidFill>
              <a:prstDash val="solid"/>
              <a:miter/>
              <a:headEnd type="none" w="med" len="med"/>
              <a:tailEnd type="none" w="med" len="med"/>
            </a:ln>
          </p:spPr>
          <p:txBody>
            <a:bodyPr vert="eaVert">
              <a:spAutoFit/>
            </a:bodyPr>
            <a:lstStyle/>
            <a:p>
              <a:pPr lvl="0" eaLnBrk="1" hangingPunct="1">
                <a:spcBef>
                  <a:spcPct val="50000"/>
                </a:spcBef>
              </a:pPr>
              <a:r>
                <a:rPr lang="en-US" altLang="x-none" b="1" dirty="0">
                  <a:latin typeface="Arial" panose="020B0604020202020204" pitchFamily="34" charset="0"/>
                  <a:ea typeface="宋体" panose="02010600030101010101" pitchFamily="2" charset="-122"/>
                </a:rPr>
                <a:t>Tianjin City</a:t>
              </a:r>
              <a:endParaRPr lang="en-US" altLang="x-none" b="1" dirty="0">
                <a:latin typeface="Arial" panose="020B0604020202020204" pitchFamily="34" charset="0"/>
                <a:ea typeface="宋体" panose="02010600030101010101" pitchFamily="2" charset="-122"/>
              </a:endParaRPr>
            </a:p>
          </p:txBody>
        </p:sp>
        <p:sp>
          <p:nvSpPr>
            <p:cNvPr id="22556" name="Text Box 35"/>
            <p:cNvSpPr txBox="1"/>
            <p:nvPr/>
          </p:nvSpPr>
          <p:spPr>
            <a:xfrm>
              <a:off x="129" y="499"/>
              <a:ext cx="243" cy="1406"/>
            </a:xfrm>
            <a:prstGeom prst="rect">
              <a:avLst/>
            </a:prstGeom>
            <a:gradFill rotWithShape="1">
              <a:gsLst>
                <a:gs pos="0">
                  <a:srgbClr val="FFFFFF"/>
                </a:gs>
                <a:gs pos="50000">
                  <a:srgbClr val="FFCC00"/>
                </a:gs>
                <a:gs pos="100000">
                  <a:srgbClr val="FFFFFF"/>
                </a:gs>
              </a:gsLst>
              <a:lin ang="5400000" scaled="1"/>
              <a:tileRect/>
            </a:gradFill>
            <a:ln w="19050" cap="flat" cmpd="sng">
              <a:solidFill>
                <a:srgbClr val="FFCC00"/>
              </a:solidFill>
              <a:prstDash val="solid"/>
              <a:miter/>
              <a:headEnd type="none" w="med" len="med"/>
              <a:tailEnd type="none" w="med" len="med"/>
            </a:ln>
          </p:spPr>
          <p:txBody>
            <a:bodyPr vert="eaVert">
              <a:spAutoFit/>
            </a:bodyPr>
            <a:lstStyle/>
            <a:p>
              <a:pPr lvl="0" eaLnBrk="1" hangingPunct="1">
                <a:spcBef>
                  <a:spcPct val="50000"/>
                </a:spcBef>
              </a:pPr>
              <a:r>
                <a:rPr lang="en-US" altLang="x-none" b="1" dirty="0">
                  <a:latin typeface="Arial" panose="020B0604020202020204" pitchFamily="34" charset="0"/>
                  <a:ea typeface="宋体" panose="02010600030101010101" pitchFamily="2" charset="-122"/>
                </a:rPr>
                <a:t>Jiangsu Province</a:t>
              </a:r>
              <a:endParaRPr lang="en-US" altLang="x-none" b="1" dirty="0">
                <a:latin typeface="Arial" panose="020B0604020202020204" pitchFamily="34" charset="0"/>
                <a:ea typeface="宋体" panose="02010600030101010101" pitchFamily="2" charset="-122"/>
              </a:endParaRPr>
            </a:p>
          </p:txBody>
        </p:sp>
        <p:sp>
          <p:nvSpPr>
            <p:cNvPr id="22557" name="Rectangle 38"/>
            <p:cNvSpPr/>
            <p:nvPr/>
          </p:nvSpPr>
          <p:spPr>
            <a:xfrm>
              <a:off x="4354" y="862"/>
              <a:ext cx="1044" cy="334"/>
            </a:xfrm>
            <a:prstGeom prst="rect">
              <a:avLst/>
            </a:prstGeom>
            <a:noFill/>
            <a:ln w="9525">
              <a:noFill/>
            </a:ln>
          </p:spPr>
          <p:txBody>
            <a:bodyPr>
              <a:spAutoFit/>
            </a:bodyPr>
            <a:lstStyle/>
            <a:p>
              <a:pPr lvl="0" eaLnBrk="1" hangingPunct="1">
                <a:lnSpc>
                  <a:spcPct val="120000"/>
                </a:lnSpc>
                <a:spcBef>
                  <a:spcPct val="20000"/>
                </a:spcBef>
                <a:buClr>
                  <a:srgbClr val="66FFFF"/>
                </a:buClr>
                <a:buFont typeface="Wingdings" panose="05000000000000000000" pitchFamily="2" charset="2"/>
                <a:buNone/>
              </a:pPr>
              <a:r>
                <a:rPr lang="en-US" altLang="x-none" b="1" dirty="0">
                  <a:latin typeface="Arial" panose="020B0604020202020204" pitchFamily="34" charset="0"/>
                  <a:ea typeface="宋体" panose="02010600030101010101" pitchFamily="2" charset="-122"/>
                </a:rPr>
                <a:t>11 City-level Forecasting Centers</a:t>
              </a:r>
              <a:endParaRPr lang="zh-CN" altLang="en-US" b="1" dirty="0">
                <a:latin typeface="Arial" panose="020B0604020202020204" pitchFamily="34" charset="0"/>
                <a:ea typeface="宋体" panose="02010600030101010101" pitchFamily="2" charset="-122"/>
              </a:endParaRPr>
            </a:p>
          </p:txBody>
        </p:sp>
        <p:sp>
          <p:nvSpPr>
            <p:cNvPr id="22558" name="Line 44"/>
            <p:cNvSpPr/>
            <p:nvPr/>
          </p:nvSpPr>
          <p:spPr>
            <a:xfrm flipV="1">
              <a:off x="363" y="181"/>
              <a:ext cx="3402" cy="0"/>
            </a:xfrm>
            <a:prstGeom prst="line">
              <a:avLst/>
            </a:prstGeom>
            <a:ln w="57150" cap="flat" cmpd="sng">
              <a:solidFill>
                <a:srgbClr val="FF9900"/>
              </a:solidFill>
              <a:prstDash val="solid"/>
              <a:headEnd type="none" w="med" len="med"/>
              <a:tailEnd type="none" w="med" len="med"/>
            </a:ln>
          </p:spPr>
        </p:sp>
        <p:sp>
          <p:nvSpPr>
            <p:cNvPr id="22559" name="Line 48"/>
            <p:cNvSpPr/>
            <p:nvPr/>
          </p:nvSpPr>
          <p:spPr>
            <a:xfrm>
              <a:off x="363" y="4"/>
              <a:ext cx="0" cy="181"/>
            </a:xfrm>
            <a:prstGeom prst="line">
              <a:avLst/>
            </a:prstGeom>
            <a:ln w="57150" cap="flat" cmpd="sng">
              <a:solidFill>
                <a:srgbClr val="FF9900"/>
              </a:solidFill>
              <a:prstDash val="solid"/>
              <a:headEnd type="none" w="med" len="med"/>
              <a:tailEnd type="none" w="med" len="med"/>
            </a:ln>
          </p:spPr>
        </p:sp>
        <p:sp>
          <p:nvSpPr>
            <p:cNvPr id="22560" name="Line 50"/>
            <p:cNvSpPr/>
            <p:nvPr/>
          </p:nvSpPr>
          <p:spPr>
            <a:xfrm>
              <a:off x="3765" y="4"/>
              <a:ext cx="0" cy="181"/>
            </a:xfrm>
            <a:prstGeom prst="line">
              <a:avLst/>
            </a:prstGeom>
            <a:ln w="57150" cap="flat" cmpd="sng">
              <a:solidFill>
                <a:srgbClr val="FF9900"/>
              </a:solidFill>
              <a:prstDash val="solid"/>
              <a:headEnd type="none" w="med" len="med"/>
              <a:tailEnd type="none" w="med" len="med"/>
            </a:ln>
          </p:spPr>
        </p:sp>
        <p:sp>
          <p:nvSpPr>
            <p:cNvPr id="22561" name="Line 52"/>
            <p:cNvSpPr/>
            <p:nvPr/>
          </p:nvSpPr>
          <p:spPr>
            <a:xfrm>
              <a:off x="2086" y="0"/>
              <a:ext cx="0" cy="181"/>
            </a:xfrm>
            <a:prstGeom prst="line">
              <a:avLst/>
            </a:prstGeom>
            <a:ln w="57150" cap="flat" cmpd="sng">
              <a:solidFill>
                <a:srgbClr val="FF9900"/>
              </a:solidFill>
              <a:prstDash val="solid"/>
              <a:headEnd type="none" w="med" len="med"/>
              <a:tailEnd type="none" w="med" len="med"/>
            </a:ln>
          </p:spPr>
        </p:sp>
        <p:sp>
          <p:nvSpPr>
            <p:cNvPr id="22562" name="Line 54"/>
            <p:cNvSpPr/>
            <p:nvPr/>
          </p:nvSpPr>
          <p:spPr>
            <a:xfrm>
              <a:off x="2086" y="136"/>
              <a:ext cx="0" cy="318"/>
            </a:xfrm>
            <a:prstGeom prst="line">
              <a:avLst/>
            </a:prstGeom>
            <a:ln w="57150" cap="flat" cmpd="sng">
              <a:solidFill>
                <a:srgbClr val="FF9900"/>
              </a:solidFill>
              <a:prstDash val="sysDot"/>
              <a:headEnd type="none" w="med" len="med"/>
              <a:tailEnd type="triangle" w="med" len="med"/>
            </a:ln>
          </p:spPr>
        </p:sp>
        <p:sp>
          <p:nvSpPr>
            <p:cNvPr id="22563" name="Line 55"/>
            <p:cNvSpPr/>
            <p:nvPr/>
          </p:nvSpPr>
          <p:spPr>
            <a:xfrm>
              <a:off x="363" y="136"/>
              <a:ext cx="0" cy="318"/>
            </a:xfrm>
            <a:prstGeom prst="line">
              <a:avLst/>
            </a:prstGeom>
            <a:ln w="57150" cap="flat" cmpd="sng">
              <a:solidFill>
                <a:srgbClr val="FF9900"/>
              </a:solidFill>
              <a:prstDash val="sysDot"/>
              <a:headEnd type="none" w="med" len="med"/>
              <a:tailEnd type="triangle" w="med" len="med"/>
            </a:ln>
          </p:spPr>
        </p:sp>
        <p:sp>
          <p:nvSpPr>
            <p:cNvPr id="22564" name="Line 56"/>
            <p:cNvSpPr/>
            <p:nvPr/>
          </p:nvSpPr>
          <p:spPr>
            <a:xfrm>
              <a:off x="3765" y="136"/>
              <a:ext cx="0" cy="318"/>
            </a:xfrm>
            <a:prstGeom prst="line">
              <a:avLst/>
            </a:prstGeom>
            <a:ln w="57150" cap="flat" cmpd="sng">
              <a:solidFill>
                <a:srgbClr val="FF9900"/>
              </a:solidFill>
              <a:prstDash val="sysDot"/>
              <a:headEnd type="none" w="med" len="med"/>
              <a:tailEnd type="triangle" w="med" len="med"/>
            </a:ln>
          </p:spPr>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randombar(horizontal)">
                                      <p:cBhvr>
                                        <p:cTn id="7" dur="1000"/>
                                        <p:tgtEl>
                                          <p:spTgt spid="22533"/>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22544"/>
                                        </p:tgtEl>
                                        <p:attrNameLst>
                                          <p:attrName>style.visibility</p:attrName>
                                        </p:attrNameLst>
                                      </p:cBhvr>
                                      <p:to>
                                        <p:strVal val="visible"/>
                                      </p:to>
                                    </p:set>
                                    <p:animEffect transition="in" filter="randombar(horizontal)">
                                      <p:cBhvr>
                                        <p:cTn id="11" dur="1000"/>
                                        <p:tgtEl>
                                          <p:spTgt spid="22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descr="global"/>
          <p:cNvPicPr>
            <a:picLocks noChangeAspect="1"/>
          </p:cNvPicPr>
          <p:nvPr/>
        </p:nvPicPr>
        <p:blipFill>
          <a:blip r:embed="rId1"/>
          <a:stretch>
            <a:fillRect/>
          </a:stretch>
        </p:blipFill>
        <p:spPr>
          <a:xfrm>
            <a:off x="6084888" y="2978150"/>
            <a:ext cx="2808287" cy="2106613"/>
          </a:xfrm>
          <a:prstGeom prst="rect">
            <a:avLst/>
          </a:prstGeom>
          <a:noFill/>
          <a:ln w="9525">
            <a:noFill/>
          </a:ln>
        </p:spPr>
      </p:pic>
      <p:pic>
        <p:nvPicPr>
          <p:cNvPr id="23555" name="Picture 4" descr="animation2"/>
          <p:cNvPicPr>
            <a:picLocks noChangeAspect="1"/>
          </p:cNvPicPr>
          <p:nvPr/>
        </p:nvPicPr>
        <p:blipFill>
          <a:blip r:embed="rId2"/>
          <a:stretch>
            <a:fillRect/>
          </a:stretch>
        </p:blipFill>
        <p:spPr>
          <a:xfrm>
            <a:off x="6011863" y="1412875"/>
            <a:ext cx="2808287" cy="2025650"/>
          </a:xfrm>
          <a:prstGeom prst="rect">
            <a:avLst/>
          </a:prstGeom>
          <a:noFill/>
          <a:ln w="9525">
            <a:noFill/>
          </a:ln>
        </p:spPr>
      </p:pic>
      <p:pic>
        <p:nvPicPr>
          <p:cNvPr id="23556" name="图片 1" descr="sk.gif"/>
          <p:cNvPicPr>
            <a:picLocks noChangeAspect="1"/>
          </p:cNvPicPr>
          <p:nvPr/>
        </p:nvPicPr>
        <p:blipFill>
          <a:blip r:embed="rId3"/>
          <a:stretch>
            <a:fillRect/>
          </a:stretch>
        </p:blipFill>
        <p:spPr>
          <a:xfrm>
            <a:off x="3492500" y="3141663"/>
            <a:ext cx="3024188" cy="1965325"/>
          </a:xfrm>
          <a:prstGeom prst="rect">
            <a:avLst/>
          </a:prstGeom>
          <a:noFill/>
          <a:ln w="9525">
            <a:noFill/>
          </a:ln>
        </p:spPr>
      </p:pic>
      <p:sp>
        <p:nvSpPr>
          <p:cNvPr id="23557" name="Rectangle 2"/>
          <p:cNvSpPr>
            <a:spLocks noGrp="1"/>
          </p:cNvSpPr>
          <p:nvPr>
            <p:ph type="title"/>
          </p:nvPr>
        </p:nvSpPr>
        <p:spPr/>
        <p:txBody>
          <a:bodyPr vert="horz" wrap="square" anchor="ctr"/>
          <a:lstStyle/>
          <a:p>
            <a:pPr lvl="0"/>
            <a:r>
              <a:rPr lang="en-US" altLang="x-none" b="1" dirty="0">
                <a:solidFill>
                  <a:schemeClr val="bg1"/>
                </a:solidFill>
                <a:latin typeface="Arial" panose="020B0604020202020204" pitchFamily="34" charset="0"/>
              </a:rPr>
              <a:t>Marine forecasting services</a:t>
            </a:r>
            <a:endParaRPr lang="zh-CN" altLang="en-US" b="1" dirty="0">
              <a:solidFill>
                <a:schemeClr val="bg1"/>
              </a:solidFill>
              <a:latin typeface="Arial" panose="020B0604020202020204" pitchFamily="34" charset="0"/>
            </a:endParaRPr>
          </a:p>
        </p:txBody>
      </p:sp>
      <p:sp>
        <p:nvSpPr>
          <p:cNvPr id="23558" name="Rectangle 3"/>
          <p:cNvSpPr>
            <a:spLocks noGrp="1"/>
          </p:cNvSpPr>
          <p:nvPr>
            <p:ph type="body" idx="4294967295"/>
          </p:nvPr>
        </p:nvSpPr>
        <p:spPr>
          <a:xfrm>
            <a:off x="0" y="1484313"/>
            <a:ext cx="3743325" cy="4897437"/>
          </a:xfrm>
        </p:spPr>
        <p:txBody>
          <a:bodyPr vert="horz" wrap="square" anchor="t"/>
          <a:lstStyle/>
          <a:p>
            <a:pPr lvl="0">
              <a:lnSpc>
                <a:spcPct val="110000"/>
              </a:lnSpc>
            </a:pPr>
            <a:r>
              <a:rPr lang="en-US" altLang="x-none" sz="2000" b="1" dirty="0">
                <a:latin typeface="Arial" panose="020B0604020202020204" pitchFamily="34" charset="0"/>
              </a:rPr>
              <a:t>Ocean wave</a:t>
            </a:r>
            <a:endParaRPr lang="en-US" altLang="x-none" sz="2000" b="1" dirty="0">
              <a:latin typeface="Arial" panose="020B0604020202020204" pitchFamily="34" charset="0"/>
            </a:endParaRPr>
          </a:p>
          <a:p>
            <a:pPr lvl="0">
              <a:lnSpc>
                <a:spcPct val="110000"/>
              </a:lnSpc>
            </a:pPr>
            <a:r>
              <a:rPr lang="en-US" altLang="x-none" sz="2000" b="1" dirty="0">
                <a:latin typeface="Arial" panose="020B0604020202020204" pitchFamily="34" charset="0"/>
              </a:rPr>
              <a:t>Storm surge</a:t>
            </a:r>
            <a:endParaRPr lang="en-US" altLang="x-none" sz="2000" b="1" dirty="0">
              <a:latin typeface="Arial" panose="020B0604020202020204" pitchFamily="34" charset="0"/>
            </a:endParaRPr>
          </a:p>
          <a:p>
            <a:pPr lvl="0">
              <a:lnSpc>
                <a:spcPct val="110000"/>
              </a:lnSpc>
            </a:pPr>
            <a:r>
              <a:rPr lang="en-US" altLang="x-none" sz="2000" b="1" dirty="0">
                <a:latin typeface="Arial" panose="020B0604020202020204" pitchFamily="34" charset="0"/>
              </a:rPr>
              <a:t>Tsunami</a:t>
            </a:r>
            <a:endParaRPr lang="en-US" altLang="x-none" sz="2000" b="1" dirty="0">
              <a:latin typeface="Arial" panose="020B0604020202020204" pitchFamily="34" charset="0"/>
            </a:endParaRPr>
          </a:p>
          <a:p>
            <a:pPr lvl="0">
              <a:lnSpc>
                <a:spcPct val="110000"/>
              </a:lnSpc>
            </a:pPr>
            <a:r>
              <a:rPr lang="en-US" altLang="x-none" sz="2000" b="1" dirty="0">
                <a:latin typeface="Arial" panose="020B0604020202020204" pitchFamily="34" charset="0"/>
              </a:rPr>
              <a:t>Sea ice</a:t>
            </a:r>
            <a:endParaRPr lang="en-US" altLang="x-none" sz="2000" b="1" dirty="0">
              <a:latin typeface="Arial" panose="020B0604020202020204" pitchFamily="34" charset="0"/>
            </a:endParaRPr>
          </a:p>
          <a:p>
            <a:pPr lvl="0">
              <a:lnSpc>
                <a:spcPct val="110000"/>
              </a:lnSpc>
            </a:pPr>
            <a:r>
              <a:rPr lang="en-US" altLang="x-none" sz="2000" b="1" dirty="0">
                <a:latin typeface="Arial" panose="020B0604020202020204" pitchFamily="34" charset="0"/>
              </a:rPr>
              <a:t>Temperature and currents</a:t>
            </a:r>
            <a:endParaRPr lang="en-US" altLang="x-none" sz="2000" b="1" dirty="0">
              <a:latin typeface="Arial" panose="020B0604020202020204" pitchFamily="34" charset="0"/>
            </a:endParaRPr>
          </a:p>
          <a:p>
            <a:pPr lvl="0">
              <a:lnSpc>
                <a:spcPct val="110000"/>
              </a:lnSpc>
            </a:pPr>
            <a:r>
              <a:rPr lang="en-US" altLang="x-none" sz="2000" b="1" dirty="0">
                <a:latin typeface="Arial" panose="020B0604020202020204" pitchFamily="34" charset="0"/>
              </a:rPr>
              <a:t>Forecasts for Search and Rescue</a:t>
            </a:r>
            <a:endParaRPr lang="en-US" altLang="x-none" sz="2000" b="1" dirty="0">
              <a:latin typeface="Arial" panose="020B0604020202020204" pitchFamily="34" charset="0"/>
            </a:endParaRPr>
          </a:p>
          <a:p>
            <a:pPr lvl="0">
              <a:lnSpc>
                <a:spcPct val="110000"/>
              </a:lnSpc>
            </a:pPr>
            <a:r>
              <a:rPr lang="en-US" altLang="x-none" sz="2000" b="1" dirty="0">
                <a:latin typeface="Arial" panose="020B0604020202020204" pitchFamily="34" charset="0"/>
              </a:rPr>
              <a:t>Public forecasts</a:t>
            </a:r>
            <a:endParaRPr lang="en-US" altLang="x-none" sz="2000" b="1" dirty="0">
              <a:latin typeface="Arial" panose="020B0604020202020204" pitchFamily="34" charset="0"/>
            </a:endParaRPr>
          </a:p>
          <a:p>
            <a:pPr lvl="0">
              <a:lnSpc>
                <a:spcPct val="110000"/>
              </a:lnSpc>
            </a:pPr>
            <a:r>
              <a:rPr lang="en-US" altLang="x-none" sz="2000" b="1" dirty="0">
                <a:latin typeface="Arial" panose="020B0604020202020204" pitchFamily="34" charset="0"/>
              </a:rPr>
              <a:t>For Fishery</a:t>
            </a:r>
            <a:endParaRPr lang="en-US" altLang="x-none" sz="2000" b="1" dirty="0">
              <a:latin typeface="Arial" panose="020B0604020202020204" pitchFamily="34" charset="0"/>
            </a:endParaRPr>
          </a:p>
          <a:p>
            <a:pPr lvl="0">
              <a:lnSpc>
                <a:spcPct val="110000"/>
              </a:lnSpc>
            </a:pPr>
            <a:r>
              <a:rPr lang="en-US" altLang="x-none" sz="2000" b="1" dirty="0">
                <a:latin typeface="Arial" panose="020B0604020202020204" pitchFamily="34" charset="0"/>
              </a:rPr>
              <a:t>ENSO prediction &amp; climate prediction</a:t>
            </a:r>
            <a:endParaRPr lang="en-US" altLang="x-none" sz="2000" b="1" dirty="0">
              <a:latin typeface="Arial" panose="020B0604020202020204" pitchFamily="34" charset="0"/>
            </a:endParaRPr>
          </a:p>
          <a:p>
            <a:pPr lvl="0">
              <a:lnSpc>
                <a:spcPct val="110000"/>
              </a:lnSpc>
            </a:pPr>
            <a:r>
              <a:rPr lang="en-US" altLang="x-none" sz="2000" b="1" dirty="0">
                <a:latin typeface="Arial" panose="020B0604020202020204" pitchFamily="34" charset="0"/>
              </a:rPr>
              <a:t>Sea route forecasting for polar exploration</a:t>
            </a:r>
            <a:endParaRPr lang="en-US" altLang="x-none" sz="2000" b="1" dirty="0">
              <a:latin typeface="Arial" panose="020B0604020202020204" pitchFamily="34" charset="0"/>
            </a:endParaRPr>
          </a:p>
        </p:txBody>
      </p:sp>
      <p:sp>
        <p:nvSpPr>
          <p:cNvPr id="23559" name="灯片编号占位符 16"/>
          <p:cNvSpPr/>
          <p:nvPr/>
        </p:nvSpPr>
        <p:spPr>
          <a:xfrm>
            <a:off x="71438" y="6492875"/>
            <a:ext cx="1000125" cy="365125"/>
          </a:xfrm>
          <a:prstGeom prst="rect">
            <a:avLst/>
          </a:prstGeom>
          <a:noFill/>
          <a:ln w="9525">
            <a:noFill/>
          </a:ln>
        </p:spPr>
        <p:txBody>
          <a:bodyPr anchor="ctr"/>
          <a:lstStyle/>
          <a:p>
            <a:pPr lvl="0" eaLnBrk="1" hangingPunct="1"/>
            <a:r>
              <a:rPr lang="en-US" altLang="x-none" dirty="0">
                <a:latin typeface="Calibri" panose="020F0502020204030204" pitchFamily="34" charset="0"/>
                <a:ea typeface="宋体" panose="02010600030101010101" pitchFamily="2" charset="-122"/>
              </a:rPr>
              <a:t>Page </a:t>
            </a: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pic>
        <p:nvPicPr>
          <p:cNvPr id="23560" name="Picture 4" descr="5612耦合"/>
          <p:cNvPicPr>
            <a:picLocks noChangeAspect="1"/>
          </p:cNvPicPr>
          <p:nvPr/>
        </p:nvPicPr>
        <p:blipFill>
          <a:blip r:embed="rId4"/>
          <a:stretch>
            <a:fillRect/>
          </a:stretch>
        </p:blipFill>
        <p:spPr>
          <a:xfrm>
            <a:off x="3995738" y="1557338"/>
            <a:ext cx="2089150" cy="1682750"/>
          </a:xfrm>
          <a:prstGeom prst="rect">
            <a:avLst/>
          </a:prstGeom>
          <a:noFill/>
          <a:ln w="9525">
            <a:noFill/>
          </a:ln>
        </p:spPr>
      </p:pic>
      <p:pic>
        <p:nvPicPr>
          <p:cNvPr id="23561" name="Picture 4"/>
          <p:cNvPicPr>
            <a:picLocks noChangeAspect="1"/>
          </p:cNvPicPr>
          <p:nvPr/>
        </p:nvPicPr>
        <p:blipFill>
          <a:blip r:embed="rId5"/>
          <a:stretch>
            <a:fillRect/>
          </a:stretch>
        </p:blipFill>
        <p:spPr>
          <a:xfrm>
            <a:off x="4500563" y="4941888"/>
            <a:ext cx="3244850" cy="1719262"/>
          </a:xfrm>
          <a:prstGeom prst="rect">
            <a:avLst/>
          </a:prstGeom>
          <a:noFill/>
          <a:ln w="9525">
            <a:noFill/>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defRPr/>
            </a:pPr>
            <a:r>
              <a:rPr lang="en-US" altLang="zh-CN" sz="3200" b="1" dirty="0">
                <a:solidFill>
                  <a:srgbClr val="002060"/>
                </a:solidFill>
                <a:latin typeface="Arial" panose="020B0604020202020204" pitchFamily="34" charset="0"/>
                <a:ea typeface="黑体" panose="02010609060101010101" pitchFamily="49" charset="-122"/>
                <a:cs typeface="Arial" panose="020B0604020202020204" pitchFamily="34" charset="0"/>
              </a:rPr>
              <a:t>Refined</a:t>
            </a:r>
            <a:r>
              <a:rPr lang="zh-CN" altLang="en-US" sz="32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3200" b="1" dirty="0">
                <a:solidFill>
                  <a:srgbClr val="002060"/>
                </a:solidFill>
                <a:latin typeface="Arial" panose="020B0604020202020204" pitchFamily="34" charset="0"/>
                <a:ea typeface="黑体" panose="02010609060101010101" pitchFamily="49" charset="-122"/>
                <a:cs typeface="Arial" panose="020B0604020202020204" pitchFamily="34" charset="0"/>
              </a:rPr>
              <a:t>Forecasts</a:t>
            </a:r>
            <a:r>
              <a:rPr lang="zh-CN" altLang="en-US" sz="32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3200" b="1" dirty="0">
                <a:solidFill>
                  <a:srgbClr val="002060"/>
                </a:solidFill>
                <a:latin typeface="Arial" panose="020B0604020202020204" pitchFamily="34" charset="0"/>
                <a:ea typeface="黑体" panose="02010609060101010101" pitchFamily="49" charset="-122"/>
                <a:cs typeface="Arial" panose="020B0604020202020204" pitchFamily="34" charset="0"/>
              </a:rPr>
              <a:t>in</a:t>
            </a:r>
            <a:r>
              <a:rPr lang="zh-CN" altLang="en-US" sz="32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3200" b="1" dirty="0">
                <a:solidFill>
                  <a:srgbClr val="002060"/>
                </a:solidFill>
                <a:latin typeface="Arial" panose="020B0604020202020204" pitchFamily="34" charset="0"/>
                <a:ea typeface="黑体" panose="02010609060101010101" pitchFamily="49" charset="-122"/>
                <a:cs typeface="Arial" panose="020B0604020202020204" pitchFamily="34" charset="0"/>
              </a:rPr>
              <a:t>China</a:t>
            </a:r>
            <a:r>
              <a:rPr lang="zh-CN" altLang="en-US" sz="32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3200" b="1" dirty="0">
                <a:solidFill>
                  <a:srgbClr val="002060"/>
                </a:solidFill>
                <a:latin typeface="Arial" panose="020B0604020202020204" pitchFamily="34" charset="0"/>
                <a:ea typeface="黑体" panose="02010609060101010101" pitchFamily="49" charset="-122"/>
                <a:cs typeface="Arial" panose="020B0604020202020204" pitchFamily="34" charset="0"/>
              </a:rPr>
              <a:t>Coastal</a:t>
            </a:r>
            <a:r>
              <a:rPr lang="zh-CN" altLang="en-US" sz="32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3200" b="1" dirty="0">
                <a:solidFill>
                  <a:srgbClr val="002060"/>
                </a:solidFill>
                <a:latin typeface="Arial" panose="020B0604020202020204" pitchFamily="34" charset="0"/>
                <a:ea typeface="黑体" panose="02010609060101010101" pitchFamily="49" charset="-122"/>
                <a:cs typeface="Arial" panose="020B0604020202020204" pitchFamily="34" charset="0"/>
              </a:rPr>
              <a:t>Zone</a:t>
            </a:r>
            <a:endParaRPr lang="zh-CN" altLang="en-US" sz="3200" b="1" dirty="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sp>
        <p:nvSpPr>
          <p:cNvPr id="3" name="内容占位符 2"/>
          <p:cNvSpPr>
            <a:spLocks noGrp="1"/>
          </p:cNvSpPr>
          <p:nvPr>
            <p:ph idx="1"/>
          </p:nvPr>
        </p:nvSpPr>
        <p:spPr>
          <a:xfrm>
            <a:off x="457200" y="1369709"/>
            <a:ext cx="8229600" cy="4525963"/>
          </a:xfrm>
        </p:spPr>
        <p:txBody>
          <a:bodyPr/>
          <a:lstStyle/>
          <a:p>
            <a:r>
              <a:rPr kumimoji="1" lang="en-US" altLang="zh-CN" dirty="0" smtClean="0"/>
              <a:t>Storm</a:t>
            </a:r>
            <a:r>
              <a:rPr kumimoji="1" lang="zh-CN" altLang="en-US" dirty="0" smtClean="0"/>
              <a:t> </a:t>
            </a:r>
            <a:r>
              <a:rPr kumimoji="1" lang="en-US" altLang="zh-CN" dirty="0" smtClean="0"/>
              <a:t>Surge</a:t>
            </a:r>
            <a:endParaRPr kumimoji="1" lang="en-US" altLang="zh-CN" dirty="0"/>
          </a:p>
          <a:p>
            <a:pPr lvl="1"/>
            <a:r>
              <a:rPr kumimoji="1" lang="en-US" altLang="zh-CN" dirty="0" smtClean="0"/>
              <a:t>Resolution</a:t>
            </a:r>
            <a:r>
              <a:rPr kumimoji="1" lang="zh-CN" altLang="en-US" dirty="0" smtClean="0"/>
              <a:t> </a:t>
            </a:r>
            <a:r>
              <a:rPr kumimoji="1" lang="en-US" altLang="zh-CN" dirty="0" smtClean="0"/>
              <a:t>~</a:t>
            </a:r>
            <a:r>
              <a:rPr kumimoji="1" lang="zh-CN" altLang="en-US" dirty="0" smtClean="0"/>
              <a:t> </a:t>
            </a:r>
            <a:r>
              <a:rPr kumimoji="1" lang="en-US" altLang="zh-CN" dirty="0"/>
              <a:t>5</a:t>
            </a:r>
            <a:r>
              <a:rPr kumimoji="1" lang="en-US" altLang="zh-CN" dirty="0" smtClean="0"/>
              <a:t>0</a:t>
            </a:r>
            <a:r>
              <a:rPr kumimoji="1" lang="zh-CN" altLang="en-US" dirty="0" smtClean="0"/>
              <a:t> </a:t>
            </a:r>
            <a:r>
              <a:rPr kumimoji="1" lang="en-US" altLang="zh-CN" dirty="0" smtClean="0"/>
              <a:t>m,</a:t>
            </a:r>
            <a:r>
              <a:rPr kumimoji="1" lang="zh-CN" altLang="en-US" dirty="0" smtClean="0"/>
              <a:t> </a:t>
            </a:r>
            <a:r>
              <a:rPr kumimoji="1" lang="en-US" altLang="zh-CN" dirty="0" smtClean="0"/>
              <a:t>dam</a:t>
            </a:r>
            <a:r>
              <a:rPr kumimoji="1" lang="zh-CN" altLang="en-US" dirty="0" smtClean="0"/>
              <a:t> </a:t>
            </a:r>
            <a:r>
              <a:rPr kumimoji="1" lang="en-US" altLang="zh-CN" dirty="0" smtClean="0"/>
              <a:t>resolved</a:t>
            </a:r>
            <a:endParaRPr kumimoji="1" lang="en-US" altLang="zh-CN" dirty="0" smtClean="0"/>
          </a:p>
          <a:p>
            <a:pPr lvl="1"/>
            <a:r>
              <a:rPr kumimoji="1" lang="en-US" altLang="zh-CN" dirty="0" smtClean="0"/>
              <a:t>Waves</a:t>
            </a:r>
            <a:r>
              <a:rPr kumimoji="1" lang="zh-CN" altLang="en-US" dirty="0" smtClean="0"/>
              <a:t> </a:t>
            </a:r>
            <a:r>
              <a:rPr kumimoji="1" lang="en-US" altLang="zh-CN" dirty="0" smtClean="0"/>
              <a:t>offshore</a:t>
            </a:r>
            <a:r>
              <a:rPr kumimoji="1" lang="zh-CN" altLang="en-US" dirty="0" smtClean="0"/>
              <a:t> </a:t>
            </a:r>
            <a:r>
              <a:rPr kumimoji="1" lang="en-US" altLang="zh-CN" dirty="0" smtClean="0"/>
              <a:t>and</a:t>
            </a:r>
            <a:r>
              <a:rPr kumimoji="1" lang="zh-CN" altLang="en-US" dirty="0" smtClean="0"/>
              <a:t> </a:t>
            </a:r>
            <a:r>
              <a:rPr kumimoji="1" lang="en-US" altLang="zh-CN" dirty="0" smtClean="0"/>
              <a:t>flood</a:t>
            </a:r>
            <a:r>
              <a:rPr kumimoji="1" lang="zh-CN" altLang="en-US" dirty="0" smtClean="0"/>
              <a:t> </a:t>
            </a:r>
            <a:r>
              <a:rPr kumimoji="1" lang="en-US" altLang="zh-CN" dirty="0" smtClean="0"/>
              <a:t>considered</a:t>
            </a:r>
            <a:r>
              <a:rPr kumimoji="1" lang="zh-CN" altLang="en-US" dirty="0" smtClean="0"/>
              <a:t> </a:t>
            </a:r>
            <a:endParaRPr kumimoji="1" lang="en-US" altLang="zh-CN" dirty="0" smtClean="0"/>
          </a:p>
          <a:p>
            <a:pPr lvl="1"/>
            <a:r>
              <a:rPr kumimoji="1" lang="en-US" altLang="zh-CN" dirty="0" smtClean="0"/>
              <a:t>Application</a:t>
            </a:r>
            <a:r>
              <a:rPr kumimoji="1" lang="zh-CN" altLang="en-US" dirty="0" smtClean="0"/>
              <a:t> </a:t>
            </a:r>
            <a:r>
              <a:rPr kumimoji="1" lang="en-US" altLang="zh-CN" dirty="0" smtClean="0"/>
              <a:t>in</a:t>
            </a:r>
            <a:r>
              <a:rPr kumimoji="1" lang="zh-CN" altLang="en-US" dirty="0" smtClean="0"/>
              <a:t> </a:t>
            </a:r>
            <a:r>
              <a:rPr kumimoji="1" lang="en-US" altLang="zh-CN" dirty="0" smtClean="0"/>
              <a:t>Fujian,</a:t>
            </a:r>
            <a:r>
              <a:rPr kumimoji="1" lang="zh-CN" altLang="en-US" dirty="0" smtClean="0"/>
              <a:t> </a:t>
            </a:r>
            <a:r>
              <a:rPr kumimoji="1" lang="en-US" altLang="zh-CN" dirty="0" err="1" smtClean="0"/>
              <a:t>zhejiang</a:t>
            </a:r>
            <a:r>
              <a:rPr kumimoji="1" lang="zh-CN" altLang="en-US" dirty="0" smtClean="0"/>
              <a:t> </a:t>
            </a:r>
            <a:r>
              <a:rPr kumimoji="1" lang="en-US" altLang="zh-CN" dirty="0" smtClean="0"/>
              <a:t>….</a:t>
            </a:r>
            <a:endParaRPr kumimoji="1" lang="en-US" altLang="zh-CN" dirty="0" smtClean="0"/>
          </a:p>
          <a:p>
            <a:pPr lvl="1"/>
            <a:endParaRPr kumimoji="1" lang="zh-CN" altLang="en-US" dirty="0"/>
          </a:p>
        </p:txBody>
      </p:sp>
      <p:grpSp>
        <p:nvGrpSpPr>
          <p:cNvPr id="5" name="组 17"/>
          <p:cNvGrpSpPr/>
          <p:nvPr/>
        </p:nvGrpSpPr>
        <p:grpSpPr bwMode="auto">
          <a:xfrm>
            <a:off x="179512" y="3573404"/>
            <a:ext cx="3584575" cy="2914650"/>
            <a:chOff x="0" y="5454"/>
            <a:chExt cx="5184775" cy="4215749"/>
          </a:xfrm>
        </p:grpSpPr>
        <p:pic>
          <p:nvPicPr>
            <p:cNvPr id="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l="14906" t="11812" r="5209" b="6978"/>
            <a:stretch>
              <a:fillRect/>
            </a:stretch>
          </p:blipFill>
          <p:spPr bwMode="auto">
            <a:xfrm>
              <a:off x="0" y="5454"/>
              <a:ext cx="5184775" cy="421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同心圆 6"/>
            <p:cNvSpPr/>
            <p:nvPr/>
          </p:nvSpPr>
          <p:spPr>
            <a:xfrm>
              <a:off x="1127425" y="556532"/>
              <a:ext cx="1602734" cy="1552204"/>
            </a:xfrm>
            <a:prstGeom prst="donut">
              <a:avLst>
                <a:gd name="adj" fmla="val 79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solidFill>
                  <a:schemeClr val="tx1"/>
                </a:solidFill>
              </a:endParaRPr>
            </a:p>
          </p:txBody>
        </p:sp>
        <p:sp>
          <p:nvSpPr>
            <p:cNvPr id="8" name="同心圆 7"/>
            <p:cNvSpPr/>
            <p:nvPr/>
          </p:nvSpPr>
          <p:spPr>
            <a:xfrm>
              <a:off x="1570587" y="979026"/>
              <a:ext cx="982765" cy="950610"/>
            </a:xfrm>
            <a:prstGeom prst="donut">
              <a:avLst>
                <a:gd name="adj" fmla="val 79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solidFill>
                  <a:schemeClr val="tx1"/>
                </a:solidFill>
              </a:endParaRPr>
            </a:p>
          </p:txBody>
        </p:sp>
        <p:sp>
          <p:nvSpPr>
            <p:cNvPr id="9" name="同心圆 8"/>
            <p:cNvSpPr/>
            <p:nvPr/>
          </p:nvSpPr>
          <p:spPr>
            <a:xfrm>
              <a:off x="1791021" y="1220122"/>
              <a:ext cx="440867" cy="427086"/>
            </a:xfrm>
            <a:prstGeom prst="donut">
              <a:avLst>
                <a:gd name="adj" fmla="val 79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noProof="1">
                <a:solidFill>
                  <a:schemeClr val="tx1"/>
                </a:solidFill>
              </a:endParaRPr>
            </a:p>
          </p:txBody>
        </p:sp>
      </p:gr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l="6497" t="11812" r="777" b="8736"/>
          <a:stretch>
            <a:fillRect/>
          </a:stretch>
        </p:blipFill>
        <p:spPr bwMode="auto">
          <a:xfrm>
            <a:off x="105383" y="3922372"/>
            <a:ext cx="4281848" cy="293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1775" y="3573404"/>
            <a:ext cx="1870323" cy="323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x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4445652"/>
            <a:ext cx="3125043" cy="238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defRPr/>
            </a:pPr>
            <a:r>
              <a:rPr lang="en-US" altLang="zh-CN" sz="3200" b="1" dirty="0">
                <a:solidFill>
                  <a:srgbClr val="002060"/>
                </a:solidFill>
                <a:latin typeface="Arial" panose="020B0604020202020204" pitchFamily="34" charset="0"/>
                <a:ea typeface="黑体" panose="02010609060101010101" pitchFamily="49" charset="-122"/>
                <a:cs typeface="Arial" panose="020B0604020202020204" pitchFamily="34" charset="0"/>
              </a:rPr>
              <a:t>Refined</a:t>
            </a:r>
            <a:r>
              <a:rPr lang="zh-CN" altLang="en-US" sz="32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3200" b="1" dirty="0">
                <a:solidFill>
                  <a:srgbClr val="002060"/>
                </a:solidFill>
                <a:latin typeface="Arial" panose="020B0604020202020204" pitchFamily="34" charset="0"/>
                <a:ea typeface="黑体" panose="02010609060101010101" pitchFamily="49" charset="-122"/>
                <a:cs typeface="Arial" panose="020B0604020202020204" pitchFamily="34" charset="0"/>
              </a:rPr>
              <a:t>Forecasts</a:t>
            </a:r>
            <a:r>
              <a:rPr lang="zh-CN" altLang="en-US" sz="32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3200" b="1" dirty="0">
                <a:solidFill>
                  <a:srgbClr val="002060"/>
                </a:solidFill>
                <a:latin typeface="Arial" panose="020B0604020202020204" pitchFamily="34" charset="0"/>
                <a:ea typeface="黑体" panose="02010609060101010101" pitchFamily="49" charset="-122"/>
                <a:cs typeface="Arial" panose="020B0604020202020204" pitchFamily="34" charset="0"/>
              </a:rPr>
              <a:t>in</a:t>
            </a:r>
            <a:r>
              <a:rPr lang="zh-CN" altLang="en-US" sz="32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3200" b="1" dirty="0">
                <a:solidFill>
                  <a:srgbClr val="002060"/>
                </a:solidFill>
                <a:latin typeface="Arial" panose="020B0604020202020204" pitchFamily="34" charset="0"/>
                <a:ea typeface="黑体" panose="02010609060101010101" pitchFamily="49" charset="-122"/>
                <a:cs typeface="Arial" panose="020B0604020202020204" pitchFamily="34" charset="0"/>
              </a:rPr>
              <a:t>China</a:t>
            </a:r>
            <a:r>
              <a:rPr lang="zh-CN" altLang="en-US" sz="32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3200" b="1" dirty="0">
                <a:solidFill>
                  <a:srgbClr val="002060"/>
                </a:solidFill>
                <a:latin typeface="Arial" panose="020B0604020202020204" pitchFamily="34" charset="0"/>
                <a:ea typeface="黑体" panose="02010609060101010101" pitchFamily="49" charset="-122"/>
                <a:cs typeface="Arial" panose="020B0604020202020204" pitchFamily="34" charset="0"/>
              </a:rPr>
              <a:t>Coastal</a:t>
            </a:r>
            <a:r>
              <a:rPr lang="zh-CN" altLang="en-US" sz="32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3200" b="1" dirty="0">
                <a:solidFill>
                  <a:srgbClr val="002060"/>
                </a:solidFill>
                <a:latin typeface="Arial" panose="020B0604020202020204" pitchFamily="34" charset="0"/>
                <a:ea typeface="黑体" panose="02010609060101010101" pitchFamily="49" charset="-122"/>
                <a:cs typeface="Arial" panose="020B0604020202020204" pitchFamily="34" charset="0"/>
              </a:rPr>
              <a:t>Zone</a:t>
            </a:r>
            <a:endParaRPr lang="zh-CN" altLang="en-US" sz="3200" b="1" dirty="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sp>
        <p:nvSpPr>
          <p:cNvPr id="3" name="内容占位符 2"/>
          <p:cNvSpPr>
            <a:spLocks noGrp="1"/>
          </p:cNvSpPr>
          <p:nvPr>
            <p:ph idx="1"/>
          </p:nvPr>
        </p:nvSpPr>
        <p:spPr>
          <a:xfrm>
            <a:off x="457200" y="1369709"/>
            <a:ext cx="8229600" cy="4525963"/>
          </a:xfrm>
        </p:spPr>
        <p:txBody>
          <a:bodyPr/>
          <a:lstStyle/>
          <a:p>
            <a:r>
              <a:rPr kumimoji="1" lang="en-US" altLang="zh-CN" dirty="0"/>
              <a:t>D</a:t>
            </a:r>
            <a:r>
              <a:rPr kumimoji="1" lang="en-US" altLang="zh-CN" dirty="0" smtClean="0"/>
              <a:t>ata</a:t>
            </a:r>
            <a:r>
              <a:rPr kumimoji="1" lang="zh-CN" altLang="en-US" dirty="0" smtClean="0"/>
              <a:t> </a:t>
            </a:r>
            <a:r>
              <a:rPr kumimoji="1" lang="en-US" altLang="zh-CN" dirty="0" smtClean="0"/>
              <a:t>assimilation</a:t>
            </a:r>
            <a:r>
              <a:rPr kumimoji="1" lang="zh-CN" altLang="en-US" dirty="0" smtClean="0"/>
              <a:t> </a:t>
            </a:r>
            <a:r>
              <a:rPr kumimoji="1" lang="en-US" altLang="zh-CN" dirty="0" smtClean="0"/>
              <a:t>on</a:t>
            </a:r>
            <a:r>
              <a:rPr kumimoji="1" lang="zh-CN" altLang="en-US" dirty="0" smtClean="0"/>
              <a:t> </a:t>
            </a:r>
            <a:r>
              <a:rPr kumimoji="1" lang="en-US" altLang="zh-CN" dirty="0" smtClean="0"/>
              <a:t>Waves</a:t>
            </a:r>
            <a:endParaRPr kumimoji="1" lang="en-US" altLang="zh-CN" dirty="0"/>
          </a:p>
          <a:p>
            <a:pPr lvl="1"/>
            <a:r>
              <a:rPr kumimoji="1" lang="en-US" altLang="zh-CN" dirty="0" smtClean="0"/>
              <a:t>Combine</a:t>
            </a:r>
            <a:r>
              <a:rPr kumimoji="1" lang="zh-CN" altLang="en-US" dirty="0" smtClean="0"/>
              <a:t> </a:t>
            </a:r>
            <a:r>
              <a:rPr lang="en-US" altLang="zh-CN" dirty="0"/>
              <a:t>r</a:t>
            </a:r>
            <a:r>
              <a:rPr lang="en-US" altLang="zh-CN" dirty="0" smtClean="0"/>
              <a:t>adar altimeter(wave)</a:t>
            </a:r>
            <a:r>
              <a:rPr lang="zh-CN" altLang="en-US" dirty="0" smtClean="0"/>
              <a:t> </a:t>
            </a:r>
            <a:r>
              <a:rPr lang="en-US" altLang="zh-CN" dirty="0" smtClean="0"/>
              <a:t>and</a:t>
            </a:r>
            <a:r>
              <a:rPr lang="zh-CN" altLang="en-US" dirty="0" smtClean="0"/>
              <a:t> </a:t>
            </a:r>
            <a:r>
              <a:rPr lang="en-US" altLang="zh-CN" dirty="0" smtClean="0"/>
              <a:t>microwave</a:t>
            </a:r>
            <a:r>
              <a:rPr lang="zh-CN" altLang="en-US" dirty="0" smtClean="0"/>
              <a:t> </a:t>
            </a:r>
            <a:r>
              <a:rPr lang="en-US" altLang="zh-CN" dirty="0" smtClean="0"/>
              <a:t>scatter</a:t>
            </a:r>
            <a:r>
              <a:rPr lang="zh-CN" altLang="en-US" dirty="0" smtClean="0"/>
              <a:t> </a:t>
            </a:r>
            <a:r>
              <a:rPr lang="en-US" altLang="zh-CN" dirty="0" smtClean="0"/>
              <a:t>(wind)</a:t>
            </a:r>
            <a:r>
              <a:rPr lang="zh-CN" altLang="en-US" dirty="0" smtClean="0"/>
              <a:t> </a:t>
            </a:r>
            <a:r>
              <a:rPr lang="en-US" altLang="zh-CN" dirty="0" smtClean="0"/>
              <a:t>=</a:t>
            </a:r>
            <a:r>
              <a:rPr lang="zh-CN" altLang="en-US" dirty="0" smtClean="0"/>
              <a:t> </a:t>
            </a:r>
            <a:r>
              <a:rPr lang="en-US" altLang="zh-CN" dirty="0" smtClean="0"/>
              <a:t>narrow</a:t>
            </a:r>
            <a:r>
              <a:rPr lang="zh-CN" altLang="en-US" dirty="0" smtClean="0"/>
              <a:t> </a:t>
            </a:r>
            <a:r>
              <a:rPr lang="en-US" altLang="zh-CN" dirty="0" smtClean="0"/>
              <a:t>wave</a:t>
            </a:r>
            <a:r>
              <a:rPr lang="zh-CN" altLang="en-US" dirty="0" smtClean="0"/>
              <a:t> </a:t>
            </a:r>
            <a:r>
              <a:rPr lang="en-US" altLang="zh-CN" dirty="0" smtClean="0"/>
              <a:t>band</a:t>
            </a:r>
            <a:r>
              <a:rPr lang="zh-CN" altLang="en-US" dirty="0" smtClean="0"/>
              <a:t> </a:t>
            </a:r>
            <a:r>
              <a:rPr lang="en-US" altLang="zh-CN" dirty="0" smtClean="0"/>
              <a:t>+</a:t>
            </a:r>
            <a:r>
              <a:rPr lang="zh-CN" altLang="en-US" dirty="0" smtClean="0"/>
              <a:t> </a:t>
            </a:r>
            <a:r>
              <a:rPr lang="en-US" altLang="zh-CN" dirty="0" smtClean="0"/>
              <a:t>validated</a:t>
            </a:r>
            <a:r>
              <a:rPr lang="zh-CN" altLang="en-US" dirty="0" smtClean="0"/>
              <a:t> </a:t>
            </a:r>
            <a:r>
              <a:rPr lang="en-US" altLang="zh-CN" dirty="0" smtClean="0"/>
              <a:t>wide</a:t>
            </a:r>
            <a:r>
              <a:rPr lang="zh-CN" altLang="en-US" dirty="0" smtClean="0"/>
              <a:t> </a:t>
            </a:r>
            <a:r>
              <a:rPr lang="en-US" altLang="zh-CN" dirty="0" smtClean="0"/>
              <a:t>wave</a:t>
            </a:r>
            <a:r>
              <a:rPr lang="zh-CN" altLang="en-US" dirty="0" smtClean="0"/>
              <a:t> </a:t>
            </a:r>
            <a:r>
              <a:rPr lang="en-US" altLang="zh-CN" dirty="0" smtClean="0"/>
              <a:t>band</a:t>
            </a:r>
            <a:r>
              <a:rPr lang="zh-CN" altLang="en-US" dirty="0" smtClean="0"/>
              <a:t> </a:t>
            </a:r>
            <a:r>
              <a:rPr lang="en-US" altLang="zh-CN" dirty="0" smtClean="0"/>
              <a:t>derived</a:t>
            </a:r>
            <a:r>
              <a:rPr lang="zh-CN" altLang="en-US" dirty="0" smtClean="0"/>
              <a:t> </a:t>
            </a:r>
            <a:r>
              <a:rPr lang="en-US" altLang="zh-CN" dirty="0" smtClean="0"/>
              <a:t>from</a:t>
            </a:r>
            <a:r>
              <a:rPr lang="zh-CN" altLang="en-US" dirty="0" smtClean="0"/>
              <a:t> </a:t>
            </a:r>
            <a:r>
              <a:rPr lang="en-US" altLang="zh-CN" dirty="0" smtClean="0"/>
              <a:t>wind.</a:t>
            </a:r>
            <a:endParaRPr kumimoji="1" lang="en-US" altLang="zh-CN" dirty="0" smtClean="0"/>
          </a:p>
          <a:p>
            <a:pPr lvl="1"/>
            <a:r>
              <a:rPr kumimoji="1" lang="en-US" altLang="zh-CN" dirty="0" smtClean="0"/>
              <a:t>Application</a:t>
            </a:r>
            <a:r>
              <a:rPr kumimoji="1" lang="zh-CN" altLang="en-US" dirty="0" smtClean="0"/>
              <a:t> </a:t>
            </a:r>
            <a:r>
              <a:rPr kumimoji="1" lang="en-US" altLang="zh-CN" dirty="0" smtClean="0"/>
              <a:t>in</a:t>
            </a:r>
            <a:r>
              <a:rPr kumimoji="1" lang="zh-CN" altLang="en-US" dirty="0" smtClean="0"/>
              <a:t> </a:t>
            </a:r>
            <a:r>
              <a:rPr kumimoji="1" lang="en-US" altLang="zh-CN" dirty="0" smtClean="0"/>
              <a:t>Northwest</a:t>
            </a:r>
            <a:r>
              <a:rPr kumimoji="1" lang="zh-CN" altLang="en-US" dirty="0" smtClean="0"/>
              <a:t> </a:t>
            </a:r>
            <a:r>
              <a:rPr kumimoji="1" lang="en-US" altLang="zh-CN" dirty="0" smtClean="0"/>
              <a:t>Pacific</a:t>
            </a:r>
            <a:endParaRPr kumimoji="1" lang="zh-CN" altLang="en-US" dirty="0"/>
          </a:p>
        </p:txBody>
      </p:sp>
      <p:pic>
        <p:nvPicPr>
          <p:cNvPr id="13" name="Picture 2" descr="D:\MatlabSpace3\Draw_HY2\test_track_map_point.png"/>
          <p:cNvPicPr>
            <a:picLocks noChangeAspect="1" noChangeArrowheads="1"/>
          </p:cNvPicPr>
          <p:nvPr/>
        </p:nvPicPr>
        <p:blipFill>
          <a:blip r:embed="rId1" cstate="print"/>
          <a:srcRect l="27050" t="20390" r="42424" b="23898"/>
          <a:stretch>
            <a:fillRect/>
          </a:stretch>
        </p:blipFill>
        <p:spPr bwMode="auto">
          <a:xfrm>
            <a:off x="6207706" y="3488265"/>
            <a:ext cx="2819400" cy="327660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14" name="任意多边形 17"/>
          <p:cNvSpPr/>
          <p:nvPr/>
        </p:nvSpPr>
        <p:spPr>
          <a:xfrm>
            <a:off x="6829661" y="3464056"/>
            <a:ext cx="1359245" cy="3300809"/>
          </a:xfrm>
          <a:custGeom>
            <a:avLst/>
            <a:gdLst>
              <a:gd name="connsiteX0" fmla="*/ 0 w 764930"/>
              <a:gd name="connsiteY0" fmla="*/ 36635 h 2242039"/>
              <a:gd name="connsiteX1" fmla="*/ 52754 w 764930"/>
              <a:gd name="connsiteY1" fmla="*/ 63012 h 2242039"/>
              <a:gd name="connsiteX2" fmla="*/ 211015 w 764930"/>
              <a:gd name="connsiteY2" fmla="*/ 414705 h 2242039"/>
              <a:gd name="connsiteX3" fmla="*/ 448407 w 764930"/>
              <a:gd name="connsiteY3" fmla="*/ 1434612 h 2242039"/>
              <a:gd name="connsiteX4" fmla="*/ 650630 w 764930"/>
              <a:gd name="connsiteY4" fmla="*/ 2111620 h 2242039"/>
              <a:gd name="connsiteX5" fmla="*/ 764930 w 764930"/>
              <a:gd name="connsiteY5" fmla="*/ 2217128 h 224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930" h="2242039">
                <a:moveTo>
                  <a:pt x="0" y="36635"/>
                </a:moveTo>
                <a:cubicBezTo>
                  <a:pt x="8792" y="18317"/>
                  <a:pt x="17585" y="0"/>
                  <a:pt x="52754" y="63012"/>
                </a:cubicBezTo>
                <a:cubicBezTo>
                  <a:pt x="87923" y="126024"/>
                  <a:pt x="145073" y="186105"/>
                  <a:pt x="211015" y="414705"/>
                </a:cubicBezTo>
                <a:cubicBezTo>
                  <a:pt x="276957" y="643305"/>
                  <a:pt x="375138" y="1151793"/>
                  <a:pt x="448407" y="1434612"/>
                </a:cubicBezTo>
                <a:cubicBezTo>
                  <a:pt x="521676" y="1717431"/>
                  <a:pt x="597876" y="1981201"/>
                  <a:pt x="650630" y="2111620"/>
                </a:cubicBezTo>
                <a:cubicBezTo>
                  <a:pt x="703384" y="2242039"/>
                  <a:pt x="734157" y="2229583"/>
                  <a:pt x="764930" y="2217128"/>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1584" y="3722110"/>
            <a:ext cx="3973793" cy="3042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4376"/>
          <a:stretch>
            <a:fillRect/>
          </a:stretch>
        </p:blipFill>
        <p:spPr bwMode="auto">
          <a:xfrm>
            <a:off x="216545" y="3745484"/>
            <a:ext cx="1725283" cy="169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636" r="11238"/>
          <a:stretch>
            <a:fillRect/>
          </a:stretch>
        </p:blipFill>
        <p:spPr bwMode="auto">
          <a:xfrm>
            <a:off x="308380" y="5176795"/>
            <a:ext cx="1656184" cy="1766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126" t="4552" r="417" b="-4552"/>
          <a:stretch>
            <a:fillRect/>
          </a:stretch>
        </p:blipFill>
        <p:spPr bwMode="auto">
          <a:xfrm>
            <a:off x="2008664" y="4022293"/>
            <a:ext cx="439990" cy="29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defRPr/>
            </a:pPr>
            <a:r>
              <a:rPr lang="en-US" altLang="zh-CN" sz="3200" b="1" dirty="0">
                <a:solidFill>
                  <a:srgbClr val="002060"/>
                </a:solidFill>
                <a:latin typeface="Arial" panose="020B0604020202020204" pitchFamily="34" charset="0"/>
                <a:ea typeface="黑体" panose="02010609060101010101" pitchFamily="49" charset="-122"/>
                <a:cs typeface="Arial" panose="020B0604020202020204" pitchFamily="34" charset="0"/>
              </a:rPr>
              <a:t>Refined</a:t>
            </a:r>
            <a:r>
              <a:rPr lang="zh-CN" altLang="en-US" sz="32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3200" b="1" dirty="0">
                <a:solidFill>
                  <a:srgbClr val="002060"/>
                </a:solidFill>
                <a:latin typeface="Arial" panose="020B0604020202020204" pitchFamily="34" charset="0"/>
                <a:ea typeface="黑体" panose="02010609060101010101" pitchFamily="49" charset="-122"/>
                <a:cs typeface="Arial" panose="020B0604020202020204" pitchFamily="34" charset="0"/>
              </a:rPr>
              <a:t>Forecasts</a:t>
            </a:r>
            <a:r>
              <a:rPr lang="zh-CN" altLang="en-US" sz="32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3200" b="1" dirty="0">
                <a:solidFill>
                  <a:srgbClr val="002060"/>
                </a:solidFill>
                <a:latin typeface="Arial" panose="020B0604020202020204" pitchFamily="34" charset="0"/>
                <a:ea typeface="黑体" panose="02010609060101010101" pitchFamily="49" charset="-122"/>
                <a:cs typeface="Arial" panose="020B0604020202020204" pitchFamily="34" charset="0"/>
              </a:rPr>
              <a:t>in</a:t>
            </a:r>
            <a:r>
              <a:rPr lang="zh-CN" altLang="en-US" sz="32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3200" b="1" dirty="0">
                <a:solidFill>
                  <a:srgbClr val="002060"/>
                </a:solidFill>
                <a:latin typeface="Arial" panose="020B0604020202020204" pitchFamily="34" charset="0"/>
                <a:ea typeface="黑体" panose="02010609060101010101" pitchFamily="49" charset="-122"/>
                <a:cs typeface="Arial" panose="020B0604020202020204" pitchFamily="34" charset="0"/>
              </a:rPr>
              <a:t>China</a:t>
            </a:r>
            <a:r>
              <a:rPr lang="zh-CN" altLang="en-US" sz="32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3200" b="1" dirty="0">
                <a:solidFill>
                  <a:srgbClr val="002060"/>
                </a:solidFill>
                <a:latin typeface="Arial" panose="020B0604020202020204" pitchFamily="34" charset="0"/>
                <a:ea typeface="黑体" panose="02010609060101010101" pitchFamily="49" charset="-122"/>
                <a:cs typeface="Arial" panose="020B0604020202020204" pitchFamily="34" charset="0"/>
              </a:rPr>
              <a:t>Coastal</a:t>
            </a:r>
            <a:r>
              <a:rPr lang="zh-CN" altLang="en-US" sz="32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3200" b="1" dirty="0">
                <a:solidFill>
                  <a:srgbClr val="002060"/>
                </a:solidFill>
                <a:latin typeface="Arial" panose="020B0604020202020204" pitchFamily="34" charset="0"/>
                <a:ea typeface="黑体" panose="02010609060101010101" pitchFamily="49" charset="-122"/>
                <a:cs typeface="Arial" panose="020B0604020202020204" pitchFamily="34" charset="0"/>
              </a:rPr>
              <a:t>Zone</a:t>
            </a:r>
            <a:endParaRPr lang="zh-CN" altLang="en-US" sz="3200" b="1" dirty="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sp>
        <p:nvSpPr>
          <p:cNvPr id="3" name="内容占位符 2"/>
          <p:cNvSpPr>
            <a:spLocks noGrp="1"/>
          </p:cNvSpPr>
          <p:nvPr>
            <p:ph idx="1"/>
          </p:nvPr>
        </p:nvSpPr>
        <p:spPr>
          <a:xfrm>
            <a:off x="457200" y="1369709"/>
            <a:ext cx="8229600" cy="4525963"/>
          </a:xfrm>
        </p:spPr>
        <p:txBody>
          <a:bodyPr/>
          <a:lstStyle/>
          <a:p>
            <a:r>
              <a:rPr kumimoji="1" lang="en-US" altLang="zh-CN" dirty="0" smtClean="0"/>
              <a:t>Tsunami</a:t>
            </a:r>
            <a:r>
              <a:rPr kumimoji="1" lang="zh-CN" altLang="en-US" dirty="0" smtClean="0"/>
              <a:t> </a:t>
            </a:r>
            <a:r>
              <a:rPr kumimoji="1" lang="en-US" altLang="zh-CN" dirty="0" smtClean="0"/>
              <a:t>Warning</a:t>
            </a:r>
            <a:endParaRPr kumimoji="1" lang="en-US" altLang="zh-CN" dirty="0" smtClean="0"/>
          </a:p>
          <a:p>
            <a:pPr lvl="1"/>
            <a:r>
              <a:rPr kumimoji="1" lang="en-US" altLang="zh-CN" dirty="0" smtClean="0"/>
              <a:t>High</a:t>
            </a:r>
            <a:r>
              <a:rPr kumimoji="1" lang="zh-CN" altLang="en-US" dirty="0" smtClean="0"/>
              <a:t> </a:t>
            </a:r>
            <a:r>
              <a:rPr kumimoji="1" lang="en-US" altLang="zh-CN" dirty="0" smtClean="0"/>
              <a:t>resolution</a:t>
            </a:r>
            <a:r>
              <a:rPr kumimoji="1" lang="zh-CN" altLang="en-US" dirty="0" smtClean="0"/>
              <a:t> </a:t>
            </a:r>
            <a:r>
              <a:rPr kumimoji="1" lang="en-US" altLang="zh-CN" dirty="0" smtClean="0"/>
              <a:t>operational</a:t>
            </a:r>
            <a:r>
              <a:rPr kumimoji="1" lang="zh-CN" altLang="en-US" dirty="0" smtClean="0"/>
              <a:t> </a:t>
            </a:r>
            <a:r>
              <a:rPr kumimoji="1" lang="en-US" altLang="zh-CN" dirty="0" smtClean="0"/>
              <a:t>system.</a:t>
            </a:r>
            <a:endParaRPr kumimoji="1" lang="en-US" altLang="zh-CN" dirty="0" smtClean="0"/>
          </a:p>
          <a:p>
            <a:pPr lvl="1"/>
            <a:r>
              <a:rPr kumimoji="1" lang="en-US" altLang="zh-CN" dirty="0" smtClean="0"/>
              <a:t>High</a:t>
            </a:r>
            <a:r>
              <a:rPr kumimoji="1" lang="zh-CN" altLang="en-US" dirty="0" smtClean="0"/>
              <a:t> </a:t>
            </a:r>
            <a:r>
              <a:rPr kumimoji="1" lang="en-US" altLang="zh-CN" dirty="0" smtClean="0"/>
              <a:t>performance</a:t>
            </a:r>
            <a:r>
              <a:rPr kumimoji="1" lang="zh-CN" altLang="en-US" dirty="0" smtClean="0"/>
              <a:t> </a:t>
            </a:r>
            <a:r>
              <a:rPr kumimoji="1" lang="en-US" altLang="zh-CN" dirty="0" smtClean="0"/>
              <a:t>parallel</a:t>
            </a:r>
            <a:r>
              <a:rPr kumimoji="1" lang="zh-CN" altLang="en-US" dirty="0" smtClean="0"/>
              <a:t> </a:t>
            </a:r>
            <a:r>
              <a:rPr kumimoji="1" lang="en-US" altLang="zh-CN" dirty="0" smtClean="0"/>
              <a:t>tsunami</a:t>
            </a:r>
            <a:r>
              <a:rPr kumimoji="1" lang="zh-CN" altLang="en-US" dirty="0" smtClean="0"/>
              <a:t> </a:t>
            </a:r>
            <a:r>
              <a:rPr kumimoji="1" lang="en-US" altLang="zh-CN" dirty="0" smtClean="0"/>
              <a:t>model.</a:t>
            </a:r>
            <a:endParaRPr kumimoji="1" lang="en-US" altLang="zh-CN" dirty="0" smtClean="0"/>
          </a:p>
          <a:p>
            <a:pPr lvl="2"/>
            <a:r>
              <a:rPr kumimoji="1" lang="en-US" altLang="zh-CN" dirty="0" smtClean="0"/>
              <a:t>More</a:t>
            </a:r>
            <a:r>
              <a:rPr kumimoji="1" lang="zh-CN" altLang="en-US" dirty="0" smtClean="0"/>
              <a:t> </a:t>
            </a:r>
            <a:r>
              <a:rPr kumimoji="1" lang="en-US" altLang="zh-CN" dirty="0" smtClean="0"/>
              <a:t>than</a:t>
            </a:r>
            <a:r>
              <a:rPr kumimoji="1" lang="zh-CN" altLang="en-US" dirty="0" smtClean="0"/>
              <a:t> </a:t>
            </a:r>
            <a:r>
              <a:rPr kumimoji="1" lang="en-US" altLang="zh-CN" dirty="0" smtClean="0"/>
              <a:t>20</a:t>
            </a:r>
            <a:r>
              <a:rPr kumimoji="1" lang="zh-CN" altLang="en-US" dirty="0" smtClean="0"/>
              <a:t> </a:t>
            </a:r>
            <a:r>
              <a:rPr kumimoji="1" lang="en-US" altLang="zh-CN" dirty="0" smtClean="0"/>
              <a:t>times</a:t>
            </a:r>
            <a:r>
              <a:rPr kumimoji="1" lang="zh-CN" altLang="en-US" dirty="0" smtClean="0"/>
              <a:t> </a:t>
            </a:r>
            <a:r>
              <a:rPr kumimoji="1" lang="en-US" altLang="zh-CN" dirty="0" smtClean="0"/>
              <a:t>faster</a:t>
            </a:r>
            <a:r>
              <a:rPr kumimoji="1" lang="zh-CN" altLang="en-US" dirty="0" smtClean="0"/>
              <a:t> </a:t>
            </a:r>
            <a:r>
              <a:rPr kumimoji="1" lang="en-US" altLang="zh-CN" dirty="0" smtClean="0"/>
              <a:t>than</a:t>
            </a:r>
            <a:r>
              <a:rPr kumimoji="1" lang="zh-CN" altLang="en-US" dirty="0" smtClean="0"/>
              <a:t> </a:t>
            </a:r>
            <a:r>
              <a:rPr kumimoji="1" lang="en-US" altLang="zh-CN" dirty="0" smtClean="0"/>
              <a:t>previous</a:t>
            </a:r>
            <a:r>
              <a:rPr kumimoji="1" lang="zh-CN" altLang="en-US" dirty="0" smtClean="0"/>
              <a:t> </a:t>
            </a:r>
            <a:r>
              <a:rPr kumimoji="1" lang="en-US" altLang="zh-CN" dirty="0" smtClean="0"/>
              <a:t>version.</a:t>
            </a:r>
            <a:endParaRPr kumimoji="1" lang="en-US" altLang="zh-CN" dirty="0" smtClean="0"/>
          </a:p>
          <a:p>
            <a:pPr lvl="2"/>
            <a:r>
              <a:rPr kumimoji="1" lang="en-US" altLang="zh-CN" dirty="0" smtClean="0"/>
              <a:t>Release</a:t>
            </a:r>
            <a:r>
              <a:rPr kumimoji="1" lang="zh-CN" altLang="en-US" dirty="0" smtClean="0"/>
              <a:t> </a:t>
            </a:r>
            <a:r>
              <a:rPr kumimoji="1" lang="en-US" altLang="zh-CN" dirty="0" smtClean="0"/>
              <a:t>Warning</a:t>
            </a:r>
            <a:r>
              <a:rPr kumimoji="1" lang="zh-CN" altLang="en-US" dirty="0" smtClean="0"/>
              <a:t> </a:t>
            </a:r>
            <a:r>
              <a:rPr kumimoji="1" lang="en-US" altLang="zh-CN" dirty="0" smtClean="0"/>
              <a:t>within</a:t>
            </a:r>
            <a:r>
              <a:rPr kumimoji="1" lang="zh-CN" altLang="en-US" dirty="0" smtClean="0"/>
              <a:t> </a:t>
            </a:r>
            <a:r>
              <a:rPr kumimoji="1" lang="en-US" altLang="zh-CN" dirty="0" smtClean="0"/>
              <a:t>2~5min</a:t>
            </a:r>
            <a:r>
              <a:rPr kumimoji="1" lang="zh-CN" altLang="en-US" dirty="0" smtClean="0"/>
              <a:t> </a:t>
            </a:r>
            <a:r>
              <a:rPr kumimoji="1" lang="en-US" altLang="zh-CN" dirty="0" smtClean="0"/>
              <a:t>all</a:t>
            </a:r>
            <a:r>
              <a:rPr kumimoji="1" lang="zh-CN" altLang="en-US" dirty="0" smtClean="0"/>
              <a:t> </a:t>
            </a:r>
            <a:r>
              <a:rPr kumimoji="1" lang="en-US" altLang="zh-CN" dirty="0" smtClean="0"/>
              <a:t>over</a:t>
            </a:r>
            <a:r>
              <a:rPr kumimoji="1" lang="zh-CN" altLang="en-US" dirty="0" smtClean="0"/>
              <a:t> </a:t>
            </a:r>
            <a:r>
              <a:rPr kumimoji="1" lang="en-US" altLang="zh-CN" dirty="0" smtClean="0"/>
              <a:t>Pacific</a:t>
            </a:r>
            <a:r>
              <a:rPr kumimoji="1" lang="zh-CN" altLang="en-US" dirty="0" smtClean="0"/>
              <a:t> </a:t>
            </a:r>
            <a:r>
              <a:rPr kumimoji="1" lang="en-US" altLang="zh-CN" dirty="0" smtClean="0"/>
              <a:t>and</a:t>
            </a:r>
            <a:r>
              <a:rPr kumimoji="1" lang="zh-CN" altLang="en-US" dirty="0" smtClean="0"/>
              <a:t> </a:t>
            </a:r>
            <a:r>
              <a:rPr kumimoji="1" lang="en-US" altLang="zh-CN" dirty="0" smtClean="0"/>
              <a:t>SCS</a:t>
            </a:r>
            <a:endParaRPr kumimoji="1" lang="en-US" altLang="zh-CN" dirty="0"/>
          </a:p>
        </p:txBody>
      </p:sp>
      <p:pic>
        <p:nvPicPr>
          <p:cNvPr id="8" name="图片 9"/>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50898" t="4228"/>
          <a:stretch>
            <a:fillRect/>
          </a:stretch>
        </p:blipFill>
        <p:spPr bwMode="auto">
          <a:xfrm>
            <a:off x="6324157" y="4076923"/>
            <a:ext cx="2819843" cy="25495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图片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6994" y="3987426"/>
            <a:ext cx="2773362" cy="258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3"/>
          <p:cNvPicPr>
            <a:picLocks noChangeAspect="1" noChangeArrowheads="1"/>
          </p:cNvPicPr>
          <p:nvPr/>
        </p:nvPicPr>
        <p:blipFill>
          <a:blip r:embed="rId3">
            <a:extLst>
              <a:ext uri="{28A0092B-C50C-407E-A947-70E740481C1C}">
                <a14:useLocalDpi xmlns:a14="http://schemas.microsoft.com/office/drawing/2010/main" val="0"/>
              </a:ext>
            </a:extLst>
          </a:blip>
          <a:srcRect r="7587"/>
          <a:stretch>
            <a:fillRect/>
          </a:stretch>
        </p:blipFill>
        <p:spPr bwMode="auto">
          <a:xfrm>
            <a:off x="453175" y="4011982"/>
            <a:ext cx="2360505" cy="253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9" t="3809" r="46601" b="4626"/>
          <a:stretch>
            <a:fillRect/>
          </a:stretch>
        </p:blipFill>
        <p:spPr bwMode="auto">
          <a:xfrm>
            <a:off x="6068956" y="3876912"/>
            <a:ext cx="1814683" cy="14193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文本框 8"/>
          <p:cNvSpPr txBox="1">
            <a:spLocks noChangeArrowheads="1"/>
          </p:cNvSpPr>
          <p:nvPr/>
        </p:nvSpPr>
        <p:spPr bwMode="auto">
          <a:xfrm>
            <a:off x="4881232" y="6037663"/>
            <a:ext cx="8768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a:defRPr>
                <a:solidFill>
                  <a:schemeClr val="tx1"/>
                </a:solidFill>
                <a:latin typeface="Arial" panose="020B0604020202020204" pitchFamily="34" charset="0"/>
                <a:ea typeface="黑体" panose="02010609060101010101" pitchFamily="49" charset="-122"/>
              </a:defRPr>
            </a:lvl2pPr>
            <a:lvl3pPr>
              <a:defRPr>
                <a:solidFill>
                  <a:schemeClr val="tx1"/>
                </a:solidFill>
                <a:latin typeface="Arial" panose="020B0604020202020204" pitchFamily="34" charset="0"/>
                <a:ea typeface="黑体" panose="02010609060101010101" pitchFamily="49" charset="-122"/>
              </a:defRPr>
            </a:lvl3pPr>
            <a:lvl4pPr>
              <a:defRPr>
                <a:solidFill>
                  <a:schemeClr val="tx1"/>
                </a:solidFill>
                <a:latin typeface="Arial" panose="020B0604020202020204" pitchFamily="34" charset="0"/>
                <a:ea typeface="黑体" panose="02010609060101010101" pitchFamily="49" charset="-122"/>
              </a:defRPr>
            </a:lvl4pPr>
            <a:lvl5pPr>
              <a:defRPr>
                <a:solidFill>
                  <a:schemeClr val="tx1"/>
                </a:solidFill>
                <a:latin typeface="Arial" panose="020B0604020202020204" pitchFamily="34" charset="0"/>
                <a:ea typeface="黑体" panose="02010609060101010101" pitchFamily="49" charset="-122"/>
              </a:defRPr>
            </a:lvl5pPr>
            <a:lvl6pPr fontAlgn="base">
              <a:spcBef>
                <a:spcPct val="0"/>
              </a:spcBef>
              <a:spcAft>
                <a:spcPct val="0"/>
              </a:spcAft>
              <a:defRPr>
                <a:solidFill>
                  <a:schemeClr val="tx1"/>
                </a:solidFill>
                <a:latin typeface="Arial" panose="020B0604020202020204" pitchFamily="34" charset="0"/>
                <a:ea typeface="黑体" panose="02010609060101010101" pitchFamily="49" charset="-122"/>
              </a:defRPr>
            </a:lvl6pPr>
            <a:lvl7pPr fontAlgn="base">
              <a:spcBef>
                <a:spcPct val="0"/>
              </a:spcBef>
              <a:spcAft>
                <a:spcPct val="0"/>
              </a:spcAft>
              <a:defRPr>
                <a:solidFill>
                  <a:schemeClr val="tx1"/>
                </a:solidFill>
                <a:latin typeface="Arial" panose="020B0604020202020204" pitchFamily="34" charset="0"/>
                <a:ea typeface="黑体" panose="02010609060101010101" pitchFamily="49" charset="-122"/>
              </a:defRPr>
            </a:lvl7pPr>
            <a:lvl8pPr fontAlgn="base">
              <a:spcBef>
                <a:spcPct val="0"/>
              </a:spcBef>
              <a:spcAft>
                <a:spcPct val="0"/>
              </a:spcAft>
              <a:defRPr>
                <a:solidFill>
                  <a:schemeClr val="tx1"/>
                </a:solidFill>
                <a:latin typeface="Arial" panose="020B0604020202020204" pitchFamily="34" charset="0"/>
                <a:ea typeface="黑体" panose="02010609060101010101" pitchFamily="49" charset="-122"/>
              </a:defRPr>
            </a:lvl8pPr>
            <a:lvl9pPr fontAlgn="base">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0" hangingPunct="0">
              <a:buFont typeface="Arial" panose="020B0604020202020204" pitchFamily="34" charset="0"/>
              <a:buNone/>
            </a:pPr>
            <a:r>
              <a:rPr lang="en-US" altLang="zh-CN" b="1" dirty="0">
                <a:ea typeface="宋体" panose="02010600030101010101" pitchFamily="2" charset="-122"/>
              </a:rPr>
              <a:t>2KM</a:t>
            </a:r>
            <a:endParaRPr lang="zh-CN" altLang="en-US" b="1" dirty="0">
              <a:ea typeface="宋体" panose="02010600030101010101" pitchFamily="2" charset="-122"/>
            </a:endParaRPr>
          </a:p>
        </p:txBody>
      </p:sp>
      <p:sp>
        <p:nvSpPr>
          <p:cNvPr id="19" name="文本框 13"/>
          <p:cNvSpPr txBox="1">
            <a:spLocks noChangeArrowheads="1"/>
          </p:cNvSpPr>
          <p:nvPr/>
        </p:nvSpPr>
        <p:spPr bwMode="auto">
          <a:xfrm>
            <a:off x="1718282" y="6049942"/>
            <a:ext cx="1386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a:defRPr>
                <a:solidFill>
                  <a:schemeClr val="tx1"/>
                </a:solidFill>
                <a:latin typeface="Arial" panose="020B0604020202020204" pitchFamily="34" charset="0"/>
                <a:ea typeface="黑体" panose="02010609060101010101" pitchFamily="49" charset="-122"/>
              </a:defRPr>
            </a:lvl2pPr>
            <a:lvl3pPr>
              <a:defRPr>
                <a:solidFill>
                  <a:schemeClr val="tx1"/>
                </a:solidFill>
                <a:latin typeface="Arial" panose="020B0604020202020204" pitchFamily="34" charset="0"/>
                <a:ea typeface="黑体" panose="02010609060101010101" pitchFamily="49" charset="-122"/>
              </a:defRPr>
            </a:lvl3pPr>
            <a:lvl4pPr>
              <a:defRPr>
                <a:solidFill>
                  <a:schemeClr val="tx1"/>
                </a:solidFill>
                <a:latin typeface="Arial" panose="020B0604020202020204" pitchFamily="34" charset="0"/>
                <a:ea typeface="黑体" panose="02010609060101010101" pitchFamily="49" charset="-122"/>
              </a:defRPr>
            </a:lvl4pPr>
            <a:lvl5pPr>
              <a:defRPr>
                <a:solidFill>
                  <a:schemeClr val="tx1"/>
                </a:solidFill>
                <a:latin typeface="Arial" panose="020B0604020202020204" pitchFamily="34" charset="0"/>
                <a:ea typeface="黑体" panose="02010609060101010101" pitchFamily="49" charset="-122"/>
              </a:defRPr>
            </a:lvl5pPr>
            <a:lvl6pPr fontAlgn="base">
              <a:spcBef>
                <a:spcPct val="0"/>
              </a:spcBef>
              <a:spcAft>
                <a:spcPct val="0"/>
              </a:spcAft>
              <a:defRPr>
                <a:solidFill>
                  <a:schemeClr val="tx1"/>
                </a:solidFill>
                <a:latin typeface="Arial" panose="020B0604020202020204" pitchFamily="34" charset="0"/>
                <a:ea typeface="黑体" panose="02010609060101010101" pitchFamily="49" charset="-122"/>
              </a:defRPr>
            </a:lvl6pPr>
            <a:lvl7pPr fontAlgn="base">
              <a:spcBef>
                <a:spcPct val="0"/>
              </a:spcBef>
              <a:spcAft>
                <a:spcPct val="0"/>
              </a:spcAft>
              <a:defRPr>
                <a:solidFill>
                  <a:schemeClr val="tx1"/>
                </a:solidFill>
                <a:latin typeface="Arial" panose="020B0604020202020204" pitchFamily="34" charset="0"/>
                <a:ea typeface="黑体" panose="02010609060101010101" pitchFamily="49" charset="-122"/>
              </a:defRPr>
            </a:lvl7pPr>
            <a:lvl8pPr fontAlgn="base">
              <a:spcBef>
                <a:spcPct val="0"/>
              </a:spcBef>
              <a:spcAft>
                <a:spcPct val="0"/>
              </a:spcAft>
              <a:defRPr>
                <a:solidFill>
                  <a:schemeClr val="tx1"/>
                </a:solidFill>
                <a:latin typeface="Arial" panose="020B0604020202020204" pitchFamily="34" charset="0"/>
                <a:ea typeface="黑体" panose="02010609060101010101" pitchFamily="49" charset="-122"/>
              </a:defRPr>
            </a:lvl8pPr>
            <a:lvl9pPr fontAlgn="base">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0" hangingPunct="0">
              <a:buFont typeface="Arial" panose="020B0604020202020204" pitchFamily="34" charset="0"/>
              <a:buNone/>
            </a:pPr>
            <a:r>
              <a:rPr lang="en-US" altLang="zh-CN" b="1" dirty="0">
                <a:ea typeface="宋体" panose="02010600030101010101" pitchFamily="2" charset="-122"/>
              </a:rPr>
              <a:t>100KM</a:t>
            </a:r>
            <a:endParaRPr lang="zh-CN" altLang="en-US" b="1" dirty="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灯片编号占位符 16"/>
          <p:cNvSpPr/>
          <p:nvPr/>
        </p:nvSpPr>
        <p:spPr>
          <a:xfrm>
            <a:off x="71438" y="6492875"/>
            <a:ext cx="1000125" cy="365125"/>
          </a:xfrm>
          <a:prstGeom prst="rect">
            <a:avLst/>
          </a:prstGeom>
          <a:noFill/>
          <a:ln w="9525">
            <a:noFill/>
          </a:ln>
        </p:spPr>
        <p:txBody>
          <a:bodyPr anchor="ctr"/>
          <a:lstStyle/>
          <a:p>
            <a:pPr lvl="0" eaLnBrk="1" hangingPunct="1"/>
            <a:r>
              <a:rPr lang="en-US" altLang="x-none" dirty="0">
                <a:latin typeface="Calibri" panose="020F0502020204030204" pitchFamily="34" charset="0"/>
                <a:ea typeface="宋体" panose="02010600030101010101" pitchFamily="2" charset="-122"/>
              </a:rPr>
              <a:t>Page </a:t>
            </a: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
        <p:nvSpPr>
          <p:cNvPr id="27651" name="页脚占位符 15"/>
          <p:cNvSpPr/>
          <p:nvPr/>
        </p:nvSpPr>
        <p:spPr>
          <a:xfrm>
            <a:off x="6659563" y="6492875"/>
            <a:ext cx="2484437" cy="365125"/>
          </a:xfrm>
          <a:prstGeom prst="rect">
            <a:avLst/>
          </a:prstGeom>
          <a:noFill/>
          <a:ln w="9525">
            <a:noFill/>
          </a:ln>
        </p:spPr>
        <p:txBody>
          <a:bodyPr anchor="ctr"/>
          <a:lstStyle/>
          <a:p>
            <a:pPr lvl="0" eaLnBrk="1" hangingPunct="1"/>
            <a:r>
              <a:rPr lang="en-US" altLang="x-none" dirty="0">
                <a:latin typeface="Calibri" panose="020F0502020204030204" pitchFamily="34" charset="0"/>
                <a:ea typeface="宋体" panose="02010600030101010101" pitchFamily="2" charset="-122"/>
              </a:rPr>
              <a:t>November 2011, Beijing</a:t>
            </a:r>
            <a:endParaRPr lang="en-US" altLang="x-none" dirty="0">
              <a:latin typeface="Calibri" panose="020F0502020204030204" pitchFamily="34" charset="0"/>
              <a:ea typeface="宋体" panose="02010600030101010101" pitchFamily="2" charset="-122"/>
            </a:endParaRPr>
          </a:p>
        </p:txBody>
      </p:sp>
      <p:sp>
        <p:nvSpPr>
          <p:cNvPr id="27652" name="Rectangle 7"/>
          <p:cNvSpPr>
            <a:spLocks noGrp="1"/>
          </p:cNvSpPr>
          <p:nvPr>
            <p:ph type="title"/>
          </p:nvPr>
        </p:nvSpPr>
        <p:spPr/>
        <p:txBody>
          <a:bodyPr vert="horz" wrap="square" anchor="ctr"/>
          <a:lstStyle/>
          <a:p>
            <a:pPr lvl="0"/>
            <a:r>
              <a:rPr lang="en-US" altLang="x-none" sz="3200" b="1" dirty="0">
                <a:solidFill>
                  <a:schemeClr val="bg1"/>
                </a:solidFill>
                <a:latin typeface="Arial" panose="020B0604020202020204" pitchFamily="34" charset="0"/>
              </a:rPr>
              <a:t>Marine forecasting services: Sea ice</a:t>
            </a:r>
            <a:endParaRPr lang="en-US" altLang="x-none" sz="3200" b="1" dirty="0">
              <a:solidFill>
                <a:schemeClr val="bg1"/>
              </a:solidFill>
              <a:latin typeface="Arial" panose="020B0604020202020204" pitchFamily="34" charset="0"/>
            </a:endParaRPr>
          </a:p>
        </p:txBody>
      </p:sp>
      <p:pic>
        <p:nvPicPr>
          <p:cNvPr id="27653" name="图片 1" descr="sk.gif"/>
          <p:cNvPicPr>
            <a:picLocks noChangeAspect="1"/>
          </p:cNvPicPr>
          <p:nvPr/>
        </p:nvPicPr>
        <p:blipFill>
          <a:blip r:embed="rId1"/>
          <a:stretch>
            <a:fillRect/>
          </a:stretch>
        </p:blipFill>
        <p:spPr>
          <a:xfrm>
            <a:off x="0" y="1484313"/>
            <a:ext cx="6967538" cy="4525962"/>
          </a:xfrm>
          <a:prstGeom prst="rect">
            <a:avLst/>
          </a:prstGeom>
          <a:noFill/>
          <a:ln w="9525">
            <a:noFill/>
          </a:ln>
        </p:spPr>
      </p:pic>
      <p:pic>
        <p:nvPicPr>
          <p:cNvPr id="27654" name="Picture 5" descr="预报20100223"/>
          <p:cNvPicPr>
            <a:picLocks noChangeAspect="1"/>
          </p:cNvPicPr>
          <p:nvPr/>
        </p:nvPicPr>
        <p:blipFill>
          <a:blip r:embed="rId2"/>
          <a:stretch>
            <a:fillRect/>
          </a:stretch>
        </p:blipFill>
        <p:spPr>
          <a:xfrm>
            <a:off x="4824413" y="3802063"/>
            <a:ext cx="4319587" cy="3055937"/>
          </a:xfrm>
          <a:prstGeom prst="rect">
            <a:avLst/>
          </a:prstGeom>
          <a:noFill/>
          <a:ln w="9525" cap="flat" cmpd="sng">
            <a:solidFill>
              <a:srgbClr val="969696"/>
            </a:solidFill>
            <a:prstDash val="solid"/>
            <a:miter/>
            <a:headEnd type="none" w="med" len="med"/>
            <a:tailEnd type="none" w="med" len="me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fade">
                                      <p:cBhvr>
                                        <p:cTn id="7" dur="2000"/>
                                        <p:tgtEl>
                                          <p:spTgt spid="2765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7654"/>
                                        </p:tgtEl>
                                        <p:attrNameLst>
                                          <p:attrName>style.visibility</p:attrName>
                                        </p:attrNameLst>
                                      </p:cBhvr>
                                      <p:to>
                                        <p:strVal val="visible"/>
                                      </p:to>
                                    </p:set>
                                    <p:animEffect transition="in" filter="fade">
                                      <p:cBhvr>
                                        <p:cTn id="11" dur="20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6606" y="1900037"/>
            <a:ext cx="3866086" cy="3866086"/>
          </a:xfrm>
          <a:prstGeom prst="ellipse">
            <a:avLst/>
          </a:prstGeom>
          <a:ln>
            <a:noFill/>
          </a:ln>
          <a:effectLst>
            <a:outerShdw blurRad="101600" dist="12700" dir="5400000" sx="90000" sy="-19000" rotWithShape="0">
              <a:prstClr val="black">
                <a:alpha val="25000"/>
              </a:prstClr>
            </a:outerShdw>
            <a:reflection blurRad="6350" stA="70000" endPos="9000" dir="5400000" sy="-100000" algn="bl" rotWithShape="0"/>
            <a:softEdge rad="38100"/>
          </a:effectLst>
        </p:spPr>
      </p:pic>
      <p:sp>
        <p:nvSpPr>
          <p:cNvPr id="5" name="文本框 4"/>
          <p:cNvSpPr txBox="1"/>
          <p:nvPr/>
        </p:nvSpPr>
        <p:spPr>
          <a:xfrm>
            <a:off x="4096083" y="1878333"/>
            <a:ext cx="5040560" cy="4478149"/>
          </a:xfrm>
          <a:prstGeom prst="rect">
            <a:avLst/>
          </a:prstGeom>
          <a:noFill/>
        </p:spPr>
        <p:txBody>
          <a:bodyPr wrap="square" rtlCol="0">
            <a:spAutoFit/>
          </a:bodyPr>
          <a:lstStyle/>
          <a:p>
            <a:pPr>
              <a:lnSpc>
                <a:spcPts val="1880"/>
              </a:lnSpc>
            </a:pPr>
            <a:r>
              <a:rPr kumimoji="1" lang="en-US" altLang="zh-CN" sz="2000" b="1" dirty="0" smtClean="0"/>
              <a:t>Global</a:t>
            </a:r>
            <a:r>
              <a:rPr kumimoji="1" lang="zh-CN" altLang="en-US" sz="2000" b="1" dirty="0" smtClean="0"/>
              <a:t> </a:t>
            </a:r>
            <a:r>
              <a:rPr kumimoji="1" lang="en-US" altLang="zh-CN" sz="2000" b="1" dirty="0" smtClean="0"/>
              <a:t>Oceanography</a:t>
            </a:r>
            <a:r>
              <a:rPr kumimoji="1" lang="zh-CN" altLang="en-US" sz="2000" b="1" dirty="0" smtClean="0"/>
              <a:t> </a:t>
            </a:r>
            <a:r>
              <a:rPr kumimoji="1" lang="en-US" altLang="zh-CN" sz="2000" b="1" dirty="0" smtClean="0"/>
              <a:t>Forecasts:</a:t>
            </a:r>
            <a:endParaRPr kumimoji="1" lang="en-US" altLang="zh-CN" sz="2000" b="1" dirty="0" smtClean="0"/>
          </a:p>
          <a:p>
            <a:pPr lvl="1">
              <a:lnSpc>
                <a:spcPts val="1880"/>
              </a:lnSpc>
            </a:pPr>
            <a:r>
              <a:rPr kumimoji="1" lang="en-US" altLang="zh-CN" sz="2000" i="1" dirty="0" smtClean="0"/>
              <a:t>Level</a:t>
            </a:r>
            <a:r>
              <a:rPr kumimoji="1" lang="zh-CN" altLang="en-US" sz="2000" i="1" dirty="0" smtClean="0"/>
              <a:t> </a:t>
            </a:r>
            <a:r>
              <a:rPr kumimoji="1" lang="en-US" altLang="zh-CN" sz="2000" i="1" dirty="0" smtClean="0"/>
              <a:t>1:</a:t>
            </a:r>
            <a:r>
              <a:rPr kumimoji="1" lang="zh-CN" altLang="en-US" sz="2000" i="1" dirty="0" smtClean="0"/>
              <a:t> </a:t>
            </a:r>
            <a:r>
              <a:rPr kumimoji="1" lang="en-US" altLang="zh-CN" sz="2000" i="1" dirty="0" smtClean="0"/>
              <a:t>Global</a:t>
            </a:r>
            <a:r>
              <a:rPr kumimoji="1" lang="zh-CN" altLang="en-US" sz="2000" i="1" dirty="0" smtClean="0"/>
              <a:t> </a:t>
            </a:r>
            <a:r>
              <a:rPr kumimoji="1" lang="en-US" altLang="zh-CN" sz="2000" i="1" dirty="0" smtClean="0"/>
              <a:t>Ocean</a:t>
            </a:r>
            <a:endParaRPr kumimoji="1" lang="en-US" altLang="zh-CN" sz="2000" i="1" dirty="0" smtClean="0"/>
          </a:p>
          <a:p>
            <a:pPr lvl="1">
              <a:lnSpc>
                <a:spcPts val="1880"/>
              </a:lnSpc>
            </a:pPr>
            <a:r>
              <a:rPr kumimoji="1" lang="en-US" altLang="zh-CN" sz="2000" i="1" dirty="0" smtClean="0"/>
              <a:t>Level</a:t>
            </a:r>
            <a:r>
              <a:rPr kumimoji="1" lang="zh-CN" altLang="en-US" sz="2000" i="1" dirty="0" smtClean="0"/>
              <a:t> </a:t>
            </a:r>
            <a:r>
              <a:rPr kumimoji="1" lang="en-US" altLang="zh-CN" sz="2000" i="1" dirty="0" smtClean="0"/>
              <a:t>2:</a:t>
            </a:r>
            <a:r>
              <a:rPr kumimoji="1" lang="zh-CN" altLang="en-US" sz="2400" i="1" dirty="0" smtClean="0"/>
              <a:t> </a:t>
            </a:r>
            <a:endParaRPr kumimoji="1" lang="zh-CN" altLang="en-US" sz="2400" i="1" dirty="0" smtClean="0"/>
          </a:p>
          <a:p>
            <a:pPr lvl="2">
              <a:lnSpc>
                <a:spcPts val="1880"/>
              </a:lnSpc>
            </a:pPr>
            <a:r>
              <a:rPr kumimoji="1" lang="en-US" altLang="zh-CN" sz="2000" i="1" dirty="0" smtClean="0"/>
              <a:t>Northwest</a:t>
            </a:r>
            <a:r>
              <a:rPr kumimoji="1" lang="zh-CN" altLang="en-US" sz="2000" i="1" dirty="0" smtClean="0"/>
              <a:t> </a:t>
            </a:r>
            <a:r>
              <a:rPr kumimoji="1" lang="en-US" altLang="zh-CN" sz="2000" i="1" dirty="0" smtClean="0"/>
              <a:t>Pacific</a:t>
            </a:r>
            <a:r>
              <a:rPr kumimoji="1" lang="zh-CN" altLang="en-US" sz="2000" i="1" dirty="0" smtClean="0"/>
              <a:t> </a:t>
            </a:r>
            <a:r>
              <a:rPr kumimoji="1" lang="en-US" altLang="zh-CN" sz="2000" i="1" dirty="0" smtClean="0"/>
              <a:t>and</a:t>
            </a:r>
            <a:r>
              <a:rPr kumimoji="1" lang="zh-CN" altLang="en-US" sz="2400" i="1" dirty="0" smtClean="0"/>
              <a:t> </a:t>
            </a:r>
            <a:endParaRPr kumimoji="1" lang="zh-CN" altLang="en-US" sz="2400" i="1" dirty="0" smtClean="0"/>
          </a:p>
          <a:p>
            <a:pPr lvl="2">
              <a:lnSpc>
                <a:spcPts val="1880"/>
              </a:lnSpc>
            </a:pPr>
            <a:r>
              <a:rPr kumimoji="1" lang="en-US" altLang="zh-CN" sz="2000" i="1" dirty="0" smtClean="0"/>
              <a:t>Indian</a:t>
            </a:r>
            <a:r>
              <a:rPr kumimoji="1" lang="zh-CN" altLang="en-US" sz="2000" i="1" dirty="0" smtClean="0"/>
              <a:t> </a:t>
            </a:r>
            <a:r>
              <a:rPr kumimoji="1" lang="en-US" altLang="zh-CN" sz="2000" i="1" dirty="0" smtClean="0"/>
              <a:t>Ocean</a:t>
            </a:r>
            <a:endParaRPr kumimoji="1" lang="en-US" altLang="zh-CN" sz="2000" i="1" dirty="0" smtClean="0"/>
          </a:p>
          <a:p>
            <a:pPr lvl="1">
              <a:lnSpc>
                <a:spcPts val="1880"/>
              </a:lnSpc>
            </a:pPr>
            <a:r>
              <a:rPr kumimoji="1" lang="en-US" altLang="zh-CN" sz="2000" i="1" dirty="0" smtClean="0"/>
              <a:t>Level</a:t>
            </a:r>
            <a:r>
              <a:rPr kumimoji="1" lang="zh-CN" altLang="en-US" sz="2000" i="1" dirty="0" smtClean="0"/>
              <a:t> </a:t>
            </a:r>
            <a:r>
              <a:rPr kumimoji="1" lang="en-US" altLang="zh-CN" sz="2000" i="1" dirty="0" smtClean="0"/>
              <a:t>3:</a:t>
            </a:r>
            <a:endParaRPr kumimoji="1" lang="en-US" altLang="zh-CN" sz="2000" i="1" dirty="0" smtClean="0"/>
          </a:p>
          <a:p>
            <a:pPr lvl="2">
              <a:lnSpc>
                <a:spcPts val="1880"/>
              </a:lnSpc>
            </a:pPr>
            <a:r>
              <a:rPr kumimoji="1" lang="en-US" altLang="zh-CN" sz="2000" i="1" dirty="0" smtClean="0"/>
              <a:t>Bo-Yellow-East</a:t>
            </a:r>
            <a:r>
              <a:rPr kumimoji="1" lang="zh-CN" altLang="en-US" sz="2000" i="1" dirty="0" smtClean="0"/>
              <a:t> </a:t>
            </a:r>
            <a:r>
              <a:rPr kumimoji="1" lang="en-US" altLang="zh-CN" sz="2000" i="1" dirty="0" smtClean="0"/>
              <a:t>China</a:t>
            </a:r>
            <a:r>
              <a:rPr kumimoji="1" lang="zh-CN" altLang="en-US" sz="2000" i="1" dirty="0" smtClean="0"/>
              <a:t> </a:t>
            </a:r>
            <a:r>
              <a:rPr kumimoji="1" lang="en-US" altLang="zh-CN" sz="2000" i="1" dirty="0" smtClean="0"/>
              <a:t>Sea</a:t>
            </a:r>
            <a:r>
              <a:rPr kumimoji="1" lang="zh-CN" altLang="en-US" sz="2000" i="1" dirty="0" smtClean="0"/>
              <a:t> </a:t>
            </a:r>
            <a:r>
              <a:rPr kumimoji="1" lang="en-US" altLang="zh-CN" sz="2000" i="1" dirty="0" smtClean="0"/>
              <a:t>and</a:t>
            </a:r>
            <a:r>
              <a:rPr kumimoji="1" lang="zh-CN" altLang="en-US" sz="2000" i="1" dirty="0" smtClean="0"/>
              <a:t> </a:t>
            </a:r>
            <a:r>
              <a:rPr kumimoji="1" lang="en-US" altLang="zh-CN" sz="2000" i="1" dirty="0" smtClean="0"/>
              <a:t>South</a:t>
            </a:r>
            <a:r>
              <a:rPr kumimoji="1" lang="zh-CN" altLang="en-US" sz="2000" i="1" dirty="0" smtClean="0"/>
              <a:t> </a:t>
            </a:r>
            <a:r>
              <a:rPr kumimoji="1" lang="en-US" altLang="zh-CN" sz="2000" i="1" dirty="0" smtClean="0"/>
              <a:t>China</a:t>
            </a:r>
            <a:r>
              <a:rPr kumimoji="1" lang="zh-CN" altLang="en-US" sz="2000" i="1" dirty="0" smtClean="0"/>
              <a:t> </a:t>
            </a:r>
            <a:r>
              <a:rPr kumimoji="1" lang="en-US" altLang="zh-CN" sz="2000" i="1" dirty="0" smtClean="0"/>
              <a:t>Sea</a:t>
            </a:r>
            <a:r>
              <a:rPr kumimoji="1" lang="zh-CN" altLang="en-US" sz="2400" i="1" dirty="0" smtClean="0"/>
              <a:t> </a:t>
            </a:r>
            <a:endParaRPr kumimoji="1" lang="zh-CN" altLang="en-US" sz="2400" i="1" dirty="0" smtClean="0"/>
          </a:p>
          <a:p>
            <a:pPr lvl="1">
              <a:lnSpc>
                <a:spcPts val="1880"/>
              </a:lnSpc>
            </a:pPr>
            <a:r>
              <a:rPr kumimoji="1" lang="en-US" altLang="zh-CN" sz="2000" i="1" dirty="0" smtClean="0"/>
              <a:t>Level</a:t>
            </a:r>
            <a:r>
              <a:rPr kumimoji="1" lang="zh-CN" altLang="en-US" sz="2000" i="1" dirty="0" smtClean="0"/>
              <a:t> </a:t>
            </a:r>
            <a:r>
              <a:rPr kumimoji="1" lang="en-US" altLang="zh-CN" sz="2000" i="1" dirty="0" smtClean="0"/>
              <a:t>4:</a:t>
            </a:r>
            <a:r>
              <a:rPr kumimoji="1" lang="zh-CN" altLang="en-US" sz="2000" i="1" dirty="0" smtClean="0"/>
              <a:t> </a:t>
            </a:r>
            <a:r>
              <a:rPr kumimoji="1" lang="en-US" altLang="zh-CN" sz="2000" i="1" dirty="0" smtClean="0"/>
              <a:t>Polar</a:t>
            </a:r>
            <a:r>
              <a:rPr kumimoji="1" lang="zh-CN" altLang="en-US" sz="2000" i="1" dirty="0" smtClean="0"/>
              <a:t> </a:t>
            </a:r>
            <a:r>
              <a:rPr kumimoji="1" lang="en-US" altLang="zh-CN" sz="2000" i="1" dirty="0" smtClean="0"/>
              <a:t>Region</a:t>
            </a:r>
            <a:endParaRPr kumimoji="1" lang="en-US" altLang="zh-CN" sz="2000" i="1" dirty="0" smtClean="0"/>
          </a:p>
          <a:p>
            <a:pPr>
              <a:lnSpc>
                <a:spcPts val="1880"/>
              </a:lnSpc>
            </a:pPr>
            <a:r>
              <a:rPr kumimoji="1" lang="en-US" altLang="zh-CN" sz="2000" b="1" dirty="0" smtClean="0"/>
              <a:t>Refined</a:t>
            </a:r>
            <a:r>
              <a:rPr kumimoji="1" lang="zh-CN" altLang="en-US" sz="2000" b="1" dirty="0" smtClean="0"/>
              <a:t> </a:t>
            </a:r>
            <a:r>
              <a:rPr kumimoji="1" lang="en-US" altLang="zh-CN" sz="2000" b="1" dirty="0" smtClean="0"/>
              <a:t>forecasts</a:t>
            </a:r>
            <a:r>
              <a:rPr kumimoji="1" lang="en-US" altLang="zh-CN" sz="2000" b="1" dirty="0"/>
              <a:t>:</a:t>
            </a:r>
            <a:endParaRPr kumimoji="1" lang="en-US" altLang="zh-CN" sz="2400" b="1" dirty="0" smtClean="0"/>
          </a:p>
          <a:p>
            <a:pPr lvl="1">
              <a:lnSpc>
                <a:spcPts val="1880"/>
              </a:lnSpc>
            </a:pPr>
            <a:r>
              <a:rPr kumimoji="1" lang="en-US" altLang="zh-CN" sz="2000" dirty="0" smtClean="0"/>
              <a:t>China</a:t>
            </a:r>
            <a:r>
              <a:rPr kumimoji="1" lang="zh-CN" altLang="en-US" sz="2000" dirty="0" smtClean="0"/>
              <a:t> </a:t>
            </a:r>
            <a:r>
              <a:rPr kumimoji="1" lang="en-US" altLang="zh-CN" sz="2000" dirty="0" smtClean="0"/>
              <a:t>Coastal</a:t>
            </a:r>
            <a:r>
              <a:rPr kumimoji="1" lang="zh-CN" altLang="en-US" sz="2000" dirty="0" smtClean="0"/>
              <a:t> </a:t>
            </a:r>
            <a:r>
              <a:rPr kumimoji="1" lang="en-US" altLang="zh-CN" sz="2400" dirty="0" smtClean="0"/>
              <a:t>Zone</a:t>
            </a:r>
            <a:endParaRPr kumimoji="1" lang="en-US" altLang="zh-CN" sz="2400" dirty="0" smtClean="0"/>
          </a:p>
          <a:p>
            <a:pPr>
              <a:lnSpc>
                <a:spcPts val="1880"/>
              </a:lnSpc>
            </a:pPr>
            <a:r>
              <a:rPr kumimoji="1" lang="en-US" altLang="zh-CN" sz="2000" b="1" dirty="0" smtClean="0"/>
              <a:t>Ecological</a:t>
            </a:r>
            <a:r>
              <a:rPr kumimoji="1" lang="zh-CN" altLang="en-US" sz="2000" b="1" dirty="0" smtClean="0"/>
              <a:t> </a:t>
            </a:r>
            <a:r>
              <a:rPr kumimoji="1" lang="en-US" altLang="zh-CN" sz="2000" b="1" dirty="0" smtClean="0"/>
              <a:t>Forecasts:</a:t>
            </a:r>
            <a:endParaRPr kumimoji="1" lang="en-US" altLang="zh-CN" sz="2000" b="1" dirty="0" smtClean="0"/>
          </a:p>
          <a:p>
            <a:pPr lvl="1">
              <a:lnSpc>
                <a:spcPts val="1880"/>
              </a:lnSpc>
            </a:pPr>
            <a:r>
              <a:rPr kumimoji="1" lang="en-US" altLang="zh-CN" sz="2000" i="1" dirty="0" smtClean="0"/>
              <a:t>Level</a:t>
            </a:r>
            <a:r>
              <a:rPr kumimoji="1" lang="zh-CN" altLang="en-US" sz="2000" i="1" dirty="0" smtClean="0"/>
              <a:t> </a:t>
            </a:r>
            <a:r>
              <a:rPr kumimoji="1" lang="en-US" altLang="zh-CN" sz="2000" i="1" dirty="0" smtClean="0"/>
              <a:t>1:</a:t>
            </a:r>
            <a:r>
              <a:rPr kumimoji="1" lang="zh-CN" altLang="en-US" sz="2000" i="1" dirty="0" smtClean="0"/>
              <a:t> </a:t>
            </a:r>
            <a:r>
              <a:rPr kumimoji="1" lang="en-US" altLang="zh-CN" sz="2000" i="1" dirty="0" smtClean="0"/>
              <a:t>Northwest</a:t>
            </a:r>
            <a:r>
              <a:rPr kumimoji="1" lang="zh-CN" altLang="en-US" sz="2000" i="1" dirty="0" smtClean="0"/>
              <a:t> </a:t>
            </a:r>
            <a:r>
              <a:rPr kumimoji="1" lang="en-US" altLang="zh-CN" sz="2000" i="1" dirty="0" smtClean="0"/>
              <a:t>Pacific</a:t>
            </a:r>
            <a:endParaRPr kumimoji="1" lang="en-US" altLang="zh-CN" sz="2000" i="1" dirty="0" smtClean="0"/>
          </a:p>
          <a:p>
            <a:pPr lvl="1">
              <a:lnSpc>
                <a:spcPts val="1880"/>
              </a:lnSpc>
            </a:pPr>
            <a:r>
              <a:rPr kumimoji="1" lang="en-US" altLang="zh-CN" sz="2000" i="1" dirty="0" smtClean="0"/>
              <a:t>Level</a:t>
            </a:r>
            <a:r>
              <a:rPr kumimoji="1" lang="zh-CN" altLang="en-US" sz="2000" i="1" dirty="0" smtClean="0"/>
              <a:t> </a:t>
            </a:r>
            <a:r>
              <a:rPr kumimoji="1" lang="en-US" altLang="zh-CN" sz="2000" i="1" dirty="0" smtClean="0"/>
              <a:t>2:</a:t>
            </a:r>
            <a:r>
              <a:rPr kumimoji="1" lang="zh-CN" altLang="en-US" sz="2000" i="1" dirty="0" smtClean="0"/>
              <a:t> </a:t>
            </a:r>
            <a:r>
              <a:rPr kumimoji="1" lang="en-US" altLang="zh-CN" sz="2000" i="1" dirty="0" smtClean="0"/>
              <a:t>East</a:t>
            </a:r>
            <a:r>
              <a:rPr kumimoji="1" lang="zh-CN" altLang="en-US" sz="2000" i="1" dirty="0" smtClean="0"/>
              <a:t> </a:t>
            </a:r>
            <a:r>
              <a:rPr kumimoji="1" lang="en-US" altLang="zh-CN" sz="2000" i="1" dirty="0" smtClean="0"/>
              <a:t>and</a:t>
            </a:r>
            <a:r>
              <a:rPr kumimoji="1" lang="zh-CN" altLang="en-US" sz="2000" i="1" dirty="0" smtClean="0"/>
              <a:t> </a:t>
            </a:r>
            <a:r>
              <a:rPr kumimoji="1" lang="en-US" altLang="zh-CN" sz="2000" i="1" dirty="0" smtClean="0"/>
              <a:t>South</a:t>
            </a:r>
            <a:r>
              <a:rPr kumimoji="1" lang="zh-CN" altLang="en-US" sz="2000" i="1" dirty="0" smtClean="0"/>
              <a:t> </a:t>
            </a:r>
            <a:r>
              <a:rPr kumimoji="1" lang="en-US" altLang="zh-CN" sz="2000" i="1" dirty="0" smtClean="0"/>
              <a:t>China</a:t>
            </a:r>
            <a:r>
              <a:rPr kumimoji="1" lang="zh-CN" altLang="en-US" sz="2000" i="1" dirty="0" smtClean="0"/>
              <a:t> </a:t>
            </a:r>
            <a:r>
              <a:rPr kumimoji="1" lang="en-US" altLang="zh-CN" sz="2000" i="1" dirty="0" smtClean="0"/>
              <a:t>sea</a:t>
            </a:r>
            <a:endParaRPr kumimoji="1" lang="en-US" altLang="zh-CN" sz="2000" i="1" dirty="0" smtClean="0"/>
          </a:p>
          <a:p>
            <a:pPr>
              <a:lnSpc>
                <a:spcPts val="1880"/>
              </a:lnSpc>
            </a:pPr>
            <a:r>
              <a:rPr kumimoji="1" lang="en-US" altLang="zh-CN" sz="2000" b="1" dirty="0" smtClean="0"/>
              <a:t>Climate</a:t>
            </a:r>
            <a:r>
              <a:rPr kumimoji="1" lang="zh-CN" altLang="en-US" sz="2000" b="1" dirty="0" smtClean="0"/>
              <a:t> </a:t>
            </a:r>
            <a:r>
              <a:rPr kumimoji="1" lang="en-US" altLang="zh-CN" sz="2000" b="1" dirty="0" smtClean="0"/>
              <a:t>Prediction:</a:t>
            </a:r>
            <a:endParaRPr kumimoji="1" lang="en-US" altLang="zh-CN" sz="2000" b="1" dirty="0" smtClean="0"/>
          </a:p>
          <a:p>
            <a:pPr lvl="1">
              <a:lnSpc>
                <a:spcPts val="1880"/>
              </a:lnSpc>
            </a:pPr>
            <a:r>
              <a:rPr kumimoji="1" lang="en-US" altLang="zh-CN" sz="2000" i="1" dirty="0" smtClean="0"/>
              <a:t>Level</a:t>
            </a:r>
            <a:r>
              <a:rPr kumimoji="1" lang="zh-CN" altLang="en-US" sz="2000" i="1" dirty="0" smtClean="0"/>
              <a:t> </a:t>
            </a:r>
            <a:r>
              <a:rPr kumimoji="1" lang="en-US" altLang="zh-CN" sz="2000" i="1" dirty="0" smtClean="0"/>
              <a:t>1:</a:t>
            </a:r>
            <a:r>
              <a:rPr kumimoji="1" lang="zh-CN" altLang="en-US" sz="2000" i="1" dirty="0" smtClean="0"/>
              <a:t> </a:t>
            </a:r>
            <a:r>
              <a:rPr kumimoji="1" lang="en-US" altLang="zh-CN" sz="2000" i="1" dirty="0" smtClean="0"/>
              <a:t>Global</a:t>
            </a:r>
            <a:r>
              <a:rPr kumimoji="1" lang="zh-CN" altLang="en-US" sz="2400" i="1" dirty="0" smtClean="0"/>
              <a:t> </a:t>
            </a:r>
            <a:endParaRPr kumimoji="1" lang="zh-CN" altLang="en-US" sz="2400" i="1" dirty="0" smtClean="0"/>
          </a:p>
          <a:p>
            <a:pPr lvl="1">
              <a:lnSpc>
                <a:spcPts val="1880"/>
              </a:lnSpc>
            </a:pPr>
            <a:r>
              <a:rPr kumimoji="1" lang="en-US" altLang="zh-CN" sz="2000" i="1" dirty="0" smtClean="0"/>
              <a:t>Level</a:t>
            </a:r>
            <a:r>
              <a:rPr kumimoji="1" lang="zh-CN" altLang="en-US" sz="2000" i="1" dirty="0" smtClean="0"/>
              <a:t> </a:t>
            </a:r>
            <a:r>
              <a:rPr kumimoji="1" lang="en-US" altLang="zh-CN" sz="2000" i="1" dirty="0" smtClean="0"/>
              <a:t>2:</a:t>
            </a:r>
            <a:r>
              <a:rPr kumimoji="1" lang="zh-CN" altLang="en-US" sz="2000" i="1" dirty="0" smtClean="0"/>
              <a:t> </a:t>
            </a:r>
            <a:r>
              <a:rPr kumimoji="1" lang="en-US" altLang="zh-CN" sz="2000" i="1" dirty="0" smtClean="0"/>
              <a:t>Asia</a:t>
            </a:r>
            <a:r>
              <a:rPr kumimoji="1" lang="zh-CN" altLang="en-US" sz="2000" i="1" dirty="0" smtClean="0"/>
              <a:t> </a:t>
            </a:r>
            <a:r>
              <a:rPr kumimoji="1" lang="en-US" altLang="zh-CN" sz="2000" i="1" dirty="0" smtClean="0"/>
              <a:t>&amp;</a:t>
            </a:r>
            <a:r>
              <a:rPr kumimoji="1" lang="zh-CN" altLang="en-US" sz="2000" i="1" dirty="0" smtClean="0"/>
              <a:t> </a:t>
            </a:r>
            <a:r>
              <a:rPr kumimoji="1" lang="en-US" altLang="zh-CN" sz="2000" i="1" dirty="0" smtClean="0"/>
              <a:t>Northwest</a:t>
            </a:r>
            <a:r>
              <a:rPr kumimoji="1" lang="zh-CN" altLang="en-US" sz="2000" i="1" dirty="0" smtClean="0"/>
              <a:t> </a:t>
            </a:r>
            <a:r>
              <a:rPr kumimoji="1" lang="en-US" altLang="zh-CN" sz="2000" i="1" dirty="0" smtClean="0"/>
              <a:t>Pacific</a:t>
            </a:r>
            <a:endParaRPr kumimoji="1" lang="en-US" altLang="zh-CN" sz="2000" i="1" dirty="0" smtClean="0"/>
          </a:p>
          <a:p>
            <a:pPr>
              <a:lnSpc>
                <a:spcPts val="1880"/>
              </a:lnSpc>
            </a:pPr>
            <a:endParaRPr kumimoji="1" lang="en-US" altLang="zh-CN" dirty="0" smtClean="0"/>
          </a:p>
        </p:txBody>
      </p:sp>
      <p:sp>
        <p:nvSpPr>
          <p:cNvPr id="2" name="标题 1"/>
          <p:cNvSpPr>
            <a:spLocks noGrp="1"/>
          </p:cNvSpPr>
          <p:nvPr>
            <p:ph type="title"/>
          </p:nvPr>
        </p:nvSpPr>
        <p:spPr/>
        <p:txBody>
          <a:bodyPr>
            <a:noAutofit/>
          </a:bodyPr>
          <a:lstStyle/>
          <a:p>
            <a:pPr lvl="0"/>
            <a:r>
              <a:rPr kumimoji="1" lang="en-US" altLang="zh-CN" sz="2800" dirty="0"/>
              <a:t>Chinese Global operational Oceanography Forecasting </a:t>
            </a:r>
            <a:br>
              <a:rPr kumimoji="1" lang="en-US" altLang="zh-CN" sz="2800" dirty="0" smtClean="0"/>
            </a:br>
            <a:r>
              <a:rPr kumimoji="1" lang="en-US" altLang="zh-CN" sz="2800" dirty="0" smtClean="0"/>
              <a:t> System(CGOFS </a:t>
            </a:r>
            <a:r>
              <a:rPr kumimoji="1" lang="en-US" altLang="zh-CN" sz="2800" dirty="0"/>
              <a:t>v1.0)  </a:t>
            </a:r>
            <a:r>
              <a:rPr kumimoji="1" lang="en-US" altLang="zh-CN" sz="2800" dirty="0" smtClean="0"/>
              <a:t> and </a:t>
            </a:r>
            <a:r>
              <a:rPr kumimoji="1" lang="en-US" altLang="zh-CN" sz="2800" dirty="0"/>
              <a:t>extended forecast system</a:t>
            </a:r>
            <a:br>
              <a:rPr kumimoji="1" lang="en-US" altLang="zh-CN" sz="2800" dirty="0"/>
            </a:br>
            <a:endParaRPr kumimoji="1"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srcRect r="6888" b="15825"/>
          <a:stretch>
            <a:fillRect/>
          </a:stretch>
        </p:blipFill>
        <p:spPr>
          <a:xfrm>
            <a:off x="271996" y="1344931"/>
            <a:ext cx="2831928" cy="2372101"/>
          </a:xfrm>
          <a:prstGeom prst="rect">
            <a:avLst/>
          </a:prstGeom>
          <a:ln>
            <a:noFill/>
          </a:ln>
          <a:effectLst>
            <a:softEdge rad="112500"/>
          </a:effectLst>
        </p:spPr>
      </p:pic>
      <p:pic>
        <p:nvPicPr>
          <p:cNvPr id="5" name="图片 4"/>
          <p:cNvPicPr>
            <a:picLocks noChangeAspect="1"/>
          </p:cNvPicPr>
          <p:nvPr/>
        </p:nvPicPr>
        <p:blipFill>
          <a:blip r:embed="rId2" cstate="print"/>
          <a:stretch>
            <a:fillRect/>
          </a:stretch>
        </p:blipFill>
        <p:spPr>
          <a:xfrm>
            <a:off x="3131840" y="1628800"/>
            <a:ext cx="3024336" cy="2125851"/>
          </a:xfrm>
          <a:prstGeom prst="rect">
            <a:avLst/>
          </a:prstGeom>
          <a:ln>
            <a:noFill/>
          </a:ln>
          <a:effectLst>
            <a:softEdge rad="112500"/>
          </a:effectLst>
        </p:spPr>
      </p:pic>
      <p:pic>
        <p:nvPicPr>
          <p:cNvPr id="6" name="图片 5"/>
          <p:cNvPicPr>
            <a:picLocks noChangeAspect="1"/>
          </p:cNvPicPr>
          <p:nvPr/>
        </p:nvPicPr>
        <p:blipFill>
          <a:blip r:embed="rId3" cstate="print"/>
          <a:stretch>
            <a:fillRect/>
          </a:stretch>
        </p:blipFill>
        <p:spPr>
          <a:xfrm>
            <a:off x="251520" y="4437112"/>
            <a:ext cx="2808312" cy="2129160"/>
          </a:xfrm>
          <a:prstGeom prst="rect">
            <a:avLst/>
          </a:prstGeom>
          <a:ln>
            <a:noFill/>
          </a:ln>
          <a:effectLst>
            <a:softEdge rad="112500"/>
          </a:effectLst>
        </p:spPr>
      </p:pic>
      <p:pic>
        <p:nvPicPr>
          <p:cNvPr id="7" name="图片 6" descr="GOCTM_TIDE_20161110_00"/>
          <p:cNvPicPr>
            <a:picLocks noChangeAspect="1"/>
          </p:cNvPicPr>
          <p:nvPr/>
        </p:nvPicPr>
        <p:blipFill>
          <a:blip r:embed="rId4" cstate="print"/>
          <a:srcRect l="11090" t="14767" r="8026" b="16362"/>
          <a:stretch>
            <a:fillRect/>
          </a:stretch>
        </p:blipFill>
        <p:spPr>
          <a:xfrm>
            <a:off x="3275856" y="4520630"/>
            <a:ext cx="3024336" cy="1950641"/>
          </a:xfrm>
          <a:prstGeom prst="rect">
            <a:avLst/>
          </a:prstGeom>
          <a:ln>
            <a:noFill/>
          </a:ln>
          <a:effectLst>
            <a:softEdge rad="112500"/>
          </a:effectLst>
        </p:spPr>
      </p:pic>
      <p:pic>
        <p:nvPicPr>
          <p:cNvPr id="10" name="图片 9"/>
          <p:cNvPicPr>
            <a:picLocks noChangeAspect="1"/>
          </p:cNvPicPr>
          <p:nvPr/>
        </p:nvPicPr>
        <p:blipFill>
          <a:blip r:embed="rId5" cstate="print"/>
          <a:stretch>
            <a:fillRect/>
          </a:stretch>
        </p:blipFill>
        <p:spPr>
          <a:xfrm>
            <a:off x="6267264" y="4437112"/>
            <a:ext cx="2913248" cy="2004937"/>
          </a:xfrm>
          <a:prstGeom prst="rect">
            <a:avLst/>
          </a:prstGeom>
          <a:ln>
            <a:noFill/>
          </a:ln>
          <a:effectLst>
            <a:softEdge rad="112500"/>
          </a:effectLst>
        </p:spPr>
      </p:pic>
      <p:pic>
        <p:nvPicPr>
          <p:cNvPr id="11" name="图片 3"/>
          <p:cNvPicPr>
            <a:picLocks noChangeAspect="1"/>
          </p:cNvPicPr>
          <p:nvPr/>
        </p:nvPicPr>
        <p:blipFill>
          <a:blip r:embed="rId6" cstate="print">
            <a:clrChange>
              <a:clrFrom>
                <a:srgbClr val="FEFEFE"/>
              </a:clrFrom>
              <a:clrTo>
                <a:srgbClr val="FEFEFE">
                  <a:alpha val="0"/>
                </a:srgbClr>
              </a:clrTo>
            </a:clrChange>
          </a:blip>
          <a:srcRect/>
          <a:stretch>
            <a:fillRect/>
          </a:stretch>
        </p:blipFill>
        <p:spPr bwMode="auto">
          <a:xfrm>
            <a:off x="7682102" y="2204864"/>
            <a:ext cx="1461898" cy="11521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4"/>
          <p:cNvPicPr>
            <a:picLocks noChangeAspect="1"/>
          </p:cNvPicPr>
          <p:nvPr/>
        </p:nvPicPr>
        <p:blipFill>
          <a:blip r:embed="rId7" cstate="print">
            <a:clrChange>
              <a:clrFrom>
                <a:srgbClr val="FEFEFE"/>
              </a:clrFrom>
              <a:clrTo>
                <a:srgbClr val="FEFEFE">
                  <a:alpha val="0"/>
                </a:srgbClr>
              </a:clrTo>
            </a:clrChange>
          </a:blip>
          <a:srcRect/>
          <a:stretch>
            <a:fillRect/>
          </a:stretch>
        </p:blipFill>
        <p:spPr bwMode="auto">
          <a:xfrm>
            <a:off x="6372200" y="2204864"/>
            <a:ext cx="1584176" cy="11884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23528" y="1484784"/>
            <a:ext cx="196831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altLang="zh-CN" b="1" dirty="0" smtClean="0">
                <a:solidFill>
                  <a:prstClr val="white"/>
                </a:solidFill>
                <a:latin typeface="微软雅黑" panose="020B0503020204020204" charset="-122"/>
                <a:ea typeface="微软雅黑" panose="020B0503020204020204" charset="-122"/>
              </a:rPr>
              <a:t>Surface Wind</a:t>
            </a:r>
            <a:endParaRPr lang="zh-CN" altLang="en-US" b="1" dirty="0">
              <a:solidFill>
                <a:prstClr val="white"/>
              </a:solidFill>
              <a:latin typeface="微软雅黑" panose="020B0503020204020204" charset="-122"/>
              <a:ea typeface="微软雅黑" panose="020B0503020204020204" charset="-122"/>
            </a:endParaRPr>
          </a:p>
        </p:txBody>
      </p:sp>
      <p:sp>
        <p:nvSpPr>
          <p:cNvPr id="15" name="TextBox 14"/>
          <p:cNvSpPr txBox="1"/>
          <p:nvPr/>
        </p:nvSpPr>
        <p:spPr>
          <a:xfrm>
            <a:off x="251520" y="4098249"/>
            <a:ext cx="1072914"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altLang="zh-CN" b="1" dirty="0" smtClean="0">
                <a:solidFill>
                  <a:prstClr val="white"/>
                </a:solidFill>
                <a:latin typeface="微软雅黑" panose="020B0503020204020204" charset="-122"/>
                <a:ea typeface="微软雅黑" panose="020B0503020204020204" charset="-122"/>
              </a:rPr>
              <a:t>Wave</a:t>
            </a:r>
            <a:endParaRPr lang="zh-CN" altLang="en-US" b="1" dirty="0">
              <a:solidFill>
                <a:prstClr val="white"/>
              </a:solidFill>
              <a:latin typeface="微软雅黑" panose="020B0503020204020204" charset="-122"/>
              <a:ea typeface="微软雅黑" panose="020B0503020204020204" charset="-122"/>
            </a:endParaRPr>
          </a:p>
        </p:txBody>
      </p:sp>
      <p:sp>
        <p:nvSpPr>
          <p:cNvPr id="16" name="TextBox 15"/>
          <p:cNvSpPr txBox="1"/>
          <p:nvPr/>
        </p:nvSpPr>
        <p:spPr>
          <a:xfrm>
            <a:off x="3338896" y="4149079"/>
            <a:ext cx="1161096"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altLang="zh-CN" b="1" dirty="0" smtClean="0">
                <a:solidFill>
                  <a:prstClr val="white"/>
                </a:solidFill>
                <a:latin typeface="微软雅黑" panose="020B0503020204020204" charset="-122"/>
                <a:ea typeface="微软雅黑" panose="020B0503020204020204" charset="-122"/>
              </a:rPr>
              <a:t>Tide</a:t>
            </a:r>
            <a:endParaRPr lang="zh-CN" altLang="en-US" b="1" dirty="0">
              <a:solidFill>
                <a:prstClr val="white"/>
              </a:solidFill>
              <a:latin typeface="微软雅黑" panose="020B0503020204020204" charset="-122"/>
              <a:ea typeface="微软雅黑" panose="020B0503020204020204" charset="-122"/>
            </a:endParaRPr>
          </a:p>
        </p:txBody>
      </p:sp>
      <p:sp>
        <p:nvSpPr>
          <p:cNvPr id="17" name="TextBox 16"/>
          <p:cNvSpPr txBox="1"/>
          <p:nvPr/>
        </p:nvSpPr>
        <p:spPr>
          <a:xfrm>
            <a:off x="3275855" y="1412776"/>
            <a:ext cx="182601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altLang="zh-CN" b="1" dirty="0" smtClean="0">
                <a:solidFill>
                  <a:prstClr val="white"/>
                </a:solidFill>
                <a:latin typeface="微软雅黑" panose="020B0503020204020204" charset="-122"/>
                <a:ea typeface="微软雅黑" panose="020B0503020204020204" charset="-122"/>
              </a:rPr>
              <a:t>Temperature</a:t>
            </a:r>
            <a:endParaRPr lang="zh-CN" altLang="en-US" b="1" dirty="0">
              <a:solidFill>
                <a:prstClr val="white"/>
              </a:solidFill>
              <a:latin typeface="微软雅黑" panose="020B0503020204020204" charset="-122"/>
              <a:ea typeface="微软雅黑" panose="020B0503020204020204" charset="-122"/>
            </a:endParaRPr>
          </a:p>
        </p:txBody>
      </p:sp>
      <p:sp>
        <p:nvSpPr>
          <p:cNvPr id="18" name="TextBox 17"/>
          <p:cNvSpPr txBox="1"/>
          <p:nvPr/>
        </p:nvSpPr>
        <p:spPr>
          <a:xfrm>
            <a:off x="6444208" y="1412776"/>
            <a:ext cx="1518241"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altLang="zh-CN" b="1" dirty="0" smtClean="0">
                <a:solidFill>
                  <a:prstClr val="white"/>
                </a:solidFill>
                <a:latin typeface="微软雅黑" panose="020B0503020204020204" charset="-122"/>
                <a:ea typeface="微软雅黑" panose="020B0503020204020204" charset="-122"/>
              </a:rPr>
              <a:t>Polar ice</a:t>
            </a:r>
            <a:endParaRPr lang="zh-CN" altLang="en-US" b="1" dirty="0">
              <a:solidFill>
                <a:prstClr val="white"/>
              </a:solidFill>
              <a:latin typeface="微软雅黑" panose="020B0503020204020204" charset="-122"/>
              <a:ea typeface="微软雅黑" panose="020B0503020204020204" charset="-122"/>
            </a:endParaRPr>
          </a:p>
        </p:txBody>
      </p:sp>
      <p:sp>
        <p:nvSpPr>
          <p:cNvPr id="19" name="TextBox 18"/>
          <p:cNvSpPr txBox="1"/>
          <p:nvPr/>
        </p:nvSpPr>
        <p:spPr>
          <a:xfrm>
            <a:off x="6372200" y="4149080"/>
            <a:ext cx="1359084"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altLang="zh-CN" b="1" dirty="0" smtClean="0">
                <a:solidFill>
                  <a:prstClr val="white"/>
                </a:solidFill>
                <a:latin typeface="微软雅黑" panose="020B0503020204020204" charset="-122"/>
                <a:ea typeface="微软雅黑" panose="020B0503020204020204" charset="-122"/>
              </a:rPr>
              <a:t>Current</a:t>
            </a:r>
            <a:endParaRPr lang="zh-CN" altLang="en-US" b="1" dirty="0">
              <a:solidFill>
                <a:prstClr val="white"/>
              </a:solidFill>
              <a:latin typeface="微软雅黑" panose="020B0503020204020204" charset="-122"/>
              <a:ea typeface="微软雅黑" panose="020B0503020204020204" charset="-122"/>
            </a:endParaRPr>
          </a:p>
        </p:txBody>
      </p:sp>
      <p:sp>
        <p:nvSpPr>
          <p:cNvPr id="22" name="标题 1"/>
          <p:cNvSpPr txBox="1"/>
          <p:nvPr/>
        </p:nvSpPr>
        <p:spPr>
          <a:xfrm>
            <a:off x="0" y="-778097"/>
            <a:ext cx="8964488" cy="69269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endParaRPr lang="zh-CN" altLang="en-US" sz="3200" b="1" dirty="0" smtClean="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sp>
        <p:nvSpPr>
          <p:cNvPr id="2" name="标题 1"/>
          <p:cNvSpPr>
            <a:spLocks noGrp="1"/>
          </p:cNvSpPr>
          <p:nvPr>
            <p:ph type="title"/>
          </p:nvPr>
        </p:nvSpPr>
        <p:spPr/>
        <p:txBody>
          <a:bodyPr>
            <a:normAutofit/>
          </a:bodyPr>
          <a:lstStyle/>
          <a:p>
            <a:r>
              <a:rPr kumimoji="1" lang="en-US" altLang="zh-CN" dirty="0"/>
              <a:t>Global Forecast Products of CGOFS</a:t>
            </a:r>
            <a:endParaRPr kumimoji="1" lang="en-US" altLang="zh-CN"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dirty="0"/>
              <a:t>Developing </a:t>
            </a:r>
            <a:r>
              <a:rPr kumimoji="1" lang="en-US" altLang="zh-CN" dirty="0" smtClean="0"/>
              <a:t>Progress</a:t>
            </a:r>
            <a:endParaRPr kumimoji="1" lang="zh-CN" altLang="en-US" dirty="0"/>
          </a:p>
        </p:txBody>
      </p:sp>
      <p:sp>
        <p:nvSpPr>
          <p:cNvPr id="5" name="标题 1"/>
          <p:cNvSpPr txBox="1"/>
          <p:nvPr/>
        </p:nvSpPr>
        <p:spPr>
          <a:xfrm>
            <a:off x="0" y="332655"/>
            <a:ext cx="9144000" cy="836713"/>
          </a:xfrm>
          <a:prstGeom prst="rect">
            <a:avLst/>
          </a:prstGeom>
        </p:spPr>
        <p:txBody>
          <a:bodyPr>
            <a:noAutofit/>
          </a:bodyPr>
          <a:lstStyle/>
          <a:p>
            <a:pPr algn="ctr">
              <a:spcBef>
                <a:spcPct val="0"/>
              </a:spcBef>
              <a:defRPr/>
            </a:pPr>
            <a:endParaRPr lang="en-US" altLang="zh-CN" sz="3200" b="1" dirty="0" smtClean="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sp>
        <p:nvSpPr>
          <p:cNvPr id="7" name="标题 1"/>
          <p:cNvSpPr txBox="1"/>
          <p:nvPr/>
        </p:nvSpPr>
        <p:spPr>
          <a:xfrm>
            <a:off x="179512" y="1196752"/>
            <a:ext cx="8964488" cy="692696"/>
          </a:xfrm>
          <a:prstGeom prst="rect">
            <a:avLst/>
          </a:prstGeom>
        </p:spPr>
        <p:txBody>
          <a:bodyPr vert="horz" lIns="91440" tIns="45720" rIns="91440" bIns="45720" rtlCol="0" anchor="ctr">
            <a:noAutofit/>
          </a:bodyPr>
          <a:lstStyle/>
          <a:p>
            <a:pPr>
              <a:spcBef>
                <a:spcPct val="0"/>
              </a:spcBef>
              <a:defRPr/>
            </a:pPr>
            <a:r>
              <a:rPr lang="en-US" altLang="zh-CN" sz="2400" b="1" dirty="0" smtClean="0">
                <a:solidFill>
                  <a:srgbClr val="002060"/>
                </a:solidFill>
                <a:latin typeface="Arial" panose="020B0604020202020204" pitchFamily="34" charset="0"/>
                <a:ea typeface="黑体" panose="02010609060101010101" pitchFamily="49" charset="-122"/>
                <a:cs typeface="Arial" panose="020B0604020202020204" pitchFamily="34" charset="0"/>
              </a:rPr>
              <a:t>(1)</a:t>
            </a:r>
            <a:r>
              <a:rPr lang="zh-CN" altLang="en-US" sz="2400" b="1" dirty="0" smtClean="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2400" b="1" dirty="0" smtClean="0">
                <a:solidFill>
                  <a:srgbClr val="002060"/>
                </a:solidFill>
                <a:latin typeface="Arial" panose="020B0604020202020204" pitchFamily="34" charset="0"/>
                <a:ea typeface="黑体" panose="02010609060101010101" pitchFamily="49" charset="-122"/>
                <a:cs typeface="Arial" panose="020B0604020202020204" pitchFamily="34" charset="0"/>
              </a:rPr>
              <a:t>Global 1/12°High Resolution Forecasting System</a:t>
            </a:r>
            <a:endParaRPr lang="en-US" altLang="zh-CN" sz="2400" b="1" dirty="0" smtClean="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pic>
        <p:nvPicPr>
          <p:cNvPr id="8" name="Picture 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267280" y="2097081"/>
            <a:ext cx="3625200" cy="20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2817161"/>
            <a:ext cx="3626003" cy="20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3753265"/>
            <a:ext cx="3610144" cy="2043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4833384"/>
            <a:ext cx="3645122" cy="20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4"/>
          <p:cNvSpPr txBox="1">
            <a:spLocks noChangeArrowheads="1"/>
          </p:cNvSpPr>
          <p:nvPr/>
        </p:nvSpPr>
        <p:spPr>
          <a:xfrm>
            <a:off x="0" y="1916832"/>
            <a:ext cx="5128679" cy="494116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80000"/>
              </a:lnSpc>
              <a:defRPr/>
            </a:pPr>
            <a:r>
              <a:rPr lang="en-US" altLang="zh-CN" sz="2000" b="1" dirty="0" smtClean="0">
                <a:solidFill>
                  <a:prstClr val="black"/>
                </a:solidFill>
                <a:latin typeface="Times New Roman" panose="02020603050405020304" pitchFamily="18" charset="0"/>
                <a:cs typeface="Times New Roman" panose="02020603050405020304" pitchFamily="18" charset="0"/>
              </a:rPr>
              <a:t>Code</a:t>
            </a:r>
            <a:endParaRPr lang="en-US" altLang="zh-CN" sz="2000" b="1" dirty="0" smtClean="0">
              <a:solidFill>
                <a:prstClr val="black"/>
              </a:solidFill>
              <a:latin typeface="Times New Roman" panose="02020603050405020304" pitchFamily="18" charset="0"/>
              <a:cs typeface="Times New Roman" panose="02020603050405020304" pitchFamily="18" charset="0"/>
            </a:endParaRPr>
          </a:p>
          <a:p>
            <a:pPr>
              <a:lnSpc>
                <a:spcPct val="80000"/>
              </a:lnSpc>
              <a:buFont typeface="Arial" panose="020B0604020202020204"/>
              <a:buNone/>
              <a:defRPr/>
            </a:pPr>
            <a:r>
              <a:rPr lang="zh-CN" altLang="en-US" sz="2000" dirty="0" smtClean="0">
                <a:solidFill>
                  <a:schemeClr val="accent6">
                    <a:lumMod val="75000"/>
                  </a:schemeClr>
                </a:solidFill>
              </a:rPr>
              <a:t>      </a:t>
            </a:r>
            <a:r>
              <a:rPr lang="zh-CN" alt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zh-CN" altLang="en-US" sz="2000" dirty="0" smtClean="0">
                <a:solidFill>
                  <a:schemeClr val="accent6">
                    <a:lumMod val="75000"/>
                  </a:schemeClr>
                </a:solidFill>
              </a:rPr>
              <a:t>NEMO v3.</a:t>
            </a:r>
            <a:r>
              <a:rPr lang="en-US" altLang="zh-CN" sz="2000" dirty="0" smtClean="0">
                <a:solidFill>
                  <a:schemeClr val="accent6">
                    <a:lumMod val="75000"/>
                  </a:schemeClr>
                </a:solidFill>
              </a:rPr>
              <a:t>6</a:t>
            </a:r>
            <a:endParaRPr lang="en-US" altLang="zh-CN" sz="2000" b="1" dirty="0" smtClean="0">
              <a:solidFill>
                <a:schemeClr val="accent6">
                  <a:lumMod val="75000"/>
                </a:schemeClr>
              </a:solidFill>
              <a:latin typeface="Times New Roman" panose="02020603050405020304" pitchFamily="18" charset="0"/>
              <a:cs typeface="Times New Roman" panose="02020603050405020304" pitchFamily="18" charset="0"/>
            </a:endParaRPr>
          </a:p>
          <a:p>
            <a:pPr>
              <a:lnSpc>
                <a:spcPct val="80000"/>
              </a:lnSpc>
              <a:defRPr/>
            </a:pPr>
            <a:r>
              <a:rPr lang="en-US" altLang="zh-CN" sz="2000" b="1" dirty="0" smtClean="0">
                <a:solidFill>
                  <a:prstClr val="black"/>
                </a:solidFill>
                <a:latin typeface="Times New Roman" panose="02020603050405020304" pitchFamily="18" charset="0"/>
                <a:cs typeface="Times New Roman" panose="02020603050405020304" pitchFamily="18" charset="0"/>
              </a:rPr>
              <a:t>Grid</a:t>
            </a:r>
            <a:endParaRPr lang="en-US" altLang="zh-CN" sz="2000" b="1" dirty="0" smtClean="0">
              <a:solidFill>
                <a:prstClr val="black"/>
              </a:solidFill>
              <a:latin typeface="Times New Roman" panose="02020603050405020304" pitchFamily="18" charset="0"/>
              <a:cs typeface="Times New Roman" panose="02020603050405020304" pitchFamily="18" charset="0"/>
            </a:endParaRPr>
          </a:p>
          <a:p>
            <a:pPr>
              <a:lnSpc>
                <a:spcPct val="80000"/>
              </a:lnSpc>
              <a:buFont typeface="Arial" panose="020B0604020202020204"/>
              <a:buNone/>
              <a:defRPr/>
            </a:pPr>
            <a:r>
              <a:rPr lang="en-US" altLang="zh-CN" sz="20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zh-CN" alt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zh-CN" altLang="en-US" sz="2000" b="1" dirty="0" smtClean="0">
                <a:solidFill>
                  <a:schemeClr val="accent6">
                    <a:lumMod val="75000"/>
                  </a:schemeClr>
                </a:solidFill>
                <a:latin typeface="Times New Roman" panose="02020603050405020304" pitchFamily="18" charset="0"/>
                <a:cs typeface="Times New Roman" panose="02020603050405020304" pitchFamily="18" charset="0"/>
              </a:rPr>
              <a:t>ORCA tri-polar grid, 1/12°at equator                    </a:t>
            </a:r>
            <a:endParaRPr lang="zh-CN" altLang="en-US" sz="2000" b="1" dirty="0" smtClean="0">
              <a:solidFill>
                <a:schemeClr val="accent6">
                  <a:lumMod val="75000"/>
                </a:schemeClr>
              </a:solidFill>
              <a:latin typeface="Times New Roman" panose="02020603050405020304" pitchFamily="18" charset="0"/>
              <a:cs typeface="Times New Roman" panose="02020603050405020304" pitchFamily="18" charset="0"/>
            </a:endParaRPr>
          </a:p>
          <a:p>
            <a:pPr>
              <a:lnSpc>
                <a:spcPct val="80000"/>
              </a:lnSpc>
              <a:buFont typeface="Arial" panose="020B0604020202020204"/>
              <a:buNone/>
              <a:defRPr/>
            </a:pPr>
            <a:r>
              <a:rPr lang="zh-CN" alt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zh-CN" altLang="en-US" sz="2000" dirty="0">
                <a:solidFill>
                  <a:schemeClr val="accent6">
                    <a:lumMod val="75000"/>
                  </a:schemeClr>
                </a:solidFill>
                <a:latin typeface="Times New Roman" panose="02020603050405020304" pitchFamily="18" charset="0"/>
                <a:cs typeface="Times New Roman" panose="02020603050405020304" pitchFamily="18" charset="0"/>
              </a:rPr>
              <a:t>-</a:t>
            </a:r>
            <a:r>
              <a:rPr lang="zh-CN" altLang="en-US"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altLang="zh-CN" sz="2000" dirty="0">
                <a:solidFill>
                  <a:schemeClr val="accent6">
                    <a:lumMod val="75000"/>
                  </a:schemeClr>
                </a:solidFill>
                <a:latin typeface="Times New Roman" panose="02020603050405020304" pitchFamily="18" charset="0"/>
                <a:cs typeface="Times New Roman" panose="02020603050405020304" pitchFamily="18" charset="0"/>
              </a:rPr>
              <a:t>cyclic east-west and north fold with T-point pivot</a:t>
            </a:r>
            <a:endParaRPr lang="zh-CN" altLang="en-US" sz="2000" dirty="0">
              <a:solidFill>
                <a:schemeClr val="accent6">
                  <a:lumMod val="75000"/>
                </a:schemeClr>
              </a:solidFill>
              <a:latin typeface="Times New Roman" panose="02020603050405020304" pitchFamily="18" charset="0"/>
              <a:cs typeface="Times New Roman" panose="02020603050405020304" pitchFamily="18" charset="0"/>
            </a:endParaRPr>
          </a:p>
          <a:p>
            <a:pPr>
              <a:lnSpc>
                <a:spcPct val="80000"/>
              </a:lnSpc>
              <a:defRPr/>
            </a:pPr>
            <a:r>
              <a:rPr lang="zh-CN" altLang="en-US" sz="2000" b="1" dirty="0" smtClean="0">
                <a:solidFill>
                  <a:prstClr val="black"/>
                </a:solidFill>
                <a:latin typeface="Times New Roman" panose="02020603050405020304" pitchFamily="18" charset="0"/>
                <a:cs typeface="Times New Roman" panose="02020603050405020304" pitchFamily="18" charset="0"/>
              </a:rPr>
              <a:t>Bathymetry </a:t>
            </a:r>
            <a:r>
              <a:rPr lang="zh-CN" altLang="en-US" sz="2000" b="1" dirty="0">
                <a:solidFill>
                  <a:prstClr val="black"/>
                </a:solidFill>
                <a:latin typeface="Times New Roman" panose="02020603050405020304" pitchFamily="18" charset="0"/>
                <a:cs typeface="Times New Roman" panose="02020603050405020304" pitchFamily="18" charset="0"/>
              </a:rPr>
              <a:t>and coordinate </a:t>
            </a:r>
            <a:endParaRPr lang="zh-CN" altLang="en-US" sz="2000" b="1" dirty="0">
              <a:solidFill>
                <a:prstClr val="black"/>
              </a:solidFill>
              <a:latin typeface="Times New Roman" panose="02020603050405020304" pitchFamily="18" charset="0"/>
              <a:cs typeface="Times New Roman" panose="02020603050405020304" pitchFamily="18" charset="0"/>
            </a:endParaRPr>
          </a:p>
          <a:p>
            <a:pPr>
              <a:lnSpc>
                <a:spcPct val="80000"/>
              </a:lnSpc>
              <a:buFont typeface="Arial" panose="020B0604020202020204"/>
              <a:buNone/>
              <a:defRPr/>
            </a:pPr>
            <a:r>
              <a:rPr lang="zh-CN" altLang="en-US" sz="2000" dirty="0" smtClean="0">
                <a:solidFill>
                  <a:schemeClr val="accent6">
                    <a:lumMod val="75000"/>
                  </a:schemeClr>
                </a:solidFill>
                <a:latin typeface="Times New Roman" panose="02020603050405020304" pitchFamily="18" charset="0"/>
                <a:cs typeface="Times New Roman" panose="02020603050405020304" pitchFamily="18" charset="0"/>
              </a:rPr>
              <a:t>     -- from Mercator Ocean </a:t>
            </a:r>
            <a:r>
              <a:rPr lang="en-US" altLang="zh-CN" sz="2000" dirty="0" smtClean="0">
                <a:solidFill>
                  <a:schemeClr val="accent6">
                    <a:lumMod val="75000"/>
                  </a:schemeClr>
                </a:solidFill>
                <a:latin typeface="Times New Roman" panose="02020603050405020304" pitchFamily="18" charset="0"/>
                <a:cs typeface="Times New Roman" panose="02020603050405020304" pitchFamily="18" charset="0"/>
              </a:rPr>
              <a:t>bathymetry_ORCA12_V3.5</a:t>
            </a:r>
            <a:r>
              <a:rPr lang="zh-CN" altLang="en-US" sz="2000" dirty="0" smtClean="0">
                <a:solidFill>
                  <a:schemeClr val="accent6">
                    <a:lumMod val="75000"/>
                  </a:schemeClr>
                </a:solidFill>
                <a:latin typeface="Times New Roman" panose="02020603050405020304" pitchFamily="18" charset="0"/>
                <a:cs typeface="Times New Roman" panose="02020603050405020304" pitchFamily="18" charset="0"/>
              </a:rPr>
              <a:t>，</a:t>
            </a:r>
            <a:r>
              <a:rPr lang="en-US" altLang="zh-CN" sz="2000" dirty="0" smtClean="0">
                <a:solidFill>
                  <a:schemeClr val="accent6">
                    <a:lumMod val="75000"/>
                  </a:schemeClr>
                </a:solidFill>
                <a:latin typeface="Times New Roman" panose="02020603050405020304" pitchFamily="18" charset="0"/>
                <a:cs typeface="Times New Roman" panose="02020603050405020304" pitchFamily="18" charset="0"/>
              </a:rPr>
              <a:t>provided by </a:t>
            </a:r>
            <a:r>
              <a:rPr lang="en-US" altLang="zh-CN" sz="2000" dirty="0" err="1" smtClean="0">
                <a:solidFill>
                  <a:schemeClr val="accent6">
                    <a:lumMod val="75000"/>
                  </a:schemeClr>
                </a:solidFill>
                <a:latin typeface="Times New Roman" panose="02020603050405020304" pitchFamily="18" charset="0"/>
                <a:cs typeface="Times New Roman" panose="02020603050405020304" pitchFamily="18" charset="0"/>
              </a:rPr>
              <a:t>Romain</a:t>
            </a:r>
            <a:r>
              <a:rPr lang="en-US" altLang="zh-CN"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altLang="zh-CN" sz="2000" dirty="0" err="1" smtClean="0">
                <a:solidFill>
                  <a:schemeClr val="accent6">
                    <a:lumMod val="75000"/>
                  </a:schemeClr>
                </a:solidFill>
                <a:latin typeface="Times New Roman" panose="02020603050405020304" pitchFamily="18" charset="0"/>
                <a:cs typeface="Times New Roman" panose="02020603050405020304" pitchFamily="18" charset="0"/>
              </a:rPr>
              <a:t>Bourdalle</a:t>
            </a:r>
            <a:r>
              <a:rPr lang="en-US" altLang="zh-CN"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altLang="zh-CN" sz="2000" dirty="0" err="1" smtClean="0">
                <a:solidFill>
                  <a:schemeClr val="accent6">
                    <a:lumMod val="75000"/>
                  </a:schemeClr>
                </a:solidFill>
                <a:latin typeface="Times New Roman" panose="02020603050405020304" pitchFamily="18" charset="0"/>
                <a:cs typeface="Times New Roman" panose="02020603050405020304" pitchFamily="18" charset="0"/>
              </a:rPr>
              <a:t>Badie</a:t>
            </a:r>
            <a:endParaRPr lang="zh-CN" altLang="en-US" sz="2000" dirty="0" smtClean="0">
              <a:solidFill>
                <a:schemeClr val="accent6">
                  <a:lumMod val="75000"/>
                </a:schemeClr>
              </a:solidFill>
              <a:latin typeface="Times New Roman" panose="02020603050405020304" pitchFamily="18" charset="0"/>
              <a:cs typeface="Times New Roman" panose="02020603050405020304" pitchFamily="18" charset="0"/>
            </a:endParaRPr>
          </a:p>
          <a:p>
            <a:pPr>
              <a:lnSpc>
                <a:spcPct val="80000"/>
              </a:lnSpc>
              <a:defRPr/>
            </a:pPr>
            <a:r>
              <a:rPr lang="zh-CN" altLang="en-US" sz="2000" b="1" dirty="0" smtClean="0">
                <a:solidFill>
                  <a:prstClr val="black"/>
                </a:solidFill>
                <a:latin typeface="Times New Roman" panose="02020603050405020304" pitchFamily="18" charset="0"/>
                <a:cs typeface="Times New Roman" panose="02020603050405020304" pitchFamily="18" charset="0"/>
              </a:rPr>
              <a:t>Horizontal resolution                                            </a:t>
            </a:r>
            <a:endParaRPr lang="zh-CN" altLang="en-US" sz="2000" b="1" dirty="0" smtClean="0">
              <a:solidFill>
                <a:prstClr val="black"/>
              </a:solidFill>
              <a:latin typeface="Times New Roman" panose="02020603050405020304" pitchFamily="18" charset="0"/>
              <a:cs typeface="Times New Roman" panose="02020603050405020304" pitchFamily="18" charset="0"/>
            </a:endParaRPr>
          </a:p>
          <a:p>
            <a:pPr>
              <a:lnSpc>
                <a:spcPct val="80000"/>
              </a:lnSpc>
              <a:buFont typeface="Arial" panose="020B0604020202020204"/>
              <a:buNone/>
              <a:defRPr/>
            </a:pPr>
            <a:r>
              <a:rPr lang="zh-CN" altLang="en-US" sz="2000" dirty="0" smtClean="0">
                <a:solidFill>
                  <a:srgbClr val="FF0000"/>
                </a:solidFill>
                <a:latin typeface="Times New Roman" panose="02020603050405020304" pitchFamily="18" charset="0"/>
                <a:cs typeface="Times New Roman" panose="02020603050405020304" pitchFamily="18" charset="0"/>
              </a:rPr>
              <a:t>    </a:t>
            </a:r>
            <a:r>
              <a:rPr lang="zh-CN" altLang="en-US" sz="2000" dirty="0" smtClean="0">
                <a:solidFill>
                  <a:schemeClr val="accent6">
                    <a:lumMod val="75000"/>
                  </a:schemeClr>
                </a:solidFill>
                <a:latin typeface="Times New Roman" panose="02020603050405020304" pitchFamily="18" charset="0"/>
                <a:cs typeface="Times New Roman" panose="02020603050405020304" pitchFamily="18" charset="0"/>
              </a:rPr>
              <a:t>– 4322 x 3059 horizontal grid points                   </a:t>
            </a:r>
            <a:endParaRPr lang="zh-CN" altLang="en-US" sz="2000" dirty="0" smtClean="0">
              <a:solidFill>
                <a:schemeClr val="accent6">
                  <a:lumMod val="75000"/>
                </a:schemeClr>
              </a:solidFill>
              <a:latin typeface="Times New Roman" panose="02020603050405020304" pitchFamily="18" charset="0"/>
              <a:cs typeface="Times New Roman" panose="02020603050405020304" pitchFamily="18" charset="0"/>
            </a:endParaRPr>
          </a:p>
          <a:p>
            <a:pPr>
              <a:lnSpc>
                <a:spcPct val="80000"/>
              </a:lnSpc>
              <a:buFont typeface="Arial" panose="020B0604020202020204"/>
              <a:buNone/>
              <a:defRPr/>
            </a:pPr>
            <a:r>
              <a:rPr lang="zh-CN" altLang="en-US" sz="2000" dirty="0" smtClean="0">
                <a:solidFill>
                  <a:schemeClr val="accent6">
                    <a:lumMod val="75000"/>
                  </a:schemeClr>
                </a:solidFill>
                <a:latin typeface="Times New Roman" panose="02020603050405020304" pitchFamily="18" charset="0"/>
                <a:cs typeface="Times New Roman" panose="02020603050405020304" pitchFamily="18" charset="0"/>
              </a:rPr>
              <a:t>    – Grid spacing from 10 km at equator down to 3 km at high latitudes</a:t>
            </a:r>
            <a:endParaRPr lang="zh-CN" altLang="en-US" sz="2000" dirty="0" smtClean="0">
              <a:solidFill>
                <a:schemeClr val="accent6">
                  <a:lumMod val="75000"/>
                </a:schemeClr>
              </a:solidFill>
              <a:latin typeface="Times New Roman" panose="02020603050405020304" pitchFamily="18" charset="0"/>
              <a:cs typeface="Times New Roman" panose="02020603050405020304" pitchFamily="18" charset="0"/>
            </a:endParaRPr>
          </a:p>
          <a:p>
            <a:pPr>
              <a:lnSpc>
                <a:spcPct val="80000"/>
              </a:lnSpc>
              <a:defRPr/>
            </a:pPr>
            <a:r>
              <a:rPr lang="zh-CN" altLang="en-US" sz="2000" b="1" dirty="0" smtClean="0">
                <a:solidFill>
                  <a:prstClr val="black"/>
                </a:solidFill>
                <a:latin typeface="Times New Roman" panose="02020603050405020304" pitchFamily="18" charset="0"/>
                <a:cs typeface="Times New Roman" panose="02020603050405020304" pitchFamily="18" charset="0"/>
              </a:rPr>
              <a:t>Vertical grid                                                          </a:t>
            </a:r>
            <a:endParaRPr lang="zh-CN" altLang="en-US" sz="2000" b="1" dirty="0" smtClean="0">
              <a:solidFill>
                <a:prstClr val="black"/>
              </a:solidFill>
              <a:latin typeface="Times New Roman" panose="02020603050405020304" pitchFamily="18" charset="0"/>
              <a:cs typeface="Times New Roman" panose="02020603050405020304" pitchFamily="18" charset="0"/>
            </a:endParaRPr>
          </a:p>
          <a:p>
            <a:pPr>
              <a:lnSpc>
                <a:spcPct val="80000"/>
              </a:lnSpc>
              <a:buFont typeface="Arial" panose="020B0604020202020204"/>
              <a:buNone/>
              <a:defRPr/>
            </a:pPr>
            <a:r>
              <a:rPr lang="zh-CN" altLang="en-US" sz="2000" dirty="0" smtClean="0">
                <a:solidFill>
                  <a:schemeClr val="accent6">
                    <a:lumMod val="75000"/>
                  </a:schemeClr>
                </a:solidFill>
                <a:latin typeface="Times New Roman" panose="02020603050405020304" pitchFamily="18" charset="0"/>
                <a:cs typeface="Times New Roman" panose="02020603050405020304" pitchFamily="18" charset="0"/>
              </a:rPr>
              <a:t>    – 75 levels, with a resolution of 1m near </a:t>
            </a:r>
            <a:r>
              <a:rPr lang="zh-CN" altLang="en-US" sz="2000" dirty="0">
                <a:solidFill>
                  <a:schemeClr val="accent6">
                    <a:lumMod val="75000"/>
                  </a:schemeClr>
                </a:solidFill>
                <a:latin typeface="Times New Roman" panose="02020603050405020304" pitchFamily="18" charset="0"/>
                <a:cs typeface="Times New Roman" panose="02020603050405020304" pitchFamily="18" charset="0"/>
              </a:rPr>
              <a:t>the surface and 200m in the deep ocean，</a:t>
            </a:r>
            <a:r>
              <a:rPr lang="en-US" altLang="zh-CN" sz="2000" dirty="0">
                <a:solidFill>
                  <a:schemeClr val="accent6">
                    <a:lumMod val="75000"/>
                  </a:schemeClr>
                </a:solidFill>
                <a:latin typeface="Times New Roman" panose="02020603050405020304" pitchFamily="18" charset="0"/>
                <a:cs typeface="Times New Roman" panose="02020603050405020304" pitchFamily="18" charset="0"/>
              </a:rPr>
              <a:t>0-5900m</a:t>
            </a:r>
            <a:endParaRPr lang="zh-CN" altLang="en-US" sz="2000" dirty="0">
              <a:solidFill>
                <a:schemeClr val="accent6">
                  <a:lumMod val="75000"/>
                </a:schemeClr>
              </a:solidFill>
              <a:latin typeface="Times New Roman" panose="02020603050405020304" pitchFamily="18" charset="0"/>
              <a:cs typeface="Times New Roman" panose="02020603050405020304" pitchFamily="18" charset="0"/>
            </a:endParaRPr>
          </a:p>
          <a:p>
            <a:pPr>
              <a:lnSpc>
                <a:spcPct val="80000"/>
              </a:lnSpc>
              <a:buFontTx/>
              <a:buNone/>
              <a:defRPr/>
            </a:pPr>
            <a:endParaRPr lang="zh-CN" altLang="en-U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927373"/>
            <a:ext cx="8229600" cy="4525963"/>
          </a:xfrm>
        </p:spPr>
        <p:txBody>
          <a:bodyPr/>
          <a:lstStyle/>
          <a:p>
            <a:r>
              <a:rPr lang="en-US" altLang="zh-CN" sz="2400" b="1" dirty="0">
                <a:solidFill>
                  <a:srgbClr val="002060"/>
                </a:solidFill>
                <a:latin typeface="Arial" panose="020B0604020202020204" pitchFamily="34" charset="0"/>
                <a:ea typeface="黑体" panose="02010609060101010101" pitchFamily="49" charset="-122"/>
                <a:cs typeface="Arial" panose="020B0604020202020204" pitchFamily="34" charset="0"/>
              </a:rPr>
              <a:t>Global</a:t>
            </a:r>
            <a:r>
              <a:rPr lang="zh-CN" altLang="en-US" sz="24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2400" b="1" dirty="0">
                <a:solidFill>
                  <a:srgbClr val="002060"/>
                </a:solidFill>
                <a:latin typeface="Arial" panose="020B0604020202020204" pitchFamily="34" charset="0"/>
                <a:ea typeface="黑体" panose="02010609060101010101" pitchFamily="49" charset="-122"/>
                <a:cs typeface="Arial" panose="020B0604020202020204" pitchFamily="34" charset="0"/>
              </a:rPr>
              <a:t>Oceanography</a:t>
            </a:r>
            <a:r>
              <a:rPr lang="zh-CN" altLang="en-US" sz="24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2400" b="1" dirty="0">
                <a:solidFill>
                  <a:srgbClr val="002060"/>
                </a:solidFill>
                <a:latin typeface="Arial" panose="020B0604020202020204" pitchFamily="34" charset="0"/>
                <a:ea typeface="黑体" panose="02010609060101010101" pitchFamily="49" charset="-122"/>
                <a:cs typeface="Arial" panose="020B0604020202020204" pitchFamily="34" charset="0"/>
              </a:rPr>
              <a:t>Forecast</a:t>
            </a:r>
            <a:r>
              <a:rPr lang="zh-CN" altLang="en-US" sz="24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2400" b="1" dirty="0">
                <a:solidFill>
                  <a:srgbClr val="002060"/>
                </a:solidFill>
                <a:latin typeface="Arial" panose="020B0604020202020204" pitchFamily="34" charset="0"/>
                <a:ea typeface="黑体" panose="02010609060101010101" pitchFamily="49" charset="-122"/>
                <a:cs typeface="Arial" panose="020B0604020202020204" pitchFamily="34" charset="0"/>
              </a:rPr>
              <a:t>System</a:t>
            </a:r>
            <a:r>
              <a:rPr lang="zh-CN" altLang="en-US" sz="24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2400" b="1" dirty="0">
                <a:solidFill>
                  <a:srgbClr val="002060"/>
                </a:solidFill>
                <a:latin typeface="Arial" panose="020B0604020202020204" pitchFamily="34" charset="0"/>
                <a:ea typeface="黑体" panose="02010609060101010101" pitchFamily="49" charset="-122"/>
                <a:cs typeface="Arial" panose="020B0604020202020204" pitchFamily="34" charset="0"/>
              </a:rPr>
              <a:t>v2.0</a:t>
            </a:r>
            <a:endParaRPr lang="en-US" altLang="zh-CN" sz="2400" b="1" dirty="0">
              <a:solidFill>
                <a:srgbClr val="002060"/>
              </a:solidFill>
              <a:latin typeface="Arial" panose="020B0604020202020204" pitchFamily="34" charset="0"/>
              <a:ea typeface="黑体" panose="02010609060101010101" pitchFamily="49" charset="-122"/>
              <a:cs typeface="Arial" panose="020B0604020202020204" pitchFamily="34" charset="0"/>
            </a:endParaRPr>
          </a:p>
          <a:p>
            <a:pPr lvl="1"/>
            <a:r>
              <a:rPr kumimoji="1" lang="en-US" altLang="zh-CN" dirty="0" smtClean="0"/>
              <a:t>Develop</a:t>
            </a:r>
            <a:r>
              <a:rPr kumimoji="1" lang="zh-CN" altLang="en-US" dirty="0" smtClean="0"/>
              <a:t> </a:t>
            </a:r>
            <a:r>
              <a:rPr kumimoji="1" lang="en-US" altLang="zh-CN" dirty="0" smtClean="0"/>
              <a:t>ocean</a:t>
            </a:r>
            <a:r>
              <a:rPr kumimoji="1" lang="zh-CN" altLang="en-US" dirty="0" smtClean="0"/>
              <a:t> </a:t>
            </a:r>
            <a:r>
              <a:rPr kumimoji="1" lang="en-US" altLang="zh-CN" dirty="0" smtClean="0"/>
              <a:t>mixing</a:t>
            </a:r>
            <a:r>
              <a:rPr kumimoji="1" lang="zh-CN" altLang="en-US" dirty="0" smtClean="0"/>
              <a:t> </a:t>
            </a:r>
            <a:r>
              <a:rPr kumimoji="1" lang="en-US" altLang="zh-CN" dirty="0" smtClean="0"/>
              <a:t>parameter</a:t>
            </a:r>
            <a:r>
              <a:rPr kumimoji="1" lang="zh-CN" altLang="en-US" dirty="0" smtClean="0"/>
              <a:t> </a:t>
            </a:r>
            <a:r>
              <a:rPr kumimoji="1" lang="en-US" altLang="zh-CN" b="1" dirty="0" smtClean="0"/>
              <a:t>schemes</a:t>
            </a:r>
            <a:r>
              <a:rPr kumimoji="1" lang="zh-CN" altLang="en-US" dirty="0" smtClean="0"/>
              <a:t> </a:t>
            </a:r>
            <a:r>
              <a:rPr kumimoji="1" lang="en-US" altLang="zh-CN" dirty="0" smtClean="0"/>
              <a:t>on</a:t>
            </a:r>
            <a:r>
              <a:rPr kumimoji="1" lang="zh-CN" altLang="en-US" dirty="0" smtClean="0"/>
              <a:t> </a:t>
            </a:r>
            <a:r>
              <a:rPr kumimoji="1" lang="en-US" altLang="zh-CN" dirty="0" smtClean="0"/>
              <a:t>internal</a:t>
            </a:r>
            <a:r>
              <a:rPr kumimoji="1" lang="zh-CN" altLang="en-US" dirty="0" smtClean="0"/>
              <a:t> </a:t>
            </a:r>
            <a:r>
              <a:rPr kumimoji="1" lang="en-US" altLang="zh-CN" dirty="0" smtClean="0"/>
              <a:t>oscillation,</a:t>
            </a:r>
            <a:r>
              <a:rPr kumimoji="1" lang="zh-CN" altLang="en-US" dirty="0" smtClean="0"/>
              <a:t> </a:t>
            </a:r>
            <a:r>
              <a:rPr kumimoji="1" lang="en-US" altLang="zh-CN" dirty="0" smtClean="0"/>
              <a:t>diurnal</a:t>
            </a:r>
            <a:r>
              <a:rPr kumimoji="1" lang="zh-CN" altLang="en-US" dirty="0" smtClean="0"/>
              <a:t> </a:t>
            </a:r>
            <a:r>
              <a:rPr kumimoji="1" lang="en-US" altLang="zh-CN" dirty="0" smtClean="0"/>
              <a:t>process</a:t>
            </a:r>
            <a:r>
              <a:rPr kumimoji="1" lang="zh-CN" altLang="en-US" dirty="0" smtClean="0"/>
              <a:t> </a:t>
            </a:r>
            <a:r>
              <a:rPr kumimoji="1" lang="en-US" altLang="zh-CN" dirty="0" smtClean="0"/>
              <a:t>and</a:t>
            </a:r>
            <a:r>
              <a:rPr kumimoji="1" lang="zh-CN" altLang="en-US" dirty="0" smtClean="0"/>
              <a:t> </a:t>
            </a:r>
            <a:r>
              <a:rPr kumimoji="1" lang="en-US" altLang="zh-CN" dirty="0" smtClean="0"/>
              <a:t>so</a:t>
            </a:r>
            <a:r>
              <a:rPr kumimoji="1" lang="zh-CN" altLang="en-US" dirty="0" smtClean="0"/>
              <a:t> </a:t>
            </a:r>
            <a:r>
              <a:rPr kumimoji="1" lang="en-US" altLang="zh-CN" dirty="0" smtClean="0"/>
              <a:t>on.</a:t>
            </a:r>
            <a:endParaRPr kumimoji="1" lang="en-US" altLang="zh-CN" dirty="0" smtClean="0"/>
          </a:p>
          <a:p>
            <a:pPr lvl="1"/>
            <a:r>
              <a:rPr kumimoji="1" lang="en-US" altLang="zh-CN" dirty="0" smtClean="0"/>
              <a:t>10km</a:t>
            </a:r>
            <a:r>
              <a:rPr kumimoji="1" lang="zh-CN" altLang="en-US" dirty="0" smtClean="0"/>
              <a:t> </a:t>
            </a:r>
            <a:r>
              <a:rPr kumimoji="1" lang="en-US" altLang="zh-CN" dirty="0" smtClean="0"/>
              <a:t>global</a:t>
            </a:r>
            <a:r>
              <a:rPr kumimoji="1" lang="zh-CN" altLang="en-US" dirty="0" smtClean="0"/>
              <a:t> </a:t>
            </a:r>
            <a:r>
              <a:rPr kumimoji="1" lang="en-US" altLang="zh-CN" dirty="0" smtClean="0"/>
              <a:t>currents</a:t>
            </a:r>
            <a:r>
              <a:rPr kumimoji="1" lang="zh-CN" altLang="en-US" dirty="0" smtClean="0"/>
              <a:t> </a:t>
            </a:r>
            <a:r>
              <a:rPr kumimoji="1" lang="en-US" altLang="zh-CN" dirty="0" smtClean="0"/>
              <a:t>(</a:t>
            </a:r>
            <a:r>
              <a:rPr kumimoji="1" lang="en-US" altLang="zh-CN" dirty="0" err="1" smtClean="0"/>
              <a:t>LiCOM</a:t>
            </a:r>
            <a:r>
              <a:rPr kumimoji="1" lang="en-US" altLang="zh-CN" dirty="0" smtClean="0"/>
              <a:t>,</a:t>
            </a:r>
            <a:r>
              <a:rPr kumimoji="1" lang="zh-CN" altLang="en-US" dirty="0" smtClean="0"/>
              <a:t> </a:t>
            </a:r>
            <a:r>
              <a:rPr kumimoji="1" lang="en-US" altLang="zh-CN" dirty="0" smtClean="0"/>
              <a:t>FIO-COM,PCOM),</a:t>
            </a:r>
            <a:r>
              <a:rPr kumimoji="1" lang="zh-CN" altLang="en-US" dirty="0" smtClean="0"/>
              <a:t> </a:t>
            </a:r>
            <a:r>
              <a:rPr kumimoji="1" lang="en-US" altLang="zh-CN" dirty="0" smtClean="0"/>
              <a:t>wave</a:t>
            </a:r>
            <a:r>
              <a:rPr kumimoji="1" lang="zh-CN" altLang="en-US" dirty="0" smtClean="0"/>
              <a:t> </a:t>
            </a:r>
            <a:r>
              <a:rPr kumimoji="1" lang="en-US" altLang="zh-CN" dirty="0" smtClean="0"/>
              <a:t>(WWIII,</a:t>
            </a:r>
            <a:r>
              <a:rPr kumimoji="1" lang="zh-CN" altLang="en-US" dirty="0" smtClean="0"/>
              <a:t> </a:t>
            </a:r>
            <a:r>
              <a:rPr kumimoji="1" lang="en-US" altLang="zh-CN" dirty="0" smtClean="0"/>
              <a:t>UMWM),</a:t>
            </a:r>
            <a:r>
              <a:rPr kumimoji="1" lang="zh-CN" altLang="en-US" dirty="0" smtClean="0"/>
              <a:t> </a:t>
            </a:r>
            <a:r>
              <a:rPr kumimoji="1" lang="en-US" altLang="zh-CN" dirty="0" smtClean="0"/>
              <a:t>tide</a:t>
            </a:r>
            <a:r>
              <a:rPr kumimoji="1" lang="zh-CN" altLang="en-US" dirty="0" smtClean="0"/>
              <a:t> </a:t>
            </a:r>
            <a:r>
              <a:rPr kumimoji="1" lang="en-US" altLang="zh-CN" dirty="0" smtClean="0"/>
              <a:t>(</a:t>
            </a:r>
            <a:r>
              <a:rPr kumimoji="1" lang="en-US" altLang="zh-CN" dirty="0" err="1" smtClean="0"/>
              <a:t>Hohai</a:t>
            </a:r>
            <a:r>
              <a:rPr kumimoji="1" lang="en-US" altLang="zh-CN" dirty="0" smtClean="0"/>
              <a:t>,</a:t>
            </a:r>
            <a:r>
              <a:rPr kumimoji="1" lang="zh-CN" altLang="en-US" dirty="0" smtClean="0"/>
              <a:t> </a:t>
            </a:r>
            <a:r>
              <a:rPr kumimoji="1" lang="en-US" altLang="zh-CN" dirty="0" smtClean="0"/>
              <a:t>FVCOM)</a:t>
            </a:r>
            <a:r>
              <a:rPr kumimoji="1" lang="zh-CN" altLang="en-US" dirty="0" smtClean="0"/>
              <a:t> </a:t>
            </a:r>
            <a:r>
              <a:rPr kumimoji="1" lang="en-US" altLang="zh-CN" b="1" dirty="0" smtClean="0"/>
              <a:t>multi-model</a:t>
            </a:r>
            <a:r>
              <a:rPr kumimoji="1" lang="zh-CN" altLang="en-US" dirty="0" smtClean="0"/>
              <a:t> </a:t>
            </a:r>
            <a:r>
              <a:rPr kumimoji="1" lang="en-US" altLang="zh-CN" dirty="0" smtClean="0"/>
              <a:t>forecast</a:t>
            </a:r>
            <a:r>
              <a:rPr kumimoji="1" lang="zh-CN" altLang="en-US" dirty="0" smtClean="0"/>
              <a:t> </a:t>
            </a:r>
            <a:r>
              <a:rPr kumimoji="1" lang="en-US" altLang="zh-CN" dirty="0" smtClean="0"/>
              <a:t>system.</a:t>
            </a:r>
            <a:endParaRPr kumimoji="1" lang="en-US" altLang="zh-CN" dirty="0" smtClean="0"/>
          </a:p>
          <a:p>
            <a:pPr lvl="1"/>
            <a:endParaRPr kumimoji="1" lang="en-US" altLang="zh-CN" dirty="0" smtClean="0"/>
          </a:p>
        </p:txBody>
      </p:sp>
      <p:pic>
        <p:nvPicPr>
          <p:cNvPr id="4" name="Picture 10" descr="Screenshot 11:10:13 1:01 AM.gif"/>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760" y="5157192"/>
            <a:ext cx="1546361" cy="1490130"/>
          </a:xfrm>
          <a:prstGeom prst="rect">
            <a:avLst/>
          </a:prstGeom>
          <a:noFill/>
          <a:ln>
            <a:noFill/>
          </a:ln>
          <a:scene3d>
            <a:camera prst="orthographicFront">
              <a:rot lat="0" lon="0" rev="16200000"/>
            </a:camera>
            <a:lightRig rig="threePt" dir="t"/>
          </a:scene3d>
        </p:spPr>
      </p:pic>
      <p:pic>
        <p:nvPicPr>
          <p:cNvPr id="5" name="Picture 4" descr="Fig6_g6kHawaii"/>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0588"/>
          <a:stretch>
            <a:fillRect/>
          </a:stretch>
        </p:blipFill>
        <p:spPr bwMode="auto">
          <a:xfrm>
            <a:off x="1552121" y="5157192"/>
            <a:ext cx="2404276"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3">
            <a:duotone>
              <a:schemeClr val="accent1">
                <a:shade val="45000"/>
                <a:satMod val="135000"/>
              </a:schemeClr>
              <a:prstClr val="white"/>
            </a:duotone>
          </a:blip>
          <a:stretch>
            <a:fillRect/>
          </a:stretch>
        </p:blipFill>
        <p:spPr>
          <a:xfrm>
            <a:off x="5979719" y="5277695"/>
            <a:ext cx="1304969" cy="1269889"/>
          </a:xfrm>
          <a:prstGeom prst="rect">
            <a:avLst/>
          </a:prstGeom>
        </p:spPr>
      </p:pic>
      <p:pic>
        <p:nvPicPr>
          <p:cNvPr id="8" name="Picture 4" descr="Fig6_g6kHawaii"/>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726" r="12558"/>
          <a:stretch>
            <a:fillRect/>
          </a:stretch>
        </p:blipFill>
        <p:spPr bwMode="auto">
          <a:xfrm>
            <a:off x="3693796" y="5189048"/>
            <a:ext cx="2102340" cy="154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27"/>
          <p:cNvGrpSpPr/>
          <p:nvPr/>
        </p:nvGrpSpPr>
        <p:grpSpPr>
          <a:xfrm>
            <a:off x="7419088" y="4852670"/>
            <a:ext cx="1373706" cy="1794652"/>
            <a:chOff x="1052" y="204"/>
            <a:chExt cx="3557" cy="3714"/>
          </a:xfrm>
        </p:grpSpPr>
        <p:pic>
          <p:nvPicPr>
            <p:cNvPr id="10" name="图片 9"/>
            <p:cNvPicPr>
              <a:picLocks noChangeAspect="1"/>
            </p:cNvPicPr>
            <p:nvPr/>
          </p:nvPicPr>
          <p:blipFill>
            <a:blip r:embed="rId4"/>
            <a:stretch>
              <a:fillRect/>
            </a:stretch>
          </p:blipFill>
          <p:spPr>
            <a:xfrm>
              <a:off x="1052" y="204"/>
              <a:ext cx="3557" cy="3714"/>
            </a:xfrm>
            <a:prstGeom prst="rect">
              <a:avLst/>
            </a:prstGeom>
            <a:noFill/>
            <a:ln w="9525">
              <a:noFill/>
            </a:ln>
          </p:spPr>
        </p:pic>
        <p:sp>
          <p:nvSpPr>
            <p:cNvPr id="11" name="直接连接符 29"/>
            <p:cNvSpPr/>
            <p:nvPr/>
          </p:nvSpPr>
          <p:spPr>
            <a:xfrm flipH="1">
              <a:off x="1560" y="787"/>
              <a:ext cx="978" cy="2949"/>
            </a:xfrm>
            <a:prstGeom prst="line">
              <a:avLst/>
            </a:prstGeom>
            <a:ln w="76200" cap="flat" cmpd="sng">
              <a:solidFill>
                <a:srgbClr val="0000FF"/>
              </a:solidFill>
              <a:prstDash val="sysDot"/>
              <a:round/>
              <a:headEnd type="none" w="med" len="med"/>
              <a:tailEnd type="none" w="med" len="med"/>
            </a:ln>
          </p:spPr>
          <p:txBody>
            <a:bodyPr anchor="t"/>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pPr lvl="0" eaLnBrk="0" hangingPunct="0"/>
              <a:endParaRPr lang="zh-CN" altLang="en-US">
                <a:latin typeface="Arial" panose="020B0604020202020204" pitchFamily="34" charset="0"/>
                <a:ea typeface="宋体" panose="02010600030101010101" pitchFamily="2" charset="-122"/>
              </a:endParaRPr>
            </a:p>
          </p:txBody>
        </p:sp>
        <p:pic>
          <p:nvPicPr>
            <p:cNvPr id="12" name="图片 11" descr="animbt6">
              <a:hlinkClick r:id="rId5"/>
            </p:cNvPr>
            <p:cNvPicPr>
              <a:picLocks noChangeAspect="1"/>
            </p:cNvPicPr>
            <p:nvPr/>
          </p:nvPicPr>
          <p:blipFill>
            <a:blip r:embed="rId6"/>
            <a:stretch>
              <a:fillRect/>
            </a:stretch>
          </p:blipFill>
          <p:spPr>
            <a:xfrm>
              <a:off x="2186" y="714"/>
              <a:ext cx="288" cy="194"/>
            </a:xfrm>
            <a:prstGeom prst="rect">
              <a:avLst/>
            </a:prstGeom>
            <a:noFill/>
            <a:ln w="9525">
              <a:noFill/>
            </a:ln>
          </p:spPr>
        </p:pic>
        <p:pic>
          <p:nvPicPr>
            <p:cNvPr id="13" name="图片 12" descr="animbt6">
              <a:hlinkClick r:id="rId5"/>
            </p:cNvPr>
            <p:cNvPicPr>
              <a:picLocks noChangeAspect="1"/>
            </p:cNvPicPr>
            <p:nvPr/>
          </p:nvPicPr>
          <p:blipFill>
            <a:blip r:embed="rId6"/>
            <a:stretch>
              <a:fillRect/>
            </a:stretch>
          </p:blipFill>
          <p:spPr>
            <a:xfrm>
              <a:off x="1742" y="3525"/>
              <a:ext cx="288" cy="194"/>
            </a:xfrm>
            <a:prstGeom prst="rect">
              <a:avLst/>
            </a:prstGeom>
            <a:noFill/>
            <a:ln w="9525">
              <a:noFill/>
            </a:ln>
          </p:spPr>
        </p:pic>
        <p:sp>
          <p:nvSpPr>
            <p:cNvPr id="14" name="任意多边形 32"/>
            <p:cNvSpPr/>
            <p:nvPr/>
          </p:nvSpPr>
          <p:spPr>
            <a:xfrm>
              <a:off x="1661" y="913"/>
              <a:ext cx="652" cy="2835"/>
            </a:xfrm>
            <a:custGeom>
              <a:avLst/>
              <a:gdLst/>
              <a:ahLst/>
              <a:cxnLst/>
              <a:rect l="0" t="0" r="0" b="0"/>
              <a:pathLst>
                <a:path w="652" h="2835">
                  <a:moveTo>
                    <a:pt x="652" y="0"/>
                  </a:moveTo>
                  <a:lnTo>
                    <a:pt x="652" y="907"/>
                  </a:lnTo>
                  <a:lnTo>
                    <a:pt x="283" y="1644"/>
                  </a:lnTo>
                  <a:lnTo>
                    <a:pt x="0" y="2551"/>
                  </a:lnTo>
                  <a:lnTo>
                    <a:pt x="0" y="2835"/>
                  </a:lnTo>
                </a:path>
              </a:pathLst>
            </a:custGeom>
            <a:noFill/>
            <a:ln w="76200" cap="flat" cmpd="sng">
              <a:solidFill>
                <a:srgbClr val="FA0000"/>
              </a:solidFill>
              <a:prstDash val="sysDot"/>
              <a:round/>
              <a:headEnd type="none" w="med" len="med"/>
              <a:tailEnd type="none" w="med" len="med"/>
            </a:ln>
          </p:spPr>
          <p:txBody>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a:lstStyle>
            <a:p>
              <a:endParaRPr lang="zh-CN" altLang="en-US"/>
            </a:p>
          </p:txBody>
        </p:sp>
      </p:grpSp>
      <p:sp>
        <p:nvSpPr>
          <p:cNvPr id="6" name="标题 5"/>
          <p:cNvSpPr>
            <a:spLocks noGrp="1"/>
          </p:cNvSpPr>
          <p:nvPr>
            <p:ph type="title"/>
          </p:nvPr>
        </p:nvSpPr>
        <p:spPr/>
        <p:txBody>
          <a:bodyPr/>
          <a:lstStyle/>
          <a:p>
            <a:r>
              <a:rPr kumimoji="1" lang="en-US" altLang="zh-CN" dirty="0"/>
              <a:t>Developing Progress</a:t>
            </a:r>
            <a:endParaRPr kumimoji="1" lang="zh-CN" altLang="en-US" dirty="0"/>
          </a:p>
        </p:txBody>
      </p:sp>
      <p:sp>
        <p:nvSpPr>
          <p:cNvPr id="16" name="标题 1"/>
          <p:cNvSpPr txBox="1"/>
          <p:nvPr/>
        </p:nvSpPr>
        <p:spPr>
          <a:xfrm>
            <a:off x="179512" y="1196752"/>
            <a:ext cx="8964488" cy="692696"/>
          </a:xfrm>
          <a:prstGeom prst="rect">
            <a:avLst/>
          </a:prstGeom>
        </p:spPr>
        <p:txBody>
          <a:bodyPr vert="horz" lIns="91440" tIns="45720" rIns="91440" bIns="45720" rtlCol="0" anchor="ctr">
            <a:noAutofit/>
          </a:bodyPr>
          <a:lstStyle/>
          <a:p>
            <a:pPr>
              <a:spcBef>
                <a:spcPct val="0"/>
              </a:spcBef>
              <a:defRPr/>
            </a:pPr>
            <a:r>
              <a:rPr lang="en-US" altLang="zh-CN" sz="2400" b="1" dirty="0" smtClean="0">
                <a:solidFill>
                  <a:srgbClr val="002060"/>
                </a:solidFill>
                <a:latin typeface="Arial" panose="020B0604020202020204" pitchFamily="34" charset="0"/>
                <a:ea typeface="黑体" panose="02010609060101010101" pitchFamily="49" charset="-122"/>
                <a:cs typeface="Arial" panose="020B0604020202020204" pitchFamily="34" charset="0"/>
              </a:rPr>
              <a:t>(1)</a:t>
            </a:r>
            <a:r>
              <a:rPr lang="zh-CN" altLang="en-US" sz="2400" b="1" dirty="0" smtClean="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2400" b="1" dirty="0" smtClean="0">
                <a:solidFill>
                  <a:srgbClr val="002060"/>
                </a:solidFill>
                <a:latin typeface="Arial" panose="020B0604020202020204" pitchFamily="34" charset="0"/>
                <a:ea typeface="黑体" panose="02010609060101010101" pitchFamily="49" charset="-122"/>
                <a:cs typeface="Arial" panose="020B0604020202020204" pitchFamily="34" charset="0"/>
              </a:rPr>
              <a:t>Global 1/12°High Resolution Forecasting System</a:t>
            </a:r>
            <a:endParaRPr lang="en-US" altLang="zh-CN" sz="2400" b="1" dirty="0" smtClean="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7"/>
          <p:cNvSpPr/>
          <p:nvPr/>
        </p:nvSpPr>
        <p:spPr bwMode="auto">
          <a:xfrm>
            <a:off x="-163830" y="5655945"/>
            <a:ext cx="10055225" cy="1666875"/>
          </a:xfrm>
          <a:custGeom>
            <a:avLst/>
            <a:gdLst>
              <a:gd name="T0" fmla="*/ 45 w 14725"/>
              <a:gd name="T1" fmla="*/ 1294 h 2457"/>
              <a:gd name="T2" fmla="*/ 583 w 14725"/>
              <a:gd name="T3" fmla="*/ 341 h 2457"/>
              <a:gd name="T4" fmla="*/ 3544 w 14725"/>
              <a:gd name="T5" fmla="*/ 329 h 2457"/>
              <a:gd name="T6" fmla="*/ 4675 w 14725"/>
              <a:gd name="T7" fmla="*/ 137 h 2457"/>
              <a:gd name="T8" fmla="*/ 6079 w 14725"/>
              <a:gd name="T9" fmla="*/ 281 h 2457"/>
              <a:gd name="T10" fmla="*/ 8027 w 14725"/>
              <a:gd name="T11" fmla="*/ 6 h 2457"/>
              <a:gd name="T12" fmla="*/ 9901 w 14725"/>
              <a:gd name="T13" fmla="*/ 271 h 2457"/>
              <a:gd name="T14" fmla="*/ 11269 w 14725"/>
              <a:gd name="T15" fmla="*/ 22 h 2457"/>
              <a:gd name="T16" fmla="*/ 13909 w 14725"/>
              <a:gd name="T17" fmla="*/ 406 h 2457"/>
              <a:gd name="T18" fmla="*/ 14725 w 14725"/>
              <a:gd name="T19" fmla="*/ 2110 h 2457"/>
              <a:gd name="T20" fmla="*/ 8772 w 14725"/>
              <a:gd name="T21" fmla="*/ 2363 h 2457"/>
              <a:gd name="T22" fmla="*/ 60 w 14725"/>
              <a:gd name="T23" fmla="*/ 2457 h 2457"/>
              <a:gd name="T24" fmla="*/ 45 w 14725"/>
              <a:gd name="T25" fmla="*/ 1294 h 24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725"/>
              <a:gd name="T40" fmla="*/ 0 h 2457"/>
              <a:gd name="T41" fmla="*/ 14725 w 14725"/>
              <a:gd name="T42" fmla="*/ 2457 h 24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725" h="2457">
                <a:moveTo>
                  <a:pt x="45" y="1294"/>
                </a:moveTo>
                <a:cubicBezTo>
                  <a:pt x="132" y="941"/>
                  <a:pt x="0" y="502"/>
                  <a:pt x="583" y="341"/>
                </a:cubicBezTo>
                <a:cubicBezTo>
                  <a:pt x="1166" y="180"/>
                  <a:pt x="2862" y="363"/>
                  <a:pt x="3544" y="329"/>
                </a:cubicBezTo>
                <a:cubicBezTo>
                  <a:pt x="4226" y="295"/>
                  <a:pt x="4253" y="145"/>
                  <a:pt x="4675" y="137"/>
                </a:cubicBezTo>
                <a:cubicBezTo>
                  <a:pt x="5097" y="129"/>
                  <a:pt x="5520" y="303"/>
                  <a:pt x="6079" y="281"/>
                </a:cubicBezTo>
                <a:cubicBezTo>
                  <a:pt x="6638" y="259"/>
                  <a:pt x="7390" y="8"/>
                  <a:pt x="8027" y="6"/>
                </a:cubicBezTo>
                <a:cubicBezTo>
                  <a:pt x="8664" y="4"/>
                  <a:pt x="9361" y="268"/>
                  <a:pt x="9901" y="271"/>
                </a:cubicBezTo>
                <a:cubicBezTo>
                  <a:pt x="10441" y="274"/>
                  <a:pt x="10601" y="0"/>
                  <a:pt x="11269" y="22"/>
                </a:cubicBezTo>
                <a:cubicBezTo>
                  <a:pt x="11937" y="44"/>
                  <a:pt x="13333" y="58"/>
                  <a:pt x="13909" y="406"/>
                </a:cubicBezTo>
                <a:lnTo>
                  <a:pt x="14725" y="2110"/>
                </a:lnTo>
                <a:lnTo>
                  <a:pt x="8772" y="2363"/>
                </a:lnTo>
                <a:lnTo>
                  <a:pt x="60" y="2457"/>
                </a:lnTo>
                <a:lnTo>
                  <a:pt x="45" y="1294"/>
                </a:lnTo>
                <a:close/>
              </a:path>
            </a:pathLst>
          </a:custGeom>
          <a:solidFill>
            <a:srgbClr val="1F497D">
              <a:alpha val="80000"/>
            </a:srgbClr>
          </a:solidFill>
          <a:ln w="9525">
            <a:noFill/>
            <a:round/>
          </a:ln>
        </p:spPr>
        <p:txBody>
          <a:bodyPr/>
          <a:lstStyle/>
          <a:p>
            <a:endParaRPr lang="zh-CN" altLang="en-US"/>
          </a:p>
        </p:txBody>
      </p:sp>
      <p:sp>
        <p:nvSpPr>
          <p:cNvPr id="5" name="矩形 4"/>
          <p:cNvSpPr/>
          <p:nvPr/>
        </p:nvSpPr>
        <p:spPr>
          <a:xfrm>
            <a:off x="189706" y="912601"/>
            <a:ext cx="4572000" cy="4743606"/>
          </a:xfrm>
          <a:prstGeom prst="rect">
            <a:avLst/>
          </a:prstGeom>
        </p:spPr>
        <p:txBody>
          <a:bodyPr>
            <a:spAutoFit/>
          </a:bodyPr>
          <a:lstStyle/>
          <a:p>
            <a:pPr>
              <a:lnSpc>
                <a:spcPct val="130000"/>
              </a:lnSpc>
            </a:pPr>
            <a:endParaRPr lang="zh-CN" altLang="en-US" sz="1050" dirty="0">
              <a:solidFill>
                <a:srgbClr val="000000"/>
              </a:solidFill>
              <a:latin typeface="Arial" panose="020B0604020202020204" pitchFamily="34" charset="0"/>
            </a:endParaRPr>
          </a:p>
          <a:p>
            <a:pPr>
              <a:lnSpc>
                <a:spcPct val="130000"/>
              </a:lnSpc>
            </a:pPr>
            <a:r>
              <a:rPr lang="en-US" altLang="zh-CN" sz="2800" dirty="0">
                <a:latin typeface="Arial" panose="020B0604020202020204" pitchFamily="34" charset="0"/>
              </a:rPr>
              <a:t>GOOS Work Plan </a:t>
            </a:r>
            <a:endParaRPr lang="en-US" altLang="zh-CN" sz="2800" dirty="0">
              <a:latin typeface="Arial" panose="020B0604020202020204" pitchFamily="34" charset="0"/>
            </a:endParaRPr>
          </a:p>
          <a:p>
            <a:pPr>
              <a:lnSpc>
                <a:spcPct val="130000"/>
              </a:lnSpc>
            </a:pPr>
            <a:r>
              <a:rPr lang="en-US" altLang="zh-CN" dirty="0">
                <a:latin typeface="Arial" panose="020B0604020202020204" pitchFamily="34" charset="0"/>
              </a:rPr>
              <a:t>•Improve the </a:t>
            </a:r>
            <a:r>
              <a:rPr lang="en-US" altLang="zh-CN" b="1" dirty="0">
                <a:latin typeface="Arial" panose="020B0604020202020204" pitchFamily="34" charset="0"/>
              </a:rPr>
              <a:t>Strategic Mapping </a:t>
            </a:r>
            <a:r>
              <a:rPr lang="en-US" altLang="zh-CN" dirty="0">
                <a:latin typeface="Arial" panose="020B0604020202020204" pitchFamily="34" charset="0"/>
              </a:rPr>
              <a:t>as </a:t>
            </a:r>
            <a:r>
              <a:rPr lang="en-US" altLang="zh-CN" b="1" dirty="0">
                <a:latin typeface="Arial" panose="020B0604020202020204" pitchFamily="34" charset="0"/>
              </a:rPr>
              <a:t>vision </a:t>
            </a:r>
            <a:r>
              <a:rPr lang="en-US" altLang="zh-CN" dirty="0">
                <a:latin typeface="Arial" panose="020B0604020202020204" pitchFamily="34" charset="0"/>
              </a:rPr>
              <a:t>for implementation of GOOS </a:t>
            </a:r>
            <a:endParaRPr lang="en-US" altLang="zh-CN" dirty="0">
              <a:latin typeface="Arial" panose="020B0604020202020204" pitchFamily="34" charset="0"/>
            </a:endParaRPr>
          </a:p>
          <a:p>
            <a:pPr>
              <a:lnSpc>
                <a:spcPct val="130000"/>
              </a:lnSpc>
            </a:pPr>
            <a:r>
              <a:rPr lang="en-US" altLang="zh-CN" dirty="0">
                <a:latin typeface="Arial" panose="020B0604020202020204" pitchFamily="34" charset="0"/>
              </a:rPr>
              <a:t>•</a:t>
            </a:r>
            <a:r>
              <a:rPr lang="en-US" altLang="zh-CN" b="1" dirty="0">
                <a:latin typeface="Arial" panose="020B0604020202020204" pitchFamily="34" charset="0"/>
              </a:rPr>
              <a:t>Framework for Ocean Observing </a:t>
            </a:r>
            <a:r>
              <a:rPr lang="en-US" altLang="zh-CN" dirty="0">
                <a:latin typeface="Arial" panose="020B0604020202020204" pitchFamily="34" charset="0"/>
              </a:rPr>
              <a:t>processes </a:t>
            </a:r>
            <a:endParaRPr lang="en-US" altLang="zh-CN" dirty="0">
              <a:latin typeface="Arial" panose="020B0604020202020204" pitchFamily="34" charset="0"/>
            </a:endParaRPr>
          </a:p>
          <a:p>
            <a:pPr>
              <a:lnSpc>
                <a:spcPct val="130000"/>
              </a:lnSpc>
            </a:pPr>
            <a:r>
              <a:rPr lang="en-US" altLang="zh-CN" sz="1600" dirty="0">
                <a:latin typeface="Arial" panose="020B0604020202020204" pitchFamily="34" charset="0"/>
              </a:rPr>
              <a:t>    –Scientific oversight, network implementation and coordination, data management, evaluation </a:t>
            </a:r>
            <a:endParaRPr lang="en-US" altLang="zh-CN" sz="1600" dirty="0">
              <a:latin typeface="Arial" panose="020B0604020202020204" pitchFamily="34" charset="0"/>
            </a:endParaRPr>
          </a:p>
          <a:p>
            <a:pPr>
              <a:lnSpc>
                <a:spcPct val="130000"/>
              </a:lnSpc>
            </a:pPr>
            <a:r>
              <a:rPr lang="en-US" altLang="zh-CN" dirty="0">
                <a:latin typeface="Arial" panose="020B0604020202020204" pitchFamily="34" charset="0"/>
              </a:rPr>
              <a:t>•Improving the </a:t>
            </a:r>
            <a:r>
              <a:rPr lang="en-US" altLang="zh-CN" b="1" dirty="0">
                <a:latin typeface="Arial" panose="020B0604020202020204" pitchFamily="34" charset="0"/>
              </a:rPr>
              <a:t>capacity </a:t>
            </a:r>
            <a:r>
              <a:rPr lang="en-US" altLang="zh-CN" dirty="0">
                <a:latin typeface="Arial" panose="020B0604020202020204" pitchFamily="34" charset="0"/>
              </a:rPr>
              <a:t>of </a:t>
            </a:r>
            <a:r>
              <a:rPr lang="en-US" altLang="zh-CN" b="1" dirty="0">
                <a:latin typeface="Arial" panose="020B0604020202020204" pitchFamily="34" charset="0"/>
              </a:rPr>
              <a:t>GOOS Regional Alliances </a:t>
            </a:r>
            <a:endParaRPr lang="en-US" altLang="zh-CN" dirty="0">
              <a:latin typeface="Arial" panose="020B0604020202020204" pitchFamily="34" charset="0"/>
            </a:endParaRPr>
          </a:p>
          <a:p>
            <a:pPr>
              <a:lnSpc>
                <a:spcPct val="130000"/>
              </a:lnSpc>
            </a:pPr>
            <a:r>
              <a:rPr lang="en-US" altLang="zh-CN" dirty="0">
                <a:latin typeface="Arial" panose="020B0604020202020204" pitchFamily="34" charset="0"/>
              </a:rPr>
              <a:t>•Energize and modernize GOOS through </a:t>
            </a:r>
            <a:r>
              <a:rPr lang="en-US" altLang="zh-CN" b="1" dirty="0">
                <a:latin typeface="Arial" panose="020B0604020202020204" pitchFamily="34" charset="0"/>
              </a:rPr>
              <a:t>Projects </a:t>
            </a:r>
            <a:endParaRPr lang="en-US" altLang="zh-CN" dirty="0">
              <a:latin typeface="Arial" panose="020B0604020202020204" pitchFamily="34" charset="0"/>
            </a:endParaRPr>
          </a:p>
          <a:p>
            <a:pPr>
              <a:lnSpc>
                <a:spcPct val="130000"/>
              </a:lnSpc>
            </a:pPr>
            <a:r>
              <a:rPr lang="en-US" altLang="zh-CN" dirty="0">
                <a:latin typeface="Arial" panose="020B0604020202020204" pitchFamily="34" charset="0"/>
              </a:rPr>
              <a:t>•Develop </a:t>
            </a:r>
            <a:r>
              <a:rPr lang="en-US" altLang="zh-CN" b="1" dirty="0">
                <a:latin typeface="Arial" panose="020B0604020202020204" pitchFamily="34" charset="0"/>
              </a:rPr>
              <a:t>communications </a:t>
            </a:r>
            <a:endParaRPr lang="en-US" altLang="zh-CN" dirty="0">
              <a:latin typeface="Arial" panose="020B0604020202020204" pitchFamily="34" charset="0"/>
            </a:endParaRPr>
          </a:p>
        </p:txBody>
      </p:sp>
      <p:grpSp>
        <p:nvGrpSpPr>
          <p:cNvPr id="30" name="组合 29"/>
          <p:cNvGrpSpPr/>
          <p:nvPr/>
        </p:nvGrpSpPr>
        <p:grpSpPr>
          <a:xfrm>
            <a:off x="4860033" y="1816023"/>
            <a:ext cx="4464496" cy="3039334"/>
            <a:chOff x="4860032" y="958773"/>
            <a:chExt cx="4464496" cy="3039334"/>
          </a:xfrm>
        </p:grpSpPr>
        <p:pic>
          <p:nvPicPr>
            <p:cNvPr id="15" name="图片 14"/>
            <p:cNvPicPr>
              <a:picLocks noChangeAspect="1"/>
            </p:cNvPicPr>
            <p:nvPr/>
          </p:nvPicPr>
          <p:blipFill>
            <a:blip r:embed="rId1"/>
            <a:stretch>
              <a:fillRect/>
            </a:stretch>
          </p:blipFill>
          <p:spPr>
            <a:xfrm>
              <a:off x="4860032" y="958773"/>
              <a:ext cx="4283968" cy="3039334"/>
            </a:xfrm>
            <a:prstGeom prst="rect">
              <a:avLst/>
            </a:prstGeom>
          </p:spPr>
        </p:pic>
        <p:sp>
          <p:nvSpPr>
            <p:cNvPr id="16" name="文本框 15"/>
            <p:cNvSpPr txBox="1"/>
            <p:nvPr/>
          </p:nvSpPr>
          <p:spPr>
            <a:xfrm>
              <a:off x="6660232" y="1563638"/>
              <a:ext cx="767546" cy="335915"/>
            </a:xfrm>
            <a:prstGeom prst="rect">
              <a:avLst/>
            </a:prstGeom>
            <a:noFill/>
          </p:spPr>
          <p:txBody>
            <a:bodyPr wrap="square" rtlCol="0">
              <a:spAutoFit/>
            </a:bodyPr>
            <a:lstStyle/>
            <a:p>
              <a:r>
                <a:rPr lang="en-US" altLang="zh-CN" sz="800" b="1" dirty="0">
                  <a:solidFill>
                    <a:srgbClr val="FFFF00"/>
                  </a:solidFill>
                </a:rPr>
                <a:t>NEAR-GOOS</a:t>
              </a:r>
              <a:endParaRPr lang="zh-CN" altLang="en-US" sz="800" b="1" dirty="0">
                <a:solidFill>
                  <a:srgbClr val="FFFF00"/>
                </a:solidFill>
              </a:endParaRPr>
            </a:p>
          </p:txBody>
        </p:sp>
        <p:sp>
          <p:nvSpPr>
            <p:cNvPr id="17" name="文本框 16"/>
            <p:cNvSpPr txBox="1"/>
            <p:nvPr/>
          </p:nvSpPr>
          <p:spPr>
            <a:xfrm>
              <a:off x="7116822" y="2211710"/>
              <a:ext cx="767546" cy="215444"/>
            </a:xfrm>
            <a:prstGeom prst="rect">
              <a:avLst/>
            </a:prstGeom>
            <a:noFill/>
          </p:spPr>
          <p:txBody>
            <a:bodyPr wrap="square" rtlCol="0">
              <a:spAutoFit/>
            </a:bodyPr>
            <a:lstStyle/>
            <a:p>
              <a:r>
                <a:rPr lang="en-US" altLang="zh-CN" sz="800" b="1" dirty="0">
                  <a:solidFill>
                    <a:srgbClr val="FFFF00"/>
                  </a:solidFill>
                </a:rPr>
                <a:t>PI-GOOS</a:t>
              </a:r>
              <a:endParaRPr lang="zh-CN" altLang="en-US" sz="800" b="1" dirty="0">
                <a:solidFill>
                  <a:srgbClr val="FFFF00"/>
                </a:solidFill>
              </a:endParaRPr>
            </a:p>
          </p:txBody>
        </p:sp>
        <p:sp>
          <p:nvSpPr>
            <p:cNvPr id="18" name="文本框 17"/>
            <p:cNvSpPr txBox="1"/>
            <p:nvPr/>
          </p:nvSpPr>
          <p:spPr>
            <a:xfrm>
              <a:off x="7980918" y="1635646"/>
              <a:ext cx="767546" cy="215444"/>
            </a:xfrm>
            <a:prstGeom prst="rect">
              <a:avLst/>
            </a:prstGeom>
            <a:noFill/>
          </p:spPr>
          <p:txBody>
            <a:bodyPr wrap="square" rtlCol="0">
              <a:spAutoFit/>
            </a:bodyPr>
            <a:lstStyle/>
            <a:p>
              <a:r>
                <a:rPr lang="en-US" altLang="zh-CN" sz="800" b="1" dirty="0">
                  <a:solidFill>
                    <a:srgbClr val="FFFF00"/>
                  </a:solidFill>
                </a:rPr>
                <a:t>US-GOOS</a:t>
              </a:r>
              <a:endParaRPr lang="zh-CN" altLang="en-US" sz="800" b="1" dirty="0">
                <a:solidFill>
                  <a:srgbClr val="FFFF00"/>
                </a:solidFill>
              </a:endParaRPr>
            </a:p>
          </p:txBody>
        </p:sp>
        <p:sp>
          <p:nvSpPr>
            <p:cNvPr id="19" name="文本框 18"/>
            <p:cNvSpPr txBox="1"/>
            <p:nvPr/>
          </p:nvSpPr>
          <p:spPr>
            <a:xfrm>
              <a:off x="8268950" y="2068274"/>
              <a:ext cx="875050" cy="338554"/>
            </a:xfrm>
            <a:prstGeom prst="rect">
              <a:avLst/>
            </a:prstGeom>
            <a:noFill/>
          </p:spPr>
          <p:txBody>
            <a:bodyPr wrap="square" rtlCol="0">
              <a:spAutoFit/>
            </a:bodyPr>
            <a:lstStyle/>
            <a:p>
              <a:r>
                <a:rPr lang="en-US" altLang="zh-CN" sz="800" b="1" dirty="0">
                  <a:solidFill>
                    <a:srgbClr val="FFFF00"/>
                  </a:solidFill>
                </a:rPr>
                <a:t>IOCARIBE-GOOS</a:t>
              </a:r>
              <a:endParaRPr lang="zh-CN" altLang="en-US" sz="800" b="1" dirty="0">
                <a:solidFill>
                  <a:srgbClr val="FFFF00"/>
                </a:solidFill>
              </a:endParaRPr>
            </a:p>
          </p:txBody>
        </p:sp>
        <p:sp>
          <p:nvSpPr>
            <p:cNvPr id="20" name="文本框 19"/>
            <p:cNvSpPr txBox="1"/>
            <p:nvPr/>
          </p:nvSpPr>
          <p:spPr>
            <a:xfrm>
              <a:off x="8196942" y="2716346"/>
              <a:ext cx="767546" cy="215444"/>
            </a:xfrm>
            <a:prstGeom prst="rect">
              <a:avLst/>
            </a:prstGeom>
            <a:noFill/>
          </p:spPr>
          <p:txBody>
            <a:bodyPr wrap="square" rtlCol="0">
              <a:spAutoFit/>
            </a:bodyPr>
            <a:lstStyle/>
            <a:p>
              <a:r>
                <a:rPr lang="en-US" altLang="zh-CN" sz="800" b="1" dirty="0">
                  <a:solidFill>
                    <a:srgbClr val="FFFF00"/>
                  </a:solidFill>
                </a:rPr>
                <a:t>GRASP</a:t>
              </a:r>
              <a:endParaRPr lang="zh-CN" altLang="en-US" sz="800" b="1" dirty="0">
                <a:solidFill>
                  <a:srgbClr val="FFFF00"/>
                </a:solidFill>
              </a:endParaRPr>
            </a:p>
          </p:txBody>
        </p:sp>
        <p:sp>
          <p:nvSpPr>
            <p:cNvPr id="21" name="文本框 20"/>
            <p:cNvSpPr txBox="1"/>
            <p:nvPr/>
          </p:nvSpPr>
          <p:spPr>
            <a:xfrm>
              <a:off x="8556982" y="2644338"/>
              <a:ext cx="767546" cy="215444"/>
            </a:xfrm>
            <a:prstGeom prst="rect">
              <a:avLst/>
            </a:prstGeom>
            <a:noFill/>
          </p:spPr>
          <p:txBody>
            <a:bodyPr wrap="square" rtlCol="0">
              <a:spAutoFit/>
            </a:bodyPr>
            <a:lstStyle/>
            <a:p>
              <a:r>
                <a:rPr lang="en-US" altLang="zh-CN" sz="800" b="1" dirty="0">
                  <a:solidFill>
                    <a:srgbClr val="FFFF00"/>
                  </a:solidFill>
                </a:rPr>
                <a:t>OCEATLAN</a:t>
              </a:r>
              <a:endParaRPr lang="zh-CN" altLang="en-US" sz="800" b="1" dirty="0">
                <a:solidFill>
                  <a:srgbClr val="FFFF00"/>
                </a:solidFill>
              </a:endParaRPr>
            </a:p>
          </p:txBody>
        </p:sp>
        <p:sp>
          <p:nvSpPr>
            <p:cNvPr id="22" name="文本框 21"/>
            <p:cNvSpPr txBox="1"/>
            <p:nvPr/>
          </p:nvSpPr>
          <p:spPr>
            <a:xfrm>
              <a:off x="6372200" y="2284298"/>
              <a:ext cx="767546" cy="215444"/>
            </a:xfrm>
            <a:prstGeom prst="rect">
              <a:avLst/>
            </a:prstGeom>
            <a:noFill/>
          </p:spPr>
          <p:txBody>
            <a:bodyPr wrap="square" rtlCol="0">
              <a:spAutoFit/>
            </a:bodyPr>
            <a:lstStyle/>
            <a:p>
              <a:r>
                <a:rPr lang="en-US" altLang="zh-CN" sz="800" b="1" dirty="0">
                  <a:solidFill>
                    <a:srgbClr val="FFFF00"/>
                  </a:solidFill>
                </a:rPr>
                <a:t>SEAGOOS</a:t>
              </a:r>
              <a:endParaRPr lang="zh-CN" altLang="en-US" sz="800" b="1" dirty="0">
                <a:solidFill>
                  <a:srgbClr val="FFFF00"/>
                </a:solidFill>
              </a:endParaRPr>
            </a:p>
          </p:txBody>
        </p:sp>
        <p:sp>
          <p:nvSpPr>
            <p:cNvPr id="23" name="文本框 22"/>
            <p:cNvSpPr txBox="1"/>
            <p:nvPr/>
          </p:nvSpPr>
          <p:spPr>
            <a:xfrm>
              <a:off x="6588224" y="3148394"/>
              <a:ext cx="767546" cy="215444"/>
            </a:xfrm>
            <a:prstGeom prst="rect">
              <a:avLst/>
            </a:prstGeom>
            <a:noFill/>
          </p:spPr>
          <p:txBody>
            <a:bodyPr wrap="square" rtlCol="0">
              <a:spAutoFit/>
            </a:bodyPr>
            <a:lstStyle/>
            <a:p>
              <a:r>
                <a:rPr lang="en-US" altLang="zh-CN" sz="800" b="1" dirty="0">
                  <a:solidFill>
                    <a:srgbClr val="FFFF00"/>
                  </a:solidFill>
                </a:rPr>
                <a:t>IMOS</a:t>
              </a:r>
              <a:endParaRPr lang="zh-CN" altLang="en-US" sz="800" b="1" dirty="0">
                <a:solidFill>
                  <a:srgbClr val="FFFF00"/>
                </a:solidFill>
              </a:endParaRPr>
            </a:p>
          </p:txBody>
        </p:sp>
        <p:sp>
          <p:nvSpPr>
            <p:cNvPr id="24" name="文本框 23"/>
            <p:cNvSpPr txBox="1"/>
            <p:nvPr/>
          </p:nvSpPr>
          <p:spPr>
            <a:xfrm>
              <a:off x="5148064" y="2500322"/>
              <a:ext cx="767546" cy="338554"/>
            </a:xfrm>
            <a:prstGeom prst="rect">
              <a:avLst/>
            </a:prstGeom>
            <a:noFill/>
          </p:spPr>
          <p:txBody>
            <a:bodyPr wrap="square" rtlCol="0">
              <a:spAutoFit/>
            </a:bodyPr>
            <a:lstStyle/>
            <a:p>
              <a:r>
                <a:rPr lang="en-US" altLang="zh-CN" sz="800" b="1" dirty="0">
                  <a:solidFill>
                    <a:srgbClr val="FFFF00"/>
                  </a:solidFill>
                </a:rPr>
                <a:t>GOOS-Africa</a:t>
              </a:r>
              <a:endParaRPr lang="zh-CN" altLang="en-US" sz="800" b="1" dirty="0">
                <a:solidFill>
                  <a:srgbClr val="FFFF00"/>
                </a:solidFill>
              </a:endParaRPr>
            </a:p>
          </p:txBody>
        </p:sp>
        <p:sp>
          <p:nvSpPr>
            <p:cNvPr id="25" name="文本框 24"/>
            <p:cNvSpPr txBox="1"/>
            <p:nvPr/>
          </p:nvSpPr>
          <p:spPr>
            <a:xfrm>
              <a:off x="5868144" y="1563638"/>
              <a:ext cx="767546" cy="461665"/>
            </a:xfrm>
            <a:prstGeom prst="rect">
              <a:avLst/>
            </a:prstGeom>
            <a:noFill/>
          </p:spPr>
          <p:txBody>
            <a:bodyPr wrap="square" rtlCol="0">
              <a:spAutoFit/>
            </a:bodyPr>
            <a:lstStyle/>
            <a:p>
              <a:r>
                <a:rPr lang="en-US" altLang="zh-CN" sz="800" b="1" dirty="0">
                  <a:solidFill>
                    <a:srgbClr val="FFFF00"/>
                  </a:solidFill>
                </a:rPr>
                <a:t>Black</a:t>
              </a:r>
              <a:endParaRPr lang="en-US" altLang="zh-CN" sz="800" b="1" dirty="0">
                <a:solidFill>
                  <a:srgbClr val="FFFF00"/>
                </a:solidFill>
              </a:endParaRPr>
            </a:p>
            <a:p>
              <a:r>
                <a:rPr lang="en-US" altLang="zh-CN" sz="800" b="1" dirty="0" err="1">
                  <a:solidFill>
                    <a:srgbClr val="FFFF00"/>
                  </a:solidFill>
                </a:rPr>
                <a:t>Ses</a:t>
              </a:r>
              <a:endParaRPr lang="en-US" altLang="zh-CN" sz="800" b="1" dirty="0">
                <a:solidFill>
                  <a:srgbClr val="FFFF00"/>
                </a:solidFill>
              </a:endParaRPr>
            </a:p>
            <a:p>
              <a:r>
                <a:rPr lang="en-US" altLang="zh-CN" sz="800" b="1" dirty="0">
                  <a:solidFill>
                    <a:srgbClr val="FFFF00"/>
                  </a:solidFill>
                </a:rPr>
                <a:t>GOOS</a:t>
              </a:r>
              <a:endParaRPr lang="zh-CN" altLang="en-US" sz="800" b="1" dirty="0">
                <a:solidFill>
                  <a:srgbClr val="FFFF00"/>
                </a:solidFill>
              </a:endParaRPr>
            </a:p>
          </p:txBody>
        </p:sp>
        <p:sp>
          <p:nvSpPr>
            <p:cNvPr id="26" name="文本框 25"/>
            <p:cNvSpPr txBox="1"/>
            <p:nvPr/>
          </p:nvSpPr>
          <p:spPr>
            <a:xfrm>
              <a:off x="5220072" y="1492210"/>
              <a:ext cx="767546" cy="213995"/>
            </a:xfrm>
            <a:prstGeom prst="rect">
              <a:avLst/>
            </a:prstGeom>
            <a:noFill/>
          </p:spPr>
          <p:txBody>
            <a:bodyPr wrap="square" rtlCol="0">
              <a:spAutoFit/>
            </a:bodyPr>
            <a:lstStyle/>
            <a:p>
              <a:r>
                <a:rPr lang="en-US" altLang="zh-CN" sz="800" b="1" dirty="0">
                  <a:solidFill>
                    <a:srgbClr val="FFFF00"/>
                  </a:solidFill>
                </a:rPr>
                <a:t>Euro-GOOS</a:t>
              </a:r>
              <a:endParaRPr lang="zh-CN" altLang="en-US" sz="800" b="1" dirty="0">
                <a:solidFill>
                  <a:srgbClr val="FFFF00"/>
                </a:solidFill>
              </a:endParaRPr>
            </a:p>
          </p:txBody>
        </p:sp>
        <p:sp>
          <p:nvSpPr>
            <p:cNvPr id="27" name="文本框 26"/>
            <p:cNvSpPr txBox="1"/>
            <p:nvPr/>
          </p:nvSpPr>
          <p:spPr>
            <a:xfrm>
              <a:off x="5220072" y="1780242"/>
              <a:ext cx="767546" cy="215444"/>
            </a:xfrm>
            <a:prstGeom prst="rect">
              <a:avLst/>
            </a:prstGeom>
            <a:noFill/>
          </p:spPr>
          <p:txBody>
            <a:bodyPr wrap="square" rtlCol="0">
              <a:spAutoFit/>
            </a:bodyPr>
            <a:lstStyle/>
            <a:p>
              <a:r>
                <a:rPr lang="en-US" altLang="zh-CN" sz="800" b="1" dirty="0">
                  <a:solidFill>
                    <a:srgbClr val="FFFF00"/>
                  </a:solidFill>
                </a:rPr>
                <a:t>MONGOOS</a:t>
              </a:r>
              <a:endParaRPr lang="zh-CN" altLang="en-US" sz="800" b="1" dirty="0">
                <a:solidFill>
                  <a:srgbClr val="FFFF00"/>
                </a:solidFill>
              </a:endParaRPr>
            </a:p>
          </p:txBody>
        </p:sp>
      </p:grpSp>
      <p:sp>
        <p:nvSpPr>
          <p:cNvPr id="31" name="文本框 30"/>
          <p:cNvSpPr txBox="1"/>
          <p:nvPr/>
        </p:nvSpPr>
        <p:spPr>
          <a:xfrm>
            <a:off x="7332847" y="4365685"/>
            <a:ext cx="767546" cy="215444"/>
          </a:xfrm>
          <a:prstGeom prst="rect">
            <a:avLst/>
          </a:prstGeom>
          <a:noFill/>
        </p:spPr>
        <p:txBody>
          <a:bodyPr wrap="square" rtlCol="0">
            <a:spAutoFit/>
          </a:bodyPr>
          <a:lstStyle/>
          <a:p>
            <a:r>
              <a:rPr lang="en-US" altLang="zh-CN" sz="800" b="1" dirty="0">
                <a:solidFill>
                  <a:schemeClr val="bg1"/>
                </a:solidFill>
              </a:rPr>
              <a:t>SOOS</a:t>
            </a:r>
            <a:endParaRPr lang="zh-CN" altLang="en-US" sz="800" b="1" dirty="0">
              <a:solidFill>
                <a:schemeClr val="bg1"/>
              </a:solidFill>
            </a:endParaRPr>
          </a:p>
        </p:txBody>
      </p:sp>
      <p:sp>
        <p:nvSpPr>
          <p:cNvPr id="32" name="文本框 31"/>
          <p:cNvSpPr txBox="1"/>
          <p:nvPr/>
        </p:nvSpPr>
        <p:spPr>
          <a:xfrm>
            <a:off x="5868145" y="1989421"/>
            <a:ext cx="767546" cy="215444"/>
          </a:xfrm>
          <a:prstGeom prst="rect">
            <a:avLst/>
          </a:prstGeom>
          <a:noFill/>
        </p:spPr>
        <p:txBody>
          <a:bodyPr wrap="square" rtlCol="0">
            <a:spAutoFit/>
          </a:bodyPr>
          <a:lstStyle/>
          <a:p>
            <a:r>
              <a:rPr lang="en-US" altLang="zh-CN" sz="800" b="1" dirty="0">
                <a:solidFill>
                  <a:schemeClr val="bg1"/>
                </a:solidFill>
              </a:rPr>
              <a:t>SAON</a:t>
            </a:r>
            <a:endParaRPr lang="zh-CN" altLang="en-US" sz="800" b="1" dirty="0">
              <a:solidFill>
                <a:schemeClr val="bg1"/>
              </a:solidFill>
            </a:endParaRPr>
          </a:p>
        </p:txBody>
      </p:sp>
      <p:sp>
        <p:nvSpPr>
          <p:cNvPr id="7" name="标题 6"/>
          <p:cNvSpPr>
            <a:spLocks noGrp="1"/>
          </p:cNvSpPr>
          <p:nvPr>
            <p:ph type="title"/>
          </p:nvPr>
        </p:nvSpPr>
        <p:spPr/>
        <p:txBody>
          <a:bodyPr/>
          <a:lstStyle/>
          <a:p>
            <a:r>
              <a:rPr kumimoji="1" lang="en-US" altLang="zh-CN" dirty="0" smtClean="0"/>
              <a:t>GOOS</a:t>
            </a:r>
            <a:endParaRPr kumimoji="1" lang="zh-CN" altLang="en-US"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0" y="1268760"/>
            <a:ext cx="9144000" cy="692695"/>
          </a:xfrm>
          <a:prstGeom prst="rect">
            <a:avLst/>
          </a:prstGeom>
        </p:spPr>
        <p:txBody>
          <a:bodyPr>
            <a:noAutofit/>
          </a:bodyPr>
          <a:lstStyle/>
          <a:p>
            <a:pPr marL="179705" fontAlgn="base">
              <a:spcBef>
                <a:spcPct val="0"/>
              </a:spcBef>
              <a:spcAft>
                <a:spcPct val="0"/>
              </a:spcAft>
              <a:defRPr/>
            </a:pPr>
            <a:r>
              <a:rPr lang="en-US" altLang="zh-CN" sz="3100" b="1" dirty="0" smtClean="0">
                <a:solidFill>
                  <a:srgbClr val="002060"/>
                </a:solidFill>
                <a:latin typeface="Arial" panose="020B0604020202020204" pitchFamily="34" charset="0"/>
                <a:ea typeface="黑体" panose="02010609060101010101" pitchFamily="49" charset="-122"/>
                <a:cs typeface="Arial" panose="020B0604020202020204" pitchFamily="34" charset="0"/>
              </a:rPr>
              <a:t> (2) Polar forecasting service</a:t>
            </a:r>
            <a:endParaRPr lang="en-US" altLang="zh-CN" sz="3100" b="1" dirty="0" smtClean="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sp>
        <p:nvSpPr>
          <p:cNvPr id="13" name="Shape 149"/>
          <p:cNvSpPr/>
          <p:nvPr/>
        </p:nvSpPr>
        <p:spPr>
          <a:xfrm>
            <a:off x="5652120" y="2996952"/>
            <a:ext cx="3491880" cy="662810"/>
          </a:xfrm>
          <a:prstGeom prst="rect">
            <a:avLst/>
          </a:prstGeom>
          <a:noFill/>
          <a:ln w="12700">
            <a:miter lim="400000"/>
          </a:ln>
          <a:effectLst>
            <a:outerShdw blurRad="38100" dist="25400" dir="2700000" rotWithShape="0">
              <a:srgbClr val="000000">
                <a:alpha val="43000"/>
              </a:srgbClr>
            </a:outerShdw>
          </a:effectLst>
        </p:spPr>
        <p:txBody>
          <a:bodyPr wrap="square" lIns="0" tIns="0" rIns="0" bIns="46800">
            <a:spAutoFit/>
          </a:bodyPr>
          <a:lstStyle/>
          <a:p>
            <a:pPr marL="376555" lvl="1" indent="-285750" defTabSz="914400">
              <a:spcBef>
                <a:spcPts val="1200"/>
              </a:spcBef>
              <a:buFont typeface="Wingdings" panose="05000000000000000000" pitchFamily="2" charset="2"/>
              <a:buChar char="ü"/>
              <a:defRPr>
                <a:uFillTx/>
              </a:defRPr>
            </a:pPr>
            <a:r>
              <a:rPr lang="en-US" altLang="zh-CN" sz="2000" dirty="0" smtClean="0">
                <a:solidFill>
                  <a:srgbClr val="000000"/>
                </a:solidFill>
                <a:latin typeface="Times New Roman" panose="02020603050405020304" pitchFamily="18" charset="0"/>
                <a:ea typeface="黑体" panose="02010609060101010101" pitchFamily="49" charset="-122"/>
                <a:sym typeface="黑体" panose="02010609060101010101" pitchFamily="49" charset="-122"/>
              </a:rPr>
              <a:t>Polar WRF model</a:t>
            </a:r>
            <a:r>
              <a:rPr lang="zh-CN" altLang="en-US" sz="2000" dirty="0" smtClean="0">
                <a:solidFill>
                  <a:srgbClr val="000000"/>
                </a:solidFill>
                <a:latin typeface="Times New Roman" panose="02020603050405020304" pitchFamily="18" charset="0"/>
                <a:ea typeface="黑体" panose="02010609060101010101" pitchFamily="49" charset="-122"/>
                <a:sym typeface="黑体" panose="02010609060101010101" pitchFamily="49" charset="-122"/>
              </a:rPr>
              <a:t> </a:t>
            </a:r>
            <a:r>
              <a:rPr lang="en-US" altLang="zh-CN" sz="2000" dirty="0" smtClean="0">
                <a:solidFill>
                  <a:srgbClr val="000000"/>
                </a:solidFill>
                <a:latin typeface="Times New Roman" panose="02020603050405020304" pitchFamily="18" charset="0"/>
                <a:ea typeface="黑体" panose="02010609060101010101" pitchFamily="49" charset="-122"/>
                <a:sym typeface="黑体" panose="02010609060101010101" pitchFamily="49" charset="-122"/>
              </a:rPr>
              <a:t>(30-10-3km)</a:t>
            </a:r>
            <a:endParaRPr lang="en-US" altLang="zh-CN" sz="2000" dirty="0" smtClean="0">
              <a:solidFill>
                <a:srgbClr val="000000"/>
              </a:solidFill>
              <a:latin typeface="Times New Roman" panose="02020603050405020304" pitchFamily="18" charset="0"/>
              <a:ea typeface="黑体" panose="02010609060101010101" pitchFamily="49" charset="-122"/>
              <a:sym typeface="黑体" panose="02010609060101010101" pitchFamily="49" charset="-122"/>
            </a:endParaRPr>
          </a:p>
        </p:txBody>
      </p:sp>
      <p:sp>
        <p:nvSpPr>
          <p:cNvPr id="14" name="Shape 149"/>
          <p:cNvSpPr/>
          <p:nvPr/>
        </p:nvSpPr>
        <p:spPr>
          <a:xfrm>
            <a:off x="5652120" y="3659762"/>
            <a:ext cx="3168352" cy="1432252"/>
          </a:xfrm>
          <a:prstGeom prst="rect">
            <a:avLst/>
          </a:prstGeom>
          <a:noFill/>
          <a:ln w="12700">
            <a:noFill/>
            <a:miter lim="400000"/>
          </a:ln>
          <a:effectLst>
            <a:outerShdw blurRad="38100" dist="25400" dir="2700000" rotWithShape="0">
              <a:srgbClr val="000000">
                <a:alpha val="43000"/>
              </a:srgbClr>
            </a:outerShdw>
          </a:effectLst>
        </p:spPr>
        <p:txBody>
          <a:bodyPr wrap="square" lIns="0" tIns="0" rIns="0" bIns="46800">
            <a:spAutoFit/>
          </a:bodyPr>
          <a:lstStyle/>
          <a:p>
            <a:pPr marL="376555" lvl="1" indent="-285750" defTabSz="914400">
              <a:spcBef>
                <a:spcPts val="1200"/>
              </a:spcBef>
              <a:buFont typeface="Wingdings" panose="05000000000000000000" pitchFamily="2" charset="2"/>
              <a:buChar char="ü"/>
              <a:defRPr>
                <a:uFillTx/>
              </a:defRPr>
            </a:pPr>
            <a:r>
              <a:rPr lang="en-US" altLang="zh-CN" sz="2000" dirty="0" smtClean="0">
                <a:solidFill>
                  <a:srgbClr val="000000"/>
                </a:solidFill>
                <a:latin typeface="Times New Roman" panose="02020603050405020304" pitchFamily="18" charset="0"/>
                <a:ea typeface="黑体" panose="02010609060101010101" pitchFamily="49" charset="-122"/>
                <a:sym typeface="黑体" panose="02010609060101010101" pitchFamily="49" charset="-122"/>
              </a:rPr>
              <a:t>MITgcm ice-ocean model</a:t>
            </a:r>
            <a:r>
              <a:rPr lang="zh-CN" altLang="en-US" sz="2000" dirty="0" smtClean="0">
                <a:solidFill>
                  <a:srgbClr val="000000"/>
                </a:solidFill>
                <a:latin typeface="Times New Roman" panose="02020603050405020304" pitchFamily="18" charset="0"/>
                <a:ea typeface="黑体" panose="02010609060101010101" pitchFamily="49" charset="-122"/>
                <a:sym typeface="黑体" panose="02010609060101010101" pitchFamily="49" charset="-122"/>
              </a:rPr>
              <a:t> </a:t>
            </a:r>
            <a:r>
              <a:rPr lang="en-US" altLang="zh-CN" sz="2000" dirty="0" smtClean="0">
                <a:solidFill>
                  <a:srgbClr val="000000"/>
                </a:solidFill>
                <a:latin typeface="Times New Roman" panose="02020603050405020304" pitchFamily="18" charset="0"/>
                <a:ea typeface="黑体" panose="02010609060101010101" pitchFamily="49" charset="-122"/>
                <a:sym typeface="黑体" panose="02010609060101010101" pitchFamily="49" charset="-122"/>
              </a:rPr>
              <a:t>(4km)</a:t>
            </a:r>
            <a:endParaRPr lang="en-US" altLang="zh-CN" sz="2000" dirty="0" smtClean="0">
              <a:solidFill>
                <a:srgbClr val="000000"/>
              </a:solidFill>
              <a:latin typeface="Times New Roman" panose="02020603050405020304" pitchFamily="18" charset="0"/>
              <a:ea typeface="黑体" panose="02010609060101010101" pitchFamily="49" charset="-122"/>
              <a:sym typeface="黑体" panose="02010609060101010101" pitchFamily="49" charset="-122"/>
            </a:endParaRPr>
          </a:p>
          <a:p>
            <a:pPr marL="376555" lvl="1" indent="-285750" defTabSz="914400">
              <a:spcBef>
                <a:spcPts val="1200"/>
              </a:spcBef>
              <a:buFont typeface="Wingdings" panose="05000000000000000000" pitchFamily="2" charset="2"/>
              <a:buChar char="ü"/>
              <a:defRPr>
                <a:uFillTx/>
              </a:defRPr>
            </a:pPr>
            <a:r>
              <a:rPr lang="en-US" altLang="zh-CN" sz="2000" dirty="0" err="1" smtClean="0">
                <a:solidFill>
                  <a:srgbClr val="000000"/>
                </a:solidFill>
                <a:latin typeface="Times New Roman" panose="02020603050405020304" pitchFamily="18" charset="0"/>
                <a:ea typeface="黑体" panose="02010609060101010101" pitchFamily="49" charset="-122"/>
                <a:sym typeface="黑体" panose="02010609060101010101" pitchFamily="49" charset="-122"/>
              </a:rPr>
              <a:t>EnKF</a:t>
            </a:r>
            <a:r>
              <a:rPr lang="en-US" altLang="zh-CN" sz="2000" dirty="0" smtClean="0">
                <a:solidFill>
                  <a:srgbClr val="000000"/>
                </a:solidFill>
                <a:latin typeface="Times New Roman" panose="02020603050405020304" pitchFamily="18" charset="0"/>
                <a:ea typeface="黑体" panose="02010609060101010101" pitchFamily="49" charset="-122"/>
                <a:sym typeface="黑体" panose="02010609060101010101" pitchFamily="49" charset="-122"/>
              </a:rPr>
              <a:t> ice-ocean data assimilation (in research)</a:t>
            </a:r>
            <a:endParaRPr lang="en-US" altLang="zh-CN" sz="2000" dirty="0">
              <a:solidFill>
                <a:srgbClr val="000000"/>
              </a:solidFill>
              <a:latin typeface="Times New Roman" panose="02020603050405020304" pitchFamily="18" charset="0"/>
              <a:ea typeface="黑体" panose="02010609060101010101" pitchFamily="49" charset="-122"/>
              <a:sym typeface="黑体" panose="02010609060101010101" pitchFamily="49" charset="-122"/>
            </a:endParaRPr>
          </a:p>
        </p:txBody>
      </p:sp>
      <p:sp>
        <p:nvSpPr>
          <p:cNvPr id="15" name="矩形 14"/>
          <p:cNvSpPr/>
          <p:nvPr/>
        </p:nvSpPr>
        <p:spPr>
          <a:xfrm>
            <a:off x="1043608" y="1988840"/>
            <a:ext cx="4320480" cy="523220"/>
          </a:xfrm>
          <a:prstGeom prst="rect">
            <a:avLst/>
          </a:prstGeom>
        </p:spPr>
        <p:txBody>
          <a:bodyPr wrap="square">
            <a:spAutoFit/>
          </a:bodyPr>
          <a:lstStyle/>
          <a:p>
            <a:r>
              <a:rPr lang="en-US" altLang="zh-CN" sz="2800" b="1" dirty="0" smtClean="0">
                <a:solidFill>
                  <a:schemeClr val="accent2"/>
                </a:solidFill>
                <a:latin typeface="Times New Roman" panose="02020603050405020304" pitchFamily="18" charset="0"/>
                <a:ea typeface="微软雅黑" panose="020B0503020204020204" charset="-122"/>
                <a:cs typeface="Times New Roman" panose="02020603050405020304" pitchFamily="18" charset="0"/>
                <a:sym typeface="黑体" panose="02010609060101010101" pitchFamily="49" charset="-122"/>
              </a:rPr>
              <a:t>  Arctic                Antarctic</a:t>
            </a:r>
            <a:endParaRPr lang="en-US" altLang="zh-CN" sz="2800" b="1" dirty="0" smtClean="0">
              <a:solidFill>
                <a:schemeClr val="accent2"/>
              </a:solidFill>
              <a:latin typeface="Times New Roman" panose="02020603050405020304" pitchFamily="18" charset="0"/>
              <a:ea typeface="微软雅黑" panose="020B0503020204020204" charset="-122"/>
              <a:cs typeface="Times New Roman" panose="02020603050405020304" pitchFamily="18" charset="0"/>
              <a:sym typeface="黑体" panose="02010609060101010101" pitchFamily="49" charset="-122"/>
            </a:endParaRPr>
          </a:p>
        </p:txBody>
      </p:sp>
      <p:pic>
        <p:nvPicPr>
          <p:cNvPr id="28" name="Picture 2" descr="C:\Users\dell\Desktop\Antarctic_domain_01.png"/>
          <p:cNvPicPr>
            <a:picLocks noChangeAspect="1" noChangeArrowheads="1"/>
          </p:cNvPicPr>
          <p:nvPr/>
        </p:nvPicPr>
        <p:blipFill>
          <a:blip r:embed="rId1" cstate="print">
            <a:extLst>
              <a:ext uri="{28A0092B-C50C-407E-A947-70E740481C1C}">
                <a14:useLocalDpi xmlns:a14="http://schemas.microsoft.com/office/drawing/2010/main" val="0"/>
              </a:ext>
            </a:extLst>
          </a:blip>
          <a:srcRect l="11598" t="3168" r="9203"/>
          <a:stretch>
            <a:fillRect/>
          </a:stretch>
        </p:blipFill>
        <p:spPr bwMode="auto">
          <a:xfrm>
            <a:off x="715863" y="2534206"/>
            <a:ext cx="2487985" cy="235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组合 33"/>
          <p:cNvGrpSpPr/>
          <p:nvPr/>
        </p:nvGrpSpPr>
        <p:grpSpPr bwMode="auto">
          <a:xfrm>
            <a:off x="3167344" y="2534206"/>
            <a:ext cx="2017172" cy="2397977"/>
            <a:chOff x="4090256" y="1678496"/>
            <a:chExt cx="4598168" cy="4930824"/>
          </a:xfrm>
        </p:grpSpPr>
        <p:grpSp>
          <p:nvGrpSpPr>
            <p:cNvPr id="30" name="组合 6"/>
            <p:cNvGrpSpPr/>
            <p:nvPr/>
          </p:nvGrpSpPr>
          <p:grpSpPr bwMode="auto">
            <a:xfrm>
              <a:off x="4090256" y="1678496"/>
              <a:ext cx="4598168" cy="4930824"/>
              <a:chOff x="4090256" y="1678496"/>
              <a:chExt cx="4598168" cy="4930824"/>
            </a:xfrm>
          </p:grpSpPr>
          <p:pic>
            <p:nvPicPr>
              <p:cNvPr id="3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923928" y="1844824"/>
                <a:ext cx="4930824" cy="459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矩形 33"/>
              <p:cNvSpPr/>
              <p:nvPr/>
            </p:nvSpPr>
            <p:spPr>
              <a:xfrm>
                <a:off x="6949986" y="3494994"/>
                <a:ext cx="1006120" cy="1297826"/>
              </a:xfrm>
              <a:prstGeom prst="rect">
                <a:avLst/>
              </a:prstGeom>
              <a:noFill/>
              <a:ln w="127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35" name="矩形 2"/>
              <p:cNvSpPr/>
              <p:nvPr/>
            </p:nvSpPr>
            <p:spPr>
              <a:xfrm>
                <a:off x="4429251" y="3572681"/>
                <a:ext cx="719278" cy="863694"/>
              </a:xfrm>
              <a:prstGeom prst="rect">
                <a:avLst/>
              </a:prstGeom>
              <a:noFill/>
              <a:ln w="12700">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sp>
          <p:nvSpPr>
            <p:cNvPr id="31" name="TextBox 35"/>
            <p:cNvSpPr txBox="1">
              <a:spLocks noChangeArrowheads="1"/>
            </p:cNvSpPr>
            <p:nvPr/>
          </p:nvSpPr>
          <p:spPr bwMode="auto">
            <a:xfrm>
              <a:off x="6850856" y="3257917"/>
              <a:ext cx="601669" cy="3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spcAft>
                  <a:spcPct val="0"/>
                </a:spcAft>
                <a:buClrTx/>
                <a:buSzTx/>
                <a:buFontTx/>
                <a:buNone/>
              </a:pPr>
              <a:r>
                <a:rPr lang="en-US" altLang="zh-CN" sz="1200">
                  <a:solidFill>
                    <a:srgbClr val="FFFFFF"/>
                  </a:solidFill>
                  <a:latin typeface="Arial" panose="020B0604020202020204" pitchFamily="34" charset="0"/>
                </a:rPr>
                <a:t>d02</a:t>
              </a:r>
              <a:endParaRPr lang="zh-CN" altLang="en-US" sz="1200">
                <a:solidFill>
                  <a:srgbClr val="FFFFFF"/>
                </a:solidFill>
                <a:latin typeface="Arial" panose="020B0604020202020204" pitchFamily="34" charset="0"/>
              </a:endParaRPr>
            </a:p>
          </p:txBody>
        </p:sp>
        <p:sp>
          <p:nvSpPr>
            <p:cNvPr id="32" name="TextBox 36"/>
            <p:cNvSpPr txBox="1">
              <a:spLocks noChangeArrowheads="1"/>
            </p:cNvSpPr>
            <p:nvPr/>
          </p:nvSpPr>
          <p:spPr bwMode="auto">
            <a:xfrm>
              <a:off x="4322068" y="3329474"/>
              <a:ext cx="601669" cy="3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spcAft>
                  <a:spcPct val="0"/>
                </a:spcAft>
                <a:buClrTx/>
                <a:buSzTx/>
                <a:buFontTx/>
                <a:buNone/>
              </a:pPr>
              <a:r>
                <a:rPr lang="en-US" altLang="zh-CN" sz="1200">
                  <a:solidFill>
                    <a:srgbClr val="FFFFFF"/>
                  </a:solidFill>
                  <a:latin typeface="Arial" panose="020B0604020202020204" pitchFamily="34" charset="0"/>
                </a:rPr>
                <a:t>d03</a:t>
              </a:r>
              <a:endParaRPr lang="zh-CN" altLang="en-US" sz="1200">
                <a:solidFill>
                  <a:srgbClr val="FFFFFF"/>
                </a:solidFill>
                <a:latin typeface="Arial" panose="020B0604020202020204" pitchFamily="34" charset="0"/>
              </a:endParaRPr>
            </a:p>
          </p:txBody>
        </p:sp>
      </p:grpSp>
      <p:pic>
        <p:nvPicPr>
          <p:cNvPr id="36" name="Picture 4" descr="I:\2015年工作\公益项目\2011公益项目-北极航道\2015年\picture\20150805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538" y="4393528"/>
            <a:ext cx="212725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6"/>
          <p:cNvPicPr>
            <a:picLocks noChangeAspect="1"/>
          </p:cNvPicPr>
          <p:nvPr/>
        </p:nvPicPr>
        <p:blipFill>
          <a:blip r:embed="rId4"/>
          <a:srcRect/>
          <a:stretch>
            <a:fillRect/>
          </a:stretch>
        </p:blipFill>
        <p:spPr bwMode="auto">
          <a:xfrm>
            <a:off x="3193929" y="4214365"/>
            <a:ext cx="2567251" cy="256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kumimoji="1" lang="en-US" altLang="zh-CN" dirty="0"/>
              <a:t>Developing Progress</a:t>
            </a:r>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indefinite" fill="hold"/>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indefinite" fill="hold"/>
                                        <p:tgtEl>
                                          <p:spTgt spid="14"/>
                                        </p:tgtEl>
                                        <p:attrNameLst>
                                          <p:attrName>style.visibility</p:attrName>
                                        </p:attrNameLst>
                                      </p:cBhvr>
                                      <p:to>
                                        <p:strVal val="visible"/>
                                      </p:to>
                                    </p:set>
                                    <p:animEffect transition="in" filter="wipe(up)">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dvAuto="0"/>
      <p:bldP spid="14" grpId="0"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0" y="1268760"/>
            <a:ext cx="9144000" cy="692695"/>
          </a:xfrm>
          <a:prstGeom prst="rect">
            <a:avLst/>
          </a:prstGeom>
        </p:spPr>
        <p:txBody>
          <a:bodyPr>
            <a:noAutofit/>
          </a:bodyPr>
          <a:lstStyle/>
          <a:p>
            <a:pPr marL="179705" fontAlgn="base">
              <a:spcBef>
                <a:spcPct val="0"/>
              </a:spcBef>
              <a:spcAft>
                <a:spcPct val="0"/>
              </a:spcAft>
              <a:defRPr/>
            </a:pPr>
            <a:r>
              <a:rPr lang="en-US" altLang="zh-CN" sz="3100" b="1" dirty="0" smtClean="0">
                <a:solidFill>
                  <a:srgbClr val="002060"/>
                </a:solidFill>
                <a:latin typeface="Arial" panose="020B0604020202020204" pitchFamily="34" charset="0"/>
                <a:ea typeface="黑体" panose="02010609060101010101" pitchFamily="49" charset="-122"/>
                <a:cs typeface="Arial" panose="020B0604020202020204" pitchFamily="34" charset="0"/>
              </a:rPr>
              <a:t> (2) Polar forecasting service</a:t>
            </a:r>
            <a:endParaRPr lang="en-US" altLang="zh-CN" sz="3100" b="1" dirty="0" smtClean="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pic>
        <p:nvPicPr>
          <p:cNvPr id="18" name="Picture 6"/>
          <p:cNvPicPr>
            <a:picLocks noChangeAspect="1" noChangeArrowheads="1"/>
          </p:cNvPicPr>
          <p:nvPr/>
        </p:nvPicPr>
        <p:blipFill>
          <a:blip r:embed="rId1"/>
          <a:srcRect/>
          <a:stretch>
            <a:fillRect/>
          </a:stretch>
        </p:blipFill>
        <p:spPr bwMode="auto">
          <a:xfrm>
            <a:off x="5733524" y="1367357"/>
            <a:ext cx="1665084" cy="2043890"/>
          </a:xfrm>
          <a:prstGeom prst="rect">
            <a:avLst/>
          </a:prstGeom>
          <a:noFill/>
          <a:ln w="9525">
            <a:noFill/>
            <a:miter lim="800000"/>
            <a:headEnd/>
            <a:tailEnd/>
          </a:ln>
          <a:effectLst/>
        </p:spPr>
      </p:pic>
      <p:pic>
        <p:nvPicPr>
          <p:cNvPr id="19" name="Picture 7"/>
          <p:cNvPicPr>
            <a:picLocks noChangeAspect="1" noChangeArrowheads="1"/>
          </p:cNvPicPr>
          <p:nvPr/>
        </p:nvPicPr>
        <p:blipFill>
          <a:blip r:embed="rId2"/>
          <a:srcRect/>
          <a:stretch>
            <a:fillRect/>
          </a:stretch>
        </p:blipFill>
        <p:spPr bwMode="auto">
          <a:xfrm>
            <a:off x="3895728" y="2066802"/>
            <a:ext cx="1908834" cy="2571768"/>
          </a:xfrm>
          <a:prstGeom prst="rect">
            <a:avLst/>
          </a:prstGeom>
          <a:noFill/>
          <a:ln w="9525">
            <a:noFill/>
            <a:miter lim="800000"/>
            <a:headEnd/>
            <a:tailEnd/>
          </a:ln>
          <a:effectLst/>
        </p:spPr>
      </p:pic>
      <p:pic>
        <p:nvPicPr>
          <p:cNvPr id="20" name="Picture 9"/>
          <p:cNvPicPr>
            <a:picLocks noChangeAspect="1" noChangeArrowheads="1"/>
          </p:cNvPicPr>
          <p:nvPr/>
        </p:nvPicPr>
        <p:blipFill>
          <a:blip r:embed="rId3"/>
          <a:srcRect/>
          <a:stretch>
            <a:fillRect/>
          </a:stretch>
        </p:blipFill>
        <p:spPr bwMode="auto">
          <a:xfrm>
            <a:off x="6833653" y="2283425"/>
            <a:ext cx="1971630" cy="2428891"/>
          </a:xfrm>
          <a:prstGeom prst="rect">
            <a:avLst/>
          </a:prstGeom>
          <a:noFill/>
          <a:ln w="9525">
            <a:noFill/>
            <a:miter lim="800000"/>
            <a:headEnd/>
            <a:tailEnd/>
          </a:ln>
          <a:effectLst/>
        </p:spPr>
      </p:pic>
      <p:pic>
        <p:nvPicPr>
          <p:cNvPr id="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65" y="4861039"/>
            <a:ext cx="3324677" cy="186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969" y="4727934"/>
            <a:ext cx="3088787" cy="213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descr="C:\Documents and Settings\dell\桌面\20151023大连会议材料-0930\永盛轮航线示意图.png"/>
          <p:cNvPicPr>
            <a:picLocks noChangeAspect="1" noChangeArrowheads="1"/>
          </p:cNvPicPr>
          <p:nvPr/>
        </p:nvPicPr>
        <p:blipFill>
          <a:blip r:embed="rId6" cstate="print"/>
          <a:srcRect/>
          <a:stretch>
            <a:fillRect/>
          </a:stretch>
        </p:blipFill>
        <p:spPr bwMode="auto">
          <a:xfrm>
            <a:off x="3156248" y="4829533"/>
            <a:ext cx="3079386" cy="1928802"/>
          </a:xfrm>
          <a:prstGeom prst="rect">
            <a:avLst/>
          </a:prstGeom>
          <a:noFill/>
        </p:spPr>
      </p:pic>
      <p:sp>
        <p:nvSpPr>
          <p:cNvPr id="2" name="文本框 1"/>
          <p:cNvSpPr txBox="1"/>
          <p:nvPr/>
        </p:nvSpPr>
        <p:spPr>
          <a:xfrm>
            <a:off x="107504" y="2534084"/>
            <a:ext cx="4464496" cy="1754326"/>
          </a:xfrm>
          <a:prstGeom prst="rect">
            <a:avLst/>
          </a:prstGeom>
          <a:noFill/>
        </p:spPr>
        <p:txBody>
          <a:bodyPr wrap="square" rtlCol="0">
            <a:spAutoFit/>
          </a:bodyPr>
          <a:lstStyle/>
          <a:p>
            <a:r>
              <a:rPr kumimoji="1" lang="en-US" altLang="zh-CN" b="1" dirty="0" smtClean="0"/>
              <a:t>YONG</a:t>
            </a:r>
            <a:r>
              <a:rPr kumimoji="1" lang="zh-CN" altLang="en-US" b="1" dirty="0" smtClean="0"/>
              <a:t> </a:t>
            </a:r>
            <a:r>
              <a:rPr kumimoji="1" lang="en-US" altLang="zh-CN" b="1" dirty="0" smtClean="0"/>
              <a:t>SHENG-</a:t>
            </a:r>
            <a:r>
              <a:rPr kumimoji="1" lang="zh-CN" altLang="en-US" b="1" dirty="0" smtClean="0"/>
              <a:t> </a:t>
            </a:r>
            <a:r>
              <a:rPr kumimoji="1" lang="en-US" altLang="zh-CN" b="1" dirty="0" smtClean="0"/>
              <a:t>General</a:t>
            </a:r>
            <a:r>
              <a:rPr kumimoji="1" lang="zh-CN" altLang="en-US" b="1" dirty="0" smtClean="0"/>
              <a:t> </a:t>
            </a:r>
            <a:r>
              <a:rPr kumimoji="1" lang="en-US" altLang="zh-CN" b="1" dirty="0" smtClean="0"/>
              <a:t>Cargo</a:t>
            </a:r>
            <a:r>
              <a:rPr kumimoji="1" lang="zh-CN" altLang="en-US" b="1" dirty="0" smtClean="0"/>
              <a:t> </a:t>
            </a:r>
            <a:r>
              <a:rPr kumimoji="1" lang="en-US" altLang="zh-CN" b="1" dirty="0" smtClean="0"/>
              <a:t>Ship</a:t>
            </a:r>
            <a:endParaRPr kumimoji="1" lang="en-US" altLang="zh-CN" b="1" dirty="0" smtClean="0"/>
          </a:p>
          <a:p>
            <a:r>
              <a:rPr kumimoji="1" lang="en-US" altLang="zh-CN" b="1" dirty="0" smtClean="0"/>
              <a:t>2013,</a:t>
            </a:r>
            <a:r>
              <a:rPr kumimoji="1" lang="zh-CN" altLang="en-US" b="1" dirty="0" smtClean="0"/>
              <a:t> </a:t>
            </a:r>
            <a:r>
              <a:rPr kumimoji="1" lang="en-US" altLang="zh-CN" b="1" dirty="0" smtClean="0"/>
              <a:t>1</a:t>
            </a:r>
            <a:r>
              <a:rPr kumimoji="1" lang="en-US" altLang="zh-CN" b="1" baseline="30000" dirty="0" smtClean="0"/>
              <a:t>st</a:t>
            </a:r>
            <a:r>
              <a:rPr kumimoji="1" lang="zh-CN" altLang="en-US" b="1" dirty="0" smtClean="0"/>
              <a:t> </a:t>
            </a:r>
            <a:r>
              <a:rPr kumimoji="1" lang="en-US" altLang="zh-CN" b="1" dirty="0" smtClean="0"/>
              <a:t>experiment</a:t>
            </a:r>
            <a:r>
              <a:rPr kumimoji="1" lang="zh-CN" altLang="en-US" b="1" dirty="0" smtClean="0"/>
              <a:t> </a:t>
            </a:r>
            <a:r>
              <a:rPr kumimoji="1" lang="en-US" altLang="zh-CN" b="1" dirty="0" smtClean="0"/>
              <a:t>voyage</a:t>
            </a:r>
            <a:r>
              <a:rPr kumimoji="1" lang="zh-CN" altLang="en-US" b="1" dirty="0" smtClean="0"/>
              <a:t> </a:t>
            </a:r>
            <a:r>
              <a:rPr kumimoji="1" lang="en-US" altLang="zh-CN" b="1" dirty="0" smtClean="0"/>
              <a:t>cross</a:t>
            </a:r>
            <a:r>
              <a:rPr kumimoji="1" lang="zh-CN" altLang="en-US" b="1" dirty="0" smtClean="0"/>
              <a:t> </a:t>
            </a:r>
            <a:r>
              <a:rPr kumimoji="1" lang="en-US" altLang="zh-CN" b="1" dirty="0"/>
              <a:t>A</a:t>
            </a:r>
            <a:r>
              <a:rPr kumimoji="1" lang="en-US" altLang="zh-CN" b="1" dirty="0" smtClean="0"/>
              <a:t>rctic.</a:t>
            </a:r>
            <a:endParaRPr kumimoji="1" lang="en-US" altLang="zh-CN" b="1" dirty="0" smtClean="0"/>
          </a:p>
          <a:p>
            <a:r>
              <a:rPr kumimoji="1" lang="en-US" altLang="zh-CN" b="1" dirty="0" smtClean="0"/>
              <a:t>2015,</a:t>
            </a:r>
            <a:r>
              <a:rPr kumimoji="1" lang="zh-CN" altLang="en-US" b="1" dirty="0" smtClean="0"/>
              <a:t> </a:t>
            </a:r>
            <a:r>
              <a:rPr kumimoji="1" lang="en-US" altLang="zh-CN" b="1" dirty="0" smtClean="0"/>
              <a:t>two-way</a:t>
            </a:r>
            <a:r>
              <a:rPr kumimoji="1" lang="zh-CN" altLang="en-US" b="1" dirty="0" smtClean="0"/>
              <a:t> </a:t>
            </a:r>
            <a:r>
              <a:rPr kumimoji="1" lang="en-US" altLang="zh-CN" b="1" dirty="0" smtClean="0"/>
              <a:t>navigating</a:t>
            </a:r>
            <a:endParaRPr kumimoji="1" lang="en-US" altLang="zh-CN" b="1" dirty="0" smtClean="0"/>
          </a:p>
          <a:p>
            <a:endParaRPr kumimoji="1" lang="en-US" altLang="zh-CN" b="1" dirty="0" smtClean="0"/>
          </a:p>
          <a:p>
            <a:r>
              <a:rPr kumimoji="1" lang="en-US" altLang="zh-CN" b="1" dirty="0" smtClean="0"/>
              <a:t>2016,</a:t>
            </a:r>
            <a:r>
              <a:rPr kumimoji="1" lang="zh-CN" altLang="en-US" b="1" dirty="0" smtClean="0"/>
              <a:t> </a:t>
            </a:r>
            <a:r>
              <a:rPr kumimoji="1" lang="en-US" altLang="zh-CN" b="1" dirty="0" smtClean="0"/>
              <a:t>5</a:t>
            </a:r>
            <a:r>
              <a:rPr kumimoji="1" lang="zh-CN" altLang="en-US" b="1" dirty="0" smtClean="0"/>
              <a:t> </a:t>
            </a:r>
            <a:r>
              <a:rPr kumimoji="1" lang="en-US" altLang="zh-CN" b="1" dirty="0" smtClean="0"/>
              <a:t>merchant</a:t>
            </a:r>
            <a:r>
              <a:rPr kumimoji="1" lang="zh-CN" altLang="en-US" b="1" dirty="0" smtClean="0"/>
              <a:t> </a:t>
            </a:r>
            <a:r>
              <a:rPr kumimoji="1" lang="en-US" altLang="zh-CN" b="1" dirty="0" smtClean="0"/>
              <a:t>ships</a:t>
            </a:r>
            <a:r>
              <a:rPr kumimoji="1" lang="zh-CN" altLang="en-US" b="1" dirty="0" smtClean="0"/>
              <a:t> </a:t>
            </a:r>
            <a:r>
              <a:rPr kumimoji="1" lang="en-US" altLang="zh-CN" b="1" dirty="0" smtClean="0"/>
              <a:t>cross</a:t>
            </a:r>
            <a:r>
              <a:rPr kumimoji="1" lang="zh-CN" altLang="en-US" b="1" dirty="0" smtClean="0"/>
              <a:t> </a:t>
            </a:r>
            <a:r>
              <a:rPr kumimoji="1" lang="en-US" altLang="zh-CN" b="1" dirty="0" smtClean="0"/>
              <a:t>Arctic</a:t>
            </a:r>
            <a:r>
              <a:rPr kumimoji="1" lang="zh-CN" altLang="en-US" b="1" dirty="0" smtClean="0"/>
              <a:t> </a:t>
            </a:r>
            <a:endParaRPr kumimoji="1" lang="en-US" altLang="zh-CN" b="1" dirty="0" smtClean="0"/>
          </a:p>
          <a:p>
            <a:endParaRPr kumimoji="1" lang="zh-CN" altLang="en-US" b="1" dirty="0"/>
          </a:p>
        </p:txBody>
      </p:sp>
      <p:sp>
        <p:nvSpPr>
          <p:cNvPr id="3" name="标题 2"/>
          <p:cNvSpPr>
            <a:spLocks noGrp="1"/>
          </p:cNvSpPr>
          <p:nvPr>
            <p:ph type="title"/>
          </p:nvPr>
        </p:nvSpPr>
        <p:spPr/>
        <p:txBody>
          <a:bodyPr/>
          <a:lstStyle/>
          <a:p>
            <a:r>
              <a:rPr kumimoji="1" lang="en-US" altLang="zh-CN" dirty="0"/>
              <a:t>Developing Progress</a:t>
            </a:r>
            <a:endParaRPr kumimoji="1" lang="zh-CN" alt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Hua\Desktop\QQ截图20160428193315.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710156" y="1196752"/>
            <a:ext cx="4433844" cy="36724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28.5.10.200\share4win\ClimateOutlook\201609\pre_ces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6906" y="4754196"/>
            <a:ext cx="3096344" cy="177281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p:cNvSpPr txBox="1">
            <a:spLocks noChangeArrowheads="1"/>
          </p:cNvSpPr>
          <p:nvPr/>
        </p:nvSpPr>
        <p:spPr>
          <a:xfrm>
            <a:off x="395536" y="2502187"/>
            <a:ext cx="4516103" cy="21800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80000"/>
              </a:lnSpc>
              <a:defRPr/>
            </a:pPr>
            <a:endParaRPr lang="en-US" altLang="zh-CN" sz="2000" dirty="0" smtClean="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altLang="zh-CN" sz="2000" dirty="0" smtClean="0">
                <a:solidFill>
                  <a:prstClr val="black"/>
                </a:solidFill>
                <a:latin typeface="Times New Roman" panose="02020603050405020304" pitchFamily="18" charset="0"/>
                <a:cs typeface="Times New Roman" panose="02020603050405020304" pitchFamily="18" charset="0"/>
              </a:rPr>
              <a:t>forecast time</a:t>
            </a:r>
            <a:r>
              <a:rPr lang="zh-CN" altLang="en-US" sz="2000" dirty="0" smtClean="0">
                <a:solidFill>
                  <a:prstClr val="black"/>
                </a:solidFill>
                <a:latin typeface="Times New Roman" panose="02020603050405020304" pitchFamily="18" charset="0"/>
                <a:cs typeface="Times New Roman" panose="02020603050405020304" pitchFamily="18" charset="0"/>
              </a:rPr>
              <a:t>：</a:t>
            </a:r>
            <a:r>
              <a:rPr lang="en-US" altLang="zh-CN" sz="2000" dirty="0" smtClean="0">
                <a:solidFill>
                  <a:prstClr val="black"/>
                </a:solidFill>
                <a:latin typeface="Times New Roman" panose="02020603050405020304" pitchFamily="18" charset="0"/>
                <a:cs typeface="Times New Roman" panose="02020603050405020304" pitchFamily="18" charset="0"/>
              </a:rPr>
              <a:t>12 months</a:t>
            </a:r>
            <a:endParaRPr lang="en-US" altLang="zh-CN" sz="2000" dirty="0" smtClean="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altLang="zh-CN" sz="2000" dirty="0" smtClean="0">
                <a:solidFill>
                  <a:prstClr val="black"/>
                </a:solidFill>
                <a:latin typeface="Times New Roman" panose="02020603050405020304" pitchFamily="18" charset="0"/>
                <a:cs typeface="Times New Roman" panose="02020603050405020304" pitchFamily="18" charset="0"/>
              </a:rPr>
              <a:t>forecast range</a:t>
            </a:r>
            <a:r>
              <a:rPr lang="zh-CN" altLang="en-US" sz="2000" dirty="0" smtClean="0">
                <a:solidFill>
                  <a:prstClr val="black"/>
                </a:solidFill>
                <a:latin typeface="Times New Roman" panose="02020603050405020304" pitchFamily="18" charset="0"/>
                <a:cs typeface="Times New Roman" panose="02020603050405020304" pitchFamily="18" charset="0"/>
              </a:rPr>
              <a:t>：</a:t>
            </a:r>
            <a:r>
              <a:rPr lang="en-US" altLang="zh-CN" sz="2000" dirty="0" smtClean="0">
                <a:solidFill>
                  <a:prstClr val="black"/>
                </a:solidFill>
                <a:latin typeface="Times New Roman" panose="02020603050405020304" pitchFamily="18" charset="0"/>
                <a:cs typeface="Times New Roman" panose="02020603050405020304" pitchFamily="18" charset="0"/>
              </a:rPr>
              <a:t>global</a:t>
            </a:r>
            <a:endParaRPr lang="en-US" altLang="zh-CN" sz="2000" dirty="0" smtClean="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altLang="zh-CN" sz="2000" dirty="0" smtClean="0">
                <a:solidFill>
                  <a:prstClr val="black"/>
                </a:solidFill>
                <a:latin typeface="Times New Roman" panose="02020603050405020304" pitchFamily="18" charset="0"/>
                <a:cs typeface="Times New Roman" panose="02020603050405020304" pitchFamily="18" charset="0"/>
              </a:rPr>
              <a:t>time resolution</a:t>
            </a:r>
            <a:r>
              <a:rPr lang="zh-CN" altLang="en-US" sz="2000" dirty="0" smtClean="0">
                <a:solidFill>
                  <a:prstClr val="black"/>
                </a:solidFill>
                <a:latin typeface="Times New Roman" panose="02020603050405020304" pitchFamily="18" charset="0"/>
                <a:cs typeface="Times New Roman" panose="02020603050405020304" pitchFamily="18" charset="0"/>
              </a:rPr>
              <a:t>：</a:t>
            </a:r>
            <a:r>
              <a:rPr lang="en-US" altLang="zh-CN" sz="2000" dirty="0" smtClean="0">
                <a:solidFill>
                  <a:prstClr val="black"/>
                </a:solidFill>
                <a:latin typeface="Times New Roman" panose="02020603050405020304" pitchFamily="18" charset="0"/>
                <a:cs typeface="Times New Roman" panose="02020603050405020304" pitchFamily="18" charset="0"/>
              </a:rPr>
              <a:t>monthly</a:t>
            </a:r>
            <a:endParaRPr lang="en-US" altLang="zh-CN" sz="2000" dirty="0" smtClean="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altLang="zh-CN" sz="2000" dirty="0" smtClean="0">
                <a:solidFill>
                  <a:prstClr val="black"/>
                </a:solidFill>
                <a:latin typeface="Times New Roman" panose="02020603050405020304" pitchFamily="18" charset="0"/>
                <a:cs typeface="Times New Roman" panose="02020603050405020304" pitchFamily="18" charset="0"/>
              </a:rPr>
              <a:t>spatial resolution</a:t>
            </a:r>
            <a:r>
              <a:rPr lang="zh-CN" altLang="en-US" sz="2000" dirty="0" smtClean="0">
                <a:solidFill>
                  <a:prstClr val="black"/>
                </a:solidFill>
                <a:latin typeface="Times New Roman" panose="02020603050405020304" pitchFamily="18" charset="0"/>
                <a:cs typeface="Times New Roman" panose="02020603050405020304" pitchFamily="18" charset="0"/>
              </a:rPr>
              <a:t>：</a:t>
            </a:r>
            <a:r>
              <a:rPr lang="en-US" altLang="zh-CN" sz="2000" dirty="0" smtClean="0">
                <a:solidFill>
                  <a:prstClr val="black"/>
                </a:solidFill>
                <a:latin typeface="Times New Roman" panose="02020603050405020304" pitchFamily="18" charset="0"/>
                <a:cs typeface="Times New Roman" panose="02020603050405020304" pitchFamily="18" charset="0"/>
              </a:rPr>
              <a:t>0.9×1.25_gx1v6</a:t>
            </a:r>
            <a:endParaRPr lang="en-US" altLang="zh-CN" sz="2000" dirty="0" smtClean="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altLang="zh-CN" sz="2000" b="1" dirty="0" smtClean="0">
              <a:solidFill>
                <a:prstClr val="black"/>
              </a:solidFill>
              <a:latin typeface="Times New Roman" panose="02020603050405020304" pitchFamily="18" charset="0"/>
              <a:cs typeface="Times New Roman" panose="02020603050405020304" pitchFamily="18" charset="0"/>
            </a:endParaRPr>
          </a:p>
          <a:p>
            <a:pPr>
              <a:lnSpc>
                <a:spcPct val="80000"/>
              </a:lnSpc>
              <a:buFontTx/>
              <a:buNone/>
              <a:defRPr/>
            </a:pPr>
            <a:endParaRPr lang="zh-CN" altLang="en-US" sz="2000" dirty="0">
              <a:solidFill>
                <a:srgbClr val="FF0000"/>
              </a:solidFill>
            </a:endParaRPr>
          </a:p>
        </p:txBody>
      </p:sp>
      <p:pic>
        <p:nvPicPr>
          <p:cNvPr id="15" name="Picture 2" descr="C:\Users\ZhangSW\Desktop\nino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5013176"/>
            <a:ext cx="4067944" cy="151383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574995" y="1988840"/>
            <a:ext cx="2339102" cy="369332"/>
          </a:xfrm>
          <a:prstGeom prst="rect">
            <a:avLst/>
          </a:prstGeom>
        </p:spPr>
        <p:txBody>
          <a:bodyPr wrap="none">
            <a:spAutoFit/>
          </a:bodyPr>
          <a:lstStyle/>
          <a:p>
            <a:pPr algn="ctr">
              <a:defRPr/>
            </a:pPr>
            <a:r>
              <a:rPr lang="en-US" altLang="zh-CN" b="1">
                <a:solidFill>
                  <a:schemeClr val="accent2"/>
                </a:solidFill>
                <a:latin typeface="Times New Roman" panose="02020603050405020304" pitchFamily="18" charset="0"/>
                <a:ea typeface="微软雅黑" panose="020B0503020204020204" charset="-122"/>
                <a:cs typeface="Times New Roman" panose="02020603050405020304" pitchFamily="18" charset="0"/>
                <a:sym typeface="黑体" panose="02010609060101010101" pitchFamily="49" charset="-122"/>
              </a:rPr>
              <a:t>CESM coupled model</a:t>
            </a:r>
            <a:endParaRPr lang="zh-CN" altLang="en-US" b="1" dirty="0">
              <a:solidFill>
                <a:schemeClr val="accent2"/>
              </a:solidFill>
              <a:latin typeface="Times New Roman" panose="02020603050405020304" pitchFamily="18" charset="0"/>
              <a:ea typeface="微软雅黑" panose="020B0503020204020204" charset="-122"/>
              <a:cs typeface="Times New Roman" panose="02020603050405020304" pitchFamily="18" charset="0"/>
              <a:sym typeface="黑体" panose="02010609060101010101" pitchFamily="49" charset="-122"/>
            </a:endParaRPr>
          </a:p>
        </p:txBody>
      </p:sp>
      <p:sp>
        <p:nvSpPr>
          <p:cNvPr id="9" name="标题 1"/>
          <p:cNvSpPr txBox="1"/>
          <p:nvPr/>
        </p:nvSpPr>
        <p:spPr>
          <a:xfrm>
            <a:off x="0" y="1268760"/>
            <a:ext cx="9144000" cy="692695"/>
          </a:xfrm>
          <a:prstGeom prst="rect">
            <a:avLst/>
          </a:prstGeom>
        </p:spPr>
        <p:txBody>
          <a:bodyPr>
            <a:noAutofit/>
          </a:bodyPr>
          <a:lstStyle/>
          <a:p>
            <a:pPr marL="179705" fontAlgn="base">
              <a:spcBef>
                <a:spcPct val="0"/>
              </a:spcBef>
              <a:spcAft>
                <a:spcPct val="0"/>
              </a:spcAft>
              <a:defRPr/>
            </a:pPr>
            <a:r>
              <a:rPr lang="en-US" altLang="zh-CN" sz="3100" b="1" dirty="0" smtClean="0">
                <a:solidFill>
                  <a:srgbClr val="002060"/>
                </a:solidFill>
                <a:latin typeface="Arial" panose="020B0604020202020204" pitchFamily="34" charset="0"/>
                <a:ea typeface="黑体" panose="02010609060101010101" pitchFamily="49" charset="-122"/>
                <a:cs typeface="Arial" panose="020B0604020202020204" pitchFamily="34" charset="0"/>
              </a:rPr>
              <a:t> (3) Climate</a:t>
            </a:r>
            <a:r>
              <a:rPr lang="zh-CN" altLang="en-US" sz="3100" b="1" dirty="0" smtClean="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3100" b="1" dirty="0" smtClean="0">
                <a:solidFill>
                  <a:srgbClr val="002060"/>
                </a:solidFill>
                <a:latin typeface="Arial" panose="020B0604020202020204" pitchFamily="34" charset="0"/>
                <a:ea typeface="黑体" panose="02010609060101010101" pitchFamily="49" charset="-122"/>
                <a:cs typeface="Arial" panose="020B0604020202020204" pitchFamily="34" charset="0"/>
              </a:rPr>
              <a:t>Prediction</a:t>
            </a:r>
            <a:endParaRPr lang="en-US" altLang="zh-CN" sz="3100" b="1" dirty="0" smtClean="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sp>
        <p:nvSpPr>
          <p:cNvPr id="3" name="标题 2"/>
          <p:cNvSpPr>
            <a:spLocks noGrp="1"/>
          </p:cNvSpPr>
          <p:nvPr>
            <p:ph type="title"/>
          </p:nvPr>
        </p:nvSpPr>
        <p:spPr/>
        <p:txBody>
          <a:bodyPr/>
          <a:lstStyle/>
          <a:p>
            <a:r>
              <a:rPr kumimoji="1" lang="en-US" altLang="zh-CN" dirty="0"/>
              <a:t>Developing Progress</a:t>
            </a:r>
            <a:endParaRPr kumimoji="1" lang="zh-CN"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txBox="1">
            <a:spLocks noChangeArrowheads="1"/>
          </p:cNvSpPr>
          <p:nvPr/>
        </p:nvSpPr>
        <p:spPr>
          <a:xfrm>
            <a:off x="755576" y="2357036"/>
            <a:ext cx="2808312" cy="194767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80000"/>
              </a:lnSpc>
              <a:defRPr/>
            </a:pPr>
            <a:endParaRPr lang="en-US" altLang="zh-CN" sz="2000" dirty="0" smtClean="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altLang="zh-CN" sz="2000" dirty="0" smtClean="0">
                <a:solidFill>
                  <a:prstClr val="black"/>
                </a:solidFill>
                <a:latin typeface="Times New Roman" panose="02020603050405020304" pitchFamily="18" charset="0"/>
                <a:cs typeface="Times New Roman" panose="02020603050405020304" pitchFamily="18" charset="0"/>
              </a:rPr>
              <a:t>Couple</a:t>
            </a:r>
            <a:r>
              <a:rPr lang="zh-CN" altLang="en-US" sz="2000" dirty="0" smtClean="0">
                <a:solidFill>
                  <a:prstClr val="black"/>
                </a:solidFill>
                <a:latin typeface="Times New Roman" panose="02020603050405020304" pitchFamily="18" charset="0"/>
                <a:cs typeface="Times New Roman" panose="02020603050405020304" pitchFamily="18" charset="0"/>
              </a:rPr>
              <a:t> </a:t>
            </a:r>
            <a:r>
              <a:rPr lang="en-US" altLang="zh-CN" sz="2000" dirty="0" smtClean="0">
                <a:solidFill>
                  <a:prstClr val="black"/>
                </a:solidFill>
                <a:latin typeface="Times New Roman" panose="02020603050405020304" pitchFamily="18" charset="0"/>
                <a:cs typeface="Times New Roman" panose="02020603050405020304" pitchFamily="18" charset="0"/>
              </a:rPr>
              <a:t>Models:</a:t>
            </a:r>
            <a:endParaRPr lang="en-US" altLang="zh-CN" sz="2000" dirty="0" smtClean="0">
              <a:solidFill>
                <a:prstClr val="black"/>
              </a:solidFill>
              <a:latin typeface="Times New Roman" panose="02020603050405020304" pitchFamily="18" charset="0"/>
              <a:cs typeface="Times New Roman" panose="02020603050405020304" pitchFamily="18" charset="0"/>
            </a:endParaRPr>
          </a:p>
          <a:p>
            <a:pPr lvl="1">
              <a:lnSpc>
                <a:spcPct val="80000"/>
              </a:lnSpc>
              <a:defRPr/>
            </a:pPr>
            <a:r>
              <a:rPr lang="en-US" altLang="zh-CN" sz="1600" dirty="0" smtClean="0">
                <a:solidFill>
                  <a:prstClr val="black"/>
                </a:solidFill>
                <a:latin typeface="Times New Roman" panose="02020603050405020304" pitchFamily="18" charset="0"/>
                <a:cs typeface="Times New Roman" panose="02020603050405020304" pitchFamily="18" charset="0"/>
              </a:rPr>
              <a:t>IAP-FGOALs</a:t>
            </a:r>
            <a:endParaRPr lang="en-US" altLang="zh-CN" sz="1600" dirty="0" smtClean="0">
              <a:solidFill>
                <a:prstClr val="black"/>
              </a:solidFill>
              <a:latin typeface="Times New Roman" panose="02020603050405020304" pitchFamily="18" charset="0"/>
              <a:cs typeface="Times New Roman" panose="02020603050405020304" pitchFamily="18" charset="0"/>
            </a:endParaRPr>
          </a:p>
          <a:p>
            <a:pPr lvl="1">
              <a:lnSpc>
                <a:spcPct val="80000"/>
              </a:lnSpc>
              <a:defRPr/>
            </a:pPr>
            <a:r>
              <a:rPr lang="en-US" altLang="zh-CN" sz="1600" dirty="0" smtClean="0">
                <a:solidFill>
                  <a:prstClr val="black"/>
                </a:solidFill>
                <a:latin typeface="Times New Roman" panose="02020603050405020304" pitchFamily="18" charset="0"/>
                <a:cs typeface="Times New Roman" panose="02020603050405020304" pitchFamily="18" charset="0"/>
              </a:rPr>
              <a:t>IAP-ICM</a:t>
            </a:r>
            <a:endParaRPr lang="en-US" altLang="zh-CN" sz="1600" dirty="0" smtClean="0">
              <a:solidFill>
                <a:prstClr val="black"/>
              </a:solidFill>
              <a:latin typeface="Times New Roman" panose="02020603050405020304" pitchFamily="18" charset="0"/>
              <a:cs typeface="Times New Roman" panose="02020603050405020304" pitchFamily="18" charset="0"/>
            </a:endParaRPr>
          </a:p>
          <a:p>
            <a:pPr lvl="1">
              <a:lnSpc>
                <a:spcPct val="80000"/>
              </a:lnSpc>
              <a:defRPr/>
            </a:pPr>
            <a:r>
              <a:rPr lang="en-US" altLang="zh-CN" sz="1600" dirty="0">
                <a:solidFill>
                  <a:prstClr val="black"/>
                </a:solidFill>
                <a:latin typeface="Times New Roman" panose="02020603050405020304" pitchFamily="18" charset="0"/>
                <a:cs typeface="Times New Roman" panose="02020603050405020304" pitchFamily="18" charset="0"/>
              </a:rPr>
              <a:t>FIO-ESM</a:t>
            </a:r>
            <a:endParaRPr lang="en-US" altLang="zh-CN" sz="1600" dirty="0" smtClean="0">
              <a:solidFill>
                <a:prstClr val="black"/>
              </a:solidFill>
              <a:latin typeface="Times New Roman" panose="02020603050405020304" pitchFamily="18" charset="0"/>
              <a:cs typeface="Times New Roman" panose="02020603050405020304" pitchFamily="18" charset="0"/>
            </a:endParaRPr>
          </a:p>
          <a:p>
            <a:pPr lvl="1">
              <a:lnSpc>
                <a:spcPct val="80000"/>
              </a:lnSpc>
              <a:defRPr/>
            </a:pPr>
            <a:r>
              <a:rPr lang="en-US" altLang="zh-CN" sz="1600" dirty="0" smtClean="0">
                <a:solidFill>
                  <a:prstClr val="black"/>
                </a:solidFill>
                <a:latin typeface="Times New Roman" panose="02020603050405020304" pitchFamily="18" charset="0"/>
                <a:cs typeface="Times New Roman" panose="02020603050405020304" pitchFamily="18" charset="0"/>
              </a:rPr>
              <a:t>NUIST</a:t>
            </a:r>
            <a:r>
              <a:rPr lang="zh-CN" altLang="en-US" sz="1600" dirty="0" smtClean="0">
                <a:solidFill>
                  <a:prstClr val="black"/>
                </a:solidFill>
                <a:latin typeface="Times New Roman" panose="02020603050405020304" pitchFamily="18" charset="0"/>
                <a:cs typeface="Times New Roman" panose="02020603050405020304" pitchFamily="18" charset="0"/>
              </a:rPr>
              <a:t> </a:t>
            </a:r>
            <a:r>
              <a:rPr lang="en-US" altLang="zh-CN" sz="1600" dirty="0" smtClean="0">
                <a:solidFill>
                  <a:prstClr val="black"/>
                </a:solidFill>
                <a:latin typeface="Times New Roman" panose="02020603050405020304" pitchFamily="18" charset="0"/>
                <a:cs typeface="Times New Roman" panose="02020603050405020304" pitchFamily="18" charset="0"/>
              </a:rPr>
              <a:t>Model</a:t>
            </a:r>
            <a:endParaRPr lang="en-US" altLang="zh-CN" sz="1600" dirty="0" smtClean="0">
              <a:solidFill>
                <a:prstClr val="black"/>
              </a:solidFill>
              <a:latin typeface="Times New Roman" panose="02020603050405020304" pitchFamily="18" charset="0"/>
              <a:cs typeface="Times New Roman" panose="02020603050405020304" pitchFamily="18" charset="0"/>
            </a:endParaRPr>
          </a:p>
          <a:p>
            <a:pPr lvl="1">
              <a:lnSpc>
                <a:spcPct val="80000"/>
              </a:lnSpc>
              <a:defRPr/>
            </a:pPr>
            <a:endParaRPr lang="en-US" altLang="zh-CN" sz="1600" dirty="0" smtClean="0">
              <a:solidFill>
                <a:prstClr val="black"/>
              </a:solidFill>
              <a:latin typeface="Times New Roman" panose="02020603050405020304" pitchFamily="18" charset="0"/>
              <a:cs typeface="Times New Roman" panose="02020603050405020304" pitchFamily="18" charset="0"/>
            </a:endParaRPr>
          </a:p>
          <a:p>
            <a:pPr lvl="1">
              <a:lnSpc>
                <a:spcPct val="80000"/>
              </a:lnSpc>
              <a:defRPr/>
            </a:pPr>
            <a:endParaRPr lang="en-US" altLang="zh-CN" sz="1600" dirty="0" smtClean="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altLang="zh-CN" sz="2000" b="1" dirty="0" smtClean="0">
              <a:solidFill>
                <a:prstClr val="black"/>
              </a:solidFill>
              <a:latin typeface="Times New Roman" panose="02020603050405020304" pitchFamily="18" charset="0"/>
              <a:cs typeface="Times New Roman" panose="02020603050405020304" pitchFamily="18" charset="0"/>
            </a:endParaRPr>
          </a:p>
          <a:p>
            <a:pPr>
              <a:lnSpc>
                <a:spcPct val="80000"/>
              </a:lnSpc>
              <a:buFontTx/>
              <a:buNone/>
              <a:defRPr/>
            </a:pPr>
            <a:endParaRPr lang="zh-CN" altLang="en-US" sz="2000" dirty="0">
              <a:solidFill>
                <a:srgbClr val="FF0000"/>
              </a:solidFill>
            </a:endParaRPr>
          </a:p>
        </p:txBody>
      </p:sp>
      <p:sp>
        <p:nvSpPr>
          <p:cNvPr id="2" name="矩形 1"/>
          <p:cNvSpPr/>
          <p:nvPr/>
        </p:nvSpPr>
        <p:spPr>
          <a:xfrm>
            <a:off x="602731" y="1988840"/>
            <a:ext cx="2283638" cy="369332"/>
          </a:xfrm>
          <a:prstGeom prst="rect">
            <a:avLst/>
          </a:prstGeom>
        </p:spPr>
        <p:txBody>
          <a:bodyPr wrap="none">
            <a:spAutoFit/>
          </a:bodyPr>
          <a:lstStyle/>
          <a:p>
            <a:pPr algn="ctr">
              <a:defRPr/>
            </a:pPr>
            <a:r>
              <a:rPr lang="en-US" altLang="zh-CN" b="1" dirty="0" smtClean="0">
                <a:solidFill>
                  <a:schemeClr val="accent2"/>
                </a:solidFill>
                <a:latin typeface="Times New Roman" panose="02020603050405020304" pitchFamily="18" charset="0"/>
                <a:ea typeface="微软雅黑" panose="020B0503020204020204" charset="-122"/>
                <a:cs typeface="Times New Roman" panose="02020603050405020304" pitchFamily="18" charset="0"/>
                <a:sym typeface="黑体" panose="02010609060101010101" pitchFamily="49" charset="-122"/>
              </a:rPr>
              <a:t>Ensemble</a:t>
            </a:r>
            <a:r>
              <a:rPr lang="zh-CN" altLang="en-US" b="1" dirty="0" smtClean="0">
                <a:solidFill>
                  <a:schemeClr val="accent2"/>
                </a:solidFill>
                <a:latin typeface="Times New Roman" panose="02020603050405020304" pitchFamily="18" charset="0"/>
                <a:ea typeface="微软雅黑" panose="020B0503020204020204" charset="-122"/>
                <a:cs typeface="Times New Roman" panose="02020603050405020304" pitchFamily="18" charset="0"/>
                <a:sym typeface="黑体" panose="02010609060101010101" pitchFamily="49" charset="-122"/>
              </a:rPr>
              <a:t> </a:t>
            </a:r>
            <a:r>
              <a:rPr lang="en-US" altLang="zh-CN" b="1" dirty="0" smtClean="0">
                <a:solidFill>
                  <a:schemeClr val="accent2"/>
                </a:solidFill>
                <a:latin typeface="Times New Roman" panose="02020603050405020304" pitchFamily="18" charset="0"/>
                <a:ea typeface="微软雅黑" panose="020B0503020204020204" charset="-122"/>
                <a:cs typeface="Times New Roman" panose="02020603050405020304" pitchFamily="18" charset="0"/>
                <a:sym typeface="黑体" panose="02010609060101010101" pitchFamily="49" charset="-122"/>
              </a:rPr>
              <a:t>Prediction</a:t>
            </a:r>
            <a:r>
              <a:rPr lang="zh-CN" altLang="en-US" b="1" dirty="0" smtClean="0">
                <a:solidFill>
                  <a:schemeClr val="accent2"/>
                </a:solidFill>
                <a:latin typeface="Times New Roman" panose="02020603050405020304" pitchFamily="18" charset="0"/>
                <a:ea typeface="微软雅黑" panose="020B0503020204020204" charset="-122"/>
                <a:cs typeface="Times New Roman" panose="02020603050405020304" pitchFamily="18" charset="0"/>
                <a:sym typeface="黑体" panose="02010609060101010101" pitchFamily="49" charset="-122"/>
              </a:rPr>
              <a:t> </a:t>
            </a:r>
            <a:endParaRPr lang="zh-CN" altLang="en-US" b="1" dirty="0">
              <a:solidFill>
                <a:schemeClr val="accent2"/>
              </a:solidFill>
              <a:latin typeface="Times New Roman" panose="02020603050405020304" pitchFamily="18" charset="0"/>
              <a:ea typeface="微软雅黑" panose="020B0503020204020204" charset="-122"/>
              <a:cs typeface="Times New Roman" panose="02020603050405020304" pitchFamily="18" charset="0"/>
              <a:sym typeface="黑体" panose="02010609060101010101" pitchFamily="49" charset="-122"/>
            </a:endParaRPr>
          </a:p>
        </p:txBody>
      </p:sp>
      <p:sp>
        <p:nvSpPr>
          <p:cNvPr id="9" name="标题 1"/>
          <p:cNvSpPr txBox="1"/>
          <p:nvPr/>
        </p:nvSpPr>
        <p:spPr>
          <a:xfrm>
            <a:off x="0" y="1268760"/>
            <a:ext cx="9144000" cy="692695"/>
          </a:xfrm>
          <a:prstGeom prst="rect">
            <a:avLst/>
          </a:prstGeom>
        </p:spPr>
        <p:txBody>
          <a:bodyPr>
            <a:noAutofit/>
          </a:bodyPr>
          <a:lstStyle/>
          <a:p>
            <a:pPr marL="179705" fontAlgn="base">
              <a:spcBef>
                <a:spcPct val="0"/>
              </a:spcBef>
              <a:spcAft>
                <a:spcPct val="0"/>
              </a:spcAft>
              <a:defRPr/>
            </a:pPr>
            <a:r>
              <a:rPr lang="en-US" altLang="zh-CN" sz="3100" b="1" dirty="0" smtClean="0">
                <a:solidFill>
                  <a:srgbClr val="002060"/>
                </a:solidFill>
                <a:latin typeface="Arial" panose="020B0604020202020204" pitchFamily="34" charset="0"/>
                <a:ea typeface="黑体" panose="02010609060101010101" pitchFamily="49" charset="-122"/>
                <a:cs typeface="Arial" panose="020B0604020202020204" pitchFamily="34" charset="0"/>
              </a:rPr>
              <a:t> (3) Climate</a:t>
            </a:r>
            <a:r>
              <a:rPr lang="zh-CN" altLang="en-US" sz="3100" b="1" dirty="0" smtClean="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3100" b="1" dirty="0" smtClean="0">
                <a:solidFill>
                  <a:srgbClr val="002060"/>
                </a:solidFill>
                <a:latin typeface="Arial" panose="020B0604020202020204" pitchFamily="34" charset="0"/>
                <a:ea typeface="黑体" panose="02010609060101010101" pitchFamily="49" charset="-122"/>
                <a:cs typeface="Arial" panose="020B0604020202020204" pitchFamily="34" charset="0"/>
              </a:rPr>
              <a:t>Prediction</a:t>
            </a:r>
            <a:endParaRPr lang="en-US" altLang="zh-CN" sz="3100" b="1" dirty="0" smtClean="0">
              <a:solidFill>
                <a:srgbClr val="002060"/>
              </a:solidFill>
              <a:latin typeface="Arial" panose="020B0604020202020204" pitchFamily="34" charset="0"/>
              <a:ea typeface="黑体" panose="02010609060101010101" pitchFamily="49" charset="-122"/>
              <a:cs typeface="Arial" panose="020B0604020202020204" pitchFamily="34" charset="0"/>
            </a:endParaRPr>
          </a:p>
        </p:txBody>
      </p:sp>
      <p:sp>
        <p:nvSpPr>
          <p:cNvPr id="3" name="Rectangle 2"/>
          <p:cNvSpPr>
            <a:spLocks noChangeArrowheads="1"/>
          </p:cNvSpPr>
          <p:nvPr/>
        </p:nvSpPr>
        <p:spPr bwMode="auto">
          <a:xfrm>
            <a:off x="4911639" y="130576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spAutoFit/>
          </a:bodyPr>
          <a:lstStyle/>
          <a:p>
            <a:endParaRPr lang="zh-CN" altLang="en-US"/>
          </a:p>
        </p:txBody>
      </p:sp>
      <p:pic>
        <p:nvPicPr>
          <p:cNvPr id="1025" name="Picture 2" descr="C:\Documents and Settings\jhdd\Application Data\Tencent\Users\649216752\QQ\WinTemp\RichOle\Q[6N5E5PU@SDNC6UJPE[L0F.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11639" y="1305761"/>
            <a:ext cx="3581400" cy="259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4329627" y="389656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spAutoFit/>
          </a:bodyPr>
          <a:lstStyle/>
          <a:p>
            <a:endParaRPr lang="zh-CN" altLang="en-US"/>
          </a:p>
        </p:txBody>
      </p:sp>
      <p:pic>
        <p:nvPicPr>
          <p:cNvPr id="1027" name="Picture 3" descr="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5700" y="3896561"/>
            <a:ext cx="4178300" cy="2819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ChangeArrowheads="1"/>
          </p:cNvSpPr>
          <p:nvPr/>
        </p:nvSpPr>
        <p:spPr bwMode="auto">
          <a:xfrm>
            <a:off x="602731" y="4304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spAutoFit/>
          </a:bodyPr>
          <a:lstStyle/>
          <a:p>
            <a:endParaRPr lang="zh-CN" altLang="en-US"/>
          </a:p>
        </p:txBody>
      </p:sp>
      <p:pic>
        <p:nvPicPr>
          <p:cNvPr id="1029"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31" y="4304713"/>
            <a:ext cx="3365500" cy="24257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8"/>
          <p:cNvSpPr>
            <a:spLocks noChangeArrowheads="1"/>
          </p:cNvSpPr>
          <p:nvPr/>
        </p:nvSpPr>
        <p:spPr bwMode="auto">
          <a:xfrm>
            <a:off x="3305089" y="277885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spAutoFit/>
          </a:bodyPr>
          <a:lstStyle/>
          <a:p>
            <a:endParaRPr lang="zh-CN" altLang="en-US"/>
          </a:p>
        </p:txBody>
      </p:sp>
      <p:pic>
        <p:nvPicPr>
          <p:cNvPr id="1031" name="图片 1"/>
          <p:cNvPicPr>
            <a:picLocks noChangeAspect="1" noChangeArrowheads="1"/>
          </p:cNvPicPr>
          <p:nvPr/>
        </p:nvPicPr>
        <p:blipFill>
          <a:blip r:embed="rId4" cstate="print">
            <a:extLst>
              <a:ext uri="{28A0092B-C50C-407E-A947-70E740481C1C}">
                <a14:useLocalDpi xmlns:a14="http://schemas.microsoft.com/office/drawing/2010/main" val="0"/>
              </a:ext>
            </a:extLst>
          </a:blip>
          <a:srcRect l="7500" t="24144" r="13014" b="18898"/>
          <a:stretch>
            <a:fillRect/>
          </a:stretch>
        </p:blipFill>
        <p:spPr bwMode="auto">
          <a:xfrm>
            <a:off x="3305089" y="2778857"/>
            <a:ext cx="3213100" cy="2971800"/>
          </a:xfrm>
          <a:prstGeom prst="rect">
            <a:avLst/>
          </a:prstGeom>
          <a:noFill/>
          <a:extLst>
            <a:ext uri="{909E8E84-426E-40DD-AFC4-6F175D3DCCD1}">
              <a14:hiddenFill xmlns:a14="http://schemas.microsoft.com/office/drawing/2010/main">
                <a:solidFill>
                  <a:srgbClr val="FFFFFF"/>
                </a:solidFill>
              </a14:hiddenFill>
            </a:ext>
          </a:extLst>
        </p:spPr>
      </p:pic>
      <p:sp>
        <p:nvSpPr>
          <p:cNvPr id="6" name="标题 5"/>
          <p:cNvSpPr>
            <a:spLocks noGrp="1"/>
          </p:cNvSpPr>
          <p:nvPr>
            <p:ph type="title"/>
          </p:nvPr>
        </p:nvSpPr>
        <p:spPr/>
        <p:txBody>
          <a:bodyPr/>
          <a:lstStyle/>
          <a:p>
            <a:r>
              <a:rPr kumimoji="1" lang="en-US" altLang="zh-CN" dirty="0"/>
              <a:t>Developing Progress</a:t>
            </a:r>
            <a:endParaRPr kumimoji="1" lang="zh-CN"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p:nvPr/>
        </p:nvSpPr>
        <p:spPr>
          <a:xfrm>
            <a:off x="4787900" y="1557338"/>
            <a:ext cx="3816350" cy="2087562"/>
          </a:xfrm>
          <a:prstGeom prst="roundRect">
            <a:avLst>
              <a:gd name="adj" fmla="val 5898"/>
            </a:avLst>
          </a:prstGeom>
          <a:solidFill>
            <a:srgbClr val="EAEAEA"/>
          </a:solidFill>
          <a:ln w="9525" cap="flat" cmpd="sng">
            <a:solidFill>
              <a:srgbClr val="969696"/>
            </a:solidFill>
            <a:prstDash val="solid"/>
            <a:headEnd type="none" w="med" len="med"/>
            <a:tailEnd type="none" w="med" len="med"/>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33795" name="AutoShape 3"/>
          <p:cNvSpPr/>
          <p:nvPr/>
        </p:nvSpPr>
        <p:spPr>
          <a:xfrm>
            <a:off x="395288" y="1557338"/>
            <a:ext cx="3816350" cy="2087562"/>
          </a:xfrm>
          <a:prstGeom prst="roundRect">
            <a:avLst>
              <a:gd name="adj" fmla="val 5898"/>
            </a:avLst>
          </a:prstGeom>
          <a:solidFill>
            <a:srgbClr val="EAEAEA"/>
          </a:solidFill>
          <a:ln w="9525" cap="flat" cmpd="sng">
            <a:solidFill>
              <a:srgbClr val="969696"/>
            </a:solidFill>
            <a:prstDash val="solid"/>
            <a:headEnd type="none" w="med" len="med"/>
            <a:tailEnd type="none" w="med" len="med"/>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33796" name="Rectangle 4"/>
          <p:cNvSpPr>
            <a:spLocks noGrp="1"/>
          </p:cNvSpPr>
          <p:nvPr>
            <p:ph type="title"/>
          </p:nvPr>
        </p:nvSpPr>
        <p:spPr/>
        <p:txBody>
          <a:bodyPr vert="horz" wrap="square" anchor="ctr"/>
          <a:lstStyle/>
          <a:p>
            <a:pPr lvl="0"/>
            <a:r>
              <a:rPr lang="en-US" altLang="x-none" sz="2800" b="1" dirty="0">
                <a:solidFill>
                  <a:schemeClr val="bg1"/>
                </a:solidFill>
                <a:latin typeface="Arial" panose="020B0604020202020204" pitchFamily="34" charset="0"/>
              </a:rPr>
              <a:t>Release media for marine forecasts and warnings</a:t>
            </a:r>
            <a:endParaRPr lang="zh-CN" altLang="en-US" sz="2800" b="1" dirty="0">
              <a:solidFill>
                <a:schemeClr val="bg1"/>
              </a:solidFill>
              <a:latin typeface="Arial" panose="020B0604020202020204" pitchFamily="34" charset="0"/>
            </a:endParaRPr>
          </a:p>
        </p:txBody>
      </p:sp>
      <p:pic>
        <p:nvPicPr>
          <p:cNvPr id="33797" name="Picture 3" descr="60周年02 copy"/>
          <p:cNvPicPr>
            <a:picLocks noChangeAspect="1"/>
          </p:cNvPicPr>
          <p:nvPr/>
        </p:nvPicPr>
        <p:blipFill>
          <a:blip r:embed="rId1"/>
          <a:srcRect t="44920" r="-496"/>
          <a:stretch>
            <a:fillRect/>
          </a:stretch>
        </p:blipFill>
        <p:spPr>
          <a:xfrm>
            <a:off x="323850" y="3716338"/>
            <a:ext cx="3960813" cy="2797175"/>
          </a:xfrm>
          <a:prstGeom prst="rect">
            <a:avLst/>
          </a:prstGeom>
          <a:noFill/>
          <a:ln w="9525">
            <a:noFill/>
          </a:ln>
        </p:spPr>
      </p:pic>
      <p:pic>
        <p:nvPicPr>
          <p:cNvPr id="33798" name="Picture 6" descr="60周年01 copy"/>
          <p:cNvPicPr>
            <a:picLocks noChangeAspect="1"/>
          </p:cNvPicPr>
          <p:nvPr/>
        </p:nvPicPr>
        <p:blipFill>
          <a:blip r:embed="rId2"/>
          <a:srcRect t="47102" r="-566"/>
          <a:stretch>
            <a:fillRect/>
          </a:stretch>
        </p:blipFill>
        <p:spPr>
          <a:xfrm>
            <a:off x="4572000" y="3717925"/>
            <a:ext cx="4314825" cy="2794000"/>
          </a:xfrm>
          <a:prstGeom prst="rect">
            <a:avLst/>
          </a:prstGeom>
          <a:noFill/>
          <a:ln w="9525">
            <a:noFill/>
          </a:ln>
        </p:spPr>
      </p:pic>
      <p:sp>
        <p:nvSpPr>
          <p:cNvPr id="33799" name="灯片编号占位符 16"/>
          <p:cNvSpPr/>
          <p:nvPr/>
        </p:nvSpPr>
        <p:spPr>
          <a:xfrm>
            <a:off x="71438" y="6492875"/>
            <a:ext cx="1000125" cy="365125"/>
          </a:xfrm>
          <a:prstGeom prst="rect">
            <a:avLst/>
          </a:prstGeom>
          <a:noFill/>
          <a:ln w="9525">
            <a:noFill/>
          </a:ln>
        </p:spPr>
        <p:txBody>
          <a:bodyPr anchor="ctr"/>
          <a:lstStyle/>
          <a:p>
            <a:pPr lvl="0" eaLnBrk="1" hangingPunct="1"/>
            <a:r>
              <a:rPr lang="en-US" altLang="x-none" dirty="0">
                <a:latin typeface="Calibri" panose="020F0502020204030204" pitchFamily="34" charset="0"/>
                <a:ea typeface="宋体" panose="02010600030101010101" pitchFamily="2" charset="-122"/>
              </a:rPr>
              <a:t>Page </a:t>
            </a: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
        <p:nvSpPr>
          <p:cNvPr id="33800" name="Text Box 5"/>
          <p:cNvSpPr txBox="1"/>
          <p:nvPr/>
        </p:nvSpPr>
        <p:spPr>
          <a:xfrm>
            <a:off x="395288" y="1566863"/>
            <a:ext cx="3960812" cy="2006600"/>
          </a:xfrm>
          <a:prstGeom prst="rect">
            <a:avLst/>
          </a:prstGeom>
          <a:noFill/>
          <a:ln w="9525">
            <a:noFill/>
          </a:ln>
        </p:spPr>
        <p:txBody>
          <a:bodyPr anchor="ctr">
            <a:spAutoFit/>
          </a:bodyPr>
          <a:lstStyle/>
          <a:p>
            <a:pPr lvl="0" algn="l" eaLnBrk="1" hangingPunct="1"/>
            <a:r>
              <a:rPr lang="en-US" altLang="x-none" sz="1400" b="1" dirty="0">
                <a:latin typeface="Arial" panose="020B0604020202020204" pitchFamily="34" charset="0"/>
                <a:ea typeface="仿宋_GB2312" pitchFamily="1" charset="-122"/>
              </a:rPr>
              <a:t>Forecasting products are produced and disseminated to the public by:   </a:t>
            </a:r>
            <a:endParaRPr lang="en-US" altLang="x-none" sz="1400" b="1" dirty="0">
              <a:latin typeface="Arial" panose="020B0604020202020204" pitchFamily="34" charset="0"/>
              <a:ea typeface="仿宋_GB2312" pitchFamily="1" charset="-122"/>
            </a:endParaRPr>
          </a:p>
          <a:p>
            <a:pPr lvl="0" algn="l" eaLnBrk="1" hangingPunct="1">
              <a:buChar char="•"/>
            </a:pPr>
            <a:r>
              <a:rPr lang="en-US" altLang="x-none" sz="1400" b="1" dirty="0">
                <a:latin typeface="Arial" panose="020B0604020202020204" pitchFamily="34" charset="0"/>
                <a:ea typeface="仿宋_GB2312" pitchFamily="1" charset="-122"/>
              </a:rPr>
              <a:t> TV programs covering the national and regional TV channels (CCTV, et al.)</a:t>
            </a:r>
            <a:endParaRPr lang="en-US" altLang="x-none" sz="1400" b="1" dirty="0">
              <a:latin typeface="Arial" panose="020B0604020202020204" pitchFamily="34" charset="0"/>
              <a:ea typeface="仿宋_GB2312" pitchFamily="1" charset="-122"/>
            </a:endParaRPr>
          </a:p>
          <a:p>
            <a:pPr lvl="0" algn="l" eaLnBrk="1" hangingPunct="1">
              <a:buChar char="•"/>
            </a:pPr>
            <a:r>
              <a:rPr lang="zh-CN" altLang="en-US" sz="1400" b="1" dirty="0">
                <a:latin typeface="Arial" panose="020B0604020202020204" pitchFamily="34" charset="0"/>
                <a:ea typeface="仿宋_GB2312" pitchFamily="1" charset="-122"/>
              </a:rPr>
              <a:t> </a:t>
            </a:r>
            <a:r>
              <a:rPr lang="en-US" altLang="x-none" sz="1400" b="1" dirty="0">
                <a:latin typeface="Arial" panose="020B0604020202020204" pitchFamily="34" charset="0"/>
                <a:ea typeface="仿宋_GB2312" pitchFamily="1" charset="-122"/>
              </a:rPr>
              <a:t>Broadcasting programs (CCBS) </a:t>
            </a:r>
            <a:endParaRPr lang="en-US" altLang="x-none" sz="1400" b="1" dirty="0">
              <a:latin typeface="Arial" panose="020B0604020202020204" pitchFamily="34" charset="0"/>
              <a:ea typeface="仿宋_GB2312" pitchFamily="1" charset="-122"/>
            </a:endParaRPr>
          </a:p>
          <a:p>
            <a:pPr lvl="0" algn="l" eaLnBrk="1" hangingPunct="1">
              <a:buChar char="•"/>
            </a:pPr>
            <a:r>
              <a:rPr lang="zh-CN" altLang="en-US" sz="1400" b="1" dirty="0">
                <a:latin typeface="Arial" panose="020B0604020202020204" pitchFamily="34" charset="0"/>
                <a:ea typeface="仿宋_GB2312" pitchFamily="1" charset="-122"/>
              </a:rPr>
              <a:t> </a:t>
            </a:r>
            <a:r>
              <a:rPr lang="en-US" altLang="x-none" sz="1400" b="1" dirty="0">
                <a:latin typeface="Arial" panose="020B0604020202020204" pitchFamily="34" charset="0"/>
                <a:ea typeface="仿宋_GB2312" pitchFamily="1" charset="-122"/>
              </a:rPr>
              <a:t>Website</a:t>
            </a:r>
            <a:endParaRPr lang="en-US" altLang="x-none" sz="1400" b="1" dirty="0">
              <a:latin typeface="Arial" panose="020B0604020202020204" pitchFamily="34" charset="0"/>
              <a:ea typeface="仿宋_GB2312" pitchFamily="1" charset="-122"/>
            </a:endParaRPr>
          </a:p>
          <a:p>
            <a:pPr lvl="0" algn="l" eaLnBrk="1" hangingPunct="1">
              <a:buChar char="•"/>
            </a:pPr>
            <a:r>
              <a:rPr lang="zh-CN" altLang="en-US" sz="1400" b="1" dirty="0">
                <a:latin typeface="Arial" panose="020B0604020202020204" pitchFamily="34" charset="0"/>
                <a:ea typeface="仿宋_GB2312" pitchFamily="1" charset="-122"/>
              </a:rPr>
              <a:t> </a:t>
            </a:r>
            <a:r>
              <a:rPr lang="en-US" altLang="x-none" sz="1400" b="1" dirty="0">
                <a:latin typeface="Arial" panose="020B0604020202020204" pitchFamily="34" charset="0"/>
                <a:ea typeface="仿宋_GB2312" pitchFamily="1" charset="-122"/>
              </a:rPr>
              <a:t>Micro blog</a:t>
            </a:r>
            <a:endParaRPr lang="en-US" altLang="x-none" sz="1400" b="1" dirty="0">
              <a:latin typeface="Arial" panose="020B0604020202020204" pitchFamily="34" charset="0"/>
              <a:ea typeface="仿宋_GB2312" pitchFamily="1" charset="-122"/>
            </a:endParaRPr>
          </a:p>
          <a:p>
            <a:pPr lvl="0" algn="l" eaLnBrk="1" hangingPunct="1">
              <a:buChar char="•"/>
            </a:pPr>
            <a:r>
              <a:rPr lang="en-US" altLang="x-none" sz="1400" b="1" dirty="0">
                <a:latin typeface="Arial" panose="020B0604020202020204" pitchFamily="34" charset="0"/>
                <a:ea typeface="仿宋_GB2312" pitchFamily="1" charset="-122"/>
              </a:rPr>
              <a:t> Newspaper</a:t>
            </a:r>
            <a:endParaRPr lang="en-US" altLang="x-none" sz="1400" b="1" dirty="0">
              <a:latin typeface="Arial" panose="020B0604020202020204" pitchFamily="34" charset="0"/>
              <a:ea typeface="仿宋_GB2312" pitchFamily="1" charset="-122"/>
            </a:endParaRPr>
          </a:p>
          <a:p>
            <a:pPr lvl="0" algn="l" eaLnBrk="1" hangingPunct="1">
              <a:buChar char="•"/>
            </a:pPr>
            <a:r>
              <a:rPr lang="en-US" altLang="x-none" sz="1400" b="1" dirty="0">
                <a:latin typeface="Arial" panose="020B0604020202020204" pitchFamily="34" charset="0"/>
                <a:ea typeface="仿宋_GB2312" pitchFamily="1" charset="-122"/>
              </a:rPr>
              <a:t> LCD in the fishery ports or beach</a:t>
            </a:r>
            <a:endParaRPr lang="en-US" altLang="x-none" sz="1400" b="1" dirty="0">
              <a:latin typeface="Arial" panose="020B0604020202020204" pitchFamily="34" charset="0"/>
              <a:ea typeface="仿宋_GB2312" pitchFamily="1" charset="-122"/>
            </a:endParaRPr>
          </a:p>
        </p:txBody>
      </p:sp>
      <p:sp>
        <p:nvSpPr>
          <p:cNvPr id="33801" name="Text Box 6"/>
          <p:cNvSpPr txBox="1"/>
          <p:nvPr/>
        </p:nvSpPr>
        <p:spPr>
          <a:xfrm>
            <a:off x="4932363" y="1546225"/>
            <a:ext cx="3384550" cy="1882775"/>
          </a:xfrm>
          <a:prstGeom prst="rect">
            <a:avLst/>
          </a:prstGeom>
          <a:noFill/>
          <a:ln w="9525">
            <a:noFill/>
          </a:ln>
        </p:spPr>
        <p:txBody>
          <a:bodyPr anchor="ctr">
            <a:spAutoFit/>
          </a:bodyPr>
          <a:lstStyle/>
          <a:p>
            <a:pPr lvl="0" algn="l" eaLnBrk="1" hangingPunct="1">
              <a:lnSpc>
                <a:spcPct val="140000"/>
              </a:lnSpc>
            </a:pPr>
            <a:r>
              <a:rPr lang="en-US" altLang="x-none" sz="1400" b="1" dirty="0">
                <a:latin typeface="Arial" panose="020B0604020202020204" pitchFamily="34" charset="0"/>
                <a:ea typeface="仿宋_GB2312" pitchFamily="1" charset="-122"/>
              </a:rPr>
              <a:t>Forecasts and Warnings are disseminated to the governments and relative departments by: </a:t>
            </a:r>
            <a:endParaRPr lang="en-US" altLang="x-none" sz="1400" b="1" dirty="0">
              <a:latin typeface="Arial" panose="020B0604020202020204" pitchFamily="34" charset="0"/>
              <a:ea typeface="仿宋_GB2312" pitchFamily="1" charset="-122"/>
            </a:endParaRPr>
          </a:p>
          <a:p>
            <a:pPr lvl="0" algn="l" eaLnBrk="1" hangingPunct="1">
              <a:lnSpc>
                <a:spcPct val="140000"/>
              </a:lnSpc>
              <a:buChar char="•"/>
            </a:pPr>
            <a:r>
              <a:rPr lang="zh-CN" altLang="en-US" sz="1400" b="1" dirty="0">
                <a:latin typeface="Arial" panose="020B0604020202020204" pitchFamily="34" charset="0"/>
                <a:ea typeface="仿宋_GB2312" pitchFamily="1" charset="-122"/>
              </a:rPr>
              <a:t> </a:t>
            </a:r>
            <a:r>
              <a:rPr lang="en-US" altLang="x-none" sz="1400" b="1" dirty="0">
                <a:latin typeface="Arial" panose="020B0604020202020204" pitchFamily="34" charset="0"/>
                <a:ea typeface="仿宋_GB2312" pitchFamily="1" charset="-122"/>
              </a:rPr>
              <a:t>Digital fax using parallel tech.</a:t>
            </a:r>
            <a:endParaRPr lang="en-US" altLang="x-none" sz="1400" b="1" dirty="0">
              <a:latin typeface="Arial" panose="020B0604020202020204" pitchFamily="34" charset="0"/>
              <a:ea typeface="仿宋_GB2312" pitchFamily="1" charset="-122"/>
            </a:endParaRPr>
          </a:p>
          <a:p>
            <a:pPr lvl="0" algn="l" eaLnBrk="1" hangingPunct="1">
              <a:lnSpc>
                <a:spcPct val="140000"/>
              </a:lnSpc>
              <a:buChar char="•"/>
            </a:pPr>
            <a:r>
              <a:rPr lang="zh-CN" altLang="en-US" sz="1400" b="1" dirty="0">
                <a:latin typeface="Arial" panose="020B0604020202020204" pitchFamily="34" charset="0"/>
                <a:ea typeface="仿宋_GB2312" pitchFamily="1" charset="-122"/>
              </a:rPr>
              <a:t> </a:t>
            </a:r>
            <a:r>
              <a:rPr lang="en-US" altLang="x-none" sz="1400" b="1" dirty="0">
                <a:latin typeface="Arial" panose="020B0604020202020204" pitchFamily="34" charset="0"/>
                <a:ea typeface="仿宋_GB2312" pitchFamily="1" charset="-122"/>
              </a:rPr>
              <a:t>Short messages</a:t>
            </a:r>
            <a:endParaRPr lang="en-US" altLang="x-none" sz="1400" b="1" dirty="0">
              <a:latin typeface="Arial" panose="020B0604020202020204" pitchFamily="34" charset="0"/>
              <a:ea typeface="仿宋_GB2312" pitchFamily="1" charset="-122"/>
            </a:endParaRPr>
          </a:p>
          <a:p>
            <a:pPr lvl="0" algn="l" eaLnBrk="1" hangingPunct="1">
              <a:lnSpc>
                <a:spcPct val="140000"/>
              </a:lnSpc>
              <a:buChar char="•"/>
            </a:pPr>
            <a:r>
              <a:rPr lang="en-US" altLang="x-none" sz="1400" b="1" dirty="0">
                <a:latin typeface="Arial" panose="020B0604020202020204" pitchFamily="34" charset="0"/>
                <a:ea typeface="仿宋_GB2312" pitchFamily="1" charset="-122"/>
              </a:rPr>
              <a:t> Telephone</a:t>
            </a:r>
            <a:endParaRPr lang="en-US" altLang="x-none" sz="1400" b="1" dirty="0">
              <a:latin typeface="Arial" panose="020B0604020202020204" pitchFamily="34" charset="0"/>
              <a:ea typeface="仿宋_GB2312" pitchFamily="1" charset="-122"/>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p:nvPr>
        </p:nvSpPr>
        <p:spPr>
          <a:xfrm>
            <a:off x="0" y="0"/>
            <a:ext cx="10044608" cy="854075"/>
          </a:xfrm>
        </p:spPr>
        <p:txBody>
          <a:bodyPr vert="horz" wrap="square" anchor="ctr"/>
          <a:lstStyle/>
          <a:p>
            <a:pPr lvl="0"/>
            <a:r>
              <a:rPr lang="en-US" altLang="x-none" sz="2600" b="1" dirty="0">
                <a:solidFill>
                  <a:schemeClr val="bg1"/>
                </a:solidFill>
                <a:latin typeface="Arial" panose="020B0604020202020204" pitchFamily="34" charset="0"/>
              </a:rPr>
              <a:t>National Marine Forecasting Video Consultation System</a:t>
            </a:r>
            <a:endParaRPr lang="zh-CN" altLang="en-US" sz="2600" b="1" dirty="0">
              <a:solidFill>
                <a:schemeClr val="bg1"/>
              </a:solidFill>
              <a:latin typeface="Arial" panose="020B0604020202020204" pitchFamily="34" charset="0"/>
            </a:endParaRPr>
          </a:p>
        </p:txBody>
      </p:sp>
      <p:pic>
        <p:nvPicPr>
          <p:cNvPr id="34819" name="Picture 12" descr="_MG_3251"/>
          <p:cNvPicPr>
            <a:picLocks noChangeAspect="1"/>
          </p:cNvPicPr>
          <p:nvPr/>
        </p:nvPicPr>
        <p:blipFill>
          <a:blip r:embed="rId1"/>
          <a:stretch>
            <a:fillRect/>
          </a:stretch>
        </p:blipFill>
        <p:spPr>
          <a:xfrm>
            <a:off x="3216275" y="4219575"/>
            <a:ext cx="2817813" cy="2389188"/>
          </a:xfrm>
          <a:prstGeom prst="rect">
            <a:avLst/>
          </a:prstGeom>
          <a:noFill/>
          <a:ln w="9525" cap="flat" cmpd="sng">
            <a:solidFill>
              <a:srgbClr val="969696"/>
            </a:solidFill>
            <a:prstDash val="solid"/>
            <a:miter/>
            <a:headEnd type="none" w="med" len="med"/>
            <a:tailEnd type="none" w="med" len="med"/>
          </a:ln>
        </p:spPr>
      </p:pic>
      <p:pic>
        <p:nvPicPr>
          <p:cNvPr id="34820" name="Picture 6"/>
          <p:cNvPicPr>
            <a:picLocks noChangeAspect="1"/>
          </p:cNvPicPr>
          <p:nvPr/>
        </p:nvPicPr>
        <p:blipFill>
          <a:blip r:embed="rId2"/>
          <a:srcRect r="46764"/>
          <a:stretch>
            <a:fillRect/>
          </a:stretch>
        </p:blipFill>
        <p:spPr>
          <a:xfrm>
            <a:off x="276225" y="1484313"/>
            <a:ext cx="2855913" cy="5111750"/>
          </a:xfrm>
          <a:prstGeom prst="rect">
            <a:avLst/>
          </a:prstGeom>
          <a:noFill/>
          <a:ln w="9525" cap="flat" cmpd="sng">
            <a:solidFill>
              <a:srgbClr val="969696"/>
            </a:solidFill>
            <a:prstDash val="solid"/>
            <a:miter/>
            <a:headEnd type="none" w="med" len="med"/>
            <a:tailEnd type="none" w="med" len="med"/>
          </a:ln>
        </p:spPr>
      </p:pic>
      <p:pic>
        <p:nvPicPr>
          <p:cNvPr id="34821" name="内容占位符 6" descr="DSC_4303.JPG"/>
          <p:cNvPicPr>
            <a:picLocks noChangeAspect="1"/>
          </p:cNvPicPr>
          <p:nvPr/>
        </p:nvPicPr>
        <p:blipFill>
          <a:blip r:embed="rId3"/>
          <a:stretch>
            <a:fillRect/>
          </a:stretch>
        </p:blipFill>
        <p:spPr>
          <a:xfrm>
            <a:off x="3216275" y="1484313"/>
            <a:ext cx="3954463" cy="2632075"/>
          </a:xfrm>
          <a:prstGeom prst="rect">
            <a:avLst/>
          </a:prstGeom>
          <a:noFill/>
          <a:ln w="9525" cap="flat" cmpd="sng">
            <a:solidFill>
              <a:srgbClr val="969696"/>
            </a:solidFill>
            <a:prstDash val="solid"/>
            <a:miter/>
            <a:headEnd type="none" w="med" len="med"/>
            <a:tailEnd type="none" w="med" len="med"/>
          </a:ln>
        </p:spPr>
      </p:pic>
      <p:sp>
        <p:nvSpPr>
          <p:cNvPr id="34822" name="Text Box 6"/>
          <p:cNvSpPr txBox="1"/>
          <p:nvPr/>
        </p:nvSpPr>
        <p:spPr>
          <a:xfrm>
            <a:off x="6084888" y="4292600"/>
            <a:ext cx="3059112" cy="2235200"/>
          </a:xfrm>
          <a:prstGeom prst="rect">
            <a:avLst/>
          </a:prstGeom>
          <a:noFill/>
          <a:ln w="9525">
            <a:noFill/>
          </a:ln>
        </p:spPr>
        <p:txBody>
          <a:bodyPr>
            <a:spAutoFit/>
          </a:bodyPr>
          <a:lstStyle/>
          <a:p>
            <a:pPr lvl="0" algn="l" eaLnBrk="1" hangingPunct="1">
              <a:lnSpc>
                <a:spcPct val="120000"/>
              </a:lnSpc>
              <a:buChar char="•"/>
            </a:pPr>
            <a:r>
              <a:rPr lang="en-US" altLang="x-none" sz="1300" b="1" dirty="0">
                <a:latin typeface="Arial" panose="020B0604020202020204" pitchFamily="34" charset="0"/>
                <a:ea typeface="仿宋_GB2312" pitchFamily="1" charset="-122"/>
              </a:rPr>
              <a:t> National marine forecasting center</a:t>
            </a:r>
            <a:endParaRPr lang="en-US" altLang="x-none" sz="1300" b="1" dirty="0">
              <a:latin typeface="Arial" panose="020B0604020202020204" pitchFamily="34" charset="0"/>
              <a:ea typeface="仿宋_GB2312" pitchFamily="1" charset="-122"/>
            </a:endParaRPr>
          </a:p>
          <a:p>
            <a:pPr lvl="0" algn="l" eaLnBrk="1" hangingPunct="1">
              <a:lnSpc>
                <a:spcPct val="120000"/>
              </a:lnSpc>
              <a:buChar char="•"/>
            </a:pPr>
            <a:r>
              <a:rPr lang="en-US" altLang="x-none" sz="1300" b="1" dirty="0">
                <a:latin typeface="Arial" panose="020B0604020202020204" pitchFamily="34" charset="0"/>
                <a:ea typeface="仿宋_GB2312" pitchFamily="1" charset="-122"/>
              </a:rPr>
              <a:t> 3 regional forecasting centers</a:t>
            </a:r>
            <a:endParaRPr lang="en-US" altLang="x-none" sz="1300" b="1" dirty="0">
              <a:latin typeface="Arial" panose="020B0604020202020204" pitchFamily="34" charset="0"/>
              <a:ea typeface="仿宋_GB2312" pitchFamily="1" charset="-122"/>
            </a:endParaRPr>
          </a:p>
          <a:p>
            <a:pPr lvl="0" algn="l" eaLnBrk="1" hangingPunct="1">
              <a:lnSpc>
                <a:spcPct val="120000"/>
              </a:lnSpc>
              <a:buChar char="•"/>
            </a:pPr>
            <a:r>
              <a:rPr lang="en-US" altLang="x-none" sz="1300" b="1" dirty="0">
                <a:latin typeface="Arial" panose="020B0604020202020204" pitchFamily="34" charset="0"/>
                <a:ea typeface="仿宋_GB2312" pitchFamily="1" charset="-122"/>
              </a:rPr>
              <a:t> 11 provincial marine forecasting centers</a:t>
            </a:r>
            <a:endParaRPr lang="en-US" altLang="x-none" sz="1300" b="1" dirty="0">
              <a:latin typeface="Arial" panose="020B0604020202020204" pitchFamily="34" charset="0"/>
              <a:ea typeface="仿宋_GB2312" pitchFamily="1" charset="-122"/>
            </a:endParaRPr>
          </a:p>
          <a:p>
            <a:pPr lvl="0" algn="l" eaLnBrk="1" hangingPunct="1">
              <a:lnSpc>
                <a:spcPct val="120000"/>
              </a:lnSpc>
              <a:buChar char="•"/>
            </a:pPr>
            <a:r>
              <a:rPr lang="en-US" altLang="x-none" sz="1300" b="1" dirty="0">
                <a:latin typeface="Arial" panose="020B0604020202020204" pitchFamily="34" charset="0"/>
                <a:ea typeface="仿宋_GB2312" pitchFamily="1" charset="-122"/>
              </a:rPr>
              <a:t> Several city-level forecasting centers </a:t>
            </a:r>
            <a:endParaRPr lang="en-US" altLang="x-none" sz="1300" b="1" dirty="0">
              <a:latin typeface="Arial" panose="020B0604020202020204" pitchFamily="34" charset="0"/>
              <a:ea typeface="仿宋_GB2312" pitchFamily="1" charset="-122"/>
            </a:endParaRPr>
          </a:p>
          <a:p>
            <a:pPr lvl="0" algn="l" eaLnBrk="1" hangingPunct="1">
              <a:lnSpc>
                <a:spcPct val="120000"/>
              </a:lnSpc>
            </a:pPr>
            <a:r>
              <a:rPr lang="en-US" altLang="x-none" sz="1300" b="1" dirty="0">
                <a:latin typeface="Arial" panose="020B0604020202020204" pitchFamily="34" charset="0"/>
                <a:ea typeface="仿宋_GB2312" pitchFamily="1" charset="-122"/>
              </a:rPr>
              <a:t>are inter-connected to establish the National Marine Forecasting Video Consultation System  </a:t>
            </a:r>
            <a:endParaRPr lang="en-US" altLang="x-none" sz="1300" b="1" dirty="0">
              <a:latin typeface="Arial" panose="020B0604020202020204" pitchFamily="34" charset="0"/>
              <a:ea typeface="仿宋_GB2312" pitchFamily="1" charset="-122"/>
            </a:endParaRPr>
          </a:p>
        </p:txBody>
      </p:sp>
      <p:sp>
        <p:nvSpPr>
          <p:cNvPr id="34823" name="灯片编号占位符 16"/>
          <p:cNvSpPr/>
          <p:nvPr/>
        </p:nvSpPr>
        <p:spPr>
          <a:xfrm>
            <a:off x="71438" y="6492875"/>
            <a:ext cx="1000125" cy="365125"/>
          </a:xfrm>
          <a:prstGeom prst="rect">
            <a:avLst/>
          </a:prstGeom>
          <a:noFill/>
          <a:ln w="9525">
            <a:noFill/>
          </a:ln>
        </p:spPr>
        <p:txBody>
          <a:bodyPr anchor="ctr"/>
          <a:lstStyle/>
          <a:p>
            <a:pPr lvl="0" eaLnBrk="1" hangingPunct="1"/>
            <a:r>
              <a:rPr lang="en-US" altLang="x-none" dirty="0">
                <a:latin typeface="Calibri" panose="020F0502020204030204" pitchFamily="34" charset="0"/>
                <a:ea typeface="宋体" panose="02010600030101010101" pitchFamily="2" charset="-122"/>
              </a:rPr>
              <a:t>Page </a:t>
            </a: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a:xfrm>
            <a:off x="-180528" y="0"/>
            <a:ext cx="9684568" cy="854075"/>
          </a:xfrm>
        </p:spPr>
        <p:txBody>
          <a:bodyPr vert="horz" wrap="square" anchor="ctr"/>
          <a:lstStyle/>
          <a:p>
            <a:pPr lvl="0"/>
            <a:r>
              <a:rPr lang="en-US" altLang="x-none" sz="2600" b="1" dirty="0">
                <a:solidFill>
                  <a:schemeClr val="bg1"/>
                </a:solidFill>
                <a:latin typeface="Arial" panose="020B0604020202020204" pitchFamily="34" charset="0"/>
              </a:rPr>
              <a:t>Future development prospect of marine forecasting work</a:t>
            </a:r>
            <a:endParaRPr lang="zh-CN" altLang="en-US" sz="2600" b="1" dirty="0">
              <a:solidFill>
                <a:schemeClr val="bg1"/>
              </a:solidFill>
              <a:latin typeface="Arial" panose="020B0604020202020204" pitchFamily="34" charset="0"/>
            </a:endParaRPr>
          </a:p>
        </p:txBody>
      </p:sp>
      <p:sp>
        <p:nvSpPr>
          <p:cNvPr id="35843" name="AutoShape 40"/>
          <p:cNvSpPr/>
          <p:nvPr/>
        </p:nvSpPr>
        <p:spPr>
          <a:xfrm>
            <a:off x="250825" y="3284538"/>
            <a:ext cx="8713788" cy="1368425"/>
          </a:xfrm>
          <a:prstGeom prst="roundRect">
            <a:avLst>
              <a:gd name="adj" fmla="val 16667"/>
            </a:avLst>
          </a:prstGeom>
          <a:solidFill>
            <a:schemeClr val="accent1">
              <a:lumMod val="60000"/>
              <a:lumOff val="40000"/>
            </a:schemeClr>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35844" name="AutoShape 41"/>
          <p:cNvSpPr/>
          <p:nvPr/>
        </p:nvSpPr>
        <p:spPr>
          <a:xfrm>
            <a:off x="250825" y="1844675"/>
            <a:ext cx="8713788" cy="1368425"/>
          </a:xfrm>
          <a:prstGeom prst="roundRect">
            <a:avLst>
              <a:gd name="adj" fmla="val 16667"/>
            </a:avLst>
          </a:prstGeom>
          <a:solidFill>
            <a:schemeClr val="tx2">
              <a:lumMod val="20000"/>
              <a:lumOff val="80000"/>
            </a:schemeClr>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35845" name="AutoShape 39"/>
          <p:cNvSpPr/>
          <p:nvPr/>
        </p:nvSpPr>
        <p:spPr>
          <a:xfrm>
            <a:off x="250825" y="4724400"/>
            <a:ext cx="8713788" cy="1368425"/>
          </a:xfrm>
          <a:prstGeom prst="roundRect">
            <a:avLst>
              <a:gd name="adj" fmla="val 16667"/>
            </a:avLst>
          </a:prstGeom>
          <a:solidFill>
            <a:schemeClr val="accent2">
              <a:lumMod val="60000"/>
              <a:lumOff val="40000"/>
            </a:schemeClr>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35846" name="Rectangle 9"/>
          <p:cNvSpPr/>
          <p:nvPr/>
        </p:nvSpPr>
        <p:spPr>
          <a:xfrm>
            <a:off x="611188" y="2205038"/>
            <a:ext cx="1728787" cy="576262"/>
          </a:xfrm>
          <a:prstGeom prst="rect">
            <a:avLst/>
          </a:prstGeom>
          <a:noFill/>
          <a:ln w="9525">
            <a:noFill/>
          </a:ln>
        </p:spPr>
        <p:txBody>
          <a:bodyPr wrap="none" anchor="ctr"/>
          <a:lstStyle/>
          <a:p>
            <a:pPr lvl="0" eaLnBrk="1" hangingPunct="1"/>
            <a:r>
              <a:rPr lang="en-US" altLang="x-none" sz="2400" b="1" dirty="0">
                <a:latin typeface="Arial" panose="020B0604020202020204" pitchFamily="34" charset="0"/>
                <a:ea typeface="宋体" panose="02010600030101010101" pitchFamily="2" charset="-122"/>
              </a:rPr>
              <a:t>Service mode</a:t>
            </a:r>
            <a:endParaRPr lang="en-US" altLang="x-none" sz="2400" b="1" dirty="0">
              <a:latin typeface="Arial" panose="020B0604020202020204" pitchFamily="34" charset="0"/>
              <a:ea typeface="宋体" panose="02010600030101010101" pitchFamily="2" charset="-122"/>
            </a:endParaRPr>
          </a:p>
        </p:txBody>
      </p:sp>
      <p:sp>
        <p:nvSpPr>
          <p:cNvPr id="35847" name="Rectangle 15"/>
          <p:cNvSpPr/>
          <p:nvPr/>
        </p:nvSpPr>
        <p:spPr>
          <a:xfrm>
            <a:off x="611188" y="5084763"/>
            <a:ext cx="1728787" cy="576262"/>
          </a:xfrm>
          <a:prstGeom prst="rect">
            <a:avLst/>
          </a:prstGeom>
          <a:noFill/>
          <a:ln w="9525">
            <a:noFill/>
          </a:ln>
        </p:spPr>
        <p:txBody>
          <a:bodyPr wrap="none" anchor="ctr"/>
          <a:lstStyle/>
          <a:p>
            <a:pPr lvl="0" eaLnBrk="1" hangingPunct="1"/>
            <a:r>
              <a:rPr lang="en-US" altLang="x-none" sz="2400" b="1" dirty="0">
                <a:latin typeface="Arial" panose="020B0604020202020204" pitchFamily="34" charset="0"/>
                <a:ea typeface="宋体" panose="02010600030101010101" pitchFamily="2" charset="-122"/>
              </a:rPr>
              <a:t>Service field</a:t>
            </a:r>
            <a:endParaRPr lang="en-US" altLang="x-none" sz="2400" b="1" dirty="0">
              <a:latin typeface="Arial" panose="020B0604020202020204" pitchFamily="34" charset="0"/>
              <a:ea typeface="宋体" panose="02010600030101010101" pitchFamily="2" charset="-122"/>
            </a:endParaRPr>
          </a:p>
        </p:txBody>
      </p:sp>
      <p:sp>
        <p:nvSpPr>
          <p:cNvPr id="35848" name="Rectangle 16"/>
          <p:cNvSpPr/>
          <p:nvPr/>
        </p:nvSpPr>
        <p:spPr>
          <a:xfrm>
            <a:off x="611188" y="3644900"/>
            <a:ext cx="1728787" cy="576263"/>
          </a:xfrm>
          <a:prstGeom prst="rect">
            <a:avLst/>
          </a:prstGeom>
          <a:noFill/>
          <a:ln w="9525">
            <a:noFill/>
          </a:ln>
        </p:spPr>
        <p:txBody>
          <a:bodyPr wrap="none" anchor="ctr"/>
          <a:lstStyle/>
          <a:p>
            <a:pPr lvl="0" eaLnBrk="1" hangingPunct="1"/>
            <a:r>
              <a:rPr lang="en-US" altLang="x-none" sz="2400" b="1" dirty="0">
                <a:latin typeface="Arial" panose="020B0604020202020204" pitchFamily="34" charset="0"/>
                <a:ea typeface="宋体" panose="02010600030101010101" pitchFamily="2" charset="-122"/>
              </a:rPr>
              <a:t>Service scope</a:t>
            </a:r>
            <a:endParaRPr lang="en-US" altLang="x-none" sz="2400" b="1" dirty="0">
              <a:latin typeface="Arial" panose="020B0604020202020204" pitchFamily="34" charset="0"/>
              <a:ea typeface="宋体" panose="02010600030101010101" pitchFamily="2" charset="-122"/>
            </a:endParaRPr>
          </a:p>
        </p:txBody>
      </p:sp>
      <p:grpSp>
        <p:nvGrpSpPr>
          <p:cNvPr id="35849" name="组合 35848"/>
          <p:cNvGrpSpPr/>
          <p:nvPr/>
        </p:nvGrpSpPr>
        <p:grpSpPr>
          <a:xfrm>
            <a:off x="2771775" y="1963738"/>
            <a:ext cx="2170113" cy="1008062"/>
            <a:chOff x="0" y="0"/>
            <a:chExt cx="1367" cy="635"/>
          </a:xfrm>
        </p:grpSpPr>
        <p:sp>
          <p:nvSpPr>
            <p:cNvPr id="35850" name="AutoShape 18"/>
            <p:cNvSpPr/>
            <p:nvPr/>
          </p:nvSpPr>
          <p:spPr>
            <a:xfrm>
              <a:off x="45" y="0"/>
              <a:ext cx="1270" cy="635"/>
            </a:xfrm>
            <a:prstGeom prst="roundRect">
              <a:avLst>
                <a:gd name="adj" fmla="val 16667"/>
              </a:avLst>
            </a:prstGeom>
            <a:solidFill>
              <a:srgbClr val="EAEAEA"/>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35851" name="Rectangle 13"/>
            <p:cNvSpPr/>
            <p:nvPr/>
          </p:nvSpPr>
          <p:spPr>
            <a:xfrm>
              <a:off x="0" y="107"/>
              <a:ext cx="1367" cy="404"/>
            </a:xfrm>
            <a:prstGeom prst="rect">
              <a:avLst/>
            </a:prstGeom>
            <a:noFill/>
            <a:ln w="9525">
              <a:noFill/>
            </a:ln>
          </p:spPr>
          <p:txBody>
            <a:bodyPr>
              <a:spAutoFit/>
            </a:bodyPr>
            <a:lstStyle/>
            <a:p>
              <a:pPr lvl="0" algn="ctr" eaLnBrk="1" hangingPunct="1"/>
              <a:r>
                <a:rPr lang="en-US" altLang="x-none" sz="1800" b="1" dirty="0">
                  <a:latin typeface="Arial" panose="020B0604020202020204" pitchFamily="34" charset="0"/>
                  <a:ea typeface="宋体" panose="02010600030101010101" pitchFamily="2" charset="-122"/>
                </a:rPr>
                <a:t>Single factor forecasting</a:t>
              </a:r>
              <a:endParaRPr lang="zh-CN" altLang="en-US" sz="1800" b="1" dirty="0">
                <a:latin typeface="Arial" panose="020B0604020202020204" pitchFamily="34" charset="0"/>
                <a:ea typeface="宋体" panose="02010600030101010101" pitchFamily="2" charset="-122"/>
              </a:endParaRPr>
            </a:p>
          </p:txBody>
        </p:sp>
      </p:grpSp>
      <p:grpSp>
        <p:nvGrpSpPr>
          <p:cNvPr id="35852" name="组合 35851"/>
          <p:cNvGrpSpPr/>
          <p:nvPr/>
        </p:nvGrpSpPr>
        <p:grpSpPr>
          <a:xfrm>
            <a:off x="5795963" y="1917700"/>
            <a:ext cx="2879725" cy="1079500"/>
            <a:chOff x="0" y="0"/>
            <a:chExt cx="1814" cy="680"/>
          </a:xfrm>
        </p:grpSpPr>
        <p:sp>
          <p:nvSpPr>
            <p:cNvPr id="35853" name="AutoShape 19"/>
            <p:cNvSpPr/>
            <p:nvPr/>
          </p:nvSpPr>
          <p:spPr>
            <a:xfrm>
              <a:off x="0" y="0"/>
              <a:ext cx="1814" cy="680"/>
            </a:xfrm>
            <a:prstGeom prst="roundRect">
              <a:avLst>
                <a:gd name="adj" fmla="val 16667"/>
              </a:avLst>
            </a:prstGeom>
            <a:solidFill>
              <a:srgbClr val="EAEAEA"/>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35854" name="Rectangle 14"/>
            <p:cNvSpPr/>
            <p:nvPr/>
          </p:nvSpPr>
          <p:spPr>
            <a:xfrm>
              <a:off x="162" y="45"/>
              <a:ext cx="1471" cy="577"/>
            </a:xfrm>
            <a:prstGeom prst="rect">
              <a:avLst/>
            </a:prstGeom>
            <a:noFill/>
            <a:ln w="9525">
              <a:noFill/>
            </a:ln>
          </p:spPr>
          <p:txBody>
            <a:bodyPr>
              <a:spAutoFit/>
            </a:bodyPr>
            <a:lstStyle/>
            <a:p>
              <a:pPr lvl="0" algn="ctr" eaLnBrk="1" hangingPunct="1">
                <a:spcBef>
                  <a:spcPct val="50000"/>
                </a:spcBef>
              </a:pPr>
              <a:r>
                <a:rPr lang="en-US" altLang="x-none" sz="1800" b="1" dirty="0">
                  <a:latin typeface="Arial" panose="020B0604020202020204" pitchFamily="34" charset="0"/>
                  <a:ea typeface="宋体" panose="02010600030101010101" pitchFamily="2" charset="-122"/>
                </a:rPr>
                <a:t>Target oriented comprehensive forecast &amp; support</a:t>
              </a:r>
              <a:endParaRPr lang="en-US" altLang="x-none" sz="1800" b="1" dirty="0">
                <a:latin typeface="Arial" panose="020B0604020202020204" pitchFamily="34" charset="0"/>
                <a:ea typeface="宋体" panose="02010600030101010101" pitchFamily="2" charset="-122"/>
              </a:endParaRPr>
            </a:p>
          </p:txBody>
        </p:sp>
      </p:grpSp>
      <p:sp>
        <p:nvSpPr>
          <p:cNvPr id="35855" name="AutoShape 20"/>
          <p:cNvSpPr/>
          <p:nvPr/>
        </p:nvSpPr>
        <p:spPr>
          <a:xfrm rot="16200000">
            <a:off x="5219700" y="2133600"/>
            <a:ext cx="323850" cy="612775"/>
          </a:xfrm>
          <a:prstGeom prst="downArrow">
            <a:avLst>
              <a:gd name="adj1" fmla="val 44120"/>
              <a:gd name="adj2" fmla="val 88239"/>
            </a:avLst>
          </a:prstGeom>
          <a:solidFill>
            <a:srgbClr val="FF9900"/>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grpSp>
        <p:nvGrpSpPr>
          <p:cNvPr id="35856" name="组合 35855"/>
          <p:cNvGrpSpPr/>
          <p:nvPr/>
        </p:nvGrpSpPr>
        <p:grpSpPr>
          <a:xfrm>
            <a:off x="2771775" y="4941888"/>
            <a:ext cx="2170113" cy="1008062"/>
            <a:chOff x="0" y="46"/>
            <a:chExt cx="1367" cy="635"/>
          </a:xfrm>
        </p:grpSpPr>
        <p:sp>
          <p:nvSpPr>
            <p:cNvPr id="35857" name="AutoShape 29"/>
            <p:cNvSpPr/>
            <p:nvPr/>
          </p:nvSpPr>
          <p:spPr>
            <a:xfrm>
              <a:off x="45" y="46"/>
              <a:ext cx="1270" cy="635"/>
            </a:xfrm>
            <a:prstGeom prst="roundRect">
              <a:avLst>
                <a:gd name="adj" fmla="val 16667"/>
              </a:avLst>
            </a:prstGeom>
            <a:solidFill>
              <a:srgbClr val="EAEAEA"/>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35858" name="Rectangle 30"/>
            <p:cNvSpPr/>
            <p:nvPr/>
          </p:nvSpPr>
          <p:spPr>
            <a:xfrm>
              <a:off x="0" y="95"/>
              <a:ext cx="1367" cy="404"/>
            </a:xfrm>
            <a:prstGeom prst="rect">
              <a:avLst/>
            </a:prstGeom>
            <a:noFill/>
            <a:ln w="9525">
              <a:noFill/>
            </a:ln>
          </p:spPr>
          <p:txBody>
            <a:bodyPr>
              <a:spAutoFit/>
            </a:bodyPr>
            <a:lstStyle/>
            <a:p>
              <a:pPr lvl="0" algn="ctr" eaLnBrk="1" hangingPunct="1"/>
              <a:r>
                <a:rPr lang="en-US" altLang="x-none" sz="1800" b="1" dirty="0">
                  <a:latin typeface="Arial" panose="020B0604020202020204" pitchFamily="34" charset="0"/>
                  <a:ea typeface="宋体" panose="02010600030101010101" pitchFamily="2" charset="-122"/>
                </a:rPr>
                <a:t>Physical oceanography </a:t>
              </a:r>
              <a:endParaRPr lang="zh-CN" altLang="en-US" sz="1800" b="1" dirty="0">
                <a:latin typeface="Arial" panose="020B0604020202020204" pitchFamily="34" charset="0"/>
                <a:ea typeface="宋体" panose="02010600030101010101" pitchFamily="2" charset="-122"/>
              </a:endParaRPr>
            </a:p>
          </p:txBody>
        </p:sp>
      </p:grpSp>
      <p:grpSp>
        <p:nvGrpSpPr>
          <p:cNvPr id="35859" name="组合 35858"/>
          <p:cNvGrpSpPr/>
          <p:nvPr/>
        </p:nvGrpSpPr>
        <p:grpSpPr>
          <a:xfrm>
            <a:off x="5795963" y="4869780"/>
            <a:ext cx="2879725" cy="1079500"/>
            <a:chOff x="0" y="0"/>
            <a:chExt cx="1814" cy="680"/>
          </a:xfrm>
        </p:grpSpPr>
        <p:sp>
          <p:nvSpPr>
            <p:cNvPr id="35860" name="AutoShape 28"/>
            <p:cNvSpPr/>
            <p:nvPr/>
          </p:nvSpPr>
          <p:spPr>
            <a:xfrm>
              <a:off x="0" y="0"/>
              <a:ext cx="1814" cy="680"/>
            </a:xfrm>
            <a:prstGeom prst="roundRect">
              <a:avLst>
                <a:gd name="adj" fmla="val 16667"/>
              </a:avLst>
            </a:prstGeom>
            <a:solidFill>
              <a:srgbClr val="EAEAEA"/>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35861" name="Rectangle 31"/>
            <p:cNvSpPr/>
            <p:nvPr/>
          </p:nvSpPr>
          <p:spPr>
            <a:xfrm>
              <a:off x="162" y="0"/>
              <a:ext cx="1561" cy="674"/>
            </a:xfrm>
            <a:prstGeom prst="rect">
              <a:avLst/>
            </a:prstGeom>
            <a:noFill/>
            <a:ln w="9525">
              <a:noFill/>
            </a:ln>
          </p:spPr>
          <p:txBody>
            <a:bodyPr>
              <a:spAutoFit/>
            </a:bodyPr>
            <a:lstStyle/>
            <a:p>
              <a:pPr lvl="0" algn="ctr" eaLnBrk="1" hangingPunct="1">
                <a:spcBef>
                  <a:spcPct val="50000"/>
                </a:spcBef>
              </a:pPr>
              <a:r>
                <a:rPr lang="en-US" altLang="x-none" sz="1600" b="1" dirty="0">
                  <a:latin typeface="Arial" panose="020B0604020202020204" pitchFamily="34" charset="0"/>
                  <a:ea typeface="宋体" panose="02010600030101010101" pitchFamily="2" charset="-122"/>
                </a:rPr>
                <a:t>Environmental oceanography and ecological oceanography</a:t>
              </a:r>
              <a:endParaRPr lang="en-US" altLang="x-none" sz="1600" b="1" dirty="0">
                <a:latin typeface="Arial" panose="020B0604020202020204" pitchFamily="34" charset="0"/>
                <a:ea typeface="宋体" panose="02010600030101010101" pitchFamily="2" charset="-122"/>
              </a:endParaRPr>
            </a:p>
          </p:txBody>
        </p:sp>
      </p:grpSp>
      <p:sp>
        <p:nvSpPr>
          <p:cNvPr id="35862" name="AutoShape 32"/>
          <p:cNvSpPr/>
          <p:nvPr/>
        </p:nvSpPr>
        <p:spPr>
          <a:xfrm rot="16200000">
            <a:off x="5219700" y="5013325"/>
            <a:ext cx="323850" cy="612775"/>
          </a:xfrm>
          <a:prstGeom prst="downArrow">
            <a:avLst>
              <a:gd name="adj1" fmla="val 44120"/>
              <a:gd name="adj2" fmla="val 88239"/>
            </a:avLst>
          </a:prstGeom>
          <a:solidFill>
            <a:srgbClr val="FF9900"/>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grpSp>
        <p:nvGrpSpPr>
          <p:cNvPr id="35863" name="组合 35862"/>
          <p:cNvGrpSpPr/>
          <p:nvPr/>
        </p:nvGrpSpPr>
        <p:grpSpPr>
          <a:xfrm>
            <a:off x="2771775" y="3475038"/>
            <a:ext cx="2170113" cy="1008062"/>
            <a:chOff x="0" y="0"/>
            <a:chExt cx="1367" cy="635"/>
          </a:xfrm>
        </p:grpSpPr>
        <p:sp>
          <p:nvSpPr>
            <p:cNvPr id="35864" name="AutoShape 35"/>
            <p:cNvSpPr/>
            <p:nvPr/>
          </p:nvSpPr>
          <p:spPr>
            <a:xfrm>
              <a:off x="45" y="0"/>
              <a:ext cx="1270" cy="635"/>
            </a:xfrm>
            <a:prstGeom prst="roundRect">
              <a:avLst>
                <a:gd name="adj" fmla="val 16667"/>
              </a:avLst>
            </a:prstGeom>
            <a:solidFill>
              <a:srgbClr val="EAEAEA"/>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35865" name="Rectangle 36"/>
            <p:cNvSpPr/>
            <p:nvPr/>
          </p:nvSpPr>
          <p:spPr>
            <a:xfrm>
              <a:off x="0" y="194"/>
              <a:ext cx="1367" cy="231"/>
            </a:xfrm>
            <a:prstGeom prst="rect">
              <a:avLst/>
            </a:prstGeom>
            <a:noFill/>
            <a:ln w="9525">
              <a:noFill/>
            </a:ln>
          </p:spPr>
          <p:txBody>
            <a:bodyPr>
              <a:spAutoFit/>
            </a:bodyPr>
            <a:lstStyle/>
            <a:p>
              <a:pPr lvl="0" algn="ctr" eaLnBrk="1" hangingPunct="1"/>
              <a:r>
                <a:rPr lang="en-US" altLang="x-none" sz="1800" b="1" dirty="0">
                  <a:latin typeface="Arial" panose="020B0604020202020204" pitchFamily="34" charset="0"/>
                  <a:ea typeface="宋体" panose="02010600030101010101" pitchFamily="2" charset="-122"/>
                </a:rPr>
                <a:t>Nearshore</a:t>
              </a:r>
              <a:endParaRPr lang="zh-CN" altLang="en-US" sz="1800" b="1" dirty="0">
                <a:latin typeface="Arial" panose="020B0604020202020204" pitchFamily="34" charset="0"/>
                <a:ea typeface="宋体" panose="02010600030101010101" pitchFamily="2" charset="-122"/>
              </a:endParaRPr>
            </a:p>
          </p:txBody>
        </p:sp>
      </p:grpSp>
      <p:grpSp>
        <p:nvGrpSpPr>
          <p:cNvPr id="35866" name="组合 35865"/>
          <p:cNvGrpSpPr/>
          <p:nvPr/>
        </p:nvGrpSpPr>
        <p:grpSpPr>
          <a:xfrm>
            <a:off x="5795963" y="3429000"/>
            <a:ext cx="2879725" cy="1079500"/>
            <a:chOff x="0" y="0"/>
            <a:chExt cx="1814" cy="680"/>
          </a:xfrm>
        </p:grpSpPr>
        <p:sp>
          <p:nvSpPr>
            <p:cNvPr id="35867" name="AutoShape 34"/>
            <p:cNvSpPr/>
            <p:nvPr/>
          </p:nvSpPr>
          <p:spPr>
            <a:xfrm>
              <a:off x="0" y="0"/>
              <a:ext cx="1814" cy="680"/>
            </a:xfrm>
            <a:prstGeom prst="roundRect">
              <a:avLst>
                <a:gd name="adj" fmla="val 16667"/>
              </a:avLst>
            </a:prstGeom>
            <a:solidFill>
              <a:srgbClr val="EAEAEA"/>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35868" name="Rectangle 37"/>
            <p:cNvSpPr/>
            <p:nvPr/>
          </p:nvSpPr>
          <p:spPr>
            <a:xfrm>
              <a:off x="162" y="45"/>
              <a:ext cx="1471" cy="577"/>
            </a:xfrm>
            <a:prstGeom prst="rect">
              <a:avLst/>
            </a:prstGeom>
            <a:noFill/>
            <a:ln w="9525">
              <a:noFill/>
            </a:ln>
          </p:spPr>
          <p:txBody>
            <a:bodyPr>
              <a:spAutoFit/>
            </a:bodyPr>
            <a:lstStyle/>
            <a:p>
              <a:pPr lvl="0" algn="ctr" eaLnBrk="1" hangingPunct="1">
                <a:spcBef>
                  <a:spcPct val="50000"/>
                </a:spcBef>
              </a:pPr>
              <a:r>
                <a:rPr lang="en-US" altLang="x-none" sz="1800" b="1" dirty="0">
                  <a:latin typeface="Arial" panose="020B0604020202020204" pitchFamily="34" charset="0"/>
                  <a:ea typeface="宋体" panose="02010600030101010101" pitchFamily="2" charset="-122"/>
                </a:rPr>
                <a:t>Global, deep-sea and important marine passages</a:t>
              </a:r>
              <a:endParaRPr lang="en-US" altLang="x-none" sz="1800" b="1" dirty="0">
                <a:latin typeface="Arial" panose="020B0604020202020204" pitchFamily="34" charset="0"/>
                <a:ea typeface="宋体" panose="02010600030101010101" pitchFamily="2" charset="-122"/>
              </a:endParaRPr>
            </a:p>
          </p:txBody>
        </p:sp>
      </p:grpSp>
      <p:sp>
        <p:nvSpPr>
          <p:cNvPr id="35869" name="AutoShape 38"/>
          <p:cNvSpPr/>
          <p:nvPr/>
        </p:nvSpPr>
        <p:spPr>
          <a:xfrm rot="16200000">
            <a:off x="5219700" y="3644900"/>
            <a:ext cx="323850" cy="612775"/>
          </a:xfrm>
          <a:prstGeom prst="downArrow">
            <a:avLst>
              <a:gd name="adj1" fmla="val 44120"/>
              <a:gd name="adj2" fmla="val 88239"/>
            </a:avLst>
          </a:prstGeom>
          <a:solidFill>
            <a:srgbClr val="FF9900"/>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35870" name="灯片编号占位符 16"/>
          <p:cNvSpPr/>
          <p:nvPr/>
        </p:nvSpPr>
        <p:spPr>
          <a:xfrm>
            <a:off x="71438" y="6492875"/>
            <a:ext cx="1000125" cy="365125"/>
          </a:xfrm>
          <a:prstGeom prst="rect">
            <a:avLst/>
          </a:prstGeom>
          <a:noFill/>
          <a:ln w="9525">
            <a:noFill/>
          </a:ln>
        </p:spPr>
        <p:txBody>
          <a:bodyPr anchor="ctr"/>
          <a:lstStyle/>
          <a:p>
            <a:pPr lvl="0" eaLnBrk="1" hangingPunct="1"/>
            <a:r>
              <a:rPr lang="en-US" altLang="x-none" dirty="0">
                <a:latin typeface="Calibri" panose="020F0502020204030204" pitchFamily="34" charset="0"/>
                <a:ea typeface="宋体" panose="02010600030101010101" pitchFamily="2" charset="-122"/>
              </a:rPr>
              <a:t>Page </a:t>
            </a: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35849"/>
                                        </p:tgtEl>
                                        <p:attrNameLst>
                                          <p:attrName>style.visibility</p:attrName>
                                        </p:attrNameLst>
                                      </p:cBhvr>
                                      <p:to>
                                        <p:strVal val="visible"/>
                                      </p:to>
                                    </p:set>
                                    <p:anim calcmode="lin" valueType="num">
                                      <p:cBhvr>
                                        <p:cTn id="7" dur="1000" fill="hold"/>
                                        <p:tgtEl>
                                          <p:spTgt spid="35849"/>
                                        </p:tgtEl>
                                        <p:attrNameLst>
                                          <p:attrName>ppt_x</p:attrName>
                                        </p:attrNameLst>
                                      </p:cBhvr>
                                      <p:tavLst>
                                        <p:tav tm="0">
                                          <p:val>
                                            <p:strVal val="#ppt_x-.2"/>
                                          </p:val>
                                        </p:tav>
                                        <p:tav tm="100000">
                                          <p:val>
                                            <p:strVal val="#ppt_x"/>
                                          </p:val>
                                        </p:tav>
                                      </p:tavLst>
                                    </p:anim>
                                    <p:anim calcmode="lin" valueType="num">
                                      <p:cBhvr>
                                        <p:cTn id="8" dur="1000" fill="hold"/>
                                        <p:tgtEl>
                                          <p:spTgt spid="3584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5849"/>
                                        </p:tgtEl>
                                      </p:cBhvr>
                                    </p:animEffect>
                                  </p:childTnLst>
                                </p:cTn>
                              </p:par>
                            </p:childTnLst>
                          </p:cTn>
                        </p:par>
                        <p:par>
                          <p:cTn id="10" fill="hold">
                            <p:stCondLst>
                              <p:cond delay="1000"/>
                            </p:stCondLst>
                            <p:childTnLst>
                              <p:par>
                                <p:cTn id="11" presetID="14" presetClass="entr" presetSubtype="5" fill="hold" grpId="0" nodeType="afterEffect">
                                  <p:stCondLst>
                                    <p:cond delay="0"/>
                                  </p:stCondLst>
                                  <p:childTnLst>
                                    <p:set>
                                      <p:cBhvr>
                                        <p:cTn id="12" dur="1" fill="hold">
                                          <p:stCondLst>
                                            <p:cond delay="0"/>
                                          </p:stCondLst>
                                        </p:cTn>
                                        <p:tgtEl>
                                          <p:spTgt spid="35855"/>
                                        </p:tgtEl>
                                        <p:attrNameLst>
                                          <p:attrName>style.visibility</p:attrName>
                                        </p:attrNameLst>
                                      </p:cBhvr>
                                      <p:to>
                                        <p:strVal val="visible"/>
                                      </p:to>
                                    </p:set>
                                    <p:animEffect transition="in" filter="randombar(vertical)">
                                      <p:cBhvr>
                                        <p:cTn id="13" dur="500"/>
                                        <p:tgtEl>
                                          <p:spTgt spid="35855"/>
                                        </p:tgtEl>
                                      </p:cBhvr>
                                    </p:animEffect>
                                  </p:childTnLst>
                                </p:cTn>
                              </p:par>
                            </p:childTnLst>
                          </p:cTn>
                        </p:par>
                        <p:par>
                          <p:cTn id="14" fill="hold">
                            <p:stCondLst>
                              <p:cond delay="1500"/>
                            </p:stCondLst>
                            <p:childTnLst>
                              <p:par>
                                <p:cTn id="15" presetID="29" presetClass="entr" presetSubtype="0" fill="hold" nodeType="afterEffect">
                                  <p:stCondLst>
                                    <p:cond delay="0"/>
                                  </p:stCondLst>
                                  <p:childTnLst>
                                    <p:set>
                                      <p:cBhvr>
                                        <p:cTn id="16" dur="1" fill="hold">
                                          <p:stCondLst>
                                            <p:cond delay="0"/>
                                          </p:stCondLst>
                                        </p:cTn>
                                        <p:tgtEl>
                                          <p:spTgt spid="35852"/>
                                        </p:tgtEl>
                                        <p:attrNameLst>
                                          <p:attrName>style.visibility</p:attrName>
                                        </p:attrNameLst>
                                      </p:cBhvr>
                                      <p:to>
                                        <p:strVal val="visible"/>
                                      </p:to>
                                    </p:set>
                                    <p:anim calcmode="lin" valueType="num">
                                      <p:cBhvr>
                                        <p:cTn id="17" dur="1000" fill="hold"/>
                                        <p:tgtEl>
                                          <p:spTgt spid="35852"/>
                                        </p:tgtEl>
                                        <p:attrNameLst>
                                          <p:attrName>ppt_x</p:attrName>
                                        </p:attrNameLst>
                                      </p:cBhvr>
                                      <p:tavLst>
                                        <p:tav tm="0">
                                          <p:val>
                                            <p:strVal val="#ppt_x-.2"/>
                                          </p:val>
                                        </p:tav>
                                        <p:tav tm="100000">
                                          <p:val>
                                            <p:strVal val="#ppt_x"/>
                                          </p:val>
                                        </p:tav>
                                      </p:tavLst>
                                    </p:anim>
                                    <p:anim calcmode="lin" valueType="num">
                                      <p:cBhvr>
                                        <p:cTn id="18" dur="1000" fill="hold"/>
                                        <p:tgtEl>
                                          <p:spTgt spid="3585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5852"/>
                                        </p:tgtEl>
                                      </p:cBhvr>
                                    </p:animEffect>
                                  </p:childTnLst>
                                </p:cTn>
                              </p:par>
                            </p:childTnLst>
                          </p:cTn>
                        </p:par>
                        <p:par>
                          <p:cTn id="20" fill="hold">
                            <p:stCondLst>
                              <p:cond delay="2500"/>
                            </p:stCondLst>
                            <p:childTnLst>
                              <p:par>
                                <p:cTn id="21" presetID="29" presetClass="entr" presetSubtype="0" fill="hold" nodeType="afterEffect">
                                  <p:stCondLst>
                                    <p:cond delay="2000"/>
                                  </p:stCondLst>
                                  <p:childTnLst>
                                    <p:set>
                                      <p:cBhvr>
                                        <p:cTn id="22" dur="1" fill="hold">
                                          <p:stCondLst>
                                            <p:cond delay="0"/>
                                          </p:stCondLst>
                                        </p:cTn>
                                        <p:tgtEl>
                                          <p:spTgt spid="35863"/>
                                        </p:tgtEl>
                                        <p:attrNameLst>
                                          <p:attrName>style.visibility</p:attrName>
                                        </p:attrNameLst>
                                      </p:cBhvr>
                                      <p:to>
                                        <p:strVal val="visible"/>
                                      </p:to>
                                    </p:set>
                                    <p:anim calcmode="lin" valueType="num">
                                      <p:cBhvr>
                                        <p:cTn id="23" dur="1000" fill="hold"/>
                                        <p:tgtEl>
                                          <p:spTgt spid="35863"/>
                                        </p:tgtEl>
                                        <p:attrNameLst>
                                          <p:attrName>ppt_x</p:attrName>
                                        </p:attrNameLst>
                                      </p:cBhvr>
                                      <p:tavLst>
                                        <p:tav tm="0">
                                          <p:val>
                                            <p:strVal val="#ppt_x-.2"/>
                                          </p:val>
                                        </p:tav>
                                        <p:tav tm="100000">
                                          <p:val>
                                            <p:strVal val="#ppt_x"/>
                                          </p:val>
                                        </p:tav>
                                      </p:tavLst>
                                    </p:anim>
                                    <p:anim calcmode="lin" valueType="num">
                                      <p:cBhvr>
                                        <p:cTn id="24" dur="1000" fill="hold"/>
                                        <p:tgtEl>
                                          <p:spTgt spid="35863"/>
                                        </p:tgtEl>
                                        <p:attrNameLst>
                                          <p:attrName>ppt_y</p:attrName>
                                        </p:attrNameLst>
                                      </p:cBhvr>
                                      <p:tavLst>
                                        <p:tav tm="0">
                                          <p:val>
                                            <p:strVal val="#ppt_y"/>
                                          </p:val>
                                        </p:tav>
                                        <p:tav tm="100000">
                                          <p:val>
                                            <p:strVal val="#ppt_y"/>
                                          </p:val>
                                        </p:tav>
                                      </p:tavLst>
                                    </p:anim>
                                    <p:animEffect transition="in" filter="wipe(right)" prLst="gradientSize: 0.1">
                                      <p:cBhvr>
                                        <p:cTn id="25" dur="1000"/>
                                        <p:tgtEl>
                                          <p:spTgt spid="35863"/>
                                        </p:tgtEl>
                                      </p:cBhvr>
                                    </p:animEffect>
                                  </p:childTnLst>
                                </p:cTn>
                              </p:par>
                            </p:childTnLst>
                          </p:cTn>
                        </p:par>
                        <p:par>
                          <p:cTn id="26" fill="hold">
                            <p:stCondLst>
                              <p:cond delay="5500"/>
                            </p:stCondLst>
                            <p:childTnLst>
                              <p:par>
                                <p:cTn id="27" presetID="14" presetClass="entr" presetSubtype="5" fill="hold" grpId="0" nodeType="afterEffect">
                                  <p:stCondLst>
                                    <p:cond delay="0"/>
                                  </p:stCondLst>
                                  <p:childTnLst>
                                    <p:set>
                                      <p:cBhvr>
                                        <p:cTn id="28" dur="1" fill="hold">
                                          <p:stCondLst>
                                            <p:cond delay="0"/>
                                          </p:stCondLst>
                                        </p:cTn>
                                        <p:tgtEl>
                                          <p:spTgt spid="35869"/>
                                        </p:tgtEl>
                                        <p:attrNameLst>
                                          <p:attrName>style.visibility</p:attrName>
                                        </p:attrNameLst>
                                      </p:cBhvr>
                                      <p:to>
                                        <p:strVal val="visible"/>
                                      </p:to>
                                    </p:set>
                                    <p:animEffect transition="in" filter="randombar(vertical)">
                                      <p:cBhvr>
                                        <p:cTn id="29" dur="500"/>
                                        <p:tgtEl>
                                          <p:spTgt spid="35869"/>
                                        </p:tgtEl>
                                      </p:cBhvr>
                                    </p:animEffect>
                                  </p:childTnLst>
                                </p:cTn>
                              </p:par>
                            </p:childTnLst>
                          </p:cTn>
                        </p:par>
                        <p:par>
                          <p:cTn id="30" fill="hold">
                            <p:stCondLst>
                              <p:cond delay="6000"/>
                            </p:stCondLst>
                            <p:childTnLst>
                              <p:par>
                                <p:cTn id="31" presetID="29" presetClass="entr" presetSubtype="0" fill="hold" nodeType="afterEffect">
                                  <p:stCondLst>
                                    <p:cond delay="0"/>
                                  </p:stCondLst>
                                  <p:childTnLst>
                                    <p:set>
                                      <p:cBhvr>
                                        <p:cTn id="32" dur="1" fill="hold">
                                          <p:stCondLst>
                                            <p:cond delay="0"/>
                                          </p:stCondLst>
                                        </p:cTn>
                                        <p:tgtEl>
                                          <p:spTgt spid="35866"/>
                                        </p:tgtEl>
                                        <p:attrNameLst>
                                          <p:attrName>style.visibility</p:attrName>
                                        </p:attrNameLst>
                                      </p:cBhvr>
                                      <p:to>
                                        <p:strVal val="visible"/>
                                      </p:to>
                                    </p:set>
                                    <p:anim calcmode="lin" valueType="num">
                                      <p:cBhvr>
                                        <p:cTn id="33" dur="1000" fill="hold"/>
                                        <p:tgtEl>
                                          <p:spTgt spid="35866"/>
                                        </p:tgtEl>
                                        <p:attrNameLst>
                                          <p:attrName>ppt_x</p:attrName>
                                        </p:attrNameLst>
                                      </p:cBhvr>
                                      <p:tavLst>
                                        <p:tav tm="0">
                                          <p:val>
                                            <p:strVal val="#ppt_x-.2"/>
                                          </p:val>
                                        </p:tav>
                                        <p:tav tm="100000">
                                          <p:val>
                                            <p:strVal val="#ppt_x"/>
                                          </p:val>
                                        </p:tav>
                                      </p:tavLst>
                                    </p:anim>
                                    <p:anim calcmode="lin" valueType="num">
                                      <p:cBhvr>
                                        <p:cTn id="34" dur="1000" fill="hold"/>
                                        <p:tgtEl>
                                          <p:spTgt spid="35866"/>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5866"/>
                                        </p:tgtEl>
                                      </p:cBhvr>
                                    </p:animEffect>
                                  </p:childTnLst>
                                </p:cTn>
                              </p:par>
                            </p:childTnLst>
                          </p:cTn>
                        </p:par>
                        <p:par>
                          <p:cTn id="36" fill="hold">
                            <p:stCondLst>
                              <p:cond delay="7000"/>
                            </p:stCondLst>
                            <p:childTnLst>
                              <p:par>
                                <p:cTn id="37" presetID="29" presetClass="entr" presetSubtype="0" fill="hold" nodeType="afterEffect">
                                  <p:stCondLst>
                                    <p:cond delay="2000"/>
                                  </p:stCondLst>
                                  <p:childTnLst>
                                    <p:set>
                                      <p:cBhvr>
                                        <p:cTn id="38" dur="1" fill="hold">
                                          <p:stCondLst>
                                            <p:cond delay="0"/>
                                          </p:stCondLst>
                                        </p:cTn>
                                        <p:tgtEl>
                                          <p:spTgt spid="35856"/>
                                        </p:tgtEl>
                                        <p:attrNameLst>
                                          <p:attrName>style.visibility</p:attrName>
                                        </p:attrNameLst>
                                      </p:cBhvr>
                                      <p:to>
                                        <p:strVal val="visible"/>
                                      </p:to>
                                    </p:set>
                                    <p:anim calcmode="lin" valueType="num">
                                      <p:cBhvr>
                                        <p:cTn id="39" dur="500" fill="hold"/>
                                        <p:tgtEl>
                                          <p:spTgt spid="35856"/>
                                        </p:tgtEl>
                                        <p:attrNameLst>
                                          <p:attrName>ppt_x</p:attrName>
                                        </p:attrNameLst>
                                      </p:cBhvr>
                                      <p:tavLst>
                                        <p:tav tm="0">
                                          <p:val>
                                            <p:strVal val="#ppt_x-.2"/>
                                          </p:val>
                                        </p:tav>
                                        <p:tav tm="100000">
                                          <p:val>
                                            <p:strVal val="#ppt_x"/>
                                          </p:val>
                                        </p:tav>
                                      </p:tavLst>
                                    </p:anim>
                                    <p:anim calcmode="lin" valueType="num">
                                      <p:cBhvr>
                                        <p:cTn id="40" dur="500" fill="hold"/>
                                        <p:tgtEl>
                                          <p:spTgt spid="35856"/>
                                        </p:tgtEl>
                                        <p:attrNameLst>
                                          <p:attrName>ppt_y</p:attrName>
                                        </p:attrNameLst>
                                      </p:cBhvr>
                                      <p:tavLst>
                                        <p:tav tm="0">
                                          <p:val>
                                            <p:strVal val="#ppt_y"/>
                                          </p:val>
                                        </p:tav>
                                        <p:tav tm="100000">
                                          <p:val>
                                            <p:strVal val="#ppt_y"/>
                                          </p:val>
                                        </p:tav>
                                      </p:tavLst>
                                    </p:anim>
                                    <p:animEffect transition="in" filter="wipe(right)" prLst="gradientSize: 0.1">
                                      <p:cBhvr>
                                        <p:cTn id="41" dur="500"/>
                                        <p:tgtEl>
                                          <p:spTgt spid="35856"/>
                                        </p:tgtEl>
                                      </p:cBhvr>
                                    </p:animEffect>
                                  </p:childTnLst>
                                </p:cTn>
                              </p:par>
                            </p:childTnLst>
                          </p:cTn>
                        </p:par>
                        <p:par>
                          <p:cTn id="42" fill="hold">
                            <p:stCondLst>
                              <p:cond delay="9500"/>
                            </p:stCondLst>
                            <p:childTnLst>
                              <p:par>
                                <p:cTn id="43" presetID="14" presetClass="entr" presetSubtype="5" fill="hold" grpId="0" nodeType="afterEffect">
                                  <p:stCondLst>
                                    <p:cond delay="0"/>
                                  </p:stCondLst>
                                  <p:childTnLst>
                                    <p:set>
                                      <p:cBhvr>
                                        <p:cTn id="44" dur="1" fill="hold">
                                          <p:stCondLst>
                                            <p:cond delay="0"/>
                                          </p:stCondLst>
                                        </p:cTn>
                                        <p:tgtEl>
                                          <p:spTgt spid="35862"/>
                                        </p:tgtEl>
                                        <p:attrNameLst>
                                          <p:attrName>style.visibility</p:attrName>
                                        </p:attrNameLst>
                                      </p:cBhvr>
                                      <p:to>
                                        <p:strVal val="visible"/>
                                      </p:to>
                                    </p:set>
                                    <p:animEffect transition="in" filter="randombar(vertical)">
                                      <p:cBhvr>
                                        <p:cTn id="45" dur="500"/>
                                        <p:tgtEl>
                                          <p:spTgt spid="35862"/>
                                        </p:tgtEl>
                                      </p:cBhvr>
                                    </p:animEffect>
                                  </p:childTnLst>
                                </p:cTn>
                              </p:par>
                            </p:childTnLst>
                          </p:cTn>
                        </p:par>
                        <p:par>
                          <p:cTn id="46" fill="hold">
                            <p:stCondLst>
                              <p:cond delay="10000"/>
                            </p:stCondLst>
                            <p:childTnLst>
                              <p:par>
                                <p:cTn id="47" presetID="29" presetClass="entr" presetSubtype="0" fill="hold" nodeType="afterEffect">
                                  <p:stCondLst>
                                    <p:cond delay="0"/>
                                  </p:stCondLst>
                                  <p:childTnLst>
                                    <p:set>
                                      <p:cBhvr>
                                        <p:cTn id="48" dur="1" fill="hold">
                                          <p:stCondLst>
                                            <p:cond delay="0"/>
                                          </p:stCondLst>
                                        </p:cTn>
                                        <p:tgtEl>
                                          <p:spTgt spid="35859"/>
                                        </p:tgtEl>
                                        <p:attrNameLst>
                                          <p:attrName>style.visibility</p:attrName>
                                        </p:attrNameLst>
                                      </p:cBhvr>
                                      <p:to>
                                        <p:strVal val="visible"/>
                                      </p:to>
                                    </p:set>
                                    <p:anim calcmode="lin" valueType="num">
                                      <p:cBhvr>
                                        <p:cTn id="49" dur="1000" fill="hold"/>
                                        <p:tgtEl>
                                          <p:spTgt spid="35859"/>
                                        </p:tgtEl>
                                        <p:attrNameLst>
                                          <p:attrName>ppt_x</p:attrName>
                                        </p:attrNameLst>
                                      </p:cBhvr>
                                      <p:tavLst>
                                        <p:tav tm="0">
                                          <p:val>
                                            <p:strVal val="#ppt_x-.2"/>
                                          </p:val>
                                        </p:tav>
                                        <p:tav tm="100000">
                                          <p:val>
                                            <p:strVal val="#ppt_x"/>
                                          </p:val>
                                        </p:tav>
                                      </p:tavLst>
                                    </p:anim>
                                    <p:anim calcmode="lin" valueType="num">
                                      <p:cBhvr>
                                        <p:cTn id="50" dur="1000" fill="hold"/>
                                        <p:tgtEl>
                                          <p:spTgt spid="35859"/>
                                        </p:tgtEl>
                                        <p:attrNameLst>
                                          <p:attrName>ppt_y</p:attrName>
                                        </p:attrNameLst>
                                      </p:cBhvr>
                                      <p:tavLst>
                                        <p:tav tm="0">
                                          <p:val>
                                            <p:strVal val="#ppt_y"/>
                                          </p:val>
                                        </p:tav>
                                        <p:tav tm="100000">
                                          <p:val>
                                            <p:strVal val="#ppt_y"/>
                                          </p:val>
                                        </p:tav>
                                      </p:tavLst>
                                    </p:anim>
                                    <p:animEffect transition="in" filter="wipe(right)" prLst="gradientSize: 0.1">
                                      <p:cBhvr>
                                        <p:cTn id="51" dur="1000"/>
                                        <p:tgtEl>
                                          <p:spTgt spid="35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5" grpId="0" bldLvl="0" animBg="1"/>
      <p:bldP spid="35862" grpId="0" bldLvl="0" animBg="1"/>
      <p:bldP spid="35869"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p:txBody>
          <a:bodyPr vert="horz" wrap="square" anchor="ctr"/>
          <a:lstStyle/>
          <a:p>
            <a:pPr lvl="0"/>
            <a:r>
              <a:rPr lang="en-US" altLang="x-none" sz="3200" b="1" dirty="0">
                <a:solidFill>
                  <a:schemeClr val="bg1"/>
                </a:solidFill>
                <a:latin typeface="Arial" panose="020B0604020202020204" pitchFamily="34" charset="0"/>
              </a:rPr>
              <a:t>Outlines</a:t>
            </a:r>
            <a:endParaRPr lang="en-US" altLang="x-none" sz="3200" b="1" dirty="0">
              <a:solidFill>
                <a:schemeClr val="bg1"/>
              </a:solidFill>
              <a:latin typeface="Arial" panose="020B0604020202020204" pitchFamily="34" charset="0"/>
            </a:endParaRPr>
          </a:p>
        </p:txBody>
      </p:sp>
      <p:sp>
        <p:nvSpPr>
          <p:cNvPr id="21507" name="灯片编号占位符 16"/>
          <p:cNvSpPr/>
          <p:nvPr/>
        </p:nvSpPr>
        <p:spPr>
          <a:xfrm>
            <a:off x="71438" y="6492875"/>
            <a:ext cx="1000125" cy="365125"/>
          </a:xfrm>
          <a:prstGeom prst="rect">
            <a:avLst/>
          </a:prstGeom>
          <a:noFill/>
          <a:ln w="9525">
            <a:noFill/>
          </a:ln>
        </p:spPr>
        <p:txBody>
          <a:bodyPr anchor="ctr"/>
          <a:lstStyle/>
          <a:p>
            <a:pPr lvl="0" eaLnBrk="1" hangingPunct="1"/>
            <a:r>
              <a:rPr lang="en-US" altLang="x-none" dirty="0">
                <a:latin typeface="Calibri" panose="020F0502020204030204" pitchFamily="34" charset="0"/>
                <a:ea typeface="宋体" panose="02010600030101010101" pitchFamily="2" charset="-122"/>
              </a:rPr>
              <a:t>Page </a:t>
            </a: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
        <p:nvSpPr>
          <p:cNvPr id="7" name="Rectangle 3"/>
          <p:cNvSpPr>
            <a:spLocks noGrp="1"/>
          </p:cNvSpPr>
          <p:nvPr/>
        </p:nvSpPr>
        <p:spPr>
          <a:xfrm>
            <a:off x="863397" y="1979052"/>
            <a:ext cx="7416800" cy="588962"/>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lvl="0" algn="l" eaLnBrk="1" hangingPunct="1"/>
            <a:r>
              <a:rPr lang="en-US" altLang="zh-CN" sz="2000" b="1" dirty="0">
                <a:solidFill>
                  <a:schemeClr val="accent4"/>
                </a:solidFill>
                <a:latin typeface="Arial" panose="020B0604020202020204" pitchFamily="34" charset="0"/>
                <a:ea typeface="仿宋_GB2312" pitchFamily="1" charset="-122"/>
                <a:sym typeface="Arial" panose="020B0604020202020204" pitchFamily="34" charset="0"/>
              </a:rPr>
              <a:t>1</a:t>
            </a:r>
            <a:r>
              <a:rPr lang="en-US" altLang="x-none" sz="2000" b="1" dirty="0">
                <a:solidFill>
                  <a:schemeClr val="accent4"/>
                </a:solidFill>
                <a:latin typeface="Arial" panose="020B0604020202020204" pitchFamily="34" charset="0"/>
                <a:ea typeface="仿宋_GB2312" pitchFamily="1" charset="-122"/>
                <a:sym typeface="Arial" panose="020B0604020202020204" pitchFamily="34" charset="0"/>
              </a:rPr>
              <a:t>. Marine Observing System in China</a:t>
            </a:r>
            <a:endParaRPr lang="zh-CN" altLang="en-US" sz="2000" b="1" dirty="0">
              <a:solidFill>
                <a:schemeClr val="accent4"/>
              </a:solidFill>
              <a:latin typeface="Arial" panose="020B0604020202020204" pitchFamily="34" charset="0"/>
              <a:ea typeface="仿宋_GB2312" pitchFamily="1" charset="-122"/>
              <a:sym typeface="Arial" panose="020B0604020202020204" pitchFamily="34" charset="0"/>
            </a:endParaRPr>
          </a:p>
        </p:txBody>
      </p:sp>
      <p:sp>
        <p:nvSpPr>
          <p:cNvPr id="8" name="Rectangle 3"/>
          <p:cNvSpPr>
            <a:spLocks noGrp="1"/>
          </p:cNvSpPr>
          <p:nvPr/>
        </p:nvSpPr>
        <p:spPr>
          <a:xfrm>
            <a:off x="863397" y="3064803"/>
            <a:ext cx="7416800" cy="720725"/>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lvl="0" algn="l" eaLnBrk="1" hangingPunct="1"/>
            <a:r>
              <a:rPr lang="en-US" altLang="x-none" sz="2000" b="1" dirty="0">
                <a:solidFill>
                  <a:schemeClr val="tx1"/>
                </a:solidFill>
                <a:latin typeface="Arial" panose="020B0604020202020204" pitchFamily="34" charset="0"/>
                <a:ea typeface="仿宋_GB2312" pitchFamily="1" charset="-122"/>
                <a:sym typeface="Arial" panose="020B0604020202020204" pitchFamily="34" charset="0"/>
              </a:rPr>
              <a:t>2. Marine Environment Forecasting </a:t>
            </a:r>
            <a:r>
              <a:rPr lang="en-US" altLang="x-none" sz="2000" b="1" dirty="0" smtClean="0">
                <a:solidFill>
                  <a:schemeClr val="tx1"/>
                </a:solidFill>
                <a:latin typeface="Arial" panose="020B0604020202020204" pitchFamily="34" charset="0"/>
                <a:ea typeface="仿宋_GB2312" pitchFamily="1" charset="-122"/>
                <a:sym typeface="Arial" panose="020B0604020202020204" pitchFamily="34" charset="0"/>
              </a:rPr>
              <a:t>and</a:t>
            </a:r>
            <a:br>
              <a:rPr lang="en-US" altLang="x-none" sz="2000" b="1" dirty="0" smtClean="0">
                <a:solidFill>
                  <a:schemeClr val="tx1"/>
                </a:solidFill>
                <a:latin typeface="Arial" panose="020B0604020202020204" pitchFamily="34" charset="0"/>
                <a:ea typeface="仿宋_GB2312" pitchFamily="1" charset="-122"/>
                <a:sym typeface="Arial" panose="020B0604020202020204" pitchFamily="34" charset="0"/>
              </a:rPr>
            </a:br>
            <a:r>
              <a:rPr lang="en-US" altLang="x-none" sz="2000" b="1" dirty="0" smtClean="0">
                <a:solidFill>
                  <a:schemeClr val="tx1"/>
                </a:solidFill>
                <a:latin typeface="Arial" panose="020B0604020202020204" pitchFamily="34" charset="0"/>
                <a:ea typeface="仿宋_GB2312" pitchFamily="1" charset="-122"/>
                <a:sym typeface="Arial" panose="020B0604020202020204" pitchFamily="34" charset="0"/>
              </a:rPr>
              <a:t>    </a:t>
            </a:r>
            <a:r>
              <a:rPr lang="en-US" altLang="x-none" sz="2000" b="1" dirty="0">
                <a:solidFill>
                  <a:schemeClr val="tx1"/>
                </a:solidFill>
                <a:latin typeface="Arial" panose="020B0604020202020204" pitchFamily="34" charset="0"/>
                <a:ea typeface="仿宋_GB2312" pitchFamily="1" charset="-122"/>
                <a:sym typeface="Arial" panose="020B0604020202020204" pitchFamily="34" charset="0"/>
              </a:rPr>
              <a:t>Disaster Warning Service</a:t>
            </a:r>
            <a:endParaRPr lang="zh-CN" altLang="en-US" sz="2000" b="1" dirty="0">
              <a:solidFill>
                <a:schemeClr val="tx1"/>
              </a:solidFill>
              <a:latin typeface="Arial" panose="020B0604020202020204" pitchFamily="34" charset="0"/>
              <a:ea typeface="仿宋_GB2312" pitchFamily="1" charset="-122"/>
              <a:sym typeface="Arial" panose="020B0604020202020204" pitchFamily="34" charset="0"/>
            </a:endParaRPr>
          </a:p>
        </p:txBody>
      </p:sp>
      <p:sp>
        <p:nvSpPr>
          <p:cNvPr id="9" name="Rectangle 3"/>
          <p:cNvSpPr>
            <a:spLocks noGrp="1"/>
          </p:cNvSpPr>
          <p:nvPr/>
        </p:nvSpPr>
        <p:spPr>
          <a:xfrm>
            <a:off x="863397" y="4342418"/>
            <a:ext cx="7416800" cy="588962"/>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lvl="0" algn="l" eaLnBrk="1" hangingPunct="1"/>
            <a:r>
              <a:rPr lang="en-US" altLang="x-none" sz="2000" b="1" dirty="0">
                <a:solidFill>
                  <a:schemeClr val="accent5">
                    <a:lumMod val="75000"/>
                  </a:schemeClr>
                </a:solidFill>
                <a:latin typeface="Arial" panose="020B0604020202020204" pitchFamily="34" charset="0"/>
                <a:ea typeface="仿宋_GB2312" pitchFamily="1" charset="-122"/>
                <a:sym typeface="Arial" panose="020B0604020202020204" pitchFamily="34" charset="0"/>
              </a:rPr>
              <a:t>3.  P</a:t>
            </a:r>
            <a:r>
              <a:rPr lang="en-US" altLang="x-none" sz="2000" b="1" dirty="0">
                <a:solidFill>
                  <a:schemeClr val="accent5">
                    <a:lumMod val="75000"/>
                  </a:schemeClr>
                </a:solidFill>
                <a:latin typeface="Arial" panose="020B0604020202020204" pitchFamily="34" charset="0"/>
                <a:ea typeface="仿宋_GB2312" pitchFamily="1" charset="-122"/>
                <a:sym typeface="+mn-ea"/>
              </a:rPr>
              <a:t>erspective of China-EU collaboration</a:t>
            </a:r>
            <a:endParaRPr lang="en-US" altLang="x-none" sz="2000" b="1" dirty="0">
              <a:solidFill>
                <a:schemeClr val="accent5">
                  <a:lumMod val="75000"/>
                </a:schemeClr>
              </a:solidFill>
              <a:latin typeface="Arial" panose="020B0604020202020204" pitchFamily="34" charset="0"/>
              <a:ea typeface="仿宋_GB2312" pitchFamily="1" charset="-122"/>
              <a:sym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1" cstate="print"/>
          <a:srcRect/>
          <a:stretch>
            <a:fillRect/>
          </a:stretch>
        </p:blipFill>
        <p:spPr bwMode="auto">
          <a:xfrm>
            <a:off x="1743760" y="5385202"/>
            <a:ext cx="7471889" cy="1512168"/>
          </a:xfrm>
          <a:prstGeom prst="rect">
            <a:avLst/>
          </a:prstGeom>
          <a:ln>
            <a:noFill/>
          </a:ln>
          <a:effectLst>
            <a:softEdge rad="112500"/>
          </a:effectLst>
        </p:spPr>
      </p:pic>
      <p:sp>
        <p:nvSpPr>
          <p:cNvPr id="6" name="标题 1"/>
          <p:cNvSpPr txBox="1"/>
          <p:nvPr/>
        </p:nvSpPr>
        <p:spPr bwMode="auto">
          <a:xfrm>
            <a:off x="119058" y="167050"/>
            <a:ext cx="8532440" cy="778098"/>
          </a:xfrm>
          <a:prstGeom prst="rect">
            <a:avLst/>
          </a:prstGeom>
          <a:noFill/>
          <a:ln w="9525">
            <a:noFill/>
            <a:miter lim="800000"/>
          </a:ln>
        </p:spPr>
        <p:txBody>
          <a:bodyPr vert="horz" wrap="square" lIns="91440" tIns="45720" rIns="91440" bIns="45720" numCol="1" anchor="ctr" anchorCtr="0" compatLnSpc="1">
            <a:normAutofit/>
          </a:bodyPr>
          <a:lstStyle/>
          <a:p>
            <a:pPr marL="179705" algn="ctr" fontAlgn="base">
              <a:spcBef>
                <a:spcPct val="0"/>
              </a:spcBef>
              <a:spcAft>
                <a:spcPct val="0"/>
              </a:spcAft>
            </a:pPr>
            <a:r>
              <a:rPr lang="en-US" altLang="zh-CN" sz="2800" b="1" kern="0" dirty="0" smtClean="0">
                <a:solidFill>
                  <a:schemeClr val="bg1"/>
                </a:solidFill>
                <a:latin typeface="Arial" panose="020B0604020202020204" pitchFamily="34" charset="0"/>
                <a:ea typeface="+mj-ea"/>
                <a:cs typeface="Arial" panose="020B0604020202020204" pitchFamily="34" charset="0"/>
              </a:rPr>
              <a:t>China-Italy cooperation</a:t>
            </a:r>
            <a:endParaRPr kumimoji="0" lang="en-US" altLang="zh-CN" sz="2800" b="1" i="0" u="none" strike="noStrike" kern="0" cap="none" spc="0" normalizeH="0" baseline="0" noProof="0" dirty="0" smtClean="0">
              <a:ln>
                <a:noFill/>
              </a:ln>
              <a:solidFill>
                <a:schemeClr val="bg1"/>
              </a:solidFill>
              <a:effectLst/>
              <a:uLnTx/>
              <a:uFillTx/>
              <a:latin typeface="Arial" panose="020B0604020202020204" pitchFamily="34" charset="0"/>
              <a:ea typeface="+mj-ea"/>
              <a:cs typeface="Arial" panose="020B0604020202020204" pitchFamily="34" charset="0"/>
            </a:endParaRPr>
          </a:p>
        </p:txBody>
      </p:sp>
      <p:grpSp>
        <p:nvGrpSpPr>
          <p:cNvPr id="76" name="组合 75"/>
          <p:cNvGrpSpPr/>
          <p:nvPr/>
        </p:nvGrpSpPr>
        <p:grpSpPr>
          <a:xfrm>
            <a:off x="301401" y="1306393"/>
            <a:ext cx="8951119" cy="4930919"/>
            <a:chOff x="192881" y="1223065"/>
            <a:chExt cx="8951119" cy="4930919"/>
          </a:xfrm>
        </p:grpSpPr>
        <p:sp>
          <p:nvSpPr>
            <p:cNvPr id="61" name="AutoShape 7"/>
            <p:cNvSpPr>
              <a:spLocks noChangeArrowheads="1"/>
            </p:cNvSpPr>
            <p:nvPr/>
          </p:nvSpPr>
          <p:spPr bwMode="auto">
            <a:xfrm>
              <a:off x="827584" y="2780928"/>
              <a:ext cx="6683375" cy="914400"/>
            </a:xfrm>
            <a:prstGeom prst="homePlate">
              <a:avLst>
                <a:gd name="adj" fmla="val 40030"/>
              </a:avLst>
            </a:prstGeom>
            <a:gradFill rotWithShape="1">
              <a:gsLst>
                <a:gs pos="0">
                  <a:srgbClr val="B2B2B2">
                    <a:gamma/>
                    <a:tint val="5882"/>
                    <a:invGamma/>
                  </a:srgbClr>
                </a:gs>
                <a:gs pos="100000">
                  <a:srgbClr val="EAEAEA"/>
                </a:gs>
              </a:gsLst>
              <a:lin ang="5400000" scaled="1"/>
            </a:gradFill>
            <a:ln w="9525">
              <a:solidFill>
                <a:srgbClr val="EAEAEA"/>
              </a:solidFill>
              <a:miter lim="800000"/>
            </a:ln>
            <a:effectLst/>
          </p:spPr>
          <p:txBody>
            <a:bodyPr wrap="none" anchor="ctr"/>
            <a:lstStyle/>
            <a:p>
              <a:pPr marL="357505" indent="-357505" fontAlgn="auto">
                <a:lnSpc>
                  <a:spcPct val="120000"/>
                </a:lnSpc>
                <a:spcBef>
                  <a:spcPts val="0"/>
                </a:spcBef>
                <a:spcAft>
                  <a:spcPts val="0"/>
                </a:spcAft>
                <a:defRPr/>
              </a:pPr>
              <a:endParaRPr lang="zh-CN" altLang="en-US" sz="1200" kern="0" dirty="0">
                <a:solidFill>
                  <a:srgbClr val="646464"/>
                </a:solidFill>
                <a:latin typeface="Arial" panose="020B0604020202020204" pitchFamily="34" charset="0"/>
                <a:ea typeface="微软雅黑" panose="020B0503020204020204" charset="-122"/>
              </a:endParaRPr>
            </a:p>
          </p:txBody>
        </p:sp>
        <p:grpSp>
          <p:nvGrpSpPr>
            <p:cNvPr id="11" name="组合 9"/>
            <p:cNvGrpSpPr/>
            <p:nvPr/>
          </p:nvGrpSpPr>
          <p:grpSpPr bwMode="auto">
            <a:xfrm>
              <a:off x="192881" y="2758478"/>
              <a:ext cx="6683375" cy="1112542"/>
              <a:chOff x="223645" y="2955131"/>
              <a:chExt cx="6684147" cy="1113360"/>
            </a:xfrm>
          </p:grpSpPr>
          <p:sp>
            <p:nvSpPr>
              <p:cNvPr id="12" name="AutoShape 13"/>
              <p:cNvSpPr>
                <a:spLocks noChangeArrowheads="1"/>
              </p:cNvSpPr>
              <p:nvPr/>
            </p:nvSpPr>
            <p:spPr bwMode="auto">
              <a:xfrm rot="10800000">
                <a:off x="223645" y="3905160"/>
                <a:ext cx="6304690" cy="154100"/>
              </a:xfrm>
              <a:custGeom>
                <a:avLst/>
                <a:gdLst>
                  <a:gd name="T0" fmla="*/ 1580044630 w 21600"/>
                  <a:gd name="T1" fmla="*/ 548896 h 21600"/>
                  <a:gd name="T2" fmla="*/ 790022315 w 21600"/>
                  <a:gd name="T3" fmla="*/ 1097792 h 21600"/>
                  <a:gd name="T4" fmla="*/ 0 w 21600"/>
                  <a:gd name="T5" fmla="*/ 548896 h 21600"/>
                  <a:gd name="T6" fmla="*/ 790022315 w 21600"/>
                  <a:gd name="T7" fmla="*/ 0 h 21600"/>
                  <a:gd name="T8" fmla="*/ 0 60000 65536"/>
                  <a:gd name="T9" fmla="*/ 0 60000 65536"/>
                  <a:gd name="T10" fmla="*/ 0 60000 65536"/>
                  <a:gd name="T11" fmla="*/ 0 60000 65536"/>
                  <a:gd name="T12" fmla="*/ 1800 w 21600"/>
                  <a:gd name="T13" fmla="*/ 1800 h 21600"/>
                  <a:gd name="T14" fmla="*/ 19800 w 21600"/>
                  <a:gd name="T15" fmla="*/ 198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gradFill rotWithShape="1">
                <a:gsLst>
                  <a:gs pos="0">
                    <a:srgbClr val="FFFFFF"/>
                  </a:gs>
                  <a:gs pos="100000">
                    <a:srgbClr val="EAEAE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defRPr/>
                </a:pPr>
                <a:endParaRPr lang="zh-CN" altLang="en-US" kern="0" dirty="0">
                  <a:solidFill>
                    <a:sysClr val="windowText" lastClr="000000"/>
                  </a:solidFill>
                  <a:ea typeface="微软雅黑" panose="020B0503020204020204" charset="-122"/>
                </a:endParaRPr>
              </a:p>
            </p:txBody>
          </p:sp>
          <p:sp>
            <p:nvSpPr>
              <p:cNvPr id="13" name="AutoShape 7"/>
              <p:cNvSpPr>
                <a:spLocks noChangeArrowheads="1"/>
              </p:cNvSpPr>
              <p:nvPr/>
            </p:nvSpPr>
            <p:spPr bwMode="auto">
              <a:xfrm>
                <a:off x="223645" y="2964668"/>
                <a:ext cx="6684147" cy="915073"/>
              </a:xfrm>
              <a:prstGeom prst="homePlate">
                <a:avLst>
                  <a:gd name="adj" fmla="val 40030"/>
                </a:avLst>
              </a:prstGeom>
              <a:gradFill rotWithShape="1">
                <a:gsLst>
                  <a:gs pos="0">
                    <a:srgbClr val="B2B2B2">
                      <a:gamma/>
                      <a:tint val="5882"/>
                      <a:invGamma/>
                    </a:srgbClr>
                  </a:gs>
                  <a:gs pos="100000">
                    <a:srgbClr val="EAEAEA"/>
                  </a:gs>
                </a:gsLst>
                <a:lin ang="5400000" scaled="1"/>
              </a:gradFill>
              <a:ln w="9525">
                <a:solidFill>
                  <a:srgbClr val="EAEAEA"/>
                </a:solidFill>
                <a:miter lim="800000"/>
              </a:ln>
              <a:effectLst/>
            </p:spPr>
            <p:txBody>
              <a:bodyPr wrap="none" anchor="ctr"/>
              <a:lstStyle/>
              <a:p>
                <a:pPr marL="357505" indent="-357505" fontAlgn="auto">
                  <a:lnSpc>
                    <a:spcPct val="120000"/>
                  </a:lnSpc>
                  <a:spcBef>
                    <a:spcPts val="0"/>
                  </a:spcBef>
                  <a:spcAft>
                    <a:spcPts val="0"/>
                  </a:spcAft>
                  <a:defRPr/>
                </a:pPr>
                <a:endParaRPr lang="zh-CN" altLang="en-US" sz="1200" kern="0" dirty="0">
                  <a:solidFill>
                    <a:srgbClr val="646464"/>
                  </a:solidFill>
                  <a:latin typeface="Arial" panose="020B0604020202020204" pitchFamily="34" charset="0"/>
                  <a:ea typeface="微软雅黑" panose="020B0503020204020204" charset="-122"/>
                </a:endParaRPr>
              </a:p>
            </p:txBody>
          </p:sp>
          <p:grpSp>
            <p:nvGrpSpPr>
              <p:cNvPr id="14" name="组合 13"/>
              <p:cNvGrpSpPr/>
              <p:nvPr/>
            </p:nvGrpSpPr>
            <p:grpSpPr bwMode="auto">
              <a:xfrm>
                <a:off x="4652136" y="2977601"/>
                <a:ext cx="566804" cy="1090890"/>
                <a:chOff x="4508977" y="1794829"/>
                <a:chExt cx="653445" cy="1090890"/>
              </a:xfrm>
            </p:grpSpPr>
            <p:sp>
              <p:nvSpPr>
                <p:cNvPr id="32" name="AutoShape 8"/>
                <p:cNvSpPr>
                  <a:spLocks noChangeArrowheads="1"/>
                </p:cNvSpPr>
                <p:nvPr/>
              </p:nvSpPr>
              <p:spPr bwMode="auto">
                <a:xfrm>
                  <a:off x="4508977" y="1794829"/>
                  <a:ext cx="653445" cy="934138"/>
                </a:xfrm>
                <a:prstGeom prst="chevron">
                  <a:avLst>
                    <a:gd name="adj" fmla="val 55472"/>
                  </a:avLst>
                </a:prstGeom>
                <a:gradFill rotWithShape="1">
                  <a:gsLst>
                    <a:gs pos="0">
                      <a:srgbClr val="2676FF"/>
                    </a:gs>
                    <a:gs pos="50000">
                      <a:srgbClr val="2676FF">
                        <a:lumMod val="75000"/>
                      </a:srgbClr>
                    </a:gs>
                    <a:gs pos="100000">
                      <a:srgbClr val="2676FF"/>
                    </a:gs>
                  </a:gsLst>
                  <a:lin ang="18900000" scaled="1"/>
                </a:gradFill>
                <a:ln w="9525">
                  <a:solidFill>
                    <a:sysClr val="window" lastClr="FFFFFF"/>
                  </a:solidFill>
                  <a:miter lim="800000"/>
                </a:ln>
                <a:effectLst/>
              </p:spPr>
              <p:txBody>
                <a:bodyPr wrap="none" anchor="ctr"/>
                <a:lstStyle/>
                <a:p>
                  <a:pPr fontAlgn="auto">
                    <a:spcBef>
                      <a:spcPts val="0"/>
                    </a:spcBef>
                    <a:spcAft>
                      <a:spcPts val="0"/>
                    </a:spcAft>
                    <a:defRPr/>
                  </a:pPr>
                  <a:endParaRPr lang="zh-CN" altLang="en-US" kern="0" dirty="0">
                    <a:solidFill>
                      <a:sysClr val="windowText" lastClr="000000"/>
                    </a:solidFill>
                    <a:latin typeface="Arial" panose="020B0604020202020204" pitchFamily="34" charset="0"/>
                    <a:ea typeface="微软雅黑" panose="020B0503020204020204" charset="-122"/>
                  </a:endParaRPr>
                </a:p>
              </p:txBody>
            </p:sp>
            <p:sp>
              <p:nvSpPr>
                <p:cNvPr id="33" name="AutoShape 14"/>
                <p:cNvSpPr>
                  <a:spLocks noChangeArrowheads="1"/>
                </p:cNvSpPr>
                <p:nvPr/>
              </p:nvSpPr>
              <p:spPr bwMode="auto">
                <a:xfrm>
                  <a:off x="4535665" y="2731618"/>
                  <a:ext cx="287368" cy="154101"/>
                </a:xfrm>
                <a:custGeom>
                  <a:avLst/>
                  <a:gdLst>
                    <a:gd name="T0" fmla="*/ 3822367 w 21600"/>
                    <a:gd name="T1" fmla="*/ 548896 h 21600"/>
                    <a:gd name="T2" fmla="*/ 1911183 w 21600"/>
                    <a:gd name="T3" fmla="*/ 1097792 h 21600"/>
                    <a:gd name="T4" fmla="*/ 0 w 21600"/>
                    <a:gd name="T5" fmla="*/ 548896 h 21600"/>
                    <a:gd name="T6" fmla="*/ 1911183 w 21600"/>
                    <a:gd name="T7" fmla="*/ 0 h 21600"/>
                    <a:gd name="T8" fmla="*/ 0 60000 65536"/>
                    <a:gd name="T9" fmla="*/ 0 60000 65536"/>
                    <a:gd name="T10" fmla="*/ 0 60000 65536"/>
                    <a:gd name="T11" fmla="*/ 0 60000 65536"/>
                    <a:gd name="T12" fmla="*/ 1800 w 21600"/>
                    <a:gd name="T13" fmla="*/ 1800 h 21600"/>
                    <a:gd name="T14" fmla="*/ 19800 w 21600"/>
                    <a:gd name="T15" fmla="*/ 198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gradFill rotWithShape="1">
                  <a:gsLst>
                    <a:gs pos="0">
                      <a:srgbClr val="2676FF">
                        <a:alpha val="50000"/>
                      </a:srgbClr>
                    </a:gs>
                    <a:gs pos="100000">
                      <a:srgbClr val="FFFFFF">
                        <a:alpha val="0"/>
                      </a:srgbClr>
                    </a:gs>
                  </a:gsLst>
                  <a:lin ang="5400000" scaled="1"/>
                </a:gradFill>
                <a:ln>
                  <a:solidFill>
                    <a:sysClr val="window" lastClr="FFFFFF"/>
                  </a:solidFill>
                </a:ln>
              </p:spPr>
              <p:txBody>
                <a:bodyPr wrap="none" anchor="ctr"/>
                <a:lstStyle/>
                <a:p>
                  <a:pPr fontAlgn="auto">
                    <a:spcBef>
                      <a:spcPts val="0"/>
                    </a:spcBef>
                    <a:spcAft>
                      <a:spcPts val="0"/>
                    </a:spcAft>
                    <a:defRPr/>
                  </a:pPr>
                  <a:endParaRPr lang="zh-CN" altLang="en-US" kern="0" dirty="0">
                    <a:solidFill>
                      <a:sysClr val="windowText" lastClr="000000"/>
                    </a:solidFill>
                    <a:ea typeface="微软雅黑" panose="020B0503020204020204" charset="-122"/>
                  </a:endParaRPr>
                </a:p>
              </p:txBody>
            </p:sp>
          </p:grpSp>
          <p:grpSp>
            <p:nvGrpSpPr>
              <p:cNvPr id="15" name="组合 14"/>
              <p:cNvGrpSpPr/>
              <p:nvPr/>
            </p:nvGrpSpPr>
            <p:grpSpPr bwMode="auto">
              <a:xfrm>
                <a:off x="3355845" y="2977601"/>
                <a:ext cx="566804" cy="1073717"/>
                <a:chOff x="3292122" y="1794829"/>
                <a:chExt cx="653445" cy="1073717"/>
              </a:xfrm>
            </p:grpSpPr>
            <p:sp>
              <p:nvSpPr>
                <p:cNvPr id="30" name="AutoShape 8"/>
                <p:cNvSpPr>
                  <a:spLocks noChangeArrowheads="1"/>
                </p:cNvSpPr>
                <p:nvPr/>
              </p:nvSpPr>
              <p:spPr bwMode="auto">
                <a:xfrm>
                  <a:off x="3292122" y="1794829"/>
                  <a:ext cx="653445" cy="934138"/>
                </a:xfrm>
                <a:prstGeom prst="chevron">
                  <a:avLst>
                    <a:gd name="adj" fmla="val 55472"/>
                  </a:avLst>
                </a:prstGeom>
                <a:gradFill rotWithShape="1">
                  <a:gsLst>
                    <a:gs pos="0">
                      <a:srgbClr val="2676FF"/>
                    </a:gs>
                    <a:gs pos="50000">
                      <a:srgbClr val="2676FF">
                        <a:lumMod val="75000"/>
                      </a:srgbClr>
                    </a:gs>
                    <a:gs pos="100000">
                      <a:srgbClr val="2676FF"/>
                    </a:gs>
                  </a:gsLst>
                  <a:lin ang="18900000" scaled="1"/>
                </a:gradFill>
                <a:ln w="9525">
                  <a:solidFill>
                    <a:sysClr val="window" lastClr="FFFFFF"/>
                  </a:solidFill>
                  <a:miter lim="800000"/>
                </a:ln>
                <a:effectLst/>
              </p:spPr>
              <p:txBody>
                <a:bodyPr wrap="none" anchor="ctr"/>
                <a:lstStyle/>
                <a:p>
                  <a:pPr fontAlgn="auto">
                    <a:spcBef>
                      <a:spcPts val="0"/>
                    </a:spcBef>
                    <a:spcAft>
                      <a:spcPts val="0"/>
                    </a:spcAft>
                    <a:defRPr/>
                  </a:pPr>
                  <a:endParaRPr lang="zh-CN" altLang="en-US" kern="0" dirty="0">
                    <a:solidFill>
                      <a:sysClr val="windowText" lastClr="000000"/>
                    </a:solidFill>
                    <a:latin typeface="Arial" panose="020B0604020202020204" pitchFamily="34" charset="0"/>
                    <a:ea typeface="微软雅黑" panose="020B0503020204020204" charset="-122"/>
                  </a:endParaRPr>
                </a:p>
              </p:txBody>
            </p:sp>
            <p:sp>
              <p:nvSpPr>
                <p:cNvPr id="31" name="AutoShape 14"/>
                <p:cNvSpPr>
                  <a:spLocks noChangeArrowheads="1"/>
                </p:cNvSpPr>
                <p:nvPr/>
              </p:nvSpPr>
              <p:spPr bwMode="auto">
                <a:xfrm>
                  <a:off x="3318808" y="2714445"/>
                  <a:ext cx="287368" cy="154101"/>
                </a:xfrm>
                <a:custGeom>
                  <a:avLst/>
                  <a:gdLst>
                    <a:gd name="T0" fmla="*/ 3822367 w 21600"/>
                    <a:gd name="T1" fmla="*/ 548896 h 21600"/>
                    <a:gd name="T2" fmla="*/ 1911183 w 21600"/>
                    <a:gd name="T3" fmla="*/ 1097792 h 21600"/>
                    <a:gd name="T4" fmla="*/ 0 w 21600"/>
                    <a:gd name="T5" fmla="*/ 548896 h 21600"/>
                    <a:gd name="T6" fmla="*/ 1911183 w 21600"/>
                    <a:gd name="T7" fmla="*/ 0 h 21600"/>
                    <a:gd name="T8" fmla="*/ 0 60000 65536"/>
                    <a:gd name="T9" fmla="*/ 0 60000 65536"/>
                    <a:gd name="T10" fmla="*/ 0 60000 65536"/>
                    <a:gd name="T11" fmla="*/ 0 60000 65536"/>
                    <a:gd name="T12" fmla="*/ 1800 w 21600"/>
                    <a:gd name="T13" fmla="*/ 1800 h 21600"/>
                    <a:gd name="T14" fmla="*/ 19800 w 21600"/>
                    <a:gd name="T15" fmla="*/ 198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gradFill rotWithShape="1">
                  <a:gsLst>
                    <a:gs pos="0">
                      <a:srgbClr val="2676FF">
                        <a:alpha val="50000"/>
                      </a:srgbClr>
                    </a:gs>
                    <a:gs pos="100000">
                      <a:srgbClr val="FFFFFF">
                        <a:alpha val="0"/>
                      </a:srgbClr>
                    </a:gs>
                  </a:gsLst>
                  <a:lin ang="5400000" scaled="1"/>
                </a:gradFill>
                <a:ln>
                  <a:solidFill>
                    <a:sysClr val="window" lastClr="FFFFFF"/>
                  </a:solidFill>
                </a:ln>
              </p:spPr>
              <p:txBody>
                <a:bodyPr wrap="none" anchor="ctr"/>
                <a:lstStyle/>
                <a:p>
                  <a:pPr fontAlgn="auto">
                    <a:spcBef>
                      <a:spcPts val="0"/>
                    </a:spcBef>
                    <a:spcAft>
                      <a:spcPts val="0"/>
                    </a:spcAft>
                    <a:defRPr/>
                  </a:pPr>
                  <a:endParaRPr lang="zh-CN" altLang="en-US" kern="0" dirty="0">
                    <a:solidFill>
                      <a:sysClr val="windowText" lastClr="000000"/>
                    </a:solidFill>
                    <a:ea typeface="微软雅黑" panose="020B0503020204020204" charset="-122"/>
                  </a:endParaRPr>
                </a:p>
              </p:txBody>
            </p:sp>
          </p:grpSp>
          <p:grpSp>
            <p:nvGrpSpPr>
              <p:cNvPr id="16" name="组合 15"/>
              <p:cNvGrpSpPr/>
              <p:nvPr/>
            </p:nvGrpSpPr>
            <p:grpSpPr bwMode="auto">
              <a:xfrm>
                <a:off x="2131567" y="2977601"/>
                <a:ext cx="566803" cy="1070539"/>
                <a:chOff x="2284425" y="1794829"/>
                <a:chExt cx="653444" cy="1070539"/>
              </a:xfrm>
            </p:grpSpPr>
            <p:sp>
              <p:nvSpPr>
                <p:cNvPr id="28" name="AutoShape 8"/>
                <p:cNvSpPr>
                  <a:spLocks noChangeArrowheads="1"/>
                </p:cNvSpPr>
                <p:nvPr/>
              </p:nvSpPr>
              <p:spPr bwMode="auto">
                <a:xfrm>
                  <a:off x="2284425" y="1794829"/>
                  <a:ext cx="653444" cy="934137"/>
                </a:xfrm>
                <a:prstGeom prst="chevron">
                  <a:avLst>
                    <a:gd name="adj" fmla="val 55472"/>
                  </a:avLst>
                </a:prstGeom>
                <a:gradFill rotWithShape="1">
                  <a:gsLst>
                    <a:gs pos="0">
                      <a:srgbClr val="2676FF"/>
                    </a:gs>
                    <a:gs pos="50000">
                      <a:srgbClr val="2676FF">
                        <a:lumMod val="75000"/>
                      </a:srgbClr>
                    </a:gs>
                    <a:gs pos="100000">
                      <a:srgbClr val="2676FF"/>
                    </a:gs>
                  </a:gsLst>
                  <a:lin ang="18900000" scaled="1"/>
                </a:gradFill>
                <a:ln w="9525">
                  <a:solidFill>
                    <a:sysClr val="window" lastClr="FFFFFF"/>
                  </a:solidFill>
                  <a:miter lim="800000"/>
                </a:ln>
                <a:effectLst/>
              </p:spPr>
              <p:txBody>
                <a:bodyPr wrap="none" anchor="ctr"/>
                <a:lstStyle/>
                <a:p>
                  <a:pPr fontAlgn="auto">
                    <a:spcBef>
                      <a:spcPts val="0"/>
                    </a:spcBef>
                    <a:spcAft>
                      <a:spcPts val="0"/>
                    </a:spcAft>
                    <a:defRPr/>
                  </a:pPr>
                  <a:endParaRPr lang="zh-CN" altLang="en-US" kern="0" dirty="0">
                    <a:solidFill>
                      <a:sysClr val="windowText" lastClr="000000"/>
                    </a:solidFill>
                    <a:latin typeface="Arial" panose="020B0604020202020204" pitchFamily="34" charset="0"/>
                    <a:ea typeface="微软雅黑" panose="020B0503020204020204" charset="-122"/>
                  </a:endParaRPr>
                </a:p>
              </p:txBody>
            </p:sp>
            <p:sp>
              <p:nvSpPr>
                <p:cNvPr id="29" name="AutoShape 14"/>
                <p:cNvSpPr>
                  <a:spLocks noChangeArrowheads="1"/>
                </p:cNvSpPr>
                <p:nvPr/>
              </p:nvSpPr>
              <p:spPr bwMode="auto">
                <a:xfrm>
                  <a:off x="2311111" y="2711267"/>
                  <a:ext cx="287370" cy="154101"/>
                </a:xfrm>
                <a:custGeom>
                  <a:avLst/>
                  <a:gdLst>
                    <a:gd name="T0" fmla="*/ 3822367 w 21600"/>
                    <a:gd name="T1" fmla="*/ 548896 h 21600"/>
                    <a:gd name="T2" fmla="*/ 1911183 w 21600"/>
                    <a:gd name="T3" fmla="*/ 1097792 h 21600"/>
                    <a:gd name="T4" fmla="*/ 0 w 21600"/>
                    <a:gd name="T5" fmla="*/ 548896 h 21600"/>
                    <a:gd name="T6" fmla="*/ 1911183 w 21600"/>
                    <a:gd name="T7" fmla="*/ 0 h 21600"/>
                    <a:gd name="T8" fmla="*/ 0 60000 65536"/>
                    <a:gd name="T9" fmla="*/ 0 60000 65536"/>
                    <a:gd name="T10" fmla="*/ 0 60000 65536"/>
                    <a:gd name="T11" fmla="*/ 0 60000 65536"/>
                    <a:gd name="T12" fmla="*/ 1800 w 21600"/>
                    <a:gd name="T13" fmla="*/ 1800 h 21600"/>
                    <a:gd name="T14" fmla="*/ 19800 w 21600"/>
                    <a:gd name="T15" fmla="*/ 198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gradFill rotWithShape="1">
                  <a:gsLst>
                    <a:gs pos="0">
                      <a:srgbClr val="2676FF">
                        <a:alpha val="50000"/>
                      </a:srgbClr>
                    </a:gs>
                    <a:gs pos="100000">
                      <a:srgbClr val="FFFFFF">
                        <a:alpha val="0"/>
                      </a:srgbClr>
                    </a:gs>
                  </a:gsLst>
                  <a:lin ang="5400000" scaled="1"/>
                </a:gradFill>
                <a:ln>
                  <a:solidFill>
                    <a:sysClr val="window" lastClr="FFFFFF"/>
                  </a:solidFill>
                </a:ln>
              </p:spPr>
              <p:txBody>
                <a:bodyPr wrap="none" anchor="ctr"/>
                <a:lstStyle/>
                <a:p>
                  <a:pPr fontAlgn="auto">
                    <a:spcBef>
                      <a:spcPts val="0"/>
                    </a:spcBef>
                    <a:spcAft>
                      <a:spcPts val="0"/>
                    </a:spcAft>
                    <a:defRPr/>
                  </a:pPr>
                  <a:endParaRPr lang="zh-CN" altLang="en-US" kern="0" dirty="0">
                    <a:solidFill>
                      <a:sysClr val="windowText" lastClr="000000"/>
                    </a:solidFill>
                    <a:ea typeface="微软雅黑" panose="020B0503020204020204" charset="-122"/>
                  </a:endParaRPr>
                </a:p>
              </p:txBody>
            </p:sp>
          </p:grpSp>
          <p:grpSp>
            <p:nvGrpSpPr>
              <p:cNvPr id="17" name="组合 16"/>
              <p:cNvGrpSpPr/>
              <p:nvPr/>
            </p:nvGrpSpPr>
            <p:grpSpPr bwMode="auto">
              <a:xfrm>
                <a:off x="978397" y="2955131"/>
                <a:ext cx="567329" cy="1095429"/>
                <a:chOff x="1403648" y="1772359"/>
                <a:chExt cx="654050" cy="1095429"/>
              </a:xfrm>
            </p:grpSpPr>
            <p:sp>
              <p:nvSpPr>
                <p:cNvPr id="26" name="AutoShape 8"/>
                <p:cNvSpPr>
                  <a:spLocks noChangeArrowheads="1"/>
                </p:cNvSpPr>
                <p:nvPr/>
              </p:nvSpPr>
              <p:spPr bwMode="auto">
                <a:xfrm>
                  <a:off x="1402953" y="1772364"/>
                  <a:ext cx="655274" cy="935725"/>
                </a:xfrm>
                <a:prstGeom prst="chevron">
                  <a:avLst>
                    <a:gd name="adj" fmla="val 55472"/>
                  </a:avLst>
                </a:prstGeom>
                <a:gradFill rotWithShape="1">
                  <a:gsLst>
                    <a:gs pos="0">
                      <a:srgbClr val="2676FF"/>
                    </a:gs>
                    <a:gs pos="50000">
                      <a:srgbClr val="2676FF">
                        <a:lumMod val="75000"/>
                      </a:srgbClr>
                    </a:gs>
                    <a:gs pos="100000">
                      <a:srgbClr val="2676FF"/>
                    </a:gs>
                  </a:gsLst>
                  <a:lin ang="18900000" scaled="1"/>
                </a:gradFill>
                <a:ln w="9525">
                  <a:solidFill>
                    <a:sysClr val="window" lastClr="FFFFFF"/>
                  </a:solidFill>
                  <a:miter lim="800000"/>
                </a:ln>
                <a:effectLst/>
              </p:spPr>
              <p:txBody>
                <a:bodyPr wrap="none" anchor="ctr"/>
                <a:lstStyle/>
                <a:p>
                  <a:pPr fontAlgn="auto">
                    <a:spcBef>
                      <a:spcPts val="0"/>
                    </a:spcBef>
                    <a:spcAft>
                      <a:spcPts val="0"/>
                    </a:spcAft>
                    <a:defRPr/>
                  </a:pPr>
                  <a:endParaRPr lang="zh-CN" altLang="en-US" kern="0" dirty="0">
                    <a:solidFill>
                      <a:sysClr val="windowText" lastClr="000000"/>
                    </a:solidFill>
                    <a:latin typeface="Arial" panose="020B0604020202020204" pitchFamily="34" charset="0"/>
                    <a:ea typeface="微软雅黑" panose="020B0503020204020204" charset="-122"/>
                  </a:endParaRPr>
                </a:p>
              </p:txBody>
            </p:sp>
            <p:sp>
              <p:nvSpPr>
                <p:cNvPr id="27" name="AutoShape 14"/>
                <p:cNvSpPr>
                  <a:spLocks noChangeArrowheads="1"/>
                </p:cNvSpPr>
                <p:nvPr/>
              </p:nvSpPr>
              <p:spPr bwMode="auto">
                <a:xfrm>
                  <a:off x="1408444" y="2714444"/>
                  <a:ext cx="289199" cy="154101"/>
                </a:xfrm>
                <a:custGeom>
                  <a:avLst/>
                  <a:gdLst>
                    <a:gd name="T0" fmla="*/ 3822367 w 21600"/>
                    <a:gd name="T1" fmla="*/ 548896 h 21600"/>
                    <a:gd name="T2" fmla="*/ 1911183 w 21600"/>
                    <a:gd name="T3" fmla="*/ 1097792 h 21600"/>
                    <a:gd name="T4" fmla="*/ 0 w 21600"/>
                    <a:gd name="T5" fmla="*/ 548896 h 21600"/>
                    <a:gd name="T6" fmla="*/ 1911183 w 21600"/>
                    <a:gd name="T7" fmla="*/ 0 h 21600"/>
                    <a:gd name="T8" fmla="*/ 0 60000 65536"/>
                    <a:gd name="T9" fmla="*/ 0 60000 65536"/>
                    <a:gd name="T10" fmla="*/ 0 60000 65536"/>
                    <a:gd name="T11" fmla="*/ 0 60000 65536"/>
                    <a:gd name="T12" fmla="*/ 1800 w 21600"/>
                    <a:gd name="T13" fmla="*/ 1800 h 21600"/>
                    <a:gd name="T14" fmla="*/ 19800 w 21600"/>
                    <a:gd name="T15" fmla="*/ 198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gradFill rotWithShape="1">
                  <a:gsLst>
                    <a:gs pos="0">
                      <a:srgbClr val="2676FF">
                        <a:alpha val="50000"/>
                      </a:srgbClr>
                    </a:gs>
                    <a:gs pos="100000">
                      <a:srgbClr val="FFFFFF">
                        <a:alpha val="0"/>
                      </a:srgbClr>
                    </a:gs>
                  </a:gsLst>
                  <a:lin ang="5400000" scaled="1"/>
                </a:gradFill>
                <a:ln>
                  <a:solidFill>
                    <a:sysClr val="window" lastClr="FFFFFF"/>
                  </a:solidFill>
                </a:ln>
              </p:spPr>
              <p:txBody>
                <a:bodyPr wrap="none" anchor="ctr"/>
                <a:lstStyle/>
                <a:p>
                  <a:pPr fontAlgn="auto">
                    <a:spcBef>
                      <a:spcPts val="0"/>
                    </a:spcBef>
                    <a:spcAft>
                      <a:spcPts val="0"/>
                    </a:spcAft>
                    <a:defRPr/>
                  </a:pPr>
                  <a:endParaRPr lang="zh-CN" altLang="en-US" kern="0" dirty="0">
                    <a:solidFill>
                      <a:sysClr val="windowText" lastClr="000000"/>
                    </a:solidFill>
                    <a:ea typeface="微软雅黑" panose="020B0503020204020204" charset="-122"/>
                  </a:endParaRPr>
                </a:p>
              </p:txBody>
            </p:sp>
          </p:grpSp>
          <p:grpSp>
            <p:nvGrpSpPr>
              <p:cNvPr id="18" name="组合 17"/>
              <p:cNvGrpSpPr/>
              <p:nvPr/>
            </p:nvGrpSpPr>
            <p:grpSpPr bwMode="auto">
              <a:xfrm>
                <a:off x="6020457" y="2977600"/>
                <a:ext cx="566804" cy="1070540"/>
                <a:chOff x="7509987" y="1794828"/>
                <a:chExt cx="653444" cy="1070540"/>
              </a:xfrm>
            </p:grpSpPr>
            <p:sp>
              <p:nvSpPr>
                <p:cNvPr id="24" name="AutoShape 8"/>
                <p:cNvSpPr>
                  <a:spLocks noChangeArrowheads="1"/>
                </p:cNvSpPr>
                <p:nvPr/>
              </p:nvSpPr>
              <p:spPr bwMode="auto">
                <a:xfrm>
                  <a:off x="7509987" y="1794828"/>
                  <a:ext cx="653444" cy="934137"/>
                </a:xfrm>
                <a:prstGeom prst="chevron">
                  <a:avLst>
                    <a:gd name="adj" fmla="val 55472"/>
                  </a:avLst>
                </a:prstGeom>
                <a:gradFill rotWithShape="1">
                  <a:gsLst>
                    <a:gs pos="0">
                      <a:srgbClr val="2676FF"/>
                    </a:gs>
                    <a:gs pos="50000">
                      <a:srgbClr val="2676FF">
                        <a:lumMod val="75000"/>
                      </a:srgbClr>
                    </a:gs>
                    <a:gs pos="100000">
                      <a:srgbClr val="2676FF"/>
                    </a:gs>
                  </a:gsLst>
                  <a:lin ang="18900000" scaled="1"/>
                </a:gradFill>
                <a:ln w="9525">
                  <a:solidFill>
                    <a:sysClr val="window" lastClr="FFFFFF"/>
                  </a:solidFill>
                  <a:miter lim="800000"/>
                </a:ln>
                <a:effectLst/>
              </p:spPr>
              <p:txBody>
                <a:bodyPr wrap="none" anchor="ctr"/>
                <a:lstStyle/>
                <a:p>
                  <a:pPr fontAlgn="auto">
                    <a:spcBef>
                      <a:spcPts val="0"/>
                    </a:spcBef>
                    <a:spcAft>
                      <a:spcPts val="0"/>
                    </a:spcAft>
                    <a:defRPr/>
                  </a:pPr>
                  <a:endParaRPr lang="zh-CN" altLang="en-US" kern="0" dirty="0">
                    <a:solidFill>
                      <a:sysClr val="windowText" lastClr="000000"/>
                    </a:solidFill>
                    <a:latin typeface="Arial" panose="020B0604020202020204" pitchFamily="34" charset="0"/>
                    <a:ea typeface="微软雅黑" panose="020B0503020204020204" charset="-122"/>
                  </a:endParaRPr>
                </a:p>
              </p:txBody>
            </p:sp>
            <p:sp>
              <p:nvSpPr>
                <p:cNvPr id="25" name="AutoShape 14"/>
                <p:cNvSpPr>
                  <a:spLocks noChangeArrowheads="1"/>
                </p:cNvSpPr>
                <p:nvPr/>
              </p:nvSpPr>
              <p:spPr bwMode="auto">
                <a:xfrm>
                  <a:off x="7536664" y="2711267"/>
                  <a:ext cx="287370" cy="154101"/>
                </a:xfrm>
                <a:custGeom>
                  <a:avLst/>
                  <a:gdLst>
                    <a:gd name="T0" fmla="*/ 3822367 w 21600"/>
                    <a:gd name="T1" fmla="*/ 548896 h 21600"/>
                    <a:gd name="T2" fmla="*/ 1911183 w 21600"/>
                    <a:gd name="T3" fmla="*/ 1097792 h 21600"/>
                    <a:gd name="T4" fmla="*/ 0 w 21600"/>
                    <a:gd name="T5" fmla="*/ 548896 h 21600"/>
                    <a:gd name="T6" fmla="*/ 1911183 w 21600"/>
                    <a:gd name="T7" fmla="*/ 0 h 21600"/>
                    <a:gd name="T8" fmla="*/ 0 60000 65536"/>
                    <a:gd name="T9" fmla="*/ 0 60000 65536"/>
                    <a:gd name="T10" fmla="*/ 0 60000 65536"/>
                    <a:gd name="T11" fmla="*/ 0 60000 65536"/>
                    <a:gd name="T12" fmla="*/ 1800 w 21600"/>
                    <a:gd name="T13" fmla="*/ 1800 h 21600"/>
                    <a:gd name="T14" fmla="*/ 19800 w 21600"/>
                    <a:gd name="T15" fmla="*/ 198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gradFill rotWithShape="1">
                  <a:gsLst>
                    <a:gs pos="0">
                      <a:srgbClr val="2676FF">
                        <a:alpha val="50000"/>
                      </a:srgbClr>
                    </a:gs>
                    <a:gs pos="100000">
                      <a:srgbClr val="FFFFFF">
                        <a:alpha val="0"/>
                      </a:srgbClr>
                    </a:gs>
                  </a:gsLst>
                  <a:lin ang="5400000" scaled="1"/>
                </a:gradFill>
                <a:ln>
                  <a:solidFill>
                    <a:sysClr val="window" lastClr="FFFFFF"/>
                  </a:solidFill>
                </a:ln>
              </p:spPr>
              <p:txBody>
                <a:bodyPr wrap="none" anchor="ctr"/>
                <a:lstStyle/>
                <a:p>
                  <a:pPr fontAlgn="auto">
                    <a:spcBef>
                      <a:spcPts val="0"/>
                    </a:spcBef>
                    <a:spcAft>
                      <a:spcPts val="0"/>
                    </a:spcAft>
                    <a:defRPr/>
                  </a:pPr>
                  <a:endParaRPr lang="zh-CN" altLang="en-US" kern="0" dirty="0">
                    <a:solidFill>
                      <a:sysClr val="windowText" lastClr="000000"/>
                    </a:solidFill>
                    <a:ea typeface="微软雅黑" panose="020B0503020204020204" charset="-122"/>
                  </a:endParaRPr>
                </a:p>
              </p:txBody>
            </p:sp>
          </p:grpSp>
          <p:sp>
            <p:nvSpPr>
              <p:cNvPr id="19" name="TextBox 18"/>
              <p:cNvSpPr txBox="1"/>
              <p:nvPr/>
            </p:nvSpPr>
            <p:spPr>
              <a:xfrm>
                <a:off x="241109" y="3237919"/>
                <a:ext cx="672057" cy="369604"/>
              </a:xfrm>
              <a:prstGeom prst="rect">
                <a:avLst/>
              </a:prstGeom>
              <a:noFill/>
            </p:spPr>
            <p:txBody>
              <a:bodyPr wrap="none">
                <a:spAutoFit/>
              </a:bodyPr>
              <a:lstStyle>
                <a:defPPr>
                  <a:defRPr lang="zh-CN"/>
                </a:defPPr>
                <a:lvl1pPr>
                  <a:defRPr i="1">
                    <a:solidFill>
                      <a:srgbClr val="646464"/>
                    </a:solidFill>
                  </a:defRPr>
                </a:lvl1pPr>
              </a:lstStyle>
              <a:p>
                <a:pPr fontAlgn="auto">
                  <a:spcBef>
                    <a:spcPts val="0"/>
                  </a:spcBef>
                  <a:spcAft>
                    <a:spcPts val="0"/>
                  </a:spcAft>
                  <a:defRPr/>
                </a:pPr>
                <a:r>
                  <a:rPr lang="en-US" altLang="zh-CN" kern="0" dirty="0" smtClean="0">
                    <a:latin typeface="Impact" panose="020B0806030902050204" pitchFamily="34" charset="0"/>
                    <a:ea typeface="微软雅黑" panose="020B0503020204020204" charset="-122"/>
                  </a:rPr>
                  <a:t>2009</a:t>
                </a:r>
                <a:endParaRPr lang="zh-CN" altLang="en-US" kern="0" dirty="0">
                  <a:latin typeface="Impact" panose="020B0806030902050204" pitchFamily="34" charset="0"/>
                  <a:ea typeface="微软雅黑" panose="020B0503020204020204" charset="-122"/>
                </a:endParaRPr>
              </a:p>
            </p:txBody>
          </p:sp>
          <p:sp>
            <p:nvSpPr>
              <p:cNvPr id="20" name="TextBox 19"/>
              <p:cNvSpPr txBox="1"/>
              <p:nvPr/>
            </p:nvSpPr>
            <p:spPr>
              <a:xfrm>
                <a:off x="1630332" y="3237919"/>
                <a:ext cx="635183" cy="369604"/>
              </a:xfrm>
              <a:prstGeom prst="rect">
                <a:avLst/>
              </a:prstGeom>
              <a:noFill/>
            </p:spPr>
            <p:txBody>
              <a:bodyPr wrap="none">
                <a:spAutoFit/>
              </a:bodyPr>
              <a:lstStyle>
                <a:defPPr>
                  <a:defRPr lang="zh-CN"/>
                </a:defPPr>
                <a:lvl1pPr>
                  <a:defRPr i="1">
                    <a:solidFill>
                      <a:srgbClr val="646464"/>
                    </a:solidFill>
                  </a:defRPr>
                </a:lvl1pPr>
              </a:lstStyle>
              <a:p>
                <a:pPr fontAlgn="auto">
                  <a:spcBef>
                    <a:spcPts val="0"/>
                  </a:spcBef>
                  <a:spcAft>
                    <a:spcPts val="0"/>
                  </a:spcAft>
                  <a:defRPr/>
                </a:pPr>
                <a:r>
                  <a:rPr lang="en-US" altLang="zh-CN" kern="0" dirty="0" smtClean="0">
                    <a:latin typeface="Impact" panose="020B0806030902050204" pitchFamily="34" charset="0"/>
                    <a:ea typeface="微软雅黑" panose="020B0503020204020204" charset="-122"/>
                  </a:rPr>
                  <a:t>2010</a:t>
                </a:r>
                <a:endParaRPr lang="zh-CN" altLang="en-US" kern="0" dirty="0">
                  <a:latin typeface="Impact" panose="020B0806030902050204" pitchFamily="34" charset="0"/>
                  <a:ea typeface="微软雅黑" panose="020B0503020204020204" charset="-122"/>
                </a:endParaRPr>
              </a:p>
            </p:txBody>
          </p:sp>
          <p:sp>
            <p:nvSpPr>
              <p:cNvPr id="21" name="TextBox 20"/>
              <p:cNvSpPr txBox="1"/>
              <p:nvPr/>
            </p:nvSpPr>
            <p:spPr>
              <a:xfrm>
                <a:off x="2800696" y="3242887"/>
                <a:ext cx="627167" cy="369604"/>
              </a:xfrm>
              <a:prstGeom prst="rect">
                <a:avLst/>
              </a:prstGeom>
              <a:noFill/>
            </p:spPr>
            <p:txBody>
              <a:bodyPr wrap="none">
                <a:spAutoFit/>
              </a:bodyPr>
              <a:lstStyle/>
              <a:p>
                <a:pPr fontAlgn="auto">
                  <a:spcBef>
                    <a:spcPts val="0"/>
                  </a:spcBef>
                  <a:spcAft>
                    <a:spcPts val="0"/>
                  </a:spcAft>
                  <a:defRPr/>
                </a:pPr>
                <a:r>
                  <a:rPr lang="en-US" altLang="zh-CN" i="1" kern="0" dirty="0" smtClean="0">
                    <a:solidFill>
                      <a:srgbClr val="646464"/>
                    </a:solidFill>
                    <a:latin typeface="Impact" panose="020B0806030902050204" pitchFamily="34" charset="0"/>
                    <a:ea typeface="微软雅黑" panose="020B0503020204020204" charset="-122"/>
                  </a:rPr>
                  <a:t>2012</a:t>
                </a:r>
                <a:endParaRPr lang="zh-CN" altLang="en-US" i="1" kern="0" dirty="0">
                  <a:solidFill>
                    <a:srgbClr val="646464"/>
                  </a:solidFill>
                  <a:latin typeface="Impact" panose="020B0806030902050204" pitchFamily="34" charset="0"/>
                  <a:ea typeface="微软雅黑" panose="020B0503020204020204" charset="-122"/>
                </a:endParaRPr>
              </a:p>
            </p:txBody>
          </p:sp>
          <p:sp>
            <p:nvSpPr>
              <p:cNvPr id="22" name="TextBox 21"/>
              <p:cNvSpPr txBox="1"/>
              <p:nvPr/>
            </p:nvSpPr>
            <p:spPr>
              <a:xfrm>
                <a:off x="4076010" y="3265844"/>
                <a:ext cx="633580" cy="369604"/>
              </a:xfrm>
              <a:prstGeom prst="rect">
                <a:avLst/>
              </a:prstGeom>
              <a:noFill/>
            </p:spPr>
            <p:txBody>
              <a:bodyPr wrap="none">
                <a:spAutoFit/>
              </a:bodyPr>
              <a:lstStyle>
                <a:defPPr>
                  <a:defRPr lang="zh-CN"/>
                </a:defPPr>
                <a:lvl1pPr>
                  <a:defRPr i="1">
                    <a:solidFill>
                      <a:srgbClr val="646464"/>
                    </a:solidFill>
                  </a:defRPr>
                </a:lvl1pPr>
              </a:lstStyle>
              <a:p>
                <a:pPr fontAlgn="auto">
                  <a:spcBef>
                    <a:spcPts val="0"/>
                  </a:spcBef>
                  <a:spcAft>
                    <a:spcPts val="0"/>
                  </a:spcAft>
                  <a:defRPr/>
                </a:pPr>
                <a:r>
                  <a:rPr lang="en-US" altLang="zh-CN" kern="0" dirty="0" smtClean="0">
                    <a:latin typeface="Impact" panose="020B0806030902050204" pitchFamily="34" charset="0"/>
                    <a:ea typeface="微软雅黑" panose="020B0503020204020204" charset="-122"/>
                  </a:rPr>
                  <a:t>2013</a:t>
                </a:r>
                <a:endParaRPr lang="zh-CN" altLang="en-US" kern="0" dirty="0">
                  <a:latin typeface="Impact" panose="020B0806030902050204" pitchFamily="34" charset="0"/>
                  <a:ea typeface="微软雅黑" panose="020B0503020204020204" charset="-122"/>
                </a:endParaRPr>
              </a:p>
            </p:txBody>
          </p:sp>
          <p:sp>
            <p:nvSpPr>
              <p:cNvPr id="23" name="TextBox 22"/>
              <p:cNvSpPr txBox="1"/>
              <p:nvPr/>
            </p:nvSpPr>
            <p:spPr>
              <a:xfrm>
                <a:off x="5372304" y="3265844"/>
                <a:ext cx="627167" cy="369604"/>
              </a:xfrm>
              <a:prstGeom prst="rect">
                <a:avLst/>
              </a:prstGeom>
              <a:noFill/>
            </p:spPr>
            <p:txBody>
              <a:bodyPr wrap="none">
                <a:spAutoFit/>
              </a:bodyPr>
              <a:lstStyle>
                <a:defPPr>
                  <a:defRPr lang="zh-CN"/>
                </a:defPPr>
                <a:lvl1pPr>
                  <a:defRPr i="1">
                    <a:solidFill>
                      <a:srgbClr val="646464"/>
                    </a:solidFill>
                  </a:defRPr>
                </a:lvl1pPr>
              </a:lstStyle>
              <a:p>
                <a:pPr fontAlgn="auto">
                  <a:spcBef>
                    <a:spcPts val="0"/>
                  </a:spcBef>
                  <a:spcAft>
                    <a:spcPts val="0"/>
                  </a:spcAft>
                  <a:defRPr/>
                </a:pPr>
                <a:r>
                  <a:rPr lang="en-US" altLang="zh-CN" kern="0" dirty="0" smtClean="0">
                    <a:latin typeface="Impact" panose="020B0806030902050204" pitchFamily="34" charset="0"/>
                    <a:ea typeface="微软雅黑" panose="020B0503020204020204" charset="-122"/>
                  </a:rPr>
                  <a:t>2014</a:t>
                </a:r>
                <a:endParaRPr lang="zh-CN" altLang="en-US" kern="0" dirty="0">
                  <a:latin typeface="Impact" panose="020B0806030902050204" pitchFamily="34" charset="0"/>
                  <a:ea typeface="微软雅黑" panose="020B0503020204020204" charset="-122"/>
                </a:endParaRPr>
              </a:p>
            </p:txBody>
          </p:sp>
        </p:grpSp>
        <p:grpSp>
          <p:nvGrpSpPr>
            <p:cNvPr id="34" name="组合 32"/>
            <p:cNvGrpSpPr/>
            <p:nvPr/>
          </p:nvGrpSpPr>
          <p:grpSpPr bwMode="auto">
            <a:xfrm>
              <a:off x="280987" y="3528421"/>
              <a:ext cx="1925638" cy="2625563"/>
              <a:chOff x="941884" y="3983470"/>
              <a:chExt cx="1925931" cy="2625595"/>
            </a:xfrm>
          </p:grpSpPr>
          <p:cxnSp>
            <p:nvCxnSpPr>
              <p:cNvPr id="35" name="直接连接符 34"/>
              <p:cNvCxnSpPr>
                <a:cxnSpLocks noChangeShapeType="1"/>
              </p:cNvCxnSpPr>
              <p:nvPr/>
            </p:nvCxnSpPr>
            <p:spPr bwMode="auto">
              <a:xfrm>
                <a:off x="941884" y="3983470"/>
                <a:ext cx="0" cy="1358533"/>
              </a:xfrm>
              <a:prstGeom prst="line">
                <a:avLst/>
              </a:prstGeom>
              <a:noFill/>
              <a:ln w="9525" algn="ctr">
                <a:solidFill>
                  <a:srgbClr val="888888"/>
                </a:solidFill>
                <a:round/>
                <a:headEnd type="oval" w="med" len="med"/>
                <a:tailEnd type="oval" w="med" len="med"/>
              </a:ln>
            </p:spPr>
          </p:cxnSp>
          <p:sp>
            <p:nvSpPr>
              <p:cNvPr id="36" name="TextBox 35"/>
              <p:cNvSpPr txBox="1"/>
              <p:nvPr/>
            </p:nvSpPr>
            <p:spPr>
              <a:xfrm>
                <a:off x="941884" y="4393047"/>
                <a:ext cx="1925931" cy="2216018"/>
              </a:xfrm>
              <a:prstGeom prst="rect">
                <a:avLst/>
              </a:prstGeom>
              <a:noFill/>
            </p:spPr>
            <p:txBody>
              <a:bodyPr>
                <a:spAutoFit/>
              </a:bodyPr>
              <a:lstStyle/>
              <a:p>
                <a:pPr fontAlgn="auto">
                  <a:lnSpc>
                    <a:spcPct val="150000"/>
                  </a:lnSpc>
                  <a:spcBef>
                    <a:spcPts val="0"/>
                  </a:spcBef>
                  <a:spcAft>
                    <a:spcPts val="0"/>
                  </a:spcAft>
                  <a:defRPr/>
                </a:pPr>
                <a:r>
                  <a:rPr lang="en-US" altLang="zh-CN" sz="1600" b="1" kern="0" dirty="0" smtClean="0">
                    <a:solidFill>
                      <a:srgbClr val="646464"/>
                    </a:solidFill>
                    <a:ea typeface="微软雅黑" panose="020B0503020204020204" charset="-122"/>
                  </a:rPr>
                  <a:t>Memorandum of Agreement</a:t>
                </a:r>
                <a:endParaRPr lang="en-US" altLang="zh-CN" sz="1600" b="1" kern="0" dirty="0" smtClean="0">
                  <a:solidFill>
                    <a:srgbClr val="646464"/>
                  </a:solidFill>
                  <a:ea typeface="微软雅黑" panose="020B0503020204020204" charset="-122"/>
                </a:endParaRPr>
              </a:p>
              <a:p>
                <a:pPr fontAlgn="auto">
                  <a:lnSpc>
                    <a:spcPct val="150000"/>
                  </a:lnSpc>
                  <a:spcBef>
                    <a:spcPts val="0"/>
                  </a:spcBef>
                  <a:spcAft>
                    <a:spcPts val="0"/>
                  </a:spcAft>
                  <a:defRPr/>
                </a:pPr>
                <a:r>
                  <a:rPr lang="en-US" altLang="zh-CN" sz="1600" b="1" kern="0" dirty="0" smtClean="0">
                    <a:solidFill>
                      <a:srgbClr val="646464"/>
                    </a:solidFill>
                    <a:ea typeface="微软雅黑" panose="020B0503020204020204" charset="-122"/>
                  </a:rPr>
                  <a:t>1</a:t>
                </a:r>
                <a:r>
                  <a:rPr lang="en-US" altLang="zh-CN" sz="1600" b="1" kern="0" baseline="30000" dirty="0" smtClean="0">
                    <a:solidFill>
                      <a:srgbClr val="646464"/>
                    </a:solidFill>
                    <a:ea typeface="微软雅黑" panose="020B0503020204020204" charset="-122"/>
                  </a:rPr>
                  <a:t>st</a:t>
                </a:r>
                <a:r>
                  <a:rPr lang="en-US" altLang="zh-CN" sz="1600" b="1" kern="0" dirty="0" smtClean="0">
                    <a:solidFill>
                      <a:srgbClr val="646464"/>
                    </a:solidFill>
                    <a:ea typeface="微软雅黑" panose="020B0503020204020204" charset="-122"/>
                  </a:rPr>
                  <a:t> China-Italy Collaboration Workshop </a:t>
                </a:r>
                <a:endParaRPr lang="en-US" altLang="zh-CN" sz="1600" b="1" kern="0" dirty="0" smtClean="0">
                  <a:solidFill>
                    <a:srgbClr val="646464"/>
                  </a:solidFill>
                  <a:ea typeface="微软雅黑" panose="020B0503020204020204" charset="-122"/>
                </a:endParaRPr>
              </a:p>
              <a:p>
                <a:pPr fontAlgn="auto">
                  <a:lnSpc>
                    <a:spcPct val="150000"/>
                  </a:lnSpc>
                  <a:spcBef>
                    <a:spcPts val="0"/>
                  </a:spcBef>
                  <a:spcAft>
                    <a:spcPts val="0"/>
                  </a:spcAft>
                  <a:defRPr/>
                </a:pPr>
                <a:r>
                  <a:rPr lang="en-US" altLang="zh-CN" sz="1200" kern="0" dirty="0" smtClean="0">
                    <a:solidFill>
                      <a:srgbClr val="646464"/>
                    </a:solidFill>
                    <a:ea typeface="微软雅黑" panose="020B0503020204020204" charset="-122"/>
                  </a:rPr>
                  <a:t>Bologna</a:t>
                </a:r>
                <a:endParaRPr lang="zh-CN" altLang="en-US" sz="1200" kern="0" dirty="0">
                  <a:solidFill>
                    <a:srgbClr val="646464"/>
                  </a:solidFill>
                  <a:ea typeface="微软雅黑" panose="020B0503020204020204" charset="-122"/>
                </a:endParaRPr>
              </a:p>
            </p:txBody>
          </p:sp>
        </p:grpSp>
        <p:grpSp>
          <p:nvGrpSpPr>
            <p:cNvPr id="37" name="组合 35"/>
            <p:cNvGrpSpPr/>
            <p:nvPr/>
          </p:nvGrpSpPr>
          <p:grpSpPr bwMode="auto">
            <a:xfrm>
              <a:off x="1403648" y="1312893"/>
              <a:ext cx="1925637" cy="1651963"/>
              <a:chOff x="2293144" y="1766567"/>
              <a:chExt cx="1925931" cy="1652814"/>
            </a:xfrm>
          </p:grpSpPr>
          <p:cxnSp>
            <p:nvCxnSpPr>
              <p:cNvPr id="38" name="直接连接符 37"/>
              <p:cNvCxnSpPr>
                <a:cxnSpLocks noChangeShapeType="1"/>
              </p:cNvCxnSpPr>
              <p:nvPr/>
            </p:nvCxnSpPr>
            <p:spPr bwMode="auto">
              <a:xfrm>
                <a:off x="2293144" y="2060848"/>
                <a:ext cx="0" cy="1358533"/>
              </a:xfrm>
              <a:prstGeom prst="line">
                <a:avLst/>
              </a:prstGeom>
              <a:noFill/>
              <a:ln w="9525" algn="ctr">
                <a:solidFill>
                  <a:srgbClr val="888888"/>
                </a:solidFill>
                <a:round/>
                <a:headEnd type="oval" w="med" len="med"/>
                <a:tailEnd type="oval" w="med" len="med"/>
              </a:ln>
            </p:spPr>
          </p:cxnSp>
          <p:sp>
            <p:nvSpPr>
              <p:cNvPr id="39" name="TextBox 38"/>
              <p:cNvSpPr txBox="1"/>
              <p:nvPr/>
            </p:nvSpPr>
            <p:spPr>
              <a:xfrm>
                <a:off x="2293144" y="1766567"/>
                <a:ext cx="1925931" cy="1108567"/>
              </a:xfrm>
              <a:prstGeom prst="rect">
                <a:avLst/>
              </a:prstGeom>
              <a:noFill/>
            </p:spPr>
            <p:txBody>
              <a:bodyPr>
                <a:spAutoFit/>
              </a:bodyPr>
              <a:lstStyle/>
              <a:p>
                <a:pPr fontAlgn="auto">
                  <a:lnSpc>
                    <a:spcPct val="150000"/>
                  </a:lnSpc>
                  <a:spcBef>
                    <a:spcPts val="0"/>
                  </a:spcBef>
                  <a:spcAft>
                    <a:spcPts val="0"/>
                  </a:spcAft>
                  <a:defRPr/>
                </a:pPr>
                <a:r>
                  <a:rPr lang="en-US" altLang="zh-CN" sz="1600" b="1" kern="0" dirty="0" smtClean="0">
                    <a:solidFill>
                      <a:srgbClr val="646464"/>
                    </a:solidFill>
                    <a:ea typeface="微软雅黑" panose="020B0503020204020204" charset="-122"/>
                  </a:rPr>
                  <a:t>2</a:t>
                </a:r>
                <a:r>
                  <a:rPr lang="en-US" altLang="zh-CN" sz="1600" b="1" kern="0" baseline="30000" dirty="0" smtClean="0">
                    <a:solidFill>
                      <a:srgbClr val="646464"/>
                    </a:solidFill>
                    <a:ea typeface="微软雅黑" panose="020B0503020204020204" charset="-122"/>
                  </a:rPr>
                  <a:t>nd </a:t>
                </a:r>
                <a:r>
                  <a:rPr lang="en-US" altLang="zh-CN" sz="1600" b="1" kern="0" dirty="0" smtClean="0">
                    <a:solidFill>
                      <a:srgbClr val="646464"/>
                    </a:solidFill>
                    <a:ea typeface="微软雅黑" panose="020B0503020204020204" charset="-122"/>
                  </a:rPr>
                  <a:t>Scientific Workshop</a:t>
                </a:r>
                <a:endParaRPr lang="en-US" altLang="zh-CN" sz="1600" b="1" kern="0" dirty="0" smtClean="0">
                  <a:solidFill>
                    <a:srgbClr val="646464"/>
                  </a:solidFill>
                  <a:ea typeface="微软雅黑" panose="020B0503020204020204" charset="-122"/>
                </a:endParaRPr>
              </a:p>
              <a:p>
                <a:pPr>
                  <a:lnSpc>
                    <a:spcPct val="150000"/>
                  </a:lnSpc>
                  <a:defRPr/>
                </a:pPr>
                <a:r>
                  <a:rPr lang="en-US" altLang="zh-CN" sz="1200" kern="0" dirty="0" smtClean="0">
                    <a:solidFill>
                      <a:srgbClr val="646464"/>
                    </a:solidFill>
                    <a:ea typeface="微软雅黑" panose="020B0503020204020204" charset="-122"/>
                  </a:rPr>
                  <a:t>Shanghai</a:t>
                </a:r>
                <a:endParaRPr lang="zh-CN" altLang="en-US" sz="1200" kern="0" dirty="0">
                  <a:solidFill>
                    <a:srgbClr val="646464"/>
                  </a:solidFill>
                  <a:ea typeface="微软雅黑" panose="020B0503020204020204" charset="-122"/>
                </a:endParaRPr>
              </a:p>
            </p:txBody>
          </p:sp>
        </p:grpSp>
        <p:grpSp>
          <p:nvGrpSpPr>
            <p:cNvPr id="40" name="组合 38"/>
            <p:cNvGrpSpPr/>
            <p:nvPr/>
          </p:nvGrpSpPr>
          <p:grpSpPr bwMode="auto">
            <a:xfrm>
              <a:off x="2627784" y="3501011"/>
              <a:ext cx="1925638" cy="1951501"/>
              <a:chOff x="3641104" y="3980384"/>
              <a:chExt cx="1925931" cy="1951407"/>
            </a:xfrm>
          </p:grpSpPr>
          <p:cxnSp>
            <p:nvCxnSpPr>
              <p:cNvPr id="41" name="直接连接符 40"/>
              <p:cNvCxnSpPr>
                <a:cxnSpLocks noChangeShapeType="1"/>
              </p:cNvCxnSpPr>
              <p:nvPr/>
            </p:nvCxnSpPr>
            <p:spPr bwMode="auto">
              <a:xfrm>
                <a:off x="3648596" y="3980384"/>
                <a:ext cx="0" cy="1358533"/>
              </a:xfrm>
              <a:prstGeom prst="line">
                <a:avLst/>
              </a:prstGeom>
              <a:noFill/>
              <a:ln w="9525" algn="ctr">
                <a:solidFill>
                  <a:srgbClr val="888888"/>
                </a:solidFill>
                <a:round/>
                <a:headEnd type="oval" w="med" len="med"/>
                <a:tailEnd type="oval" w="med" len="med"/>
              </a:ln>
            </p:spPr>
          </p:cxnSp>
          <p:sp>
            <p:nvSpPr>
              <p:cNvPr id="42" name="TextBox 41"/>
              <p:cNvSpPr txBox="1"/>
              <p:nvPr/>
            </p:nvSpPr>
            <p:spPr>
              <a:xfrm>
                <a:off x="3641104" y="4412409"/>
                <a:ext cx="1925931" cy="1519382"/>
              </a:xfrm>
              <a:prstGeom prst="rect">
                <a:avLst/>
              </a:prstGeom>
              <a:noFill/>
            </p:spPr>
            <p:txBody>
              <a:bodyPr>
                <a:spAutoFit/>
              </a:bodyPr>
              <a:lstStyle/>
              <a:p>
                <a:pPr fontAlgn="auto">
                  <a:lnSpc>
                    <a:spcPct val="150000"/>
                  </a:lnSpc>
                  <a:spcBef>
                    <a:spcPts val="0"/>
                  </a:spcBef>
                  <a:spcAft>
                    <a:spcPts val="0"/>
                  </a:spcAft>
                  <a:defRPr/>
                </a:pPr>
                <a:r>
                  <a:rPr lang="en-US" altLang="zh-CN" sz="1600" b="1" kern="0" dirty="0" smtClean="0">
                    <a:solidFill>
                      <a:srgbClr val="646464"/>
                    </a:solidFill>
                    <a:ea typeface="微软雅黑" panose="020B0503020204020204" charset="-122"/>
                  </a:rPr>
                  <a:t>3</a:t>
                </a:r>
                <a:r>
                  <a:rPr lang="en-US" altLang="zh-CN" sz="1600" b="1" kern="0" baseline="30000" dirty="0" smtClean="0">
                    <a:solidFill>
                      <a:srgbClr val="646464"/>
                    </a:solidFill>
                    <a:ea typeface="微软雅黑" panose="020B0503020204020204" charset="-122"/>
                  </a:rPr>
                  <a:t>rd</a:t>
                </a:r>
                <a:r>
                  <a:rPr lang="en-US" altLang="zh-CN" sz="1600" b="1" kern="0" dirty="0" smtClean="0">
                    <a:solidFill>
                      <a:srgbClr val="646464"/>
                    </a:solidFill>
                    <a:ea typeface="微软雅黑" panose="020B0503020204020204" charset="-122"/>
                  </a:rPr>
                  <a:t> China-Italy Collaboration Workshop</a:t>
                </a:r>
                <a:endParaRPr lang="en-US" altLang="zh-CN" sz="1600" b="1" kern="0" dirty="0" smtClean="0">
                  <a:solidFill>
                    <a:srgbClr val="646464"/>
                  </a:solidFill>
                  <a:ea typeface="微软雅黑" panose="020B0503020204020204" charset="-122"/>
                </a:endParaRPr>
              </a:p>
              <a:p>
                <a:pPr>
                  <a:lnSpc>
                    <a:spcPct val="150000"/>
                  </a:lnSpc>
                  <a:defRPr/>
                </a:pPr>
                <a:r>
                  <a:rPr lang="en-US" altLang="zh-CN" sz="1200" kern="0" dirty="0" smtClean="0">
                    <a:solidFill>
                      <a:srgbClr val="646464"/>
                    </a:solidFill>
                    <a:ea typeface="微软雅黑" panose="020B0503020204020204" charset="-122"/>
                  </a:rPr>
                  <a:t>Venice</a:t>
                </a:r>
                <a:endParaRPr lang="en-US" altLang="zh-CN" sz="1200" kern="0" dirty="0" smtClean="0">
                  <a:solidFill>
                    <a:srgbClr val="646464"/>
                  </a:solidFill>
                  <a:ea typeface="微软雅黑" panose="020B0503020204020204" charset="-122"/>
                </a:endParaRPr>
              </a:p>
            </p:txBody>
          </p:sp>
        </p:grpSp>
        <p:grpSp>
          <p:nvGrpSpPr>
            <p:cNvPr id="43" name="组合 41"/>
            <p:cNvGrpSpPr/>
            <p:nvPr/>
          </p:nvGrpSpPr>
          <p:grpSpPr bwMode="auto">
            <a:xfrm>
              <a:off x="5343768" y="3501010"/>
              <a:ext cx="1925638" cy="1917654"/>
              <a:chOff x="6335445" y="3980384"/>
              <a:chExt cx="1925931" cy="1917562"/>
            </a:xfrm>
          </p:grpSpPr>
          <p:cxnSp>
            <p:nvCxnSpPr>
              <p:cNvPr id="44" name="直接连接符 43"/>
              <p:cNvCxnSpPr>
                <a:cxnSpLocks noChangeShapeType="1"/>
              </p:cNvCxnSpPr>
              <p:nvPr/>
            </p:nvCxnSpPr>
            <p:spPr bwMode="auto">
              <a:xfrm>
                <a:off x="6363260" y="3980384"/>
                <a:ext cx="0" cy="1358533"/>
              </a:xfrm>
              <a:prstGeom prst="line">
                <a:avLst/>
              </a:prstGeom>
              <a:noFill/>
              <a:ln w="9525" algn="ctr">
                <a:solidFill>
                  <a:srgbClr val="888888"/>
                </a:solidFill>
                <a:round/>
                <a:headEnd type="oval" w="med" len="med"/>
                <a:tailEnd type="oval" w="med" len="med"/>
              </a:ln>
            </p:spPr>
          </p:cxnSp>
          <p:sp>
            <p:nvSpPr>
              <p:cNvPr id="45" name="TextBox 44"/>
              <p:cNvSpPr txBox="1"/>
              <p:nvPr/>
            </p:nvSpPr>
            <p:spPr>
              <a:xfrm>
                <a:off x="6335445" y="4412161"/>
                <a:ext cx="1925931" cy="1485785"/>
              </a:xfrm>
              <a:prstGeom prst="rect">
                <a:avLst/>
              </a:prstGeom>
              <a:noFill/>
            </p:spPr>
            <p:txBody>
              <a:bodyPr>
                <a:spAutoFit/>
              </a:bodyPr>
              <a:lstStyle/>
              <a:p>
                <a:pPr fontAlgn="auto">
                  <a:lnSpc>
                    <a:spcPct val="150000"/>
                  </a:lnSpc>
                  <a:spcBef>
                    <a:spcPts val="0"/>
                  </a:spcBef>
                  <a:spcAft>
                    <a:spcPts val="0"/>
                  </a:spcAft>
                  <a:defRPr/>
                </a:pPr>
                <a:r>
                  <a:rPr lang="en-US" altLang="zh-CN" sz="1600" b="1" kern="0" dirty="0" smtClean="0">
                    <a:solidFill>
                      <a:srgbClr val="646464"/>
                    </a:solidFill>
                    <a:ea typeface="微软雅黑" panose="020B0503020204020204" charset="-122"/>
                  </a:rPr>
                  <a:t>5</a:t>
                </a:r>
                <a:r>
                  <a:rPr lang="en-US" altLang="zh-CN" sz="1600" b="1" kern="0" baseline="30000" dirty="0" smtClean="0">
                    <a:solidFill>
                      <a:srgbClr val="646464"/>
                    </a:solidFill>
                    <a:ea typeface="微软雅黑" panose="020B0503020204020204" charset="-122"/>
                  </a:rPr>
                  <a:t>th</a:t>
                </a:r>
                <a:r>
                  <a:rPr lang="en-US" altLang="zh-CN" sz="1600" b="1" kern="0" dirty="0" smtClean="0">
                    <a:solidFill>
                      <a:srgbClr val="646464"/>
                    </a:solidFill>
                    <a:ea typeface="微软雅黑" panose="020B0503020204020204" charset="-122"/>
                  </a:rPr>
                  <a:t> China-Italy Collaboration Workshop</a:t>
                </a:r>
                <a:endParaRPr lang="en-US" altLang="zh-CN" sz="1600" b="1" kern="0" dirty="0" smtClean="0">
                  <a:solidFill>
                    <a:srgbClr val="646464"/>
                  </a:solidFill>
                  <a:ea typeface="微软雅黑" panose="020B0503020204020204" charset="-122"/>
                </a:endParaRPr>
              </a:p>
              <a:p>
                <a:pPr fontAlgn="auto">
                  <a:lnSpc>
                    <a:spcPct val="150000"/>
                  </a:lnSpc>
                  <a:spcBef>
                    <a:spcPts val="0"/>
                  </a:spcBef>
                  <a:spcAft>
                    <a:spcPts val="0"/>
                  </a:spcAft>
                  <a:defRPr/>
                </a:pPr>
                <a:r>
                  <a:rPr lang="en-US" altLang="zh-CN" sz="1200" kern="0" dirty="0" smtClean="0">
                    <a:solidFill>
                      <a:srgbClr val="646464"/>
                    </a:solidFill>
                    <a:ea typeface="微软雅黑" panose="020B0503020204020204" charset="-122"/>
                  </a:rPr>
                  <a:t>Lecce</a:t>
                </a:r>
                <a:endParaRPr lang="zh-CN" altLang="en-US" sz="1200" kern="0" dirty="0">
                  <a:solidFill>
                    <a:srgbClr val="646464"/>
                  </a:solidFill>
                  <a:ea typeface="微软雅黑" panose="020B0503020204020204" charset="-122"/>
                </a:endParaRPr>
              </a:p>
            </p:txBody>
          </p:sp>
        </p:grpSp>
        <p:grpSp>
          <p:nvGrpSpPr>
            <p:cNvPr id="46" name="组合 44"/>
            <p:cNvGrpSpPr/>
            <p:nvPr/>
          </p:nvGrpSpPr>
          <p:grpSpPr bwMode="auto">
            <a:xfrm>
              <a:off x="4211960" y="1268761"/>
              <a:ext cx="1925638" cy="1768102"/>
              <a:chOff x="5029257" y="1650368"/>
              <a:chExt cx="1925931" cy="1769014"/>
            </a:xfrm>
          </p:grpSpPr>
          <p:cxnSp>
            <p:nvCxnSpPr>
              <p:cNvPr id="47" name="直接连接符 46"/>
              <p:cNvCxnSpPr>
                <a:cxnSpLocks noChangeShapeType="1"/>
              </p:cNvCxnSpPr>
              <p:nvPr/>
            </p:nvCxnSpPr>
            <p:spPr bwMode="auto">
              <a:xfrm>
                <a:off x="5029257" y="2010593"/>
                <a:ext cx="14835" cy="1408789"/>
              </a:xfrm>
              <a:prstGeom prst="line">
                <a:avLst/>
              </a:prstGeom>
              <a:noFill/>
              <a:ln w="9525" algn="ctr">
                <a:solidFill>
                  <a:srgbClr val="888888"/>
                </a:solidFill>
                <a:round/>
                <a:headEnd type="oval" w="med" len="med"/>
                <a:tailEnd type="oval" w="med" len="med"/>
              </a:ln>
            </p:spPr>
          </p:cxnSp>
          <p:sp>
            <p:nvSpPr>
              <p:cNvPr id="48" name="TextBox 47"/>
              <p:cNvSpPr txBox="1"/>
              <p:nvPr/>
            </p:nvSpPr>
            <p:spPr>
              <a:xfrm>
                <a:off x="5029257" y="1650368"/>
                <a:ext cx="1925931" cy="1508883"/>
              </a:xfrm>
              <a:prstGeom prst="rect">
                <a:avLst/>
              </a:prstGeom>
              <a:noFill/>
            </p:spPr>
            <p:txBody>
              <a:bodyPr>
                <a:spAutoFit/>
              </a:bodyPr>
              <a:lstStyle/>
              <a:p>
                <a:pPr fontAlgn="auto">
                  <a:spcBef>
                    <a:spcPts val="0"/>
                  </a:spcBef>
                  <a:spcAft>
                    <a:spcPts val="0"/>
                  </a:spcAft>
                  <a:defRPr/>
                </a:pPr>
                <a:r>
                  <a:rPr lang="en-US" altLang="zh-CN" sz="1600" b="1" kern="0" dirty="0" smtClean="0">
                    <a:solidFill>
                      <a:srgbClr val="646464"/>
                    </a:solidFill>
                    <a:ea typeface="微软雅黑" panose="020B0503020204020204" charset="-122"/>
                  </a:rPr>
                  <a:t>4</a:t>
                </a:r>
                <a:r>
                  <a:rPr lang="en-US" altLang="zh-CN" sz="1600" b="1" kern="0" baseline="30000" dirty="0" smtClean="0">
                    <a:solidFill>
                      <a:srgbClr val="646464"/>
                    </a:solidFill>
                    <a:ea typeface="微软雅黑" panose="020B0503020204020204" charset="-122"/>
                  </a:rPr>
                  <a:t>th</a:t>
                </a:r>
                <a:r>
                  <a:rPr lang="en-US" altLang="zh-CN" sz="1600" b="1" kern="0" dirty="0" smtClean="0">
                    <a:solidFill>
                      <a:srgbClr val="646464"/>
                    </a:solidFill>
                    <a:ea typeface="微软雅黑" panose="020B0503020204020204" charset="-122"/>
                  </a:rPr>
                  <a:t> China-Italy Collaboration Workshop</a:t>
                </a:r>
                <a:endParaRPr lang="en-US" altLang="zh-CN" sz="1600" b="1" kern="0" dirty="0" smtClean="0">
                  <a:solidFill>
                    <a:srgbClr val="646464"/>
                  </a:solidFill>
                  <a:ea typeface="微软雅黑" panose="020B0503020204020204" charset="-122"/>
                </a:endParaRPr>
              </a:p>
              <a:p>
                <a:pPr>
                  <a:defRPr/>
                </a:pPr>
                <a:r>
                  <a:rPr lang="en-US" altLang="zh-CN" sz="1600" b="1" kern="0" dirty="0" smtClean="0">
                    <a:solidFill>
                      <a:srgbClr val="646464"/>
                    </a:solidFill>
                    <a:ea typeface="微软雅黑" panose="020B0503020204020204" charset="-122"/>
                  </a:rPr>
                  <a:t>Memorandum of Agreement</a:t>
                </a:r>
                <a:endParaRPr lang="en-US" altLang="zh-CN" sz="1600" b="1" kern="0" dirty="0" smtClean="0">
                  <a:solidFill>
                    <a:srgbClr val="646464"/>
                  </a:solidFill>
                  <a:ea typeface="微软雅黑" panose="020B0503020204020204" charset="-122"/>
                </a:endParaRPr>
              </a:p>
              <a:p>
                <a:pPr>
                  <a:defRPr/>
                </a:pPr>
                <a:r>
                  <a:rPr lang="en-US" altLang="zh-CN" sz="1200" kern="0" dirty="0" smtClean="0">
                    <a:solidFill>
                      <a:srgbClr val="646464"/>
                    </a:solidFill>
                    <a:ea typeface="微软雅黑" panose="020B0503020204020204" charset="-122"/>
                  </a:rPr>
                  <a:t>Guangzhou</a:t>
                </a:r>
                <a:endParaRPr lang="zh-CN" altLang="en-US" sz="1200" kern="0" dirty="0">
                  <a:solidFill>
                    <a:srgbClr val="646464"/>
                  </a:solidFill>
                  <a:ea typeface="微软雅黑" panose="020B0503020204020204" charset="-122"/>
                </a:endParaRPr>
              </a:p>
            </p:txBody>
          </p:sp>
        </p:grpSp>
        <p:grpSp>
          <p:nvGrpSpPr>
            <p:cNvPr id="49" name="Group 12"/>
            <p:cNvGrpSpPr/>
            <p:nvPr/>
          </p:nvGrpSpPr>
          <p:grpSpPr bwMode="auto">
            <a:xfrm rot="-1693754" flipH="1" flipV="1">
              <a:off x="7326312" y="3514130"/>
              <a:ext cx="1227138" cy="293687"/>
              <a:chOff x="2532" y="1051"/>
              <a:chExt cx="893" cy="246"/>
            </a:xfrm>
          </p:grpSpPr>
          <p:grpSp>
            <p:nvGrpSpPr>
              <p:cNvPr id="50" name="Group 13"/>
              <p:cNvGrpSpPr/>
              <p:nvPr/>
            </p:nvGrpSpPr>
            <p:grpSpPr bwMode="auto">
              <a:xfrm>
                <a:off x="2532" y="1051"/>
                <a:ext cx="743" cy="185"/>
                <a:chOff x="1565" y="2568"/>
                <a:chExt cx="1118" cy="279"/>
              </a:xfrm>
            </p:grpSpPr>
            <p:sp>
              <p:nvSpPr>
                <p:cNvPr id="56" name="AutoShape 14"/>
                <p:cNvSpPr>
                  <a:spLocks noChangeArrowheads="1"/>
                </p:cNvSpPr>
                <p:nvPr/>
              </p:nvSpPr>
              <p:spPr bwMode="ltGray">
                <a:xfrm rot="5263130">
                  <a:off x="1860" y="2279"/>
                  <a:ext cx="227" cy="81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zh-CN" altLang="en-US" kern="0" dirty="0">
                    <a:solidFill>
                      <a:sysClr val="windowText" lastClr="000000"/>
                    </a:solidFill>
                    <a:ea typeface="微软雅黑" panose="020B0503020204020204" charset="-122"/>
                  </a:endParaRPr>
                </a:p>
              </p:txBody>
            </p:sp>
            <p:sp>
              <p:nvSpPr>
                <p:cNvPr id="57" name="AutoShape 15"/>
                <p:cNvSpPr>
                  <a:spLocks noChangeArrowheads="1"/>
                </p:cNvSpPr>
                <p:nvPr/>
              </p:nvSpPr>
              <p:spPr bwMode="ltGray">
                <a:xfrm rot="6078281">
                  <a:off x="1996" y="2277"/>
                  <a:ext cx="227" cy="817"/>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zh-CN" altLang="en-US" kern="0" dirty="0">
                    <a:solidFill>
                      <a:sysClr val="windowText" lastClr="000000"/>
                    </a:solidFill>
                    <a:ea typeface="微软雅黑" panose="020B0503020204020204" charset="-122"/>
                  </a:endParaRPr>
                </a:p>
              </p:txBody>
            </p:sp>
            <p:sp>
              <p:nvSpPr>
                <p:cNvPr id="58" name="AutoShape 16"/>
                <p:cNvSpPr>
                  <a:spLocks noChangeArrowheads="1"/>
                </p:cNvSpPr>
                <p:nvPr/>
              </p:nvSpPr>
              <p:spPr bwMode="ltGray">
                <a:xfrm rot="6373927">
                  <a:off x="2071" y="2299"/>
                  <a:ext cx="229" cy="815"/>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zh-CN" altLang="en-US" kern="0" dirty="0">
                    <a:solidFill>
                      <a:sysClr val="windowText" lastClr="000000"/>
                    </a:solidFill>
                    <a:ea typeface="微软雅黑" panose="020B0503020204020204" charset="-122"/>
                  </a:endParaRPr>
                </a:p>
              </p:txBody>
            </p:sp>
            <p:sp>
              <p:nvSpPr>
                <p:cNvPr id="59" name="AutoShape 17"/>
                <p:cNvSpPr>
                  <a:spLocks noChangeArrowheads="1"/>
                </p:cNvSpPr>
                <p:nvPr/>
              </p:nvSpPr>
              <p:spPr bwMode="ltGray">
                <a:xfrm rot="6906312">
                  <a:off x="2161" y="2331"/>
                  <a:ext cx="227" cy="81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zh-CN" altLang="en-US" kern="0" dirty="0">
                    <a:solidFill>
                      <a:sysClr val="windowText" lastClr="000000"/>
                    </a:solidFill>
                    <a:ea typeface="微软雅黑" panose="020B0503020204020204" charset="-122"/>
                  </a:endParaRPr>
                </a:p>
              </p:txBody>
            </p:sp>
          </p:grpSp>
          <p:grpSp>
            <p:nvGrpSpPr>
              <p:cNvPr id="51" name="Group 18"/>
              <p:cNvGrpSpPr/>
              <p:nvPr/>
            </p:nvGrpSpPr>
            <p:grpSpPr bwMode="auto">
              <a:xfrm rot="1353540">
                <a:off x="2682" y="1111"/>
                <a:ext cx="743" cy="186"/>
                <a:chOff x="1565" y="2568"/>
                <a:chExt cx="1118" cy="279"/>
              </a:xfrm>
            </p:grpSpPr>
            <p:sp>
              <p:nvSpPr>
                <p:cNvPr id="52" name="AutoShape 19"/>
                <p:cNvSpPr>
                  <a:spLocks noChangeArrowheads="1"/>
                </p:cNvSpPr>
                <p:nvPr/>
              </p:nvSpPr>
              <p:spPr bwMode="ltGray">
                <a:xfrm rot="5263130">
                  <a:off x="1865" y="2279"/>
                  <a:ext cx="227" cy="81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zh-CN" altLang="en-US" kern="0" dirty="0">
                    <a:solidFill>
                      <a:sysClr val="windowText" lastClr="000000"/>
                    </a:solidFill>
                    <a:ea typeface="微软雅黑" panose="020B0503020204020204" charset="-122"/>
                  </a:endParaRPr>
                </a:p>
              </p:txBody>
            </p:sp>
            <p:sp>
              <p:nvSpPr>
                <p:cNvPr id="53" name="AutoShape 20"/>
                <p:cNvSpPr>
                  <a:spLocks noChangeArrowheads="1"/>
                </p:cNvSpPr>
                <p:nvPr/>
              </p:nvSpPr>
              <p:spPr bwMode="ltGray">
                <a:xfrm rot="6078281">
                  <a:off x="2000" y="2275"/>
                  <a:ext cx="225" cy="817"/>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zh-CN" altLang="en-US" kern="0" dirty="0">
                    <a:solidFill>
                      <a:sysClr val="windowText" lastClr="000000"/>
                    </a:solidFill>
                    <a:ea typeface="微软雅黑" panose="020B0503020204020204" charset="-122"/>
                  </a:endParaRPr>
                </a:p>
              </p:txBody>
            </p:sp>
            <p:sp>
              <p:nvSpPr>
                <p:cNvPr id="54" name="AutoShape 21"/>
                <p:cNvSpPr>
                  <a:spLocks noChangeArrowheads="1"/>
                </p:cNvSpPr>
                <p:nvPr/>
              </p:nvSpPr>
              <p:spPr bwMode="ltGray">
                <a:xfrm rot="6373927">
                  <a:off x="2076" y="2301"/>
                  <a:ext cx="227" cy="81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zh-CN" altLang="en-US" kern="0" dirty="0">
                    <a:solidFill>
                      <a:sysClr val="windowText" lastClr="000000"/>
                    </a:solidFill>
                    <a:ea typeface="微软雅黑" panose="020B0503020204020204" charset="-122"/>
                  </a:endParaRPr>
                </a:p>
              </p:txBody>
            </p:sp>
            <p:sp>
              <p:nvSpPr>
                <p:cNvPr id="55" name="AutoShape 22"/>
                <p:cNvSpPr>
                  <a:spLocks noChangeArrowheads="1"/>
                </p:cNvSpPr>
                <p:nvPr/>
              </p:nvSpPr>
              <p:spPr bwMode="ltGray">
                <a:xfrm rot="6906312">
                  <a:off x="2165" y="2330"/>
                  <a:ext cx="227" cy="815"/>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zh-CN" altLang="en-US" kern="0" dirty="0">
                    <a:solidFill>
                      <a:sysClr val="windowText" lastClr="000000"/>
                    </a:solidFill>
                    <a:ea typeface="微软雅黑" panose="020B0503020204020204" charset="-122"/>
                  </a:endParaRPr>
                </a:p>
              </p:txBody>
            </p:sp>
          </p:grpSp>
        </p:grpSp>
        <p:sp>
          <p:nvSpPr>
            <p:cNvPr id="60" name="AutoShape 8"/>
            <p:cNvSpPr>
              <a:spLocks noChangeArrowheads="1"/>
            </p:cNvSpPr>
            <p:nvPr/>
          </p:nvSpPr>
          <p:spPr bwMode="auto">
            <a:xfrm>
              <a:off x="7020272" y="2780928"/>
              <a:ext cx="566737" cy="933450"/>
            </a:xfrm>
            <a:prstGeom prst="chevron">
              <a:avLst>
                <a:gd name="adj" fmla="val 55472"/>
              </a:avLst>
            </a:prstGeom>
            <a:gradFill rotWithShape="1">
              <a:gsLst>
                <a:gs pos="0">
                  <a:srgbClr val="2676FF"/>
                </a:gs>
                <a:gs pos="50000">
                  <a:srgbClr val="2676FF">
                    <a:lumMod val="75000"/>
                  </a:srgbClr>
                </a:gs>
                <a:gs pos="100000">
                  <a:srgbClr val="2676FF"/>
                </a:gs>
              </a:gsLst>
              <a:lin ang="18900000" scaled="1"/>
            </a:gradFill>
            <a:ln w="9525">
              <a:solidFill>
                <a:sysClr val="window" lastClr="FFFFFF"/>
              </a:solidFill>
              <a:miter lim="800000"/>
            </a:ln>
            <a:effectLst/>
          </p:spPr>
          <p:txBody>
            <a:bodyPr wrap="none" anchor="ctr"/>
            <a:lstStyle/>
            <a:p>
              <a:pPr fontAlgn="auto">
                <a:spcBef>
                  <a:spcPts val="0"/>
                </a:spcBef>
                <a:spcAft>
                  <a:spcPts val="0"/>
                </a:spcAft>
                <a:defRPr/>
              </a:pPr>
              <a:endParaRPr lang="zh-CN" altLang="en-US" kern="0" dirty="0">
                <a:solidFill>
                  <a:sysClr val="windowText" lastClr="000000"/>
                </a:solidFill>
                <a:latin typeface="Arial" panose="020B0604020202020204" pitchFamily="34" charset="0"/>
                <a:ea typeface="微软雅黑" panose="020B0503020204020204" charset="-122"/>
              </a:endParaRPr>
            </a:p>
          </p:txBody>
        </p:sp>
        <p:sp>
          <p:nvSpPr>
            <p:cNvPr id="62" name="TextBox 61"/>
            <p:cNvSpPr txBox="1"/>
            <p:nvPr/>
          </p:nvSpPr>
          <p:spPr bwMode="auto">
            <a:xfrm>
              <a:off x="6515530" y="3059668"/>
              <a:ext cx="635110" cy="369332"/>
            </a:xfrm>
            <a:prstGeom prst="rect">
              <a:avLst/>
            </a:prstGeom>
            <a:noFill/>
          </p:spPr>
          <p:txBody>
            <a:bodyPr wrap="none">
              <a:spAutoFit/>
            </a:bodyPr>
            <a:lstStyle>
              <a:defPPr>
                <a:defRPr lang="zh-CN"/>
              </a:defPPr>
              <a:lvl1pPr>
                <a:defRPr i="1">
                  <a:solidFill>
                    <a:srgbClr val="646464"/>
                  </a:solidFill>
                </a:defRPr>
              </a:lvl1pPr>
            </a:lstStyle>
            <a:p>
              <a:pPr fontAlgn="auto">
                <a:spcBef>
                  <a:spcPts val="0"/>
                </a:spcBef>
                <a:spcAft>
                  <a:spcPts val="0"/>
                </a:spcAft>
                <a:defRPr/>
              </a:pPr>
              <a:r>
                <a:rPr lang="en-US" altLang="zh-CN" kern="0" dirty="0" smtClean="0">
                  <a:latin typeface="Impact" panose="020B0806030902050204" pitchFamily="34" charset="0"/>
                  <a:ea typeface="微软雅黑" panose="020B0503020204020204" charset="-122"/>
                </a:rPr>
                <a:t>2015</a:t>
              </a:r>
              <a:endParaRPr lang="zh-CN" altLang="en-US" kern="0" dirty="0">
                <a:latin typeface="Impact" panose="020B0806030902050204" pitchFamily="34" charset="0"/>
                <a:ea typeface="微软雅黑" panose="020B0503020204020204" charset="-122"/>
              </a:endParaRPr>
            </a:p>
          </p:txBody>
        </p:sp>
        <p:grpSp>
          <p:nvGrpSpPr>
            <p:cNvPr id="63" name="组合 44"/>
            <p:cNvGrpSpPr/>
            <p:nvPr/>
          </p:nvGrpSpPr>
          <p:grpSpPr bwMode="auto">
            <a:xfrm>
              <a:off x="6704335" y="1223065"/>
              <a:ext cx="1925638" cy="1741792"/>
              <a:chOff x="5044092" y="1676693"/>
              <a:chExt cx="1925931" cy="1742688"/>
            </a:xfrm>
          </p:grpSpPr>
          <p:cxnSp>
            <p:nvCxnSpPr>
              <p:cNvPr id="64" name="直接连接符 63"/>
              <p:cNvCxnSpPr>
                <a:cxnSpLocks noChangeShapeType="1"/>
              </p:cNvCxnSpPr>
              <p:nvPr/>
            </p:nvCxnSpPr>
            <p:spPr bwMode="auto">
              <a:xfrm>
                <a:off x="5044092" y="2060848"/>
                <a:ext cx="0" cy="1358533"/>
              </a:xfrm>
              <a:prstGeom prst="line">
                <a:avLst/>
              </a:prstGeom>
              <a:noFill/>
              <a:ln w="9525" algn="ctr">
                <a:solidFill>
                  <a:srgbClr val="888888"/>
                </a:solidFill>
                <a:round/>
                <a:headEnd type="oval" w="med" len="med"/>
                <a:tailEnd type="oval" w="med" len="med"/>
              </a:ln>
            </p:spPr>
          </p:cxnSp>
          <p:sp>
            <p:nvSpPr>
              <p:cNvPr id="65" name="TextBox 64"/>
              <p:cNvSpPr txBox="1"/>
              <p:nvPr/>
            </p:nvSpPr>
            <p:spPr>
              <a:xfrm>
                <a:off x="5044092" y="1676693"/>
                <a:ext cx="1925931" cy="1486621"/>
              </a:xfrm>
              <a:prstGeom prst="rect">
                <a:avLst/>
              </a:prstGeom>
              <a:noFill/>
            </p:spPr>
            <p:txBody>
              <a:bodyPr>
                <a:spAutoFit/>
              </a:bodyPr>
              <a:lstStyle/>
              <a:p>
                <a:pPr fontAlgn="auto">
                  <a:lnSpc>
                    <a:spcPct val="150000"/>
                  </a:lnSpc>
                  <a:spcBef>
                    <a:spcPts val="0"/>
                  </a:spcBef>
                  <a:spcAft>
                    <a:spcPts val="0"/>
                  </a:spcAft>
                  <a:defRPr/>
                </a:pPr>
                <a:r>
                  <a:rPr lang="en-US" altLang="zh-CN" sz="1600" b="1" kern="0" dirty="0" smtClean="0">
                    <a:solidFill>
                      <a:srgbClr val="646464"/>
                    </a:solidFill>
                    <a:ea typeface="微软雅黑" panose="020B0503020204020204" charset="-122"/>
                  </a:rPr>
                  <a:t>6</a:t>
                </a:r>
                <a:r>
                  <a:rPr lang="en-US" altLang="zh-CN" sz="1600" b="1" kern="0" baseline="30000" dirty="0" smtClean="0">
                    <a:solidFill>
                      <a:srgbClr val="646464"/>
                    </a:solidFill>
                    <a:ea typeface="微软雅黑" panose="020B0503020204020204" charset="-122"/>
                  </a:rPr>
                  <a:t>th</a:t>
                </a:r>
                <a:r>
                  <a:rPr lang="en-US" altLang="zh-CN" sz="1600" b="1" kern="0" dirty="0" smtClean="0">
                    <a:solidFill>
                      <a:srgbClr val="646464"/>
                    </a:solidFill>
                    <a:ea typeface="微软雅黑" panose="020B0503020204020204" charset="-122"/>
                  </a:rPr>
                  <a:t> China-Italy Collaboration Workshop</a:t>
                </a:r>
                <a:endParaRPr lang="en-US" altLang="zh-CN" sz="1600" b="1" kern="0" dirty="0" smtClean="0">
                  <a:solidFill>
                    <a:srgbClr val="646464"/>
                  </a:solidFill>
                  <a:ea typeface="微软雅黑" panose="020B0503020204020204" charset="-122"/>
                </a:endParaRPr>
              </a:p>
              <a:p>
                <a:pPr fontAlgn="auto">
                  <a:lnSpc>
                    <a:spcPct val="150000"/>
                  </a:lnSpc>
                  <a:spcBef>
                    <a:spcPts val="0"/>
                  </a:spcBef>
                  <a:spcAft>
                    <a:spcPts val="0"/>
                  </a:spcAft>
                  <a:defRPr/>
                </a:pPr>
                <a:r>
                  <a:rPr lang="en-US" altLang="zh-CN" sz="1200" kern="0" dirty="0" smtClean="0">
                    <a:solidFill>
                      <a:srgbClr val="646464"/>
                    </a:solidFill>
                    <a:ea typeface="微软雅黑" panose="020B0503020204020204" charset="-122"/>
                  </a:rPr>
                  <a:t>Hangzhou</a:t>
                </a:r>
                <a:endParaRPr lang="zh-CN" altLang="en-US" sz="1200" kern="0" dirty="0">
                  <a:solidFill>
                    <a:srgbClr val="646464"/>
                  </a:solidFill>
                  <a:ea typeface="微软雅黑" panose="020B0503020204020204" charset="-122"/>
                </a:endParaRPr>
              </a:p>
            </p:txBody>
          </p:sp>
        </p:grpSp>
        <p:grpSp>
          <p:nvGrpSpPr>
            <p:cNvPr id="66" name="组合 65"/>
            <p:cNvGrpSpPr/>
            <p:nvPr/>
          </p:nvGrpSpPr>
          <p:grpSpPr bwMode="auto">
            <a:xfrm>
              <a:off x="7466012" y="2514501"/>
              <a:ext cx="1677988" cy="1374775"/>
              <a:chOff x="7737176" y="3044094"/>
              <a:chExt cx="1677511" cy="1374579"/>
            </a:xfrm>
          </p:grpSpPr>
          <p:grpSp>
            <p:nvGrpSpPr>
              <p:cNvPr id="67" name="组合 4"/>
              <p:cNvGrpSpPr/>
              <p:nvPr/>
            </p:nvGrpSpPr>
            <p:grpSpPr bwMode="auto">
              <a:xfrm>
                <a:off x="7737176" y="3044094"/>
                <a:ext cx="1677511" cy="1374579"/>
                <a:chOff x="7647017" y="2699415"/>
                <a:chExt cx="2617944" cy="2145185"/>
              </a:xfrm>
            </p:grpSpPr>
            <p:sp>
              <p:nvSpPr>
                <p:cNvPr id="69" name="Oval 8"/>
                <p:cNvSpPr>
                  <a:spLocks noChangeArrowheads="1"/>
                </p:cNvSpPr>
                <p:nvPr/>
              </p:nvSpPr>
              <p:spPr bwMode="auto">
                <a:xfrm flipV="1">
                  <a:off x="7647017" y="4398719"/>
                  <a:ext cx="2617944" cy="445881"/>
                </a:xfrm>
                <a:prstGeom prst="ellipse">
                  <a:avLst/>
                </a:prstGeom>
                <a:gradFill rotWithShape="1">
                  <a:gsLst>
                    <a:gs pos="0">
                      <a:srgbClr val="000000">
                        <a:alpha val="70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p>
                  <a:pPr fontAlgn="auto">
                    <a:spcBef>
                      <a:spcPts val="0"/>
                    </a:spcBef>
                    <a:spcAft>
                      <a:spcPts val="0"/>
                    </a:spcAft>
                    <a:defRPr/>
                  </a:pPr>
                  <a:endParaRPr lang="zh-CN" altLang="en-US" kern="0" dirty="0">
                    <a:solidFill>
                      <a:sysClr val="windowText" lastClr="000000"/>
                    </a:solidFill>
                    <a:ea typeface="微软雅黑" panose="020B0503020204020204" charset="-122"/>
                  </a:endParaRPr>
                </a:p>
              </p:txBody>
            </p:sp>
            <p:sp>
              <p:nvSpPr>
                <p:cNvPr id="70" name="Oval 19"/>
                <p:cNvSpPr>
                  <a:spLocks noChangeArrowheads="1"/>
                </p:cNvSpPr>
                <p:nvPr/>
              </p:nvSpPr>
              <p:spPr bwMode="auto">
                <a:xfrm>
                  <a:off x="8011103" y="2699415"/>
                  <a:ext cx="1931879" cy="1932153"/>
                </a:xfrm>
                <a:prstGeom prst="ellipse">
                  <a:avLst/>
                </a:prstGeom>
                <a:gradFill rotWithShape="1">
                  <a:gsLst>
                    <a:gs pos="0">
                      <a:srgbClr val="2676FF"/>
                    </a:gs>
                    <a:gs pos="100000">
                      <a:srgbClr val="2676FF">
                        <a:lumMod val="75000"/>
                      </a:srgbClr>
                    </a:gs>
                  </a:gsLst>
                  <a:path path="shape">
                    <a:fillToRect l="50000" t="50000" r="50000" b="50000"/>
                  </a:path>
                </a:gradFill>
                <a:ln w="9525">
                  <a:solidFill>
                    <a:srgbClr val="2676FF">
                      <a:lumMod val="75000"/>
                    </a:srgbClr>
                  </a:solidFill>
                  <a:round/>
                </a:ln>
                <a:effectLst/>
              </p:spPr>
              <p:txBody>
                <a:bodyPr wrap="none" anchor="ctr"/>
                <a:lstStyle/>
                <a:p>
                  <a:pPr fontAlgn="auto">
                    <a:spcBef>
                      <a:spcPts val="0"/>
                    </a:spcBef>
                    <a:spcAft>
                      <a:spcPts val="0"/>
                    </a:spcAft>
                    <a:defRPr/>
                  </a:pPr>
                  <a:endParaRPr lang="zh-CN" altLang="en-US" kern="0" dirty="0">
                    <a:solidFill>
                      <a:sysClr val="windowText" lastClr="000000"/>
                    </a:solidFill>
                    <a:latin typeface="Arial" panose="020B0604020202020204" pitchFamily="34" charset="0"/>
                    <a:ea typeface="微软雅黑" panose="020B0503020204020204" charset="-122"/>
                  </a:endParaRPr>
                </a:p>
              </p:txBody>
            </p:sp>
            <p:sp>
              <p:nvSpPr>
                <p:cNvPr id="71" name="未知"/>
                <p:cNvSpPr/>
                <p:nvPr/>
              </p:nvSpPr>
              <p:spPr bwMode="auto">
                <a:xfrm>
                  <a:off x="8234012" y="2744003"/>
                  <a:ext cx="1488536" cy="725795"/>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kern="0" dirty="0">
                    <a:solidFill>
                      <a:sysClr val="windowText" lastClr="000000"/>
                    </a:solidFill>
                    <a:ea typeface="微软雅黑" panose="020B0503020204020204" charset="-122"/>
                  </a:endParaRPr>
                </a:p>
              </p:txBody>
            </p:sp>
          </p:grpSp>
          <p:sp>
            <p:nvSpPr>
              <p:cNvPr id="68" name="TextBox 67"/>
              <p:cNvSpPr txBox="1"/>
              <p:nvPr/>
            </p:nvSpPr>
            <p:spPr>
              <a:xfrm>
                <a:off x="8035541" y="3342501"/>
                <a:ext cx="1021143" cy="646239"/>
              </a:xfrm>
              <a:prstGeom prst="rect">
                <a:avLst/>
              </a:prstGeom>
              <a:noFill/>
            </p:spPr>
            <p:txBody>
              <a:bodyPr wrap="none">
                <a:spAutoFit/>
              </a:bodyPr>
              <a:lstStyle/>
              <a:p>
                <a:pPr fontAlgn="auto">
                  <a:spcBef>
                    <a:spcPts val="0"/>
                  </a:spcBef>
                  <a:spcAft>
                    <a:spcPts val="0"/>
                  </a:spcAft>
                  <a:defRPr/>
                </a:pPr>
                <a:r>
                  <a:rPr lang="en-US" altLang="zh-CN" sz="3600" i="1" kern="0" dirty="0" smtClean="0">
                    <a:solidFill>
                      <a:sysClr val="window" lastClr="FFFFFF"/>
                    </a:solidFill>
                    <a:latin typeface="Impact" panose="020B0806030902050204" pitchFamily="34" charset="0"/>
                    <a:ea typeface="微软雅黑" panose="020B0503020204020204" charset="-122"/>
                  </a:rPr>
                  <a:t>2017</a:t>
                </a:r>
                <a:endParaRPr lang="zh-CN" altLang="en-US" sz="3600" i="1" kern="0" dirty="0">
                  <a:solidFill>
                    <a:sysClr val="window" lastClr="FFFFFF"/>
                  </a:solidFill>
                  <a:latin typeface="Impact" panose="020B0806030902050204" pitchFamily="34" charset="0"/>
                  <a:ea typeface="微软雅黑" panose="020B0503020204020204" charset="-122"/>
                </a:endParaRPr>
              </a:p>
            </p:txBody>
          </p:sp>
        </p:grpSp>
        <p:sp>
          <p:nvSpPr>
            <p:cNvPr id="72" name="AutoShape 14"/>
            <p:cNvSpPr>
              <a:spLocks noChangeArrowheads="1"/>
            </p:cNvSpPr>
            <p:nvPr/>
          </p:nvSpPr>
          <p:spPr bwMode="auto">
            <a:xfrm>
              <a:off x="7020272" y="3717032"/>
              <a:ext cx="249239" cy="153988"/>
            </a:xfrm>
            <a:custGeom>
              <a:avLst/>
              <a:gdLst>
                <a:gd name="T0" fmla="*/ 3822367 w 21600"/>
                <a:gd name="T1" fmla="*/ 548896 h 21600"/>
                <a:gd name="T2" fmla="*/ 1911183 w 21600"/>
                <a:gd name="T3" fmla="*/ 1097792 h 21600"/>
                <a:gd name="T4" fmla="*/ 0 w 21600"/>
                <a:gd name="T5" fmla="*/ 548896 h 21600"/>
                <a:gd name="T6" fmla="*/ 1911183 w 21600"/>
                <a:gd name="T7" fmla="*/ 0 h 21600"/>
                <a:gd name="T8" fmla="*/ 0 60000 65536"/>
                <a:gd name="T9" fmla="*/ 0 60000 65536"/>
                <a:gd name="T10" fmla="*/ 0 60000 65536"/>
                <a:gd name="T11" fmla="*/ 0 60000 65536"/>
                <a:gd name="T12" fmla="*/ 1800 w 21600"/>
                <a:gd name="T13" fmla="*/ 1800 h 21600"/>
                <a:gd name="T14" fmla="*/ 19800 w 21600"/>
                <a:gd name="T15" fmla="*/ 198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gradFill rotWithShape="1">
              <a:gsLst>
                <a:gs pos="0">
                  <a:srgbClr val="2676FF">
                    <a:alpha val="50000"/>
                  </a:srgbClr>
                </a:gs>
                <a:gs pos="100000">
                  <a:srgbClr val="FFFFFF">
                    <a:alpha val="0"/>
                  </a:srgbClr>
                </a:gs>
              </a:gsLst>
              <a:lin ang="5400000" scaled="1"/>
            </a:gradFill>
            <a:ln>
              <a:solidFill>
                <a:sysClr val="window" lastClr="FFFFFF"/>
              </a:solidFill>
            </a:ln>
          </p:spPr>
          <p:txBody>
            <a:bodyPr wrap="none" anchor="ctr"/>
            <a:lstStyle/>
            <a:p>
              <a:pPr fontAlgn="auto">
                <a:spcBef>
                  <a:spcPts val="0"/>
                </a:spcBef>
                <a:spcAft>
                  <a:spcPts val="0"/>
                </a:spcAft>
                <a:defRPr/>
              </a:pPr>
              <a:endParaRPr lang="zh-CN" altLang="en-US" kern="0" dirty="0">
                <a:solidFill>
                  <a:sysClr val="windowText" lastClr="000000"/>
                </a:solidFill>
                <a:ea typeface="微软雅黑" panose="020B0503020204020204" charset="-122"/>
              </a:endParaRPr>
            </a:p>
          </p:txBody>
        </p:sp>
      </p:grpSp>
      <p:pic>
        <p:nvPicPr>
          <p:cNvPr id="7" name="Picture 4" descr="IMG_4085"/>
          <p:cNvPicPr>
            <a:picLocks noChangeAspect="1" noChangeArrowheads="1"/>
          </p:cNvPicPr>
          <p:nvPr>
            <p:ph idx="1"/>
          </p:nvPr>
        </p:nvPicPr>
        <p:blipFill>
          <a:blip r:embed="rId2" cstate="print"/>
          <a:srcRect/>
          <a:stretch>
            <a:fillRect/>
          </a:stretch>
        </p:blipFill>
        <p:spPr bwMode="auto">
          <a:xfrm>
            <a:off x="-105410" y="1612900"/>
            <a:ext cx="1520825" cy="10134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1" descr="C:\Users\zhuxm\AppData\Roaming\Tencent\Users\125055679\QQ\WinTemp\RichOle\WT6O85{D~$AN[2KC[I935%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8510" y="-24130"/>
            <a:ext cx="1983740" cy="1330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44"/>
          <p:cNvSpPr txBox="1"/>
          <p:nvPr/>
        </p:nvSpPr>
        <p:spPr>
          <a:xfrm>
            <a:off x="7574458" y="4044711"/>
            <a:ext cx="1925638" cy="1463040"/>
          </a:xfrm>
          <a:prstGeom prst="rect">
            <a:avLst/>
          </a:prstGeom>
          <a:noFill/>
        </p:spPr>
        <p:txBody>
          <a:bodyPr>
            <a:spAutoFit/>
          </a:bodyPr>
          <a:p>
            <a:pPr fontAlgn="auto">
              <a:lnSpc>
                <a:spcPct val="150000"/>
              </a:lnSpc>
              <a:spcBef>
                <a:spcPts val="0"/>
              </a:spcBef>
              <a:spcAft>
                <a:spcPts val="0"/>
              </a:spcAft>
              <a:defRPr/>
            </a:pPr>
            <a:r>
              <a:rPr lang="en-US" altLang="zh-CN" sz="1600" b="1" kern="0" dirty="0" smtClean="0">
                <a:solidFill>
                  <a:srgbClr val="646464"/>
                </a:solidFill>
                <a:ea typeface="微软雅黑" panose="020B0503020204020204" charset="-122"/>
              </a:rPr>
              <a:t>7</a:t>
            </a:r>
            <a:r>
              <a:rPr lang="en-US" altLang="zh-CN" sz="1600" b="1" kern="0" baseline="30000" dirty="0" smtClean="0">
                <a:solidFill>
                  <a:srgbClr val="646464"/>
                </a:solidFill>
                <a:ea typeface="微软雅黑" panose="020B0503020204020204" charset="-122"/>
              </a:rPr>
              <a:t>th</a:t>
            </a:r>
            <a:r>
              <a:rPr lang="en-US" altLang="zh-CN" sz="1600" b="1" kern="0" dirty="0" smtClean="0">
                <a:solidFill>
                  <a:srgbClr val="646464"/>
                </a:solidFill>
                <a:ea typeface="微软雅黑" panose="020B0503020204020204" charset="-122"/>
              </a:rPr>
              <a:t> China-Italy Collaboration Workshop</a:t>
            </a:r>
            <a:endParaRPr lang="en-US" altLang="zh-CN" sz="1600" b="1" kern="0" dirty="0" smtClean="0">
              <a:solidFill>
                <a:srgbClr val="646464"/>
              </a:solidFill>
              <a:ea typeface="微软雅黑" panose="020B0503020204020204" charset="-122"/>
            </a:endParaRPr>
          </a:p>
          <a:p>
            <a:pPr fontAlgn="auto">
              <a:lnSpc>
                <a:spcPct val="150000"/>
              </a:lnSpc>
              <a:spcBef>
                <a:spcPts val="0"/>
              </a:spcBef>
              <a:spcAft>
                <a:spcPts val="0"/>
              </a:spcAft>
              <a:defRPr/>
            </a:pPr>
            <a:r>
              <a:rPr lang="en-US" sz="1200" kern="0" dirty="0" smtClean="0">
                <a:solidFill>
                  <a:srgbClr val="646464"/>
                </a:solidFill>
                <a:ea typeface="微软雅黑" panose="020B0503020204020204" charset="-122"/>
              </a:rPr>
              <a:t>Rome </a:t>
            </a:r>
            <a:endParaRPr lang="en-US" sz="1200" kern="0" dirty="0">
              <a:solidFill>
                <a:srgbClr val="646464"/>
              </a:solidFill>
              <a:ea typeface="微软雅黑" panose="020B0503020204020204" charset="-122"/>
            </a:endParaRPr>
          </a:p>
        </p:txBody>
      </p:sp>
      <p:cxnSp>
        <p:nvCxnSpPr>
          <p:cNvPr id="4" name="直接连接符 3"/>
          <p:cNvCxnSpPr>
            <a:cxnSpLocks noChangeShapeType="1"/>
          </p:cNvCxnSpPr>
          <p:nvPr/>
        </p:nvCxnSpPr>
        <p:spPr bwMode="auto">
          <a:xfrm>
            <a:off x="7647989" y="3611643"/>
            <a:ext cx="0" cy="1358598"/>
          </a:xfrm>
          <a:prstGeom prst="line">
            <a:avLst/>
          </a:prstGeom>
          <a:noFill/>
          <a:ln w="9525" algn="ctr">
            <a:solidFill>
              <a:srgbClr val="888888"/>
            </a:solidFill>
            <a:round/>
            <a:headEnd type="oval" w="med" len="med"/>
            <a:tailEnd type="oval" w="med" len="med"/>
          </a:ln>
        </p:spPr>
      </p:cxn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11560" y="-99392"/>
            <a:ext cx="8229600" cy="1143000"/>
          </a:xfrm>
        </p:spPr>
        <p:txBody>
          <a:bodyPr>
            <a:normAutofit/>
          </a:bodyPr>
          <a:lstStyle/>
          <a:p>
            <a:pPr eaLnBrk="1" hangingPunct="1"/>
            <a:r>
              <a:rPr lang="en-US" altLang="zh-CN" b="1" dirty="0">
                <a:latin typeface="Times New Roman" panose="02020603050405020304" pitchFamily="18" charset="0"/>
                <a:cs typeface="Times New Roman" panose="02020603050405020304" pitchFamily="18" charset="0"/>
              </a:rPr>
              <a:t> </a:t>
            </a:r>
            <a:r>
              <a:rPr lang="en-US" altLang="zh-CN" b="1" dirty="0" smtClean="0">
                <a:latin typeface="Times New Roman" panose="02020603050405020304" pitchFamily="18" charset="0"/>
                <a:cs typeface="Times New Roman" panose="02020603050405020304" pitchFamily="18" charset="0"/>
              </a:rPr>
              <a:t>China-FMI/Finland </a:t>
            </a:r>
            <a:r>
              <a:rPr lang="en-US" altLang="zh-CN" b="1" dirty="0">
                <a:latin typeface="Times New Roman" panose="02020603050405020304" pitchFamily="18" charset="0"/>
                <a:cs typeface="Times New Roman" panose="02020603050405020304" pitchFamily="18" charset="0"/>
                <a:sym typeface="+mn-ea"/>
              </a:rPr>
              <a:t>Cooperation</a:t>
            </a:r>
            <a:endParaRPr lang="zh-CN" altLang="zh-CN" b="1" dirty="0" smtClean="0">
              <a:latin typeface="Times New Roman" panose="02020603050405020304" pitchFamily="18" charset="0"/>
              <a:cs typeface="Times New Roman" panose="02020603050405020304" pitchFamily="18" charset="0"/>
            </a:endParaRPr>
          </a:p>
        </p:txBody>
      </p:sp>
      <p:pic>
        <p:nvPicPr>
          <p:cNvPr id="4100" name="Picture 4" descr="C:\Users\Liu\Desktop\3-国际合作交流\2014年10月-中芬极地预报研讨会 (1).jpg"/>
          <p:cNvPicPr>
            <a:picLocks noChangeAspect="1" noChangeArrowheads="1"/>
          </p:cNvPicPr>
          <p:nvPr/>
        </p:nvPicPr>
        <p:blipFill rotWithShape="1">
          <a:blip r:embed="rId1">
            <a:extLst>
              <a:ext uri="{28A0092B-C50C-407E-A947-70E740481C1C}">
                <a14:useLocalDpi xmlns:a14="http://schemas.microsoft.com/office/drawing/2010/main" val="0"/>
              </a:ext>
            </a:extLst>
          </a:blip>
          <a:srcRect l="4128" t="13107" b="15023"/>
          <a:stretch>
            <a:fillRect/>
          </a:stretch>
        </p:blipFill>
        <p:spPr bwMode="auto">
          <a:xfrm>
            <a:off x="4499992" y="3920467"/>
            <a:ext cx="4615544" cy="274802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25422" y="1309043"/>
            <a:ext cx="4691063"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宋体" panose="02010600030101010101" pitchFamily="2" charset="-122"/>
              </a:defRPr>
            </a:lvl1pPr>
            <a:lvl2pPr marL="640080" indent="-24638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宋体" panose="02010600030101010101" pitchFamily="2" charset="-122"/>
              </a:defRPr>
            </a:lvl2pPr>
            <a:lvl3pPr indent="-24638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宋体" panose="02010600030101010101" pitchFamily="2" charset="-122"/>
              </a:defRPr>
            </a:lvl3pPr>
            <a:lvl4pPr marL="1187450" indent="-20955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4pPr>
            <a:lvl5pPr marL="1462405" indent="-20955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5pPr>
            <a:lvl6pPr marL="1919605"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6pPr>
            <a:lvl7pPr marL="2376805"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7pPr>
            <a:lvl8pPr marL="2834005"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8pPr>
            <a:lvl9pPr marL="3291205"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9pPr>
          </a:lstStyle>
          <a:p>
            <a:r>
              <a:rPr lang="en-US" altLang="zh-CN" dirty="0" smtClean="0">
                <a:solidFill>
                  <a:srgbClr val="000000"/>
                </a:solidFill>
                <a:latin typeface="Times New Roman" panose="02020603050405020304" pitchFamily="18" charset="0"/>
                <a:cs typeface="Times New Roman" panose="02020603050405020304" pitchFamily="18" charset="0"/>
              </a:rPr>
              <a:t>Joint research on sea ice since 1990s;</a:t>
            </a:r>
            <a:endParaRPr lang="en-US" altLang="zh-CN" dirty="0" smtClean="0">
              <a:solidFill>
                <a:srgbClr val="000000"/>
              </a:solidFill>
              <a:latin typeface="Times New Roman" panose="02020603050405020304" pitchFamily="18" charset="0"/>
              <a:cs typeface="Times New Roman" panose="02020603050405020304" pitchFamily="18" charset="0"/>
            </a:endParaRPr>
          </a:p>
          <a:p>
            <a:r>
              <a:rPr lang="en-US" altLang="zh-CN" dirty="0" smtClean="0">
                <a:solidFill>
                  <a:srgbClr val="000000"/>
                </a:solidFill>
                <a:latin typeface="Times New Roman" panose="02020603050405020304" pitchFamily="18" charset="0"/>
                <a:cs typeface="Times New Roman" panose="02020603050405020304" pitchFamily="18" charset="0"/>
              </a:rPr>
              <a:t>Sea ice/weather observation and numerical modelling;</a:t>
            </a:r>
            <a:endParaRPr lang="en-US" altLang="zh-CN" dirty="0" smtClean="0">
              <a:solidFill>
                <a:srgbClr val="000000"/>
              </a:solidFill>
              <a:latin typeface="Times New Roman" panose="02020603050405020304" pitchFamily="18" charset="0"/>
              <a:cs typeface="Times New Roman" panose="02020603050405020304" pitchFamily="18" charset="0"/>
            </a:endParaRPr>
          </a:p>
          <a:p>
            <a:r>
              <a:rPr lang="en-US" altLang="zh-CN" dirty="0" smtClean="0">
                <a:solidFill>
                  <a:srgbClr val="000000"/>
                </a:solidFill>
                <a:latin typeface="Times New Roman" panose="02020603050405020304" pitchFamily="18" charset="0"/>
                <a:cs typeface="Times New Roman" panose="02020603050405020304" pitchFamily="18" charset="0"/>
              </a:rPr>
              <a:t>Signed </a:t>
            </a:r>
            <a:r>
              <a:rPr lang="en-US" altLang="zh-CN" dirty="0" err="1" smtClean="0">
                <a:solidFill>
                  <a:srgbClr val="000000"/>
                </a:solidFill>
                <a:latin typeface="Times New Roman" panose="02020603050405020304" pitchFamily="18" charset="0"/>
                <a:cs typeface="Times New Roman" panose="02020603050405020304" pitchFamily="18" charset="0"/>
              </a:rPr>
              <a:t>MoU</a:t>
            </a:r>
            <a:r>
              <a:rPr lang="en-US" altLang="zh-CN" dirty="0" smtClean="0">
                <a:solidFill>
                  <a:srgbClr val="000000"/>
                </a:solidFill>
                <a:latin typeface="Times New Roman" panose="02020603050405020304" pitchFamily="18" charset="0"/>
                <a:cs typeface="Times New Roman" panose="02020603050405020304" pitchFamily="18" charset="0"/>
              </a:rPr>
              <a:t> on 2012, and will renew in June 2017; </a:t>
            </a:r>
            <a:endParaRPr lang="en-US" altLang="zh-CN" dirty="0" smtClean="0">
              <a:solidFill>
                <a:srgbClr val="000000"/>
              </a:solidFill>
              <a:latin typeface="Times New Roman" panose="02020603050405020304" pitchFamily="18" charset="0"/>
              <a:cs typeface="Times New Roman" panose="02020603050405020304" pitchFamily="18" charset="0"/>
            </a:endParaRPr>
          </a:p>
          <a:p>
            <a:r>
              <a:rPr lang="en-US" altLang="zh-CN" dirty="0" smtClean="0">
                <a:solidFill>
                  <a:srgbClr val="000000"/>
                </a:solidFill>
                <a:latin typeface="Times New Roman" panose="02020603050405020304" pitchFamily="18" charset="0"/>
                <a:cs typeface="Times New Roman" panose="02020603050405020304" pitchFamily="18" charset="0"/>
              </a:rPr>
              <a:t>Two scientists are visiting in FMI;</a:t>
            </a:r>
            <a:endParaRPr lang="en-US" altLang="zh-CN" dirty="0" smtClean="0">
              <a:solidFill>
                <a:srgbClr val="000000"/>
              </a:solidFill>
              <a:latin typeface="Times New Roman" panose="02020603050405020304" pitchFamily="18" charset="0"/>
              <a:cs typeface="Times New Roman" panose="02020603050405020304" pitchFamily="18" charset="0"/>
            </a:endParaRPr>
          </a:p>
          <a:p>
            <a:r>
              <a:rPr lang="en-US" altLang="zh-CN" dirty="0" smtClean="0">
                <a:solidFill>
                  <a:srgbClr val="000000"/>
                </a:solidFill>
                <a:latin typeface="Times New Roman" panose="02020603050405020304" pitchFamily="18" charset="0"/>
                <a:cs typeface="Times New Roman" panose="02020603050405020304" pitchFamily="18" charset="0"/>
              </a:rPr>
              <a:t>Chinese-Finnish joint polar prediction workshop (2012, 2014, 2017) </a:t>
            </a:r>
            <a:endParaRPr lang="en-US" altLang="zh-CN" dirty="0" smtClean="0">
              <a:solidFill>
                <a:srgbClr val="000000"/>
              </a:solidFill>
              <a:latin typeface="Times New Roman" panose="02020603050405020304" pitchFamily="18" charset="0"/>
              <a:cs typeface="Times New Roman" panose="02020603050405020304" pitchFamily="18" charset="0"/>
            </a:endParaRPr>
          </a:p>
          <a:p>
            <a:endParaRPr lang="en-US" altLang="zh-CN" dirty="0">
              <a:solidFill>
                <a:srgbClr val="000000"/>
              </a:solidFill>
              <a:latin typeface="Times New Roman" panose="02020603050405020304" pitchFamily="18" charset="0"/>
              <a:cs typeface="Times New Roman" panose="02020603050405020304" pitchFamily="18" charset="0"/>
            </a:endParaRPr>
          </a:p>
          <a:p>
            <a:endParaRPr lang="en-US" altLang="zh-CN" dirty="0">
              <a:solidFill>
                <a:srgbClr val="000000"/>
              </a:solidFill>
              <a:latin typeface="Times New Roman" panose="02020603050405020304" pitchFamily="18" charset="0"/>
              <a:cs typeface="Times New Roman" panose="02020603050405020304" pitchFamily="18" charset="0"/>
            </a:endParaRPr>
          </a:p>
          <a:p>
            <a:endParaRPr lang="en-US" altLang="zh-CN" dirty="0">
              <a:solidFill>
                <a:srgbClr val="000000"/>
              </a:solidFill>
              <a:latin typeface="Times New Roman" panose="02020603050405020304" pitchFamily="18" charset="0"/>
              <a:cs typeface="Times New Roman" panose="02020603050405020304" pitchFamily="18" charset="0"/>
            </a:endParaRPr>
          </a:p>
          <a:p>
            <a:endParaRPr lang="en-US" altLang="zh-CN" dirty="0">
              <a:solidFill>
                <a:srgbClr val="000000"/>
              </a:solidFill>
              <a:latin typeface="Times New Roman" panose="02020603050405020304" pitchFamily="18" charset="0"/>
              <a:cs typeface="Times New Roman" panose="02020603050405020304" pitchFamily="18" charset="0"/>
            </a:endParaRPr>
          </a:p>
          <a:p>
            <a:endParaRPr lang="zh-CN" altLang="en-US" dirty="0">
              <a:solidFill>
                <a:srgbClr val="000000"/>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None/>
            </a:pPr>
            <a:endParaRPr lang="zh-CN" altLang="zh-CN" dirty="0">
              <a:solidFill>
                <a:srgbClr val="00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485" y="951897"/>
            <a:ext cx="4122073" cy="270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83870" y="854710"/>
            <a:ext cx="7812405" cy="512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75"/>
          <p:cNvSpPr>
            <a:spLocks noChangeAspect="1" noChangeArrowheads="1"/>
          </p:cNvSpPr>
          <p:nvPr/>
        </p:nvSpPr>
        <p:spPr bwMode="auto">
          <a:xfrm>
            <a:off x="3071803" y="-5143560"/>
            <a:ext cx="11447463" cy="8585597"/>
          </a:xfrm>
          <a:prstGeom prst="ellipse">
            <a:avLst/>
          </a:prstGeom>
          <a:gradFill rotWithShape="1">
            <a:gsLst>
              <a:gs pos="0">
                <a:srgbClr val="FF9900"/>
              </a:gs>
              <a:gs pos="100000">
                <a:srgbClr val="764700">
                  <a:alpha val="0"/>
                </a:srgbClr>
              </a:gs>
            </a:gsLst>
            <a:path path="shape">
              <a:fillToRect l="50000" t="50000" r="50000" b="50000"/>
            </a:path>
          </a:gradFill>
          <a:ln w="9525">
            <a:noFill/>
            <a:round/>
          </a:ln>
        </p:spPr>
        <p:txBody>
          <a:bodyPr wrap="none" anchor="ctr"/>
          <a:lstStyle/>
          <a:p>
            <a:endParaRPr lang="zh-CN" altLang="en-US" sz="2000"/>
          </a:p>
        </p:txBody>
      </p:sp>
      <p:sp>
        <p:nvSpPr>
          <p:cNvPr id="15" name="矩形 6"/>
          <p:cNvSpPr>
            <a:spLocks noChangeArrowheads="1"/>
          </p:cNvSpPr>
          <p:nvPr/>
        </p:nvSpPr>
        <p:spPr bwMode="auto">
          <a:xfrm>
            <a:off x="467916" y="1952626"/>
            <a:ext cx="7940278" cy="77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8" tIns="25717" rIns="51428" bIns="25717">
            <a:spAutoFit/>
          </a:bodyPr>
          <a:lstStyle>
            <a:lvl1pPr defTabSz="683895">
              <a:defRPr>
                <a:solidFill>
                  <a:schemeClr val="tx1"/>
                </a:solidFill>
                <a:latin typeface="Calibri" panose="020F0502020204030204" pitchFamily="34" charset="0"/>
                <a:ea typeface="微软雅黑" panose="020B0503020204020204" charset="-122"/>
              </a:defRPr>
            </a:lvl1pPr>
            <a:lvl2pPr marL="742950" indent="-285750" defTabSz="683895">
              <a:defRPr>
                <a:solidFill>
                  <a:schemeClr val="tx1"/>
                </a:solidFill>
                <a:latin typeface="Calibri" panose="020F0502020204030204" pitchFamily="34" charset="0"/>
                <a:ea typeface="微软雅黑" panose="020B0503020204020204" charset="-122"/>
              </a:defRPr>
            </a:lvl2pPr>
            <a:lvl3pPr marL="1143000" indent="-228600" defTabSz="683895">
              <a:defRPr>
                <a:solidFill>
                  <a:schemeClr val="tx1"/>
                </a:solidFill>
                <a:latin typeface="Calibri" panose="020F0502020204030204" pitchFamily="34" charset="0"/>
                <a:ea typeface="微软雅黑" panose="020B0503020204020204" charset="-122"/>
              </a:defRPr>
            </a:lvl3pPr>
            <a:lvl4pPr marL="1600200" indent="-228600" defTabSz="683895">
              <a:defRPr>
                <a:solidFill>
                  <a:schemeClr val="tx1"/>
                </a:solidFill>
                <a:latin typeface="Calibri" panose="020F0502020204030204" pitchFamily="34" charset="0"/>
                <a:ea typeface="微软雅黑" panose="020B0503020204020204" charset="-122"/>
              </a:defRPr>
            </a:lvl4pPr>
            <a:lvl5pPr marL="2057400" indent="-228600" defTabSz="683895">
              <a:defRPr>
                <a:solidFill>
                  <a:schemeClr val="tx1"/>
                </a:solidFill>
                <a:latin typeface="Calibri" panose="020F0502020204030204" pitchFamily="34" charset="0"/>
                <a:ea typeface="微软雅黑" panose="020B0503020204020204" charset="-122"/>
              </a:defRPr>
            </a:lvl5pPr>
            <a:lvl6pPr marL="25146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lnSpc>
                <a:spcPct val="130000"/>
              </a:lnSpc>
            </a:pPr>
            <a:r>
              <a:rPr lang="en-US" altLang="zh-CN">
                <a:latin typeface="Arial Unicode MS" panose="020B0604020202020204" pitchFamily="34" charset="-122"/>
                <a:ea typeface="Arial Unicode MS" panose="020B0604020202020204" pitchFamily="34" charset="-122"/>
              </a:rPr>
              <a:t>China </a:t>
            </a:r>
            <a:r>
              <a:rPr lang="en-US" altLang="zh-CN" b="1">
                <a:latin typeface="Arial Unicode MS" panose="020B0604020202020204" pitchFamily="34" charset="-122"/>
                <a:ea typeface="Arial Unicode MS" panose="020B0604020202020204" pitchFamily="34" charset="-122"/>
              </a:rPr>
              <a:t>R</a:t>
            </a:r>
            <a:r>
              <a:rPr lang="en-US" altLang="zh-CN">
                <a:latin typeface="Arial Unicode MS" panose="020B0604020202020204" pitchFamily="34" charset="-122"/>
                <a:ea typeface="Arial Unicode MS" panose="020B0604020202020204" pitchFamily="34" charset="-122"/>
              </a:rPr>
              <a:t>eal </a:t>
            </a:r>
            <a:r>
              <a:rPr lang="en-US" altLang="zh-CN" b="1">
                <a:latin typeface="Arial Unicode MS" panose="020B0604020202020204" pitchFamily="34" charset="-122"/>
                <a:ea typeface="Arial Unicode MS" panose="020B0604020202020204" pitchFamily="34" charset="-122"/>
              </a:rPr>
              <a:t>T</a:t>
            </a:r>
            <a:r>
              <a:rPr lang="en-US" altLang="zh-CN">
                <a:latin typeface="Arial Unicode MS" panose="020B0604020202020204" pitchFamily="34" charset="-122"/>
                <a:ea typeface="Arial Unicode MS" panose="020B0604020202020204" pitchFamily="34" charset="-122"/>
              </a:rPr>
              <a:t>ime </a:t>
            </a:r>
            <a:r>
              <a:rPr lang="en-US" altLang="zh-CN" b="1">
                <a:latin typeface="Arial Unicode MS" panose="020B0604020202020204" pitchFamily="34" charset="-122"/>
                <a:ea typeface="Arial Unicode MS" panose="020B0604020202020204" pitchFamily="34" charset="-122"/>
              </a:rPr>
              <a:t>D</a:t>
            </a:r>
            <a:r>
              <a:rPr lang="en-US" altLang="zh-CN">
                <a:latin typeface="Arial Unicode MS" panose="020B0604020202020204" pitchFamily="34" charset="-122"/>
                <a:ea typeface="Arial Unicode MS" panose="020B0604020202020204" pitchFamily="34" charset="-122"/>
              </a:rPr>
              <a:t>ata </a:t>
            </a:r>
            <a:r>
              <a:rPr lang="en-US" altLang="zh-CN" b="1">
                <a:latin typeface="Arial Unicode MS" panose="020B0604020202020204" pitchFamily="34" charset="-122"/>
                <a:ea typeface="Arial Unicode MS" panose="020B0604020202020204" pitchFamily="34" charset="-122"/>
              </a:rPr>
              <a:t>B</a:t>
            </a:r>
            <a:r>
              <a:rPr lang="en-US" altLang="zh-CN">
                <a:latin typeface="Arial Unicode MS" panose="020B0604020202020204" pitchFamily="34" charset="-122"/>
                <a:ea typeface="Arial Unicode MS" panose="020B0604020202020204" pitchFamily="34" charset="-122"/>
              </a:rPr>
              <a:t>ase (</a:t>
            </a:r>
            <a:r>
              <a:rPr lang="en-US" altLang="zh-CN" b="1">
                <a:latin typeface="Arial Unicode MS" panose="020B0604020202020204" pitchFamily="34" charset="-122"/>
                <a:ea typeface="Arial Unicode MS" panose="020B0604020202020204" pitchFamily="34" charset="-122"/>
              </a:rPr>
              <a:t>RTDB</a:t>
            </a:r>
            <a:r>
              <a:rPr lang="en-US" altLang="zh-CN">
                <a:latin typeface="Arial Unicode MS" panose="020B0604020202020204" pitchFamily="34" charset="-122"/>
                <a:ea typeface="Arial Unicode MS" panose="020B0604020202020204" pitchFamily="34" charset="-122"/>
              </a:rPr>
              <a:t>) is operated by National Marine Environmental Forecasting Center (</a:t>
            </a:r>
            <a:r>
              <a:rPr lang="en-US" altLang="zh-CN" b="1">
                <a:latin typeface="Arial Unicode MS" panose="020B0604020202020204" pitchFamily="34" charset="-122"/>
                <a:ea typeface="Arial Unicode MS" panose="020B0604020202020204" pitchFamily="34" charset="-122"/>
              </a:rPr>
              <a:t>NMEFC</a:t>
            </a:r>
            <a:r>
              <a:rPr lang="en-US" altLang="zh-CN">
                <a:latin typeface="Arial Unicode MS" panose="020B0604020202020204" pitchFamily="34" charset="-122"/>
                <a:ea typeface="Arial Unicode MS" panose="020B0604020202020204" pitchFamily="34" charset="-122"/>
              </a:rPr>
              <a:t>).</a:t>
            </a:r>
            <a:endParaRPr lang="en-US" altLang="zh-CN">
              <a:latin typeface="Arial Unicode MS" panose="020B0604020202020204" pitchFamily="34" charset="-122"/>
              <a:ea typeface="Arial Unicode MS" panose="020B0604020202020204" pitchFamily="34" charset="-122"/>
            </a:endParaRPr>
          </a:p>
        </p:txBody>
      </p:sp>
      <p:sp>
        <p:nvSpPr>
          <p:cNvPr id="16" name="矩形 15"/>
          <p:cNvSpPr/>
          <p:nvPr/>
        </p:nvSpPr>
        <p:spPr>
          <a:xfrm>
            <a:off x="1401366" y="2959894"/>
            <a:ext cx="2472928" cy="285750"/>
          </a:xfrm>
          <a:prstGeom prst="rect">
            <a:avLst/>
          </a:prstGeom>
          <a:solidFill>
            <a:srgbClr val="007A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a:t>Start Time</a:t>
            </a:r>
            <a:endParaRPr lang="zh-CN" altLang="en-US" b="1"/>
          </a:p>
        </p:txBody>
      </p:sp>
      <p:sp>
        <p:nvSpPr>
          <p:cNvPr id="17" name="矩形 8"/>
          <p:cNvSpPr>
            <a:spLocks noChangeArrowheads="1"/>
          </p:cNvSpPr>
          <p:nvPr/>
        </p:nvSpPr>
        <p:spPr bwMode="auto">
          <a:xfrm>
            <a:off x="1401366" y="3256361"/>
            <a:ext cx="2339578" cy="65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8" tIns="25717" rIns="51428" bIns="25717">
            <a:spAutoFit/>
          </a:bodyPr>
          <a:lstStyle>
            <a:lvl1pPr defTabSz="683895">
              <a:defRPr>
                <a:solidFill>
                  <a:schemeClr val="tx1"/>
                </a:solidFill>
                <a:latin typeface="Calibri" panose="020F0502020204030204" pitchFamily="34" charset="0"/>
                <a:ea typeface="微软雅黑" panose="020B0503020204020204" charset="-122"/>
              </a:defRPr>
            </a:lvl1pPr>
            <a:lvl2pPr marL="742950" indent="-285750" defTabSz="683895">
              <a:defRPr>
                <a:solidFill>
                  <a:schemeClr val="tx1"/>
                </a:solidFill>
                <a:latin typeface="Calibri" panose="020F0502020204030204" pitchFamily="34" charset="0"/>
                <a:ea typeface="微软雅黑" panose="020B0503020204020204" charset="-122"/>
              </a:defRPr>
            </a:lvl2pPr>
            <a:lvl3pPr marL="1143000" indent="-228600" defTabSz="683895">
              <a:defRPr>
                <a:solidFill>
                  <a:schemeClr val="tx1"/>
                </a:solidFill>
                <a:latin typeface="Calibri" panose="020F0502020204030204" pitchFamily="34" charset="0"/>
                <a:ea typeface="微软雅黑" panose="020B0503020204020204" charset="-122"/>
              </a:defRPr>
            </a:lvl3pPr>
            <a:lvl4pPr marL="1600200" indent="-228600" defTabSz="683895">
              <a:defRPr>
                <a:solidFill>
                  <a:schemeClr val="tx1"/>
                </a:solidFill>
                <a:latin typeface="Calibri" panose="020F0502020204030204" pitchFamily="34" charset="0"/>
                <a:ea typeface="微软雅黑" panose="020B0503020204020204" charset="-122"/>
              </a:defRPr>
            </a:lvl4pPr>
            <a:lvl5pPr marL="2057400" indent="-228600" defTabSz="683895">
              <a:defRPr>
                <a:solidFill>
                  <a:schemeClr val="tx1"/>
                </a:solidFill>
                <a:latin typeface="Calibri" panose="020F0502020204030204" pitchFamily="34" charset="0"/>
                <a:ea typeface="微软雅黑" panose="020B0503020204020204" charset="-122"/>
              </a:defRPr>
            </a:lvl5pPr>
            <a:lvl6pPr marL="25146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lnSpc>
                <a:spcPct val="130000"/>
              </a:lnSpc>
            </a:pPr>
            <a:r>
              <a:rPr lang="en-US" altLang="zh-CN" sz="1500"/>
              <a:t>Data in RTDB available since September, 2013.</a:t>
            </a:r>
            <a:endParaRPr lang="zh-CN" altLang="en-US" sz="1500">
              <a:solidFill>
                <a:srgbClr val="404040"/>
              </a:solidFill>
              <a:latin typeface="微软雅黑" panose="020B0503020204020204" charset="-122"/>
            </a:endParaRPr>
          </a:p>
        </p:txBody>
      </p:sp>
      <p:sp>
        <p:nvSpPr>
          <p:cNvPr id="18" name="矩形 17"/>
          <p:cNvSpPr/>
          <p:nvPr/>
        </p:nvSpPr>
        <p:spPr>
          <a:xfrm>
            <a:off x="1401366" y="3944541"/>
            <a:ext cx="2472928" cy="28575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a:t>Time-window</a:t>
            </a:r>
            <a:endParaRPr lang="zh-CN" altLang="en-US" b="1"/>
          </a:p>
        </p:txBody>
      </p:sp>
      <p:sp>
        <p:nvSpPr>
          <p:cNvPr id="19" name="矩形 40"/>
          <p:cNvSpPr>
            <a:spLocks noChangeArrowheads="1"/>
          </p:cNvSpPr>
          <p:nvPr/>
        </p:nvSpPr>
        <p:spPr bwMode="auto">
          <a:xfrm>
            <a:off x="1401367" y="4245769"/>
            <a:ext cx="2232422" cy="35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8" tIns="25717" rIns="51428" bIns="25717">
            <a:spAutoFit/>
          </a:bodyPr>
          <a:lstStyle>
            <a:lvl1pPr defTabSz="683895">
              <a:defRPr>
                <a:solidFill>
                  <a:schemeClr val="tx1"/>
                </a:solidFill>
                <a:latin typeface="Calibri" panose="020F0502020204030204" pitchFamily="34" charset="0"/>
                <a:ea typeface="微软雅黑" panose="020B0503020204020204" charset="-122"/>
              </a:defRPr>
            </a:lvl1pPr>
            <a:lvl2pPr marL="742950" indent="-285750" defTabSz="683895">
              <a:defRPr>
                <a:solidFill>
                  <a:schemeClr val="tx1"/>
                </a:solidFill>
                <a:latin typeface="Calibri" panose="020F0502020204030204" pitchFamily="34" charset="0"/>
                <a:ea typeface="微软雅黑" panose="020B0503020204020204" charset="-122"/>
              </a:defRPr>
            </a:lvl2pPr>
            <a:lvl3pPr marL="1143000" indent="-228600" defTabSz="683895">
              <a:defRPr>
                <a:solidFill>
                  <a:schemeClr val="tx1"/>
                </a:solidFill>
                <a:latin typeface="Calibri" panose="020F0502020204030204" pitchFamily="34" charset="0"/>
                <a:ea typeface="微软雅黑" panose="020B0503020204020204" charset="-122"/>
              </a:defRPr>
            </a:lvl3pPr>
            <a:lvl4pPr marL="1600200" indent="-228600" defTabSz="683895">
              <a:defRPr>
                <a:solidFill>
                  <a:schemeClr val="tx1"/>
                </a:solidFill>
                <a:latin typeface="Calibri" panose="020F0502020204030204" pitchFamily="34" charset="0"/>
                <a:ea typeface="微软雅黑" panose="020B0503020204020204" charset="-122"/>
              </a:defRPr>
            </a:lvl4pPr>
            <a:lvl5pPr marL="2057400" indent="-228600" defTabSz="683895">
              <a:defRPr>
                <a:solidFill>
                  <a:schemeClr val="tx1"/>
                </a:solidFill>
                <a:latin typeface="Calibri" panose="020F0502020204030204" pitchFamily="34" charset="0"/>
                <a:ea typeface="微软雅黑" panose="020B0503020204020204" charset="-122"/>
              </a:defRPr>
            </a:lvl5pPr>
            <a:lvl6pPr marL="25146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lnSpc>
                <a:spcPct val="130000"/>
              </a:lnSpc>
            </a:pPr>
            <a:r>
              <a:rPr lang="en-US" altLang="zh-CN" sz="1500"/>
              <a:t>Recent 30 days</a:t>
            </a:r>
            <a:endParaRPr lang="en-US" altLang="zh-CN" sz="1500"/>
          </a:p>
        </p:txBody>
      </p:sp>
      <p:sp>
        <p:nvSpPr>
          <p:cNvPr id="20" name="矩形 19"/>
          <p:cNvSpPr/>
          <p:nvPr/>
        </p:nvSpPr>
        <p:spPr>
          <a:xfrm>
            <a:off x="1401366" y="4669631"/>
            <a:ext cx="2472928" cy="285750"/>
          </a:xfrm>
          <a:prstGeom prst="rect">
            <a:avLst/>
          </a:prstGeom>
          <a:solidFill>
            <a:srgbClr val="007A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a:t>Authorised users</a:t>
            </a:r>
            <a:endParaRPr lang="zh-CN" altLang="en-US" b="1" dirty="0"/>
          </a:p>
        </p:txBody>
      </p:sp>
      <p:sp>
        <p:nvSpPr>
          <p:cNvPr id="21" name="矩形 45"/>
          <p:cNvSpPr>
            <a:spLocks noChangeArrowheads="1"/>
          </p:cNvSpPr>
          <p:nvPr/>
        </p:nvSpPr>
        <p:spPr bwMode="auto">
          <a:xfrm>
            <a:off x="1393032" y="4957762"/>
            <a:ext cx="2338388" cy="35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8" tIns="25717" rIns="51428" bIns="25717">
            <a:spAutoFit/>
          </a:bodyPr>
          <a:lstStyle>
            <a:lvl1pPr defTabSz="683895">
              <a:defRPr>
                <a:solidFill>
                  <a:schemeClr val="tx1"/>
                </a:solidFill>
                <a:latin typeface="Calibri" panose="020F0502020204030204" pitchFamily="34" charset="0"/>
                <a:ea typeface="微软雅黑" panose="020B0503020204020204" charset="-122"/>
              </a:defRPr>
            </a:lvl1pPr>
            <a:lvl2pPr marL="742950" indent="-285750" defTabSz="683895">
              <a:defRPr>
                <a:solidFill>
                  <a:schemeClr val="tx1"/>
                </a:solidFill>
                <a:latin typeface="Calibri" panose="020F0502020204030204" pitchFamily="34" charset="0"/>
                <a:ea typeface="微软雅黑" panose="020B0503020204020204" charset="-122"/>
              </a:defRPr>
            </a:lvl2pPr>
            <a:lvl3pPr marL="1143000" indent="-228600" defTabSz="683895">
              <a:defRPr>
                <a:solidFill>
                  <a:schemeClr val="tx1"/>
                </a:solidFill>
                <a:latin typeface="Calibri" panose="020F0502020204030204" pitchFamily="34" charset="0"/>
                <a:ea typeface="微软雅黑" panose="020B0503020204020204" charset="-122"/>
              </a:defRPr>
            </a:lvl3pPr>
            <a:lvl4pPr marL="1600200" indent="-228600" defTabSz="683895">
              <a:defRPr>
                <a:solidFill>
                  <a:schemeClr val="tx1"/>
                </a:solidFill>
                <a:latin typeface="Calibri" panose="020F0502020204030204" pitchFamily="34" charset="0"/>
                <a:ea typeface="微软雅黑" panose="020B0503020204020204" charset="-122"/>
              </a:defRPr>
            </a:lvl4pPr>
            <a:lvl5pPr marL="2057400" indent="-228600" defTabSz="683895">
              <a:defRPr>
                <a:solidFill>
                  <a:schemeClr val="tx1"/>
                </a:solidFill>
                <a:latin typeface="Calibri" panose="020F0502020204030204" pitchFamily="34" charset="0"/>
                <a:ea typeface="微软雅黑" panose="020B0503020204020204" charset="-122"/>
              </a:defRPr>
            </a:lvl5pPr>
            <a:lvl6pPr marL="25146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lnSpc>
                <a:spcPct val="130000"/>
              </a:lnSpc>
            </a:pPr>
            <a:r>
              <a:rPr lang="en-US" altLang="zh-CN" sz="1500"/>
              <a:t>More than 50</a:t>
            </a:r>
            <a:endParaRPr lang="zh-CN" altLang="en-US" sz="1500">
              <a:solidFill>
                <a:srgbClr val="404040"/>
              </a:solidFill>
              <a:latin typeface="微软雅黑" panose="020B0503020204020204" charset="-122"/>
            </a:endParaRPr>
          </a:p>
        </p:txBody>
      </p:sp>
      <p:sp>
        <p:nvSpPr>
          <p:cNvPr id="22" name="矩形 21"/>
          <p:cNvSpPr/>
          <p:nvPr/>
        </p:nvSpPr>
        <p:spPr>
          <a:xfrm>
            <a:off x="4962526" y="2959894"/>
            <a:ext cx="2670572" cy="28575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a:t>Number of Visits</a:t>
            </a:r>
            <a:endParaRPr lang="zh-CN" altLang="en-US" b="1"/>
          </a:p>
        </p:txBody>
      </p:sp>
      <p:sp>
        <p:nvSpPr>
          <p:cNvPr id="23" name="矩形 47"/>
          <p:cNvSpPr>
            <a:spLocks noChangeArrowheads="1"/>
          </p:cNvSpPr>
          <p:nvPr/>
        </p:nvSpPr>
        <p:spPr bwMode="auto">
          <a:xfrm>
            <a:off x="4962526" y="3259931"/>
            <a:ext cx="2232422" cy="35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8" tIns="25717" rIns="51428" bIns="25717">
            <a:spAutoFit/>
          </a:bodyPr>
          <a:lstStyle>
            <a:lvl1pPr defTabSz="683895">
              <a:defRPr>
                <a:solidFill>
                  <a:schemeClr val="tx1"/>
                </a:solidFill>
                <a:latin typeface="Calibri" panose="020F0502020204030204" pitchFamily="34" charset="0"/>
                <a:ea typeface="微软雅黑" panose="020B0503020204020204" charset="-122"/>
              </a:defRPr>
            </a:lvl1pPr>
            <a:lvl2pPr marL="742950" indent="-285750" defTabSz="683895">
              <a:defRPr>
                <a:solidFill>
                  <a:schemeClr val="tx1"/>
                </a:solidFill>
                <a:latin typeface="Calibri" panose="020F0502020204030204" pitchFamily="34" charset="0"/>
                <a:ea typeface="微软雅黑" panose="020B0503020204020204" charset="-122"/>
              </a:defRPr>
            </a:lvl2pPr>
            <a:lvl3pPr marL="1143000" indent="-228600" defTabSz="683895">
              <a:defRPr>
                <a:solidFill>
                  <a:schemeClr val="tx1"/>
                </a:solidFill>
                <a:latin typeface="Calibri" panose="020F0502020204030204" pitchFamily="34" charset="0"/>
                <a:ea typeface="微软雅黑" panose="020B0503020204020204" charset="-122"/>
              </a:defRPr>
            </a:lvl3pPr>
            <a:lvl4pPr marL="1600200" indent="-228600" defTabSz="683895">
              <a:defRPr>
                <a:solidFill>
                  <a:schemeClr val="tx1"/>
                </a:solidFill>
                <a:latin typeface="Calibri" panose="020F0502020204030204" pitchFamily="34" charset="0"/>
                <a:ea typeface="微软雅黑" panose="020B0503020204020204" charset="-122"/>
              </a:defRPr>
            </a:lvl4pPr>
            <a:lvl5pPr marL="2057400" indent="-228600" defTabSz="683895">
              <a:defRPr>
                <a:solidFill>
                  <a:schemeClr val="tx1"/>
                </a:solidFill>
                <a:latin typeface="Calibri" panose="020F0502020204030204" pitchFamily="34" charset="0"/>
                <a:ea typeface="微软雅黑" panose="020B0503020204020204" charset="-122"/>
              </a:defRPr>
            </a:lvl5pPr>
            <a:lvl6pPr marL="25146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lnSpc>
                <a:spcPct val="130000"/>
              </a:lnSpc>
            </a:pPr>
            <a:r>
              <a:rPr lang="en-US" altLang="zh-CN" sz="1500"/>
              <a:t>More than 1,600,000(PV)</a:t>
            </a:r>
            <a:endParaRPr lang="en-US" altLang="zh-CN" sz="1500"/>
          </a:p>
        </p:txBody>
      </p:sp>
      <p:sp>
        <p:nvSpPr>
          <p:cNvPr id="24" name="矩形 23"/>
          <p:cNvSpPr/>
          <p:nvPr/>
        </p:nvSpPr>
        <p:spPr>
          <a:xfrm>
            <a:off x="4962526" y="3730229"/>
            <a:ext cx="2670572" cy="285750"/>
          </a:xfrm>
          <a:prstGeom prst="rect">
            <a:avLst/>
          </a:prstGeom>
          <a:solidFill>
            <a:srgbClr val="007A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a:t>Forecasting products</a:t>
            </a:r>
            <a:endParaRPr lang="zh-CN" altLang="en-US" b="1"/>
          </a:p>
        </p:txBody>
      </p:sp>
      <p:sp>
        <p:nvSpPr>
          <p:cNvPr id="25" name="矩形 49"/>
          <p:cNvSpPr>
            <a:spLocks noChangeArrowheads="1"/>
          </p:cNvSpPr>
          <p:nvPr/>
        </p:nvSpPr>
        <p:spPr bwMode="auto">
          <a:xfrm>
            <a:off x="4962526" y="4027885"/>
            <a:ext cx="2670572" cy="143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8" tIns="25717" rIns="51428" bIns="25717">
            <a:spAutoFit/>
          </a:bodyPr>
          <a:lstStyle>
            <a:lvl1pPr marL="342900" indent="-342900">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buFont typeface="Wingdings" panose="05000000000000000000" pitchFamily="2" charset="2"/>
              <a:buChar char="l"/>
            </a:pPr>
            <a:r>
              <a:rPr lang="en-US" altLang="zh-CN" sz="1500"/>
              <a:t>Region: East China Sea and Northwest Pacific Ocean;</a:t>
            </a:r>
            <a:endParaRPr lang="en-US" altLang="zh-CN" sz="1500"/>
          </a:p>
          <a:p>
            <a:pPr eaLnBrk="1" hangingPunct="1">
              <a:buFont typeface="Wingdings" panose="05000000000000000000" pitchFamily="2" charset="2"/>
              <a:buChar char="l"/>
            </a:pPr>
            <a:r>
              <a:rPr lang="en-US" altLang="zh-CN" sz="1500"/>
              <a:t>Products: numeric forecasts including wave, sea surface current, sea surface temperature and sea ice.</a:t>
            </a:r>
            <a:endParaRPr lang="en-US" altLang="zh-CN" sz="1500"/>
          </a:p>
        </p:txBody>
      </p:sp>
      <p:sp>
        <p:nvSpPr>
          <p:cNvPr id="5" name="标题 4"/>
          <p:cNvSpPr>
            <a:spLocks noGrp="1"/>
          </p:cNvSpPr>
          <p:nvPr>
            <p:ph type="title"/>
          </p:nvPr>
        </p:nvSpPr>
        <p:spPr/>
        <p:txBody>
          <a:bodyPr/>
          <a:lstStyle/>
          <a:p>
            <a:r>
              <a:rPr kumimoji="1" lang="en-US" altLang="zh-CN" dirty="0"/>
              <a:t>General Status of China RTDB for </a:t>
            </a:r>
            <a:r>
              <a:rPr kumimoji="1" lang="en-US" altLang="zh-CN" dirty="0" smtClean="0"/>
              <a:t>NEAR-GOOS</a:t>
            </a:r>
            <a:endParaRPr kumimoji="1" lang="zh-CN" altLang="en-US" dirty="0"/>
          </a:p>
        </p:txBody>
      </p:sp>
      <p:sp>
        <p:nvSpPr>
          <p:cNvPr id="2" name="Freeform 37"/>
          <p:cNvSpPr/>
          <p:nvPr/>
        </p:nvSpPr>
        <p:spPr bwMode="auto">
          <a:xfrm>
            <a:off x="-163830" y="5655945"/>
            <a:ext cx="10055225" cy="1666875"/>
          </a:xfrm>
          <a:custGeom>
            <a:avLst/>
            <a:gdLst>
              <a:gd name="T0" fmla="*/ 45 w 14725"/>
              <a:gd name="T1" fmla="*/ 1294 h 2457"/>
              <a:gd name="T2" fmla="*/ 583 w 14725"/>
              <a:gd name="T3" fmla="*/ 341 h 2457"/>
              <a:gd name="T4" fmla="*/ 3544 w 14725"/>
              <a:gd name="T5" fmla="*/ 329 h 2457"/>
              <a:gd name="T6" fmla="*/ 4675 w 14725"/>
              <a:gd name="T7" fmla="*/ 137 h 2457"/>
              <a:gd name="T8" fmla="*/ 6079 w 14725"/>
              <a:gd name="T9" fmla="*/ 281 h 2457"/>
              <a:gd name="T10" fmla="*/ 8027 w 14725"/>
              <a:gd name="T11" fmla="*/ 6 h 2457"/>
              <a:gd name="T12" fmla="*/ 9901 w 14725"/>
              <a:gd name="T13" fmla="*/ 271 h 2457"/>
              <a:gd name="T14" fmla="*/ 11269 w 14725"/>
              <a:gd name="T15" fmla="*/ 22 h 2457"/>
              <a:gd name="T16" fmla="*/ 13909 w 14725"/>
              <a:gd name="T17" fmla="*/ 406 h 2457"/>
              <a:gd name="T18" fmla="*/ 14725 w 14725"/>
              <a:gd name="T19" fmla="*/ 2110 h 2457"/>
              <a:gd name="T20" fmla="*/ 8772 w 14725"/>
              <a:gd name="T21" fmla="*/ 2363 h 2457"/>
              <a:gd name="T22" fmla="*/ 60 w 14725"/>
              <a:gd name="T23" fmla="*/ 2457 h 2457"/>
              <a:gd name="T24" fmla="*/ 45 w 14725"/>
              <a:gd name="T25" fmla="*/ 1294 h 24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725"/>
              <a:gd name="T40" fmla="*/ 0 h 2457"/>
              <a:gd name="T41" fmla="*/ 14725 w 14725"/>
              <a:gd name="T42" fmla="*/ 2457 h 24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725" h="2457">
                <a:moveTo>
                  <a:pt x="45" y="1294"/>
                </a:moveTo>
                <a:cubicBezTo>
                  <a:pt x="132" y="941"/>
                  <a:pt x="0" y="502"/>
                  <a:pt x="583" y="341"/>
                </a:cubicBezTo>
                <a:cubicBezTo>
                  <a:pt x="1166" y="180"/>
                  <a:pt x="2862" y="363"/>
                  <a:pt x="3544" y="329"/>
                </a:cubicBezTo>
                <a:cubicBezTo>
                  <a:pt x="4226" y="295"/>
                  <a:pt x="4253" y="145"/>
                  <a:pt x="4675" y="137"/>
                </a:cubicBezTo>
                <a:cubicBezTo>
                  <a:pt x="5097" y="129"/>
                  <a:pt x="5520" y="303"/>
                  <a:pt x="6079" y="281"/>
                </a:cubicBezTo>
                <a:cubicBezTo>
                  <a:pt x="6638" y="259"/>
                  <a:pt x="7390" y="8"/>
                  <a:pt x="8027" y="6"/>
                </a:cubicBezTo>
                <a:cubicBezTo>
                  <a:pt x="8664" y="4"/>
                  <a:pt x="9361" y="268"/>
                  <a:pt x="9901" y="271"/>
                </a:cubicBezTo>
                <a:cubicBezTo>
                  <a:pt x="10441" y="274"/>
                  <a:pt x="10601" y="0"/>
                  <a:pt x="11269" y="22"/>
                </a:cubicBezTo>
                <a:cubicBezTo>
                  <a:pt x="11937" y="44"/>
                  <a:pt x="13333" y="58"/>
                  <a:pt x="13909" y="406"/>
                </a:cubicBezTo>
                <a:lnTo>
                  <a:pt x="14725" y="2110"/>
                </a:lnTo>
                <a:lnTo>
                  <a:pt x="8772" y="2363"/>
                </a:lnTo>
                <a:lnTo>
                  <a:pt x="60" y="2457"/>
                </a:lnTo>
                <a:lnTo>
                  <a:pt x="45" y="1294"/>
                </a:lnTo>
                <a:close/>
              </a:path>
            </a:pathLst>
          </a:custGeom>
          <a:solidFill>
            <a:srgbClr val="1F497D">
              <a:alpha val="80000"/>
            </a:srgbClr>
          </a:solidFill>
          <a:ln w="9525">
            <a:noFill/>
            <a:round/>
          </a:ln>
        </p:spPr>
        <p:txBody>
          <a:bodyPr/>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P spid="17" grpId="0"/>
      <p:bldP spid="18" grpId="0" bldLvl="0" animBg="1"/>
      <p:bldP spid="19" grpId="0"/>
      <p:bldP spid="20" grpId="0" bldLvl="0" animBg="1"/>
      <p:bldP spid="21" grpId="0"/>
      <p:bldP spid="22" grpId="0" bldLvl="0" animBg="1"/>
      <p:bldP spid="23" grpId="0"/>
      <p:bldP spid="24" grpId="0" bldLvl="0" animBg="1"/>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11560" y="-99392"/>
            <a:ext cx="8229600" cy="1143000"/>
          </a:xfrm>
        </p:spPr>
        <p:txBody>
          <a:bodyPr>
            <a:normAutofit fontScale="90000"/>
          </a:bodyPr>
          <a:lstStyle/>
          <a:p>
            <a:pPr eaLnBrk="1" hangingPunct="1"/>
            <a:r>
              <a:rPr lang="en-US" altLang="zh-CN" b="1" dirty="0">
                <a:latin typeface="Times New Roman" panose="02020603050405020304" pitchFamily="18" charset="0"/>
                <a:cs typeface="Times New Roman" panose="02020603050405020304" pitchFamily="18" charset="0"/>
              </a:rPr>
              <a:t>China-</a:t>
            </a:r>
            <a:r>
              <a:rPr lang="en-US" altLang="zh-CN" b="1" dirty="0" smtClean="0">
                <a:latin typeface="Times New Roman" panose="02020603050405020304" pitchFamily="18" charset="0"/>
                <a:cs typeface="Times New Roman" panose="02020603050405020304" pitchFamily="18" charset="0"/>
              </a:rPr>
              <a:t>AWI/Germany </a:t>
            </a:r>
            <a:r>
              <a:rPr lang="en-US" altLang="zh-CN" b="1" dirty="0">
                <a:latin typeface="Times New Roman" panose="02020603050405020304" pitchFamily="18" charset="0"/>
                <a:cs typeface="Times New Roman" panose="02020603050405020304" pitchFamily="18" charset="0"/>
                <a:sym typeface="+mn-ea"/>
              </a:rPr>
              <a:t>Cooperation</a:t>
            </a:r>
            <a:endParaRPr lang="en-US" altLang="zh-CN" b="1" dirty="0" smtClean="0">
              <a:latin typeface="Times New Roman" panose="02020603050405020304" pitchFamily="18" charset="0"/>
              <a:cs typeface="Times New Roman" panose="02020603050405020304" pitchFamily="18" charset="0"/>
              <a:sym typeface="+mn-ea"/>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143128" y="3815883"/>
            <a:ext cx="3876933" cy="2811516"/>
          </a:xfrm>
          <a:prstGeom prst="rect">
            <a:avLst/>
          </a:prstGeom>
        </p:spPr>
      </p:pic>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9380" y="1066068"/>
            <a:ext cx="4136439" cy="245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3"/>
          <p:cNvSpPr txBox="1">
            <a:spLocks noChangeArrowheads="1"/>
          </p:cNvSpPr>
          <p:nvPr/>
        </p:nvSpPr>
        <p:spPr bwMode="auto">
          <a:xfrm>
            <a:off x="-4936" y="1309043"/>
            <a:ext cx="5148064"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宋体" panose="02010600030101010101" pitchFamily="2" charset="-122"/>
              </a:defRPr>
            </a:lvl1pPr>
            <a:lvl2pPr marL="640080" indent="-24638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宋体" panose="02010600030101010101" pitchFamily="2" charset="-122"/>
              </a:defRPr>
            </a:lvl2pPr>
            <a:lvl3pPr indent="-24638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宋体" panose="02010600030101010101" pitchFamily="2" charset="-122"/>
              </a:defRPr>
            </a:lvl3pPr>
            <a:lvl4pPr marL="1187450" indent="-20955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4pPr>
            <a:lvl5pPr marL="1462405" indent="-20955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5pPr>
            <a:lvl6pPr marL="1919605"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6pPr>
            <a:lvl7pPr marL="2376805"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7pPr>
            <a:lvl8pPr marL="2834005"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8pPr>
            <a:lvl9pPr marL="3291205"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9pPr>
          </a:lstStyle>
          <a:p>
            <a:r>
              <a:rPr lang="en-US" altLang="zh-CN" sz="2000" dirty="0" smtClean="0">
                <a:solidFill>
                  <a:srgbClr val="000000"/>
                </a:solidFill>
                <a:latin typeface="Times New Roman" panose="02020603050405020304" pitchFamily="18" charset="0"/>
                <a:cs typeface="Times New Roman" panose="02020603050405020304" pitchFamily="18" charset="0"/>
              </a:rPr>
              <a:t>Joint research on sea ice-ocean data assimilation and forecast;</a:t>
            </a:r>
            <a:endParaRPr lang="en-US" altLang="zh-CN" sz="2000" dirty="0" smtClean="0">
              <a:solidFill>
                <a:srgbClr val="000000"/>
              </a:solidFill>
              <a:latin typeface="Times New Roman" panose="02020603050405020304" pitchFamily="18" charset="0"/>
              <a:cs typeface="Times New Roman" panose="02020603050405020304" pitchFamily="18" charset="0"/>
            </a:endParaRPr>
          </a:p>
          <a:p>
            <a:r>
              <a:rPr lang="en-US" altLang="zh-CN" sz="2000" dirty="0" smtClean="0">
                <a:solidFill>
                  <a:srgbClr val="000000"/>
                </a:solidFill>
                <a:latin typeface="Times New Roman" panose="02020603050405020304" pitchFamily="18" charset="0"/>
                <a:cs typeface="Times New Roman" panose="02020603050405020304" pitchFamily="18" charset="0"/>
              </a:rPr>
              <a:t>Also cooperation in the framework of WMO Polar Prediction Project (PPP);</a:t>
            </a:r>
            <a:endParaRPr lang="en-US" altLang="zh-CN" sz="2000" dirty="0" smtClean="0">
              <a:solidFill>
                <a:srgbClr val="000000"/>
              </a:solidFill>
              <a:latin typeface="Times New Roman" panose="02020603050405020304" pitchFamily="18" charset="0"/>
              <a:cs typeface="Times New Roman" panose="02020603050405020304" pitchFamily="18" charset="0"/>
            </a:endParaRPr>
          </a:p>
          <a:p>
            <a:r>
              <a:rPr lang="en-US" altLang="zh-CN" sz="2000" dirty="0" smtClean="0">
                <a:solidFill>
                  <a:srgbClr val="000000"/>
                </a:solidFill>
                <a:latin typeface="Times New Roman" panose="02020603050405020304" pitchFamily="18" charset="0"/>
                <a:cs typeface="Times New Roman" panose="02020603050405020304" pitchFamily="18" charset="0"/>
              </a:rPr>
              <a:t>Signed </a:t>
            </a:r>
            <a:r>
              <a:rPr lang="en-US" altLang="zh-CN" sz="2000" dirty="0" err="1" smtClean="0">
                <a:solidFill>
                  <a:srgbClr val="000000"/>
                </a:solidFill>
                <a:latin typeface="Times New Roman" panose="02020603050405020304" pitchFamily="18" charset="0"/>
                <a:cs typeface="Times New Roman" panose="02020603050405020304" pitchFamily="18" charset="0"/>
              </a:rPr>
              <a:t>MoU</a:t>
            </a:r>
            <a:r>
              <a:rPr lang="en-US" altLang="zh-CN" sz="2000" dirty="0" smtClean="0">
                <a:solidFill>
                  <a:srgbClr val="000000"/>
                </a:solidFill>
                <a:latin typeface="Times New Roman" panose="02020603050405020304" pitchFamily="18" charset="0"/>
                <a:cs typeface="Times New Roman" panose="02020603050405020304" pitchFamily="18" charset="0"/>
              </a:rPr>
              <a:t> on 2014; </a:t>
            </a:r>
            <a:endParaRPr lang="en-US" altLang="zh-CN" sz="2000" dirty="0" smtClean="0">
              <a:solidFill>
                <a:srgbClr val="000000"/>
              </a:solidFill>
              <a:latin typeface="Times New Roman" panose="02020603050405020304" pitchFamily="18" charset="0"/>
              <a:cs typeface="Times New Roman" panose="02020603050405020304" pitchFamily="18" charset="0"/>
            </a:endParaRPr>
          </a:p>
          <a:p>
            <a:r>
              <a:rPr lang="en-US" altLang="zh-CN" sz="2000" dirty="0" smtClean="0">
                <a:solidFill>
                  <a:srgbClr val="000000"/>
                </a:solidFill>
                <a:latin typeface="Times New Roman" panose="02020603050405020304" pitchFamily="18" charset="0"/>
                <a:cs typeface="Times New Roman" panose="02020603050405020304" pitchFamily="18" charset="0"/>
              </a:rPr>
              <a:t>Regular bi-visiting between AWI and NMEFC;</a:t>
            </a:r>
            <a:endParaRPr lang="en-US" altLang="zh-CN" sz="2000" dirty="0" smtClean="0">
              <a:solidFill>
                <a:srgbClr val="000000"/>
              </a:solidFill>
              <a:latin typeface="Times New Roman" panose="02020603050405020304" pitchFamily="18" charset="0"/>
              <a:cs typeface="Times New Roman" panose="02020603050405020304" pitchFamily="18" charset="0"/>
            </a:endParaRPr>
          </a:p>
          <a:p>
            <a:r>
              <a:rPr lang="en-US" altLang="zh-CN" sz="2000" dirty="0" smtClean="0">
                <a:solidFill>
                  <a:srgbClr val="000000"/>
                </a:solidFill>
                <a:latin typeface="Times New Roman" panose="02020603050405020304" pitchFamily="18" charset="0"/>
                <a:cs typeface="Times New Roman" panose="02020603050405020304" pitchFamily="18" charset="0"/>
              </a:rPr>
              <a:t>BMBF-SOA </a:t>
            </a:r>
            <a:r>
              <a:rPr lang="en-US" altLang="zh-CN" sz="2000" dirty="0">
                <a:solidFill>
                  <a:srgbClr val="000000"/>
                </a:solidFill>
                <a:latin typeface="Times New Roman" panose="02020603050405020304" pitchFamily="18" charset="0"/>
                <a:cs typeface="Times New Roman" panose="02020603050405020304" pitchFamily="18" charset="0"/>
              </a:rPr>
              <a:t>Project: A high resolution Arctic sea </a:t>
            </a:r>
            <a:r>
              <a:rPr lang="en-US" altLang="zh-CN" sz="2000" dirty="0" smtClean="0">
                <a:solidFill>
                  <a:srgbClr val="000000"/>
                </a:solidFill>
                <a:latin typeface="Times New Roman" panose="02020603050405020304" pitchFamily="18" charset="0"/>
                <a:cs typeface="Times New Roman" panose="02020603050405020304" pitchFamily="18" charset="0"/>
              </a:rPr>
              <a:t>ice-ocean coupled </a:t>
            </a:r>
            <a:r>
              <a:rPr lang="en-US" altLang="zh-CN" sz="2000" dirty="0">
                <a:solidFill>
                  <a:srgbClr val="000000"/>
                </a:solidFill>
                <a:latin typeface="Times New Roman" panose="02020603050405020304" pitchFamily="18" charset="0"/>
                <a:cs typeface="Times New Roman" panose="02020603050405020304" pitchFamily="18" charset="0"/>
              </a:rPr>
              <a:t>modeling and </a:t>
            </a:r>
            <a:r>
              <a:rPr lang="en-US" altLang="zh-CN" sz="2000" dirty="0" smtClean="0">
                <a:solidFill>
                  <a:srgbClr val="000000"/>
                </a:solidFill>
                <a:latin typeface="Times New Roman" panose="02020603050405020304" pitchFamily="18" charset="0"/>
                <a:cs typeface="Times New Roman" panose="02020603050405020304" pitchFamily="18" charset="0"/>
              </a:rPr>
              <a:t>forecasting system </a:t>
            </a:r>
            <a:r>
              <a:rPr lang="en-US" altLang="zh-CN" sz="2000" dirty="0">
                <a:solidFill>
                  <a:srgbClr val="000000"/>
                </a:solidFill>
                <a:latin typeface="Times New Roman" panose="02020603050405020304" pitchFamily="18" charset="0"/>
                <a:cs typeface="Times New Roman" panose="02020603050405020304" pitchFamily="18" charset="0"/>
              </a:rPr>
              <a:t>(2014-2017</a:t>
            </a:r>
            <a:r>
              <a:rPr lang="en-US" altLang="zh-CN" sz="2000" dirty="0" smtClean="0">
                <a:solidFill>
                  <a:srgbClr val="000000"/>
                </a:solidFill>
                <a:latin typeface="Times New Roman" panose="02020603050405020304" pitchFamily="18" charset="0"/>
                <a:cs typeface="Times New Roman" panose="02020603050405020304" pitchFamily="18" charset="0"/>
              </a:rPr>
              <a:t>);</a:t>
            </a:r>
            <a:endParaRPr lang="en-US" altLang="zh-CN" sz="2000" dirty="0" smtClean="0">
              <a:solidFill>
                <a:srgbClr val="000000"/>
              </a:solidFill>
              <a:latin typeface="Times New Roman" panose="02020603050405020304" pitchFamily="18" charset="0"/>
              <a:cs typeface="Times New Roman" panose="02020603050405020304" pitchFamily="18" charset="0"/>
            </a:endParaRPr>
          </a:p>
          <a:p>
            <a:r>
              <a:rPr lang="en-US" altLang="zh-CN" sz="2000" dirty="0" smtClean="0">
                <a:solidFill>
                  <a:srgbClr val="000000"/>
                </a:solidFill>
                <a:latin typeface="Times New Roman" panose="02020603050405020304" pitchFamily="18" charset="0"/>
                <a:cs typeface="Times New Roman" panose="02020603050405020304" pitchFamily="18" charset="0"/>
              </a:rPr>
              <a:t>DFG-NSFC 2017 Proposal: Ensemble </a:t>
            </a:r>
            <a:r>
              <a:rPr lang="en-US" altLang="zh-CN" sz="2000" dirty="0">
                <a:solidFill>
                  <a:srgbClr val="000000"/>
                </a:solidFill>
                <a:latin typeface="Times New Roman" panose="02020603050405020304" pitchFamily="18" charset="0"/>
                <a:cs typeface="Times New Roman" panose="02020603050405020304" pitchFamily="18" charset="0"/>
              </a:rPr>
              <a:t>based sea ice-ocean multivariate data assimilation: Towards a better Arctic sea ice prediction </a:t>
            </a:r>
            <a:r>
              <a:rPr lang="en-US" altLang="zh-CN" sz="2000" dirty="0" smtClean="0">
                <a:solidFill>
                  <a:srgbClr val="000000"/>
                </a:solidFill>
                <a:latin typeface="Times New Roman" panose="02020603050405020304" pitchFamily="18" charset="0"/>
                <a:cs typeface="Times New Roman" panose="02020603050405020304" pitchFamily="18" charset="0"/>
              </a:rPr>
              <a:t>(</a:t>
            </a:r>
            <a:r>
              <a:rPr lang="en-US" altLang="zh-CN" sz="2000" dirty="0">
                <a:solidFill>
                  <a:srgbClr val="000000"/>
                </a:solidFill>
                <a:latin typeface="Times New Roman" panose="02020603050405020304" pitchFamily="18" charset="0"/>
                <a:cs typeface="Times New Roman" panose="02020603050405020304" pitchFamily="18" charset="0"/>
              </a:rPr>
              <a:t>IODAPP</a:t>
            </a:r>
            <a:r>
              <a:rPr lang="en-US" altLang="zh-CN" sz="2000" dirty="0" smtClean="0">
                <a:solidFill>
                  <a:srgbClr val="000000"/>
                </a:solidFill>
                <a:latin typeface="Times New Roman" panose="02020603050405020304" pitchFamily="18" charset="0"/>
                <a:cs typeface="Times New Roman" panose="02020603050405020304" pitchFamily="18" charset="0"/>
              </a:rPr>
              <a:t>)</a:t>
            </a:r>
            <a:endParaRPr lang="en-US" altLang="zh-CN" sz="2000" dirty="0">
              <a:solidFill>
                <a:srgbClr val="000000"/>
              </a:solidFill>
              <a:latin typeface="Times New Roman" panose="02020603050405020304" pitchFamily="18" charset="0"/>
              <a:cs typeface="Times New Roman" panose="02020603050405020304" pitchFamily="18" charset="0"/>
            </a:endParaRPr>
          </a:p>
          <a:p>
            <a:endParaRPr lang="en-US" altLang="zh-CN" sz="2000" dirty="0">
              <a:solidFill>
                <a:srgbClr val="000000"/>
              </a:solidFill>
              <a:latin typeface="Times New Roman" panose="02020603050405020304" pitchFamily="18" charset="0"/>
              <a:cs typeface="Times New Roman" panose="02020603050405020304" pitchFamily="18" charset="0"/>
            </a:endParaRPr>
          </a:p>
          <a:p>
            <a:endParaRPr lang="en-US" altLang="zh-CN" sz="2000" dirty="0">
              <a:solidFill>
                <a:srgbClr val="000000"/>
              </a:solidFill>
              <a:latin typeface="Times New Roman" panose="02020603050405020304" pitchFamily="18" charset="0"/>
              <a:cs typeface="Times New Roman" panose="02020603050405020304" pitchFamily="18" charset="0"/>
            </a:endParaRPr>
          </a:p>
          <a:p>
            <a:endParaRPr lang="zh-CN" altLang="en-US" sz="2000" dirty="0">
              <a:solidFill>
                <a:srgbClr val="000000"/>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None/>
            </a:pPr>
            <a:endParaRPr lang="zh-CN" altLang="zh-CN" sz="20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11560" y="-99392"/>
            <a:ext cx="8229600" cy="1143000"/>
          </a:xfrm>
        </p:spPr>
        <p:txBody>
          <a:bodyPr/>
          <a:lstStyle/>
          <a:p>
            <a:pPr eaLnBrk="1" hangingPunct="1"/>
            <a:r>
              <a:rPr lang="en-US" altLang="zh-CN" b="1" dirty="0">
                <a:latin typeface="Times New Roman" panose="02020603050405020304" pitchFamily="18" charset="0"/>
                <a:cs typeface="Times New Roman" panose="02020603050405020304" pitchFamily="18" charset="0"/>
              </a:rPr>
              <a:t>China-</a:t>
            </a:r>
            <a:r>
              <a:rPr lang="en-US" altLang="zh-CN" b="1" dirty="0" smtClean="0">
                <a:latin typeface="Times New Roman" panose="02020603050405020304" pitchFamily="18" charset="0"/>
                <a:cs typeface="Times New Roman" panose="02020603050405020304" pitchFamily="18" charset="0"/>
              </a:rPr>
              <a:t>Norway Cooperation</a:t>
            </a:r>
            <a:endParaRPr lang="zh-CN" altLang="zh-CN" b="1" dirty="0" smtClean="0">
              <a:latin typeface="Times New Roman" panose="02020603050405020304" pitchFamily="18" charset="0"/>
              <a:cs typeface="Times New Roman" panose="02020603050405020304" pitchFamily="18" charset="0"/>
            </a:endParaRPr>
          </a:p>
        </p:txBody>
      </p:sp>
      <p:sp>
        <p:nvSpPr>
          <p:cNvPr id="9" name="Rectangle 3"/>
          <p:cNvSpPr txBox="1">
            <a:spLocks noChangeArrowheads="1"/>
          </p:cNvSpPr>
          <p:nvPr/>
        </p:nvSpPr>
        <p:spPr bwMode="auto">
          <a:xfrm>
            <a:off x="25422" y="1309043"/>
            <a:ext cx="4691063"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宋体" panose="02010600030101010101" pitchFamily="2" charset="-122"/>
              </a:defRPr>
            </a:lvl1pPr>
            <a:lvl2pPr marL="640080" indent="-24638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宋体" panose="02010600030101010101" pitchFamily="2" charset="-122"/>
              </a:defRPr>
            </a:lvl2pPr>
            <a:lvl3pPr indent="-24638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宋体" panose="02010600030101010101" pitchFamily="2" charset="-122"/>
              </a:defRPr>
            </a:lvl3pPr>
            <a:lvl4pPr marL="1187450" indent="-20955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4pPr>
            <a:lvl5pPr marL="1462405" indent="-20955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5pPr>
            <a:lvl6pPr marL="1919605"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6pPr>
            <a:lvl7pPr marL="2376805"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7pPr>
            <a:lvl8pPr marL="2834005"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8pPr>
            <a:lvl9pPr marL="3291205"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宋体" panose="02010600030101010101" pitchFamily="2" charset="-122"/>
              </a:defRPr>
            </a:lvl9pPr>
          </a:lstStyle>
          <a:p>
            <a:r>
              <a:rPr lang="en-US" altLang="zh-CN" sz="2400" dirty="0" smtClean="0">
                <a:solidFill>
                  <a:srgbClr val="000000"/>
                </a:solidFill>
                <a:latin typeface="Times New Roman" panose="02020603050405020304" pitchFamily="18" charset="0"/>
                <a:cs typeface="Times New Roman" panose="02020603050405020304" pitchFamily="18" charset="0"/>
              </a:rPr>
              <a:t>Joint research on sea ice-ocean numerical modelling and observations;</a:t>
            </a:r>
            <a:endParaRPr lang="en-US" altLang="zh-CN" sz="2400" dirty="0" smtClean="0">
              <a:solidFill>
                <a:srgbClr val="000000"/>
              </a:solidFill>
              <a:latin typeface="Times New Roman" panose="02020603050405020304" pitchFamily="18" charset="0"/>
              <a:cs typeface="Times New Roman" panose="02020603050405020304" pitchFamily="18" charset="0"/>
            </a:endParaRPr>
          </a:p>
          <a:p>
            <a:endParaRPr lang="en-US" altLang="zh-CN" sz="2400" dirty="0" smtClean="0">
              <a:solidFill>
                <a:srgbClr val="000000"/>
              </a:solidFill>
              <a:latin typeface="Times New Roman" panose="02020603050405020304" pitchFamily="18" charset="0"/>
              <a:cs typeface="Times New Roman" panose="02020603050405020304" pitchFamily="18" charset="0"/>
            </a:endParaRPr>
          </a:p>
          <a:p>
            <a:r>
              <a:rPr lang="en-US" altLang="zh-CN" sz="2400" dirty="0" smtClean="0">
                <a:solidFill>
                  <a:srgbClr val="000000"/>
                </a:solidFill>
                <a:latin typeface="Times New Roman" panose="02020603050405020304" pitchFamily="18" charset="0"/>
                <a:cs typeface="Times New Roman" panose="02020603050405020304" pitchFamily="18" charset="0"/>
              </a:rPr>
              <a:t>Official Partner of EU project INTAROS </a:t>
            </a:r>
            <a:r>
              <a:rPr lang="en-US" altLang="zh-CN" sz="2400" dirty="0">
                <a:solidFill>
                  <a:srgbClr val="000000"/>
                </a:solidFill>
                <a:latin typeface="Times New Roman" panose="02020603050405020304" pitchFamily="18" charset="0"/>
                <a:cs typeface="Times New Roman" panose="02020603050405020304" pitchFamily="18" charset="0"/>
              </a:rPr>
              <a:t>– Integrated Arctic Observation </a:t>
            </a:r>
            <a:r>
              <a:rPr lang="en-US" altLang="zh-CN" sz="2400" dirty="0" smtClean="0">
                <a:solidFill>
                  <a:srgbClr val="000000"/>
                </a:solidFill>
                <a:latin typeface="Times New Roman" panose="02020603050405020304" pitchFamily="18" charset="0"/>
                <a:cs typeface="Times New Roman" panose="02020603050405020304" pitchFamily="18" charset="0"/>
              </a:rPr>
              <a:t>System (2016-2021; Lead by NERSC Norway) ;</a:t>
            </a:r>
            <a:endParaRPr lang="en-US" altLang="zh-CN" sz="2400" dirty="0" smtClean="0">
              <a:solidFill>
                <a:srgbClr val="000000"/>
              </a:solidFill>
              <a:latin typeface="Times New Roman" panose="02020603050405020304" pitchFamily="18" charset="0"/>
              <a:cs typeface="Times New Roman" panose="02020603050405020304" pitchFamily="18" charset="0"/>
            </a:endParaRPr>
          </a:p>
          <a:p>
            <a:endParaRPr lang="en-US" altLang="zh-CN" sz="2400" dirty="0">
              <a:solidFill>
                <a:srgbClr val="000000"/>
              </a:solidFill>
              <a:latin typeface="Times New Roman" panose="02020603050405020304" pitchFamily="18" charset="0"/>
              <a:cs typeface="Times New Roman" panose="02020603050405020304" pitchFamily="18" charset="0"/>
            </a:endParaRPr>
          </a:p>
          <a:p>
            <a:r>
              <a:rPr lang="en-US" altLang="zh-CN" sz="2400" dirty="0" smtClean="0">
                <a:solidFill>
                  <a:srgbClr val="000000"/>
                </a:solidFill>
                <a:latin typeface="Times New Roman" panose="02020603050405020304" pitchFamily="18" charset="0"/>
                <a:cs typeface="Times New Roman" panose="02020603050405020304" pitchFamily="18" charset="0"/>
              </a:rPr>
              <a:t>Will sign </a:t>
            </a:r>
            <a:r>
              <a:rPr lang="en-US" altLang="zh-CN" sz="2400" dirty="0" err="1" smtClean="0">
                <a:solidFill>
                  <a:srgbClr val="000000"/>
                </a:solidFill>
                <a:latin typeface="Times New Roman" panose="02020603050405020304" pitchFamily="18" charset="0"/>
                <a:cs typeface="Times New Roman" panose="02020603050405020304" pitchFamily="18" charset="0"/>
              </a:rPr>
              <a:t>MoU</a:t>
            </a:r>
            <a:r>
              <a:rPr lang="en-US" altLang="zh-CN" sz="2400" dirty="0" smtClean="0">
                <a:solidFill>
                  <a:srgbClr val="000000"/>
                </a:solidFill>
                <a:latin typeface="Times New Roman" panose="02020603050405020304" pitchFamily="18" charset="0"/>
                <a:cs typeface="Times New Roman" panose="02020603050405020304" pitchFamily="18" charset="0"/>
              </a:rPr>
              <a:t> on polar prediction with Met Norway in November 2017; </a:t>
            </a:r>
            <a:endParaRPr lang="en-US" altLang="zh-CN" sz="2400" dirty="0" smtClean="0">
              <a:solidFill>
                <a:srgbClr val="000000"/>
              </a:solidFill>
              <a:latin typeface="Times New Roman" panose="02020603050405020304" pitchFamily="18" charset="0"/>
              <a:cs typeface="Times New Roman" panose="02020603050405020304" pitchFamily="18" charset="0"/>
            </a:endParaRPr>
          </a:p>
          <a:p>
            <a:endParaRPr lang="en-US" altLang="zh-CN" sz="2400" dirty="0">
              <a:solidFill>
                <a:srgbClr val="000000"/>
              </a:solidFill>
              <a:latin typeface="Times New Roman" panose="02020603050405020304" pitchFamily="18" charset="0"/>
              <a:cs typeface="Times New Roman" panose="02020603050405020304" pitchFamily="18" charset="0"/>
            </a:endParaRPr>
          </a:p>
          <a:p>
            <a:endParaRPr lang="en-US" altLang="zh-CN" sz="2400" dirty="0">
              <a:solidFill>
                <a:srgbClr val="000000"/>
              </a:solidFill>
              <a:latin typeface="Times New Roman" panose="02020603050405020304" pitchFamily="18" charset="0"/>
              <a:cs typeface="Times New Roman" panose="02020603050405020304" pitchFamily="18" charset="0"/>
            </a:endParaRPr>
          </a:p>
          <a:p>
            <a:endParaRPr lang="en-US" altLang="zh-CN" sz="2400" dirty="0">
              <a:solidFill>
                <a:srgbClr val="000000"/>
              </a:solidFill>
              <a:latin typeface="Times New Roman" panose="02020603050405020304" pitchFamily="18" charset="0"/>
              <a:cs typeface="Times New Roman" panose="02020603050405020304" pitchFamily="18" charset="0"/>
            </a:endParaRPr>
          </a:p>
          <a:p>
            <a:endParaRPr lang="en-US" altLang="zh-CN" sz="2400" dirty="0">
              <a:solidFill>
                <a:srgbClr val="000000"/>
              </a:solidFill>
              <a:latin typeface="Times New Roman" panose="02020603050405020304" pitchFamily="18" charset="0"/>
              <a:cs typeface="Times New Roman" panose="02020603050405020304" pitchFamily="18" charset="0"/>
            </a:endParaRPr>
          </a:p>
          <a:p>
            <a:endParaRPr lang="zh-CN" altLang="en-US" sz="2400" dirty="0">
              <a:solidFill>
                <a:srgbClr val="000000"/>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None/>
            </a:pPr>
            <a:endParaRPr lang="zh-CN" altLang="zh-CN" sz="2400" dirty="0">
              <a:solidFill>
                <a:srgbClr val="000000"/>
              </a:solidFill>
              <a:latin typeface="Times New Roman" panose="02020603050405020304" pitchFamily="18" charset="0"/>
              <a:cs typeface="Times New Roman" panose="02020603050405020304" pitchFamily="18" charset="0"/>
            </a:endParaRPr>
          </a:p>
        </p:txBody>
      </p:sp>
      <p:pic>
        <p:nvPicPr>
          <p:cNvPr id="6" name="Picture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20072" y="1440470"/>
            <a:ext cx="3384376" cy="2252149"/>
          </a:xfrm>
          <a:prstGeom prst="rect">
            <a:avLst/>
          </a:prstGeom>
          <a:noFill/>
          <a:ln>
            <a:noFill/>
          </a:ln>
          <a:effectLst>
            <a:softEdge rad="31750"/>
          </a:effectLst>
        </p:spPr>
      </p:pic>
      <p:pic>
        <p:nvPicPr>
          <p:cNvPr id="8" name="图片 7"/>
          <p:cNvPicPr>
            <a:picLocks noChangeAspect="1"/>
          </p:cNvPicPr>
          <p:nvPr/>
        </p:nvPicPr>
        <p:blipFill>
          <a:blip r:embed="rId2"/>
          <a:stretch>
            <a:fillRect/>
          </a:stretch>
        </p:blipFill>
        <p:spPr>
          <a:xfrm>
            <a:off x="5724128" y="3711957"/>
            <a:ext cx="2688709" cy="2688709"/>
          </a:xfrm>
          <a:prstGeom prst="rect">
            <a:avLst/>
          </a:prstGeo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1410151501744190135"/>
          <p:cNvPicPr/>
          <p:nvPr/>
        </p:nvPicPr>
        <p:blipFill>
          <a:blip r:embed="rId1"/>
          <a:stretch>
            <a:fillRect/>
          </a:stretch>
        </p:blipFill>
        <p:spPr>
          <a:xfrm>
            <a:off x="16510" y="1205230"/>
            <a:ext cx="2832735" cy="1696720"/>
          </a:xfrm>
          <a:prstGeom prst="rect">
            <a:avLst/>
          </a:prstGeom>
        </p:spPr>
      </p:pic>
      <p:sp>
        <p:nvSpPr>
          <p:cNvPr id="5" name="文本框 4"/>
          <p:cNvSpPr txBox="1"/>
          <p:nvPr/>
        </p:nvSpPr>
        <p:spPr>
          <a:xfrm>
            <a:off x="3312160" y="1205230"/>
            <a:ext cx="5487035" cy="1739900"/>
          </a:xfrm>
          <a:prstGeom prst="rect">
            <a:avLst/>
          </a:prstGeom>
          <a:noFill/>
        </p:spPr>
        <p:txBody>
          <a:bodyPr wrap="square" rtlCol="0">
            <a:spAutoFit/>
          </a:bodyPr>
          <a:lstStyle/>
          <a:p>
            <a:r>
              <a:rPr lang="en-US" altLang="zh-CN" dirty="0"/>
              <a:t> Signing Ceremony For Memorandum of Understanding between NMEFC and Mercator </a:t>
            </a:r>
            <a:r>
              <a:rPr lang="en-US" altLang="zh-CN" dirty="0" err="1"/>
              <a:t>Océan</a:t>
            </a:r>
            <a:r>
              <a:rPr lang="en-US" altLang="zh-CN" dirty="0"/>
              <a:t> in October 2014. This opened the normalization of our bilateral international cooperation and talent exchange on operational oceanography for the South China Sea and global ocean.</a:t>
            </a:r>
            <a:endParaRPr lang="en-US" altLang="zh-CN" dirty="0"/>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 y="2901315"/>
            <a:ext cx="2832100" cy="3905250"/>
          </a:xfrm>
          <a:prstGeom prst="rect">
            <a:avLst/>
          </a:prstGeom>
        </p:spPr>
      </p:pic>
      <p:sp>
        <p:nvSpPr>
          <p:cNvPr id="8" name="文本框 7"/>
          <p:cNvSpPr txBox="1"/>
          <p:nvPr/>
        </p:nvSpPr>
        <p:spPr>
          <a:xfrm>
            <a:off x="3199130" y="3117850"/>
            <a:ext cx="5487670" cy="3934460"/>
          </a:xfrm>
          <a:prstGeom prst="rect">
            <a:avLst/>
          </a:prstGeom>
          <a:noFill/>
        </p:spPr>
        <p:txBody>
          <a:bodyPr wrap="square" rtlCol="0">
            <a:spAutoFit/>
          </a:bodyPr>
          <a:lstStyle/>
          <a:p>
            <a:r>
              <a:rPr lang="en-US" altLang="zh-CN" sz="1350" dirty="0"/>
              <a:t> </a:t>
            </a:r>
            <a:r>
              <a:rPr lang="en-US" altLang="zh-CN" dirty="0"/>
              <a:t>“The 1st French-China joint workshop on  operational oceanography” is held in Toulouse in November 2015, mainly focusing on the development and application of ROMS-based high resolution numerical forecasting system in the South China Sea and a NEMO-based high resolution forecasting system in the global domain to discuss. </a:t>
            </a:r>
            <a:endParaRPr lang="en-US" altLang="zh-CN" dirty="0"/>
          </a:p>
          <a:p>
            <a:r>
              <a:rPr lang="en-US" altLang="zh-CN" dirty="0">
                <a:sym typeface="+mn-ea"/>
              </a:rPr>
              <a:t>The 2nd China-France Joint Workshop on Operational Oceanography for the South China Sea will be held in Hangzhou China</a:t>
            </a:r>
            <a:r>
              <a:rPr lang="en-US" altLang="zh-CN">
                <a:sym typeface="+mn-ea"/>
              </a:rPr>
              <a:t> in</a:t>
            </a:r>
            <a:r>
              <a:rPr lang="en-US" altLang="zh-CN">
                <a:sym typeface="+mn-ea"/>
              </a:rPr>
              <a:t> June, </a:t>
            </a:r>
            <a:r>
              <a:rPr lang="en-US" altLang="zh-CN" dirty="0">
                <a:sym typeface="+mn-ea"/>
              </a:rPr>
              <a:t>2017. It aims to improve the forecast service capacity and the quality of the numerical analysis and prediction for the regional sea and global ocean.</a:t>
            </a:r>
            <a:r>
              <a:rPr lang="zh-CN" altLang="en-US" dirty="0">
                <a:sym typeface="+mn-ea"/>
              </a:rPr>
              <a:t> </a:t>
            </a:r>
            <a:endParaRPr lang="en-US" altLang="zh-CN" dirty="0"/>
          </a:p>
          <a:p>
            <a:endParaRPr lang="en-US" altLang="zh-CN" dirty="0"/>
          </a:p>
        </p:txBody>
      </p:sp>
      <p:sp>
        <p:nvSpPr>
          <p:cNvPr id="2" name="标题 1"/>
          <p:cNvSpPr>
            <a:spLocks noGrp="1"/>
          </p:cNvSpPr>
          <p:nvPr>
            <p:ph type="title"/>
          </p:nvPr>
        </p:nvSpPr>
        <p:spPr>
          <a:xfrm>
            <a:off x="457200" y="260648"/>
            <a:ext cx="8229600" cy="1143000"/>
          </a:xfrm>
        </p:spPr>
        <p:txBody>
          <a:bodyPr>
            <a:normAutofit/>
          </a:bodyPr>
          <a:p>
            <a:r>
              <a:rPr kumimoji="1" lang="en-US" altLang="zh-CN" dirty="0"/>
              <a:t>China-France </a:t>
            </a:r>
            <a:r>
              <a:rPr kumimoji="1" lang="en-US" altLang="zh-CN" dirty="0" smtClean="0"/>
              <a:t>cooperation</a:t>
            </a:r>
            <a:endParaRPr kumimoji="1" lang="zh-CN" alt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 Future perspective of China-EU collaboration</a:t>
            </a:r>
            <a:endParaRPr lang="en-US" altLang="zh-CN" dirty="0" smtClean="0"/>
          </a:p>
        </p:txBody>
      </p:sp>
      <p:sp>
        <p:nvSpPr>
          <p:cNvPr id="3" name="标题 1"/>
          <p:cNvSpPr txBox="1"/>
          <p:nvPr/>
        </p:nvSpPr>
        <p:spPr bwMode="auto">
          <a:xfrm>
            <a:off x="251520" y="692696"/>
            <a:ext cx="8568952" cy="778098"/>
          </a:xfrm>
          <a:prstGeom prst="rect">
            <a:avLst/>
          </a:prstGeom>
          <a:noFill/>
          <a:ln w="9525">
            <a:noFill/>
            <a:miter lim="800000"/>
          </a:ln>
        </p:spPr>
        <p:txBody>
          <a:bodyPr vert="horz" wrap="square" lIns="91440" tIns="45720" rIns="91440" bIns="45720" numCol="1" anchor="ctr" anchorCtr="0" compatLnSpc="1">
            <a:normAutofit fontScale="97500"/>
          </a:bodyPr>
          <a:lstStyle/>
          <a:p>
            <a:pPr marL="179705" fontAlgn="base">
              <a:spcBef>
                <a:spcPct val="0"/>
              </a:spcBef>
              <a:spcAft>
                <a:spcPct val="0"/>
              </a:spcAft>
            </a:pPr>
            <a:r>
              <a:rPr lang="en-US" altLang="zh-CN" sz="2800" b="1" kern="0" dirty="0" smtClean="0">
                <a:solidFill>
                  <a:schemeClr val="tx2"/>
                </a:solidFill>
                <a:latin typeface="Arial" panose="020B0604020202020204" pitchFamily="34" charset="0"/>
                <a:ea typeface="+mj-ea"/>
                <a:cs typeface="Arial" panose="020B0604020202020204" pitchFamily="34" charset="0"/>
              </a:rPr>
              <a:t>National policy --  One</a:t>
            </a:r>
            <a:r>
              <a:rPr kumimoji="0" lang="en-US" altLang="zh-CN" sz="2800" b="1" i="0" u="none" strike="noStrike" kern="0" cap="none" spc="0" normalizeH="0" baseline="0" noProof="0" dirty="0" smtClean="0">
                <a:ln>
                  <a:noFill/>
                </a:ln>
                <a:solidFill>
                  <a:schemeClr val="tx2"/>
                </a:solidFill>
                <a:effectLst/>
                <a:uLnTx/>
                <a:uFillTx/>
                <a:latin typeface="Arial" panose="020B0604020202020204" pitchFamily="34" charset="0"/>
                <a:ea typeface="+mj-ea"/>
                <a:cs typeface="Arial" panose="020B0604020202020204" pitchFamily="34" charset="0"/>
              </a:rPr>
              <a:t> Belt,</a:t>
            </a:r>
            <a:r>
              <a:rPr kumimoji="0" lang="en-US" altLang="zh-CN" sz="2800" b="1" i="0" u="none" strike="noStrike" kern="0" cap="none" spc="0" normalizeH="0" noProof="0" dirty="0" smtClean="0">
                <a:ln>
                  <a:noFill/>
                </a:ln>
                <a:solidFill>
                  <a:schemeClr val="tx2"/>
                </a:solidFill>
                <a:effectLst/>
                <a:uLnTx/>
                <a:uFillTx/>
                <a:latin typeface="Arial" panose="020B0604020202020204" pitchFamily="34" charset="0"/>
                <a:ea typeface="+mj-ea"/>
                <a:cs typeface="Arial" panose="020B0604020202020204" pitchFamily="34" charset="0"/>
              </a:rPr>
              <a:t> One </a:t>
            </a:r>
            <a:r>
              <a:rPr kumimoji="0" lang="en-US" altLang="zh-CN" sz="2800" b="1" i="0" u="none" strike="noStrike" kern="0" cap="none" spc="0" normalizeH="0" baseline="0" noProof="0" dirty="0" smtClean="0">
                <a:ln>
                  <a:noFill/>
                </a:ln>
                <a:solidFill>
                  <a:schemeClr val="tx2"/>
                </a:solidFill>
                <a:effectLst/>
                <a:uLnTx/>
                <a:uFillTx/>
                <a:latin typeface="Arial" panose="020B0604020202020204" pitchFamily="34" charset="0"/>
                <a:ea typeface="+mj-ea"/>
                <a:cs typeface="Arial" panose="020B0604020202020204" pitchFamily="34" charset="0"/>
              </a:rPr>
              <a:t>Road Initiative</a:t>
            </a:r>
            <a:endParaRPr kumimoji="0" lang="zh-CN" altLang="en-US" sz="2800" b="1" i="0" u="none" strike="noStrike" kern="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endParaRPr>
          </a:p>
        </p:txBody>
      </p:sp>
      <p:pic>
        <p:nvPicPr>
          <p:cNvPr id="265217" name="Picture 1"/>
          <p:cNvPicPr>
            <a:picLocks noChangeAspect="1" noChangeArrowheads="1"/>
          </p:cNvPicPr>
          <p:nvPr/>
        </p:nvPicPr>
        <p:blipFill>
          <a:blip r:embed="rId1" cstate="print"/>
          <a:srcRect/>
          <a:stretch>
            <a:fillRect/>
          </a:stretch>
        </p:blipFill>
        <p:spPr bwMode="auto">
          <a:xfrm>
            <a:off x="196545" y="2780928"/>
            <a:ext cx="5023527" cy="3208709"/>
          </a:xfrm>
          <a:prstGeom prst="rect">
            <a:avLst/>
          </a:prstGeom>
          <a:noFill/>
          <a:ln w="9525">
            <a:noFill/>
            <a:miter lim="800000"/>
            <a:headEnd/>
            <a:tailEnd/>
          </a:ln>
        </p:spPr>
      </p:pic>
      <p:sp>
        <p:nvSpPr>
          <p:cNvPr id="5" name="TextBox 4"/>
          <p:cNvSpPr txBox="1"/>
          <p:nvPr/>
        </p:nvSpPr>
        <p:spPr>
          <a:xfrm>
            <a:off x="683568" y="6012577"/>
            <a:ext cx="4320480" cy="584775"/>
          </a:xfrm>
          <a:prstGeom prst="rect">
            <a:avLst/>
          </a:prstGeom>
          <a:noFill/>
        </p:spPr>
        <p:txBody>
          <a:bodyPr wrap="square" rtlCol="0">
            <a:spAutoFit/>
          </a:bodyPr>
          <a:lstStyle/>
          <a:p>
            <a:r>
              <a:rPr lang="en-US" altLang="zh-CN" sz="1600" i="1" dirty="0" smtClean="0">
                <a:solidFill>
                  <a:srgbClr val="C00000"/>
                </a:solidFill>
              </a:rPr>
              <a:t>▬▬  </a:t>
            </a:r>
            <a:r>
              <a:rPr lang="en-US" altLang="zh-CN" sz="1600" i="1" dirty="0" smtClean="0"/>
              <a:t>Silk Road Economic Belt</a:t>
            </a:r>
            <a:endParaRPr lang="en-US" altLang="zh-CN" sz="1600" i="1" dirty="0" smtClean="0"/>
          </a:p>
          <a:p>
            <a:r>
              <a:rPr lang="en-US" altLang="zh-CN" sz="1600" i="1" dirty="0" smtClean="0">
                <a:solidFill>
                  <a:srgbClr val="003492"/>
                </a:solidFill>
              </a:rPr>
              <a:t>▬▬  </a:t>
            </a:r>
            <a:r>
              <a:rPr lang="en-US" altLang="zh-CN" sz="1600" i="1" dirty="0" smtClean="0"/>
              <a:t>21</a:t>
            </a:r>
            <a:r>
              <a:rPr lang="en-US" altLang="zh-CN" sz="1600" i="1" baseline="30000" dirty="0" smtClean="0"/>
              <a:t>st</a:t>
            </a:r>
            <a:r>
              <a:rPr lang="en-US" altLang="zh-CN" sz="1600" i="1" dirty="0" smtClean="0"/>
              <a:t> Century Maritime Silk Road</a:t>
            </a:r>
            <a:endParaRPr lang="en-US" altLang="zh-CN" sz="1600" i="1" dirty="0" smtClean="0"/>
          </a:p>
        </p:txBody>
      </p:sp>
      <p:cxnSp>
        <p:nvCxnSpPr>
          <p:cNvPr id="7" name="直接连接符 6"/>
          <p:cNvCxnSpPr/>
          <p:nvPr/>
        </p:nvCxnSpPr>
        <p:spPr bwMode="auto">
          <a:xfrm>
            <a:off x="467544" y="6381328"/>
            <a:ext cx="1274440" cy="933872"/>
          </a:xfrm>
          <a:prstGeom prst="line">
            <a:avLst/>
          </a:prstGeom>
          <a:solidFill>
            <a:schemeClr val="bg2"/>
          </a:solidFill>
          <a:ln w="9525" cap="flat" cmpd="sng" algn="ctr">
            <a:noFill/>
            <a:prstDash val="solid"/>
            <a:round/>
            <a:headEnd type="none" w="med" len="med"/>
            <a:tailEnd type="none" w="med" len="med"/>
          </a:ln>
          <a:effectLst/>
        </p:spPr>
      </p:cxnSp>
      <p:sp>
        <p:nvSpPr>
          <p:cNvPr id="9" name="矩形 8"/>
          <p:cNvSpPr/>
          <p:nvPr/>
        </p:nvSpPr>
        <p:spPr>
          <a:xfrm>
            <a:off x="5220072" y="2832025"/>
            <a:ext cx="3779912" cy="3693319"/>
          </a:xfrm>
          <a:prstGeom prst="rect">
            <a:avLst/>
          </a:prstGeom>
          <a:ln w="9525"/>
        </p:spPr>
        <p:style>
          <a:lnRef idx="2">
            <a:schemeClr val="accent6"/>
          </a:lnRef>
          <a:fillRef idx="1">
            <a:schemeClr val="lt1"/>
          </a:fillRef>
          <a:effectRef idx="0">
            <a:schemeClr val="accent6"/>
          </a:effectRef>
          <a:fontRef idx="minor">
            <a:schemeClr val="dk1"/>
          </a:fontRef>
        </p:style>
        <p:txBody>
          <a:bodyPr wrap="square">
            <a:spAutoFit/>
          </a:bodyPr>
          <a:lstStyle/>
          <a:p>
            <a:pPr marL="360045" indent="-457200"/>
            <a:r>
              <a:rPr lang="en-US" altLang="zh-CN" dirty="0" smtClean="0">
                <a:solidFill>
                  <a:schemeClr val="accent6"/>
                </a:solidFill>
                <a:latin typeface="Symbol" panose="05050102010706020507"/>
              </a:rPr>
              <a:t> </a:t>
            </a:r>
            <a:r>
              <a:rPr lang="en-US" altLang="zh-CN" b="1" dirty="0" smtClean="0">
                <a:solidFill>
                  <a:schemeClr val="accent6"/>
                </a:solidFill>
              </a:rPr>
              <a:t>One Belt: The Silk Road Economic Belt </a:t>
            </a:r>
            <a:endParaRPr lang="en-US" altLang="zh-CN" b="1" dirty="0" smtClean="0">
              <a:solidFill>
                <a:schemeClr val="accent6"/>
              </a:solidFill>
            </a:endParaRPr>
          </a:p>
          <a:p>
            <a:pPr marL="720090" indent="-457200"/>
            <a:r>
              <a:rPr lang="en-US" altLang="zh-CN" dirty="0" smtClean="0">
                <a:solidFill>
                  <a:schemeClr val="accent6">
                    <a:lumMod val="60000"/>
                    <a:lumOff val="4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Enhancing and developing land routes:</a:t>
            </a:r>
            <a:endParaRPr lang="en-US" altLang="zh-CN" dirty="0" smtClean="0">
              <a:solidFill>
                <a:schemeClr val="accent6">
                  <a:lumMod val="60000"/>
                  <a:lumOff val="40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720090" indent="-457200"/>
            <a:r>
              <a:rPr lang="en-US" altLang="zh-CN" dirty="0" smtClean="0">
                <a:solidFill>
                  <a:schemeClr val="accent6">
                    <a:lumMod val="60000"/>
                    <a:lumOff val="4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Building a “Eurasian land ridge”</a:t>
            </a:r>
            <a:endParaRPr lang="en-US" altLang="zh-CN" dirty="0" smtClean="0">
              <a:solidFill>
                <a:schemeClr val="accent6">
                  <a:lumMod val="60000"/>
                  <a:lumOff val="40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720090" indent="-457200"/>
            <a:r>
              <a:rPr lang="en-US" altLang="zh-CN" dirty="0" smtClean="0">
                <a:solidFill>
                  <a:schemeClr val="accent6">
                    <a:lumMod val="60000"/>
                    <a:lumOff val="4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Developing a number of economic corridors</a:t>
            </a:r>
            <a:endParaRPr lang="en-US" altLang="zh-CN" dirty="0" smtClean="0">
              <a:solidFill>
                <a:schemeClr val="accent6">
                  <a:lumMod val="60000"/>
                  <a:lumOff val="40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marL="360045" indent="-457200"/>
            <a:r>
              <a:rPr lang="en-US" altLang="zh-CN" dirty="0" smtClean="0">
                <a:solidFill>
                  <a:srgbClr val="000000"/>
                </a:solidFill>
                <a:latin typeface="Symbol" panose="05050102010706020507"/>
              </a:rPr>
              <a:t> </a:t>
            </a:r>
            <a:r>
              <a:rPr lang="en-US" altLang="zh-CN" b="1" dirty="0" smtClean="0"/>
              <a:t>One Road: The 21</a:t>
            </a:r>
            <a:r>
              <a:rPr lang="en-US" altLang="zh-CN" b="1" baseline="30000" dirty="0" smtClean="0"/>
              <a:t>st</a:t>
            </a:r>
            <a:r>
              <a:rPr lang="en-US" altLang="zh-CN" b="1" dirty="0" smtClean="0"/>
              <a:t> Century Maritime Silk Road</a:t>
            </a:r>
            <a:endParaRPr lang="en-US" altLang="zh-CN" b="1" dirty="0" smtClean="0"/>
          </a:p>
          <a:p>
            <a:pPr marL="720090" indent="-457200"/>
            <a:r>
              <a:rPr lang="es-ES" altLang="zh-CN" dirty="0" smtClean="0">
                <a:solidFill>
                  <a:schemeClr val="accent4">
                    <a:lumMod val="90000"/>
                    <a:lumOff val="10000"/>
                  </a:schemeClr>
                </a:solidFill>
                <a:latin typeface="Calibri" panose="020F0502020204030204"/>
              </a:rPr>
              <a:t>o Coastal China—South China Sea—Indian Ocean—Europe </a:t>
            </a:r>
            <a:endParaRPr lang="es-ES" altLang="zh-CN" dirty="0" smtClean="0">
              <a:solidFill>
                <a:schemeClr val="accent4">
                  <a:lumMod val="90000"/>
                  <a:lumOff val="10000"/>
                </a:schemeClr>
              </a:solidFill>
              <a:latin typeface="Calibri" panose="020F0502020204030204"/>
            </a:endParaRPr>
          </a:p>
          <a:p>
            <a:pPr marL="720090" indent="-457200"/>
            <a:r>
              <a:rPr lang="en-US" altLang="zh-CN" dirty="0" smtClean="0">
                <a:solidFill>
                  <a:schemeClr val="accent4">
                    <a:lumMod val="90000"/>
                    <a:lumOff val="10000"/>
                  </a:schemeClr>
                </a:solidFill>
                <a:latin typeface="Calibri" panose="020F0502020204030204"/>
              </a:rPr>
              <a:t>o Coastal China—South China Sea—South Pacific </a:t>
            </a:r>
            <a:endParaRPr lang="zh-CN" altLang="en-US" dirty="0" smtClean="0">
              <a:solidFill>
                <a:srgbClr val="000000"/>
              </a:solidFill>
              <a:latin typeface="Calibri" panose="020F0502020204030204"/>
            </a:endParaRPr>
          </a:p>
        </p:txBody>
      </p:sp>
      <p:sp>
        <p:nvSpPr>
          <p:cNvPr id="11" name="矩形 10"/>
          <p:cNvSpPr/>
          <p:nvPr/>
        </p:nvSpPr>
        <p:spPr>
          <a:xfrm>
            <a:off x="0" y="6550223"/>
            <a:ext cx="5940152" cy="261610"/>
          </a:xfrm>
          <a:prstGeom prst="rect">
            <a:avLst/>
          </a:prstGeom>
        </p:spPr>
        <p:txBody>
          <a:bodyPr wrap="square">
            <a:spAutoFit/>
          </a:bodyPr>
          <a:lstStyle/>
          <a:p>
            <a:r>
              <a:rPr lang="en-US" altLang="zh-CN" sz="1100" dirty="0" smtClean="0">
                <a:solidFill>
                  <a:schemeClr val="bg1">
                    <a:lumMod val="50000"/>
                  </a:schemeClr>
                </a:solidFill>
              </a:rPr>
              <a:t>Source: A role for UK companies in developing China’s new initiative</a:t>
            </a:r>
            <a:endParaRPr lang="en-US" altLang="zh-CN" sz="1100" dirty="0" smtClean="0">
              <a:solidFill>
                <a:schemeClr val="bg1">
                  <a:lumMod val="50000"/>
                </a:schemeClr>
              </a:solidFill>
            </a:endParaRPr>
          </a:p>
        </p:txBody>
      </p:sp>
      <p:sp>
        <p:nvSpPr>
          <p:cNvPr id="12" name="矩形 11"/>
          <p:cNvSpPr/>
          <p:nvPr/>
        </p:nvSpPr>
        <p:spPr>
          <a:xfrm>
            <a:off x="288032" y="1415678"/>
            <a:ext cx="8604448" cy="1077218"/>
          </a:xfrm>
          <a:prstGeom prst="rect">
            <a:avLst/>
          </a:prstGeom>
          <a:ln>
            <a:solidFill>
              <a:schemeClr val="accent6"/>
            </a:solidFill>
          </a:ln>
        </p:spPr>
        <p:txBody>
          <a:bodyPr wrap="square">
            <a:spAutoFit/>
          </a:bodyPr>
          <a:lstStyle/>
          <a:p>
            <a:r>
              <a:rPr lang="en-US" altLang="zh-CN" sz="1600" dirty="0" smtClean="0"/>
              <a:t>“One Belt One Road” (OBOR) is an initiative, which was launched by President Xi </a:t>
            </a:r>
            <a:r>
              <a:rPr lang="en-US" altLang="zh-CN" sz="1600" dirty="0" err="1" smtClean="0"/>
              <a:t>Jinping</a:t>
            </a:r>
            <a:r>
              <a:rPr lang="en-US" altLang="zh-CN" sz="1600" dirty="0" smtClean="0"/>
              <a:t> in 2013, to focus on improving and creating new trading routes, links and business opportunities with China, passing through over 60 countries along the way, across Asia, Europe, the Middle East and Africa. </a:t>
            </a:r>
            <a:endParaRPr lang="en-US" altLang="zh-CN" sz="1600" dirty="0" smtClean="0"/>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a:bodyPr>
          <a:lstStyle/>
          <a:p>
            <a:r>
              <a:rPr kumimoji="1" lang="en-US" altLang="zh-CN" dirty="0"/>
              <a:t>21st Century Maritime Silk Road</a:t>
            </a:r>
            <a:endParaRPr kumimoji="1" lang="zh-CN" altLang="en-US" dirty="0"/>
          </a:p>
        </p:txBody>
      </p:sp>
      <p:sp>
        <p:nvSpPr>
          <p:cNvPr id="3" name="内容占位符 2"/>
          <p:cNvSpPr>
            <a:spLocks noGrp="1"/>
          </p:cNvSpPr>
          <p:nvPr>
            <p:ph idx="4294967295"/>
          </p:nvPr>
        </p:nvSpPr>
        <p:spPr>
          <a:xfrm>
            <a:off x="0" y="2276475"/>
            <a:ext cx="4284663" cy="3816350"/>
          </a:xfrm>
        </p:spPr>
        <p:txBody>
          <a:bodyPr>
            <a:normAutofit/>
          </a:bodyPr>
          <a:lstStyle/>
          <a:p>
            <a:r>
              <a:rPr lang="en-US" altLang="zh-CN" sz="2000" dirty="0" smtClean="0"/>
              <a:t>runs west from China’s east coast to Europe through the </a:t>
            </a:r>
            <a:r>
              <a:rPr lang="en-US" altLang="zh-CN" sz="2000" b="1" dirty="0" smtClean="0">
                <a:solidFill>
                  <a:srgbClr val="C00000"/>
                </a:solidFill>
              </a:rPr>
              <a:t>South China Sea and the Indian Ocean, and east into the South Pacific.</a:t>
            </a:r>
            <a:endParaRPr lang="en-US" altLang="zh-CN" sz="2000" b="1" dirty="0" smtClean="0">
              <a:solidFill>
                <a:srgbClr val="C00000"/>
              </a:solidFill>
            </a:endParaRPr>
          </a:p>
          <a:p>
            <a:pPr algn="just"/>
            <a:r>
              <a:rPr lang="en-US" altLang="zh-CN" sz="2000" dirty="0" smtClean="0"/>
              <a:t>The aim of the sea route is to build efficient transport routes between major ports in various countries, including the development of an economic corridor through the Indian Ocean, better connecting China with </a:t>
            </a:r>
            <a:r>
              <a:rPr lang="en-US" altLang="zh-CN" sz="2000" b="1" dirty="0" smtClean="0">
                <a:solidFill>
                  <a:srgbClr val="C00000"/>
                </a:solidFill>
              </a:rPr>
              <a:t>South Asia, the Middle East, Africa and the Mediterranean</a:t>
            </a:r>
            <a:r>
              <a:rPr lang="en-US" altLang="zh-CN" sz="2000" dirty="0" smtClean="0"/>
              <a:t>.</a:t>
            </a:r>
            <a:endParaRPr lang="zh-CN" altLang="en-US" dirty="0"/>
          </a:p>
        </p:txBody>
      </p:sp>
      <p:sp>
        <p:nvSpPr>
          <p:cNvPr id="6" name="矩形 5"/>
          <p:cNvSpPr/>
          <p:nvPr/>
        </p:nvSpPr>
        <p:spPr>
          <a:xfrm>
            <a:off x="1043608" y="1484784"/>
            <a:ext cx="7560840" cy="369332"/>
          </a:xfrm>
          <a:prstGeom prst="rect">
            <a:avLst/>
          </a:prstGeom>
        </p:spPr>
        <p:txBody>
          <a:bodyPr wrap="square">
            <a:spAutoFit/>
          </a:bodyPr>
          <a:lstStyle/>
          <a:p>
            <a:r>
              <a:rPr lang="en-US" altLang="zh-CN" b="1" i="1" dirty="0" smtClean="0"/>
              <a:t>The 21st-Century Maritime Silk Road – a sea route rather than a road</a:t>
            </a:r>
            <a:endParaRPr lang="en-US" altLang="zh-CN" b="1" i="1" dirty="0" smtClean="0"/>
          </a:p>
        </p:txBody>
      </p:sp>
      <p:pic>
        <p:nvPicPr>
          <p:cNvPr id="4" name="Picture 2" descr="D:\lab\wangh\20170315_意大利报告\一带一路材料\图片\2XinhuaOBOR.jpg"/>
          <p:cNvPicPr>
            <a:picLocks noChangeAspect="1" noChangeArrowheads="1"/>
          </p:cNvPicPr>
          <p:nvPr/>
        </p:nvPicPr>
        <p:blipFill>
          <a:blip r:embed="rId1" cstate="print"/>
          <a:srcRect/>
          <a:stretch>
            <a:fillRect/>
          </a:stretch>
        </p:blipFill>
        <p:spPr bwMode="auto">
          <a:xfrm>
            <a:off x="4499992" y="2852936"/>
            <a:ext cx="4447553" cy="252028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323528" y="1484784"/>
            <a:ext cx="9217024" cy="4832092"/>
          </a:xfrm>
          <a:prstGeom prst="rect">
            <a:avLst/>
          </a:prstGeom>
          <a:noFill/>
          <a:ln w="9525">
            <a:noFill/>
            <a:miter lim="800000"/>
          </a:ln>
        </p:spPr>
        <p:style>
          <a:lnRef idx="0">
            <a:scrgbClr r="0" g="0" b="0"/>
          </a:lnRef>
          <a:fillRef idx="1003">
            <a:schemeClr val="lt1"/>
          </a:fillRef>
          <a:effectRef idx="0">
            <a:scrgbClr r="0" g="0" b="0"/>
          </a:effectRef>
          <a:fontRef idx="major"/>
        </p:style>
        <p:txBody>
          <a:bodyPr wrap="square">
            <a:spAutoFit/>
          </a:bodyPr>
          <a:lstStyle/>
          <a:p>
            <a:pPr marL="342900" indent="-342900" eaLnBrk="0" hangingPunct="0">
              <a:lnSpc>
                <a:spcPct val="200000"/>
              </a:lnSpc>
              <a:buFont typeface="Arial" panose="020B0604020202020204" pitchFamily="34" charset="0"/>
              <a:buChar char="•"/>
            </a:pPr>
            <a:r>
              <a:rPr lang="en-US" sz="2200" b="1" dirty="0">
                <a:solidFill>
                  <a:schemeClr val="tx2">
                    <a:lumMod val="75000"/>
                  </a:schemeClr>
                </a:solidFill>
                <a:latin typeface="Times New Roman" panose="02020603050405020304" pitchFamily="18" charset="0"/>
              </a:rPr>
              <a:t>Enhanced economic </a:t>
            </a:r>
            <a:r>
              <a:rPr lang="en-US" sz="2200" b="1" dirty="0" smtClean="0">
                <a:solidFill>
                  <a:schemeClr val="tx2">
                    <a:lumMod val="75000"/>
                  </a:schemeClr>
                </a:solidFill>
                <a:latin typeface="Times New Roman" panose="02020603050405020304" pitchFamily="18" charset="0"/>
              </a:rPr>
              <a:t>dynamism</a:t>
            </a:r>
            <a:endParaRPr lang="en-US" sz="2200" b="1" dirty="0">
              <a:solidFill>
                <a:schemeClr val="tx2">
                  <a:lumMod val="75000"/>
                </a:schemeClr>
              </a:solidFill>
              <a:latin typeface="Times New Roman" panose="02020603050405020304" pitchFamily="18" charset="0"/>
            </a:endParaRPr>
          </a:p>
          <a:p>
            <a:pPr marL="342900" indent="-342900" eaLnBrk="0" hangingPunct="0">
              <a:lnSpc>
                <a:spcPct val="200000"/>
              </a:lnSpc>
              <a:buFont typeface="Arial" panose="020B0604020202020204" pitchFamily="34" charset="0"/>
              <a:buChar char="•"/>
            </a:pPr>
            <a:r>
              <a:rPr lang="en-GB" sz="2200" b="1" dirty="0" smtClean="0">
                <a:solidFill>
                  <a:schemeClr val="tx2">
                    <a:lumMod val="75000"/>
                  </a:schemeClr>
                </a:solidFill>
                <a:latin typeface="Times New Roman" panose="02020603050405020304" pitchFamily="18" charset="0"/>
                <a:cs typeface="Times New Roman" panose="02020603050405020304" pitchFamily="18" charset="0"/>
              </a:rPr>
              <a:t>Geo-economics </a:t>
            </a:r>
            <a:r>
              <a:rPr lang="en-GB" sz="2200" b="1" dirty="0">
                <a:solidFill>
                  <a:schemeClr val="tx2">
                    <a:lumMod val="75000"/>
                  </a:schemeClr>
                </a:solidFill>
                <a:latin typeface="Times New Roman" panose="02020603050405020304" pitchFamily="18" charset="0"/>
                <a:cs typeface="Times New Roman" panose="02020603050405020304" pitchFamily="18" charset="0"/>
              </a:rPr>
              <a:t>construct : trade and energy </a:t>
            </a:r>
            <a:r>
              <a:rPr lang="en-GB" sz="2200" b="1" dirty="0" smtClean="0">
                <a:solidFill>
                  <a:schemeClr val="tx2">
                    <a:lumMod val="75000"/>
                  </a:schemeClr>
                </a:solidFill>
                <a:latin typeface="Times New Roman" panose="02020603050405020304" pitchFamily="18" charset="0"/>
                <a:cs typeface="Times New Roman" panose="02020603050405020304" pitchFamily="18" charset="0"/>
              </a:rPr>
              <a:t>flows</a:t>
            </a:r>
            <a:endParaRPr lang="en-GB" sz="2200" b="1" dirty="0">
              <a:solidFill>
                <a:schemeClr val="tx2">
                  <a:lumMod val="75000"/>
                </a:schemeClr>
              </a:solidFill>
              <a:latin typeface="Times New Roman" panose="02020603050405020304" pitchFamily="18" charset="0"/>
              <a:cs typeface="Times New Roman" panose="02020603050405020304" pitchFamily="18" charset="0"/>
            </a:endParaRPr>
          </a:p>
          <a:p>
            <a:pPr marL="342900" indent="-342900">
              <a:lnSpc>
                <a:spcPct val="200000"/>
              </a:lnSpc>
              <a:buFont typeface="Arial" panose="020B0604020202020204" pitchFamily="34" charset="0"/>
              <a:buChar char="•"/>
            </a:pPr>
            <a:r>
              <a:rPr lang="en-US" altLang="zh-CN" sz="2200" b="1" dirty="0" smtClean="0">
                <a:solidFill>
                  <a:schemeClr val="tx2">
                    <a:lumMod val="75000"/>
                  </a:schemeClr>
                </a:solidFill>
                <a:latin typeface="Times New Roman" panose="02020603050405020304" pitchFamily="18" charset="0"/>
              </a:rPr>
              <a:t>Dependence on sea lanes</a:t>
            </a:r>
            <a:endParaRPr lang="en-US" altLang="zh-CN" sz="2200" b="1" dirty="0" smtClean="0">
              <a:solidFill>
                <a:schemeClr val="tx2">
                  <a:lumMod val="75000"/>
                </a:schemeClr>
              </a:solidFill>
              <a:latin typeface="Times New Roman" panose="02020603050405020304" pitchFamily="18" charset="0"/>
            </a:endParaRPr>
          </a:p>
          <a:p>
            <a:pPr marL="342900" indent="-342900">
              <a:lnSpc>
                <a:spcPct val="200000"/>
              </a:lnSpc>
              <a:buFont typeface="Arial" panose="020B0604020202020204" pitchFamily="34" charset="0"/>
              <a:buChar char="•"/>
            </a:pPr>
            <a:r>
              <a:rPr lang="en-US" altLang="zh-CN" sz="2200" b="1" dirty="0" smtClean="0">
                <a:solidFill>
                  <a:schemeClr val="tx2">
                    <a:lumMod val="75000"/>
                  </a:schemeClr>
                </a:solidFill>
                <a:latin typeface="Times New Roman" panose="02020603050405020304" pitchFamily="18" charset="0"/>
              </a:rPr>
              <a:t>Economic prosperity intertwined with maritime affairs </a:t>
            </a:r>
            <a:endParaRPr lang="en-US" altLang="zh-CN" sz="2200" b="1" dirty="0" smtClean="0">
              <a:solidFill>
                <a:schemeClr val="tx2">
                  <a:lumMod val="75000"/>
                </a:schemeClr>
              </a:solidFill>
              <a:latin typeface="Times New Roman" panose="02020603050405020304" pitchFamily="18" charset="0"/>
            </a:endParaRPr>
          </a:p>
          <a:p>
            <a:pPr marL="342900" indent="-342900">
              <a:lnSpc>
                <a:spcPct val="200000"/>
              </a:lnSpc>
              <a:buFont typeface="Arial" panose="020B0604020202020204" pitchFamily="34" charset="0"/>
              <a:buChar char="•"/>
            </a:pPr>
            <a:r>
              <a:rPr lang="en-US" altLang="zh-CN" sz="2200" b="1" dirty="0" smtClean="0">
                <a:solidFill>
                  <a:schemeClr val="tx2">
                    <a:lumMod val="75000"/>
                  </a:schemeClr>
                </a:solidFill>
                <a:latin typeface="Times New Roman" panose="02020603050405020304" pitchFamily="18" charset="0"/>
              </a:rPr>
              <a:t>Geostrategic construct : region characterized by continental and maritime powers</a:t>
            </a:r>
            <a:endParaRPr lang="en-US" altLang="zh-CN" sz="2200" b="1" dirty="0" smtClean="0">
              <a:solidFill>
                <a:schemeClr val="tx2">
                  <a:lumMod val="75000"/>
                </a:schemeClr>
              </a:solidFill>
              <a:latin typeface="Times New Roman" panose="02020603050405020304" pitchFamily="18" charset="0"/>
            </a:endParaRPr>
          </a:p>
          <a:p>
            <a:pPr marL="342900" indent="-342900">
              <a:lnSpc>
                <a:spcPct val="200000"/>
              </a:lnSpc>
              <a:buFont typeface="Arial" panose="020B0604020202020204" pitchFamily="34" charset="0"/>
              <a:buChar char="•"/>
            </a:pPr>
            <a:r>
              <a:rPr lang="en-US" altLang="zh-CN" sz="2200" b="1" dirty="0" smtClean="0">
                <a:solidFill>
                  <a:schemeClr val="tx2">
                    <a:lumMod val="75000"/>
                  </a:schemeClr>
                </a:solidFill>
                <a:latin typeface="Times New Roman" panose="02020603050405020304" pitchFamily="18" charset="0"/>
              </a:rPr>
              <a:t>Regional waterways : strategic for merchant and naval shipping</a:t>
            </a:r>
            <a:endParaRPr lang="en-US" altLang="zh-CN" sz="2200" b="1" dirty="0" smtClean="0">
              <a:solidFill>
                <a:schemeClr val="tx2">
                  <a:lumMod val="75000"/>
                </a:schemeClr>
              </a:solidFill>
              <a:latin typeface="Times New Roman" panose="02020603050405020304" pitchFamily="18" charset="0"/>
            </a:endParaRPr>
          </a:p>
        </p:txBody>
      </p:sp>
      <p:sp>
        <p:nvSpPr>
          <p:cNvPr id="3" name="标题 2"/>
          <p:cNvSpPr>
            <a:spLocks noGrp="1"/>
          </p:cNvSpPr>
          <p:nvPr>
            <p:ph type="title"/>
          </p:nvPr>
        </p:nvSpPr>
        <p:spPr/>
        <p:txBody>
          <a:bodyPr>
            <a:noAutofit/>
          </a:bodyPr>
          <a:lstStyle/>
          <a:p>
            <a:r>
              <a:rPr kumimoji="1" lang="en-US" altLang="zh-CN" sz="2800"/>
              <a:t> Challenges and Prospects for Marine </a:t>
            </a:r>
            <a:r>
              <a:rPr kumimoji="1" lang="en-US" altLang="zh-CN" sz="2800" smtClean="0"/>
              <a:t>Forecasting</a:t>
            </a:r>
            <a:endParaRPr kumimoji="1" lang="zh-CN" altLang="en-US" sz="28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dirty="0"/>
              <a:t>User </a:t>
            </a:r>
            <a:r>
              <a:rPr kumimoji="1" lang="en-US" altLang="zh-CN" dirty="0" smtClean="0"/>
              <a:t>requirements</a:t>
            </a:r>
            <a:endParaRPr kumimoji="1" lang="zh-CN" altLang="en-US" dirty="0"/>
          </a:p>
        </p:txBody>
      </p:sp>
      <p:sp>
        <p:nvSpPr>
          <p:cNvPr id="4" name="内容占位符 2"/>
          <p:cNvSpPr>
            <a:spLocks noGrp="1"/>
          </p:cNvSpPr>
          <p:nvPr>
            <p:ph idx="4294967295"/>
          </p:nvPr>
        </p:nvSpPr>
        <p:spPr>
          <a:xfrm>
            <a:off x="324172" y="1700584"/>
            <a:ext cx="8496300" cy="2376488"/>
          </a:xfrm>
        </p:spPr>
        <p:txBody>
          <a:bodyPr>
            <a:normAutofit/>
          </a:bodyPr>
          <a:lstStyle/>
          <a:p>
            <a:pPr algn="just"/>
            <a:r>
              <a:rPr lang="en-US" altLang="zh-CN" sz="2400" dirty="0" smtClean="0">
                <a:solidFill>
                  <a:srgbClr val="002060"/>
                </a:solidFill>
                <a:cs typeface="Arial" panose="020B0604020202020204" pitchFamily="34" charset="0"/>
              </a:rPr>
              <a:t>Fundamental </a:t>
            </a:r>
            <a:r>
              <a:rPr lang="en-US" altLang="zh-CN" sz="2400" b="1" dirty="0" smtClean="0">
                <a:solidFill>
                  <a:srgbClr val="C00000"/>
                </a:solidFill>
                <a:cs typeface="Arial" panose="020B0604020202020204" pitchFamily="34" charset="0"/>
              </a:rPr>
              <a:t>Marine environmental and disaster pre-warning and forecasting system </a:t>
            </a:r>
            <a:r>
              <a:rPr lang="en-US" altLang="zh-CN" sz="2400" dirty="0" smtClean="0">
                <a:solidFill>
                  <a:srgbClr val="002060"/>
                </a:solidFill>
                <a:cs typeface="Arial" panose="020B0604020202020204" pitchFamily="34" charset="0"/>
              </a:rPr>
              <a:t>in China coastal area, Indian Ocean  and Pacific Ocean and the Mediterranean</a:t>
            </a:r>
            <a:endParaRPr lang="zh-CN" altLang="en-US" sz="2400" dirty="0" smtClean="0">
              <a:solidFill>
                <a:srgbClr val="002060"/>
              </a:solidFill>
              <a:cs typeface="Arial" panose="020B0604020202020204" pitchFamily="34" charset="0"/>
            </a:endParaRPr>
          </a:p>
          <a:p>
            <a:pPr algn="just"/>
            <a:r>
              <a:rPr lang="en-US" altLang="zh-CN" sz="2400" b="1" dirty="0" smtClean="0">
                <a:solidFill>
                  <a:srgbClr val="C00000"/>
                </a:solidFill>
                <a:cs typeface="Arial" panose="020B0604020202020204" pitchFamily="34" charset="0"/>
              </a:rPr>
              <a:t>Special warning system </a:t>
            </a:r>
            <a:r>
              <a:rPr lang="en-US" altLang="zh-CN" sz="2400" dirty="0" smtClean="0">
                <a:solidFill>
                  <a:srgbClr val="002060"/>
                </a:solidFill>
                <a:cs typeface="Arial" panose="020B0604020202020204" pitchFamily="34" charset="0"/>
              </a:rPr>
              <a:t>and platform construction for Marine transport, </a:t>
            </a:r>
            <a:r>
              <a:rPr lang="en-US" altLang="zh-CN" sz="2400" dirty="0" smtClean="0">
                <a:solidFill>
                  <a:srgbClr val="002060"/>
                </a:solidFill>
                <a:ea typeface="微软雅黑" panose="020B0503020204020204" charset="-122"/>
                <a:cs typeface="Arial" panose="020B0604020202020204" pitchFamily="34" charset="0"/>
                <a:sym typeface="黑体" panose="02010609060101010101" pitchFamily="49" charset="-122"/>
              </a:rPr>
              <a:t>Shipping routes, </a:t>
            </a:r>
            <a:r>
              <a:rPr lang="en-US" altLang="zh-CN" sz="2400" dirty="0" smtClean="0">
                <a:solidFill>
                  <a:srgbClr val="002060"/>
                </a:solidFill>
                <a:cs typeface="Arial" panose="020B0604020202020204" pitchFamily="34" charset="0"/>
              </a:rPr>
              <a:t>oil and gas and fisheries</a:t>
            </a:r>
            <a:endParaRPr lang="zh-CN" altLang="en-US" dirty="0"/>
          </a:p>
        </p:txBody>
      </p:sp>
      <p:pic>
        <p:nvPicPr>
          <p:cNvPr id="5" name="Picture 3"/>
          <p:cNvPicPr>
            <a:picLocks noChangeAspect="1" noChangeArrowheads="1"/>
          </p:cNvPicPr>
          <p:nvPr/>
        </p:nvPicPr>
        <p:blipFill>
          <a:blip r:embed="rId1" cstate="print"/>
          <a:srcRect/>
          <a:stretch>
            <a:fillRect/>
          </a:stretch>
        </p:blipFill>
        <p:spPr bwMode="auto">
          <a:xfrm>
            <a:off x="3491880" y="4149080"/>
            <a:ext cx="2664297" cy="1880680"/>
          </a:xfrm>
          <a:prstGeom prst="rect">
            <a:avLst/>
          </a:prstGeom>
          <a:ln>
            <a:noFill/>
          </a:ln>
          <a:effectLst>
            <a:outerShdw blurRad="292100" dist="139700" dir="2700000" algn="tl" rotWithShape="0">
              <a:srgbClr val="333333">
                <a:alpha val="65000"/>
              </a:srgbClr>
            </a:outerShdw>
          </a:effectLst>
        </p:spPr>
      </p:pic>
      <p:pic>
        <p:nvPicPr>
          <p:cNvPr id="6" name="Picture 7" descr="D:\lab\wangh\20170315_意大利报告\一带一路材料\图片\China-Maritime-Silk-Road (1).png"/>
          <p:cNvPicPr>
            <a:picLocks noChangeAspect="1" noChangeArrowheads="1"/>
          </p:cNvPicPr>
          <p:nvPr/>
        </p:nvPicPr>
        <p:blipFill>
          <a:blip r:embed="rId2" cstate="print"/>
          <a:srcRect/>
          <a:stretch>
            <a:fillRect/>
          </a:stretch>
        </p:blipFill>
        <p:spPr bwMode="auto">
          <a:xfrm>
            <a:off x="539552" y="4149080"/>
            <a:ext cx="2664296" cy="1901723"/>
          </a:xfrm>
          <a:prstGeom prst="rect">
            <a:avLst/>
          </a:prstGeom>
          <a:ln>
            <a:noFill/>
          </a:ln>
          <a:effectLst>
            <a:outerShdw blurRad="292100" dist="139700" dir="2700000" algn="tl" rotWithShape="0">
              <a:srgbClr val="333333">
                <a:alpha val="65000"/>
              </a:srgbClr>
            </a:outerShdw>
          </a:effectLst>
        </p:spPr>
      </p:pic>
      <p:pic>
        <p:nvPicPr>
          <p:cNvPr id="9" name="Picture 15" descr="poisson"/>
          <p:cNvPicPr>
            <a:picLocks noChangeAspect="1" noChangeArrowheads="1"/>
          </p:cNvPicPr>
          <p:nvPr/>
        </p:nvPicPr>
        <p:blipFill>
          <a:blip r:embed="rId3" cstate="print"/>
          <a:srcRect/>
          <a:stretch>
            <a:fillRect/>
          </a:stretch>
        </p:blipFill>
        <p:spPr bwMode="auto">
          <a:xfrm>
            <a:off x="6372200" y="4149080"/>
            <a:ext cx="2399618" cy="187220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dirty="0"/>
              <a:t>User </a:t>
            </a:r>
            <a:r>
              <a:rPr kumimoji="1" lang="en-US" altLang="zh-CN" dirty="0" smtClean="0"/>
              <a:t>requirements</a:t>
            </a:r>
            <a:endParaRPr kumimoji="1" lang="zh-CN" altLang="en-US" dirty="0"/>
          </a:p>
        </p:txBody>
      </p:sp>
      <p:sp>
        <p:nvSpPr>
          <p:cNvPr id="5" name="内容占位符 2"/>
          <p:cNvSpPr>
            <a:spLocks noGrp="1"/>
          </p:cNvSpPr>
          <p:nvPr>
            <p:ph idx="4294967295"/>
          </p:nvPr>
        </p:nvSpPr>
        <p:spPr>
          <a:xfrm>
            <a:off x="396180" y="1268413"/>
            <a:ext cx="8496300" cy="865187"/>
          </a:xfrm>
        </p:spPr>
        <p:txBody>
          <a:bodyPr>
            <a:normAutofit/>
          </a:bodyPr>
          <a:lstStyle/>
          <a:p>
            <a:r>
              <a:rPr lang="en-US" altLang="zh-CN" sz="2400" dirty="0" smtClean="0">
                <a:solidFill>
                  <a:srgbClr val="002060"/>
                </a:solidFill>
                <a:ea typeface="微软雅黑" panose="020B0503020204020204" charset="-122"/>
                <a:cs typeface="Arial" panose="020B0604020202020204" pitchFamily="34" charset="0"/>
                <a:sym typeface="黑体" panose="02010609060101010101" pitchFamily="49" charset="-122"/>
              </a:rPr>
              <a:t>Marine environmental and marine weather forecasts for </a:t>
            </a:r>
            <a:r>
              <a:rPr lang="en-US" altLang="zh-CN" sz="2400" b="1" dirty="0" smtClean="0">
                <a:solidFill>
                  <a:srgbClr val="C00000"/>
                </a:solidFill>
                <a:ea typeface="微软雅黑" panose="020B0503020204020204" charset="-122"/>
                <a:cs typeface="Arial" panose="020B0604020202020204" pitchFamily="34" charset="0"/>
                <a:sym typeface="黑体" panose="02010609060101010101" pitchFamily="49" charset="-122"/>
              </a:rPr>
              <a:t>stakeholders , important strait and channels</a:t>
            </a:r>
            <a:endParaRPr lang="en-US" altLang="zh-CN" sz="2400" b="1" dirty="0" smtClean="0">
              <a:solidFill>
                <a:srgbClr val="C00000"/>
              </a:solidFill>
              <a:ea typeface="微软雅黑" panose="020B0503020204020204" charset="-122"/>
              <a:cs typeface="Arial" panose="020B0604020202020204" pitchFamily="34" charset="0"/>
              <a:sym typeface="黑体" panose="02010609060101010101" pitchFamily="49" charset="-122"/>
            </a:endParaRPr>
          </a:p>
        </p:txBody>
      </p:sp>
      <p:pic>
        <p:nvPicPr>
          <p:cNvPr id="6" name="Picture 2" descr="C:\Users\User\Desktop\下载.jpg"/>
          <p:cNvPicPr>
            <a:picLocks noChangeAspect="1" noChangeArrowheads="1"/>
          </p:cNvPicPr>
          <p:nvPr/>
        </p:nvPicPr>
        <p:blipFill>
          <a:blip r:embed="rId1" cstate="print"/>
          <a:srcRect/>
          <a:stretch>
            <a:fillRect/>
          </a:stretch>
        </p:blipFill>
        <p:spPr bwMode="auto">
          <a:xfrm>
            <a:off x="5940152" y="2348880"/>
            <a:ext cx="2465951" cy="1368152"/>
          </a:xfrm>
          <a:prstGeom prst="rect">
            <a:avLst/>
          </a:prstGeom>
          <a:ln>
            <a:noFill/>
          </a:ln>
          <a:effectLst>
            <a:outerShdw blurRad="292100" dist="139700" dir="2700000" algn="tl" rotWithShape="0">
              <a:srgbClr val="333333">
                <a:alpha val="65000"/>
              </a:srgbClr>
            </a:outerShdw>
          </a:effectLst>
        </p:spPr>
      </p:pic>
      <p:sp>
        <p:nvSpPr>
          <p:cNvPr id="9" name="矩形 8"/>
          <p:cNvSpPr/>
          <p:nvPr/>
        </p:nvSpPr>
        <p:spPr>
          <a:xfrm>
            <a:off x="683568" y="2132856"/>
            <a:ext cx="4464496" cy="2031325"/>
          </a:xfrm>
          <a:prstGeom prst="rect">
            <a:avLst/>
          </a:prstGeom>
        </p:spPr>
        <p:txBody>
          <a:bodyPr wrap="square">
            <a:spAutoFit/>
          </a:bodyPr>
          <a:lstStyle/>
          <a:p>
            <a:pPr algn="just"/>
            <a:r>
              <a:rPr lang="en-US" altLang="zh-CN" dirty="0" smtClean="0"/>
              <a:t>The Straits of Malacca which connects the Pacific Ocean and the Indian Ocean is an important oceanic energy channel. It increases the importance to enhance our ability to protect the ocean, and to maintain the safety of important maritime energy transport corridors</a:t>
            </a:r>
            <a:endParaRPr lang="zh-CN" altLang="en-US" dirty="0"/>
          </a:p>
        </p:txBody>
      </p:sp>
      <p:sp>
        <p:nvSpPr>
          <p:cNvPr id="16" name="内容占位符 2"/>
          <p:cNvSpPr txBox="1"/>
          <p:nvPr/>
        </p:nvSpPr>
        <p:spPr>
          <a:xfrm>
            <a:off x="395536" y="4221088"/>
            <a:ext cx="8229600" cy="432047"/>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lang="en-US" altLang="zh-CN" sz="2400" dirty="0" smtClean="0">
                <a:solidFill>
                  <a:srgbClr val="002060"/>
                </a:solidFill>
                <a:ea typeface="微软雅黑" panose="020B0503020204020204" charset="-122"/>
                <a:cs typeface="Arial" panose="020B0604020202020204" pitchFamily="34" charset="0"/>
                <a:sym typeface="黑体" panose="02010609060101010101" pitchFamily="49" charset="-122"/>
              </a:rPr>
              <a:t>Study on </a:t>
            </a:r>
            <a:r>
              <a:rPr lang="en-US" altLang="zh-CN" sz="2400" b="1" dirty="0" smtClean="0">
                <a:solidFill>
                  <a:srgbClr val="C00000"/>
                </a:solidFill>
                <a:ea typeface="微软雅黑" panose="020B0503020204020204" charset="-122"/>
                <a:cs typeface="Arial" panose="020B0604020202020204" pitchFamily="34" charset="0"/>
                <a:sym typeface="黑体" panose="02010609060101010101" pitchFamily="49" charset="-122"/>
              </a:rPr>
              <a:t>monsoon climate</a:t>
            </a:r>
            <a:r>
              <a:rPr lang="en-US" altLang="zh-CN" sz="2400" dirty="0" smtClean="0">
                <a:solidFill>
                  <a:srgbClr val="002060"/>
                </a:solidFill>
                <a:ea typeface="微软雅黑" panose="020B0503020204020204" charset="-122"/>
                <a:cs typeface="Arial" panose="020B0604020202020204" pitchFamily="34" charset="0"/>
                <a:sym typeface="黑体" panose="02010609060101010101" pitchFamily="49" charset="-122"/>
              </a:rPr>
              <a:t> and environmental change</a:t>
            </a:r>
            <a:endParaRPr lang="zh-CN" altLang="en-US" sz="2400" dirty="0">
              <a:solidFill>
                <a:srgbClr val="002060"/>
              </a:solidFill>
              <a:ea typeface="微软雅黑" panose="020B0503020204020204" charset="-122"/>
              <a:cs typeface="Arial" panose="020B0604020202020204" pitchFamily="34" charset="0"/>
              <a:sym typeface="黑体" panose="02010609060101010101" pitchFamily="49" charset="-122"/>
            </a:endParaRPr>
          </a:p>
        </p:txBody>
      </p:sp>
      <p:pic>
        <p:nvPicPr>
          <p:cNvPr id="17" name="Picture 2" descr="D:\lab\wangh\20170315_意大利报告\季风\2.itcz_seasons_revised-tj5yd8.png"/>
          <p:cNvPicPr>
            <a:picLocks noChangeAspect="1" noChangeArrowheads="1"/>
          </p:cNvPicPr>
          <p:nvPr/>
        </p:nvPicPr>
        <p:blipFill>
          <a:blip r:embed="rId2" cstate="print"/>
          <a:srcRect/>
          <a:stretch>
            <a:fillRect/>
          </a:stretch>
        </p:blipFill>
        <p:spPr bwMode="auto">
          <a:xfrm>
            <a:off x="3923928" y="4603520"/>
            <a:ext cx="4968552" cy="2254480"/>
          </a:xfrm>
          <a:prstGeom prst="rect">
            <a:avLst/>
          </a:prstGeom>
          <a:ln>
            <a:noFill/>
          </a:ln>
          <a:effectLst>
            <a:outerShdw blurRad="292100" dist="139700" dir="2700000" algn="tl" rotWithShape="0">
              <a:srgbClr val="333333">
                <a:alpha val="65000"/>
              </a:srgbClr>
            </a:outerShdw>
          </a:effectLst>
        </p:spPr>
      </p:pic>
      <p:sp>
        <p:nvSpPr>
          <p:cNvPr id="18" name="矩形 17"/>
          <p:cNvSpPr/>
          <p:nvPr/>
        </p:nvSpPr>
        <p:spPr>
          <a:xfrm>
            <a:off x="683568" y="5229200"/>
            <a:ext cx="3168352" cy="923330"/>
          </a:xfrm>
          <a:prstGeom prst="rect">
            <a:avLst/>
          </a:prstGeom>
        </p:spPr>
        <p:txBody>
          <a:bodyPr wrap="square">
            <a:spAutoFit/>
          </a:bodyPr>
          <a:lstStyle/>
          <a:p>
            <a:pPr marL="36195" lvl="0" indent="-342900" algn="just">
              <a:spcBef>
                <a:spcPts val="600"/>
              </a:spcBef>
              <a:spcAft>
                <a:spcPts val="600"/>
              </a:spcAft>
              <a:buClr>
                <a:srgbClr val="002060"/>
              </a:buClr>
              <a:defRPr/>
            </a:pPr>
            <a:r>
              <a:rPr lang="en-US" altLang="zh-CN" dirty="0" smtClean="0"/>
              <a:t>The monsoon system directly control China's drought and floods</a:t>
            </a:r>
            <a:endParaRPr lang="zh-CN" altLang="en-US" dirty="0" smtClean="0">
              <a:sym typeface="Symbol" panose="05050102010706020507" pitchFamily="18" charset="2"/>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1" cstate="print"/>
          <a:srcRect t="8134" b="4198"/>
          <a:stretch>
            <a:fillRect/>
          </a:stretch>
        </p:blipFill>
        <p:spPr bwMode="auto">
          <a:xfrm>
            <a:off x="4794231" y="4869160"/>
            <a:ext cx="3987518" cy="1965523"/>
          </a:xfrm>
          <a:prstGeom prst="rect">
            <a:avLst/>
          </a:prstGeom>
          <a:noFill/>
          <a:ln w="9525">
            <a:noFill/>
            <a:miter lim="800000"/>
            <a:headEnd/>
            <a:tailEnd/>
          </a:ln>
          <a:effectLst/>
        </p:spPr>
      </p:pic>
      <p:pic>
        <p:nvPicPr>
          <p:cNvPr id="6" name="Picture 3"/>
          <p:cNvPicPr>
            <a:picLocks noChangeAspect="1" noChangeArrowheads="1"/>
          </p:cNvPicPr>
          <p:nvPr/>
        </p:nvPicPr>
        <p:blipFill>
          <a:blip r:embed="rId2" cstate="print"/>
          <a:srcRect t="9377" b="4660"/>
          <a:stretch>
            <a:fillRect/>
          </a:stretch>
        </p:blipFill>
        <p:spPr bwMode="auto">
          <a:xfrm>
            <a:off x="323528" y="2420888"/>
            <a:ext cx="4268984" cy="2160240"/>
          </a:xfrm>
          <a:prstGeom prst="rect">
            <a:avLst/>
          </a:prstGeom>
          <a:noFill/>
          <a:ln w="9525">
            <a:noFill/>
            <a:miter lim="800000"/>
            <a:headEnd/>
            <a:tailEnd/>
          </a:ln>
          <a:effectLst/>
        </p:spPr>
      </p:pic>
      <p:sp>
        <p:nvSpPr>
          <p:cNvPr id="8" name="矩形 1"/>
          <p:cNvSpPr>
            <a:spLocks noChangeArrowheads="1"/>
          </p:cNvSpPr>
          <p:nvPr/>
        </p:nvSpPr>
        <p:spPr bwMode="auto">
          <a:xfrm>
            <a:off x="4932040" y="2564904"/>
            <a:ext cx="3923928" cy="1938992"/>
          </a:xfrm>
          <a:prstGeom prst="rect">
            <a:avLst/>
          </a:prstGeom>
          <a:noFill/>
          <a:ln w="9525">
            <a:noFill/>
            <a:miter lim="800000"/>
          </a:ln>
        </p:spPr>
        <p:txBody>
          <a:bodyPr wrap="square">
            <a:spAutoFit/>
          </a:bodyPr>
          <a:lstStyle/>
          <a:p>
            <a:pPr marL="457200" indent="-457200" algn="just">
              <a:spcBef>
                <a:spcPts val="600"/>
              </a:spcBef>
              <a:buFont typeface="Arial" panose="020B0604020202020204" pitchFamily="34" charset="0"/>
              <a:buChar char="•"/>
            </a:pPr>
            <a:r>
              <a:rPr lang="en-US" altLang="zh-CN" sz="2000" dirty="0" smtClean="0">
                <a:solidFill>
                  <a:srgbClr val="002060"/>
                </a:solidFill>
                <a:cs typeface="Arial" panose="020B0604020202020204" pitchFamily="34" charset="0"/>
              </a:rPr>
              <a:t>Special service website is on-line trial operation in early January  2017 </a:t>
            </a:r>
            <a:endParaRPr lang="en-US" altLang="zh-CN" sz="2000" dirty="0" smtClean="0">
              <a:solidFill>
                <a:srgbClr val="002060"/>
              </a:solidFill>
              <a:cs typeface="Arial" panose="020B0604020202020204" pitchFamily="34" charset="0"/>
            </a:endParaRPr>
          </a:p>
          <a:p>
            <a:pPr marL="457200" indent="-457200" algn="just">
              <a:buFont typeface="Arial" panose="020B0604020202020204" pitchFamily="34" charset="0"/>
              <a:buChar char="•"/>
            </a:pPr>
            <a:r>
              <a:rPr lang="en-US" altLang="zh-CN" sz="2000" dirty="0" smtClean="0">
                <a:solidFill>
                  <a:srgbClr val="002060"/>
                </a:solidFill>
                <a:cs typeface="Arial" panose="020B0604020202020204" pitchFamily="34" charset="0"/>
              </a:rPr>
              <a:t>realization of the domestic port, coastal route comprehensive forecast</a:t>
            </a:r>
            <a:endParaRPr lang="zh-CN" altLang="zh-CN" sz="2000" dirty="0" smtClean="0">
              <a:solidFill>
                <a:srgbClr val="002060"/>
              </a:solidFill>
              <a:cs typeface="Arial" panose="020B0604020202020204" pitchFamily="34" charset="0"/>
            </a:endParaRPr>
          </a:p>
        </p:txBody>
      </p:sp>
      <p:sp>
        <p:nvSpPr>
          <p:cNvPr id="9" name="矩形 1"/>
          <p:cNvSpPr>
            <a:spLocks noChangeArrowheads="1"/>
          </p:cNvSpPr>
          <p:nvPr/>
        </p:nvSpPr>
        <p:spPr bwMode="auto">
          <a:xfrm>
            <a:off x="395536" y="4941168"/>
            <a:ext cx="4034334" cy="1554272"/>
          </a:xfrm>
          <a:prstGeom prst="rect">
            <a:avLst/>
          </a:prstGeom>
          <a:noFill/>
          <a:ln w="9525">
            <a:noFill/>
            <a:miter lim="800000"/>
          </a:ln>
        </p:spPr>
        <p:txBody>
          <a:bodyPr wrap="square">
            <a:spAutoFit/>
          </a:bodyPr>
          <a:lstStyle/>
          <a:p>
            <a:pPr marL="457200" indent="-457200" algn="just">
              <a:spcBef>
                <a:spcPts val="1200"/>
              </a:spcBef>
              <a:spcAft>
                <a:spcPts val="600"/>
              </a:spcAft>
              <a:buFont typeface="Arial" panose="020B0604020202020204" pitchFamily="34" charset="0"/>
              <a:buChar char="•"/>
            </a:pPr>
            <a:r>
              <a:rPr lang="en-US" altLang="zh-CN" sz="2000" dirty="0" smtClean="0">
                <a:solidFill>
                  <a:srgbClr val="002060"/>
                </a:solidFill>
                <a:cs typeface="Arial" panose="020B0604020202020204" pitchFamily="34" charset="0"/>
              </a:rPr>
              <a:t>forecast variables : wind, wind direction, wave height, wave direction and tide. </a:t>
            </a:r>
            <a:endParaRPr lang="en-US" altLang="zh-CN" sz="2000" dirty="0" smtClean="0">
              <a:solidFill>
                <a:srgbClr val="002060"/>
              </a:solidFill>
              <a:cs typeface="Arial" panose="020B0604020202020204" pitchFamily="34" charset="0"/>
            </a:endParaRPr>
          </a:p>
          <a:p>
            <a:pPr marL="457200" indent="-457200" algn="just">
              <a:spcBef>
                <a:spcPts val="1200"/>
              </a:spcBef>
              <a:spcAft>
                <a:spcPts val="600"/>
              </a:spcAft>
              <a:buFont typeface="Arial" panose="020B0604020202020204" pitchFamily="34" charset="0"/>
              <a:buChar char="•"/>
            </a:pPr>
            <a:r>
              <a:rPr lang="en-US" altLang="zh-CN" sz="2000" dirty="0" smtClean="0">
                <a:solidFill>
                  <a:srgbClr val="002060"/>
                </a:solidFill>
                <a:cs typeface="Arial" panose="020B0604020202020204" pitchFamily="34" charset="0"/>
              </a:rPr>
              <a:t>Forecast time: 24,48,72 hours </a:t>
            </a:r>
            <a:endParaRPr lang="zh-CN" altLang="zh-CN" sz="2000" dirty="0" smtClean="0">
              <a:solidFill>
                <a:srgbClr val="002060"/>
              </a:solidFill>
              <a:cs typeface="Arial" panose="020B0604020202020204" pitchFamily="34" charset="0"/>
            </a:endParaRPr>
          </a:p>
        </p:txBody>
      </p:sp>
      <p:sp>
        <p:nvSpPr>
          <p:cNvPr id="208897" name="Rectangle 1"/>
          <p:cNvSpPr>
            <a:spLocks noChangeArrowheads="1"/>
          </p:cNvSpPr>
          <p:nvPr/>
        </p:nvSpPr>
        <p:spPr bwMode="auto">
          <a:xfrm>
            <a:off x="179513" y="1340768"/>
            <a:ext cx="8964487" cy="384721"/>
          </a:xfrm>
          <a:prstGeom prst="rect">
            <a:avLst/>
          </a:prstGeom>
          <a:solidFill>
            <a:srgbClr val="FFFFFF"/>
          </a:solidFill>
          <a:ln w="9525">
            <a:noFill/>
            <a:miter lim="800000"/>
          </a:ln>
          <a:effectLst/>
        </p:spPr>
        <p:txBody>
          <a:bodyPr vert="horz" wrap="square" lIns="0" tIns="0" rIns="0" bIns="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lang="zh-CN" altLang="zh-CN" sz="2500" b="1" kern="0" dirty="0" smtClean="0">
                <a:solidFill>
                  <a:schemeClr val="tx2"/>
                </a:solidFill>
                <a:latin typeface="Arial" panose="020B0604020202020204" pitchFamily="34" charset="0"/>
                <a:ea typeface="+mj-ea"/>
                <a:cs typeface="Arial" panose="020B0604020202020204" pitchFamily="34" charset="0"/>
              </a:rPr>
              <a:t>Maritime Silk Road Environmental Service System </a:t>
            </a:r>
            <a:endParaRPr lang="zh-CN" altLang="zh-CN" sz="2500" b="1" kern="0" dirty="0" smtClean="0">
              <a:solidFill>
                <a:schemeClr val="tx2"/>
              </a:solidFill>
              <a:latin typeface="Arial" panose="020B0604020202020204" pitchFamily="34" charset="0"/>
              <a:ea typeface="+mj-ea"/>
              <a:cs typeface="Arial" panose="020B0604020202020204" pitchFamily="34" charset="0"/>
            </a:endParaRPr>
          </a:p>
        </p:txBody>
      </p:sp>
      <p:sp>
        <p:nvSpPr>
          <p:cNvPr id="11" name="矩形 10"/>
          <p:cNvSpPr/>
          <p:nvPr/>
        </p:nvSpPr>
        <p:spPr>
          <a:xfrm>
            <a:off x="395536" y="1815207"/>
            <a:ext cx="8604448" cy="461665"/>
          </a:xfrm>
          <a:prstGeom prst="rect">
            <a:avLst/>
          </a:prstGeom>
        </p:spPr>
        <p:txBody>
          <a:bodyPr wrap="square">
            <a:spAutoFit/>
          </a:bodyPr>
          <a:lstStyle/>
          <a:p>
            <a:pPr algn="ctr"/>
            <a:r>
              <a:rPr lang="en-US" altLang="zh-CN" sz="2400" b="1" dirty="0" smtClean="0">
                <a:solidFill>
                  <a:srgbClr val="FF0000"/>
                </a:solidFill>
                <a:ea typeface="宋体" panose="02010600030101010101" pitchFamily="2" charset="-122"/>
                <a:cs typeface="Arial" panose="020B0604020202020204" pitchFamily="34" charset="0"/>
              </a:rPr>
              <a:t>covers 28 offshore routes and 40 important ports</a:t>
            </a:r>
            <a:endParaRPr lang="zh-CN" altLang="en-US" sz="2400" b="1" dirty="0" smtClean="0">
              <a:solidFill>
                <a:srgbClr val="FF0000"/>
              </a:solidFill>
              <a:ea typeface="宋体" panose="02010600030101010101" pitchFamily="2" charset="-122"/>
              <a:cs typeface="Arial" panose="020B0604020202020204" pitchFamily="34" charset="0"/>
            </a:endParaRPr>
          </a:p>
        </p:txBody>
      </p:sp>
      <p:sp>
        <p:nvSpPr>
          <p:cNvPr id="3" name="标题 2"/>
          <p:cNvSpPr>
            <a:spLocks noGrp="1"/>
          </p:cNvSpPr>
          <p:nvPr>
            <p:ph type="title"/>
          </p:nvPr>
        </p:nvSpPr>
        <p:spPr>
          <a:xfrm>
            <a:off x="35496" y="274638"/>
            <a:ext cx="9155360" cy="1143000"/>
          </a:xfrm>
        </p:spPr>
        <p:txBody>
          <a:bodyPr>
            <a:normAutofit fontScale="90000"/>
          </a:bodyPr>
          <a:lstStyle/>
          <a:p>
            <a:r>
              <a:rPr kumimoji="1" lang="en-US" altLang="zh-CN"/>
              <a:t>“One Road”  ocean forecasting capability</a:t>
            </a:r>
            <a:endParaRPr kumimoji="1" lang="zh-CN" alt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1" cstate="print"/>
          <a:srcRect t="8665" b="4138"/>
          <a:stretch>
            <a:fillRect/>
          </a:stretch>
        </p:blipFill>
        <p:spPr bwMode="auto">
          <a:xfrm>
            <a:off x="4719218" y="4669240"/>
            <a:ext cx="4461294" cy="2188760"/>
          </a:xfrm>
          <a:prstGeom prst="rect">
            <a:avLst/>
          </a:prstGeom>
          <a:noFill/>
          <a:ln w="9525">
            <a:noFill/>
            <a:miter lim="800000"/>
            <a:headEnd/>
            <a:tailEnd/>
          </a:ln>
          <a:effectLst/>
        </p:spPr>
      </p:pic>
      <p:grpSp>
        <p:nvGrpSpPr>
          <p:cNvPr id="11" name="组合 1"/>
          <p:cNvGrpSpPr/>
          <p:nvPr/>
        </p:nvGrpSpPr>
        <p:grpSpPr bwMode="auto">
          <a:xfrm>
            <a:off x="395536" y="1917006"/>
            <a:ext cx="4104456" cy="2592114"/>
            <a:chOff x="4522203" y="1021378"/>
            <a:chExt cx="4411600" cy="2906297"/>
          </a:xfrm>
        </p:grpSpPr>
        <p:pic>
          <p:nvPicPr>
            <p:cNvPr id="12" name="Picture 5"/>
            <p:cNvPicPr>
              <a:picLocks noChangeAspect="1" noChangeArrowheads="1"/>
            </p:cNvPicPr>
            <p:nvPr/>
          </p:nvPicPr>
          <p:blipFill>
            <a:blip r:embed="rId2" cstate="print"/>
            <a:srcRect t="8766" b="4462"/>
            <a:stretch>
              <a:fillRect/>
            </a:stretch>
          </p:blipFill>
          <p:spPr bwMode="auto">
            <a:xfrm>
              <a:off x="4522668" y="1021378"/>
              <a:ext cx="4411135" cy="2153054"/>
            </a:xfrm>
            <a:prstGeom prst="rect">
              <a:avLst/>
            </a:prstGeom>
            <a:noFill/>
            <a:ln w="9525">
              <a:noFill/>
              <a:miter lim="800000"/>
              <a:headEnd/>
              <a:tailEnd/>
            </a:ln>
            <a:effectLst/>
          </p:spPr>
        </p:pic>
        <p:pic>
          <p:nvPicPr>
            <p:cNvPr id="13" name="Picture 6"/>
            <p:cNvPicPr>
              <a:picLocks noChangeAspect="1" noChangeArrowheads="1"/>
            </p:cNvPicPr>
            <p:nvPr/>
          </p:nvPicPr>
          <p:blipFill>
            <a:blip r:embed="rId3" cstate="print"/>
            <a:srcRect t="65338"/>
            <a:stretch>
              <a:fillRect/>
            </a:stretch>
          </p:blipFill>
          <p:spPr bwMode="auto">
            <a:xfrm>
              <a:off x="4522203" y="3174432"/>
              <a:ext cx="4411135" cy="753243"/>
            </a:xfrm>
            <a:prstGeom prst="rect">
              <a:avLst/>
            </a:prstGeom>
            <a:noFill/>
            <a:ln w="9525">
              <a:noFill/>
              <a:miter lim="800000"/>
              <a:headEnd/>
              <a:tailEnd/>
            </a:ln>
            <a:effectLst/>
          </p:spPr>
        </p:pic>
      </p:grpSp>
      <p:sp>
        <p:nvSpPr>
          <p:cNvPr id="15" name="矩形 1"/>
          <p:cNvSpPr>
            <a:spLocks noChangeArrowheads="1"/>
          </p:cNvSpPr>
          <p:nvPr/>
        </p:nvSpPr>
        <p:spPr bwMode="auto">
          <a:xfrm>
            <a:off x="4860032" y="1795750"/>
            <a:ext cx="3923928" cy="2785378"/>
          </a:xfrm>
          <a:prstGeom prst="rect">
            <a:avLst/>
          </a:prstGeom>
          <a:noFill/>
          <a:ln w="9525">
            <a:noFill/>
            <a:miter lim="800000"/>
          </a:ln>
        </p:spPr>
        <p:txBody>
          <a:bodyPr wrap="square">
            <a:spAutoFit/>
          </a:bodyPr>
          <a:lstStyle/>
          <a:p>
            <a:pPr marL="457200" indent="-457200" algn="just">
              <a:spcBef>
                <a:spcPts val="600"/>
              </a:spcBef>
              <a:buFont typeface="Arial" panose="020B0604020202020204" pitchFamily="34" charset="0"/>
              <a:buChar char="•"/>
            </a:pPr>
            <a:r>
              <a:rPr lang="en-US" altLang="zh-CN" sz="2000" dirty="0" smtClean="0">
                <a:solidFill>
                  <a:srgbClr val="002060"/>
                </a:solidFill>
                <a:cs typeface="Arial" panose="020B0604020202020204" pitchFamily="34" charset="0"/>
              </a:rPr>
              <a:t>Real-time position dynamic overlay display function </a:t>
            </a:r>
            <a:endParaRPr lang="en-US" altLang="zh-CN" sz="2000" dirty="0" smtClean="0">
              <a:solidFill>
                <a:srgbClr val="002060"/>
              </a:solidFill>
              <a:cs typeface="Arial" panose="020B0604020202020204" pitchFamily="34" charset="0"/>
            </a:endParaRPr>
          </a:p>
          <a:p>
            <a:pPr marL="457200" indent="-457200" algn="just">
              <a:spcBef>
                <a:spcPts val="600"/>
              </a:spcBef>
              <a:buFont typeface="Arial" panose="020B0604020202020204" pitchFamily="34" charset="0"/>
              <a:buChar char="•"/>
            </a:pPr>
            <a:r>
              <a:rPr lang="en-US" altLang="zh-CN" sz="2000" dirty="0" smtClean="0">
                <a:solidFill>
                  <a:srgbClr val="002060"/>
                </a:solidFill>
                <a:cs typeface="Arial" panose="020B0604020202020204" pitchFamily="34" charset="0"/>
              </a:rPr>
              <a:t>Plan route setting function</a:t>
            </a:r>
            <a:endParaRPr lang="en-US" altLang="zh-CN" sz="2000" dirty="0" smtClean="0">
              <a:solidFill>
                <a:srgbClr val="002060"/>
              </a:solidFill>
              <a:cs typeface="Arial" panose="020B0604020202020204" pitchFamily="34" charset="0"/>
            </a:endParaRPr>
          </a:p>
          <a:p>
            <a:pPr marL="457200" indent="-457200" algn="just">
              <a:spcBef>
                <a:spcPts val="600"/>
              </a:spcBef>
              <a:buFont typeface="Arial" panose="020B0604020202020204" pitchFamily="34" charset="0"/>
              <a:buChar char="•"/>
            </a:pPr>
            <a:r>
              <a:rPr lang="en-US" altLang="zh-CN" sz="2000" dirty="0" smtClean="0">
                <a:solidFill>
                  <a:srgbClr val="002060"/>
                </a:solidFill>
                <a:cs typeface="Arial" panose="020B0604020202020204" pitchFamily="34" charset="0"/>
              </a:rPr>
              <a:t>Dynamic simulation of route trajectory function </a:t>
            </a:r>
            <a:endParaRPr lang="en-US" altLang="zh-CN" sz="2000" dirty="0" smtClean="0">
              <a:solidFill>
                <a:srgbClr val="002060"/>
              </a:solidFill>
              <a:cs typeface="Arial" panose="020B0604020202020204" pitchFamily="34" charset="0"/>
            </a:endParaRPr>
          </a:p>
          <a:p>
            <a:pPr marL="457200" indent="-457200" algn="just">
              <a:spcBef>
                <a:spcPts val="600"/>
              </a:spcBef>
              <a:buFont typeface="Arial" panose="020B0604020202020204" pitchFamily="34" charset="0"/>
              <a:buChar char="•"/>
            </a:pPr>
            <a:r>
              <a:rPr lang="en-US" altLang="zh-CN" sz="2000" dirty="0" smtClean="0">
                <a:solidFill>
                  <a:srgbClr val="002060"/>
                </a:solidFill>
                <a:cs typeface="Arial" panose="020B0604020202020204" pitchFamily="34" charset="0"/>
              </a:rPr>
              <a:t>Generate the wind / wave element time evolution curve on the route</a:t>
            </a:r>
            <a:endParaRPr lang="en-US" altLang="zh-CN" sz="2000" dirty="0" smtClean="0">
              <a:solidFill>
                <a:srgbClr val="002060"/>
              </a:solidFill>
              <a:cs typeface="Arial" panose="020B0604020202020204" pitchFamily="34" charset="0"/>
            </a:endParaRPr>
          </a:p>
        </p:txBody>
      </p:sp>
      <p:sp>
        <p:nvSpPr>
          <p:cNvPr id="16" name="矩形 1"/>
          <p:cNvSpPr>
            <a:spLocks noChangeArrowheads="1"/>
          </p:cNvSpPr>
          <p:nvPr/>
        </p:nvSpPr>
        <p:spPr bwMode="auto">
          <a:xfrm>
            <a:off x="251520" y="4581128"/>
            <a:ext cx="3923928" cy="2092881"/>
          </a:xfrm>
          <a:prstGeom prst="rect">
            <a:avLst/>
          </a:prstGeom>
          <a:noFill/>
          <a:ln w="9525">
            <a:noFill/>
            <a:miter lim="800000"/>
          </a:ln>
        </p:spPr>
        <p:txBody>
          <a:bodyPr wrap="square">
            <a:spAutoFit/>
          </a:bodyPr>
          <a:lstStyle/>
          <a:p>
            <a:pPr marL="457200" indent="-457200" algn="just">
              <a:spcBef>
                <a:spcPts val="600"/>
              </a:spcBef>
              <a:buFont typeface="Arial" panose="020B0604020202020204" pitchFamily="34" charset="0"/>
              <a:buChar char="•"/>
            </a:pPr>
            <a:r>
              <a:rPr lang="en-US" altLang="zh-CN" sz="2000" dirty="0" smtClean="0">
                <a:solidFill>
                  <a:srgbClr val="002060"/>
                </a:solidFill>
                <a:cs typeface="Arial" panose="020B0604020202020204" pitchFamily="34" charset="0"/>
              </a:rPr>
              <a:t>C-map Electronic chart background map </a:t>
            </a:r>
            <a:endParaRPr lang="en-US" altLang="zh-CN" sz="2000" dirty="0" smtClean="0">
              <a:solidFill>
                <a:srgbClr val="002060"/>
              </a:solidFill>
              <a:cs typeface="Arial" panose="020B0604020202020204" pitchFamily="34" charset="0"/>
            </a:endParaRPr>
          </a:p>
          <a:p>
            <a:pPr marL="457200" indent="-457200" algn="just">
              <a:spcBef>
                <a:spcPts val="600"/>
              </a:spcBef>
              <a:buFont typeface="Arial" panose="020B0604020202020204" pitchFamily="34" charset="0"/>
              <a:buChar char="•"/>
            </a:pPr>
            <a:r>
              <a:rPr lang="en-US" altLang="zh-CN" sz="2000" dirty="0" smtClean="0">
                <a:solidFill>
                  <a:srgbClr val="002060"/>
                </a:solidFill>
                <a:cs typeface="Arial" panose="020B0604020202020204" pitchFamily="34" charset="0"/>
              </a:rPr>
              <a:t>Wind, wave, current forecast field dynamic display function</a:t>
            </a:r>
            <a:endParaRPr lang="en-US" altLang="zh-CN" sz="2000" dirty="0" smtClean="0">
              <a:solidFill>
                <a:srgbClr val="002060"/>
              </a:solidFill>
              <a:cs typeface="Arial" panose="020B0604020202020204" pitchFamily="34" charset="0"/>
            </a:endParaRPr>
          </a:p>
          <a:p>
            <a:pPr marL="457200" indent="-457200" algn="just">
              <a:spcBef>
                <a:spcPts val="600"/>
              </a:spcBef>
              <a:buFont typeface="Arial" panose="020B0604020202020204" pitchFamily="34" charset="0"/>
              <a:buChar char="•"/>
            </a:pPr>
            <a:r>
              <a:rPr lang="en-US" altLang="zh-CN" sz="2000" dirty="0" smtClean="0">
                <a:solidFill>
                  <a:srgbClr val="002060"/>
                </a:solidFill>
                <a:cs typeface="Arial" panose="020B0604020202020204" pitchFamily="34" charset="0"/>
              </a:rPr>
              <a:t>Wind and waves, tropical cyclone warning function</a:t>
            </a:r>
            <a:endParaRPr lang="en-US" altLang="zh-CN" sz="2000" dirty="0" smtClean="0">
              <a:solidFill>
                <a:srgbClr val="002060"/>
              </a:solidFill>
              <a:cs typeface="Arial" panose="020B0604020202020204" pitchFamily="34" charset="0"/>
            </a:endParaRPr>
          </a:p>
        </p:txBody>
      </p:sp>
      <p:sp>
        <p:nvSpPr>
          <p:cNvPr id="2" name="标题 1"/>
          <p:cNvSpPr>
            <a:spLocks noGrp="1"/>
          </p:cNvSpPr>
          <p:nvPr>
            <p:ph type="title"/>
          </p:nvPr>
        </p:nvSpPr>
        <p:spPr/>
        <p:txBody>
          <a:bodyPr>
            <a:normAutofit/>
          </a:bodyPr>
          <a:lstStyle/>
          <a:p>
            <a:pPr lvl="0"/>
            <a:r>
              <a:rPr kumimoji="1" lang="en-US" altLang="zh-CN" dirty="0"/>
              <a:t>Functions of the Service System </a:t>
            </a:r>
            <a:endParaRPr kumimoji="1" lang="zh-CN"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本框 4"/>
          <p:cNvSpPr txBox="1">
            <a:spLocks noChangeArrowheads="1"/>
          </p:cNvSpPr>
          <p:nvPr/>
        </p:nvSpPr>
        <p:spPr bwMode="auto">
          <a:xfrm>
            <a:off x="647120" y="1772977"/>
            <a:ext cx="352186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r>
              <a:rPr lang="en-US" altLang="zh-CN" sz="2100" b="1" dirty="0">
                <a:latin typeface="微软雅黑" panose="020B0503020204020204" charset="-122"/>
              </a:rPr>
              <a:t>Station database</a:t>
            </a:r>
            <a:endParaRPr lang="en-US" altLang="zh-CN" sz="2100" b="1" dirty="0">
              <a:latin typeface="微软雅黑" panose="020B0503020204020204" charset="-122"/>
            </a:endParaRPr>
          </a:p>
        </p:txBody>
      </p:sp>
      <p:grpSp>
        <p:nvGrpSpPr>
          <p:cNvPr id="39" name="组合 38"/>
          <p:cNvGrpSpPr/>
          <p:nvPr/>
        </p:nvGrpSpPr>
        <p:grpSpPr bwMode="auto">
          <a:xfrm>
            <a:off x="4940489" y="1167388"/>
            <a:ext cx="3306365" cy="4606357"/>
            <a:chOff x="7479380" y="737589"/>
            <a:chExt cx="4407822" cy="6144032"/>
          </a:xfrm>
        </p:grpSpPr>
        <p:pic>
          <p:nvPicPr>
            <p:cNvPr id="40" name="Picture 2" descr="C:\Users\Wang\Desktop\neargoos.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479380" y="737589"/>
              <a:ext cx="4407822" cy="614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矩形 1"/>
            <p:cNvSpPr>
              <a:spLocks noChangeArrowheads="1"/>
            </p:cNvSpPr>
            <p:nvPr/>
          </p:nvSpPr>
          <p:spPr bwMode="auto">
            <a:xfrm>
              <a:off x="7672588" y="1051070"/>
              <a:ext cx="2743672" cy="49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latinLnBrk="1" hangingPunct="1"/>
              <a:r>
                <a:rPr lang="en-US" altLang="zh-CN" b="1" dirty="0"/>
                <a:t>Station Distribution</a:t>
              </a:r>
              <a:endParaRPr lang="en-US" altLang="zh-CN" b="1" dirty="0"/>
            </a:p>
          </p:txBody>
        </p:sp>
      </p:grpSp>
      <p:sp>
        <p:nvSpPr>
          <p:cNvPr id="42" name="椭圆 41"/>
          <p:cNvSpPr/>
          <p:nvPr/>
        </p:nvSpPr>
        <p:spPr>
          <a:xfrm>
            <a:off x="7182735" y="1610128"/>
            <a:ext cx="258365" cy="24884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3" name="椭圆 42"/>
          <p:cNvSpPr/>
          <p:nvPr/>
        </p:nvSpPr>
        <p:spPr>
          <a:xfrm>
            <a:off x="6968423" y="1706571"/>
            <a:ext cx="258365" cy="2488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4" name="椭圆 43"/>
          <p:cNvSpPr/>
          <p:nvPr/>
        </p:nvSpPr>
        <p:spPr>
          <a:xfrm>
            <a:off x="6912462" y="1972078"/>
            <a:ext cx="258366" cy="24884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5" name="椭圆 44"/>
          <p:cNvSpPr/>
          <p:nvPr/>
        </p:nvSpPr>
        <p:spPr>
          <a:xfrm>
            <a:off x="6724343" y="2326885"/>
            <a:ext cx="258366" cy="24884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6" name="椭圆 45"/>
          <p:cNvSpPr/>
          <p:nvPr/>
        </p:nvSpPr>
        <p:spPr>
          <a:xfrm>
            <a:off x="6473123" y="2610255"/>
            <a:ext cx="258365" cy="25003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7" name="椭圆 46"/>
          <p:cNvSpPr/>
          <p:nvPr/>
        </p:nvSpPr>
        <p:spPr>
          <a:xfrm>
            <a:off x="6935085" y="3187708"/>
            <a:ext cx="258365" cy="25003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8" name="椭圆 47"/>
          <p:cNvSpPr/>
          <p:nvPr/>
        </p:nvSpPr>
        <p:spPr>
          <a:xfrm>
            <a:off x="7200593" y="3488936"/>
            <a:ext cx="258366" cy="25003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9" name="椭圆 48"/>
          <p:cNvSpPr/>
          <p:nvPr/>
        </p:nvSpPr>
        <p:spPr>
          <a:xfrm>
            <a:off x="6950562" y="3666339"/>
            <a:ext cx="258366" cy="2488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50" name="椭圆 49"/>
          <p:cNvSpPr/>
          <p:nvPr/>
        </p:nvSpPr>
        <p:spPr>
          <a:xfrm>
            <a:off x="7001760" y="4003285"/>
            <a:ext cx="258365" cy="24884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51" name="椭圆 50"/>
          <p:cNvSpPr/>
          <p:nvPr/>
        </p:nvSpPr>
        <p:spPr>
          <a:xfrm>
            <a:off x="6839835" y="4241411"/>
            <a:ext cx="258365" cy="25003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52" name="椭圆 51"/>
          <p:cNvSpPr/>
          <p:nvPr/>
        </p:nvSpPr>
        <p:spPr>
          <a:xfrm>
            <a:off x="6669574" y="4418814"/>
            <a:ext cx="258366" cy="2488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53" name="椭圆 52"/>
          <p:cNvSpPr/>
          <p:nvPr/>
        </p:nvSpPr>
        <p:spPr>
          <a:xfrm>
            <a:off x="6169512" y="4879586"/>
            <a:ext cx="258366" cy="25003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54" name="椭圆 53"/>
          <p:cNvSpPr/>
          <p:nvPr/>
        </p:nvSpPr>
        <p:spPr>
          <a:xfrm>
            <a:off x="6025448" y="5065324"/>
            <a:ext cx="258365" cy="25003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55" name="椭圆 54"/>
          <p:cNvSpPr/>
          <p:nvPr/>
        </p:nvSpPr>
        <p:spPr>
          <a:xfrm>
            <a:off x="5605155" y="5286778"/>
            <a:ext cx="258366" cy="24884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56" name="矩形 55"/>
          <p:cNvSpPr/>
          <p:nvPr/>
        </p:nvSpPr>
        <p:spPr>
          <a:xfrm>
            <a:off x="803092" y="2126864"/>
            <a:ext cx="3297237" cy="381000"/>
          </a:xfrm>
          <a:prstGeom prst="rect">
            <a:avLst/>
          </a:prstGeom>
          <a:solidFill>
            <a:srgbClr val="007A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t>Station Data</a:t>
            </a:r>
            <a:endParaRPr lang="zh-CN" altLang="en-US" sz="2400" b="1" dirty="0"/>
          </a:p>
        </p:txBody>
      </p:sp>
      <p:sp>
        <p:nvSpPr>
          <p:cNvPr id="57" name="矩形 5"/>
          <p:cNvSpPr>
            <a:spLocks noChangeArrowheads="1"/>
          </p:cNvSpPr>
          <p:nvPr/>
        </p:nvSpPr>
        <p:spPr bwMode="auto">
          <a:xfrm>
            <a:off x="803092" y="2522153"/>
            <a:ext cx="3119437" cy="37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0" tIns="34289" rIns="68570" bIns="34289">
            <a:spAutoFit/>
          </a:bodyPr>
          <a:lstStyle>
            <a:lvl1pPr marL="342900" indent="-342900" defTabSz="683895">
              <a:defRPr>
                <a:solidFill>
                  <a:schemeClr val="tx1"/>
                </a:solidFill>
                <a:latin typeface="Calibri" panose="020F0502020204030204" pitchFamily="34" charset="0"/>
                <a:ea typeface="微软雅黑" panose="020B0503020204020204" charset="-122"/>
              </a:defRPr>
            </a:lvl1pPr>
            <a:lvl2pPr marL="742950" indent="-285750" defTabSz="683895">
              <a:defRPr>
                <a:solidFill>
                  <a:schemeClr val="tx1"/>
                </a:solidFill>
                <a:latin typeface="Calibri" panose="020F0502020204030204" pitchFamily="34" charset="0"/>
                <a:ea typeface="微软雅黑" panose="020B0503020204020204" charset="-122"/>
              </a:defRPr>
            </a:lvl2pPr>
            <a:lvl3pPr marL="1143000" indent="-228600" defTabSz="683895">
              <a:defRPr>
                <a:solidFill>
                  <a:schemeClr val="tx1"/>
                </a:solidFill>
                <a:latin typeface="Calibri" panose="020F0502020204030204" pitchFamily="34" charset="0"/>
                <a:ea typeface="微软雅黑" panose="020B0503020204020204" charset="-122"/>
              </a:defRPr>
            </a:lvl3pPr>
            <a:lvl4pPr marL="1600200" indent="-228600" defTabSz="683895">
              <a:defRPr>
                <a:solidFill>
                  <a:schemeClr val="tx1"/>
                </a:solidFill>
                <a:latin typeface="Calibri" panose="020F0502020204030204" pitchFamily="34" charset="0"/>
                <a:ea typeface="微软雅黑" panose="020B0503020204020204" charset="-122"/>
              </a:defRPr>
            </a:lvl4pPr>
            <a:lvl5pPr marL="2057400" indent="-228600" defTabSz="683895">
              <a:defRPr>
                <a:solidFill>
                  <a:schemeClr val="tx1"/>
                </a:solidFill>
                <a:latin typeface="Calibri" panose="020F0502020204030204" pitchFamily="34" charset="0"/>
                <a:ea typeface="微软雅黑" panose="020B0503020204020204" charset="-122"/>
              </a:defRPr>
            </a:lvl5pPr>
            <a:lvl6pPr marL="25146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buFont typeface="Wingdings" panose="05000000000000000000" pitchFamily="2" charset="2"/>
              <a:buChar char="ü"/>
            </a:pPr>
            <a:r>
              <a:rPr lang="en-US" altLang="zh-CN" sz="2000" dirty="0"/>
              <a:t>14 stations of SOA</a:t>
            </a:r>
            <a:endParaRPr lang="en-US" altLang="zh-CN" sz="2000" dirty="0"/>
          </a:p>
        </p:txBody>
      </p:sp>
      <p:sp>
        <p:nvSpPr>
          <p:cNvPr id="58" name="矩形 57"/>
          <p:cNvSpPr/>
          <p:nvPr/>
        </p:nvSpPr>
        <p:spPr>
          <a:xfrm>
            <a:off x="769086" y="3081436"/>
            <a:ext cx="3297237" cy="381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t>Buoy Data</a:t>
            </a:r>
            <a:endParaRPr lang="zh-CN" altLang="en-US" sz="2400" b="1" dirty="0"/>
          </a:p>
        </p:txBody>
      </p:sp>
      <p:sp>
        <p:nvSpPr>
          <p:cNvPr id="59" name="矩形 7"/>
          <p:cNvSpPr>
            <a:spLocks noChangeArrowheads="1"/>
          </p:cNvSpPr>
          <p:nvPr/>
        </p:nvSpPr>
        <p:spPr bwMode="auto">
          <a:xfrm>
            <a:off x="769086" y="3530265"/>
            <a:ext cx="3119437" cy="37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0" tIns="34289" rIns="68570" bIns="34289">
            <a:spAutoFit/>
          </a:bodyPr>
          <a:lstStyle>
            <a:lvl1pPr marL="342900" indent="-342900" defTabSz="683895">
              <a:defRPr>
                <a:solidFill>
                  <a:schemeClr val="tx1"/>
                </a:solidFill>
                <a:latin typeface="Calibri" panose="020F0502020204030204" pitchFamily="34" charset="0"/>
                <a:ea typeface="微软雅黑" panose="020B0503020204020204" charset="-122"/>
              </a:defRPr>
            </a:lvl1pPr>
            <a:lvl2pPr marL="742950" indent="-285750" defTabSz="683895">
              <a:defRPr>
                <a:solidFill>
                  <a:schemeClr val="tx1"/>
                </a:solidFill>
                <a:latin typeface="Calibri" panose="020F0502020204030204" pitchFamily="34" charset="0"/>
                <a:ea typeface="微软雅黑" panose="020B0503020204020204" charset="-122"/>
              </a:defRPr>
            </a:lvl2pPr>
            <a:lvl3pPr marL="1143000" indent="-228600" defTabSz="683895">
              <a:defRPr>
                <a:solidFill>
                  <a:schemeClr val="tx1"/>
                </a:solidFill>
                <a:latin typeface="Calibri" panose="020F0502020204030204" pitchFamily="34" charset="0"/>
                <a:ea typeface="微软雅黑" panose="020B0503020204020204" charset="-122"/>
              </a:defRPr>
            </a:lvl3pPr>
            <a:lvl4pPr marL="1600200" indent="-228600" defTabSz="683895">
              <a:defRPr>
                <a:solidFill>
                  <a:schemeClr val="tx1"/>
                </a:solidFill>
                <a:latin typeface="Calibri" panose="020F0502020204030204" pitchFamily="34" charset="0"/>
                <a:ea typeface="微软雅黑" panose="020B0503020204020204" charset="-122"/>
              </a:defRPr>
            </a:lvl4pPr>
            <a:lvl5pPr marL="2057400" indent="-228600" defTabSz="683895">
              <a:defRPr>
                <a:solidFill>
                  <a:schemeClr val="tx1"/>
                </a:solidFill>
                <a:latin typeface="Calibri" panose="020F0502020204030204" pitchFamily="34" charset="0"/>
                <a:ea typeface="微软雅黑" panose="020B0503020204020204" charset="-122"/>
              </a:defRPr>
            </a:lvl5pPr>
            <a:lvl6pPr marL="25146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buFont typeface="Wingdings" panose="05000000000000000000" pitchFamily="2" charset="2"/>
              <a:buChar char="ü"/>
            </a:pPr>
            <a:r>
              <a:rPr lang="en-US" altLang="zh-CN" sz="2000" dirty="0"/>
              <a:t>1 buoy of SOA</a:t>
            </a:r>
            <a:endParaRPr lang="en-US" altLang="zh-CN" sz="2000" dirty="0"/>
          </a:p>
        </p:txBody>
      </p:sp>
      <p:sp>
        <p:nvSpPr>
          <p:cNvPr id="60" name="矩形 59"/>
          <p:cNvSpPr/>
          <p:nvPr/>
        </p:nvSpPr>
        <p:spPr>
          <a:xfrm>
            <a:off x="771129" y="4102353"/>
            <a:ext cx="3297237" cy="381000"/>
          </a:xfrm>
          <a:prstGeom prst="rect">
            <a:avLst/>
          </a:prstGeom>
          <a:solidFill>
            <a:srgbClr val="007A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a:t>VOS Data</a:t>
            </a:r>
            <a:endParaRPr lang="zh-CN" altLang="en-US" sz="2400" b="1"/>
          </a:p>
        </p:txBody>
      </p:sp>
      <p:sp>
        <p:nvSpPr>
          <p:cNvPr id="61" name="矩形 9"/>
          <p:cNvSpPr>
            <a:spLocks noChangeArrowheads="1"/>
          </p:cNvSpPr>
          <p:nvPr/>
        </p:nvSpPr>
        <p:spPr bwMode="auto">
          <a:xfrm>
            <a:off x="771129" y="4478564"/>
            <a:ext cx="3119437" cy="68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0" tIns="34289" rIns="68570" bIns="34289">
            <a:spAutoFit/>
          </a:bodyPr>
          <a:lstStyle>
            <a:lvl1pPr marL="342900" indent="-342900" defTabSz="683895">
              <a:defRPr>
                <a:solidFill>
                  <a:schemeClr val="tx1"/>
                </a:solidFill>
                <a:latin typeface="Calibri" panose="020F0502020204030204" pitchFamily="34" charset="0"/>
                <a:ea typeface="微软雅黑" panose="020B0503020204020204" charset="-122"/>
              </a:defRPr>
            </a:lvl1pPr>
            <a:lvl2pPr marL="742950" indent="-285750" defTabSz="683895">
              <a:defRPr>
                <a:solidFill>
                  <a:schemeClr val="tx1"/>
                </a:solidFill>
                <a:latin typeface="Calibri" panose="020F0502020204030204" pitchFamily="34" charset="0"/>
                <a:ea typeface="微软雅黑" panose="020B0503020204020204" charset="-122"/>
              </a:defRPr>
            </a:lvl2pPr>
            <a:lvl3pPr marL="1143000" indent="-228600" defTabSz="683895">
              <a:defRPr>
                <a:solidFill>
                  <a:schemeClr val="tx1"/>
                </a:solidFill>
                <a:latin typeface="Calibri" panose="020F0502020204030204" pitchFamily="34" charset="0"/>
                <a:ea typeface="微软雅黑" panose="020B0503020204020204" charset="-122"/>
              </a:defRPr>
            </a:lvl3pPr>
            <a:lvl4pPr marL="1600200" indent="-228600" defTabSz="683895">
              <a:defRPr>
                <a:solidFill>
                  <a:schemeClr val="tx1"/>
                </a:solidFill>
                <a:latin typeface="Calibri" panose="020F0502020204030204" pitchFamily="34" charset="0"/>
                <a:ea typeface="微软雅黑" panose="020B0503020204020204" charset="-122"/>
              </a:defRPr>
            </a:lvl4pPr>
            <a:lvl5pPr marL="2057400" indent="-228600" defTabSz="683895">
              <a:defRPr>
                <a:solidFill>
                  <a:schemeClr val="tx1"/>
                </a:solidFill>
                <a:latin typeface="Calibri" panose="020F0502020204030204" pitchFamily="34" charset="0"/>
                <a:ea typeface="微软雅黑" panose="020B0503020204020204" charset="-122"/>
              </a:defRPr>
            </a:lvl5pPr>
            <a:lvl6pPr marL="25146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defTabSz="683895" eaLnBrk="0" fontAlgn="base" hangingPunct="0">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buFont typeface="Wingdings" panose="05000000000000000000" pitchFamily="2" charset="2"/>
              <a:buChar char="ü"/>
            </a:pPr>
            <a:r>
              <a:rPr lang="en-US" altLang="zh-CN" sz="2000" dirty="0"/>
              <a:t>Regional voluntary observation ship</a:t>
            </a:r>
            <a:endParaRPr lang="en-US" altLang="zh-CN" sz="2000" dirty="0"/>
          </a:p>
        </p:txBody>
      </p:sp>
      <p:sp>
        <p:nvSpPr>
          <p:cNvPr id="5" name="标题 4"/>
          <p:cNvSpPr>
            <a:spLocks noGrp="1"/>
          </p:cNvSpPr>
          <p:nvPr>
            <p:ph type="title"/>
          </p:nvPr>
        </p:nvSpPr>
        <p:spPr/>
        <p:txBody>
          <a:bodyPr/>
          <a:lstStyle/>
          <a:p>
            <a:r>
              <a:rPr kumimoji="1" lang="en-US" altLang="zh-CN" dirty="0"/>
              <a:t>General Status of China RTDB for </a:t>
            </a:r>
            <a:r>
              <a:rPr kumimoji="1" lang="en-US" altLang="zh-CN" dirty="0" smtClean="0"/>
              <a:t>NEAR-GOOS</a:t>
            </a:r>
            <a:endParaRPr kumimoji="1" lang="zh-CN" altLang="en-US" dirty="0"/>
          </a:p>
        </p:txBody>
      </p:sp>
      <p:sp>
        <p:nvSpPr>
          <p:cNvPr id="2" name="Freeform 37"/>
          <p:cNvSpPr/>
          <p:nvPr/>
        </p:nvSpPr>
        <p:spPr bwMode="auto">
          <a:xfrm>
            <a:off x="-163830" y="5655945"/>
            <a:ext cx="10055225" cy="1666875"/>
          </a:xfrm>
          <a:custGeom>
            <a:avLst/>
            <a:gdLst>
              <a:gd name="T0" fmla="*/ 45 w 14725"/>
              <a:gd name="T1" fmla="*/ 1294 h 2457"/>
              <a:gd name="T2" fmla="*/ 583 w 14725"/>
              <a:gd name="T3" fmla="*/ 341 h 2457"/>
              <a:gd name="T4" fmla="*/ 3544 w 14725"/>
              <a:gd name="T5" fmla="*/ 329 h 2457"/>
              <a:gd name="T6" fmla="*/ 4675 w 14725"/>
              <a:gd name="T7" fmla="*/ 137 h 2457"/>
              <a:gd name="T8" fmla="*/ 6079 w 14725"/>
              <a:gd name="T9" fmla="*/ 281 h 2457"/>
              <a:gd name="T10" fmla="*/ 8027 w 14725"/>
              <a:gd name="T11" fmla="*/ 6 h 2457"/>
              <a:gd name="T12" fmla="*/ 9901 w 14725"/>
              <a:gd name="T13" fmla="*/ 271 h 2457"/>
              <a:gd name="T14" fmla="*/ 11269 w 14725"/>
              <a:gd name="T15" fmla="*/ 22 h 2457"/>
              <a:gd name="T16" fmla="*/ 13909 w 14725"/>
              <a:gd name="T17" fmla="*/ 406 h 2457"/>
              <a:gd name="T18" fmla="*/ 14725 w 14725"/>
              <a:gd name="T19" fmla="*/ 2110 h 2457"/>
              <a:gd name="T20" fmla="*/ 8772 w 14725"/>
              <a:gd name="T21" fmla="*/ 2363 h 2457"/>
              <a:gd name="T22" fmla="*/ 60 w 14725"/>
              <a:gd name="T23" fmla="*/ 2457 h 2457"/>
              <a:gd name="T24" fmla="*/ 45 w 14725"/>
              <a:gd name="T25" fmla="*/ 1294 h 24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725"/>
              <a:gd name="T40" fmla="*/ 0 h 2457"/>
              <a:gd name="T41" fmla="*/ 14725 w 14725"/>
              <a:gd name="T42" fmla="*/ 2457 h 24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725" h="2457">
                <a:moveTo>
                  <a:pt x="45" y="1294"/>
                </a:moveTo>
                <a:cubicBezTo>
                  <a:pt x="132" y="941"/>
                  <a:pt x="0" y="502"/>
                  <a:pt x="583" y="341"/>
                </a:cubicBezTo>
                <a:cubicBezTo>
                  <a:pt x="1166" y="180"/>
                  <a:pt x="2862" y="363"/>
                  <a:pt x="3544" y="329"/>
                </a:cubicBezTo>
                <a:cubicBezTo>
                  <a:pt x="4226" y="295"/>
                  <a:pt x="4253" y="145"/>
                  <a:pt x="4675" y="137"/>
                </a:cubicBezTo>
                <a:cubicBezTo>
                  <a:pt x="5097" y="129"/>
                  <a:pt x="5520" y="303"/>
                  <a:pt x="6079" y="281"/>
                </a:cubicBezTo>
                <a:cubicBezTo>
                  <a:pt x="6638" y="259"/>
                  <a:pt x="7390" y="8"/>
                  <a:pt x="8027" y="6"/>
                </a:cubicBezTo>
                <a:cubicBezTo>
                  <a:pt x="8664" y="4"/>
                  <a:pt x="9361" y="268"/>
                  <a:pt x="9901" y="271"/>
                </a:cubicBezTo>
                <a:cubicBezTo>
                  <a:pt x="10441" y="274"/>
                  <a:pt x="10601" y="0"/>
                  <a:pt x="11269" y="22"/>
                </a:cubicBezTo>
                <a:cubicBezTo>
                  <a:pt x="11937" y="44"/>
                  <a:pt x="13333" y="58"/>
                  <a:pt x="13909" y="406"/>
                </a:cubicBezTo>
                <a:lnTo>
                  <a:pt x="14725" y="2110"/>
                </a:lnTo>
                <a:lnTo>
                  <a:pt x="8772" y="2363"/>
                </a:lnTo>
                <a:lnTo>
                  <a:pt x="60" y="2457"/>
                </a:lnTo>
                <a:lnTo>
                  <a:pt x="45" y="1294"/>
                </a:lnTo>
                <a:close/>
              </a:path>
            </a:pathLst>
          </a:custGeom>
          <a:solidFill>
            <a:srgbClr val="1F497D">
              <a:alpha val="80000"/>
            </a:srgbClr>
          </a:solidFill>
          <a:ln w="9525">
            <a:noFill/>
            <a:round/>
          </a:ln>
        </p:spPr>
        <p:txBody>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500" fill="hold"/>
                                        <p:tgtEl>
                                          <p:spTgt spid="42"/>
                                        </p:tgtEl>
                                        <p:attrNameLst>
                                          <p:attrName>ppt_w</p:attrName>
                                        </p:attrNameLst>
                                      </p:cBhvr>
                                      <p:tavLst>
                                        <p:tav tm="0">
                                          <p:val>
                                            <p:fltVal val="0"/>
                                          </p:val>
                                        </p:tav>
                                        <p:tav tm="100000">
                                          <p:val>
                                            <p:strVal val="#ppt_w"/>
                                          </p:val>
                                        </p:tav>
                                      </p:tavLst>
                                    </p:anim>
                                    <p:anim calcmode="lin" valueType="num">
                                      <p:cBhvr>
                                        <p:cTn id="11" dur="500" fill="hold"/>
                                        <p:tgtEl>
                                          <p:spTgt spid="42"/>
                                        </p:tgtEl>
                                        <p:attrNameLst>
                                          <p:attrName>ppt_h</p:attrName>
                                        </p:attrNameLst>
                                      </p:cBhvr>
                                      <p:tavLst>
                                        <p:tav tm="0">
                                          <p:val>
                                            <p:fltVal val="0"/>
                                          </p:val>
                                        </p:tav>
                                        <p:tav tm="100000">
                                          <p:val>
                                            <p:strVal val="#ppt_h"/>
                                          </p:val>
                                        </p:tav>
                                      </p:tavLst>
                                    </p:anim>
                                    <p:animEffect transition="in" filter="fade">
                                      <p:cBhvr>
                                        <p:cTn id="12" dur="500"/>
                                        <p:tgtEl>
                                          <p:spTgt spid="4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p:cTn id="20" dur="500" fill="hold"/>
                                        <p:tgtEl>
                                          <p:spTgt spid="44"/>
                                        </p:tgtEl>
                                        <p:attrNameLst>
                                          <p:attrName>ppt_w</p:attrName>
                                        </p:attrNameLst>
                                      </p:cBhvr>
                                      <p:tavLst>
                                        <p:tav tm="0">
                                          <p:val>
                                            <p:fltVal val="0"/>
                                          </p:val>
                                        </p:tav>
                                        <p:tav tm="100000">
                                          <p:val>
                                            <p:strVal val="#ppt_w"/>
                                          </p:val>
                                        </p:tav>
                                      </p:tavLst>
                                    </p:anim>
                                    <p:anim calcmode="lin" valueType="num">
                                      <p:cBhvr>
                                        <p:cTn id="21" dur="500" fill="hold"/>
                                        <p:tgtEl>
                                          <p:spTgt spid="44"/>
                                        </p:tgtEl>
                                        <p:attrNameLst>
                                          <p:attrName>ppt_h</p:attrName>
                                        </p:attrNameLst>
                                      </p:cBhvr>
                                      <p:tavLst>
                                        <p:tav tm="0">
                                          <p:val>
                                            <p:fltVal val="0"/>
                                          </p:val>
                                        </p:tav>
                                        <p:tav tm="100000">
                                          <p:val>
                                            <p:strVal val="#ppt_h"/>
                                          </p:val>
                                        </p:tav>
                                      </p:tavLst>
                                    </p:anim>
                                    <p:animEffect transition="in" filter="fade">
                                      <p:cBhvr>
                                        <p:cTn id="22" dur="500"/>
                                        <p:tgtEl>
                                          <p:spTgt spid="44"/>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p:cTn id="30" dur="500" fill="hold"/>
                                        <p:tgtEl>
                                          <p:spTgt spid="46"/>
                                        </p:tgtEl>
                                        <p:attrNameLst>
                                          <p:attrName>ppt_w</p:attrName>
                                        </p:attrNameLst>
                                      </p:cBhvr>
                                      <p:tavLst>
                                        <p:tav tm="0">
                                          <p:val>
                                            <p:fltVal val="0"/>
                                          </p:val>
                                        </p:tav>
                                        <p:tav tm="100000">
                                          <p:val>
                                            <p:strVal val="#ppt_w"/>
                                          </p:val>
                                        </p:tav>
                                      </p:tavLst>
                                    </p:anim>
                                    <p:anim calcmode="lin" valueType="num">
                                      <p:cBhvr>
                                        <p:cTn id="31" dur="500" fill="hold"/>
                                        <p:tgtEl>
                                          <p:spTgt spid="46"/>
                                        </p:tgtEl>
                                        <p:attrNameLst>
                                          <p:attrName>ppt_h</p:attrName>
                                        </p:attrNameLst>
                                      </p:cBhvr>
                                      <p:tavLst>
                                        <p:tav tm="0">
                                          <p:val>
                                            <p:fltVal val="0"/>
                                          </p:val>
                                        </p:tav>
                                        <p:tav tm="100000">
                                          <p:val>
                                            <p:strVal val="#ppt_h"/>
                                          </p:val>
                                        </p:tav>
                                      </p:tavLst>
                                    </p:anim>
                                    <p:animEffect transition="in" filter="fade">
                                      <p:cBhvr>
                                        <p:cTn id="32" dur="500"/>
                                        <p:tgtEl>
                                          <p:spTgt spid="4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p:cTn id="40" dur="500" fill="hold"/>
                                        <p:tgtEl>
                                          <p:spTgt spid="48"/>
                                        </p:tgtEl>
                                        <p:attrNameLst>
                                          <p:attrName>ppt_w</p:attrName>
                                        </p:attrNameLst>
                                      </p:cBhvr>
                                      <p:tavLst>
                                        <p:tav tm="0">
                                          <p:val>
                                            <p:fltVal val="0"/>
                                          </p:val>
                                        </p:tav>
                                        <p:tav tm="100000">
                                          <p:val>
                                            <p:strVal val="#ppt_w"/>
                                          </p:val>
                                        </p:tav>
                                      </p:tavLst>
                                    </p:anim>
                                    <p:anim calcmode="lin" valueType="num">
                                      <p:cBhvr>
                                        <p:cTn id="41" dur="500" fill="hold"/>
                                        <p:tgtEl>
                                          <p:spTgt spid="48"/>
                                        </p:tgtEl>
                                        <p:attrNameLst>
                                          <p:attrName>ppt_h</p:attrName>
                                        </p:attrNameLst>
                                      </p:cBhvr>
                                      <p:tavLst>
                                        <p:tav tm="0">
                                          <p:val>
                                            <p:fltVal val="0"/>
                                          </p:val>
                                        </p:tav>
                                        <p:tav tm="100000">
                                          <p:val>
                                            <p:strVal val="#ppt_h"/>
                                          </p:val>
                                        </p:tav>
                                      </p:tavLst>
                                    </p:anim>
                                    <p:animEffect transition="in" filter="fade">
                                      <p:cBhvr>
                                        <p:cTn id="42" dur="500"/>
                                        <p:tgtEl>
                                          <p:spTgt spid="48"/>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p:cTn id="45" dur="500" fill="hold"/>
                                        <p:tgtEl>
                                          <p:spTgt spid="49"/>
                                        </p:tgtEl>
                                        <p:attrNameLst>
                                          <p:attrName>ppt_w</p:attrName>
                                        </p:attrNameLst>
                                      </p:cBhvr>
                                      <p:tavLst>
                                        <p:tav tm="0">
                                          <p:val>
                                            <p:fltVal val="0"/>
                                          </p:val>
                                        </p:tav>
                                        <p:tav tm="100000">
                                          <p:val>
                                            <p:strVal val="#ppt_w"/>
                                          </p:val>
                                        </p:tav>
                                      </p:tavLst>
                                    </p:anim>
                                    <p:anim calcmode="lin" valueType="num">
                                      <p:cBhvr>
                                        <p:cTn id="46" dur="500" fill="hold"/>
                                        <p:tgtEl>
                                          <p:spTgt spid="49"/>
                                        </p:tgtEl>
                                        <p:attrNameLst>
                                          <p:attrName>ppt_h</p:attrName>
                                        </p:attrNameLst>
                                      </p:cBhvr>
                                      <p:tavLst>
                                        <p:tav tm="0">
                                          <p:val>
                                            <p:fltVal val="0"/>
                                          </p:val>
                                        </p:tav>
                                        <p:tav tm="100000">
                                          <p:val>
                                            <p:strVal val="#ppt_h"/>
                                          </p:val>
                                        </p:tav>
                                      </p:tavLst>
                                    </p:anim>
                                    <p:animEffect transition="in" filter="fade">
                                      <p:cBhvr>
                                        <p:cTn id="47" dur="500"/>
                                        <p:tgtEl>
                                          <p:spTgt spid="4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p:cTn id="55" dur="500" fill="hold"/>
                                        <p:tgtEl>
                                          <p:spTgt spid="51"/>
                                        </p:tgtEl>
                                        <p:attrNameLst>
                                          <p:attrName>ppt_w</p:attrName>
                                        </p:attrNameLst>
                                      </p:cBhvr>
                                      <p:tavLst>
                                        <p:tav tm="0">
                                          <p:val>
                                            <p:fltVal val="0"/>
                                          </p:val>
                                        </p:tav>
                                        <p:tav tm="100000">
                                          <p:val>
                                            <p:strVal val="#ppt_w"/>
                                          </p:val>
                                        </p:tav>
                                      </p:tavLst>
                                    </p:anim>
                                    <p:anim calcmode="lin" valueType="num">
                                      <p:cBhvr>
                                        <p:cTn id="56" dur="500" fill="hold"/>
                                        <p:tgtEl>
                                          <p:spTgt spid="51"/>
                                        </p:tgtEl>
                                        <p:attrNameLst>
                                          <p:attrName>ppt_h</p:attrName>
                                        </p:attrNameLst>
                                      </p:cBhvr>
                                      <p:tavLst>
                                        <p:tav tm="0">
                                          <p:val>
                                            <p:fltVal val="0"/>
                                          </p:val>
                                        </p:tav>
                                        <p:tav tm="100000">
                                          <p:val>
                                            <p:strVal val="#ppt_h"/>
                                          </p:val>
                                        </p:tav>
                                      </p:tavLst>
                                    </p:anim>
                                    <p:animEffect transition="in" filter="fade">
                                      <p:cBhvr>
                                        <p:cTn id="57" dur="500"/>
                                        <p:tgtEl>
                                          <p:spTgt spid="51"/>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anim calcmode="lin" valueType="num">
                                      <p:cBhvr>
                                        <p:cTn id="60" dur="500" fill="hold"/>
                                        <p:tgtEl>
                                          <p:spTgt spid="52"/>
                                        </p:tgtEl>
                                        <p:attrNameLst>
                                          <p:attrName>ppt_w</p:attrName>
                                        </p:attrNameLst>
                                      </p:cBhvr>
                                      <p:tavLst>
                                        <p:tav tm="0">
                                          <p:val>
                                            <p:fltVal val="0"/>
                                          </p:val>
                                        </p:tav>
                                        <p:tav tm="100000">
                                          <p:val>
                                            <p:strVal val="#ppt_w"/>
                                          </p:val>
                                        </p:tav>
                                      </p:tavLst>
                                    </p:anim>
                                    <p:anim calcmode="lin" valueType="num">
                                      <p:cBhvr>
                                        <p:cTn id="61" dur="500" fill="hold"/>
                                        <p:tgtEl>
                                          <p:spTgt spid="52"/>
                                        </p:tgtEl>
                                        <p:attrNameLst>
                                          <p:attrName>ppt_h</p:attrName>
                                        </p:attrNameLst>
                                      </p:cBhvr>
                                      <p:tavLst>
                                        <p:tav tm="0">
                                          <p:val>
                                            <p:fltVal val="0"/>
                                          </p:val>
                                        </p:tav>
                                        <p:tav tm="100000">
                                          <p:val>
                                            <p:strVal val="#ppt_h"/>
                                          </p:val>
                                        </p:tav>
                                      </p:tavLst>
                                    </p:anim>
                                    <p:animEffect transition="in" filter="fade">
                                      <p:cBhvr>
                                        <p:cTn id="62" dur="500"/>
                                        <p:tgtEl>
                                          <p:spTgt spid="52"/>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 calcmode="lin" valueType="num">
                                      <p:cBhvr>
                                        <p:cTn id="65" dur="500" fill="hold"/>
                                        <p:tgtEl>
                                          <p:spTgt spid="53"/>
                                        </p:tgtEl>
                                        <p:attrNameLst>
                                          <p:attrName>ppt_w</p:attrName>
                                        </p:attrNameLst>
                                      </p:cBhvr>
                                      <p:tavLst>
                                        <p:tav tm="0">
                                          <p:val>
                                            <p:fltVal val="0"/>
                                          </p:val>
                                        </p:tav>
                                        <p:tav tm="100000">
                                          <p:val>
                                            <p:strVal val="#ppt_w"/>
                                          </p:val>
                                        </p:tav>
                                      </p:tavLst>
                                    </p:anim>
                                    <p:anim calcmode="lin" valueType="num">
                                      <p:cBhvr>
                                        <p:cTn id="66" dur="500" fill="hold"/>
                                        <p:tgtEl>
                                          <p:spTgt spid="53"/>
                                        </p:tgtEl>
                                        <p:attrNameLst>
                                          <p:attrName>ppt_h</p:attrName>
                                        </p:attrNameLst>
                                      </p:cBhvr>
                                      <p:tavLst>
                                        <p:tav tm="0">
                                          <p:val>
                                            <p:fltVal val="0"/>
                                          </p:val>
                                        </p:tav>
                                        <p:tav tm="100000">
                                          <p:val>
                                            <p:strVal val="#ppt_h"/>
                                          </p:val>
                                        </p:tav>
                                      </p:tavLst>
                                    </p:anim>
                                    <p:animEffect transition="in" filter="fade">
                                      <p:cBhvr>
                                        <p:cTn id="67" dur="500"/>
                                        <p:tgtEl>
                                          <p:spTgt spid="53"/>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 calcmode="lin" valueType="num">
                                      <p:cBhvr>
                                        <p:cTn id="70" dur="500" fill="hold"/>
                                        <p:tgtEl>
                                          <p:spTgt spid="54"/>
                                        </p:tgtEl>
                                        <p:attrNameLst>
                                          <p:attrName>ppt_w</p:attrName>
                                        </p:attrNameLst>
                                      </p:cBhvr>
                                      <p:tavLst>
                                        <p:tav tm="0">
                                          <p:val>
                                            <p:fltVal val="0"/>
                                          </p:val>
                                        </p:tav>
                                        <p:tav tm="100000">
                                          <p:val>
                                            <p:strVal val="#ppt_w"/>
                                          </p:val>
                                        </p:tav>
                                      </p:tavLst>
                                    </p:anim>
                                    <p:anim calcmode="lin" valueType="num">
                                      <p:cBhvr>
                                        <p:cTn id="71" dur="500" fill="hold"/>
                                        <p:tgtEl>
                                          <p:spTgt spid="54"/>
                                        </p:tgtEl>
                                        <p:attrNameLst>
                                          <p:attrName>ppt_h</p:attrName>
                                        </p:attrNameLst>
                                      </p:cBhvr>
                                      <p:tavLst>
                                        <p:tav tm="0">
                                          <p:val>
                                            <p:fltVal val="0"/>
                                          </p:val>
                                        </p:tav>
                                        <p:tav tm="100000">
                                          <p:val>
                                            <p:strVal val="#ppt_h"/>
                                          </p:val>
                                        </p:tav>
                                      </p:tavLst>
                                    </p:anim>
                                    <p:animEffect transition="in" filter="fade">
                                      <p:cBhvr>
                                        <p:cTn id="72" dur="500"/>
                                        <p:tgtEl>
                                          <p:spTgt spid="54"/>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 calcmode="lin" valueType="num">
                                      <p:cBhvr>
                                        <p:cTn id="75" dur="500" fill="hold"/>
                                        <p:tgtEl>
                                          <p:spTgt spid="55"/>
                                        </p:tgtEl>
                                        <p:attrNameLst>
                                          <p:attrName>ppt_w</p:attrName>
                                        </p:attrNameLst>
                                      </p:cBhvr>
                                      <p:tavLst>
                                        <p:tav tm="0">
                                          <p:val>
                                            <p:fltVal val="0"/>
                                          </p:val>
                                        </p:tav>
                                        <p:tav tm="100000">
                                          <p:val>
                                            <p:strVal val="#ppt_w"/>
                                          </p:val>
                                        </p:tav>
                                      </p:tavLst>
                                    </p:anim>
                                    <p:anim calcmode="lin" valueType="num">
                                      <p:cBhvr>
                                        <p:cTn id="76" dur="500" fill="hold"/>
                                        <p:tgtEl>
                                          <p:spTgt spid="55"/>
                                        </p:tgtEl>
                                        <p:attrNameLst>
                                          <p:attrName>ppt_h</p:attrName>
                                        </p:attrNameLst>
                                      </p:cBhvr>
                                      <p:tavLst>
                                        <p:tav tm="0">
                                          <p:val>
                                            <p:fltVal val="0"/>
                                          </p:val>
                                        </p:tav>
                                        <p:tav tm="100000">
                                          <p:val>
                                            <p:strVal val="#ppt_h"/>
                                          </p:val>
                                        </p:tav>
                                      </p:tavLst>
                                    </p:anim>
                                    <p:animEffect transition="in" filter="fade">
                                      <p:cBhvr>
                                        <p:cTn id="7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P spid="51" grpId="0" bldLvl="0" animBg="1"/>
      <p:bldP spid="52" grpId="0" bldLvl="0" animBg="1"/>
      <p:bldP spid="53" grpId="0" bldLvl="0" animBg="1"/>
      <p:bldP spid="54" grpId="0" bldLvl="0" animBg="1"/>
      <p:bldP spid="55"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a:xfrm>
            <a:off x="144016" y="1700808"/>
            <a:ext cx="8748464" cy="4824536"/>
          </a:xfrm>
          <a:prstGeom prst="rect">
            <a:avLst/>
          </a:prstGeom>
        </p:spPr>
        <p:txBody>
          <a:bodyPr vert="horz" lIns="91440" tIns="45720" rIns="91440" bIns="45720" rtlCol="0">
            <a:normAutofit/>
          </a:bodyPr>
          <a:lstStyle/>
          <a:p>
            <a:pPr marL="342900" indent="-342900" algn="just">
              <a:spcBef>
                <a:spcPct val="20000"/>
              </a:spcBef>
              <a:buFont typeface="Wingdings" panose="05000000000000000000" pitchFamily="2" charset="2"/>
              <a:buChar char="p"/>
            </a:pPr>
            <a:r>
              <a:rPr lang="en-US" altLang="zh-CN" sz="28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smtClean="0">
                <a:solidFill>
                  <a:prstClr val="black"/>
                </a:solidFill>
                <a:latin typeface="Times New Roman" panose="02020603050405020304" pitchFamily="18" charset="0"/>
                <a:cs typeface="Times New Roman" panose="02020603050405020304" pitchFamily="18" charset="0"/>
              </a:rPr>
              <a:t>Promote cooperation in the 21</a:t>
            </a:r>
            <a:r>
              <a:rPr lang="en-US" altLang="zh-CN" sz="2400" b="1" baseline="30000" dirty="0" smtClean="0">
                <a:solidFill>
                  <a:prstClr val="black"/>
                </a:solidFill>
                <a:latin typeface="Times New Roman" panose="02020603050405020304" pitchFamily="18" charset="0"/>
                <a:cs typeface="Times New Roman" panose="02020603050405020304" pitchFamily="18" charset="0"/>
              </a:rPr>
              <a:t>st</a:t>
            </a:r>
            <a:r>
              <a:rPr lang="en-US" altLang="zh-CN" sz="2400" b="1" dirty="0" smtClean="0">
                <a:solidFill>
                  <a:prstClr val="black"/>
                </a:solidFill>
                <a:latin typeface="Times New Roman" panose="02020603050405020304" pitchFamily="18" charset="0"/>
                <a:cs typeface="Times New Roman" panose="02020603050405020304" pitchFamily="18" charset="0"/>
              </a:rPr>
              <a:t> century Maritime</a:t>
            </a:r>
            <a:r>
              <a:rPr lang="zh-CN" altLang="en-US"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smtClean="0">
                <a:solidFill>
                  <a:prstClr val="black"/>
                </a:solidFill>
                <a:latin typeface="Times New Roman" panose="02020603050405020304" pitchFamily="18" charset="0"/>
                <a:cs typeface="Times New Roman" panose="02020603050405020304" pitchFamily="18" charset="0"/>
              </a:rPr>
              <a:t>Silk Road </a:t>
            </a:r>
            <a:endParaRPr lang="zh-CN" altLang="en-US" sz="2400" b="1" dirty="0" smtClean="0">
              <a:solidFill>
                <a:prstClr val="black"/>
              </a:solidFill>
              <a:latin typeface="Times New Roman" panose="02020603050405020304" pitchFamily="18" charset="0"/>
              <a:cs typeface="Times New Roman" panose="02020603050405020304" pitchFamily="18" charset="0"/>
            </a:endParaRPr>
          </a:p>
          <a:p>
            <a:pPr marL="342900" lvl="0" indent="-342900" algn="just">
              <a:spcBef>
                <a:spcPts val="2400"/>
              </a:spcBef>
              <a:spcAft>
                <a:spcPts val="600"/>
              </a:spcAft>
              <a:buFont typeface="Arial" panose="020B0604020202020204" pitchFamily="34" charset="0"/>
              <a:buChar char="•"/>
            </a:pPr>
            <a:r>
              <a:rPr lang="en-US" altLang="zh-CN" sz="2400" dirty="0" smtClean="0">
                <a:solidFill>
                  <a:srgbClr val="002060"/>
                </a:solidFill>
                <a:cs typeface="Arial" panose="020B0604020202020204" pitchFamily="34" charset="0"/>
              </a:rPr>
              <a:t>Promote cooperation in providing marine environmental forecasting and marine disaster prevention and mitigation decision-making services for the countries along the </a:t>
            </a:r>
            <a:r>
              <a:rPr lang="en-US" altLang="zh-CN" sz="2400" dirty="0" smtClean="0">
                <a:solidFill>
                  <a:srgbClr val="FF0000"/>
                </a:solidFill>
                <a:cs typeface="Arial" panose="020B0604020202020204" pitchFamily="34" charset="0"/>
              </a:rPr>
              <a:t>21</a:t>
            </a:r>
            <a:r>
              <a:rPr lang="en-US" altLang="zh-CN" sz="2400" baseline="30000" dirty="0" smtClean="0">
                <a:solidFill>
                  <a:srgbClr val="FF0000"/>
                </a:solidFill>
                <a:cs typeface="Arial" panose="020B0604020202020204" pitchFamily="34" charset="0"/>
              </a:rPr>
              <a:t>st</a:t>
            </a:r>
            <a:r>
              <a:rPr lang="en-US" altLang="zh-CN" sz="2400" dirty="0" smtClean="0">
                <a:solidFill>
                  <a:srgbClr val="FF0000"/>
                </a:solidFill>
                <a:cs typeface="Arial" panose="020B0604020202020204" pitchFamily="34" charset="0"/>
              </a:rPr>
              <a:t> century Maritime Silk Road</a:t>
            </a:r>
            <a:r>
              <a:rPr lang="en-US" altLang="zh-CN" sz="2400" dirty="0" smtClean="0">
                <a:solidFill>
                  <a:srgbClr val="002060"/>
                </a:solidFill>
                <a:cs typeface="Arial" panose="020B0604020202020204" pitchFamily="34" charset="0"/>
              </a:rPr>
              <a:t> and provide technical support for national strategies.</a:t>
            </a:r>
            <a:endParaRPr lang="en-US" altLang="zh-CN" sz="2400" dirty="0" smtClean="0">
              <a:solidFill>
                <a:srgbClr val="002060"/>
              </a:solidFill>
              <a:cs typeface="Arial" panose="020B0604020202020204" pitchFamily="34" charset="0"/>
            </a:endParaRPr>
          </a:p>
          <a:p>
            <a:pPr marL="342900" indent="-342900" algn="just">
              <a:spcBef>
                <a:spcPts val="1200"/>
              </a:spcBef>
              <a:spcAft>
                <a:spcPts val="600"/>
              </a:spcAft>
              <a:buFont typeface="Arial" panose="020B0604020202020204" pitchFamily="34" charset="0"/>
              <a:buChar char="•"/>
            </a:pPr>
            <a:r>
              <a:rPr lang="en-US" altLang="zh-CN" sz="2400" dirty="0" smtClean="0">
                <a:solidFill>
                  <a:srgbClr val="002060"/>
                </a:solidFill>
                <a:cs typeface="Arial" panose="020B0604020202020204" pitchFamily="34" charset="0"/>
              </a:rPr>
              <a:t>Carry out research on </a:t>
            </a:r>
            <a:r>
              <a:rPr lang="en-US" altLang="zh-CN" sz="2400" dirty="0" smtClean="0">
                <a:solidFill>
                  <a:srgbClr val="FF0000"/>
                </a:solidFill>
                <a:cs typeface="Arial" panose="020B0604020202020204" pitchFamily="34" charset="0"/>
              </a:rPr>
              <a:t>monsoon climate</a:t>
            </a:r>
            <a:r>
              <a:rPr lang="en-US" altLang="zh-CN" sz="2400" dirty="0" smtClean="0">
                <a:solidFill>
                  <a:srgbClr val="002060"/>
                </a:solidFill>
                <a:cs typeface="Arial" panose="020B0604020202020204" pitchFamily="34" charset="0"/>
              </a:rPr>
              <a:t> and environmental change.</a:t>
            </a:r>
            <a:endParaRPr lang="en-US" altLang="zh-CN" sz="2400" dirty="0" smtClean="0">
              <a:solidFill>
                <a:srgbClr val="002060"/>
              </a:solidFill>
              <a:cs typeface="Arial" panose="020B0604020202020204" pitchFamily="34" charset="0"/>
            </a:endParaRPr>
          </a:p>
          <a:p>
            <a:pPr marL="342900" indent="-342900" algn="just">
              <a:spcBef>
                <a:spcPts val="1200"/>
              </a:spcBef>
              <a:spcAft>
                <a:spcPts val="600"/>
              </a:spcAft>
              <a:buFont typeface="Arial" panose="020B0604020202020204" pitchFamily="34" charset="0"/>
              <a:buChar char="•"/>
            </a:pPr>
            <a:r>
              <a:rPr lang="en-US" altLang="zh-CN" sz="2400" dirty="0" smtClean="0">
                <a:solidFill>
                  <a:srgbClr val="002060"/>
                </a:solidFill>
                <a:cs typeface="Arial" panose="020B0604020202020204" pitchFamily="34" charset="0"/>
              </a:rPr>
              <a:t>Develop marine emergency warning systems and products for important sea lanes, ports and stake areas.</a:t>
            </a:r>
            <a:endParaRPr lang="en-US" altLang="zh-CN" sz="2400" dirty="0" smtClean="0">
              <a:solidFill>
                <a:srgbClr val="002060"/>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600" dirty="0" smtClean="0"/>
              <a:t>Conclusion</a:t>
            </a:r>
            <a:endParaRPr lang="en-US" altLang="zh-CN" sz="3600" dirty="0" smtClean="0"/>
          </a:p>
        </p:txBody>
      </p:sp>
      <p:sp>
        <p:nvSpPr>
          <p:cNvPr id="4" name="Rectangle 3"/>
          <p:cNvSpPr txBox="1">
            <a:spLocks noChangeArrowheads="1"/>
          </p:cNvSpPr>
          <p:nvPr/>
        </p:nvSpPr>
        <p:spPr bwMode="auto">
          <a:xfrm>
            <a:off x="539552" y="2060848"/>
            <a:ext cx="7812360" cy="4608512"/>
          </a:xfrm>
          <a:prstGeom prst="rect">
            <a:avLst/>
          </a:prstGeom>
          <a:noFill/>
          <a:ln w="9525">
            <a:noFill/>
            <a:miter lim="800000"/>
          </a:ln>
        </p:spPr>
        <p:txBody>
          <a:bodyPr vert="horz" wrap="square" lIns="91440" tIns="45720" rIns="91440" bIns="45720" numCol="1" anchor="t" anchorCtr="0" compatLnSpc="1"/>
          <a:lstStyle/>
          <a:p>
            <a:pPr marL="539750" indent="-899795" algn="just" fontAlgn="base">
              <a:spcBef>
                <a:spcPts val="1800"/>
              </a:spcBef>
              <a:spcAft>
                <a:spcPct val="0"/>
              </a:spcAft>
            </a:pPr>
            <a:r>
              <a:rPr kumimoji="0" lang="en-US" altLang="zh-CN" sz="2800" b="0" i="0" u="none" strike="noStrike" kern="0" cap="none" spc="0" normalizeH="0" baseline="0" noProof="0" dirty="0" smtClean="0">
                <a:ln>
                  <a:noFill/>
                </a:ln>
                <a:solidFill>
                  <a:srgbClr val="000000"/>
                </a:solidFill>
                <a:effectLst/>
                <a:uLnTx/>
                <a:uFillTx/>
                <a:latin typeface="Arial" panose="020B0604020202020204"/>
                <a:ea typeface="+mn-ea"/>
                <a:cs typeface="+mn-cs"/>
              </a:rPr>
              <a:t>1</a:t>
            </a:r>
            <a:r>
              <a:rPr lang="en-US" altLang="zh-CN" sz="2800" kern="0" dirty="0" smtClean="0">
                <a:solidFill>
                  <a:srgbClr val="000000"/>
                </a:solidFill>
                <a:latin typeface="Arial" panose="020B0604020202020204"/>
              </a:rPr>
              <a:t>.Jointly develop the Marine Observation Network and Operational Oceanography Capability</a:t>
            </a:r>
            <a:endParaRPr lang="en-US" altLang="zh-CN" sz="2800" kern="0" dirty="0" smtClean="0">
              <a:solidFill>
                <a:srgbClr val="000000"/>
              </a:solidFill>
              <a:latin typeface="Arial" panose="020B0604020202020204"/>
            </a:endParaRPr>
          </a:p>
          <a:p>
            <a:pPr marL="720090" indent="-342900" fontAlgn="base">
              <a:spcBef>
                <a:spcPct val="20000"/>
              </a:spcBef>
              <a:spcAft>
                <a:spcPct val="0"/>
              </a:spcAft>
            </a:pPr>
            <a:r>
              <a:rPr lang="en-US" altLang="zh-CN" sz="2000" kern="0" dirty="0" smtClean="0">
                <a:solidFill>
                  <a:srgbClr val="002569">
                    <a:lumMod val="60000"/>
                    <a:lumOff val="40000"/>
                  </a:srgbClr>
                </a:solidFill>
                <a:latin typeface="Arial" panose="020B0604020202020204"/>
              </a:rPr>
              <a:t>. development of global/coastal ocean forecast systems</a:t>
            </a:r>
            <a:endParaRPr lang="en-US" altLang="zh-CN" sz="2000" kern="0" dirty="0" smtClean="0">
              <a:solidFill>
                <a:srgbClr val="002569">
                  <a:lumMod val="60000"/>
                  <a:lumOff val="40000"/>
                </a:srgbClr>
              </a:solidFill>
              <a:latin typeface="Arial" panose="020B0604020202020204"/>
            </a:endParaRPr>
          </a:p>
          <a:p>
            <a:pPr marL="720090" indent="-342900" fontAlgn="base">
              <a:spcBef>
                <a:spcPct val="20000"/>
              </a:spcBef>
              <a:spcAft>
                <a:spcPct val="0"/>
              </a:spcAft>
            </a:pPr>
            <a:r>
              <a:rPr lang="en-US" altLang="zh-CN" sz="2000" kern="0" dirty="0" smtClean="0">
                <a:solidFill>
                  <a:srgbClr val="002569">
                    <a:lumMod val="60000"/>
                    <a:lumOff val="40000"/>
                  </a:srgbClr>
                </a:solidFill>
                <a:latin typeface="Arial" panose="020B0604020202020204"/>
              </a:rPr>
              <a:t>. </a:t>
            </a:r>
            <a:r>
              <a:rPr lang="en-US" altLang="zh-CN" sz="2000" kern="0" dirty="0" err="1" smtClean="0">
                <a:solidFill>
                  <a:srgbClr val="002569">
                    <a:lumMod val="60000"/>
                    <a:lumOff val="40000"/>
                  </a:srgbClr>
                </a:solidFill>
                <a:latin typeface="Arial" panose="020B0604020202020204"/>
              </a:rPr>
              <a:t>intercomparison</a:t>
            </a:r>
            <a:r>
              <a:rPr lang="en-US" altLang="zh-CN" sz="2000" kern="0" dirty="0" smtClean="0">
                <a:solidFill>
                  <a:srgbClr val="002569">
                    <a:lumMod val="60000"/>
                    <a:lumOff val="40000"/>
                  </a:srgbClr>
                </a:solidFill>
                <a:latin typeface="Arial" panose="020B0604020202020204"/>
              </a:rPr>
              <a:t> and validation</a:t>
            </a:r>
            <a:r>
              <a:rPr lang="zh-CN" altLang="en-US" sz="2000" kern="0" dirty="0" smtClean="0">
                <a:solidFill>
                  <a:srgbClr val="002569">
                    <a:lumMod val="60000"/>
                    <a:lumOff val="40000"/>
                  </a:srgbClr>
                </a:solidFill>
                <a:latin typeface="Arial" panose="020B0604020202020204"/>
              </a:rPr>
              <a:t>；</a:t>
            </a:r>
            <a:r>
              <a:rPr lang="en-US" altLang="zh-CN" sz="2000" kern="0" dirty="0" smtClean="0">
                <a:solidFill>
                  <a:srgbClr val="002569">
                    <a:lumMod val="60000"/>
                    <a:lumOff val="40000"/>
                  </a:srgbClr>
                </a:solidFill>
                <a:latin typeface="Arial" panose="020B0604020202020204"/>
              </a:rPr>
              <a:t>observing system</a:t>
            </a:r>
            <a:endParaRPr lang="en-US" altLang="zh-CN" sz="2000" kern="0" dirty="0" smtClean="0">
              <a:solidFill>
                <a:srgbClr val="002569">
                  <a:lumMod val="60000"/>
                  <a:lumOff val="40000"/>
                </a:srgbClr>
              </a:solidFill>
              <a:latin typeface="Arial" panose="020B0604020202020204"/>
            </a:endParaRPr>
          </a:p>
          <a:p>
            <a:pPr marL="720090" indent="-342900" fontAlgn="base">
              <a:spcBef>
                <a:spcPct val="20000"/>
              </a:spcBef>
              <a:spcAft>
                <a:spcPct val="0"/>
              </a:spcAft>
            </a:pPr>
            <a:r>
              <a:rPr lang="en-US" altLang="zh-CN" sz="2000" kern="0" dirty="0" smtClean="0">
                <a:solidFill>
                  <a:srgbClr val="002569">
                    <a:lumMod val="60000"/>
                    <a:lumOff val="40000"/>
                  </a:srgbClr>
                </a:solidFill>
                <a:latin typeface="Arial" panose="020B0604020202020204"/>
              </a:rPr>
              <a:t>. </a:t>
            </a:r>
            <a:r>
              <a:rPr lang="en-GB" altLang="zh-CN" sz="2000" kern="0" dirty="0" smtClean="0">
                <a:solidFill>
                  <a:srgbClr val="002569">
                    <a:lumMod val="60000"/>
                    <a:lumOff val="40000"/>
                  </a:srgbClr>
                </a:solidFill>
                <a:latin typeface="Arial" panose="020B0604020202020204"/>
              </a:rPr>
              <a:t>climate change </a:t>
            </a:r>
            <a:r>
              <a:rPr lang="en-US" altLang="zh-CN" sz="2000" kern="0" dirty="0" smtClean="0">
                <a:solidFill>
                  <a:srgbClr val="002569">
                    <a:lumMod val="60000"/>
                    <a:lumOff val="40000"/>
                  </a:srgbClr>
                </a:solidFill>
                <a:latin typeface="Arial" panose="020B0604020202020204"/>
              </a:rPr>
              <a:t>and prediction</a:t>
            </a:r>
            <a:endParaRPr lang="en-US" altLang="zh-CN" sz="2000" kern="0" dirty="0" smtClean="0">
              <a:solidFill>
                <a:srgbClr val="002569">
                  <a:lumMod val="60000"/>
                  <a:lumOff val="40000"/>
                </a:srgbClr>
              </a:solidFill>
              <a:latin typeface="Arial" panose="020B0604020202020204"/>
            </a:endParaRPr>
          </a:p>
          <a:p>
            <a:pPr marL="539750" indent="-899795" algn="just" fontAlgn="base">
              <a:spcBef>
                <a:spcPts val="1800"/>
              </a:spcBef>
              <a:spcAft>
                <a:spcPct val="0"/>
              </a:spcAft>
            </a:pPr>
            <a:r>
              <a:rPr lang="en-US" altLang="zh-CN" sz="2800" kern="0" dirty="0" smtClean="0">
                <a:solidFill>
                  <a:srgbClr val="000000"/>
                </a:solidFill>
                <a:latin typeface="Arial" panose="020B0604020202020204"/>
              </a:rPr>
              <a:t>2. Provide services for the countries along the 21</a:t>
            </a:r>
            <a:r>
              <a:rPr lang="en-US" altLang="zh-CN" sz="2800" kern="0" baseline="30000" dirty="0" smtClean="0">
                <a:solidFill>
                  <a:srgbClr val="000000"/>
                </a:solidFill>
                <a:latin typeface="Arial" panose="020B0604020202020204"/>
              </a:rPr>
              <a:t>st</a:t>
            </a:r>
            <a:r>
              <a:rPr lang="en-US" altLang="zh-CN" sz="2800" kern="0" dirty="0" smtClean="0">
                <a:solidFill>
                  <a:srgbClr val="000000"/>
                </a:solidFill>
                <a:latin typeface="Arial" panose="020B0604020202020204"/>
              </a:rPr>
              <a:t> century Maritime Silk Road</a:t>
            </a:r>
            <a:endParaRPr lang="en-US" altLang="zh-CN" sz="2800" kern="0" dirty="0" smtClean="0">
              <a:solidFill>
                <a:srgbClr val="000000"/>
              </a:solidFill>
              <a:latin typeface="Arial" panose="020B0604020202020204"/>
            </a:endParaRPr>
          </a:p>
        </p:txBody>
      </p:sp>
      <p:sp>
        <p:nvSpPr>
          <p:cNvPr id="5" name="矩形 4"/>
          <p:cNvSpPr/>
          <p:nvPr/>
        </p:nvSpPr>
        <p:spPr>
          <a:xfrm>
            <a:off x="1259632" y="1340768"/>
            <a:ext cx="6716903" cy="461665"/>
          </a:xfrm>
          <a:prstGeom prst="rect">
            <a:avLst/>
          </a:prstGeom>
        </p:spPr>
        <p:txBody>
          <a:bodyPr wrap="none">
            <a:spAutoFit/>
          </a:bodyPr>
          <a:lstStyle/>
          <a:p>
            <a:r>
              <a:rPr lang="en-US" altLang="zh-CN" sz="2400" b="1" dirty="0" smtClean="0">
                <a:solidFill>
                  <a:schemeClr val="accent4">
                    <a:lumMod val="50000"/>
                    <a:lumOff val="50000"/>
                  </a:schemeClr>
                </a:solidFill>
              </a:rPr>
              <a:t>Future research and cooperation priorities</a:t>
            </a:r>
            <a:endParaRPr lang="en-US" altLang="zh-CN" sz="2400" b="1" dirty="0" smtClean="0">
              <a:solidFill>
                <a:schemeClr val="accent4">
                  <a:lumMod val="50000"/>
                  <a:lumOff val="50000"/>
                </a:schemeClr>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p:nvPr>
        </p:nvSpPr>
        <p:spPr>
          <a:xfrm>
            <a:off x="457200" y="476250"/>
            <a:ext cx="8229600" cy="941388"/>
          </a:xfrm>
        </p:spPr>
        <p:txBody>
          <a:bodyPr vert="horz" wrap="square" anchor="ctr"/>
          <a:lstStyle/>
          <a:p>
            <a:pPr lvl="0"/>
            <a:endParaRPr sz="3600">
              <a:solidFill>
                <a:schemeClr val="bg1"/>
              </a:solidFill>
            </a:endParaRPr>
          </a:p>
        </p:txBody>
      </p:sp>
      <p:pic>
        <p:nvPicPr>
          <p:cNvPr id="44036" name="Picture 5" descr="GetPicWatermark"/>
          <p:cNvPicPr>
            <a:picLocks noChangeAspect="1"/>
          </p:cNvPicPr>
          <p:nvPr/>
        </p:nvPicPr>
        <p:blipFill>
          <a:blip r:embed="rId1"/>
          <a:stretch>
            <a:fillRect/>
          </a:stretch>
        </p:blipFill>
        <p:spPr>
          <a:xfrm>
            <a:off x="0" y="0"/>
            <a:ext cx="9144000" cy="3860800"/>
          </a:xfrm>
          <a:prstGeom prst="rect">
            <a:avLst/>
          </a:prstGeom>
          <a:noFill/>
          <a:ln w="9525">
            <a:noFill/>
          </a:ln>
        </p:spPr>
      </p:pic>
      <p:sp>
        <p:nvSpPr>
          <p:cNvPr id="44037" name="Text Box 6"/>
          <p:cNvSpPr txBox="1"/>
          <p:nvPr/>
        </p:nvSpPr>
        <p:spPr>
          <a:xfrm>
            <a:off x="539750" y="4076700"/>
            <a:ext cx="8064500" cy="1098550"/>
          </a:xfrm>
          <a:prstGeom prst="rect">
            <a:avLst/>
          </a:prstGeom>
          <a:noFill/>
          <a:ln w="9525">
            <a:noFill/>
          </a:ln>
        </p:spPr>
        <p:txBody>
          <a:bodyPr>
            <a:spAutoFit/>
          </a:bodyPr>
          <a:lstStyle/>
          <a:p>
            <a:pPr lvl="0" eaLnBrk="1" hangingPunct="1">
              <a:spcBef>
                <a:spcPct val="50000"/>
              </a:spcBef>
            </a:pPr>
            <a:r>
              <a:rPr lang="en-US" altLang="x-none" sz="6600" b="1" dirty="0">
                <a:solidFill>
                  <a:schemeClr val="accent5">
                    <a:lumMod val="75000"/>
                  </a:schemeClr>
                </a:solidFill>
                <a:latin typeface="Arial" panose="020B0604020202020204" pitchFamily="34" charset="0"/>
                <a:ea typeface="黑体" panose="02010609060101010101" pitchFamily="49" charset="-122"/>
              </a:rPr>
              <a:t>Thank You!</a:t>
            </a:r>
            <a:endParaRPr lang="en-US" altLang="x-none" sz="6600" b="1" i="1" dirty="0">
              <a:solidFill>
                <a:schemeClr val="accent5">
                  <a:lumMod val="75000"/>
                </a:schemeClr>
              </a:solidFill>
              <a:latin typeface="Arial" panose="020B0604020202020204" pitchFamily="34" charset="0"/>
              <a:ea typeface="黑体" panose="02010609060101010101" pitchFamily="49" charset="-122"/>
            </a:endParaRPr>
          </a:p>
        </p:txBody>
      </p:sp>
      <p:sp>
        <p:nvSpPr>
          <p:cNvPr id="44038" name="Rectangle 6"/>
          <p:cNvSpPr/>
          <p:nvPr/>
        </p:nvSpPr>
        <p:spPr>
          <a:xfrm>
            <a:off x="5629910" y="5589905"/>
            <a:ext cx="3514090" cy="575945"/>
          </a:xfrm>
          <a:prstGeom prst="rect">
            <a:avLst/>
          </a:prstGeom>
          <a:noFill/>
          <a:ln w="9525">
            <a:noFill/>
          </a:ln>
        </p:spPr>
        <p:txBody>
          <a:bodyPr anchor="b" anchorCtr="1"/>
          <a:lstStyle/>
          <a:p>
            <a:pPr lvl="0" algn="l" eaLnBrk="1" hangingPunct="1">
              <a:lnSpc>
                <a:spcPct val="120000"/>
              </a:lnSpc>
            </a:pPr>
            <a:r>
              <a:rPr lang="zh-CN" altLang="en-US" b="1" dirty="0">
                <a:solidFill>
                  <a:srgbClr val="000000"/>
                </a:solidFill>
                <a:latin typeface="Arial" panose="020B0604020202020204" pitchFamily="34" charset="0"/>
                <a:ea typeface="宋体" panose="02010600030101010101" pitchFamily="2" charset="-122"/>
              </a:rPr>
              <a:t> 国家海洋环境预报中心</a:t>
            </a:r>
            <a:endParaRPr lang="zh-CN" altLang="en-US" b="1" dirty="0">
              <a:solidFill>
                <a:srgbClr val="000000"/>
              </a:solidFill>
              <a:latin typeface="Arial" panose="020B0604020202020204" pitchFamily="34" charset="0"/>
              <a:ea typeface="宋体" panose="02010600030101010101" pitchFamily="2" charset="-122"/>
            </a:endParaRPr>
          </a:p>
          <a:p>
            <a:pPr lvl="0" algn="l" eaLnBrk="1" hangingPunct="1">
              <a:lnSpc>
                <a:spcPct val="120000"/>
              </a:lnSpc>
            </a:pPr>
            <a:r>
              <a:rPr lang="en-US" altLang="x-none" b="1" dirty="0">
                <a:solidFill>
                  <a:srgbClr val="000000"/>
                </a:solidFill>
                <a:latin typeface="Arial" panose="020B0604020202020204" pitchFamily="34" charset="0"/>
                <a:ea typeface="宋体" panose="02010600030101010101" pitchFamily="2" charset="-122"/>
              </a:rPr>
              <a:t>NMEFC</a:t>
            </a:r>
            <a:r>
              <a:rPr lang="zh-CN" altLang="en-US" b="1" dirty="0">
                <a:solidFill>
                  <a:srgbClr val="000000"/>
                </a:solidFill>
                <a:latin typeface="Arial" panose="020B0604020202020204" pitchFamily="34" charset="0"/>
                <a:ea typeface="宋体" panose="02010600030101010101" pitchFamily="2" charset="-122"/>
              </a:rPr>
              <a:t>，</a:t>
            </a:r>
            <a:r>
              <a:rPr lang="en-US" altLang="zh-CN" b="1" dirty="0">
                <a:solidFill>
                  <a:srgbClr val="000000"/>
                </a:solidFill>
                <a:latin typeface="Arial" panose="020B0604020202020204" pitchFamily="34" charset="0"/>
                <a:ea typeface="宋体" panose="02010600030101010101" pitchFamily="2" charset="-122"/>
              </a:rPr>
              <a:t>SOA</a:t>
            </a:r>
            <a:r>
              <a:rPr lang="zh-CN" altLang="en-US" b="1" dirty="0">
                <a:solidFill>
                  <a:srgbClr val="000000"/>
                </a:solidFill>
                <a:latin typeface="Arial" panose="020B0604020202020204" pitchFamily="34" charset="0"/>
                <a:ea typeface="宋体" panose="02010600030101010101" pitchFamily="2" charset="-122"/>
              </a:rPr>
              <a:t>，</a:t>
            </a:r>
            <a:r>
              <a:rPr lang="en-US" altLang="zh-CN" b="1" dirty="0">
                <a:solidFill>
                  <a:srgbClr val="000000"/>
                </a:solidFill>
                <a:latin typeface="Arial" panose="020B0604020202020204" pitchFamily="34" charset="0"/>
                <a:ea typeface="宋体" panose="02010600030101010101" pitchFamily="2" charset="-122"/>
              </a:rPr>
              <a:t>CHINA</a:t>
            </a:r>
            <a:endParaRPr lang="en-US" altLang="zh-CN" b="1" dirty="0">
              <a:solidFill>
                <a:srgbClr val="000000"/>
              </a:solidFill>
              <a:latin typeface="Arial" panose="020B0604020202020204" pitchFamily="34" charset="0"/>
              <a:ea typeface="宋体" panose="02010600030101010101" pitchFamily="2" charset="-122"/>
            </a:endParaRPr>
          </a:p>
        </p:txBody>
      </p:sp>
      <p:sp>
        <p:nvSpPr>
          <p:cNvPr id="44039" name="灯片编号占位符 16"/>
          <p:cNvSpPr/>
          <p:nvPr/>
        </p:nvSpPr>
        <p:spPr>
          <a:xfrm>
            <a:off x="71438" y="6492875"/>
            <a:ext cx="1000125" cy="365125"/>
          </a:xfrm>
          <a:prstGeom prst="rect">
            <a:avLst/>
          </a:prstGeom>
          <a:noFill/>
          <a:ln w="9525">
            <a:noFill/>
          </a:ln>
        </p:spPr>
        <p:txBody>
          <a:bodyPr anchor="ctr"/>
          <a:lstStyle/>
          <a:p>
            <a:pPr lvl="0" eaLnBrk="1" hangingPunct="1"/>
            <a:r>
              <a:rPr lang="en-US" altLang="x-none" dirty="0">
                <a:latin typeface="Calibri" panose="020F0502020204030204" pitchFamily="34" charset="0"/>
                <a:ea typeface="宋体" panose="02010600030101010101" pitchFamily="2" charset="-122"/>
              </a:rPr>
              <a:t>Page </a:t>
            </a: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pic>
        <p:nvPicPr>
          <p:cNvPr id="5125" name="Picture 2"/>
          <p:cNvPicPr>
            <a:picLocks noChangeAspect="1"/>
          </p:cNvPicPr>
          <p:nvPr/>
        </p:nvPicPr>
        <p:blipFill>
          <a:blip r:embed="rId2"/>
          <a:stretch>
            <a:fillRect/>
          </a:stretch>
        </p:blipFill>
        <p:spPr>
          <a:xfrm>
            <a:off x="4889183" y="5362893"/>
            <a:ext cx="1017587" cy="1028700"/>
          </a:xfrm>
          <a:prstGeom prst="rect">
            <a:avLst/>
          </a:prstGeom>
          <a:noFill/>
          <a:ln w="9525">
            <a:noFill/>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5"/>
          <p:cNvGrpSpPr/>
          <p:nvPr/>
        </p:nvGrpSpPr>
        <p:grpSpPr>
          <a:xfrm>
            <a:off x="124422" y="2763071"/>
            <a:ext cx="8519545" cy="2429351"/>
            <a:chOff x="1113841" y="4223690"/>
            <a:chExt cx="8519545" cy="2429351"/>
          </a:xfrm>
        </p:grpSpPr>
        <p:pic>
          <p:nvPicPr>
            <p:cNvPr id="17" name="图片 3" descr="all"/>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202618" y="4246676"/>
              <a:ext cx="4430768" cy="2406365"/>
            </a:xfrm>
            <a:prstGeom prst="rect">
              <a:avLst/>
            </a:prstGeom>
            <a:noFill/>
            <a:ln>
              <a:noFill/>
            </a:ln>
          </p:spPr>
        </p:pic>
        <p:sp>
          <p:nvSpPr>
            <p:cNvPr id="18" name="TextBox 4"/>
            <p:cNvSpPr txBox="1">
              <a:spLocks noChangeArrowheads="1"/>
            </p:cNvSpPr>
            <p:nvPr/>
          </p:nvSpPr>
          <p:spPr bwMode="auto">
            <a:xfrm>
              <a:off x="1113841" y="4223690"/>
              <a:ext cx="4450497" cy="1754326"/>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仿宋_GB2312" charset="0"/>
                  <a:cs typeface="仿宋_GB2312" charset="0"/>
                </a:defRPr>
              </a:lvl1pPr>
              <a:lvl2pPr marL="742950" indent="-285750" eaLnBrk="0" hangingPunct="0">
                <a:defRPr>
                  <a:solidFill>
                    <a:schemeClr val="tx1"/>
                  </a:solidFill>
                  <a:latin typeface="Arial" panose="020B0604020202020204" pitchFamily="34" charset="0"/>
                  <a:ea typeface="仿宋_GB2312" charset="0"/>
                  <a:cs typeface="仿宋_GB2312" charset="0"/>
                </a:defRPr>
              </a:lvl2pPr>
              <a:lvl3pPr marL="1143000" indent="-228600" eaLnBrk="0" hangingPunct="0">
                <a:defRPr>
                  <a:solidFill>
                    <a:schemeClr val="tx1"/>
                  </a:solidFill>
                  <a:latin typeface="Arial" panose="020B0604020202020204" pitchFamily="34" charset="0"/>
                  <a:ea typeface="仿宋_GB2312" charset="0"/>
                  <a:cs typeface="仿宋_GB2312" charset="0"/>
                </a:defRPr>
              </a:lvl3pPr>
              <a:lvl4pPr marL="1600200" indent="-228600" eaLnBrk="0" hangingPunct="0">
                <a:defRPr>
                  <a:solidFill>
                    <a:schemeClr val="tx1"/>
                  </a:solidFill>
                  <a:latin typeface="Arial" panose="020B0604020202020204" pitchFamily="34" charset="0"/>
                  <a:ea typeface="仿宋_GB2312" charset="0"/>
                  <a:cs typeface="仿宋_GB2312" charset="0"/>
                </a:defRPr>
              </a:lvl4pPr>
              <a:lvl5pPr marL="2057400" indent="-228600" eaLnBrk="0" hangingPunct="0">
                <a:defRPr>
                  <a:solidFill>
                    <a:schemeClr val="tx1"/>
                  </a:solidFill>
                  <a:latin typeface="Arial" panose="020B0604020202020204" pitchFamily="34" charset="0"/>
                  <a:ea typeface="仿宋_GB2312" charset="0"/>
                  <a:cs typeface="仿宋_GB2312"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仿宋_GB2312" charset="0"/>
                  <a:cs typeface="仿宋_GB2312"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仿宋_GB2312" charset="0"/>
                  <a:cs typeface="仿宋_GB2312"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仿宋_GB2312" charset="0"/>
                  <a:cs typeface="仿宋_GB2312"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仿宋_GB2312" charset="0"/>
                  <a:cs typeface="仿宋_GB2312" charset="0"/>
                </a:defRPr>
              </a:lvl9pPr>
            </a:lstStyle>
            <a:p>
              <a:pPr eaLnBrk="1" hangingPunct="1">
                <a:lnSpc>
                  <a:spcPct val="150000"/>
                </a:lnSpc>
              </a:pPr>
              <a:r>
                <a:rPr lang="en-US" altLang="zh-CN" dirty="0">
                  <a:solidFill>
                    <a:srgbClr val="0070C0"/>
                  </a:solidFill>
                </a:rPr>
                <a:t>Distribution of GTS data in China</a:t>
              </a:r>
              <a:endParaRPr lang="en-US" altLang="zh-CN" dirty="0">
                <a:solidFill>
                  <a:srgbClr val="0070C0"/>
                </a:solidFill>
              </a:endParaRPr>
            </a:p>
            <a:p>
              <a:pPr eaLnBrk="1" hangingPunct="1">
                <a:lnSpc>
                  <a:spcPct val="150000"/>
                </a:lnSpc>
              </a:pPr>
              <a:r>
                <a:rPr lang="en-US" altLang="zh-CN" dirty="0">
                  <a:solidFill>
                    <a:srgbClr val="0070C0"/>
                  </a:solidFill>
                </a:rPr>
                <a:t>o</a:t>
              </a:r>
              <a:r>
                <a:rPr lang="zh-CN" altLang="en-US" dirty="0">
                  <a:solidFill>
                    <a:srgbClr val="0070C0"/>
                  </a:solidFill>
                </a:rPr>
                <a:t>：</a:t>
              </a:r>
              <a:r>
                <a:rPr lang="en-US" altLang="zh-CN" dirty="0">
                  <a:solidFill>
                    <a:srgbClr val="0070C0"/>
                  </a:solidFill>
                </a:rPr>
                <a:t>Surface weather observation </a:t>
              </a:r>
              <a:endParaRPr lang="en-US" altLang="zh-CN" dirty="0">
                <a:solidFill>
                  <a:srgbClr val="0070C0"/>
                </a:solidFill>
              </a:endParaRPr>
            </a:p>
            <a:p>
              <a:pPr eaLnBrk="1" hangingPunct="1">
                <a:lnSpc>
                  <a:spcPct val="150000"/>
                </a:lnSpc>
              </a:pPr>
              <a:r>
                <a:rPr lang="zh-CN" altLang="en-US" dirty="0">
                  <a:solidFill>
                    <a:srgbClr val="0070C0"/>
                  </a:solidFill>
                </a:rPr>
                <a:t>*：</a:t>
              </a:r>
              <a:r>
                <a:rPr lang="en-US" altLang="zh-CN" dirty="0">
                  <a:solidFill>
                    <a:srgbClr val="0070C0"/>
                  </a:solidFill>
                </a:rPr>
                <a:t>Radiosonde observation</a:t>
              </a:r>
              <a:endParaRPr lang="en-US" altLang="zh-CN" dirty="0">
                <a:solidFill>
                  <a:srgbClr val="0070C0"/>
                </a:solidFill>
              </a:endParaRPr>
            </a:p>
            <a:p>
              <a:pPr eaLnBrk="1" hangingPunct="1">
                <a:lnSpc>
                  <a:spcPct val="150000"/>
                </a:lnSpc>
              </a:pPr>
              <a:r>
                <a:rPr lang="en-US" altLang="zh-CN" dirty="0">
                  <a:solidFill>
                    <a:srgbClr val="0070C0"/>
                  </a:solidFill>
                </a:rPr>
                <a:t>x</a:t>
              </a:r>
              <a:r>
                <a:rPr lang="zh-CN" altLang="en-US" dirty="0">
                  <a:solidFill>
                    <a:srgbClr val="0070C0"/>
                  </a:solidFill>
                </a:rPr>
                <a:t>：</a:t>
              </a:r>
              <a:r>
                <a:rPr lang="en-US" altLang="zh-CN" dirty="0">
                  <a:solidFill>
                    <a:srgbClr val="0070C0"/>
                  </a:solidFill>
                </a:rPr>
                <a:t>Volunteer ship and buoy observation</a:t>
              </a:r>
              <a:endParaRPr lang="zh-CN" altLang="en-US" dirty="0">
                <a:solidFill>
                  <a:srgbClr val="0070C0"/>
                </a:solidFill>
              </a:endParaRPr>
            </a:p>
          </p:txBody>
        </p:sp>
      </p:grpSp>
      <p:sp>
        <p:nvSpPr>
          <p:cNvPr id="16" name="矩形 15"/>
          <p:cNvSpPr/>
          <p:nvPr/>
        </p:nvSpPr>
        <p:spPr>
          <a:xfrm>
            <a:off x="124267" y="1018644"/>
            <a:ext cx="8921880" cy="4572000"/>
          </a:xfrm>
          <a:prstGeom prst="rect">
            <a:avLst/>
          </a:prstGeom>
        </p:spPr>
        <p:txBody>
          <a:bodyPr wrap="square">
            <a:spAutoFit/>
          </a:bodyPr>
          <a:lstStyle/>
          <a:p>
            <a:r>
              <a:rPr lang="zh-CN" altLang="en-US" sz="2000" dirty="0">
                <a:latin typeface="+mn-ea"/>
                <a:ea typeface="仿宋_GB2312" charset="0"/>
              </a:rPr>
              <a:t>“</a:t>
            </a:r>
            <a:r>
              <a:rPr lang="en-US" altLang="zh-CN" sz="2000" dirty="0">
                <a:latin typeface="+mn-ea"/>
                <a:ea typeface="仿宋_GB2312" charset="0"/>
              </a:rPr>
              <a:t>GTS</a:t>
            </a:r>
            <a:r>
              <a:rPr lang="zh-CN" altLang="en-US" sz="2000" dirty="0">
                <a:latin typeface="+mn-ea"/>
                <a:ea typeface="仿宋_GB2312" charset="0"/>
              </a:rPr>
              <a:t>” </a:t>
            </a:r>
            <a:r>
              <a:rPr lang="en-US" altLang="zh-CN" sz="2000" dirty="0">
                <a:latin typeface="+mn-ea"/>
                <a:ea typeface="仿宋_GB2312" charset="0"/>
              </a:rPr>
              <a:t>is acquired in real time through fiber networks that is established by National Marine Environment Forecasting Center and National Meteorological Information Center  . The NMEFC broadcasts information via VSAT</a:t>
            </a:r>
            <a:endParaRPr lang="en-US" altLang="zh-CN" sz="2000" dirty="0">
              <a:latin typeface="+mn-ea"/>
              <a:ea typeface="仿宋_GB2312" charset="0"/>
            </a:endParaRPr>
          </a:p>
          <a:p>
            <a:pPr marL="1614170" lvl="1" indent="-179070">
              <a:buFont typeface="Arial" panose="020B0604020202020204" pitchFamily="34" charset="0"/>
              <a:buChar char="•"/>
            </a:pPr>
            <a:r>
              <a:rPr lang="en-US" altLang="zh-CN" dirty="0">
                <a:latin typeface="+mn-ea"/>
                <a:ea typeface="仿宋_GB2312" charset="0"/>
              </a:rPr>
              <a:t>Countries (including China) international exchange of </a:t>
            </a:r>
            <a:r>
              <a:rPr lang="en-US" altLang="zh-CN" dirty="0">
                <a:solidFill>
                  <a:srgbClr val="FF0000"/>
                </a:solidFill>
                <a:latin typeface="+mn-ea"/>
                <a:ea typeface="仿宋_GB2312" charset="0"/>
              </a:rPr>
              <a:t>observation data of upper air and surface</a:t>
            </a:r>
            <a:endParaRPr lang="en-US" altLang="zh-CN" dirty="0">
              <a:solidFill>
                <a:srgbClr val="FF0000"/>
              </a:solidFill>
              <a:latin typeface="+mn-ea"/>
              <a:ea typeface="仿宋_GB2312" charset="0"/>
            </a:endParaRPr>
          </a:p>
          <a:p>
            <a:pPr marL="1614170" lvl="1" indent="-179070">
              <a:buFont typeface="Arial" panose="020B0604020202020204" pitchFamily="34" charset="0"/>
              <a:buChar char="•"/>
            </a:pPr>
            <a:r>
              <a:rPr lang="en-US" altLang="zh-CN" dirty="0">
                <a:latin typeface="+mn-ea"/>
                <a:ea typeface="仿宋_GB2312" charset="0"/>
              </a:rPr>
              <a:t>Countries (including China) international exchange of </a:t>
            </a:r>
            <a:r>
              <a:rPr lang="en-US" altLang="zh-CN" dirty="0">
                <a:solidFill>
                  <a:srgbClr val="FF0000"/>
                </a:solidFill>
                <a:latin typeface="+mn-ea"/>
                <a:ea typeface="仿宋_GB2312" charset="0"/>
              </a:rPr>
              <a:t>Surface Meteorological Monthly Bulletin Data</a:t>
            </a:r>
            <a:endParaRPr lang="en-US" altLang="zh-CN" dirty="0">
              <a:solidFill>
                <a:srgbClr val="FF0000"/>
              </a:solidFill>
              <a:latin typeface="+mn-ea"/>
              <a:ea typeface="仿宋_GB2312" charset="0"/>
            </a:endParaRPr>
          </a:p>
          <a:p>
            <a:pPr marL="1614170" lvl="1" indent="-179070">
              <a:buFont typeface="Arial" panose="020B0604020202020204" pitchFamily="34" charset="0"/>
              <a:buChar char="•"/>
            </a:pPr>
            <a:r>
              <a:rPr lang="en-US" altLang="zh-CN" dirty="0">
                <a:latin typeface="+mn-ea"/>
                <a:ea typeface="仿宋_GB2312" charset="0"/>
              </a:rPr>
              <a:t>Countries (including China) international exchange of </a:t>
            </a:r>
            <a:r>
              <a:rPr lang="en-US" altLang="zh-CN" dirty="0">
                <a:solidFill>
                  <a:srgbClr val="FF0000"/>
                </a:solidFill>
                <a:latin typeface="+mn-ea"/>
                <a:ea typeface="仿宋_GB2312" charset="0"/>
              </a:rPr>
              <a:t>aviation observation data</a:t>
            </a:r>
            <a:endParaRPr lang="en-US" altLang="zh-CN" dirty="0">
              <a:solidFill>
                <a:srgbClr val="FF0000"/>
              </a:solidFill>
              <a:latin typeface="+mn-ea"/>
              <a:ea typeface="仿宋_GB2312" charset="0"/>
            </a:endParaRPr>
          </a:p>
          <a:p>
            <a:pPr marL="1614170" lvl="1" indent="-179070">
              <a:buFont typeface="Arial" panose="020B0604020202020204" pitchFamily="34" charset="0"/>
              <a:buChar char="•"/>
            </a:pPr>
            <a:r>
              <a:rPr lang="en-US" altLang="zh-CN" dirty="0">
                <a:latin typeface="+mn-ea"/>
                <a:ea typeface="仿宋_GB2312" charset="0"/>
              </a:rPr>
              <a:t>Countries (excluding China) international exchange of </a:t>
            </a:r>
            <a:r>
              <a:rPr lang="en-US" altLang="zh-CN" dirty="0">
                <a:solidFill>
                  <a:srgbClr val="FF0000"/>
                </a:solidFill>
                <a:latin typeface="+mn-ea"/>
                <a:ea typeface="仿宋_GB2312" charset="0"/>
              </a:rPr>
              <a:t>marine meteorological observation data </a:t>
            </a:r>
            <a:r>
              <a:rPr lang="zh-CN" altLang="en-US" dirty="0">
                <a:latin typeface="+mn-ea"/>
                <a:ea typeface="仿宋_GB2312" charset="0"/>
              </a:rPr>
              <a:t>，</a:t>
            </a:r>
            <a:br>
              <a:rPr lang="en-US" altLang="zh-CN" dirty="0">
                <a:latin typeface="+mn-ea"/>
                <a:ea typeface="仿宋_GB2312" charset="0"/>
              </a:rPr>
            </a:br>
            <a:r>
              <a:rPr lang="en-US" altLang="zh-CN" dirty="0">
                <a:latin typeface="+mn-ea"/>
                <a:ea typeface="仿宋_GB2312" charset="0"/>
              </a:rPr>
              <a:t>Marine meteorological data of ship (buoy):the meteorological elements including temperature, air pressure, wind speed </a:t>
            </a:r>
            <a:r>
              <a:rPr lang="en-US" altLang="zh-CN" dirty="0" err="1">
                <a:latin typeface="+mn-ea"/>
                <a:ea typeface="仿宋_GB2312" charset="0"/>
              </a:rPr>
              <a:t>etc</a:t>
            </a:r>
            <a:r>
              <a:rPr lang="en-US" altLang="zh-CN" dirty="0">
                <a:latin typeface="+mn-ea"/>
                <a:ea typeface="仿宋_GB2312" charset="0"/>
              </a:rPr>
              <a:t>, and the marine elements include including SST, wave, section temperature, salinity and current etc.</a:t>
            </a:r>
            <a:endParaRPr lang="en-US" altLang="zh-CN" dirty="0">
              <a:latin typeface="+mn-ea"/>
              <a:ea typeface="仿宋_GB2312" charset="0"/>
            </a:endParaRPr>
          </a:p>
          <a:p>
            <a:pPr marL="1614170" lvl="1" indent="-179070">
              <a:buFont typeface="Arial" panose="020B0604020202020204" pitchFamily="34" charset="0"/>
              <a:buChar char="•"/>
            </a:pPr>
            <a:r>
              <a:rPr lang="en-US" altLang="zh-CN" dirty="0">
                <a:solidFill>
                  <a:srgbClr val="FF0000"/>
                </a:solidFill>
                <a:latin typeface="+mn-ea"/>
                <a:ea typeface="仿宋_GB2312" charset="0"/>
              </a:rPr>
              <a:t>Facsimile chart and various alerts </a:t>
            </a:r>
            <a:r>
              <a:rPr lang="zh-CN" altLang="en-US" dirty="0">
                <a:solidFill>
                  <a:srgbClr val="FF0000"/>
                </a:solidFill>
                <a:latin typeface="+mn-ea"/>
                <a:ea typeface="仿宋_GB2312" charset="0"/>
              </a:rPr>
              <a:t>（</a:t>
            </a:r>
            <a:r>
              <a:rPr lang="en-US" altLang="zh-CN" dirty="0">
                <a:solidFill>
                  <a:srgbClr val="FF0000"/>
                </a:solidFill>
                <a:latin typeface="+mn-ea"/>
                <a:ea typeface="仿宋_GB2312" charset="0"/>
              </a:rPr>
              <a:t> Cyclone, typhoon, tsunami </a:t>
            </a:r>
            <a:r>
              <a:rPr lang="zh-CN" altLang="en-US" dirty="0">
                <a:solidFill>
                  <a:srgbClr val="FF0000"/>
                </a:solidFill>
                <a:latin typeface="+mn-ea"/>
                <a:ea typeface="仿宋_GB2312" charset="0"/>
              </a:rPr>
              <a:t>）</a:t>
            </a:r>
            <a:endParaRPr lang="zh-CN" altLang="en-US" dirty="0">
              <a:solidFill>
                <a:srgbClr val="FF0000"/>
              </a:solidFill>
              <a:latin typeface="+mn-ea"/>
              <a:ea typeface="仿宋_GB2312" charset="0"/>
            </a:endParaRPr>
          </a:p>
        </p:txBody>
      </p:sp>
      <p:sp>
        <p:nvSpPr>
          <p:cNvPr id="4" name="Freeform 37"/>
          <p:cNvSpPr/>
          <p:nvPr/>
        </p:nvSpPr>
        <p:spPr bwMode="auto">
          <a:xfrm>
            <a:off x="-205105" y="5556250"/>
            <a:ext cx="10180955" cy="1982470"/>
          </a:xfrm>
          <a:custGeom>
            <a:avLst/>
            <a:gdLst>
              <a:gd name="T0" fmla="*/ 45 w 14725"/>
              <a:gd name="T1" fmla="*/ 1294 h 2457"/>
              <a:gd name="T2" fmla="*/ 583 w 14725"/>
              <a:gd name="T3" fmla="*/ 341 h 2457"/>
              <a:gd name="T4" fmla="*/ 3544 w 14725"/>
              <a:gd name="T5" fmla="*/ 329 h 2457"/>
              <a:gd name="T6" fmla="*/ 4675 w 14725"/>
              <a:gd name="T7" fmla="*/ 137 h 2457"/>
              <a:gd name="T8" fmla="*/ 6079 w 14725"/>
              <a:gd name="T9" fmla="*/ 281 h 2457"/>
              <a:gd name="T10" fmla="*/ 8027 w 14725"/>
              <a:gd name="T11" fmla="*/ 6 h 2457"/>
              <a:gd name="T12" fmla="*/ 9901 w 14725"/>
              <a:gd name="T13" fmla="*/ 271 h 2457"/>
              <a:gd name="T14" fmla="*/ 11269 w 14725"/>
              <a:gd name="T15" fmla="*/ 22 h 2457"/>
              <a:gd name="T16" fmla="*/ 13909 w 14725"/>
              <a:gd name="T17" fmla="*/ 406 h 2457"/>
              <a:gd name="T18" fmla="*/ 14725 w 14725"/>
              <a:gd name="T19" fmla="*/ 2110 h 2457"/>
              <a:gd name="T20" fmla="*/ 8772 w 14725"/>
              <a:gd name="T21" fmla="*/ 2363 h 2457"/>
              <a:gd name="T22" fmla="*/ 60 w 14725"/>
              <a:gd name="T23" fmla="*/ 2457 h 2457"/>
              <a:gd name="T24" fmla="*/ 45 w 14725"/>
              <a:gd name="T25" fmla="*/ 1294 h 24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725"/>
              <a:gd name="T40" fmla="*/ 0 h 2457"/>
              <a:gd name="T41" fmla="*/ 14725 w 14725"/>
              <a:gd name="T42" fmla="*/ 2457 h 24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725" h="2457">
                <a:moveTo>
                  <a:pt x="45" y="1294"/>
                </a:moveTo>
                <a:cubicBezTo>
                  <a:pt x="132" y="941"/>
                  <a:pt x="0" y="502"/>
                  <a:pt x="583" y="341"/>
                </a:cubicBezTo>
                <a:cubicBezTo>
                  <a:pt x="1166" y="180"/>
                  <a:pt x="2862" y="363"/>
                  <a:pt x="3544" y="329"/>
                </a:cubicBezTo>
                <a:cubicBezTo>
                  <a:pt x="4226" y="295"/>
                  <a:pt x="4253" y="145"/>
                  <a:pt x="4675" y="137"/>
                </a:cubicBezTo>
                <a:cubicBezTo>
                  <a:pt x="5097" y="129"/>
                  <a:pt x="5520" y="303"/>
                  <a:pt x="6079" y="281"/>
                </a:cubicBezTo>
                <a:cubicBezTo>
                  <a:pt x="6638" y="259"/>
                  <a:pt x="7390" y="8"/>
                  <a:pt x="8027" y="6"/>
                </a:cubicBezTo>
                <a:cubicBezTo>
                  <a:pt x="8664" y="4"/>
                  <a:pt x="9361" y="268"/>
                  <a:pt x="9901" y="271"/>
                </a:cubicBezTo>
                <a:cubicBezTo>
                  <a:pt x="10441" y="274"/>
                  <a:pt x="10601" y="0"/>
                  <a:pt x="11269" y="22"/>
                </a:cubicBezTo>
                <a:cubicBezTo>
                  <a:pt x="11937" y="44"/>
                  <a:pt x="13333" y="58"/>
                  <a:pt x="13909" y="406"/>
                </a:cubicBezTo>
                <a:lnTo>
                  <a:pt x="14725" y="2110"/>
                </a:lnTo>
                <a:lnTo>
                  <a:pt x="8772" y="2363"/>
                </a:lnTo>
                <a:lnTo>
                  <a:pt x="60" y="2457"/>
                </a:lnTo>
                <a:lnTo>
                  <a:pt x="45" y="1294"/>
                </a:lnTo>
                <a:close/>
              </a:path>
            </a:pathLst>
          </a:custGeom>
          <a:solidFill>
            <a:srgbClr val="1F497D">
              <a:alpha val="80000"/>
            </a:srgbClr>
          </a:solidFill>
          <a:ln w="9525">
            <a:noFill/>
            <a:round/>
          </a:ln>
        </p:spPr>
        <p:txBody>
          <a:bodyPr/>
          <a:lstStyle/>
          <a:p>
            <a:endParaRPr lang="zh-CN" altLang="en-US"/>
          </a:p>
        </p:txBody>
      </p:sp>
      <p:sp>
        <p:nvSpPr>
          <p:cNvPr id="3" name="标题 2"/>
          <p:cNvSpPr>
            <a:spLocks noGrp="1"/>
          </p:cNvSpPr>
          <p:nvPr>
            <p:ph type="title"/>
          </p:nvPr>
        </p:nvSpPr>
        <p:spPr/>
        <p:txBody>
          <a:bodyPr/>
          <a:lstStyle/>
          <a:p>
            <a:r>
              <a:rPr kumimoji="1" lang="en-US" altLang="zh-CN" dirty="0" smtClean="0"/>
              <a:t>GTS</a:t>
            </a:r>
            <a:endParaRPr kumimoji="1"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7"/>
          <p:cNvSpPr/>
          <p:nvPr/>
        </p:nvSpPr>
        <p:spPr bwMode="auto">
          <a:xfrm>
            <a:off x="-647700" y="5654675"/>
            <a:ext cx="10439400" cy="1709420"/>
          </a:xfrm>
          <a:custGeom>
            <a:avLst/>
            <a:gdLst>
              <a:gd name="T0" fmla="*/ 45 w 14725"/>
              <a:gd name="T1" fmla="*/ 1294 h 2457"/>
              <a:gd name="T2" fmla="*/ 583 w 14725"/>
              <a:gd name="T3" fmla="*/ 341 h 2457"/>
              <a:gd name="T4" fmla="*/ 3544 w 14725"/>
              <a:gd name="T5" fmla="*/ 329 h 2457"/>
              <a:gd name="T6" fmla="*/ 4675 w 14725"/>
              <a:gd name="T7" fmla="*/ 137 h 2457"/>
              <a:gd name="T8" fmla="*/ 6079 w 14725"/>
              <a:gd name="T9" fmla="*/ 281 h 2457"/>
              <a:gd name="T10" fmla="*/ 8027 w 14725"/>
              <a:gd name="T11" fmla="*/ 6 h 2457"/>
              <a:gd name="T12" fmla="*/ 9901 w 14725"/>
              <a:gd name="T13" fmla="*/ 271 h 2457"/>
              <a:gd name="T14" fmla="*/ 11269 w 14725"/>
              <a:gd name="T15" fmla="*/ 22 h 2457"/>
              <a:gd name="T16" fmla="*/ 13909 w 14725"/>
              <a:gd name="T17" fmla="*/ 406 h 2457"/>
              <a:gd name="T18" fmla="*/ 14725 w 14725"/>
              <a:gd name="T19" fmla="*/ 2110 h 2457"/>
              <a:gd name="T20" fmla="*/ 8772 w 14725"/>
              <a:gd name="T21" fmla="*/ 2363 h 2457"/>
              <a:gd name="T22" fmla="*/ 60 w 14725"/>
              <a:gd name="T23" fmla="*/ 2457 h 2457"/>
              <a:gd name="T24" fmla="*/ 45 w 14725"/>
              <a:gd name="T25" fmla="*/ 1294 h 24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725"/>
              <a:gd name="T40" fmla="*/ 0 h 2457"/>
              <a:gd name="T41" fmla="*/ 14725 w 14725"/>
              <a:gd name="T42" fmla="*/ 2457 h 24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725" h="2457">
                <a:moveTo>
                  <a:pt x="45" y="1294"/>
                </a:moveTo>
                <a:cubicBezTo>
                  <a:pt x="132" y="941"/>
                  <a:pt x="0" y="502"/>
                  <a:pt x="583" y="341"/>
                </a:cubicBezTo>
                <a:cubicBezTo>
                  <a:pt x="1166" y="180"/>
                  <a:pt x="2862" y="363"/>
                  <a:pt x="3544" y="329"/>
                </a:cubicBezTo>
                <a:cubicBezTo>
                  <a:pt x="4226" y="295"/>
                  <a:pt x="4253" y="145"/>
                  <a:pt x="4675" y="137"/>
                </a:cubicBezTo>
                <a:cubicBezTo>
                  <a:pt x="5097" y="129"/>
                  <a:pt x="5520" y="303"/>
                  <a:pt x="6079" y="281"/>
                </a:cubicBezTo>
                <a:cubicBezTo>
                  <a:pt x="6638" y="259"/>
                  <a:pt x="7390" y="8"/>
                  <a:pt x="8027" y="6"/>
                </a:cubicBezTo>
                <a:cubicBezTo>
                  <a:pt x="8664" y="4"/>
                  <a:pt x="9361" y="268"/>
                  <a:pt x="9901" y="271"/>
                </a:cubicBezTo>
                <a:cubicBezTo>
                  <a:pt x="10441" y="274"/>
                  <a:pt x="10601" y="0"/>
                  <a:pt x="11269" y="22"/>
                </a:cubicBezTo>
                <a:cubicBezTo>
                  <a:pt x="11937" y="44"/>
                  <a:pt x="13333" y="58"/>
                  <a:pt x="13909" y="406"/>
                </a:cubicBezTo>
                <a:lnTo>
                  <a:pt x="14725" y="2110"/>
                </a:lnTo>
                <a:lnTo>
                  <a:pt x="8772" y="2363"/>
                </a:lnTo>
                <a:lnTo>
                  <a:pt x="60" y="2457"/>
                </a:lnTo>
                <a:lnTo>
                  <a:pt x="45" y="1294"/>
                </a:lnTo>
                <a:close/>
              </a:path>
            </a:pathLst>
          </a:custGeom>
          <a:solidFill>
            <a:srgbClr val="1F497D">
              <a:alpha val="80000"/>
            </a:srgbClr>
          </a:solidFill>
          <a:ln w="9525">
            <a:noFill/>
            <a:round/>
          </a:ln>
        </p:spPr>
        <p:txBody>
          <a:bodyPr/>
          <a:lstStyle/>
          <a:p>
            <a:endParaRPr lang="zh-CN" altLang="en-US"/>
          </a:p>
        </p:txBody>
      </p:sp>
      <p:grpSp>
        <p:nvGrpSpPr>
          <p:cNvPr id="15" name="组合 14"/>
          <p:cNvGrpSpPr/>
          <p:nvPr/>
        </p:nvGrpSpPr>
        <p:grpSpPr>
          <a:xfrm>
            <a:off x="357159" y="1408545"/>
            <a:ext cx="8394308" cy="3906514"/>
            <a:chOff x="999904" y="1320826"/>
            <a:chExt cx="8394308" cy="3906514"/>
          </a:xfrm>
        </p:grpSpPr>
        <p:pic>
          <p:nvPicPr>
            <p:cNvPr id="19" name="Picture 6" descr="floatcyclescaled"/>
            <p:cNvPicPr>
              <a:picLocks noChangeAspect="1" noChangeArrowheads="1"/>
            </p:cNvPicPr>
            <p:nvPr/>
          </p:nvPicPr>
          <p:blipFill>
            <a:blip r:embed="rId1" cstate="print"/>
            <a:srcRect/>
            <a:stretch>
              <a:fillRect/>
            </a:stretch>
          </p:blipFill>
          <p:spPr bwMode="auto">
            <a:xfrm>
              <a:off x="6357753" y="3627034"/>
              <a:ext cx="3036459" cy="1600306"/>
            </a:xfrm>
            <a:prstGeom prst="rect">
              <a:avLst/>
            </a:prstGeom>
            <a:ln>
              <a:noFill/>
            </a:ln>
            <a:effectLst>
              <a:softEdge rad="112500"/>
            </a:effectLst>
          </p:spPr>
        </p:pic>
        <p:sp>
          <p:nvSpPr>
            <p:cNvPr id="20" name="矩形 19"/>
            <p:cNvSpPr/>
            <p:nvPr/>
          </p:nvSpPr>
          <p:spPr>
            <a:xfrm>
              <a:off x="999904" y="1320826"/>
              <a:ext cx="8358246" cy="1751965"/>
            </a:xfrm>
            <a:prstGeom prst="rect">
              <a:avLst/>
            </a:prstGeom>
          </p:spPr>
          <p:txBody>
            <a:bodyPr wrap="square">
              <a:spAutoFit/>
            </a:bodyPr>
            <a:lstStyle/>
            <a:p>
              <a:pPr algn="just">
                <a:lnSpc>
                  <a:spcPct val="80000"/>
                </a:lnSpc>
                <a:spcBef>
                  <a:spcPts val="1200"/>
                </a:spcBef>
                <a:spcAft>
                  <a:spcPts val="1200"/>
                </a:spcAft>
                <a:buFont typeface="Arial" panose="020B0604020202020204" pitchFamily="34" charset="0"/>
                <a:buChar char="•"/>
              </a:pPr>
              <a:r>
                <a:rPr lang="zh-CN" altLang="en-US" sz="2000" dirty="0">
                  <a:solidFill>
                    <a:schemeClr val="tx1">
                      <a:lumMod val="65000"/>
                      <a:lumOff val="35000"/>
                    </a:schemeClr>
                  </a:solidFill>
                  <a:latin typeface="+mn-ea"/>
                  <a:ea typeface="黑体" panose="02010609060101010101" pitchFamily="49" charset="-122"/>
                </a:rPr>
                <a:t> </a:t>
              </a:r>
              <a:r>
                <a:rPr lang="en-US" altLang="zh-CN" sz="2000" dirty="0">
                  <a:solidFill>
                    <a:schemeClr val="tx1">
                      <a:lumMod val="65000"/>
                      <a:lumOff val="35000"/>
                    </a:schemeClr>
                  </a:solidFill>
                  <a:latin typeface="+mn-ea"/>
                  <a:ea typeface="黑体" panose="02010609060101010101" pitchFamily="49" charset="-122"/>
                </a:rPr>
                <a:t>Since 1998 more than 3000 Argo buoys have been deployed in the world oceans, measuring temperature and salinity profile more than 2000 meters deep.</a:t>
              </a:r>
              <a:endParaRPr lang="en-US" altLang="zh-CN" sz="2000" dirty="0">
                <a:solidFill>
                  <a:schemeClr val="tx1">
                    <a:lumMod val="65000"/>
                    <a:lumOff val="35000"/>
                  </a:schemeClr>
                </a:solidFill>
                <a:latin typeface="+mn-ea"/>
                <a:ea typeface="黑体" panose="02010609060101010101" pitchFamily="49" charset="-122"/>
              </a:endParaRPr>
            </a:p>
            <a:p>
              <a:pPr indent="-457200" algn="just">
                <a:lnSpc>
                  <a:spcPct val="80000"/>
                </a:lnSpc>
                <a:spcBef>
                  <a:spcPts val="1200"/>
                </a:spcBef>
                <a:spcAft>
                  <a:spcPts val="1200"/>
                </a:spcAft>
                <a:buFont typeface="Arial" panose="020B0604020202020204" pitchFamily="34" charset="0"/>
                <a:buChar char="•"/>
              </a:pPr>
              <a:r>
                <a:rPr lang="en-US" altLang="zh-CN" sz="2000" dirty="0">
                  <a:solidFill>
                    <a:schemeClr val="tx1">
                      <a:lumMod val="65000"/>
                      <a:lumOff val="35000"/>
                    </a:schemeClr>
                  </a:solidFill>
                  <a:latin typeface="+mn-ea"/>
                  <a:ea typeface="黑体" panose="02010609060101010101" pitchFamily="49" charset="-122"/>
                </a:rPr>
                <a:t>China has participated in the Argo program, so far </a:t>
              </a:r>
              <a:r>
                <a:rPr lang="en-US" altLang="zh-CN" sz="2800" dirty="0">
                  <a:solidFill>
                    <a:srgbClr val="FF0000"/>
                  </a:solidFill>
                  <a:latin typeface="+mn-ea"/>
                  <a:ea typeface="黑体" panose="02010609060101010101" pitchFamily="49" charset="-122"/>
                </a:rPr>
                <a:t>376</a:t>
              </a:r>
              <a:r>
                <a:rPr lang="en-US" altLang="zh-CN" sz="2000" dirty="0">
                  <a:solidFill>
                    <a:schemeClr val="tx1">
                      <a:lumMod val="65000"/>
                      <a:lumOff val="35000"/>
                    </a:schemeClr>
                  </a:solidFill>
                  <a:latin typeface="+mn-ea"/>
                  <a:ea typeface="黑体" panose="02010609060101010101" pitchFamily="49" charset="-122"/>
                </a:rPr>
                <a:t> profiling floats have been laid </a:t>
              </a:r>
              <a:r>
                <a:rPr lang="zh-CN" altLang="en-US" sz="2000" dirty="0">
                  <a:solidFill>
                    <a:schemeClr val="tx1">
                      <a:lumMod val="65000"/>
                      <a:lumOff val="35000"/>
                    </a:schemeClr>
                  </a:solidFill>
                  <a:latin typeface="+mn-ea"/>
                  <a:ea typeface="黑体" panose="02010609060101010101" pitchFamily="49" charset="-122"/>
                </a:rPr>
                <a:t>（</a:t>
              </a:r>
              <a:r>
                <a:rPr lang="en-US" altLang="zh-CN" sz="2000" dirty="0">
                  <a:solidFill>
                    <a:schemeClr val="tx1">
                      <a:lumMod val="65000"/>
                      <a:lumOff val="35000"/>
                    </a:schemeClr>
                  </a:solidFill>
                  <a:latin typeface="+mn-ea"/>
                  <a:ea typeface="黑体" panose="02010609060101010101" pitchFamily="49" charset="-122"/>
                </a:rPr>
                <a:t> According to The China Argo Center </a:t>
              </a:r>
              <a:r>
                <a:rPr lang="zh-CN" altLang="en-US" sz="2000" dirty="0">
                  <a:solidFill>
                    <a:schemeClr val="tx1">
                      <a:lumMod val="65000"/>
                      <a:lumOff val="35000"/>
                    </a:schemeClr>
                  </a:solidFill>
                  <a:latin typeface="+mn-ea"/>
                  <a:ea typeface="黑体" panose="02010609060101010101" pitchFamily="49" charset="-122"/>
                </a:rPr>
                <a:t>）</a:t>
              </a:r>
              <a:endParaRPr lang="zh-CN" altLang="en-US" sz="2000" dirty="0">
                <a:solidFill>
                  <a:schemeClr val="tx1">
                    <a:lumMod val="65000"/>
                    <a:lumOff val="35000"/>
                  </a:schemeClr>
                </a:solidFill>
                <a:latin typeface="+mn-ea"/>
                <a:ea typeface="黑体" panose="02010609060101010101" pitchFamily="49" charset="-122"/>
              </a:endParaRPr>
            </a:p>
          </p:txBody>
        </p:sp>
      </p:grpSp>
      <p:sp>
        <p:nvSpPr>
          <p:cNvPr id="2" name="标题 1"/>
          <p:cNvSpPr>
            <a:spLocks noGrp="1"/>
          </p:cNvSpPr>
          <p:nvPr>
            <p:ph type="title"/>
          </p:nvPr>
        </p:nvSpPr>
        <p:spPr/>
        <p:txBody>
          <a:bodyPr/>
          <a:lstStyle/>
          <a:p>
            <a:r>
              <a:rPr kumimoji="1" lang="hr-HR" altLang="zh-CN" dirty="0"/>
              <a:t>Global </a:t>
            </a:r>
            <a:r>
              <a:rPr kumimoji="1" lang="zh-CN" altLang="hr-HR" dirty="0"/>
              <a:t>：</a:t>
            </a:r>
            <a:r>
              <a:rPr kumimoji="1" lang="hr-HR" altLang="zh-CN" dirty="0" smtClean="0">
                <a:solidFill>
                  <a:schemeClr val="accent5">
                    <a:lumMod val="75000"/>
                  </a:schemeClr>
                </a:solidFill>
              </a:rPr>
              <a:t>ARGO</a:t>
            </a:r>
            <a:endParaRPr kumimoji="1" lang="zh-CN" altLang="en-US" dirty="0">
              <a:solidFill>
                <a:schemeClr val="accent5">
                  <a:lumMod val="75000"/>
                </a:schemeClr>
              </a:solidFill>
            </a:endParaRPr>
          </a:p>
        </p:txBody>
      </p:sp>
      <p:pic>
        <p:nvPicPr>
          <p:cNvPr id="3" name="图片 2" descr="statusbig"/>
          <p:cNvPicPr>
            <a:picLocks noChangeAspect="1"/>
          </p:cNvPicPr>
          <p:nvPr/>
        </p:nvPicPr>
        <p:blipFill>
          <a:blip r:embed="rId2"/>
          <a:stretch>
            <a:fillRect/>
          </a:stretch>
        </p:blipFill>
        <p:spPr>
          <a:xfrm>
            <a:off x="356870" y="3369310"/>
            <a:ext cx="5012055" cy="2291715"/>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50576" y="2389325"/>
            <a:ext cx="2312692" cy="2263811"/>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1380" y="2391477"/>
            <a:ext cx="4624154" cy="2230847"/>
          </a:xfrm>
          <a:prstGeom prst="rect">
            <a:avLst/>
          </a:prstGeom>
        </p:spPr>
      </p:pic>
      <p:sp>
        <p:nvSpPr>
          <p:cNvPr id="14" name="文本框 13"/>
          <p:cNvSpPr txBox="1"/>
          <p:nvPr/>
        </p:nvSpPr>
        <p:spPr>
          <a:xfrm>
            <a:off x="2451988" y="5095193"/>
            <a:ext cx="5984029" cy="369332"/>
          </a:xfrm>
          <a:prstGeom prst="rect">
            <a:avLst/>
          </a:prstGeom>
          <a:noFill/>
        </p:spPr>
        <p:txBody>
          <a:bodyPr wrap="square" rtlCol="0">
            <a:spAutoFit/>
          </a:bodyPr>
          <a:lstStyle/>
          <a:p>
            <a:r>
              <a:rPr lang="en-US" altLang="zh-CN" dirty="0"/>
              <a:t>Sea level anomaly data along the rail</a:t>
            </a:r>
            <a:endParaRPr lang="zh-CN" altLang="en-US" dirty="0"/>
          </a:p>
        </p:txBody>
      </p:sp>
      <p:sp>
        <p:nvSpPr>
          <p:cNvPr id="15" name="文本框 14"/>
          <p:cNvSpPr txBox="1"/>
          <p:nvPr/>
        </p:nvSpPr>
        <p:spPr>
          <a:xfrm>
            <a:off x="3071803" y="4815731"/>
            <a:ext cx="2840632" cy="307777"/>
          </a:xfrm>
          <a:prstGeom prst="rect">
            <a:avLst/>
          </a:prstGeom>
          <a:noFill/>
        </p:spPr>
        <p:txBody>
          <a:bodyPr wrap="square" rtlCol="0">
            <a:spAutoFit/>
          </a:bodyPr>
          <a:lstStyle/>
          <a:p>
            <a:r>
              <a:rPr lang="en-US" altLang="zh-CN" sz="1400" dirty="0"/>
              <a:t>Date in Figure </a:t>
            </a:r>
            <a:r>
              <a:rPr lang="zh-CN" altLang="en-US" sz="1400" dirty="0"/>
              <a:t>：</a:t>
            </a:r>
            <a:r>
              <a:rPr lang="en-US" altLang="zh-CN" sz="1400" dirty="0"/>
              <a:t>May 22, 2017</a:t>
            </a:r>
            <a:endParaRPr lang="zh-CN" altLang="en-US" sz="1400" dirty="0"/>
          </a:p>
        </p:txBody>
      </p:sp>
      <p:sp>
        <p:nvSpPr>
          <p:cNvPr id="16" name="文本框 15"/>
          <p:cNvSpPr txBox="1"/>
          <p:nvPr/>
        </p:nvSpPr>
        <p:spPr>
          <a:xfrm>
            <a:off x="1352411" y="2525995"/>
            <a:ext cx="1622560" cy="830997"/>
          </a:xfrm>
          <a:prstGeom prst="rect">
            <a:avLst/>
          </a:prstGeom>
          <a:noFill/>
        </p:spPr>
        <p:txBody>
          <a:bodyPr wrap="square" rtlCol="0">
            <a:spAutoFit/>
          </a:bodyPr>
          <a:lstStyle/>
          <a:p>
            <a:r>
              <a:rPr lang="en-US" altLang="zh-CN" sz="1200" dirty="0"/>
              <a:t>Pacific northwest 99°-161°E</a:t>
            </a:r>
            <a:endParaRPr lang="en-US" altLang="zh-CN" sz="1200" dirty="0"/>
          </a:p>
          <a:p>
            <a:r>
              <a:rPr lang="en-US" altLang="zh-CN" sz="1200" dirty="0"/>
              <a:t>10°S-53°N</a:t>
            </a:r>
            <a:endParaRPr lang="en-US" altLang="zh-CN" sz="1200" dirty="0"/>
          </a:p>
          <a:p>
            <a:endParaRPr lang="zh-CN" altLang="en-US" sz="1200" dirty="0"/>
          </a:p>
        </p:txBody>
      </p:sp>
      <p:sp>
        <p:nvSpPr>
          <p:cNvPr id="17" name="文本框 16"/>
          <p:cNvSpPr txBox="1"/>
          <p:nvPr/>
        </p:nvSpPr>
        <p:spPr>
          <a:xfrm>
            <a:off x="4435010" y="2518707"/>
            <a:ext cx="1554655" cy="923330"/>
          </a:xfrm>
          <a:prstGeom prst="rect">
            <a:avLst/>
          </a:prstGeom>
          <a:noFill/>
        </p:spPr>
        <p:txBody>
          <a:bodyPr wrap="square" rtlCol="0">
            <a:spAutoFit/>
          </a:bodyPr>
          <a:lstStyle/>
          <a:p>
            <a:r>
              <a:rPr lang="en-US" altLang="zh-CN" sz="1200" dirty="0"/>
              <a:t>The Indian Ocean</a:t>
            </a:r>
            <a:endParaRPr lang="en-US" altLang="zh-CN" sz="1200" dirty="0"/>
          </a:p>
          <a:p>
            <a:r>
              <a:rPr lang="en-US" altLang="zh-CN" sz="1200" dirty="0"/>
              <a:t>42.5°-135°E</a:t>
            </a:r>
            <a:endParaRPr lang="en-US" altLang="zh-CN" sz="1200" dirty="0"/>
          </a:p>
          <a:p>
            <a:r>
              <a:rPr lang="en-US" altLang="zh-CN" sz="1200" dirty="0"/>
              <a:t>10°S   -31°N</a:t>
            </a:r>
            <a:endParaRPr lang="en-US" altLang="zh-CN" sz="1200" dirty="0"/>
          </a:p>
          <a:p>
            <a:endParaRPr lang="zh-CN" altLang="en-US" dirty="0"/>
          </a:p>
        </p:txBody>
      </p:sp>
      <p:sp>
        <p:nvSpPr>
          <p:cNvPr id="18" name="文本框 17"/>
          <p:cNvSpPr txBox="1"/>
          <p:nvPr/>
        </p:nvSpPr>
        <p:spPr>
          <a:xfrm>
            <a:off x="500729" y="1237303"/>
            <a:ext cx="8044361" cy="1015663"/>
          </a:xfrm>
          <a:prstGeom prst="rect">
            <a:avLst/>
          </a:prstGeom>
          <a:noFill/>
        </p:spPr>
        <p:txBody>
          <a:bodyPr wrap="square" rtlCol="0">
            <a:spAutoFit/>
          </a:bodyPr>
          <a:lstStyle/>
          <a:p>
            <a:r>
              <a:rPr lang="en-US" altLang="zh-CN" sz="2000" dirty="0"/>
              <a:t>Our forecasting Center has obtained CLS satellite data since 2010, covering the Pacific northwest and the India ocean, with a resolution of 7 km</a:t>
            </a:r>
            <a:endParaRPr lang="zh-CN" altLang="en-US" sz="2000" dirty="0"/>
          </a:p>
        </p:txBody>
      </p:sp>
      <p:sp>
        <p:nvSpPr>
          <p:cNvPr id="9" name="标题 8"/>
          <p:cNvSpPr>
            <a:spLocks noGrp="1"/>
          </p:cNvSpPr>
          <p:nvPr>
            <p:ph type="title"/>
          </p:nvPr>
        </p:nvSpPr>
        <p:spPr/>
        <p:txBody>
          <a:bodyPr/>
          <a:lstStyle/>
          <a:p>
            <a:r>
              <a:rPr kumimoji="1" lang="en-US" altLang="zh-CN" dirty="0"/>
              <a:t>Satellite remote sensing </a:t>
            </a:r>
            <a:r>
              <a:rPr kumimoji="1" lang="en-US" altLang="zh-CN" dirty="0" smtClean="0"/>
              <a:t>data</a:t>
            </a:r>
            <a:endParaRPr kumimoji="1" lang="zh-CN" altLang="en-US" dirty="0"/>
          </a:p>
        </p:txBody>
      </p:sp>
      <p:sp>
        <p:nvSpPr>
          <p:cNvPr id="2" name="Freeform 37"/>
          <p:cNvSpPr/>
          <p:nvPr/>
        </p:nvSpPr>
        <p:spPr bwMode="auto">
          <a:xfrm>
            <a:off x="-205105" y="5556250"/>
            <a:ext cx="10180955" cy="1982470"/>
          </a:xfrm>
          <a:custGeom>
            <a:avLst/>
            <a:gdLst>
              <a:gd name="T0" fmla="*/ 45 w 14725"/>
              <a:gd name="T1" fmla="*/ 1294 h 2457"/>
              <a:gd name="T2" fmla="*/ 583 w 14725"/>
              <a:gd name="T3" fmla="*/ 341 h 2457"/>
              <a:gd name="T4" fmla="*/ 3544 w 14725"/>
              <a:gd name="T5" fmla="*/ 329 h 2457"/>
              <a:gd name="T6" fmla="*/ 4675 w 14725"/>
              <a:gd name="T7" fmla="*/ 137 h 2457"/>
              <a:gd name="T8" fmla="*/ 6079 w 14725"/>
              <a:gd name="T9" fmla="*/ 281 h 2457"/>
              <a:gd name="T10" fmla="*/ 8027 w 14725"/>
              <a:gd name="T11" fmla="*/ 6 h 2457"/>
              <a:gd name="T12" fmla="*/ 9901 w 14725"/>
              <a:gd name="T13" fmla="*/ 271 h 2457"/>
              <a:gd name="T14" fmla="*/ 11269 w 14725"/>
              <a:gd name="T15" fmla="*/ 22 h 2457"/>
              <a:gd name="T16" fmla="*/ 13909 w 14725"/>
              <a:gd name="T17" fmla="*/ 406 h 2457"/>
              <a:gd name="T18" fmla="*/ 14725 w 14725"/>
              <a:gd name="T19" fmla="*/ 2110 h 2457"/>
              <a:gd name="T20" fmla="*/ 8772 w 14725"/>
              <a:gd name="T21" fmla="*/ 2363 h 2457"/>
              <a:gd name="T22" fmla="*/ 60 w 14725"/>
              <a:gd name="T23" fmla="*/ 2457 h 2457"/>
              <a:gd name="T24" fmla="*/ 45 w 14725"/>
              <a:gd name="T25" fmla="*/ 1294 h 24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725"/>
              <a:gd name="T40" fmla="*/ 0 h 2457"/>
              <a:gd name="T41" fmla="*/ 14725 w 14725"/>
              <a:gd name="T42" fmla="*/ 2457 h 24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725" h="2457">
                <a:moveTo>
                  <a:pt x="45" y="1294"/>
                </a:moveTo>
                <a:cubicBezTo>
                  <a:pt x="132" y="941"/>
                  <a:pt x="0" y="502"/>
                  <a:pt x="583" y="341"/>
                </a:cubicBezTo>
                <a:cubicBezTo>
                  <a:pt x="1166" y="180"/>
                  <a:pt x="2862" y="363"/>
                  <a:pt x="3544" y="329"/>
                </a:cubicBezTo>
                <a:cubicBezTo>
                  <a:pt x="4226" y="295"/>
                  <a:pt x="4253" y="145"/>
                  <a:pt x="4675" y="137"/>
                </a:cubicBezTo>
                <a:cubicBezTo>
                  <a:pt x="5097" y="129"/>
                  <a:pt x="5520" y="303"/>
                  <a:pt x="6079" y="281"/>
                </a:cubicBezTo>
                <a:cubicBezTo>
                  <a:pt x="6638" y="259"/>
                  <a:pt x="7390" y="8"/>
                  <a:pt x="8027" y="6"/>
                </a:cubicBezTo>
                <a:cubicBezTo>
                  <a:pt x="8664" y="4"/>
                  <a:pt x="9361" y="268"/>
                  <a:pt x="9901" y="271"/>
                </a:cubicBezTo>
                <a:cubicBezTo>
                  <a:pt x="10441" y="274"/>
                  <a:pt x="10601" y="0"/>
                  <a:pt x="11269" y="22"/>
                </a:cubicBezTo>
                <a:cubicBezTo>
                  <a:pt x="11937" y="44"/>
                  <a:pt x="13333" y="58"/>
                  <a:pt x="13909" y="406"/>
                </a:cubicBezTo>
                <a:lnTo>
                  <a:pt x="14725" y="2110"/>
                </a:lnTo>
                <a:lnTo>
                  <a:pt x="8772" y="2363"/>
                </a:lnTo>
                <a:lnTo>
                  <a:pt x="60" y="2457"/>
                </a:lnTo>
                <a:lnTo>
                  <a:pt x="45" y="1294"/>
                </a:lnTo>
                <a:close/>
              </a:path>
            </a:pathLst>
          </a:custGeom>
          <a:solidFill>
            <a:srgbClr val="1F497D">
              <a:alpha val="80000"/>
            </a:srgbClr>
          </a:solidFill>
          <a:ln w="9525">
            <a:noFill/>
            <a:round/>
          </a:ln>
        </p:spPr>
        <p:txBody>
          <a:bodyPr/>
          <a:p>
            <a:endParaRPr lang="zh-CN" alt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8" descr="C:\Documents and Settings\yuan\Application Data\Foxmail\FoxmailTemp(80)\8月20日统计有数据的台站分布(09-06-12-11-39).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99593" y="2204864"/>
            <a:ext cx="7200800" cy="3672501"/>
          </a:xfrm>
          <a:prstGeom prst="rect">
            <a:avLst/>
          </a:prstGeom>
          <a:noFill/>
          <a:ln>
            <a:noFill/>
          </a:ln>
        </p:spPr>
      </p:pic>
      <p:sp>
        <p:nvSpPr>
          <p:cNvPr id="20" name="矩形 19"/>
          <p:cNvSpPr/>
          <p:nvPr/>
        </p:nvSpPr>
        <p:spPr>
          <a:xfrm>
            <a:off x="395536" y="1771203"/>
            <a:ext cx="8748464" cy="488315"/>
          </a:xfrm>
          <a:prstGeom prst="rect">
            <a:avLst/>
          </a:prstGeom>
        </p:spPr>
        <p:txBody>
          <a:bodyPr wrap="square">
            <a:spAutoFit/>
          </a:bodyPr>
          <a:lstStyle/>
          <a:p>
            <a:pPr algn="just" latinLnBrk="1">
              <a:lnSpc>
                <a:spcPct val="80000"/>
              </a:lnSpc>
              <a:spcBef>
                <a:spcPts val="1200"/>
              </a:spcBef>
              <a:spcAft>
                <a:spcPts val="1200"/>
              </a:spcAft>
              <a:buFont typeface="Arial" panose="020B0604020202020204" pitchFamily="34" charset="0"/>
              <a:buChar char="•"/>
            </a:pPr>
            <a:r>
              <a:rPr lang="zh-CN" altLang="en-US" sz="2000" dirty="0">
                <a:solidFill>
                  <a:schemeClr val="tx1">
                    <a:lumMod val="65000"/>
                    <a:lumOff val="35000"/>
                  </a:schemeClr>
                </a:solidFill>
                <a:latin typeface="+mn-ea"/>
                <a:ea typeface="黑体" panose="02010609060101010101" pitchFamily="49" charset="-122"/>
              </a:rPr>
              <a:t> </a:t>
            </a:r>
            <a:r>
              <a:rPr lang="en-US" altLang="zh-CN" sz="2000" dirty="0">
                <a:solidFill>
                  <a:schemeClr val="tx1">
                    <a:lumMod val="65000"/>
                    <a:lumOff val="35000"/>
                  </a:schemeClr>
                </a:solidFill>
                <a:latin typeface="+mn-ea"/>
                <a:ea typeface="黑体" panose="02010609060101010101" pitchFamily="49" charset="-122"/>
              </a:rPr>
              <a:t>Obtain </a:t>
            </a:r>
            <a:r>
              <a:rPr lang="en-US" altLang="zh-CN" sz="2800" dirty="0">
                <a:solidFill>
                  <a:srgbClr val="FF0000"/>
                </a:solidFill>
                <a:latin typeface="+mn-ea"/>
                <a:ea typeface="黑体" panose="02010609060101010101" pitchFamily="49" charset="-122"/>
              </a:rPr>
              <a:t>540</a:t>
            </a:r>
            <a:r>
              <a:rPr lang="en-US" altLang="zh-CN" sz="2000" dirty="0">
                <a:solidFill>
                  <a:schemeClr val="tx1">
                    <a:lumMod val="65000"/>
                    <a:lumOff val="35000"/>
                  </a:schemeClr>
                </a:solidFill>
                <a:latin typeface="+mn-ea"/>
                <a:ea typeface="黑体" panose="02010609060101010101" pitchFamily="49" charset="-122"/>
              </a:rPr>
              <a:t> global seismic network data in real time through the Internet</a:t>
            </a:r>
            <a:endParaRPr lang="en-US" altLang="zh-CN" sz="2000" dirty="0">
              <a:solidFill>
                <a:schemeClr val="tx1">
                  <a:lumMod val="65000"/>
                  <a:lumOff val="35000"/>
                </a:schemeClr>
              </a:solidFill>
              <a:latin typeface="+mn-ea"/>
              <a:ea typeface="黑体" panose="02010609060101010101" pitchFamily="49" charset="-122"/>
            </a:endParaRPr>
          </a:p>
        </p:txBody>
      </p:sp>
      <p:sp>
        <p:nvSpPr>
          <p:cNvPr id="5" name="标题 4"/>
          <p:cNvSpPr>
            <a:spLocks noGrp="1"/>
          </p:cNvSpPr>
          <p:nvPr>
            <p:ph type="title"/>
          </p:nvPr>
        </p:nvSpPr>
        <p:spPr/>
        <p:txBody>
          <a:bodyPr/>
          <a:lstStyle/>
          <a:p>
            <a:r>
              <a:rPr kumimoji="1" lang="en-US" altLang="zh-CN" dirty="0"/>
              <a:t>Global </a:t>
            </a:r>
            <a:r>
              <a:rPr kumimoji="1" lang="zh-CN" altLang="en-US" dirty="0"/>
              <a:t>： </a:t>
            </a:r>
            <a:r>
              <a:rPr kumimoji="1" lang="en-US" altLang="zh-CN" dirty="0">
                <a:solidFill>
                  <a:schemeClr val="accent5">
                    <a:lumMod val="75000"/>
                  </a:schemeClr>
                </a:solidFill>
              </a:rPr>
              <a:t>Global Seismic Networks </a:t>
            </a:r>
            <a:r>
              <a:rPr kumimoji="1" lang="zh-CN" altLang="en-US" dirty="0">
                <a:solidFill>
                  <a:schemeClr val="accent5">
                    <a:lumMod val="75000"/>
                  </a:schemeClr>
                </a:solidFill>
              </a:rPr>
              <a:t>（</a:t>
            </a:r>
            <a:r>
              <a:rPr kumimoji="1" lang="en-US" altLang="zh-CN" dirty="0">
                <a:solidFill>
                  <a:schemeClr val="accent5">
                    <a:lumMod val="75000"/>
                  </a:schemeClr>
                </a:solidFill>
              </a:rPr>
              <a:t>GSN</a:t>
            </a:r>
            <a:r>
              <a:rPr kumimoji="1" lang="zh-CN" altLang="en-US" dirty="0" smtClean="0">
                <a:solidFill>
                  <a:schemeClr val="accent5">
                    <a:lumMod val="75000"/>
                  </a:schemeClr>
                </a:solidFill>
              </a:rPr>
              <a:t>）</a:t>
            </a:r>
            <a:endParaRPr kumimoji="1" lang="zh-CN" altLang="en-US" dirty="0">
              <a:solidFill>
                <a:schemeClr val="accent5">
                  <a:lumMod val="75000"/>
                </a:schemeClr>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2_Viewgraph_Landscape_Template[1]">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spPr>
      <a:bodyPr vert="horz" wrap="square" lIns="36000" tIns="36000" rIns="36000" bIns="36000" numCol="1" anchor="t" anchorCtr="0" compatLnSpc="1"/>
      <a:lstStyle>
        <a:defPPr marL="0" marR="0" indent="0" algn="l" defTabSz="914400" rtl="0" eaLnBrk="0" fontAlgn="base" latinLnBrk="0" hangingPunct="0">
          <a:lnSpc>
            <a:spcPct val="100000"/>
          </a:lnSpc>
          <a:spcBef>
            <a:spcPct val="50000"/>
          </a:spcBef>
          <a:spcAft>
            <a:spcPct val="0"/>
          </a:spcAft>
          <a:buClrTx/>
          <a:buSzTx/>
          <a:buFontTx/>
          <a:buNone/>
          <a:defRPr kumimoji="0" lang="en-GB" sz="900" b="1" i="0" u="none" strike="noStrike" cap="none" normalizeH="0" baseline="0" smtClean="0">
            <a:ln>
              <a:noFill/>
            </a:ln>
            <a:solidFill>
              <a:schemeClr val="bg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spPr>
      <a:bodyPr vert="horz" wrap="square" lIns="36000" tIns="36000" rIns="36000" bIns="36000" numCol="1" anchor="t" anchorCtr="0" compatLnSpc="1"/>
      <a:lstStyle>
        <a:defPPr marL="0" marR="0" indent="0" algn="l" defTabSz="914400" rtl="0" eaLnBrk="0" fontAlgn="base" latinLnBrk="0" hangingPunct="0">
          <a:lnSpc>
            <a:spcPct val="100000"/>
          </a:lnSpc>
          <a:spcBef>
            <a:spcPct val="50000"/>
          </a:spcBef>
          <a:spcAft>
            <a:spcPct val="0"/>
          </a:spcAft>
          <a:buClrTx/>
          <a:buSzTx/>
          <a:buFontTx/>
          <a:buNone/>
          <a:defRPr kumimoji="0" lang="en-GB" sz="900" b="1" i="0" u="none" strike="noStrike" cap="none" normalizeH="0" baseline="0" smtClean="0">
            <a:ln>
              <a:noFill/>
            </a:ln>
            <a:solidFill>
              <a:schemeClr val="bg1"/>
            </a:solidFill>
            <a:effectLst/>
            <a:latin typeface="Tahoma" panose="020B0604030504040204"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Viewgraph_Landscape_Template[1]">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spPr>
      <a:bodyPr vert="horz" wrap="square" lIns="36000" tIns="36000" rIns="36000" bIns="36000" numCol="1" anchor="t" anchorCtr="0" compatLnSpc="1"/>
      <a:lstStyle>
        <a:defPPr marL="0" marR="0" indent="0" algn="l" defTabSz="914400" rtl="0" eaLnBrk="0" fontAlgn="base" latinLnBrk="0" hangingPunct="0">
          <a:lnSpc>
            <a:spcPct val="100000"/>
          </a:lnSpc>
          <a:spcBef>
            <a:spcPct val="50000"/>
          </a:spcBef>
          <a:spcAft>
            <a:spcPct val="0"/>
          </a:spcAft>
          <a:buClrTx/>
          <a:buSzTx/>
          <a:buFontTx/>
          <a:buNone/>
          <a:defRPr kumimoji="0" lang="en-GB" sz="900" b="1" i="0" u="none" strike="noStrike" cap="none" normalizeH="0" baseline="0" smtClean="0">
            <a:ln>
              <a:noFill/>
            </a:ln>
            <a:solidFill>
              <a:schemeClr val="bg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spPr>
      <a:bodyPr vert="horz" wrap="square" lIns="36000" tIns="36000" rIns="36000" bIns="36000" numCol="1" anchor="t" anchorCtr="0" compatLnSpc="1"/>
      <a:lstStyle>
        <a:defPPr marL="0" marR="0" indent="0" algn="l" defTabSz="914400" rtl="0" eaLnBrk="0" fontAlgn="base" latinLnBrk="0" hangingPunct="0">
          <a:lnSpc>
            <a:spcPct val="100000"/>
          </a:lnSpc>
          <a:spcBef>
            <a:spcPct val="50000"/>
          </a:spcBef>
          <a:spcAft>
            <a:spcPct val="0"/>
          </a:spcAft>
          <a:buClrTx/>
          <a:buSzTx/>
          <a:buFontTx/>
          <a:buNone/>
          <a:defRPr kumimoji="0" lang="en-GB" sz="900" b="1" i="0" u="none" strike="noStrike" cap="none" normalizeH="0" baseline="0" smtClean="0">
            <a:ln>
              <a:noFill/>
            </a:ln>
            <a:solidFill>
              <a:schemeClr val="bg1"/>
            </a:solidFill>
            <a:effectLst/>
            <a:latin typeface="Tahoma" panose="020B0604030504040204"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Viewgraph_Landscape_Template[1]">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spPr>
      <a:bodyPr vert="horz" wrap="square" lIns="36000" tIns="36000" rIns="36000" bIns="36000" numCol="1" anchor="t" anchorCtr="0" compatLnSpc="1"/>
      <a:lstStyle>
        <a:defPPr marL="0" marR="0" indent="0" algn="l" defTabSz="914400" rtl="0" eaLnBrk="0" fontAlgn="base" latinLnBrk="0" hangingPunct="0">
          <a:lnSpc>
            <a:spcPct val="100000"/>
          </a:lnSpc>
          <a:spcBef>
            <a:spcPct val="50000"/>
          </a:spcBef>
          <a:spcAft>
            <a:spcPct val="0"/>
          </a:spcAft>
          <a:buClrTx/>
          <a:buSzTx/>
          <a:buFontTx/>
          <a:buNone/>
          <a:defRPr kumimoji="0" lang="en-GB" sz="900" b="1" i="0" u="none" strike="noStrike" cap="none" normalizeH="0" baseline="0" smtClean="0">
            <a:ln>
              <a:noFill/>
            </a:ln>
            <a:solidFill>
              <a:schemeClr val="bg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spPr>
      <a:bodyPr vert="horz" wrap="square" lIns="36000" tIns="36000" rIns="36000" bIns="36000" numCol="1" anchor="t" anchorCtr="0" compatLnSpc="1"/>
      <a:lstStyle>
        <a:defPPr marL="0" marR="0" indent="0" algn="l" defTabSz="914400" rtl="0" eaLnBrk="0" fontAlgn="base" latinLnBrk="0" hangingPunct="0">
          <a:lnSpc>
            <a:spcPct val="100000"/>
          </a:lnSpc>
          <a:spcBef>
            <a:spcPct val="50000"/>
          </a:spcBef>
          <a:spcAft>
            <a:spcPct val="0"/>
          </a:spcAft>
          <a:buClrTx/>
          <a:buSzTx/>
          <a:buFontTx/>
          <a:buNone/>
          <a:defRPr kumimoji="0" lang="en-GB" sz="900" b="1" i="0" u="none" strike="noStrike" cap="none" normalizeH="0" baseline="0" smtClean="0">
            <a:ln>
              <a:noFill/>
            </a:ln>
            <a:solidFill>
              <a:schemeClr val="bg1"/>
            </a:solidFill>
            <a:effectLst/>
            <a:latin typeface="Tahoma" panose="020B0604030504040204"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Viewgraph_Landscape_Template[1]">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spPr>
      <a:bodyPr vert="horz" wrap="square" lIns="36000" tIns="36000" rIns="36000" bIns="36000" numCol="1" anchor="t" anchorCtr="0" compatLnSpc="1"/>
      <a:lstStyle>
        <a:defPPr marL="0" marR="0" indent="0" algn="l" defTabSz="914400" rtl="0" eaLnBrk="0" fontAlgn="base" latinLnBrk="0" hangingPunct="0">
          <a:lnSpc>
            <a:spcPct val="100000"/>
          </a:lnSpc>
          <a:spcBef>
            <a:spcPct val="50000"/>
          </a:spcBef>
          <a:spcAft>
            <a:spcPct val="0"/>
          </a:spcAft>
          <a:buClrTx/>
          <a:buSzTx/>
          <a:buFontTx/>
          <a:buNone/>
          <a:defRPr kumimoji="0" lang="en-GB" sz="900" b="1" i="0" u="none" strike="noStrike" cap="none" normalizeH="0" baseline="0" smtClean="0">
            <a:ln>
              <a:noFill/>
            </a:ln>
            <a:solidFill>
              <a:schemeClr val="bg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spPr>
      <a:bodyPr vert="horz" wrap="square" lIns="36000" tIns="36000" rIns="36000" bIns="36000" numCol="1" anchor="t" anchorCtr="0" compatLnSpc="1"/>
      <a:lstStyle>
        <a:defPPr marL="0" marR="0" indent="0" algn="l" defTabSz="914400" rtl="0" eaLnBrk="0" fontAlgn="base" latinLnBrk="0" hangingPunct="0">
          <a:lnSpc>
            <a:spcPct val="100000"/>
          </a:lnSpc>
          <a:spcBef>
            <a:spcPct val="50000"/>
          </a:spcBef>
          <a:spcAft>
            <a:spcPct val="0"/>
          </a:spcAft>
          <a:buClrTx/>
          <a:buSzTx/>
          <a:buFontTx/>
          <a:buNone/>
          <a:defRPr kumimoji="0" lang="en-GB" sz="900" b="1" i="0" u="none" strike="noStrike" cap="none" normalizeH="0" baseline="0" smtClean="0">
            <a:ln>
              <a:noFill/>
            </a:ln>
            <a:solidFill>
              <a:schemeClr val="bg1"/>
            </a:solidFill>
            <a:effectLst/>
            <a:latin typeface="Tahoma" panose="020B0604030504040204"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16555</Words>
  <Application>WPS 演示</Application>
  <PresentationFormat>全屏显示(4:3)</PresentationFormat>
  <Paragraphs>739</Paragraphs>
  <Slides>52</Slides>
  <Notes>17</Notes>
  <HiddenSlides>3</HiddenSlides>
  <MMClips>0</MMClips>
  <ScaleCrop>false</ScaleCrop>
  <HeadingPairs>
    <vt:vector size="8" baseType="variant">
      <vt:variant>
        <vt:lpstr>已用的字体</vt:lpstr>
      </vt:variant>
      <vt:variant>
        <vt:i4>26</vt:i4>
      </vt:variant>
      <vt:variant>
        <vt:lpstr>主题</vt:lpstr>
      </vt:variant>
      <vt:variant>
        <vt:i4>5</vt:i4>
      </vt:variant>
      <vt:variant>
        <vt:lpstr>嵌入 OLE 服务器</vt:lpstr>
      </vt:variant>
      <vt:variant>
        <vt:i4>0</vt:i4>
      </vt:variant>
      <vt:variant>
        <vt:lpstr>幻灯片标题</vt:lpstr>
      </vt:variant>
      <vt:variant>
        <vt:i4>52</vt:i4>
      </vt:variant>
    </vt:vector>
  </HeadingPairs>
  <TitlesOfParts>
    <vt:vector size="83" baseType="lpstr">
      <vt:lpstr>Arial</vt:lpstr>
      <vt:lpstr>宋体</vt:lpstr>
      <vt:lpstr>Wingdings</vt:lpstr>
      <vt:lpstr>Tahoma</vt:lpstr>
      <vt:lpstr>Century Gothic</vt:lpstr>
      <vt:lpstr>黑体</vt:lpstr>
      <vt:lpstr>Times New Roman</vt:lpstr>
      <vt:lpstr>Calibri</vt:lpstr>
      <vt:lpstr>仿宋_GB2312</vt:lpstr>
      <vt:lpstr>微软雅黑</vt:lpstr>
      <vt:lpstr>Arial Unicode MS</vt:lpstr>
      <vt:lpstr>仿宋_GB2312</vt:lpstr>
      <vt:lpstr>Wingdings</vt:lpstr>
      <vt:lpstr>华文新魏</vt:lpstr>
      <vt:lpstr>Georgia</vt:lpstr>
      <vt:lpstr>Monotype Sorts</vt:lpstr>
      <vt:lpstr>楷体_GB2312</vt:lpstr>
      <vt:lpstr>Arial</vt:lpstr>
      <vt:lpstr>Wingdings 2</vt:lpstr>
      <vt:lpstr>Constantia</vt:lpstr>
      <vt:lpstr>Impact</vt:lpstr>
      <vt:lpstr>Symbol</vt:lpstr>
      <vt:lpstr>Calibri</vt:lpstr>
      <vt:lpstr>Symbol</vt:lpstr>
      <vt:lpstr>仿宋</vt:lpstr>
      <vt:lpstr>新宋体</vt:lpstr>
      <vt:lpstr>2_Viewgraph_Landscape_Template[1]</vt:lpstr>
      <vt:lpstr>Office 主题</vt:lpstr>
      <vt:lpstr>3_Viewgraph_Landscape_Template[1]</vt:lpstr>
      <vt:lpstr>4_Viewgraph_Landscape_Template[1]</vt:lpstr>
      <vt:lpstr>5_Viewgraph_Landscape_Template[1]</vt:lpstr>
      <vt:lpstr>Operational ocean observation and forecasting services in China</vt:lpstr>
      <vt:lpstr>Outlines</vt:lpstr>
      <vt:lpstr>GOOS</vt:lpstr>
      <vt:lpstr>General Status of China RTDB for NEAR-GOOS</vt:lpstr>
      <vt:lpstr>General Status of China RTDB for NEAR-GOOS</vt:lpstr>
      <vt:lpstr>GTS</vt:lpstr>
      <vt:lpstr>Global ：ARGO</vt:lpstr>
      <vt:lpstr>Satellite remote sensing data</vt:lpstr>
      <vt:lpstr>Global ： Global Seismic Networks （GSN）</vt:lpstr>
      <vt:lpstr>Global ：IOC-GLOSS Global Sea Level Observing System</vt:lpstr>
      <vt:lpstr>Marine environment observation of SOA </vt:lpstr>
      <vt:lpstr>Marine Observation: Coastal observing stations</vt:lpstr>
      <vt:lpstr>Marine Observation: Radars</vt:lpstr>
      <vt:lpstr>Marine Observation: Buoys</vt:lpstr>
      <vt:lpstr>Marine Observation: Ship Observations </vt:lpstr>
      <vt:lpstr>Marine Observation: Remote Sensing</vt:lpstr>
      <vt:lpstr>Marine Observation: Satellite</vt:lpstr>
      <vt:lpstr>Global Integrated Observation System Program in China</vt:lpstr>
      <vt:lpstr>Outlines</vt:lpstr>
      <vt:lpstr>Marine Forecasting System: Organizational structure</vt:lpstr>
      <vt:lpstr>Marine forecasting services</vt:lpstr>
      <vt:lpstr>Refined Forecasts in China Coastal Zone</vt:lpstr>
      <vt:lpstr>Refined Forecasts in China Coastal Zone</vt:lpstr>
      <vt:lpstr>Refined Forecasts in China Coastal Zone</vt:lpstr>
      <vt:lpstr>Marine forecasting services: Sea ice</vt:lpstr>
      <vt:lpstr>Chinese Global operational Oceanography Forecasting   System(CGOFS v1.0)   and extended forecast system </vt:lpstr>
      <vt:lpstr>Global Forecast Products of CGOFS</vt:lpstr>
      <vt:lpstr>Developing Progress</vt:lpstr>
      <vt:lpstr>Developing Progress</vt:lpstr>
      <vt:lpstr>Developing Progress</vt:lpstr>
      <vt:lpstr>Developing Progress</vt:lpstr>
      <vt:lpstr>Developing Progress</vt:lpstr>
      <vt:lpstr>Developing Progress</vt:lpstr>
      <vt:lpstr>Release media for marine forecasts and warnings</vt:lpstr>
      <vt:lpstr>National Marine Forecasting Video Consultation System</vt:lpstr>
      <vt:lpstr>Future development prospect of marine forecasting work</vt:lpstr>
      <vt:lpstr>Outlines</vt:lpstr>
      <vt:lpstr>PowerPoint 演示文稿</vt:lpstr>
      <vt:lpstr> China-FMI/Finland Cooperation</vt:lpstr>
      <vt:lpstr>China-AWI/Germany Cooperation</vt:lpstr>
      <vt:lpstr>China-Norway Cooperation</vt:lpstr>
      <vt:lpstr>China-France cooperation</vt:lpstr>
      <vt:lpstr> Future perspective of China-EU collaboration</vt:lpstr>
      <vt:lpstr>21st Century Maritime Silk Road</vt:lpstr>
      <vt:lpstr> Challenges and Prospects for Marine Forecasting</vt:lpstr>
      <vt:lpstr>User requirements</vt:lpstr>
      <vt:lpstr>User requirements</vt:lpstr>
      <vt:lpstr>“One Road”  ocean forecasting capability</vt:lpstr>
      <vt:lpstr>Functions of the Service System </vt:lpstr>
      <vt:lpstr>PowerPoint 演示文稿</vt:lpstr>
      <vt:lpstr>Conclusion</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liugm</dc:creator>
  <cp:lastModifiedBy>Liugm</cp:lastModifiedBy>
  <cp:revision>489</cp:revision>
  <dcterms:created xsi:type="dcterms:W3CDTF">2017-03-17T07:43:00Z</dcterms:created>
  <dcterms:modified xsi:type="dcterms:W3CDTF">2017-05-30T06:30:31Z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2052-10.1.0.6391</vt:lpwstr>
  </property>
</Properties>
</file>