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283" r:id="rId3"/>
    <p:sldId id="261" r:id="rId4"/>
    <p:sldId id="262" r:id="rId5"/>
    <p:sldId id="263" r:id="rId6"/>
    <p:sldId id="264" r:id="rId7"/>
    <p:sldId id="268" r:id="rId8"/>
    <p:sldId id="266" r:id="rId9"/>
    <p:sldId id="269" r:id="rId10"/>
    <p:sldId id="270" r:id="rId11"/>
    <p:sldId id="277" r:id="rId12"/>
    <p:sldId id="279" r:id="rId13"/>
    <p:sldId id="267" r:id="rId14"/>
    <p:sldId id="282" r:id="rId1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422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39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0B8DAD6-E1E8-462F-B468-423DD9763D8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10AE07-E363-4862-9D06-6365C4FB663A}" type="slidenum">
              <a:rPr lang="fr-FR" smtClean="0"/>
              <a:pPr/>
              <a:t>11</a:t>
            </a:fld>
            <a:endParaRPr lang="fr-FR" smtClean="0"/>
          </a:p>
        </p:txBody>
      </p:sp>
      <p:sp>
        <p:nvSpPr>
          <p:cNvPr id="2560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MRI Expert Group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MRI Expert Group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MRI Expert Group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MRI Expert Group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MRI Expert Group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MRI Expert Group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MRI Expert Group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MRI Expert Group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MRI Expert Group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MRI Expert Group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MRI Expert Group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fondkakemonoDEUhorizontalr"/>
          <p:cNvPicPr>
            <a:picLocks noChangeAspect="1" noChangeArrowheads="1"/>
          </p:cNvPicPr>
          <p:nvPr userDrawn="1"/>
        </p:nvPicPr>
        <p:blipFill>
          <a:blip r:embed="rId13"/>
          <a:srcRect r="1608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274638"/>
            <a:ext cx="6778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19250" y="6453188"/>
            <a:ext cx="187325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/>
            </a:lvl1pPr>
          </a:lstStyle>
          <a:p>
            <a:pPr>
              <a:defRPr/>
            </a:pPr>
            <a:r>
              <a:rPr lang="fr-FR"/>
              <a:t>MRI Expert Group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43438" y="6453188"/>
            <a:ext cx="4119562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/>
            </a:lvl1pPr>
          </a:lstStyle>
          <a:p>
            <a:pPr>
              <a:defRPr/>
            </a:pPr>
            <a:endParaRPr lang="en-GB"/>
          </a:p>
        </p:txBody>
      </p:sp>
      <p:pic>
        <p:nvPicPr>
          <p:cNvPr id="1031" name="Picture 23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323850" y="260350"/>
            <a:ext cx="1295400" cy="108585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7720013" y="6400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openxmlformats.org/officeDocument/2006/relationships/hyperlink" Target="http://www.ferrybox.org/" TargetMode="External"/><Relationship Id="rId3" Type="http://schemas.openxmlformats.org/officeDocument/2006/relationships/image" Target="../media/image7.wmf"/><Relationship Id="rId21" Type="http://schemas.openxmlformats.org/officeDocument/2006/relationships/image" Target="../media/image24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jpeg"/><Relationship Id="rId20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11" Type="http://schemas.openxmlformats.org/officeDocument/2006/relationships/image" Target="../media/image15.emf"/><Relationship Id="rId5" Type="http://schemas.openxmlformats.org/officeDocument/2006/relationships/image" Target="../media/image9.wmf"/><Relationship Id="rId15" Type="http://schemas.openxmlformats.org/officeDocument/2006/relationships/image" Target="../media/image19.jpeg"/><Relationship Id="rId10" Type="http://schemas.openxmlformats.org/officeDocument/2006/relationships/image" Target="../media/image14.emf"/><Relationship Id="rId19" Type="http://schemas.openxmlformats.org/officeDocument/2006/relationships/image" Target="../media/image22.png"/><Relationship Id="rId4" Type="http://schemas.openxmlformats.org/officeDocument/2006/relationships/image" Target="../media/image8.wmf"/><Relationship Id="rId9" Type="http://schemas.openxmlformats.org/officeDocument/2006/relationships/image" Target="../media/image13.jpeg"/><Relationship Id="rId14" Type="http://schemas.openxmlformats.org/officeDocument/2006/relationships/image" Target="../media/image18.jpeg"/><Relationship Id="rId22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MRI Expert Group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81363" y="274638"/>
            <a:ext cx="5405437" cy="1143000"/>
          </a:xfrm>
        </p:spPr>
        <p:txBody>
          <a:bodyPr/>
          <a:lstStyle/>
          <a:p>
            <a:pPr eaLnBrk="1" hangingPunct="1"/>
            <a:r>
              <a:rPr lang="en-GB" smtClean="0"/>
              <a:t>JERICO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kumimoji="1" lang="fr-FR" smtClean="0">
                <a:solidFill>
                  <a:srgbClr val="000099"/>
                </a:solidFill>
              </a:rPr>
              <a:t>A</a:t>
            </a:r>
          </a:p>
          <a:p>
            <a:pPr eaLnBrk="1" hangingPunct="1">
              <a:buFontTx/>
              <a:buNone/>
            </a:pPr>
            <a:r>
              <a:rPr kumimoji="1" lang="en-US" b="1" i="1" smtClean="0">
                <a:solidFill>
                  <a:srgbClr val="FF3300"/>
                </a:solidFill>
              </a:rPr>
              <a:t>	    J</a:t>
            </a:r>
            <a:r>
              <a:rPr kumimoji="1" lang="en-US" i="1" smtClean="0">
                <a:solidFill>
                  <a:srgbClr val="000099"/>
                </a:solidFill>
              </a:rPr>
              <a:t>oint </a:t>
            </a:r>
          </a:p>
          <a:p>
            <a:pPr eaLnBrk="1" hangingPunct="1">
              <a:buFontTx/>
              <a:buNone/>
            </a:pPr>
            <a:r>
              <a:rPr kumimoji="1" lang="en-US" b="1" i="1" smtClean="0">
                <a:solidFill>
                  <a:srgbClr val="FF3300"/>
                </a:solidFill>
              </a:rPr>
              <a:t>	         E</a:t>
            </a:r>
            <a:r>
              <a:rPr kumimoji="1" lang="en-US" i="1" smtClean="0">
                <a:solidFill>
                  <a:srgbClr val="000099"/>
                </a:solidFill>
              </a:rPr>
              <a:t>uropean </a:t>
            </a:r>
          </a:p>
          <a:p>
            <a:pPr eaLnBrk="1" hangingPunct="1">
              <a:buFontTx/>
              <a:buNone/>
            </a:pPr>
            <a:r>
              <a:rPr kumimoji="1" lang="en-US" i="1" smtClean="0">
                <a:solidFill>
                  <a:srgbClr val="000099"/>
                </a:solidFill>
              </a:rPr>
              <a:t>		           </a:t>
            </a:r>
            <a:r>
              <a:rPr kumimoji="1" lang="en-US" b="1" i="1" smtClean="0">
                <a:solidFill>
                  <a:srgbClr val="FF3300"/>
                </a:solidFill>
              </a:rPr>
              <a:t>R</a:t>
            </a:r>
            <a:r>
              <a:rPr kumimoji="1" lang="en-US" i="1" smtClean="0">
                <a:solidFill>
                  <a:srgbClr val="000099"/>
                </a:solidFill>
              </a:rPr>
              <a:t>esearch </a:t>
            </a:r>
          </a:p>
          <a:p>
            <a:pPr eaLnBrk="1" hangingPunct="1">
              <a:buFontTx/>
              <a:buNone/>
            </a:pPr>
            <a:r>
              <a:rPr kumimoji="1" lang="en-US" i="1" smtClean="0">
                <a:solidFill>
                  <a:srgbClr val="000099"/>
                </a:solidFill>
              </a:rPr>
              <a:t>				  </a:t>
            </a:r>
            <a:r>
              <a:rPr kumimoji="1" lang="en-US" b="1" i="1" smtClean="0">
                <a:solidFill>
                  <a:srgbClr val="FF3300"/>
                </a:solidFill>
              </a:rPr>
              <a:t>I</a:t>
            </a:r>
            <a:r>
              <a:rPr kumimoji="1" lang="en-US" i="1" smtClean="0">
                <a:solidFill>
                  <a:srgbClr val="000099"/>
                </a:solidFill>
              </a:rPr>
              <a:t>nfrastructure  network </a:t>
            </a:r>
          </a:p>
          <a:p>
            <a:pPr eaLnBrk="1" hangingPunct="1">
              <a:buFontTx/>
              <a:buNone/>
            </a:pPr>
            <a:r>
              <a:rPr kumimoji="1" lang="en-US" i="1" smtClean="0">
                <a:solidFill>
                  <a:srgbClr val="000099"/>
                </a:solidFill>
              </a:rPr>
              <a:t>				    for </a:t>
            </a:r>
            <a:r>
              <a:rPr kumimoji="1" lang="en-US" b="1" i="1" smtClean="0">
                <a:solidFill>
                  <a:srgbClr val="FF3300"/>
                </a:solidFill>
              </a:rPr>
              <a:t>C</a:t>
            </a:r>
            <a:r>
              <a:rPr kumimoji="1" lang="en-US" i="1" smtClean="0">
                <a:solidFill>
                  <a:srgbClr val="000099"/>
                </a:solidFill>
              </a:rPr>
              <a:t>oastal </a:t>
            </a:r>
          </a:p>
          <a:p>
            <a:pPr eaLnBrk="1" hangingPunct="1">
              <a:buFontTx/>
              <a:buNone/>
            </a:pPr>
            <a:r>
              <a:rPr kumimoji="1" lang="en-US" i="1" smtClean="0">
                <a:solidFill>
                  <a:srgbClr val="000099"/>
                </a:solidFill>
              </a:rPr>
              <a:t>						 </a:t>
            </a:r>
            <a:r>
              <a:rPr kumimoji="1" lang="en-US" b="1" i="1" smtClean="0">
                <a:solidFill>
                  <a:srgbClr val="FF3300"/>
                </a:solidFill>
              </a:rPr>
              <a:t>O</a:t>
            </a:r>
            <a:r>
              <a:rPr kumimoji="1" lang="en-US" i="1" smtClean="0">
                <a:solidFill>
                  <a:srgbClr val="000099"/>
                </a:solidFill>
              </a:rPr>
              <a:t>bservatories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MRI Expert Group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chemeClr val="hlink"/>
                </a:solidFill>
              </a:rPr>
              <a:t>JERICO TNA &amp; JRA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sz="2400" b="1" smtClean="0"/>
          </a:p>
          <a:p>
            <a:pPr eaLnBrk="1" hangingPunct="1">
              <a:lnSpc>
                <a:spcPct val="90000"/>
              </a:lnSpc>
            </a:pPr>
            <a:r>
              <a:rPr lang="en-GB" sz="2400" b="1" smtClean="0"/>
              <a:t>WP7 : Service Access (SA) to the data</a:t>
            </a:r>
            <a:endParaRPr lang="pt-PT" sz="3600" b="1" smtClean="0"/>
          </a:p>
          <a:p>
            <a:pPr eaLnBrk="1" hangingPunct="1">
              <a:lnSpc>
                <a:spcPct val="90000"/>
              </a:lnSpc>
            </a:pPr>
            <a:r>
              <a:rPr lang="en-GB" sz="2400" b="1" smtClean="0"/>
              <a:t>WP8 : Trans National Access</a:t>
            </a:r>
            <a:endParaRPr lang="en-US" sz="2400" b="1" smtClean="0"/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WP9 : </a:t>
            </a:r>
            <a:r>
              <a:rPr lang="en-GB" sz="2400" b="1" smtClean="0"/>
              <a:t>OBSERVING SYSTEM DESIGN</a:t>
            </a:r>
            <a:r>
              <a:rPr lang="en-GB" smtClean="0"/>
              <a:t> </a:t>
            </a:r>
            <a:endParaRPr lang="en-US" sz="2400" b="1" smtClean="0"/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2060"/>
                </a:solidFill>
              </a:rPr>
              <a:t>How to optimize the network : OSE, OSSE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b="1" smtClean="0"/>
              <a:t>WP10</a:t>
            </a:r>
            <a:r>
              <a:rPr lang="en-GB" sz="2400" b="1" smtClean="0">
                <a:solidFill>
                  <a:schemeClr val="hlink"/>
                </a:solidFill>
              </a:rPr>
              <a:t> </a:t>
            </a:r>
            <a:r>
              <a:rPr lang="en-GB" sz="2400" b="1" smtClean="0"/>
              <a:t>:</a:t>
            </a:r>
            <a:r>
              <a:rPr lang="en-GB" sz="2400" b="1" smtClean="0">
                <a:solidFill>
                  <a:schemeClr val="hlink"/>
                </a:solidFill>
              </a:rPr>
              <a:t> </a:t>
            </a:r>
            <a:r>
              <a:rPr lang="en-GB" sz="2400" b="1" smtClean="0"/>
              <a:t>IMPROVE THE SYSTEM COMPONENTS</a:t>
            </a:r>
            <a:endParaRPr lang="en-GB" sz="2400" smtClean="0"/>
          </a:p>
          <a:p>
            <a:pPr lvl="2" eaLnBrk="1" hangingPunct="1"/>
            <a:r>
              <a:rPr lang="en-GB" sz="2000" smtClean="0">
                <a:solidFill>
                  <a:srgbClr val="002060"/>
                </a:solidFill>
              </a:rPr>
              <a:t>monitoring of key biological compartments and processes</a:t>
            </a:r>
            <a:r>
              <a:rPr lang="fr-FR" sz="2000" smtClean="0">
                <a:solidFill>
                  <a:srgbClr val="002060"/>
                </a:solidFill>
              </a:rPr>
              <a:t> </a:t>
            </a:r>
            <a:r>
              <a:rPr lang="en-GB" sz="2000" smtClean="0">
                <a:solidFill>
                  <a:srgbClr val="002060"/>
                </a:solidFill>
              </a:rPr>
              <a:t> . </a:t>
            </a:r>
          </a:p>
          <a:p>
            <a:pPr lvl="2" eaLnBrk="1" hangingPunct="1"/>
            <a:r>
              <a:rPr lang="en-GB" sz="2000" smtClean="0">
                <a:solidFill>
                  <a:srgbClr val="002060"/>
                </a:solidFill>
              </a:rPr>
              <a:t>Developments and implementation on new platforms of physico-chemical sensors</a:t>
            </a:r>
          </a:p>
          <a:p>
            <a:pPr lvl="2" eaLnBrk="1" hangingPunct="1"/>
            <a:r>
              <a:rPr lang="en-GB" sz="2000" smtClean="0">
                <a:solidFill>
                  <a:srgbClr val="002060"/>
                </a:solidFill>
              </a:rPr>
              <a:t>Emerging technology : profiler, ship of opportunity (Recopesca, CANOE)</a:t>
            </a:r>
            <a:endParaRPr lang="en-GB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MRI Expert Group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SA OBJECTIVES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628775"/>
            <a:ext cx="7942263" cy="4525963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002060"/>
                </a:solidFill>
              </a:rPr>
              <a:t>Provision of useful data coming from most of the Jerico partners</a:t>
            </a:r>
          </a:p>
          <a:p>
            <a:pPr eaLnBrk="1" hangingPunct="1"/>
            <a:r>
              <a:rPr lang="en-GB" smtClean="0">
                <a:solidFill>
                  <a:srgbClr val="002060"/>
                </a:solidFill>
              </a:rPr>
              <a:t>Compliant with SeaDataNet and MyOcean standards and requirements</a:t>
            </a:r>
          </a:p>
          <a:p>
            <a:pPr eaLnBrk="1" hangingPunct="1"/>
            <a:r>
              <a:rPr lang="en-GB" smtClean="0">
                <a:solidFill>
                  <a:srgbClr val="002060"/>
                </a:solidFill>
              </a:rPr>
              <a:t>+ 3 TOPs (Targeted Operation Periods)</a:t>
            </a:r>
          </a:p>
          <a:p>
            <a:pPr lvl="1" eaLnBrk="1" hangingPunct="1"/>
            <a:r>
              <a:rPr lang="en-GB" sz="2400" smtClean="0">
                <a:solidFill>
                  <a:srgbClr val="002060"/>
                </a:solidFill>
              </a:rPr>
              <a:t>Multi parameters maps on monthly basis</a:t>
            </a:r>
          </a:p>
          <a:p>
            <a:pPr lvl="1" eaLnBrk="1" hangingPunct="1"/>
            <a:r>
              <a:rPr lang="en-GB" sz="2400" smtClean="0">
                <a:solidFill>
                  <a:srgbClr val="002060"/>
                </a:solidFill>
              </a:rPr>
              <a:t>Data &amp; demonstrative products from fishing vessel probes</a:t>
            </a:r>
          </a:p>
          <a:p>
            <a:pPr lvl="1" eaLnBrk="1" hangingPunct="1"/>
            <a:r>
              <a:rPr lang="en-GB" sz="2400" smtClean="0">
                <a:solidFill>
                  <a:srgbClr val="002060"/>
                </a:solidFill>
              </a:rPr>
              <a:t>Collocated data from buoys and ferryboxes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MRI Expert Group</a:t>
            </a:r>
          </a:p>
        </p:txBody>
      </p:sp>
      <p:pic>
        <p:nvPicPr>
          <p:cNvPr id="26626" name="Picture 2" descr="GlobalOcean"/>
          <p:cNvPicPr>
            <a:picLocks noChangeAspect="1" noChangeArrowheads="1"/>
          </p:cNvPicPr>
          <p:nvPr/>
        </p:nvPicPr>
        <p:blipFill>
          <a:blip r:embed="rId2"/>
          <a:srcRect l="7875" t="3304" r="11530" b="8609"/>
          <a:stretch>
            <a:fillRect/>
          </a:stretch>
        </p:blipFill>
        <p:spPr bwMode="auto">
          <a:xfrm>
            <a:off x="1219200" y="1320800"/>
            <a:ext cx="7315200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71600" y="2057400"/>
            <a:ext cx="6592888" cy="3998913"/>
            <a:chOff x="657" y="1104"/>
            <a:chExt cx="4153" cy="2519"/>
          </a:xfrm>
        </p:grpSpPr>
        <p:pic>
          <p:nvPicPr>
            <p:cNvPr id="26645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02" y="1966"/>
              <a:ext cx="349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6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04" y="1104"/>
              <a:ext cx="557" cy="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7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22" y="2387"/>
              <a:ext cx="388" cy="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8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200" y="1392"/>
              <a:ext cx="267" cy="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9" name="Immagine 1" descr="piattaforma.jpg"/>
            <p:cNvPicPr>
              <a:picLocks noChangeAspect="1"/>
            </p:cNvPicPr>
            <p:nvPr/>
          </p:nvPicPr>
          <p:blipFill>
            <a:blip r:embed="rId7"/>
            <a:srcRect l="34518" t="3969" r="11760" b="8025"/>
            <a:stretch>
              <a:fillRect/>
            </a:stretch>
          </p:blipFill>
          <p:spPr bwMode="auto">
            <a:xfrm>
              <a:off x="2867" y="2069"/>
              <a:ext cx="289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0" name="Picture 9" descr="boa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061" y="2478"/>
              <a:ext cx="188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1" name="Picture 10" descr="Kobold"/>
            <p:cNvPicPr>
              <a:picLocks noChangeAspect="1" noChangeArrowheads="1"/>
            </p:cNvPicPr>
            <p:nvPr/>
          </p:nvPicPr>
          <p:blipFill>
            <a:blip r:embed="rId9"/>
            <a:srcRect l="5939" t="11977" r="24274" b="13309"/>
            <a:stretch>
              <a:fillRect/>
            </a:stretch>
          </p:blipFill>
          <p:spPr bwMode="auto">
            <a:xfrm>
              <a:off x="3334" y="3249"/>
              <a:ext cx="328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2" name="Picture 11" descr="Immagine1"/>
            <p:cNvPicPr>
              <a:picLocks noChangeAspect="1" noChangeArrowheads="1"/>
            </p:cNvPicPr>
            <p:nvPr/>
          </p:nvPicPr>
          <p:blipFill>
            <a:blip r:embed="rId10"/>
            <a:srcRect l="16295" t="7115" r="67101"/>
            <a:stretch>
              <a:fillRect/>
            </a:stretch>
          </p:blipFill>
          <p:spPr bwMode="auto">
            <a:xfrm>
              <a:off x="2992" y="3203"/>
              <a:ext cx="91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3" name="Picture 12"/>
            <p:cNvPicPr>
              <a:picLocks noChangeAspect="1" noChangeArrowheads="1"/>
            </p:cNvPicPr>
            <p:nvPr/>
          </p:nvPicPr>
          <p:blipFill>
            <a:blip r:embed="rId11"/>
            <a:srcRect l="10834" t="8025" b="3969"/>
            <a:stretch>
              <a:fillRect/>
            </a:stretch>
          </p:blipFill>
          <p:spPr bwMode="auto">
            <a:xfrm>
              <a:off x="3152" y="2069"/>
              <a:ext cx="341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4" name="Picture 13" descr="telesenigallia"/>
            <p:cNvPicPr>
              <a:picLocks noChangeAspect="1" noChangeArrowheads="1"/>
            </p:cNvPicPr>
            <p:nvPr/>
          </p:nvPicPr>
          <p:blipFill>
            <a:blip r:embed="rId12"/>
            <a:srcRect l="62157" t="17053" r="15401" b="9413"/>
            <a:stretch>
              <a:fillRect/>
            </a:stretch>
          </p:blipFill>
          <p:spPr bwMode="auto">
            <a:xfrm>
              <a:off x="3243" y="2523"/>
              <a:ext cx="214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5" name="Picture 14" descr="Immagine1"/>
            <p:cNvPicPr>
              <a:picLocks noChangeAspect="1" noChangeArrowheads="1"/>
            </p:cNvPicPr>
            <p:nvPr/>
          </p:nvPicPr>
          <p:blipFill>
            <a:blip r:embed="rId10"/>
            <a:srcRect l="16295" t="7115" r="67101"/>
            <a:stretch>
              <a:fillRect/>
            </a:stretch>
          </p:blipFill>
          <p:spPr bwMode="auto">
            <a:xfrm>
              <a:off x="2789" y="2614"/>
              <a:ext cx="91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6" name="Picture 15" descr="Eine Wellenmessboje der Geesthachter Küstenforscher in der Nordsee"/>
            <p:cNvPicPr>
              <a:picLocks noChangeAspect="1" noChangeArrowheads="1"/>
            </p:cNvPicPr>
            <p:nvPr/>
          </p:nvPicPr>
          <p:blipFill>
            <a:blip r:embed="rId13"/>
            <a:srcRect l="26375" t="-1979" r="48105"/>
            <a:stretch>
              <a:fillRect/>
            </a:stretch>
          </p:blipFill>
          <p:spPr bwMode="auto">
            <a:xfrm>
              <a:off x="2109" y="1570"/>
              <a:ext cx="250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7" name="Picture 16" descr="SeawatchBuoy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265" y="3249"/>
              <a:ext cx="172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8" name="Picture 17" descr="WaveScanBuoy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3878" y="3249"/>
              <a:ext cx="232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9" name="Picture 18" descr="Puertos del Estado"/>
            <p:cNvPicPr>
              <a:picLocks noChangeAspect="1" noChangeArrowheads="1"/>
            </p:cNvPicPr>
            <p:nvPr/>
          </p:nvPicPr>
          <p:blipFill>
            <a:blip r:embed="rId16"/>
            <a:srcRect l="55899" t="35802" r="4031" b="4935"/>
            <a:stretch>
              <a:fillRect/>
            </a:stretch>
          </p:blipFill>
          <p:spPr bwMode="auto">
            <a:xfrm>
              <a:off x="657" y="2568"/>
              <a:ext cx="285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60" name="Picture 19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2448" y="1152"/>
              <a:ext cx="204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860" name="Text Box 20"/>
          <p:cNvSpPr txBox="1">
            <a:spLocks noChangeArrowheads="1"/>
          </p:cNvSpPr>
          <p:nvPr/>
        </p:nvSpPr>
        <p:spPr bwMode="auto">
          <a:xfrm>
            <a:off x="6677025" y="152400"/>
            <a:ext cx="2452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Fixed platforms</a:t>
            </a: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371600" y="1524000"/>
            <a:ext cx="6138863" cy="4081463"/>
            <a:chOff x="720" y="672"/>
            <a:chExt cx="3867" cy="2571"/>
          </a:xfrm>
        </p:grpSpPr>
        <p:pic>
          <p:nvPicPr>
            <p:cNvPr id="26641" name="Picture 22" descr="European Ferrybox Project Logo">
              <a:hlinkClick r:id="rId18"/>
            </p:cNvPr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720" y="1680"/>
              <a:ext cx="36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2" name="Picture 23" descr="European Ferrybox Project Logo">
              <a:hlinkClick r:id="rId18"/>
            </p:cNvPr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3744" y="672"/>
              <a:ext cx="36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3" name="Picture 24" descr="European Ferrybox Project Logo">
              <a:hlinkClick r:id="rId18"/>
            </p:cNvPr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1968" y="816"/>
              <a:ext cx="36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4" name="Picture 25" descr="European Ferrybox Project Logo">
              <a:hlinkClick r:id="rId18"/>
            </p:cNvPr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4224" y="2880"/>
              <a:ext cx="36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866" name="Text Box 26"/>
          <p:cNvSpPr txBox="1">
            <a:spLocks noChangeArrowheads="1"/>
          </p:cNvSpPr>
          <p:nvPr/>
        </p:nvSpPr>
        <p:spPr bwMode="auto">
          <a:xfrm>
            <a:off x="6677025" y="609600"/>
            <a:ext cx="1489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Ferrybox</a:t>
            </a:r>
          </a:p>
        </p:txBody>
      </p:sp>
      <p:pic>
        <p:nvPicPr>
          <p:cNvPr id="163867" name="Picture 11" descr="Palangrier_LR"/>
          <p:cNvPicPr>
            <a:picLocks noChangeAspect="1" noChangeArrowheads="1"/>
          </p:cNvPicPr>
          <p:nvPr/>
        </p:nvPicPr>
        <p:blipFill>
          <a:blip r:embed="rId20"/>
          <a:srcRect l="18394" t="19626" r="23822" b="28322"/>
          <a:stretch>
            <a:fillRect/>
          </a:stretch>
        </p:blipFill>
        <p:spPr bwMode="auto">
          <a:xfrm>
            <a:off x="2667000" y="3276600"/>
            <a:ext cx="565150" cy="4302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163868" name="Immagine 30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562600" y="4572000"/>
            <a:ext cx="6318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9" name="Text Box 29"/>
          <p:cNvSpPr txBox="1">
            <a:spLocks noChangeArrowheads="1"/>
          </p:cNvSpPr>
          <p:nvPr/>
        </p:nvSpPr>
        <p:spPr bwMode="auto">
          <a:xfrm>
            <a:off x="6691313" y="1066800"/>
            <a:ext cx="2452687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Fishing vessels</a:t>
            </a:r>
          </a:p>
        </p:txBody>
      </p:sp>
      <p:sp>
        <p:nvSpPr>
          <p:cNvPr id="163870" name="Text Box 30"/>
          <p:cNvSpPr txBox="1">
            <a:spLocks noChangeArrowheads="1"/>
          </p:cNvSpPr>
          <p:nvPr/>
        </p:nvSpPr>
        <p:spPr bwMode="auto">
          <a:xfrm>
            <a:off x="6858000" y="1524000"/>
            <a:ext cx="1233488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Gliders</a:t>
            </a:r>
          </a:p>
        </p:txBody>
      </p:sp>
      <p:sp>
        <p:nvSpPr>
          <p:cNvPr id="26635" name="Rectangle 3"/>
          <p:cNvSpPr>
            <a:spLocks noChangeArrowheads="1"/>
          </p:cNvSpPr>
          <p:nvPr/>
        </p:nvSpPr>
        <p:spPr bwMode="auto">
          <a:xfrm>
            <a:off x="1752600" y="0"/>
            <a:ext cx="4953000" cy="14319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18" tIns="45709" rIns="91418" bIns="45709">
            <a:spAutoFit/>
          </a:bodyPr>
          <a:lstStyle/>
          <a:p>
            <a:pPr algn="ctr"/>
            <a:endParaRPr kumimoji="1" lang="fr-FR" sz="1200" b="1">
              <a:solidFill>
                <a:srgbClr val="000066"/>
              </a:solidFill>
            </a:endParaRPr>
          </a:p>
          <a:p>
            <a:pPr algn="ctr"/>
            <a:r>
              <a:rPr kumimoji="1" lang="fr-FR" sz="3200" b="1">
                <a:solidFill>
                  <a:srgbClr val="000066"/>
                </a:solidFill>
              </a:rPr>
              <a:t>The Trans National Infrastructure Network</a:t>
            </a:r>
          </a:p>
          <a:p>
            <a:pPr algn="ctr"/>
            <a:endParaRPr kumimoji="1" lang="fr-FR" sz="1200" b="1">
              <a:solidFill>
                <a:srgbClr val="000099"/>
              </a:solidFill>
            </a:endParaRPr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2133600" y="2362200"/>
            <a:ext cx="2209800" cy="3505200"/>
            <a:chOff x="1344" y="1488"/>
            <a:chExt cx="1392" cy="2208"/>
          </a:xfrm>
        </p:grpSpPr>
        <p:pic>
          <p:nvPicPr>
            <p:cNvPr id="26637" name="Picture 33" descr="Immagine2"/>
            <p:cNvPicPr>
              <a:picLocks noChangeAspect="1" noChangeArrowheads="1"/>
            </p:cNvPicPr>
            <p:nvPr/>
          </p:nvPicPr>
          <p:blipFill>
            <a:blip r:embed="rId22"/>
            <a:srcRect l="19998" t="64807" r="62227" b="4950"/>
            <a:stretch>
              <a:fillRect/>
            </a:stretch>
          </p:blipFill>
          <p:spPr bwMode="auto">
            <a:xfrm>
              <a:off x="2352" y="2880"/>
              <a:ext cx="384" cy="336"/>
            </a:xfrm>
            <a:prstGeom prst="rect">
              <a:avLst/>
            </a:prstGeom>
            <a:noFill/>
            <a:ln w="63500">
              <a:noFill/>
              <a:miter lim="800000"/>
              <a:headEnd/>
              <a:tailEnd/>
            </a:ln>
          </p:spPr>
        </p:pic>
        <p:pic>
          <p:nvPicPr>
            <p:cNvPr id="26638" name="Picture 34" descr="Immagine2"/>
            <p:cNvPicPr>
              <a:picLocks noChangeAspect="1" noChangeArrowheads="1"/>
            </p:cNvPicPr>
            <p:nvPr/>
          </p:nvPicPr>
          <p:blipFill>
            <a:blip r:embed="rId22"/>
            <a:srcRect l="19998" t="64807" r="62227" b="4950"/>
            <a:stretch>
              <a:fillRect/>
            </a:stretch>
          </p:blipFill>
          <p:spPr bwMode="auto">
            <a:xfrm>
              <a:off x="1968" y="3360"/>
              <a:ext cx="384" cy="336"/>
            </a:xfrm>
            <a:prstGeom prst="rect">
              <a:avLst/>
            </a:prstGeom>
            <a:noFill/>
            <a:ln w="63500">
              <a:noFill/>
              <a:miter lim="800000"/>
              <a:headEnd/>
              <a:tailEnd/>
            </a:ln>
          </p:spPr>
        </p:pic>
        <p:pic>
          <p:nvPicPr>
            <p:cNvPr id="26639" name="Picture 35" descr="Immagine2"/>
            <p:cNvPicPr>
              <a:picLocks noChangeAspect="1" noChangeArrowheads="1"/>
            </p:cNvPicPr>
            <p:nvPr/>
          </p:nvPicPr>
          <p:blipFill>
            <a:blip r:embed="rId22"/>
            <a:srcRect l="19998" t="64807" r="62227" b="4950"/>
            <a:stretch>
              <a:fillRect/>
            </a:stretch>
          </p:blipFill>
          <p:spPr bwMode="auto">
            <a:xfrm>
              <a:off x="2112" y="1488"/>
              <a:ext cx="384" cy="336"/>
            </a:xfrm>
            <a:prstGeom prst="rect">
              <a:avLst/>
            </a:prstGeom>
            <a:noFill/>
            <a:ln w="63500">
              <a:noFill/>
              <a:miter lim="800000"/>
              <a:headEnd/>
              <a:tailEnd/>
            </a:ln>
          </p:spPr>
        </p:pic>
        <p:pic>
          <p:nvPicPr>
            <p:cNvPr id="26640" name="Picture 36" descr="Immagine2"/>
            <p:cNvPicPr>
              <a:picLocks noChangeAspect="1" noChangeArrowheads="1"/>
            </p:cNvPicPr>
            <p:nvPr/>
          </p:nvPicPr>
          <p:blipFill>
            <a:blip r:embed="rId22"/>
            <a:srcRect l="19998" t="64807" r="62227" b="4950"/>
            <a:stretch>
              <a:fillRect/>
            </a:stretch>
          </p:blipFill>
          <p:spPr bwMode="auto">
            <a:xfrm>
              <a:off x="1344" y="1920"/>
              <a:ext cx="384" cy="336"/>
            </a:xfrm>
            <a:prstGeom prst="rect">
              <a:avLst/>
            </a:prstGeom>
            <a:noFill/>
            <a:ln w="63500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3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3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3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3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0" grpId="0"/>
      <p:bldP spid="163866" grpId="0"/>
      <p:bldP spid="163869" grpId="0" animBg="1"/>
      <p:bldP spid="16387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MRI Expert Group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smtClean="0">
                <a:solidFill>
                  <a:schemeClr val="accent2"/>
                </a:solidFill>
              </a:rPr>
              <a:t>CONCLUSION :JERICO Ultimate goal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1600200"/>
            <a:ext cx="7210425" cy="4525963"/>
          </a:xfrm>
        </p:spPr>
        <p:txBody>
          <a:bodyPr/>
          <a:lstStyle/>
          <a:p>
            <a:pPr eaLnBrk="1" hangingPunct="1"/>
            <a:r>
              <a:rPr lang="en-GB" sz="2800" smtClean="0"/>
              <a:t>Roadmap for future implementation and deployment of OCOs in Europe</a:t>
            </a:r>
          </a:p>
          <a:p>
            <a:pPr eaLnBrk="1" hangingPunct="1"/>
            <a:r>
              <a:rPr lang="en-GB" sz="2800" smtClean="0"/>
              <a:t>Through</a:t>
            </a:r>
          </a:p>
          <a:p>
            <a:pPr lvl="1" eaLnBrk="1" hangingPunct="1"/>
            <a:r>
              <a:rPr lang="en-GB" sz="2400" smtClean="0"/>
              <a:t>Harmonisation of strategies, technologies and methodologies</a:t>
            </a:r>
          </a:p>
          <a:p>
            <a:pPr lvl="1" eaLnBrk="1" hangingPunct="1"/>
            <a:r>
              <a:rPr lang="en-GB" sz="2400" smtClean="0"/>
              <a:t>Identification of gaps and plan for filling in gaps</a:t>
            </a:r>
          </a:p>
          <a:p>
            <a:pPr lvl="1" eaLnBrk="1" hangingPunct="1"/>
            <a:r>
              <a:rPr lang="en-GB" sz="2400" smtClean="0"/>
              <a:t>Accounting for new environmental, research and service requirements </a:t>
            </a:r>
          </a:p>
          <a:p>
            <a:pPr lvl="1" eaLnBrk="1" hangingPunct="1"/>
            <a:r>
              <a:rPr lang="en-GB" sz="2400" smtClean="0"/>
              <a:t>Accounting for new technologies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MRI Expert Group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60350"/>
            <a:ext cx="6778625" cy="941388"/>
          </a:xfrm>
        </p:spPr>
        <p:txBody>
          <a:bodyPr/>
          <a:lstStyle/>
          <a:p>
            <a:pPr eaLnBrk="1" hangingPunct="1"/>
            <a:r>
              <a:rPr lang="en-GB" sz="4000" smtClean="0"/>
              <a:t>Thank You for your attention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28676" name="Picture 4" descr="IMG_08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341438"/>
            <a:ext cx="7632700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MRI Expert Group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984500" y="274638"/>
            <a:ext cx="5702300" cy="1143000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5363" name="Line 34"/>
          <p:cNvSpPr>
            <a:spLocks noChangeShapeType="1"/>
          </p:cNvSpPr>
          <p:nvPr/>
        </p:nvSpPr>
        <p:spPr bwMode="auto">
          <a:xfrm flipV="1">
            <a:off x="8388350" y="3141663"/>
            <a:ext cx="75565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41438"/>
            <a:ext cx="9144000" cy="493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Line 15"/>
          <p:cNvSpPr>
            <a:spLocks noChangeShapeType="1"/>
          </p:cNvSpPr>
          <p:nvPr/>
        </p:nvSpPr>
        <p:spPr bwMode="auto">
          <a:xfrm>
            <a:off x="6437313" y="2471738"/>
            <a:ext cx="533400" cy="1219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triangle" w="med" len="med"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66" name="Text Box 2"/>
          <p:cNvSpPr txBox="1">
            <a:spLocks noChangeArrowheads="1"/>
          </p:cNvSpPr>
          <p:nvPr/>
        </p:nvSpPr>
        <p:spPr bwMode="auto">
          <a:xfrm>
            <a:off x="341313" y="2166938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/>
          </a:p>
        </p:txBody>
      </p:sp>
      <p:sp>
        <p:nvSpPr>
          <p:cNvPr id="15367" name="Text Box 4"/>
          <p:cNvSpPr txBox="1">
            <a:spLocks noChangeArrowheads="1"/>
          </p:cNvSpPr>
          <p:nvPr/>
        </p:nvSpPr>
        <p:spPr bwMode="auto">
          <a:xfrm>
            <a:off x="3846513" y="1785938"/>
            <a:ext cx="1524000" cy="7302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1400"/>
              <a:t>Marine Core Services (DG ENT / GMES)</a:t>
            </a:r>
          </a:p>
        </p:txBody>
      </p:sp>
      <p:sp>
        <p:nvSpPr>
          <p:cNvPr id="15368" name="Text Box 5"/>
          <p:cNvSpPr txBox="1">
            <a:spLocks noChangeArrowheads="1"/>
          </p:cNvSpPr>
          <p:nvPr/>
        </p:nvSpPr>
        <p:spPr bwMode="auto">
          <a:xfrm>
            <a:off x="188913" y="4757738"/>
            <a:ext cx="1066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1400">
                <a:solidFill>
                  <a:srgbClr val="FF3300"/>
                </a:solidFill>
              </a:rPr>
              <a:t>EMSO (ESFRI</a:t>
            </a:r>
            <a:r>
              <a:rPr lang="fr-FR" sz="1400" b="1">
                <a:solidFill>
                  <a:srgbClr val="FF3300"/>
                </a:solidFill>
              </a:rPr>
              <a:t>)</a:t>
            </a:r>
          </a:p>
        </p:txBody>
      </p:sp>
      <p:sp>
        <p:nvSpPr>
          <p:cNvPr id="15369" name="Text Box 6"/>
          <p:cNvSpPr txBox="1">
            <a:spLocks noChangeArrowheads="1"/>
          </p:cNvSpPr>
          <p:nvPr/>
        </p:nvSpPr>
        <p:spPr bwMode="auto">
          <a:xfrm>
            <a:off x="1865313" y="3386138"/>
            <a:ext cx="1600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1400">
                <a:solidFill>
                  <a:srgbClr val="FF3300"/>
                </a:solidFill>
              </a:rPr>
              <a:t>EURO ARGO (ESFRI</a:t>
            </a:r>
            <a:r>
              <a:rPr lang="fr-FR" sz="1400" b="1">
                <a:solidFill>
                  <a:srgbClr val="FF3300"/>
                </a:solidFill>
              </a:rPr>
              <a:t>)</a:t>
            </a:r>
          </a:p>
        </p:txBody>
      </p:sp>
      <p:sp>
        <p:nvSpPr>
          <p:cNvPr id="15370" name="Text Box 7"/>
          <p:cNvSpPr txBox="1">
            <a:spLocks noChangeArrowheads="1"/>
          </p:cNvSpPr>
          <p:nvPr/>
        </p:nvSpPr>
        <p:spPr bwMode="auto">
          <a:xfrm>
            <a:off x="3467100" y="5011738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1400">
                <a:solidFill>
                  <a:srgbClr val="FF3300"/>
                </a:solidFill>
              </a:rPr>
              <a:t>EUROFLEETS (I3)</a:t>
            </a:r>
          </a:p>
        </p:txBody>
      </p:sp>
      <p:sp>
        <p:nvSpPr>
          <p:cNvPr id="15371" name="Text Box 8"/>
          <p:cNvSpPr txBox="1">
            <a:spLocks noChangeArrowheads="1"/>
          </p:cNvSpPr>
          <p:nvPr/>
        </p:nvSpPr>
        <p:spPr bwMode="auto">
          <a:xfrm>
            <a:off x="3465513" y="2776538"/>
            <a:ext cx="1295400" cy="3048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1400" b="1"/>
              <a:t>MY OCEAN</a:t>
            </a:r>
          </a:p>
        </p:txBody>
      </p:sp>
      <p:sp>
        <p:nvSpPr>
          <p:cNvPr id="15372" name="Text Box 9"/>
          <p:cNvSpPr txBox="1">
            <a:spLocks noChangeArrowheads="1"/>
          </p:cNvSpPr>
          <p:nvPr/>
        </p:nvSpPr>
        <p:spPr bwMode="auto">
          <a:xfrm>
            <a:off x="2709863" y="1987550"/>
            <a:ext cx="1069975" cy="527050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1400"/>
              <a:t>Oceanic modelling</a:t>
            </a:r>
          </a:p>
        </p:txBody>
      </p:sp>
      <p:sp>
        <p:nvSpPr>
          <p:cNvPr id="15373" name="Text Box 10"/>
          <p:cNvSpPr txBox="1">
            <a:spLocks noChangeArrowheads="1"/>
          </p:cNvSpPr>
          <p:nvPr/>
        </p:nvSpPr>
        <p:spPr bwMode="auto">
          <a:xfrm>
            <a:off x="5446713" y="1938338"/>
            <a:ext cx="1069975" cy="52705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1400" b="1"/>
              <a:t>Coastal modelling</a:t>
            </a:r>
          </a:p>
        </p:txBody>
      </p:sp>
      <p:sp>
        <p:nvSpPr>
          <p:cNvPr id="15374" name="Text Box 11"/>
          <p:cNvSpPr txBox="1">
            <a:spLocks noChangeArrowheads="1"/>
          </p:cNvSpPr>
          <p:nvPr/>
        </p:nvSpPr>
        <p:spPr bwMode="auto">
          <a:xfrm>
            <a:off x="5003800" y="2781300"/>
            <a:ext cx="1728788" cy="5175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1400" b="1"/>
              <a:t>National/regional activities/projects</a:t>
            </a:r>
          </a:p>
        </p:txBody>
      </p:sp>
      <p:sp>
        <p:nvSpPr>
          <p:cNvPr id="15375" name="Line 12"/>
          <p:cNvSpPr>
            <a:spLocks noChangeShapeType="1"/>
          </p:cNvSpPr>
          <p:nvPr/>
        </p:nvSpPr>
        <p:spPr bwMode="auto">
          <a:xfrm>
            <a:off x="2268538" y="1700213"/>
            <a:ext cx="4572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5376" name="Line 13"/>
          <p:cNvSpPr>
            <a:spLocks noChangeShapeType="1"/>
          </p:cNvSpPr>
          <p:nvPr/>
        </p:nvSpPr>
        <p:spPr bwMode="auto">
          <a:xfrm flipV="1">
            <a:off x="1835150" y="2471738"/>
            <a:ext cx="906463" cy="884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5377" name="Line 14"/>
          <p:cNvSpPr>
            <a:spLocks noChangeShapeType="1"/>
          </p:cNvSpPr>
          <p:nvPr/>
        </p:nvSpPr>
        <p:spPr bwMode="auto">
          <a:xfrm flipH="1">
            <a:off x="6437313" y="1785938"/>
            <a:ext cx="1371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5378" name="Line 16"/>
          <p:cNvSpPr>
            <a:spLocks noChangeShapeType="1"/>
          </p:cNvSpPr>
          <p:nvPr/>
        </p:nvSpPr>
        <p:spPr bwMode="auto">
          <a:xfrm>
            <a:off x="4075113" y="2547938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5379" name="Line 17"/>
          <p:cNvSpPr>
            <a:spLocks noChangeShapeType="1"/>
          </p:cNvSpPr>
          <p:nvPr/>
        </p:nvSpPr>
        <p:spPr bwMode="auto">
          <a:xfrm>
            <a:off x="5867400" y="2492375"/>
            <a:ext cx="0" cy="360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5380" name="Text Box 18"/>
          <p:cNvSpPr txBox="1">
            <a:spLocks noChangeArrowheads="1"/>
          </p:cNvSpPr>
          <p:nvPr/>
        </p:nvSpPr>
        <p:spPr bwMode="auto">
          <a:xfrm>
            <a:off x="6894513" y="2203450"/>
            <a:ext cx="2286000" cy="863600"/>
          </a:xfrm>
          <a:prstGeom prst="rect">
            <a:avLst/>
          </a:prstGeom>
          <a:solidFill>
            <a:srgbClr val="FFCC99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1600" b="1"/>
              <a:t>Coastal and shelf seas continuous in situ measurements</a:t>
            </a:r>
          </a:p>
        </p:txBody>
      </p:sp>
      <p:sp>
        <p:nvSpPr>
          <p:cNvPr id="15381" name="Line 19"/>
          <p:cNvSpPr>
            <a:spLocks noChangeShapeType="1"/>
          </p:cNvSpPr>
          <p:nvPr/>
        </p:nvSpPr>
        <p:spPr bwMode="auto">
          <a:xfrm flipH="1">
            <a:off x="7572375" y="4643438"/>
            <a:ext cx="71438" cy="28575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5382" name="Text Box 20"/>
          <p:cNvSpPr txBox="1">
            <a:spLocks noChangeArrowheads="1"/>
          </p:cNvSpPr>
          <p:nvPr/>
        </p:nvSpPr>
        <p:spPr bwMode="auto">
          <a:xfrm>
            <a:off x="6437313" y="5214938"/>
            <a:ext cx="2706687" cy="314325"/>
          </a:xfrm>
          <a:prstGeom prst="rect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1400" b="1"/>
              <a:t>Marine data thematic centers</a:t>
            </a:r>
          </a:p>
        </p:txBody>
      </p:sp>
      <p:sp>
        <p:nvSpPr>
          <p:cNvPr id="15383" name="Text Box 21"/>
          <p:cNvSpPr txBox="1">
            <a:spLocks noChangeArrowheads="1"/>
          </p:cNvSpPr>
          <p:nvPr/>
        </p:nvSpPr>
        <p:spPr bwMode="auto">
          <a:xfrm>
            <a:off x="6437313" y="5519738"/>
            <a:ext cx="2590800" cy="51752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1400" b="1"/>
              <a:t>SEADATANET (I3)  standards and web portal</a:t>
            </a:r>
          </a:p>
        </p:txBody>
      </p:sp>
      <p:sp>
        <p:nvSpPr>
          <p:cNvPr id="15384" name="Text Box 22"/>
          <p:cNvSpPr txBox="1">
            <a:spLocks noChangeArrowheads="1"/>
          </p:cNvSpPr>
          <p:nvPr/>
        </p:nvSpPr>
        <p:spPr bwMode="auto">
          <a:xfrm>
            <a:off x="7572375" y="6143625"/>
            <a:ext cx="1219200" cy="527050"/>
          </a:xfrm>
          <a:prstGeom prst="rect">
            <a:avLst/>
          </a:prstGeom>
          <a:solidFill>
            <a:srgbClr val="C0C0C0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1400" b="1"/>
              <a:t>EMODNET (DG MARE)</a:t>
            </a:r>
          </a:p>
        </p:txBody>
      </p:sp>
      <p:sp>
        <p:nvSpPr>
          <p:cNvPr id="15385" name="Text Box 23"/>
          <p:cNvSpPr txBox="1">
            <a:spLocks noChangeArrowheads="1"/>
          </p:cNvSpPr>
          <p:nvPr/>
        </p:nvSpPr>
        <p:spPr bwMode="auto">
          <a:xfrm>
            <a:off x="5715000" y="6143625"/>
            <a:ext cx="1295400" cy="527050"/>
          </a:xfrm>
          <a:prstGeom prst="rect">
            <a:avLst/>
          </a:prstGeom>
          <a:solidFill>
            <a:srgbClr val="C0C0C0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1400" b="1"/>
              <a:t>WISE-Marine (DG ENV)</a:t>
            </a:r>
          </a:p>
        </p:txBody>
      </p:sp>
      <p:sp>
        <p:nvSpPr>
          <p:cNvPr id="15386" name="Line 24"/>
          <p:cNvSpPr>
            <a:spLocks noChangeShapeType="1"/>
          </p:cNvSpPr>
          <p:nvPr/>
        </p:nvSpPr>
        <p:spPr bwMode="auto">
          <a:xfrm flipH="1">
            <a:off x="7000875" y="6429375"/>
            <a:ext cx="576263" cy="17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5387" name="Line 25"/>
          <p:cNvSpPr>
            <a:spLocks noChangeShapeType="1"/>
          </p:cNvSpPr>
          <p:nvPr/>
        </p:nvSpPr>
        <p:spPr bwMode="auto">
          <a:xfrm flipH="1">
            <a:off x="8786813" y="6000750"/>
            <a:ext cx="142875" cy="357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5388" name="Line 26"/>
          <p:cNvSpPr>
            <a:spLocks noChangeShapeType="1"/>
          </p:cNvSpPr>
          <p:nvPr/>
        </p:nvSpPr>
        <p:spPr bwMode="auto">
          <a:xfrm>
            <a:off x="5294313" y="5138738"/>
            <a:ext cx="11430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5389" name="Rectangle 27"/>
          <p:cNvSpPr>
            <a:spLocks noChangeArrowheads="1"/>
          </p:cNvSpPr>
          <p:nvPr/>
        </p:nvSpPr>
        <p:spPr bwMode="auto">
          <a:xfrm>
            <a:off x="1979613" y="0"/>
            <a:ext cx="993775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fr-BE" sz="2000" i="1">
                <a:solidFill>
                  <a:srgbClr val="A50021"/>
                </a:solidFill>
                <a:latin typeface="Tahoma" pitchFamily="34" charset="0"/>
              </a:rPr>
              <a:t>Towards a long-term and sustained European </a:t>
            </a:r>
          </a:p>
          <a:p>
            <a:pPr lvl="1"/>
            <a:r>
              <a:rPr lang="fr-BE" sz="2000" i="1">
                <a:solidFill>
                  <a:srgbClr val="A50021"/>
                </a:solidFill>
                <a:latin typeface="Tahoma" pitchFamily="34" charset="0"/>
              </a:rPr>
              <a:t>network of coastal observatories</a:t>
            </a:r>
          </a:p>
        </p:txBody>
      </p:sp>
      <p:sp>
        <p:nvSpPr>
          <p:cNvPr id="15390" name="AutoShape 28"/>
          <p:cNvSpPr>
            <a:spLocks/>
          </p:cNvSpPr>
          <p:nvPr/>
        </p:nvSpPr>
        <p:spPr bwMode="auto">
          <a:xfrm rot="5400000">
            <a:off x="5039518" y="-2601118"/>
            <a:ext cx="360363" cy="7848600"/>
          </a:xfrm>
          <a:prstGeom prst="leftBracket">
            <a:avLst>
              <a:gd name="adj" fmla="val 181498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91" name="Text Box 29"/>
          <p:cNvSpPr txBox="1">
            <a:spLocks noChangeArrowheads="1"/>
          </p:cNvSpPr>
          <p:nvPr/>
        </p:nvSpPr>
        <p:spPr bwMode="auto">
          <a:xfrm>
            <a:off x="2000250" y="714375"/>
            <a:ext cx="597693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b="1">
                <a:latin typeface="Tahoma" pitchFamily="34" charset="0"/>
              </a:rPr>
              <a:t>EC umbrella (directives, policies, communications)</a:t>
            </a:r>
            <a:endParaRPr lang="en-US" b="1">
              <a:latin typeface="Tahoma" pitchFamily="34" charset="0"/>
            </a:endParaRPr>
          </a:p>
        </p:txBody>
      </p:sp>
      <p:sp>
        <p:nvSpPr>
          <p:cNvPr id="15392" name="Text Box 30"/>
          <p:cNvSpPr txBox="1">
            <a:spLocks noChangeArrowheads="1"/>
          </p:cNvSpPr>
          <p:nvPr/>
        </p:nvSpPr>
        <p:spPr bwMode="auto">
          <a:xfrm>
            <a:off x="4932363" y="3860800"/>
            <a:ext cx="1550987" cy="336550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/>
              <a:t>Fisheries data</a:t>
            </a:r>
          </a:p>
        </p:txBody>
      </p:sp>
      <p:sp>
        <p:nvSpPr>
          <p:cNvPr id="15393" name="Text Box 31"/>
          <p:cNvSpPr txBox="1">
            <a:spLocks noChangeArrowheads="1"/>
          </p:cNvSpPr>
          <p:nvPr/>
        </p:nvSpPr>
        <p:spPr bwMode="auto">
          <a:xfrm>
            <a:off x="7235825" y="3213100"/>
            <a:ext cx="1711325" cy="304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>
                <a:solidFill>
                  <a:schemeClr val="bg1"/>
                </a:solidFill>
              </a:rPr>
              <a:t>Rivers discharges</a:t>
            </a:r>
          </a:p>
        </p:txBody>
      </p:sp>
      <p:sp>
        <p:nvSpPr>
          <p:cNvPr id="15394" name="Text Box 32"/>
          <p:cNvSpPr txBox="1">
            <a:spLocks noChangeArrowheads="1"/>
          </p:cNvSpPr>
          <p:nvPr/>
        </p:nvSpPr>
        <p:spPr bwMode="auto">
          <a:xfrm>
            <a:off x="4572000" y="4437063"/>
            <a:ext cx="1944688" cy="517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>
                <a:solidFill>
                  <a:schemeClr val="bg1"/>
                </a:solidFill>
              </a:rPr>
              <a:t>Social/commercial  activities</a:t>
            </a:r>
          </a:p>
        </p:txBody>
      </p:sp>
      <p:sp>
        <p:nvSpPr>
          <p:cNvPr id="15395" name="Line 35"/>
          <p:cNvSpPr>
            <a:spLocks noChangeShapeType="1"/>
          </p:cNvSpPr>
          <p:nvPr/>
        </p:nvSpPr>
        <p:spPr bwMode="auto">
          <a:xfrm flipV="1">
            <a:off x="6732588" y="2997200"/>
            <a:ext cx="144462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96" name="Line 36"/>
          <p:cNvSpPr>
            <a:spLocks noChangeShapeType="1"/>
          </p:cNvSpPr>
          <p:nvPr/>
        </p:nvSpPr>
        <p:spPr bwMode="auto">
          <a:xfrm>
            <a:off x="8459788" y="1844675"/>
            <a:ext cx="144462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7000875" y="4929188"/>
            <a:ext cx="1149350" cy="3079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sz="1400" b="1" dirty="0"/>
              <a:t>MY OCEAN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MRI Expert Group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60350"/>
            <a:ext cx="6862763" cy="1143000"/>
          </a:xfrm>
        </p:spPr>
        <p:txBody>
          <a:bodyPr/>
          <a:lstStyle/>
          <a:p>
            <a:pPr eaLnBrk="1" hangingPunct="1"/>
            <a:r>
              <a:rPr lang="en-GB" smtClean="0"/>
              <a:t>MAIN OBJECTIVES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b-NO" smtClean="0"/>
              <a:t>Enhance the coordination between existing coastal observatories</a:t>
            </a:r>
          </a:p>
          <a:p>
            <a:pPr eaLnBrk="1" hangingPunct="1"/>
            <a:r>
              <a:rPr lang="nb-NO" smtClean="0"/>
              <a:t>Propose common procedures from the sensor to the data quality assessment</a:t>
            </a:r>
          </a:p>
          <a:p>
            <a:pPr eaLnBrk="1" hangingPunct="1"/>
            <a:r>
              <a:rPr lang="nb-NO" smtClean="0"/>
              <a:t>Enlarge the network with new partners</a:t>
            </a:r>
          </a:p>
          <a:p>
            <a:pPr eaLnBrk="1" hangingPunct="1"/>
            <a:r>
              <a:rPr lang="nb-NO" smtClean="0"/>
              <a:t>Prepare for the future European Network of operational coastal observatories (OCO)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MRI Expert Group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24075" y="260350"/>
            <a:ext cx="6573838" cy="1143000"/>
          </a:xfrm>
        </p:spPr>
        <p:txBody>
          <a:bodyPr/>
          <a:lstStyle/>
          <a:p>
            <a:pPr eaLnBrk="1" hangingPunct="1"/>
            <a:r>
              <a:rPr lang="en-GB" sz="3200" smtClean="0"/>
              <a:t>How the project is structured ?</a:t>
            </a:r>
          </a:p>
        </p:txBody>
      </p:sp>
      <p:pic>
        <p:nvPicPr>
          <p:cNvPr id="17411" name="Picture 3" descr="schema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1600200"/>
            <a:ext cx="676751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MRI Expert Group</a:t>
            </a:r>
          </a:p>
        </p:txBody>
      </p:sp>
      <p:pic>
        <p:nvPicPr>
          <p:cNvPr id="18434" name="Picture 2" descr="cart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404813"/>
            <a:ext cx="7127875" cy="598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5292725" y="3860800"/>
            <a:ext cx="501650" cy="523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tabLst>
                <a:tab pos="449263" algn="l"/>
                <a:tab pos="457200" algn="l"/>
                <a:tab pos="914400" algn="l"/>
                <a:tab pos="1371600" algn="l"/>
              </a:tabLst>
            </a:pPr>
            <a:r>
              <a:rPr lang="fr-FR" sz="700">
                <a:cs typeface="Times New Roman" pitchFamily="18" charset="0"/>
              </a:rPr>
              <a:t>OGS</a:t>
            </a:r>
            <a:endParaRPr lang="fr-FR" sz="900"/>
          </a:p>
          <a:p>
            <a:pPr algn="ctr" eaLnBrk="0" hangingPunct="0">
              <a:tabLst>
                <a:tab pos="449263" algn="l"/>
                <a:tab pos="457200" algn="l"/>
                <a:tab pos="914400" algn="l"/>
                <a:tab pos="1371600" algn="l"/>
              </a:tabLst>
            </a:pPr>
            <a:r>
              <a:rPr lang="fr-FR" sz="700">
                <a:cs typeface="Times New Roman" pitchFamily="18" charset="0"/>
              </a:rPr>
              <a:t>INGV</a:t>
            </a:r>
            <a:endParaRPr lang="fr-FR" sz="900"/>
          </a:p>
          <a:p>
            <a:pPr algn="ctr" eaLnBrk="0" hangingPunct="0">
              <a:tabLst>
                <a:tab pos="449263" algn="l"/>
                <a:tab pos="457200" algn="l"/>
                <a:tab pos="914400" algn="l"/>
                <a:tab pos="1371600" algn="l"/>
              </a:tabLst>
            </a:pPr>
            <a:r>
              <a:rPr lang="fr-FR" sz="700">
                <a:cs typeface="Times New Roman" pitchFamily="18" charset="0"/>
              </a:rPr>
              <a:t>CNR</a:t>
            </a:r>
            <a:endParaRPr lang="fr-FR" sz="900"/>
          </a:p>
          <a:p>
            <a:pPr algn="ctr" eaLnBrk="0" hangingPunct="0">
              <a:tabLst>
                <a:tab pos="449263" algn="l"/>
                <a:tab pos="457200" algn="l"/>
                <a:tab pos="914400" algn="l"/>
                <a:tab pos="1371600" algn="l"/>
              </a:tabLst>
            </a:pPr>
            <a:r>
              <a:rPr lang="fr-FR" sz="700">
                <a:cs typeface="Times New Roman" pitchFamily="18" charset="0"/>
              </a:rPr>
              <a:t>CMCC</a:t>
            </a:r>
            <a:endParaRPr lang="fr-FR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5435600" y="5805488"/>
            <a:ext cx="4572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tabLst>
                <a:tab pos="449263" algn="l"/>
                <a:tab pos="457200" algn="l"/>
                <a:tab pos="914400" algn="l"/>
                <a:tab pos="1371600" algn="l"/>
              </a:tabLst>
            </a:pPr>
            <a:r>
              <a:rPr lang="fr-FR" sz="700">
                <a:cs typeface="Times New Roman" pitchFamily="18" charset="0"/>
              </a:rPr>
              <a:t>UOM</a:t>
            </a:r>
            <a:endParaRPr lang="fr-FR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7524750" y="5949950"/>
            <a:ext cx="5715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tabLst>
                <a:tab pos="449263" algn="l"/>
                <a:tab pos="457200" algn="l"/>
                <a:tab pos="914400" algn="l"/>
                <a:tab pos="1371600" algn="l"/>
              </a:tabLst>
            </a:pPr>
            <a:r>
              <a:rPr lang="fr-FR" sz="700">
                <a:cs typeface="Times New Roman" pitchFamily="18" charset="0"/>
              </a:rPr>
              <a:t>HCMR</a:t>
            </a:r>
            <a:endParaRPr lang="fr-FR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2843213" y="4221163"/>
            <a:ext cx="457200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tabLst>
                <a:tab pos="449263" algn="l"/>
                <a:tab pos="457200" algn="l"/>
                <a:tab pos="914400" algn="l"/>
                <a:tab pos="1371600" algn="l"/>
              </a:tabLst>
            </a:pPr>
            <a:r>
              <a:rPr lang="fr-FR" sz="700">
                <a:cs typeface="Times New Roman" pitchFamily="18" charset="0"/>
              </a:rPr>
              <a:t>AZTI</a:t>
            </a:r>
            <a:endParaRPr lang="fr-FR" sz="900"/>
          </a:p>
          <a:p>
            <a:pPr algn="just" eaLnBrk="0" hangingPunct="0">
              <a:tabLst>
                <a:tab pos="449263" algn="l"/>
                <a:tab pos="457200" algn="l"/>
                <a:tab pos="914400" algn="l"/>
                <a:tab pos="1371600" algn="l"/>
              </a:tabLst>
            </a:pPr>
            <a:r>
              <a:rPr lang="fr-FR" sz="700">
                <a:cs typeface="Times New Roman" pitchFamily="18" charset="0"/>
              </a:rPr>
              <a:t>CSIC PdE</a:t>
            </a:r>
            <a:endParaRPr lang="fr-FR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2124075" y="4221163"/>
            <a:ext cx="3429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tabLst>
                <a:tab pos="449263" algn="l"/>
                <a:tab pos="457200" algn="l"/>
                <a:tab pos="914400" algn="l"/>
                <a:tab pos="1371600" algn="l"/>
              </a:tabLst>
            </a:pPr>
            <a:r>
              <a:rPr lang="fr-FR" sz="800">
                <a:cs typeface="Times New Roman" pitchFamily="18" charset="0"/>
              </a:rPr>
              <a:t>IH</a:t>
            </a:r>
            <a:endParaRPr lang="fr-FR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4067175" y="3357563"/>
            <a:ext cx="6858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tabLst>
                <a:tab pos="449263" algn="l"/>
                <a:tab pos="457200" algn="l"/>
                <a:tab pos="914400" algn="l"/>
                <a:tab pos="1371600" algn="l"/>
              </a:tabLst>
            </a:pPr>
            <a:r>
              <a:rPr lang="fr-FR" sz="700">
                <a:cs typeface="Times New Roman" pitchFamily="18" charset="0"/>
              </a:rPr>
              <a:t>INSU</a:t>
            </a:r>
            <a:endParaRPr lang="fr-FR" sz="900"/>
          </a:p>
          <a:p>
            <a:pPr algn="ctr" eaLnBrk="0" hangingPunct="0">
              <a:tabLst>
                <a:tab pos="449263" algn="l"/>
                <a:tab pos="457200" algn="l"/>
                <a:tab pos="914400" algn="l"/>
                <a:tab pos="1371600" algn="l"/>
              </a:tabLst>
            </a:pPr>
            <a:r>
              <a:rPr lang="fr-FR" sz="700">
                <a:cs typeface="Times New Roman" pitchFamily="18" charset="0"/>
              </a:rPr>
              <a:t>IFREMER</a:t>
            </a:r>
            <a:endParaRPr lang="fr-FR"/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3779838" y="1773238"/>
            <a:ext cx="539750" cy="571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tabLst>
                <a:tab pos="449263" algn="l"/>
                <a:tab pos="457200" algn="l"/>
                <a:tab pos="914400" algn="l"/>
                <a:tab pos="1371600" algn="l"/>
              </a:tabLst>
            </a:pPr>
            <a:r>
              <a:rPr lang="fr-FR" sz="700">
                <a:cs typeface="Times New Roman" pitchFamily="18" charset="0"/>
              </a:rPr>
              <a:t>NERC</a:t>
            </a:r>
            <a:endParaRPr lang="fr-FR" sz="900"/>
          </a:p>
          <a:p>
            <a:pPr algn="ctr" eaLnBrk="0" hangingPunct="0">
              <a:tabLst>
                <a:tab pos="449263" algn="l"/>
                <a:tab pos="457200" algn="l"/>
                <a:tab pos="914400" algn="l"/>
                <a:tab pos="1371600" algn="l"/>
              </a:tabLst>
            </a:pPr>
            <a:r>
              <a:rPr lang="fr-FR" sz="700">
                <a:cs typeface="Times New Roman" pitchFamily="18" charset="0"/>
              </a:rPr>
              <a:t>CEFAS</a:t>
            </a:r>
            <a:endParaRPr lang="fr-FR" sz="900"/>
          </a:p>
          <a:p>
            <a:pPr algn="ctr" eaLnBrk="0" hangingPunct="0">
              <a:tabLst>
                <a:tab pos="449263" algn="l"/>
                <a:tab pos="457200" algn="l"/>
                <a:tab pos="914400" algn="l"/>
                <a:tab pos="1371600" algn="l"/>
              </a:tabLst>
            </a:pPr>
            <a:r>
              <a:rPr lang="fr-FR" sz="700">
                <a:cs typeface="Times New Roman" pitchFamily="18" charset="0"/>
              </a:rPr>
              <a:t>BL</a:t>
            </a:r>
            <a:endParaRPr lang="fr-FR"/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3132138" y="1484313"/>
            <a:ext cx="3429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tabLst>
                <a:tab pos="449263" algn="l"/>
                <a:tab pos="457200" algn="l"/>
                <a:tab pos="914400" algn="l"/>
                <a:tab pos="1371600" algn="l"/>
              </a:tabLst>
            </a:pPr>
            <a:r>
              <a:rPr lang="fr-FR" sz="800">
                <a:cs typeface="Times New Roman" pitchFamily="18" charset="0"/>
              </a:rPr>
              <a:t>MI</a:t>
            </a:r>
            <a:endParaRPr lang="fr-FR"/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4500563" y="2492375"/>
            <a:ext cx="5715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tabLst>
                <a:tab pos="449263" algn="l"/>
                <a:tab pos="457200" algn="l"/>
                <a:tab pos="914400" algn="l"/>
                <a:tab pos="1371600" algn="l"/>
              </a:tabLst>
            </a:pPr>
            <a:r>
              <a:rPr lang="fr-FR" sz="700">
                <a:cs typeface="Times New Roman" pitchFamily="18" charset="0"/>
              </a:rPr>
              <a:t>MUMM</a:t>
            </a:r>
            <a:endParaRPr lang="fr-FR"/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4572000" y="2060575"/>
            <a:ext cx="792163" cy="2619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tabLst>
                <a:tab pos="449263" algn="l"/>
                <a:tab pos="457200" algn="l"/>
                <a:tab pos="914400" algn="l"/>
                <a:tab pos="1371600" algn="l"/>
              </a:tabLst>
            </a:pPr>
            <a:r>
              <a:rPr lang="fr-FR" sz="700">
                <a:cs typeface="Times New Roman" pitchFamily="18" charset="0"/>
              </a:rPr>
              <a:t>DELTARES</a:t>
            </a:r>
            <a:endParaRPr lang="fr-FR" sz="900"/>
          </a:p>
          <a:p>
            <a:pPr algn="ctr" eaLnBrk="0" hangingPunct="0">
              <a:tabLst>
                <a:tab pos="449263" algn="l"/>
                <a:tab pos="457200" algn="l"/>
                <a:tab pos="914400" algn="l"/>
                <a:tab pos="1371600" algn="l"/>
              </a:tabLst>
            </a:pPr>
            <a:r>
              <a:rPr lang="fr-FR" sz="700">
                <a:cs typeface="Times New Roman" pitchFamily="18" charset="0"/>
              </a:rPr>
              <a:t>NIOZ</a:t>
            </a:r>
            <a:endParaRPr lang="fr-FR"/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5364163" y="549275"/>
            <a:ext cx="4572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sz="700">
                <a:cs typeface="Times New Roman" pitchFamily="18" charset="0"/>
              </a:rPr>
              <a:t>NIVA</a:t>
            </a:r>
            <a:endParaRPr lang="fr-FR" sz="900"/>
          </a:p>
          <a:p>
            <a:pPr algn="just" eaLnBrk="0" hangingPunct="0"/>
            <a:r>
              <a:rPr lang="fr-FR" sz="700">
                <a:cs typeface="Times New Roman" pitchFamily="18" charset="0"/>
              </a:rPr>
              <a:t>IMR</a:t>
            </a:r>
            <a:endParaRPr lang="fr-FR"/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6084888" y="1052513"/>
            <a:ext cx="4572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tabLst>
                <a:tab pos="449263" algn="l"/>
                <a:tab pos="457200" algn="l"/>
                <a:tab pos="914400" algn="l"/>
                <a:tab pos="1371600" algn="l"/>
              </a:tabLst>
            </a:pPr>
            <a:r>
              <a:rPr lang="fr-FR" sz="700">
                <a:cs typeface="Times New Roman" pitchFamily="18" charset="0"/>
              </a:rPr>
              <a:t>SMHI</a:t>
            </a:r>
            <a:endParaRPr lang="fr-FR"/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5435600" y="2492375"/>
            <a:ext cx="4572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n-GB" sz="800">
                <a:cs typeface="Times New Roman" pitchFamily="18" charset="0"/>
              </a:rPr>
              <a:t>HZG</a:t>
            </a:r>
            <a:endParaRPr lang="en-GB"/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7451725" y="549275"/>
            <a:ext cx="4572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tabLst>
                <a:tab pos="449263" algn="l"/>
                <a:tab pos="457200" algn="l"/>
                <a:tab pos="914400" algn="l"/>
                <a:tab pos="1371600" algn="l"/>
              </a:tabLst>
            </a:pPr>
            <a:r>
              <a:rPr lang="fr-FR" sz="700">
                <a:cs typeface="Times New Roman" pitchFamily="18" charset="0"/>
              </a:rPr>
              <a:t>SYKE</a:t>
            </a:r>
            <a:endParaRPr lang="fr-FR" sz="900"/>
          </a:p>
          <a:p>
            <a:pPr eaLnBrk="0" hangingPunct="0">
              <a:tabLst>
                <a:tab pos="449263" algn="l"/>
                <a:tab pos="457200" algn="l"/>
                <a:tab pos="914400" algn="l"/>
                <a:tab pos="1371600" algn="l"/>
              </a:tabLst>
            </a:pPr>
            <a:endParaRPr lang="fr-FR"/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6659563" y="2349500"/>
            <a:ext cx="571500" cy="2174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tabLst>
                <a:tab pos="449263" algn="l"/>
                <a:tab pos="457200" algn="l"/>
                <a:tab pos="914400" algn="l"/>
                <a:tab pos="1371600" algn="l"/>
              </a:tabLst>
            </a:pPr>
            <a:r>
              <a:rPr lang="fr-FR" sz="700">
                <a:cs typeface="Times New Roman" pitchFamily="18" charset="0"/>
              </a:rPr>
              <a:t>IBWPAN</a:t>
            </a:r>
            <a:endParaRPr lang="fr-FR"/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5292725" y="1412875"/>
            <a:ext cx="4572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tabLst>
                <a:tab pos="449263" algn="l"/>
                <a:tab pos="457200" algn="l"/>
                <a:tab pos="914400" algn="l"/>
                <a:tab pos="1371600" algn="l"/>
              </a:tabLst>
            </a:pPr>
            <a:r>
              <a:rPr lang="fr-FR" sz="800">
                <a:cs typeface="Times New Roman" pitchFamily="18" charset="0"/>
              </a:rPr>
              <a:t>DMI</a:t>
            </a:r>
            <a:endParaRPr lang="fr-FR"/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-457200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7524750" y="4365625"/>
            <a:ext cx="571500" cy="2174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tabLst>
                <a:tab pos="449263" algn="l"/>
                <a:tab pos="457200" algn="l"/>
                <a:tab pos="914400" algn="l"/>
                <a:tab pos="1371600" algn="l"/>
              </a:tabLst>
            </a:pPr>
            <a:r>
              <a:rPr lang="fr-FR" sz="700">
                <a:cs typeface="Times New Roman" pitchFamily="18" charset="0"/>
              </a:rPr>
              <a:t>IO-BAS</a:t>
            </a:r>
            <a:endParaRPr lang="fr-FR"/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539750" y="1844675"/>
            <a:ext cx="576263" cy="41767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800"/>
              <a:t>P</a:t>
            </a:r>
          </a:p>
          <a:p>
            <a:pPr algn="ctr"/>
            <a:r>
              <a:rPr lang="en-GB" sz="2800"/>
              <a:t>A</a:t>
            </a:r>
          </a:p>
          <a:p>
            <a:pPr algn="ctr"/>
            <a:r>
              <a:rPr lang="en-GB" sz="2800"/>
              <a:t>R</a:t>
            </a:r>
          </a:p>
          <a:p>
            <a:pPr algn="ctr"/>
            <a:r>
              <a:rPr lang="en-GB" sz="2800"/>
              <a:t>T</a:t>
            </a:r>
          </a:p>
          <a:p>
            <a:pPr algn="ctr"/>
            <a:r>
              <a:rPr lang="en-GB" sz="2800"/>
              <a:t>N</a:t>
            </a:r>
          </a:p>
          <a:p>
            <a:pPr algn="ctr"/>
            <a:r>
              <a:rPr lang="en-GB" sz="2800"/>
              <a:t>E</a:t>
            </a:r>
          </a:p>
          <a:p>
            <a:pPr algn="ctr"/>
            <a:r>
              <a:rPr lang="en-GB" sz="2800"/>
              <a:t>R</a:t>
            </a:r>
          </a:p>
          <a:p>
            <a:pPr algn="ctr"/>
            <a:r>
              <a:rPr lang="en-GB" sz="2800"/>
              <a:t>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MRI Expert Group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0"/>
            <a:ext cx="7164387" cy="1401763"/>
          </a:xfrm>
        </p:spPr>
        <p:txBody>
          <a:bodyPr/>
          <a:lstStyle/>
          <a:p>
            <a:pPr marL="838200" indent="-838200" eaLnBrk="1" hangingPunct="1"/>
            <a:r>
              <a:rPr lang="en-GB" sz="3200" smtClean="0">
                <a:solidFill>
                  <a:schemeClr val="accent2"/>
                </a:solidFill>
              </a:rPr>
              <a:t>JERICO Context : </a:t>
            </a:r>
            <a:r>
              <a:rPr lang="en-GB" sz="2400" b="1" smtClean="0">
                <a:solidFill>
                  <a:schemeClr val="accent2"/>
                </a:solidFill>
              </a:rPr>
              <a:t>A Vision</a:t>
            </a:r>
            <a:r>
              <a:rPr lang="en-GB" sz="3200" smtClean="0"/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370887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mtClean="0"/>
              <a:t>Prepare for the future European Network of operational coastal observatories both for research and societal expectations with: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/>
              <a:t>Better pan-European coordination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/>
              <a:t>Increased harmonisation of existing infrastructures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/>
              <a:t>Exchange of know-how and definition of Best Practices</a:t>
            </a:r>
            <a:endParaRPr lang="en-GB" smtClean="0">
              <a:solidFill>
                <a:srgbClr val="FF33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smtClean="0"/>
              <a:t>Promotion European OCO through TNA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/>
              <a:t>Agreed deployment strategy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MRI Expert Group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WP1: Scientific coordination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sz="1000" smtClean="0"/>
          </a:p>
          <a:p>
            <a:pPr lvl="1" eaLnBrk="1" hangingPunct="1">
              <a:lnSpc>
                <a:spcPct val="90000"/>
              </a:lnSpc>
            </a:pPr>
            <a:r>
              <a:rPr lang="en-GB" smtClean="0"/>
              <a:t>Patrick Farcy, Ifremer</a:t>
            </a:r>
          </a:p>
          <a:p>
            <a:pPr lvl="2" eaLnBrk="1" hangingPunct="1">
              <a:lnSpc>
                <a:spcPct val="90000"/>
              </a:lnSpc>
            </a:pPr>
            <a:r>
              <a:rPr lang="en-GB" smtClean="0"/>
              <a:t>Coordinator of Jerico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/>
              <a:t>Pascal Morin, CNRS</a:t>
            </a:r>
          </a:p>
          <a:p>
            <a:pPr lvl="2" eaLnBrk="1" hangingPunct="1">
              <a:lnSpc>
                <a:spcPct val="90000"/>
              </a:lnSpc>
            </a:pPr>
            <a:r>
              <a:rPr lang="en-GB" smtClean="0"/>
              <a:t>UPMC &amp; IUEM – Roscoff</a:t>
            </a:r>
          </a:p>
          <a:p>
            <a:pPr lvl="2" eaLnBrk="1" hangingPunct="1">
              <a:lnSpc>
                <a:spcPct val="90000"/>
              </a:lnSpc>
            </a:pPr>
            <a:r>
              <a:rPr lang="en-GB" smtClean="0"/>
              <a:t>Coordinator of the French coastal fleet committee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/>
              <a:t>Dominique Durand, NIVA</a:t>
            </a:r>
          </a:p>
          <a:p>
            <a:pPr lvl="2" eaLnBrk="1" hangingPunct="1">
              <a:lnSpc>
                <a:spcPct val="90000"/>
              </a:lnSpc>
            </a:pPr>
            <a:r>
              <a:rPr lang="en-GB" smtClean="0"/>
              <a:t>Head of Dept.  Oceanography and Remote Sensing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/>
              <a:t>Ingrid Puillat, Ifremer</a:t>
            </a:r>
          </a:p>
          <a:p>
            <a:pPr lvl="2" eaLnBrk="1" hangingPunct="1">
              <a:lnSpc>
                <a:spcPct val="90000"/>
              </a:lnSpc>
            </a:pPr>
            <a:r>
              <a:rPr lang="en-GB" smtClean="0"/>
              <a:t>PhD in Oceanography </a:t>
            </a:r>
          </a:p>
          <a:p>
            <a:pPr lvl="2" eaLnBrk="1" hangingPunct="1">
              <a:lnSpc>
                <a:spcPct val="90000"/>
              </a:lnSpc>
            </a:pPr>
            <a:r>
              <a:rPr lang="en-GB" smtClean="0"/>
              <a:t>Former deputy coordinator of ESONET/NOE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MRI Expert Group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smtClean="0">
                <a:solidFill>
                  <a:schemeClr val="tx1"/>
                </a:solidFill>
              </a:rPr>
              <a:t>WP1: JERICO objectives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84313"/>
            <a:ext cx="8459787" cy="4679950"/>
          </a:xfrm>
        </p:spPr>
        <p:txBody>
          <a:bodyPr/>
          <a:lstStyle/>
          <a:p>
            <a:pPr eaLnBrk="1" hangingPunct="1">
              <a:spcAft>
                <a:spcPct val="15000"/>
              </a:spcAft>
            </a:pPr>
            <a:r>
              <a:rPr lang="en-GB" sz="2400" smtClean="0">
                <a:solidFill>
                  <a:srgbClr val="002060"/>
                </a:solidFill>
              </a:rPr>
              <a:t>Define the rules for a better coordination at European level</a:t>
            </a:r>
          </a:p>
          <a:p>
            <a:pPr eaLnBrk="1" hangingPunct="1">
              <a:spcAft>
                <a:spcPct val="15000"/>
              </a:spcAft>
            </a:pPr>
            <a:r>
              <a:rPr lang="en-GB" sz="2400" smtClean="0">
                <a:solidFill>
                  <a:srgbClr val="002060"/>
                </a:solidFill>
              </a:rPr>
              <a:t>Identify gaps in existing OCOs</a:t>
            </a:r>
          </a:p>
          <a:p>
            <a:pPr eaLnBrk="1" hangingPunct="1">
              <a:spcAft>
                <a:spcPct val="15000"/>
              </a:spcAft>
            </a:pPr>
            <a:r>
              <a:rPr lang="en-GB" sz="2400" smtClean="0">
                <a:solidFill>
                  <a:srgbClr val="002060"/>
                </a:solidFill>
              </a:rPr>
              <a:t>Launching a European strategic view on OCO</a:t>
            </a:r>
          </a:p>
          <a:p>
            <a:pPr eaLnBrk="1" hangingPunct="1">
              <a:spcAft>
                <a:spcPct val="15000"/>
              </a:spcAft>
            </a:pPr>
            <a:r>
              <a:rPr lang="en-GB" sz="2400" smtClean="0">
                <a:solidFill>
                  <a:srgbClr val="002060"/>
                </a:solidFill>
              </a:rPr>
              <a:t>Creating a JERICO label</a:t>
            </a:r>
          </a:p>
          <a:p>
            <a:pPr eaLnBrk="1" hangingPunct="1">
              <a:spcAft>
                <a:spcPct val="15000"/>
              </a:spcAft>
            </a:pPr>
            <a:r>
              <a:rPr lang="en-GB" sz="2400" smtClean="0">
                <a:solidFill>
                  <a:srgbClr val="002060"/>
                </a:solidFill>
              </a:rPr>
              <a:t>Organizing a Forum for Coastal technology</a:t>
            </a:r>
          </a:p>
          <a:p>
            <a:pPr eaLnBrk="1" hangingPunct="1">
              <a:spcAft>
                <a:spcPct val="15000"/>
              </a:spcAft>
            </a:pPr>
            <a:r>
              <a:rPr lang="en-GB" sz="2400" smtClean="0">
                <a:solidFill>
                  <a:srgbClr val="002060"/>
                </a:solidFill>
              </a:rPr>
              <a:t>Promote open access to JERICO network</a:t>
            </a:r>
          </a:p>
          <a:p>
            <a:pPr eaLnBrk="1" hangingPunct="1">
              <a:spcAft>
                <a:spcPct val="15000"/>
              </a:spcAft>
            </a:pPr>
            <a:r>
              <a:rPr lang="en-GB" sz="2400" smtClean="0">
                <a:solidFill>
                  <a:srgbClr val="002060"/>
                </a:solidFill>
              </a:rPr>
              <a:t>Provide cross-regional integration and demonstration</a:t>
            </a:r>
          </a:p>
          <a:p>
            <a:pPr eaLnBrk="1" hangingPunct="1">
              <a:spcAft>
                <a:spcPct val="15000"/>
              </a:spcAft>
            </a:pPr>
            <a:r>
              <a:rPr lang="en-GB" sz="2400" smtClean="0">
                <a:solidFill>
                  <a:srgbClr val="002060"/>
                </a:solidFill>
              </a:rPr>
              <a:t>Suggest a roadmap for a deployment strategy</a:t>
            </a:r>
          </a:p>
          <a:p>
            <a:pPr eaLnBrk="1" hangingPunct="1">
              <a:spcAft>
                <a:spcPct val="15000"/>
              </a:spcAft>
            </a:pPr>
            <a:r>
              <a:rPr lang="en-GB" sz="2400" smtClean="0">
                <a:solidFill>
                  <a:srgbClr val="002060"/>
                </a:solidFill>
              </a:rPr>
              <a:t>Coordinating networking actions for optimal integration of knowledge and consensus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MRI Expert Group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b="1" smtClean="0">
                <a:solidFill>
                  <a:schemeClr val="hlink"/>
                </a:solidFill>
              </a:rPr>
              <a:t>JERICO </a:t>
            </a:r>
            <a:r>
              <a:rPr lang="pt-PT" sz="3200" b="1" u="sng" smtClean="0">
                <a:solidFill>
                  <a:schemeClr val="hlink"/>
                </a:solidFill>
              </a:rPr>
              <a:t>Networking activities (NA)</a:t>
            </a:r>
            <a:endParaRPr lang="en-GB" sz="3200" b="1" u="sng" smtClean="0">
              <a:solidFill>
                <a:schemeClr val="hlink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b="1" smtClean="0">
                <a:solidFill>
                  <a:srgbClr val="002060"/>
                </a:solidFill>
              </a:rPr>
              <a:t>WP1 : A </a:t>
            </a:r>
            <a:r>
              <a:rPr lang="en-US" sz="2400" b="1" smtClean="0">
                <a:solidFill>
                  <a:srgbClr val="002060"/>
                </a:solidFill>
              </a:rPr>
              <a:t>common strategy, including definition and 	    implementation aspects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2060"/>
                </a:solidFill>
              </a:rPr>
              <a:t>WP coordinator INSU + Ifremer &amp; NIVA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smtClean="0">
                <a:solidFill>
                  <a:srgbClr val="002060"/>
                </a:solidFill>
              </a:rPr>
              <a:t>WP2 : Strengthening regional aspects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2060"/>
                </a:solidFill>
              </a:rPr>
              <a:t>ROOS aspects and inter regional interfaces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sz="2400" b="1" smtClean="0">
                <a:solidFill>
                  <a:srgbClr val="002060"/>
                </a:solidFill>
              </a:rPr>
              <a:t>WP3 : Harmonizing technological aspects</a:t>
            </a:r>
            <a:r>
              <a:rPr lang="fr-FR" sz="3600" smtClean="0">
                <a:solidFill>
                  <a:srgbClr val="002060"/>
                </a:solidFill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fr-FR" sz="2000" smtClean="0">
                <a:solidFill>
                  <a:srgbClr val="002060"/>
                </a:solidFill>
              </a:rPr>
              <a:t>Observing systems : fixed station, ferrybox, gliders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b="1" smtClean="0">
                <a:solidFill>
                  <a:srgbClr val="002060"/>
                </a:solidFill>
              </a:rPr>
              <a:t>WP4 : Harmonization operation and maintenance     	    methods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smtClean="0">
                <a:solidFill>
                  <a:srgbClr val="002060"/>
                </a:solidFill>
              </a:rPr>
              <a:t>Fouling, calibration, quality control, maintenance and costs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smtClean="0">
                <a:solidFill>
                  <a:srgbClr val="002060"/>
                </a:solidFill>
              </a:rPr>
              <a:t>WP5 : Data distribution (Seadatanet and MyOcean)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smtClean="0">
                <a:solidFill>
                  <a:srgbClr val="002060"/>
                </a:solidFill>
              </a:rPr>
              <a:t>WP6 : Public outreach and education</a:t>
            </a:r>
            <a:endParaRPr lang="en-GB" sz="24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568</Words>
  <Application>Microsoft Office PowerPoint</Application>
  <PresentationFormat>On-screen Show (4:3)</PresentationFormat>
  <Paragraphs>154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Tahoma</vt:lpstr>
      <vt:lpstr>Times New Roman</vt:lpstr>
      <vt:lpstr>Modèle par défaut</vt:lpstr>
      <vt:lpstr>JERICO</vt:lpstr>
      <vt:lpstr>Slide 2</vt:lpstr>
      <vt:lpstr>MAIN OBJECTIVES</vt:lpstr>
      <vt:lpstr>How the project is structured ?</vt:lpstr>
      <vt:lpstr>Slide 5</vt:lpstr>
      <vt:lpstr>JERICO Context : A Vision </vt:lpstr>
      <vt:lpstr>WP1: Scientific coordination</vt:lpstr>
      <vt:lpstr>WP1: JERICO objectives</vt:lpstr>
      <vt:lpstr>JERICO Networking activities (NA)</vt:lpstr>
      <vt:lpstr>JERICO TNA &amp; JRA</vt:lpstr>
      <vt:lpstr>SA OBJECTIVES</vt:lpstr>
      <vt:lpstr>Slide 12</vt:lpstr>
      <vt:lpstr>CONCLUSION :JERICO Ultimate goal</vt:lpstr>
      <vt:lpstr>Thank You for your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pfarcy</dc:creator>
  <cp:lastModifiedBy>lebouga</cp:lastModifiedBy>
  <cp:revision>12</cp:revision>
  <dcterms:created xsi:type="dcterms:W3CDTF">2011-04-26T13:17:07Z</dcterms:created>
  <dcterms:modified xsi:type="dcterms:W3CDTF">2011-06-07T14:47:29Z</dcterms:modified>
</cp:coreProperties>
</file>