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57" r:id="rId5"/>
    <p:sldId id="272" r:id="rId6"/>
    <p:sldId id="263" r:id="rId7"/>
    <p:sldId id="264" r:id="rId8"/>
    <p:sldId id="271" r:id="rId9"/>
    <p:sldId id="273" r:id="rId10"/>
    <p:sldId id="274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43"/>
  </p:normalViewPr>
  <p:slideViewPr>
    <p:cSldViewPr>
      <p:cViewPr varScale="1">
        <p:scale>
          <a:sx n="69" d="100"/>
          <a:sy n="69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6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3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7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5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9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3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117F-AF7D-4F45-A7AB-83070FA5416E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E3187-C058-4E97-8E1D-BAD7FC569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7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627689"/>
            <a:ext cx="91440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Flama Light"/>
                <a:ea typeface="Flama Light" charset="0"/>
                <a:cs typeface="Flama Light" charset="0"/>
              </a:rPr>
              <a:t>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Quicksand" panose="00000500000000000000" pitchFamily="2" charset="0"/>
                <a:ea typeface="Flama Light" charset="0"/>
                <a:cs typeface="Flama Light" charset="0"/>
              </a:rPr>
              <a:t>Stakeholder Conference on Blue Economy in the Black Sea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Quicksand" panose="00000500000000000000" pitchFamily="2" charset="0"/>
              <a:ea typeface="Flama Light" charset="0"/>
              <a:cs typeface="Flam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4189" y="4196148"/>
            <a:ext cx="330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Flama Light" charset="0"/>
                <a:cs typeface="Flama Light" charset="0"/>
              </a:rPr>
              <a:t>15 September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9118" y="4856940"/>
            <a:ext cx="3301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Flama Light" charset="0"/>
                <a:cs typeface="Flama Light" charset="0"/>
              </a:rPr>
              <a:t>Batumi, Georgia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Quicksand" panose="00000500000000000000" pitchFamily="2" charset="0"/>
              <a:ea typeface="Flama Light" charset="0"/>
              <a:cs typeface="Flama Ligh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572E4-9F61-453E-BA62-24A1BDA95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1" y="-17868"/>
            <a:ext cx="146174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62C9D-F68A-4BAC-BD5D-1C4703207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06" y="19472"/>
            <a:ext cx="862429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6156176" y="5805264"/>
            <a:ext cx="2714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Flama Light" charset="0"/>
                <a:cs typeface="Flama Light" charset="0"/>
              </a:rPr>
              <a:t>V.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Flama Light" charset="0"/>
                <a:cs typeface="Flama Light" charset="0"/>
              </a:rPr>
              <a:t>Komorin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Quicksand" panose="00000500000000000000" pitchFamily="2" charset="0"/>
              <a:ea typeface="Flama Light" charset="0"/>
              <a:cs typeface="Flama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0252" y="2411786"/>
            <a:ext cx="66517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National Pilot Monitoring </a:t>
            </a: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Study - Ukraine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EMBLAS II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2915" y="476672"/>
            <a:ext cx="601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 b="1" dirty="0"/>
              <a:t>AMBI </a:t>
            </a:r>
            <a:r>
              <a:rPr lang="es-ES_tradnl" sz="2400" b="1" dirty="0" err="1"/>
              <a:t>values</a:t>
            </a:r>
            <a:r>
              <a:rPr lang="es-ES_tradnl" sz="2400" b="1" dirty="0"/>
              <a:t> and </a:t>
            </a:r>
            <a:r>
              <a:rPr lang="es-ES_tradnl" sz="2400" b="1" dirty="0" err="1"/>
              <a:t>ecological</a:t>
            </a:r>
            <a:r>
              <a:rPr lang="es-ES_tradnl" sz="2400" b="1" dirty="0"/>
              <a:t> status of </a:t>
            </a:r>
            <a:r>
              <a:rPr lang="es-ES_tradnl" sz="2400" b="1" dirty="0" err="1"/>
              <a:t>habitats</a:t>
            </a:r>
            <a:r>
              <a:rPr lang="es-ES_tradnl" sz="2400" b="1" dirty="0"/>
              <a:t> </a:t>
            </a:r>
            <a:endParaRPr lang="en-US" sz="2400" b="1" cap="all" dirty="0"/>
          </a:p>
        </p:txBody>
      </p:sp>
      <p:pic>
        <p:nvPicPr>
          <p:cNvPr id="6" name="Picture 3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05887"/>
            <a:ext cx="672673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42064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Water bodies</a:t>
            </a:r>
            <a:r>
              <a:rPr lang="ru-RU" sz="2000" b="1" dirty="0" smtClean="0"/>
              <a:t> </a:t>
            </a:r>
            <a:r>
              <a:rPr lang="en-US" sz="2000" b="1" dirty="0" smtClean="0"/>
              <a:t>of Black Sea </a:t>
            </a:r>
            <a:r>
              <a:rPr lang="en-US" sz="2000" b="1" dirty="0" smtClean="0"/>
              <a:t>and Marine environmental </a:t>
            </a:r>
            <a:r>
              <a:rPr lang="en-US" sz="2000" b="1" dirty="0"/>
              <a:t>monitoring </a:t>
            </a:r>
            <a:endParaRPr lang="en-US" sz="2000" b="1" dirty="0" smtClean="0"/>
          </a:p>
          <a:p>
            <a:pPr algn="ctr">
              <a:defRPr/>
            </a:pPr>
            <a:r>
              <a:rPr lang="en-US" sz="2000" b="1" dirty="0" smtClean="0"/>
              <a:t>according </a:t>
            </a:r>
            <a:r>
              <a:rPr lang="en-US" sz="2000" b="1" dirty="0"/>
              <a:t>to WFD </a:t>
            </a:r>
            <a:r>
              <a:rPr lang="en-US" sz="2000" b="1" dirty="0" smtClean="0"/>
              <a:t>and MSFD</a:t>
            </a:r>
            <a:endParaRPr lang="en-US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840760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8662" y="2063813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Any questions?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82108"/>
            <a:ext cx="462915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895" y="3771900"/>
            <a:ext cx="4657725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3" y="91503"/>
            <a:ext cx="699178" cy="6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emblasproject.org/wp-content/uploads/2013/12/undp_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8260"/>
            <a:ext cx="750236" cy="75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22275" y="385763"/>
            <a:ext cx="3141613" cy="738981"/>
            <a:chOff x="1129090" y="243358"/>
            <a:chExt cx="4693305" cy="1385623"/>
          </a:xfrm>
        </p:grpSpPr>
        <p:sp>
          <p:nvSpPr>
            <p:cNvPr id="8" name="Rectangle 6"/>
            <p:cNvSpPr/>
            <p:nvPr/>
          </p:nvSpPr>
          <p:spPr>
            <a:xfrm>
              <a:off x="3127831" y="268470"/>
              <a:ext cx="2694564" cy="5820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Environmental Monitoring</a:t>
              </a:r>
              <a:r>
                <a:rPr lang="en-US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in the Black Sea</a:t>
              </a:r>
              <a:endParaRPr lang="en-US" sz="2000" dirty="0">
                <a:ln w="0"/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090" y="243358"/>
              <a:ext cx="1998566" cy="1385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64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3917" y="1268760"/>
            <a:ext cx="5024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dirty="0"/>
              <a:t>The main objectives of the </a:t>
            </a:r>
            <a:r>
              <a:rPr lang="en-GB" sz="2400" b="1" dirty="0" smtClean="0"/>
              <a:t>NPMS - UA</a:t>
            </a:r>
            <a:endParaRPr lang="en-US" sz="2400" b="1" cap="all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1988840"/>
            <a:ext cx="3888432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develop methodological framework for marine monitoring in accordance with the MFSD and WFD;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assess the current state of marine ecosystem in North-western Black Sea (NWBS) to making the initial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assess the seasonal dynamic of marine ecosystem on the  ZPF  to making the initial assessment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en-US" sz="1600" dirty="0" smtClean="0">
                <a:ln w="0"/>
                <a:latin typeface="Times New Roman" panose="02020603050405020304" pitchFamily="18" charset="0"/>
                <a:ea typeface="Calibri" panose="020F0502020204030204" pitchFamily="34" charset="0"/>
              </a:rPr>
              <a:t>To build the Black </a:t>
            </a:r>
            <a:r>
              <a:rPr lang="en-US" sz="1600" dirty="0">
                <a:ln w="0"/>
                <a:latin typeface="Times New Roman" panose="02020603050405020304" pitchFamily="18" charset="0"/>
                <a:ea typeface="Calibri" panose="020F0502020204030204" pitchFamily="34" charset="0"/>
              </a:rPr>
              <a:t>Sea WQDB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a set of recommendations for GES </a:t>
            </a: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Black Sea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960440" cy="319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3" y="91503"/>
            <a:ext cx="699178" cy="6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emblasproject.org/wp-content/uploads/2013/12/undp_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8260"/>
            <a:ext cx="750236" cy="75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422275" y="385763"/>
            <a:ext cx="3141613" cy="738981"/>
            <a:chOff x="1129090" y="243358"/>
            <a:chExt cx="4693305" cy="1385623"/>
          </a:xfrm>
        </p:grpSpPr>
        <p:sp>
          <p:nvSpPr>
            <p:cNvPr id="11" name="Rectangle 6"/>
            <p:cNvSpPr/>
            <p:nvPr/>
          </p:nvSpPr>
          <p:spPr>
            <a:xfrm>
              <a:off x="3127831" y="268470"/>
              <a:ext cx="2694564" cy="5820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Environmental Monitoring</a:t>
              </a:r>
              <a:r>
                <a:rPr lang="en-US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in the Black Sea</a:t>
              </a:r>
              <a:endParaRPr lang="en-US" sz="2000" dirty="0">
                <a:ln w="0"/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090" y="243358"/>
              <a:ext cx="1998566" cy="1385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71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88627" y="670755"/>
            <a:ext cx="3215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Observations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endParaRPr lang="en-US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623" y="3722554"/>
            <a:ext cx="353377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590" y="4509120"/>
            <a:ext cx="3057649" cy="224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888432" cy="252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88" y="4509120"/>
            <a:ext cx="335190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MG_416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97" y="1448972"/>
            <a:ext cx="3252183" cy="227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3" y="91503"/>
            <a:ext cx="699178" cy="6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emblasproject.org/wp-content/uploads/2013/12/undp_s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8260"/>
            <a:ext cx="750236" cy="75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422275" y="385763"/>
            <a:ext cx="3141613" cy="738981"/>
            <a:chOff x="1129090" y="243358"/>
            <a:chExt cx="4693305" cy="1385623"/>
          </a:xfrm>
        </p:grpSpPr>
        <p:sp>
          <p:nvSpPr>
            <p:cNvPr id="15" name="Rectangle 6"/>
            <p:cNvSpPr/>
            <p:nvPr/>
          </p:nvSpPr>
          <p:spPr>
            <a:xfrm>
              <a:off x="3127831" y="268470"/>
              <a:ext cx="2694564" cy="5820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Environmental Monitoring</a:t>
              </a:r>
              <a:r>
                <a:rPr lang="en-US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in the Black Sea</a:t>
              </a:r>
              <a:endParaRPr lang="en-US" sz="2000" dirty="0">
                <a:ln w="0"/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6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090" y="243358"/>
              <a:ext cx="1998566" cy="1385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Рисунок 1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362" y="3140968"/>
            <a:ext cx="2785257" cy="1730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3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3" y="1412776"/>
            <a:ext cx="5798863" cy="4176463"/>
          </a:xfrm>
          <a:prstGeom prst="rect">
            <a:avLst/>
          </a:prstGeom>
        </p:spPr>
      </p:pic>
      <p:pic>
        <p:nvPicPr>
          <p:cNvPr id="1026" name="Picture 2" descr="c70f8391-1a18-4c37-b74e-b2d0628c3b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02975" y="1947889"/>
            <a:ext cx="1330055" cy="17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912649"/>
            <a:ext cx="280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Alive </a:t>
            </a:r>
            <a:r>
              <a:rPr lang="la-Latn" sz="1350" i="1" dirty="0"/>
              <a:t>Pectinidae</a:t>
            </a:r>
            <a:r>
              <a:rPr lang="en-US" sz="1350" i="1" dirty="0"/>
              <a:t>s were found on the depth 20-30 m in </a:t>
            </a:r>
            <a:r>
              <a:rPr lang="en-GB" sz="1350" dirty="0"/>
              <a:t>survey on the Zernov’s </a:t>
            </a:r>
            <a:r>
              <a:rPr lang="en-GB" sz="1350" dirty="0" err="1"/>
              <a:t>phyllophora</a:t>
            </a:r>
            <a:r>
              <a:rPr lang="en-GB" sz="1350" dirty="0"/>
              <a:t> field in framework NPMS UA 2017</a:t>
            </a:r>
            <a:endParaRPr lang="ru-RU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5745297" y="2838746"/>
            <a:ext cx="2062951" cy="50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It wasn’t found during last 20 years</a:t>
            </a:r>
            <a:endParaRPr lang="ru-RU" sz="1350" dirty="0"/>
          </a:p>
        </p:txBody>
      </p:sp>
      <p:pic>
        <p:nvPicPr>
          <p:cNvPr id="8" name="Рисунок 7" descr="D:\Мои документы\EMBLAS\EMBLAS_II\NPMS_JOSS_Scientific_Report\NPMS_JOSS_Scientific_Report\Joint_report\Фото_водоросли\DSCN9897_новый размер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5129536"/>
            <a:ext cx="21145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EMBLAS\EMBLAS_II\NPMS_JOSS_Scientific_Report\NPMS_JOSS_Scientific_Report\Joint_report\Фото_водоросли\DSCN9888_новый размер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6" y="5129536"/>
            <a:ext cx="21145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7313" y="5664839"/>
            <a:ext cx="3422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s-ES_tradnl" sz="1400" b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sensitive</a:t>
            </a:r>
            <a:r>
              <a:rPr lang="es-ES_tradnl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b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macrophytes</a:t>
            </a:r>
            <a:r>
              <a:rPr lang="es-ES_tradnl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b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_tradnl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b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  <a:r>
              <a:rPr lang="es-ES_tradnl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b="1" i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Phyllophora</a:t>
            </a:r>
            <a:r>
              <a:rPr lang="es-ES_tradnl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- </a:t>
            </a:r>
            <a:r>
              <a:rPr lang="en-US" sz="1400" b="1" i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Coccotylus</a:t>
            </a:r>
            <a:r>
              <a:rPr lang="en-US" sz="1400" b="1" i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b="1" i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truncatus</a:t>
            </a:r>
            <a:r>
              <a:rPr lang="en-US" sz="1400" b="1" i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en-US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</a:t>
            </a:r>
            <a:r>
              <a:rPr lang="en-US" sz="1400" b="1" i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Ph. </a:t>
            </a:r>
            <a:r>
              <a:rPr lang="en-US" sz="1400" b="1" i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crispa</a:t>
            </a:r>
            <a:r>
              <a:rPr lang="en-US" sz="1400" b="1" i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fouling by the</a:t>
            </a:r>
            <a:r>
              <a:rPr lang="es-ES_tradnl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b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tolerant</a:t>
            </a:r>
            <a:r>
              <a:rPr lang="es-ES_tradnl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1400" b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s-ES_tradnl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sz="1400" b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filamentous</a:t>
            </a:r>
            <a:r>
              <a:rPr lang="es-ES_tradnl" sz="1400" b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400" b="1" dirty="0" err="1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es-ES_tradnl" sz="1400" b="1" i="1" dirty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20829" y="773701"/>
            <a:ext cx="1812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dirty="0" err="1" smtClean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Phyllophora</a:t>
            </a:r>
            <a:r>
              <a:rPr lang="es-ES_tradnl" b="1" i="1" dirty="0" smtClean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i="1" dirty="0" err="1" smtClean="0">
                <a:solidFill>
                  <a:srgbClr val="20576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2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916" y="1245394"/>
            <a:ext cx="806410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collection templates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01642"/>
              </p:ext>
            </p:extLst>
          </p:nvPr>
        </p:nvGraphicFramePr>
        <p:xfrm>
          <a:off x="1475656" y="4149080"/>
          <a:ext cx="7242572" cy="1892003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DCT_macrophytes_UA_v1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arial" panose="020B0604020202020204" pitchFamily="34" charset="0"/>
                        </a:rPr>
                        <a:t>Macrophytobentos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Developed and discussed with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G.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Minicheva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DCT_macrozooplankton_UA_v1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arial" panose="020B0604020202020204" pitchFamily="34" charset="0"/>
                        </a:rPr>
                        <a:t>Macrozooplankton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Developed and discussed with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T.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Shiganova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DCT_phytoplankton_v5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Phytoplankton</a:t>
                      </a: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Developed and discussed with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S.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Kovalishina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, M.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Grandova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 and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A.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Zotov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Macrozoobenthos_Template_v4</a:t>
                      </a: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Macrozoobenthos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Developed and discussed with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S.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Kovalishina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, O.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Kachalov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Mesozooplankton_Template_v16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Mesozooplankton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Developed and discussed with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A.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Korshenko</a:t>
                      </a:r>
                      <a:endParaRPr lang="ru-RU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27" marR="42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39282"/>
              </p:ext>
            </p:extLst>
          </p:nvPr>
        </p:nvGraphicFramePr>
        <p:xfrm>
          <a:off x="1455199" y="2348880"/>
          <a:ext cx="7263028" cy="1645710"/>
        </p:xfrm>
        <a:graphic>
          <a:graphicData uri="http://schemas.openxmlformats.org/drawingml/2006/table">
            <a:tbl>
              <a:tblPr/>
              <a:tblGrid>
                <a:gridCol w="30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</a:rPr>
                        <a:t>№</a:t>
                      </a:r>
                      <a:endParaRPr lang="en-US" sz="12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File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Template type</a:t>
                      </a: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Comments</a:t>
                      </a: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DCT_target_meteo_hydro_UA_v1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Hydrology / Hydrochemistry</a:t>
                      </a: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Developed and discussed with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V.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</a:rPr>
                        <a:t>Komorin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  <a:latin typeface="arial" panose="020B0604020202020204" pitchFamily="34" charset="0"/>
                        </a:rPr>
                        <a:t>DCT_target_sea_sediment_biota_UA_v5</a:t>
                      </a:r>
                      <a:endParaRPr lang="sv-SE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Sediment / Biota Pollutant</a:t>
                      </a: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Developed and discussed with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Peter Oswald</a:t>
                      </a: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</a:rPr>
                        <a:t>DCT_target_sea_water_UA_v5</a:t>
                      </a:r>
                      <a:endParaRPr lang="en-US" sz="11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</a:rPr>
                        <a:t>Water</a:t>
                      </a: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9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Developed and discussed with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</a:rPr>
                        <a:t>Peter Oswald</a:t>
                      </a:r>
                    </a:p>
                  </a:txBody>
                  <a:tcPr marL="57103" marR="57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7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916" y="1245394"/>
            <a:ext cx="806410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for BS WQ data input (Login, Home screen and Open file process)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8" y="1622823"/>
            <a:ext cx="2159794" cy="16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59782"/>
            <a:ext cx="4666060" cy="262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44" y="2763441"/>
            <a:ext cx="46101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3" y="91503"/>
            <a:ext cx="699178" cy="6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emblasproject.org/wp-content/uploads/2013/12/undp_s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8260"/>
            <a:ext cx="750236" cy="75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422275" y="385763"/>
            <a:ext cx="3141613" cy="738981"/>
            <a:chOff x="1129090" y="243358"/>
            <a:chExt cx="4693305" cy="1385623"/>
          </a:xfrm>
        </p:grpSpPr>
        <p:sp>
          <p:nvSpPr>
            <p:cNvPr id="11" name="Rectangle 6"/>
            <p:cNvSpPr/>
            <p:nvPr/>
          </p:nvSpPr>
          <p:spPr>
            <a:xfrm>
              <a:off x="3127831" y="268470"/>
              <a:ext cx="2694564" cy="5820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Environmental Monitoring</a:t>
              </a:r>
              <a:r>
                <a:rPr lang="en-US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in the Black Sea</a:t>
              </a:r>
              <a:endParaRPr lang="en-US" sz="2000" dirty="0">
                <a:ln w="0"/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090" y="243358"/>
              <a:ext cx="1998566" cy="1385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02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916" y="1245394"/>
            <a:ext cx="806410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 WQDB web-interface (draft pages templates)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622823"/>
            <a:ext cx="4320779" cy="291226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4" y="1725216"/>
            <a:ext cx="5011340" cy="219432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1933576"/>
            <a:ext cx="4511279" cy="328017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4970"/>
          <a:stretch/>
        </p:blipFill>
        <p:spPr>
          <a:xfrm>
            <a:off x="1691879" y="2300287"/>
            <a:ext cx="2190750" cy="2711054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7174" name="Группа 10"/>
          <p:cNvGrpSpPr>
            <a:grpSpLocks/>
          </p:cNvGrpSpPr>
          <p:nvPr/>
        </p:nvGrpSpPr>
        <p:grpSpPr bwMode="auto">
          <a:xfrm>
            <a:off x="2393157" y="2513410"/>
            <a:ext cx="2602706" cy="2811065"/>
            <a:chOff x="3190878" y="2208766"/>
            <a:chExt cx="3469553" cy="374711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0878" y="2208766"/>
              <a:ext cx="3469553" cy="3747117"/>
            </a:xfrm>
            <a:prstGeom prst="rect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1279" name="TextBox 9"/>
            <p:cNvSpPr txBox="1">
              <a:spLocks noChangeArrowheads="1"/>
            </p:cNvSpPr>
            <p:nvPr/>
          </p:nvSpPr>
          <p:spPr bwMode="auto">
            <a:xfrm>
              <a:off x="3997764" y="2232323"/>
              <a:ext cx="1258697" cy="246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ru-RU" sz="600" b="1"/>
                <a:t>N total (0m, mkg/dm3)</a:t>
              </a:r>
              <a:endParaRPr lang="ru-RU" altLang="ru-RU" sz="600" b="1"/>
            </a:p>
          </p:txBody>
        </p:sp>
      </p:grpSp>
      <p:grpSp>
        <p:nvGrpSpPr>
          <p:cNvPr id="7175" name="Группа 13"/>
          <p:cNvGrpSpPr>
            <a:grpSpLocks/>
          </p:cNvGrpSpPr>
          <p:nvPr/>
        </p:nvGrpSpPr>
        <p:grpSpPr bwMode="auto">
          <a:xfrm>
            <a:off x="4130279" y="2656285"/>
            <a:ext cx="2602706" cy="2809875"/>
            <a:chOff x="5256460" y="2340045"/>
            <a:chExt cx="3469553" cy="374711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6460" y="2340045"/>
              <a:ext cx="3469553" cy="3747117"/>
            </a:xfrm>
            <a:prstGeom prst="rect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1277" name="TextBox 11"/>
            <p:cNvSpPr txBox="1">
              <a:spLocks noChangeArrowheads="1"/>
            </p:cNvSpPr>
            <p:nvPr/>
          </p:nvSpPr>
          <p:spPr bwMode="auto">
            <a:xfrm>
              <a:off x="5998435" y="2343671"/>
              <a:ext cx="1199169" cy="369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ru-RU" sz="600" b="1"/>
                <a:t>P total (0m, mkg/dm3)</a:t>
              </a:r>
              <a:endParaRPr lang="ru-RU" altLang="ru-RU" sz="600" b="1"/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4705350" y="3187304"/>
            <a:ext cx="3808810" cy="2344340"/>
            <a:chOff x="5854885" y="2939193"/>
            <a:chExt cx="5078599" cy="312530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54885" y="2939193"/>
              <a:ext cx="5078599" cy="2242792"/>
            </a:xfrm>
            <a:prstGeom prst="rect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54885" y="5370869"/>
              <a:ext cx="5078599" cy="693630"/>
            </a:xfrm>
            <a:prstGeom prst="rect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pic>
        <p:nvPicPr>
          <p:cNvPr id="16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3" y="91503"/>
            <a:ext cx="699178" cy="6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emblasproject.org/wp-content/uploads/2013/12/undp_s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8260"/>
            <a:ext cx="750236" cy="75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422275" y="385763"/>
            <a:ext cx="3141613" cy="738981"/>
            <a:chOff x="1129090" y="243358"/>
            <a:chExt cx="4693305" cy="1385623"/>
          </a:xfrm>
        </p:grpSpPr>
        <p:sp>
          <p:nvSpPr>
            <p:cNvPr id="19" name="Rectangle 6"/>
            <p:cNvSpPr/>
            <p:nvPr/>
          </p:nvSpPr>
          <p:spPr>
            <a:xfrm>
              <a:off x="3127831" y="268470"/>
              <a:ext cx="2694564" cy="5820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Environmental Monitoring</a:t>
              </a:r>
              <a:r>
                <a:rPr lang="en-US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in the Black Sea</a:t>
              </a:r>
              <a:endParaRPr lang="en-US" sz="2000" dirty="0">
                <a:ln w="0"/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0" name="Pictur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090" y="243358"/>
              <a:ext cx="1998566" cy="1385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4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250" y="1252537"/>
            <a:ext cx="8067675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Interaction between the BS WQDB and other Black Sea regional data management infrastructures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3406379" y="3178969"/>
            <a:ext cx="2006203" cy="9560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EMBLAS BS WQDB</a:t>
            </a:r>
            <a:endParaRPr lang="ru-RU" sz="13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6654403" y="3474244"/>
            <a:ext cx="1175147" cy="365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WISE</a:t>
            </a:r>
            <a:endParaRPr lang="ru-RU" sz="1350" dirty="0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6654403" y="4742260"/>
            <a:ext cx="1175147" cy="364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/>
              <a:t>CoCoNET</a:t>
            </a:r>
            <a:endParaRPr lang="ru-RU" sz="1350" dirty="0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821907" y="4742260"/>
            <a:ext cx="1175147" cy="364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/>
              <a:t>SeaDataNet</a:t>
            </a:r>
            <a:endParaRPr lang="ru-RU" sz="1350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95351" y="4742260"/>
            <a:ext cx="1175147" cy="364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EMODNET</a:t>
            </a:r>
            <a:endParaRPr lang="ru-RU" sz="1350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895351" y="3474244"/>
            <a:ext cx="1175147" cy="365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SEIS</a:t>
            </a:r>
            <a:endParaRPr lang="ru-RU" sz="1350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654403" y="1860947"/>
            <a:ext cx="1175147" cy="365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MISIS</a:t>
            </a:r>
            <a:endParaRPr lang="ru-RU" sz="1350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3821907" y="1860947"/>
            <a:ext cx="1175147" cy="365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ICPDR</a:t>
            </a:r>
            <a:endParaRPr lang="ru-RU" sz="1350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895351" y="1860947"/>
            <a:ext cx="1175147" cy="3655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MONINFO</a:t>
            </a:r>
            <a:endParaRPr lang="ru-RU" sz="1350" dirty="0"/>
          </a:p>
        </p:txBody>
      </p:sp>
      <p:cxnSp>
        <p:nvCxnSpPr>
          <p:cNvPr id="32" name="Прямая соединительная линия 31"/>
          <p:cNvCxnSpPr>
            <a:cxnSpLocks/>
            <a:stCxn id="6" idx="1"/>
            <a:endCxn id="14" idx="2"/>
          </p:cNvCxnSpPr>
          <p:nvPr/>
        </p:nvCxnSpPr>
        <p:spPr bwMode="auto">
          <a:xfrm flipH="1" flipV="1">
            <a:off x="1482329" y="2226469"/>
            <a:ext cx="1924050" cy="1431131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82329" y="2571750"/>
            <a:ext cx="1457325" cy="313135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/>
              <a:t>BS WQ Data (</a:t>
            </a:r>
            <a:r>
              <a:rPr lang="en-US" sz="900" dirty="0" err="1"/>
              <a:t>xls</a:t>
            </a:r>
            <a:r>
              <a:rPr lang="en-US" sz="900" dirty="0"/>
              <a:t>, csv) - ?</a:t>
            </a:r>
            <a:endParaRPr lang="ru-RU" sz="900" dirty="0"/>
          </a:p>
        </p:txBody>
      </p:sp>
      <p:cxnSp>
        <p:nvCxnSpPr>
          <p:cNvPr id="34" name="Прямая соединительная линия 33"/>
          <p:cNvCxnSpPr>
            <a:cxnSpLocks/>
            <a:endCxn id="12" idx="2"/>
          </p:cNvCxnSpPr>
          <p:nvPr/>
        </p:nvCxnSpPr>
        <p:spPr bwMode="auto">
          <a:xfrm flipV="1">
            <a:off x="5401867" y="2226469"/>
            <a:ext cx="1839515" cy="1443038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784056" y="2571750"/>
            <a:ext cx="1457325" cy="313135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/>
              <a:t>BS WQ Data (</a:t>
            </a:r>
            <a:r>
              <a:rPr lang="en-US" sz="900" dirty="0" err="1"/>
              <a:t>xls</a:t>
            </a:r>
            <a:r>
              <a:rPr lang="en-US" sz="900" dirty="0"/>
              <a:t>, csv)</a:t>
            </a:r>
          </a:p>
          <a:p>
            <a:pPr algn="ctr">
              <a:defRPr/>
            </a:pPr>
            <a:r>
              <a:rPr lang="en-US" sz="900" dirty="0"/>
              <a:t>MSFD Implementation - ?</a:t>
            </a:r>
            <a:endParaRPr lang="ru-RU" sz="900" dirty="0"/>
          </a:p>
        </p:txBody>
      </p:sp>
      <p:cxnSp>
        <p:nvCxnSpPr>
          <p:cNvPr id="36" name="Прямая соединительная линия 35"/>
          <p:cNvCxnSpPr>
            <a:cxnSpLocks/>
            <a:stCxn id="6" idx="1"/>
          </p:cNvCxnSpPr>
          <p:nvPr/>
        </p:nvCxnSpPr>
        <p:spPr bwMode="auto">
          <a:xfrm flipH="1" flipV="1">
            <a:off x="2074069" y="3657600"/>
            <a:ext cx="1332310" cy="0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231232" y="3287316"/>
            <a:ext cx="635794" cy="739378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BS WQ Data (</a:t>
            </a:r>
            <a:r>
              <a:rPr lang="en-US" sz="1050" dirty="0" err="1"/>
              <a:t>xls</a:t>
            </a:r>
            <a:r>
              <a:rPr lang="en-US" sz="1050" dirty="0"/>
              <a:t>, csv) - ?</a:t>
            </a:r>
          </a:p>
        </p:txBody>
      </p:sp>
      <p:cxnSp>
        <p:nvCxnSpPr>
          <p:cNvPr id="38" name="Прямая соединительная линия 37"/>
          <p:cNvCxnSpPr>
            <a:cxnSpLocks/>
            <a:endCxn id="6" idx="3"/>
          </p:cNvCxnSpPr>
          <p:nvPr/>
        </p:nvCxnSpPr>
        <p:spPr bwMode="auto">
          <a:xfrm flipH="1" flipV="1">
            <a:off x="5412582" y="3657600"/>
            <a:ext cx="1241822" cy="5954"/>
          </a:xfrm>
          <a:prstGeom prst="line">
            <a:avLst/>
          </a:prstGeom>
          <a:ln>
            <a:prstDash val="lg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909073" y="3287316"/>
            <a:ext cx="634603" cy="739378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/>
              <a:t>BS WQ Data (</a:t>
            </a:r>
            <a:r>
              <a:rPr lang="en-US" sz="900" dirty="0" err="1"/>
              <a:t>xls</a:t>
            </a:r>
            <a:r>
              <a:rPr lang="en-US" sz="900" dirty="0"/>
              <a:t>, csv) - ?</a:t>
            </a:r>
          </a:p>
        </p:txBody>
      </p:sp>
      <p:cxnSp>
        <p:nvCxnSpPr>
          <p:cNvPr id="20500" name="Прямая со стрелкой 44"/>
          <p:cNvCxnSpPr>
            <a:cxnSpLocks noChangeShapeType="1"/>
          </p:cNvCxnSpPr>
          <p:nvPr/>
        </p:nvCxnSpPr>
        <p:spPr bwMode="auto">
          <a:xfrm>
            <a:off x="4152900" y="2226469"/>
            <a:ext cx="0" cy="952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1" name="Прямая со стрелкой 46"/>
          <p:cNvCxnSpPr>
            <a:cxnSpLocks noChangeShapeType="1"/>
          </p:cNvCxnSpPr>
          <p:nvPr/>
        </p:nvCxnSpPr>
        <p:spPr bwMode="auto">
          <a:xfrm flipV="1">
            <a:off x="4725591" y="2226469"/>
            <a:ext cx="0" cy="952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Прямоугольник 22"/>
          <p:cNvSpPr/>
          <p:nvPr/>
        </p:nvSpPr>
        <p:spPr>
          <a:xfrm>
            <a:off x="3680223" y="2464594"/>
            <a:ext cx="1458515" cy="31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25" dirty="0"/>
              <a:t>BS WQ Data (</a:t>
            </a:r>
            <a:r>
              <a:rPr lang="en-US" sz="825" dirty="0" err="1"/>
              <a:t>xls</a:t>
            </a:r>
            <a:r>
              <a:rPr lang="en-US" sz="825" dirty="0"/>
              <a:t>, csv)</a:t>
            </a:r>
          </a:p>
          <a:p>
            <a:pPr algn="ctr">
              <a:defRPr/>
            </a:pPr>
            <a:r>
              <a:rPr lang="en-US" sz="825" dirty="0"/>
              <a:t>GIS mapping layers (</a:t>
            </a:r>
            <a:r>
              <a:rPr lang="en-US" sz="825" dirty="0" err="1"/>
              <a:t>geotiff</a:t>
            </a:r>
            <a:r>
              <a:rPr lang="en-US" sz="825" dirty="0"/>
              <a:t>)</a:t>
            </a:r>
            <a:endParaRPr lang="ru-RU" sz="825" dirty="0"/>
          </a:p>
        </p:txBody>
      </p:sp>
      <p:cxnSp>
        <p:nvCxnSpPr>
          <p:cNvPr id="20503" name="Прямая со стрелкой 48"/>
          <p:cNvCxnSpPr>
            <a:cxnSpLocks noChangeShapeType="1"/>
          </p:cNvCxnSpPr>
          <p:nvPr/>
        </p:nvCxnSpPr>
        <p:spPr bwMode="auto">
          <a:xfrm>
            <a:off x="4095750" y="4135041"/>
            <a:ext cx="0" cy="6072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4" name="Прямая со стрелкой 50"/>
          <p:cNvCxnSpPr>
            <a:cxnSpLocks noChangeShapeType="1"/>
          </p:cNvCxnSpPr>
          <p:nvPr/>
        </p:nvCxnSpPr>
        <p:spPr bwMode="auto">
          <a:xfrm flipV="1">
            <a:off x="4662488" y="4135041"/>
            <a:ext cx="0" cy="6072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ямоугольник 25"/>
          <p:cNvSpPr/>
          <p:nvPr/>
        </p:nvSpPr>
        <p:spPr>
          <a:xfrm>
            <a:off x="3680223" y="4316016"/>
            <a:ext cx="1458515" cy="3131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/>
              <a:t>BS WQ Data (</a:t>
            </a:r>
            <a:r>
              <a:rPr lang="en-US" sz="900" dirty="0" err="1"/>
              <a:t>xls</a:t>
            </a:r>
            <a:r>
              <a:rPr lang="en-US" sz="900" dirty="0"/>
              <a:t>, csv)</a:t>
            </a:r>
          </a:p>
          <a:p>
            <a:pPr algn="ctr">
              <a:defRPr/>
            </a:pPr>
            <a:r>
              <a:rPr lang="en-US" sz="900" dirty="0"/>
              <a:t>CDI Metadata files</a:t>
            </a:r>
            <a:endParaRPr lang="ru-RU" sz="900" dirty="0"/>
          </a:p>
        </p:txBody>
      </p:sp>
      <p:cxnSp>
        <p:nvCxnSpPr>
          <p:cNvPr id="20506" name="Соединитель: уступ 54"/>
          <p:cNvCxnSpPr>
            <a:cxnSpLocks/>
          </p:cNvCxnSpPr>
          <p:nvPr/>
        </p:nvCxnSpPr>
        <p:spPr bwMode="auto">
          <a:xfrm rot="10800000" flipV="1">
            <a:off x="2070498" y="3918347"/>
            <a:ext cx="1335881" cy="908447"/>
          </a:xfrm>
          <a:prstGeom prst="bentConnector3">
            <a:avLst>
              <a:gd name="adj1" fmla="val 27866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7" name="Соединитель: уступ 59"/>
          <p:cNvCxnSpPr>
            <a:cxnSpLocks/>
          </p:cNvCxnSpPr>
          <p:nvPr/>
        </p:nvCxnSpPr>
        <p:spPr bwMode="auto">
          <a:xfrm flipV="1">
            <a:off x="2070497" y="4145757"/>
            <a:ext cx="1503759" cy="870347"/>
          </a:xfrm>
          <a:prstGeom prst="bentConnector3">
            <a:avLst>
              <a:gd name="adj1" fmla="val 99787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1939529" y="4354116"/>
            <a:ext cx="1457325" cy="3131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/>
              <a:t>BS WQ Data (</a:t>
            </a:r>
            <a:r>
              <a:rPr lang="en-US" sz="900" dirty="0" err="1"/>
              <a:t>xls</a:t>
            </a:r>
            <a:r>
              <a:rPr lang="en-US" sz="900" dirty="0"/>
              <a:t>, csv)</a:t>
            </a:r>
          </a:p>
          <a:p>
            <a:pPr algn="ctr">
              <a:defRPr/>
            </a:pPr>
            <a:r>
              <a:rPr lang="en-US" sz="900" dirty="0"/>
              <a:t>CDI Metadata files</a:t>
            </a:r>
            <a:endParaRPr lang="ru-RU" sz="900" dirty="0"/>
          </a:p>
        </p:txBody>
      </p:sp>
      <p:cxnSp>
        <p:nvCxnSpPr>
          <p:cNvPr id="20509" name="Соединитель: уступ 64"/>
          <p:cNvCxnSpPr>
            <a:cxnSpLocks noChangeShapeType="1"/>
          </p:cNvCxnSpPr>
          <p:nvPr/>
        </p:nvCxnSpPr>
        <p:spPr bwMode="auto">
          <a:xfrm>
            <a:off x="5412582" y="3918348"/>
            <a:ext cx="1241822" cy="1097756"/>
          </a:xfrm>
          <a:prstGeom prst="bentConnector3">
            <a:avLst>
              <a:gd name="adj1" fmla="val 17569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0" name="Соединитель: уступ 67"/>
          <p:cNvCxnSpPr>
            <a:cxnSpLocks noChangeShapeType="1"/>
          </p:cNvCxnSpPr>
          <p:nvPr/>
        </p:nvCxnSpPr>
        <p:spPr bwMode="auto">
          <a:xfrm rot="10800000">
            <a:off x="5412582" y="3839766"/>
            <a:ext cx="1241822" cy="987028"/>
          </a:xfrm>
          <a:prstGeom prst="bentConnector3">
            <a:avLst>
              <a:gd name="adj1" fmla="val 73819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Прямоугольник 24"/>
          <p:cNvSpPr/>
          <p:nvPr/>
        </p:nvSpPr>
        <p:spPr>
          <a:xfrm>
            <a:off x="5412582" y="4305300"/>
            <a:ext cx="1874044" cy="31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788" dirty="0"/>
              <a:t>Metadata (ISO 19115)</a:t>
            </a:r>
          </a:p>
          <a:p>
            <a:pPr algn="ctr">
              <a:defRPr/>
            </a:pPr>
            <a:r>
              <a:rPr lang="en-US" sz="788" dirty="0"/>
              <a:t>GIS mapping layers (</a:t>
            </a:r>
            <a:r>
              <a:rPr lang="en-US" sz="788" dirty="0" err="1"/>
              <a:t>shp</a:t>
            </a:r>
            <a:r>
              <a:rPr lang="en-US" sz="788" dirty="0"/>
              <a:t>, </a:t>
            </a:r>
            <a:r>
              <a:rPr lang="en-US" sz="788" dirty="0" err="1"/>
              <a:t>geotiff</a:t>
            </a:r>
            <a:r>
              <a:rPr lang="en-US" sz="788" dirty="0"/>
              <a:t>, etc.)</a:t>
            </a:r>
            <a:endParaRPr lang="ru-RU" sz="788" dirty="0"/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43" y="91503"/>
            <a:ext cx="699178" cy="6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http://emblasproject.org/wp-content/uploads/2013/12/undp_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8260"/>
            <a:ext cx="750236" cy="75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422275" y="385763"/>
            <a:ext cx="3141613" cy="738981"/>
            <a:chOff x="1129090" y="243358"/>
            <a:chExt cx="4693305" cy="1385623"/>
          </a:xfrm>
        </p:grpSpPr>
        <p:sp>
          <p:nvSpPr>
            <p:cNvPr id="39" name="Rectangle 6"/>
            <p:cNvSpPr/>
            <p:nvPr/>
          </p:nvSpPr>
          <p:spPr>
            <a:xfrm>
              <a:off x="3127831" y="268470"/>
              <a:ext cx="2694564" cy="5820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r-TR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Environmental Monitoring</a:t>
              </a:r>
              <a:r>
                <a:rPr lang="en-US" sz="2000" dirty="0" smtClean="0">
                  <a:ln w="0"/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 in the Black Sea</a:t>
              </a:r>
              <a:endParaRPr lang="en-US" sz="2000" dirty="0">
                <a:ln w="0"/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090" y="243358"/>
              <a:ext cx="1998566" cy="1385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31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260648"/>
            <a:ext cx="50705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/>
              <a:t>Black Sea </a:t>
            </a:r>
            <a:r>
              <a:rPr lang="en-US" sz="2400" b="1" dirty="0" smtClean="0"/>
              <a:t>eutrophication a</a:t>
            </a:r>
            <a:r>
              <a:rPr lang="en-US" altLang="ru-RU" sz="2400" b="1" dirty="0" smtClean="0"/>
              <a:t>ssessment </a:t>
            </a:r>
          </a:p>
          <a:p>
            <a:pPr>
              <a:defRPr/>
            </a:pPr>
            <a:r>
              <a:rPr lang="en-US" altLang="ru-RU" sz="2400" b="1" dirty="0" smtClean="0"/>
              <a:t>in </a:t>
            </a:r>
            <a:r>
              <a:rPr lang="en-US" altLang="ru-RU" sz="2400" b="1" dirty="0"/>
              <a:t>surface and bottom water </a:t>
            </a:r>
            <a:r>
              <a:rPr lang="en-US" altLang="ru-RU" sz="2400" b="1" dirty="0" smtClean="0"/>
              <a:t>by BEAST</a:t>
            </a:r>
            <a:endParaRPr lang="en-US" sz="2400" b="1" cap="all" dirty="0"/>
          </a:p>
        </p:txBody>
      </p:sp>
      <p:pic>
        <p:nvPicPr>
          <p:cNvPr id="39939" name="Рисунок 5" descr="C:\Users\Svetlana\AppData\Local\Microsoft\Windows\INetCache\Content.Word\BEAST-ukr_0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7" y="1340768"/>
            <a:ext cx="333116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Рисунок 9" descr="C:\Users\Svetlana\AppData\Local\Microsoft\Windows\INetCache\Content.Word\BEAST-ukr_d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19108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7"/>
          <a:stretch>
            <a:fillRect/>
          </a:stretch>
        </p:blipFill>
        <p:spPr bwMode="auto">
          <a:xfrm>
            <a:off x="2123728" y="5085184"/>
            <a:ext cx="5125641" cy="157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6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P screen" id="{D103B95A-844C-AA49-8BA1-17B22BA95EC0}" vid="{9FC97405-2EF0-4747-AF67-777A4C1A6A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EAP screen</Template>
  <TotalTime>205</TotalTime>
  <Words>494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</vt:lpstr>
      <vt:lpstr>Arial Narrow</vt:lpstr>
      <vt:lpstr>Calibri</vt:lpstr>
      <vt:lpstr>Flama Light</vt:lpstr>
      <vt:lpstr>Quicksand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fe</dc:creator>
  <cp:lastModifiedBy>VN</cp:lastModifiedBy>
  <cp:revision>47</cp:revision>
  <dcterms:created xsi:type="dcterms:W3CDTF">2016-02-01T23:09:45Z</dcterms:created>
  <dcterms:modified xsi:type="dcterms:W3CDTF">2017-09-15T10:34:27Z</dcterms:modified>
</cp:coreProperties>
</file>