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61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98C5D1"/>
    <a:srgbClr val="EE7D32"/>
    <a:srgbClr val="3E7E93"/>
    <a:srgbClr val="38D4D6"/>
    <a:srgbClr val="FFD624"/>
    <a:srgbClr val="3166CF"/>
    <a:srgbClr val="3E6FD2"/>
    <a:srgbClr val="2D5EC1"/>
    <a:srgbClr val="BDDE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8" autoAdjust="0"/>
    <p:restoredTop sz="92077" autoAdjust="0"/>
  </p:normalViewPr>
  <p:slideViewPr>
    <p:cSldViewPr>
      <p:cViewPr varScale="1">
        <p:scale>
          <a:sx n="96" d="100"/>
          <a:sy n="96" d="100"/>
        </p:scale>
        <p:origin x="-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850" y="-78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EC7A9CE-B5D3-4830-AA57-DD8049CE9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00096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74065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441B25-C4D1-47DB-817D-B9C4FC5392F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635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39952" y="1700808"/>
            <a:ext cx="4536504" cy="2088232"/>
          </a:xfrm>
        </p:spPr>
        <p:txBody>
          <a:bodyPr/>
          <a:lstStyle>
            <a:lvl1pPr>
              <a:defRPr sz="7600">
                <a:solidFill>
                  <a:srgbClr val="FFD624"/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0" name="Picture 6" descr="C:\DOCUME~1\lenain\LOCALS~1\Temp\7zE907.tmp\Footer Box Mare  Maritime Maritime and Fisheries E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9200" y="6436800"/>
            <a:ext cx="685800" cy="457200"/>
          </a:xfrm>
          <a:prstGeom prst="rect">
            <a:avLst/>
          </a:prstGeom>
          <a:noFill/>
        </p:spPr>
      </p:pic>
      <p:pic>
        <p:nvPicPr>
          <p:cNvPr id="1031" name="Picture 7" descr="C:\DOCUME~1\lenain\LOCALS~1\Temp\7zE908.tmp\LOGO-CE for Word Mare Maritime and Fisheries EN Positive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0400" y="324000"/>
            <a:ext cx="1811933" cy="13968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47253-C9BC-4251-8AE3-8910CE9253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98375-5C84-4176-84A5-B6A3E0825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123950"/>
            <a:ext cx="2058988" cy="4897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3950"/>
            <a:ext cx="6029325" cy="4897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7773-6390-40B5-8F3A-46FD9E5B70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98C5D1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2052" name="Picture 4" descr="C:\DOCUME~1\lenain\LOCALS~1\Temp\7zE909.tmp\LOGO-CE for Word Mare Maritime and Fisheries EN Negativ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54800" y="306000"/>
            <a:ext cx="1620466" cy="1249200"/>
          </a:xfrm>
          <a:prstGeom prst="rect">
            <a:avLst/>
          </a:prstGeom>
          <a:noFill/>
        </p:spPr>
      </p:pic>
      <p:pic>
        <p:nvPicPr>
          <p:cNvPr id="21" name="Picture 6" descr="C:\DOCUME~1\lenain\LOCALS~1\Temp\7zE907.tmp\Footer Box Mare  Maritime Maritime and Fisheries EN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5200" y="6458400"/>
            <a:ext cx="610200" cy="40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8000" y="1764000"/>
            <a:ext cx="8229600" cy="396925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3296"/>
            <a:ext cx="2133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3296"/>
            <a:ext cx="2895600" cy="47625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3296"/>
            <a:ext cx="2133600" cy="4762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59E6E-B967-488E-B209-8B7FA0D7AF9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3" name="Picture 2" descr="C:\DOCUME~1\lenain\LOCALS~1\Temp\7zE12AD.tmp\LOGO-CE for Mare Maritime Fisheries EN Landscape Positiv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200" y="5940000"/>
            <a:ext cx="2242800" cy="5895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88F9B-71EE-4D5C-B44E-012EF44E92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87600"/>
            <a:ext cx="4038600" cy="3633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CDD1B-50E0-44E8-82B7-F85F69F6D4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55DDF-6655-40F2-8D9E-CA15739A7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FC62-E3CF-4012-8A8B-ABF1C18EA02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800BF-55FD-4017-8F82-94A8DE4F57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239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Lorem ipsum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387600"/>
            <a:ext cx="8229600" cy="363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dirty="0" smtClean="0"/>
              <a:t>Et </a:t>
            </a:r>
            <a:r>
              <a:rPr lang="fr-BE" dirty="0" err="1" smtClean="0"/>
              <a:t>dolor</a:t>
            </a:r>
            <a:r>
              <a:rPr lang="fr-BE" dirty="0" smtClean="0"/>
              <a:t> </a:t>
            </a:r>
            <a:r>
              <a:rPr lang="fr-BE" dirty="0" err="1" smtClean="0"/>
              <a:t>fragum</a:t>
            </a:r>
            <a:endParaRPr lang="en-GB" dirty="0" smtClean="0"/>
          </a:p>
          <a:p>
            <a:pPr lvl="1"/>
            <a:r>
              <a:rPr lang="en-GB" dirty="0" smtClean="0"/>
              <a:t>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  <a:p>
            <a:pPr lvl="2"/>
            <a:r>
              <a:rPr lang="en-GB" dirty="0" smtClean="0"/>
              <a:t>- Et </a:t>
            </a:r>
            <a:r>
              <a:rPr lang="en-GB" dirty="0" err="1" smtClean="0"/>
              <a:t>dolor</a:t>
            </a:r>
            <a:r>
              <a:rPr lang="en-GB" dirty="0" smtClean="0"/>
              <a:t> </a:t>
            </a:r>
            <a:r>
              <a:rPr lang="en-GB" dirty="0" err="1" smtClean="0"/>
              <a:t>fragum</a:t>
            </a:r>
            <a:endParaRPr lang="en-GB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GB" sz="1400" b="0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C8D21B7-B314-438C-91E9-7FF9087DC0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F5494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1700808"/>
            <a:ext cx="4968552" cy="2088232"/>
          </a:xfrm>
        </p:spPr>
        <p:txBody>
          <a:bodyPr/>
          <a:lstStyle/>
          <a:p>
            <a:r>
              <a:rPr lang="en-GB" sz="3200" dirty="0" smtClean="0"/>
              <a:t>The Evaluation of the Data Collection Framework (DCF)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5544616" cy="1872208"/>
          </a:xfrm>
        </p:spPr>
        <p:txBody>
          <a:bodyPr/>
          <a:lstStyle/>
          <a:p>
            <a:r>
              <a:rPr lang="en-GB" dirty="0" smtClean="0"/>
              <a:t>Framework Contract No. MARE/2011/01/Lot 2, Specific Contract No. 1</a:t>
            </a:r>
          </a:p>
          <a:p>
            <a:r>
              <a:rPr lang="en-GB" b="0" dirty="0" smtClean="0"/>
              <a:t>Final Report Summary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136815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DCF outputs conclusions:</a:t>
            </a:r>
            <a:br>
              <a:rPr lang="en-GB" sz="3600" b="1" dirty="0" smtClean="0"/>
            </a:br>
            <a:r>
              <a:rPr lang="en-GB" sz="36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quality</a:t>
            </a:r>
            <a:endParaRPr lang="en-GB" sz="36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988840"/>
            <a:ext cx="8229600" cy="4104456"/>
          </a:xfrm>
        </p:spPr>
        <p:txBody>
          <a:bodyPr>
            <a:noAutofit/>
          </a:bodyPr>
          <a:lstStyle/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Data requirements not end user driven, data quantity focus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Sampling strategies not designed on a regional level to minimise bias/increase efficiency</a:t>
            </a:r>
          </a:p>
          <a:p>
            <a:pPr marL="1158875" lvl="3" indent="-342900">
              <a:spcBef>
                <a:spcPts val="0"/>
              </a:spcBef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Therefore level of precision (i.e., CV) is not a good indicator of data quality due to bias issues.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Metiers differ amongst MS leading to ineffective sampling strata at scales required for management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Main end users consider quality checks and data descriptions to be insufficient, reducing the utility of the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5200"/>
            <a:ext cx="8229600" cy="1225608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DCF outputs conclusions:</a:t>
            </a:r>
            <a:br>
              <a:rPr lang="en-GB" sz="3600" b="1" dirty="0" smtClean="0"/>
            </a:br>
            <a:r>
              <a:rPr lang="en-GB" sz="36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availability</a:t>
            </a:r>
            <a:endParaRPr lang="en-GB" sz="36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897000"/>
            <a:ext cx="8229600" cy="3969256"/>
          </a:xfrm>
        </p:spPr>
        <p:txBody>
          <a:bodyPr>
            <a:normAutofit/>
          </a:bodyPr>
          <a:lstStyle/>
          <a:p>
            <a:pPr marL="449263" lvl="2" indent="-366713">
              <a:spcAft>
                <a:spcPts val="600"/>
              </a:spcAft>
            </a:pPr>
            <a:r>
              <a:rPr lang="en-GB" sz="2000" i="1" dirty="0" smtClean="0"/>
              <a:t>Access to data at regional level would increase utility</a:t>
            </a:r>
          </a:p>
          <a:p>
            <a:pPr marL="449263" lvl="2" indent="-366713">
              <a:spcAft>
                <a:spcPts val="600"/>
              </a:spcAft>
            </a:pPr>
            <a:r>
              <a:rPr lang="en-GB" sz="2000" i="1" dirty="0" smtClean="0"/>
              <a:t>Transversal, research survey and biological data are the most useful data sets</a:t>
            </a:r>
          </a:p>
          <a:p>
            <a:pPr marL="449263" lvl="2" indent="-366713">
              <a:spcAft>
                <a:spcPts val="600"/>
              </a:spcAft>
            </a:pPr>
            <a:r>
              <a:rPr lang="en-GB" sz="2000" i="1" dirty="0" smtClean="0"/>
              <a:t>Aquaculture economic and processing industry data are rarely used</a:t>
            </a:r>
          </a:p>
          <a:p>
            <a:pPr marL="1081088" lvl="3" indent="-366713">
              <a:spcBef>
                <a:spcPts val="0"/>
              </a:spcBef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likely a result of recent introduction into  DCF requirements  (i.e. post DCR)</a:t>
            </a:r>
          </a:p>
          <a:p>
            <a:pPr marL="449263" lvl="2" indent="-366713">
              <a:spcAft>
                <a:spcPts val="600"/>
              </a:spcAft>
            </a:pPr>
            <a:r>
              <a:rPr lang="en-GB" sz="2000" i="1" dirty="0" smtClean="0"/>
              <a:t>Marine ecosystem data equally used/not used amongst questionnaire respondents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90771"/>
            <a:ext cx="8229600" cy="936625"/>
          </a:xfrm>
        </p:spPr>
        <p:txBody>
          <a:bodyPr>
            <a:normAutofit/>
          </a:bodyPr>
          <a:lstStyle/>
          <a:p>
            <a:r>
              <a:rPr lang="en-GB" b="1" dirty="0" smtClean="0"/>
              <a:t>Recommendations: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Resource related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</p:spPr>
        <p:txBody>
          <a:bodyPr>
            <a:noAutofit/>
          </a:bodyPr>
          <a:lstStyle/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To improve effectiveness of DCF recognition of the human resource constraints is required </a:t>
            </a:r>
          </a:p>
          <a:p>
            <a:pPr marL="1200150" lvl="3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Review of data end use to streamline data collection/handling 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Efficiency and effectiveness may be undermined by differential investment and technical capacities within MS.</a:t>
            </a:r>
          </a:p>
          <a:p>
            <a:pPr marL="1200150" lvl="3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 review of capacities, particularly capital items and IT capabilities might be undertaken to establish priorities for future investment 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Review DCF funding/payment cycle with a view to alignment with National Programme approval and implementation time lines</a:t>
            </a:r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73396"/>
            <a:ext cx="8229600" cy="9366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Recommendations:</a:t>
            </a:r>
            <a:br>
              <a:rPr lang="en-GB" b="1" dirty="0" smtClean="0"/>
            </a:b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Procedural and Administrative 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txBody>
          <a:bodyPr>
            <a:noAutofit/>
          </a:bodyPr>
          <a:lstStyle/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Common/standardised  data formats to improve efficiency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Review reporting and data call schedules; provide a timetable at the beginning of each year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Review MS data handling capacity in terms of hardware, software and human resources to indicate how big a problem bottlenecks around data calls are for MS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Compare utility of regional databases (i.e. </a:t>
            </a:r>
            <a:r>
              <a:rPr lang="en-GB" sz="2000" i="1" dirty="0" err="1" smtClean="0"/>
              <a:t>Fishframe</a:t>
            </a:r>
            <a:r>
              <a:rPr lang="en-GB" sz="2000" i="1" dirty="0" smtClean="0"/>
              <a:t>) and central data sharing facilities (i.e. EMODNET/Data Highway)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Control instruments could be revised to be in line with extent of non-compliance</a:t>
            </a:r>
            <a:endParaRPr lang="en-GB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Recommendations: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collection coherence , relevance and availability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08"/>
          </a:xfrm>
        </p:spPr>
        <p:txBody>
          <a:bodyPr>
            <a:normAutofit/>
          </a:bodyPr>
          <a:lstStyle/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Align aggregation levels for data required under different instruments</a:t>
            </a:r>
          </a:p>
          <a:p>
            <a:pPr marL="1200150" lvl="3" indent="-3429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Carry out in consultation with end users to ensure aggregation levels are in line with needs of fisheries managers/scientists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Centralised data sharing system could be used to streamline access and use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Further consultations with ICES and STECF should be established to define priority stocks/data requirements and appropriate sampling scales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Concluding remarks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9263" indent="-366713">
              <a:spcAft>
                <a:spcPts val="1200"/>
              </a:spcAft>
            </a:pPr>
            <a:r>
              <a:rPr lang="en-GB" b="1" dirty="0" smtClean="0"/>
              <a:t>Majority of stakeholders consider DCF to be an improvement over DCR</a:t>
            </a:r>
          </a:p>
          <a:p>
            <a:pPr marL="1200150" lvl="3" indent="-3429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significantly improved data collection for provision of scientific advice</a:t>
            </a:r>
          </a:p>
          <a:p>
            <a:pPr marL="1200150" lvl="3" indent="-342900">
              <a:spcBef>
                <a:spcPts val="0"/>
              </a:spcBef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Main problem from a users-perspective is the lack of end–use focus to data collection requirements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sz="2800" dirty="0" smtClean="0"/>
              <a:t>Evaluation questions structured around key elements of DCF</a:t>
            </a:r>
            <a:br>
              <a:rPr lang="en-GB" sz="2800" dirty="0" smtClean="0"/>
            </a:br>
            <a:r>
              <a:rPr lang="en-GB" sz="2400" b="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 – process	 		2- results/outputs</a:t>
            </a:r>
            <a:endParaRPr lang="en-GB" sz="2400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87714" y="2836338"/>
            <a:ext cx="4768571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73396"/>
            <a:ext cx="8229600" cy="936625"/>
          </a:xfrm>
        </p:spPr>
        <p:txBody>
          <a:bodyPr/>
          <a:lstStyle/>
          <a:p>
            <a:r>
              <a:rPr lang="en-GB" b="1" dirty="0" smtClean="0"/>
              <a:t>Data collection strategy</a:t>
            </a:r>
            <a:endParaRPr lang="en-GB" b="1" dirty="0"/>
          </a:p>
        </p:txBody>
      </p:sp>
      <p:pic>
        <p:nvPicPr>
          <p:cNvPr id="2252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11560" y="2420888"/>
            <a:ext cx="4796171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860032" y="3827900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GB" sz="2000" dirty="0" smtClean="0"/>
          </a:p>
          <a:p>
            <a:pPr>
              <a:buFont typeface="Arial" pitchFamily="34" charset="0"/>
              <a:buChar char="•"/>
            </a:pPr>
            <a:r>
              <a:rPr lang="en-GB" sz="2000" b="1" dirty="0" smtClean="0">
                <a:solidFill>
                  <a:srgbClr val="0F5494"/>
                </a:solidFill>
              </a:rPr>
              <a:t>Data collection methods: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Questionnaires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Interviews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Case studies</a:t>
            </a:r>
          </a:p>
          <a:p>
            <a:pPr lvl="1">
              <a:buFont typeface="Arial" pitchFamily="34" charset="0"/>
              <a:buChar char="•"/>
            </a:pPr>
            <a:r>
              <a:rPr lang="en-GB" sz="2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Desk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90521"/>
            <a:ext cx="8229600" cy="936625"/>
          </a:xfrm>
        </p:spPr>
        <p:txBody>
          <a:bodyPr>
            <a:normAutofit/>
          </a:bodyPr>
          <a:lstStyle/>
          <a:p>
            <a:r>
              <a:rPr lang="en-GB" b="1" dirty="0" smtClean="0"/>
              <a:t>Case Studies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032448"/>
          </a:xfrm>
        </p:spPr>
        <p:txBody>
          <a:bodyPr>
            <a:normAutofit lnSpcReduction="10000"/>
          </a:bodyPr>
          <a:lstStyle/>
          <a:p>
            <a:pPr lvl="0">
              <a:spcAft>
                <a:spcPts val="1200"/>
              </a:spcAft>
            </a:pPr>
            <a:r>
              <a:rPr lang="en-GB" sz="2600" dirty="0" smtClean="0"/>
              <a:t>6 Member States: Denmark; France (Atlantic and Mediterranean); Ireland; Malta; Poland; Romania</a:t>
            </a:r>
            <a:endParaRPr lang="en-GB" dirty="0" smtClean="0"/>
          </a:p>
          <a:p>
            <a:pPr lvl="0"/>
            <a:r>
              <a:rPr lang="en-GB" sz="2800" dirty="0" smtClean="0"/>
              <a:t>Objectives:</a:t>
            </a:r>
          </a:p>
          <a:p>
            <a:pPr marL="893763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Provide holistic view of data production, links with users and feed-back process</a:t>
            </a:r>
          </a:p>
          <a:p>
            <a:pPr marL="893763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Provide in-depth review of relevant secondary data sources from the selected countries in greater detail than general desk research</a:t>
            </a:r>
          </a:p>
          <a:p>
            <a:pPr marL="893763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highlight resource and administrative issues</a:t>
            </a:r>
          </a:p>
          <a:p>
            <a:pPr marL="893763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detect spill-over uses and users of DCF data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24271"/>
            <a:ext cx="8229600" cy="936625"/>
          </a:xfrm>
        </p:spPr>
        <p:txBody>
          <a:bodyPr/>
          <a:lstStyle/>
          <a:p>
            <a:r>
              <a:rPr lang="en-GB" b="1" dirty="0" smtClean="0"/>
              <a:t>MS questionnaires</a:t>
            </a:r>
            <a:endParaRPr lang="en-GB" b="1" dirty="0"/>
          </a:p>
        </p:txBody>
      </p:sp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9672" y="1828199"/>
            <a:ext cx="5904656" cy="376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5618294"/>
            <a:ext cx="41764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109 completed questionnaires</a:t>
            </a:r>
          </a:p>
          <a:p>
            <a:pPr lvl="1">
              <a:buFont typeface="Arial" pitchFamily="34" charset="0"/>
              <a:buChar char="•"/>
            </a:pPr>
            <a:r>
              <a:rPr lang="en-GB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 20 from NCs (except France and Greece)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5618294"/>
            <a:ext cx="417646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53 producer questionnaires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36 user questionnaires</a:t>
            </a:r>
          </a:p>
          <a:p>
            <a:pPr lvl="1">
              <a:buFont typeface="Arial" pitchFamily="34" charset="0"/>
              <a:buChar char="•"/>
            </a:pPr>
            <a:r>
              <a:rPr lang="en-GB" sz="19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13 from ICES/STECF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74146"/>
            <a:ext cx="8229600" cy="936625"/>
          </a:xfrm>
        </p:spPr>
        <p:txBody>
          <a:bodyPr>
            <a:normAutofit/>
          </a:bodyPr>
          <a:lstStyle/>
          <a:p>
            <a:r>
              <a:rPr lang="en-GB" b="1" dirty="0" smtClean="0"/>
              <a:t>Results summary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/>
          </a:bodyPr>
          <a:lstStyle/>
          <a:p>
            <a:pPr marL="444500" lvl="2" indent="-342900">
              <a:spcAft>
                <a:spcPts val="1200"/>
              </a:spcAft>
            </a:pPr>
            <a:r>
              <a:rPr lang="en-GB" sz="2000" i="1" dirty="0" smtClean="0"/>
              <a:t>Structured primarily around tasks raised in </a:t>
            </a:r>
            <a:r>
              <a:rPr lang="en-GB" sz="2000" i="1" dirty="0" err="1" smtClean="0"/>
              <a:t>ToR</a:t>
            </a:r>
            <a:r>
              <a:rPr lang="en-GB" sz="2000" i="1" dirty="0" smtClean="0"/>
              <a:t>:</a:t>
            </a:r>
          </a:p>
          <a:p>
            <a:pPr marL="1163638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DCF processes covering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 Resource issues; Procedural and administrative issues; Coherence with other EU instruments and structures</a:t>
            </a:r>
          </a:p>
          <a:p>
            <a:pPr marL="1163638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DCF outputs covering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 Data availability and data quality; Spill-over effects</a:t>
            </a:r>
          </a:p>
          <a:p>
            <a:pPr marL="1163638" lvl="3" indent="-265113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Overarching issues covering</a:t>
            </a:r>
            <a:r>
              <a:rPr lang="en-GB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: Broad comparison between the DCR and DCF; Main problems with the DCF</a:t>
            </a:r>
          </a:p>
          <a:p>
            <a:pPr marL="444500" lvl="2" indent="-342900">
              <a:spcAft>
                <a:spcPts val="600"/>
              </a:spcAft>
            </a:pPr>
            <a:r>
              <a:rPr lang="en-GB" sz="2000" i="1" dirty="0" smtClean="0"/>
              <a:t>Summary presents composite results across broad and diverse information sources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DCF process conclusions:</a:t>
            </a:r>
            <a:br>
              <a:rPr lang="en-GB" sz="3600" b="1" dirty="0" smtClean="0"/>
            </a:br>
            <a:r>
              <a:rPr lang="en-GB" sz="36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Resource issues</a:t>
            </a:r>
            <a:endParaRPr lang="en-GB" sz="36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2" indent="-342900"/>
            <a:r>
              <a:rPr lang="en-GB" sz="2000" i="1" dirty="0" smtClean="0"/>
              <a:t>Financial resources appear to be appropriate to requirements and provide good value for money against international norms</a:t>
            </a:r>
          </a:p>
          <a:p>
            <a:pPr marL="742950" lvl="2" indent="-342900"/>
            <a:endParaRPr lang="en-GB" sz="2000" i="1" dirty="0" smtClean="0"/>
          </a:p>
          <a:p>
            <a:pPr marL="742950" lvl="2" indent="-342900"/>
            <a:r>
              <a:rPr lang="en-GB" sz="2000" i="1" dirty="0" smtClean="0"/>
              <a:t>Potential future constraints with human resources available at national level due to economic crisis, particularly if data requirements expand further</a:t>
            </a:r>
          </a:p>
          <a:p>
            <a:pPr marL="742950" lvl="2" indent="-342900"/>
            <a:endParaRPr lang="en-GB" sz="2000" i="1" dirty="0" smtClean="0"/>
          </a:p>
          <a:p>
            <a:pPr marL="742950" lvl="2" indent="-342900"/>
            <a:r>
              <a:rPr lang="en-GB" sz="2000" i="1" dirty="0" smtClean="0"/>
              <a:t>EU funding availability and payments do not correspond with approval and subsequent implementation of National annual Programmes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32656"/>
            <a:ext cx="8229600" cy="1656184"/>
          </a:xfrm>
        </p:spPr>
        <p:txBody>
          <a:bodyPr>
            <a:noAutofit/>
          </a:bodyPr>
          <a:lstStyle/>
          <a:p>
            <a:pPr lvl="1" rtl="0">
              <a:spcBef>
                <a:spcPct val="0"/>
              </a:spcBef>
            </a:pPr>
            <a:r>
              <a:rPr lang="en-GB" sz="3600" b="1" dirty="0" smtClean="0"/>
              <a:t>DCF process conclusions:</a:t>
            </a:r>
            <a:br>
              <a:rPr lang="en-GB" sz="3600" b="1" dirty="0" smtClean="0"/>
            </a:br>
            <a:r>
              <a:rPr lang="en-GB" sz="36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Procedural and administrative issues</a:t>
            </a:r>
            <a:endParaRPr lang="en-GB" sz="36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2179625"/>
            <a:ext cx="8229600" cy="3969256"/>
          </a:xfrm>
        </p:spPr>
        <p:txBody>
          <a:bodyPr>
            <a:noAutofit/>
          </a:bodyPr>
          <a:lstStyle/>
          <a:p>
            <a:pPr marL="360363" lvl="2" indent="-277813"/>
            <a:r>
              <a:rPr lang="en-GB" sz="2000" i="1" dirty="0" smtClean="0"/>
              <a:t>Reporting compliance since 2009 has generally been good across MS</a:t>
            </a:r>
          </a:p>
          <a:p>
            <a:pPr marL="360363" lvl="2" indent="-277813"/>
            <a:r>
              <a:rPr lang="en-GB" sz="2000" i="1" dirty="0" smtClean="0"/>
              <a:t>Administrative workload can be problematic at national level</a:t>
            </a:r>
          </a:p>
          <a:p>
            <a:pPr marL="1163638" lvl="3" indent="-265113"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Standardisation of reporting formats should be a future priority to address this</a:t>
            </a:r>
          </a:p>
          <a:p>
            <a:pPr marL="1163638" lvl="3" indent="-265113"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impractical/unrealistic reporting schedules </a:t>
            </a:r>
          </a:p>
          <a:p>
            <a:pPr marL="1163638" lvl="3" indent="-265113">
              <a:spcBef>
                <a:spcPts val="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clashes between reporting dates and data collection deadlines add to the administrative burden</a:t>
            </a:r>
          </a:p>
          <a:p>
            <a:pPr marL="360363" lvl="2" indent="-277813"/>
            <a:r>
              <a:rPr lang="en-GB" sz="2000" i="1" dirty="0" smtClean="0"/>
              <a:t>Administrative workload at EU level can be difficult.</a:t>
            </a:r>
          </a:p>
          <a:p>
            <a:pPr marL="360363" lvl="2" indent="-277813"/>
            <a:r>
              <a:rPr lang="en-GB" sz="2000" i="1" dirty="0" smtClean="0"/>
              <a:t>EU control instruments are in-effective and not enforced proportionally to the level of non-compliance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773"/>
            <a:ext cx="8229600" cy="1584176"/>
          </a:xfrm>
        </p:spPr>
        <p:txBody>
          <a:bodyPr>
            <a:normAutofit fontScale="90000"/>
          </a:bodyPr>
          <a:lstStyle/>
          <a:p>
            <a:pPr lvl="1" rtl="0">
              <a:spcBef>
                <a:spcPct val="0"/>
              </a:spcBef>
              <a:spcAft>
                <a:spcPts val="1200"/>
              </a:spcAft>
            </a:pPr>
            <a:r>
              <a:rPr lang="en-GB" sz="4000" b="1" dirty="0" smtClean="0"/>
              <a:t>DCF process conclusions: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4000" b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Coherence with EU instruments &amp; structures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" y="1938965"/>
            <a:ext cx="8229600" cy="4536504"/>
          </a:xfrm>
        </p:spPr>
        <p:txBody>
          <a:bodyPr>
            <a:noAutofit/>
          </a:bodyPr>
          <a:lstStyle/>
          <a:p>
            <a:pPr marL="360363" lvl="2" indent="-277813">
              <a:spcAft>
                <a:spcPts val="600"/>
              </a:spcAft>
            </a:pPr>
            <a:r>
              <a:rPr lang="en-GB" sz="2000" i="1" dirty="0" smtClean="0"/>
              <a:t>Greatest extent of overlap lies between DCF transversal data and relevant articles of:</a:t>
            </a:r>
          </a:p>
          <a:p>
            <a:pPr marL="1200150" lvl="3" indent="-342900">
              <a:spcBef>
                <a:spcPts val="0"/>
              </a:spcBef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the Control Regulation 	</a:t>
            </a:r>
          </a:p>
          <a:p>
            <a:pPr marL="1200150" lvl="3" indent="-342900">
              <a:spcBef>
                <a:spcPts val="0"/>
              </a:spcBef>
              <a:buNone/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and</a:t>
            </a:r>
          </a:p>
          <a:p>
            <a:pPr marL="1200150" lvl="3" indent="-342900">
              <a:spcBef>
                <a:spcPts val="0"/>
              </a:spcBef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aspects of </a:t>
            </a:r>
            <a:r>
              <a:rPr lang="en-GB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Eurostat</a:t>
            </a: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 pursuant to Commission Regulation (EC) no.26/2004</a:t>
            </a:r>
          </a:p>
          <a:p>
            <a:pPr marL="365125" lvl="2" indent="-282575">
              <a:spcAft>
                <a:spcPts val="600"/>
              </a:spcAft>
            </a:pPr>
            <a:r>
              <a:rPr lang="en-GB" sz="2000" i="1" dirty="0" smtClean="0"/>
              <a:t>Additional overlap between DCF Marine ecosystem, biological and survey data and MSFD requirements</a:t>
            </a:r>
          </a:p>
          <a:p>
            <a:pPr marL="1200150" lvl="3" indent="-342900">
              <a:spcBef>
                <a:spcPts val="0"/>
              </a:spcBef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some of the Marine ecosystem data are not currently used for purposes of the CFP</a:t>
            </a:r>
          </a:p>
          <a:p>
            <a:pPr marL="365125" lvl="2" indent="-282575">
              <a:spcAft>
                <a:spcPts val="600"/>
              </a:spcAft>
            </a:pPr>
            <a:r>
              <a:rPr lang="en-GB" sz="2000" i="1" dirty="0" smtClean="0"/>
              <a:t>Improved data handling and processing in some MS is required</a:t>
            </a:r>
          </a:p>
          <a:p>
            <a:pPr marL="1200150" lvl="3" indent="-342900">
              <a:spcBef>
                <a:spcPts val="0"/>
              </a:spcBef>
            </a:pPr>
            <a:r>
              <a:rPr lang="en-GB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Regional &amp; centralised data sharing mechanism (e.g. EMODNET) might facilitate this &amp; streamline 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33176"/>
        </a:solidFill>
        <a:ln>
          <a:solidFill>
            <a:srgbClr val="133176"/>
          </a:solidFill>
        </a:ln>
      </a:spPr>
      <a:bodyPr anchor="ctr"/>
      <a:lstStyle>
        <a:defPPr algn="ctr" defTabSz="457200" fontAlgn="auto">
          <a:spcBef>
            <a:spcPts val="0"/>
          </a:spcBef>
          <a:spcAft>
            <a:spcPts val="0"/>
          </a:spcAft>
          <a:defRPr sz="1800" b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7C5A36EEB3CB4ABD6CD633AC20D314" ma:contentTypeVersion="1" ma:contentTypeDescription="Create a new document." ma:contentTypeScope="" ma:versionID="7bb007df3e1f2ae302d29b23eb3ecaac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ddb0c952b897a810c8a4e377cff6bff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0EDC2A5-E866-440C-BB49-5A0DA067BA34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C107FB1-35A7-4D81-A3EA-D610A328BB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BA90DD-B6A2-4EC2-8FB6-F6CBF3AF0D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2706</TotalTime>
  <Words>772</Words>
  <Application>Microsoft Office PowerPoint</Application>
  <PresentationFormat>On-screen Show (4:3)</PresentationFormat>
  <Paragraphs>88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The Evaluation of the Data Collection Framework (DCF)</vt:lpstr>
      <vt:lpstr>Evaluation questions structured around key elements of DCF 1 – process    2- results/outputs</vt:lpstr>
      <vt:lpstr>Data collection strategy</vt:lpstr>
      <vt:lpstr>Case Studies</vt:lpstr>
      <vt:lpstr>MS questionnaires</vt:lpstr>
      <vt:lpstr>Results summary</vt:lpstr>
      <vt:lpstr>DCF process conclusions: Resource issues</vt:lpstr>
      <vt:lpstr>DCF process conclusions: Procedural and administrative issues</vt:lpstr>
      <vt:lpstr>DCF process conclusions: Coherence with EU instruments &amp; structures </vt:lpstr>
      <vt:lpstr>DCF outputs conclusions: Data quality</vt:lpstr>
      <vt:lpstr>DCF outputs conclusions: Data availability</vt:lpstr>
      <vt:lpstr>Recommendations: Resource related</vt:lpstr>
      <vt:lpstr>Recommendations: Procedural and Administrative </vt:lpstr>
      <vt:lpstr>Recommendations: Data collection coherence , relevance and availability</vt:lpstr>
      <vt:lpstr>Concluding remarks</vt:lpstr>
    </vt:vector>
  </TitlesOfParts>
  <Company>European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rcwake</cp:lastModifiedBy>
  <cp:revision>146</cp:revision>
  <dcterms:created xsi:type="dcterms:W3CDTF">2011-10-28T10:25:18Z</dcterms:created>
  <dcterms:modified xsi:type="dcterms:W3CDTF">2013-03-06T18:23:23Z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0x0101002D7C5A36EEB3CB4ABD6CD633AC20D314</vt:lpwstr>
  </property>
</Properties>
</file>