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1" r:id="rId5"/>
    <p:sldId id="268" r:id="rId6"/>
    <p:sldId id="269" r:id="rId7"/>
    <p:sldId id="270" r:id="rId8"/>
    <p:sldId id="27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kael VASQUEZ, Ifremer Brest PDG-ODE-DYNECO-LE" initials="MV" lastIdx="1" clrIdx="0">
    <p:extLst>
      <p:ext uri="{19B8F6BF-5375-455C-9EA6-DF929625EA0E}">
        <p15:presenceInfo xmlns:p15="http://schemas.microsoft.com/office/powerpoint/2012/main" userId="d292d98bfa3010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134"/>
    <a:srgbClr val="5984A2"/>
    <a:srgbClr val="547FA0"/>
    <a:srgbClr val="527B96"/>
    <a:srgbClr val="4F7A99"/>
    <a:srgbClr val="436D8B"/>
    <a:srgbClr val="2E5778"/>
    <a:srgbClr val="517A95"/>
    <a:srgbClr val="1C97E2"/>
    <a:srgbClr val="188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984A78-14A5-5DF2-F7F2-C5589772162F}" v="186" dt="2020-11-06T12:36:35.290"/>
    <p1510:client id="{38DE2015-884B-72AA-09F5-F4C9E9D19F51}" v="4" dt="2020-11-06T13:12:50.526"/>
    <p1510:client id="{ED5C65E0-294A-75F1-BA14-F170FEC749ED}" v="4" dt="2020-11-07T15:12:22.929"/>
    <p1510:client id="{A89B4C28-75EC-B923-72BD-30927B8FDE05}" v="54" dt="2020-11-06T13:20:46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kaël Vasquez" userId="S::mickael.vasquez_outlook.fr#ext#@jncc.gov.uk::847a347f-ef9c-4638-9041-e4fc9501ebcc" providerId="AD" clId="Web-{A89B4C28-75EC-B923-72BD-30927B8FDE05}"/>
    <pc:docChg chg="modSld">
      <pc:chgData name="Mickaël Vasquez" userId="S::mickael.vasquez_outlook.fr#ext#@jncc.gov.uk::847a347f-ef9c-4638-9041-e4fc9501ebcc" providerId="AD" clId="Web-{A89B4C28-75EC-B923-72BD-30927B8FDE05}" dt="2020-11-06T13:20:46.088" v="52" actId="20577"/>
      <pc:docMkLst>
        <pc:docMk/>
      </pc:docMkLst>
      <pc:sldChg chg="modSp">
        <pc:chgData name="Mickaël Vasquez" userId="S::mickael.vasquez_outlook.fr#ext#@jncc.gov.uk::847a347f-ef9c-4638-9041-e4fc9501ebcc" providerId="AD" clId="Web-{A89B4C28-75EC-B923-72BD-30927B8FDE05}" dt="2020-11-06T13:18:05.287" v="2" actId="20577"/>
        <pc:sldMkLst>
          <pc:docMk/>
          <pc:sldMk cId="3763031220" sldId="268"/>
        </pc:sldMkLst>
        <pc:spChg chg="mod">
          <ac:chgData name="Mickaël Vasquez" userId="S::mickael.vasquez_outlook.fr#ext#@jncc.gov.uk::847a347f-ef9c-4638-9041-e4fc9501ebcc" providerId="AD" clId="Web-{A89B4C28-75EC-B923-72BD-30927B8FDE05}" dt="2020-11-06T13:18:05.287" v="2" actId="20577"/>
          <ac:spMkLst>
            <pc:docMk/>
            <pc:sldMk cId="3763031220" sldId="268"/>
            <ac:spMk id="3" creationId="{FC924F39-D42B-4769-BD2B-80547A549A02}"/>
          </ac:spMkLst>
        </pc:spChg>
      </pc:sldChg>
      <pc:sldChg chg="modSp">
        <pc:chgData name="Mickaël Vasquez" userId="S::mickael.vasquez_outlook.fr#ext#@jncc.gov.uk::847a347f-ef9c-4638-9041-e4fc9501ebcc" providerId="AD" clId="Web-{A89B4C28-75EC-B923-72BD-30927B8FDE05}" dt="2020-11-06T13:18:31.132" v="5" actId="20577"/>
        <pc:sldMkLst>
          <pc:docMk/>
          <pc:sldMk cId="2314203568" sldId="269"/>
        </pc:sldMkLst>
        <pc:spChg chg="mod">
          <ac:chgData name="Mickaël Vasquez" userId="S::mickael.vasquez_outlook.fr#ext#@jncc.gov.uk::847a347f-ef9c-4638-9041-e4fc9501ebcc" providerId="AD" clId="Web-{A89B4C28-75EC-B923-72BD-30927B8FDE05}" dt="2020-11-06T13:18:31.132" v="5" actId="20577"/>
          <ac:spMkLst>
            <pc:docMk/>
            <pc:sldMk cId="2314203568" sldId="269"/>
            <ac:spMk id="3" creationId="{FC924F39-D42B-4769-BD2B-80547A549A02}"/>
          </ac:spMkLst>
        </pc:spChg>
      </pc:sldChg>
      <pc:sldChg chg="modSp">
        <pc:chgData name="Mickaël Vasquez" userId="S::mickael.vasquez_outlook.fr#ext#@jncc.gov.uk::847a347f-ef9c-4638-9041-e4fc9501ebcc" providerId="AD" clId="Web-{A89B4C28-75EC-B923-72BD-30927B8FDE05}" dt="2020-11-06T13:19:32.774" v="14" actId="1076"/>
        <pc:sldMkLst>
          <pc:docMk/>
          <pc:sldMk cId="2730020173" sldId="270"/>
        </pc:sldMkLst>
        <pc:spChg chg="mod">
          <ac:chgData name="Mickaël Vasquez" userId="S::mickael.vasquez_outlook.fr#ext#@jncc.gov.uk::847a347f-ef9c-4638-9041-e4fc9501ebcc" providerId="AD" clId="Web-{A89B4C28-75EC-B923-72BD-30927B8FDE05}" dt="2020-11-06T13:19:32.774" v="14" actId="1076"/>
          <ac:spMkLst>
            <pc:docMk/>
            <pc:sldMk cId="2730020173" sldId="270"/>
            <ac:spMk id="3" creationId="{FC924F39-D42B-4769-BD2B-80547A549A02}"/>
          </ac:spMkLst>
        </pc:spChg>
      </pc:sldChg>
      <pc:sldChg chg="modSp">
        <pc:chgData name="Mickaël Vasquez" userId="S::mickael.vasquez_outlook.fr#ext#@jncc.gov.uk::847a347f-ef9c-4638-9041-e4fc9501ebcc" providerId="AD" clId="Web-{A89B4C28-75EC-B923-72BD-30927B8FDE05}" dt="2020-11-06T13:20:46.088" v="52" actId="20577"/>
        <pc:sldMkLst>
          <pc:docMk/>
          <pc:sldMk cId="3228443388" sldId="271"/>
        </pc:sldMkLst>
        <pc:spChg chg="mod">
          <ac:chgData name="Mickaël Vasquez" userId="S::mickael.vasquez_outlook.fr#ext#@jncc.gov.uk::847a347f-ef9c-4638-9041-e4fc9501ebcc" providerId="AD" clId="Web-{A89B4C28-75EC-B923-72BD-30927B8FDE05}" dt="2020-11-06T13:20:46.088" v="52" actId="20577"/>
          <ac:spMkLst>
            <pc:docMk/>
            <pc:sldMk cId="3228443388" sldId="271"/>
            <ac:spMk id="3" creationId="{FC924F39-D42B-4769-BD2B-80547A549A02}"/>
          </ac:spMkLst>
        </pc:spChg>
      </pc:sldChg>
    </pc:docChg>
  </pc:docChgLst>
  <pc:docChgLst>
    <pc:chgData name="Mickaël Vasquez" userId="S::mickael.vasquez_outlook.fr#ext#@jncc.gov.uk::847a347f-ef9c-4638-9041-e4fc9501ebcc" providerId="AD" clId="Web-{ED5C65E0-294A-75F1-BA14-F170FEC749ED}"/>
    <pc:docChg chg="modSld">
      <pc:chgData name="Mickaël Vasquez" userId="S::mickael.vasquez_outlook.fr#ext#@jncc.gov.uk::847a347f-ef9c-4638-9041-e4fc9501ebcc" providerId="AD" clId="Web-{ED5C65E0-294A-75F1-BA14-F170FEC749ED}" dt="2020-11-07T15:12:22.929" v="3" actId="20577"/>
      <pc:docMkLst>
        <pc:docMk/>
      </pc:docMkLst>
      <pc:sldChg chg="modSp">
        <pc:chgData name="Mickaël Vasquez" userId="S::mickael.vasquez_outlook.fr#ext#@jncc.gov.uk::847a347f-ef9c-4638-9041-e4fc9501ebcc" providerId="AD" clId="Web-{ED5C65E0-294A-75F1-BA14-F170FEC749ED}" dt="2020-11-07T15:12:22.929" v="3" actId="20577"/>
        <pc:sldMkLst>
          <pc:docMk/>
          <pc:sldMk cId="2314203568" sldId="269"/>
        </pc:sldMkLst>
        <pc:spChg chg="mod">
          <ac:chgData name="Mickaël Vasquez" userId="S::mickael.vasquez_outlook.fr#ext#@jncc.gov.uk::847a347f-ef9c-4638-9041-e4fc9501ebcc" providerId="AD" clId="Web-{ED5C65E0-294A-75F1-BA14-F170FEC749ED}" dt="2020-11-07T15:12:22.929" v="3" actId="20577"/>
          <ac:spMkLst>
            <pc:docMk/>
            <pc:sldMk cId="2314203568" sldId="269"/>
            <ac:spMk id="3" creationId="{FC924F39-D42B-4769-BD2B-80547A549A02}"/>
          </ac:spMkLst>
        </pc:spChg>
      </pc:sldChg>
    </pc:docChg>
  </pc:docChgLst>
  <pc:docChgLst>
    <pc:chgData name="Mickaël Vasquez" userId="S::mickael.vasquez_outlook.fr#ext#@jncc.gov.uk::847a347f-ef9c-4638-9041-e4fc9501ebcc" providerId="AD" clId="Web-{38DE2015-884B-72AA-09F5-F4C9E9D19F51}"/>
    <pc:docChg chg="modSld">
      <pc:chgData name="Mickaël Vasquez" userId="S::mickael.vasquez_outlook.fr#ext#@jncc.gov.uk::847a347f-ef9c-4638-9041-e4fc9501ebcc" providerId="AD" clId="Web-{38DE2015-884B-72AA-09F5-F4C9E9D19F51}" dt="2020-11-06T13:12:50.526" v="3" actId="1076"/>
      <pc:docMkLst>
        <pc:docMk/>
      </pc:docMkLst>
      <pc:sldChg chg="modSp">
        <pc:chgData name="Mickaël Vasquez" userId="S::mickael.vasquez_outlook.fr#ext#@jncc.gov.uk::847a347f-ef9c-4638-9041-e4fc9501ebcc" providerId="AD" clId="Web-{38DE2015-884B-72AA-09F5-F4C9E9D19F51}" dt="2020-11-06T13:11:57.618" v="2" actId="20577"/>
        <pc:sldMkLst>
          <pc:docMk/>
          <pc:sldMk cId="3763031220" sldId="268"/>
        </pc:sldMkLst>
        <pc:spChg chg="mod">
          <ac:chgData name="Mickaël Vasquez" userId="S::mickael.vasquez_outlook.fr#ext#@jncc.gov.uk::847a347f-ef9c-4638-9041-e4fc9501ebcc" providerId="AD" clId="Web-{38DE2015-884B-72AA-09F5-F4C9E9D19F51}" dt="2020-11-06T13:11:57.618" v="2" actId="20577"/>
          <ac:spMkLst>
            <pc:docMk/>
            <pc:sldMk cId="3763031220" sldId="268"/>
            <ac:spMk id="3" creationId="{FC924F39-D42B-4769-BD2B-80547A549A02}"/>
          </ac:spMkLst>
        </pc:spChg>
      </pc:sldChg>
      <pc:sldChg chg="modSp">
        <pc:chgData name="Mickaël Vasquez" userId="S::mickael.vasquez_outlook.fr#ext#@jncc.gov.uk::847a347f-ef9c-4638-9041-e4fc9501ebcc" providerId="AD" clId="Web-{38DE2015-884B-72AA-09F5-F4C9E9D19F51}" dt="2020-11-06T13:12:50.526" v="3" actId="1076"/>
        <pc:sldMkLst>
          <pc:docMk/>
          <pc:sldMk cId="3228443388" sldId="271"/>
        </pc:sldMkLst>
        <pc:spChg chg="mod">
          <ac:chgData name="Mickaël Vasquez" userId="S::mickael.vasquez_outlook.fr#ext#@jncc.gov.uk::847a347f-ef9c-4638-9041-e4fc9501ebcc" providerId="AD" clId="Web-{38DE2015-884B-72AA-09F5-F4C9E9D19F51}" dt="2020-11-06T13:12:50.526" v="3" actId="1076"/>
          <ac:spMkLst>
            <pc:docMk/>
            <pc:sldMk cId="3228443388" sldId="271"/>
            <ac:spMk id="3" creationId="{FC924F39-D42B-4769-BD2B-80547A549A02}"/>
          </ac:spMkLst>
        </pc:spChg>
      </pc:sldChg>
    </pc:docChg>
  </pc:docChgLst>
  <pc:docChgLst>
    <pc:chgData userId="d292d98bfa3010ec" providerId="LiveId" clId="{FE943348-D154-49BC-A459-5F500D7E3A6A}"/>
    <pc:docChg chg="undo custSel modSld">
      <pc:chgData name="" userId="d292d98bfa3010ec" providerId="LiveId" clId="{FE943348-D154-49BC-A459-5F500D7E3A6A}" dt="2020-11-06T08:26:15.722" v="1881" actId="20577"/>
      <pc:docMkLst>
        <pc:docMk/>
      </pc:docMkLst>
      <pc:sldChg chg="modSp">
        <pc:chgData name="" userId="d292d98bfa3010ec" providerId="LiveId" clId="{FE943348-D154-49BC-A459-5F500D7E3A6A}" dt="2020-11-06T08:10:42.223" v="1429" actId="20577"/>
        <pc:sldMkLst>
          <pc:docMk/>
          <pc:sldMk cId="3763031220" sldId="268"/>
        </pc:sldMkLst>
        <pc:spChg chg="mod">
          <ac:chgData name="" userId="d292d98bfa3010ec" providerId="LiveId" clId="{FE943348-D154-49BC-A459-5F500D7E3A6A}" dt="2020-11-06T08:10:42.223" v="1429" actId="20577"/>
          <ac:spMkLst>
            <pc:docMk/>
            <pc:sldMk cId="3763031220" sldId="268"/>
            <ac:spMk id="3" creationId="{FC924F39-D42B-4769-BD2B-80547A549A02}"/>
          </ac:spMkLst>
        </pc:spChg>
      </pc:sldChg>
      <pc:sldChg chg="modSp addCm delCm modNotesTx">
        <pc:chgData name="" userId="d292d98bfa3010ec" providerId="LiveId" clId="{FE943348-D154-49BC-A459-5F500D7E3A6A}" dt="2020-11-06T07:34:30.826" v="875" actId="20577"/>
        <pc:sldMkLst>
          <pc:docMk/>
          <pc:sldMk cId="2314203568" sldId="269"/>
        </pc:sldMkLst>
        <pc:spChg chg="mod">
          <ac:chgData name="" userId="d292d98bfa3010ec" providerId="LiveId" clId="{FE943348-D154-49BC-A459-5F500D7E3A6A}" dt="2020-11-06T07:34:30.826" v="875" actId="20577"/>
          <ac:spMkLst>
            <pc:docMk/>
            <pc:sldMk cId="2314203568" sldId="269"/>
            <ac:spMk id="3" creationId="{FC924F39-D42B-4769-BD2B-80547A549A02}"/>
          </ac:spMkLst>
        </pc:spChg>
      </pc:sldChg>
      <pc:sldChg chg="modSp">
        <pc:chgData name="" userId="d292d98bfa3010ec" providerId="LiveId" clId="{FE943348-D154-49BC-A459-5F500D7E3A6A}" dt="2020-11-06T07:16:39.974" v="789" actId="20577"/>
        <pc:sldMkLst>
          <pc:docMk/>
          <pc:sldMk cId="2730020173" sldId="270"/>
        </pc:sldMkLst>
        <pc:spChg chg="mod">
          <ac:chgData name="" userId="d292d98bfa3010ec" providerId="LiveId" clId="{FE943348-D154-49BC-A459-5F500D7E3A6A}" dt="2020-11-06T07:16:39.974" v="789" actId="20577"/>
          <ac:spMkLst>
            <pc:docMk/>
            <pc:sldMk cId="2730020173" sldId="270"/>
            <ac:spMk id="3" creationId="{FC924F39-D42B-4769-BD2B-80547A549A02}"/>
          </ac:spMkLst>
        </pc:spChg>
      </pc:sldChg>
      <pc:sldChg chg="modSp">
        <pc:chgData name="" userId="d292d98bfa3010ec" providerId="LiveId" clId="{FE943348-D154-49BC-A459-5F500D7E3A6A}" dt="2020-11-06T08:26:15.722" v="1881" actId="20577"/>
        <pc:sldMkLst>
          <pc:docMk/>
          <pc:sldMk cId="3228443388" sldId="271"/>
        </pc:sldMkLst>
        <pc:spChg chg="mod">
          <ac:chgData name="" userId="d292d98bfa3010ec" providerId="LiveId" clId="{FE943348-D154-49BC-A459-5F500D7E3A6A}" dt="2020-11-06T08:26:15.722" v="1881" actId="20577"/>
          <ac:spMkLst>
            <pc:docMk/>
            <pc:sldMk cId="3228443388" sldId="271"/>
            <ac:spMk id="3" creationId="{FC924F39-D42B-4769-BD2B-80547A549A02}"/>
          </ac:spMkLst>
        </pc:spChg>
      </pc:sldChg>
    </pc:docChg>
  </pc:docChgLst>
  <pc:docChgLst>
    <pc:chgData name="Eleonora Manca" userId="S::eleonora.manca@jncc.gov.uk::981d8c12-7889-4fc0-8b83-807cba52ce70" providerId="AD" clId="Web-{2E984A78-14A5-5DF2-F7F2-C5589772162F}"/>
    <pc:docChg chg="modSld">
      <pc:chgData name="Eleonora Manca" userId="S::eleonora.manca@jncc.gov.uk::981d8c12-7889-4fc0-8b83-807cba52ce70" providerId="AD" clId="Web-{2E984A78-14A5-5DF2-F7F2-C5589772162F}" dt="2020-11-06T12:36:35.290" v="184" actId="20577"/>
      <pc:docMkLst>
        <pc:docMk/>
      </pc:docMkLst>
      <pc:sldChg chg="modSp">
        <pc:chgData name="Eleonora Manca" userId="S::eleonora.manca@jncc.gov.uk::981d8c12-7889-4fc0-8b83-807cba52ce70" providerId="AD" clId="Web-{2E984A78-14A5-5DF2-F7F2-C5589772162F}" dt="2020-11-06T12:34:03.724" v="6" actId="20577"/>
        <pc:sldMkLst>
          <pc:docMk/>
          <pc:sldMk cId="3763031220" sldId="268"/>
        </pc:sldMkLst>
        <pc:spChg chg="mod">
          <ac:chgData name="Eleonora Manca" userId="S::eleonora.manca@jncc.gov.uk::981d8c12-7889-4fc0-8b83-807cba52ce70" providerId="AD" clId="Web-{2E984A78-14A5-5DF2-F7F2-C5589772162F}" dt="2020-11-06T12:34:03.724" v="6" actId="20577"/>
          <ac:spMkLst>
            <pc:docMk/>
            <pc:sldMk cId="3763031220" sldId="268"/>
            <ac:spMk id="3" creationId="{FC924F39-D42B-4769-BD2B-80547A549A02}"/>
          </ac:spMkLst>
        </pc:spChg>
      </pc:sldChg>
      <pc:sldChg chg="modSp">
        <pc:chgData name="Eleonora Manca" userId="S::eleonora.manca@jncc.gov.uk::981d8c12-7889-4fc0-8b83-807cba52ce70" providerId="AD" clId="Web-{2E984A78-14A5-5DF2-F7F2-C5589772162F}" dt="2020-11-06T12:36:35.290" v="184" actId="20577"/>
        <pc:sldMkLst>
          <pc:docMk/>
          <pc:sldMk cId="2314203568" sldId="269"/>
        </pc:sldMkLst>
        <pc:spChg chg="mod">
          <ac:chgData name="Eleonora Manca" userId="S::eleonora.manca@jncc.gov.uk::981d8c12-7889-4fc0-8b83-807cba52ce70" providerId="AD" clId="Web-{2E984A78-14A5-5DF2-F7F2-C5589772162F}" dt="2020-11-06T12:36:35.290" v="184" actId="20577"/>
          <ac:spMkLst>
            <pc:docMk/>
            <pc:sldMk cId="2314203568" sldId="269"/>
            <ac:spMk id="3" creationId="{FC924F39-D42B-4769-BD2B-80547A549A02}"/>
          </ac:spMkLst>
        </pc:spChg>
      </pc:sldChg>
      <pc:sldChg chg="modSp">
        <pc:chgData name="Eleonora Manca" userId="S::eleonora.manca@jncc.gov.uk::981d8c12-7889-4fc0-8b83-807cba52ce70" providerId="AD" clId="Web-{2E984A78-14A5-5DF2-F7F2-C5589772162F}" dt="2020-11-06T12:33:55.349" v="3" actId="20577"/>
        <pc:sldMkLst>
          <pc:docMk/>
          <pc:sldMk cId="3228443388" sldId="271"/>
        </pc:sldMkLst>
        <pc:spChg chg="mod">
          <ac:chgData name="Eleonora Manca" userId="S::eleonora.manca@jncc.gov.uk::981d8c12-7889-4fc0-8b83-807cba52ce70" providerId="AD" clId="Web-{2E984A78-14A5-5DF2-F7F2-C5589772162F}" dt="2020-11-06T12:33:55.349" v="3" actId="20577"/>
          <ac:spMkLst>
            <pc:docMk/>
            <pc:sldMk cId="3228443388" sldId="271"/>
            <ac:spMk id="3" creationId="{FC924F39-D42B-4769-BD2B-80547A549A02}"/>
          </ac:spMkLst>
        </pc:spChg>
      </pc:sldChg>
    </pc:docChg>
  </pc:docChgLst>
  <pc:docChgLst>
    <pc:chgData name="Mickaël Vasquez" userId="S::mickael.vasquez_outlook.fr#ext#@jncc.gov.uk::847a347f-ef9c-4638-9041-e4fc9501ebcc" providerId="AD" clId="Web-{0940AC9F-BE14-E892-4B8A-99ABBE1F1CC5}"/>
    <pc:docChg chg="modSld">
      <pc:chgData name="Mickaël Vasquez" userId="S::mickael.vasquez_outlook.fr#ext#@jncc.gov.uk::847a347f-ef9c-4638-9041-e4fc9501ebcc" providerId="AD" clId="Web-{0940AC9F-BE14-E892-4B8A-99ABBE1F1CC5}" dt="2020-10-28T13:14:48.368" v="6" actId="20577"/>
      <pc:docMkLst>
        <pc:docMk/>
      </pc:docMkLst>
      <pc:sldChg chg="modSp">
        <pc:chgData name="Mickaël Vasquez" userId="S::mickael.vasquez_outlook.fr#ext#@jncc.gov.uk::847a347f-ef9c-4638-9041-e4fc9501ebcc" providerId="AD" clId="Web-{0940AC9F-BE14-E892-4B8A-99ABBE1F1CC5}" dt="2020-10-28T13:14:48.368" v="6" actId="20577"/>
        <pc:sldMkLst>
          <pc:docMk/>
          <pc:sldMk cId="1395622559" sldId="261"/>
        </pc:sldMkLst>
        <pc:spChg chg="mod">
          <ac:chgData name="Mickaël Vasquez" userId="S::mickael.vasquez_outlook.fr#ext#@jncc.gov.uk::847a347f-ef9c-4638-9041-e4fc9501ebcc" providerId="AD" clId="Web-{0940AC9F-BE14-E892-4B8A-99ABBE1F1CC5}" dt="2020-10-28T13:14:48.368" v="6" actId="20577"/>
          <ac:spMkLst>
            <pc:docMk/>
            <pc:sldMk cId="1395622559" sldId="261"/>
            <ac:spMk id="4" creationId="{2783620A-2CA2-45C4-952F-2DF0F76F241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17961-DC21-45FD-9F32-B1E9C76F01C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EA28-8BFA-4981-950E-31F07956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2D0E9-26BC-4D07-8239-84CAC847B3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1F6FA-FC29-43DC-99ED-6FA4B0478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4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CMEMS: </a:t>
            </a:r>
            <a:r>
              <a:rPr lang="en-US"/>
              <a:t>Spatial coverage is ok, Spatial resolution is not ok (at all), usually no information at the sea-bottom, usually no spatially-explicit data on the uncertainty of oceanography data products</a:t>
            </a:r>
          </a:p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1F6FA-FC29-43DC-99ED-6FA4B04781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8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1F6FA-FC29-43DC-99ED-6FA4B04781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4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9932AB-0F52-4C23-A164-52FEE7AD43D0}"/>
              </a:ext>
            </a:extLst>
          </p:cNvPr>
          <p:cNvSpPr/>
          <p:nvPr userDrawn="1"/>
        </p:nvSpPr>
        <p:spPr>
          <a:xfrm>
            <a:off x="319905" y="288405"/>
            <a:ext cx="1489584" cy="145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1;p26">
            <a:extLst>
              <a:ext uri="{FF2B5EF4-FFF2-40B4-BE49-F238E27FC236}">
                <a16:creationId xmlns:a16="http://schemas.microsoft.com/office/drawing/2014/main" id="{603040E8-0F89-4D8E-9F9F-D3C7C3A7EDDB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1391478" y="2564904"/>
            <a:ext cx="681378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nl-BE"/>
              <a:t>Title</a:t>
            </a:r>
            <a:endParaRPr/>
          </a:p>
        </p:txBody>
      </p:sp>
      <p:sp>
        <p:nvSpPr>
          <p:cNvPr id="11" name="Google Shape;14;p26">
            <a:extLst>
              <a:ext uri="{FF2B5EF4-FFF2-40B4-BE49-F238E27FC236}">
                <a16:creationId xmlns:a16="http://schemas.microsoft.com/office/drawing/2014/main" id="{1A8F78D6-9D24-4BD1-848E-834689DC21CD}"/>
              </a:ext>
            </a:extLst>
          </p:cNvPr>
          <p:cNvSpPr/>
          <p:nvPr userDrawn="1"/>
        </p:nvSpPr>
        <p:spPr>
          <a:xfrm>
            <a:off x="8496267" y="4936232"/>
            <a:ext cx="60959" cy="900000"/>
          </a:xfrm>
          <a:prstGeom prst="rect">
            <a:avLst/>
          </a:prstGeom>
          <a:solidFill>
            <a:srgbClr val="F7B0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5;p26">
            <a:extLst>
              <a:ext uri="{FF2B5EF4-FFF2-40B4-BE49-F238E27FC236}">
                <a16:creationId xmlns:a16="http://schemas.microsoft.com/office/drawing/2014/main" id="{D184F976-9A6B-4435-B4B6-D3B2A005F0B2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8654373" y="4936231"/>
            <a:ext cx="3010247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BE"/>
              <a:t>Affiliation, email address, twitter username...</a:t>
            </a:r>
            <a:endParaRPr/>
          </a:p>
        </p:txBody>
      </p:sp>
      <p:sp>
        <p:nvSpPr>
          <p:cNvPr id="13" name="Google Shape;15;p26">
            <a:extLst>
              <a:ext uri="{FF2B5EF4-FFF2-40B4-BE49-F238E27FC236}">
                <a16:creationId xmlns:a16="http://schemas.microsoft.com/office/drawing/2014/main" id="{23148618-3491-4E06-B93C-FFBE5B9A117F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156437" y="4936231"/>
            <a:ext cx="5119159" cy="89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BE"/>
              <a:t>First Name Last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2C8441-AA9A-455B-BD00-757666E7B04C}"/>
              </a:ext>
            </a:extLst>
          </p:cNvPr>
          <p:cNvSpPr txBox="1"/>
          <p:nvPr userDrawn="1"/>
        </p:nvSpPr>
        <p:spPr>
          <a:xfrm>
            <a:off x="234124" y="6436494"/>
            <a:ext cx="83642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i="0" kern="120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Open Sans" panose="020B0606030504020204" pitchFamily="34" charset="0"/>
                <a:cs typeface="Calibri" panose="020F0502020204030204" pitchFamily="34" charset="0"/>
              </a:rPr>
              <a:t>The European Marine Observation and Data Network (EMODnet) is financed by the European Union under Regulation (EU) No 508/2014 </a:t>
            </a:r>
            <a:br>
              <a:rPr lang="en-US" sz="1000" b="0" i="0" kern="120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000" b="0" i="0" kern="120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Open Sans" panose="020B0606030504020204" pitchFamily="34" charset="0"/>
                <a:cs typeface="Calibri" panose="020F0502020204030204" pitchFamily="34" charset="0"/>
              </a:rPr>
              <a:t>of the European Parliament and of the Council of 15 May 2014 on the European Maritime and Fisheries Fund.</a:t>
            </a:r>
            <a:endParaRPr lang="en-US" sz="1000">
              <a:solidFill>
                <a:schemeClr val="bg1">
                  <a:lumMod val="75000"/>
                </a:schemeClr>
              </a:solidFill>
              <a:latin typeface="+mj-lt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28A6A7-0ED4-4CDC-BE99-E54516E68B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13" y="350351"/>
            <a:ext cx="1194903" cy="12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6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D450-1EA5-4516-8117-AA6CB8BE8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3" y="332326"/>
            <a:ext cx="11756013" cy="73057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4799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96272C-3CF3-49CC-8318-E7848FF5F86E}"/>
              </a:ext>
            </a:extLst>
          </p:cNvPr>
          <p:cNvCxnSpPr>
            <a:cxnSpLocks/>
          </p:cNvCxnSpPr>
          <p:nvPr userDrawn="1"/>
        </p:nvCxnSpPr>
        <p:spPr>
          <a:xfrm flipH="1">
            <a:off x="235049" y="203016"/>
            <a:ext cx="2035125" cy="1"/>
          </a:xfrm>
          <a:prstGeom prst="line">
            <a:avLst/>
          </a:prstGeom>
          <a:ln w="12700">
            <a:solidFill>
              <a:srgbClr val="FFAF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le 10">
            <a:extLst>
              <a:ext uri="{FF2B5EF4-FFF2-40B4-BE49-F238E27FC236}">
                <a16:creationId xmlns:a16="http://schemas.microsoft.com/office/drawing/2014/main" id="{E8697808-0892-4351-B6F6-49E810C1F6FD}"/>
              </a:ext>
            </a:extLst>
          </p:cNvPr>
          <p:cNvSpPr txBox="1">
            <a:spLocks/>
          </p:cNvSpPr>
          <p:nvPr userDrawn="1"/>
        </p:nvSpPr>
        <p:spPr>
          <a:xfrm>
            <a:off x="3848785" y="6576169"/>
            <a:ext cx="5894572" cy="200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13th EMODnet Steering Committee Meeting, 9-10 November 2020</a:t>
            </a:r>
          </a:p>
          <a:p>
            <a:pPr algn="r"/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8C80B718-02EF-4530-9CA9-B48072819C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2713" y="1192213"/>
            <a:ext cx="11756013" cy="5088514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  <a:cs typeface="Segoe UI" panose="020B0502040204020203" pitchFamily="34" charset="0"/>
              </a:defRPr>
            </a:lvl1pPr>
            <a:lvl2pPr>
              <a:defRPr sz="1800">
                <a:latin typeface="+mn-lt"/>
                <a:cs typeface="Segoe UI" panose="020B0502040204020203" pitchFamily="34" charset="0"/>
              </a:defRPr>
            </a:lvl2pPr>
            <a:lvl3pPr>
              <a:defRPr sz="1600">
                <a:latin typeface="+mn-lt"/>
                <a:cs typeface="Segoe UI" panose="020B0502040204020203" pitchFamily="34" charset="0"/>
              </a:defRPr>
            </a:lvl3pPr>
            <a:lvl4pPr>
              <a:defRPr sz="1400">
                <a:latin typeface="+mn-lt"/>
                <a:cs typeface="Segoe UI" panose="020B0502040204020203" pitchFamily="34" charset="0"/>
              </a:defRPr>
            </a:lvl4pPr>
            <a:lvl5pPr>
              <a:defRPr sz="1400">
                <a:latin typeface="+mn-lt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5B72E37-8142-449A-9854-980432DC5E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8047" y="6410036"/>
            <a:ext cx="2331651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7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 a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ADF162A-C1A1-41A6-843C-A97239998C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3842" y="292261"/>
            <a:ext cx="11703684" cy="621419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BCB72-FE0B-46BD-9DF6-E5324EDF76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0048" y="6653235"/>
            <a:ext cx="1009650" cy="18573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B7152597-8860-49C3-A90F-794DF87F717F}"/>
              </a:ext>
            </a:extLst>
          </p:cNvPr>
          <p:cNvSpPr txBox="1">
            <a:spLocks/>
          </p:cNvSpPr>
          <p:nvPr userDrawn="1"/>
        </p:nvSpPr>
        <p:spPr>
          <a:xfrm>
            <a:off x="5335839" y="6630051"/>
            <a:ext cx="5894572" cy="200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13th EMODnet Steering Committee Meeting, 9-10 November 2020</a:t>
            </a:r>
          </a:p>
          <a:p>
            <a:pPr algn="r"/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3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pattFill prst="dashHorz">
          <a:fgClr>
            <a:srgbClr val="5984A2"/>
          </a:fgClr>
          <a:bgClr>
            <a:srgbClr val="4F7A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223F29-5EC0-4E9D-B0A3-D430F56282B6}"/>
              </a:ext>
            </a:extLst>
          </p:cNvPr>
          <p:cNvSpPr txBox="1"/>
          <p:nvPr userDrawn="1"/>
        </p:nvSpPr>
        <p:spPr>
          <a:xfrm>
            <a:off x="4552179" y="5305378"/>
            <a:ext cx="308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i="1">
                <a:solidFill>
                  <a:schemeClr val="bg1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Your gateway to marine data in Europe</a:t>
            </a:r>
            <a:endParaRPr lang="en-US" sz="1400" i="1">
              <a:solidFill>
                <a:schemeClr val="bg1"/>
              </a:solidFill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66C358-51D6-46E6-9D35-E347E2DFE1A9}"/>
              </a:ext>
            </a:extLst>
          </p:cNvPr>
          <p:cNvSpPr txBox="1"/>
          <p:nvPr userDrawn="1"/>
        </p:nvSpPr>
        <p:spPr>
          <a:xfrm>
            <a:off x="5413599" y="4816072"/>
            <a:ext cx="1289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200" i="0">
                <a:solidFill>
                  <a:srgbClr val="EBAA2F"/>
                </a:solidFill>
                <a:latin typeface="+mj-lt"/>
                <a:ea typeface="Open Sans" panose="020B0606030504020204" pitchFamily="34" charset="0"/>
                <a:cs typeface="Segoe UI" panose="020B0502040204020203" pitchFamily="34" charset="0"/>
              </a:rPr>
              <a:t>@EMODnet</a:t>
            </a:r>
          </a:p>
          <a:p>
            <a:pPr algn="ctr"/>
            <a:r>
              <a:rPr lang="nl-BE" sz="1200" i="0">
                <a:solidFill>
                  <a:srgbClr val="EBAA2F"/>
                </a:solidFill>
                <a:latin typeface="+mj-lt"/>
                <a:ea typeface="Open Sans" panose="020B0606030504020204" pitchFamily="34" charset="0"/>
                <a:cs typeface="Segoe UI" panose="020B0502040204020203" pitchFamily="34" charset="0"/>
              </a:rPr>
              <a:t>www.emodnet.eu</a:t>
            </a:r>
            <a:endParaRPr lang="en-US" sz="1200" i="0">
              <a:solidFill>
                <a:srgbClr val="EBAA2F"/>
              </a:solidFill>
              <a:latin typeface="+mj-lt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E830FE-BF32-45CE-99E2-3B26DA9F732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775767"/>
            <a:ext cx="0" cy="1082233"/>
          </a:xfrm>
          <a:prstGeom prst="line">
            <a:avLst/>
          </a:prstGeom>
          <a:ln w="12700">
            <a:solidFill>
              <a:srgbClr val="F6B1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4">
            <a:extLst>
              <a:ext uri="{FF2B5EF4-FFF2-40B4-BE49-F238E27FC236}">
                <a16:creationId xmlns:a16="http://schemas.microsoft.com/office/drawing/2014/main" id="{605F86E4-85AE-44A7-8663-C8BB051875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7408" y="1992233"/>
            <a:ext cx="2001837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14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tx1">
              <a:lumMod val="85000"/>
              <a:lumOff val="15000"/>
            </a:schemeClr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8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3155/7478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76B9-7048-43DC-B68F-9D3E5F5C7B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 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3620A-2CA2-45C4-952F-2DF0F76F241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nl-BE">
                <a:latin typeface="Calibri"/>
                <a:cs typeface="Calibri"/>
              </a:rPr>
              <a:t>Seabed Habitats  </a:t>
            </a:r>
          </a:p>
          <a:p>
            <a:r>
              <a:rPr lang="en-US"/>
              <a:t>www.emodnet-seabedhabitats.eu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2D6A21-3562-4B39-876F-B85BDD538A3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156437" y="4776840"/>
            <a:ext cx="5119159" cy="899999"/>
          </a:xfrm>
        </p:spPr>
        <p:txBody>
          <a:bodyPr/>
          <a:lstStyle/>
          <a:p>
            <a:r>
              <a:rPr lang="en-US" err="1"/>
              <a:t>Mickaël</a:t>
            </a:r>
            <a:r>
              <a:rPr lang="en-US"/>
              <a:t> Vasquez</a:t>
            </a:r>
          </a:p>
          <a:p>
            <a:r>
              <a:rPr lang="en-US"/>
              <a:t>Eleonora </a:t>
            </a:r>
            <a:r>
              <a:rPr lang="en-US" err="1"/>
              <a:t>Manca</a:t>
            </a:r>
            <a:endParaRPr lang="en-US"/>
          </a:p>
          <a:p>
            <a:r>
              <a:rPr lang="en-US"/>
              <a:t>Jordan </a:t>
            </a:r>
            <a:r>
              <a:rPr lang="en-US" err="1"/>
              <a:t>Pinder</a:t>
            </a:r>
            <a:endParaRPr lang="en-US"/>
          </a:p>
          <a:p>
            <a:r>
              <a:rPr lang="en-US"/>
              <a:t>Lewis Castle</a:t>
            </a:r>
          </a:p>
          <a:p>
            <a:r>
              <a:rPr lang="en-US"/>
              <a:t>On behalf of the Consortium</a:t>
            </a:r>
          </a:p>
        </p:txBody>
      </p:sp>
      <p:sp>
        <p:nvSpPr>
          <p:cNvPr id="8" name="Google Shape;12;p26">
            <a:extLst>
              <a:ext uri="{FF2B5EF4-FFF2-40B4-BE49-F238E27FC236}">
                <a16:creationId xmlns:a16="http://schemas.microsoft.com/office/drawing/2014/main" id="{26E7E6D2-4022-4C37-856E-C81DC9660D3B}"/>
              </a:ext>
            </a:extLst>
          </p:cNvPr>
          <p:cNvSpPr txBox="1">
            <a:spLocks/>
          </p:cNvSpPr>
          <p:nvPr/>
        </p:nvSpPr>
        <p:spPr>
          <a:xfrm>
            <a:off x="1391477" y="3506180"/>
            <a:ext cx="8534400" cy="99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marR="0" lvl="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kern="120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defRPr>
            </a:lvl1pPr>
            <a:lvl2pPr marL="685800" marR="0" lvl="1" indent="-228600" algn="ctr" defTabSz="914400" rtl="0" eaLnBrk="1" latinLnBrk="0" hangingPunct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ctr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800">
                <a:latin typeface="+mj-lt"/>
                <a:cs typeface="Segoe UI Light" panose="020B0502040204020203" pitchFamily="34" charset="0"/>
              </a:rPr>
              <a:t>13th EMODnet Steering Committee Meeting </a:t>
            </a:r>
          </a:p>
          <a:p>
            <a:r>
              <a:rPr lang="en-US" sz="1800">
                <a:latin typeface="+mj-lt"/>
                <a:cs typeface="Segoe UI Light" panose="020B0502040204020203" pitchFamily="34" charset="0"/>
              </a:rPr>
              <a:t>Autumn 2020</a:t>
            </a:r>
          </a:p>
          <a:p>
            <a:r>
              <a:rPr lang="nl-BE" sz="1800">
                <a:latin typeface="+mj-lt"/>
                <a:cs typeface="Segoe UI Light" panose="020B0502040204020203" pitchFamily="34" charset="0"/>
              </a:rPr>
              <a:t>9</a:t>
            </a:r>
            <a:r>
              <a:rPr lang="en-US" sz="1800">
                <a:latin typeface="+mj-lt"/>
                <a:cs typeface="Segoe UI Light" panose="020B0502040204020203" pitchFamily="34" charset="0"/>
              </a:rPr>
              <a:t>-10 November</a:t>
            </a:r>
          </a:p>
        </p:txBody>
      </p:sp>
    </p:spTree>
    <p:extLst>
      <p:ext uri="{BB962C8B-B14F-4D97-AF65-F5344CB8AC3E}">
        <p14:creationId xmlns:p14="http://schemas.microsoft.com/office/powerpoint/2010/main" val="139562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63A1-D26B-4032-AD06-685EC4DE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Status update (on thematic Portal)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24F39-D42B-4769-BD2B-80547A549A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" y="1192212"/>
            <a:ext cx="11868726" cy="5333461"/>
          </a:xfrm>
        </p:spPr>
        <p:txBody>
          <a:bodyPr lIns="91440" tIns="45720" rIns="91440" bIns="45720" anchor="t"/>
          <a:lstStyle/>
          <a:p>
            <a:r>
              <a:rPr lang="en-US">
                <a:cs typeface="Segoe UI"/>
              </a:rPr>
              <a:t>Main achievements</a:t>
            </a:r>
          </a:p>
          <a:p>
            <a:pPr lvl="1"/>
            <a:r>
              <a:rPr lang="en-US" b="1">
                <a:cs typeface="Segoe UI"/>
              </a:rPr>
              <a:t>48 new maps or </a:t>
            </a:r>
            <a:r>
              <a:rPr lang="en-US" b="1" err="1">
                <a:cs typeface="Segoe UI"/>
              </a:rPr>
              <a:t>groundtruth</a:t>
            </a:r>
            <a:r>
              <a:rPr lang="en-US" b="1">
                <a:cs typeface="Segoe UI"/>
              </a:rPr>
              <a:t> point datasets collated, processed and made available</a:t>
            </a:r>
            <a:r>
              <a:rPr lang="en-US">
                <a:cs typeface="Segoe UI"/>
              </a:rPr>
              <a:t>: Spain (4), France (8), Italy (8), Ireland (8), Denmark( 9), Bulgaria (1), United Kingdom (10) </a:t>
            </a:r>
          </a:p>
          <a:p>
            <a:pPr lvl="1"/>
            <a:r>
              <a:rPr lang="en-US" b="1">
                <a:cs typeface="Segoe UI"/>
              </a:rPr>
              <a:t>132 maps from Greece now open access </a:t>
            </a:r>
            <a:r>
              <a:rPr lang="en-US">
                <a:cs typeface="Segoe UI"/>
              </a:rPr>
              <a:t>(so far with restricted access)</a:t>
            </a:r>
          </a:p>
          <a:p>
            <a:pPr lvl="1"/>
            <a:r>
              <a:rPr lang="en-US" b="1">
                <a:cs typeface="Segoe UI"/>
              </a:rPr>
              <a:t>Additional M2M connections:</a:t>
            </a:r>
            <a:r>
              <a:rPr lang="en-US">
                <a:cs typeface="Segoe UI"/>
              </a:rPr>
              <a:t> includes layers from GEBCO/NOAA, HELCOM, VLIZ, EEA and </a:t>
            </a:r>
            <a:r>
              <a:rPr lang="en-US" err="1">
                <a:cs typeface="Segoe UI"/>
              </a:rPr>
              <a:t>EMODnet</a:t>
            </a:r>
            <a:r>
              <a:rPr lang="en-US">
                <a:cs typeface="Segoe UI"/>
              </a:rPr>
              <a:t> Human Activities</a:t>
            </a:r>
          </a:p>
          <a:p>
            <a:pPr lvl="1"/>
            <a:r>
              <a:rPr lang="en-US" b="1">
                <a:cs typeface="Segoe UI"/>
              </a:rPr>
              <a:t>A webpage </a:t>
            </a:r>
            <a:r>
              <a:rPr lang="en-US" b="1" err="1">
                <a:cs typeface="Segoe UI"/>
              </a:rPr>
              <a:t>summarising</a:t>
            </a:r>
            <a:r>
              <a:rPr lang="en-US" b="1">
                <a:cs typeface="Segoe UI"/>
              </a:rPr>
              <a:t> data and data products available</a:t>
            </a:r>
            <a:r>
              <a:rPr lang="en-US">
                <a:cs typeface="Segoe UI"/>
              </a:rPr>
              <a:t>: ABOUT &gt; Data Products Summary</a:t>
            </a:r>
          </a:p>
          <a:p>
            <a:pPr lvl="1"/>
            <a:r>
              <a:rPr lang="en-US" b="1" err="1">
                <a:cs typeface="Segoe UI"/>
              </a:rPr>
              <a:t>EUSeaMap</a:t>
            </a:r>
            <a:r>
              <a:rPr lang="en-US" b="1">
                <a:cs typeface="Segoe UI"/>
              </a:rPr>
              <a:t> 2019 technical report published </a:t>
            </a:r>
            <a:r>
              <a:rPr lang="fr-FR">
                <a:cs typeface="Segoe UI"/>
                <a:hlinkClick r:id="rId2"/>
              </a:rPr>
              <a:t>https://doi.org/10.13155/74782</a:t>
            </a:r>
            <a:endParaRPr lang="fr-FR">
              <a:cs typeface="Segoe UI"/>
            </a:endParaRPr>
          </a:p>
          <a:p>
            <a:pPr lvl="1"/>
            <a:r>
              <a:rPr lang="en-US" b="1">
                <a:cs typeface="Segoe UI"/>
              </a:rPr>
              <a:t>Needs from RSCs collected</a:t>
            </a:r>
          </a:p>
          <a:p>
            <a:pPr lvl="1"/>
            <a:r>
              <a:rPr lang="en-US" b="1">
                <a:cs typeface="Segoe UI"/>
              </a:rPr>
              <a:t>A new </a:t>
            </a:r>
            <a:r>
              <a:rPr lang="en-US" b="1" err="1">
                <a:cs typeface="Segoe UI"/>
              </a:rPr>
              <a:t>GeoServer</a:t>
            </a:r>
            <a:r>
              <a:rPr lang="en-US" b="1">
                <a:cs typeface="Segoe UI"/>
              </a:rPr>
              <a:t> environment</a:t>
            </a:r>
            <a:r>
              <a:rPr lang="en-US">
                <a:cs typeface="Segoe UI"/>
              </a:rPr>
              <a:t>: in case of shutdown, a replica copy will activate to continue the provision of services</a:t>
            </a:r>
          </a:p>
          <a:p>
            <a:r>
              <a:rPr lang="en-US">
                <a:cs typeface="Segoe UI"/>
              </a:rPr>
              <a:t>Challenges</a:t>
            </a:r>
          </a:p>
          <a:p>
            <a:pPr lvl="1"/>
            <a:r>
              <a:rPr lang="en-GB" b="1">
                <a:cs typeface="Segoe UI"/>
              </a:rPr>
              <a:t>JIRA issue EMODNET-33 </a:t>
            </a:r>
            <a:r>
              <a:rPr lang="en-GB">
                <a:cs typeface="Segoe UI"/>
              </a:rPr>
              <a:t>(raised by EASME): a complicated one for us, about to be closed</a:t>
            </a:r>
          </a:p>
          <a:p>
            <a:pPr lvl="1"/>
            <a:r>
              <a:rPr lang="en-GB" b="1">
                <a:cs typeface="Segoe UI"/>
              </a:rPr>
              <a:t>Cookie policy issue</a:t>
            </a:r>
            <a:r>
              <a:rPr lang="en-GB">
                <a:cs typeface="Segoe UI"/>
              </a:rPr>
              <a:t>: </a:t>
            </a:r>
            <a:r>
              <a:rPr lang="en-GB">
                <a:ea typeface="+mn-lt"/>
                <a:cs typeface="+mn-lt"/>
              </a:rPr>
              <a:t>a potentially critical issue, which the JNCC came across</a:t>
            </a:r>
            <a:r>
              <a:rPr lang="en-GB">
                <a:cs typeface="Segoe UI"/>
              </a:rPr>
              <a:t>. Will be mentioned at the TWG</a:t>
            </a:r>
            <a:r>
              <a:rPr lang="en-GB">
                <a:solidFill>
                  <a:srgbClr val="FF0000"/>
                </a:solidFill>
                <a:cs typeface="Segoe UI"/>
              </a:rPr>
              <a:t> </a:t>
            </a:r>
          </a:p>
          <a:p>
            <a:pPr lvl="1"/>
            <a:r>
              <a:rPr lang="en-GB" b="1">
                <a:cs typeface="Segoe UI"/>
              </a:rPr>
              <a:t>COVID-19</a:t>
            </a:r>
            <a:endParaRPr lang="en-GB"/>
          </a:p>
          <a:p>
            <a:pPr lvl="2"/>
            <a:r>
              <a:rPr lang="en-US">
                <a:cs typeface="Segoe UI"/>
              </a:rPr>
              <a:t>Overall, a complicated but controlled situation</a:t>
            </a:r>
          </a:p>
          <a:p>
            <a:pPr lvl="2"/>
            <a:r>
              <a:rPr lang="en-US">
                <a:cs typeface="Segoe UI"/>
              </a:rPr>
              <a:t>Some partners do not have the technology to access their enterprise network from home</a:t>
            </a:r>
            <a:endParaRPr lang="en-GB">
              <a:cs typeface="Segoe UI"/>
            </a:endParaRPr>
          </a:p>
          <a:p>
            <a:pPr lvl="2"/>
            <a:r>
              <a:rPr lang="en-GB">
                <a:cs typeface="Segoe UI"/>
              </a:rPr>
              <a:t>For these partners, data planned to be processed in year 1 (deadline within the consortium) will be processed in year 2</a:t>
            </a:r>
          </a:p>
          <a:p>
            <a:pPr lvl="1"/>
            <a:endParaRPr lang="en-GB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3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63A1-D26B-4032-AD06-685EC4DE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</a:t>
            </a:r>
            <a:r>
              <a:rPr lang="en-US"/>
              <a:t>ross-Thematic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24F39-D42B-4769-BD2B-80547A549A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2614" y="1081683"/>
            <a:ext cx="11672887" cy="5300662"/>
          </a:xfrm>
        </p:spPr>
        <p:txBody>
          <a:bodyPr lIns="91440" tIns="45720" rIns="91440" bIns="45720" anchor="t"/>
          <a:lstStyle/>
          <a:p>
            <a:r>
              <a:rPr lang="en-US" b="1" dirty="0">
                <a:cs typeface="Segoe UI"/>
              </a:rPr>
              <a:t>Current interactions</a:t>
            </a:r>
          </a:p>
          <a:p>
            <a:pPr lvl="1"/>
            <a:r>
              <a:rPr lang="en-US" dirty="0">
                <a:cs typeface="Segoe UI"/>
              </a:rPr>
              <a:t>High resolution DTM (Bathymetry) and seabed substrate data (Geology) product: key inputs to </a:t>
            </a:r>
            <a:r>
              <a:rPr lang="en-US" dirty="0" err="1">
                <a:cs typeface="Segoe UI"/>
              </a:rPr>
              <a:t>EUseaMap</a:t>
            </a:r>
            <a:endParaRPr lang="en-US" dirty="0">
              <a:cs typeface="Segoe UI"/>
            </a:endParaRPr>
          </a:p>
          <a:p>
            <a:pPr lvl="2"/>
            <a:r>
              <a:rPr lang="en-US" dirty="0">
                <a:cs typeface="Segoe UI"/>
              </a:rPr>
              <a:t>Interaction now well established and </a:t>
            </a:r>
            <a:r>
              <a:rPr lang="en-US" dirty="0" err="1">
                <a:cs typeface="Segoe UI"/>
              </a:rPr>
              <a:t>standardised</a:t>
            </a:r>
            <a:r>
              <a:rPr lang="en-US" dirty="0">
                <a:cs typeface="Segoe UI"/>
              </a:rPr>
              <a:t> – No need for further investigation</a:t>
            </a:r>
          </a:p>
          <a:p>
            <a:pPr lvl="1"/>
            <a:r>
              <a:rPr lang="en-US" dirty="0">
                <a:cs typeface="Segoe UI"/>
              </a:rPr>
              <a:t>Biology: specific work with OBIS/</a:t>
            </a:r>
            <a:r>
              <a:rPr lang="en-US" dirty="0" err="1">
                <a:cs typeface="Segoe UI"/>
              </a:rPr>
              <a:t>EMODnet</a:t>
            </a:r>
            <a:r>
              <a:rPr lang="en-US" dirty="0">
                <a:cs typeface="Segoe UI"/>
              </a:rPr>
              <a:t> Biology on harvesting and filtering habitat point information in OBIS</a:t>
            </a:r>
          </a:p>
          <a:p>
            <a:endParaRPr lang="en-US" dirty="0"/>
          </a:p>
          <a:p>
            <a:r>
              <a:rPr lang="en-US" b="1" dirty="0">
                <a:cs typeface="Segoe UI"/>
              </a:rPr>
              <a:t>Jamboree 2021</a:t>
            </a:r>
          </a:p>
          <a:p>
            <a:pPr lvl="1"/>
            <a:r>
              <a:rPr lang="en-US" dirty="0">
                <a:cs typeface="Segoe UI"/>
              </a:rPr>
              <a:t>Biology: promoting guidance on how to include habitat data in OBIS and better way to joining up when both species and habitat are available in the same records</a:t>
            </a:r>
            <a:endParaRPr lang="en-US" dirty="0"/>
          </a:p>
          <a:p>
            <a:pPr lvl="1"/>
            <a:r>
              <a:rPr lang="en-US" dirty="0" err="1">
                <a:cs typeface="Segoe UI"/>
              </a:rPr>
              <a:t>EMODnet</a:t>
            </a:r>
            <a:r>
              <a:rPr lang="en-US" dirty="0">
                <a:cs typeface="Segoe UI"/>
              </a:rPr>
              <a:t> Physics: discussion in progress</a:t>
            </a:r>
            <a:endParaRPr lang="en-US" dirty="0"/>
          </a:p>
          <a:p>
            <a:pPr lvl="1"/>
            <a:r>
              <a:rPr lang="en-US" dirty="0">
                <a:cs typeface="Segoe UI"/>
              </a:rPr>
              <a:t>CMEMS</a:t>
            </a:r>
          </a:p>
          <a:p>
            <a:pPr lvl="2"/>
            <a:r>
              <a:rPr lang="en-US" dirty="0">
                <a:cs typeface="Segoe UI"/>
              </a:rPr>
              <a:t>Seabed habitat mapping / modelling community requires full-coverage gridded data on environmental conditions at the seabed (currents, waves, temperature, light, etc.)</a:t>
            </a:r>
          </a:p>
          <a:p>
            <a:pPr lvl="2"/>
            <a:r>
              <a:rPr lang="en-US" dirty="0">
                <a:cs typeface="Segoe UI"/>
              </a:rPr>
              <a:t>What CMEMS provides </a:t>
            </a:r>
          </a:p>
          <a:p>
            <a:pPr lvl="3"/>
            <a:r>
              <a:rPr lang="en-US" dirty="0">
                <a:cs typeface="Segoe UI"/>
              </a:rPr>
              <a:t>has no equivalent </a:t>
            </a:r>
            <a:r>
              <a:rPr lang="en-US">
                <a:cs typeface="Segoe UI"/>
              </a:rPr>
              <a:t>in Europe regarding </a:t>
            </a:r>
            <a:r>
              <a:rPr lang="en-US" dirty="0">
                <a:cs typeface="Segoe UI"/>
              </a:rPr>
              <a:t>the spatial coverage</a:t>
            </a:r>
          </a:p>
          <a:p>
            <a:pPr lvl="3"/>
            <a:r>
              <a:rPr lang="en-US" dirty="0">
                <a:cs typeface="Segoe UI"/>
              </a:rPr>
              <a:t>but is not fit for the purpose of Seabed Habitat modelling on important </a:t>
            </a:r>
            <a:r>
              <a:rPr lang="en-US" dirty="0" err="1">
                <a:cs typeface="Segoe UI"/>
              </a:rPr>
              <a:t>criterias</a:t>
            </a:r>
            <a:r>
              <a:rPr lang="en-US" dirty="0">
                <a:cs typeface="Segoe UI"/>
              </a:rPr>
              <a:t> </a:t>
            </a:r>
          </a:p>
          <a:p>
            <a:pPr lvl="3"/>
            <a:r>
              <a:rPr lang="en-US" dirty="0">
                <a:cs typeface="Segoe UI"/>
              </a:rPr>
              <a:t>Example: spatial resolution, usually around 4km, too coarse</a:t>
            </a:r>
          </a:p>
          <a:p>
            <a:pPr lvl="2"/>
            <a:r>
              <a:rPr lang="en-US" dirty="0">
                <a:cs typeface="Segoe UI"/>
              </a:rPr>
              <a:t>Proposal: a session between </a:t>
            </a:r>
            <a:r>
              <a:rPr lang="en-US" dirty="0" err="1">
                <a:cs typeface="Segoe UI"/>
              </a:rPr>
              <a:t>EMODnet</a:t>
            </a:r>
            <a:r>
              <a:rPr lang="en-US" dirty="0">
                <a:cs typeface="Segoe UI"/>
              </a:rPr>
              <a:t> Seabed Habitat and CMEMS data providers, where we would voice the data requirements of Seabed Habitat mapping / modelling community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0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63A1-D26B-4032-AD06-685EC4DE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External interactions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24F39-D42B-4769-BD2B-80547A549A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2713" y="893229"/>
            <a:ext cx="11756013" cy="5876800"/>
          </a:xfrm>
        </p:spPr>
        <p:txBody>
          <a:bodyPr lIns="91440" tIns="45720" rIns="91440" bIns="45720" anchor="t"/>
          <a:lstStyle/>
          <a:p>
            <a:r>
              <a:rPr lang="nl-BE" b="1" err="1">
                <a:cs typeface="Segoe UI"/>
              </a:rPr>
              <a:t>RSCs</a:t>
            </a:r>
            <a:r>
              <a:rPr lang="nl-BE" b="1">
                <a:cs typeface="Segoe UI"/>
              </a:rPr>
              <a:t>: </a:t>
            </a:r>
            <a:r>
              <a:rPr lang="nl-BE" b="1" err="1">
                <a:cs typeface="Segoe UI"/>
              </a:rPr>
              <a:t>consultation</a:t>
            </a:r>
            <a:r>
              <a:rPr lang="nl-BE" b="1">
                <a:cs typeface="Segoe UI"/>
              </a:rPr>
              <a:t> </a:t>
            </a:r>
            <a:r>
              <a:rPr lang="nl-BE" b="1" err="1">
                <a:cs typeface="Segoe UI"/>
              </a:rPr>
              <a:t>outcomes</a:t>
            </a:r>
            <a:endParaRPr lang="nl-BE" b="1">
              <a:cs typeface="Segoe UI"/>
            </a:endParaRPr>
          </a:p>
          <a:p>
            <a:pPr lvl="1"/>
            <a:r>
              <a:rPr lang="en-US">
                <a:cs typeface="Segoe UI"/>
              </a:rPr>
              <a:t>OSPAR: we will create an updated habitat map for the NE Atlantic, combining survey maps and </a:t>
            </a:r>
            <a:r>
              <a:rPr lang="en-US" err="1">
                <a:cs typeface="Segoe UI"/>
              </a:rPr>
              <a:t>EUSeaMap</a:t>
            </a:r>
            <a:endParaRPr lang="en-US">
              <a:cs typeface="Segoe UI"/>
            </a:endParaRPr>
          </a:p>
          <a:p>
            <a:pPr lvl="1"/>
            <a:r>
              <a:rPr lang="en-US">
                <a:cs typeface="Segoe UI"/>
              </a:rPr>
              <a:t>RAC/SPA: we will lead on the creation of a product on “</a:t>
            </a:r>
            <a:r>
              <a:rPr lang="en-US" err="1">
                <a:cs typeface="Segoe UI"/>
              </a:rPr>
              <a:t>coralligenous</a:t>
            </a:r>
            <a:r>
              <a:rPr lang="en-US">
                <a:cs typeface="Segoe UI"/>
              </a:rPr>
              <a:t> and other calcareous bio-concretions" in the Mediterranean Sea</a:t>
            </a:r>
          </a:p>
          <a:p>
            <a:pPr lvl="1"/>
            <a:r>
              <a:rPr lang="nl-BE">
                <a:cs typeface="Segoe UI"/>
              </a:rPr>
              <a:t>HELCOM</a:t>
            </a:r>
          </a:p>
          <a:p>
            <a:pPr lvl="2"/>
            <a:r>
              <a:rPr lang="nl-BE" err="1">
                <a:cs typeface="Segoe UI"/>
              </a:rPr>
              <a:t>EUSeaMap</a:t>
            </a:r>
            <a:r>
              <a:rPr lang="nl-BE">
                <a:cs typeface="Segoe UI"/>
              </a:rPr>
              <a:t> 2021 </a:t>
            </a:r>
            <a:r>
              <a:rPr lang="nl-BE" err="1">
                <a:cs typeface="Segoe UI"/>
              </a:rPr>
              <a:t>will</a:t>
            </a:r>
            <a:r>
              <a:rPr lang="nl-BE">
                <a:cs typeface="Segoe UI"/>
              </a:rPr>
              <a:t> </a:t>
            </a:r>
            <a:r>
              <a:rPr lang="nl-BE" err="1">
                <a:cs typeface="Segoe UI"/>
              </a:rPr>
              <a:t>be</a:t>
            </a:r>
            <a:r>
              <a:rPr lang="nl-BE">
                <a:cs typeface="Segoe UI"/>
              </a:rPr>
              <a:t> </a:t>
            </a:r>
            <a:r>
              <a:rPr lang="nl-BE" err="1">
                <a:cs typeface="Segoe UI"/>
              </a:rPr>
              <a:t>used</a:t>
            </a:r>
            <a:r>
              <a:rPr lang="nl-BE">
                <a:cs typeface="Segoe UI"/>
              </a:rPr>
              <a:t> </a:t>
            </a:r>
            <a:r>
              <a:rPr lang="nl-BE" err="1">
                <a:cs typeface="Segoe UI"/>
              </a:rPr>
              <a:t>for</a:t>
            </a:r>
            <a:r>
              <a:rPr lang="nl-BE">
                <a:cs typeface="Segoe UI"/>
              </a:rPr>
              <a:t> </a:t>
            </a:r>
            <a:r>
              <a:rPr lang="nl-BE" err="1">
                <a:cs typeface="Segoe UI"/>
              </a:rPr>
              <a:t>the</a:t>
            </a:r>
            <a:r>
              <a:rPr lang="nl-BE">
                <a:cs typeface="Segoe UI"/>
              </a:rPr>
              <a:t> </a:t>
            </a:r>
            <a:r>
              <a:rPr lang="en-US">
                <a:cs typeface="Segoe UI"/>
              </a:rPr>
              <a:t>cumulative impact assessments in the 3</a:t>
            </a:r>
            <a:r>
              <a:rPr lang="en-US" baseline="30000">
                <a:cs typeface="Segoe UI"/>
              </a:rPr>
              <a:t>rd</a:t>
            </a:r>
            <a:r>
              <a:rPr lang="en-US">
                <a:cs typeface="Segoe UI"/>
              </a:rPr>
              <a:t> holistic assessment of the Baltic Sea (HOLAS 3)</a:t>
            </a:r>
            <a:endParaRPr lang="nl-BE">
              <a:cs typeface="Segoe UI"/>
            </a:endParaRPr>
          </a:p>
          <a:p>
            <a:pPr lvl="2"/>
            <a:r>
              <a:rPr lang="nl-BE" err="1">
                <a:cs typeface="Segoe UI"/>
              </a:rPr>
              <a:t>EMODnet</a:t>
            </a:r>
            <a:r>
              <a:rPr lang="nl-BE">
                <a:cs typeface="Segoe UI"/>
              </a:rPr>
              <a:t> </a:t>
            </a:r>
            <a:r>
              <a:rPr lang="nl-BE" err="1">
                <a:cs typeface="Segoe UI"/>
              </a:rPr>
              <a:t>Seabed</a:t>
            </a:r>
            <a:r>
              <a:rPr lang="nl-BE">
                <a:cs typeface="Segoe UI"/>
              </a:rPr>
              <a:t> Habitat </a:t>
            </a:r>
            <a:r>
              <a:rPr lang="nl-BE" err="1">
                <a:cs typeface="Segoe UI"/>
              </a:rPr>
              <a:t>invited</a:t>
            </a:r>
            <a:r>
              <a:rPr lang="nl-BE">
                <a:cs typeface="Segoe UI"/>
              </a:rPr>
              <a:t> at 4th meeting of </a:t>
            </a:r>
            <a:r>
              <a:rPr lang="nl-BE" err="1">
                <a:cs typeface="Segoe UI"/>
              </a:rPr>
              <a:t>the</a:t>
            </a:r>
            <a:r>
              <a:rPr lang="nl-BE">
                <a:cs typeface="Segoe UI"/>
              </a:rPr>
              <a:t> HELCOM Expert </a:t>
            </a:r>
            <a:r>
              <a:rPr lang="nl-BE" err="1">
                <a:cs typeface="Segoe UI"/>
              </a:rPr>
              <a:t>network</a:t>
            </a:r>
            <a:r>
              <a:rPr lang="nl-BE">
                <a:cs typeface="Segoe UI"/>
              </a:rPr>
              <a:t> on </a:t>
            </a:r>
            <a:r>
              <a:rPr lang="nl-BE" err="1">
                <a:cs typeface="Segoe UI"/>
              </a:rPr>
              <a:t>Benthic</a:t>
            </a:r>
            <a:r>
              <a:rPr lang="nl-BE">
                <a:cs typeface="Segoe UI"/>
              </a:rPr>
              <a:t> Habitats (EN-</a:t>
            </a:r>
            <a:r>
              <a:rPr lang="nl-BE" err="1">
                <a:cs typeface="Segoe UI"/>
              </a:rPr>
              <a:t>benthic</a:t>
            </a:r>
            <a:r>
              <a:rPr lang="nl-BE">
                <a:cs typeface="Segoe UI"/>
              </a:rPr>
              <a:t>) </a:t>
            </a:r>
          </a:p>
          <a:p>
            <a:pPr lvl="2"/>
            <a:r>
              <a:rPr lang="nl-BE">
                <a:cs typeface="Segoe UI"/>
              </a:rPr>
              <a:t>Present </a:t>
            </a:r>
            <a:r>
              <a:rPr lang="nl-BE" err="1">
                <a:cs typeface="Segoe UI"/>
              </a:rPr>
              <a:t>Emodnet</a:t>
            </a:r>
            <a:r>
              <a:rPr lang="nl-BE">
                <a:cs typeface="Segoe UI"/>
              </a:rPr>
              <a:t> </a:t>
            </a:r>
            <a:r>
              <a:rPr lang="nl-BE" err="1">
                <a:cs typeface="Segoe UI"/>
              </a:rPr>
              <a:t>Seabed</a:t>
            </a:r>
            <a:r>
              <a:rPr lang="nl-BE">
                <a:cs typeface="Segoe UI"/>
              </a:rPr>
              <a:t> habitat </a:t>
            </a:r>
            <a:r>
              <a:rPr lang="nl-BE" err="1">
                <a:cs typeface="Segoe UI"/>
              </a:rPr>
              <a:t>plans</a:t>
            </a:r>
            <a:r>
              <a:rPr lang="nl-BE">
                <a:cs typeface="Segoe UI"/>
              </a:rPr>
              <a:t> </a:t>
            </a:r>
            <a:r>
              <a:rPr lang="nl-BE" err="1">
                <a:cs typeface="Segoe UI"/>
              </a:rPr>
              <a:t>and</a:t>
            </a:r>
            <a:r>
              <a:rPr lang="nl-BE">
                <a:cs typeface="Segoe UI"/>
              </a:rPr>
              <a:t> show </a:t>
            </a:r>
            <a:r>
              <a:rPr lang="nl-BE" err="1">
                <a:cs typeface="Segoe UI"/>
              </a:rPr>
              <a:t>what</a:t>
            </a:r>
            <a:r>
              <a:rPr lang="nl-BE">
                <a:cs typeface="Segoe UI"/>
              </a:rPr>
              <a:t> </a:t>
            </a:r>
            <a:r>
              <a:rPr lang="nl-BE" err="1">
                <a:cs typeface="Segoe UI"/>
              </a:rPr>
              <a:t>the</a:t>
            </a:r>
            <a:r>
              <a:rPr lang="nl-BE">
                <a:cs typeface="Segoe UI"/>
              </a:rPr>
              <a:t> portal offers</a:t>
            </a:r>
          </a:p>
          <a:p>
            <a:pPr lvl="3"/>
            <a:r>
              <a:rPr lang="nl-BE" err="1">
                <a:cs typeface="Segoe UI"/>
              </a:rPr>
              <a:t>Discuss</a:t>
            </a:r>
            <a:r>
              <a:rPr lang="nl-BE">
                <a:cs typeface="Segoe UI"/>
              </a:rPr>
              <a:t> </a:t>
            </a:r>
            <a:r>
              <a:rPr lang="nl-BE" err="1">
                <a:cs typeface="Segoe UI"/>
              </a:rPr>
              <a:t>synergies</a:t>
            </a:r>
            <a:r>
              <a:rPr lang="nl-BE">
                <a:cs typeface="Segoe UI"/>
              </a:rPr>
              <a:t> in data collation (e.g. Natura 2000 </a:t>
            </a:r>
            <a:r>
              <a:rPr lang="nl-BE" err="1">
                <a:cs typeface="Segoe UI"/>
              </a:rPr>
              <a:t>maps</a:t>
            </a:r>
            <a:r>
              <a:rPr lang="nl-BE">
                <a:cs typeface="Segoe UI"/>
              </a:rPr>
              <a:t>) </a:t>
            </a:r>
            <a:endParaRPr lang="nl-BE"/>
          </a:p>
          <a:p>
            <a:pPr lvl="3"/>
            <a:r>
              <a:rPr lang="nl-BE" err="1">
                <a:cs typeface="Segoe UI"/>
              </a:rPr>
              <a:t>Gather</a:t>
            </a:r>
            <a:r>
              <a:rPr lang="nl-BE">
                <a:cs typeface="Segoe UI"/>
              </a:rPr>
              <a:t> feedback on </a:t>
            </a:r>
            <a:r>
              <a:rPr lang="nl-BE" err="1">
                <a:cs typeface="Segoe UI"/>
              </a:rPr>
              <a:t>requirement</a:t>
            </a:r>
            <a:r>
              <a:rPr lang="nl-BE">
                <a:cs typeface="Segoe UI"/>
              </a:rPr>
              <a:t> </a:t>
            </a:r>
            <a:r>
              <a:rPr lang="nl-BE" err="1">
                <a:cs typeface="Segoe UI"/>
              </a:rPr>
              <a:t>for</a:t>
            </a:r>
            <a:r>
              <a:rPr lang="nl-BE">
                <a:cs typeface="Segoe UI"/>
              </a:rPr>
              <a:t> habitat </a:t>
            </a:r>
            <a:r>
              <a:rPr lang="nl-BE" err="1">
                <a:cs typeface="Segoe UI"/>
              </a:rPr>
              <a:t>mapping</a:t>
            </a:r>
            <a:r>
              <a:rPr lang="nl-BE">
                <a:cs typeface="Segoe UI"/>
              </a:rPr>
              <a:t> </a:t>
            </a:r>
            <a:r>
              <a:rPr lang="nl-BE" err="1">
                <a:cs typeface="Segoe UI"/>
              </a:rPr>
              <a:t>products</a:t>
            </a:r>
            <a:r>
              <a:rPr lang="nl-BE">
                <a:cs typeface="Segoe UI"/>
              </a:rPr>
              <a:t> in </a:t>
            </a:r>
            <a:r>
              <a:rPr lang="nl-BE" err="1">
                <a:cs typeface="Segoe UI"/>
              </a:rPr>
              <a:t>the</a:t>
            </a:r>
            <a:r>
              <a:rPr lang="nl-BE">
                <a:cs typeface="Segoe UI"/>
              </a:rPr>
              <a:t> </a:t>
            </a:r>
            <a:r>
              <a:rPr lang="nl-BE" err="1">
                <a:cs typeface="Segoe UI"/>
              </a:rPr>
              <a:t>future</a:t>
            </a:r>
          </a:p>
          <a:p>
            <a:pPr lvl="1"/>
            <a:r>
              <a:rPr lang="en-US">
                <a:cs typeface="Segoe UI"/>
              </a:rPr>
              <a:t>Black Sea commission: no feedback yet</a:t>
            </a:r>
          </a:p>
          <a:p>
            <a:r>
              <a:rPr lang="nl-BE" b="1">
                <a:cs typeface="Segoe UI"/>
              </a:rPr>
              <a:t>ICES</a:t>
            </a:r>
          </a:p>
          <a:p>
            <a:pPr lvl="1"/>
            <a:r>
              <a:rPr lang="nl-BE" err="1">
                <a:cs typeface="Segoe UI"/>
              </a:rPr>
              <a:t>Ifremer</a:t>
            </a:r>
            <a:r>
              <a:rPr lang="nl-BE">
                <a:cs typeface="Segoe UI"/>
              </a:rPr>
              <a:t>, JNCC </a:t>
            </a:r>
            <a:r>
              <a:rPr lang="nl-BE" err="1">
                <a:cs typeface="Segoe UI"/>
              </a:rPr>
              <a:t>and</a:t>
            </a:r>
            <a:r>
              <a:rPr lang="nl-BE">
                <a:cs typeface="Segoe UI"/>
              </a:rPr>
              <a:t> </a:t>
            </a:r>
            <a:r>
              <a:rPr lang="nl-BE" err="1">
                <a:cs typeface="Segoe UI"/>
              </a:rPr>
              <a:t>the</a:t>
            </a:r>
            <a:r>
              <a:rPr lang="nl-BE">
                <a:cs typeface="Segoe UI"/>
              </a:rPr>
              <a:t> Marine </a:t>
            </a:r>
            <a:r>
              <a:rPr lang="nl-BE" err="1">
                <a:cs typeface="Segoe UI"/>
              </a:rPr>
              <a:t>Institute</a:t>
            </a:r>
            <a:r>
              <a:rPr lang="nl-BE">
                <a:cs typeface="Segoe UI"/>
              </a:rPr>
              <a:t> are members of </a:t>
            </a:r>
            <a:r>
              <a:rPr lang="nl-BE" err="1">
                <a:cs typeface="Segoe UI"/>
              </a:rPr>
              <a:t>the</a:t>
            </a:r>
            <a:r>
              <a:rPr lang="nl-BE">
                <a:cs typeface="Segoe UI"/>
              </a:rPr>
              <a:t> WGMHM (</a:t>
            </a:r>
            <a:r>
              <a:rPr lang="nl-BE" err="1">
                <a:cs typeface="Segoe UI"/>
              </a:rPr>
              <a:t>Working</a:t>
            </a:r>
            <a:r>
              <a:rPr lang="nl-BE">
                <a:cs typeface="Segoe UI"/>
              </a:rPr>
              <a:t> Group on Marine Habitat </a:t>
            </a:r>
            <a:r>
              <a:rPr lang="nl-BE" err="1">
                <a:cs typeface="Segoe UI"/>
              </a:rPr>
              <a:t>mapping</a:t>
            </a:r>
            <a:r>
              <a:rPr lang="nl-BE">
                <a:cs typeface="Segoe UI"/>
              </a:rPr>
              <a:t>)</a:t>
            </a:r>
          </a:p>
          <a:p>
            <a:pPr lvl="1"/>
            <a:r>
              <a:rPr lang="nl-BE">
                <a:cs typeface="Segoe UI"/>
              </a:rPr>
              <a:t>We </a:t>
            </a:r>
            <a:r>
              <a:rPr lang="nl-BE" err="1">
                <a:cs typeface="Segoe UI"/>
              </a:rPr>
              <a:t>publish</a:t>
            </a:r>
            <a:r>
              <a:rPr lang="nl-BE">
                <a:cs typeface="Segoe UI"/>
              </a:rPr>
              <a:t> </a:t>
            </a:r>
            <a:r>
              <a:rPr lang="nl-BE" err="1">
                <a:cs typeface="Segoe UI"/>
              </a:rPr>
              <a:t>the</a:t>
            </a:r>
            <a:r>
              <a:rPr lang="nl-BE">
                <a:cs typeface="Segoe UI"/>
              </a:rPr>
              <a:t> metadata of </a:t>
            </a:r>
            <a:r>
              <a:rPr lang="nl-BE" err="1">
                <a:cs typeface="Segoe UI"/>
              </a:rPr>
              <a:t>the</a:t>
            </a:r>
            <a:r>
              <a:rPr lang="nl-BE">
                <a:cs typeface="Segoe UI"/>
              </a:rPr>
              <a:t> datasets we </a:t>
            </a:r>
            <a:r>
              <a:rPr lang="nl-BE" err="1">
                <a:cs typeface="Segoe UI"/>
              </a:rPr>
              <a:t>collate</a:t>
            </a:r>
            <a:r>
              <a:rPr lang="nl-BE">
                <a:cs typeface="Segoe UI"/>
              </a:rPr>
              <a:t> in </a:t>
            </a:r>
            <a:r>
              <a:rPr lang="nl-BE" err="1">
                <a:cs typeface="Segoe UI"/>
              </a:rPr>
              <a:t>the</a:t>
            </a:r>
            <a:r>
              <a:rPr lang="nl-BE">
                <a:cs typeface="Segoe UI"/>
              </a:rPr>
              <a:t> ICES </a:t>
            </a:r>
            <a:r>
              <a:rPr lang="nl-BE" err="1">
                <a:cs typeface="Segoe UI"/>
              </a:rPr>
              <a:t>catalog</a:t>
            </a:r>
          </a:p>
          <a:p>
            <a:r>
              <a:rPr lang="nl-BE" b="1">
                <a:cs typeface="Segoe UI"/>
              </a:rPr>
              <a:t>CMEMS</a:t>
            </a:r>
            <a:r>
              <a:rPr lang="nl-BE">
                <a:cs typeface="Segoe UI"/>
              </a:rPr>
              <a:t>: meeting </a:t>
            </a:r>
            <a:r>
              <a:rPr lang="nl-BE" err="1">
                <a:cs typeface="Segoe UI"/>
              </a:rPr>
              <a:t>with</a:t>
            </a:r>
            <a:r>
              <a:rPr lang="nl-BE">
                <a:cs typeface="Segoe UI"/>
              </a:rPr>
              <a:t> D. </a:t>
            </a:r>
            <a:r>
              <a:rPr lang="nl-BE" err="1">
                <a:cs typeface="Segoe UI"/>
              </a:rPr>
              <a:t>Obaton</a:t>
            </a:r>
            <a:r>
              <a:rPr lang="nl-BE">
                <a:cs typeface="Segoe UI"/>
              </a:rPr>
              <a:t> (</a:t>
            </a:r>
            <a:r>
              <a:rPr lang="en-US">
                <a:cs typeface="Segoe UI"/>
              </a:rPr>
              <a:t>Head of Mercator Ocean’s Operations &amp; Services Department) in Toulouse, 08/10/2020</a:t>
            </a:r>
          </a:p>
          <a:p>
            <a:pPr lvl="1"/>
            <a:r>
              <a:rPr lang="en-US">
                <a:cs typeface="Segoe UI"/>
              </a:rPr>
              <a:t>CMEMS to include </a:t>
            </a:r>
            <a:r>
              <a:rPr lang="en-US" err="1">
                <a:cs typeface="Segoe UI"/>
              </a:rPr>
              <a:t>EUSeaMap</a:t>
            </a:r>
            <a:r>
              <a:rPr lang="en-US">
                <a:cs typeface="Segoe UI"/>
              </a:rPr>
              <a:t> 2019 in their MSFD portfolio</a:t>
            </a:r>
          </a:p>
          <a:p>
            <a:pPr lvl="1"/>
            <a:r>
              <a:rPr lang="en-US" err="1">
                <a:cs typeface="Segoe UI"/>
              </a:rPr>
              <a:t>EMODnet</a:t>
            </a:r>
            <a:r>
              <a:rPr lang="en-US">
                <a:cs typeface="Segoe UI"/>
              </a:rPr>
              <a:t> Seabed Habitat to write a use case on their extensive use of CMEMS’ products, and publish it on CMEMS’ portal</a:t>
            </a:r>
            <a:endParaRPr lang="nl-BE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73002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63A1-D26B-4032-AD06-685EC4DE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Future Outlook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24F39-D42B-4769-BD2B-80547A549A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2713" y="994989"/>
            <a:ext cx="11756013" cy="5088514"/>
          </a:xfrm>
        </p:spPr>
        <p:txBody>
          <a:bodyPr lIns="91440" tIns="45720" rIns="91440" bIns="45720" anchor="t"/>
          <a:lstStyle/>
          <a:p>
            <a:r>
              <a:rPr lang="en-US" b="1" err="1">
                <a:cs typeface="Segoe UI"/>
              </a:rPr>
              <a:t>EUSeaMap</a:t>
            </a:r>
            <a:r>
              <a:rPr lang="en-US" b="1">
                <a:cs typeface="Segoe UI"/>
              </a:rPr>
              <a:t> 2021</a:t>
            </a:r>
            <a:r>
              <a:rPr lang="en-US">
                <a:cs typeface="Segoe UI"/>
              </a:rPr>
              <a:t> (including interaction with Geology lot)</a:t>
            </a:r>
          </a:p>
          <a:p>
            <a:r>
              <a:rPr lang="en-US" b="1">
                <a:cs typeface="Segoe UI"/>
              </a:rPr>
              <a:t>New products</a:t>
            </a:r>
          </a:p>
          <a:p>
            <a:pPr lvl="1"/>
            <a:r>
              <a:rPr lang="en-US">
                <a:cs typeface="Segoe UI"/>
              </a:rPr>
              <a:t>European maps of some EOVs (essential ocean variables)</a:t>
            </a:r>
          </a:p>
          <a:p>
            <a:pPr lvl="2"/>
            <a:r>
              <a:rPr lang="en-US">
                <a:cs typeface="Segoe UI"/>
              </a:rPr>
              <a:t>Seagrass, </a:t>
            </a:r>
          </a:p>
          <a:p>
            <a:pPr lvl="2"/>
            <a:r>
              <a:rPr lang="en-US">
                <a:cs typeface="Segoe UI"/>
              </a:rPr>
              <a:t>Macroalgal canopy</a:t>
            </a:r>
          </a:p>
          <a:p>
            <a:pPr lvl="2"/>
            <a:r>
              <a:rPr lang="en-US">
                <a:cs typeface="Segoe UI"/>
              </a:rPr>
              <a:t>Coral</a:t>
            </a:r>
          </a:p>
          <a:p>
            <a:pPr lvl="1"/>
            <a:r>
              <a:rPr lang="en-US">
                <a:cs typeface="Segoe UI"/>
              </a:rPr>
              <a:t>A European map of biogenic habitats</a:t>
            </a:r>
          </a:p>
          <a:p>
            <a:pPr lvl="2"/>
            <a:r>
              <a:rPr lang="en-US">
                <a:cs typeface="Segoe UI"/>
              </a:rPr>
              <a:t>Biogenic habitats = firm reefs or beds formed by a habitat-forming species (</a:t>
            </a:r>
            <a:r>
              <a:rPr lang="en-US" err="1">
                <a:cs typeface="Segoe UI"/>
              </a:rPr>
              <a:t>eg</a:t>
            </a:r>
            <a:r>
              <a:rPr lang="en-US">
                <a:cs typeface="Segoe UI"/>
              </a:rPr>
              <a:t> coral, </a:t>
            </a:r>
            <a:r>
              <a:rPr lang="en-US" err="1">
                <a:cs typeface="Segoe UI"/>
              </a:rPr>
              <a:t>sabellaria</a:t>
            </a:r>
            <a:r>
              <a:rPr lang="en-US">
                <a:cs typeface="Segoe UI"/>
              </a:rPr>
              <a:t>, mussel species)</a:t>
            </a:r>
          </a:p>
          <a:p>
            <a:pPr lvl="1"/>
            <a:r>
              <a:rPr lang="en-US" err="1">
                <a:cs typeface="Segoe UI"/>
              </a:rPr>
              <a:t>Coralligenous</a:t>
            </a:r>
            <a:r>
              <a:rPr lang="en-US">
                <a:cs typeface="Segoe UI"/>
              </a:rPr>
              <a:t> and other calcareous </a:t>
            </a:r>
            <a:r>
              <a:rPr lang="en-US" err="1">
                <a:cs typeface="Segoe UI"/>
              </a:rPr>
              <a:t>bioconcretions</a:t>
            </a:r>
            <a:r>
              <a:rPr lang="en-US">
                <a:cs typeface="Segoe UI"/>
              </a:rPr>
              <a:t> in the Mediterranean</a:t>
            </a:r>
          </a:p>
          <a:p>
            <a:r>
              <a:rPr lang="en-US" b="1">
                <a:cs typeface="Segoe UI"/>
              </a:rPr>
              <a:t>More datasets made available</a:t>
            </a:r>
          </a:p>
          <a:p>
            <a:pPr lvl="1"/>
            <a:r>
              <a:rPr lang="en-US">
                <a:cs typeface="Segoe UI"/>
              </a:rPr>
              <a:t>~ 60 maps or point datasets</a:t>
            </a:r>
          </a:p>
          <a:p>
            <a:pPr lvl="1"/>
            <a:r>
              <a:rPr lang="en-US">
                <a:cs typeface="Segoe UI"/>
              </a:rPr>
              <a:t>point habitat information stored in OBIS/ </a:t>
            </a:r>
            <a:r>
              <a:rPr lang="en-US" err="1">
                <a:cs typeface="Segoe UI"/>
              </a:rPr>
              <a:t>EMODnet</a:t>
            </a:r>
            <a:r>
              <a:rPr lang="en-US">
                <a:cs typeface="Segoe UI"/>
              </a:rPr>
              <a:t> Biology, harvested via M2M connections</a:t>
            </a:r>
          </a:p>
          <a:p>
            <a:r>
              <a:rPr lang="en-US" b="1">
                <a:cs typeface="Segoe UI"/>
              </a:rPr>
              <a:t>Events</a:t>
            </a:r>
          </a:p>
          <a:p>
            <a:pPr lvl="1"/>
            <a:r>
              <a:rPr lang="en-US" err="1">
                <a:cs typeface="Segoe UI"/>
              </a:rPr>
              <a:t>Merigéo</a:t>
            </a:r>
            <a:r>
              <a:rPr lang="en-US">
                <a:cs typeface="Segoe UI"/>
              </a:rPr>
              <a:t> (French conference on GIS data and applications): joint presentation Seabed Habitats (Mickaël Vasquez) -  Bathymetry (Thierry Schmitt) on synergies between the 2 thematic lots</a:t>
            </a:r>
          </a:p>
          <a:p>
            <a:pPr lvl="1"/>
            <a:r>
              <a:rPr lang="nl-BE">
                <a:cs typeface="Segoe UI"/>
              </a:rPr>
              <a:t>HELCOM Expert </a:t>
            </a:r>
            <a:r>
              <a:rPr lang="nl-BE" err="1">
                <a:cs typeface="Segoe UI"/>
              </a:rPr>
              <a:t>network</a:t>
            </a:r>
            <a:r>
              <a:rPr lang="nl-BE">
                <a:cs typeface="Segoe UI"/>
              </a:rPr>
              <a:t> on </a:t>
            </a:r>
            <a:r>
              <a:rPr lang="nl-BE" err="1">
                <a:cs typeface="Segoe UI"/>
              </a:rPr>
              <a:t>Benthic</a:t>
            </a:r>
            <a:r>
              <a:rPr lang="nl-BE">
                <a:cs typeface="Segoe UI"/>
              </a:rPr>
              <a:t> Habitats: </a:t>
            </a:r>
            <a:r>
              <a:rPr lang="nl-BE" err="1">
                <a:cs typeface="Segoe UI"/>
              </a:rPr>
              <a:t>presentation</a:t>
            </a:r>
            <a:r>
              <a:rPr lang="nl-BE">
                <a:cs typeface="Segoe UI"/>
              </a:rPr>
              <a:t> of </a:t>
            </a:r>
            <a:r>
              <a:rPr lang="en-US">
                <a:cs typeface="Segoe UI"/>
              </a:rPr>
              <a:t>Seabed Habitats</a:t>
            </a:r>
            <a:r>
              <a:rPr lang="nl-BE">
                <a:cs typeface="Segoe UI"/>
              </a:rPr>
              <a:t>, </a:t>
            </a:r>
            <a:r>
              <a:rPr lang="nl-BE" err="1">
                <a:cs typeface="Segoe UI"/>
              </a:rPr>
              <a:t>gather</a:t>
            </a:r>
            <a:r>
              <a:rPr lang="nl-BE">
                <a:cs typeface="Segoe UI"/>
              </a:rPr>
              <a:t> feedback, </a:t>
            </a:r>
            <a:r>
              <a:rPr lang="nl-BE" err="1">
                <a:cs typeface="Segoe UI"/>
              </a:rPr>
              <a:t>discuss</a:t>
            </a:r>
            <a:r>
              <a:rPr lang="nl-BE">
                <a:cs typeface="Segoe UI"/>
              </a:rPr>
              <a:t> </a:t>
            </a:r>
            <a:r>
              <a:rPr lang="nl-BE" err="1">
                <a:cs typeface="Segoe UI"/>
              </a:rPr>
              <a:t>synergies</a:t>
            </a:r>
            <a:endParaRPr lang="en-US" err="1">
              <a:cs typeface="Segoe UI"/>
            </a:endParaRPr>
          </a:p>
          <a:p>
            <a:pPr lvl="1"/>
            <a:r>
              <a:rPr lang="en-US" err="1">
                <a:cs typeface="Segoe UI"/>
              </a:rPr>
              <a:t>EMODnet</a:t>
            </a:r>
            <a:r>
              <a:rPr lang="en-US">
                <a:cs typeface="Segoe UI"/>
              </a:rPr>
              <a:t> Conference and Jamboree</a:t>
            </a:r>
          </a:p>
        </p:txBody>
      </p:sp>
    </p:spTree>
    <p:extLst>
      <p:ext uri="{BB962C8B-B14F-4D97-AF65-F5344CB8AC3E}">
        <p14:creationId xmlns:p14="http://schemas.microsoft.com/office/powerpoint/2010/main" val="322844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97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l">
          <a:defRPr dirty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_x0020_Restrictions xmlns="fdf31e64-296b-487b-ab73-1e80d4688cba" xsi:nil="true"/>
    <Government_x0020_Security_x0020_Classification xmlns="fdf31e64-296b-487b-ab73-1e80d4688cba">Official</Government_x0020_Security_x0020_Classification>
    <Document_x0020_Type xmlns="fdf31e64-296b-487b-ab73-1e80d4688cba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EEE4B95993241AC47464CA7F2A692" ma:contentTypeVersion="" ma:contentTypeDescription="Create a new document." ma:contentTypeScope="" ma:versionID="17686ced058957fb9c7daeefd6a320d3">
  <xsd:schema xmlns:xsd="http://www.w3.org/2001/XMLSchema" xmlns:xs="http://www.w3.org/2001/XMLSchema" xmlns:p="http://schemas.microsoft.com/office/2006/metadata/properties" xmlns:ns2="fdf31e64-296b-487b-ab73-1e80d4688cba" xmlns:ns3="19c842ad-5fef-47e3-95f6-ef924085f224" xmlns:ns4="195af662-83bb-4fb7-aedf-88c99336dd1f" targetNamespace="http://schemas.microsoft.com/office/2006/metadata/properties" ma:root="true" ma:fieldsID="2a7309ca1d979d4b60f06468003d3c5f" ns2:_="" ns3:_="" ns4:_="">
    <xsd:import namespace="fdf31e64-296b-487b-ab73-1e80d4688cba"/>
    <xsd:import namespace="19c842ad-5fef-47e3-95f6-ef924085f224"/>
    <xsd:import namespace="195af662-83bb-4fb7-aedf-88c99336dd1f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Government_x0020_Security_x0020_Classification"/>
                <xsd:element ref="ns2:Access_x0020_Restriction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31e64-296b-487b-ab73-1e80d4688cba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internalName="Document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olicy"/>
                    <xsd:enumeration value="Procedure"/>
                    <xsd:enumeration value="Form"/>
                    <xsd:enumeration value="Guidance"/>
                    <xsd:enumeration value="Meeting Papers"/>
                    <xsd:enumeration value="Reference Document"/>
                    <xsd:enumeration value="Tabular Data"/>
                    <xsd:enumeration value="Agenda"/>
                  </xsd:restriction>
                </xsd:simpleType>
              </xsd:element>
            </xsd:sequence>
          </xsd:extension>
        </xsd:complexContent>
      </xsd:complexType>
    </xsd:element>
    <xsd:element name="Government_x0020_Security_x0020_Classification" ma:index="9" ma:displayName="Government Security Classification" ma:default="Official" ma:description="Official government classification scheme" ma:format="Dropdown" ma:internalName="Government_x0020_Security_x0020_Classification">
      <xsd:simpleType>
        <xsd:union memberTypes="dms:Text">
          <xsd:simpleType>
            <xsd:restriction base="dms:Choice">
              <xsd:enumeration value="Official"/>
              <xsd:enumeration value="Official-Sensitive"/>
              <xsd:enumeration value="Top Secret"/>
            </xsd:restriction>
          </xsd:simpleType>
        </xsd:union>
      </xsd:simpleType>
    </xsd:element>
    <xsd:element name="Access_x0020_Restrictions" ma:index="10" nillable="true" ma:displayName="Access Restrictions" ma:description="Restrictions of access to file with and outside of this Site" ma:internalName="Access_x0020_Restriction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842ad-5fef-47e3-95f6-ef924085f2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af662-83bb-4fb7-aedf-88c99336dd1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3119B5-E492-40D3-A740-F7704CCCA2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44C401-607D-4EFD-BB80-B375E6406601}">
  <ds:schemaRefs>
    <ds:schemaRef ds:uri="195af662-83bb-4fb7-aedf-88c99336dd1f"/>
    <ds:schemaRef ds:uri="19c842ad-5fef-47e3-95f6-ef924085f224"/>
    <ds:schemaRef ds:uri="fdf31e64-296b-487b-ab73-1e80d4688cb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6B10FF2-B569-4BB5-A35E-36F02193D410}">
  <ds:schemaRefs>
    <ds:schemaRef ds:uri="195af662-83bb-4fb7-aedf-88c99336dd1f"/>
    <ds:schemaRef ds:uri="19c842ad-5fef-47e3-95f6-ef924085f224"/>
    <ds:schemaRef ds:uri="fdf31e64-296b-487b-ab73-1e80d4688c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856</Words>
  <Application>Microsoft Office PowerPoint</Application>
  <PresentationFormat>Widescreen</PresentationFormat>
  <Paragraphs>81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Segoe UI</vt:lpstr>
      <vt:lpstr>Segoe UI Light</vt:lpstr>
      <vt:lpstr>Segoe UI Semibold</vt:lpstr>
      <vt:lpstr>Office Theme</vt:lpstr>
      <vt:lpstr> </vt:lpstr>
      <vt:lpstr>Status update (on thematic Portal)</vt:lpstr>
      <vt:lpstr>Cross-Thematic Interactions</vt:lpstr>
      <vt:lpstr>External interactions</vt:lpstr>
      <vt:lpstr>Future 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Francis Strobbe</dc:creator>
  <cp:lastModifiedBy>Mickael VASQUEZ, Ifremer Brest PDG-ODE-DYNECO-LE</cp:lastModifiedBy>
  <cp:revision>12</cp:revision>
  <dcterms:created xsi:type="dcterms:W3CDTF">2020-09-10T10:26:47Z</dcterms:created>
  <dcterms:modified xsi:type="dcterms:W3CDTF">2020-11-09T16:23:45Z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0x0101005E0EEE4B95993241AC47464CA7F2A692</vt:lpwstr>
  </property>
</Properties>
</file>