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85" r:id="rId3"/>
    <p:sldId id="433" r:id="rId4"/>
    <p:sldId id="429" r:id="rId5"/>
    <p:sldId id="434" r:id="rId6"/>
    <p:sldId id="439" r:id="rId7"/>
    <p:sldId id="440" r:id="rId8"/>
    <p:sldId id="410" r:id="rId9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FF99"/>
    <a:srgbClr val="CDC8A7"/>
    <a:srgbClr val="2A65AC"/>
    <a:srgbClr val="FF00FF"/>
    <a:srgbClr val="0000FF"/>
    <a:srgbClr val="000066"/>
    <a:srgbClr val="3333FF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5258" autoAdjust="0"/>
  </p:normalViewPr>
  <p:slideViewPr>
    <p:cSldViewPr>
      <p:cViewPr varScale="1">
        <p:scale>
          <a:sx n="71" d="100"/>
          <a:sy n="71" d="100"/>
        </p:scale>
        <p:origin x="16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19302-84FB-4B49-B6E5-A7CBC1856E7C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0D3C3E-6318-402F-8BE0-CE51EEAB8046}">
      <dgm:prSet phldrT="[Text]" custT="1"/>
      <dgm:spPr/>
      <dgm:t>
        <a:bodyPr/>
        <a:lstStyle/>
        <a:p>
          <a:r>
            <a:rPr lang="en-US" sz="2400" b="1" dirty="0" smtClean="0"/>
            <a:t>Mission</a:t>
          </a:r>
          <a:endParaRPr lang="en-US" sz="2400" b="1" dirty="0"/>
        </a:p>
      </dgm:t>
    </dgm:pt>
    <dgm:pt modelId="{89CEB29E-FF95-4DF6-A8C2-CD03D0A01B13}" type="parTrans" cxnId="{4093AB0D-7C3E-4695-9F76-2744306CDCB2}">
      <dgm:prSet/>
      <dgm:spPr/>
      <dgm:t>
        <a:bodyPr/>
        <a:lstStyle/>
        <a:p>
          <a:endParaRPr lang="en-US"/>
        </a:p>
      </dgm:t>
    </dgm:pt>
    <dgm:pt modelId="{40A1483F-89A1-4F35-BA38-830EF62C2BF7}" type="sibTrans" cxnId="{4093AB0D-7C3E-4695-9F76-2744306CDCB2}">
      <dgm:prSet/>
      <dgm:spPr/>
      <dgm:t>
        <a:bodyPr/>
        <a:lstStyle/>
        <a:p>
          <a:endParaRPr lang="en-US"/>
        </a:p>
      </dgm:t>
    </dgm:pt>
    <dgm:pt modelId="{441BD2C0-3631-42FF-9FA0-261D753285B6}">
      <dgm:prSet phldrT="[Text]" custT="1"/>
      <dgm:spPr/>
      <dgm:t>
        <a:bodyPr/>
        <a:lstStyle/>
        <a:p>
          <a:r>
            <a:rPr lang="en-US" sz="1700" b="1" dirty="0" smtClean="0"/>
            <a:t>Supporting businesses in finding qualified staff </a:t>
          </a:r>
          <a:endParaRPr lang="en-US" sz="1700" b="1" dirty="0"/>
        </a:p>
      </dgm:t>
    </dgm:pt>
    <dgm:pt modelId="{3C446AA6-061D-4D03-A939-4BDE158229EB}" type="parTrans" cxnId="{D8688477-8221-4567-A319-6648C4608677}">
      <dgm:prSet/>
      <dgm:spPr/>
      <dgm:t>
        <a:bodyPr/>
        <a:lstStyle/>
        <a:p>
          <a:endParaRPr lang="en-US"/>
        </a:p>
      </dgm:t>
    </dgm:pt>
    <dgm:pt modelId="{295B24DB-5595-46F4-B17F-0244CF2ED111}" type="sibTrans" cxnId="{D8688477-8221-4567-A319-6648C4608677}">
      <dgm:prSet/>
      <dgm:spPr/>
      <dgm:t>
        <a:bodyPr/>
        <a:lstStyle/>
        <a:p>
          <a:endParaRPr lang="en-US"/>
        </a:p>
      </dgm:t>
    </dgm:pt>
    <dgm:pt modelId="{82663002-3766-4BEE-9971-ACCDD659DD64}">
      <dgm:prSet phldrT="[Text]" custT="1"/>
      <dgm:spPr/>
      <dgm:t>
        <a:bodyPr/>
        <a:lstStyle/>
        <a:p>
          <a:r>
            <a:rPr lang="en-US" sz="1700" b="1" dirty="0" smtClean="0"/>
            <a:t>Providing career guidance to young jobseekers</a:t>
          </a:r>
          <a:endParaRPr lang="en-US" sz="1700" b="1" dirty="0"/>
        </a:p>
      </dgm:t>
    </dgm:pt>
    <dgm:pt modelId="{F66833F0-83FB-4A83-8362-E70ECB09B6B2}" type="parTrans" cxnId="{B18A91D4-A84C-4E67-A903-BB5E83C0E1F7}">
      <dgm:prSet/>
      <dgm:spPr/>
      <dgm:t>
        <a:bodyPr/>
        <a:lstStyle/>
        <a:p>
          <a:endParaRPr lang="en-US"/>
        </a:p>
      </dgm:t>
    </dgm:pt>
    <dgm:pt modelId="{8A481EB1-68B3-4AC1-84A1-4195A62CD039}" type="sibTrans" cxnId="{B18A91D4-A84C-4E67-A903-BB5E83C0E1F7}">
      <dgm:prSet/>
      <dgm:spPr/>
      <dgm:t>
        <a:bodyPr/>
        <a:lstStyle/>
        <a:p>
          <a:endParaRPr lang="en-US"/>
        </a:p>
      </dgm:t>
    </dgm:pt>
    <dgm:pt modelId="{32C88CC0-D4D0-4E1A-98BC-5B344F0289B1}" type="pres">
      <dgm:prSet presAssocID="{95419302-84FB-4B49-B6E5-A7CBC1856E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E569FC-F8B3-4A8F-9B2E-39B7E4D678BA}" type="pres">
      <dgm:prSet presAssocID="{710D3C3E-6318-402F-8BE0-CE51EEAB8046}" presName="hierRoot1" presStyleCnt="0"/>
      <dgm:spPr/>
    </dgm:pt>
    <dgm:pt modelId="{2E917D4F-3AD1-4BA2-A258-6F0D5DB914A3}" type="pres">
      <dgm:prSet presAssocID="{710D3C3E-6318-402F-8BE0-CE51EEAB8046}" presName="composite" presStyleCnt="0"/>
      <dgm:spPr/>
    </dgm:pt>
    <dgm:pt modelId="{BEAEAF11-8D5B-4B19-8C95-68FF8AC0E9ED}" type="pres">
      <dgm:prSet presAssocID="{710D3C3E-6318-402F-8BE0-CE51EEAB8046}" presName="background" presStyleLbl="node0" presStyleIdx="0" presStyleCnt="1"/>
      <dgm:spPr/>
    </dgm:pt>
    <dgm:pt modelId="{AD55A731-65EF-4D2F-A7E3-E5F6B6EC59F8}" type="pres">
      <dgm:prSet presAssocID="{710D3C3E-6318-402F-8BE0-CE51EEAB8046}" presName="text" presStyleLbl="fgAcc0" presStyleIdx="0" presStyleCnt="1" custScaleX="170218" custScaleY="137905" custLinFactNeighborX="1302" custLinFactNeighborY="-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C1039-381B-4F0A-9EA0-FA00906DC5C3}" type="pres">
      <dgm:prSet presAssocID="{710D3C3E-6318-402F-8BE0-CE51EEAB8046}" presName="hierChild2" presStyleCnt="0"/>
      <dgm:spPr/>
    </dgm:pt>
    <dgm:pt modelId="{412A623E-F3B8-423D-A0CA-9D107227CB20}" type="pres">
      <dgm:prSet presAssocID="{F66833F0-83FB-4A83-8362-E70ECB09B6B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46849D2-F82E-4AED-B8E0-C95FCB113B0D}" type="pres">
      <dgm:prSet presAssocID="{82663002-3766-4BEE-9971-ACCDD659DD64}" presName="hierRoot2" presStyleCnt="0"/>
      <dgm:spPr/>
    </dgm:pt>
    <dgm:pt modelId="{81C876B4-6E79-47E1-A09B-3A7914D9E04E}" type="pres">
      <dgm:prSet presAssocID="{82663002-3766-4BEE-9971-ACCDD659DD64}" presName="composite2" presStyleCnt="0"/>
      <dgm:spPr/>
    </dgm:pt>
    <dgm:pt modelId="{3FD18422-85DF-435E-A6A7-6E7D167C44B7}" type="pres">
      <dgm:prSet presAssocID="{82663002-3766-4BEE-9971-ACCDD659DD64}" presName="background2" presStyleLbl="node2" presStyleIdx="0" presStyleCnt="2"/>
      <dgm:spPr/>
    </dgm:pt>
    <dgm:pt modelId="{19586AA0-CE75-4353-87CC-74E0E9B402E7}" type="pres">
      <dgm:prSet presAssocID="{82663002-3766-4BEE-9971-ACCDD659DD64}" presName="text2" presStyleLbl="fgAcc2" presStyleIdx="0" presStyleCnt="2" custScaleX="176278" custScaleY="170705" custLinFactNeighborX="-37024" custLinFactNeighborY="-5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DBF1B5-7E73-4FFE-987F-25EC6062C286}" type="pres">
      <dgm:prSet presAssocID="{82663002-3766-4BEE-9971-ACCDD659DD64}" presName="hierChild3" presStyleCnt="0"/>
      <dgm:spPr/>
    </dgm:pt>
    <dgm:pt modelId="{344E66E8-A572-4AD5-8848-1C4FC88E0ACE}" type="pres">
      <dgm:prSet presAssocID="{3C446AA6-061D-4D03-A939-4BDE158229E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A3E07DA-F53C-4F78-9942-C6406350BA3F}" type="pres">
      <dgm:prSet presAssocID="{441BD2C0-3631-42FF-9FA0-261D753285B6}" presName="hierRoot2" presStyleCnt="0"/>
      <dgm:spPr/>
    </dgm:pt>
    <dgm:pt modelId="{31EF834D-0DC7-40AD-9D67-7D6BF4A22055}" type="pres">
      <dgm:prSet presAssocID="{441BD2C0-3631-42FF-9FA0-261D753285B6}" presName="composite2" presStyleCnt="0"/>
      <dgm:spPr/>
    </dgm:pt>
    <dgm:pt modelId="{4857D4AE-DAA1-428D-B927-6DC83A4A5801}" type="pres">
      <dgm:prSet presAssocID="{441BD2C0-3631-42FF-9FA0-261D753285B6}" presName="background2" presStyleLbl="node2" presStyleIdx="1" presStyleCnt="2"/>
      <dgm:spPr/>
    </dgm:pt>
    <dgm:pt modelId="{A5936E79-49EC-41B3-8E86-DB7DE46B8954}" type="pres">
      <dgm:prSet presAssocID="{441BD2C0-3631-42FF-9FA0-261D753285B6}" presName="text2" presStyleLbl="fgAcc2" presStyleIdx="1" presStyleCnt="2" custScaleX="173769" custScaleY="171786" custLinFactNeighborX="31309" custLinFactNeighborY="-56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4C996C-F264-4346-9684-90322680931D}" type="pres">
      <dgm:prSet presAssocID="{441BD2C0-3631-42FF-9FA0-261D753285B6}" presName="hierChild3" presStyleCnt="0"/>
      <dgm:spPr/>
    </dgm:pt>
  </dgm:ptLst>
  <dgm:cxnLst>
    <dgm:cxn modelId="{BE3AB8B3-71A8-43B2-9121-D4917821F593}" type="presOf" srcId="{441BD2C0-3631-42FF-9FA0-261D753285B6}" destId="{A5936E79-49EC-41B3-8E86-DB7DE46B8954}" srcOrd="0" destOrd="0" presId="urn:microsoft.com/office/officeart/2005/8/layout/hierarchy1"/>
    <dgm:cxn modelId="{3B6A2E5F-E872-458F-BE7A-C70E3BA577CA}" type="presOf" srcId="{82663002-3766-4BEE-9971-ACCDD659DD64}" destId="{19586AA0-CE75-4353-87CC-74E0E9B402E7}" srcOrd="0" destOrd="0" presId="urn:microsoft.com/office/officeart/2005/8/layout/hierarchy1"/>
    <dgm:cxn modelId="{28F07917-39A6-4387-9A5A-01AFD2935AB4}" type="presOf" srcId="{710D3C3E-6318-402F-8BE0-CE51EEAB8046}" destId="{AD55A731-65EF-4D2F-A7E3-E5F6B6EC59F8}" srcOrd="0" destOrd="0" presId="urn:microsoft.com/office/officeart/2005/8/layout/hierarchy1"/>
    <dgm:cxn modelId="{4093AB0D-7C3E-4695-9F76-2744306CDCB2}" srcId="{95419302-84FB-4B49-B6E5-A7CBC1856E7C}" destId="{710D3C3E-6318-402F-8BE0-CE51EEAB8046}" srcOrd="0" destOrd="0" parTransId="{89CEB29E-FF95-4DF6-A8C2-CD03D0A01B13}" sibTransId="{40A1483F-89A1-4F35-BA38-830EF62C2BF7}"/>
    <dgm:cxn modelId="{C1E2663E-A21C-435E-A403-95F1D59DC9CC}" type="presOf" srcId="{F66833F0-83FB-4A83-8362-E70ECB09B6B2}" destId="{412A623E-F3B8-423D-A0CA-9D107227CB20}" srcOrd="0" destOrd="0" presId="urn:microsoft.com/office/officeart/2005/8/layout/hierarchy1"/>
    <dgm:cxn modelId="{CBB5EE58-792A-48DC-BA7D-ABB9D6BED221}" type="presOf" srcId="{3C446AA6-061D-4D03-A939-4BDE158229EB}" destId="{344E66E8-A572-4AD5-8848-1C4FC88E0ACE}" srcOrd="0" destOrd="0" presId="urn:microsoft.com/office/officeart/2005/8/layout/hierarchy1"/>
    <dgm:cxn modelId="{B18A91D4-A84C-4E67-A903-BB5E83C0E1F7}" srcId="{710D3C3E-6318-402F-8BE0-CE51EEAB8046}" destId="{82663002-3766-4BEE-9971-ACCDD659DD64}" srcOrd="0" destOrd="0" parTransId="{F66833F0-83FB-4A83-8362-E70ECB09B6B2}" sibTransId="{8A481EB1-68B3-4AC1-84A1-4195A62CD039}"/>
    <dgm:cxn modelId="{D8688477-8221-4567-A319-6648C4608677}" srcId="{710D3C3E-6318-402F-8BE0-CE51EEAB8046}" destId="{441BD2C0-3631-42FF-9FA0-261D753285B6}" srcOrd="1" destOrd="0" parTransId="{3C446AA6-061D-4D03-A939-4BDE158229EB}" sibTransId="{295B24DB-5595-46F4-B17F-0244CF2ED111}"/>
    <dgm:cxn modelId="{9F154AB4-79F0-46DF-ACF0-6556A70C9246}" type="presOf" srcId="{95419302-84FB-4B49-B6E5-A7CBC1856E7C}" destId="{32C88CC0-D4D0-4E1A-98BC-5B344F0289B1}" srcOrd="0" destOrd="0" presId="urn:microsoft.com/office/officeart/2005/8/layout/hierarchy1"/>
    <dgm:cxn modelId="{0F76E92C-2F00-4779-BE1D-ECA849E9DE29}" type="presParOf" srcId="{32C88CC0-D4D0-4E1A-98BC-5B344F0289B1}" destId="{C2E569FC-F8B3-4A8F-9B2E-39B7E4D678BA}" srcOrd="0" destOrd="0" presId="urn:microsoft.com/office/officeart/2005/8/layout/hierarchy1"/>
    <dgm:cxn modelId="{C5EB9C05-B329-41E7-9B8D-A9640A45399D}" type="presParOf" srcId="{C2E569FC-F8B3-4A8F-9B2E-39B7E4D678BA}" destId="{2E917D4F-3AD1-4BA2-A258-6F0D5DB914A3}" srcOrd="0" destOrd="0" presId="urn:microsoft.com/office/officeart/2005/8/layout/hierarchy1"/>
    <dgm:cxn modelId="{2B75D41F-F866-4F81-AC5C-423F860DD662}" type="presParOf" srcId="{2E917D4F-3AD1-4BA2-A258-6F0D5DB914A3}" destId="{BEAEAF11-8D5B-4B19-8C95-68FF8AC0E9ED}" srcOrd="0" destOrd="0" presId="urn:microsoft.com/office/officeart/2005/8/layout/hierarchy1"/>
    <dgm:cxn modelId="{7D01F038-420B-4576-9A9F-8A28E4FCB568}" type="presParOf" srcId="{2E917D4F-3AD1-4BA2-A258-6F0D5DB914A3}" destId="{AD55A731-65EF-4D2F-A7E3-E5F6B6EC59F8}" srcOrd="1" destOrd="0" presId="urn:microsoft.com/office/officeart/2005/8/layout/hierarchy1"/>
    <dgm:cxn modelId="{3D9C8EBE-457E-4F1F-9110-5B57E4979214}" type="presParOf" srcId="{C2E569FC-F8B3-4A8F-9B2E-39B7E4D678BA}" destId="{112C1039-381B-4F0A-9EA0-FA00906DC5C3}" srcOrd="1" destOrd="0" presId="urn:microsoft.com/office/officeart/2005/8/layout/hierarchy1"/>
    <dgm:cxn modelId="{F61FE04E-7085-4F16-8193-2BB4B80F3856}" type="presParOf" srcId="{112C1039-381B-4F0A-9EA0-FA00906DC5C3}" destId="{412A623E-F3B8-423D-A0CA-9D107227CB20}" srcOrd="0" destOrd="0" presId="urn:microsoft.com/office/officeart/2005/8/layout/hierarchy1"/>
    <dgm:cxn modelId="{F335F7C9-5D09-4439-B767-E06325A65130}" type="presParOf" srcId="{112C1039-381B-4F0A-9EA0-FA00906DC5C3}" destId="{646849D2-F82E-4AED-B8E0-C95FCB113B0D}" srcOrd="1" destOrd="0" presId="urn:microsoft.com/office/officeart/2005/8/layout/hierarchy1"/>
    <dgm:cxn modelId="{E59D5987-AFA9-46AE-8545-4620E8F428FD}" type="presParOf" srcId="{646849D2-F82E-4AED-B8E0-C95FCB113B0D}" destId="{81C876B4-6E79-47E1-A09B-3A7914D9E04E}" srcOrd="0" destOrd="0" presId="urn:microsoft.com/office/officeart/2005/8/layout/hierarchy1"/>
    <dgm:cxn modelId="{D7C1FC44-EAB3-49B5-8BBC-74BBE73E6E8E}" type="presParOf" srcId="{81C876B4-6E79-47E1-A09B-3A7914D9E04E}" destId="{3FD18422-85DF-435E-A6A7-6E7D167C44B7}" srcOrd="0" destOrd="0" presId="urn:microsoft.com/office/officeart/2005/8/layout/hierarchy1"/>
    <dgm:cxn modelId="{2B900782-5C78-4DEB-AC51-7AA83E5F3141}" type="presParOf" srcId="{81C876B4-6E79-47E1-A09B-3A7914D9E04E}" destId="{19586AA0-CE75-4353-87CC-74E0E9B402E7}" srcOrd="1" destOrd="0" presId="urn:microsoft.com/office/officeart/2005/8/layout/hierarchy1"/>
    <dgm:cxn modelId="{ED34A0E7-BB67-4534-9F7F-E43326F9D88D}" type="presParOf" srcId="{646849D2-F82E-4AED-B8E0-C95FCB113B0D}" destId="{7DDBF1B5-7E73-4FFE-987F-25EC6062C286}" srcOrd="1" destOrd="0" presId="urn:microsoft.com/office/officeart/2005/8/layout/hierarchy1"/>
    <dgm:cxn modelId="{0C7D8A0E-A860-4B82-B0E2-E386650625EF}" type="presParOf" srcId="{112C1039-381B-4F0A-9EA0-FA00906DC5C3}" destId="{344E66E8-A572-4AD5-8848-1C4FC88E0ACE}" srcOrd="2" destOrd="0" presId="urn:microsoft.com/office/officeart/2005/8/layout/hierarchy1"/>
    <dgm:cxn modelId="{90DFC7CE-95A9-4C2C-837A-837DF72C2465}" type="presParOf" srcId="{112C1039-381B-4F0A-9EA0-FA00906DC5C3}" destId="{4A3E07DA-F53C-4F78-9942-C6406350BA3F}" srcOrd="3" destOrd="0" presId="urn:microsoft.com/office/officeart/2005/8/layout/hierarchy1"/>
    <dgm:cxn modelId="{45ED86C8-A996-44CD-8F0F-A2A600831EEE}" type="presParOf" srcId="{4A3E07DA-F53C-4F78-9942-C6406350BA3F}" destId="{31EF834D-0DC7-40AD-9D67-7D6BF4A22055}" srcOrd="0" destOrd="0" presId="urn:microsoft.com/office/officeart/2005/8/layout/hierarchy1"/>
    <dgm:cxn modelId="{6BBB33D2-ED8B-4696-B860-78748F499F7D}" type="presParOf" srcId="{31EF834D-0DC7-40AD-9D67-7D6BF4A22055}" destId="{4857D4AE-DAA1-428D-B927-6DC83A4A5801}" srcOrd="0" destOrd="0" presId="urn:microsoft.com/office/officeart/2005/8/layout/hierarchy1"/>
    <dgm:cxn modelId="{8183C460-BFE4-4EF1-A7A4-C7409810C0D0}" type="presParOf" srcId="{31EF834D-0DC7-40AD-9D67-7D6BF4A22055}" destId="{A5936E79-49EC-41B3-8E86-DB7DE46B8954}" srcOrd="1" destOrd="0" presId="urn:microsoft.com/office/officeart/2005/8/layout/hierarchy1"/>
    <dgm:cxn modelId="{31666C98-A985-40F4-B42A-CE6CDD405BDC}" type="presParOf" srcId="{4A3E07DA-F53C-4F78-9942-C6406350BA3F}" destId="{BA4C996C-F264-4346-9684-9032268093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E66E8-A572-4AD5-8848-1C4FC88E0ACE}">
      <dsp:nvSpPr>
        <dsp:cNvPr id="0" name=""/>
        <dsp:cNvSpPr/>
      </dsp:nvSpPr>
      <dsp:spPr>
        <a:xfrm>
          <a:off x="3704240" y="823568"/>
          <a:ext cx="1220851" cy="244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21"/>
              </a:lnTo>
              <a:lnTo>
                <a:pt x="1220851" y="157221"/>
              </a:lnTo>
              <a:lnTo>
                <a:pt x="1220851" y="244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A623E-F3B8-423D-A0CA-9D107227CB20}">
      <dsp:nvSpPr>
        <dsp:cNvPr id="0" name=""/>
        <dsp:cNvSpPr/>
      </dsp:nvSpPr>
      <dsp:spPr>
        <a:xfrm>
          <a:off x="2416663" y="823568"/>
          <a:ext cx="1287577" cy="244719"/>
        </a:xfrm>
        <a:custGeom>
          <a:avLst/>
          <a:gdLst/>
          <a:ahLst/>
          <a:cxnLst/>
          <a:rect l="0" t="0" r="0" b="0"/>
          <a:pathLst>
            <a:path>
              <a:moveTo>
                <a:pt x="1287577" y="0"/>
              </a:moveTo>
              <a:lnTo>
                <a:pt x="1287577" y="157221"/>
              </a:lnTo>
              <a:lnTo>
                <a:pt x="0" y="157221"/>
              </a:lnTo>
              <a:lnTo>
                <a:pt x="0" y="244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EAF11-8D5B-4B19-8C95-68FF8AC0E9ED}">
      <dsp:nvSpPr>
        <dsp:cNvPr id="0" name=""/>
        <dsp:cNvSpPr/>
      </dsp:nvSpPr>
      <dsp:spPr>
        <a:xfrm>
          <a:off x="2900373" y="-3539"/>
          <a:ext cx="1607733" cy="82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55A731-65EF-4D2F-A7E3-E5F6B6EC59F8}">
      <dsp:nvSpPr>
        <dsp:cNvPr id="0" name=""/>
        <dsp:cNvSpPr/>
      </dsp:nvSpPr>
      <dsp:spPr>
        <a:xfrm>
          <a:off x="3005319" y="96159"/>
          <a:ext cx="1607733" cy="82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Mission</a:t>
          </a:r>
          <a:endParaRPr lang="en-US" sz="2400" b="1" kern="1200" dirty="0"/>
        </a:p>
      </dsp:txBody>
      <dsp:txXfrm>
        <a:off x="3029544" y="120384"/>
        <a:ext cx="1559283" cy="778658"/>
      </dsp:txXfrm>
    </dsp:sp>
    <dsp:sp modelId="{3FD18422-85DF-435E-A6A7-6E7D167C44B7}">
      <dsp:nvSpPr>
        <dsp:cNvPr id="0" name=""/>
        <dsp:cNvSpPr/>
      </dsp:nvSpPr>
      <dsp:spPr>
        <a:xfrm>
          <a:off x="1584177" y="1068288"/>
          <a:ext cx="1664970" cy="1023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586AA0-CE75-4353-87CC-74E0E9B402E7}">
      <dsp:nvSpPr>
        <dsp:cNvPr id="0" name=""/>
        <dsp:cNvSpPr/>
      </dsp:nvSpPr>
      <dsp:spPr>
        <a:xfrm>
          <a:off x="1689124" y="1167987"/>
          <a:ext cx="1664970" cy="1023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Providing career guidance to young jobseekers</a:t>
          </a:r>
          <a:endParaRPr lang="en-US" sz="1700" b="1" kern="1200" dirty="0"/>
        </a:p>
      </dsp:txBody>
      <dsp:txXfrm>
        <a:off x="1719111" y="1197974"/>
        <a:ext cx="1604996" cy="963857"/>
      </dsp:txXfrm>
    </dsp:sp>
    <dsp:sp modelId="{4857D4AE-DAA1-428D-B927-6DC83A4A5801}">
      <dsp:nvSpPr>
        <dsp:cNvPr id="0" name=""/>
        <dsp:cNvSpPr/>
      </dsp:nvSpPr>
      <dsp:spPr>
        <a:xfrm>
          <a:off x="4104455" y="1068288"/>
          <a:ext cx="1641273" cy="1030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936E79-49EC-41B3-8E86-DB7DE46B8954}">
      <dsp:nvSpPr>
        <dsp:cNvPr id="0" name=""/>
        <dsp:cNvSpPr/>
      </dsp:nvSpPr>
      <dsp:spPr>
        <a:xfrm>
          <a:off x="4209401" y="1167987"/>
          <a:ext cx="1641273" cy="1030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Supporting businesses in finding qualified staff </a:t>
          </a:r>
          <a:endParaRPr lang="en-US" sz="1700" b="1" kern="1200" dirty="0"/>
        </a:p>
      </dsp:txBody>
      <dsp:txXfrm>
        <a:off x="4239578" y="1198164"/>
        <a:ext cx="1580919" cy="96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BDC44B-D54B-4ED5-BB77-9BDC90B720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D593D-22FB-4DB4-8D28-29853ABFF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5BC82-2AB7-468C-908B-A904D354C94D}" type="datetimeFigureOut">
              <a:rPr lang="el-GR" smtClean="0"/>
              <a:t>5/4/2019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4E7C1-C44F-420B-9F29-D65D3207E8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83157-DFD4-4287-B7EC-268A2DB72A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D6A9-C382-4BF2-8245-AE7B53298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21F4-2555-419B-B74E-F0E11B2A377C}" type="datetimeFigureOut">
              <a:rPr lang="en-US" smtClean="0"/>
              <a:pPr/>
              <a:t>05/04/2019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C771-D268-4519-8CC1-C0F3E3A97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Mentor</a:t>
            </a:r>
            <a:r>
              <a:rPr lang="en-US" b="1" baseline="0" dirty="0" smtClean="0"/>
              <a:t> partners:</a:t>
            </a:r>
          </a:p>
          <a:p>
            <a:r>
              <a:rPr lang="en-US" dirty="0" smtClean="0"/>
              <a:t>1.University of Cyprus (UCY) Cyprus</a:t>
            </a:r>
          </a:p>
          <a:p>
            <a:r>
              <a:rPr lang="en-US" dirty="0" smtClean="0"/>
              <a:t>2.  Maritime Institute of Easter Mediterranean (</a:t>
            </a:r>
            <a:r>
              <a:rPr lang="en-US" dirty="0" err="1" smtClean="0"/>
              <a:t>Mar.In.EM</a:t>
            </a:r>
            <a:r>
              <a:rPr lang="en-US" dirty="0" smtClean="0"/>
              <a:t>)  Cyprus</a:t>
            </a:r>
          </a:p>
          <a:p>
            <a:r>
              <a:rPr lang="en-US" dirty="0" smtClean="0"/>
              <a:t>3.  Cyprus Chamber of Commerce and Industry (CCCI) Cyprus</a:t>
            </a:r>
          </a:p>
          <a:p>
            <a:r>
              <a:rPr lang="en-US" dirty="0" smtClean="0"/>
              <a:t>4. Agricultural University of Athens (AUA) Greece</a:t>
            </a:r>
          </a:p>
          <a:p>
            <a:r>
              <a:rPr lang="en-US" dirty="0" smtClean="0"/>
              <a:t>5. National Technical University of Athens (NTUA) Greece</a:t>
            </a:r>
          </a:p>
          <a:p>
            <a:r>
              <a:rPr lang="en-US" dirty="0" smtClean="0"/>
              <a:t>6. Marine Cluster Bulgaria (MCB) Bulgaria</a:t>
            </a:r>
          </a:p>
          <a:p>
            <a:r>
              <a:rPr lang="en-US" dirty="0" smtClean="0"/>
              <a:t>7. Constanta Maritime University (CMU) Romania</a:t>
            </a:r>
          </a:p>
          <a:p>
            <a:endParaRPr lang="en-US" dirty="0" smtClean="0"/>
          </a:p>
          <a:p>
            <a:r>
              <a:rPr lang="en-US" b="1" dirty="0" smtClean="0"/>
              <a:t>Mentor observers:</a:t>
            </a:r>
          </a:p>
          <a:p>
            <a:r>
              <a:rPr lang="en-US" dirty="0" smtClean="0"/>
              <a:t>1.Arab Academy for Science, Technology and Maritime  Transport (Egypt)</a:t>
            </a:r>
          </a:p>
          <a:p>
            <a:r>
              <a:rPr lang="en-US" dirty="0" smtClean="0"/>
              <a:t>2.  Jordan Academy for Maritime Studies (Jordan)</a:t>
            </a:r>
          </a:p>
          <a:p>
            <a:r>
              <a:rPr lang="en-US" dirty="0" smtClean="0"/>
              <a:t>3.  Al-</a:t>
            </a:r>
            <a:r>
              <a:rPr lang="en-US" dirty="0" err="1" smtClean="0"/>
              <a:t>Manar</a:t>
            </a:r>
            <a:r>
              <a:rPr lang="en-US" dirty="0" smtClean="0"/>
              <a:t> University of Tripoli (Lebanon)</a:t>
            </a:r>
          </a:p>
          <a:p>
            <a:r>
              <a:rPr lang="en-US" dirty="0" smtClean="0"/>
              <a:t>4.  Istanbul Technical University  (Turkey)</a:t>
            </a:r>
          </a:p>
          <a:p>
            <a:r>
              <a:rPr lang="en-US" dirty="0" smtClean="0"/>
              <a:t>The Lebanon and Jordan observers have already signed an </a:t>
            </a:r>
            <a:r>
              <a:rPr lang="en-US" dirty="0" err="1" smtClean="0"/>
              <a:t>MoU</a:t>
            </a:r>
            <a:r>
              <a:rPr lang="en-US" dirty="0" smtClean="0"/>
              <a:t> with the BCC and the rest</a:t>
            </a:r>
            <a:r>
              <a:rPr lang="en-US" baseline="0" dirty="0" smtClean="0"/>
              <a:t> of the observes are also expected to sign it soon.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Aspiration of Mentor: </a:t>
            </a:r>
            <a:r>
              <a:rPr lang="en-US" sz="1200" b="0" dirty="0" smtClean="0"/>
              <a:t>Creation of a Network of BCCs in the East Med (EM) &amp; Black Sea (BS) Region for raising awareness &amp;  promoting synergies on Blue careers, skills and training of young people &amp; professionals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Mentor has 4 Focus</a:t>
            </a:r>
            <a:r>
              <a:rPr lang="en-US" b="1" baseline="0" dirty="0" smtClean="0"/>
              <a:t> Areas, the so called Marine and Maritime Economic Activities areas or MEAs</a:t>
            </a:r>
            <a:r>
              <a:rPr lang="en-US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Maritime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Cruise Tourism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Offshore Oil &amp; Gas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Marine Aquaculture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8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Mentor’s main</a:t>
            </a:r>
            <a:r>
              <a:rPr lang="en-US" b="1" baseline="0" dirty="0" smtClean="0"/>
              <a:t> achievements can be summarized as follows</a:t>
            </a:r>
            <a:r>
              <a:rPr lang="en-US" baseline="0" dirty="0" smtClean="0"/>
              <a:t>: </a:t>
            </a:r>
          </a:p>
          <a:p>
            <a:r>
              <a:rPr lang="en-US" dirty="0" smtClean="0"/>
              <a:t>1.Production of an important volume of data &amp; tools on maritime</a:t>
            </a:r>
            <a:r>
              <a:rPr lang="en-US" baseline="0" dirty="0" smtClean="0"/>
              <a:t> education &amp; training in the East Med and Black Sea region</a:t>
            </a:r>
            <a:endParaRPr lang="en-US" dirty="0" smtClean="0"/>
          </a:p>
          <a:p>
            <a:r>
              <a:rPr lang="en-US" dirty="0" smtClean="0"/>
              <a:t>2. Promoting networking &amp; cooperation on Blue careers &amp; skills development in the region</a:t>
            </a:r>
          </a:p>
          <a:p>
            <a:r>
              <a:rPr lang="en-US" dirty="0" smtClean="0"/>
              <a:t>3. Promoting synergies between the industry, the public sector &amp; the society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3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Career Mentoring Framework</a:t>
            </a:r>
            <a:r>
              <a:rPr lang="en-US" dirty="0" smtClean="0"/>
              <a:t>:. The procedure</a:t>
            </a:r>
            <a:r>
              <a:rPr lang="en-US" baseline="0" dirty="0" smtClean="0"/>
              <a:t> is the following:</a:t>
            </a:r>
          </a:p>
          <a:p>
            <a:r>
              <a:rPr lang="en-US" baseline="0" dirty="0" smtClean="0"/>
              <a:t>The mentor identifies the current status of the student, then presents to him/her the Blue Sectors. The student selects the Blue sector that is of interest to him/her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cruise tourism. Then the mentor presents to him/her the professions in this sector and the student identifies the one that he/she believes is suitable for him/her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chief engineer). After that, the mentor informs the student on the necessary academic qualifications, technical skills &amp; behavioral competences needed for the selected profession.</a:t>
            </a:r>
          </a:p>
          <a:p>
            <a:r>
              <a:rPr lang="en-US" baseline="0" dirty="0" smtClean="0"/>
              <a:t>The aim is to help the student enter an academic institution that will deliver the required degree for the selected Blue profession.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Cooperative Network of training Institutions</a:t>
            </a:r>
            <a:r>
              <a:rPr lang="en-US" baseline="0" dirty="0" smtClean="0"/>
              <a:t>: 30 training institutions in total were identified in the 4 project countries, including 32 inter–institutional agreements that fall within the 4 MEAs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E-Mobility tool basically</a:t>
            </a:r>
            <a:r>
              <a:rPr lang="en-US" baseline="0" dirty="0" smtClean="0"/>
              <a:t> consists of the following steps: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candidate selects the personal educational level (graduate or postgraduate)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Then he/she selects the desired field of studies and the University of Origin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He/she views results (list of educational &amp; training institutions) for the selected fields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that, the candidate selects the institution that is of interest to him/her and views the available details for this Institution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Finally, he/she can also see the available “Blue” courses of that Institution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 shows</a:t>
            </a:r>
            <a:r>
              <a:rPr lang="en-US" baseline="0" dirty="0" smtClean="0"/>
              <a:t> the organizers and participants in the pilot training seminar that was organized on January 17th, 2019 in Athens. In total, 15 persons participated. There was a mix of students (under and post-graduates) along with young professionals. The participant number was limited to 15 persons in order to make the training course as efficient as possible. A certificate of attendance has been also given to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86FA-E1F1-4AE4-AA63-289A52FEE7F0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C71-6FB5-411B-86AA-C5D3C14588A5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DD9C-569E-4DF8-B382-44AEC0770985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ABF-3A19-4B7D-86D3-7A4858C3FEB4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6C3-B0D2-4A92-811A-ADB291069FD3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E1E6-04B4-495B-9160-EAAC7E23EFEE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7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970B-DE32-42B1-BF8B-DF10E7B1117E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966-4CCE-4C47-B64D-97A5412815DD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4AD-20CB-4BD8-BE14-91E6413D4E65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7B69-1D48-467B-9C3B-6E2283A03927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83C2-E86A-4D1C-85CB-C3694F3D3D00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7FAF-BA61-45E0-AF9A-73E1D80AE6E3}" type="datetime1">
              <a:rPr lang="en-US" smtClean="0"/>
              <a:pPr/>
              <a:t>05/04/2019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twitter.com/Blue_Career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5.jpeg"/><Relationship Id="rId2" Type="http://schemas.openxmlformats.org/officeDocument/2006/relationships/hyperlink" Target="https://www.facebook.com/Blue-Career-Centre-of-Eastern-Mediterranean-Black-Sea-110172157329146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1.gif"/><Relationship Id="rId10" Type="http://schemas.openxmlformats.org/officeDocument/2006/relationships/image" Target="../media/image26.jpeg"/><Relationship Id="rId4" Type="http://schemas.openxmlformats.org/officeDocument/2006/relationships/hyperlink" Target="mailto:admin@marinem.org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80528" y="5150697"/>
            <a:ext cx="87487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66"/>
                </a:solidFill>
              </a:rPr>
              <a:t>Call for Proposals EASME/EMFF/2016/1.2.1.2: </a:t>
            </a:r>
            <a:endParaRPr lang="el-GR" sz="1400" b="1" dirty="0">
              <a:solidFill>
                <a:srgbClr val="000066"/>
              </a:solidFill>
            </a:endParaRPr>
          </a:p>
          <a:p>
            <a:pPr algn="ctr"/>
            <a:r>
              <a:rPr lang="en-US" sz="1400" b="1" dirty="0">
                <a:solidFill>
                  <a:srgbClr val="000066"/>
                </a:solidFill>
              </a:rPr>
              <a:t>"Blue Careers in Europe“</a:t>
            </a:r>
          </a:p>
          <a:p>
            <a:pPr algn="ctr"/>
            <a:r>
              <a:rPr lang="en-US" sz="1400" b="1" dirty="0">
                <a:solidFill>
                  <a:srgbClr val="000066"/>
                </a:solidFill>
              </a:rPr>
              <a:t>Proposal N° EASME/EMFF/2016/1.2.1.2/002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143001"/>
            <a:ext cx="91440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Blue Career Centre of Eastern Mediterranean and Black </a:t>
            </a:r>
            <a:r>
              <a:rPr lang="en-US" sz="3600" b="1" dirty="0" smtClean="0">
                <a:solidFill>
                  <a:srgbClr val="000066"/>
                </a:solidFill>
              </a:rPr>
              <a:t>Sea (BCC)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144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09600" y="3437761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</a:rPr>
              <a:t>Zacharias </a:t>
            </a:r>
            <a:r>
              <a:rPr lang="en-US" sz="2000" b="1" dirty="0" err="1">
                <a:solidFill>
                  <a:srgbClr val="000066"/>
                </a:solidFill>
              </a:rPr>
              <a:t>Siokouros</a:t>
            </a:r>
            <a:endParaRPr lang="en-US" sz="2000" b="1" dirty="0">
              <a:solidFill>
                <a:srgbClr val="000066"/>
              </a:solidFill>
            </a:endParaRPr>
          </a:p>
          <a:p>
            <a:pPr algn="ctr"/>
            <a:r>
              <a:rPr lang="en-US" sz="2000" b="1" dirty="0">
                <a:solidFill>
                  <a:srgbClr val="000066"/>
                </a:solidFill>
              </a:rPr>
              <a:t>Mar.In.E.M.</a:t>
            </a:r>
            <a:endParaRPr lang="el-GR" sz="2000" b="1" dirty="0">
              <a:solidFill>
                <a:srgbClr val="000066"/>
              </a:solidFill>
            </a:endParaRPr>
          </a:p>
        </p:txBody>
      </p:sp>
      <p:pic>
        <p:nvPicPr>
          <p:cNvPr id="17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344" y="5260015"/>
            <a:ext cx="612000" cy="612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" y="13966"/>
            <a:ext cx="2243821" cy="7200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83768" y="0"/>
            <a:ext cx="5616624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>
                <a:solidFill>
                  <a:srgbClr val="000066"/>
                </a:solidFill>
              </a:rPr>
              <a:t>MENTOR</a:t>
            </a:r>
            <a:endParaRPr lang="en-US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rafik 3" descr="bluecare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757" y="5198981"/>
            <a:ext cx="805662" cy="72000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6968" y="4909611"/>
            <a:ext cx="1156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33FF"/>
                </a:solidFill>
              </a:rPr>
              <a:t>Blue Careers</a:t>
            </a:r>
            <a:endParaRPr lang="el-GR" sz="1200" b="1" dirty="0">
              <a:solidFill>
                <a:srgbClr val="3333FF"/>
              </a:solidFill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54A35B5-C4DE-4416-8F3E-0423B2565DD1}"/>
              </a:ext>
            </a:extLst>
          </p:cNvPr>
          <p:cNvSpPr txBox="1"/>
          <p:nvPr/>
        </p:nvSpPr>
        <p:spPr>
          <a:xfrm>
            <a:off x="-54644" y="6334780"/>
            <a:ext cx="919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solidFill>
                  <a:srgbClr val="0000FF"/>
                </a:solidFill>
              </a:rPr>
              <a:t>“Blue </a:t>
            </a:r>
            <a:r>
              <a:rPr lang="en-US" sz="1400" b="1" i="1" dirty="0">
                <a:solidFill>
                  <a:srgbClr val="0000FF"/>
                </a:solidFill>
              </a:rPr>
              <a:t>Economy call 2018: </a:t>
            </a:r>
            <a:r>
              <a:rPr lang="en-US" sz="1400" b="1" i="1" dirty="0" smtClean="0">
                <a:solidFill>
                  <a:srgbClr val="0000FF"/>
                </a:solidFill>
              </a:rPr>
              <a:t>Blue </a:t>
            </a:r>
            <a:r>
              <a:rPr lang="en-US" sz="1400" b="1" i="1" dirty="0">
                <a:solidFill>
                  <a:srgbClr val="0000FF"/>
                </a:solidFill>
              </a:rPr>
              <a:t>Careers, Blue Labs and Grants for the Blue Economy “organized by DG MARE , Brussels, 22/11/2018</a:t>
            </a:r>
            <a:endParaRPr lang="el-GR" sz="1400" b="1" i="1" dirty="0">
              <a:solidFill>
                <a:srgbClr val="0000FF"/>
              </a:solidFill>
            </a:endParaRPr>
          </a:p>
        </p:txBody>
      </p:sp>
      <p:pic>
        <p:nvPicPr>
          <p:cNvPr id="18" name="Picture 4" descr="Image result for Maritime INstitute of Eastern Mediterranean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892" y="2758711"/>
            <a:ext cx="3276988" cy="213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1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475656" y="-196066"/>
            <a:ext cx="7769746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 smtClean="0">
                <a:solidFill>
                  <a:srgbClr val="000066"/>
                </a:solidFill>
              </a:rPr>
              <a:t>Mentor Mission &amp; Objectives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95DBB-0D02-4175-8087-848444A61917}"/>
              </a:ext>
            </a:extLst>
          </p:cNvPr>
          <p:cNvSpPr/>
          <p:nvPr/>
        </p:nvSpPr>
        <p:spPr>
          <a:xfrm>
            <a:off x="0" y="748044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F094B-E066-48A2-9C61-74222961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" y="58484"/>
            <a:ext cx="2019439" cy="64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6776" y="893130"/>
            <a:ext cx="8440758" cy="5357239"/>
            <a:chOff x="19676" y="776536"/>
            <a:chExt cx="8440758" cy="5357239"/>
          </a:xfrm>
        </p:grpSpPr>
        <p:sp>
          <p:nvSpPr>
            <p:cNvPr id="25" name="TextBox 24"/>
            <p:cNvSpPr txBox="1"/>
            <p:nvPr/>
          </p:nvSpPr>
          <p:spPr>
            <a:xfrm>
              <a:off x="1475656" y="3164404"/>
              <a:ext cx="6696744" cy="2939266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q"/>
              </a:pPr>
              <a:r>
                <a:rPr lang="en-GB" sz="1700" dirty="0" smtClean="0"/>
                <a:t>Attract </a:t>
              </a:r>
              <a:r>
                <a:rPr lang="en-GB" sz="1700" dirty="0"/>
                <a:t>higher education graduates </a:t>
              </a:r>
              <a:r>
                <a:rPr lang="en-US" sz="1700" dirty="0" smtClean="0"/>
                <a:t>and/</a:t>
              </a:r>
              <a:r>
                <a:rPr lang="en-GB" sz="1700" dirty="0" smtClean="0"/>
                <a:t>or </a:t>
              </a:r>
              <a:r>
                <a:rPr lang="en-GB" sz="1700" dirty="0"/>
                <a:t>persons with  vocational/technical qualifications </a:t>
              </a:r>
              <a:r>
                <a:rPr lang="en-GB" sz="1700" dirty="0" smtClean="0"/>
                <a:t>to Blue professions </a:t>
              </a:r>
              <a:r>
                <a:rPr lang="en-GB" sz="1700" dirty="0"/>
                <a:t>through targeted and innovative education and/or training initiatives </a:t>
              </a:r>
              <a:endParaRPr lang="en-GB" sz="1700" dirty="0" smtClean="0"/>
            </a:p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q"/>
              </a:pPr>
              <a:r>
                <a:rPr lang="en-GB" sz="1700" dirty="0" smtClean="0"/>
                <a:t>Offer </a:t>
              </a:r>
              <a:r>
                <a:rPr lang="en-GB" sz="1700" dirty="0"/>
                <a:t>mentoring and career guidance to students (age 15-18) for </a:t>
              </a:r>
              <a:r>
                <a:rPr lang="en-GB" sz="1700" dirty="0" smtClean="0"/>
                <a:t>key </a:t>
              </a:r>
              <a:r>
                <a:rPr lang="en-GB" sz="1700" dirty="0"/>
                <a:t>Blue sectors of the </a:t>
              </a:r>
              <a:r>
                <a:rPr lang="en-GB" sz="1700" dirty="0" smtClean="0"/>
                <a:t>region</a:t>
              </a:r>
              <a:endParaRPr lang="en-US" sz="1700" dirty="0"/>
            </a:p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q"/>
              </a:pPr>
              <a:r>
                <a:rPr lang="en-GB" sz="1700" dirty="0" smtClean="0"/>
                <a:t>Re-train </a:t>
              </a:r>
              <a:r>
                <a:rPr lang="en-GB" sz="1700" dirty="0"/>
                <a:t>and up-skill workers employed in other sectors and/or </a:t>
              </a:r>
              <a:r>
                <a:rPr lang="en-GB" sz="1700" dirty="0" smtClean="0"/>
                <a:t>unemployed people for </a:t>
              </a:r>
              <a:r>
                <a:rPr lang="en-GB" sz="1700" dirty="0"/>
                <a:t>a job in the B</a:t>
              </a:r>
              <a:r>
                <a:rPr lang="en-GB" sz="1700" dirty="0" smtClean="0"/>
                <a:t>lue </a:t>
              </a:r>
              <a:r>
                <a:rPr lang="en-GB" sz="1700" dirty="0"/>
                <a:t>E</a:t>
              </a:r>
              <a:r>
                <a:rPr lang="en-GB" sz="1700" dirty="0" smtClean="0"/>
                <a:t>conomy</a:t>
              </a:r>
              <a:endParaRPr lang="en-US" sz="1700" dirty="0"/>
            </a:p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q"/>
              </a:pPr>
              <a:r>
                <a:rPr lang="en-GB" sz="1700" dirty="0" smtClean="0"/>
                <a:t>Expand </a:t>
              </a:r>
              <a:r>
                <a:rPr lang="en-GB" sz="1700" dirty="0"/>
                <a:t>the skills of people currently employed in the </a:t>
              </a:r>
              <a:r>
                <a:rPr lang="en-GB" sz="1700" dirty="0" smtClean="0"/>
                <a:t>Blue </a:t>
              </a:r>
              <a:r>
                <a:rPr lang="en-GB" sz="1700" dirty="0"/>
                <a:t>E</a:t>
              </a:r>
              <a:r>
                <a:rPr lang="en-GB" sz="1700" dirty="0" smtClean="0"/>
                <a:t>conomy </a:t>
              </a:r>
              <a:r>
                <a:rPr lang="en-GB" sz="1700" dirty="0"/>
                <a:t>to </a:t>
              </a:r>
              <a:r>
                <a:rPr lang="en-GB" sz="1700" dirty="0" smtClean="0"/>
                <a:t>advance their </a:t>
              </a:r>
              <a:r>
                <a:rPr lang="en-GB" sz="1700" dirty="0"/>
                <a:t>careers and/or to facilitate their mobility to other maritime </a:t>
              </a:r>
              <a:r>
                <a:rPr lang="en-GB" sz="1700" dirty="0" smtClean="0"/>
                <a:t>jobs</a:t>
              </a:r>
              <a:endParaRPr lang="el-GR" sz="1700" dirty="0"/>
            </a:p>
          </p:txBody>
        </p:sp>
        <p:pic>
          <p:nvPicPr>
            <p:cNvPr id="1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5" r="20997" b="-1607"/>
            <a:stretch/>
          </p:blipFill>
          <p:spPr bwMode="auto">
            <a:xfrm>
              <a:off x="19676" y="935388"/>
              <a:ext cx="1455982" cy="151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4183283283"/>
                </p:ext>
              </p:extLst>
            </p:nvPr>
          </p:nvGraphicFramePr>
          <p:xfrm>
            <a:off x="971602" y="776536"/>
            <a:ext cx="7488832" cy="2232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 rot="16200000">
              <a:off x="-796946" y="4382316"/>
              <a:ext cx="3106620" cy="3962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wordArtVert" wrap="square" rtlCol="0">
              <a:spAutoFit/>
            </a:bodyPr>
            <a:lstStyle/>
            <a:p>
              <a:r>
                <a:rPr lang="en-US" sz="1600" b="1" dirty="0" smtClean="0"/>
                <a:t>OBJECTIVES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110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9592" y="-96644"/>
            <a:ext cx="8064896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 smtClean="0">
                <a:solidFill>
                  <a:srgbClr val="000066"/>
                </a:solidFill>
              </a:rPr>
              <a:t>MENTOR best practices &amp; lessons learned</a:t>
            </a:r>
            <a:endParaRPr lang="en-US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" y="6138000"/>
            <a:ext cx="2243821" cy="72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208" y="796236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467544" y="1226202"/>
            <a:ext cx="8064896" cy="2979147"/>
            <a:chOff x="467544" y="1226202"/>
            <a:chExt cx="8064896" cy="2979147"/>
          </a:xfrm>
        </p:grpSpPr>
        <p:sp>
          <p:nvSpPr>
            <p:cNvPr id="3" name="Rounded Rectangle 2"/>
            <p:cNvSpPr/>
            <p:nvPr/>
          </p:nvSpPr>
          <p:spPr>
            <a:xfrm>
              <a:off x="467544" y="1226202"/>
              <a:ext cx="2880320" cy="14401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1. Visits to Schools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2120" y="1262628"/>
              <a:ext cx="2880320" cy="14401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2. Organization </a:t>
              </a:r>
              <a:r>
                <a:rPr lang="en-US" sz="2000" b="1" dirty="0"/>
                <a:t>of Blue Career Fairs</a:t>
              </a:r>
            </a:p>
          </p:txBody>
        </p:sp>
        <p:sp>
          <p:nvSpPr>
            <p:cNvPr id="2" name="Down Arrow Callout 1"/>
            <p:cNvSpPr/>
            <p:nvPr/>
          </p:nvSpPr>
          <p:spPr>
            <a:xfrm>
              <a:off x="2923923" y="2818509"/>
              <a:ext cx="2995785" cy="1386840"/>
            </a:xfrm>
            <a:prstGeom prst="downArrowCallout">
              <a:avLst>
                <a:gd name="adj1" fmla="val 15048"/>
                <a:gd name="adj2" fmla="val 16021"/>
                <a:gd name="adj3" fmla="val 25465"/>
                <a:gd name="adj4" fmla="val 61713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sz="1600" dirty="0"/>
                <a:t>I</a:t>
              </a:r>
              <a:r>
                <a:rPr lang="en-US" sz="1600" dirty="0" smtClean="0"/>
                <a:t>nform on </a:t>
              </a:r>
              <a:r>
                <a:rPr lang="en-US" sz="1600" dirty="0"/>
                <a:t>required </a:t>
              </a:r>
              <a:r>
                <a:rPr lang="en-US" sz="1600" dirty="0" smtClean="0"/>
                <a:t>academic, technical &amp; </a:t>
              </a:r>
              <a:r>
                <a:rPr lang="en-US" sz="1600" dirty="0"/>
                <a:t>behavioral skills &amp; competences for Blue </a:t>
              </a:r>
              <a:r>
                <a:rPr lang="en-US" sz="1600" dirty="0" smtClean="0"/>
                <a:t>Professions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9632" y="4180503"/>
            <a:ext cx="7865196" cy="1955838"/>
            <a:chOff x="2154199" y="4121822"/>
            <a:chExt cx="7337105" cy="1955838"/>
          </a:xfrm>
        </p:grpSpPr>
        <p:sp>
          <p:nvSpPr>
            <p:cNvPr id="12" name="TextBox 11"/>
            <p:cNvSpPr txBox="1"/>
            <p:nvPr/>
          </p:nvSpPr>
          <p:spPr>
            <a:xfrm>
              <a:off x="2154199" y="4262389"/>
              <a:ext cx="5631040" cy="155427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400"/>
                </a:spcBef>
                <a:spcAft>
                  <a:spcPts val="400"/>
                </a:spcAft>
                <a:buFont typeface="Wingdings" panose="05000000000000000000" pitchFamily="2" charset="2"/>
                <a:buChar char="Ø"/>
              </a:pPr>
              <a:r>
                <a:rPr lang="en-US" sz="1700" i="1" dirty="0" smtClean="0"/>
                <a:t>Great interest from students (secondary &amp; tertiary education), teachers, professors &amp; parents, as well as companies</a:t>
              </a:r>
            </a:p>
            <a:p>
              <a:pPr marL="285750" indent="-285750" algn="just">
                <a:spcBef>
                  <a:spcPts val="400"/>
                </a:spcBef>
                <a:spcAft>
                  <a:spcPts val="400"/>
                </a:spcAft>
                <a:buFont typeface="Wingdings" panose="05000000000000000000" pitchFamily="2" charset="2"/>
                <a:buChar char="Ø"/>
              </a:pPr>
              <a:r>
                <a:rPr lang="en-US" sz="1700" i="1" dirty="0" smtClean="0">
                  <a:solidFill>
                    <a:schemeClr val="accent2">
                      <a:lumMod val="75000"/>
                    </a:schemeClr>
                  </a:solidFill>
                </a:rPr>
                <a:t>Increased cooperation with &amp; support from public and private organizations (ministries of education, universities, academies and maritime companies) </a:t>
              </a:r>
            </a:p>
          </p:txBody>
        </p:sp>
        <p:sp>
          <p:nvSpPr>
            <p:cNvPr id="5" name="Left Arrow Callout 4"/>
            <p:cNvSpPr/>
            <p:nvPr/>
          </p:nvSpPr>
          <p:spPr>
            <a:xfrm>
              <a:off x="7785239" y="4121822"/>
              <a:ext cx="1706065" cy="1955838"/>
            </a:xfrm>
            <a:prstGeom prst="leftArrowCallout">
              <a:avLst>
                <a:gd name="adj1" fmla="val 19879"/>
                <a:gd name="adj2" fmla="val 15981"/>
                <a:gd name="adj3" fmla="val 29167"/>
                <a:gd name="adj4" fmla="val 7695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Major challenge &amp; prerequisite for the success of the project 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0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CAFCAE-FB30-4AB9-B778-F97E761E935A}"/>
              </a:ext>
            </a:extLst>
          </p:cNvPr>
          <p:cNvSpPr txBox="1"/>
          <p:nvPr/>
        </p:nvSpPr>
        <p:spPr>
          <a:xfrm>
            <a:off x="-91636" y="3444771"/>
            <a:ext cx="533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Blue Career Fair, Limassol, </a:t>
            </a:r>
            <a:r>
              <a:rPr lang="en-US" sz="1600" b="1" dirty="0" smtClean="0">
                <a:solidFill>
                  <a:srgbClr val="0000FF"/>
                </a:solidFill>
              </a:rPr>
              <a:t>8.12.2017 &amp; 14.12.2018</a:t>
            </a:r>
            <a:endParaRPr lang="el-GR" sz="1600" b="1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0C393-AA01-430B-B54D-89A1BBC4450D}"/>
              </a:ext>
            </a:extLst>
          </p:cNvPr>
          <p:cNvSpPr txBox="1"/>
          <p:nvPr/>
        </p:nvSpPr>
        <p:spPr>
          <a:xfrm>
            <a:off x="5894147" y="1846863"/>
            <a:ext cx="325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Blue Career Fairs, Varna, 31.1-1.2.2018 </a:t>
            </a:r>
            <a:r>
              <a:rPr lang="en-US" sz="1600" b="1" dirty="0" smtClean="0">
                <a:solidFill>
                  <a:srgbClr val="0000FF"/>
                </a:solidFill>
              </a:rPr>
              <a:t>&amp; </a:t>
            </a:r>
            <a:r>
              <a:rPr lang="en-US" sz="1600" b="1" dirty="0">
                <a:solidFill>
                  <a:srgbClr val="0000FF"/>
                </a:solidFill>
              </a:rPr>
              <a:t>15.11.2018</a:t>
            </a:r>
            <a:endParaRPr lang="el-GR" sz="1600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018017-8389-4CC0-B8A9-9A83E7C9EAD6}"/>
              </a:ext>
            </a:extLst>
          </p:cNvPr>
          <p:cNvSpPr txBox="1"/>
          <p:nvPr/>
        </p:nvSpPr>
        <p:spPr>
          <a:xfrm>
            <a:off x="-39387" y="-24123"/>
            <a:ext cx="667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Blue Career Fairs, Constanta, 27.10.2017 &amp; 19.10.2018</a:t>
            </a:r>
          </a:p>
          <a:p>
            <a:endParaRPr lang="el-GR" sz="1600" b="1" dirty="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46DA6-9427-45CC-AFC5-7961571C7720}"/>
              </a:ext>
            </a:extLst>
          </p:cNvPr>
          <p:cNvSpPr txBox="1"/>
          <p:nvPr/>
        </p:nvSpPr>
        <p:spPr>
          <a:xfrm>
            <a:off x="-60561" y="1697314"/>
            <a:ext cx="526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Blue Career Fair, Athens, </a:t>
            </a:r>
            <a:r>
              <a:rPr lang="en-US" sz="1600" b="1" dirty="0" smtClean="0">
                <a:solidFill>
                  <a:srgbClr val="0000FF"/>
                </a:solidFill>
              </a:rPr>
              <a:t>27.10.2017 &amp; 30.11.2018</a:t>
            </a:r>
            <a:endParaRPr lang="el-GR" sz="1600" b="1" dirty="0">
              <a:solidFill>
                <a:srgbClr val="0000FF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A9B7F8-0A75-439E-86DF-EBAD8A8D56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509"/>
            <a:ext cx="2559050" cy="14395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CDD71C-E291-45E8-9161-E821CC263F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79" y="2013604"/>
            <a:ext cx="1918335" cy="14395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D6D06D-6DFE-4C43-8BE5-DBC3F5029C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" y="2013604"/>
            <a:ext cx="1848557" cy="1439545"/>
          </a:xfrm>
          <a:prstGeom prst="rect">
            <a:avLst/>
          </a:prstGeom>
        </p:spPr>
      </p:pic>
      <p:pic>
        <p:nvPicPr>
          <p:cNvPr id="39" name="Picture 38" descr="D:\N1 IO\8 PROIECTE\6 MENTOR\2017.09.28 Materiale eveniment\Blue Career Day\jobs sailor jpeg\_MG_0047 copy.jpg">
            <a:extLst>
              <a:ext uri="{FF2B5EF4-FFF2-40B4-BE49-F238E27FC236}">
                <a16:creationId xmlns:a16="http://schemas.microsoft.com/office/drawing/2014/main" id="{EC2192B2-C7C6-4AD5-B519-1E3F99F7B2E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/>
        </p:blipFill>
        <p:spPr bwMode="auto">
          <a:xfrm>
            <a:off x="-11200" y="323229"/>
            <a:ext cx="4117118" cy="1420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613DB1-790F-4714-99A9-1BC00F99482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22" y="323229"/>
            <a:ext cx="3055850" cy="1420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91CC2D-56DD-4659-AB67-D2396408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00" y="-143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F028E9D-AE60-43BF-8898-A6274BEC0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40033"/>
              </p:ext>
            </p:extLst>
          </p:nvPr>
        </p:nvGraphicFramePr>
        <p:xfrm>
          <a:off x="4089781" y="323229"/>
          <a:ext cx="1134419" cy="142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Bitmap Image" r:id="rId9" imgW="1486107" imgH="1895238" progId="Paint.Picture">
                  <p:embed/>
                </p:oleObj>
              </mc:Choice>
              <mc:Fallback>
                <p:oleObj name="Bitmap Image" r:id="rId9" imgW="1486107" imgH="18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781" y="323229"/>
                        <a:ext cx="1134419" cy="14233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E706C26B-DD03-43C7-819D-EE377C1274E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55" y="2461162"/>
            <a:ext cx="2504847" cy="118871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FD97C09-B742-457B-AD99-E9CA914BF046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54" y="3634293"/>
            <a:ext cx="2504847" cy="14295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53CD29-419C-4B51-80C9-4259FCC73E1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" y="5317169"/>
            <a:ext cx="2035895" cy="1515824"/>
          </a:xfrm>
          <a:prstGeom prst="rect">
            <a:avLst/>
          </a:prstGeom>
        </p:spPr>
      </p:pic>
      <p:pic>
        <p:nvPicPr>
          <p:cNvPr id="24" name="Εικόνα 21">
            <a:extLst>
              <a:ext uri="{FF2B5EF4-FFF2-40B4-BE49-F238E27FC236}">
                <a16:creationId xmlns:a16="http://schemas.microsoft.com/office/drawing/2014/main" id="{E5FF97C6-A4DA-42DC-A965-AC5AD82DFD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59" y="5317169"/>
            <a:ext cx="1904399" cy="151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AAED5A-57A8-45C8-A18E-33FE1364ECF3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51" y="5293581"/>
            <a:ext cx="1958496" cy="15394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80C393-AA01-430B-B54D-89A1BBC4450D}"/>
              </a:ext>
            </a:extLst>
          </p:cNvPr>
          <p:cNvSpPr txBox="1"/>
          <p:nvPr/>
        </p:nvSpPr>
        <p:spPr>
          <a:xfrm>
            <a:off x="7069181" y="5579188"/>
            <a:ext cx="142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Visits to Schools &amp; Career Fairs</a:t>
            </a:r>
            <a:endParaRPr lang="el-GR" sz="1600" b="1" dirty="0">
              <a:solidFill>
                <a:srgbClr val="0000FF"/>
              </a:solidFill>
            </a:endParaRPr>
          </a:p>
        </p:txBody>
      </p:sp>
      <p:pic>
        <p:nvPicPr>
          <p:cNvPr id="1112" name="Picture 88" descr="Î ÎµÎ¹ÎºÏÎ½Î± Î¯ÏÏÏ ÏÎµÏÎ¹Î­ÏÎµÎ¹: 3 Î¬ÏÎ¿Î¼Î±, , ÏÎ± Î¿ÏÎ¿Î¯Î± ÏÎ±Î¼Î¿Î³ÎµÎ»Î¿ÏÎ½, Î¬ÏÎ¿Î¼Î± ÏÏÎ­ÎºÎ¿Î½ÏÎ±Î¹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91" y="5293580"/>
            <a:ext cx="1188459" cy="1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52008" y="3723377"/>
            <a:ext cx="2561902" cy="1439546"/>
          </a:xfrm>
          <a:prstGeom prst="rect">
            <a:avLst/>
          </a:prstGeom>
        </p:spPr>
      </p:pic>
      <p:pic>
        <p:nvPicPr>
          <p:cNvPr id="42" name="Picture 41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4267D354-23CC-4F36-AB40-C200BC4399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4" y="2033045"/>
            <a:ext cx="208167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0" y="6138000"/>
            <a:ext cx="2243821" cy="72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807" y="1075784"/>
            <a:ext cx="8630992" cy="2292935"/>
            <a:chOff x="69807" y="1075784"/>
            <a:chExt cx="8630992" cy="2292935"/>
          </a:xfrm>
        </p:grpSpPr>
        <p:sp>
          <p:nvSpPr>
            <p:cNvPr id="10" name="TextBox 9"/>
            <p:cNvSpPr txBox="1"/>
            <p:nvPr/>
          </p:nvSpPr>
          <p:spPr>
            <a:xfrm>
              <a:off x="2940090" y="1075784"/>
              <a:ext cx="5760709" cy="22929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i="1" dirty="0"/>
                <a:t>Generates </a:t>
              </a:r>
              <a:r>
                <a:rPr lang="en-US" i="1" dirty="0" smtClean="0"/>
                <a:t>several </a:t>
              </a:r>
              <a:r>
                <a:rPr lang="en-US" i="1" dirty="0"/>
                <a:t>career paths by matching the needs of a candidate looking for </a:t>
              </a:r>
              <a:r>
                <a:rPr lang="en-US" i="1" dirty="0" smtClean="0"/>
                <a:t>employment (in </a:t>
              </a:r>
              <a:r>
                <a:rPr lang="en-US" i="1" dirty="0"/>
                <a:t>the </a:t>
              </a:r>
              <a:r>
                <a:rPr lang="en-US" i="1" dirty="0" smtClean="0"/>
                <a:t>4 selected MEAs) </a:t>
              </a:r>
              <a:r>
                <a:rPr lang="en-US" i="1" dirty="0"/>
                <a:t>with the present or future needs of the selected </a:t>
              </a:r>
              <a:r>
                <a:rPr lang="en-US" i="1" dirty="0" smtClean="0"/>
                <a:t>industry, while considering the </a:t>
              </a:r>
              <a:r>
                <a:rPr lang="en-US" i="1" dirty="0"/>
                <a:t>occupational status of the candidate </a:t>
              </a:r>
            </a:p>
            <a:p>
              <a:pPr algn="just">
                <a:spcBef>
                  <a:spcPts val="600"/>
                </a:spcBef>
              </a:pP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Created by mapping the needs of the 4 MEAs through questionnaires distributed to representatives of the 4 MEAs in all Mentor partner countries and the use of relevant literature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807" y="1648366"/>
              <a:ext cx="288032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3. Career Mentoring Framework</a:t>
              </a:r>
              <a:endParaRPr lang="en-US" sz="2000" b="1" dirty="0"/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3528" y="-133514"/>
            <a:ext cx="8064896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 smtClean="0">
                <a:solidFill>
                  <a:srgbClr val="000066"/>
                </a:solidFill>
              </a:rPr>
              <a:t>MENTOR best practices &amp; lessons learned</a:t>
            </a:r>
            <a:endParaRPr lang="en-US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9807" y="3941301"/>
            <a:ext cx="8650439" cy="2385268"/>
            <a:chOff x="50360" y="1075784"/>
            <a:chExt cx="8650439" cy="2385268"/>
          </a:xfrm>
        </p:grpSpPr>
        <p:sp>
          <p:nvSpPr>
            <p:cNvPr id="24" name="TextBox 23"/>
            <p:cNvSpPr txBox="1"/>
            <p:nvPr/>
          </p:nvSpPr>
          <p:spPr>
            <a:xfrm>
              <a:off x="2940090" y="1075784"/>
              <a:ext cx="5760709" cy="238526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i="1" dirty="0" smtClean="0"/>
                <a:t>Aims at facilitating </a:t>
              </a:r>
              <a:r>
                <a:rPr lang="en-US" i="1" dirty="0"/>
                <a:t>students to access </a:t>
              </a:r>
              <a:r>
                <a:rPr lang="en-US" i="1" dirty="0" smtClean="0"/>
                <a:t>Blue </a:t>
              </a:r>
              <a:r>
                <a:rPr lang="en-US" i="1" dirty="0"/>
                <a:t>courses from </a:t>
              </a:r>
              <a:r>
                <a:rPr lang="en-US" i="1" dirty="0" smtClean="0"/>
                <a:t>various, different </a:t>
              </a:r>
              <a:r>
                <a:rPr lang="en-US" i="1" dirty="0"/>
                <a:t>training </a:t>
              </a:r>
              <a:r>
                <a:rPr lang="en-US" i="1" dirty="0" err="1"/>
                <a:t>centres</a:t>
              </a:r>
              <a:r>
                <a:rPr lang="en-US" i="1" dirty="0"/>
                <a:t> in </a:t>
              </a:r>
              <a:r>
                <a:rPr lang="en-US" i="1" dirty="0" smtClean="0"/>
                <a:t>the region </a:t>
              </a:r>
              <a:r>
                <a:rPr lang="en-US" i="1" dirty="0" smtClean="0"/>
                <a:t>that have</a:t>
              </a:r>
              <a:r>
                <a:rPr lang="en-US" i="1" dirty="0" smtClean="0"/>
                <a:t> </a:t>
              </a:r>
              <a:r>
                <a:rPr lang="en-US" i="1" dirty="0"/>
                <a:t>curricula related to </a:t>
              </a:r>
              <a:r>
                <a:rPr lang="en-US" i="1" dirty="0" smtClean="0"/>
                <a:t>the 4 MEAs</a:t>
              </a:r>
              <a:endParaRPr lang="en-US" i="1" dirty="0"/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Development of a platform for each MEA, including: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institutions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of the 4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Mentor countries that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have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inter-institutional agreements and similar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“Blue” study </a:t>
              </a:r>
              <a:r>
                <a:rPr lang="en-US" sz="1500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programmes</a:t>
              </a:r>
              <a:endParaRPr lang="en-US" sz="1500" i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Blue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undergraduate courses offered in English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for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motivating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mobility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 Contact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persons related to these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courses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0360" y="1355571"/>
              <a:ext cx="288032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4</a:t>
              </a:r>
              <a:r>
                <a:rPr lang="en-US" sz="2000" b="1" dirty="0" smtClean="0"/>
                <a:t>.</a:t>
              </a:r>
              <a:r>
                <a:rPr lang="en-US" dirty="0"/>
                <a:t> </a:t>
              </a:r>
              <a:r>
                <a:rPr lang="en-US" sz="2000" b="1" dirty="0"/>
                <a:t>C</a:t>
              </a:r>
              <a:r>
                <a:rPr lang="en-US" sz="2000" b="1" dirty="0" smtClean="0"/>
                <a:t>ooperative </a:t>
              </a:r>
              <a:r>
                <a:rPr lang="en-US" sz="2000" b="1" dirty="0"/>
                <a:t>network of training</a:t>
              </a:r>
            </a:p>
            <a:p>
              <a:pPr algn="ctr"/>
              <a:r>
                <a:rPr lang="en-US" sz="2000" b="1" dirty="0"/>
                <a:t>institutions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2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829" y="1203414"/>
            <a:ext cx="8654971" cy="2477601"/>
            <a:chOff x="49309" y="3871017"/>
            <a:chExt cx="8654971" cy="2477601"/>
          </a:xfrm>
        </p:grpSpPr>
        <p:sp>
          <p:nvSpPr>
            <p:cNvPr id="6" name="TextBox 5"/>
            <p:cNvSpPr txBox="1"/>
            <p:nvPr/>
          </p:nvSpPr>
          <p:spPr>
            <a:xfrm>
              <a:off x="2956682" y="3871017"/>
              <a:ext cx="5747598" cy="24776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i="1" dirty="0" smtClean="0"/>
                <a:t>Identifies </a:t>
              </a:r>
              <a:r>
                <a:rPr lang="en-US" i="1" dirty="0"/>
                <a:t>the necessary </a:t>
              </a:r>
              <a:r>
                <a:rPr lang="en-US" i="1" dirty="0" smtClean="0"/>
                <a:t>career </a:t>
              </a:r>
              <a:r>
                <a:rPr lang="en-US" i="1" dirty="0"/>
                <a:t>skills for professionals in the blue economy and </a:t>
              </a:r>
              <a:r>
                <a:rPr lang="en-US" i="1" dirty="0" smtClean="0"/>
                <a:t>provides pathways </a:t>
              </a:r>
              <a:r>
                <a:rPr lang="en-US" i="1" dirty="0"/>
                <a:t>for facilitating career advancement and job mobility </a:t>
              </a:r>
              <a:r>
                <a:rPr lang="en-US" i="1" dirty="0" smtClean="0"/>
                <a:t>in the 4 MEAs</a:t>
              </a:r>
              <a:endParaRPr lang="en-US" i="1" dirty="0"/>
            </a:p>
            <a:p>
              <a:pPr algn="just">
                <a:spcBef>
                  <a:spcPts val="600"/>
                </a:spcBef>
              </a:pP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Created by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identifying 1) National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Agencies and Institutions of higher education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that participate in Erasmus+ </a:t>
              </a:r>
              <a:r>
                <a:rPr lang="en-US" sz="1500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programme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, deliver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“blue” courses and have Inter-institutional Agreements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between the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project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countries 2)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National Authorities for the Certification of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Qualifications in the 4 project countries 3) professions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with positive prospects in the blue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sectors &amp; required skills &amp; competencies for them</a:t>
              </a:r>
              <a:endParaRPr lang="en-US" sz="15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9309" y="4293096"/>
              <a:ext cx="288032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. Framework for promoting mobility for Blue Sector courses</a:t>
              </a:r>
            </a:p>
            <a:p>
              <a:pPr algn="ctr"/>
              <a:endParaRPr lang="en-US" sz="20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9144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-133514"/>
            <a:ext cx="8064896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 smtClean="0">
                <a:solidFill>
                  <a:srgbClr val="000066"/>
                </a:solidFill>
              </a:rPr>
              <a:t>MENTOR best practices &amp; lessons learned</a:t>
            </a:r>
            <a:endParaRPr lang="en-US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29" y="4300827"/>
            <a:ext cx="8690645" cy="1692771"/>
            <a:chOff x="57392" y="1099350"/>
            <a:chExt cx="8690645" cy="1692771"/>
          </a:xfrm>
        </p:grpSpPr>
        <p:sp>
          <p:nvSpPr>
            <p:cNvPr id="11" name="Rounded Rectangle 10"/>
            <p:cNvSpPr/>
            <p:nvPr/>
          </p:nvSpPr>
          <p:spPr>
            <a:xfrm>
              <a:off x="57392" y="1280498"/>
              <a:ext cx="288032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6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.  </a:t>
              </a:r>
              <a:r>
                <a:rPr lang="en-US" sz="2000" b="1" dirty="0">
                  <a:solidFill>
                    <a:schemeClr val="bg1"/>
                  </a:solidFill>
                </a:rPr>
                <a:t>Framework for promoting mobility of students and staff within the region</a:t>
              </a:r>
            </a:p>
            <a:p>
              <a:pPr algn="ctr"/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328" y="1099350"/>
              <a:ext cx="5760709" cy="16927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dirty="0" smtClean="0"/>
                <a:t>Aims at facilitating </a:t>
              </a:r>
              <a:r>
                <a:rPr lang="en-US" dirty="0"/>
                <a:t>the mobility of students and staff between the four </a:t>
              </a:r>
              <a:r>
                <a:rPr lang="en-US" dirty="0" smtClean="0"/>
                <a:t>Mentor countries by providing </a:t>
              </a:r>
              <a:r>
                <a:rPr lang="en-US" dirty="0"/>
                <a:t>guidance </a:t>
              </a:r>
              <a:r>
                <a:rPr lang="en-US" dirty="0" smtClean="0"/>
                <a:t>on the selection of </a:t>
              </a:r>
              <a:r>
                <a:rPr lang="en-US" dirty="0"/>
                <a:t>the appropriate blue courses</a:t>
              </a:r>
              <a:endParaRPr lang="en-US" dirty="0" smtClean="0"/>
            </a:p>
            <a:p>
              <a:pPr algn="just">
                <a:spcBef>
                  <a:spcPts val="600"/>
                </a:spcBef>
              </a:pP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Includes ERASMUS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projects for under graduates and MSc courses for post-graduates and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professionals that fall within the 4 MEAs, </a:t>
              </a:r>
              <a:r>
                <a:rPr lang="en-US" sz="1500" i="1" dirty="0">
                  <a:solidFill>
                    <a:schemeClr val="accent1">
                      <a:lumMod val="75000"/>
                    </a:schemeClr>
                  </a:solidFill>
                </a:rPr>
                <a:t>in the four </a:t>
              </a:r>
              <a:r>
                <a:rPr lang="en-US" sz="1500" i="1" dirty="0" smtClean="0">
                  <a:solidFill>
                    <a:schemeClr val="accent1">
                      <a:lumMod val="75000"/>
                    </a:schemeClr>
                  </a:solidFill>
                </a:rPr>
                <a:t>Mentor countries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" y="6138000"/>
            <a:ext cx="2243821" cy="72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5710" y="2906183"/>
            <a:ext cx="2012557" cy="1584176"/>
            <a:chOff x="445949" y="2924944"/>
            <a:chExt cx="2034152" cy="1690977"/>
          </a:xfrm>
        </p:grpSpPr>
        <p:sp>
          <p:nvSpPr>
            <p:cNvPr id="2" name="Left-Right Arrow Callout 1"/>
            <p:cNvSpPr/>
            <p:nvPr/>
          </p:nvSpPr>
          <p:spPr>
            <a:xfrm rot="5400000">
              <a:off x="626500" y="2762321"/>
              <a:ext cx="1690977" cy="2016224"/>
            </a:xfrm>
            <a:prstGeom prst="leftRightArrowCallout">
              <a:avLst>
                <a:gd name="adj1" fmla="val 12608"/>
                <a:gd name="adj2" fmla="val 21057"/>
                <a:gd name="adj3" fmla="val 20494"/>
                <a:gd name="adj4" fmla="val 48123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5949" y="3551366"/>
              <a:ext cx="1986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E-mobility tool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48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-133514"/>
            <a:ext cx="8064896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 smtClean="0">
                <a:solidFill>
                  <a:srgbClr val="000066"/>
                </a:solidFill>
              </a:rPr>
              <a:t>MENTOR best practices &amp; lessons learned</a:t>
            </a:r>
            <a:endParaRPr lang="en-US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128260"/>
            <a:ext cx="8713037" cy="1754326"/>
            <a:chOff x="107504" y="1128260"/>
            <a:chExt cx="8713037" cy="1754326"/>
          </a:xfrm>
        </p:grpSpPr>
        <p:sp>
          <p:nvSpPr>
            <p:cNvPr id="11" name="Rounded Rectangle 10"/>
            <p:cNvSpPr/>
            <p:nvPr/>
          </p:nvSpPr>
          <p:spPr>
            <a:xfrm>
              <a:off x="107504" y="1268760"/>
              <a:ext cx="2880320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7.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Harmonized </a:t>
              </a:r>
              <a:r>
                <a:rPr lang="en-US" sz="2000" b="1" dirty="0">
                  <a:solidFill>
                    <a:schemeClr val="bg1"/>
                  </a:solidFill>
                </a:rPr>
                <a:t>requirements for maritime professional training focusing on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practice  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9832" y="1128260"/>
              <a:ext cx="5760709" cy="17543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smtClean="0"/>
                <a:t>Identify specific </a:t>
              </a:r>
              <a:r>
                <a:rPr lang="en-US" dirty="0"/>
                <a:t>categories of maritime professionals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/>
                <a:t>Catalogue the </a:t>
              </a:r>
              <a:r>
                <a:rPr lang="en-US" dirty="0" smtClean="0"/>
                <a:t>needs &amp; requirements for </a:t>
              </a:r>
              <a:r>
                <a:rPr lang="en-US" dirty="0"/>
                <a:t>upscaling and further </a:t>
              </a:r>
              <a:r>
                <a:rPr lang="en-US" dirty="0" smtClean="0"/>
                <a:t>advancing  </a:t>
              </a:r>
              <a:r>
                <a:rPr lang="en-US" dirty="0"/>
                <a:t>their career </a:t>
              </a:r>
              <a:r>
                <a:rPr lang="en-US" dirty="0" smtClean="0"/>
                <a:t>(conduct of survey)</a:t>
              </a:r>
              <a:endParaRPr lang="en-US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smtClean="0"/>
                <a:t>Provide harmonized </a:t>
              </a:r>
              <a:r>
                <a:rPr lang="en-US" dirty="0"/>
                <a:t>requirements for maritime professionals training focusing on practice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/>
                <a:t>Perform a pilot </a:t>
              </a:r>
              <a:r>
                <a:rPr lang="en-US" dirty="0" smtClean="0"/>
                <a:t>training course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502" b="6177"/>
          <a:stretch/>
        </p:blipFill>
        <p:spPr>
          <a:xfrm>
            <a:off x="35185" y="3027653"/>
            <a:ext cx="4765212" cy="369382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42740" y="3038409"/>
            <a:ext cx="4196002" cy="2967389"/>
            <a:chOff x="4942740" y="3038409"/>
            <a:chExt cx="4196002" cy="2967389"/>
          </a:xfrm>
        </p:grpSpPr>
        <p:sp>
          <p:nvSpPr>
            <p:cNvPr id="3" name="Folded Corner 2"/>
            <p:cNvSpPr/>
            <p:nvPr/>
          </p:nvSpPr>
          <p:spPr>
            <a:xfrm>
              <a:off x="4942740" y="3536918"/>
              <a:ext cx="4196002" cy="2468880"/>
            </a:xfrm>
            <a:prstGeom prst="foldedCorner">
              <a:avLst>
                <a:gd name="adj" fmla="val 1851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700" i="1" u="sng" dirty="0"/>
                <a:t>Case </a:t>
              </a:r>
              <a:r>
                <a:rPr lang="en-US" sz="1700" i="1" u="sng" dirty="0" smtClean="0"/>
                <a:t>study</a:t>
              </a:r>
            </a:p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i="1" dirty="0"/>
                <a:t>S</a:t>
              </a:r>
              <a:r>
                <a:rPr lang="en-US" sz="1700" i="1" dirty="0" smtClean="0"/>
                <a:t>eafarers </a:t>
              </a:r>
              <a:r>
                <a:rPr lang="en-US" sz="1700" i="1" dirty="0"/>
                <a:t>with seagoing experience who </a:t>
              </a:r>
              <a:r>
                <a:rPr lang="en-US" sz="1700" i="1" dirty="0" smtClean="0"/>
                <a:t>wish to shift </a:t>
              </a:r>
              <a:r>
                <a:rPr lang="en-US" sz="1700" i="1" dirty="0"/>
                <a:t>their careers to shore based </a:t>
              </a:r>
              <a:r>
                <a:rPr lang="en-US" sz="1700" i="1" dirty="0" smtClean="0"/>
                <a:t>positions</a:t>
              </a:r>
            </a:p>
            <a:p>
              <a:pPr marL="285750" indent="-28575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i="1" dirty="0" smtClean="0"/>
                <a:t>Training on the </a:t>
              </a:r>
              <a:r>
                <a:rPr lang="en-US" sz="1700" i="1" dirty="0"/>
                <a:t>non-technical skills and </a:t>
              </a:r>
              <a:r>
                <a:rPr lang="en-US" sz="1700" i="1" dirty="0" smtClean="0"/>
                <a:t>behavioral competences </a:t>
              </a:r>
              <a:r>
                <a:rPr lang="en-US" sz="1700" i="1" dirty="0"/>
                <a:t>needed in order to upskill and further develop their professional </a:t>
              </a:r>
              <a:r>
                <a:rPr lang="en-US" sz="1700" i="1" dirty="0" smtClean="0"/>
                <a:t>profile</a:t>
              </a:r>
            </a:p>
            <a:p>
              <a:pPr algn="just"/>
              <a:endParaRPr lang="en-US" sz="1700" b="1" dirty="0" smtClean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643717" y="3038409"/>
              <a:ext cx="397024" cy="402398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31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A56E98-284F-4F8D-BC54-D9782DB48634}"/>
              </a:ext>
            </a:extLst>
          </p:cNvPr>
          <p:cNvSpPr txBox="1"/>
          <p:nvPr/>
        </p:nvSpPr>
        <p:spPr>
          <a:xfrm>
            <a:off x="1093478" y="646389"/>
            <a:ext cx="80473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u="sng" dirty="0"/>
          </a:p>
          <a:p>
            <a:endParaRPr lang="en-US" sz="1400" u="sng" dirty="0"/>
          </a:p>
          <a:p>
            <a:r>
              <a:rPr lang="el-GR" u="sng" dirty="0">
                <a:solidFill>
                  <a:srgbClr val="0000FF"/>
                </a:solidFill>
              </a:rPr>
              <a:t>http://</a:t>
            </a:r>
            <a:r>
              <a:rPr lang="en-US" u="sng" dirty="0">
                <a:solidFill>
                  <a:srgbClr val="0000FF"/>
                </a:solidFill>
              </a:rPr>
              <a:t>www.bluecareers.org </a:t>
            </a:r>
          </a:p>
          <a:p>
            <a:endParaRPr lang="en-US" sz="1400" u="sng" dirty="0">
              <a:hlinkClick r:id="" action="ppaction://noaction"/>
            </a:endParaRPr>
          </a:p>
          <a:p>
            <a:endParaRPr lang="en-US" sz="1400" u="sng" dirty="0">
              <a:hlinkClick r:id="" action="ppaction://noaction"/>
            </a:endParaRPr>
          </a:p>
          <a:p>
            <a:r>
              <a:rPr lang="el-GR" u="sng" dirty="0">
                <a:hlinkClick r:id="rId2"/>
              </a:rPr>
              <a:t>https://www.facebook.com/Blue-Career-Centre-of-Eastern-Mediterranean-Black-Sea-1101721573291460</a:t>
            </a:r>
            <a:r>
              <a:rPr lang="el-GR" sz="1400" u="sng" dirty="0">
                <a:hlinkClick r:id="rId2"/>
              </a:rPr>
              <a:t>/</a:t>
            </a:r>
            <a:endParaRPr lang="el-GR" sz="1400" dirty="0"/>
          </a:p>
          <a:p>
            <a:endParaRPr lang="en-US" u="sng" dirty="0">
              <a:hlinkClick r:id="" action="ppaction://noaction"/>
            </a:endParaRPr>
          </a:p>
          <a:p>
            <a:endParaRPr lang="en-US" u="sng" dirty="0">
              <a:hlinkClick r:id="" action="ppaction://noaction"/>
            </a:endParaRPr>
          </a:p>
          <a:p>
            <a:r>
              <a:rPr lang="el-GR" u="sng" dirty="0">
                <a:hlinkClick r:id="rId3"/>
              </a:rPr>
              <a:t>https://twitter.com/Blue_Career</a:t>
            </a:r>
            <a:endParaRPr lang="el-GR" dirty="0"/>
          </a:p>
          <a:p>
            <a:endParaRPr lang="en-US" u="sng" dirty="0">
              <a:hlinkClick r:id="" action="ppaction://noaction"/>
            </a:endParaRPr>
          </a:p>
          <a:p>
            <a:endParaRPr lang="en-US" u="sng" dirty="0">
              <a:hlinkClick r:id="" action="ppaction://noaction"/>
            </a:endParaRPr>
          </a:p>
          <a:p>
            <a:r>
              <a:rPr lang="en-US" u="sng" dirty="0">
                <a:hlinkClick r:id="" action="ppaction://noaction"/>
              </a:rPr>
              <a:t>https://www.linkedin.com/company/26998900/</a:t>
            </a:r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 smtClean="0">
                <a:hlinkClick r:id="rId4"/>
              </a:rPr>
              <a:t>admin@marinem.org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643" y="5052839"/>
            <a:ext cx="9144000" cy="8374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>
                <a:solidFill>
                  <a:srgbClr val="0000FF"/>
                </a:solidFill>
              </a:rPr>
              <a:t>Thank you very much for your attention!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4626" y="6188072"/>
            <a:ext cx="7715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b="1" i="1" dirty="0">
                <a:solidFill>
                  <a:srgbClr val="002060"/>
                </a:solidFill>
              </a:rPr>
              <a:t>MENTOR</a:t>
            </a:r>
            <a:r>
              <a:rPr lang="en-US" altLang="el-GR" b="1" dirty="0">
                <a:solidFill>
                  <a:srgbClr val="002060"/>
                </a:solidFill>
              </a:rPr>
              <a:t> is co-funded by the European Maritime and Fisheries Fund </a:t>
            </a:r>
            <a:r>
              <a:rPr lang="en-US" altLang="el-GR" b="1" i="1" dirty="0">
                <a:solidFill>
                  <a:srgbClr val="002060"/>
                </a:solidFill>
              </a:rPr>
              <a:t>under grant agreement </a:t>
            </a:r>
            <a:r>
              <a:rPr lang="en-US" altLang="el-GR" b="1" i="1" dirty="0">
                <a:solidFill>
                  <a:srgbClr val="0000FF"/>
                </a:solidFill>
              </a:rPr>
              <a:t>EASME/EMFF/2016/1.2.1.2/06/SI2.749365-MENTOR</a:t>
            </a:r>
            <a:r>
              <a:rPr lang="en-US" altLang="el-GR" b="1" dirty="0">
                <a:solidFill>
                  <a:srgbClr val="0000FF"/>
                </a:solidFill>
              </a:rPr>
              <a:t> </a:t>
            </a:r>
            <a:endParaRPr lang="el-GR" altLang="el-GR" b="1" dirty="0">
              <a:solidFill>
                <a:srgbClr val="0000FF"/>
              </a:solidFill>
            </a:endParaRPr>
          </a:p>
          <a:p>
            <a:endParaRPr lang="el-GR" dirty="0"/>
          </a:p>
        </p:txBody>
      </p:sp>
      <p:pic>
        <p:nvPicPr>
          <p:cNvPr id="6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063" y="6128528"/>
            <a:ext cx="709200" cy="7092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28425" y="-178255"/>
            <a:ext cx="781236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More info and Updates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3201679"/>
            <a:ext cx="2142651" cy="1800000"/>
          </a:xfrm>
          <a:prstGeom prst="rect">
            <a:avLst/>
          </a:prstGeom>
        </p:spPr>
      </p:pic>
      <p:pic>
        <p:nvPicPr>
          <p:cNvPr id="1026" name="Picture 2" descr="Image result for facebook logo">
            <a:extLst>
              <a:ext uri="{FF2B5EF4-FFF2-40B4-BE49-F238E27FC236}">
                <a16:creationId xmlns:a16="http://schemas.microsoft.com/office/drawing/2014/main" id="{6F56F5D0-3329-40B2-87C2-C3899DEC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5" y="19209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witter logo">
            <a:extLst>
              <a:ext uri="{FF2B5EF4-FFF2-40B4-BE49-F238E27FC236}">
                <a16:creationId xmlns:a16="http://schemas.microsoft.com/office/drawing/2014/main" id="{C3238F55-6CAC-4901-9D9E-D6A324A7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7" y="278799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nkedin logo">
            <a:extLst>
              <a:ext uri="{FF2B5EF4-FFF2-40B4-BE49-F238E27FC236}">
                <a16:creationId xmlns:a16="http://schemas.microsoft.com/office/drawing/2014/main" id="{343A4B08-CBB6-4366-807A-E4FF8677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7" y="348857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rld wide web official logo">
            <a:extLst>
              <a:ext uri="{FF2B5EF4-FFF2-40B4-BE49-F238E27FC236}">
                <a16:creationId xmlns:a16="http://schemas.microsoft.com/office/drawing/2014/main" id="{A7976771-F5CC-4E2C-8868-5733D368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4" y="937457"/>
            <a:ext cx="68936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mail logo">
            <a:extLst>
              <a:ext uri="{FF2B5EF4-FFF2-40B4-BE49-F238E27FC236}">
                <a16:creationId xmlns:a16="http://schemas.microsoft.com/office/drawing/2014/main" id="{D626CB23-B884-40D2-96B2-5D2CE0C0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1" y="4403276"/>
            <a:ext cx="57693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40BF58-AC86-4468-AE1E-310F0595CF67}"/>
              </a:ext>
            </a:extLst>
          </p:cNvPr>
          <p:cNvSpPr/>
          <p:nvPr/>
        </p:nvSpPr>
        <p:spPr>
          <a:xfrm>
            <a:off x="0" y="748044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84EA4F-E011-464C-A596-4F44F3C27C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" y="58484"/>
            <a:ext cx="201943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3729A8F0-47C3-47E7-A92E-A51B9B9ED3CD}"/>
</file>

<file path=customXml/itemProps2.xml><?xml version="1.0" encoding="utf-8"?>
<ds:datastoreItem xmlns:ds="http://schemas.openxmlformats.org/officeDocument/2006/customXml" ds:itemID="{B7715DF3-4980-43C8-A4C1-6DD6090F7C59}"/>
</file>

<file path=customXml/itemProps3.xml><?xml version="1.0" encoding="utf-8"?>
<ds:datastoreItem xmlns:ds="http://schemas.openxmlformats.org/officeDocument/2006/customXml" ds:itemID="{69251211-8B46-4F5E-A4EE-896F640A9972}"/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1337</Words>
  <Application>Microsoft Office PowerPoint</Application>
  <PresentationFormat>On-screen Show (4:3)</PresentationFormat>
  <Paragraphs>130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Yioli</dc:creator>
  <cp:lastModifiedBy>Marinem</cp:lastModifiedBy>
  <cp:revision>911</cp:revision>
  <cp:lastPrinted>2018-06-22T12:57:58Z</cp:lastPrinted>
  <dcterms:created xsi:type="dcterms:W3CDTF">2015-06-07T19:00:41Z</dcterms:created>
  <dcterms:modified xsi:type="dcterms:W3CDTF">2019-04-05T11:33:16Z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0x0101004A5008B662308645A1C9B100DBDCCF6A</vt:lpwstr>
  </property>
</Properties>
</file>