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5" r:id="rId3"/>
    <p:sldId id="259" r:id="rId4"/>
    <p:sldId id="263" r:id="rId5"/>
    <p:sldId id="257" r:id="rId6"/>
    <p:sldId id="288" r:id="rId7"/>
    <p:sldId id="289" r:id="rId8"/>
    <p:sldId id="278" r:id="rId9"/>
    <p:sldId id="290" r:id="rId10"/>
    <p:sldId id="291" r:id="rId11"/>
    <p:sldId id="271" r:id="rId12"/>
  </p:sldIdLst>
  <p:sldSz cx="9144000" cy="5143500" type="screen16x9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EB4E3"/>
    <a:srgbClr val="4D8AD3"/>
    <a:srgbClr val="DDE7F3"/>
    <a:srgbClr val="4F81B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Objects="1">
      <p:cViewPr varScale="1">
        <p:scale>
          <a:sx n="114" d="100"/>
          <a:sy n="114" d="100"/>
        </p:scale>
        <p:origin x="456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%20Happy\Desktop\Tab%20Financi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Turnover  Leather industry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Turnover on Billion USA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M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2022</c:v>
                </c:pt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93.2</c:v>
                </c:pt>
                <c:pt idx="1">
                  <c:v>121.16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98-41F7-8F5F-A9FA1B6F4A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511808"/>
        <c:axId val="173522944"/>
      </c:lineChart>
      <c:catAx>
        <c:axId val="1735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173522944"/>
        <c:crosses val="autoZero"/>
        <c:auto val="1"/>
        <c:lblAlgn val="ctr"/>
        <c:lblOffset val="100"/>
        <c:noMultiLvlLbl val="0"/>
      </c:catAx>
      <c:valAx>
        <c:axId val="173522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351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M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1" u="none"/>
              <a:t>Profit</a:t>
            </a:r>
            <a:r>
              <a:rPr lang="fr-FR" sz="1600" b="1" i="1" u="none" baseline="0"/>
              <a:t> Evolution </a:t>
            </a:r>
            <a:endParaRPr lang="fr-FR" sz="1600" b="1" i="1" u="non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'Compte de résultats'!$A$3</c:f>
              <c:strCache>
                <c:ptCount val="1"/>
                <c:pt idx="0">
                  <c:v>Turnover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'Compte de résultats'!$B$3:$Q$3</c:f>
              <c:numCache>
                <c:formatCode>#,##0</c:formatCode>
                <c:ptCount val="5"/>
                <c:pt idx="0">
                  <c:v>133181.81818181818</c:v>
                </c:pt>
                <c:pt idx="1">
                  <c:v>172293.18181818182</c:v>
                </c:pt>
                <c:pt idx="2">
                  <c:v>223320.11363636365</c:v>
                </c:pt>
                <c:pt idx="3">
                  <c:v>289972.63068181818</c:v>
                </c:pt>
                <c:pt idx="4">
                  <c:v>377131.86505681818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A4C7-49CF-94D5-96C3A9C8F08B}"/>
            </c:ext>
          </c:extLst>
        </c:ser>
        <c:ser>
          <c:idx val="1"/>
          <c:order val="1"/>
          <c:tx>
            <c:strRef>
              <c:f>'Compte de résultats'!$A$19</c:f>
              <c:strCache>
                <c:ptCount val="1"/>
                <c:pt idx="0">
                  <c:v>Net profit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'Compte de résultats'!$B$19:$Q$19</c:f>
              <c:numCache>
                <c:formatCode>#,##0</c:formatCode>
                <c:ptCount val="5"/>
                <c:pt idx="0">
                  <c:v>44498.999999999985</c:v>
                </c:pt>
                <c:pt idx="1">
                  <c:v>92727.6</c:v>
                </c:pt>
                <c:pt idx="2">
                  <c:v>154099.63000000003</c:v>
                </c:pt>
                <c:pt idx="3">
                  <c:v>229017.39899999998</c:v>
                </c:pt>
                <c:pt idx="4">
                  <c:v>323585.59082499996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4C7-49CF-94D5-96C3A9C8F08B}"/>
            </c:ext>
          </c:extLst>
        </c:ser>
        <c:ser>
          <c:idx val="2"/>
          <c:order val="2"/>
          <c:tx>
            <c:strRef>
              <c:f>'Compte de résultats'!$A$25</c:f>
              <c:strCache>
                <c:ptCount val="1"/>
                <c:pt idx="0">
                  <c:v>Exploitation charges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Lit>
              <c:ptCount val="5"/>
              <c:pt idx="0">
                <c:v> 1,00 € </c:v>
              </c:pt>
              <c:pt idx="1">
                <c:v> 2,00 € </c:v>
              </c:pt>
              <c:pt idx="2">
                <c:v> 3,00 € </c:v>
              </c:pt>
              <c:pt idx="3">
                <c:v> 4,00 € </c:v>
              </c:pt>
              <c:pt idx="4">
                <c:v> 5,00 € 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'Compte de résultats'!$B$25:$Q$25</c:f>
              <c:numCache>
                <c:formatCode>_("€"* #,##0.00_);_("€"* \(#,##0.00\);_("€"* "-"??_);_(@_)</c:formatCode>
                <c:ptCount val="5"/>
                <c:pt idx="0">
                  <c:v>92728.181818181823</c:v>
                </c:pt>
                <c:pt idx="1">
                  <c:v>87995.363636363632</c:v>
                </c:pt>
                <c:pt idx="2">
                  <c:v>83229.540909090909</c:v>
                </c:pt>
                <c:pt idx="3">
                  <c:v>81774.995227272739</c:v>
                </c:pt>
                <c:pt idx="4">
                  <c:v>82963.146125000014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A4C7-49CF-94D5-96C3A9C8F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342400"/>
        <c:axId val="248348672"/>
      </c:lineChart>
      <c:catAx>
        <c:axId val="24834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248348672"/>
        <c:crosses val="autoZero"/>
        <c:auto val="1"/>
        <c:lblAlgn val="ctr"/>
        <c:lblOffset val="100"/>
        <c:noMultiLvlLbl val="0"/>
      </c:catAx>
      <c:valAx>
        <c:axId val="24834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24834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M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B96E5-3171-4BA8-B47D-BE0970211CE5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17E95-C089-4B4D-9A72-E7B2FCDE48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55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17E95-C089-4B4D-9A72-E7B2FCDE48E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08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17E95-C089-4B4D-9A72-E7B2FCDE48E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08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BD61-FEC5-4B90-8C45-51E497688F8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00AB-6202-4ED8-844E-35319E4DA2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14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BD61-FEC5-4B90-8C45-51E497688F8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00AB-6202-4ED8-844E-35319E4DA2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BD61-FEC5-4B90-8C45-51E497688F8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00AB-6202-4ED8-844E-35319E4DA2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65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BD61-FEC5-4B90-8C45-51E497688F8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00AB-6202-4ED8-844E-35319E4DA2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01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BD61-FEC5-4B90-8C45-51E497688F8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00AB-6202-4ED8-844E-35319E4DA2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4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BD61-FEC5-4B90-8C45-51E497688F8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00AB-6202-4ED8-844E-35319E4DA2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56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BD61-FEC5-4B90-8C45-51E497688F8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00AB-6202-4ED8-844E-35319E4DA2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BD61-FEC5-4B90-8C45-51E497688F8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00AB-6202-4ED8-844E-35319E4DA2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98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BD61-FEC5-4B90-8C45-51E497688F8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00AB-6202-4ED8-844E-35319E4DA2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74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BD61-FEC5-4B90-8C45-51E497688F8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00AB-6202-4ED8-844E-35319E4DA2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30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BD61-FEC5-4B90-8C45-51E497688F8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00AB-6202-4ED8-844E-35319E4DA2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22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5BD61-FEC5-4B90-8C45-51E497688F8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00AB-6202-4ED8-844E-35319E4DA2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6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13" Type="http://schemas.openxmlformats.org/officeDocument/2006/relationships/image" Target="../media/image66.png"/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jp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llaouinawal93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g"/><Relationship Id="rId5" Type="http://schemas.openxmlformats.org/officeDocument/2006/relationships/image" Target="../media/image26.png"/><Relationship Id="rId10" Type="http://schemas.openxmlformats.org/officeDocument/2006/relationships/image" Target="../media/image31.jpg"/><Relationship Id="rId4" Type="http://schemas.openxmlformats.org/officeDocument/2006/relationships/image" Target="../media/image25.jpeg"/><Relationship Id="rId9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image" Target="../media/image5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ciel, eau, extérieur, bâtiment&#10;&#10;Description générée avec un niveau de confiance très élevé">
            <a:extLst>
              <a:ext uri="{FF2B5EF4-FFF2-40B4-BE49-F238E27FC236}">
                <a16:creationId xmlns:a16="http://schemas.microsoft.com/office/drawing/2014/main" id="{78FFDA73-06B9-40CF-9F6E-7EA39430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29"/>
            <a:ext cx="6084168" cy="5140771"/>
          </a:xfrm>
          <a:prstGeom prst="rect">
            <a:avLst/>
          </a:prstGeom>
        </p:spPr>
      </p:pic>
      <p:sp>
        <p:nvSpPr>
          <p:cNvPr id="11" name="Parallélogramme 10"/>
          <p:cNvSpPr/>
          <p:nvPr/>
        </p:nvSpPr>
        <p:spPr>
          <a:xfrm flipH="1">
            <a:off x="1763688" y="670"/>
            <a:ext cx="3312368" cy="5143500"/>
          </a:xfrm>
          <a:prstGeom prst="parallelogram">
            <a:avLst>
              <a:gd name="adj" fmla="val 48516"/>
            </a:avLst>
          </a:prstGeom>
          <a:solidFill>
            <a:srgbClr val="8EB4E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allélogramme 8"/>
          <p:cNvSpPr/>
          <p:nvPr/>
        </p:nvSpPr>
        <p:spPr>
          <a:xfrm flipH="1">
            <a:off x="1043608" y="670"/>
            <a:ext cx="3024336" cy="5143500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9476F8D-6010-4CE1-A5E0-1CA08F4FD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0" y="1275606"/>
            <a:ext cx="2157654" cy="2160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CD99B2B-988C-491A-930E-9233817E0D82}"/>
              </a:ext>
            </a:extLst>
          </p:cNvPr>
          <p:cNvSpPr/>
          <p:nvPr/>
        </p:nvSpPr>
        <p:spPr>
          <a:xfrm>
            <a:off x="107504" y="3579862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Nawal ALLAOUI </a:t>
            </a:r>
          </a:p>
          <a:p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CEO-</a:t>
            </a:r>
            <a:r>
              <a:rPr lang="fr-FR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Founder</a:t>
            </a:r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" action="ppaction://noaction"/>
              </a:rPr>
              <a:t> </a:t>
            </a:r>
          </a:p>
          <a:p>
            <a:endParaRPr lang="fr-F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allaouinawal93@gmail.com</a:t>
            </a:r>
          </a:p>
          <a:p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 </a:t>
            </a:r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+212 681 011 265 </a:t>
            </a:r>
          </a:p>
        </p:txBody>
      </p:sp>
    </p:spTree>
    <p:extLst>
      <p:ext uri="{BB962C8B-B14F-4D97-AF65-F5344CB8AC3E}">
        <p14:creationId xmlns:p14="http://schemas.microsoft.com/office/powerpoint/2010/main" val="199441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1EF3CE-C8AF-4D58-B39A-AC436DF22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3"/>
          <a:stretch/>
        </p:blipFill>
        <p:spPr bwMode="auto">
          <a:xfrm>
            <a:off x="0" y="-1588"/>
            <a:ext cx="1475656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7C4DEEE-7C17-475E-B9EB-AD92C41949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3" y="4276005"/>
            <a:ext cx="836464" cy="8374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60E9DD-FB35-4DE9-B8E9-903B87C04CA4}"/>
              </a:ext>
            </a:extLst>
          </p:cNvPr>
          <p:cNvSpPr/>
          <p:nvPr/>
        </p:nvSpPr>
        <p:spPr>
          <a:xfrm>
            <a:off x="3347864" y="444021"/>
            <a:ext cx="3494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Accomplissement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135B3E-A68C-40D8-A36B-25E14EFEBA4B}"/>
              </a:ext>
            </a:extLst>
          </p:cNvPr>
          <p:cNvSpPr txBox="1"/>
          <p:nvPr/>
        </p:nvSpPr>
        <p:spPr>
          <a:xfrm>
            <a:off x="2398918" y="1264540"/>
            <a:ext cx="193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/>
              <a:t>Funding</a:t>
            </a:r>
            <a:r>
              <a:rPr lang="fr-FR" b="1" i="1" dirty="0"/>
              <a:t> : 10 000 $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CD9412A-CBC4-405A-A7FF-8F86E1C7AAA4}"/>
              </a:ext>
            </a:extLst>
          </p:cNvPr>
          <p:cNvSpPr txBox="1"/>
          <p:nvPr/>
        </p:nvSpPr>
        <p:spPr>
          <a:xfrm>
            <a:off x="2390635" y="195823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/>
              <a:t>Visibility</a:t>
            </a:r>
            <a:r>
              <a:rPr lang="fr-FR" b="1" i="1" dirty="0"/>
              <a:t> :</a:t>
            </a:r>
            <a:r>
              <a:rPr lang="fr-FR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671576-010B-4C6D-8A67-03F2E28C5AD3}"/>
              </a:ext>
            </a:extLst>
          </p:cNvPr>
          <p:cNvSpPr txBox="1"/>
          <p:nvPr/>
        </p:nvSpPr>
        <p:spPr>
          <a:xfrm>
            <a:off x="5008030" y="1256265"/>
            <a:ext cx="259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Turnover 2018 : 32 000 $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251C12-4FA9-458A-A2AC-5D05999BBD43}"/>
              </a:ext>
            </a:extLst>
          </p:cNvPr>
          <p:cNvSpPr txBox="1"/>
          <p:nvPr/>
        </p:nvSpPr>
        <p:spPr>
          <a:xfrm>
            <a:off x="4838907" y="1943012"/>
            <a:ext cx="9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Clients :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065A9C2-B7C4-4125-8C3C-353D60B75C1A}"/>
              </a:ext>
            </a:extLst>
          </p:cNvPr>
          <p:cNvSpPr/>
          <p:nvPr/>
        </p:nvSpPr>
        <p:spPr>
          <a:xfrm>
            <a:off x="1835696" y="3755657"/>
            <a:ext cx="6990475" cy="9035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WE NEED : 100 000 Euro &amp; Network To attend the Next </a:t>
            </a:r>
            <a:r>
              <a:rPr lang="fr-FR" dirty="0" err="1"/>
              <a:t>Level</a:t>
            </a:r>
            <a:endParaRPr lang="fr-FR" dirty="0"/>
          </a:p>
          <a:p>
            <a:pPr algn="ctr"/>
            <a:r>
              <a:rPr lang="fr-FR" b="1" i="1" dirty="0" err="1">
                <a:solidFill>
                  <a:srgbClr val="002060"/>
                </a:solidFill>
              </a:rPr>
              <a:t>Redefining</a:t>
            </a:r>
            <a:r>
              <a:rPr lang="fr-FR" b="1" i="1" dirty="0">
                <a:solidFill>
                  <a:srgbClr val="002060"/>
                </a:solidFill>
              </a:rPr>
              <a:t> the Fashion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972B22-85E8-4556-B43F-02225A3A7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56" y="1770840"/>
            <a:ext cx="984052" cy="9160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D54689-6732-434E-A533-3C69C0BED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94" y="2321032"/>
            <a:ext cx="1499818" cy="8498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6246489-1E26-44E3-8913-DB9CA973C4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99" y="1663577"/>
            <a:ext cx="628464" cy="81349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2F70DB-0782-445D-BA60-7024506C29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12" y="2360795"/>
            <a:ext cx="580077" cy="58266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F6E9CD0-51B7-4E23-8437-81A0863C17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83" y="2189246"/>
            <a:ext cx="657904" cy="4628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16411C4-A6DC-4381-A1B5-48B823B935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82" y="2702920"/>
            <a:ext cx="657904" cy="65790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C252A10-6962-481A-B28A-1CEF868174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21" y="2665346"/>
            <a:ext cx="657904" cy="65790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714FC60-EA2B-4900-9861-8B69BADF69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92" y="1660288"/>
            <a:ext cx="1008245" cy="100824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E4BC72C-9305-47FE-8BAA-5F5AECA1F8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16" y="2348250"/>
            <a:ext cx="1008245" cy="65409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50D5F77-3F6B-400B-B606-BE93F89249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93" y="2629725"/>
            <a:ext cx="728144" cy="4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1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rganigramme : Processus 9"/>
          <p:cNvSpPr/>
          <p:nvPr/>
        </p:nvSpPr>
        <p:spPr>
          <a:xfrm>
            <a:off x="10984183" y="6631150"/>
            <a:ext cx="1207817" cy="46800"/>
          </a:xfrm>
          <a:prstGeom prst="flowChartProcess">
            <a:avLst/>
          </a:prstGeom>
          <a:solidFill>
            <a:srgbClr val="0E2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433159" y="1958811"/>
            <a:ext cx="6277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Thank</a:t>
            </a:r>
            <a:r>
              <a:rPr lang="fr-FR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r>
              <a:rPr lang="fr-FR" sz="36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you</a:t>
            </a:r>
            <a:r>
              <a:rPr lang="fr-FR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for </a:t>
            </a:r>
            <a:r>
              <a:rPr lang="fr-FR" sz="36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your</a:t>
            </a:r>
            <a:r>
              <a:rPr lang="fr-FR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attention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4BFCA6-0974-4963-823E-04187763EAD6}"/>
              </a:ext>
            </a:extLst>
          </p:cNvPr>
          <p:cNvSpPr txBox="1"/>
          <p:nvPr/>
        </p:nvSpPr>
        <p:spPr>
          <a:xfrm>
            <a:off x="2522804" y="3278137"/>
            <a:ext cx="3796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accent4">
                    <a:lumMod val="75000"/>
                  </a:schemeClr>
                </a:solidFill>
              </a:rPr>
              <a:t>Nawal ALLAOUI</a:t>
            </a:r>
          </a:p>
          <a:p>
            <a:pPr algn="ctr"/>
            <a:r>
              <a:rPr lang="fr-FR" sz="2400" b="1" i="1" dirty="0">
                <a:solidFill>
                  <a:schemeClr val="accent4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Allaouinawal93@gmail.com</a:t>
            </a:r>
            <a:endParaRPr lang="fr-FR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fr-FR" sz="2400" b="1" i="1" dirty="0">
                <a:solidFill>
                  <a:schemeClr val="accent4">
                    <a:lumMod val="75000"/>
                  </a:schemeClr>
                </a:solidFill>
              </a:rPr>
              <a:t>+212 681 011 65</a:t>
            </a:r>
          </a:p>
        </p:txBody>
      </p:sp>
    </p:spTree>
    <p:extLst>
      <p:ext uri="{BB962C8B-B14F-4D97-AF65-F5344CB8AC3E}">
        <p14:creationId xmlns:p14="http://schemas.microsoft.com/office/powerpoint/2010/main" val="323184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37F529B0-854E-42FD-9875-80BCB736C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90" y="-164554"/>
            <a:ext cx="11011489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348A7DE-4A0B-4402-A347-C8B4CABE8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03" y="2044035"/>
            <a:ext cx="3486159" cy="247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406D9AED-8060-45CD-B33A-6C893C4AB6C9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3"/>
          <a:stretch/>
        </p:blipFill>
        <p:spPr bwMode="auto">
          <a:xfrm rot="5400000" flipH="1">
            <a:off x="3978000" y="-1963"/>
            <a:ext cx="118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62ADB6B-9EDB-4A66-90D0-8CB8A8EF52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6" y="4182556"/>
            <a:ext cx="836464" cy="83746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34E5A6A-24E4-442B-8087-F30236018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78738"/>
            <a:ext cx="3585256" cy="235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Demi-cadre 28">
            <a:extLst>
              <a:ext uri="{FF2B5EF4-FFF2-40B4-BE49-F238E27FC236}">
                <a16:creationId xmlns:a16="http://schemas.microsoft.com/office/drawing/2014/main" id="{2DFD5F19-3732-494D-8DB8-E2583828F0F2}"/>
              </a:ext>
            </a:extLst>
          </p:cNvPr>
          <p:cNvSpPr/>
          <p:nvPr/>
        </p:nvSpPr>
        <p:spPr>
          <a:xfrm rot="12941944">
            <a:off x="2915911" y="3571158"/>
            <a:ext cx="990164" cy="445423"/>
          </a:xfrm>
          <a:prstGeom prst="halfFram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Demi-cadre 29">
            <a:extLst>
              <a:ext uri="{FF2B5EF4-FFF2-40B4-BE49-F238E27FC236}">
                <a16:creationId xmlns:a16="http://schemas.microsoft.com/office/drawing/2014/main" id="{D6644653-D01E-416A-AFB4-76175BDCA084}"/>
              </a:ext>
            </a:extLst>
          </p:cNvPr>
          <p:cNvSpPr/>
          <p:nvPr/>
        </p:nvSpPr>
        <p:spPr>
          <a:xfrm rot="13674743">
            <a:off x="2991736" y="1937256"/>
            <a:ext cx="1048753" cy="240598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11C1EE6-0BB0-43F0-B1A1-CEE4F94B2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8746" y="1817020"/>
            <a:ext cx="703783" cy="939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images-4.jpeg">
            <a:extLst>
              <a:ext uri="{FF2B5EF4-FFF2-40B4-BE49-F238E27FC236}">
                <a16:creationId xmlns:a16="http://schemas.microsoft.com/office/drawing/2014/main" id="{F1EFB4F2-1BB0-41CA-B5A6-E61C3A2259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22030"/>
          <a:stretch/>
        </p:blipFill>
        <p:spPr>
          <a:xfrm flipH="1">
            <a:off x="3917598" y="3392064"/>
            <a:ext cx="1084745" cy="885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65B06FF-E345-43F4-8E1E-EE5AA98637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14" y="1698043"/>
            <a:ext cx="927578" cy="9609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EB2E6A-8826-450F-85D5-CD91D07D6F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46" y="194298"/>
            <a:ext cx="351890" cy="35189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786BC72-D0C0-4E9D-A25D-CAE89FB776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72" y="614140"/>
            <a:ext cx="286612" cy="28661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1F57F6-C304-46B4-8D48-62D38EEE91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66" y="790998"/>
            <a:ext cx="286612" cy="28661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D94EFD3-C17B-4641-9651-885EEF27D3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32" y="90581"/>
            <a:ext cx="286612" cy="28661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0F41B01-777F-4638-ADD3-6EC08FF876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06" y="1178463"/>
            <a:ext cx="286612" cy="28661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4A29637-5D94-4B86-A9A8-06977B3AFE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01" y="740405"/>
            <a:ext cx="286612" cy="28661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333AD58-C67F-444A-BC9F-3143D1B9B52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99" y="1090680"/>
            <a:ext cx="286612" cy="28661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9CA6DC6-88A5-44A6-B109-D266143157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64" y="1143194"/>
            <a:ext cx="286612" cy="28661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3C26FE7B-290B-4268-AC75-1897E2AFCE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13" y="999888"/>
            <a:ext cx="286612" cy="28661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709362D-4D93-4A1E-A204-B5DFA1F9AE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97" y="1310558"/>
            <a:ext cx="286612" cy="28661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FB8515C1-6AD4-4064-A77A-1C090E76AE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09" y="1203643"/>
            <a:ext cx="286612" cy="28661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A24AAD19-A2DC-4A12-902D-BD5AA14241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78" y="722810"/>
            <a:ext cx="286612" cy="28661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476719E-B1C1-4D68-A5A2-DA99144E87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60" y="377086"/>
            <a:ext cx="286612" cy="2866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8565067-9969-409F-9944-2433ED6C03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54" y="1157143"/>
            <a:ext cx="286612" cy="2866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B99FE90-543B-4108-9C54-55A0B2490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60" y="244008"/>
            <a:ext cx="286612" cy="2866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2BB55E2-FA4A-452D-B0AE-281F13654219}"/>
              </a:ext>
            </a:extLst>
          </p:cNvPr>
          <p:cNvSpPr txBox="1"/>
          <p:nvPr/>
        </p:nvSpPr>
        <p:spPr>
          <a:xfrm>
            <a:off x="167846" y="1855731"/>
            <a:ext cx="170110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rgbClr val="FF0000"/>
                </a:solidFill>
                <a:latin typeface="Adobe Heiti Std R"/>
              </a:rPr>
              <a:t>1300 L/TON</a:t>
            </a:r>
          </a:p>
        </p:txBody>
      </p:sp>
    </p:spTree>
    <p:extLst>
      <p:ext uri="{BB962C8B-B14F-4D97-AF65-F5344CB8AC3E}">
        <p14:creationId xmlns:p14="http://schemas.microsoft.com/office/powerpoint/2010/main" val="24969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3"/>
          <a:stretch/>
        </p:blipFill>
        <p:spPr bwMode="auto">
          <a:xfrm>
            <a:off x="0" y="-1588"/>
            <a:ext cx="1475656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Forme 45"/>
          <p:cNvCxnSpPr/>
          <p:nvPr/>
        </p:nvCxnSpPr>
        <p:spPr>
          <a:xfrm flipV="1">
            <a:off x="5797310" y="1743797"/>
            <a:ext cx="1764000" cy="684000"/>
          </a:xfrm>
          <a:prstGeom prst="bentConnector2">
            <a:avLst/>
          </a:prstGeom>
          <a:ln w="1016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19476F8D-6010-4CE1-A5E0-1CA08F4FD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6" y="4182556"/>
            <a:ext cx="836464" cy="837466"/>
          </a:xfrm>
          <a:prstGeom prst="rect">
            <a:avLst/>
          </a:prstGeom>
        </p:spPr>
      </p:pic>
      <p:pic>
        <p:nvPicPr>
          <p:cNvPr id="7" name="Picture 4" descr="https://encrypted-tbn2.gstatic.com/images?q=tbn:ANd9GcSh6V2R1HL0CSskhGIYe1wkbAOz_eQiQuLYO52VuWGH6gR8-HkWRLXVGJ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3071" y="3558520"/>
            <a:ext cx="1796543" cy="1332000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9" name="Picture 8" descr="Résultat de recherche d'images pour &quot;dechet de poisson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3071" y="1897271"/>
            <a:ext cx="1786909" cy="1332000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/>
        </p:spPr>
      </p:pic>
      <p:grpSp>
        <p:nvGrpSpPr>
          <p:cNvPr id="39" name="Groupe 38"/>
          <p:cNvGrpSpPr/>
          <p:nvPr/>
        </p:nvGrpSpPr>
        <p:grpSpPr>
          <a:xfrm>
            <a:off x="3721856" y="304801"/>
            <a:ext cx="2243271" cy="1332000"/>
            <a:chOff x="2886956" y="-868376"/>
            <a:chExt cx="2243271" cy="1440000"/>
          </a:xfrm>
        </p:grpSpPr>
        <p:pic>
          <p:nvPicPr>
            <p:cNvPr id="11" name="Image 10"/>
            <p:cNvPicPr preferRelativeResize="0"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1" b="4176"/>
            <a:stretch/>
          </p:blipFill>
          <p:spPr>
            <a:xfrm>
              <a:off x="3078171" y="-868376"/>
              <a:ext cx="1796543" cy="1440000"/>
            </a:xfrm>
            <a:prstGeom prst="roundRect">
              <a:avLst/>
            </a:prstGeom>
            <a:ln>
              <a:noFill/>
            </a:ln>
            <a:effectLst/>
          </p:spPr>
        </p:pic>
        <p:grpSp>
          <p:nvGrpSpPr>
            <p:cNvPr id="36" name="Groupe 35"/>
            <p:cNvGrpSpPr/>
            <p:nvPr/>
          </p:nvGrpSpPr>
          <p:grpSpPr>
            <a:xfrm>
              <a:off x="2886956" y="-825294"/>
              <a:ext cx="2243271" cy="1272573"/>
              <a:chOff x="1688175" y="-670160"/>
              <a:chExt cx="3754711" cy="1272573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1742783" y="-670160"/>
                <a:ext cx="34879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  <a:latin typeface="Adobe Heiti Std R" pitchFamily="34" charset="-128"/>
                    <a:ea typeface="Adobe Heiti Std R" pitchFamily="34" charset="-128"/>
                    <a:cs typeface="Arial" panose="020B0604020202020204" pitchFamily="34" charset="0"/>
                  </a:rPr>
                  <a:t>EXOTIC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1827230" y="-219961"/>
                <a:ext cx="3487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  <a:latin typeface="Adobe Heiti Std R" pitchFamily="34" charset="-128"/>
                    <a:ea typeface="Adobe Heiti Std R" pitchFamily="34" charset="-128"/>
                    <a:cs typeface="Arial" panose="020B0604020202020204" pitchFamily="34" charset="0"/>
                  </a:rPr>
                  <a:t>WATERPROOF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688175" y="233081"/>
                <a:ext cx="3754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  <a:latin typeface="Adobe Heiti Std R" pitchFamily="34" charset="-128"/>
                    <a:ea typeface="Adobe Heiti Std R" pitchFamily="34" charset="-128"/>
                    <a:cs typeface="Arial" panose="020B0604020202020204" pitchFamily="34" charset="0"/>
                  </a:rPr>
                  <a:t>RÉSISTANT</a:t>
                </a:r>
              </a:p>
            </p:txBody>
          </p:sp>
        </p:grpSp>
      </p:grpSp>
      <p:cxnSp>
        <p:nvCxnSpPr>
          <p:cNvPr id="16" name="Connecteur droit avec flèche 15"/>
          <p:cNvCxnSpPr/>
          <p:nvPr/>
        </p:nvCxnSpPr>
        <p:spPr>
          <a:xfrm flipH="1">
            <a:off x="3182734" y="1030313"/>
            <a:ext cx="540000" cy="1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/>
          <p:nvPr/>
        </p:nvCxnSpPr>
        <p:spPr>
          <a:xfrm flipV="1">
            <a:off x="3132798" y="2731769"/>
            <a:ext cx="756000" cy="764769"/>
          </a:xfrm>
          <a:prstGeom prst="bentConnector3">
            <a:avLst>
              <a:gd name="adj1" fmla="val 41071"/>
            </a:avLst>
          </a:prstGeom>
          <a:ln w="1016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632055" y="-65954"/>
            <a:ext cx="2428990" cy="60410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rgbClr val="002B6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35" name="Connecteur en angle 34"/>
          <p:cNvCxnSpPr/>
          <p:nvPr/>
        </p:nvCxnSpPr>
        <p:spPr>
          <a:xfrm>
            <a:off x="3132798" y="3496538"/>
            <a:ext cx="756000" cy="764769"/>
          </a:xfrm>
          <a:prstGeom prst="bentConnector3">
            <a:avLst>
              <a:gd name="adj1" fmla="val 41071"/>
            </a:avLst>
          </a:prstGeom>
          <a:ln w="1016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Résultat de recherche d'images pour &quot;entreprise de poisson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45118" y="2836419"/>
            <a:ext cx="1798966" cy="1367934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4AFCB63-70D5-4271-9BA8-04893E5C3C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52" y="366131"/>
            <a:ext cx="1807646" cy="1367934"/>
          </a:xfrm>
          <a:prstGeom prst="roundRect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95" y="357510"/>
            <a:ext cx="2202452" cy="133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Connecteur droit avec flèche 47"/>
          <p:cNvCxnSpPr>
            <a:cxnSpLocks/>
          </p:cNvCxnSpPr>
          <p:nvPr/>
        </p:nvCxnSpPr>
        <p:spPr>
          <a:xfrm flipH="1">
            <a:off x="5797310" y="1031297"/>
            <a:ext cx="742361" cy="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0" descr="Résultat de recherche d'images pour &quot;poubelle au maroc&quot;">
            <a:extLst>
              <a:ext uri="{FF2B5EF4-FFF2-40B4-BE49-F238E27FC236}">
                <a16:creationId xmlns:a16="http://schemas.microsoft.com/office/drawing/2014/main" id="{23D424B8-E992-45AA-86F7-1B6919185A7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25711" y="3439172"/>
            <a:ext cx="2188036" cy="1332000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/>
        </p:spPr>
      </p:pic>
      <p:cxnSp>
        <p:nvCxnSpPr>
          <p:cNvPr id="23" name="Forme 45">
            <a:extLst>
              <a:ext uri="{FF2B5EF4-FFF2-40B4-BE49-F238E27FC236}">
                <a16:creationId xmlns:a16="http://schemas.microsoft.com/office/drawing/2014/main" id="{2B32C7A8-357A-4A1F-BA57-5FDC6A1CF9DC}"/>
              </a:ext>
            </a:extLst>
          </p:cNvPr>
          <p:cNvCxnSpPr/>
          <p:nvPr/>
        </p:nvCxnSpPr>
        <p:spPr>
          <a:xfrm>
            <a:off x="5797310" y="2694352"/>
            <a:ext cx="1764000" cy="684000"/>
          </a:xfrm>
          <a:prstGeom prst="bentConnector2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ultiplier 46">
            <a:extLst>
              <a:ext uri="{FF2B5EF4-FFF2-40B4-BE49-F238E27FC236}">
                <a16:creationId xmlns:a16="http://schemas.microsoft.com/office/drawing/2014/main" id="{78EA4218-59CE-4366-BDE5-4975ED4AFDCD}"/>
              </a:ext>
            </a:extLst>
          </p:cNvPr>
          <p:cNvSpPr/>
          <p:nvPr/>
        </p:nvSpPr>
        <p:spPr>
          <a:xfrm>
            <a:off x="6321711" y="2442352"/>
            <a:ext cx="504000" cy="504000"/>
          </a:xfrm>
          <a:prstGeom prst="mathMultiply">
            <a:avLst>
              <a:gd name="adj1" fmla="val 761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Multiplier 51">
            <a:extLst>
              <a:ext uri="{FF2B5EF4-FFF2-40B4-BE49-F238E27FC236}">
                <a16:creationId xmlns:a16="http://schemas.microsoft.com/office/drawing/2014/main" id="{1939B5E4-33BC-48CB-BFAE-3C600FBB5035}"/>
              </a:ext>
            </a:extLst>
          </p:cNvPr>
          <p:cNvSpPr/>
          <p:nvPr/>
        </p:nvSpPr>
        <p:spPr>
          <a:xfrm>
            <a:off x="7309310" y="2725271"/>
            <a:ext cx="504000" cy="504000"/>
          </a:xfrm>
          <a:prstGeom prst="mathMultiply">
            <a:avLst>
              <a:gd name="adj1" fmla="val 761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858099C7-71FC-4ABF-A1B9-E44120A22750}"/>
              </a:ext>
            </a:extLst>
          </p:cNvPr>
          <p:cNvSpPr/>
          <p:nvPr/>
        </p:nvSpPr>
        <p:spPr>
          <a:xfrm>
            <a:off x="5784090" y="251120"/>
            <a:ext cx="966011" cy="528696"/>
          </a:xfrm>
          <a:prstGeom prst="wedgeRoundRectCallout">
            <a:avLst/>
          </a:prstGeom>
          <a:solidFill>
            <a:srgbClr val="4D8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Dry </a:t>
            </a:r>
            <a:r>
              <a:rPr lang="fr-FR" sz="1600" b="1" dirty="0" err="1"/>
              <a:t>Tanning</a:t>
            </a:r>
            <a:r>
              <a:rPr lang="fr-FR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8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4" grpId="0" animBg="1"/>
      <p:bldP spid="2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3"/>
          <a:stretch/>
        </p:blipFill>
        <p:spPr bwMode="auto">
          <a:xfrm>
            <a:off x="0" y="-1588"/>
            <a:ext cx="1475656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476F8D-6010-4CE1-A5E0-1CA08F4FD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6" y="4182556"/>
            <a:ext cx="836464" cy="837466"/>
          </a:xfrm>
          <a:prstGeom prst="rect">
            <a:avLst/>
          </a:prstGeom>
        </p:spPr>
      </p:pic>
      <p:pic>
        <p:nvPicPr>
          <p:cNvPr id="10" name="Image 9" descr="Une image contenant canapé, vivant, intérieur, pièce&#10;&#10;Description générée avec un niveau de confiance très élevé">
            <a:extLst>
              <a:ext uri="{FF2B5EF4-FFF2-40B4-BE49-F238E27FC236}">
                <a16:creationId xmlns:a16="http://schemas.microsoft.com/office/drawing/2014/main" id="{BE5529AA-E2CB-486A-9D52-76B559CA2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46043"/>
            <a:ext cx="4351666" cy="3033704"/>
          </a:xfrm>
          <a:prstGeom prst="roundRect">
            <a:avLst/>
          </a:prstGeom>
        </p:spPr>
      </p:pic>
      <p:pic>
        <p:nvPicPr>
          <p:cNvPr id="11" name="Image 10" descr="Une image contenant herbe, extérieur, assis, terrain&#10;&#10;Description générée avec un niveau de confiance très élevé">
            <a:extLst>
              <a:ext uri="{FF2B5EF4-FFF2-40B4-BE49-F238E27FC236}">
                <a16:creationId xmlns:a16="http://schemas.microsoft.com/office/drawing/2014/main" id="{3F772E29-D109-43E1-8F68-9035746CD8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8" y="3142647"/>
            <a:ext cx="2637398" cy="1721444"/>
          </a:xfrm>
          <a:prstGeom prst="roundRect">
            <a:avLst/>
          </a:prstGeom>
        </p:spPr>
      </p:pic>
      <p:pic>
        <p:nvPicPr>
          <p:cNvPr id="12" name="Image 11" descr="Une image contenant arbre, extérieur, plante, palmier&#10;&#10;Description générée avec un niveau de confiance très élevé">
            <a:extLst>
              <a:ext uri="{FF2B5EF4-FFF2-40B4-BE49-F238E27FC236}">
                <a16:creationId xmlns:a16="http://schemas.microsoft.com/office/drawing/2014/main" id="{D3343399-A2B5-4DB7-A36B-07DF7F2109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8" y="1148852"/>
            <a:ext cx="2637398" cy="1914043"/>
          </a:xfrm>
          <a:prstGeom prst="round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949B7B-9FD4-49B1-9291-D2537974EC21}"/>
              </a:ext>
            </a:extLst>
          </p:cNvPr>
          <p:cNvSpPr/>
          <p:nvPr/>
        </p:nvSpPr>
        <p:spPr>
          <a:xfrm>
            <a:off x="3491880" y="279409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BUSINESS MODEL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FF7EDC-F65E-4BC9-8484-AA56054B09C6}"/>
              </a:ext>
            </a:extLst>
          </p:cNvPr>
          <p:cNvSpPr/>
          <p:nvPr/>
        </p:nvSpPr>
        <p:spPr>
          <a:xfrm>
            <a:off x="1976270" y="982290"/>
            <a:ext cx="5402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err="1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Leather</a:t>
            </a:r>
            <a:r>
              <a:rPr lang="fr-FR" b="1" u="sng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  </a:t>
            </a: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(</a:t>
            </a:r>
            <a:r>
              <a:rPr lang="fr-FR" sz="1400" b="1" dirty="0" err="1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premiry</a:t>
            </a: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 </a:t>
            </a:r>
            <a:r>
              <a:rPr lang="fr-FR" sz="1400" b="1" dirty="0" err="1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material</a:t>
            </a: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05146-C5EC-4BE2-8451-69064ADC00A3}"/>
              </a:ext>
            </a:extLst>
          </p:cNvPr>
          <p:cNvSpPr/>
          <p:nvPr/>
        </p:nvSpPr>
        <p:spPr>
          <a:xfrm>
            <a:off x="6359271" y="727017"/>
            <a:ext cx="1616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Finish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product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52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 : 8 points 10">
            <a:extLst>
              <a:ext uri="{FF2B5EF4-FFF2-40B4-BE49-F238E27FC236}">
                <a16:creationId xmlns:a16="http://schemas.microsoft.com/office/drawing/2014/main" id="{FC965322-1250-4A28-A030-261A5C96520F}"/>
              </a:ext>
            </a:extLst>
          </p:cNvPr>
          <p:cNvSpPr/>
          <p:nvPr/>
        </p:nvSpPr>
        <p:spPr>
          <a:xfrm>
            <a:off x="3037696" y="3945880"/>
            <a:ext cx="3068607" cy="1029581"/>
          </a:xfrm>
          <a:prstGeom prst="irregularSeal1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3"/>
          <a:stretch/>
        </p:blipFill>
        <p:spPr bwMode="auto">
          <a:xfrm>
            <a:off x="0" y="-1588"/>
            <a:ext cx="1475656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9476F8D-6010-4CE1-A5E0-1CA08F4FD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3" y="4276005"/>
            <a:ext cx="836464" cy="8374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7082843-1418-4FB5-AAA5-9D18B6856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3" y="915566"/>
            <a:ext cx="2300666" cy="153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Image 2049">
            <a:extLst>
              <a:ext uri="{FF2B5EF4-FFF2-40B4-BE49-F238E27FC236}">
                <a16:creationId xmlns:a16="http://schemas.microsoft.com/office/drawing/2014/main" id="{9934C9D9-5887-426F-A2DD-8AF07AE15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01" y="2045438"/>
            <a:ext cx="2798399" cy="157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4B9F0F0-6C04-4350-B8B7-1B53D8A3E136}"/>
              </a:ext>
            </a:extLst>
          </p:cNvPr>
          <p:cNvSpPr txBox="1"/>
          <p:nvPr/>
        </p:nvSpPr>
        <p:spPr>
          <a:xfrm>
            <a:off x="1835696" y="411510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485043-BD96-4874-99BD-D4A79A1FA2C6}"/>
              </a:ext>
            </a:extLst>
          </p:cNvPr>
          <p:cNvSpPr/>
          <p:nvPr/>
        </p:nvSpPr>
        <p:spPr>
          <a:xfrm>
            <a:off x="3800532" y="295963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Market</a:t>
            </a:r>
            <a:r>
              <a:rPr lang="fr-FR" b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size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56CCA0-BA71-4307-BDE0-95CDB8D7E639}"/>
              </a:ext>
            </a:extLst>
          </p:cNvPr>
          <p:cNvSpPr/>
          <p:nvPr/>
        </p:nvSpPr>
        <p:spPr>
          <a:xfrm>
            <a:off x="4161849" y="4276005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Roboto"/>
              </a:rPr>
              <a:t>4.47%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4FBDCB7-D0EF-4D5E-90EE-A599DA5D9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990124"/>
              </p:ext>
            </p:extLst>
          </p:nvPr>
        </p:nvGraphicFramePr>
        <p:xfrm>
          <a:off x="4829020" y="915566"/>
          <a:ext cx="3919443" cy="269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84DF978-A1CF-4396-85AE-1A6209F48C52}"/>
              </a:ext>
            </a:extLst>
          </p:cNvPr>
          <p:cNvCxnSpPr>
            <a:cxnSpLocks/>
          </p:cNvCxnSpPr>
          <p:nvPr/>
        </p:nvCxnSpPr>
        <p:spPr>
          <a:xfrm flipV="1">
            <a:off x="4033339" y="4276005"/>
            <a:ext cx="257020" cy="2324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92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5" grpId="0"/>
      <p:bldP spid="25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53F1AA-AAE3-4001-8814-B7F411AB054C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3"/>
          <a:stretch/>
        </p:blipFill>
        <p:spPr bwMode="auto">
          <a:xfrm rot="5400000" flipH="1">
            <a:off x="3974258" y="-49247"/>
            <a:ext cx="1188000" cy="918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6273FF-805D-435D-903E-35D672BE1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6" y="4182556"/>
            <a:ext cx="836464" cy="8374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C09FE1-EC41-46F5-B181-0773E435D6D5}"/>
              </a:ext>
            </a:extLst>
          </p:cNvPr>
          <p:cNvSpPr/>
          <p:nvPr/>
        </p:nvSpPr>
        <p:spPr>
          <a:xfrm>
            <a:off x="3563888" y="314835"/>
            <a:ext cx="224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Marketing &amp; </a:t>
            </a:r>
            <a:r>
              <a:rPr lang="fr-FR" b="1" dirty="0" err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Sells</a:t>
            </a:r>
            <a:r>
              <a:rPr lang="fr-FR" b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1E1E1D-9FAB-4B7C-B27A-6C67815F6358}"/>
              </a:ext>
            </a:extLst>
          </p:cNvPr>
          <p:cNvSpPr txBox="1"/>
          <p:nvPr/>
        </p:nvSpPr>
        <p:spPr>
          <a:xfrm>
            <a:off x="17996" y="686653"/>
            <a:ext cx="1962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/>
              <a:t>Penetration</a:t>
            </a:r>
            <a:r>
              <a:rPr lang="fr-FR" sz="1600" b="1" dirty="0"/>
              <a:t> </a:t>
            </a:r>
            <a:r>
              <a:rPr lang="fr-FR" sz="1600" b="1" dirty="0" err="1"/>
              <a:t>strategy</a:t>
            </a:r>
            <a:r>
              <a:rPr lang="fr-FR" sz="1600" b="1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33476E-43D5-426B-8A27-9A7A6F79E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00" y="1356305"/>
            <a:ext cx="504056" cy="5018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E117D3-5C3D-4D04-A98D-92EAB8F93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70" y="1331186"/>
            <a:ext cx="633707" cy="6337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1123D29-4524-4955-9A71-EDC21E947E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99" y="1842112"/>
            <a:ext cx="1185458" cy="6822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A18221-15E5-4C1C-96D6-A25CF608C8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56" y="1440288"/>
            <a:ext cx="1971695" cy="9538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BB64E0-B79E-4CA0-847C-6C44B0F6CB3C}"/>
              </a:ext>
            </a:extLst>
          </p:cNvPr>
          <p:cNvSpPr/>
          <p:nvPr/>
        </p:nvSpPr>
        <p:spPr>
          <a:xfrm>
            <a:off x="1412258" y="1052744"/>
            <a:ext cx="1539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Social media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C9BA22-EF64-4A87-895A-BBC8E377B7D3}"/>
              </a:ext>
            </a:extLst>
          </p:cNvPr>
          <p:cNvSpPr/>
          <p:nvPr/>
        </p:nvSpPr>
        <p:spPr>
          <a:xfrm>
            <a:off x="6372200" y="1054478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Expositions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2FC3299-068A-4D3B-B382-71DAABFD692E}"/>
              </a:ext>
            </a:extLst>
          </p:cNvPr>
          <p:cNvSpPr txBox="1"/>
          <p:nvPr/>
        </p:nvSpPr>
        <p:spPr>
          <a:xfrm>
            <a:off x="3534495" y="1110098"/>
            <a:ext cx="1788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Direct connections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36F9FA8-A3F1-4854-AEF0-E91D877853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62" y="1410399"/>
            <a:ext cx="1478102" cy="12551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2D2F373-5F02-44AE-ADAD-36FE65B1F9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71" y="2836720"/>
            <a:ext cx="2014247" cy="913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52374CC-ED4F-40DD-8951-43BE3CE23FE0}"/>
              </a:ext>
            </a:extLst>
          </p:cNvPr>
          <p:cNvSpPr txBox="1"/>
          <p:nvPr/>
        </p:nvSpPr>
        <p:spPr>
          <a:xfrm>
            <a:off x="1923939" y="3728679"/>
            <a:ext cx="139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resellers</a:t>
            </a:r>
            <a:r>
              <a:rPr lang="fr-FR" dirty="0"/>
              <a:t> 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932AD16-487A-4EEF-A6C3-C4C77F526D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79" y="2882655"/>
            <a:ext cx="1784850" cy="913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E79EE15-5492-451B-B866-8DEF1CC04201}"/>
              </a:ext>
            </a:extLst>
          </p:cNvPr>
          <p:cNvSpPr txBox="1"/>
          <p:nvPr/>
        </p:nvSpPr>
        <p:spPr>
          <a:xfrm>
            <a:off x="6521477" y="3913345"/>
            <a:ext cx="139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E-commerce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FACB3BF-33F1-4F4C-B3C9-8A72BC13CA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77" y="3004888"/>
            <a:ext cx="1633672" cy="7237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076A843-724D-473A-A803-0F26AC196838}"/>
              </a:ext>
            </a:extLst>
          </p:cNvPr>
          <p:cNvSpPr/>
          <p:nvPr/>
        </p:nvSpPr>
        <p:spPr>
          <a:xfrm>
            <a:off x="16542" y="2423290"/>
            <a:ext cx="20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distribution </a:t>
            </a:r>
            <a:r>
              <a:rPr lang="fr-FR" b="1" dirty="0" err="1"/>
              <a:t>cannels</a:t>
            </a:r>
            <a:endParaRPr lang="fr-FR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C81F60-E8C6-4D1A-B147-986D35D40D37}"/>
              </a:ext>
            </a:extLst>
          </p:cNvPr>
          <p:cNvSpPr txBox="1"/>
          <p:nvPr/>
        </p:nvSpPr>
        <p:spPr>
          <a:xfrm>
            <a:off x="3938186" y="3739518"/>
            <a:ext cx="1299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Show Room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85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4106F9-E525-4B90-9D0B-60F0CE60A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3"/>
          <a:stretch/>
        </p:blipFill>
        <p:spPr bwMode="auto">
          <a:xfrm>
            <a:off x="0" y="-1588"/>
            <a:ext cx="1475656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DB857B-DFB1-4D3B-972A-77F1AD0D7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3" y="4276005"/>
            <a:ext cx="836464" cy="8374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924D8B-A679-4A5E-B437-10855E6F4AAC}"/>
              </a:ext>
            </a:extLst>
          </p:cNvPr>
          <p:cNvSpPr/>
          <p:nvPr/>
        </p:nvSpPr>
        <p:spPr>
          <a:xfrm>
            <a:off x="3851920" y="195486"/>
            <a:ext cx="1608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ea typeface="Adobe Gothic Std B" pitchFamily="34" charset="-128"/>
              </a:rPr>
              <a:t>COMPETITION </a:t>
            </a:r>
            <a:endParaRPr lang="fr-FR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C8453E4-98F2-4E70-A350-9D51F29F903A}"/>
              </a:ext>
            </a:extLst>
          </p:cNvPr>
          <p:cNvCxnSpPr>
            <a:cxnSpLocks/>
          </p:cNvCxnSpPr>
          <p:nvPr/>
        </p:nvCxnSpPr>
        <p:spPr>
          <a:xfrm>
            <a:off x="2710737" y="2633434"/>
            <a:ext cx="59766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9C4391A-8EA7-4F74-97F6-593828586E19}"/>
              </a:ext>
            </a:extLst>
          </p:cNvPr>
          <p:cNvCxnSpPr>
            <a:cxnSpLocks/>
          </p:cNvCxnSpPr>
          <p:nvPr/>
        </p:nvCxnSpPr>
        <p:spPr>
          <a:xfrm flipV="1">
            <a:off x="2987824" y="564818"/>
            <a:ext cx="0" cy="4129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09F3D0B-6135-4803-96C4-C6C505CB5612}"/>
              </a:ext>
            </a:extLst>
          </p:cNvPr>
          <p:cNvSpPr txBox="1"/>
          <p:nvPr/>
        </p:nvSpPr>
        <p:spPr>
          <a:xfrm>
            <a:off x="7699887" y="2685569"/>
            <a:ext cx="987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4">
                    <a:lumMod val="75000"/>
                  </a:schemeClr>
                </a:solidFill>
              </a:rPr>
              <a:t>Brand image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9394B5-6BB8-459C-8BA1-B177A4C64D72}"/>
              </a:ext>
            </a:extLst>
          </p:cNvPr>
          <p:cNvSpPr/>
          <p:nvPr/>
        </p:nvSpPr>
        <p:spPr>
          <a:xfrm rot="16200000">
            <a:off x="2137962" y="1174359"/>
            <a:ext cx="1422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4">
                    <a:lumMod val="75000"/>
                  </a:schemeClr>
                </a:solidFill>
              </a:rPr>
              <a:t>Eco-friendly brand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A6E481-31DD-423E-8ED0-FBE49CE112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94279" y="3403454"/>
            <a:ext cx="538194" cy="3600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A83E74-F3DB-4F04-87F3-9385F5D6C3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46" y="3768905"/>
            <a:ext cx="627465" cy="4019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DA5F5B-6899-42E7-9488-6DFA3247D4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59" y="3044438"/>
            <a:ext cx="880776" cy="2935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955735E-2EF3-4862-B6B3-F7EF583FEC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59" y="3779587"/>
            <a:ext cx="632627" cy="63262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99BFC77-1621-4C45-BD45-C3FA8B2210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54" y="3015906"/>
            <a:ext cx="436292" cy="64424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4252A10-6068-4803-9F19-DD50AD4A9B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68" y="3436396"/>
            <a:ext cx="1179281" cy="51394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3F5BD0B-5665-4A2B-B1B7-67E1574333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50" y="2956748"/>
            <a:ext cx="863369" cy="47964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7183DF1-A326-4F1F-B850-91500C117C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92" y="3279325"/>
            <a:ext cx="468612" cy="3374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29F2494-EA66-408F-9AD5-A820847CC6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05" y="2076374"/>
            <a:ext cx="477885" cy="47788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2FF1AF8-D783-4230-9192-B03E1A494E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40" y="1312859"/>
            <a:ext cx="725019" cy="72501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CE30552-8C6B-4D24-AE62-5F7B7CBF64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0" y="1963111"/>
            <a:ext cx="1678821" cy="27389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7CE30E5-1B9C-4F10-875F-073577413F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51" y="2685569"/>
            <a:ext cx="698458" cy="42441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AA674DF6-9D76-4628-B998-22C7AA4F56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2804" y="4378631"/>
            <a:ext cx="45719" cy="4571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298ABFF-A799-41E0-8235-F574BB4B3AB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7237" y="2566987"/>
            <a:ext cx="9525" cy="952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BC41FB62-9301-4E3C-AF7B-FB442D218F6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12" y="2789653"/>
            <a:ext cx="691588" cy="69158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A7A35A78-46DF-476C-AEF9-E27668A3BED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76" y="3935805"/>
            <a:ext cx="1557659" cy="1105938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89C7363A-8531-41E8-B9FF-9618E6614E4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08" y="3383254"/>
            <a:ext cx="823309" cy="25600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2513A30C-ADCC-470C-A72A-1017715D190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17" y="369665"/>
            <a:ext cx="1001286" cy="10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3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2CD6D4A6-F88C-49A1-AE99-0726AAC58567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3"/>
          <a:stretch/>
        </p:blipFill>
        <p:spPr bwMode="auto">
          <a:xfrm rot="5400000" flipH="1">
            <a:off x="3978000" y="-1963"/>
            <a:ext cx="118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56D5083-C43D-4435-8A29-6C0A485D0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6" y="4182556"/>
            <a:ext cx="836464" cy="83746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582581C-0893-4B3D-8421-B5992AC0B56F}"/>
              </a:ext>
            </a:extLst>
          </p:cNvPr>
          <p:cNvSpPr/>
          <p:nvPr/>
        </p:nvSpPr>
        <p:spPr>
          <a:xfrm>
            <a:off x="5321407" y="1707654"/>
            <a:ext cx="3500760" cy="3158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>
              <a:buFont typeface="Wingdings" panose="05000000000000000000" pitchFamily="2" charset="2"/>
              <a:buChar char=""/>
            </a:pPr>
            <a:r>
              <a:rPr lang="fr-FR" sz="1600" b="1" dirty="0">
                <a:solidFill>
                  <a:srgbClr val="002060"/>
                </a:solidFill>
                <a:latin typeface="+mj-lt"/>
                <a:cs typeface="Adobe Hebrew" pitchFamily="18" charset="-79"/>
                <a:sym typeface="Wingdings"/>
              </a:rPr>
              <a:t>CEO- </a:t>
            </a:r>
            <a:r>
              <a:rPr lang="fr-FR" sz="1600" b="1" dirty="0" err="1">
                <a:solidFill>
                  <a:srgbClr val="002060"/>
                </a:solidFill>
                <a:latin typeface="+mj-lt"/>
                <a:cs typeface="Adobe Hebrew" pitchFamily="18" charset="-79"/>
                <a:sym typeface="Wingdings"/>
              </a:rPr>
              <a:t>Founder</a:t>
            </a:r>
            <a:r>
              <a:rPr lang="fr-FR" sz="1600" b="1" dirty="0">
                <a:solidFill>
                  <a:srgbClr val="002060"/>
                </a:solidFill>
                <a:latin typeface="+mj-lt"/>
                <a:cs typeface="Adobe Hebrew" pitchFamily="18" charset="-79"/>
                <a:sym typeface="Wingdings"/>
              </a:rPr>
              <a:t>  </a:t>
            </a:r>
          </a:p>
          <a:p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Industrial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 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engenner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 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branch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 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product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 manager and 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phd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 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student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 </a:t>
            </a:r>
            <a:endParaRPr lang="fr-FR" sz="1600" b="1" dirty="0">
              <a:solidFill>
                <a:schemeClr val="accent4">
                  <a:lumMod val="75000"/>
                </a:schemeClr>
              </a:solidFill>
              <a:latin typeface="+mj-lt"/>
              <a:cs typeface="Adobe Hebrew" pitchFamily="18" charset="-79"/>
              <a:sym typeface="Wingdings"/>
            </a:endParaRPr>
          </a:p>
          <a:p>
            <a:pPr marL="285750" indent="-285750">
              <a:buFont typeface="Wingdings" panose="05000000000000000000" pitchFamily="2" charset="2"/>
              <a:buChar char=""/>
            </a:pPr>
            <a:r>
              <a:rPr lang="fr-FR" sz="1600" b="1" dirty="0">
                <a:solidFill>
                  <a:srgbClr val="002060"/>
                </a:solidFill>
                <a:latin typeface="+mj-lt"/>
                <a:cs typeface="Adobe Hebrew" pitchFamily="18" charset="-79"/>
              </a:rPr>
              <a:t>Production manager </a:t>
            </a:r>
          </a:p>
          <a:p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</a:rPr>
              <a:t>10 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</a:rPr>
              <a:t>year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</a:rPr>
              <a:t> of 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</a:rPr>
              <a:t>experience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</a:rPr>
              <a:t> in production    </a:t>
            </a:r>
          </a:p>
          <a:p>
            <a:pPr marL="171450" indent="-171450">
              <a:buFont typeface="Wingdings" panose="05000000000000000000" pitchFamily="2" charset="2"/>
              <a:buChar char=""/>
            </a:pPr>
            <a:r>
              <a:rPr lang="fr-FR" sz="1600" b="1" dirty="0">
                <a:solidFill>
                  <a:srgbClr val="002060"/>
                </a:solidFill>
                <a:latin typeface="+mj-lt"/>
                <a:cs typeface="Adobe Hebrew" pitchFamily="18" charset="-79"/>
              </a:rPr>
              <a:t>Brand  manager </a:t>
            </a:r>
          </a:p>
          <a:p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</a:rPr>
              <a:t>Experience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</a:rPr>
              <a:t> of 3 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</a:rPr>
              <a:t>year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</a:rPr>
              <a:t> on 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</a:rPr>
              <a:t>dropshipping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"/>
            </a:pPr>
            <a:r>
              <a:rPr lang="fr-FR" sz="1600" b="1" dirty="0">
                <a:solidFill>
                  <a:srgbClr val="002060"/>
                </a:solidFill>
                <a:cs typeface="Adobe Hebrew" pitchFamily="18" charset="-79"/>
                <a:sym typeface="Wingdings"/>
              </a:rPr>
              <a:t>Designer (part time job )</a:t>
            </a:r>
          </a:p>
          <a:p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Laureate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 of 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traditional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 art 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academy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 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branch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 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leather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dobe Hebrew" pitchFamily="18" charset="-79"/>
                <a:sym typeface="Wingdings"/>
              </a:rPr>
              <a:t>  </a:t>
            </a:r>
          </a:p>
          <a:p>
            <a:endParaRPr lang="fr-FR" sz="1200" b="1" dirty="0">
              <a:solidFill>
                <a:srgbClr val="002060"/>
              </a:solidFill>
              <a:latin typeface="+mj-lt"/>
              <a:cs typeface="Adobe Hebrew" pitchFamily="18" charset="-79"/>
            </a:endParaRPr>
          </a:p>
          <a:p>
            <a:endParaRPr lang="fr-FR" sz="1200" b="1" dirty="0">
              <a:solidFill>
                <a:srgbClr val="002060"/>
              </a:solidFill>
              <a:latin typeface="+mj-lt"/>
              <a:cs typeface="Adobe Hebrew" pitchFamily="18" charset="-79"/>
            </a:endParaRPr>
          </a:p>
          <a:p>
            <a:endParaRPr lang="fr-FR" sz="1200" b="1" dirty="0">
              <a:solidFill>
                <a:srgbClr val="002060"/>
              </a:solidFill>
              <a:latin typeface="+mj-lt"/>
              <a:cs typeface="Adobe Hebrew" pitchFamily="18" charset="-79"/>
            </a:endParaRPr>
          </a:p>
          <a:p>
            <a:r>
              <a:rPr lang="fr-FR" sz="1200" b="1" dirty="0">
                <a:solidFill>
                  <a:srgbClr val="0070C0"/>
                </a:solidFill>
                <a:latin typeface="+mj-lt"/>
                <a:cs typeface="Adobe Hebrew" pitchFamily="18" charset="-79"/>
              </a:rPr>
              <a:t> </a:t>
            </a:r>
          </a:p>
          <a:p>
            <a:endParaRPr lang="fr-FR" sz="1200" b="1" dirty="0">
              <a:solidFill>
                <a:srgbClr val="002060"/>
              </a:solidFill>
              <a:latin typeface="+mj-lt"/>
              <a:cs typeface="Adobe Hebrew" pitchFamily="18" charset="-79"/>
            </a:endParaRPr>
          </a:p>
          <a:p>
            <a:endParaRPr lang="fr-FR" sz="1200" b="1" dirty="0">
              <a:solidFill>
                <a:srgbClr val="002060"/>
              </a:solidFill>
              <a:latin typeface="+mj-lt"/>
              <a:cs typeface="Adobe Hebrew" pitchFamily="18" charset="-79"/>
            </a:endParaRPr>
          </a:p>
          <a:p>
            <a:r>
              <a:rPr lang="fr-FR" sz="1200" b="1" dirty="0">
                <a:solidFill>
                  <a:srgbClr val="0070C0"/>
                </a:solidFill>
                <a:latin typeface="+mj-lt"/>
                <a:cs typeface="Adobe Hebrew" pitchFamily="18" charset="-79"/>
              </a:rPr>
              <a:t>     </a:t>
            </a:r>
            <a:endParaRPr lang="fr-FR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3E4C74-E159-4AA7-BCD7-083583A8B4C2}"/>
              </a:ext>
            </a:extLst>
          </p:cNvPr>
          <p:cNvSpPr/>
          <p:nvPr/>
        </p:nvSpPr>
        <p:spPr>
          <a:xfrm>
            <a:off x="4015751" y="487475"/>
            <a:ext cx="1245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TEAM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235700BE-9B23-4544-A71A-3D962DCA5B55}"/>
              </a:ext>
            </a:extLst>
          </p:cNvPr>
          <p:cNvGrpSpPr/>
          <p:nvPr/>
        </p:nvGrpSpPr>
        <p:grpSpPr>
          <a:xfrm>
            <a:off x="2050019" y="1249227"/>
            <a:ext cx="1415683" cy="1251765"/>
            <a:chOff x="1504242" y="944282"/>
            <a:chExt cx="1415683" cy="1251765"/>
          </a:xfrm>
        </p:grpSpPr>
        <p:sp>
          <p:nvSpPr>
            <p:cNvPr id="45" name="Hexagone 44">
              <a:extLst>
                <a:ext uri="{FF2B5EF4-FFF2-40B4-BE49-F238E27FC236}">
                  <a16:creationId xmlns:a16="http://schemas.microsoft.com/office/drawing/2014/main" id="{19071C59-E0A1-4C8F-B6D6-A25742DE31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4242" y="944282"/>
              <a:ext cx="1415683" cy="1220565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D3DFD5-D0E6-405E-8D69-2523DC665D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9689" y="1703604"/>
              <a:ext cx="481222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</a:t>
              </a:r>
              <a:endParaRPr lang="fr-F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046616D2-706A-4E1C-8D24-51869386C263}"/>
              </a:ext>
            </a:extLst>
          </p:cNvPr>
          <p:cNvGrpSpPr/>
          <p:nvPr/>
        </p:nvGrpSpPr>
        <p:grpSpPr>
          <a:xfrm>
            <a:off x="853722" y="1880818"/>
            <a:ext cx="1415683" cy="1221894"/>
            <a:chOff x="307945" y="1575873"/>
            <a:chExt cx="1415683" cy="1221894"/>
          </a:xfrm>
        </p:grpSpPr>
        <p:sp>
          <p:nvSpPr>
            <p:cNvPr id="48" name="Hexagone 47">
              <a:extLst>
                <a:ext uri="{FF2B5EF4-FFF2-40B4-BE49-F238E27FC236}">
                  <a16:creationId xmlns:a16="http://schemas.microsoft.com/office/drawing/2014/main" id="{73ADC6FC-3937-4C9E-947C-579168DBF3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945" y="1575873"/>
              <a:ext cx="1415683" cy="1220565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6C6F761-5414-4D8C-B982-511F0EAF5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0096" y="2390790"/>
              <a:ext cx="397705" cy="4069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2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</a:t>
              </a:r>
              <a:endPara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1E3C08AE-F9D3-4F95-A539-6C788BBD1415}"/>
              </a:ext>
            </a:extLst>
          </p:cNvPr>
          <p:cNvGrpSpPr/>
          <p:nvPr/>
        </p:nvGrpSpPr>
        <p:grpSpPr>
          <a:xfrm>
            <a:off x="3246315" y="1880818"/>
            <a:ext cx="1415683" cy="1307360"/>
            <a:chOff x="3246315" y="1880818"/>
            <a:chExt cx="1415683" cy="1307360"/>
          </a:xfrm>
        </p:grpSpPr>
        <p:sp>
          <p:nvSpPr>
            <p:cNvPr id="51" name="Hexagone 50">
              <a:extLst>
                <a:ext uri="{FF2B5EF4-FFF2-40B4-BE49-F238E27FC236}">
                  <a16:creationId xmlns:a16="http://schemas.microsoft.com/office/drawing/2014/main" id="{2C05799C-1962-4CA6-9CA2-EFA7D7234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46315" y="1880818"/>
              <a:ext cx="1415683" cy="1220565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749C5CB-D6B9-4AEE-B508-8E81F79D9D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5386" y="2695735"/>
              <a:ext cx="397705" cy="49244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</a:t>
              </a:r>
              <a:endParaRPr lang="fr-F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A58D766-577A-4F10-9CF3-53DA281DEE91}"/>
              </a:ext>
            </a:extLst>
          </p:cNvPr>
          <p:cNvGrpSpPr/>
          <p:nvPr/>
        </p:nvGrpSpPr>
        <p:grpSpPr>
          <a:xfrm>
            <a:off x="2048235" y="2618340"/>
            <a:ext cx="1415683" cy="1220565"/>
            <a:chOff x="3864158" y="2236180"/>
            <a:chExt cx="1415683" cy="1220565"/>
          </a:xfrm>
        </p:grpSpPr>
        <p:sp>
          <p:nvSpPr>
            <p:cNvPr id="18" name="Hexagone 17">
              <a:extLst>
                <a:ext uri="{FF2B5EF4-FFF2-40B4-BE49-F238E27FC236}">
                  <a16:creationId xmlns:a16="http://schemas.microsoft.com/office/drawing/2014/main" id="{564A311B-3CC5-4F7D-8D99-AB591635A3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4158" y="2236180"/>
              <a:ext cx="1415683" cy="1220565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598FCB5-19D0-423D-A46F-5231F8BFEB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6263" y="3038145"/>
              <a:ext cx="397705" cy="4069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</a:t>
              </a:r>
              <a:endParaRPr lang="fr-F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8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651A3B46-9E93-44D5-9ED1-95637F4419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"/>
          <a:stretch/>
        </p:blipFill>
        <p:spPr>
          <a:xfrm flipH="1">
            <a:off x="6446963" y="924319"/>
            <a:ext cx="2130443" cy="2834782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25978A5-6752-406D-A868-696AF04E7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75078"/>
              </p:ext>
            </p:extLst>
          </p:nvPr>
        </p:nvGraphicFramePr>
        <p:xfrm>
          <a:off x="2051720" y="4066802"/>
          <a:ext cx="5375372" cy="696432"/>
        </p:xfrm>
        <a:graphic>
          <a:graphicData uri="http://schemas.openxmlformats.org/drawingml/2006/table">
            <a:tbl>
              <a:tblPr/>
              <a:tblGrid>
                <a:gridCol w="1768081">
                  <a:extLst>
                    <a:ext uri="{9D8B030D-6E8A-4147-A177-3AD203B41FA5}">
                      <a16:colId xmlns:a16="http://schemas.microsoft.com/office/drawing/2014/main" val="447165722"/>
                    </a:ext>
                  </a:extLst>
                </a:gridCol>
                <a:gridCol w="843395">
                  <a:extLst>
                    <a:ext uri="{9D8B030D-6E8A-4147-A177-3AD203B41FA5}">
                      <a16:colId xmlns:a16="http://schemas.microsoft.com/office/drawing/2014/main" val="2278180749"/>
                    </a:ext>
                  </a:extLst>
                </a:gridCol>
                <a:gridCol w="690974">
                  <a:extLst>
                    <a:ext uri="{9D8B030D-6E8A-4147-A177-3AD203B41FA5}">
                      <a16:colId xmlns:a16="http://schemas.microsoft.com/office/drawing/2014/main" val="2259215231"/>
                    </a:ext>
                  </a:extLst>
                </a:gridCol>
                <a:gridCol w="690974">
                  <a:extLst>
                    <a:ext uri="{9D8B030D-6E8A-4147-A177-3AD203B41FA5}">
                      <a16:colId xmlns:a16="http://schemas.microsoft.com/office/drawing/2014/main" val="2626124309"/>
                    </a:ext>
                  </a:extLst>
                </a:gridCol>
                <a:gridCol w="690974">
                  <a:extLst>
                    <a:ext uri="{9D8B030D-6E8A-4147-A177-3AD203B41FA5}">
                      <a16:colId xmlns:a16="http://schemas.microsoft.com/office/drawing/2014/main" val="1904918901"/>
                    </a:ext>
                  </a:extLst>
                </a:gridCol>
                <a:gridCol w="690974">
                  <a:extLst>
                    <a:ext uri="{9D8B030D-6E8A-4147-A177-3AD203B41FA5}">
                      <a16:colId xmlns:a16="http://schemas.microsoft.com/office/drawing/2014/main" val="2099832146"/>
                    </a:ext>
                  </a:extLst>
                </a:gridCol>
              </a:tblGrid>
              <a:tr h="2037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Profitability</a:t>
                      </a:r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indicators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878400"/>
                  </a:ext>
                </a:extLst>
              </a:tr>
              <a:tr h="2698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</a:t>
                      </a:r>
                      <a:r>
                        <a:rPr lang="fr-F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174950"/>
                  </a:ext>
                </a:extLst>
              </a:tr>
              <a:tr h="2037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</a:rPr>
                        <a:t>net </a:t>
                      </a:r>
                      <a:r>
                        <a:rPr lang="fr-FR" sz="1200" b="1" i="1" u="none" strike="noStrike" dirty="0" err="1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</a:rPr>
                        <a:t>margin</a:t>
                      </a:r>
                      <a:r>
                        <a:rPr lang="fr-FR" sz="1200" b="1" i="1" u="none" strike="noStrike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</a:rPr>
                        <a:t> rate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186392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2DDC1B8B-5799-4427-8236-885882ABA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3"/>
          <a:stretch/>
        </p:blipFill>
        <p:spPr bwMode="auto">
          <a:xfrm>
            <a:off x="0" y="-1588"/>
            <a:ext cx="1475656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1F94C8-8211-43D8-A40B-53277E982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3" y="4276005"/>
            <a:ext cx="836464" cy="8374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0E4608-A620-4155-8C80-CB58DC6500BC}"/>
              </a:ext>
            </a:extLst>
          </p:cNvPr>
          <p:cNvSpPr/>
          <p:nvPr/>
        </p:nvSpPr>
        <p:spPr>
          <a:xfrm>
            <a:off x="4067944" y="437112"/>
            <a:ext cx="2062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ea typeface="Adobe Gothic Std B" pitchFamily="34" charset="-128"/>
              </a:rPr>
              <a:t>Financial projection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128BCAF-959A-4DD2-8FAB-A0370C8696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92" y="1490326"/>
            <a:ext cx="393713" cy="20628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DB0B22-1EAA-416E-A8E9-185F0569A3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60" y="2341710"/>
            <a:ext cx="175750" cy="360040"/>
          </a:xfrm>
          <a:prstGeom prst="rect">
            <a:avLst/>
          </a:prstGeom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3CD4D9F6-72DD-4FEF-9111-AF003BA26A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088978"/>
              </p:ext>
            </p:extLst>
          </p:nvPr>
        </p:nvGraphicFramePr>
        <p:xfrm>
          <a:off x="1675310" y="8599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47276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195</Words>
  <Application>Microsoft Office PowerPoint</Application>
  <PresentationFormat>On-screen Show (16:9)</PresentationFormat>
  <Paragraphs>82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맑은 고딕</vt:lpstr>
      <vt:lpstr>Adobe Gothic Std B</vt:lpstr>
      <vt:lpstr>Adobe Hebrew</vt:lpstr>
      <vt:lpstr>Adobe Heiti Std R</vt:lpstr>
      <vt:lpstr>Aharoni</vt:lpstr>
      <vt:lpstr>Arial</vt:lpstr>
      <vt:lpstr>Arial</vt:lpstr>
      <vt:lpstr>Bebas Neue</vt:lpstr>
      <vt:lpstr>Berlin Sans FB Demi</vt:lpstr>
      <vt:lpstr>Calibri</vt:lpstr>
      <vt:lpstr>Gadugi</vt:lpstr>
      <vt:lpstr>Roboto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dmin</dc:creator>
  <cp:lastModifiedBy>s7rent</cp:lastModifiedBy>
  <cp:revision>249</cp:revision>
  <dcterms:created xsi:type="dcterms:W3CDTF">2018-03-22T15:03:54Z</dcterms:created>
  <dcterms:modified xsi:type="dcterms:W3CDTF">2019-01-24T10:13:16Z</dcterms:modified>
</cp:coreProperties>
</file>